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953" r:id="rId2"/>
    <p:sldId id="907" r:id="rId3"/>
    <p:sldId id="946" r:id="rId4"/>
    <p:sldId id="972" r:id="rId5"/>
    <p:sldId id="954" r:id="rId6"/>
    <p:sldId id="955" r:id="rId7"/>
    <p:sldId id="705" r:id="rId8"/>
    <p:sldId id="706" r:id="rId9"/>
    <p:sldId id="728" r:id="rId10"/>
    <p:sldId id="707" r:id="rId11"/>
    <p:sldId id="708" r:id="rId12"/>
    <p:sldId id="709" r:id="rId13"/>
    <p:sldId id="710" r:id="rId14"/>
    <p:sldId id="956" r:id="rId15"/>
    <p:sldId id="957" r:id="rId16"/>
    <p:sldId id="958" r:id="rId17"/>
    <p:sldId id="973" r:id="rId18"/>
    <p:sldId id="974" r:id="rId19"/>
    <p:sldId id="959" r:id="rId20"/>
    <p:sldId id="716" r:id="rId21"/>
    <p:sldId id="960" r:id="rId22"/>
    <p:sldId id="961" r:id="rId23"/>
    <p:sldId id="692" r:id="rId24"/>
    <p:sldId id="962" r:id="rId25"/>
    <p:sldId id="966" r:id="rId26"/>
    <p:sldId id="964" r:id="rId27"/>
    <p:sldId id="968" r:id="rId28"/>
    <p:sldId id="969" r:id="rId29"/>
    <p:sldId id="970" r:id="rId30"/>
    <p:sldId id="971" r:id="rId31"/>
    <p:sldId id="723" r:id="rId32"/>
    <p:sldId id="726" r:id="rId33"/>
    <p:sldId id="896" r:id="rId34"/>
    <p:sldId id="897" r:id="rId35"/>
    <p:sldId id="724" r:id="rId36"/>
    <p:sldId id="904" r:id="rId37"/>
    <p:sldId id="905" r:id="rId38"/>
    <p:sldId id="906" r:id="rId39"/>
    <p:sldId id="687" r:id="rId40"/>
    <p:sldId id="657" r:id="rId41"/>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003399"/>
    <a:srgbClr val="E6E6E6"/>
    <a:srgbClr val="0070C0"/>
    <a:srgbClr val="4D8357"/>
    <a:srgbClr val="005800"/>
    <a:srgbClr val="008400"/>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1" autoAdjust="0"/>
    <p:restoredTop sz="91732" autoAdjust="0"/>
  </p:normalViewPr>
  <p:slideViewPr>
    <p:cSldViewPr>
      <p:cViewPr varScale="1">
        <p:scale>
          <a:sx n="90" d="100"/>
          <a:sy n="90" d="100"/>
        </p:scale>
        <p:origin x="514" y="72"/>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2023/6/13</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2023/6/13</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17</a:t>
            </a:fld>
            <a:endParaRPr lang="zh-CN" altLang="en-US"/>
          </a:p>
        </p:txBody>
      </p:sp>
    </p:spTree>
    <p:extLst>
      <p:ext uri="{BB962C8B-B14F-4D97-AF65-F5344CB8AC3E}">
        <p14:creationId xmlns:p14="http://schemas.microsoft.com/office/powerpoint/2010/main" val="3272676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2162021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19</a:t>
            </a:fld>
            <a:endParaRPr lang="zh-CN" altLang="en-US"/>
          </a:p>
        </p:txBody>
      </p:sp>
    </p:spTree>
    <p:extLst>
      <p:ext uri="{BB962C8B-B14F-4D97-AF65-F5344CB8AC3E}">
        <p14:creationId xmlns:p14="http://schemas.microsoft.com/office/powerpoint/2010/main" val="711677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21</a:t>
            </a:fld>
            <a:endParaRPr lang="zh-CN" altLang="en-US"/>
          </a:p>
        </p:txBody>
      </p:sp>
    </p:spTree>
    <p:extLst>
      <p:ext uri="{BB962C8B-B14F-4D97-AF65-F5344CB8AC3E}">
        <p14:creationId xmlns:p14="http://schemas.microsoft.com/office/powerpoint/2010/main" val="3255949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22</a:t>
            </a:fld>
            <a:endParaRPr lang="zh-CN" altLang="en-US"/>
          </a:p>
        </p:txBody>
      </p:sp>
    </p:spTree>
    <p:extLst>
      <p:ext uri="{BB962C8B-B14F-4D97-AF65-F5344CB8AC3E}">
        <p14:creationId xmlns:p14="http://schemas.microsoft.com/office/powerpoint/2010/main" val="212307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24</a:t>
            </a:fld>
            <a:endParaRPr lang="zh-CN" altLang="en-US"/>
          </a:p>
        </p:txBody>
      </p:sp>
    </p:spTree>
    <p:extLst>
      <p:ext uri="{BB962C8B-B14F-4D97-AF65-F5344CB8AC3E}">
        <p14:creationId xmlns:p14="http://schemas.microsoft.com/office/powerpoint/2010/main" val="24316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25</a:t>
            </a:fld>
            <a:endParaRPr lang="zh-CN" altLang="en-US"/>
          </a:p>
        </p:txBody>
      </p:sp>
    </p:spTree>
    <p:extLst>
      <p:ext uri="{BB962C8B-B14F-4D97-AF65-F5344CB8AC3E}">
        <p14:creationId xmlns:p14="http://schemas.microsoft.com/office/powerpoint/2010/main" val="326051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27</a:t>
            </a:fld>
            <a:endParaRPr lang="zh-CN" altLang="en-US"/>
          </a:p>
        </p:txBody>
      </p:sp>
    </p:spTree>
    <p:extLst>
      <p:ext uri="{BB962C8B-B14F-4D97-AF65-F5344CB8AC3E}">
        <p14:creationId xmlns:p14="http://schemas.microsoft.com/office/powerpoint/2010/main" val="1502592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28</a:t>
            </a:fld>
            <a:endParaRPr lang="zh-CN" altLang="en-US"/>
          </a:p>
        </p:txBody>
      </p:sp>
    </p:spTree>
    <p:extLst>
      <p:ext uri="{BB962C8B-B14F-4D97-AF65-F5344CB8AC3E}">
        <p14:creationId xmlns:p14="http://schemas.microsoft.com/office/powerpoint/2010/main" val="2186799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29</a:t>
            </a:fld>
            <a:endParaRPr lang="zh-CN" altLang="en-US"/>
          </a:p>
        </p:txBody>
      </p:sp>
    </p:spTree>
    <p:extLst>
      <p:ext uri="{BB962C8B-B14F-4D97-AF65-F5344CB8AC3E}">
        <p14:creationId xmlns:p14="http://schemas.microsoft.com/office/powerpoint/2010/main" val="1418704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377277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30</a:t>
            </a:fld>
            <a:endParaRPr lang="zh-CN" altLang="en-US"/>
          </a:p>
        </p:txBody>
      </p:sp>
    </p:spTree>
    <p:extLst>
      <p:ext uri="{BB962C8B-B14F-4D97-AF65-F5344CB8AC3E}">
        <p14:creationId xmlns:p14="http://schemas.microsoft.com/office/powerpoint/2010/main" val="3283928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31</a:t>
            </a:fld>
            <a:endParaRPr lang="zh-CN" altLang="en-US">
              <a:solidFill>
                <a:prstClr val="black"/>
              </a:solidFill>
            </a:endParaRPr>
          </a:p>
        </p:txBody>
      </p:sp>
    </p:spTree>
    <p:extLst>
      <p:ext uri="{BB962C8B-B14F-4D97-AF65-F5344CB8AC3E}">
        <p14:creationId xmlns:p14="http://schemas.microsoft.com/office/powerpoint/2010/main" val="242832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32</a:t>
            </a:fld>
            <a:endParaRPr lang="zh-CN" altLang="en-US">
              <a:solidFill>
                <a:prstClr val="black"/>
              </a:solidFill>
            </a:endParaRPr>
          </a:p>
        </p:txBody>
      </p:sp>
    </p:spTree>
    <p:extLst>
      <p:ext uri="{BB962C8B-B14F-4D97-AF65-F5344CB8AC3E}">
        <p14:creationId xmlns:p14="http://schemas.microsoft.com/office/powerpoint/2010/main" val="138770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33</a:t>
            </a:fld>
            <a:endParaRPr lang="zh-CN" altLang="en-US">
              <a:solidFill>
                <a:prstClr val="black"/>
              </a:solidFill>
            </a:endParaRPr>
          </a:p>
        </p:txBody>
      </p:sp>
    </p:spTree>
    <p:extLst>
      <p:ext uri="{BB962C8B-B14F-4D97-AF65-F5344CB8AC3E}">
        <p14:creationId xmlns:p14="http://schemas.microsoft.com/office/powerpoint/2010/main" val="97594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34</a:t>
            </a:fld>
            <a:endParaRPr lang="zh-CN" altLang="en-US">
              <a:solidFill>
                <a:prstClr val="black"/>
              </a:solidFill>
            </a:endParaRPr>
          </a:p>
        </p:txBody>
      </p:sp>
    </p:spTree>
    <p:extLst>
      <p:ext uri="{BB962C8B-B14F-4D97-AF65-F5344CB8AC3E}">
        <p14:creationId xmlns:p14="http://schemas.microsoft.com/office/powerpoint/2010/main" val="3233812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35</a:t>
            </a:fld>
            <a:endParaRPr lang="zh-CN" altLang="en-US">
              <a:solidFill>
                <a:prstClr val="black"/>
              </a:solidFill>
            </a:endParaRPr>
          </a:p>
        </p:txBody>
      </p:sp>
    </p:spTree>
    <p:extLst>
      <p:ext uri="{BB962C8B-B14F-4D97-AF65-F5344CB8AC3E}">
        <p14:creationId xmlns:p14="http://schemas.microsoft.com/office/powerpoint/2010/main" val="4236662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36</a:t>
            </a:fld>
            <a:endParaRPr lang="zh-CN" altLang="en-US">
              <a:solidFill>
                <a:prstClr val="black"/>
              </a:solidFill>
            </a:endParaRPr>
          </a:p>
        </p:txBody>
      </p:sp>
    </p:spTree>
    <p:extLst>
      <p:ext uri="{BB962C8B-B14F-4D97-AF65-F5344CB8AC3E}">
        <p14:creationId xmlns:p14="http://schemas.microsoft.com/office/powerpoint/2010/main" val="699291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37</a:t>
            </a:fld>
            <a:endParaRPr lang="zh-CN" altLang="en-US">
              <a:solidFill>
                <a:prstClr val="black"/>
              </a:solidFill>
            </a:endParaRPr>
          </a:p>
        </p:txBody>
      </p:sp>
    </p:spTree>
    <p:extLst>
      <p:ext uri="{BB962C8B-B14F-4D97-AF65-F5344CB8AC3E}">
        <p14:creationId xmlns:p14="http://schemas.microsoft.com/office/powerpoint/2010/main" val="756410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38</a:t>
            </a:fld>
            <a:endParaRPr lang="zh-CN" altLang="en-US">
              <a:solidFill>
                <a:prstClr val="black"/>
              </a:solidFill>
            </a:endParaRPr>
          </a:p>
        </p:txBody>
      </p:sp>
    </p:spTree>
    <p:extLst>
      <p:ext uri="{BB962C8B-B14F-4D97-AF65-F5344CB8AC3E}">
        <p14:creationId xmlns:p14="http://schemas.microsoft.com/office/powerpoint/2010/main" val="3490886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solidFill>
                  <a:prstClr val="black"/>
                </a:solidFill>
              </a:rPr>
              <a:pPr>
                <a:defRPr/>
              </a:pPr>
              <a:t>39</a:t>
            </a:fld>
            <a:endParaRPr lang="zh-CN" altLang="en-US">
              <a:solidFill>
                <a:prstClr val="black"/>
              </a:solidFill>
            </a:endParaRPr>
          </a:p>
        </p:txBody>
      </p:sp>
    </p:spTree>
    <p:extLst>
      <p:ext uri="{BB962C8B-B14F-4D97-AF65-F5344CB8AC3E}">
        <p14:creationId xmlns:p14="http://schemas.microsoft.com/office/powerpoint/2010/main" val="10060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27608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219991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338119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8</a:t>
            </a:fld>
            <a:endParaRPr lang="zh-CN" altLang="en-US"/>
          </a:p>
        </p:txBody>
      </p:sp>
    </p:spTree>
    <p:extLst>
      <p:ext uri="{BB962C8B-B14F-4D97-AF65-F5344CB8AC3E}">
        <p14:creationId xmlns:p14="http://schemas.microsoft.com/office/powerpoint/2010/main" val="334583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9</a:t>
            </a:fld>
            <a:endParaRPr lang="zh-CN" altLang="en-US"/>
          </a:p>
        </p:txBody>
      </p:sp>
    </p:spTree>
    <p:extLst>
      <p:ext uri="{BB962C8B-B14F-4D97-AF65-F5344CB8AC3E}">
        <p14:creationId xmlns:p14="http://schemas.microsoft.com/office/powerpoint/2010/main" val="243772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10</a:t>
            </a:fld>
            <a:endParaRPr lang="zh-CN" altLang="en-US"/>
          </a:p>
        </p:txBody>
      </p:sp>
    </p:spTree>
    <p:extLst>
      <p:ext uri="{BB962C8B-B14F-4D97-AF65-F5344CB8AC3E}">
        <p14:creationId xmlns:p14="http://schemas.microsoft.com/office/powerpoint/2010/main" val="58317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11</a:t>
            </a:fld>
            <a:endParaRPr lang="zh-CN" altLang="en-US"/>
          </a:p>
        </p:txBody>
      </p:sp>
    </p:spTree>
    <p:extLst>
      <p:ext uri="{BB962C8B-B14F-4D97-AF65-F5344CB8AC3E}">
        <p14:creationId xmlns:p14="http://schemas.microsoft.com/office/powerpoint/2010/main" val="1564659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2023/6/13</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2023/6/13</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2023/6/13</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2023/6/13</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2023/6/13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1.wmf"/><Relationship Id="rId5" Type="http://schemas.openxmlformats.org/officeDocument/2006/relationships/oleObject" Target="../embeddings/oleObject2.bin"/><Relationship Id="rId4" Type="http://schemas.openxmlformats.org/officeDocument/2006/relationships/image" Target="../media/image80.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dirty="0">
                <a:solidFill>
                  <a:srgbClr val="C00000"/>
                </a:solidFill>
              </a:rPr>
              <a:t>CEPC alignment technology development and installation strategy </a:t>
            </a:r>
            <a:endParaRPr lang="zh-CN" altLang="en-US"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1127448" y="4242209"/>
            <a:ext cx="9721080" cy="1046440"/>
          </a:xfrm>
          <a:prstGeom prst="rect">
            <a:avLst/>
          </a:prstGeom>
          <a:noFill/>
        </p:spPr>
        <p:txBody>
          <a:bodyPr wrap="square" rtlCol="0">
            <a:spAutoFit/>
          </a:bodyPr>
          <a:lstStyle/>
          <a:p>
            <a:pPr algn="ctr">
              <a:lnSpc>
                <a:spcPct val="150000"/>
              </a:lnSpc>
            </a:pPr>
            <a:r>
              <a:rPr lang="en-US" altLang="zh-CN" sz="2800" b="1" dirty="0">
                <a:latin typeface="Times New Roman" panose="02020603050405020304" pitchFamily="18" charset="0"/>
                <a:ea typeface="微软雅黑" panose="020B0503020204020204" pitchFamily="34" charset="-122"/>
              </a:rPr>
              <a:t>Wang </a:t>
            </a:r>
            <a:r>
              <a:rPr lang="en-US" altLang="zh-CN" sz="2800" b="1" dirty="0" err="1">
                <a:latin typeface="Times New Roman" panose="02020603050405020304" pitchFamily="18" charset="0"/>
                <a:ea typeface="微软雅黑" panose="020B0503020204020204" pitchFamily="34" charset="-122"/>
              </a:rPr>
              <a:t>xiaolong</a:t>
            </a:r>
            <a:endParaRPr lang="en-US" altLang="zh-CN" sz="2800" b="1" dirty="0">
              <a:latin typeface="Times New Roman" panose="02020603050405020304" pitchFamily="18" charset="0"/>
              <a:ea typeface="微软雅黑" panose="020B0503020204020204" pitchFamily="34" charset="-122"/>
            </a:endParaRPr>
          </a:p>
          <a:p>
            <a:pPr algn="ctr"/>
            <a:r>
              <a:rPr lang="en-US" altLang="zh-CN" sz="2000" dirty="0">
                <a:latin typeface="Times New Roman" panose="02020603050405020304" pitchFamily="18" charset="0"/>
                <a:ea typeface="微软雅黑" panose="020B0503020204020204" pitchFamily="34" charset="-122"/>
              </a:rPr>
              <a:t>On behalf of CEPC Alignment and Installation System</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12-16. June. 2023, </a:t>
            </a:r>
            <a:r>
              <a:rPr lang="en-US" altLang="zh-CN" dirty="0" err="1">
                <a:solidFill>
                  <a:schemeClr val="bg1"/>
                </a:solidFill>
              </a:rPr>
              <a:t>Hongkong</a:t>
            </a:r>
            <a:r>
              <a:rPr lang="en-US" altLang="zh-CN" dirty="0">
                <a:solidFill>
                  <a:schemeClr val="bg1"/>
                </a:solidFill>
              </a:rPr>
              <a:t>, CEPC Accelerator TDR International Review</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214290"/>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3" name="内容占位符 2"/>
          <p:cNvSpPr>
            <a:spLocks noGrp="1"/>
          </p:cNvSpPr>
          <p:nvPr>
            <p:ph idx="1"/>
          </p:nvPr>
        </p:nvSpPr>
        <p:spPr>
          <a:xfrm>
            <a:off x="2207568" y="1036744"/>
            <a:ext cx="7478050" cy="2583875"/>
          </a:xfrm>
        </p:spPr>
        <p:txBody>
          <a:bodyPr>
            <a:normAutofit/>
          </a:bodyPr>
          <a:lstStyle/>
          <a:p>
            <a:pPr>
              <a:lnSpc>
                <a:spcPct val="150000"/>
              </a:lnSpc>
              <a:buClr>
                <a:srgbClr val="FF0000"/>
              </a:buClr>
              <a:buSzPct val="75000"/>
              <a:buFont typeface="Wingdings" pitchFamily="2" charset="2"/>
              <a:buChar char="l"/>
            </a:pPr>
            <a:endParaRPr lang="en-US" altLang="zh-CN" sz="2200" dirty="0">
              <a:latin typeface="Times New Roman" pitchFamily="18" charset="0"/>
              <a:cs typeface="Times New Roman" pitchFamily="18" charset="0"/>
            </a:endParaRPr>
          </a:p>
          <a:p>
            <a:pPr>
              <a:buClr>
                <a:srgbClr val="FF0000"/>
              </a:buClr>
              <a:buSzPct val="75000"/>
              <a:buFont typeface="Wingdings" pitchFamily="2" charset="2"/>
              <a:buChar char="l"/>
            </a:pPr>
            <a:r>
              <a:rPr lang="en-US" altLang="zh-CN" sz="2200" dirty="0">
                <a:latin typeface="Times New Roman" pitchFamily="18" charset="0"/>
                <a:cs typeface="Times New Roman" pitchFamily="18" charset="0"/>
              </a:rPr>
              <a:t>Considering the cost and the accuracy requirements, the ring 8 points + 1 center point scheme is plan to be adopted.</a:t>
            </a:r>
          </a:p>
          <a:p>
            <a:pPr>
              <a:buClr>
                <a:srgbClr val="FF0000"/>
              </a:buClr>
              <a:buSzPct val="75000"/>
              <a:buFont typeface="Wingdings" pitchFamily="2" charset="2"/>
              <a:buChar char="l"/>
            </a:pPr>
            <a:r>
              <a:rPr lang="en-US" altLang="zh-CN" sz="2200" dirty="0">
                <a:latin typeface="Times New Roman" pitchFamily="18" charset="0"/>
                <a:cs typeface="Times New Roman" pitchFamily="18" charset="0"/>
              </a:rPr>
              <a:t>Surface control network measurement: GNSS and level .</a:t>
            </a:r>
          </a:p>
          <a:p>
            <a:pPr>
              <a:buClr>
                <a:srgbClr val="FF0000"/>
              </a:buClr>
              <a:buSzPct val="75000"/>
              <a:buFont typeface="Wingdings" pitchFamily="2" charset="2"/>
              <a:buChar char="l"/>
            </a:pPr>
            <a:r>
              <a:rPr lang="en-US" altLang="zh-CN" sz="2200" dirty="0">
                <a:latin typeface="Times New Roman" pitchFamily="18" charset="0"/>
                <a:ea typeface="+mn-ea"/>
                <a:cs typeface="Times New Roman" pitchFamily="18" charset="0"/>
              </a:rPr>
              <a:t>Control point accuracy</a:t>
            </a:r>
            <a:r>
              <a:rPr lang="zh-CN" altLang="en-US" sz="2200" dirty="0">
                <a:latin typeface="Times New Roman" pitchFamily="18" charset="0"/>
                <a:ea typeface="+mn-ea"/>
                <a:cs typeface="Times New Roman" pitchFamily="18" charset="0"/>
              </a:rPr>
              <a:t>：</a:t>
            </a:r>
            <a:r>
              <a:rPr lang="en-US" altLang="zh-CN" sz="2200" dirty="0">
                <a:latin typeface="Times New Roman" pitchFamily="18" charset="0"/>
                <a:ea typeface="+mn-ea"/>
                <a:cs typeface="Times New Roman" pitchFamily="18" charset="0"/>
              </a:rPr>
              <a:t>7mm</a:t>
            </a:r>
            <a:r>
              <a:rPr lang="zh-CN" altLang="en-US" sz="2200" dirty="0">
                <a:latin typeface="Times New Roman" pitchFamily="18" charset="0"/>
                <a:ea typeface="+mn-ea"/>
                <a:cs typeface="Times New Roman" pitchFamily="18" charset="0"/>
              </a:rPr>
              <a:t>；</a:t>
            </a:r>
            <a:endParaRPr lang="en-US" altLang="zh-CN" sz="2200" dirty="0">
              <a:latin typeface="Times New Roman" pitchFamily="18" charset="0"/>
              <a:ea typeface="+mn-ea"/>
              <a:cs typeface="Times New Roman" pitchFamily="18" charset="0"/>
            </a:endParaRPr>
          </a:p>
          <a:p>
            <a:pPr>
              <a:buClr>
                <a:srgbClr val="FF0000"/>
              </a:buClr>
              <a:buSzPct val="75000"/>
              <a:buFont typeface="Wingdings" pitchFamily="2" charset="2"/>
              <a:buChar char="l"/>
            </a:pPr>
            <a:endParaRPr lang="en-US" altLang="zh-CN" sz="2200" dirty="0">
              <a:latin typeface="Times New Roman" pitchFamily="18" charset="0"/>
              <a:cs typeface="Times New Roman" pitchFamily="18" charset="0"/>
            </a:endParaRPr>
          </a:p>
        </p:txBody>
      </p:sp>
      <p:sp>
        <p:nvSpPr>
          <p:cNvPr id="5" name="矩形: 圆角 13">
            <a:extLst>
              <a:ext uri="{FF2B5EF4-FFF2-40B4-BE49-F238E27FC236}">
                <a16:creationId xmlns:a16="http://schemas.microsoft.com/office/drawing/2014/main" id="{83BB73F4-30FB-4785-B514-8BC6CB04831D}"/>
              </a:ext>
            </a:extLst>
          </p:cNvPr>
          <p:cNvSpPr/>
          <p:nvPr/>
        </p:nvSpPr>
        <p:spPr>
          <a:xfrm>
            <a:off x="2290358" y="1095763"/>
            <a:ext cx="3909954" cy="416486"/>
          </a:xfrm>
          <a:prstGeom prst="roundRect">
            <a:avLst/>
          </a:prstGeom>
          <a:solidFill>
            <a:srgbClr val="8064A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2800" dirty="0"/>
              <a:t>Surface control  network</a:t>
            </a:r>
          </a:p>
        </p:txBody>
      </p:sp>
      <p:pic>
        <p:nvPicPr>
          <p:cNvPr id="9" name="图片 8">
            <a:extLst>
              <a:ext uri="{FF2B5EF4-FFF2-40B4-BE49-F238E27FC236}">
                <a16:creationId xmlns:a16="http://schemas.microsoft.com/office/drawing/2014/main" id="{5C74BE44-4378-4AA9-AF7B-E74EEBECF797}"/>
              </a:ext>
            </a:extLst>
          </p:cNvPr>
          <p:cNvPicPr>
            <a:picLocks noChangeAspect="1"/>
          </p:cNvPicPr>
          <p:nvPr/>
        </p:nvPicPr>
        <p:blipFill>
          <a:blip r:embed="rId3"/>
          <a:stretch>
            <a:fillRect/>
          </a:stretch>
        </p:blipFill>
        <p:spPr>
          <a:xfrm>
            <a:off x="6596066" y="4002516"/>
            <a:ext cx="3841504" cy="2162789"/>
          </a:xfrm>
          <a:prstGeom prst="rect">
            <a:avLst/>
          </a:prstGeom>
        </p:spPr>
      </p:pic>
      <p:sp>
        <p:nvSpPr>
          <p:cNvPr id="13"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10</a:t>
            </a:fld>
            <a:endParaRPr lang="zh-CN" altLang="en-US" dirty="0"/>
          </a:p>
        </p:txBody>
      </p:sp>
      <p:pic>
        <p:nvPicPr>
          <p:cNvPr id="8" name="图片 7"/>
          <p:cNvPicPr>
            <a:picLocks noChangeAspect="1"/>
          </p:cNvPicPr>
          <p:nvPr/>
        </p:nvPicPr>
        <p:blipFill>
          <a:blip r:embed="rId4"/>
          <a:stretch>
            <a:fillRect/>
          </a:stretch>
        </p:blipFill>
        <p:spPr>
          <a:xfrm>
            <a:off x="4274576" y="3861048"/>
            <a:ext cx="2082929" cy="2390388"/>
          </a:xfrm>
          <a:prstGeom prst="rect">
            <a:avLst/>
          </a:prstGeom>
        </p:spPr>
      </p:pic>
      <p:pic>
        <p:nvPicPr>
          <p:cNvPr id="14" name="图片 13"/>
          <p:cNvPicPr>
            <a:picLocks noChangeAspect="1"/>
          </p:cNvPicPr>
          <p:nvPr/>
        </p:nvPicPr>
        <p:blipFill>
          <a:blip r:embed="rId5"/>
          <a:stretch>
            <a:fillRect/>
          </a:stretch>
        </p:blipFill>
        <p:spPr>
          <a:xfrm>
            <a:off x="2108614" y="3933056"/>
            <a:ext cx="1914310" cy="1079086"/>
          </a:xfrm>
          <a:prstGeom prst="rect">
            <a:avLst/>
          </a:prstGeom>
        </p:spPr>
      </p:pic>
      <p:pic>
        <p:nvPicPr>
          <p:cNvPr id="15" name="图片 14"/>
          <p:cNvPicPr>
            <a:picLocks noChangeAspect="1"/>
          </p:cNvPicPr>
          <p:nvPr/>
        </p:nvPicPr>
        <p:blipFill>
          <a:blip r:embed="rId6"/>
          <a:stretch>
            <a:fillRect/>
          </a:stretch>
        </p:blipFill>
        <p:spPr>
          <a:xfrm>
            <a:off x="2554879" y="5211651"/>
            <a:ext cx="903978" cy="1100296"/>
          </a:xfrm>
          <a:prstGeom prst="rect">
            <a:avLst/>
          </a:prstGeom>
        </p:spPr>
      </p:pic>
      <p:pic>
        <p:nvPicPr>
          <p:cNvPr id="6" name="图片 5">
            <a:extLst>
              <a:ext uri="{FF2B5EF4-FFF2-40B4-BE49-F238E27FC236}">
                <a16:creationId xmlns:a16="http://schemas.microsoft.com/office/drawing/2014/main" id="{0965F63F-E70B-EFA4-46F7-06786817EABA}"/>
              </a:ext>
            </a:extLst>
          </p:cNvPr>
          <p:cNvPicPr>
            <a:picLocks noChangeAspect="1"/>
          </p:cNvPicPr>
          <p:nvPr/>
        </p:nvPicPr>
        <p:blipFill>
          <a:blip r:embed="rId7"/>
          <a:stretch>
            <a:fillRect/>
          </a:stretch>
        </p:blipFill>
        <p:spPr>
          <a:xfrm>
            <a:off x="9264352" y="1255499"/>
            <a:ext cx="2600715" cy="2515032"/>
          </a:xfrm>
          <a:prstGeom prst="rect">
            <a:avLst/>
          </a:prstGeom>
        </p:spPr>
      </p:pic>
    </p:spTree>
    <p:extLst>
      <p:ext uri="{BB962C8B-B14F-4D97-AF65-F5344CB8AC3E}">
        <p14:creationId xmlns:p14="http://schemas.microsoft.com/office/powerpoint/2010/main" val="920861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2.png"/>
          <p:cNvPicPr>
            <a:picLocks noChangeAspect="1"/>
          </p:cNvPicPr>
          <p:nvPr/>
        </p:nvPicPr>
        <p:blipFill>
          <a:blip r:embed="rId3" cstate="print"/>
          <a:srcRect r="33333"/>
          <a:stretch>
            <a:fillRect/>
          </a:stretch>
        </p:blipFill>
        <p:spPr>
          <a:xfrm>
            <a:off x="8177393" y="3359386"/>
            <a:ext cx="2392223" cy="1972184"/>
          </a:xfrm>
          <a:prstGeom prst="rect">
            <a:avLst/>
          </a:prstGeom>
        </p:spPr>
      </p:pic>
      <p:sp>
        <p:nvSpPr>
          <p:cNvPr id="6" name="内容占位符 2">
            <a:extLst>
              <a:ext uri="{FF2B5EF4-FFF2-40B4-BE49-F238E27FC236}">
                <a16:creationId xmlns:a16="http://schemas.microsoft.com/office/drawing/2014/main" id="{8062E841-92FF-4EAC-9F88-3B3A6A5BF5FA}"/>
              </a:ext>
            </a:extLst>
          </p:cNvPr>
          <p:cNvSpPr txBox="1">
            <a:spLocks/>
          </p:cNvSpPr>
          <p:nvPr/>
        </p:nvSpPr>
        <p:spPr bwMode="auto">
          <a:xfrm>
            <a:off x="1487488" y="1537301"/>
            <a:ext cx="6086480" cy="12436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eaLnBrk="0" hangingPunct="0">
              <a:spcBef>
                <a:spcPct val="20000"/>
              </a:spcBef>
              <a:buClr>
                <a:srgbClr val="FF0000"/>
              </a:buClr>
              <a:buSzPct val="75000"/>
              <a:buFont typeface="Wingdings" panose="05000000000000000000" pitchFamily="2" charset="2"/>
              <a:buChar char="l"/>
              <a:defRPr/>
            </a:pPr>
            <a:r>
              <a:rPr lang="en-US" altLang="zh-CN" sz="2000" dirty="0">
                <a:latin typeface="Times New Roman" pitchFamily="18" charset="0"/>
                <a:cs typeface="Times New Roman" pitchFamily="18" charset="0"/>
              </a:rPr>
              <a:t>Strengthen the tunnel control network</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reduce error accumulation.</a:t>
            </a:r>
          </a:p>
          <a:p>
            <a:pPr marL="800100" lvl="1" indent="-342900" eaLnBrk="0" hangingPunct="0">
              <a:spcBef>
                <a:spcPct val="20000"/>
              </a:spcBef>
              <a:buClr>
                <a:srgbClr val="FF0000"/>
              </a:buClr>
              <a:buSzPct val="75000"/>
              <a:buFont typeface="Wingdings" panose="05000000000000000000" pitchFamily="2" charset="2"/>
              <a:buChar char="l"/>
              <a:defRPr/>
            </a:pPr>
            <a:r>
              <a:rPr lang="en-US" altLang="zh-CN" sz="2000" dirty="0">
                <a:latin typeface="Times New Roman" pitchFamily="18" charset="0"/>
                <a:cs typeface="Times New Roman" pitchFamily="18" charset="0"/>
              </a:rPr>
              <a:t>Straight line triangulation network</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short line 300m</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long line 600m.</a:t>
            </a:r>
          </a:p>
        </p:txBody>
      </p:sp>
      <p:pic>
        <p:nvPicPr>
          <p:cNvPr id="2" name="图片 1"/>
          <p:cNvPicPr>
            <a:picLocks noChangeAspect="1"/>
          </p:cNvPicPr>
          <p:nvPr/>
        </p:nvPicPr>
        <p:blipFill>
          <a:blip r:embed="rId4"/>
          <a:stretch>
            <a:fillRect/>
          </a:stretch>
        </p:blipFill>
        <p:spPr>
          <a:xfrm>
            <a:off x="8230689" y="1173454"/>
            <a:ext cx="2141131" cy="2138010"/>
          </a:xfrm>
          <a:prstGeom prst="rect">
            <a:avLst/>
          </a:prstGeom>
        </p:spPr>
      </p:pic>
      <p:pic>
        <p:nvPicPr>
          <p:cNvPr id="3" name="图片 2"/>
          <p:cNvPicPr>
            <a:picLocks noChangeAspect="1"/>
          </p:cNvPicPr>
          <p:nvPr/>
        </p:nvPicPr>
        <p:blipFill>
          <a:blip r:embed="rId5" cstate="print"/>
          <a:stretch>
            <a:fillRect/>
          </a:stretch>
        </p:blipFill>
        <p:spPr>
          <a:xfrm>
            <a:off x="2632076" y="2876120"/>
            <a:ext cx="1026517" cy="1488984"/>
          </a:xfrm>
          <a:prstGeom prst="rect">
            <a:avLst/>
          </a:prstGeom>
        </p:spPr>
      </p:pic>
      <p:sp>
        <p:nvSpPr>
          <p:cNvPr id="8" name="文本框 7">
            <a:extLst>
              <a:ext uri="{FF2B5EF4-FFF2-40B4-BE49-F238E27FC236}">
                <a16:creationId xmlns:a16="http://schemas.microsoft.com/office/drawing/2014/main" id="{31E71806-A256-427A-B88F-25148309F73F}"/>
              </a:ext>
            </a:extLst>
          </p:cNvPr>
          <p:cNvSpPr txBox="1"/>
          <p:nvPr/>
        </p:nvSpPr>
        <p:spPr>
          <a:xfrm>
            <a:off x="4024298" y="3071862"/>
            <a:ext cx="3511862" cy="1077218"/>
          </a:xfrm>
          <a:prstGeom prst="rect">
            <a:avLst/>
          </a:prstGeom>
          <a:noFill/>
        </p:spPr>
        <p:txBody>
          <a:bodyPr wrap="square" rtlCol="0">
            <a:spAutoFit/>
          </a:bodyPr>
          <a:lstStyle/>
          <a:p>
            <a:r>
              <a:rPr lang="zh-CN" altLang="en-US" sz="1600" dirty="0"/>
              <a:t> </a:t>
            </a:r>
            <a:r>
              <a:rPr lang="en-US" altLang="zh-CN" sz="1600" dirty="0"/>
              <a:t>total station TS60</a:t>
            </a:r>
          </a:p>
          <a:p>
            <a:r>
              <a:rPr lang="en-US" altLang="zh-CN" sz="1600" dirty="0"/>
              <a:t>Measurement range:1.5m~&gt;3500m</a:t>
            </a:r>
          </a:p>
          <a:p>
            <a:r>
              <a:rPr lang="en-US" altLang="zh-CN" sz="1600" dirty="0"/>
              <a:t>Distance precision</a:t>
            </a:r>
            <a:r>
              <a:rPr lang="zh-CN" altLang="en-US" sz="1600" dirty="0"/>
              <a:t>：</a:t>
            </a:r>
            <a:r>
              <a:rPr lang="en-US" altLang="zh-CN" sz="1600" dirty="0"/>
              <a:t>0.6mm+ 1ppm</a:t>
            </a:r>
          </a:p>
          <a:p>
            <a:r>
              <a:rPr lang="en-US" altLang="zh-CN" sz="1600" dirty="0"/>
              <a:t>Angle precision</a:t>
            </a:r>
            <a:r>
              <a:rPr lang="zh-CN" altLang="en-US" sz="1600" dirty="0"/>
              <a:t>：</a:t>
            </a:r>
            <a:r>
              <a:rPr lang="en-US" altLang="zh-CN" sz="1600" dirty="0"/>
              <a:t>0.5’’</a:t>
            </a:r>
          </a:p>
        </p:txBody>
      </p:sp>
      <p:pic>
        <p:nvPicPr>
          <p:cNvPr id="9" name="图片 8"/>
          <p:cNvPicPr>
            <a:picLocks noChangeAspect="1"/>
          </p:cNvPicPr>
          <p:nvPr/>
        </p:nvPicPr>
        <p:blipFill>
          <a:blip r:embed="rId6"/>
          <a:stretch>
            <a:fillRect/>
          </a:stretch>
        </p:blipFill>
        <p:spPr>
          <a:xfrm>
            <a:off x="7176120" y="5379493"/>
            <a:ext cx="3677473" cy="1170936"/>
          </a:xfrm>
          <a:prstGeom prst="rect">
            <a:avLst/>
          </a:prstGeom>
        </p:spPr>
      </p:pic>
      <p:sp>
        <p:nvSpPr>
          <p:cNvPr id="10" name="矩形: 圆角 13">
            <a:extLst>
              <a:ext uri="{FF2B5EF4-FFF2-40B4-BE49-F238E27FC236}">
                <a16:creationId xmlns:a16="http://schemas.microsoft.com/office/drawing/2014/main" id="{83BB73F4-30FB-4785-B514-8BC6CB04831D}"/>
              </a:ext>
            </a:extLst>
          </p:cNvPr>
          <p:cNvSpPr/>
          <p:nvPr/>
        </p:nvSpPr>
        <p:spPr>
          <a:xfrm>
            <a:off x="1674920" y="1068298"/>
            <a:ext cx="4061040" cy="416486"/>
          </a:xfrm>
          <a:prstGeom prst="roundRect">
            <a:avLst/>
          </a:prstGeom>
          <a:solidFill>
            <a:srgbClr val="8064A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2800" dirty="0"/>
              <a:t>Backbone control network</a:t>
            </a:r>
            <a:endParaRPr lang="zh-CN" altLang="en-US" sz="2800" dirty="0"/>
          </a:p>
        </p:txBody>
      </p:sp>
      <p:sp>
        <p:nvSpPr>
          <p:cNvPr id="12" name="标题 1"/>
          <p:cNvSpPr>
            <a:spLocks noGrp="1"/>
          </p:cNvSpPr>
          <p:nvPr>
            <p:ph type="title"/>
          </p:nvPr>
        </p:nvSpPr>
        <p:spPr>
          <a:xfrm>
            <a:off x="936659" y="209026"/>
            <a:ext cx="8229600" cy="434587"/>
          </a:xfrm>
        </p:spPr>
        <p:txBody>
          <a:bodyPr>
            <a:normAutofit fontScale="90000"/>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14" name="内容占位符 2">
            <a:extLst>
              <a:ext uri="{FF2B5EF4-FFF2-40B4-BE49-F238E27FC236}">
                <a16:creationId xmlns:a16="http://schemas.microsoft.com/office/drawing/2014/main" id="{8062E841-92FF-4EAC-9F88-3B3A6A5BF5FA}"/>
              </a:ext>
            </a:extLst>
          </p:cNvPr>
          <p:cNvSpPr txBox="1">
            <a:spLocks/>
          </p:cNvSpPr>
          <p:nvPr/>
        </p:nvSpPr>
        <p:spPr bwMode="auto">
          <a:xfrm>
            <a:off x="1457825" y="4316627"/>
            <a:ext cx="5901671" cy="2376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eaLnBrk="0" hangingPunct="0">
              <a:spcBef>
                <a:spcPct val="20000"/>
              </a:spcBef>
              <a:buClr>
                <a:srgbClr val="FF0000"/>
              </a:buClr>
              <a:buSzPct val="75000"/>
              <a:buFont typeface="Wingdings" pitchFamily="2" charset="2"/>
              <a:buChar char="l"/>
              <a:defRPr/>
            </a:pPr>
            <a:r>
              <a:rPr lang="en-US" altLang="zh-CN" sz="2000" dirty="0">
                <a:latin typeface="Times New Roman" pitchFamily="18" charset="0"/>
                <a:cs typeface="Times New Roman" pitchFamily="18" charset="0"/>
              </a:rPr>
              <a:t>Simulation</a:t>
            </a:r>
          </a:p>
          <a:p>
            <a:pPr marL="800100" lvl="1" indent="-342900" eaLnBrk="0" hangingPunct="0">
              <a:spcBef>
                <a:spcPct val="20000"/>
              </a:spcBef>
              <a:buClr>
                <a:srgbClr val="FF0000"/>
              </a:buClr>
              <a:buFont typeface="Arial" charset="0"/>
              <a:buChar char="•"/>
              <a:defRPr/>
            </a:pPr>
            <a:r>
              <a:rPr lang="en-US" altLang="zh-CN" sz="2000" dirty="0">
                <a:latin typeface="Times New Roman" pitchFamily="18" charset="0"/>
                <a:cs typeface="Times New Roman" pitchFamily="18" charset="0"/>
              </a:rPr>
              <a:t>Using surface control network point as known point to constrain backbone control network adjustment.</a:t>
            </a:r>
          </a:p>
          <a:p>
            <a:pPr marL="800100" lvl="1" indent="-342900" eaLnBrk="0" hangingPunct="0">
              <a:spcBef>
                <a:spcPct val="20000"/>
              </a:spcBef>
              <a:buClr>
                <a:srgbClr val="FF0000"/>
              </a:buClr>
              <a:buFont typeface="Arial" charset="0"/>
              <a:buChar char="•"/>
              <a:defRPr/>
            </a:pPr>
            <a:r>
              <a:rPr lang="en-US" altLang="zh-CN" sz="2000" dirty="0">
                <a:latin typeface="Times New Roman" pitchFamily="18" charset="0"/>
                <a:cs typeface="Times New Roman" pitchFamily="18" charset="0"/>
              </a:rPr>
              <a:t>Distance between adjacent surface control points is 12.5km, measurement 42 stations</a:t>
            </a:r>
          </a:p>
          <a:p>
            <a:pPr marL="800100" lvl="1" indent="-342900" eaLnBrk="0" hangingPunct="0">
              <a:spcBef>
                <a:spcPct val="20000"/>
              </a:spcBef>
              <a:buClr>
                <a:srgbClr val="FF0000"/>
              </a:buClr>
              <a:buFont typeface="Arial" charset="0"/>
              <a:buChar char="•"/>
              <a:defRPr/>
            </a:pPr>
            <a:r>
              <a:rPr lang="en-US" altLang="zh-CN" sz="2000" dirty="0">
                <a:latin typeface="Times New Roman" pitchFamily="18" charset="0"/>
                <a:cs typeface="Times New Roman" pitchFamily="18" charset="0"/>
              </a:rPr>
              <a:t>Relative point position error is 0.89mm.</a:t>
            </a:r>
          </a:p>
        </p:txBody>
      </p:sp>
      <p:sp>
        <p:nvSpPr>
          <p:cNvPr id="1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11</a:t>
            </a:fld>
            <a:endParaRPr lang="zh-CN" altLang="en-US" dirty="0"/>
          </a:p>
        </p:txBody>
      </p:sp>
      <p:sp>
        <p:nvSpPr>
          <p:cNvPr id="4" name="文本框 3"/>
          <p:cNvSpPr txBox="1"/>
          <p:nvPr/>
        </p:nvSpPr>
        <p:spPr>
          <a:xfrm>
            <a:off x="7864984" y="5504759"/>
            <a:ext cx="2419252" cy="261610"/>
          </a:xfrm>
          <a:prstGeom prst="rect">
            <a:avLst/>
          </a:prstGeom>
          <a:solidFill>
            <a:schemeClr val="bg1"/>
          </a:solidFill>
        </p:spPr>
        <p:txBody>
          <a:bodyPr wrap="none" rtlCol="0">
            <a:spAutoFit/>
          </a:bodyPr>
          <a:lstStyle/>
          <a:p>
            <a:r>
              <a:rPr lang="en-US" altLang="zh-CN" sz="1100" dirty="0"/>
              <a:t>Backbone control network error ellipse</a:t>
            </a:r>
            <a:endParaRPr lang="zh-CN" altLang="en-US" sz="1100" dirty="0"/>
          </a:p>
        </p:txBody>
      </p:sp>
      <p:sp>
        <p:nvSpPr>
          <p:cNvPr id="16" name="文本框 15"/>
          <p:cNvSpPr txBox="1"/>
          <p:nvPr/>
        </p:nvSpPr>
        <p:spPr>
          <a:xfrm>
            <a:off x="7079945" y="6031846"/>
            <a:ext cx="912429" cy="261610"/>
          </a:xfrm>
          <a:prstGeom prst="rect">
            <a:avLst/>
          </a:prstGeom>
          <a:solidFill>
            <a:schemeClr val="bg1"/>
          </a:solidFill>
        </p:spPr>
        <p:txBody>
          <a:bodyPr wrap="none" rtlCol="0">
            <a:spAutoFit/>
          </a:bodyPr>
          <a:lstStyle/>
          <a:p>
            <a:r>
              <a:rPr lang="en-US" altLang="zh-CN" sz="1100" dirty="0"/>
              <a:t>Known point</a:t>
            </a:r>
            <a:endParaRPr lang="zh-CN" altLang="en-US" sz="1100" dirty="0"/>
          </a:p>
        </p:txBody>
      </p:sp>
      <p:sp>
        <p:nvSpPr>
          <p:cNvPr id="7" name="文本框 6">
            <a:extLst>
              <a:ext uri="{FF2B5EF4-FFF2-40B4-BE49-F238E27FC236}">
                <a16:creationId xmlns:a16="http://schemas.microsoft.com/office/drawing/2014/main" id="{798A77B5-4F7E-F6AC-F491-295221091367}"/>
              </a:ext>
            </a:extLst>
          </p:cNvPr>
          <p:cNvSpPr txBox="1"/>
          <p:nvPr/>
        </p:nvSpPr>
        <p:spPr>
          <a:xfrm>
            <a:off x="8649117" y="1728456"/>
            <a:ext cx="1448777" cy="1077218"/>
          </a:xfrm>
          <a:prstGeom prst="rect">
            <a:avLst/>
          </a:prstGeom>
          <a:noFill/>
        </p:spPr>
        <p:txBody>
          <a:bodyPr wrap="square" rtlCol="0">
            <a:spAutoFit/>
          </a:bodyPr>
          <a:lstStyle/>
          <a:p>
            <a:r>
              <a:rPr lang="en-US" altLang="zh-CN" sz="1600" dirty="0"/>
              <a:t>Sketch map of backbone control network</a:t>
            </a:r>
            <a:endParaRPr lang="zh-CN" altLang="en-US" sz="1600" dirty="0"/>
          </a:p>
        </p:txBody>
      </p:sp>
      <p:sp>
        <p:nvSpPr>
          <p:cNvPr id="11" name="文本框 10">
            <a:extLst>
              <a:ext uri="{FF2B5EF4-FFF2-40B4-BE49-F238E27FC236}">
                <a16:creationId xmlns:a16="http://schemas.microsoft.com/office/drawing/2014/main" id="{56B3FAC5-9362-7616-07B8-DA546183049B}"/>
              </a:ext>
            </a:extLst>
          </p:cNvPr>
          <p:cNvSpPr txBox="1"/>
          <p:nvPr/>
        </p:nvSpPr>
        <p:spPr>
          <a:xfrm>
            <a:off x="10140227" y="6162651"/>
            <a:ext cx="912429" cy="261610"/>
          </a:xfrm>
          <a:prstGeom prst="rect">
            <a:avLst/>
          </a:prstGeom>
          <a:solidFill>
            <a:schemeClr val="bg1"/>
          </a:solidFill>
        </p:spPr>
        <p:txBody>
          <a:bodyPr wrap="none" rtlCol="0">
            <a:spAutoFit/>
          </a:bodyPr>
          <a:lstStyle/>
          <a:p>
            <a:r>
              <a:rPr lang="en-US" altLang="zh-CN" sz="1100" dirty="0"/>
              <a:t>Known point</a:t>
            </a:r>
            <a:endParaRPr lang="zh-CN" altLang="en-US" sz="1100" dirty="0"/>
          </a:p>
        </p:txBody>
      </p:sp>
      <p:cxnSp>
        <p:nvCxnSpPr>
          <p:cNvPr id="19" name="直接连接符 18">
            <a:extLst>
              <a:ext uri="{FF2B5EF4-FFF2-40B4-BE49-F238E27FC236}">
                <a16:creationId xmlns:a16="http://schemas.microsoft.com/office/drawing/2014/main" id="{6C3958C7-4E6D-2F4A-F7CD-E4E0310FD535}"/>
              </a:ext>
            </a:extLst>
          </p:cNvPr>
          <p:cNvCxnSpPr>
            <a:cxnSpLocks/>
          </p:cNvCxnSpPr>
          <p:nvPr/>
        </p:nvCxnSpPr>
        <p:spPr>
          <a:xfrm>
            <a:off x="9301254" y="4149080"/>
            <a:ext cx="909546" cy="3600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9D0FA9D-EE06-2CFB-D49C-15C89EC47B4E}"/>
              </a:ext>
            </a:extLst>
          </p:cNvPr>
          <p:cNvCxnSpPr>
            <a:cxnSpLocks/>
          </p:cNvCxnSpPr>
          <p:nvPr/>
        </p:nvCxnSpPr>
        <p:spPr>
          <a:xfrm>
            <a:off x="10140227" y="4288322"/>
            <a:ext cx="70573" cy="22079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03CC5BC0-CC78-AEF5-3489-D85A21D7480D}"/>
              </a:ext>
            </a:extLst>
          </p:cNvPr>
          <p:cNvSpPr txBox="1"/>
          <p:nvPr/>
        </p:nvSpPr>
        <p:spPr>
          <a:xfrm>
            <a:off x="10360599" y="1183876"/>
            <a:ext cx="1257075" cy="369332"/>
          </a:xfrm>
          <a:prstGeom prst="rect">
            <a:avLst/>
          </a:prstGeom>
          <a:noFill/>
        </p:spPr>
        <p:txBody>
          <a:bodyPr wrap="none" rtlCol="0">
            <a:spAutoFit/>
          </a:bodyPr>
          <a:lstStyle/>
          <a:p>
            <a:r>
              <a:rPr lang="en-US" altLang="zh-CN" dirty="0"/>
              <a:t>Ring tunnel</a:t>
            </a:r>
            <a:endParaRPr lang="zh-CN" altLang="en-US" dirty="0"/>
          </a:p>
        </p:txBody>
      </p:sp>
      <p:sp>
        <p:nvSpPr>
          <p:cNvPr id="26" name="文本框 25">
            <a:extLst>
              <a:ext uri="{FF2B5EF4-FFF2-40B4-BE49-F238E27FC236}">
                <a16:creationId xmlns:a16="http://schemas.microsoft.com/office/drawing/2014/main" id="{447925C4-4B0D-080F-FBA4-344841D4F916}"/>
              </a:ext>
            </a:extLst>
          </p:cNvPr>
          <p:cNvSpPr txBox="1"/>
          <p:nvPr/>
        </p:nvSpPr>
        <p:spPr>
          <a:xfrm>
            <a:off x="10569616" y="2104658"/>
            <a:ext cx="1513619" cy="369332"/>
          </a:xfrm>
          <a:prstGeom prst="rect">
            <a:avLst/>
          </a:prstGeom>
          <a:noFill/>
        </p:spPr>
        <p:txBody>
          <a:bodyPr wrap="none" rtlCol="0">
            <a:spAutoFit/>
          </a:bodyPr>
          <a:lstStyle/>
          <a:p>
            <a:r>
              <a:rPr lang="en-US" altLang="zh-CN" dirty="0"/>
              <a:t>Control points</a:t>
            </a:r>
            <a:endParaRPr lang="zh-CN" altLang="en-US" dirty="0"/>
          </a:p>
        </p:txBody>
      </p:sp>
      <p:cxnSp>
        <p:nvCxnSpPr>
          <p:cNvPr id="28" name="直接箭头连接符 27">
            <a:extLst>
              <a:ext uri="{FF2B5EF4-FFF2-40B4-BE49-F238E27FC236}">
                <a16:creationId xmlns:a16="http://schemas.microsoft.com/office/drawing/2014/main" id="{227142B3-725C-C4FC-C9A8-C76DAFAAF30E}"/>
              </a:ext>
            </a:extLst>
          </p:cNvPr>
          <p:cNvCxnSpPr>
            <a:stCxn id="25" idx="1"/>
          </p:cNvCxnSpPr>
          <p:nvPr/>
        </p:nvCxnSpPr>
        <p:spPr>
          <a:xfrm flipH="1">
            <a:off x="10097894" y="1368542"/>
            <a:ext cx="262705" cy="1846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0922609A-60B1-AA91-F729-5E9A4AED9A9F}"/>
              </a:ext>
            </a:extLst>
          </p:cNvPr>
          <p:cNvCxnSpPr>
            <a:cxnSpLocks/>
            <a:stCxn id="26" idx="1"/>
          </p:cNvCxnSpPr>
          <p:nvPr/>
        </p:nvCxnSpPr>
        <p:spPr>
          <a:xfrm flipH="1" flipV="1">
            <a:off x="10272464" y="1913719"/>
            <a:ext cx="297152" cy="37560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1B5EC05C-04BD-2717-CC86-5C4165A2FB0F}"/>
              </a:ext>
            </a:extLst>
          </p:cNvPr>
          <p:cNvCxnSpPr>
            <a:cxnSpLocks/>
            <a:stCxn id="26" idx="1"/>
          </p:cNvCxnSpPr>
          <p:nvPr/>
        </p:nvCxnSpPr>
        <p:spPr>
          <a:xfrm flipH="1">
            <a:off x="10272464" y="2289324"/>
            <a:ext cx="297152" cy="2782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34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050895-84DE-4E38-ACA9-17C3D320C1EF}"/>
              </a:ext>
            </a:extLst>
          </p:cNvPr>
          <p:cNvPicPr>
            <a:picLocks noChangeAspect="1"/>
          </p:cNvPicPr>
          <p:nvPr/>
        </p:nvPicPr>
        <p:blipFill>
          <a:blip r:embed="rId2"/>
          <a:stretch>
            <a:fillRect/>
          </a:stretch>
        </p:blipFill>
        <p:spPr>
          <a:xfrm>
            <a:off x="7512050" y="1159778"/>
            <a:ext cx="3526929" cy="3021989"/>
          </a:xfrm>
          <a:prstGeom prst="rect">
            <a:avLst/>
          </a:prstGeom>
        </p:spPr>
      </p:pic>
      <p:pic>
        <p:nvPicPr>
          <p:cNvPr id="7" name="图片 6"/>
          <p:cNvPicPr>
            <a:picLocks noChangeAspect="1"/>
          </p:cNvPicPr>
          <p:nvPr/>
        </p:nvPicPr>
        <p:blipFill>
          <a:blip r:embed="rId3"/>
          <a:stretch>
            <a:fillRect/>
          </a:stretch>
        </p:blipFill>
        <p:spPr>
          <a:xfrm>
            <a:off x="6690429" y="4488919"/>
            <a:ext cx="1676561" cy="1571802"/>
          </a:xfrm>
          <a:prstGeom prst="rect">
            <a:avLst/>
          </a:prstGeom>
        </p:spPr>
      </p:pic>
      <p:sp>
        <p:nvSpPr>
          <p:cNvPr id="9" name="文本框 8"/>
          <p:cNvSpPr txBox="1"/>
          <p:nvPr/>
        </p:nvSpPr>
        <p:spPr>
          <a:xfrm>
            <a:off x="6646006" y="6109476"/>
            <a:ext cx="1946305" cy="369332"/>
          </a:xfrm>
          <a:prstGeom prst="rect">
            <a:avLst/>
          </a:prstGeom>
          <a:noFill/>
        </p:spPr>
        <p:txBody>
          <a:bodyPr wrap="square" rtlCol="0">
            <a:spAutoFit/>
          </a:bodyPr>
          <a:lstStyle/>
          <a:p>
            <a:r>
              <a:rPr lang="en-US" altLang="zh-CN" dirty="0"/>
              <a:t>Wall control point</a:t>
            </a:r>
            <a:endParaRPr lang="zh-CN" altLang="en-US" dirty="0"/>
          </a:p>
        </p:txBody>
      </p:sp>
      <p:pic>
        <p:nvPicPr>
          <p:cNvPr id="5" name="图片 4">
            <a:extLst>
              <a:ext uri="{FF2B5EF4-FFF2-40B4-BE49-F238E27FC236}">
                <a16:creationId xmlns:a16="http://schemas.microsoft.com/office/drawing/2014/main" id="{B79B54F8-ED5C-4632-B992-7DC4E14DCA97}"/>
              </a:ext>
            </a:extLst>
          </p:cNvPr>
          <p:cNvPicPr>
            <a:picLocks noChangeAspect="1"/>
          </p:cNvPicPr>
          <p:nvPr/>
        </p:nvPicPr>
        <p:blipFill>
          <a:blip r:embed="rId4"/>
          <a:stretch>
            <a:fillRect/>
          </a:stretch>
        </p:blipFill>
        <p:spPr>
          <a:xfrm>
            <a:off x="8754850" y="4488919"/>
            <a:ext cx="1809264" cy="1610201"/>
          </a:xfrm>
          <a:prstGeom prst="rect">
            <a:avLst/>
          </a:prstGeom>
        </p:spPr>
      </p:pic>
      <p:sp>
        <p:nvSpPr>
          <p:cNvPr id="12" name="矩形: 圆角 13">
            <a:extLst>
              <a:ext uri="{FF2B5EF4-FFF2-40B4-BE49-F238E27FC236}">
                <a16:creationId xmlns:a16="http://schemas.microsoft.com/office/drawing/2014/main" id="{83BB73F4-30FB-4785-B514-8BC6CB04831D}"/>
              </a:ext>
            </a:extLst>
          </p:cNvPr>
          <p:cNvSpPr/>
          <p:nvPr/>
        </p:nvSpPr>
        <p:spPr>
          <a:xfrm>
            <a:off x="1404723" y="1026601"/>
            <a:ext cx="3816424" cy="416486"/>
          </a:xfrm>
          <a:prstGeom prst="roundRect">
            <a:avLst/>
          </a:prstGeom>
          <a:solidFill>
            <a:srgbClr val="8064A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2800" dirty="0"/>
              <a:t>Tunnel control network</a:t>
            </a:r>
            <a:endParaRPr lang="zh-CN" altLang="en-US" sz="2800" dirty="0"/>
          </a:p>
        </p:txBody>
      </p:sp>
      <p:cxnSp>
        <p:nvCxnSpPr>
          <p:cNvPr id="6" name="直接箭头连接符 5"/>
          <p:cNvCxnSpPr>
            <a:cxnSpLocks/>
          </p:cNvCxnSpPr>
          <p:nvPr/>
        </p:nvCxnSpPr>
        <p:spPr>
          <a:xfrm flipH="1">
            <a:off x="7788511" y="2856502"/>
            <a:ext cx="152959" cy="215667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cxnSpLocks/>
          </p:cNvCxnSpPr>
          <p:nvPr/>
        </p:nvCxnSpPr>
        <p:spPr>
          <a:xfrm>
            <a:off x="8842756" y="3839431"/>
            <a:ext cx="622316" cy="14545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标题 1"/>
          <p:cNvSpPr>
            <a:spLocks noGrp="1"/>
          </p:cNvSpPr>
          <p:nvPr>
            <p:ph type="title"/>
          </p:nvPr>
        </p:nvSpPr>
        <p:spPr>
          <a:xfrm>
            <a:off x="1027014" y="186431"/>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16" name="内容占位符 2">
            <a:extLst>
              <a:ext uri="{FF2B5EF4-FFF2-40B4-BE49-F238E27FC236}">
                <a16:creationId xmlns:a16="http://schemas.microsoft.com/office/drawing/2014/main" id="{8062E841-92FF-4EAC-9F88-3B3A6A5BF5FA}"/>
              </a:ext>
            </a:extLst>
          </p:cNvPr>
          <p:cNvSpPr txBox="1">
            <a:spLocks/>
          </p:cNvSpPr>
          <p:nvPr/>
        </p:nvSpPr>
        <p:spPr bwMode="auto">
          <a:xfrm>
            <a:off x="1369947" y="1489678"/>
            <a:ext cx="5270118" cy="7033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rgbClr val="FF0000"/>
              </a:buClr>
              <a:buSzPct val="75000"/>
              <a:buFont typeface="Wingdings" panose="05000000000000000000" pitchFamily="2" charset="2"/>
              <a:buChar char="l"/>
              <a:defRPr/>
            </a:pPr>
            <a:r>
              <a:rPr lang="en-US" altLang="zh-CN" sz="2000" dirty="0">
                <a:latin typeface="Times New Roman" pitchFamily="18" charset="0"/>
                <a:cs typeface="Times New Roman" pitchFamily="18" charset="0"/>
              </a:rPr>
              <a:t>Providing position reference for component installation and alignment</a:t>
            </a:r>
          </a:p>
        </p:txBody>
      </p:sp>
      <p:pic>
        <p:nvPicPr>
          <p:cNvPr id="18" name="图片 17"/>
          <p:cNvPicPr>
            <a:picLocks noChangeAspect="1"/>
          </p:cNvPicPr>
          <p:nvPr/>
        </p:nvPicPr>
        <p:blipFill>
          <a:blip r:embed="rId5"/>
          <a:stretch>
            <a:fillRect/>
          </a:stretch>
        </p:blipFill>
        <p:spPr>
          <a:xfrm>
            <a:off x="2790666" y="3934839"/>
            <a:ext cx="3698305" cy="2663600"/>
          </a:xfrm>
          <a:prstGeom prst="rect">
            <a:avLst/>
          </a:prstGeom>
        </p:spPr>
      </p:pic>
      <p:sp>
        <p:nvSpPr>
          <p:cNvPr id="1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375178" y="6456531"/>
            <a:ext cx="2133600" cy="365125"/>
          </a:xfrm>
        </p:spPr>
        <p:txBody>
          <a:bodyPr/>
          <a:lstStyle/>
          <a:p>
            <a:pPr>
              <a:defRPr/>
            </a:pPr>
            <a:r>
              <a:rPr lang="en-US" altLang="zh-CN" dirty="0"/>
              <a:t>9</a:t>
            </a:r>
            <a:endParaRPr lang="zh-CN" altLang="en-US" dirty="0"/>
          </a:p>
        </p:txBody>
      </p:sp>
      <p:sp>
        <p:nvSpPr>
          <p:cNvPr id="3" name="文本框 2">
            <a:extLst>
              <a:ext uri="{FF2B5EF4-FFF2-40B4-BE49-F238E27FC236}">
                <a16:creationId xmlns:a16="http://schemas.microsoft.com/office/drawing/2014/main" id="{19553280-8981-F49A-7F4B-57973FABBD0B}"/>
              </a:ext>
            </a:extLst>
          </p:cNvPr>
          <p:cNvSpPr txBox="1"/>
          <p:nvPr/>
        </p:nvSpPr>
        <p:spPr>
          <a:xfrm>
            <a:off x="8599874" y="6126018"/>
            <a:ext cx="2200948" cy="369332"/>
          </a:xfrm>
          <a:prstGeom prst="rect">
            <a:avLst/>
          </a:prstGeom>
          <a:solidFill>
            <a:schemeClr val="bg1"/>
          </a:solidFill>
        </p:spPr>
        <p:txBody>
          <a:bodyPr wrap="square" rtlCol="0">
            <a:spAutoFit/>
          </a:bodyPr>
          <a:lstStyle/>
          <a:p>
            <a:r>
              <a:rPr lang="en-US" altLang="zh-CN" dirty="0"/>
              <a:t>Ground control point</a:t>
            </a:r>
            <a:endParaRPr lang="zh-CN" altLang="en-US" dirty="0"/>
          </a:p>
        </p:txBody>
      </p:sp>
      <p:sp>
        <p:nvSpPr>
          <p:cNvPr id="22" name="文本框 21">
            <a:extLst>
              <a:ext uri="{FF2B5EF4-FFF2-40B4-BE49-F238E27FC236}">
                <a16:creationId xmlns:a16="http://schemas.microsoft.com/office/drawing/2014/main" id="{4F430626-85D4-6E8D-936F-1779252F74D5}"/>
              </a:ext>
            </a:extLst>
          </p:cNvPr>
          <p:cNvSpPr txBox="1"/>
          <p:nvPr/>
        </p:nvSpPr>
        <p:spPr>
          <a:xfrm>
            <a:off x="3628195" y="3538149"/>
            <a:ext cx="1513619" cy="369332"/>
          </a:xfrm>
          <a:prstGeom prst="rect">
            <a:avLst/>
          </a:prstGeom>
          <a:noFill/>
        </p:spPr>
        <p:txBody>
          <a:bodyPr wrap="none" rtlCol="0">
            <a:spAutoFit/>
          </a:bodyPr>
          <a:lstStyle/>
          <a:p>
            <a:r>
              <a:rPr lang="en-US" altLang="zh-CN" dirty="0"/>
              <a:t>Control points</a:t>
            </a:r>
            <a:endParaRPr lang="zh-CN" altLang="en-US" dirty="0"/>
          </a:p>
        </p:txBody>
      </p:sp>
      <p:pic>
        <p:nvPicPr>
          <p:cNvPr id="28" name="图片 27">
            <a:extLst>
              <a:ext uri="{FF2B5EF4-FFF2-40B4-BE49-F238E27FC236}">
                <a16:creationId xmlns:a16="http://schemas.microsoft.com/office/drawing/2014/main" id="{486446E4-7F49-489C-F85A-9DD4941B70B8}"/>
              </a:ext>
            </a:extLst>
          </p:cNvPr>
          <p:cNvPicPr>
            <a:picLocks noChangeAspect="1"/>
          </p:cNvPicPr>
          <p:nvPr/>
        </p:nvPicPr>
        <p:blipFill>
          <a:blip r:embed="rId6"/>
          <a:stretch>
            <a:fillRect/>
          </a:stretch>
        </p:blipFill>
        <p:spPr>
          <a:xfrm>
            <a:off x="1480881" y="2232913"/>
            <a:ext cx="5048250" cy="1419225"/>
          </a:xfrm>
          <a:prstGeom prst="rect">
            <a:avLst/>
          </a:prstGeom>
        </p:spPr>
      </p:pic>
      <p:sp>
        <p:nvSpPr>
          <p:cNvPr id="29" name="内容占位符 2">
            <a:extLst>
              <a:ext uri="{FF2B5EF4-FFF2-40B4-BE49-F238E27FC236}">
                <a16:creationId xmlns:a16="http://schemas.microsoft.com/office/drawing/2014/main" id="{04E07A33-1CF9-4136-4161-D4498BF4FB3D}"/>
              </a:ext>
            </a:extLst>
          </p:cNvPr>
          <p:cNvSpPr txBox="1">
            <a:spLocks/>
          </p:cNvSpPr>
          <p:nvPr/>
        </p:nvSpPr>
        <p:spPr bwMode="auto">
          <a:xfrm>
            <a:off x="1146885" y="5117441"/>
            <a:ext cx="2603045" cy="1377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rgbClr val="FF0000"/>
              </a:buClr>
              <a:buSzPct val="75000"/>
              <a:buFont typeface="Wingdings" panose="05000000000000000000" pitchFamily="2" charset="2"/>
              <a:buChar char="l"/>
              <a:defRPr/>
            </a:pPr>
            <a:r>
              <a:rPr lang="en-US" altLang="zh-CN" sz="2000" dirty="0">
                <a:latin typeface="Times New Roman" pitchFamily="18" charset="0"/>
                <a:cs typeface="Times New Roman" pitchFamily="18" charset="0"/>
              </a:rPr>
              <a:t>Using laser trackers  and levels carry out tunnel control network survey</a:t>
            </a:r>
          </a:p>
          <a:p>
            <a:pPr marL="342900" indent="-342900" eaLnBrk="0" hangingPunct="0">
              <a:spcBef>
                <a:spcPct val="20000"/>
              </a:spcBef>
              <a:buClr>
                <a:srgbClr val="FF0000"/>
              </a:buClr>
              <a:buSzPct val="75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cxnSp>
        <p:nvCxnSpPr>
          <p:cNvPr id="23" name="直接箭头连接符 22">
            <a:extLst>
              <a:ext uri="{FF2B5EF4-FFF2-40B4-BE49-F238E27FC236}">
                <a16:creationId xmlns:a16="http://schemas.microsoft.com/office/drawing/2014/main" id="{721AA390-BFE6-0C16-C69E-DF915EB12772}"/>
              </a:ext>
            </a:extLst>
          </p:cNvPr>
          <p:cNvCxnSpPr>
            <a:cxnSpLocks/>
          </p:cNvCxnSpPr>
          <p:nvPr/>
        </p:nvCxnSpPr>
        <p:spPr>
          <a:xfrm flipH="1" flipV="1">
            <a:off x="3791744" y="3212976"/>
            <a:ext cx="622797" cy="3251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A3BB5603-5930-4765-ADF1-2D10F38C86FD}"/>
              </a:ext>
            </a:extLst>
          </p:cNvPr>
          <p:cNvCxnSpPr>
            <a:cxnSpLocks/>
          </p:cNvCxnSpPr>
          <p:nvPr/>
        </p:nvCxnSpPr>
        <p:spPr>
          <a:xfrm flipV="1">
            <a:off x="4381262" y="3229795"/>
            <a:ext cx="634618" cy="30187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3F9E26D4-418D-897A-3263-93EFD2FB3D30}"/>
              </a:ext>
            </a:extLst>
          </p:cNvPr>
          <p:cNvCxnSpPr>
            <a:cxnSpLocks/>
          </p:cNvCxnSpPr>
          <p:nvPr/>
        </p:nvCxnSpPr>
        <p:spPr>
          <a:xfrm>
            <a:off x="2818316" y="2856502"/>
            <a:ext cx="56258" cy="35647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BC7369A4-1AFB-57F0-964D-E85BBDBABBDD}"/>
              </a:ext>
            </a:extLst>
          </p:cNvPr>
          <p:cNvCxnSpPr>
            <a:cxnSpLocks/>
          </p:cNvCxnSpPr>
          <p:nvPr/>
        </p:nvCxnSpPr>
        <p:spPr>
          <a:xfrm>
            <a:off x="3676261" y="2817845"/>
            <a:ext cx="11971" cy="39513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CBA6FB68-CDE1-E528-E5B6-A0FDF13FC15A}"/>
              </a:ext>
            </a:extLst>
          </p:cNvPr>
          <p:cNvCxnSpPr/>
          <p:nvPr/>
        </p:nvCxnSpPr>
        <p:spPr>
          <a:xfrm flipV="1">
            <a:off x="2927648" y="3140968"/>
            <a:ext cx="700547" cy="7200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BE0297D6-340C-8BB6-A21B-9A31A3A0DACA}"/>
              </a:ext>
            </a:extLst>
          </p:cNvPr>
          <p:cNvSpPr txBox="1"/>
          <p:nvPr/>
        </p:nvSpPr>
        <p:spPr>
          <a:xfrm rot="21209361">
            <a:off x="3052001" y="2850073"/>
            <a:ext cx="486030" cy="369332"/>
          </a:xfrm>
          <a:prstGeom prst="rect">
            <a:avLst/>
          </a:prstGeom>
          <a:noFill/>
        </p:spPr>
        <p:txBody>
          <a:bodyPr wrap="none" rtlCol="0">
            <a:spAutoFit/>
          </a:bodyPr>
          <a:lstStyle/>
          <a:p>
            <a:r>
              <a:rPr lang="en-US" altLang="zh-CN" dirty="0"/>
              <a:t>6m</a:t>
            </a:r>
            <a:endParaRPr lang="zh-CN" altLang="en-US" dirty="0"/>
          </a:p>
        </p:txBody>
      </p:sp>
    </p:spTree>
    <p:extLst>
      <p:ext uri="{BB962C8B-B14F-4D97-AF65-F5344CB8AC3E}">
        <p14:creationId xmlns:p14="http://schemas.microsoft.com/office/powerpoint/2010/main" val="1515736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srcRect/>
          <a:stretch>
            <a:fillRect/>
          </a:stretch>
        </p:blipFill>
        <p:spPr bwMode="auto">
          <a:xfrm>
            <a:off x="1919536" y="3919939"/>
            <a:ext cx="7943850" cy="2590800"/>
          </a:xfrm>
          <a:prstGeom prst="rect">
            <a:avLst/>
          </a:prstGeom>
          <a:noFill/>
          <a:ln w="9525">
            <a:noFill/>
            <a:miter lim="800000"/>
            <a:headEnd/>
            <a:tailEnd/>
          </a:ln>
          <a:effectLst/>
        </p:spPr>
      </p:pic>
      <p:sp>
        <p:nvSpPr>
          <p:cNvPr id="7" name="内容占位符 2">
            <a:extLst>
              <a:ext uri="{FF2B5EF4-FFF2-40B4-BE49-F238E27FC236}">
                <a16:creationId xmlns:a16="http://schemas.microsoft.com/office/drawing/2014/main" id="{A6559E7A-5021-4CBE-9F93-C0B8F9889F8B}"/>
              </a:ext>
            </a:extLst>
          </p:cNvPr>
          <p:cNvSpPr txBox="1">
            <a:spLocks/>
          </p:cNvSpPr>
          <p:nvPr/>
        </p:nvSpPr>
        <p:spPr bwMode="auto">
          <a:xfrm>
            <a:off x="1819339" y="1379968"/>
            <a:ext cx="7272808" cy="2376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eaLnBrk="0" hangingPunct="0">
              <a:spcBef>
                <a:spcPct val="20000"/>
              </a:spcBef>
              <a:buClr>
                <a:srgbClr val="FF0000"/>
              </a:buClr>
              <a:buSzPct val="75000"/>
              <a:buFont typeface="Wingdings" pitchFamily="2" charset="2"/>
              <a:buChar char="l"/>
              <a:defRPr/>
            </a:pPr>
            <a:r>
              <a:rPr lang="en-US" altLang="zh-CN" sz="2000" dirty="0">
                <a:latin typeface="Times New Roman" pitchFamily="18" charset="0"/>
                <a:cs typeface="Times New Roman" pitchFamily="18" charset="0"/>
              </a:rPr>
              <a:t>Simulation</a:t>
            </a:r>
          </a:p>
          <a:p>
            <a:pPr marL="800100" lvl="1" indent="-342900" eaLnBrk="0" hangingPunct="0">
              <a:spcBef>
                <a:spcPct val="20000"/>
              </a:spcBef>
              <a:buClr>
                <a:srgbClr val="FF0000"/>
              </a:buClr>
              <a:buFont typeface="Arial" charset="0"/>
              <a:buChar char="•"/>
              <a:defRPr/>
            </a:pPr>
            <a:r>
              <a:rPr lang="en-US" altLang="zh-CN" sz="2000" dirty="0">
                <a:latin typeface="Times New Roman" pitchFamily="18" charset="0"/>
                <a:cs typeface="Times New Roman" pitchFamily="18" charset="0"/>
              </a:rPr>
              <a:t>Using backbone control network points as known point to constrain tunnel control network adjustment.</a:t>
            </a:r>
          </a:p>
          <a:p>
            <a:pPr marL="800100" lvl="1" indent="-342900" eaLnBrk="0" hangingPunct="0">
              <a:spcBef>
                <a:spcPct val="20000"/>
              </a:spcBef>
              <a:buClr>
                <a:srgbClr val="FF0000"/>
              </a:buClr>
              <a:buFont typeface="Arial" charset="0"/>
              <a:buChar char="•"/>
              <a:defRPr/>
            </a:pPr>
            <a:r>
              <a:rPr lang="en-US" altLang="zh-CN" sz="2000" dirty="0">
                <a:latin typeface="Times New Roman" pitchFamily="18" charset="0"/>
                <a:cs typeface="Times New Roman" pitchFamily="18" charset="0"/>
              </a:rPr>
              <a:t>Distance between adjacent backbone control points is 300m, measurement 50 stations.</a:t>
            </a:r>
          </a:p>
          <a:p>
            <a:pPr marL="800100" lvl="1" indent="-342900" eaLnBrk="0" hangingPunct="0">
              <a:spcBef>
                <a:spcPct val="20000"/>
              </a:spcBef>
              <a:buFont typeface="Arial" charset="0"/>
              <a:buChar char="•"/>
              <a:defRPr/>
            </a:pPr>
            <a:r>
              <a:rPr lang="en-US" altLang="zh-CN" sz="2000" dirty="0">
                <a:latin typeface="Times New Roman" pitchFamily="18" charset="0"/>
                <a:cs typeface="Times New Roman" pitchFamily="18" charset="0"/>
              </a:rPr>
              <a:t>The relative point position error is 0.074mm.</a:t>
            </a:r>
          </a:p>
          <a:p>
            <a:pPr marL="800100" lvl="1" indent="-342900" eaLnBrk="0" hangingPunct="0">
              <a:spcBef>
                <a:spcPct val="20000"/>
              </a:spcBef>
              <a:buFont typeface="Arial" charset="0"/>
              <a:buChar char="•"/>
              <a:defRPr/>
            </a:pPr>
            <a:endParaRPr lang="en-US" altLang="zh-CN" sz="2400" b="1" dirty="0">
              <a:solidFill>
                <a:srgbClr val="1679BA"/>
              </a:solidFill>
              <a:latin typeface="+mn-ea"/>
              <a:cs typeface="Arial Unicode MS" pitchFamily="34" charset="-122"/>
            </a:endParaRPr>
          </a:p>
        </p:txBody>
      </p:sp>
      <p:sp>
        <p:nvSpPr>
          <p:cNvPr id="4"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40216" y="6309321"/>
            <a:ext cx="2133600" cy="365125"/>
          </a:xfrm>
        </p:spPr>
        <p:txBody>
          <a:bodyPr/>
          <a:lstStyle/>
          <a:p>
            <a:pPr>
              <a:defRPr/>
            </a:pPr>
            <a:fld id="{521683DF-D507-43F4-81CB-95BA739AB1EA}" type="slidenum">
              <a:rPr lang="zh-CN" altLang="en-US" smtClean="0"/>
              <a:pPr>
                <a:defRPr/>
              </a:pPr>
              <a:t>13</a:t>
            </a:fld>
            <a:endParaRPr lang="zh-CN" altLang="en-US" dirty="0"/>
          </a:p>
        </p:txBody>
      </p:sp>
      <p:sp>
        <p:nvSpPr>
          <p:cNvPr id="2" name="标题 1">
            <a:extLst>
              <a:ext uri="{FF2B5EF4-FFF2-40B4-BE49-F238E27FC236}">
                <a16:creationId xmlns:a16="http://schemas.microsoft.com/office/drawing/2014/main" id="{B6302A65-3A60-3041-E7AC-B1BC2DE98A6B}"/>
              </a:ext>
            </a:extLst>
          </p:cNvPr>
          <p:cNvSpPr>
            <a:spLocks noGrp="1"/>
          </p:cNvSpPr>
          <p:nvPr>
            <p:ph type="title"/>
          </p:nvPr>
        </p:nvSpPr>
        <p:spPr>
          <a:xfrm>
            <a:off x="1027014" y="186431"/>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Tree>
    <p:extLst>
      <p:ext uri="{BB962C8B-B14F-4D97-AF65-F5344CB8AC3E}">
        <p14:creationId xmlns:p14="http://schemas.microsoft.com/office/powerpoint/2010/main" val="1313864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40216" y="6309321"/>
            <a:ext cx="2133600" cy="365125"/>
          </a:xfrm>
        </p:spPr>
        <p:txBody>
          <a:bodyPr/>
          <a:lstStyle/>
          <a:p>
            <a:pPr>
              <a:defRPr/>
            </a:pPr>
            <a:fld id="{521683DF-D507-43F4-81CB-95BA739AB1EA}" type="slidenum">
              <a:rPr lang="zh-CN" altLang="en-US" smtClean="0"/>
              <a:pPr>
                <a:defRPr/>
              </a:pPr>
              <a:t>14</a:t>
            </a:fld>
            <a:endParaRPr lang="zh-CN" altLang="en-US" dirty="0"/>
          </a:p>
        </p:txBody>
      </p:sp>
      <p:sp>
        <p:nvSpPr>
          <p:cNvPr id="3" name="标题 1">
            <a:extLst>
              <a:ext uri="{FF2B5EF4-FFF2-40B4-BE49-F238E27FC236}">
                <a16:creationId xmlns:a16="http://schemas.microsoft.com/office/drawing/2014/main" id="{1B96978E-049D-C5B0-CB13-B88B67EABCC0}"/>
              </a:ext>
            </a:extLst>
          </p:cNvPr>
          <p:cNvSpPr>
            <a:spLocks noGrp="1"/>
          </p:cNvSpPr>
          <p:nvPr>
            <p:ph type="title"/>
          </p:nvPr>
        </p:nvSpPr>
        <p:spPr>
          <a:xfrm>
            <a:off x="1948160" y="116632"/>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内容占位符 2">
            <a:extLst>
              <a:ext uri="{FF2B5EF4-FFF2-40B4-BE49-F238E27FC236}">
                <a16:creationId xmlns:a16="http://schemas.microsoft.com/office/drawing/2014/main" id="{DD539D86-85E4-8193-4A7A-A0974494F1E9}"/>
              </a:ext>
            </a:extLst>
          </p:cNvPr>
          <p:cNvSpPr txBox="1">
            <a:spLocks/>
          </p:cNvSpPr>
          <p:nvPr/>
        </p:nvSpPr>
        <p:spPr>
          <a:xfrm>
            <a:off x="1127448" y="1124745"/>
            <a:ext cx="7956432" cy="149232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spcBef>
                <a:spcPts val="600"/>
              </a:spcBef>
              <a:spcAft>
                <a:spcPts val="600"/>
              </a:spcAft>
              <a:buClr>
                <a:srgbClr val="FF0000"/>
              </a:buClr>
              <a:buSzPct val="80000"/>
              <a:buFont typeface="+mj-lt"/>
              <a:buAutoNum type="arabicPeriod" startAt="3"/>
              <a:defRPr/>
            </a:pPr>
            <a:r>
              <a:rPr lang="en-US" altLang="zh-CN" sz="2400" dirty="0">
                <a:latin typeface="Times New Roman" pitchFamily="18" charset="0"/>
                <a:cs typeface="Times New Roman" pitchFamily="18" charset="0"/>
              </a:rPr>
              <a:t>Component fiducialization </a:t>
            </a:r>
          </a:p>
          <a:p>
            <a:pPr marL="342900" lvl="1" indent="-342900"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Component </a:t>
            </a:r>
            <a:r>
              <a:rPr lang="en-US" altLang="zh-CN" sz="2000" dirty="0" err="1">
                <a:latin typeface="Times New Roman" pitchFamily="18" charset="0"/>
                <a:cs typeface="Times New Roman" pitchFamily="18" charset="0"/>
              </a:rPr>
              <a:t>fiducialization</a:t>
            </a:r>
            <a:r>
              <a:rPr lang="en-US" altLang="zh-CN" sz="2000" dirty="0">
                <a:latin typeface="Times New Roman" pitchFamily="18" charset="0"/>
                <a:cs typeface="Times New Roman" pitchFamily="18" charset="0"/>
              </a:rPr>
              <a:t> is to relate component beam center to its fiducials, then the fiducial coordinates can be transferred to CEPC global coordinate system and used for component alignment.</a:t>
            </a:r>
          </a:p>
          <a:p>
            <a:pPr marL="342900" lvl="1" indent="-342900" eaLnBrk="1" hangingPunct="1">
              <a:spcBef>
                <a:spcPts val="600"/>
              </a:spcBef>
              <a:spcAft>
                <a:spcPts val="600"/>
              </a:spcAft>
              <a:buClr>
                <a:srgbClr val="FF0000"/>
              </a:buClr>
              <a:buSzPct val="80000"/>
              <a:buFont typeface="Wingdings" panose="05000000000000000000" pitchFamily="2" charset="2"/>
              <a:buChar char="Ø"/>
              <a:defRPr/>
            </a:pPr>
            <a:endParaRPr lang="en-US" altLang="zh-CN" sz="1800" dirty="0">
              <a:latin typeface="Times New Roman" pitchFamily="18" charset="0"/>
              <a:cs typeface="Times New Roman" pitchFamily="18" charset="0"/>
            </a:endParaRPr>
          </a:p>
        </p:txBody>
      </p:sp>
      <p:sp>
        <p:nvSpPr>
          <p:cNvPr id="8" name="Rectangle 4">
            <a:extLst>
              <a:ext uri="{FF2B5EF4-FFF2-40B4-BE49-F238E27FC236}">
                <a16:creationId xmlns:a16="http://schemas.microsoft.com/office/drawing/2014/main" id="{6F5665D9-5AA1-3948-B6C8-20D1DB442FB5}"/>
              </a:ext>
            </a:extLst>
          </p:cNvPr>
          <p:cNvSpPr>
            <a:spLocks noChangeArrowheads="1"/>
          </p:cNvSpPr>
          <p:nvPr/>
        </p:nvSpPr>
        <p:spPr bwMode="auto">
          <a:xfrm>
            <a:off x="659970" y="2617070"/>
            <a:ext cx="8111928" cy="490966"/>
          </a:xfrm>
          <a:prstGeom prst="rect">
            <a:avLst/>
          </a:prstGeom>
          <a:noFill/>
          <a:ln w="9525">
            <a:noFill/>
            <a:miter lim="800000"/>
            <a:headEnd/>
            <a:tailEnd/>
          </a:ln>
        </p:spPr>
        <p:txBody>
          <a:bodyPr/>
          <a:lstStyle/>
          <a:p>
            <a:pPr marL="800100" lvl="1" indent="-342900" algn="just">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Geometric measurement</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laser tracker</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 Articulated arm</a:t>
            </a:r>
          </a:p>
        </p:txBody>
      </p:sp>
      <p:pic>
        <p:nvPicPr>
          <p:cNvPr id="9" name="图片 8">
            <a:extLst>
              <a:ext uri="{FF2B5EF4-FFF2-40B4-BE49-F238E27FC236}">
                <a16:creationId xmlns:a16="http://schemas.microsoft.com/office/drawing/2014/main" id="{42D5AEFF-10C0-4124-ABF1-9F5CC3C1E164}"/>
              </a:ext>
            </a:extLst>
          </p:cNvPr>
          <p:cNvPicPr>
            <a:picLocks noChangeAspect="1"/>
          </p:cNvPicPr>
          <p:nvPr/>
        </p:nvPicPr>
        <p:blipFill>
          <a:blip r:embed="rId2"/>
          <a:stretch>
            <a:fillRect/>
          </a:stretch>
        </p:blipFill>
        <p:spPr>
          <a:xfrm>
            <a:off x="1490436" y="3142007"/>
            <a:ext cx="4596782" cy="1140051"/>
          </a:xfrm>
          <a:prstGeom prst="rect">
            <a:avLst/>
          </a:prstGeom>
        </p:spPr>
      </p:pic>
      <p:sp>
        <p:nvSpPr>
          <p:cNvPr id="10" name="Rectangle 4">
            <a:extLst>
              <a:ext uri="{FF2B5EF4-FFF2-40B4-BE49-F238E27FC236}">
                <a16:creationId xmlns:a16="http://schemas.microsoft.com/office/drawing/2014/main" id="{800E6397-E288-0FFF-9579-498066859129}"/>
              </a:ext>
            </a:extLst>
          </p:cNvPr>
          <p:cNvSpPr>
            <a:spLocks noChangeArrowheads="1"/>
          </p:cNvSpPr>
          <p:nvPr/>
        </p:nvSpPr>
        <p:spPr bwMode="auto">
          <a:xfrm>
            <a:off x="621223" y="4336507"/>
            <a:ext cx="5889822" cy="816785"/>
          </a:xfrm>
          <a:prstGeom prst="rect">
            <a:avLst/>
          </a:prstGeom>
          <a:noFill/>
          <a:ln w="9525">
            <a:noFill/>
            <a:miter lim="800000"/>
            <a:headEnd/>
            <a:tailEnd/>
          </a:ln>
        </p:spPr>
        <p:txBody>
          <a:bodyPr/>
          <a:lstStyle/>
          <a:p>
            <a:pPr marL="800100" lvl="1" indent="-342900" algn="just">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Magnetic field measurement</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rotate coil</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vibrating wire</a:t>
            </a:r>
            <a:r>
              <a:rPr lang="zh-CN" altLang="en-US" sz="2000" dirty="0">
                <a:latin typeface="Times New Roman" pitchFamily="18" charset="0"/>
                <a:cs typeface="Times New Roman" pitchFamily="18" charset="0"/>
              </a:rPr>
              <a:t>、</a:t>
            </a:r>
            <a:r>
              <a:rPr lang="en-US" altLang="zh-CN" sz="2000" dirty="0">
                <a:latin typeface="Times New Roman" pitchFamily="18" charset="0"/>
                <a:cs typeface="Times New Roman" pitchFamily="18" charset="0"/>
              </a:rPr>
              <a:t>magnetic target cooperated with CMM</a:t>
            </a:r>
          </a:p>
          <a:p>
            <a:pPr lvl="1" algn="just">
              <a:lnSpc>
                <a:spcPct val="110000"/>
              </a:lnSpc>
              <a:spcBef>
                <a:spcPts val="400"/>
              </a:spcBef>
              <a:buClr>
                <a:srgbClr val="FF0000"/>
              </a:buClr>
              <a:buSzPct val="75000"/>
            </a:pPr>
            <a:endParaRPr lang="en-US" altLang="zh-CN" sz="2000" dirty="0">
              <a:latin typeface="Times New Roman" pitchFamily="18" charset="0"/>
              <a:cs typeface="Times New Roman" pitchFamily="18" charset="0"/>
            </a:endParaRPr>
          </a:p>
        </p:txBody>
      </p:sp>
      <p:graphicFrame>
        <p:nvGraphicFramePr>
          <p:cNvPr id="11" name="表格 10">
            <a:extLst>
              <a:ext uri="{FF2B5EF4-FFF2-40B4-BE49-F238E27FC236}">
                <a16:creationId xmlns:a16="http://schemas.microsoft.com/office/drawing/2014/main" id="{E08B86E4-D4E0-9532-A9B7-990D026F9719}"/>
              </a:ext>
            </a:extLst>
          </p:cNvPr>
          <p:cNvGraphicFramePr>
            <a:graphicFrameLocks noGrp="1"/>
          </p:cNvGraphicFramePr>
          <p:nvPr>
            <p:extLst>
              <p:ext uri="{D42A27DB-BD31-4B8C-83A1-F6EECF244321}">
                <p14:modId xmlns:p14="http://schemas.microsoft.com/office/powerpoint/2010/main" val="2988671313"/>
              </p:ext>
            </p:extLst>
          </p:nvPr>
        </p:nvGraphicFramePr>
        <p:xfrm>
          <a:off x="1555798" y="5503920"/>
          <a:ext cx="4572000" cy="10109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pPr algn="ctr"/>
                      <a:r>
                        <a:rPr lang="en-US" altLang="zh-CN" sz="1800" b="1" kern="1200" dirty="0">
                          <a:solidFill>
                            <a:schemeClr val="tx1"/>
                          </a:solidFill>
                          <a:latin typeface="+mn-lt"/>
                          <a:ea typeface="+mn-ea"/>
                          <a:cs typeface="+mn-cs"/>
                        </a:rPr>
                        <a:t>Transversal</a:t>
                      </a:r>
                    </a:p>
                    <a:p>
                      <a:pPr algn="ctr"/>
                      <a:r>
                        <a:rPr lang="en-US" altLang="zh-CN" sz="1800" b="1" kern="1200" dirty="0">
                          <a:solidFill>
                            <a:schemeClr val="tx1"/>
                          </a:solidFill>
                          <a:latin typeface="+mn-lt"/>
                          <a:ea typeface="+mn-ea"/>
                          <a:cs typeface="+mn-cs"/>
                        </a:rPr>
                        <a:t>/mm</a:t>
                      </a:r>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800" b="1" kern="1200" dirty="0">
                          <a:solidFill>
                            <a:schemeClr val="tx1"/>
                          </a:solidFill>
                          <a:latin typeface="+mn-lt"/>
                          <a:ea typeface="+mn-ea"/>
                          <a:cs typeface="+mn-cs"/>
                        </a:rPr>
                        <a:t>Vertical</a:t>
                      </a:r>
                    </a:p>
                    <a:p>
                      <a:pPr algn="ctr"/>
                      <a:r>
                        <a:rPr lang="en-US" altLang="zh-CN" sz="1800" b="1" kern="1200" dirty="0">
                          <a:solidFill>
                            <a:schemeClr val="tx1"/>
                          </a:solidFill>
                          <a:latin typeface="+mn-lt"/>
                          <a:ea typeface="+mn-ea"/>
                          <a:cs typeface="+mn-cs"/>
                        </a:rPr>
                        <a:t>/mm</a:t>
                      </a:r>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800" b="1" kern="1200" dirty="0">
                          <a:solidFill>
                            <a:schemeClr val="tx1"/>
                          </a:solidFill>
                          <a:latin typeface="+mn-lt"/>
                          <a:ea typeface="+mn-ea"/>
                          <a:cs typeface="+mn-cs"/>
                        </a:rPr>
                        <a:t>Longitudinal</a:t>
                      </a:r>
                    </a:p>
                    <a:p>
                      <a:pPr algn="ctr">
                        <a:spcAft>
                          <a:spcPts val="0"/>
                        </a:spcAft>
                      </a:pPr>
                      <a:r>
                        <a:rPr lang="en-US" altLang="zh-CN" sz="1800" b="1" kern="1200" dirty="0">
                          <a:solidFill>
                            <a:schemeClr val="tx1"/>
                          </a:solidFill>
                          <a:latin typeface="+mn-lt"/>
                          <a:ea typeface="+mn-ea"/>
                          <a:cs typeface="+mn-cs"/>
                        </a:rPr>
                        <a:t>/mm</a:t>
                      </a:r>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r>
                        <a:rPr lang="en-US" altLang="zh-CN" sz="1800" b="1" kern="1200" dirty="0">
                          <a:solidFill>
                            <a:schemeClr val="tx1"/>
                          </a:solidFill>
                          <a:latin typeface="+mn-lt"/>
                          <a:ea typeface="+mn-ea"/>
                          <a:cs typeface="+mn-cs"/>
                        </a:rPr>
                        <a:t>0.014</a:t>
                      </a:r>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800" b="1" kern="1200" dirty="0">
                          <a:solidFill>
                            <a:schemeClr val="tx1"/>
                          </a:solidFill>
                          <a:latin typeface="+mn-lt"/>
                          <a:ea typeface="+mn-ea"/>
                          <a:cs typeface="+mn-cs"/>
                        </a:rPr>
                        <a:t>0.014</a:t>
                      </a:r>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800" b="1" kern="1200" dirty="0">
                          <a:solidFill>
                            <a:schemeClr val="tx1"/>
                          </a:solidFill>
                          <a:latin typeface="+mn-lt"/>
                          <a:ea typeface="+mn-ea"/>
                          <a:cs typeface="+mn-cs"/>
                        </a:rPr>
                        <a:t>0.05</a:t>
                      </a:r>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12" name="图片 11">
            <a:extLst>
              <a:ext uri="{FF2B5EF4-FFF2-40B4-BE49-F238E27FC236}">
                <a16:creationId xmlns:a16="http://schemas.microsoft.com/office/drawing/2014/main" id="{B7CA3882-75C4-C556-765D-5878E63CC416}"/>
              </a:ext>
            </a:extLst>
          </p:cNvPr>
          <p:cNvPicPr>
            <a:picLocks noChangeAspect="1"/>
          </p:cNvPicPr>
          <p:nvPr/>
        </p:nvPicPr>
        <p:blipFill>
          <a:blip r:embed="rId3"/>
          <a:stretch>
            <a:fillRect/>
          </a:stretch>
        </p:blipFill>
        <p:spPr>
          <a:xfrm>
            <a:off x="6603489" y="3020384"/>
            <a:ext cx="2428776" cy="1821582"/>
          </a:xfrm>
          <a:prstGeom prst="rect">
            <a:avLst/>
          </a:prstGeom>
        </p:spPr>
      </p:pic>
      <p:pic>
        <p:nvPicPr>
          <p:cNvPr id="13" name="图片 12">
            <a:extLst>
              <a:ext uri="{FF2B5EF4-FFF2-40B4-BE49-F238E27FC236}">
                <a16:creationId xmlns:a16="http://schemas.microsoft.com/office/drawing/2014/main" id="{B7B3AE9D-2241-4B33-420B-9E5F41162D1A}"/>
              </a:ext>
            </a:extLst>
          </p:cNvPr>
          <p:cNvPicPr>
            <a:picLocks noChangeAspect="1"/>
          </p:cNvPicPr>
          <p:nvPr/>
        </p:nvPicPr>
        <p:blipFill>
          <a:blip r:embed="rId4"/>
          <a:stretch>
            <a:fillRect/>
          </a:stretch>
        </p:blipFill>
        <p:spPr>
          <a:xfrm>
            <a:off x="6619552" y="4916024"/>
            <a:ext cx="2428776" cy="1821582"/>
          </a:xfrm>
          <a:prstGeom prst="rect">
            <a:avLst/>
          </a:prstGeom>
        </p:spPr>
      </p:pic>
      <p:pic>
        <p:nvPicPr>
          <p:cNvPr id="6" name="图片 5">
            <a:extLst>
              <a:ext uri="{FF2B5EF4-FFF2-40B4-BE49-F238E27FC236}">
                <a16:creationId xmlns:a16="http://schemas.microsoft.com/office/drawing/2014/main" id="{A56CF1A7-B19F-C39A-6162-37B13A9440D9}"/>
              </a:ext>
            </a:extLst>
          </p:cNvPr>
          <p:cNvPicPr>
            <a:picLocks noChangeAspect="1"/>
          </p:cNvPicPr>
          <p:nvPr/>
        </p:nvPicPr>
        <p:blipFill>
          <a:blip r:embed="rId5"/>
          <a:stretch>
            <a:fillRect/>
          </a:stretch>
        </p:blipFill>
        <p:spPr>
          <a:xfrm>
            <a:off x="9322086" y="3044936"/>
            <a:ext cx="2724364" cy="2621251"/>
          </a:xfrm>
          <a:prstGeom prst="rect">
            <a:avLst/>
          </a:prstGeom>
        </p:spPr>
      </p:pic>
      <p:sp>
        <p:nvSpPr>
          <p:cNvPr id="7" name="文本框 6">
            <a:extLst>
              <a:ext uri="{FF2B5EF4-FFF2-40B4-BE49-F238E27FC236}">
                <a16:creationId xmlns:a16="http://schemas.microsoft.com/office/drawing/2014/main" id="{9C4B0A4D-8B09-CC4A-BBC5-EA9869C4EC72}"/>
              </a:ext>
            </a:extLst>
          </p:cNvPr>
          <p:cNvSpPr txBox="1"/>
          <p:nvPr/>
        </p:nvSpPr>
        <p:spPr>
          <a:xfrm>
            <a:off x="9996323" y="5803088"/>
            <a:ext cx="1375889" cy="369332"/>
          </a:xfrm>
          <a:prstGeom prst="rect">
            <a:avLst/>
          </a:prstGeom>
          <a:noFill/>
        </p:spPr>
        <p:txBody>
          <a:bodyPr wrap="none" rtlCol="0">
            <a:spAutoFit/>
          </a:bodyPr>
          <a:lstStyle/>
          <a:p>
            <a:r>
              <a:rPr lang="en-US" altLang="zh-CN" dirty="0"/>
              <a:t>Beam center</a:t>
            </a:r>
            <a:endParaRPr lang="zh-CN" altLang="en-US" dirty="0"/>
          </a:p>
        </p:txBody>
      </p:sp>
      <p:sp>
        <p:nvSpPr>
          <p:cNvPr id="14" name="文本框 13">
            <a:extLst>
              <a:ext uri="{FF2B5EF4-FFF2-40B4-BE49-F238E27FC236}">
                <a16:creationId xmlns:a16="http://schemas.microsoft.com/office/drawing/2014/main" id="{BF3E9070-78EA-8C55-D3AA-58D62A56E72A}"/>
              </a:ext>
            </a:extLst>
          </p:cNvPr>
          <p:cNvSpPr txBox="1"/>
          <p:nvPr/>
        </p:nvSpPr>
        <p:spPr>
          <a:xfrm>
            <a:off x="9963398" y="2401802"/>
            <a:ext cx="955711" cy="369332"/>
          </a:xfrm>
          <a:prstGeom prst="rect">
            <a:avLst/>
          </a:prstGeom>
          <a:noFill/>
        </p:spPr>
        <p:txBody>
          <a:bodyPr wrap="none" rtlCol="0">
            <a:spAutoFit/>
          </a:bodyPr>
          <a:lstStyle/>
          <a:p>
            <a:r>
              <a:rPr lang="en-US" altLang="zh-CN" dirty="0"/>
              <a:t>fiducials</a:t>
            </a:r>
            <a:endParaRPr lang="zh-CN" altLang="en-US" dirty="0"/>
          </a:p>
        </p:txBody>
      </p:sp>
      <p:cxnSp>
        <p:nvCxnSpPr>
          <p:cNvPr id="15" name="直接箭头连接符 14">
            <a:extLst>
              <a:ext uri="{FF2B5EF4-FFF2-40B4-BE49-F238E27FC236}">
                <a16:creationId xmlns:a16="http://schemas.microsoft.com/office/drawing/2014/main" id="{BCB59F71-B95E-AFC6-2B45-6014C05A7431}"/>
              </a:ext>
            </a:extLst>
          </p:cNvPr>
          <p:cNvCxnSpPr>
            <a:cxnSpLocks/>
          </p:cNvCxnSpPr>
          <p:nvPr/>
        </p:nvCxnSpPr>
        <p:spPr>
          <a:xfrm flipH="1">
            <a:off x="9912424" y="2758732"/>
            <a:ext cx="538612" cy="3832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E3E6BDB4-D2D4-115E-2F91-D197F974347F}"/>
              </a:ext>
            </a:extLst>
          </p:cNvPr>
          <p:cNvCxnSpPr>
            <a:cxnSpLocks/>
            <a:stCxn id="14" idx="2"/>
          </p:cNvCxnSpPr>
          <p:nvPr/>
        </p:nvCxnSpPr>
        <p:spPr>
          <a:xfrm>
            <a:off x="10441254" y="2771134"/>
            <a:ext cx="695306" cy="3708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DC7720F2-E54A-F336-5EFC-A4859CAF12FF}"/>
              </a:ext>
            </a:extLst>
          </p:cNvPr>
          <p:cNvCxnSpPr>
            <a:cxnSpLocks/>
          </p:cNvCxnSpPr>
          <p:nvPr/>
        </p:nvCxnSpPr>
        <p:spPr>
          <a:xfrm flipH="1" flipV="1">
            <a:off x="10488488" y="4535304"/>
            <a:ext cx="233232" cy="12677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72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a:spLocks noGrp="1"/>
          </p:cNvSpPr>
          <p:nvPr>
            <p:ph type="title"/>
          </p:nvPr>
        </p:nvSpPr>
        <p:spPr>
          <a:xfrm>
            <a:off x="1981200" y="307571"/>
            <a:ext cx="8229600" cy="434587"/>
          </a:xfrm>
        </p:spPr>
        <p:txBody>
          <a:bodyPr>
            <a:normAutofit fontScale="90000"/>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1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15</a:t>
            </a:fld>
            <a:endParaRPr lang="zh-CN" altLang="en-US" dirty="0"/>
          </a:p>
        </p:txBody>
      </p:sp>
      <p:sp>
        <p:nvSpPr>
          <p:cNvPr id="13" name="Rectangle 4">
            <a:extLst>
              <a:ext uri="{FF2B5EF4-FFF2-40B4-BE49-F238E27FC236}">
                <a16:creationId xmlns:a16="http://schemas.microsoft.com/office/drawing/2014/main" id="{29B2F110-0424-63C2-4861-4C7736B4E8F9}"/>
              </a:ext>
            </a:extLst>
          </p:cNvPr>
          <p:cNvSpPr>
            <a:spLocks noChangeArrowheads="1"/>
          </p:cNvSpPr>
          <p:nvPr/>
        </p:nvSpPr>
        <p:spPr bwMode="auto">
          <a:xfrm>
            <a:off x="1199456" y="1225850"/>
            <a:ext cx="8229600" cy="1176743"/>
          </a:xfrm>
          <a:prstGeom prst="rect">
            <a:avLst/>
          </a:prstGeom>
          <a:noFill/>
          <a:ln w="9525">
            <a:noFill/>
            <a:miter lim="800000"/>
            <a:headEnd/>
            <a:tailEnd/>
          </a:ln>
        </p:spPr>
        <p:txBody>
          <a:bodyPr/>
          <a:lstStyle/>
          <a:p>
            <a:pPr marL="800100" lvl="1" indent="-342900" algn="just">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A</a:t>
            </a:r>
            <a:r>
              <a:rPr lang="zh-CN" altLang="en-US" sz="2000" dirty="0">
                <a:latin typeface="Times New Roman" pitchFamily="18" charset="0"/>
                <a:cs typeface="Times New Roman" pitchFamily="18" charset="0"/>
              </a:rPr>
              <a:t> </a:t>
            </a:r>
            <a:r>
              <a:rPr lang="en-US" altLang="zh-CN" sz="2000" dirty="0">
                <a:latin typeface="Times New Roman" pitchFamily="18" charset="0"/>
                <a:cs typeface="Times New Roman" pitchFamily="18" charset="0"/>
              </a:rPr>
              <a:t>rotating coil magnetic center measuring system has been developed and successfully used for high energy photon sources (HEPS) quadrupole and </a:t>
            </a:r>
            <a:r>
              <a:rPr lang="en-US" altLang="zh-CN" sz="2000" dirty="0" err="1">
                <a:latin typeface="Times New Roman" pitchFamily="18" charset="0"/>
                <a:cs typeface="Times New Roman" pitchFamily="18" charset="0"/>
              </a:rPr>
              <a:t>sextupole</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fiducialization</a:t>
            </a:r>
            <a:r>
              <a:rPr lang="en-US" altLang="zh-CN" sz="2000" dirty="0">
                <a:latin typeface="Times New Roman" pitchFamily="18" charset="0"/>
                <a:cs typeface="Times New Roman" pitchFamily="18" charset="0"/>
              </a:rPr>
              <a:t>.</a:t>
            </a:r>
          </a:p>
        </p:txBody>
      </p:sp>
      <p:sp>
        <p:nvSpPr>
          <p:cNvPr id="17" name="Rectangle 4">
            <a:extLst>
              <a:ext uri="{FF2B5EF4-FFF2-40B4-BE49-F238E27FC236}">
                <a16:creationId xmlns:a16="http://schemas.microsoft.com/office/drawing/2014/main" id="{35B9C30F-9858-5936-8825-D88D5D5054AE}"/>
              </a:ext>
            </a:extLst>
          </p:cNvPr>
          <p:cNvSpPr>
            <a:spLocks noChangeArrowheads="1"/>
          </p:cNvSpPr>
          <p:nvPr/>
        </p:nvSpPr>
        <p:spPr bwMode="auto">
          <a:xfrm>
            <a:off x="1441326" y="2740684"/>
            <a:ext cx="4778375" cy="2891466"/>
          </a:xfrm>
          <a:prstGeom prst="rect">
            <a:avLst/>
          </a:prstGeom>
          <a:noFill/>
          <a:ln w="9525">
            <a:noFill/>
            <a:miter lim="800000"/>
            <a:headEnd/>
            <a:tailEnd/>
          </a:ln>
        </p:spPr>
        <p:txBody>
          <a:bodyPr/>
          <a:lstStyle/>
          <a:p>
            <a:pPr marL="800100" lvl="1" indent="-342900" algn="just">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A contrast measurement result shows the difference between the magnetic center measured by this system and the mechanical center measured by a CMM is within 20</a:t>
            </a:r>
            <a:r>
              <a:rPr lang="el-GR" altLang="zh-CN" sz="2000" dirty="0">
                <a:latin typeface="Times New Roman" pitchFamily="18" charset="0"/>
                <a:cs typeface="Times New Roman" pitchFamily="18" charset="0"/>
              </a:rPr>
              <a:t>μ</a:t>
            </a:r>
            <a:r>
              <a:rPr lang="en-US" altLang="zh-CN" sz="2000" dirty="0">
                <a:latin typeface="Times New Roman" pitchFamily="18" charset="0"/>
                <a:cs typeface="Times New Roman" pitchFamily="18" charset="0"/>
              </a:rPr>
              <a:t>m.</a:t>
            </a:r>
          </a:p>
          <a:p>
            <a:pPr marL="800100" lvl="1" indent="-342900" algn="just">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The magnetic center measurement repeatability is better than 10</a:t>
            </a:r>
            <a:r>
              <a:rPr lang="el-GR" altLang="zh-CN" sz="2000" dirty="0">
                <a:latin typeface="Times New Roman" pitchFamily="18" charset="0"/>
                <a:cs typeface="Times New Roman" pitchFamily="18" charset="0"/>
              </a:rPr>
              <a:t> μ</a:t>
            </a:r>
            <a:r>
              <a:rPr lang="en-US" altLang="zh-CN" sz="2000" dirty="0">
                <a:latin typeface="Times New Roman" pitchFamily="18" charset="0"/>
                <a:cs typeface="Times New Roman" pitchFamily="18" charset="0"/>
              </a:rPr>
              <a:t>m.</a:t>
            </a:r>
          </a:p>
        </p:txBody>
      </p:sp>
      <p:pic>
        <p:nvPicPr>
          <p:cNvPr id="18" name="图片 17">
            <a:extLst>
              <a:ext uri="{FF2B5EF4-FFF2-40B4-BE49-F238E27FC236}">
                <a16:creationId xmlns:a16="http://schemas.microsoft.com/office/drawing/2014/main" id="{1D5232A9-D6F3-48E1-8D7C-5008991EB1D5}"/>
              </a:ext>
            </a:extLst>
          </p:cNvPr>
          <p:cNvPicPr>
            <a:picLocks noChangeAspect="1"/>
          </p:cNvPicPr>
          <p:nvPr/>
        </p:nvPicPr>
        <p:blipFill>
          <a:blip r:embed="rId2"/>
          <a:stretch>
            <a:fillRect/>
          </a:stretch>
        </p:blipFill>
        <p:spPr>
          <a:xfrm>
            <a:off x="7032104" y="2019734"/>
            <a:ext cx="3824288" cy="2028825"/>
          </a:xfrm>
          <a:prstGeom prst="rect">
            <a:avLst/>
          </a:prstGeom>
        </p:spPr>
      </p:pic>
      <p:pic>
        <p:nvPicPr>
          <p:cNvPr id="19" name="图片 18">
            <a:extLst>
              <a:ext uri="{FF2B5EF4-FFF2-40B4-BE49-F238E27FC236}">
                <a16:creationId xmlns:a16="http://schemas.microsoft.com/office/drawing/2014/main" id="{A1FDF20D-23F3-52D2-6244-5606039BCDC8}"/>
              </a:ext>
            </a:extLst>
          </p:cNvPr>
          <p:cNvPicPr>
            <a:picLocks noChangeAspect="1"/>
          </p:cNvPicPr>
          <p:nvPr/>
        </p:nvPicPr>
        <p:blipFill>
          <a:blip r:embed="rId3"/>
          <a:stretch>
            <a:fillRect/>
          </a:stretch>
        </p:blipFill>
        <p:spPr>
          <a:xfrm>
            <a:off x="7497887" y="4249656"/>
            <a:ext cx="3252787" cy="2081212"/>
          </a:xfrm>
          <a:prstGeom prst="rect">
            <a:avLst/>
          </a:prstGeom>
        </p:spPr>
      </p:pic>
    </p:spTree>
    <p:extLst>
      <p:ext uri="{BB962C8B-B14F-4D97-AF65-F5344CB8AC3E}">
        <p14:creationId xmlns:p14="http://schemas.microsoft.com/office/powerpoint/2010/main" val="392319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a:spLocks noGrp="1"/>
          </p:cNvSpPr>
          <p:nvPr>
            <p:ph type="title"/>
          </p:nvPr>
        </p:nvSpPr>
        <p:spPr>
          <a:xfrm>
            <a:off x="1981200" y="307571"/>
            <a:ext cx="8229600" cy="434587"/>
          </a:xfrm>
        </p:spPr>
        <p:txBody>
          <a:bodyPr>
            <a:normAutofit fontScale="90000"/>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1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16</a:t>
            </a:fld>
            <a:endParaRPr lang="zh-CN" altLang="en-US" dirty="0"/>
          </a:p>
        </p:txBody>
      </p:sp>
      <p:sp>
        <p:nvSpPr>
          <p:cNvPr id="2" name="Rectangle 4">
            <a:extLst>
              <a:ext uri="{FF2B5EF4-FFF2-40B4-BE49-F238E27FC236}">
                <a16:creationId xmlns:a16="http://schemas.microsoft.com/office/drawing/2014/main" id="{C28B9DB6-E78D-274A-9C9C-C096C8963CBC}"/>
              </a:ext>
            </a:extLst>
          </p:cNvPr>
          <p:cNvSpPr>
            <a:spLocks noChangeArrowheads="1"/>
          </p:cNvSpPr>
          <p:nvPr/>
        </p:nvSpPr>
        <p:spPr bwMode="auto">
          <a:xfrm>
            <a:off x="1631504" y="1124744"/>
            <a:ext cx="8229600" cy="1176743"/>
          </a:xfrm>
          <a:prstGeom prst="rect">
            <a:avLst/>
          </a:prstGeom>
          <a:noFill/>
          <a:ln w="9525">
            <a:noFill/>
            <a:miter lim="800000"/>
            <a:headEnd/>
            <a:tailEnd/>
          </a:ln>
        </p:spPr>
        <p:txBody>
          <a:bodyPr/>
          <a:lstStyle/>
          <a:p>
            <a:pPr marL="800100" lvl="1" indent="-342900" algn="just">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A</a:t>
            </a:r>
            <a:r>
              <a:rPr lang="zh-CN" altLang="en-US" sz="2000" dirty="0">
                <a:latin typeface="Times New Roman" pitchFamily="18" charset="0"/>
                <a:cs typeface="Times New Roman" pitchFamily="18" charset="0"/>
              </a:rPr>
              <a:t> </a:t>
            </a:r>
            <a:r>
              <a:rPr lang="en-US" altLang="zh-CN" sz="2000" dirty="0">
                <a:latin typeface="Times New Roman" pitchFamily="18" charset="0"/>
                <a:cs typeface="Times New Roman" pitchFamily="18" charset="0"/>
              </a:rPr>
              <a:t>vibrating wire measurement system has been developed.</a:t>
            </a:r>
          </a:p>
          <a:p>
            <a:pPr marL="800100" lvl="1" indent="-342900" algn="just">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Based on magnetic center measurement, the vibrating wire can be used for multipole- magnet pre-alignment with high precision.</a:t>
            </a:r>
          </a:p>
        </p:txBody>
      </p:sp>
      <p:pic>
        <p:nvPicPr>
          <p:cNvPr id="3" name="图片 2">
            <a:extLst>
              <a:ext uri="{FF2B5EF4-FFF2-40B4-BE49-F238E27FC236}">
                <a16:creationId xmlns:a16="http://schemas.microsoft.com/office/drawing/2014/main" id="{19F38E86-4D0F-56A0-94F6-EE71B8B10A55}"/>
              </a:ext>
            </a:extLst>
          </p:cNvPr>
          <p:cNvPicPr>
            <a:picLocks noChangeAspect="1"/>
          </p:cNvPicPr>
          <p:nvPr/>
        </p:nvPicPr>
        <p:blipFill>
          <a:blip r:embed="rId2"/>
          <a:stretch>
            <a:fillRect/>
          </a:stretch>
        </p:blipFill>
        <p:spPr>
          <a:xfrm>
            <a:off x="1787649" y="2348880"/>
            <a:ext cx="8772847" cy="1841412"/>
          </a:xfrm>
          <a:prstGeom prst="rect">
            <a:avLst/>
          </a:prstGeom>
        </p:spPr>
      </p:pic>
      <p:sp>
        <p:nvSpPr>
          <p:cNvPr id="4" name="Rectangle 4">
            <a:extLst>
              <a:ext uri="{FF2B5EF4-FFF2-40B4-BE49-F238E27FC236}">
                <a16:creationId xmlns:a16="http://schemas.microsoft.com/office/drawing/2014/main" id="{D1630FB2-1C4A-7A27-0AB0-4774B2CD8608}"/>
              </a:ext>
            </a:extLst>
          </p:cNvPr>
          <p:cNvSpPr>
            <a:spLocks noChangeArrowheads="1"/>
          </p:cNvSpPr>
          <p:nvPr/>
        </p:nvSpPr>
        <p:spPr bwMode="auto">
          <a:xfrm>
            <a:off x="1652928" y="4383258"/>
            <a:ext cx="4109565" cy="2319871"/>
          </a:xfrm>
          <a:prstGeom prst="rect">
            <a:avLst/>
          </a:prstGeom>
          <a:noFill/>
          <a:ln w="9525">
            <a:noFill/>
            <a:miter lim="800000"/>
            <a:headEnd/>
            <a:tailEnd/>
          </a:ln>
        </p:spPr>
        <p:txBody>
          <a:bodyPr/>
          <a:lstStyle/>
          <a:p>
            <a:pPr marL="800100" lvl="1" indent="-342900">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It has been tested by a quadrupole and a </a:t>
            </a:r>
            <a:r>
              <a:rPr lang="en-US" altLang="zh-CN" sz="2000" dirty="0" err="1">
                <a:latin typeface="Times New Roman" pitchFamily="18" charset="0"/>
                <a:cs typeface="Times New Roman" pitchFamily="18" charset="0"/>
              </a:rPr>
              <a:t>sextupole</a:t>
            </a:r>
            <a:r>
              <a:rPr lang="en-US" altLang="zh-CN" sz="2000" dirty="0">
                <a:latin typeface="Times New Roman" pitchFamily="18" charset="0"/>
                <a:cs typeface="Times New Roman" pitchFamily="18" charset="0"/>
              </a:rPr>
              <a:t> pre-alignment experiment.</a:t>
            </a:r>
          </a:p>
          <a:p>
            <a:pPr marL="800100" lvl="1" indent="-342900">
              <a:lnSpc>
                <a:spcPct val="110000"/>
              </a:lnSpc>
              <a:spcBef>
                <a:spcPts val="4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The magnetic center  measurement repeatability is better than 3 </a:t>
            </a:r>
            <a:r>
              <a:rPr lang="en-US" altLang="zh-CN" sz="2000" dirty="0" err="1">
                <a:latin typeface="Times New Roman" pitchFamily="18" charset="0"/>
                <a:cs typeface="Times New Roman" pitchFamily="18" charset="0"/>
              </a:rPr>
              <a:t>μm</a:t>
            </a:r>
            <a:r>
              <a:rPr lang="en-US" altLang="zh-CN" sz="2000" dirty="0">
                <a:latin typeface="Times New Roman" pitchFamily="18" charset="0"/>
                <a:cs typeface="Times New Roman" pitchFamily="18" charset="0"/>
              </a:rPr>
              <a:t>. </a:t>
            </a:r>
          </a:p>
        </p:txBody>
      </p:sp>
      <p:pic>
        <p:nvPicPr>
          <p:cNvPr id="5" name="图片 4">
            <a:extLst>
              <a:ext uri="{FF2B5EF4-FFF2-40B4-BE49-F238E27FC236}">
                <a16:creationId xmlns:a16="http://schemas.microsoft.com/office/drawing/2014/main" id="{4520FAEA-EF24-4EEA-6D94-3E470EF1FDD2}"/>
              </a:ext>
            </a:extLst>
          </p:cNvPr>
          <p:cNvPicPr>
            <a:picLocks noChangeAspect="1"/>
          </p:cNvPicPr>
          <p:nvPr/>
        </p:nvPicPr>
        <p:blipFill>
          <a:blip r:embed="rId3"/>
          <a:stretch>
            <a:fillRect/>
          </a:stretch>
        </p:blipFill>
        <p:spPr>
          <a:xfrm>
            <a:off x="6528048" y="4190292"/>
            <a:ext cx="3911600" cy="1258227"/>
          </a:xfrm>
          <a:prstGeom prst="rect">
            <a:avLst/>
          </a:prstGeom>
        </p:spPr>
      </p:pic>
      <p:pic>
        <p:nvPicPr>
          <p:cNvPr id="6" name="图片 5">
            <a:extLst>
              <a:ext uri="{FF2B5EF4-FFF2-40B4-BE49-F238E27FC236}">
                <a16:creationId xmlns:a16="http://schemas.microsoft.com/office/drawing/2014/main" id="{F640446B-9F45-B34B-5A94-34DAF78A6F8B}"/>
              </a:ext>
            </a:extLst>
          </p:cNvPr>
          <p:cNvPicPr>
            <a:picLocks noChangeAspect="1"/>
          </p:cNvPicPr>
          <p:nvPr/>
        </p:nvPicPr>
        <p:blipFill>
          <a:blip r:embed="rId4"/>
          <a:stretch>
            <a:fillRect/>
          </a:stretch>
        </p:blipFill>
        <p:spPr>
          <a:xfrm>
            <a:off x="6744072" y="5517232"/>
            <a:ext cx="2851859" cy="1204244"/>
          </a:xfrm>
          <a:prstGeom prst="rect">
            <a:avLst/>
          </a:prstGeom>
        </p:spPr>
      </p:pic>
    </p:spTree>
    <p:extLst>
      <p:ext uri="{BB962C8B-B14F-4D97-AF65-F5344CB8AC3E}">
        <p14:creationId xmlns:p14="http://schemas.microsoft.com/office/powerpoint/2010/main" val="2643282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17</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zh-CN" altLang="en-US" sz="3600" b="1" dirty="0">
                <a:solidFill>
                  <a:srgbClr val="C00000"/>
                </a:solidFill>
              </a:rPr>
              <a:t>一、</a:t>
            </a:r>
            <a:r>
              <a:rPr lang="en-US" altLang="zh-CN" sz="3600" b="1" dirty="0">
                <a:solidFill>
                  <a:srgbClr val="C00000"/>
                </a:solidFill>
              </a:rPr>
              <a:t>CEPC alignment technology development</a:t>
            </a:r>
            <a:endParaRPr lang="zh-CN" altLang="en-US" sz="3600" b="1" dirty="0">
              <a:solidFill>
                <a:srgbClr val="C00000"/>
              </a:solidFill>
            </a:endParaRPr>
          </a:p>
        </p:txBody>
      </p:sp>
      <p:sp>
        <p:nvSpPr>
          <p:cNvPr id="4" name="Footer Placeholder 3"/>
          <p:cNvSpPr>
            <a:spLocks noGrp="1"/>
          </p:cNvSpPr>
          <p:nvPr>
            <p:ph type="ftr" sz="quarter" idx="11"/>
          </p:nvPr>
        </p:nvSpPr>
        <p:spPr/>
        <p:txBody>
          <a:bodyPr/>
          <a:lstStyle/>
          <a:p>
            <a:r>
              <a:rPr lang="en-US" altLang="zh-CN"/>
              <a:t>CEPC Accelerator TDR International Review</a:t>
            </a:r>
            <a:endParaRPr lang="zh-CN" altLang="en-US" dirty="0"/>
          </a:p>
        </p:txBody>
      </p:sp>
      <p:sp>
        <p:nvSpPr>
          <p:cNvPr id="2" name="内容占位符 2">
            <a:extLst>
              <a:ext uri="{FF2B5EF4-FFF2-40B4-BE49-F238E27FC236}">
                <a16:creationId xmlns:a16="http://schemas.microsoft.com/office/drawing/2014/main" id="{3421A8BE-DF8C-7495-1617-A3E934B7E43C}"/>
              </a:ext>
            </a:extLst>
          </p:cNvPr>
          <p:cNvSpPr txBox="1">
            <a:spLocks/>
          </p:cNvSpPr>
          <p:nvPr/>
        </p:nvSpPr>
        <p:spPr>
          <a:xfrm>
            <a:off x="767408" y="1124744"/>
            <a:ext cx="10513168" cy="315070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spcBef>
                <a:spcPts val="600"/>
              </a:spcBef>
              <a:spcAft>
                <a:spcPts val="600"/>
              </a:spcAft>
              <a:buClr>
                <a:srgbClr val="FF0000"/>
              </a:buClr>
              <a:buSzPct val="80000"/>
              <a:buFont typeface="+mj-lt"/>
              <a:buAutoNum type="arabicPeriod" startAt="4"/>
              <a:defRPr/>
            </a:pPr>
            <a:r>
              <a:rPr lang="en-US" altLang="zh-CN" sz="2400" dirty="0">
                <a:latin typeface="Times New Roman" pitchFamily="18" charset="0"/>
                <a:cs typeface="Times New Roman" pitchFamily="18" charset="0"/>
              </a:rPr>
              <a:t>Component pre-alignment </a:t>
            </a:r>
          </a:p>
          <a:p>
            <a:pPr>
              <a:buClr>
                <a:srgbClr val="FF0000"/>
              </a:buClr>
            </a:pPr>
            <a:r>
              <a:rPr lang="en-US" altLang="zh-CN" sz="2000" dirty="0">
                <a:latin typeface="Times New Roman" pitchFamily="18" charset="0"/>
                <a:cs typeface="Times New Roman" pitchFamily="18" charset="0"/>
              </a:rPr>
              <a:t>Alignment the components on the girder in advance, then the cell can be installed and adjusted as one component in tunnel</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a:buClr>
                <a:srgbClr val="FF0000"/>
              </a:buClr>
            </a:pPr>
            <a:r>
              <a:rPr lang="en-US" altLang="zh-CN" sz="2000" dirty="0">
                <a:latin typeface="Times New Roman" pitchFamily="18" charset="0"/>
                <a:cs typeface="Times New Roman" pitchFamily="18" charset="0"/>
              </a:rPr>
              <a:t>Can get higher relative position accuracy of the components on one girder and can save tunnel installation time. </a:t>
            </a:r>
          </a:p>
          <a:p>
            <a:pPr>
              <a:buClr>
                <a:srgbClr val="FF0000"/>
              </a:buClr>
            </a:pPr>
            <a:r>
              <a:rPr lang="en-US" altLang="zh-CN" sz="2000" dirty="0" err="1">
                <a:latin typeface="Times New Roman" pitchFamily="18" charset="0"/>
                <a:cs typeface="Times New Roman" pitchFamily="18" charset="0"/>
              </a:rPr>
              <a:t>Sextupoles</a:t>
            </a:r>
            <a:r>
              <a:rPr lang="en-US" altLang="zh-CN" sz="2000" dirty="0">
                <a:latin typeface="Times New Roman" pitchFamily="18" charset="0"/>
                <a:cs typeface="Times New Roman" pitchFamily="18" charset="0"/>
              </a:rPr>
              <a:t> in the collider ring and the quadrupoles and </a:t>
            </a:r>
            <a:r>
              <a:rPr lang="en-US" altLang="zh-CN" sz="2000" dirty="0" err="1">
                <a:latin typeface="Times New Roman" pitchFamily="18" charset="0"/>
                <a:cs typeface="Times New Roman" pitchFamily="18" charset="0"/>
              </a:rPr>
              <a:t>sextupoles</a:t>
            </a:r>
            <a:r>
              <a:rPr lang="en-US" altLang="zh-CN" sz="2000" dirty="0">
                <a:latin typeface="Times New Roman" pitchFamily="18" charset="0"/>
                <a:cs typeface="Times New Roman" pitchFamily="18" charset="0"/>
              </a:rPr>
              <a:t> in the IR will adopt the pre-alignment method.</a:t>
            </a:r>
          </a:p>
          <a:p>
            <a:pPr marL="342900" lvl="1" indent="-342900" eaLnBrk="1" hangingPunct="1">
              <a:spcBef>
                <a:spcPts val="600"/>
              </a:spcBef>
              <a:spcAft>
                <a:spcPts val="600"/>
              </a:spcAft>
              <a:buClr>
                <a:srgbClr val="FF0000"/>
              </a:buClr>
              <a:buSzPct val="80000"/>
              <a:buFont typeface="Wingdings" panose="05000000000000000000" pitchFamily="2" charset="2"/>
              <a:buChar char="Ø"/>
              <a:defRPr/>
            </a:pPr>
            <a:endParaRPr lang="en-US" altLang="zh-CN" sz="2000" dirty="0">
              <a:latin typeface="Times New Roman" pitchFamily="18" charset="0"/>
              <a:cs typeface="Times New Roman" pitchFamily="18" charset="0"/>
            </a:endParaRPr>
          </a:p>
          <a:p>
            <a:pPr marL="342900" lvl="1" indent="-342900" eaLnBrk="1" hangingPunct="1">
              <a:spcBef>
                <a:spcPts val="600"/>
              </a:spcBef>
              <a:spcAft>
                <a:spcPts val="600"/>
              </a:spcAft>
              <a:buClr>
                <a:srgbClr val="FF0000"/>
              </a:buClr>
              <a:buSzPct val="80000"/>
              <a:buFont typeface="Wingdings" panose="05000000000000000000" pitchFamily="2" charset="2"/>
              <a:buChar char="Ø"/>
              <a:defRPr/>
            </a:pPr>
            <a:endParaRPr lang="en-US" altLang="zh-CN" sz="2000" dirty="0">
              <a:latin typeface="Times New Roman" pitchFamily="18" charset="0"/>
              <a:cs typeface="Times New Roman" pitchFamily="18" charset="0"/>
            </a:endParaRPr>
          </a:p>
        </p:txBody>
      </p:sp>
      <p:pic>
        <p:nvPicPr>
          <p:cNvPr id="6" name="图片 5">
            <a:extLst>
              <a:ext uri="{FF2B5EF4-FFF2-40B4-BE49-F238E27FC236}">
                <a16:creationId xmlns:a16="http://schemas.microsoft.com/office/drawing/2014/main" id="{2014D5DF-8AEB-CF70-A80B-044F7494CC39}"/>
              </a:ext>
            </a:extLst>
          </p:cNvPr>
          <p:cNvPicPr>
            <a:picLocks noChangeAspect="1"/>
          </p:cNvPicPr>
          <p:nvPr/>
        </p:nvPicPr>
        <p:blipFill>
          <a:blip r:embed="rId3"/>
          <a:stretch>
            <a:fillRect/>
          </a:stretch>
        </p:blipFill>
        <p:spPr>
          <a:xfrm>
            <a:off x="3791744" y="4077072"/>
            <a:ext cx="3890014" cy="1934716"/>
          </a:xfrm>
          <a:prstGeom prst="rect">
            <a:avLst/>
          </a:prstGeom>
        </p:spPr>
      </p:pic>
      <p:sp>
        <p:nvSpPr>
          <p:cNvPr id="5" name="文本框 4">
            <a:extLst>
              <a:ext uri="{FF2B5EF4-FFF2-40B4-BE49-F238E27FC236}">
                <a16:creationId xmlns:a16="http://schemas.microsoft.com/office/drawing/2014/main" id="{578F389B-CD28-B5EB-5274-4D4496ED540E}"/>
              </a:ext>
            </a:extLst>
          </p:cNvPr>
          <p:cNvSpPr txBox="1"/>
          <p:nvPr/>
        </p:nvSpPr>
        <p:spPr>
          <a:xfrm>
            <a:off x="5087888" y="5733256"/>
            <a:ext cx="1539652" cy="369332"/>
          </a:xfrm>
          <a:prstGeom prst="rect">
            <a:avLst/>
          </a:prstGeom>
          <a:noFill/>
        </p:spPr>
        <p:txBody>
          <a:bodyPr wrap="none" rtlCol="0">
            <a:spAutoFit/>
          </a:bodyPr>
          <a:lstStyle/>
          <a:p>
            <a:r>
              <a:rPr lang="en-US" altLang="zh-CN" dirty="0" err="1"/>
              <a:t>Sextupole</a:t>
            </a:r>
            <a:r>
              <a:rPr lang="en-US" altLang="zh-CN" dirty="0"/>
              <a:t> unit</a:t>
            </a:r>
            <a:endParaRPr lang="zh-CN" altLang="en-US" dirty="0"/>
          </a:p>
        </p:txBody>
      </p:sp>
    </p:spTree>
    <p:extLst>
      <p:ext uri="{BB962C8B-B14F-4D97-AF65-F5344CB8AC3E}">
        <p14:creationId xmlns:p14="http://schemas.microsoft.com/office/powerpoint/2010/main" val="2298876354"/>
      </p:ext>
    </p:extLst>
  </p:cSld>
  <p:clrMapOvr>
    <a:masterClrMapping/>
  </p:clrMapOvr>
  <mc:AlternateContent xmlns:mc="http://schemas.openxmlformats.org/markup-compatibility/2006" xmlns:p14="http://schemas.microsoft.com/office/powerpoint/2010/main">
    <mc:Choice Requires="p14">
      <p:transition spd="slow" p14:dur="2000" advTm="41147"/>
    </mc:Choice>
    <mc:Fallback xmlns="">
      <p:transition spd="slow" advTm="4114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18</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zh-CN" altLang="en-US" sz="3600" b="1" dirty="0">
                <a:solidFill>
                  <a:srgbClr val="C00000"/>
                </a:solidFill>
              </a:rPr>
              <a:t>一、</a:t>
            </a:r>
            <a:r>
              <a:rPr lang="en-US" altLang="zh-CN" sz="3600" b="1" dirty="0">
                <a:solidFill>
                  <a:srgbClr val="C00000"/>
                </a:solidFill>
              </a:rPr>
              <a:t>CEPC alignment technology development</a:t>
            </a:r>
            <a:endParaRPr lang="zh-CN" altLang="en-US" sz="3600" b="1" dirty="0">
              <a:solidFill>
                <a:srgbClr val="C00000"/>
              </a:solidFill>
            </a:endParaRPr>
          </a:p>
        </p:txBody>
      </p:sp>
      <p:sp>
        <p:nvSpPr>
          <p:cNvPr id="4" name="Footer Placeholder 3"/>
          <p:cNvSpPr>
            <a:spLocks noGrp="1"/>
          </p:cNvSpPr>
          <p:nvPr>
            <p:ph type="ftr" sz="quarter" idx="11"/>
          </p:nvPr>
        </p:nvSpPr>
        <p:spPr/>
        <p:txBody>
          <a:bodyPr/>
          <a:lstStyle/>
          <a:p>
            <a:r>
              <a:rPr lang="en-US" altLang="zh-CN"/>
              <a:t>CEPC Accelerator TDR International Review</a:t>
            </a:r>
            <a:endParaRPr lang="zh-CN" altLang="en-US" dirty="0"/>
          </a:p>
        </p:txBody>
      </p:sp>
      <p:sp>
        <p:nvSpPr>
          <p:cNvPr id="2" name="内容占位符 2">
            <a:extLst>
              <a:ext uri="{FF2B5EF4-FFF2-40B4-BE49-F238E27FC236}">
                <a16:creationId xmlns:a16="http://schemas.microsoft.com/office/drawing/2014/main" id="{3421A8BE-DF8C-7495-1617-A3E934B7E43C}"/>
              </a:ext>
            </a:extLst>
          </p:cNvPr>
          <p:cNvSpPr txBox="1">
            <a:spLocks/>
          </p:cNvSpPr>
          <p:nvPr/>
        </p:nvSpPr>
        <p:spPr>
          <a:xfrm>
            <a:off x="767408" y="1124744"/>
            <a:ext cx="10513168" cy="315070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0000"/>
              </a:buClr>
            </a:pPr>
            <a:r>
              <a:rPr lang="en-US" altLang="zh-CN" sz="2000" dirty="0">
                <a:latin typeface="Times New Roman" pitchFamily="18" charset="0"/>
                <a:cs typeface="Times New Roman" pitchFamily="18" charset="0"/>
              </a:rPr>
              <a:t>A laser tracker-based </a:t>
            </a:r>
            <a:r>
              <a:rPr lang="en-US" altLang="zh-CN" sz="2000" dirty="0" err="1">
                <a:latin typeface="Times New Roman" pitchFamily="18" charset="0"/>
                <a:cs typeface="Times New Roman" pitchFamily="18" charset="0"/>
              </a:rPr>
              <a:t>multilateration</a:t>
            </a:r>
            <a:r>
              <a:rPr lang="en-US" altLang="zh-CN" sz="2000" dirty="0">
                <a:latin typeface="Times New Roman" pitchFamily="18" charset="0"/>
                <a:cs typeface="Times New Roman" pitchFamily="18" charset="0"/>
              </a:rPr>
              <a:t> method for large-scale space high accuracy measurement has been developed.</a:t>
            </a:r>
          </a:p>
          <a:p>
            <a:pPr>
              <a:buClr>
                <a:srgbClr val="FF0000"/>
              </a:buClr>
            </a:pPr>
            <a:r>
              <a:rPr lang="en-US" altLang="zh-CN" sz="2000" dirty="0">
                <a:latin typeface="Times New Roman" pitchFamily="18" charset="0"/>
                <a:cs typeface="Times New Roman" pitchFamily="18" charset="0"/>
              </a:rPr>
              <a:t>Take advantage of the high precision characteristics of laser ranging, It achieved 3 </a:t>
            </a:r>
            <a:r>
              <a:rPr lang="en-US" altLang="zh-CN" sz="2000" dirty="0" err="1">
                <a:latin typeface="Times New Roman" pitchFamily="18" charset="0"/>
                <a:cs typeface="Times New Roman" pitchFamily="18" charset="0"/>
              </a:rPr>
              <a:t>μm</a:t>
            </a:r>
            <a:r>
              <a:rPr lang="en-US" altLang="zh-CN" sz="2000" dirty="0">
                <a:latin typeface="Times New Roman" pitchFamily="18" charset="0"/>
                <a:cs typeface="Times New Roman" pitchFamily="18" charset="0"/>
              </a:rPr>
              <a:t> position measurement accuracy in a 4 m × 1.2 m × 1.5 m volume. </a:t>
            </a:r>
            <a:endParaRPr lang="zh-CN" altLang="en-US" sz="2000" dirty="0">
              <a:latin typeface="Times New Roman" pitchFamily="18" charset="0"/>
              <a:cs typeface="Times New Roman" pitchFamily="18" charset="0"/>
            </a:endParaRPr>
          </a:p>
          <a:p>
            <a:pPr marL="342900" lvl="1" indent="-342900"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It has been successfully used for HEPS storage ring magnet pre-alignment and achieved 3</a:t>
            </a:r>
            <a:r>
              <a:rPr lang="el-GR" altLang="zh-CN" sz="2000" dirty="0">
                <a:latin typeface="Times New Roman" pitchFamily="18" charset="0"/>
                <a:cs typeface="Times New Roman" pitchFamily="18" charset="0"/>
              </a:rPr>
              <a:t>0 μ</a:t>
            </a:r>
            <a:r>
              <a:rPr lang="en-US" altLang="zh-CN" sz="2000" dirty="0">
                <a:latin typeface="Times New Roman" pitchFamily="18" charset="0"/>
                <a:cs typeface="Times New Roman" pitchFamily="18" charset="0"/>
              </a:rPr>
              <a:t>m pre-alignment accuracy.</a:t>
            </a:r>
          </a:p>
        </p:txBody>
      </p:sp>
      <p:pic>
        <p:nvPicPr>
          <p:cNvPr id="8" name="图片 7">
            <a:extLst>
              <a:ext uri="{FF2B5EF4-FFF2-40B4-BE49-F238E27FC236}">
                <a16:creationId xmlns:a16="http://schemas.microsoft.com/office/drawing/2014/main" id="{4053622A-D2F5-BCD2-503E-973971238B55}"/>
              </a:ext>
            </a:extLst>
          </p:cNvPr>
          <p:cNvPicPr>
            <a:picLocks noChangeAspect="1"/>
          </p:cNvPicPr>
          <p:nvPr/>
        </p:nvPicPr>
        <p:blipFill>
          <a:blip r:embed="rId3"/>
          <a:stretch>
            <a:fillRect/>
          </a:stretch>
        </p:blipFill>
        <p:spPr>
          <a:xfrm>
            <a:off x="1127448" y="3484998"/>
            <a:ext cx="4210050" cy="3256370"/>
          </a:xfrm>
          <a:prstGeom prst="rect">
            <a:avLst/>
          </a:prstGeom>
        </p:spPr>
      </p:pic>
      <p:pic>
        <p:nvPicPr>
          <p:cNvPr id="9" name="图片 8">
            <a:extLst>
              <a:ext uri="{FF2B5EF4-FFF2-40B4-BE49-F238E27FC236}">
                <a16:creationId xmlns:a16="http://schemas.microsoft.com/office/drawing/2014/main" id="{9B827828-048A-0A30-3DCB-2097223506CF}"/>
              </a:ext>
            </a:extLst>
          </p:cNvPr>
          <p:cNvPicPr>
            <a:picLocks noChangeAspect="1"/>
          </p:cNvPicPr>
          <p:nvPr/>
        </p:nvPicPr>
        <p:blipFill>
          <a:blip r:embed="rId4"/>
          <a:stretch>
            <a:fillRect/>
          </a:stretch>
        </p:blipFill>
        <p:spPr>
          <a:xfrm>
            <a:off x="6600056" y="3562369"/>
            <a:ext cx="3763892" cy="2824022"/>
          </a:xfrm>
          <a:prstGeom prst="rect">
            <a:avLst/>
          </a:prstGeom>
        </p:spPr>
      </p:pic>
      <p:sp>
        <p:nvSpPr>
          <p:cNvPr id="5" name="文本框 4">
            <a:extLst>
              <a:ext uri="{FF2B5EF4-FFF2-40B4-BE49-F238E27FC236}">
                <a16:creationId xmlns:a16="http://schemas.microsoft.com/office/drawing/2014/main" id="{63231EEE-DB58-37C3-3183-97BD5E33E528}"/>
              </a:ext>
            </a:extLst>
          </p:cNvPr>
          <p:cNvSpPr txBox="1"/>
          <p:nvPr/>
        </p:nvSpPr>
        <p:spPr>
          <a:xfrm>
            <a:off x="7135125" y="3484998"/>
            <a:ext cx="2693753" cy="369332"/>
          </a:xfrm>
          <a:prstGeom prst="rect">
            <a:avLst/>
          </a:prstGeom>
          <a:noFill/>
        </p:spPr>
        <p:txBody>
          <a:bodyPr wrap="square" rtlCol="0">
            <a:spAutoFit/>
          </a:bodyPr>
          <a:lstStyle/>
          <a:p>
            <a:r>
              <a:rPr lang="en-US" altLang="zh-CN" dirty="0"/>
              <a:t> HEPS Pre-alignment unite</a:t>
            </a:r>
            <a:endParaRPr lang="zh-CN" altLang="en-US" dirty="0"/>
          </a:p>
        </p:txBody>
      </p:sp>
    </p:spTree>
    <p:extLst>
      <p:ext uri="{BB962C8B-B14F-4D97-AF65-F5344CB8AC3E}">
        <p14:creationId xmlns:p14="http://schemas.microsoft.com/office/powerpoint/2010/main" val="4235181750"/>
      </p:ext>
    </p:extLst>
  </p:cSld>
  <p:clrMapOvr>
    <a:masterClrMapping/>
  </p:clrMapOvr>
  <mc:AlternateContent xmlns:mc="http://schemas.openxmlformats.org/markup-compatibility/2006" xmlns:p14="http://schemas.microsoft.com/office/powerpoint/2010/main">
    <mc:Choice Requires="p14">
      <p:transition spd="slow" p14:dur="2000" advTm="41147"/>
    </mc:Choice>
    <mc:Fallback xmlns="">
      <p:transition spd="slow" advTm="4114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214290"/>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19</a:t>
            </a:fld>
            <a:endParaRPr lang="zh-CN" altLang="en-US" dirty="0"/>
          </a:p>
        </p:txBody>
      </p:sp>
      <p:sp>
        <p:nvSpPr>
          <p:cNvPr id="7" name="矩形 14">
            <a:extLst>
              <a:ext uri="{FF2B5EF4-FFF2-40B4-BE49-F238E27FC236}">
                <a16:creationId xmlns:a16="http://schemas.microsoft.com/office/drawing/2014/main" id="{4714EF11-6F61-CB84-F570-EBE2B58345BF}"/>
              </a:ext>
            </a:extLst>
          </p:cNvPr>
          <p:cNvSpPr>
            <a:spLocks noChangeArrowheads="1"/>
          </p:cNvSpPr>
          <p:nvPr/>
        </p:nvSpPr>
        <p:spPr bwMode="auto">
          <a:xfrm>
            <a:off x="1559496" y="1052736"/>
            <a:ext cx="5573874" cy="3487173"/>
          </a:xfrm>
          <a:prstGeom prst="rect">
            <a:avLst/>
          </a:prstGeom>
          <a:noFill/>
          <a:ln w="9525">
            <a:noFill/>
            <a:miter lim="800000"/>
          </a:ln>
        </p:spPr>
        <p:txBody>
          <a:bodyPr wrap="square">
            <a:spAutoFit/>
          </a:bodyPr>
          <a:lstStyle/>
          <a:p>
            <a:pPr marL="457200" indent="-457200">
              <a:lnSpc>
                <a:spcPct val="110000"/>
              </a:lnSpc>
              <a:buClr>
                <a:srgbClr val="FF0000"/>
              </a:buClr>
              <a:buSzPct val="75000"/>
              <a:buFont typeface="+mj-lt"/>
              <a:buAutoNum type="arabicPeriod" startAt="5"/>
            </a:pPr>
            <a:r>
              <a:rPr lang="en-US" altLang="zh-CN" sz="2200" dirty="0">
                <a:latin typeface="Times New Roman" pitchFamily="18" charset="0"/>
                <a:cs typeface="Times New Roman" pitchFamily="18" charset="0"/>
              </a:rPr>
              <a:t>Tunnel installation alignment</a:t>
            </a:r>
          </a:p>
          <a:p>
            <a:pPr marL="457200" indent="-457200">
              <a:lnSpc>
                <a:spcPct val="110000"/>
              </a:lnSpc>
              <a:buClr>
                <a:srgbClr val="FF0000"/>
              </a:buClr>
              <a:buSzPct val="750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Using tunnel control network and laser tracker to perform tunnel components alignment. </a:t>
            </a:r>
          </a:p>
          <a:p>
            <a:pPr marL="457200" indent="-457200">
              <a:lnSpc>
                <a:spcPct val="110000"/>
              </a:lnSpc>
              <a:buClr>
                <a:srgbClr val="FF0000"/>
              </a:buClr>
              <a:buSzPct val="750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By measuring the tunnel control network and best-fit, the laser tracker can be positioned in CEPC global coordinate system. </a:t>
            </a:r>
          </a:p>
          <a:p>
            <a:pPr marL="457200" indent="-457200">
              <a:lnSpc>
                <a:spcPct val="110000"/>
              </a:lnSpc>
              <a:buClr>
                <a:srgbClr val="FF0000"/>
              </a:buClr>
              <a:buSzPct val="750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Using laser tracker measure the component fiducials  to obtain the component position.</a:t>
            </a:r>
          </a:p>
          <a:p>
            <a:pPr marL="457200" indent="-457200">
              <a:lnSpc>
                <a:spcPct val="110000"/>
              </a:lnSpc>
              <a:buClr>
                <a:srgbClr val="FF0000"/>
              </a:buClr>
              <a:buSzPct val="750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Adjust the component to the designed position within the required tolerance. </a:t>
            </a:r>
          </a:p>
        </p:txBody>
      </p:sp>
      <p:grpSp>
        <p:nvGrpSpPr>
          <p:cNvPr id="8" name="组合 7">
            <a:extLst>
              <a:ext uri="{FF2B5EF4-FFF2-40B4-BE49-F238E27FC236}">
                <a16:creationId xmlns:a16="http://schemas.microsoft.com/office/drawing/2014/main" id="{415789C3-8F2B-E3FC-97DB-3DF499FCDF70}"/>
              </a:ext>
            </a:extLst>
          </p:cNvPr>
          <p:cNvGrpSpPr/>
          <p:nvPr/>
        </p:nvGrpSpPr>
        <p:grpSpPr>
          <a:xfrm>
            <a:off x="7608168" y="1484784"/>
            <a:ext cx="3224755" cy="2536827"/>
            <a:chOff x="5929322" y="3829903"/>
            <a:chExt cx="3224755" cy="2536827"/>
          </a:xfrm>
        </p:grpSpPr>
        <p:pic>
          <p:nvPicPr>
            <p:cNvPr id="9" name="图片 8">
              <a:extLst>
                <a:ext uri="{FF2B5EF4-FFF2-40B4-BE49-F238E27FC236}">
                  <a16:creationId xmlns:a16="http://schemas.microsoft.com/office/drawing/2014/main" id="{6DFEDE0D-2810-C442-A53B-5470B4C32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322" y="3829903"/>
              <a:ext cx="3224755" cy="2536826"/>
            </a:xfrm>
            <a:prstGeom prst="rect">
              <a:avLst/>
            </a:prstGeom>
          </p:spPr>
        </p:pic>
        <p:cxnSp>
          <p:nvCxnSpPr>
            <p:cNvPr id="10" name="直接连接符 9">
              <a:extLst>
                <a:ext uri="{FF2B5EF4-FFF2-40B4-BE49-F238E27FC236}">
                  <a16:creationId xmlns:a16="http://schemas.microsoft.com/office/drawing/2014/main" id="{2D6555AD-2640-0EDA-D8FB-95C0988A50A0}"/>
                </a:ext>
              </a:extLst>
            </p:cNvPr>
            <p:cNvCxnSpPr/>
            <p:nvPr/>
          </p:nvCxnSpPr>
          <p:spPr>
            <a:xfrm flipH="1" flipV="1">
              <a:off x="6215074" y="4293096"/>
              <a:ext cx="923058" cy="1440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67A0906-B43F-8D82-773B-01DCB7FFC8E9}"/>
                </a:ext>
              </a:extLst>
            </p:cNvPr>
            <p:cNvCxnSpPr/>
            <p:nvPr/>
          </p:nvCxnSpPr>
          <p:spPr>
            <a:xfrm rot="5400000">
              <a:off x="6382333" y="4673465"/>
              <a:ext cx="992152" cy="5194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ECB70253-8736-B0FF-138E-14F9C13F5EBA}"/>
                </a:ext>
              </a:extLst>
            </p:cNvPr>
            <p:cNvCxnSpPr/>
            <p:nvPr/>
          </p:nvCxnSpPr>
          <p:spPr>
            <a:xfrm flipH="1" flipV="1">
              <a:off x="7188436" y="4437112"/>
              <a:ext cx="669776" cy="720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06B71E5-50AC-ACDB-B0A5-9E4716EB992A}"/>
                </a:ext>
              </a:extLst>
            </p:cNvPr>
            <p:cNvCxnSpPr/>
            <p:nvPr/>
          </p:nvCxnSpPr>
          <p:spPr>
            <a:xfrm flipH="1" flipV="1">
              <a:off x="7138133" y="4437112"/>
              <a:ext cx="329951" cy="7032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C0A06D2-8365-9939-5BF3-ADE49B10B508}"/>
                </a:ext>
              </a:extLst>
            </p:cNvPr>
            <p:cNvCxnSpPr/>
            <p:nvPr/>
          </p:nvCxnSpPr>
          <p:spPr>
            <a:xfrm rot="5400000" flipH="1" flipV="1">
              <a:off x="6586829" y="4460587"/>
              <a:ext cx="571907" cy="50819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61585964-9F2E-E17D-76BA-D550B07D30A9}"/>
                </a:ext>
              </a:extLst>
            </p:cNvPr>
            <p:cNvCxnSpPr/>
            <p:nvPr/>
          </p:nvCxnSpPr>
          <p:spPr>
            <a:xfrm rot="5400000" flipH="1" flipV="1">
              <a:off x="5839200" y="5062162"/>
              <a:ext cx="1937597" cy="671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5557216-49E4-AA24-AB3E-96BB16003623}"/>
                </a:ext>
              </a:extLst>
            </p:cNvPr>
            <p:cNvCxnSpPr/>
            <p:nvPr/>
          </p:nvCxnSpPr>
          <p:spPr>
            <a:xfrm flipH="1" flipV="1">
              <a:off x="7151178" y="4428728"/>
              <a:ext cx="1643138" cy="16645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4EDCE1F2-DC4B-0BEF-CE05-579501D356C8}"/>
                </a:ext>
              </a:extLst>
            </p:cNvPr>
            <p:cNvCxnSpPr/>
            <p:nvPr/>
          </p:nvCxnSpPr>
          <p:spPr>
            <a:xfrm flipH="1" flipV="1">
              <a:off x="6274036" y="4293096"/>
              <a:ext cx="864096" cy="1440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7B727E1-960D-2464-2DDD-FA348A18C944}"/>
                </a:ext>
              </a:extLst>
            </p:cNvPr>
            <p:cNvCxnSpPr/>
            <p:nvPr/>
          </p:nvCxnSpPr>
          <p:spPr>
            <a:xfrm flipH="1" flipV="1">
              <a:off x="7157292" y="4428728"/>
              <a:ext cx="1204976" cy="2074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39956E8F-2898-BEA4-6C96-F9B0EF4A4776}"/>
                </a:ext>
              </a:extLst>
            </p:cNvPr>
            <p:cNvCxnSpPr/>
            <p:nvPr/>
          </p:nvCxnSpPr>
          <p:spPr>
            <a:xfrm rot="10800000" flipV="1">
              <a:off x="5929324" y="4429131"/>
              <a:ext cx="1143006" cy="7143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9DB66F3-AA61-FA2D-977B-6516E1245D63}"/>
                </a:ext>
              </a:extLst>
            </p:cNvPr>
            <p:cNvCxnSpPr/>
            <p:nvPr/>
          </p:nvCxnSpPr>
          <p:spPr>
            <a:xfrm flipH="1" flipV="1">
              <a:off x="7126878" y="4428643"/>
              <a:ext cx="1523422" cy="2075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21" name="表格 20">
            <a:extLst>
              <a:ext uri="{FF2B5EF4-FFF2-40B4-BE49-F238E27FC236}">
                <a16:creationId xmlns:a16="http://schemas.microsoft.com/office/drawing/2014/main" id="{34DB775D-7D84-3509-F355-79103DA253A5}"/>
              </a:ext>
            </a:extLst>
          </p:cNvPr>
          <p:cNvGraphicFramePr>
            <a:graphicFrameLocks noGrp="1"/>
          </p:cNvGraphicFramePr>
          <p:nvPr>
            <p:extLst>
              <p:ext uri="{D42A27DB-BD31-4B8C-83A1-F6EECF244321}">
                <p14:modId xmlns:p14="http://schemas.microsoft.com/office/powerpoint/2010/main" val="2474547999"/>
              </p:ext>
            </p:extLst>
          </p:nvPr>
        </p:nvGraphicFramePr>
        <p:xfrm>
          <a:off x="1991545" y="4863115"/>
          <a:ext cx="8640959" cy="1010920"/>
        </p:xfrm>
        <a:graphic>
          <a:graphicData uri="http://schemas.openxmlformats.org/drawingml/2006/table">
            <a:tbl>
              <a:tblPr firstRow="1" bandRow="1">
                <a:tableStyleId>{5C22544A-7EE6-4342-B048-85BDC9FD1C3A}</a:tableStyleId>
              </a:tblPr>
              <a:tblGrid>
                <a:gridCol w="1571634">
                  <a:extLst>
                    <a:ext uri="{9D8B030D-6E8A-4147-A177-3AD203B41FA5}">
                      <a16:colId xmlns:a16="http://schemas.microsoft.com/office/drawing/2014/main" val="20000"/>
                    </a:ext>
                  </a:extLst>
                </a:gridCol>
                <a:gridCol w="1781172">
                  <a:extLst>
                    <a:ext uri="{9D8B030D-6E8A-4147-A177-3AD203B41FA5}">
                      <a16:colId xmlns:a16="http://schemas.microsoft.com/office/drawing/2014/main" val="20001"/>
                    </a:ext>
                  </a:extLst>
                </a:gridCol>
                <a:gridCol w="1676403">
                  <a:extLst>
                    <a:ext uri="{9D8B030D-6E8A-4147-A177-3AD203B41FA5}">
                      <a16:colId xmlns:a16="http://schemas.microsoft.com/office/drawing/2014/main" val="20002"/>
                    </a:ext>
                  </a:extLst>
                </a:gridCol>
                <a:gridCol w="1676403">
                  <a:extLst>
                    <a:ext uri="{9D8B030D-6E8A-4147-A177-3AD203B41FA5}">
                      <a16:colId xmlns:a16="http://schemas.microsoft.com/office/drawing/2014/main" val="20003"/>
                    </a:ext>
                  </a:extLst>
                </a:gridCol>
                <a:gridCol w="1935347">
                  <a:extLst>
                    <a:ext uri="{9D8B030D-6E8A-4147-A177-3AD203B41FA5}">
                      <a16:colId xmlns:a16="http://schemas.microsoft.com/office/drawing/2014/main" val="20004"/>
                    </a:ext>
                  </a:extLst>
                </a:gridCol>
              </a:tblGrid>
              <a:tr h="370840">
                <a:tc>
                  <a:txBody>
                    <a:bodyPr/>
                    <a:lstStyle/>
                    <a:p>
                      <a:pPr algn="ctr"/>
                      <a:r>
                        <a:rPr lang="en-US" altLang="zh-CN" dirty="0"/>
                        <a:t>Fiducialization</a:t>
                      </a:r>
                    </a:p>
                    <a:p>
                      <a:pPr algn="ctr"/>
                      <a:r>
                        <a:rPr lang="en-US" altLang="zh-CN" dirty="0"/>
                        <a:t>/mm</a:t>
                      </a:r>
                      <a:endParaRPr lang="zh-CN" altLang="en-US" dirty="0"/>
                    </a:p>
                  </a:txBody>
                  <a:tcPr/>
                </a:tc>
                <a:tc>
                  <a:txBody>
                    <a:bodyPr/>
                    <a:lstStyle/>
                    <a:p>
                      <a:pPr algn="ctr"/>
                      <a:r>
                        <a:rPr lang="en-US" altLang="zh-CN" dirty="0"/>
                        <a:t>Control network</a:t>
                      </a:r>
                    </a:p>
                    <a:p>
                      <a:pPr algn="ctr"/>
                      <a:r>
                        <a:rPr lang="en-US" altLang="zh-CN" dirty="0"/>
                        <a:t>/mm</a:t>
                      </a:r>
                      <a:endParaRPr lang="zh-CN" altLang="en-US" dirty="0"/>
                    </a:p>
                  </a:txBody>
                  <a:tcPr/>
                </a:tc>
                <a:tc>
                  <a:txBody>
                    <a:bodyPr/>
                    <a:lstStyle/>
                    <a:p>
                      <a:pPr algn="ctr"/>
                      <a:r>
                        <a:rPr lang="en-US" altLang="zh-CN" dirty="0"/>
                        <a:t>Measurement</a:t>
                      </a:r>
                    </a:p>
                    <a:p>
                      <a:pPr algn="ctr"/>
                      <a:r>
                        <a:rPr lang="en-US" altLang="zh-CN" dirty="0"/>
                        <a:t>/mm</a:t>
                      </a:r>
                      <a:endParaRPr lang="zh-CN" altLang="en-US" dirty="0"/>
                    </a:p>
                  </a:txBody>
                  <a:tcPr/>
                </a:tc>
                <a:tc>
                  <a:txBody>
                    <a:bodyPr/>
                    <a:lstStyle/>
                    <a:p>
                      <a:pPr algn="ctr"/>
                      <a:r>
                        <a:rPr lang="en-US" altLang="zh-CN" dirty="0"/>
                        <a:t>Adjustment &amp; fix /mm</a:t>
                      </a:r>
                      <a:endParaRPr lang="zh-CN" altLang="en-US" dirty="0"/>
                    </a:p>
                  </a:txBody>
                  <a:tcPr/>
                </a:tc>
                <a:tc>
                  <a:txBody>
                    <a:bodyPr/>
                    <a:lstStyle/>
                    <a:p>
                      <a:pPr algn="ctr"/>
                      <a:r>
                        <a:rPr lang="en-US" altLang="zh-CN" dirty="0" err="1"/>
                        <a:t>Totall</a:t>
                      </a:r>
                      <a:r>
                        <a:rPr lang="en-US" altLang="zh-CN" dirty="0"/>
                        <a:t> (SRSS)</a:t>
                      </a:r>
                    </a:p>
                    <a:p>
                      <a:pPr algn="ctr"/>
                      <a:r>
                        <a:rPr lang="en-US" altLang="zh-CN" dirty="0"/>
                        <a:t>/mm</a:t>
                      </a:r>
                      <a:endParaRPr lang="zh-CN" altLang="en-US" dirty="0"/>
                    </a:p>
                  </a:txBody>
                  <a:tcPr/>
                </a:tc>
                <a:extLst>
                  <a:ext uri="{0D108BD9-81ED-4DB2-BD59-A6C34878D82A}">
                    <a16:rowId xmlns:a16="http://schemas.microsoft.com/office/drawing/2014/main" val="10000"/>
                  </a:ext>
                </a:extLst>
              </a:tr>
              <a:tr h="370840">
                <a:tc>
                  <a:txBody>
                    <a:bodyPr/>
                    <a:lstStyle/>
                    <a:p>
                      <a:pPr algn="ctr"/>
                      <a:r>
                        <a:rPr lang="en-US" altLang="zh-CN" dirty="0"/>
                        <a:t>0.014-0.15</a:t>
                      </a:r>
                      <a:endParaRPr lang="zh-CN" altLang="en-US" dirty="0"/>
                    </a:p>
                  </a:txBody>
                  <a:tcPr/>
                </a:tc>
                <a:tc>
                  <a:txBody>
                    <a:bodyPr/>
                    <a:lstStyle/>
                    <a:p>
                      <a:pPr algn="ctr"/>
                      <a:r>
                        <a:rPr lang="en-US" altLang="zh-CN" dirty="0"/>
                        <a:t>0.07</a:t>
                      </a:r>
                      <a:endParaRPr lang="zh-CN" altLang="en-US" dirty="0"/>
                    </a:p>
                  </a:txBody>
                  <a:tcPr/>
                </a:tc>
                <a:tc>
                  <a:txBody>
                    <a:bodyPr/>
                    <a:lstStyle/>
                    <a:p>
                      <a:pPr algn="ctr"/>
                      <a:r>
                        <a:rPr lang="en-US" altLang="zh-CN" dirty="0"/>
                        <a:t>0.03</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0.092—0.175</a:t>
                      </a:r>
                      <a:endParaRPr lang="zh-CN" alt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0711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623392" y="1412776"/>
            <a:ext cx="10290538"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eaLnBrk="1" hangingPunct="1">
              <a:lnSpc>
                <a:spcPct val="150000"/>
              </a:lnSpc>
              <a:spcBef>
                <a:spcPts val="600"/>
              </a:spcBef>
              <a:spcAft>
                <a:spcPts val="600"/>
              </a:spcAft>
              <a:buClr>
                <a:srgbClr val="FF0000"/>
              </a:buClr>
              <a:buSzPct val="80000"/>
              <a:buFont typeface="+mj-lt"/>
              <a:buAutoNum type="arabicPeriod"/>
              <a:defRPr/>
            </a:pPr>
            <a:r>
              <a:rPr lang="en-US" altLang="zh-CN" sz="2800" b="1" dirty="0">
                <a:latin typeface="Times New Roman" panose="02020603050405020304" pitchFamily="18" charset="0"/>
                <a:cs typeface="Times New Roman" pitchFamily="18" charset="0"/>
              </a:rPr>
              <a:t>CEPC alignment technology development</a:t>
            </a:r>
          </a:p>
          <a:p>
            <a:pPr marL="514350" lvl="1" indent="-514350" eaLnBrk="1" hangingPunct="1">
              <a:lnSpc>
                <a:spcPct val="150000"/>
              </a:lnSpc>
              <a:spcBef>
                <a:spcPts val="600"/>
              </a:spcBef>
              <a:spcAft>
                <a:spcPts val="600"/>
              </a:spcAft>
              <a:buClr>
                <a:srgbClr val="FF0000"/>
              </a:buClr>
              <a:buSzPct val="80000"/>
              <a:buFont typeface="+mj-lt"/>
              <a:buAutoNum type="arabicPeriod" startAt="2"/>
              <a:defRPr/>
            </a:pPr>
            <a:r>
              <a:rPr lang="en-US" altLang="zh-CN" sz="2800" b="1" dirty="0">
                <a:latin typeface="Times New Roman" panose="02020603050405020304" pitchFamily="18" charset="0"/>
                <a:cs typeface="Times New Roman" pitchFamily="18" charset="0"/>
              </a:rPr>
              <a:t>CEPC installation strategy</a:t>
            </a:r>
          </a:p>
          <a:p>
            <a:pPr marL="514350" lvl="1" indent="-514350" eaLnBrk="1" hangingPunct="1">
              <a:lnSpc>
                <a:spcPct val="150000"/>
              </a:lnSpc>
              <a:spcBef>
                <a:spcPts val="600"/>
              </a:spcBef>
              <a:spcAft>
                <a:spcPts val="600"/>
              </a:spcAft>
              <a:buClr>
                <a:srgbClr val="FF0000"/>
              </a:buClr>
              <a:buSzPct val="80000"/>
              <a:buFont typeface="+mj-lt"/>
              <a:buAutoNum type="arabicPeriod" startAt="3"/>
              <a:defRPr/>
            </a:pPr>
            <a:r>
              <a:rPr lang="en-US" altLang="zh-CN" sz="2800" b="1" dirty="0">
                <a:latin typeface="Times New Roman" panose="02020603050405020304" pitchFamily="18" charset="0"/>
                <a:cs typeface="Times New Roman" pitchFamily="18" charset="0"/>
              </a:rPr>
              <a:t>Summary</a:t>
            </a:r>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内容占位符 10"/>
          <p:cNvSpPr txBox="1">
            <a:spLocks/>
          </p:cNvSpPr>
          <p:nvPr/>
        </p:nvSpPr>
        <p:spPr bwMode="auto">
          <a:xfrm>
            <a:off x="1392755" y="698674"/>
            <a:ext cx="7829554" cy="2300610"/>
          </a:xfrm>
          <a:prstGeom prst="rect">
            <a:avLst/>
          </a:prstGeom>
          <a:noFill/>
          <a:ln w="9525">
            <a:noFill/>
            <a:miter lim="800000"/>
            <a:headEnd/>
            <a:tailEnd/>
          </a:ln>
        </p:spPr>
        <p:txBody>
          <a:bodyPr/>
          <a:lstStyle/>
          <a:p>
            <a:pPr marL="457200" indent="-457200">
              <a:spcBef>
                <a:spcPct val="20000"/>
              </a:spcBef>
              <a:buClr>
                <a:srgbClr val="FF0000"/>
              </a:buClr>
              <a:buSzPct val="75000"/>
              <a:buFont typeface="+mj-lt"/>
              <a:buAutoNum type="arabicPeriod" startAt="6"/>
            </a:pPr>
            <a:r>
              <a:rPr lang="en-US" altLang="zh-CN" sz="2200" dirty="0">
                <a:latin typeface="Times New Roman" pitchFamily="18" charset="0"/>
                <a:cs typeface="Times New Roman" pitchFamily="18" charset="0"/>
              </a:rPr>
              <a:t>MDI alignment</a:t>
            </a:r>
          </a:p>
          <a:p>
            <a:pPr marL="342900" indent="-342900">
              <a:spcBef>
                <a:spcPct val="200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Superconducting magnets pre-alignment: vibrating wire, 0.03mm.</a:t>
            </a:r>
          </a:p>
          <a:p>
            <a:pPr marL="342900" indent="-342900">
              <a:spcBef>
                <a:spcPct val="200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Establish a Laser-based alignment system precision:30m error 0.02mm</a:t>
            </a:r>
            <a:endParaRPr lang="zh-CN" altLang="en-US" sz="2000" dirty="0">
              <a:latin typeface="Times New Roman" pitchFamily="18" charset="0"/>
              <a:cs typeface="Times New Roman" pitchFamily="18" charset="0"/>
            </a:endParaRPr>
          </a:p>
          <a:p>
            <a:pPr marL="342900" indent="-342900">
              <a:spcBef>
                <a:spcPct val="200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Use laser-based alignment system as a reference adjust the rail and components to the designed position in vertical and transversal, 0.03mm.</a:t>
            </a:r>
          </a:p>
          <a:p>
            <a:pPr marL="342900" indent="-342900">
              <a:spcBef>
                <a:spcPct val="200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Measurement accuracy: 0.02mm.</a:t>
            </a:r>
          </a:p>
          <a:p>
            <a:pPr marL="342900" indent="-342900">
              <a:spcBef>
                <a:spcPct val="200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Push the cryostat into detector along the rail.</a:t>
            </a:r>
          </a:p>
        </p:txBody>
      </p:sp>
      <p:grpSp>
        <p:nvGrpSpPr>
          <p:cNvPr id="2" name="组合 11"/>
          <p:cNvGrpSpPr/>
          <p:nvPr/>
        </p:nvGrpSpPr>
        <p:grpSpPr>
          <a:xfrm>
            <a:off x="5879977" y="3717032"/>
            <a:ext cx="4464495" cy="1478003"/>
            <a:chOff x="214281" y="4071942"/>
            <a:chExt cx="8874321" cy="2738459"/>
          </a:xfrm>
        </p:grpSpPr>
        <p:pic>
          <p:nvPicPr>
            <p:cNvPr id="13" name="Picture 4"/>
            <p:cNvPicPr>
              <a:picLocks noChangeAspect="1" noChangeArrowheads="1"/>
            </p:cNvPicPr>
            <p:nvPr/>
          </p:nvPicPr>
          <p:blipFill>
            <a:blip r:embed="rId2"/>
            <a:srcRect/>
            <a:stretch>
              <a:fillRect/>
            </a:stretch>
          </p:blipFill>
          <p:spPr bwMode="auto">
            <a:xfrm>
              <a:off x="1928794" y="4071942"/>
              <a:ext cx="5381625" cy="2209800"/>
            </a:xfrm>
            <a:prstGeom prst="rect">
              <a:avLst/>
            </a:prstGeom>
            <a:noFill/>
            <a:ln w="9525">
              <a:noFill/>
              <a:miter lim="800000"/>
              <a:headEnd/>
              <a:tailEnd/>
            </a:ln>
            <a:effectLst/>
          </p:spPr>
        </p:pic>
        <p:cxnSp>
          <p:nvCxnSpPr>
            <p:cNvPr id="14" name="直接连接符 13"/>
            <p:cNvCxnSpPr/>
            <p:nvPr/>
          </p:nvCxnSpPr>
          <p:spPr>
            <a:xfrm>
              <a:off x="1000100" y="6357958"/>
              <a:ext cx="7000924"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等腰三角形 14"/>
            <p:cNvSpPr/>
            <p:nvPr/>
          </p:nvSpPr>
          <p:spPr>
            <a:xfrm>
              <a:off x="2000232" y="5786454"/>
              <a:ext cx="214314" cy="142876"/>
            </a:xfrm>
            <a:prstGeom prst="triangle">
              <a:avLst/>
            </a:prstGeom>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33"/>
            <p:cNvSpPr txBox="1">
              <a:spLocks noChangeArrowheads="1"/>
            </p:cNvSpPr>
            <p:nvPr/>
          </p:nvSpPr>
          <p:spPr bwMode="auto">
            <a:xfrm>
              <a:off x="214281" y="4643445"/>
              <a:ext cx="1643070" cy="2166956"/>
            </a:xfrm>
            <a:prstGeom prst="rect">
              <a:avLst/>
            </a:prstGeom>
            <a:noFill/>
            <a:ln w="9525">
              <a:noFill/>
              <a:miter lim="800000"/>
              <a:headEnd/>
              <a:tailEnd/>
            </a:ln>
          </p:spPr>
          <p:txBody>
            <a:bodyPr wrap="square">
              <a:spAutoFit/>
            </a:bodyPr>
            <a:lstStyle/>
            <a:p>
              <a:r>
                <a:rPr lang="en-US" altLang="zh-CN" sz="1400" dirty="0"/>
                <a:t>Laser-based alignment system </a:t>
              </a:r>
              <a:endParaRPr lang="zh-CN" altLang="en-US" sz="1400" dirty="0"/>
            </a:p>
          </p:txBody>
        </p:sp>
        <p:cxnSp>
          <p:nvCxnSpPr>
            <p:cNvPr id="17" name="直接连接符 16"/>
            <p:cNvCxnSpPr/>
            <p:nvPr/>
          </p:nvCxnSpPr>
          <p:spPr>
            <a:xfrm rot="5400000">
              <a:off x="2035951" y="5250669"/>
              <a:ext cx="714380" cy="6429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10800000" flipV="1">
              <a:off x="1285852" y="5857892"/>
              <a:ext cx="839398" cy="5000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endCxn id="15" idx="1"/>
            </p:cNvCxnSpPr>
            <p:nvPr/>
          </p:nvCxnSpPr>
          <p:spPr>
            <a:xfrm rot="10800000">
              <a:off x="2053812" y="5857892"/>
              <a:ext cx="1017993" cy="5000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等腰三角形 27"/>
            <p:cNvSpPr/>
            <p:nvPr/>
          </p:nvSpPr>
          <p:spPr>
            <a:xfrm>
              <a:off x="6858017" y="5786454"/>
              <a:ext cx="214314" cy="142876"/>
            </a:xfrm>
            <a:prstGeom prst="triangle">
              <a:avLst/>
            </a:prstGeom>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a:endCxn id="28" idx="1"/>
            </p:cNvCxnSpPr>
            <p:nvPr/>
          </p:nvCxnSpPr>
          <p:spPr>
            <a:xfrm rot="16200000" flipH="1">
              <a:off x="6420458" y="5366754"/>
              <a:ext cx="642942" cy="3393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0800000" flipV="1">
              <a:off x="6143637" y="5857892"/>
              <a:ext cx="839398" cy="5000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28" idx="1"/>
            </p:cNvCxnSpPr>
            <p:nvPr/>
          </p:nvCxnSpPr>
          <p:spPr>
            <a:xfrm rot="10800000">
              <a:off x="6911597" y="5857892"/>
              <a:ext cx="1017993" cy="5000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cxnSpLocks/>
            </p:cNvCxnSpPr>
            <p:nvPr/>
          </p:nvCxnSpPr>
          <p:spPr>
            <a:xfrm>
              <a:off x="848289" y="6107925"/>
              <a:ext cx="294689" cy="2500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cxnSpLocks/>
            </p:cNvCxnSpPr>
            <p:nvPr/>
          </p:nvCxnSpPr>
          <p:spPr>
            <a:xfrm rot="10800000" flipV="1">
              <a:off x="7072332" y="5429265"/>
              <a:ext cx="642941" cy="4286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a:spLocks noChangeArrowheads="1"/>
            </p:cNvSpPr>
            <p:nvPr/>
          </p:nvSpPr>
          <p:spPr bwMode="auto">
            <a:xfrm>
              <a:off x="7497939" y="4740071"/>
              <a:ext cx="1590663" cy="969427"/>
            </a:xfrm>
            <a:prstGeom prst="rect">
              <a:avLst/>
            </a:prstGeom>
            <a:noFill/>
            <a:ln w="9525">
              <a:noFill/>
              <a:miter lim="800000"/>
              <a:headEnd/>
              <a:tailEnd/>
            </a:ln>
          </p:spPr>
          <p:txBody>
            <a:bodyPr wrap="square">
              <a:spAutoFit/>
            </a:bodyPr>
            <a:lstStyle/>
            <a:p>
              <a:r>
                <a:rPr lang="en-US" altLang="zh-CN" sz="1400" dirty="0"/>
                <a:t>Laser tracker</a:t>
              </a:r>
              <a:endParaRPr lang="zh-CN" altLang="en-US" sz="1400" dirty="0"/>
            </a:p>
          </p:txBody>
        </p:sp>
      </p:grpSp>
      <p:cxnSp>
        <p:nvCxnSpPr>
          <p:cNvPr id="19" name="直接连接符 18"/>
          <p:cNvCxnSpPr/>
          <p:nvPr/>
        </p:nvCxnSpPr>
        <p:spPr>
          <a:xfrm>
            <a:off x="1524000" y="57148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标题 2"/>
          <p:cNvSpPr txBox="1">
            <a:spLocks/>
          </p:cNvSpPr>
          <p:nvPr/>
        </p:nvSpPr>
        <p:spPr>
          <a:xfrm>
            <a:off x="3595670" y="105353"/>
            <a:ext cx="5072098" cy="466128"/>
          </a:xfrm>
          <a:prstGeom prst="rect">
            <a:avLst/>
          </a:prstGeom>
        </p:spPr>
        <p:txBody>
          <a:bodyPr/>
          <a:lstStyle/>
          <a:p>
            <a:pPr algn="ctr" eaLnBrk="0" fontAlgn="base" hangingPunct="0">
              <a:spcBef>
                <a:spcPct val="0"/>
              </a:spcBef>
              <a:spcAft>
                <a:spcPct val="0"/>
              </a:spcAft>
              <a:defRPr/>
            </a:pP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21" name="标题 2"/>
          <p:cNvSpPr txBox="1">
            <a:spLocks/>
          </p:cNvSpPr>
          <p:nvPr/>
        </p:nvSpPr>
        <p:spPr>
          <a:xfrm>
            <a:off x="1823919" y="105352"/>
            <a:ext cx="7152401" cy="466128"/>
          </a:xfrm>
          <a:prstGeom prst="rect">
            <a:avLst/>
          </a:prstGeom>
        </p:spPr>
        <p:txBody>
          <a:bodyPr/>
          <a:lstStyle/>
          <a:p>
            <a:r>
              <a:rPr lang="zh-CN" altLang="en-US" sz="2400" b="1" dirty="0">
                <a:latin typeface="Arial Unicode MS" pitchFamily="34" charset="-122"/>
                <a:ea typeface="Arial Unicode MS" panose="020B0604020202020204" pitchFamily="34" charset="-122"/>
                <a:cs typeface="Arial Unicode MS" pitchFamily="34" charset="-122"/>
              </a:rPr>
              <a:t>一、</a:t>
            </a:r>
            <a:r>
              <a:rPr lang="en-GB" altLang="zh-CN" sz="2400" b="1" dirty="0">
                <a:latin typeface="Arial Unicode MS" pitchFamily="34" charset="-122"/>
                <a:ea typeface="Arial Unicode MS" panose="020B0604020202020204" pitchFamily="34" charset="-122"/>
                <a:cs typeface="Arial Unicode MS" pitchFamily="34" charset="-122"/>
              </a:rPr>
              <a:t>CEPC alignment </a:t>
            </a:r>
            <a:r>
              <a:rPr lang="en-US" altLang="zh-CN" sz="2400" b="1" dirty="0">
                <a:latin typeface="Arial Unicode MS" pitchFamily="34" charset="-122"/>
                <a:ea typeface="Arial Unicode MS" panose="020B0604020202020204" pitchFamily="34" charset="-122"/>
                <a:cs typeface="Arial Unicode MS" pitchFamily="34" charset="-122"/>
              </a:rPr>
              <a:t>technology development</a:t>
            </a:r>
            <a:endParaRPr lang="zh-CN" altLang="en-US" sz="2400" b="1" dirty="0">
              <a:latin typeface="Arial Unicode MS" pitchFamily="34" charset="-122"/>
              <a:ea typeface="Arial Unicode MS" panose="020B0604020202020204" pitchFamily="34" charset="-122"/>
              <a:cs typeface="Arial Unicode MS" pitchFamily="34" charset="-122"/>
            </a:endParaRPr>
          </a:p>
        </p:txBody>
      </p:sp>
      <p:pic>
        <p:nvPicPr>
          <p:cNvPr id="3" name="图片 2"/>
          <p:cNvPicPr>
            <a:picLocks noChangeAspect="1"/>
          </p:cNvPicPr>
          <p:nvPr/>
        </p:nvPicPr>
        <p:blipFill>
          <a:blip r:embed="rId3"/>
          <a:stretch>
            <a:fillRect/>
          </a:stretch>
        </p:blipFill>
        <p:spPr>
          <a:xfrm>
            <a:off x="3740058" y="3998672"/>
            <a:ext cx="1947975" cy="1133209"/>
          </a:xfrm>
          <a:prstGeom prst="rect">
            <a:avLst/>
          </a:prstGeom>
        </p:spPr>
      </p:pic>
      <p:pic>
        <p:nvPicPr>
          <p:cNvPr id="22" name="图片 21"/>
          <p:cNvPicPr>
            <a:picLocks noChangeAspect="1"/>
          </p:cNvPicPr>
          <p:nvPr/>
        </p:nvPicPr>
        <p:blipFill>
          <a:blip r:embed="rId4" cstate="print"/>
          <a:stretch>
            <a:fillRect/>
          </a:stretch>
        </p:blipFill>
        <p:spPr>
          <a:xfrm>
            <a:off x="1910213" y="3717032"/>
            <a:ext cx="1575949" cy="1500162"/>
          </a:xfrm>
          <a:prstGeom prst="rect">
            <a:avLst/>
          </a:prstGeom>
        </p:spPr>
      </p:pic>
      <p:sp>
        <p:nvSpPr>
          <p:cNvPr id="5" name="文本框 4"/>
          <p:cNvSpPr txBox="1"/>
          <p:nvPr/>
        </p:nvSpPr>
        <p:spPr>
          <a:xfrm>
            <a:off x="5145398" y="4077635"/>
            <a:ext cx="504056" cy="276999"/>
          </a:xfrm>
          <a:prstGeom prst="rect">
            <a:avLst/>
          </a:prstGeom>
          <a:solidFill>
            <a:schemeClr val="bg1"/>
          </a:solidFill>
        </p:spPr>
        <p:txBody>
          <a:bodyPr wrap="square" rtlCol="0">
            <a:spAutoFit/>
          </a:bodyPr>
          <a:lstStyle/>
          <a:p>
            <a:r>
              <a:rPr lang="en-US" altLang="zh-CN" sz="1200" dirty="0"/>
              <a:t>rail</a:t>
            </a:r>
            <a:endParaRPr lang="zh-CN" altLang="en-US" sz="1200" dirty="0"/>
          </a:p>
        </p:txBody>
      </p:sp>
      <p:sp>
        <p:nvSpPr>
          <p:cNvPr id="3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9653578" y="6381328"/>
            <a:ext cx="2133600" cy="365125"/>
          </a:xfrm>
        </p:spPr>
        <p:txBody>
          <a:bodyPr/>
          <a:lstStyle/>
          <a:p>
            <a:pPr>
              <a:defRPr/>
            </a:pPr>
            <a:r>
              <a:rPr lang="en-US" altLang="zh-CN" dirty="0"/>
              <a:t>16</a:t>
            </a:r>
            <a:endParaRPr lang="zh-CN" altLang="en-US" dirty="0"/>
          </a:p>
        </p:txBody>
      </p:sp>
      <p:sp>
        <p:nvSpPr>
          <p:cNvPr id="26" name="文本框 25"/>
          <p:cNvSpPr txBox="1"/>
          <p:nvPr/>
        </p:nvSpPr>
        <p:spPr>
          <a:xfrm>
            <a:off x="1833013" y="4025484"/>
            <a:ext cx="432048" cy="276999"/>
          </a:xfrm>
          <a:prstGeom prst="rect">
            <a:avLst/>
          </a:prstGeom>
          <a:solidFill>
            <a:schemeClr val="bg1"/>
          </a:solidFill>
        </p:spPr>
        <p:txBody>
          <a:bodyPr wrap="square" rtlCol="0">
            <a:spAutoFit/>
          </a:bodyPr>
          <a:lstStyle/>
          <a:p>
            <a:r>
              <a:rPr lang="en-US" altLang="zh-CN" sz="1200" dirty="0"/>
              <a:t>rail</a:t>
            </a:r>
            <a:endParaRPr lang="zh-CN" altLang="en-US" sz="1200" dirty="0"/>
          </a:p>
        </p:txBody>
      </p:sp>
      <p:graphicFrame>
        <p:nvGraphicFramePr>
          <p:cNvPr id="6" name="表格 5">
            <a:extLst>
              <a:ext uri="{FF2B5EF4-FFF2-40B4-BE49-F238E27FC236}">
                <a16:creationId xmlns:a16="http://schemas.microsoft.com/office/drawing/2014/main" id="{B3EDC89B-CE9D-259B-4134-FD9C77CFAED4}"/>
              </a:ext>
            </a:extLst>
          </p:cNvPr>
          <p:cNvGraphicFramePr>
            <a:graphicFrameLocks noGrp="1"/>
          </p:cNvGraphicFramePr>
          <p:nvPr>
            <p:extLst>
              <p:ext uri="{D42A27DB-BD31-4B8C-83A1-F6EECF244321}">
                <p14:modId xmlns:p14="http://schemas.microsoft.com/office/powerpoint/2010/main" val="706998530"/>
              </p:ext>
            </p:extLst>
          </p:nvPr>
        </p:nvGraphicFramePr>
        <p:xfrm>
          <a:off x="9222309" y="1141446"/>
          <a:ext cx="2626191" cy="2174054"/>
        </p:xfrm>
        <a:graphic>
          <a:graphicData uri="http://schemas.openxmlformats.org/drawingml/2006/table">
            <a:tbl>
              <a:tblPr firstRow="1" bandRow="1">
                <a:tableStyleId>{5C22544A-7EE6-4342-B048-85BDC9FD1C3A}</a:tableStyleId>
              </a:tblPr>
              <a:tblGrid>
                <a:gridCol w="1579701">
                  <a:extLst>
                    <a:ext uri="{9D8B030D-6E8A-4147-A177-3AD203B41FA5}">
                      <a16:colId xmlns:a16="http://schemas.microsoft.com/office/drawing/2014/main" val="20000"/>
                    </a:ext>
                  </a:extLst>
                </a:gridCol>
                <a:gridCol w="1046490">
                  <a:extLst>
                    <a:ext uri="{9D8B030D-6E8A-4147-A177-3AD203B41FA5}">
                      <a16:colId xmlns:a16="http://schemas.microsoft.com/office/drawing/2014/main" val="20001"/>
                    </a:ext>
                  </a:extLst>
                </a:gridCol>
              </a:tblGrid>
              <a:tr h="672914">
                <a:tc>
                  <a:txBody>
                    <a:bodyPr/>
                    <a:lstStyle/>
                    <a:p>
                      <a:pPr algn="ctr"/>
                      <a:r>
                        <a:rPr lang="en-US" altLang="zh-CN" dirty="0"/>
                        <a:t>Error item</a:t>
                      </a:r>
                      <a:endParaRPr lang="zh-CN" altLang="en-US" dirty="0"/>
                    </a:p>
                  </a:txBody>
                  <a:tcPr/>
                </a:tc>
                <a:tc>
                  <a:txBody>
                    <a:bodyPr/>
                    <a:lstStyle/>
                    <a:p>
                      <a:pPr algn="ctr"/>
                      <a:r>
                        <a:rPr lang="en-US" altLang="zh-CN" dirty="0"/>
                        <a:t>Error</a:t>
                      </a:r>
                    </a:p>
                    <a:p>
                      <a:pPr algn="ctr"/>
                      <a:r>
                        <a:rPr lang="en-US" altLang="zh-CN" dirty="0"/>
                        <a:t>/mm</a:t>
                      </a:r>
                      <a:endParaRPr lang="zh-CN" altLang="en-US" dirty="0"/>
                    </a:p>
                  </a:txBody>
                  <a:tcPr/>
                </a:tc>
                <a:extLst>
                  <a:ext uri="{0D108BD9-81ED-4DB2-BD59-A6C34878D82A}">
                    <a16:rowId xmlns:a16="http://schemas.microsoft.com/office/drawing/2014/main" val="10000"/>
                  </a:ext>
                </a:extLst>
              </a:tr>
              <a:tr h="221798">
                <a:tc>
                  <a:txBody>
                    <a:bodyPr/>
                    <a:lstStyle/>
                    <a:p>
                      <a:pPr algn="l" fontAlgn="ctr"/>
                      <a:r>
                        <a:rPr lang="en-US" sz="1600" b="0" i="0" u="none" strike="noStrike" dirty="0">
                          <a:solidFill>
                            <a:srgbClr val="000000"/>
                          </a:solidFill>
                          <a:effectLst/>
                          <a:latin typeface="等线" panose="02010600030101010101" pitchFamily="2" charset="-122"/>
                          <a:ea typeface="等线" panose="02010600030101010101" pitchFamily="2" charset="-122"/>
                        </a:rPr>
                        <a:t>pre-alignment</a:t>
                      </a:r>
                    </a:p>
                  </a:txBody>
                  <a:tcPr marL="7620" marR="7620" marT="7620" marB="0" anchor="ctr"/>
                </a:tc>
                <a:tc>
                  <a:txBody>
                    <a:bodyPr/>
                    <a:lstStyle/>
                    <a:p>
                      <a:pPr algn="r" fontAlgn="ctr"/>
                      <a:r>
                        <a:rPr lang="en-US" altLang="zh-CN" sz="1600" b="0" i="0" u="none" strike="noStrike" dirty="0">
                          <a:solidFill>
                            <a:srgbClr val="000000"/>
                          </a:solidFill>
                          <a:effectLst/>
                          <a:latin typeface="等线" panose="02010600030101010101" pitchFamily="2" charset="-122"/>
                          <a:ea typeface="等线" panose="02010600030101010101" pitchFamily="2" charset="-122"/>
                        </a:rPr>
                        <a:t>0.030 </a:t>
                      </a:r>
                    </a:p>
                  </a:txBody>
                  <a:tcPr marL="7620" marR="7620" marT="7620" marB="0" anchor="ctr"/>
                </a:tc>
                <a:extLst>
                  <a:ext uri="{0D108BD9-81ED-4DB2-BD59-A6C34878D82A}">
                    <a16:rowId xmlns:a16="http://schemas.microsoft.com/office/drawing/2014/main" val="10001"/>
                  </a:ext>
                </a:extLst>
              </a:tr>
              <a:tr h="436876">
                <a:tc>
                  <a:txBody>
                    <a:bodyPr/>
                    <a:lstStyle/>
                    <a:p>
                      <a:pPr algn="l" fontAlgn="ctr"/>
                      <a:r>
                        <a:rPr lang="en-US" sz="1600" b="0" i="0" u="none" strike="noStrike" dirty="0">
                          <a:solidFill>
                            <a:srgbClr val="000000"/>
                          </a:solidFill>
                          <a:effectLst/>
                          <a:latin typeface="等线" panose="02010600030101010101" pitchFamily="2" charset="-122"/>
                          <a:ea typeface="等线" panose="02010600030101010101" pitchFamily="2" charset="-122"/>
                        </a:rPr>
                        <a:t>Laser-based alignment system </a:t>
                      </a:r>
                    </a:p>
                  </a:txBody>
                  <a:tcPr marL="7620" marR="7620" marT="7620" marB="0" anchor="ctr"/>
                </a:tc>
                <a:tc>
                  <a:txBody>
                    <a:bodyPr/>
                    <a:lstStyle/>
                    <a:p>
                      <a:pPr algn="r" fontAlgn="ctr"/>
                      <a:r>
                        <a:rPr lang="en-US" altLang="zh-CN" sz="1600" b="0" i="0" u="none" strike="noStrike" dirty="0">
                          <a:solidFill>
                            <a:srgbClr val="000000"/>
                          </a:solidFill>
                          <a:effectLst/>
                          <a:latin typeface="等线" panose="02010600030101010101" pitchFamily="2" charset="-122"/>
                          <a:ea typeface="等线" panose="02010600030101010101" pitchFamily="2" charset="-122"/>
                        </a:rPr>
                        <a:t>0.020 </a:t>
                      </a:r>
                    </a:p>
                  </a:txBody>
                  <a:tcPr marL="7620" marR="7620" marT="7620" marB="0" anchor="ctr"/>
                </a:tc>
                <a:extLst>
                  <a:ext uri="{0D108BD9-81ED-4DB2-BD59-A6C34878D82A}">
                    <a16:rowId xmlns:a16="http://schemas.microsoft.com/office/drawing/2014/main" val="2132271111"/>
                  </a:ext>
                </a:extLst>
              </a:tr>
              <a:tr h="228577">
                <a:tc>
                  <a:txBody>
                    <a:bodyPr/>
                    <a:lstStyle/>
                    <a:p>
                      <a:pPr algn="l" fontAlgn="ctr"/>
                      <a:r>
                        <a:rPr lang="en-US" sz="1600" b="0" i="0" u="none" strike="noStrike" dirty="0">
                          <a:solidFill>
                            <a:srgbClr val="000000"/>
                          </a:solidFill>
                          <a:effectLst/>
                          <a:latin typeface="等线" panose="02010600030101010101" pitchFamily="2" charset="-122"/>
                          <a:ea typeface="等线" panose="02010600030101010101" pitchFamily="2" charset="-122"/>
                        </a:rPr>
                        <a:t>measurement</a:t>
                      </a:r>
                    </a:p>
                  </a:txBody>
                  <a:tcPr marL="7620" marR="7620" marT="7620" marB="0" anchor="ctr"/>
                </a:tc>
                <a:tc>
                  <a:txBody>
                    <a:bodyPr/>
                    <a:lstStyle/>
                    <a:p>
                      <a:pPr algn="r" fontAlgn="ctr"/>
                      <a:r>
                        <a:rPr lang="en-US" altLang="zh-CN" sz="1600" b="0" i="0" u="none" strike="noStrike" dirty="0">
                          <a:solidFill>
                            <a:srgbClr val="000000"/>
                          </a:solidFill>
                          <a:effectLst/>
                          <a:latin typeface="等线" panose="02010600030101010101" pitchFamily="2" charset="-122"/>
                          <a:ea typeface="等线" panose="02010600030101010101" pitchFamily="2" charset="-122"/>
                        </a:rPr>
                        <a:t>0.020 </a:t>
                      </a:r>
                    </a:p>
                  </a:txBody>
                  <a:tcPr marL="7620" marR="7620" marT="7620" marB="0" anchor="ctr"/>
                </a:tc>
                <a:extLst>
                  <a:ext uri="{0D108BD9-81ED-4DB2-BD59-A6C34878D82A}">
                    <a16:rowId xmlns:a16="http://schemas.microsoft.com/office/drawing/2014/main" val="43156136"/>
                  </a:ext>
                </a:extLst>
              </a:tr>
              <a:tr h="221798">
                <a:tc>
                  <a:txBody>
                    <a:bodyPr/>
                    <a:lstStyle/>
                    <a:p>
                      <a:pPr algn="l" fontAlgn="ctr"/>
                      <a:r>
                        <a:rPr lang="en-US" sz="1600" b="0" i="0" u="none" strike="noStrike" dirty="0">
                          <a:solidFill>
                            <a:srgbClr val="000000"/>
                          </a:solidFill>
                          <a:effectLst/>
                          <a:latin typeface="等线" panose="02010600030101010101" pitchFamily="2" charset="-122"/>
                          <a:ea typeface="等线" panose="02010600030101010101" pitchFamily="2" charset="-122"/>
                        </a:rPr>
                        <a:t>adjust</a:t>
                      </a:r>
                    </a:p>
                  </a:txBody>
                  <a:tcPr marL="7620" marR="7620" marT="7620" marB="0" anchor="ctr"/>
                </a:tc>
                <a:tc>
                  <a:txBody>
                    <a:bodyPr/>
                    <a:lstStyle/>
                    <a:p>
                      <a:pPr algn="r" fontAlgn="ctr"/>
                      <a:r>
                        <a:rPr lang="en-US" altLang="zh-CN" sz="1600" b="0" i="0" u="none" strike="noStrike" dirty="0">
                          <a:solidFill>
                            <a:srgbClr val="000000"/>
                          </a:solidFill>
                          <a:effectLst/>
                          <a:latin typeface="等线" panose="02010600030101010101" pitchFamily="2" charset="-122"/>
                          <a:ea typeface="等线" panose="02010600030101010101" pitchFamily="2" charset="-122"/>
                        </a:rPr>
                        <a:t>0.030 </a:t>
                      </a:r>
                    </a:p>
                  </a:txBody>
                  <a:tcPr marL="7620" marR="7620" marT="7620" marB="0" anchor="ctr"/>
                </a:tc>
                <a:extLst>
                  <a:ext uri="{0D108BD9-81ED-4DB2-BD59-A6C34878D82A}">
                    <a16:rowId xmlns:a16="http://schemas.microsoft.com/office/drawing/2014/main" val="1933041746"/>
                  </a:ext>
                </a:extLst>
              </a:tr>
              <a:tr h="221798">
                <a:tc>
                  <a:txBody>
                    <a:bodyPr/>
                    <a:lstStyle/>
                    <a:p>
                      <a:pPr algn="l" fontAlgn="ctr"/>
                      <a:r>
                        <a:rPr lang="en-US" sz="1600" b="0" i="0" u="none" strike="noStrike" dirty="0">
                          <a:solidFill>
                            <a:srgbClr val="000000"/>
                          </a:solidFill>
                          <a:effectLst/>
                          <a:latin typeface="等线" panose="02010600030101010101" pitchFamily="2" charset="-122"/>
                          <a:ea typeface="等线" panose="02010600030101010101" pitchFamily="2" charset="-122"/>
                        </a:rPr>
                        <a:t>SRSS</a:t>
                      </a:r>
                    </a:p>
                  </a:txBody>
                  <a:tcPr marL="7620" marR="7620" marT="7620" marB="0" anchor="ctr">
                    <a:solidFill>
                      <a:srgbClr val="00B0F0"/>
                    </a:solidFill>
                  </a:tcPr>
                </a:tc>
                <a:tc>
                  <a:txBody>
                    <a:bodyPr/>
                    <a:lstStyle/>
                    <a:p>
                      <a:pPr algn="r" fontAlgn="ctr"/>
                      <a:r>
                        <a:rPr lang="en-US" altLang="zh-CN" sz="1600" b="0" i="0" u="none" strike="noStrike" dirty="0">
                          <a:solidFill>
                            <a:srgbClr val="000000"/>
                          </a:solidFill>
                          <a:effectLst/>
                          <a:latin typeface="等线" panose="02010600030101010101" pitchFamily="2" charset="-122"/>
                          <a:ea typeface="等线" panose="02010600030101010101" pitchFamily="2" charset="-122"/>
                        </a:rPr>
                        <a:t>0.05</a:t>
                      </a:r>
                    </a:p>
                  </a:txBody>
                  <a:tcPr marL="7620" marR="7620" marT="7620" marB="0" anchor="ctr">
                    <a:solidFill>
                      <a:srgbClr val="00B0F0"/>
                    </a:solidFill>
                  </a:tcPr>
                </a:tc>
                <a:extLst>
                  <a:ext uri="{0D108BD9-81ED-4DB2-BD59-A6C34878D82A}">
                    <a16:rowId xmlns:a16="http://schemas.microsoft.com/office/drawing/2014/main" val="2964266320"/>
                  </a:ext>
                </a:extLst>
              </a:tr>
            </a:tbl>
          </a:graphicData>
        </a:graphic>
      </p:graphicFrame>
    </p:spTree>
    <p:extLst>
      <p:ext uri="{BB962C8B-B14F-4D97-AF65-F5344CB8AC3E}">
        <p14:creationId xmlns:p14="http://schemas.microsoft.com/office/powerpoint/2010/main" val="3714247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214290"/>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21</a:t>
            </a:fld>
            <a:endParaRPr lang="zh-CN" altLang="en-US" dirty="0"/>
          </a:p>
        </p:txBody>
      </p:sp>
      <p:sp>
        <p:nvSpPr>
          <p:cNvPr id="3" name="内容占位符 10">
            <a:extLst>
              <a:ext uri="{FF2B5EF4-FFF2-40B4-BE49-F238E27FC236}">
                <a16:creationId xmlns:a16="http://schemas.microsoft.com/office/drawing/2014/main" id="{7A1955D7-7171-FAAC-EBA5-EFCDA523783C}"/>
              </a:ext>
            </a:extLst>
          </p:cNvPr>
          <p:cNvSpPr txBox="1">
            <a:spLocks/>
          </p:cNvSpPr>
          <p:nvPr/>
        </p:nvSpPr>
        <p:spPr bwMode="auto">
          <a:xfrm>
            <a:off x="1631504" y="1116074"/>
            <a:ext cx="9795162" cy="5020487"/>
          </a:xfrm>
          <a:prstGeom prst="rect">
            <a:avLst/>
          </a:prstGeom>
          <a:noFill/>
          <a:ln w="9525">
            <a:noFill/>
            <a:miter lim="800000"/>
            <a:headEnd/>
            <a:tailEnd/>
          </a:ln>
        </p:spPr>
        <p:txBody>
          <a:bodyPr/>
          <a:lstStyle/>
          <a:p>
            <a:pPr marL="457200" indent="-457200">
              <a:spcBef>
                <a:spcPct val="20000"/>
              </a:spcBef>
              <a:buClr>
                <a:srgbClr val="FF0000"/>
              </a:buClr>
              <a:buSzPct val="75000"/>
              <a:buFont typeface="+mj-lt"/>
              <a:buAutoNum type="arabicPeriod" startAt="7"/>
            </a:pPr>
            <a:r>
              <a:rPr lang="en-US" altLang="zh-CN" sz="2200" dirty="0">
                <a:latin typeface="Times New Roman" pitchFamily="18" charset="0"/>
                <a:cs typeface="Times New Roman" pitchFamily="18" charset="0"/>
              </a:rPr>
              <a:t>CEPC deformation and solutions</a:t>
            </a:r>
          </a:p>
          <a:p>
            <a:pPr marL="800100" lvl="1" indent="-342900">
              <a:spcBef>
                <a:spcPct val="20000"/>
              </a:spcBef>
              <a:buClr>
                <a:srgbClr val="FF0000"/>
              </a:buClr>
              <a:buSzPct val="75000"/>
              <a:buFont typeface="Wingdings" pitchFamily="2" charset="2"/>
              <a:buChar char="Ø"/>
            </a:pPr>
            <a:r>
              <a:rPr lang="en-US" altLang="zh-CN" sz="2000" dirty="0">
                <a:latin typeface="Times New Roman" pitchFamily="18" charset="0"/>
                <a:cs typeface="Times New Roman" pitchFamily="18" charset="0"/>
              </a:rPr>
              <a:t>How to find where occur the deformation.</a:t>
            </a:r>
          </a:p>
          <a:p>
            <a:pPr marL="1371600" lvl="2" indent="-457200">
              <a:spcBef>
                <a:spcPct val="20000"/>
              </a:spcBef>
              <a:buClr>
                <a:srgbClr val="FF0000"/>
              </a:buClr>
              <a:buSzPct val="75000"/>
              <a:buFont typeface="+mj-ea"/>
              <a:buAutoNum type="circleNumDbPlain"/>
            </a:pPr>
            <a:r>
              <a:rPr lang="en-US" altLang="zh-CN" sz="2000" dirty="0">
                <a:latin typeface="Times New Roman" pitchFamily="18" charset="0"/>
                <a:cs typeface="Times New Roman" pitchFamily="18" charset="0"/>
              </a:rPr>
              <a:t>carry out an overall measurement, compare the measurement result with the previous ones. Has to be carried out in the machine shut down period and takes a long time (12 groups/1 year)</a:t>
            </a:r>
          </a:p>
          <a:p>
            <a:pPr marL="1371600" lvl="2" indent="-457200">
              <a:spcBef>
                <a:spcPct val="20000"/>
              </a:spcBef>
              <a:buClr>
                <a:srgbClr val="FF0000"/>
              </a:buClr>
              <a:buSzPct val="75000"/>
              <a:buFont typeface="+mj-ea"/>
              <a:buAutoNum type="circleNumDbPlain"/>
            </a:pPr>
            <a:r>
              <a:rPr lang="en-US" altLang="zh-CN" sz="2000" dirty="0">
                <a:latin typeface="Times New Roman" pitchFamily="18" charset="0"/>
                <a:cs typeface="Times New Roman" pitchFamily="18" charset="0"/>
              </a:rPr>
              <a:t>installation monitor system. can find deformations immediately, no matter operation or shut down.</a:t>
            </a:r>
          </a:p>
          <a:p>
            <a:pPr marL="1371600" lvl="2" indent="-457200">
              <a:spcBef>
                <a:spcPct val="20000"/>
              </a:spcBef>
              <a:buClr>
                <a:srgbClr val="FF0000"/>
              </a:buClr>
              <a:buSzPct val="75000"/>
              <a:buFont typeface="+mj-ea"/>
              <a:buAutoNum type="circleNumDbPlain"/>
            </a:pPr>
            <a:r>
              <a:rPr lang="en-US" altLang="zh-CN" sz="2000" dirty="0">
                <a:latin typeface="Times New Roman" pitchFamily="18" charset="0"/>
                <a:cs typeface="Times New Roman" pitchFamily="18" charset="0"/>
              </a:rPr>
              <a:t>using BPM to measure the beam. Immediately, during operation </a:t>
            </a:r>
          </a:p>
          <a:p>
            <a:pPr marL="914400" lvl="1" indent="-457200">
              <a:spcBef>
                <a:spcPct val="20000"/>
              </a:spcBef>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When and how to deal with the deformation</a:t>
            </a:r>
          </a:p>
          <a:p>
            <a:pPr marL="1371600" lvl="2" indent="-457200">
              <a:spcBef>
                <a:spcPct val="20000"/>
              </a:spcBef>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 For cost consideration, no auto-adjust mechanism in component stand. Deformation has to be dealt with after the machine is shutdown.</a:t>
            </a:r>
          </a:p>
          <a:p>
            <a:pPr marL="1371600" lvl="2" indent="-457200">
              <a:spcBef>
                <a:spcPct val="20000"/>
              </a:spcBef>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Carry out measurement in the deformation area and compare the measurement result with the nominal values to get the difference between them. </a:t>
            </a:r>
          </a:p>
          <a:p>
            <a:pPr marL="1371600" lvl="2" indent="-457200">
              <a:spcBef>
                <a:spcPct val="20000"/>
              </a:spcBef>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Difference values will be sent to the physicist to judge which components need to be adjusted and how about the direction and values of the adjustment.</a:t>
            </a:r>
          </a:p>
        </p:txBody>
      </p:sp>
    </p:spTree>
    <p:extLst>
      <p:ext uri="{BB962C8B-B14F-4D97-AF65-F5344CB8AC3E}">
        <p14:creationId xmlns:p14="http://schemas.microsoft.com/office/powerpoint/2010/main" val="4252411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214290"/>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22</a:t>
            </a:fld>
            <a:endParaRPr lang="zh-CN" altLang="en-US" dirty="0"/>
          </a:p>
        </p:txBody>
      </p:sp>
      <p:sp>
        <p:nvSpPr>
          <p:cNvPr id="4" name="Rectangle 4">
            <a:extLst>
              <a:ext uri="{FF2B5EF4-FFF2-40B4-BE49-F238E27FC236}">
                <a16:creationId xmlns:a16="http://schemas.microsoft.com/office/drawing/2014/main" id="{CCC37B50-1596-487B-9F85-7D6CED698801}"/>
              </a:ext>
            </a:extLst>
          </p:cNvPr>
          <p:cNvSpPr>
            <a:spLocks noChangeArrowheads="1"/>
          </p:cNvSpPr>
          <p:nvPr/>
        </p:nvSpPr>
        <p:spPr bwMode="auto">
          <a:xfrm>
            <a:off x="335360" y="1196752"/>
            <a:ext cx="5157735" cy="3298289"/>
          </a:xfrm>
          <a:prstGeom prst="rect">
            <a:avLst/>
          </a:prstGeom>
          <a:noFill/>
          <a:ln w="9525">
            <a:noFill/>
            <a:miter lim="800000"/>
            <a:headEnd/>
            <a:tailEnd/>
          </a:ln>
        </p:spPr>
        <p:txBody>
          <a:bodyPr/>
          <a:lstStyle/>
          <a:p>
            <a:pPr marL="457200" indent="-457200">
              <a:buClr>
                <a:srgbClr val="FF0000"/>
              </a:buClr>
              <a:buSzPct val="75000"/>
              <a:buFont typeface="Wingdings" panose="05000000000000000000" pitchFamily="2" charset="2"/>
              <a:buChar char="Ø"/>
            </a:pPr>
            <a:r>
              <a:rPr lang="en-US" altLang="zh-CN" sz="2400" b="1" dirty="0"/>
              <a:t> </a:t>
            </a:r>
            <a:r>
              <a:rPr lang="en-US" altLang="zh-CN" sz="2200" dirty="0">
                <a:latin typeface="Times New Roman" pitchFamily="18" charset="0"/>
                <a:ea typeface="+mn-ea"/>
                <a:cs typeface="Times New Roman" pitchFamily="18" charset="0"/>
              </a:rPr>
              <a:t>Monitoring system</a:t>
            </a:r>
          </a:p>
          <a:p>
            <a:pPr marL="800100" lvl="1" indent="-342900">
              <a:buClr>
                <a:srgbClr val="FF0000"/>
              </a:buClr>
              <a:buSzPct val="75000"/>
              <a:buFont typeface="Wingdings" panose="05000000000000000000" pitchFamily="2" charset="2"/>
              <a:buChar char="l"/>
            </a:pPr>
            <a:r>
              <a:rPr lang="en-US" altLang="zh-CN" sz="2400" dirty="0">
                <a:solidFill>
                  <a:srgbClr val="0070C0"/>
                </a:solidFill>
                <a:latin typeface="+mn-lt"/>
                <a:ea typeface="+mn-ea"/>
              </a:rPr>
              <a:t> </a:t>
            </a:r>
            <a:r>
              <a:rPr lang="en-US" altLang="zh-CN" sz="2000" dirty="0">
                <a:latin typeface="Times New Roman" pitchFamily="18" charset="0"/>
                <a:ea typeface="+mn-ea"/>
                <a:cs typeface="Times New Roman" pitchFamily="18" charset="0"/>
              </a:rPr>
              <a:t>Settlement monitor</a:t>
            </a:r>
          </a:p>
          <a:p>
            <a:pPr lvl="2">
              <a:buClr>
                <a:srgbClr val="FF0000"/>
              </a:buClr>
              <a:buSzPct val="75000"/>
              <a:buFont typeface="Wingdings" pitchFamily="2" charset="2"/>
              <a:buChar char="Ø"/>
            </a:pPr>
            <a:r>
              <a:rPr lang="en-US" altLang="zh-CN" sz="2000" dirty="0">
                <a:latin typeface="Times New Roman" pitchFamily="18" charset="0"/>
                <a:ea typeface="+mn-ea"/>
                <a:cs typeface="Times New Roman" pitchFamily="18" charset="0"/>
              </a:rPr>
              <a:t>  Hydrostatic Levelling System(HLS)</a:t>
            </a:r>
          </a:p>
          <a:p>
            <a:pPr lvl="2">
              <a:buClr>
                <a:srgbClr val="FF0000"/>
              </a:buClr>
              <a:buSzPct val="75000"/>
              <a:buFont typeface="Wingdings" pitchFamily="2" charset="2"/>
              <a:buChar char="Ø"/>
            </a:pPr>
            <a:r>
              <a:rPr lang="en-US" altLang="zh-CN" sz="2000" dirty="0">
                <a:latin typeface="Times New Roman" pitchFamily="18" charset="0"/>
                <a:ea typeface="+mn-ea"/>
                <a:cs typeface="Times New Roman" pitchFamily="18" charset="0"/>
              </a:rPr>
              <a:t>  HLS sensors will be installed on the ground near the components.</a:t>
            </a:r>
          </a:p>
          <a:p>
            <a:pPr lvl="2">
              <a:buClr>
                <a:srgbClr val="FF0000"/>
              </a:buClr>
              <a:buSzPct val="75000"/>
              <a:buFont typeface="Wingdings" pitchFamily="2" charset="2"/>
              <a:buChar char="Ø"/>
            </a:pPr>
            <a:r>
              <a:rPr lang="en-US" altLang="zh-CN" sz="2000" dirty="0">
                <a:latin typeface="Times New Roman" pitchFamily="18" charset="0"/>
                <a:ea typeface="+mn-ea"/>
                <a:cs typeface="Times New Roman" pitchFamily="18" charset="0"/>
              </a:rPr>
              <a:t>  </a:t>
            </a:r>
            <a:r>
              <a:rPr lang="en-GB" altLang="zh-CN" sz="2000" dirty="0">
                <a:latin typeface="Times New Roman" pitchFamily="18" charset="0"/>
                <a:ea typeface="+mn-ea"/>
                <a:cs typeface="Times New Roman" pitchFamily="18" charset="0"/>
              </a:rPr>
              <a:t>Accuracy  </a:t>
            </a:r>
            <a:r>
              <a:rPr lang="en-US" altLang="zh-CN" sz="2000" dirty="0">
                <a:latin typeface="Times New Roman" pitchFamily="18" charset="0"/>
                <a:ea typeface="+mn-ea"/>
                <a:cs typeface="Times New Roman" pitchFamily="18" charset="0"/>
              </a:rPr>
              <a:t>±0.01mm</a:t>
            </a:r>
          </a:p>
          <a:p>
            <a:pPr marL="800100" lvl="2" indent="-342900">
              <a:lnSpc>
                <a:spcPct val="125000"/>
              </a:lnSpc>
              <a:buClr>
                <a:srgbClr val="FF0000"/>
              </a:buClr>
              <a:buSzPct val="75000"/>
              <a:buFont typeface="Wingdings" panose="05000000000000000000" pitchFamily="2" charset="2"/>
              <a:buChar char="l"/>
            </a:pPr>
            <a:r>
              <a:rPr lang="en-US" altLang="zh-CN" sz="2400" dirty="0">
                <a:solidFill>
                  <a:srgbClr val="0070C0"/>
                </a:solidFill>
                <a:latin typeface="+mn-lt"/>
                <a:ea typeface="+mn-ea"/>
              </a:rPr>
              <a:t> </a:t>
            </a:r>
            <a:r>
              <a:rPr lang="en-US" altLang="zh-CN" sz="2000" dirty="0">
                <a:latin typeface="Times New Roman" pitchFamily="18" charset="0"/>
                <a:ea typeface="+mn-ea"/>
                <a:cs typeface="Times New Roman" pitchFamily="18" charset="0"/>
              </a:rPr>
              <a:t>Component transversal and vertical monitor</a:t>
            </a:r>
          </a:p>
          <a:p>
            <a:pPr lvl="2">
              <a:lnSpc>
                <a:spcPct val="125000"/>
              </a:lnSpc>
              <a:buClr>
                <a:srgbClr val="FF0000"/>
              </a:buClr>
              <a:buSzPct val="75000"/>
              <a:buFont typeface="Wingdings" pitchFamily="2" charset="2"/>
              <a:buChar char="Ø"/>
            </a:pPr>
            <a:r>
              <a:rPr lang="en-US" altLang="zh-CN" sz="2000" dirty="0">
                <a:latin typeface="Times New Roman" pitchFamily="18" charset="0"/>
                <a:ea typeface="+mn-ea"/>
                <a:cs typeface="Times New Roman" pitchFamily="18" charset="0"/>
              </a:rPr>
              <a:t>  Wire Positioning System (WPS)</a:t>
            </a:r>
          </a:p>
          <a:p>
            <a:pPr lvl="1">
              <a:lnSpc>
                <a:spcPct val="125000"/>
              </a:lnSpc>
              <a:buSzPct val="75000"/>
              <a:buFont typeface="Wingdings" pitchFamily="2" charset="2"/>
              <a:buChar char="Ø"/>
            </a:pPr>
            <a:endParaRPr lang="en-US" altLang="zh-CN" sz="2000" b="1" dirty="0">
              <a:solidFill>
                <a:srgbClr val="1679BA"/>
              </a:solidFill>
              <a:latin typeface="Arial Unicode MS" pitchFamily="34" charset="-122"/>
              <a:ea typeface="Arial Unicode MS" panose="020B0604020202020204" pitchFamily="34" charset="-122"/>
              <a:cs typeface="Arial Unicode MS" pitchFamily="34" charset="-122"/>
            </a:endParaRPr>
          </a:p>
        </p:txBody>
      </p:sp>
      <p:pic>
        <p:nvPicPr>
          <p:cNvPr id="9" name="图片 3">
            <a:extLst>
              <a:ext uri="{FF2B5EF4-FFF2-40B4-BE49-F238E27FC236}">
                <a16:creationId xmlns:a16="http://schemas.microsoft.com/office/drawing/2014/main" id="{9F9B5721-CA20-45EC-17AB-9C8C3DEBB584}"/>
              </a:ext>
            </a:extLst>
          </p:cNvPr>
          <p:cNvPicPr>
            <a:picLocks noChangeAspect="1" noChangeArrowheads="1"/>
          </p:cNvPicPr>
          <p:nvPr/>
        </p:nvPicPr>
        <p:blipFill>
          <a:blip r:embed="rId3"/>
          <a:srcRect/>
          <a:stretch>
            <a:fillRect/>
          </a:stretch>
        </p:blipFill>
        <p:spPr bwMode="auto">
          <a:xfrm>
            <a:off x="964420" y="5026198"/>
            <a:ext cx="2119227" cy="1330153"/>
          </a:xfrm>
          <a:prstGeom prst="rect">
            <a:avLst/>
          </a:prstGeom>
          <a:noFill/>
          <a:ln w="9525">
            <a:noFill/>
            <a:miter lim="800000"/>
            <a:headEnd/>
            <a:tailEnd/>
          </a:ln>
        </p:spPr>
      </p:pic>
      <p:pic>
        <p:nvPicPr>
          <p:cNvPr id="10" name="图片 9">
            <a:extLst>
              <a:ext uri="{FF2B5EF4-FFF2-40B4-BE49-F238E27FC236}">
                <a16:creationId xmlns:a16="http://schemas.microsoft.com/office/drawing/2014/main" id="{84A24267-4FC0-1554-A5A6-AB19A94DBDF3}"/>
              </a:ext>
            </a:extLst>
          </p:cNvPr>
          <p:cNvPicPr>
            <a:picLocks noChangeAspect="1"/>
          </p:cNvPicPr>
          <p:nvPr/>
        </p:nvPicPr>
        <p:blipFill>
          <a:blip r:embed="rId4"/>
          <a:stretch>
            <a:fillRect/>
          </a:stretch>
        </p:blipFill>
        <p:spPr>
          <a:xfrm>
            <a:off x="3215680" y="4823471"/>
            <a:ext cx="2139552" cy="1562062"/>
          </a:xfrm>
          <a:prstGeom prst="rect">
            <a:avLst/>
          </a:prstGeom>
        </p:spPr>
      </p:pic>
      <p:pic>
        <p:nvPicPr>
          <p:cNvPr id="12" name="图片 11">
            <a:extLst>
              <a:ext uri="{FF2B5EF4-FFF2-40B4-BE49-F238E27FC236}">
                <a16:creationId xmlns:a16="http://schemas.microsoft.com/office/drawing/2014/main" id="{BD912791-10EF-51EE-8761-6A0036FDBB14}"/>
              </a:ext>
            </a:extLst>
          </p:cNvPr>
          <p:cNvPicPr>
            <a:picLocks noChangeAspect="1"/>
          </p:cNvPicPr>
          <p:nvPr/>
        </p:nvPicPr>
        <p:blipFill>
          <a:blip r:embed="rId5"/>
          <a:stretch>
            <a:fillRect/>
          </a:stretch>
        </p:blipFill>
        <p:spPr>
          <a:xfrm>
            <a:off x="9336360" y="1688681"/>
            <a:ext cx="2609289" cy="2267827"/>
          </a:xfrm>
          <a:prstGeom prst="rect">
            <a:avLst/>
          </a:prstGeom>
        </p:spPr>
      </p:pic>
      <p:pic>
        <p:nvPicPr>
          <p:cNvPr id="14" name="图片 13">
            <a:extLst>
              <a:ext uri="{FF2B5EF4-FFF2-40B4-BE49-F238E27FC236}">
                <a16:creationId xmlns:a16="http://schemas.microsoft.com/office/drawing/2014/main" id="{659B10AD-5C8E-DA9D-EC43-BFA3C1A6C661}"/>
              </a:ext>
            </a:extLst>
          </p:cNvPr>
          <p:cNvPicPr>
            <a:picLocks noChangeAspect="1"/>
          </p:cNvPicPr>
          <p:nvPr/>
        </p:nvPicPr>
        <p:blipFill>
          <a:blip r:embed="rId6"/>
          <a:stretch>
            <a:fillRect/>
          </a:stretch>
        </p:blipFill>
        <p:spPr>
          <a:xfrm>
            <a:off x="6096000" y="1335179"/>
            <a:ext cx="3136251" cy="1517757"/>
          </a:xfrm>
          <a:prstGeom prst="rect">
            <a:avLst/>
          </a:prstGeom>
        </p:spPr>
      </p:pic>
      <p:pic>
        <p:nvPicPr>
          <p:cNvPr id="15" name="图片 14">
            <a:extLst>
              <a:ext uri="{FF2B5EF4-FFF2-40B4-BE49-F238E27FC236}">
                <a16:creationId xmlns:a16="http://schemas.microsoft.com/office/drawing/2014/main" id="{9755A01A-93BC-EDFB-B362-24CC8228A214}"/>
              </a:ext>
            </a:extLst>
          </p:cNvPr>
          <p:cNvPicPr>
            <a:picLocks noChangeAspect="1"/>
          </p:cNvPicPr>
          <p:nvPr/>
        </p:nvPicPr>
        <p:blipFill>
          <a:blip r:embed="rId7"/>
          <a:stretch>
            <a:fillRect/>
          </a:stretch>
        </p:blipFill>
        <p:spPr>
          <a:xfrm>
            <a:off x="6138834" y="2991327"/>
            <a:ext cx="3063330" cy="1805482"/>
          </a:xfrm>
          <a:prstGeom prst="rect">
            <a:avLst/>
          </a:prstGeom>
        </p:spPr>
      </p:pic>
      <p:sp>
        <p:nvSpPr>
          <p:cNvPr id="6" name="文本框 5">
            <a:extLst>
              <a:ext uri="{FF2B5EF4-FFF2-40B4-BE49-F238E27FC236}">
                <a16:creationId xmlns:a16="http://schemas.microsoft.com/office/drawing/2014/main" id="{9A522A9F-BA31-6A1A-F93D-1ED380AD5F84}"/>
              </a:ext>
            </a:extLst>
          </p:cNvPr>
          <p:cNvSpPr txBox="1"/>
          <p:nvPr/>
        </p:nvSpPr>
        <p:spPr>
          <a:xfrm>
            <a:off x="5762262" y="983289"/>
            <a:ext cx="5374298" cy="369332"/>
          </a:xfrm>
          <a:prstGeom prst="rect">
            <a:avLst/>
          </a:prstGeom>
          <a:noFill/>
        </p:spPr>
        <p:txBody>
          <a:bodyPr wrap="square">
            <a:spAutoFit/>
          </a:bodyPr>
          <a:lstStyle/>
          <a:p>
            <a:r>
              <a:rPr lang="en-US" altLang="zh-CN" sz="1800" kern="100" dirty="0">
                <a:effectLst/>
                <a:latin typeface="Times New Roman" panose="02020603050405020304" pitchFamily="18" charset="0"/>
                <a:ea typeface="宋体" panose="02010600030101010101" pitchFamily="2" charset="-122"/>
              </a:rPr>
              <a:t>Capacitive </a:t>
            </a:r>
            <a:r>
              <a:rPr lang="en-US" altLang="zh-CN" sz="1800" u="none" strike="noStrike" kern="100" dirty="0">
                <a:effectLst/>
                <a:latin typeface="Times New Roman" panose="02020603050405020304" pitchFamily="18" charset="0"/>
                <a:ea typeface="宋体" panose="02010600030101010101" pitchFamily="2" charset="-122"/>
                <a:cs typeface="Times New Roman" panose="02020603050405020304" pitchFamily="18" charset="0"/>
              </a:rPr>
              <a:t>hydrostatic</a:t>
            </a:r>
            <a:r>
              <a:rPr lang="en-US" altLang="zh-CN" sz="1800" kern="100" dirty="0">
                <a:effectLst/>
                <a:latin typeface="Times New Roman" panose="02020603050405020304" pitchFamily="18" charset="0"/>
                <a:ea typeface="宋体" panose="02010600030101010101" pitchFamily="2" charset="-122"/>
              </a:rPr>
              <a:t> level sensor developed for HEPS</a:t>
            </a:r>
            <a:endParaRPr lang="zh-CN" altLang="en-US" dirty="0"/>
          </a:p>
        </p:txBody>
      </p:sp>
      <p:grpSp>
        <p:nvGrpSpPr>
          <p:cNvPr id="11" name="组合 10">
            <a:extLst>
              <a:ext uri="{FF2B5EF4-FFF2-40B4-BE49-F238E27FC236}">
                <a16:creationId xmlns:a16="http://schemas.microsoft.com/office/drawing/2014/main" id="{5D3A5407-3F19-F456-1197-74A33ABB439B}"/>
              </a:ext>
            </a:extLst>
          </p:cNvPr>
          <p:cNvGrpSpPr/>
          <p:nvPr/>
        </p:nvGrpSpPr>
        <p:grpSpPr>
          <a:xfrm>
            <a:off x="6147291" y="4925106"/>
            <a:ext cx="5141987" cy="1691986"/>
            <a:chOff x="6147291" y="4925106"/>
            <a:chExt cx="5141987" cy="1691986"/>
          </a:xfrm>
        </p:grpSpPr>
        <p:pic>
          <p:nvPicPr>
            <p:cNvPr id="17" name="图片 16">
              <a:extLst>
                <a:ext uri="{FF2B5EF4-FFF2-40B4-BE49-F238E27FC236}">
                  <a16:creationId xmlns:a16="http://schemas.microsoft.com/office/drawing/2014/main" id="{F7B44A29-0A7B-A755-6DC4-1C37FFE1E25B}"/>
                </a:ext>
              </a:extLst>
            </p:cNvPr>
            <p:cNvPicPr>
              <a:picLocks noChangeAspect="1"/>
            </p:cNvPicPr>
            <p:nvPr/>
          </p:nvPicPr>
          <p:blipFill>
            <a:blip r:embed="rId8"/>
            <a:stretch>
              <a:fillRect/>
            </a:stretch>
          </p:blipFill>
          <p:spPr>
            <a:xfrm>
              <a:off x="6147291" y="4925106"/>
              <a:ext cx="5141987" cy="1691986"/>
            </a:xfrm>
            <a:prstGeom prst="rect">
              <a:avLst/>
            </a:prstGeom>
          </p:spPr>
        </p:pic>
        <p:sp>
          <p:nvSpPr>
            <p:cNvPr id="7" name="文本框 6">
              <a:extLst>
                <a:ext uri="{FF2B5EF4-FFF2-40B4-BE49-F238E27FC236}">
                  <a16:creationId xmlns:a16="http://schemas.microsoft.com/office/drawing/2014/main" id="{084EB8B7-D5EC-F361-06C9-6C9D649F8084}"/>
                </a:ext>
              </a:extLst>
            </p:cNvPr>
            <p:cNvSpPr txBox="1"/>
            <p:nvPr/>
          </p:nvSpPr>
          <p:spPr>
            <a:xfrm>
              <a:off x="7752184" y="6115286"/>
              <a:ext cx="548115" cy="369332"/>
            </a:xfrm>
            <a:prstGeom prst="rect">
              <a:avLst/>
            </a:prstGeom>
            <a:solidFill>
              <a:schemeClr val="bg1"/>
            </a:solidFill>
          </p:spPr>
          <p:txBody>
            <a:bodyPr wrap="square" rtlCol="0">
              <a:spAutoFit/>
            </a:bodyPr>
            <a:lstStyle/>
            <a:p>
              <a:r>
                <a:rPr lang="en-US" altLang="zh-CN" dirty="0"/>
                <a:t>HLS</a:t>
              </a:r>
              <a:endParaRPr lang="zh-CN" altLang="en-US" dirty="0"/>
            </a:p>
          </p:txBody>
        </p:sp>
        <p:sp>
          <p:nvSpPr>
            <p:cNvPr id="8" name="文本框 7">
              <a:extLst>
                <a:ext uri="{FF2B5EF4-FFF2-40B4-BE49-F238E27FC236}">
                  <a16:creationId xmlns:a16="http://schemas.microsoft.com/office/drawing/2014/main" id="{4B2F465F-BD4A-22A5-3823-5182C2DA9B8A}"/>
                </a:ext>
              </a:extLst>
            </p:cNvPr>
            <p:cNvSpPr txBox="1"/>
            <p:nvPr/>
          </p:nvSpPr>
          <p:spPr>
            <a:xfrm>
              <a:off x="9004298" y="6093296"/>
              <a:ext cx="664123" cy="369332"/>
            </a:xfrm>
            <a:prstGeom prst="rect">
              <a:avLst/>
            </a:prstGeom>
            <a:solidFill>
              <a:schemeClr val="bg1"/>
            </a:solidFill>
          </p:spPr>
          <p:txBody>
            <a:bodyPr wrap="square" rtlCol="0">
              <a:spAutoFit/>
            </a:bodyPr>
            <a:lstStyle/>
            <a:p>
              <a:r>
                <a:rPr lang="en-US" altLang="zh-CN" dirty="0"/>
                <a:t>HLS</a:t>
              </a:r>
              <a:endParaRPr lang="zh-CN" altLang="en-US" dirty="0"/>
            </a:p>
          </p:txBody>
        </p:sp>
      </p:grpSp>
    </p:spTree>
    <p:extLst>
      <p:ext uri="{BB962C8B-B14F-4D97-AF65-F5344CB8AC3E}">
        <p14:creationId xmlns:p14="http://schemas.microsoft.com/office/powerpoint/2010/main" val="3631809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1AAEB068-D213-410A-9F75-52F65E9A39CB}"/>
              </a:ext>
            </a:extLst>
          </p:cNvPr>
          <p:cNvSpPr txBox="1"/>
          <p:nvPr/>
        </p:nvSpPr>
        <p:spPr>
          <a:xfrm>
            <a:off x="3359696" y="2686489"/>
            <a:ext cx="6336704" cy="737510"/>
          </a:xfrm>
          <a:prstGeom prst="rect">
            <a:avLst/>
          </a:prstGeom>
          <a:noFill/>
        </p:spPr>
        <p:txBody>
          <a:bodyPr wrap="square">
            <a:spAutoFit/>
          </a:bodyPr>
          <a:lstStyle/>
          <a:p>
            <a:pPr marL="0" lvl="1" fontAlgn="base">
              <a:lnSpc>
                <a:spcPct val="150000"/>
              </a:lnSpc>
              <a:spcBef>
                <a:spcPts val="600"/>
              </a:spcBef>
              <a:spcAft>
                <a:spcPts val="600"/>
              </a:spcAft>
              <a:buClr>
                <a:srgbClr val="FF0000"/>
              </a:buClr>
              <a:buSzPct val="80000"/>
              <a:defRPr/>
            </a:pPr>
            <a:r>
              <a:rPr lang="zh-CN" altLang="en-US" sz="3200" b="1" dirty="0">
                <a:solidFill>
                  <a:prstClr val="black"/>
                </a:solidFill>
                <a:latin typeface="Times New Roman" panose="02020603050405020304" pitchFamily="18" charset="0"/>
                <a:ea typeface="宋体" pitchFamily="2" charset="-122"/>
                <a:cs typeface="Times New Roman" pitchFamily="18" charset="0"/>
              </a:rPr>
              <a:t>二、</a:t>
            </a:r>
            <a:r>
              <a:rPr lang="en-US" altLang="zh-CN" sz="3200" b="1" dirty="0">
                <a:solidFill>
                  <a:prstClr val="black"/>
                </a:solidFill>
                <a:latin typeface="Times New Roman" panose="02020603050405020304" pitchFamily="18" charset="0"/>
                <a:ea typeface="宋体" pitchFamily="2" charset="-122"/>
                <a:cs typeface="Times New Roman" pitchFamily="18" charset="0"/>
              </a:rPr>
              <a:t>CEPC installation strategy</a:t>
            </a:r>
          </a:p>
        </p:txBody>
      </p:sp>
      <p:sp>
        <p:nvSpPr>
          <p:cNvPr id="3" name="灯片编号占位符 2">
            <a:extLst>
              <a:ext uri="{FF2B5EF4-FFF2-40B4-BE49-F238E27FC236}">
                <a16:creationId xmlns:a16="http://schemas.microsoft.com/office/drawing/2014/main" id="{E8A85B65-6397-457B-8D22-FD0F987ABF70}"/>
              </a:ext>
            </a:extLst>
          </p:cNvPr>
          <p:cNvSpPr>
            <a:spLocks noGrp="1"/>
          </p:cNvSpPr>
          <p:nvPr>
            <p:ph type="sldNum" sz="quarter" idx="12"/>
          </p:nvPr>
        </p:nvSpPr>
        <p:spPr/>
        <p:txBody>
          <a:bodyPr/>
          <a:lstStyle/>
          <a:p>
            <a:pPr>
              <a:defRPr/>
            </a:pPr>
            <a:r>
              <a:rPr lang="en-US" altLang="zh-CN" dirty="0"/>
              <a:t>19</a:t>
            </a:r>
            <a:endParaRPr lang="zh-CN" altLang="en-US" dirty="0"/>
          </a:p>
        </p:txBody>
      </p:sp>
    </p:spTree>
    <p:extLst>
      <p:ext uri="{BB962C8B-B14F-4D97-AF65-F5344CB8AC3E}">
        <p14:creationId xmlns:p14="http://schemas.microsoft.com/office/powerpoint/2010/main" val="1900454198"/>
      </p:ext>
    </p:extLst>
  </p:cSld>
  <p:clrMapOvr>
    <a:masterClrMapping/>
  </p:clrMapOvr>
  <mc:AlternateContent xmlns:mc="http://schemas.openxmlformats.org/markup-compatibility/2006" xmlns:p14="http://schemas.microsoft.com/office/powerpoint/2010/main">
    <mc:Choice Requires="p14">
      <p:transition spd="slow" p14:dur="2000" advTm="3297"/>
    </mc:Choice>
    <mc:Fallback xmlns="">
      <p:transition spd="slow" advTm="329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299" y="148007"/>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二、</a:t>
            </a:r>
            <a:r>
              <a:rPr lang="en-GB" altLang="zh-CN" sz="2800" dirty="0">
                <a:latin typeface="Arial Unicode MS" pitchFamily="34" charset="-122"/>
                <a:ea typeface="Arial Unicode MS" panose="020B0604020202020204" pitchFamily="34" charset="-122"/>
                <a:cs typeface="Arial Unicode MS" pitchFamily="34" charset="-122"/>
              </a:rPr>
              <a:t>CEPC installation strategy</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24</a:t>
            </a:fld>
            <a:endParaRPr lang="zh-CN" altLang="en-US" dirty="0"/>
          </a:p>
        </p:txBody>
      </p:sp>
      <p:sp>
        <p:nvSpPr>
          <p:cNvPr id="4" name="内容占位符 10">
            <a:extLst>
              <a:ext uri="{FF2B5EF4-FFF2-40B4-BE49-F238E27FC236}">
                <a16:creationId xmlns:a16="http://schemas.microsoft.com/office/drawing/2014/main" id="{ED5EF447-74E3-B0DE-8948-362609594BE5}"/>
              </a:ext>
            </a:extLst>
          </p:cNvPr>
          <p:cNvSpPr txBox="1">
            <a:spLocks/>
          </p:cNvSpPr>
          <p:nvPr/>
        </p:nvSpPr>
        <p:spPr bwMode="auto">
          <a:xfrm>
            <a:off x="662174" y="1405987"/>
            <a:ext cx="6087050" cy="1728192"/>
          </a:xfrm>
          <a:prstGeom prst="rect">
            <a:avLst/>
          </a:prstGeom>
          <a:noFill/>
          <a:ln w="9525">
            <a:noFill/>
            <a:miter lim="800000"/>
            <a:headEnd/>
            <a:tailEnd/>
          </a:ln>
        </p:spPr>
        <p:txBody>
          <a:bodyPr/>
          <a:lstStyle/>
          <a:p>
            <a:pPr marL="342900" lvl="1" indent="-342900">
              <a:spcBef>
                <a:spcPts val="600"/>
              </a:spcBef>
              <a:spcAft>
                <a:spcPts val="600"/>
              </a:spcAft>
              <a:buClr>
                <a:srgbClr val="FF0000"/>
              </a:buClr>
              <a:buSzPct val="80000"/>
              <a:buFont typeface="Wingdings" pitchFamily="2" charset="2"/>
              <a:buChar char="l"/>
              <a:defRPr/>
            </a:pPr>
            <a:r>
              <a:rPr lang="en-US" altLang="zh-CN" sz="2000" dirty="0">
                <a:latin typeface="Times New Roman" pitchFamily="18" charset="0"/>
              </a:rPr>
              <a:t>Installation scheme is made based on the civil construction schedule, includes two phases.</a:t>
            </a:r>
          </a:p>
          <a:p>
            <a:pPr marL="342900" lvl="1" indent="-342900">
              <a:spcBef>
                <a:spcPts val="600"/>
              </a:spcBef>
              <a:spcAft>
                <a:spcPts val="600"/>
              </a:spcAft>
              <a:buClr>
                <a:srgbClr val="FF0000"/>
              </a:buClr>
              <a:buSzPct val="80000"/>
              <a:buFont typeface="Wingdings" pitchFamily="2" charset="2"/>
              <a:buChar char="l"/>
              <a:defRPr/>
            </a:pPr>
            <a:r>
              <a:rPr lang="en-US" altLang="zh-CN" sz="2000" dirty="0">
                <a:latin typeface="Times New Roman" pitchFamily="18" charset="0"/>
                <a:cs typeface="Times New Roman" pitchFamily="18" charset="0"/>
              </a:rPr>
              <a:t>project period is :3 years and 9 months</a:t>
            </a:r>
          </a:p>
        </p:txBody>
      </p:sp>
      <p:sp>
        <p:nvSpPr>
          <p:cNvPr id="6" name="内容占位符 2">
            <a:extLst>
              <a:ext uri="{FF2B5EF4-FFF2-40B4-BE49-F238E27FC236}">
                <a16:creationId xmlns:a16="http://schemas.microsoft.com/office/drawing/2014/main" id="{AD3342B3-68A5-0B0C-9A59-0240634B48A4}"/>
              </a:ext>
            </a:extLst>
          </p:cNvPr>
          <p:cNvSpPr txBox="1">
            <a:spLocks/>
          </p:cNvSpPr>
          <p:nvPr/>
        </p:nvSpPr>
        <p:spPr>
          <a:xfrm>
            <a:off x="746365" y="2869849"/>
            <a:ext cx="5244614" cy="366906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2200" dirty="0">
                <a:latin typeface="Times New Roman" pitchFamily="18" charset="0"/>
                <a:cs typeface="Times New Roman" pitchFamily="18" charset="0"/>
              </a:rPr>
              <a:t>Tasks:</a:t>
            </a:r>
          </a:p>
          <a:p>
            <a:pPr marL="358775" lvl="1" indent="-358775" eaLnBrk="1" hangingPunct="1">
              <a:spcBef>
                <a:spcPts val="600"/>
              </a:spcBef>
              <a:spcAft>
                <a:spcPts val="600"/>
              </a:spcAft>
              <a:buClr>
                <a:srgbClr val="FF0000"/>
              </a:buClr>
              <a:buSzPct val="80000"/>
              <a:buFont typeface="+mj-lt"/>
              <a:buAutoNum type="arabicPeriod"/>
              <a:defRPr/>
            </a:pPr>
            <a:r>
              <a:rPr lang="en-US" altLang="zh-CN" sz="2000" dirty="0">
                <a:latin typeface="Times New Roman" pitchFamily="18" charset="0"/>
                <a:cs typeface="Times New Roman" pitchFamily="18" charset="0"/>
              </a:rPr>
              <a:t>Control network construction. </a:t>
            </a:r>
          </a:p>
          <a:p>
            <a:pPr marL="358775" lvl="1" indent="-358775" eaLnBrk="1" hangingPunct="1">
              <a:spcBef>
                <a:spcPts val="600"/>
              </a:spcBef>
              <a:spcAft>
                <a:spcPts val="600"/>
              </a:spcAft>
              <a:buClr>
                <a:srgbClr val="FF0000"/>
              </a:buClr>
              <a:buSzPct val="80000"/>
              <a:buFont typeface="+mj-lt"/>
              <a:buAutoNum type="arabicPeriod"/>
              <a:defRPr/>
            </a:pPr>
            <a:r>
              <a:rPr lang="en-US" altLang="zh-CN" sz="2000" dirty="0">
                <a:latin typeface="Times New Roman" pitchFamily="18" charset="0"/>
                <a:cs typeface="Times New Roman" pitchFamily="18" charset="0"/>
              </a:rPr>
              <a:t>Control network measurement</a:t>
            </a:r>
          </a:p>
          <a:p>
            <a:pPr marL="358775" lvl="1" indent="-358775" eaLnBrk="1" hangingPunct="1">
              <a:spcBef>
                <a:spcPts val="600"/>
              </a:spcBef>
              <a:spcAft>
                <a:spcPts val="600"/>
              </a:spcAft>
              <a:buClr>
                <a:srgbClr val="FF0000"/>
              </a:buClr>
              <a:buSzPct val="80000"/>
              <a:buFont typeface="+mj-lt"/>
              <a:buAutoNum type="arabicPeriod"/>
              <a:defRPr/>
            </a:pPr>
            <a:r>
              <a:rPr lang="en-US" altLang="zh-CN" sz="2000" dirty="0">
                <a:latin typeface="Times New Roman" pitchFamily="18" charset="0"/>
                <a:cs typeface="Times New Roman" pitchFamily="18" charset="0"/>
              </a:rPr>
              <a:t>Support setting out and installation</a:t>
            </a:r>
          </a:p>
          <a:p>
            <a:pPr marL="358775" lvl="1" indent="-358775" eaLnBrk="1" hangingPunct="1">
              <a:spcBef>
                <a:spcPts val="600"/>
              </a:spcBef>
              <a:spcAft>
                <a:spcPts val="600"/>
              </a:spcAft>
              <a:buClr>
                <a:srgbClr val="FF0000"/>
              </a:buClr>
              <a:buSzPct val="80000"/>
              <a:buFont typeface="+mj-lt"/>
              <a:buAutoNum type="arabicPeriod"/>
              <a:defRPr/>
            </a:pPr>
            <a:r>
              <a:rPr lang="en-US" altLang="zh-CN" sz="2000" dirty="0">
                <a:latin typeface="Times New Roman" pitchFamily="18" charset="0"/>
                <a:cs typeface="Times New Roman" pitchFamily="18" charset="0"/>
              </a:rPr>
              <a:t>Component fiducialization</a:t>
            </a:r>
          </a:p>
          <a:p>
            <a:pPr marL="358775" lvl="1" indent="-358775" eaLnBrk="1" hangingPunct="1">
              <a:spcBef>
                <a:spcPts val="600"/>
              </a:spcBef>
              <a:spcAft>
                <a:spcPts val="600"/>
              </a:spcAft>
              <a:buClr>
                <a:srgbClr val="FF0000"/>
              </a:buClr>
              <a:buSzPct val="80000"/>
              <a:buFont typeface="+mj-lt"/>
              <a:buAutoNum type="arabicPeriod"/>
              <a:defRPr/>
            </a:pPr>
            <a:r>
              <a:rPr lang="en-US" altLang="zh-CN" sz="2000" dirty="0">
                <a:latin typeface="Times New Roman" pitchFamily="18" charset="0"/>
                <a:cs typeface="Times New Roman" pitchFamily="18" charset="0"/>
              </a:rPr>
              <a:t>Component installation and alignment.</a:t>
            </a:r>
          </a:p>
          <a:p>
            <a:pPr marL="358775" lvl="1" indent="-358775" eaLnBrk="1" hangingPunct="1">
              <a:spcBef>
                <a:spcPts val="600"/>
              </a:spcBef>
              <a:spcAft>
                <a:spcPts val="600"/>
              </a:spcAft>
              <a:buClr>
                <a:srgbClr val="FF0000"/>
              </a:buClr>
              <a:buSzPct val="80000"/>
              <a:buFont typeface="+mj-lt"/>
              <a:buAutoNum type="arabicPeriod"/>
              <a:defRPr/>
            </a:pPr>
            <a:r>
              <a:rPr lang="en-US" altLang="zh-CN" sz="2000" dirty="0">
                <a:latin typeface="Times New Roman" pitchFamily="18" charset="0"/>
                <a:cs typeface="Times New Roman" pitchFamily="18" charset="0"/>
              </a:rPr>
              <a:t>Smooth alignment</a:t>
            </a:r>
            <a:endParaRPr lang="en-US" altLang="zh-CN" sz="2000" b="1" dirty="0">
              <a:solidFill>
                <a:srgbClr val="FF0000"/>
              </a:solidFill>
              <a:latin typeface="Times New Roman" pitchFamily="18" charset="0"/>
              <a:cs typeface="Times New Roman" pitchFamily="18" charset="0"/>
            </a:endParaRPr>
          </a:p>
        </p:txBody>
      </p:sp>
      <p:pic>
        <p:nvPicPr>
          <p:cNvPr id="8" name="图片 7">
            <a:extLst>
              <a:ext uri="{FF2B5EF4-FFF2-40B4-BE49-F238E27FC236}">
                <a16:creationId xmlns:a16="http://schemas.microsoft.com/office/drawing/2014/main" id="{4D5AB79C-D461-2702-C8CC-166C310754D8}"/>
              </a:ext>
            </a:extLst>
          </p:cNvPr>
          <p:cNvPicPr>
            <a:picLocks noChangeAspect="1"/>
          </p:cNvPicPr>
          <p:nvPr/>
        </p:nvPicPr>
        <p:blipFill>
          <a:blip r:embed="rId3"/>
          <a:stretch>
            <a:fillRect/>
          </a:stretch>
        </p:blipFill>
        <p:spPr>
          <a:xfrm>
            <a:off x="6558851" y="3173661"/>
            <a:ext cx="1763735" cy="1223892"/>
          </a:xfrm>
          <a:prstGeom prst="rect">
            <a:avLst/>
          </a:prstGeom>
        </p:spPr>
      </p:pic>
      <p:pic>
        <p:nvPicPr>
          <p:cNvPr id="9" name="图片 8">
            <a:extLst>
              <a:ext uri="{FF2B5EF4-FFF2-40B4-BE49-F238E27FC236}">
                <a16:creationId xmlns:a16="http://schemas.microsoft.com/office/drawing/2014/main" id="{B2BF4E6E-4A01-E406-04D9-EFFD60B4A503}"/>
              </a:ext>
            </a:extLst>
          </p:cNvPr>
          <p:cNvPicPr>
            <a:picLocks noChangeAspect="1"/>
          </p:cNvPicPr>
          <p:nvPr/>
        </p:nvPicPr>
        <p:blipFill>
          <a:blip r:embed="rId4"/>
          <a:stretch>
            <a:fillRect/>
          </a:stretch>
        </p:blipFill>
        <p:spPr>
          <a:xfrm>
            <a:off x="8487641" y="3118272"/>
            <a:ext cx="1411751" cy="1334669"/>
          </a:xfrm>
          <a:prstGeom prst="rect">
            <a:avLst/>
          </a:prstGeom>
        </p:spPr>
      </p:pic>
      <p:pic>
        <p:nvPicPr>
          <p:cNvPr id="10" name="图片 9">
            <a:extLst>
              <a:ext uri="{FF2B5EF4-FFF2-40B4-BE49-F238E27FC236}">
                <a16:creationId xmlns:a16="http://schemas.microsoft.com/office/drawing/2014/main" id="{A58209DD-D54B-553D-C748-ECC84B266243}"/>
              </a:ext>
            </a:extLst>
          </p:cNvPr>
          <p:cNvPicPr>
            <a:picLocks noChangeAspect="1"/>
          </p:cNvPicPr>
          <p:nvPr/>
        </p:nvPicPr>
        <p:blipFill>
          <a:blip r:embed="rId5"/>
          <a:stretch>
            <a:fillRect/>
          </a:stretch>
        </p:blipFill>
        <p:spPr>
          <a:xfrm>
            <a:off x="6558851" y="4844172"/>
            <a:ext cx="2117610" cy="1247951"/>
          </a:xfrm>
          <a:prstGeom prst="rect">
            <a:avLst/>
          </a:prstGeom>
        </p:spPr>
      </p:pic>
      <p:sp>
        <p:nvSpPr>
          <p:cNvPr id="11" name="文本框 10">
            <a:extLst>
              <a:ext uri="{FF2B5EF4-FFF2-40B4-BE49-F238E27FC236}">
                <a16:creationId xmlns:a16="http://schemas.microsoft.com/office/drawing/2014/main" id="{8C13422A-5486-0588-67C7-713924DB336C}"/>
              </a:ext>
            </a:extLst>
          </p:cNvPr>
          <p:cNvSpPr txBox="1"/>
          <p:nvPr/>
        </p:nvSpPr>
        <p:spPr>
          <a:xfrm>
            <a:off x="7197063" y="4396604"/>
            <a:ext cx="2581156" cy="307777"/>
          </a:xfrm>
          <a:prstGeom prst="rect">
            <a:avLst/>
          </a:prstGeom>
          <a:noFill/>
        </p:spPr>
        <p:txBody>
          <a:bodyPr wrap="none" rtlCol="0">
            <a:spAutoFit/>
          </a:bodyPr>
          <a:lstStyle/>
          <a:p>
            <a:r>
              <a:rPr lang="en-US" altLang="zh-CN" sz="1400" dirty="0"/>
              <a:t>Control network measurement</a:t>
            </a:r>
            <a:endParaRPr lang="zh-CN" altLang="en-US" sz="1400" dirty="0"/>
          </a:p>
        </p:txBody>
      </p:sp>
      <p:sp>
        <p:nvSpPr>
          <p:cNvPr id="12" name="文本框 11">
            <a:extLst>
              <a:ext uri="{FF2B5EF4-FFF2-40B4-BE49-F238E27FC236}">
                <a16:creationId xmlns:a16="http://schemas.microsoft.com/office/drawing/2014/main" id="{97EE1F85-2C10-118B-66B7-1D5448BE26F6}"/>
              </a:ext>
            </a:extLst>
          </p:cNvPr>
          <p:cNvSpPr txBox="1"/>
          <p:nvPr/>
        </p:nvSpPr>
        <p:spPr>
          <a:xfrm>
            <a:off x="7197063" y="6202462"/>
            <a:ext cx="1040670" cy="307777"/>
          </a:xfrm>
          <a:prstGeom prst="rect">
            <a:avLst/>
          </a:prstGeom>
          <a:noFill/>
        </p:spPr>
        <p:txBody>
          <a:bodyPr wrap="none" rtlCol="0">
            <a:spAutoFit/>
          </a:bodyPr>
          <a:lstStyle/>
          <a:p>
            <a:r>
              <a:rPr lang="en-US" altLang="zh-CN" sz="1400" dirty="0"/>
              <a:t>Setting out</a:t>
            </a:r>
            <a:endParaRPr lang="zh-CN" altLang="en-US" sz="1400" dirty="0"/>
          </a:p>
        </p:txBody>
      </p:sp>
      <p:pic>
        <p:nvPicPr>
          <p:cNvPr id="13" name="图片 12">
            <a:extLst>
              <a:ext uri="{FF2B5EF4-FFF2-40B4-BE49-F238E27FC236}">
                <a16:creationId xmlns:a16="http://schemas.microsoft.com/office/drawing/2014/main" id="{1CB2B3B0-7F1D-A7AD-F3FE-3C94CB7D80D0}"/>
              </a:ext>
            </a:extLst>
          </p:cNvPr>
          <p:cNvPicPr>
            <a:picLocks noChangeAspect="1"/>
          </p:cNvPicPr>
          <p:nvPr/>
        </p:nvPicPr>
        <p:blipFill>
          <a:blip r:embed="rId6"/>
          <a:stretch>
            <a:fillRect/>
          </a:stretch>
        </p:blipFill>
        <p:spPr>
          <a:xfrm>
            <a:off x="8698352" y="4844172"/>
            <a:ext cx="1763735" cy="1247951"/>
          </a:xfrm>
          <a:prstGeom prst="rect">
            <a:avLst/>
          </a:prstGeom>
        </p:spPr>
      </p:pic>
      <p:pic>
        <p:nvPicPr>
          <p:cNvPr id="14" name="图片 13">
            <a:extLst>
              <a:ext uri="{FF2B5EF4-FFF2-40B4-BE49-F238E27FC236}">
                <a16:creationId xmlns:a16="http://schemas.microsoft.com/office/drawing/2014/main" id="{A73B831E-7CA6-F8BE-0790-7F8F52D2A152}"/>
              </a:ext>
            </a:extLst>
          </p:cNvPr>
          <p:cNvPicPr>
            <a:picLocks noChangeAspect="1"/>
          </p:cNvPicPr>
          <p:nvPr/>
        </p:nvPicPr>
        <p:blipFill>
          <a:blip r:embed="rId7"/>
          <a:stretch>
            <a:fillRect/>
          </a:stretch>
        </p:blipFill>
        <p:spPr>
          <a:xfrm>
            <a:off x="10485762" y="4110512"/>
            <a:ext cx="1485626" cy="1981611"/>
          </a:xfrm>
          <a:prstGeom prst="rect">
            <a:avLst/>
          </a:prstGeom>
        </p:spPr>
      </p:pic>
      <p:sp>
        <p:nvSpPr>
          <p:cNvPr id="15" name="文本框 14">
            <a:extLst>
              <a:ext uri="{FF2B5EF4-FFF2-40B4-BE49-F238E27FC236}">
                <a16:creationId xmlns:a16="http://schemas.microsoft.com/office/drawing/2014/main" id="{923357F2-3831-391D-8A4F-8C2B5342E8D5}"/>
              </a:ext>
            </a:extLst>
          </p:cNvPr>
          <p:cNvSpPr txBox="1"/>
          <p:nvPr/>
        </p:nvSpPr>
        <p:spPr>
          <a:xfrm>
            <a:off x="8825137" y="6187501"/>
            <a:ext cx="1341610" cy="523220"/>
          </a:xfrm>
          <a:prstGeom prst="rect">
            <a:avLst/>
          </a:prstGeom>
          <a:noFill/>
        </p:spPr>
        <p:txBody>
          <a:bodyPr wrap="square" rtlCol="0">
            <a:spAutoFit/>
          </a:bodyPr>
          <a:lstStyle/>
          <a:p>
            <a:r>
              <a:rPr lang="en-US" altLang="zh-CN" sz="1400" dirty="0"/>
              <a:t>Installation and alignment</a:t>
            </a:r>
            <a:endParaRPr lang="zh-CN" altLang="en-US" sz="1400" dirty="0"/>
          </a:p>
        </p:txBody>
      </p:sp>
      <p:pic>
        <p:nvPicPr>
          <p:cNvPr id="16" name="图片 15">
            <a:extLst>
              <a:ext uri="{FF2B5EF4-FFF2-40B4-BE49-F238E27FC236}">
                <a16:creationId xmlns:a16="http://schemas.microsoft.com/office/drawing/2014/main" id="{6F30BD84-AEE9-3D96-3847-B43A17457F54}"/>
              </a:ext>
            </a:extLst>
          </p:cNvPr>
          <p:cNvPicPr>
            <a:picLocks noChangeAspect="1"/>
          </p:cNvPicPr>
          <p:nvPr/>
        </p:nvPicPr>
        <p:blipFill>
          <a:blip r:embed="rId8"/>
          <a:stretch>
            <a:fillRect/>
          </a:stretch>
        </p:blipFill>
        <p:spPr>
          <a:xfrm>
            <a:off x="7853494" y="1059713"/>
            <a:ext cx="2581156" cy="1972500"/>
          </a:xfrm>
          <a:prstGeom prst="rect">
            <a:avLst/>
          </a:prstGeom>
        </p:spPr>
      </p:pic>
    </p:spTree>
    <p:extLst>
      <p:ext uri="{BB962C8B-B14F-4D97-AF65-F5344CB8AC3E}">
        <p14:creationId xmlns:p14="http://schemas.microsoft.com/office/powerpoint/2010/main" val="746465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299" y="148007"/>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二、</a:t>
            </a:r>
            <a:r>
              <a:rPr lang="en-GB" altLang="zh-CN" sz="2800" dirty="0">
                <a:latin typeface="Arial Unicode MS" pitchFamily="34" charset="-122"/>
                <a:ea typeface="Arial Unicode MS" panose="020B0604020202020204" pitchFamily="34" charset="-122"/>
                <a:cs typeface="Arial Unicode MS" pitchFamily="34" charset="-122"/>
              </a:rPr>
              <a:t>CEPC installation strategy</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25</a:t>
            </a:fld>
            <a:endParaRPr lang="zh-CN" altLang="en-US" dirty="0"/>
          </a:p>
        </p:txBody>
      </p:sp>
      <p:sp>
        <p:nvSpPr>
          <p:cNvPr id="3" name="内容占位符 2">
            <a:extLst>
              <a:ext uri="{FF2B5EF4-FFF2-40B4-BE49-F238E27FC236}">
                <a16:creationId xmlns:a16="http://schemas.microsoft.com/office/drawing/2014/main" id="{749A6818-94E7-9E4C-9BE7-7B127DAEE943}"/>
              </a:ext>
            </a:extLst>
          </p:cNvPr>
          <p:cNvSpPr txBox="1">
            <a:spLocks/>
          </p:cNvSpPr>
          <p:nvPr/>
        </p:nvSpPr>
        <p:spPr>
          <a:xfrm>
            <a:off x="1390666" y="989978"/>
            <a:ext cx="10225136" cy="12979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200" dirty="0">
                <a:solidFill>
                  <a:prstClr val="black"/>
                </a:solidFill>
              </a:rPr>
              <a:t>Start 2 months later than tunnel lining. A parallel installation strategy will be adopted. </a:t>
            </a:r>
          </a:p>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200" dirty="0">
                <a:solidFill>
                  <a:prstClr val="black"/>
                </a:solidFill>
              </a:rPr>
              <a:t>Manpower and time arrangement of ring installation and alignment</a:t>
            </a:r>
            <a:endParaRPr lang="en-US" altLang="zh-CN" sz="2200" dirty="0">
              <a:solidFill>
                <a:prstClr val="black"/>
              </a:solidFill>
              <a:latin typeface="Times New Roman" pitchFamily="18" charset="0"/>
              <a:cs typeface="Times New Roman" pitchFamily="18" charset="0"/>
            </a:endParaRPr>
          </a:p>
        </p:txBody>
      </p:sp>
      <p:sp>
        <p:nvSpPr>
          <p:cNvPr id="4" name="内容占位符 2">
            <a:extLst>
              <a:ext uri="{FF2B5EF4-FFF2-40B4-BE49-F238E27FC236}">
                <a16:creationId xmlns:a16="http://schemas.microsoft.com/office/drawing/2014/main" id="{E2470832-835E-673C-4FB9-A9A14FF881FD}"/>
              </a:ext>
            </a:extLst>
          </p:cNvPr>
          <p:cNvSpPr txBox="1">
            <a:spLocks/>
          </p:cNvSpPr>
          <p:nvPr/>
        </p:nvSpPr>
        <p:spPr>
          <a:xfrm>
            <a:off x="1487488" y="5681460"/>
            <a:ext cx="7925652" cy="865051"/>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solidFill>
                  <a:prstClr val="black"/>
                </a:solidFill>
                <a:latin typeface="Times New Roman" panose="02020603050405020304" pitchFamily="18" charset="0"/>
                <a:cs typeface="Times New Roman" panose="02020603050405020304" pitchFamily="18" charset="0"/>
              </a:rPr>
              <a:t>The peak time Ⅰ</a:t>
            </a:r>
            <a:r>
              <a:rPr lang="en-US" altLang="zh-CN" sz="2000" dirty="0">
                <a:solidFill>
                  <a:schemeClr val="dk1"/>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it needs 62 alignment teams and 54 installation teams. </a:t>
            </a:r>
          </a:p>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anose="02020603050405020304" pitchFamily="18" charset="0"/>
                <a:cs typeface="Times New Roman" panose="02020603050405020304" pitchFamily="18" charset="0"/>
              </a:rPr>
              <a:t>The Peak time Ⅱ</a:t>
            </a:r>
            <a:r>
              <a:rPr lang="en-US" altLang="zh-CN" sz="2000" dirty="0">
                <a:solidFill>
                  <a:schemeClr val="dk1"/>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it needs 46 alignment teams and 46 installation teams.</a:t>
            </a:r>
          </a:p>
        </p:txBody>
      </p:sp>
      <p:grpSp>
        <p:nvGrpSpPr>
          <p:cNvPr id="6" name="组合 5">
            <a:extLst>
              <a:ext uri="{FF2B5EF4-FFF2-40B4-BE49-F238E27FC236}">
                <a16:creationId xmlns:a16="http://schemas.microsoft.com/office/drawing/2014/main" id="{345E81AD-A9CE-4900-8FE4-333DA408DFA6}"/>
              </a:ext>
            </a:extLst>
          </p:cNvPr>
          <p:cNvGrpSpPr/>
          <p:nvPr/>
        </p:nvGrpSpPr>
        <p:grpSpPr>
          <a:xfrm>
            <a:off x="1692889" y="2144525"/>
            <a:ext cx="8176843" cy="3364255"/>
            <a:chOff x="2095831" y="1669066"/>
            <a:chExt cx="8176843" cy="3364255"/>
          </a:xfrm>
        </p:grpSpPr>
        <p:grpSp>
          <p:nvGrpSpPr>
            <p:cNvPr id="7" name="组合 6">
              <a:extLst>
                <a:ext uri="{FF2B5EF4-FFF2-40B4-BE49-F238E27FC236}">
                  <a16:creationId xmlns:a16="http://schemas.microsoft.com/office/drawing/2014/main" id="{D5C3F9B9-A172-A088-3758-78F4C55EB124}"/>
                </a:ext>
              </a:extLst>
            </p:cNvPr>
            <p:cNvGrpSpPr/>
            <p:nvPr/>
          </p:nvGrpSpPr>
          <p:grpSpPr>
            <a:xfrm>
              <a:off x="2095831" y="1669066"/>
              <a:ext cx="8176843" cy="3364255"/>
              <a:chOff x="2095832" y="1129875"/>
              <a:chExt cx="8176843" cy="3364255"/>
            </a:xfrm>
          </p:grpSpPr>
          <p:pic>
            <p:nvPicPr>
              <p:cNvPr id="9" name="图片 8">
                <a:extLst>
                  <a:ext uri="{FF2B5EF4-FFF2-40B4-BE49-F238E27FC236}">
                    <a16:creationId xmlns:a16="http://schemas.microsoft.com/office/drawing/2014/main" id="{A05A5CB9-DCFD-7E79-96E8-E3E1FDEA9719}"/>
                  </a:ext>
                </a:extLst>
              </p:cNvPr>
              <p:cNvPicPr>
                <a:picLocks noChangeAspect="1"/>
              </p:cNvPicPr>
              <p:nvPr/>
            </p:nvPicPr>
            <p:blipFill>
              <a:blip r:embed="rId3"/>
              <a:stretch>
                <a:fillRect/>
              </a:stretch>
            </p:blipFill>
            <p:spPr>
              <a:xfrm>
                <a:off x="2095832" y="1129875"/>
                <a:ext cx="8176843" cy="3358140"/>
              </a:xfrm>
              <a:prstGeom prst="rect">
                <a:avLst/>
              </a:prstGeom>
            </p:spPr>
          </p:pic>
          <p:sp>
            <p:nvSpPr>
              <p:cNvPr id="10" name="矩形 9">
                <a:extLst>
                  <a:ext uri="{FF2B5EF4-FFF2-40B4-BE49-F238E27FC236}">
                    <a16:creationId xmlns:a16="http://schemas.microsoft.com/office/drawing/2014/main" id="{2E08FFD0-FE03-02B1-7415-9EC14D2F43F0}"/>
                  </a:ext>
                </a:extLst>
              </p:cNvPr>
              <p:cNvSpPr/>
              <p:nvPr/>
            </p:nvSpPr>
            <p:spPr>
              <a:xfrm>
                <a:off x="6312024" y="1911247"/>
                <a:ext cx="1152128" cy="1618049"/>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29D0899-EFDB-58FD-F67C-94D9527B965A}"/>
                  </a:ext>
                </a:extLst>
              </p:cNvPr>
              <p:cNvSpPr/>
              <p:nvPr/>
            </p:nvSpPr>
            <p:spPr>
              <a:xfrm>
                <a:off x="8271230" y="3476898"/>
                <a:ext cx="1152128" cy="101723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93422390-348D-FE21-B087-FECBA2F56887}"/>
                  </a:ext>
                </a:extLst>
              </p:cNvPr>
              <p:cNvSpPr txBox="1"/>
              <p:nvPr/>
            </p:nvSpPr>
            <p:spPr>
              <a:xfrm>
                <a:off x="6240016" y="1556792"/>
                <a:ext cx="1395126" cy="369332"/>
              </a:xfrm>
              <a:prstGeom prst="rect">
                <a:avLst/>
              </a:prstGeom>
              <a:noFill/>
            </p:spPr>
            <p:txBody>
              <a:bodyPr wrap="none" rtlCol="0">
                <a:spAutoFit/>
              </a:bodyPr>
              <a:lstStyle/>
              <a:p>
                <a:r>
                  <a:rPr lang="en-US" altLang="zh-CN" dirty="0"/>
                  <a:t>Peak time Ⅰ</a:t>
                </a:r>
                <a:endParaRPr lang="zh-CN" altLang="en-US" dirty="0"/>
              </a:p>
            </p:txBody>
          </p:sp>
        </p:grpSp>
        <p:sp>
          <p:nvSpPr>
            <p:cNvPr id="8" name="文本框 7">
              <a:extLst>
                <a:ext uri="{FF2B5EF4-FFF2-40B4-BE49-F238E27FC236}">
                  <a16:creationId xmlns:a16="http://schemas.microsoft.com/office/drawing/2014/main" id="{92020C6D-654E-8416-D986-D2A8D9A6A9AD}"/>
                </a:ext>
              </a:extLst>
            </p:cNvPr>
            <p:cNvSpPr txBox="1"/>
            <p:nvPr/>
          </p:nvSpPr>
          <p:spPr>
            <a:xfrm>
              <a:off x="8136982" y="3687197"/>
              <a:ext cx="1395126" cy="369332"/>
            </a:xfrm>
            <a:prstGeom prst="rect">
              <a:avLst/>
            </a:prstGeom>
            <a:noFill/>
          </p:spPr>
          <p:txBody>
            <a:bodyPr wrap="none" rtlCol="0">
              <a:spAutoFit/>
            </a:bodyPr>
            <a:lstStyle/>
            <a:p>
              <a:r>
                <a:rPr lang="en-US" altLang="zh-CN" dirty="0"/>
                <a:t>Peak time Ⅱ</a:t>
              </a:r>
              <a:endParaRPr lang="zh-CN" altLang="en-US" dirty="0"/>
            </a:p>
          </p:txBody>
        </p:sp>
      </p:grpSp>
    </p:spTree>
    <p:extLst>
      <p:ext uri="{BB962C8B-B14F-4D97-AF65-F5344CB8AC3E}">
        <p14:creationId xmlns:p14="http://schemas.microsoft.com/office/powerpoint/2010/main" val="448169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F14C2638-249A-B35B-8933-859B98485E1A}"/>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663E38CF-320B-7E1F-3853-D84A3E5DC97B}"/>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sp>
        <p:nvSpPr>
          <p:cNvPr id="8" name="内容占位符 2">
            <a:extLst>
              <a:ext uri="{FF2B5EF4-FFF2-40B4-BE49-F238E27FC236}">
                <a16:creationId xmlns:a16="http://schemas.microsoft.com/office/drawing/2014/main" id="{D26B8AF7-BD30-42AA-6E3B-03C2AC2EC493}"/>
              </a:ext>
            </a:extLst>
          </p:cNvPr>
          <p:cNvSpPr txBox="1">
            <a:spLocks/>
          </p:cNvSpPr>
          <p:nvPr/>
        </p:nvSpPr>
        <p:spPr>
          <a:xfrm>
            <a:off x="1007814" y="1340768"/>
            <a:ext cx="10081120" cy="367135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err="1">
                <a:latin typeface="Times New Roman" panose="02020603050405020304" pitchFamily="18" charset="0"/>
                <a:cs typeface="Times New Roman" panose="02020603050405020304" pitchFamily="18" charset="0"/>
              </a:rPr>
              <a:t>Linac</a:t>
            </a:r>
            <a:r>
              <a:rPr lang="en-US" altLang="zh-CN" sz="2000" dirty="0">
                <a:latin typeface="Times New Roman" panose="02020603050405020304" pitchFamily="18" charset="0"/>
                <a:cs typeface="Times New Roman" panose="02020603050405020304" pitchFamily="18" charset="0"/>
              </a:rPr>
              <a:t>, damping ring and transport lines installation will take 2 alignment teams and 2 installation teams work for 1 year.</a:t>
            </a:r>
          </a:p>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solidFill>
                  <a:prstClr val="black"/>
                </a:solidFill>
              </a:rPr>
              <a:t>2 installation teams and 2 alignment teams will perform the detector installation(part time) ,as well as components testing  and other measurement works.</a:t>
            </a:r>
          </a:p>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solidFill>
                  <a:prstClr val="black"/>
                </a:solidFill>
                <a:latin typeface="Times New Roman" pitchFamily="18" charset="0"/>
                <a:cs typeface="Times New Roman" pitchFamily="18" charset="0"/>
              </a:rPr>
              <a:t>The component </a:t>
            </a:r>
            <a:r>
              <a:rPr lang="en-US" altLang="zh-CN" sz="2000" dirty="0" err="1">
                <a:solidFill>
                  <a:prstClr val="black"/>
                </a:solidFill>
                <a:latin typeface="Times New Roman" pitchFamily="18" charset="0"/>
                <a:cs typeface="Times New Roman" pitchFamily="18" charset="0"/>
              </a:rPr>
              <a:t>fiducialization</a:t>
            </a:r>
            <a:r>
              <a:rPr lang="en-US" altLang="zh-CN" sz="2000" dirty="0">
                <a:solidFill>
                  <a:prstClr val="black"/>
                </a:solidFill>
                <a:latin typeface="Times New Roman" pitchFamily="18" charset="0"/>
                <a:cs typeface="Times New Roman" pitchFamily="18" charset="0"/>
              </a:rPr>
              <a:t> schedule is made based on the installation schedule. For the </a:t>
            </a:r>
            <a:r>
              <a:rPr lang="en-US" altLang="zh-CN" sz="2000" dirty="0" err="1">
                <a:solidFill>
                  <a:prstClr val="black"/>
                </a:solidFill>
                <a:latin typeface="Times New Roman" pitchFamily="18" charset="0"/>
                <a:cs typeface="Times New Roman" pitchFamily="18" charset="0"/>
              </a:rPr>
              <a:t>fiducialization</a:t>
            </a:r>
            <a:r>
              <a:rPr lang="en-US" altLang="zh-CN" sz="2000" dirty="0">
                <a:solidFill>
                  <a:prstClr val="black"/>
                </a:solidFill>
                <a:latin typeface="Times New Roman" pitchFamily="18" charset="0"/>
                <a:cs typeface="Times New Roman" pitchFamily="18" charset="0"/>
              </a:rPr>
              <a:t> speed is slower than the installation speed, the </a:t>
            </a:r>
            <a:r>
              <a:rPr lang="en-US" altLang="zh-CN" sz="2000" dirty="0" err="1">
                <a:solidFill>
                  <a:prstClr val="black"/>
                </a:solidFill>
                <a:latin typeface="Times New Roman" pitchFamily="18" charset="0"/>
                <a:cs typeface="Times New Roman" pitchFamily="18" charset="0"/>
              </a:rPr>
              <a:t>fiducialization</a:t>
            </a:r>
            <a:r>
              <a:rPr lang="en-US" altLang="zh-CN" sz="2000" dirty="0">
                <a:solidFill>
                  <a:prstClr val="black"/>
                </a:solidFill>
                <a:latin typeface="Times New Roman" pitchFamily="18" charset="0"/>
                <a:cs typeface="Times New Roman" pitchFamily="18" charset="0"/>
              </a:rPr>
              <a:t> work will begin 4 years ahead of the installation and lasting until the last component installation been finished. 16 teams for component </a:t>
            </a:r>
            <a:r>
              <a:rPr lang="en-US" altLang="zh-CN" sz="2000" dirty="0" err="1">
                <a:solidFill>
                  <a:prstClr val="black"/>
                </a:solidFill>
                <a:latin typeface="Times New Roman" pitchFamily="18" charset="0"/>
                <a:cs typeface="Times New Roman" pitchFamily="18" charset="0"/>
              </a:rPr>
              <a:t>fiducialization</a:t>
            </a:r>
            <a:r>
              <a:rPr lang="en-US" altLang="zh-CN" sz="2000" dirty="0">
                <a:solidFill>
                  <a:prstClr val="black"/>
                </a:solidFill>
                <a:latin typeface="Times New Roman" pitchFamily="18" charset="0"/>
                <a:cs typeface="Times New Roman" pitchFamily="18" charset="0"/>
              </a:rPr>
              <a:t>.</a:t>
            </a:r>
          </a:p>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solidFill>
                  <a:prstClr val="black"/>
                </a:solidFill>
                <a:latin typeface="Times New Roman" pitchFamily="18" charset="0"/>
                <a:cs typeface="Times New Roman" pitchFamily="18" charset="0"/>
              </a:rPr>
              <a:t>After the initial installation, an overall survey and smooth alignment will be carried out, 7 months.</a:t>
            </a:r>
          </a:p>
        </p:txBody>
      </p:sp>
      <p:sp>
        <p:nvSpPr>
          <p:cNvPr id="2" name="标题 1">
            <a:extLst>
              <a:ext uri="{FF2B5EF4-FFF2-40B4-BE49-F238E27FC236}">
                <a16:creationId xmlns:a16="http://schemas.microsoft.com/office/drawing/2014/main" id="{8FC8A4E4-38F3-D68C-73EF-CBBCB29509F5}"/>
              </a:ext>
            </a:extLst>
          </p:cNvPr>
          <p:cNvSpPr>
            <a:spLocks noGrp="1"/>
          </p:cNvSpPr>
          <p:nvPr>
            <p:ph type="title"/>
          </p:nvPr>
        </p:nvSpPr>
        <p:spPr>
          <a:xfrm>
            <a:off x="666750" y="142875"/>
            <a:ext cx="10763250" cy="725488"/>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二、</a:t>
            </a:r>
            <a:r>
              <a:rPr lang="en-GB" altLang="zh-CN" sz="2800" dirty="0">
                <a:latin typeface="Arial Unicode MS" pitchFamily="34" charset="-122"/>
                <a:ea typeface="Arial Unicode MS" panose="020B0604020202020204" pitchFamily="34" charset="-122"/>
                <a:cs typeface="Arial Unicode MS" pitchFamily="34" charset="-122"/>
              </a:rPr>
              <a:t>CEPC installation strategy</a:t>
            </a:r>
            <a:endParaRPr lang="zh-CN" altLang="en-US" sz="2800" dirty="0">
              <a:latin typeface="Arial Unicode MS" pitchFamily="34" charset="-122"/>
              <a:ea typeface="Arial Unicode MS" panose="020B0604020202020204" pitchFamily="34" charset="-122"/>
              <a:cs typeface="Arial Unicode MS" pitchFamily="34" charset="-122"/>
            </a:endParaRPr>
          </a:p>
        </p:txBody>
      </p:sp>
    </p:spTree>
    <p:extLst>
      <p:ext uri="{BB962C8B-B14F-4D97-AF65-F5344CB8AC3E}">
        <p14:creationId xmlns:p14="http://schemas.microsoft.com/office/powerpoint/2010/main" val="1037208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299" y="148007"/>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二、</a:t>
            </a:r>
            <a:r>
              <a:rPr lang="en-GB" altLang="zh-CN" sz="2800" dirty="0">
                <a:latin typeface="Arial Unicode MS" pitchFamily="34" charset="-122"/>
                <a:ea typeface="Arial Unicode MS" panose="020B0604020202020204" pitchFamily="34" charset="-122"/>
                <a:cs typeface="Arial Unicode MS" pitchFamily="34" charset="-122"/>
              </a:rPr>
              <a:t>CEPC installation strategy</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27</a:t>
            </a:fld>
            <a:endParaRPr lang="zh-CN" altLang="en-US" dirty="0"/>
          </a:p>
        </p:txBody>
      </p:sp>
      <p:sp>
        <p:nvSpPr>
          <p:cNvPr id="3" name="内容占位符 2">
            <a:extLst>
              <a:ext uri="{FF2B5EF4-FFF2-40B4-BE49-F238E27FC236}">
                <a16:creationId xmlns:a16="http://schemas.microsoft.com/office/drawing/2014/main" id="{126D59F3-D9AF-D77E-C255-18039B3F0E72}"/>
              </a:ext>
            </a:extLst>
          </p:cNvPr>
          <p:cNvSpPr txBox="1">
            <a:spLocks/>
          </p:cNvSpPr>
          <p:nvPr/>
        </p:nvSpPr>
        <p:spPr>
          <a:xfrm>
            <a:off x="1343472" y="1124744"/>
            <a:ext cx="8320438" cy="47317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n"/>
              <a:defRPr/>
            </a:pPr>
            <a:r>
              <a:rPr lang="en-US" altLang="zh-CN" sz="2200" dirty="0">
                <a:solidFill>
                  <a:prstClr val="black"/>
                </a:solidFill>
                <a:latin typeface="Times New Roman" pitchFamily="18" charset="0"/>
                <a:cs typeface="Times New Roman" pitchFamily="18" charset="0"/>
              </a:rPr>
              <a:t>Time estimation of component installation</a:t>
            </a:r>
            <a:endParaRPr lang="en-US" altLang="zh-CN" sz="2200" dirty="0">
              <a:solidFill>
                <a:prstClr val="black"/>
              </a:solidFill>
            </a:endParaRPr>
          </a:p>
        </p:txBody>
      </p:sp>
      <p:graphicFrame>
        <p:nvGraphicFramePr>
          <p:cNvPr id="4" name="表格 3">
            <a:extLst>
              <a:ext uri="{FF2B5EF4-FFF2-40B4-BE49-F238E27FC236}">
                <a16:creationId xmlns:a16="http://schemas.microsoft.com/office/drawing/2014/main" id="{2AA68701-10B9-9574-4191-23D16A51A0B4}"/>
              </a:ext>
            </a:extLst>
          </p:cNvPr>
          <p:cNvGraphicFramePr>
            <a:graphicFrameLocks noGrp="1"/>
          </p:cNvGraphicFramePr>
          <p:nvPr>
            <p:extLst>
              <p:ext uri="{D42A27DB-BD31-4B8C-83A1-F6EECF244321}">
                <p14:modId xmlns:p14="http://schemas.microsoft.com/office/powerpoint/2010/main" val="1325568753"/>
              </p:ext>
            </p:extLst>
          </p:nvPr>
        </p:nvGraphicFramePr>
        <p:xfrm>
          <a:off x="1871192" y="1620181"/>
          <a:ext cx="7272808" cy="4736170"/>
        </p:xfrm>
        <a:graphic>
          <a:graphicData uri="http://schemas.openxmlformats.org/drawingml/2006/table">
            <a:tbl>
              <a:tblPr firstRow="1" firstCol="1" bandRow="1">
                <a:tableStyleId>{5C22544A-7EE6-4342-B048-85BDC9FD1C3A}</a:tableStyleId>
              </a:tblPr>
              <a:tblGrid>
                <a:gridCol w="1764196">
                  <a:extLst>
                    <a:ext uri="{9D8B030D-6E8A-4147-A177-3AD203B41FA5}">
                      <a16:colId xmlns:a16="http://schemas.microsoft.com/office/drawing/2014/main" val="1687019828"/>
                    </a:ext>
                  </a:extLst>
                </a:gridCol>
                <a:gridCol w="1457077">
                  <a:extLst>
                    <a:ext uri="{9D8B030D-6E8A-4147-A177-3AD203B41FA5}">
                      <a16:colId xmlns:a16="http://schemas.microsoft.com/office/drawing/2014/main" val="2190754230"/>
                    </a:ext>
                  </a:extLst>
                </a:gridCol>
                <a:gridCol w="1155362">
                  <a:extLst>
                    <a:ext uri="{9D8B030D-6E8A-4147-A177-3AD203B41FA5}">
                      <a16:colId xmlns:a16="http://schemas.microsoft.com/office/drawing/2014/main" val="2578687681"/>
                    </a:ext>
                  </a:extLst>
                </a:gridCol>
                <a:gridCol w="989569">
                  <a:extLst>
                    <a:ext uri="{9D8B030D-6E8A-4147-A177-3AD203B41FA5}">
                      <a16:colId xmlns:a16="http://schemas.microsoft.com/office/drawing/2014/main" val="1599275001"/>
                    </a:ext>
                  </a:extLst>
                </a:gridCol>
                <a:gridCol w="1906604">
                  <a:extLst>
                    <a:ext uri="{9D8B030D-6E8A-4147-A177-3AD203B41FA5}">
                      <a16:colId xmlns:a16="http://schemas.microsoft.com/office/drawing/2014/main" val="2519356651"/>
                    </a:ext>
                  </a:extLst>
                </a:gridCol>
              </a:tblGrid>
              <a:tr h="279895">
                <a:tc gridSpan="5">
                  <a:txBody>
                    <a:bodyPr/>
                    <a:lstStyle/>
                    <a:p>
                      <a:pPr algn="just">
                        <a:spcAft>
                          <a:spcPts val="0"/>
                        </a:spcAft>
                      </a:pPr>
                      <a:r>
                        <a:rPr lang="en-US" altLang="zh-CN" sz="2000" kern="100" dirty="0">
                          <a:effectLst/>
                        </a:rPr>
                        <a:t>Collider ring installation and alignment time estimation table</a:t>
                      </a:r>
                      <a:endParaRPr lang="zh-CN" altLang="zh-CN" sz="2000" kern="100" dirty="0">
                        <a:effectLst/>
                        <a:latin typeface="Calibri" panose="020F0502020204030204" pitchFamily="34" charset="0"/>
                        <a:ea typeface="+mn-ea"/>
                        <a:cs typeface="Times New Roman" panose="02020603050405020304" pitchFamily="18" charset="0"/>
                      </a:endParaRP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286692839"/>
                  </a:ext>
                </a:extLst>
              </a:tr>
              <a:tr h="535244">
                <a:tc>
                  <a:txBody>
                    <a:bodyPr/>
                    <a:lstStyle/>
                    <a:p>
                      <a:pPr algn="ctr"/>
                      <a:r>
                        <a:rPr lang="en-US" altLang="zh-CN" sz="1600" dirty="0"/>
                        <a:t>Component</a:t>
                      </a:r>
                      <a:endParaRPr lang="zh-CN" altLang="en-US" sz="1600" dirty="0"/>
                    </a:p>
                  </a:txBody>
                  <a:tcPr marL="68580" marR="68580" marT="0" marB="0"/>
                </a:tc>
                <a:tc>
                  <a:txBody>
                    <a:bodyPr/>
                    <a:lstStyle/>
                    <a:p>
                      <a:pPr algn="ctr">
                        <a:spcAft>
                          <a:spcPts val="0"/>
                        </a:spcAft>
                      </a:pPr>
                      <a:r>
                        <a:rPr lang="en-US" altLang="zh-CN" sz="1600" kern="100" dirty="0">
                          <a:effectLst/>
                        </a:rPr>
                        <a:t>Number</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gn="ctr"/>
                      <a:r>
                        <a:rPr lang="en-US" altLang="zh-CN" sz="1600" dirty="0"/>
                        <a:t>Piece  (1</a:t>
                      </a:r>
                      <a:r>
                        <a:rPr lang="en-US" altLang="zh-CN" sz="1600" baseline="0" dirty="0"/>
                        <a:t> team / day)</a:t>
                      </a:r>
                      <a:endParaRPr lang="zh-CN" altLang="en-US" sz="1600" dirty="0"/>
                    </a:p>
                  </a:txBody>
                  <a:tcPr marL="68580" marR="68580" marT="0" marB="0"/>
                </a:tc>
                <a:tc>
                  <a:txBody>
                    <a:bodyPr/>
                    <a:lstStyle/>
                    <a:p>
                      <a:pPr algn="just"/>
                      <a:r>
                        <a:rPr lang="en-US" altLang="zh-CN" sz="1600" kern="100" dirty="0">
                          <a:effectLst/>
                        </a:rPr>
                        <a:t>Team</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r>
                        <a:rPr lang="en-US" altLang="zh-CN" sz="1600" kern="100" dirty="0">
                          <a:effectLst/>
                        </a:rPr>
                        <a:t>Month</a:t>
                      </a:r>
                      <a:r>
                        <a:rPr lang="zh-CN" sz="1600" kern="100" dirty="0">
                          <a:effectLst/>
                        </a:rPr>
                        <a:t>（</a:t>
                      </a:r>
                      <a:r>
                        <a:rPr lang="en-US" sz="1600" kern="100" dirty="0">
                          <a:effectLst/>
                        </a:rPr>
                        <a:t>25 </a:t>
                      </a:r>
                      <a:r>
                        <a:rPr lang="en-US" altLang="zh-CN" sz="1600" kern="100" dirty="0">
                          <a:effectLst/>
                        </a:rPr>
                        <a:t>workdays / month</a:t>
                      </a:r>
                      <a:r>
                        <a:rPr lang="zh-CN" sz="1600" kern="10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14125195"/>
                  </a:ext>
                </a:extLst>
              </a:tr>
              <a:tr h="447832">
                <a:tc>
                  <a:txBody>
                    <a:bodyPr/>
                    <a:lstStyle/>
                    <a:p>
                      <a:pPr algn="ctr"/>
                      <a:r>
                        <a:rPr lang="en-US" altLang="zh-CN" sz="1600" b="1" kern="100" dirty="0">
                          <a:solidFill>
                            <a:schemeClr val="lt1"/>
                          </a:solidFill>
                          <a:latin typeface="+mn-lt"/>
                          <a:ea typeface="+mn-ea"/>
                          <a:cs typeface="+mn-cs"/>
                        </a:rPr>
                        <a:t>Dipole</a:t>
                      </a:r>
                      <a:endParaRPr lang="zh-CN" altLang="en-US" sz="1600" b="1" kern="1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n-US" altLang="zh-CN" sz="1600" kern="100" dirty="0">
                          <a:solidFill>
                            <a:schemeClr val="dk1"/>
                          </a:solidFill>
                          <a:effectLst/>
                          <a:latin typeface="+mn-lt"/>
                          <a:ea typeface="+mn-ea"/>
                          <a:cs typeface="+mn-cs"/>
                        </a:rPr>
                        <a:t>3170     (16258</a:t>
                      </a:r>
                      <a:r>
                        <a:rPr lang="zh-CN" altLang="en-US" sz="1600" kern="100" dirty="0">
                          <a:solidFill>
                            <a:schemeClr val="dk1"/>
                          </a:solidFill>
                          <a:effectLst/>
                          <a:latin typeface="+mn-lt"/>
                          <a:ea typeface="+mn-ea"/>
                          <a:cs typeface="+mn-cs"/>
                        </a:rPr>
                        <a:t> </a:t>
                      </a:r>
                      <a:r>
                        <a:rPr lang="en-US" altLang="zh-CN" sz="1600" kern="100" dirty="0">
                          <a:solidFill>
                            <a:schemeClr val="dk1"/>
                          </a:solidFill>
                          <a:effectLst/>
                          <a:latin typeface="+mn-lt"/>
                          <a:ea typeface="+mn-ea"/>
                          <a:cs typeface="+mn-cs"/>
                        </a:rPr>
                        <a:t>cores)</a:t>
                      </a:r>
                      <a:endParaRPr lang="zh-CN" altLang="zh-CN"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3</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a:solidFill>
                            <a:schemeClr val="dk1"/>
                          </a:solidFill>
                          <a:effectLst/>
                          <a:latin typeface="+mn-lt"/>
                          <a:ea typeface="+mn-ea"/>
                          <a:cs typeface="+mn-cs"/>
                        </a:rPr>
                        <a:t>16</a:t>
                      </a:r>
                      <a:endParaRPr lang="zh-CN" altLang="en-US" sz="1600" kern="10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13.5</a:t>
                      </a:r>
                      <a:endParaRPr lang="zh-CN" altLang="en-US" sz="1600"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4024962680"/>
                  </a:ext>
                </a:extLst>
              </a:tr>
              <a:tr h="267623">
                <a:tc>
                  <a:txBody>
                    <a:bodyPr/>
                    <a:lstStyle/>
                    <a:p>
                      <a:pPr marL="0" algn="ctr" defTabSz="914400" rtl="0" eaLnBrk="1" latinLnBrk="0" hangingPunct="1"/>
                      <a:r>
                        <a:rPr lang="en-US" altLang="zh-CN" sz="1600" b="1" kern="100" dirty="0">
                          <a:solidFill>
                            <a:schemeClr val="lt1"/>
                          </a:solidFill>
                          <a:latin typeface="+mn-lt"/>
                          <a:ea typeface="+mn-ea"/>
                          <a:cs typeface="+mn-cs"/>
                        </a:rPr>
                        <a:t>Quadrupole</a:t>
                      </a:r>
                      <a:endParaRPr lang="zh-CN" altLang="en-US" sz="1600" b="1" kern="1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4148</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4</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16</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2.6</a:t>
                      </a:r>
                      <a:endParaRPr lang="zh-CN" altLang="en-US" sz="1600"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948924128"/>
                  </a:ext>
                </a:extLst>
              </a:tr>
              <a:tr h="267623">
                <a:tc>
                  <a:txBody>
                    <a:bodyPr/>
                    <a:lstStyle/>
                    <a:p>
                      <a:pPr algn="ctr"/>
                      <a:r>
                        <a:rPr lang="en-US" altLang="zh-CN" sz="1600" kern="100" dirty="0" err="1"/>
                        <a:t>Sextupole</a:t>
                      </a:r>
                      <a:endParaRPr lang="zh-CN" altLang="en-US" sz="1600" dirty="0"/>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3176</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4</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16</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2.0</a:t>
                      </a:r>
                      <a:endParaRPr lang="zh-CN" altLang="en-US" sz="1600"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773578268"/>
                  </a:ext>
                </a:extLst>
              </a:tr>
              <a:tr h="297032">
                <a:tc>
                  <a:txBody>
                    <a:bodyPr/>
                    <a:lstStyle/>
                    <a:p>
                      <a:pPr algn="ctr"/>
                      <a:r>
                        <a:rPr lang="en-US" altLang="zh-CN" sz="1600" kern="100" dirty="0">
                          <a:effectLst/>
                        </a:rPr>
                        <a:t>Corrector</a:t>
                      </a:r>
                      <a:endParaRPr lang="zh-CN" altLang="en-US" sz="1600" dirty="0"/>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7088</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6</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16</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3.0</a:t>
                      </a:r>
                      <a:endParaRPr lang="zh-CN" altLang="en-US" sz="1600"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96679990"/>
                  </a:ext>
                </a:extLst>
              </a:tr>
              <a:tr h="297032">
                <a:tc>
                  <a:txBody>
                    <a:bodyPr/>
                    <a:lstStyle/>
                    <a:p>
                      <a:pPr algn="ctr"/>
                      <a:r>
                        <a:rPr lang="en-US" altLang="zh-CN" sz="1600" dirty="0"/>
                        <a:t>BPM\PR\DCCT</a:t>
                      </a:r>
                      <a:endParaRPr lang="zh-CN" altLang="en-US" sz="1600" dirty="0"/>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3544</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6</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16</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1.5</a:t>
                      </a:r>
                      <a:endParaRPr lang="zh-CN" altLang="en-US" sz="1600"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028398386"/>
                  </a:ext>
                </a:extLst>
              </a:tr>
              <a:tr h="262345">
                <a:tc>
                  <a:txBody>
                    <a:bodyPr/>
                    <a:lstStyle/>
                    <a:p>
                      <a:pPr algn="ctr"/>
                      <a:r>
                        <a:rPr lang="en-US" altLang="zh-CN" sz="1600" dirty="0"/>
                        <a:t>Septum Magnet</a:t>
                      </a: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68</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3</a:t>
                      </a:r>
                      <a:endParaRPr lang="zh-CN" altLang="en-US" sz="1600" kern="100" dirty="0">
                        <a:solidFill>
                          <a:schemeClr val="dk1"/>
                        </a:solidFill>
                        <a:effectLst/>
                        <a:latin typeface="+mn-lt"/>
                        <a:ea typeface="+mn-ea"/>
                        <a:cs typeface="+mn-cs"/>
                      </a:endParaRPr>
                    </a:p>
                  </a:txBody>
                  <a:tcPr marL="68580" marR="68580" marT="0" marB="0" anchor="ctr"/>
                </a:tc>
                <a:tc rowSpan="6">
                  <a:txBody>
                    <a:bodyPr/>
                    <a:lstStyle/>
                    <a:p>
                      <a:pPr marL="0" algn="ctr" defTabSz="914400" rtl="0" eaLnBrk="1" latinLnBrk="0" hangingPunct="1"/>
                      <a:r>
                        <a:rPr lang="en-US" sz="1600" kern="100" dirty="0">
                          <a:solidFill>
                            <a:schemeClr val="dk1"/>
                          </a:solidFill>
                          <a:effectLst/>
                          <a:latin typeface="+mn-lt"/>
                          <a:ea typeface="+mn-ea"/>
                          <a:cs typeface="+mn-cs"/>
                        </a:rPr>
                        <a:t>16</a:t>
                      </a:r>
                      <a:endParaRPr lang="zh-CN" altLang="en-US" sz="1600" kern="100" dirty="0">
                        <a:solidFill>
                          <a:schemeClr val="dk1"/>
                        </a:solidFill>
                        <a:effectLst/>
                        <a:latin typeface="+mn-lt"/>
                        <a:ea typeface="+mn-ea"/>
                        <a:cs typeface="+mn-cs"/>
                      </a:endParaRPr>
                    </a:p>
                  </a:txBody>
                  <a:tcPr marL="68580" marR="68580" marT="0" marB="0" anchor="ctr"/>
                </a:tc>
                <a:tc rowSpan="6">
                  <a:txBody>
                    <a:bodyPr/>
                    <a:lstStyle/>
                    <a:p>
                      <a:pPr marL="0" algn="ctr" defTabSz="914400" rtl="0" eaLnBrk="1" latinLnBrk="0" hangingPunct="1"/>
                      <a:r>
                        <a:rPr lang="en-US" altLang="zh-CN" sz="1600" kern="100" dirty="0">
                          <a:solidFill>
                            <a:schemeClr val="dk1"/>
                          </a:solidFill>
                          <a:effectLst/>
                          <a:latin typeface="+mn-lt"/>
                          <a:ea typeface="+mn-ea"/>
                          <a:cs typeface="+mn-cs"/>
                        </a:rPr>
                        <a:t>1.5</a:t>
                      </a:r>
                      <a:endParaRPr lang="zh-CN" altLang="en-US" sz="1600"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213402165"/>
                  </a:ext>
                </a:extLst>
              </a:tr>
              <a:tr h="262345">
                <a:tc>
                  <a:txBody>
                    <a:bodyPr/>
                    <a:lstStyle/>
                    <a:p>
                      <a:pPr algn="ctr"/>
                      <a:r>
                        <a:rPr lang="en-US" altLang="zh-CN" sz="1600" dirty="0"/>
                        <a:t>Kicker</a:t>
                      </a: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8</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4</a:t>
                      </a:r>
                      <a:endParaRPr lang="zh-CN" altLang="en-US" sz="1600" kern="100" dirty="0">
                        <a:solidFill>
                          <a:schemeClr val="dk1"/>
                        </a:solidFill>
                        <a:effectLst/>
                        <a:latin typeface="+mn-lt"/>
                        <a:ea typeface="+mn-ea"/>
                        <a:cs typeface="+mn-cs"/>
                      </a:endParaRPr>
                    </a:p>
                  </a:txBody>
                  <a:tcPr marL="68580" marR="6858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334854065"/>
                  </a:ext>
                </a:extLst>
              </a:tr>
              <a:tr h="224453">
                <a:tc>
                  <a:txBody>
                    <a:bodyPr/>
                    <a:lstStyle/>
                    <a:p>
                      <a:pPr algn="ctr">
                        <a:spcAft>
                          <a:spcPts val="0"/>
                        </a:spcAft>
                      </a:pPr>
                      <a:r>
                        <a:rPr lang="en-US" altLang="zh-CN" sz="1600" kern="100" dirty="0">
                          <a:effectLst/>
                          <a:latin typeface="Calibri" panose="020F0502020204030204" pitchFamily="34" charset="0"/>
                          <a:ea typeface="+mn-ea"/>
                          <a:cs typeface="Times New Roman" panose="02020603050405020304" pitchFamily="18" charset="0"/>
                        </a:rPr>
                        <a:t>Cryomodule</a:t>
                      </a:r>
                    </a:p>
                  </a:txBody>
                  <a:tcPr marL="68580" marR="68580" marT="0" marB="0" anchor="ctr"/>
                </a:tc>
                <a:tc>
                  <a:txBody>
                    <a:bodyPr/>
                    <a:lstStyle/>
                    <a:p>
                      <a:pPr marL="0" algn="ctr" defTabSz="914400" rtl="0" eaLnBrk="1" latinLnBrk="0" hangingPunct="1"/>
                      <a:r>
                        <a:rPr lang="en-US" sz="1600" kern="100">
                          <a:solidFill>
                            <a:schemeClr val="dk1"/>
                          </a:solidFill>
                          <a:effectLst/>
                          <a:latin typeface="+mn-lt"/>
                          <a:ea typeface="+mn-ea"/>
                          <a:cs typeface="+mn-cs"/>
                        </a:rPr>
                        <a:t>40</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 </a:t>
                      </a:r>
                      <a:endParaRPr lang="zh-CN" altLang="en-US" sz="1600" kern="100" dirty="0">
                        <a:solidFill>
                          <a:schemeClr val="dk1"/>
                        </a:solidFill>
                        <a:effectLst/>
                        <a:latin typeface="+mn-lt"/>
                        <a:ea typeface="+mn-ea"/>
                        <a:cs typeface="+mn-cs"/>
                      </a:endParaRPr>
                    </a:p>
                  </a:txBody>
                  <a:tcPr marL="68580" marR="68580" marT="0" marB="0" anchor="ctr"/>
                </a:tc>
                <a:tc vMerge="1">
                  <a:txBody>
                    <a:bodyPr/>
                    <a:lstStyle/>
                    <a:p>
                      <a:endParaRPr lang="zh-CN" altLang="en-US"/>
                    </a:p>
                  </a:txBody>
                  <a:tcPr/>
                </a:tc>
                <a:tc vMerge="1">
                  <a:txBody>
                    <a:bodyPr/>
                    <a:lstStyle/>
                    <a:p>
                      <a:pPr marL="0" algn="ctr" defTabSz="914400" rtl="0" eaLnBrk="1" latinLnBrk="0" hangingPunct="1"/>
                      <a:endParaRPr lang="zh-CN" altLang="en-US" sz="16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11080893"/>
                  </a:ext>
                </a:extLst>
              </a:tr>
              <a:tr h="447832">
                <a:tc>
                  <a:txBody>
                    <a:bodyPr/>
                    <a:lstStyle/>
                    <a:p>
                      <a:pPr algn="ctr">
                        <a:spcAft>
                          <a:spcPts val="0"/>
                        </a:spcAft>
                      </a:pPr>
                      <a:r>
                        <a:rPr lang="en-US" altLang="zh-CN" sz="1600" kern="100" dirty="0">
                          <a:effectLst/>
                          <a:latin typeface="Calibri" panose="020F0502020204030204" pitchFamily="34" charset="0"/>
                          <a:ea typeface="+mn-ea"/>
                          <a:cs typeface="Times New Roman" panose="02020603050405020304" pitchFamily="18" charset="0"/>
                        </a:rPr>
                        <a:t>Electrostatic separator</a:t>
                      </a: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32</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2</a:t>
                      </a:r>
                      <a:endParaRPr lang="zh-CN" altLang="en-US" sz="1600" kern="100" dirty="0">
                        <a:solidFill>
                          <a:schemeClr val="dk1"/>
                        </a:solidFill>
                        <a:effectLst/>
                        <a:latin typeface="+mn-lt"/>
                        <a:ea typeface="+mn-ea"/>
                        <a:cs typeface="+mn-cs"/>
                      </a:endParaRPr>
                    </a:p>
                  </a:txBody>
                  <a:tcPr marL="68580" marR="68580" marT="0" marB="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746709185"/>
                  </a:ext>
                </a:extLst>
              </a:tr>
              <a:tr h="447832">
                <a:tc>
                  <a:txBody>
                    <a:bodyPr/>
                    <a:lstStyle/>
                    <a:p>
                      <a:pPr algn="ctr">
                        <a:spcAft>
                          <a:spcPts val="0"/>
                        </a:spcAft>
                      </a:pPr>
                      <a:r>
                        <a:rPr lang="en-US" altLang="zh-CN" sz="1600" kern="100" dirty="0">
                          <a:effectLst/>
                          <a:latin typeface="Calibri" panose="020F0502020204030204" pitchFamily="34" charset="0"/>
                          <a:ea typeface="+mn-ea"/>
                          <a:cs typeface="Times New Roman" panose="02020603050405020304" pitchFamily="18" charset="0"/>
                        </a:rPr>
                        <a:t>Superconducting Magnets</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4</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endParaRPr lang="zh-CN" altLang="en-US" sz="1600" kern="100" dirty="0">
                        <a:solidFill>
                          <a:schemeClr val="dk1"/>
                        </a:solidFill>
                        <a:effectLst/>
                        <a:latin typeface="+mn-lt"/>
                        <a:ea typeface="+mn-ea"/>
                        <a:cs typeface="+mn-cs"/>
                      </a:endParaRPr>
                    </a:p>
                  </a:txBody>
                  <a:tcPr marL="68580" marR="68580" marT="0" marB="0" anchor="ctr"/>
                </a:tc>
                <a:tc vMerge="1">
                  <a:txBody>
                    <a:bodyPr/>
                    <a:lstStyle/>
                    <a:p>
                      <a:endParaRPr lang="zh-CN" altLang="en-US"/>
                    </a:p>
                  </a:txBody>
                  <a:tcPr/>
                </a:tc>
                <a:tc vMerge="1">
                  <a:txBody>
                    <a:bodyPr/>
                    <a:lstStyle/>
                    <a:p>
                      <a:pPr marL="0" algn="ctr" defTabSz="914400" rtl="0" eaLnBrk="1" latinLnBrk="0" hangingPunct="1"/>
                      <a:r>
                        <a:rPr lang="en-US" sz="1600" kern="100" dirty="0">
                          <a:solidFill>
                            <a:schemeClr val="dk1"/>
                          </a:solidFill>
                          <a:effectLst/>
                          <a:latin typeface="+mn-lt"/>
                          <a:ea typeface="+mn-ea"/>
                          <a:cs typeface="+mn-cs"/>
                        </a:rPr>
                        <a:t> </a:t>
                      </a:r>
                      <a:endParaRPr lang="zh-CN" altLang="en-US" sz="16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573440239"/>
                  </a:ext>
                </a:extLst>
              </a:tr>
              <a:tr h="267623">
                <a:tc>
                  <a:txBody>
                    <a:bodyPr/>
                    <a:lstStyle/>
                    <a:p>
                      <a:pPr algn="ctr">
                        <a:spcAft>
                          <a:spcPts val="0"/>
                        </a:spcAft>
                      </a:pPr>
                      <a:r>
                        <a:rPr lang="en-US" altLang="zh-CN" sz="1600" kern="100" dirty="0">
                          <a:effectLst/>
                          <a:latin typeface="Calibri" panose="020F0502020204030204" pitchFamily="34" charset="0"/>
                          <a:ea typeface="+mn-ea"/>
                          <a:cs typeface="Times New Roman" panose="02020603050405020304" pitchFamily="18" charset="0"/>
                        </a:rPr>
                        <a:t>Collimator\ dump</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36</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altLang="zh-CN" sz="1600" kern="100" dirty="0">
                          <a:solidFill>
                            <a:schemeClr val="dk1"/>
                          </a:solidFill>
                          <a:effectLst/>
                          <a:latin typeface="+mn-lt"/>
                          <a:ea typeface="+mn-ea"/>
                          <a:cs typeface="+mn-cs"/>
                        </a:rPr>
                        <a:t>4</a:t>
                      </a:r>
                      <a:endParaRPr lang="zh-CN" altLang="en-US" sz="1600" kern="100" dirty="0">
                        <a:solidFill>
                          <a:schemeClr val="dk1"/>
                        </a:solidFill>
                        <a:effectLst/>
                        <a:latin typeface="+mn-lt"/>
                        <a:ea typeface="+mn-ea"/>
                        <a:cs typeface="+mn-cs"/>
                      </a:endParaRPr>
                    </a:p>
                  </a:txBody>
                  <a:tcPr marL="68580" marR="68580" marT="0" marB="0" anchor="ctr"/>
                </a:tc>
                <a:tc vMerge="1">
                  <a:txBody>
                    <a:bodyPr/>
                    <a:lstStyle/>
                    <a:p>
                      <a:pPr marL="0" algn="ctr" defTabSz="914400" rtl="0" eaLnBrk="1" latinLnBrk="0" hangingPunct="1"/>
                      <a:endParaRPr lang="zh-CN" altLang="en-US" sz="1600" kern="100" dirty="0">
                        <a:solidFill>
                          <a:schemeClr val="dk1"/>
                        </a:solidFill>
                        <a:effectLst/>
                        <a:latin typeface="+mn-lt"/>
                        <a:ea typeface="+mn-ea"/>
                        <a:cs typeface="+mn-cs"/>
                      </a:endParaRPr>
                    </a:p>
                  </a:txBody>
                  <a:tcPr marL="68580" marR="68580" marT="0" marB="0" anchor="ctr"/>
                </a:tc>
                <a:tc vMerge="1">
                  <a:txBody>
                    <a:bodyPr/>
                    <a:lstStyle/>
                    <a:p>
                      <a:pPr marL="0" algn="ctr" defTabSz="914400" rtl="0" eaLnBrk="1" latinLnBrk="0" hangingPunct="1"/>
                      <a:endParaRPr lang="zh-CN" altLang="en-US" sz="1600"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622609749"/>
                  </a:ext>
                </a:extLst>
              </a:tr>
              <a:tr h="267623">
                <a:tc>
                  <a:txBody>
                    <a:bodyPr/>
                    <a:lstStyle/>
                    <a:p>
                      <a:pPr algn="ctr">
                        <a:spcAft>
                          <a:spcPts val="0"/>
                        </a:spcAft>
                      </a:pPr>
                      <a:r>
                        <a:rPr lang="en-US" altLang="zh-CN" sz="1600" kern="100" dirty="0">
                          <a:effectLst/>
                        </a:rPr>
                        <a:t>Total</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 </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 </a:t>
                      </a:r>
                      <a:endParaRPr lang="zh-CN" altLang="en-US" sz="1600" kern="1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a:solidFill>
                            <a:schemeClr val="dk1"/>
                          </a:solidFill>
                          <a:effectLst/>
                          <a:latin typeface="+mn-lt"/>
                          <a:ea typeface="+mn-ea"/>
                          <a:cs typeface="+mn-cs"/>
                        </a:rPr>
                        <a:t>16</a:t>
                      </a:r>
                      <a:endParaRPr lang="zh-CN" altLang="en-US" sz="1600" kern="10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r>
                        <a:rPr lang="en-US" sz="1600" kern="100" dirty="0">
                          <a:solidFill>
                            <a:schemeClr val="dk1"/>
                          </a:solidFill>
                          <a:effectLst/>
                          <a:latin typeface="+mn-lt"/>
                          <a:ea typeface="+mn-ea"/>
                          <a:cs typeface="+mn-cs"/>
                        </a:rPr>
                        <a:t>24</a:t>
                      </a:r>
                      <a:endParaRPr lang="zh-CN" altLang="en-US" sz="1600" kern="1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095772888"/>
                  </a:ext>
                </a:extLst>
              </a:tr>
            </a:tbl>
          </a:graphicData>
        </a:graphic>
      </p:graphicFrame>
    </p:spTree>
    <p:extLst>
      <p:ext uri="{BB962C8B-B14F-4D97-AF65-F5344CB8AC3E}">
        <p14:creationId xmlns:p14="http://schemas.microsoft.com/office/powerpoint/2010/main" val="3549505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299" y="148007"/>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二、</a:t>
            </a:r>
            <a:r>
              <a:rPr lang="en-GB" altLang="zh-CN" sz="2800" dirty="0">
                <a:latin typeface="Arial Unicode MS" pitchFamily="34" charset="-122"/>
                <a:ea typeface="Arial Unicode MS" panose="020B0604020202020204" pitchFamily="34" charset="-122"/>
                <a:cs typeface="Arial Unicode MS" pitchFamily="34" charset="-122"/>
              </a:rPr>
              <a:t>CEPC installation strategy</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28</a:t>
            </a:fld>
            <a:endParaRPr lang="zh-CN" altLang="en-US" dirty="0"/>
          </a:p>
        </p:txBody>
      </p:sp>
      <p:graphicFrame>
        <p:nvGraphicFramePr>
          <p:cNvPr id="3" name="表格 2">
            <a:extLst>
              <a:ext uri="{FF2B5EF4-FFF2-40B4-BE49-F238E27FC236}">
                <a16:creationId xmlns:a16="http://schemas.microsoft.com/office/drawing/2014/main" id="{ED6B7E0E-6468-52EF-B523-FC8C73CDFC02}"/>
              </a:ext>
            </a:extLst>
          </p:cNvPr>
          <p:cNvGraphicFramePr>
            <a:graphicFrameLocks noGrp="1"/>
          </p:cNvGraphicFramePr>
          <p:nvPr>
            <p:extLst>
              <p:ext uri="{D42A27DB-BD31-4B8C-83A1-F6EECF244321}">
                <p14:modId xmlns:p14="http://schemas.microsoft.com/office/powerpoint/2010/main" val="2041141477"/>
              </p:ext>
            </p:extLst>
          </p:nvPr>
        </p:nvGraphicFramePr>
        <p:xfrm>
          <a:off x="335360" y="1268760"/>
          <a:ext cx="4968552" cy="4950248"/>
        </p:xfrm>
        <a:graphic>
          <a:graphicData uri="http://schemas.openxmlformats.org/drawingml/2006/table">
            <a:tbl>
              <a:tblPr firstRow="1" firstCol="1" bandRow="1">
                <a:tableStyleId>{5C22544A-7EE6-4342-B048-85BDC9FD1C3A}</a:tableStyleId>
              </a:tblPr>
              <a:tblGrid>
                <a:gridCol w="1204876">
                  <a:extLst>
                    <a:ext uri="{9D8B030D-6E8A-4147-A177-3AD203B41FA5}">
                      <a16:colId xmlns:a16="http://schemas.microsoft.com/office/drawing/2014/main" val="184635122"/>
                    </a:ext>
                  </a:extLst>
                </a:gridCol>
                <a:gridCol w="709099">
                  <a:extLst>
                    <a:ext uri="{9D8B030D-6E8A-4147-A177-3AD203B41FA5}">
                      <a16:colId xmlns:a16="http://schemas.microsoft.com/office/drawing/2014/main" val="1577479264"/>
                    </a:ext>
                  </a:extLst>
                </a:gridCol>
                <a:gridCol w="872736">
                  <a:extLst>
                    <a:ext uri="{9D8B030D-6E8A-4147-A177-3AD203B41FA5}">
                      <a16:colId xmlns:a16="http://schemas.microsoft.com/office/drawing/2014/main" val="2931914569"/>
                    </a:ext>
                  </a:extLst>
                </a:gridCol>
                <a:gridCol w="600006">
                  <a:extLst>
                    <a:ext uri="{9D8B030D-6E8A-4147-A177-3AD203B41FA5}">
                      <a16:colId xmlns:a16="http://schemas.microsoft.com/office/drawing/2014/main" val="1235038730"/>
                    </a:ext>
                  </a:extLst>
                </a:gridCol>
                <a:gridCol w="1581835">
                  <a:extLst>
                    <a:ext uri="{9D8B030D-6E8A-4147-A177-3AD203B41FA5}">
                      <a16:colId xmlns:a16="http://schemas.microsoft.com/office/drawing/2014/main" val="3063275299"/>
                    </a:ext>
                  </a:extLst>
                </a:gridCol>
              </a:tblGrid>
              <a:tr h="378381">
                <a:tc gridSpan="5">
                  <a:txBody>
                    <a:bodyPr/>
                    <a:lstStyle/>
                    <a:p>
                      <a:pPr algn="just">
                        <a:spcAft>
                          <a:spcPts val="0"/>
                        </a:spcAft>
                      </a:pPr>
                      <a:r>
                        <a:rPr lang="en-US" altLang="zh-CN" sz="2000" kern="100" dirty="0">
                          <a:effectLst/>
                        </a:rPr>
                        <a:t>Booster installation and alignment time estimation table</a:t>
                      </a:r>
                      <a:endParaRPr lang="zh-CN" altLang="zh-CN" sz="2000" kern="100" dirty="0">
                        <a:effectLst/>
                        <a:latin typeface="Calibri" panose="020F0502020204030204" pitchFamily="34" charset="0"/>
                        <a:ea typeface="+mn-ea"/>
                        <a:cs typeface="Times New Roman" panose="02020603050405020304" pitchFamily="18" charset="0"/>
                      </a:endParaRP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799436385"/>
                  </a:ext>
                </a:extLst>
              </a:tr>
              <a:tr h="624452">
                <a:tc>
                  <a:txBody>
                    <a:bodyPr/>
                    <a:lstStyle/>
                    <a:p>
                      <a:pPr algn="ctr"/>
                      <a:r>
                        <a:rPr lang="en-US" altLang="zh-CN" sz="1600" kern="100" dirty="0">
                          <a:effectLst/>
                        </a:rPr>
                        <a:t>Component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altLang="zh-CN" sz="1600" kern="100" dirty="0">
                          <a:effectLst/>
                        </a:rPr>
                        <a:t>Number</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altLang="zh-CN" sz="1600" dirty="0"/>
                        <a:t>Piece  (1</a:t>
                      </a:r>
                      <a:r>
                        <a:rPr lang="en-US" altLang="zh-CN" sz="1600" baseline="0" dirty="0"/>
                        <a:t> group / day)</a:t>
                      </a:r>
                      <a:endParaRPr lang="zh-CN" altLang="en-US" sz="1600" dirty="0"/>
                    </a:p>
                  </a:txBody>
                  <a:tcPr marL="68580" marR="68580" marT="0" marB="0"/>
                </a:tc>
                <a:tc>
                  <a:txBody>
                    <a:bodyPr/>
                    <a:lstStyle/>
                    <a:p>
                      <a:pPr algn="ctr"/>
                      <a:r>
                        <a:rPr lang="en-US" altLang="zh-CN" sz="1600" kern="100" dirty="0">
                          <a:effectLst/>
                          <a:latin typeface="Calibri" panose="020F0502020204030204" pitchFamily="34" charset="0"/>
                          <a:ea typeface="+mn-ea"/>
                          <a:cs typeface="Times New Roman" panose="02020603050405020304" pitchFamily="18" charset="0"/>
                        </a:rPr>
                        <a:t>Team</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gn="ctr"/>
                      <a:r>
                        <a:rPr lang="en-US" altLang="zh-CN" sz="1600" kern="100" dirty="0">
                          <a:effectLst/>
                        </a:rPr>
                        <a:t>Month</a:t>
                      </a:r>
                      <a:r>
                        <a:rPr lang="zh-CN" altLang="zh-CN" sz="1600" kern="100" dirty="0">
                          <a:effectLst/>
                        </a:rPr>
                        <a:t>（</a:t>
                      </a:r>
                      <a:r>
                        <a:rPr lang="en-US" altLang="zh-CN" sz="1600" kern="100" dirty="0">
                          <a:effectLst/>
                        </a:rPr>
                        <a:t>25 workdays / month</a:t>
                      </a:r>
                      <a:r>
                        <a:rPr lang="zh-CN" altLang="zh-CN" sz="1600" kern="100" dirty="0">
                          <a:effectLst/>
                        </a:rPr>
                        <a:t>）</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85792934"/>
                  </a:ext>
                </a:extLst>
              </a:tr>
              <a:tr h="312227">
                <a:tc>
                  <a:txBody>
                    <a:bodyPr/>
                    <a:lstStyle/>
                    <a:p>
                      <a:pPr algn="ctr"/>
                      <a:r>
                        <a:rPr lang="en-US" altLang="zh-CN" sz="1600" kern="100" dirty="0">
                          <a:effectLst/>
                        </a:rPr>
                        <a:t>Dipole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14844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16.5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03367230"/>
                  </a:ext>
                </a:extLst>
              </a:tr>
              <a:tr h="312227">
                <a:tc>
                  <a:txBody>
                    <a:bodyPr/>
                    <a:lstStyle/>
                    <a:p>
                      <a:pPr algn="ctr"/>
                      <a:r>
                        <a:rPr lang="en-US" altLang="zh-CN" sz="1600" kern="100" dirty="0">
                          <a:effectLst/>
                        </a:rPr>
                        <a:t>Quadrupole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3458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rPr>
                        <a:t>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83986243"/>
                  </a:ext>
                </a:extLst>
              </a:tr>
              <a:tr h="312227">
                <a:tc>
                  <a:txBody>
                    <a:bodyPr/>
                    <a:lstStyle/>
                    <a:p>
                      <a:pPr algn="ctr"/>
                      <a:r>
                        <a:rPr lang="en-US" altLang="zh-CN" sz="1600" kern="100" dirty="0" err="1">
                          <a:effectLst/>
                        </a:rPr>
                        <a:t>Sextupole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100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65227851"/>
                  </a:ext>
                </a:extLst>
              </a:tr>
              <a:tr h="417738">
                <a:tc>
                  <a:txBody>
                    <a:bodyPr/>
                    <a:lstStyle/>
                    <a:p>
                      <a:pPr algn="ctr"/>
                      <a:r>
                        <a:rPr lang="en-US" altLang="zh-CN" sz="1600" kern="100" dirty="0">
                          <a:effectLst/>
                        </a:rPr>
                        <a:t>Corrector</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2436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85001256"/>
                  </a:ext>
                </a:extLst>
              </a:tr>
              <a:tr h="464998">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BPM\PR\DCCT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2408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31205878"/>
                  </a:ext>
                </a:extLst>
              </a:tr>
              <a:tr h="427677">
                <a:tc>
                  <a:txBody>
                    <a:bodyPr/>
                    <a:lstStyle/>
                    <a:p>
                      <a:pPr algn="ctr"/>
                      <a:r>
                        <a:rPr lang="en-US" altLang="zh-CN" sz="1600" kern="100" dirty="0">
                          <a:effectLst/>
                        </a:rPr>
                        <a:t>Cryomodule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12</a:t>
                      </a:r>
                      <a:r>
                        <a:rPr lang="zh-CN" sz="1600" kern="100" dirty="0">
                          <a:effectLst/>
                        </a:rPr>
                        <a:t>（</a:t>
                      </a:r>
                      <a:r>
                        <a:rPr lang="en-US" sz="1600" kern="100" dirty="0">
                          <a:effectLst/>
                        </a:rPr>
                        <a:t>12</a:t>
                      </a:r>
                      <a:r>
                        <a:rPr lang="en-US" altLang="zh-CN" sz="1600" kern="100" dirty="0">
                          <a:effectLst/>
                        </a:rPr>
                        <a:t>m</a:t>
                      </a:r>
                      <a:r>
                        <a:rPr lang="zh-CN" sz="1600" kern="10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rowSpan="3">
                  <a:txBody>
                    <a:bodyPr/>
                    <a:lstStyle/>
                    <a:p>
                      <a:pPr algn="ctr"/>
                      <a:r>
                        <a:rPr lang="en-US" sz="1600" kern="100" dirty="0">
                          <a:effectLst/>
                        </a:rPr>
                        <a:t>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rowSpan="3">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1.5</a:t>
                      </a:r>
                      <a:endPar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93213433"/>
                  </a:ext>
                </a:extLst>
              </a:tr>
              <a:tr h="422900">
                <a:tc>
                  <a:txBody>
                    <a:bodyPr/>
                    <a:lstStyle/>
                    <a:p>
                      <a:pPr algn="ctr">
                        <a:spcAft>
                          <a:spcPts val="0"/>
                        </a:spcAft>
                      </a:pPr>
                      <a:r>
                        <a:rPr lang="en-US" altLang="zh-CN" sz="1600" kern="100" dirty="0">
                          <a:effectLst/>
                        </a:rPr>
                        <a:t>Septum Magnet</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r>
                        <a:rPr lang="en-US" sz="1600" kern="100">
                          <a:effectLst/>
                        </a:rPr>
                        <a:t>32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vMerge="1">
                  <a:txBody>
                    <a:bodyPr/>
                    <a:lstStyle/>
                    <a:p>
                      <a:pPr algn="ctr"/>
                      <a:r>
                        <a:rPr lang="zh-CN" sz="1600" kern="100" dirty="0">
                          <a:effectLst/>
                        </a:rPr>
                        <a:t>（</a:t>
                      </a:r>
                      <a:r>
                        <a:rPr lang="en-US" sz="1600" kern="100" dirty="0">
                          <a:effectLst/>
                        </a:rPr>
                        <a:t>16 </a:t>
                      </a:r>
                      <a:r>
                        <a:rPr lang="en-US" altLang="zh-CN" sz="1600" kern="100" dirty="0">
                          <a:effectLst/>
                        </a:rPr>
                        <a:t>workdays</a:t>
                      </a:r>
                      <a:r>
                        <a:rPr lang="zh-CN" sz="1600" kern="10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67138643"/>
                  </a:ext>
                </a:extLst>
              </a:tr>
              <a:tr h="356830">
                <a:tc>
                  <a:txBody>
                    <a:bodyPr/>
                    <a:lstStyle/>
                    <a:p>
                      <a:pPr algn="ctr"/>
                      <a:r>
                        <a:rPr lang="en-US" sz="1600" kern="100" dirty="0">
                          <a:effectLst/>
                        </a:rPr>
                        <a:t>Kicker</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rPr>
                        <a:t>8</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vMerge="1">
                  <a:txBody>
                    <a:bodyPr/>
                    <a:lstStyle/>
                    <a:p>
                      <a:pPr algn="ctr"/>
                      <a:r>
                        <a:rPr lang="zh-CN" sz="1600" kern="100" dirty="0">
                          <a:effectLst/>
                        </a:rPr>
                        <a:t>（</a:t>
                      </a:r>
                      <a:r>
                        <a:rPr lang="en-US" sz="1600" kern="100" dirty="0">
                          <a:effectLst/>
                        </a:rPr>
                        <a:t>2 </a:t>
                      </a:r>
                      <a:r>
                        <a:rPr lang="en-US" altLang="zh-CN" sz="1600" kern="100" dirty="0">
                          <a:effectLst/>
                        </a:rPr>
                        <a:t>workdays</a:t>
                      </a:r>
                      <a:r>
                        <a:rPr lang="zh-CN" sz="1600" kern="10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4987898"/>
                  </a:ext>
                </a:extLst>
              </a:tr>
              <a:tr h="434839">
                <a:tc>
                  <a:txBody>
                    <a:bodyPr/>
                    <a:lstStyle/>
                    <a:p>
                      <a:pPr algn="ctr"/>
                      <a:r>
                        <a:rPr lang="en-US" altLang="zh-CN" sz="1600" kern="100" dirty="0">
                          <a:effectLst/>
                        </a:rPr>
                        <a:t>Total</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7022233"/>
                  </a:ext>
                </a:extLst>
              </a:tr>
            </a:tbl>
          </a:graphicData>
        </a:graphic>
      </p:graphicFrame>
      <p:graphicFrame>
        <p:nvGraphicFramePr>
          <p:cNvPr id="4" name="表格 3">
            <a:extLst>
              <a:ext uri="{FF2B5EF4-FFF2-40B4-BE49-F238E27FC236}">
                <a16:creationId xmlns:a16="http://schemas.microsoft.com/office/drawing/2014/main" id="{D9598505-243C-5C74-214B-88DFE79A1AFD}"/>
              </a:ext>
            </a:extLst>
          </p:cNvPr>
          <p:cNvGraphicFramePr>
            <a:graphicFrameLocks noGrp="1"/>
          </p:cNvGraphicFramePr>
          <p:nvPr>
            <p:extLst>
              <p:ext uri="{D42A27DB-BD31-4B8C-83A1-F6EECF244321}">
                <p14:modId xmlns:p14="http://schemas.microsoft.com/office/powerpoint/2010/main" val="3448725259"/>
              </p:ext>
            </p:extLst>
          </p:nvPr>
        </p:nvGraphicFramePr>
        <p:xfrm>
          <a:off x="5458025" y="935712"/>
          <a:ext cx="6559149" cy="5790220"/>
        </p:xfrm>
        <a:graphic>
          <a:graphicData uri="http://schemas.openxmlformats.org/drawingml/2006/table">
            <a:tbl>
              <a:tblPr firstRow="1" firstCol="1" bandRow="1">
                <a:tableStyleId>{5C22544A-7EE6-4342-B048-85BDC9FD1C3A}</a:tableStyleId>
              </a:tblPr>
              <a:tblGrid>
                <a:gridCol w="1590597">
                  <a:extLst>
                    <a:ext uri="{9D8B030D-6E8A-4147-A177-3AD203B41FA5}">
                      <a16:colId xmlns:a16="http://schemas.microsoft.com/office/drawing/2014/main" val="184635122"/>
                    </a:ext>
                  </a:extLst>
                </a:gridCol>
                <a:gridCol w="936104">
                  <a:extLst>
                    <a:ext uri="{9D8B030D-6E8A-4147-A177-3AD203B41FA5}">
                      <a16:colId xmlns:a16="http://schemas.microsoft.com/office/drawing/2014/main" val="1577479264"/>
                    </a:ext>
                  </a:extLst>
                </a:gridCol>
                <a:gridCol w="1152128">
                  <a:extLst>
                    <a:ext uri="{9D8B030D-6E8A-4147-A177-3AD203B41FA5}">
                      <a16:colId xmlns:a16="http://schemas.microsoft.com/office/drawing/2014/main" val="2931914569"/>
                    </a:ext>
                  </a:extLst>
                </a:gridCol>
                <a:gridCol w="792088">
                  <a:extLst>
                    <a:ext uri="{9D8B030D-6E8A-4147-A177-3AD203B41FA5}">
                      <a16:colId xmlns:a16="http://schemas.microsoft.com/office/drawing/2014/main" val="1235038730"/>
                    </a:ext>
                  </a:extLst>
                </a:gridCol>
                <a:gridCol w="2088232">
                  <a:extLst>
                    <a:ext uri="{9D8B030D-6E8A-4147-A177-3AD203B41FA5}">
                      <a16:colId xmlns:a16="http://schemas.microsoft.com/office/drawing/2014/main" val="3063275299"/>
                    </a:ext>
                  </a:extLst>
                </a:gridCol>
              </a:tblGrid>
              <a:tr h="322138">
                <a:tc gridSpan="5">
                  <a:txBody>
                    <a:bodyPr/>
                    <a:lstStyle/>
                    <a:p>
                      <a:pPr algn="just">
                        <a:spcAft>
                          <a:spcPts val="0"/>
                        </a:spcAft>
                      </a:pPr>
                      <a:r>
                        <a:rPr lang="en-US" altLang="zh-CN" sz="2000" kern="100" dirty="0" err="1">
                          <a:effectLst/>
                        </a:rPr>
                        <a:t>Linac</a:t>
                      </a:r>
                      <a:r>
                        <a:rPr lang="en-US" altLang="zh-CN" sz="2000" kern="100" dirty="0">
                          <a:effectLst/>
                        </a:rPr>
                        <a:t> DR  BT installation and alignment time estimation table</a:t>
                      </a: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799436385"/>
                  </a:ext>
                </a:extLst>
              </a:tr>
              <a:tr h="531633">
                <a:tc>
                  <a:txBody>
                    <a:bodyPr/>
                    <a:lstStyle/>
                    <a:p>
                      <a:pPr algn="ctr"/>
                      <a:r>
                        <a:rPr lang="en-US" altLang="zh-CN" sz="1600" kern="100" dirty="0">
                          <a:effectLst/>
                        </a:rPr>
                        <a:t>Component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altLang="zh-CN" sz="1600" kern="100" dirty="0">
                          <a:effectLst/>
                        </a:rPr>
                        <a:t>Number</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altLang="zh-CN" sz="1600" dirty="0"/>
                        <a:t>Piece  (1</a:t>
                      </a:r>
                      <a:r>
                        <a:rPr lang="en-US" altLang="zh-CN" sz="1600" baseline="0" dirty="0"/>
                        <a:t> group / day)</a:t>
                      </a:r>
                      <a:endParaRPr lang="zh-CN" altLang="en-US" sz="1600" dirty="0"/>
                    </a:p>
                  </a:txBody>
                  <a:tcPr marL="68580" marR="68580" marT="0" marB="0"/>
                </a:tc>
                <a:tc>
                  <a:txBody>
                    <a:bodyPr/>
                    <a:lstStyle/>
                    <a:p>
                      <a:pPr algn="ctr"/>
                      <a:r>
                        <a:rPr lang="en-US" altLang="zh-CN" sz="1600" kern="100" dirty="0">
                          <a:effectLst/>
                        </a:rPr>
                        <a:t>Team</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gn="ctr"/>
                      <a:r>
                        <a:rPr lang="en-US" altLang="zh-CN" sz="1600" kern="100" dirty="0">
                          <a:effectLst/>
                        </a:rPr>
                        <a:t>Month</a:t>
                      </a:r>
                      <a:r>
                        <a:rPr lang="zh-CN" altLang="zh-CN" sz="1600" kern="100" dirty="0">
                          <a:effectLst/>
                        </a:rPr>
                        <a:t>（</a:t>
                      </a:r>
                      <a:r>
                        <a:rPr lang="en-US" altLang="zh-CN" sz="1600" kern="100" dirty="0">
                          <a:effectLst/>
                        </a:rPr>
                        <a:t>25 workdays / month</a:t>
                      </a:r>
                      <a:r>
                        <a:rPr lang="zh-CN" altLang="zh-CN" sz="1600" kern="100" dirty="0">
                          <a:effectLst/>
                        </a:rPr>
                        <a:t>）</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85792934"/>
                  </a:ext>
                </a:extLst>
              </a:tr>
              <a:tr h="265817">
                <a:tc>
                  <a:txBody>
                    <a:bodyPr/>
                    <a:lstStyle/>
                    <a:p>
                      <a:pPr algn="ctr"/>
                      <a:r>
                        <a:rPr lang="en-US" altLang="zh-CN" sz="1600" kern="100" dirty="0">
                          <a:effectLst/>
                        </a:rPr>
                        <a:t>Dipole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135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03367230"/>
                  </a:ext>
                </a:extLst>
              </a:tr>
              <a:tr h="265817">
                <a:tc>
                  <a:txBody>
                    <a:bodyPr/>
                    <a:lstStyle/>
                    <a:p>
                      <a:pPr algn="ctr"/>
                      <a:r>
                        <a:rPr lang="en-US" altLang="zh-CN" sz="1600" kern="100" dirty="0">
                          <a:effectLst/>
                        </a:rPr>
                        <a:t>Quadrupole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714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rPr>
                        <a:t>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3.6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83986243"/>
                  </a:ext>
                </a:extLst>
              </a:tr>
              <a:tr h="265817">
                <a:tc>
                  <a:txBody>
                    <a:bodyPr/>
                    <a:lstStyle/>
                    <a:p>
                      <a:pPr algn="ctr"/>
                      <a:r>
                        <a:rPr lang="en-US" altLang="zh-CN" sz="1600" kern="100" dirty="0" err="1">
                          <a:effectLst/>
                        </a:rPr>
                        <a:t>Sextupole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72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0.4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65227851"/>
                  </a:ext>
                </a:extLst>
              </a:tr>
              <a:tr h="355645">
                <a:tc>
                  <a:txBody>
                    <a:bodyPr/>
                    <a:lstStyle/>
                    <a:p>
                      <a:pPr algn="ctr"/>
                      <a:r>
                        <a:rPr lang="en-US" altLang="zh-CN" sz="1600" kern="100" dirty="0">
                          <a:effectLst/>
                        </a:rPr>
                        <a:t>Corrector</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275</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85001256"/>
                  </a:ext>
                </a:extLst>
              </a:tr>
              <a:tr h="395880">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BPM\PR\DCCT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180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0.6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31205878"/>
                  </a:ext>
                </a:extLst>
              </a:tr>
              <a:tr h="395880">
                <a:tc>
                  <a:txBody>
                    <a:bodyPr/>
                    <a:lstStyle/>
                    <a:p>
                      <a:pPr algn="ctr"/>
                      <a:r>
                        <a:rPr lang="en-US" altLang="zh-CN" sz="1600" kern="100" dirty="0">
                          <a:effectLst/>
                          <a:latin typeface="Calibri" panose="020F0502020204030204" pitchFamily="34" charset="0"/>
                          <a:ea typeface="+mn-ea"/>
                          <a:cs typeface="Times New Roman" panose="02020603050405020304" pitchFamily="18" charset="0"/>
                        </a:rPr>
                        <a:t>Accelerating structure</a:t>
                      </a:r>
                    </a:p>
                  </a:txBody>
                  <a:tcPr marL="68580" marR="68580" marT="0" marB="0" anchor="ctr"/>
                </a:tc>
                <a:tc>
                  <a:txBody>
                    <a:bodyPr/>
                    <a:lstStyle/>
                    <a:p>
                      <a:pPr algn="ctr"/>
                      <a:r>
                        <a:rPr lang="en-US" altLang="zh-CN" sz="1600" kern="100" dirty="0">
                          <a:effectLst/>
                          <a:latin typeface="Calibri" panose="020F0502020204030204" pitchFamily="34" charset="0"/>
                          <a:ea typeface="+mn-ea"/>
                          <a:cs typeface="Times New Roman" panose="02020603050405020304" pitchFamily="18" charset="0"/>
                        </a:rPr>
                        <a:t>577</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38826534"/>
                  </a:ext>
                </a:extLst>
              </a:tr>
              <a:tr h="318778">
                <a:tc>
                  <a:txBody>
                    <a:bodyPr/>
                    <a:lstStyle/>
                    <a:p>
                      <a:pPr algn="ctr"/>
                      <a:r>
                        <a:rPr lang="en-US" altLang="zh-CN" sz="1600" kern="100" dirty="0">
                          <a:effectLst/>
                          <a:latin typeface="Calibri" panose="020F0502020204030204" pitchFamily="34" charset="0"/>
                          <a:ea typeface="+mn-ea"/>
                          <a:cs typeface="Times New Roman" panose="02020603050405020304" pitchFamily="18" charset="0"/>
                        </a:rPr>
                        <a:t>Solenoid</a:t>
                      </a: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37</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0.2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84076695"/>
                  </a:ext>
                </a:extLst>
              </a:tr>
              <a:tr h="395880">
                <a:tc>
                  <a:txBody>
                    <a:bodyPr/>
                    <a:lstStyle/>
                    <a:p>
                      <a:pPr algn="ctr"/>
                      <a:r>
                        <a:rPr lang="en-US" altLang="zh-CN" sz="1600" kern="100" dirty="0">
                          <a:effectLst/>
                          <a:latin typeface="Calibri" panose="020F0502020204030204" pitchFamily="34" charset="0"/>
                          <a:ea typeface="+mn-ea"/>
                          <a:cs typeface="Times New Roman" panose="02020603050405020304" pitchFamily="18" charset="0"/>
                        </a:rPr>
                        <a:t>SHB BUN </a:t>
                      </a:r>
                    </a:p>
                    <a:p>
                      <a:pPr algn="ctr"/>
                      <a:r>
                        <a:rPr lang="en-US" altLang="zh-CN" sz="1600" kern="100" dirty="0">
                          <a:effectLst/>
                          <a:latin typeface="Calibri" panose="020F0502020204030204" pitchFamily="34" charset="0"/>
                          <a:ea typeface="+mn-ea"/>
                          <a:cs typeface="Times New Roman" panose="02020603050405020304" pitchFamily="18" charset="0"/>
                        </a:rPr>
                        <a:t>RF Cavity </a:t>
                      </a: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rowSpan="6">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0.2</a:t>
                      </a:r>
                      <a:endPar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49677070"/>
                  </a:ext>
                </a:extLst>
              </a:tr>
              <a:tr h="395880">
                <a:tc>
                  <a:txBody>
                    <a:bodyPr/>
                    <a:lstStyle/>
                    <a:p>
                      <a:pPr algn="ctr"/>
                      <a:r>
                        <a:rPr lang="en-US" altLang="zh-CN" sz="1600" kern="100" dirty="0">
                          <a:effectLst/>
                          <a:latin typeface="Calibri" panose="020F0502020204030204" pitchFamily="34" charset="0"/>
                          <a:ea typeface="+mn-ea"/>
                          <a:cs typeface="Times New Roman" panose="02020603050405020304" pitchFamily="18" charset="0"/>
                        </a:rPr>
                        <a:t>Collimator dump</a:t>
                      </a: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pPr algn="ct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64253250"/>
                  </a:ext>
                </a:extLst>
              </a:tr>
              <a:tr h="299314">
                <a:tc>
                  <a:txBody>
                    <a:bodyPr/>
                    <a:lstStyle/>
                    <a:p>
                      <a:pPr algn="ctr"/>
                      <a:r>
                        <a:rPr lang="en-US" altLang="zh-CN" sz="1600" kern="100" dirty="0">
                          <a:effectLst/>
                          <a:latin typeface="Calibri" panose="020F0502020204030204" pitchFamily="34" charset="0"/>
                          <a:ea typeface="+mn-ea"/>
                          <a:cs typeface="Times New Roman" panose="02020603050405020304" pitchFamily="18" charset="0"/>
                        </a:rPr>
                        <a:t>Electron Source</a:t>
                      </a: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rowSpan="4">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2</a:t>
                      </a:r>
                      <a:endPar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1.5</a:t>
                      </a:r>
                      <a:endPar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89694216"/>
                  </a:ext>
                </a:extLst>
              </a:tr>
              <a:tr h="364107">
                <a:tc>
                  <a:txBody>
                    <a:bodyPr/>
                    <a:lstStyle/>
                    <a:p>
                      <a:pPr algn="ctr"/>
                      <a:r>
                        <a:rPr lang="en-US" altLang="zh-CN" sz="1600" kern="100" dirty="0">
                          <a:effectLst/>
                          <a:latin typeface="Calibri" panose="020F0502020204030204" pitchFamily="34" charset="0"/>
                          <a:ea typeface="+mn-ea"/>
                          <a:cs typeface="Times New Roman" panose="02020603050405020304" pitchFamily="18" charset="0"/>
                        </a:rPr>
                        <a:t>Positron Source</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pPr algn="ctr"/>
                      <a:r>
                        <a:rPr lang="en-US" sz="1600" kern="100" dirty="0">
                          <a:effectLst/>
                        </a:rPr>
                        <a:t>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pPr algn="ctr"/>
                      <a:r>
                        <a:rPr lang="en-US" altLang="zh-CN" sz="1600" kern="100" dirty="0">
                          <a:effectLst/>
                          <a:latin typeface="Calibri" panose="020F0502020204030204" pitchFamily="34" charset="0"/>
                          <a:ea typeface="宋体" panose="02010600030101010101" pitchFamily="2" charset="-122"/>
                          <a:cs typeface="Times New Roman" panose="02020603050405020304" pitchFamily="18" charset="0"/>
                        </a:rPr>
                        <a:t>1.5</a:t>
                      </a:r>
                      <a:endParaRPr lang="zh-CN" alt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93213433"/>
                  </a:ext>
                </a:extLst>
              </a:tr>
              <a:tr h="360040">
                <a:tc>
                  <a:txBody>
                    <a:bodyPr/>
                    <a:lstStyle/>
                    <a:p>
                      <a:pPr algn="ctr">
                        <a:spcAft>
                          <a:spcPts val="0"/>
                        </a:spcAft>
                      </a:pPr>
                      <a:r>
                        <a:rPr lang="en-US" altLang="zh-CN" sz="1600" kern="100" dirty="0">
                          <a:effectLst/>
                        </a:rPr>
                        <a:t>Septum Magnet</a:t>
                      </a:r>
                      <a:endParaRPr lang="zh-CN" altLang="zh-CN" sz="1600" kern="100" dirty="0">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r>
                        <a:rPr lang="en-US" sz="1600" kern="10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vMerge="1">
                  <a:txBody>
                    <a:bodyPr/>
                    <a:lstStyle/>
                    <a:p>
                      <a:pPr algn="ctr"/>
                      <a:r>
                        <a:rPr lang="zh-CN" sz="1600" kern="100" dirty="0">
                          <a:effectLst/>
                        </a:rPr>
                        <a:t>（</a:t>
                      </a:r>
                      <a:r>
                        <a:rPr lang="en-US" sz="1600" kern="100" dirty="0">
                          <a:effectLst/>
                        </a:rPr>
                        <a:t>16 </a:t>
                      </a:r>
                      <a:r>
                        <a:rPr lang="en-US" altLang="zh-CN" sz="1600" kern="100" dirty="0">
                          <a:effectLst/>
                        </a:rPr>
                        <a:t>workdays</a:t>
                      </a:r>
                      <a:r>
                        <a:rPr lang="zh-CN" sz="1600" kern="10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67138643"/>
                  </a:ext>
                </a:extLst>
              </a:tr>
              <a:tr h="303790">
                <a:tc>
                  <a:txBody>
                    <a:bodyPr/>
                    <a:lstStyle/>
                    <a:p>
                      <a:pPr algn="ctr"/>
                      <a:r>
                        <a:rPr lang="en-US" sz="1600" kern="100" dirty="0">
                          <a:effectLst/>
                        </a:rPr>
                        <a:t>Kicker</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endParaRPr lang="zh-CN" altLang="en-US"/>
                    </a:p>
                  </a:txBody>
                  <a:tcPr/>
                </a:tc>
                <a:tc vMerge="1">
                  <a:txBody>
                    <a:bodyPr/>
                    <a:lstStyle/>
                    <a:p>
                      <a:pPr algn="ctr"/>
                      <a:r>
                        <a:rPr lang="zh-CN" sz="1600" kern="100" dirty="0">
                          <a:effectLst/>
                        </a:rPr>
                        <a:t>（</a:t>
                      </a:r>
                      <a:r>
                        <a:rPr lang="en-US" sz="1600" kern="100" dirty="0">
                          <a:effectLst/>
                        </a:rPr>
                        <a:t>2 </a:t>
                      </a:r>
                      <a:r>
                        <a:rPr lang="en-US" altLang="zh-CN" sz="1600" kern="100" dirty="0">
                          <a:effectLst/>
                        </a:rPr>
                        <a:t>workdays</a:t>
                      </a:r>
                      <a:r>
                        <a:rPr lang="zh-CN" sz="1600" kern="100" dirty="0">
                          <a:effectLst/>
                        </a:rPr>
                        <a: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4987898"/>
                  </a:ext>
                </a:extLst>
              </a:tr>
              <a:tr h="370204">
                <a:tc>
                  <a:txBody>
                    <a:bodyPr/>
                    <a:lstStyle/>
                    <a:p>
                      <a:pPr algn="ctr"/>
                      <a:r>
                        <a:rPr lang="en-US" altLang="zh-CN" sz="1600" kern="100" dirty="0">
                          <a:effectLst/>
                        </a:rPr>
                        <a:t>Total</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rPr>
                        <a:t>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dirty="0">
                          <a:effectLst/>
                        </a:rPr>
                        <a:t>10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7022233"/>
                  </a:ext>
                </a:extLst>
              </a:tr>
            </a:tbl>
          </a:graphicData>
        </a:graphic>
      </p:graphicFrame>
    </p:spTree>
    <p:extLst>
      <p:ext uri="{BB962C8B-B14F-4D97-AF65-F5344CB8AC3E}">
        <p14:creationId xmlns:p14="http://schemas.microsoft.com/office/powerpoint/2010/main" val="328284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299" y="148007"/>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二、</a:t>
            </a:r>
            <a:r>
              <a:rPr lang="en-GB" altLang="zh-CN" sz="2800" dirty="0">
                <a:latin typeface="Arial Unicode MS" pitchFamily="34" charset="-122"/>
                <a:ea typeface="Arial Unicode MS" panose="020B0604020202020204" pitchFamily="34" charset="-122"/>
                <a:cs typeface="Arial Unicode MS" pitchFamily="34" charset="-122"/>
              </a:rPr>
              <a:t>CEPC installation strategy</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29</a:t>
            </a:fld>
            <a:endParaRPr lang="zh-CN" altLang="en-US" dirty="0"/>
          </a:p>
        </p:txBody>
      </p:sp>
      <p:sp>
        <p:nvSpPr>
          <p:cNvPr id="3" name="内容占位符 2">
            <a:extLst>
              <a:ext uri="{FF2B5EF4-FFF2-40B4-BE49-F238E27FC236}">
                <a16:creationId xmlns:a16="http://schemas.microsoft.com/office/drawing/2014/main" id="{9C3F9AC3-EE1D-97E0-531A-1A672485BE1F}"/>
              </a:ext>
            </a:extLst>
          </p:cNvPr>
          <p:cNvSpPr txBox="1">
            <a:spLocks/>
          </p:cNvSpPr>
          <p:nvPr/>
        </p:nvSpPr>
        <p:spPr>
          <a:xfrm>
            <a:off x="1343472" y="1052736"/>
            <a:ext cx="9361040" cy="91444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An automatic management system from installation schedule to production, logistic and storage is under studying. (by professor Wang </a:t>
            </a:r>
            <a:r>
              <a:rPr lang="en-US" altLang="zh-CN" sz="2000" dirty="0" err="1">
                <a:latin typeface="Times New Roman" pitchFamily="18" charset="0"/>
                <a:cs typeface="Times New Roman" pitchFamily="18" charset="0"/>
              </a:rPr>
              <a:t>Jiabin</a:t>
            </a:r>
            <a:r>
              <a:rPr lang="en-US" altLang="zh-CN" sz="2000" dirty="0">
                <a:latin typeface="Times New Roman" pitchFamily="18" charset="0"/>
                <a:cs typeface="Times New Roman" pitchFamily="18" charset="0"/>
              </a:rPr>
              <a:t>)</a:t>
            </a:r>
          </a:p>
        </p:txBody>
      </p:sp>
      <p:pic>
        <p:nvPicPr>
          <p:cNvPr id="4" name="图片 3">
            <a:extLst>
              <a:ext uri="{FF2B5EF4-FFF2-40B4-BE49-F238E27FC236}">
                <a16:creationId xmlns:a16="http://schemas.microsoft.com/office/drawing/2014/main" id="{3F251EB8-AE1F-BAA1-C433-8D3F8161A270}"/>
              </a:ext>
            </a:extLst>
          </p:cNvPr>
          <p:cNvPicPr>
            <a:picLocks noChangeAspect="1"/>
          </p:cNvPicPr>
          <p:nvPr/>
        </p:nvPicPr>
        <p:blipFill>
          <a:blip r:embed="rId3"/>
          <a:stretch>
            <a:fillRect/>
          </a:stretch>
        </p:blipFill>
        <p:spPr>
          <a:xfrm>
            <a:off x="767408" y="1871016"/>
            <a:ext cx="6429505" cy="4838977"/>
          </a:xfrm>
          <a:prstGeom prst="rect">
            <a:avLst/>
          </a:prstGeom>
        </p:spPr>
      </p:pic>
      <p:sp>
        <p:nvSpPr>
          <p:cNvPr id="6" name="内容占位符 2">
            <a:extLst>
              <a:ext uri="{FF2B5EF4-FFF2-40B4-BE49-F238E27FC236}">
                <a16:creationId xmlns:a16="http://schemas.microsoft.com/office/drawing/2014/main" id="{6A4F1F63-5A24-C3E4-B6CE-7932DBC58639}"/>
              </a:ext>
            </a:extLst>
          </p:cNvPr>
          <p:cNvSpPr txBox="1">
            <a:spLocks/>
          </p:cNvSpPr>
          <p:nvPr/>
        </p:nvSpPr>
        <p:spPr>
          <a:xfrm>
            <a:off x="7624825" y="2636912"/>
            <a:ext cx="3816424" cy="40965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Operational logic diagram</a:t>
            </a:r>
            <a:endParaRPr lang="en-US" altLang="zh-CN" sz="2000" dirty="0">
              <a:solidFill>
                <a:prstClr val="black"/>
              </a:solidFill>
            </a:endParaRPr>
          </a:p>
        </p:txBody>
      </p:sp>
      <p:pic>
        <p:nvPicPr>
          <p:cNvPr id="7" name="图片 6">
            <a:extLst>
              <a:ext uri="{FF2B5EF4-FFF2-40B4-BE49-F238E27FC236}">
                <a16:creationId xmlns:a16="http://schemas.microsoft.com/office/drawing/2014/main" id="{3F275D56-0D5B-4CEB-53AF-026625A64DB2}"/>
              </a:ext>
            </a:extLst>
          </p:cNvPr>
          <p:cNvPicPr>
            <a:picLocks noChangeAspect="1"/>
          </p:cNvPicPr>
          <p:nvPr/>
        </p:nvPicPr>
        <p:blipFill>
          <a:blip r:embed="rId4"/>
          <a:stretch>
            <a:fillRect/>
          </a:stretch>
        </p:blipFill>
        <p:spPr>
          <a:xfrm>
            <a:off x="7608168" y="3445519"/>
            <a:ext cx="4271277" cy="1760679"/>
          </a:xfrm>
          <a:prstGeom prst="rect">
            <a:avLst/>
          </a:prstGeom>
        </p:spPr>
      </p:pic>
    </p:spTree>
    <p:extLst>
      <p:ext uri="{BB962C8B-B14F-4D97-AF65-F5344CB8AC3E}">
        <p14:creationId xmlns:p14="http://schemas.microsoft.com/office/powerpoint/2010/main" val="409840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3</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507240"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Introduction</a:t>
            </a:r>
            <a:endParaRPr lang="zh-CN" altLang="en-US" b="1" dirty="0">
              <a:solidFill>
                <a:srgbClr val="C00000"/>
              </a:solidFill>
            </a:endParaRPr>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14" name="Content Placeholder 2"/>
          <p:cNvSpPr>
            <a:spLocks noGrp="1"/>
          </p:cNvSpPr>
          <p:nvPr>
            <p:ph idx="1"/>
          </p:nvPr>
        </p:nvSpPr>
        <p:spPr>
          <a:xfrm>
            <a:off x="263352" y="1412776"/>
            <a:ext cx="11834668" cy="3619401"/>
          </a:xfrm>
        </p:spPr>
        <p:txBody>
          <a:bodyPr>
            <a:normAutofit/>
          </a:bodyPr>
          <a:lstStyle/>
          <a:p>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This talk is about CEPC </a:t>
            </a:r>
            <a:r>
              <a:rPr lang="en-US" altLang="zh-CN" dirty="0">
                <a:effectLst/>
                <a:latin typeface="Times New Roman" panose="02020603050405020304" pitchFamily="18" charset="0"/>
                <a:ea typeface="Times New Roman" panose="02020603050405020304" pitchFamily="18" charset="0"/>
                <a:cs typeface="Times New Roman" panose="02020603050405020304" pitchFamily="18" charset="0"/>
              </a:rPr>
              <a:t>components installation and alignment.</a:t>
            </a: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This talk relate</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 to the TDR ch7.2 Survey and Alignment</a:t>
            </a:r>
          </a:p>
          <a:p>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 content relates to the “charge letter” item 6</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977743"/>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299" y="148007"/>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二、</a:t>
            </a:r>
            <a:r>
              <a:rPr lang="en-GB" altLang="zh-CN" sz="2800" dirty="0">
                <a:latin typeface="Arial Unicode MS" pitchFamily="34" charset="-122"/>
                <a:ea typeface="Arial Unicode MS" panose="020B0604020202020204" pitchFamily="34" charset="-122"/>
                <a:cs typeface="Arial Unicode MS" pitchFamily="34" charset="-122"/>
              </a:rPr>
              <a:t>CEPC installation strategy</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30</a:t>
            </a:fld>
            <a:endParaRPr lang="zh-CN" altLang="en-US" dirty="0"/>
          </a:p>
        </p:txBody>
      </p:sp>
      <p:sp>
        <p:nvSpPr>
          <p:cNvPr id="3" name="内容占位符 2">
            <a:extLst>
              <a:ext uri="{FF2B5EF4-FFF2-40B4-BE49-F238E27FC236}">
                <a16:creationId xmlns:a16="http://schemas.microsoft.com/office/drawing/2014/main" id="{45D2B515-7473-BE6E-5F78-68350226E3BC}"/>
              </a:ext>
            </a:extLst>
          </p:cNvPr>
          <p:cNvSpPr txBox="1">
            <a:spLocks/>
          </p:cNvSpPr>
          <p:nvPr/>
        </p:nvSpPr>
        <p:spPr>
          <a:xfrm>
            <a:off x="479376" y="1052736"/>
            <a:ext cx="8107737" cy="149888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A simulation has been made according  to the speed of installation, production, logistic , testing and warehouse utilization rate, result shows 9 warehouses should be built in each warehouse area.</a:t>
            </a:r>
          </a:p>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Components will be transported from the warehouse to tunnel through the nearby corridors(slope 5%) or the shafts</a:t>
            </a:r>
          </a:p>
        </p:txBody>
      </p:sp>
      <p:pic>
        <p:nvPicPr>
          <p:cNvPr id="4" name="图片 3">
            <a:extLst>
              <a:ext uri="{FF2B5EF4-FFF2-40B4-BE49-F238E27FC236}">
                <a16:creationId xmlns:a16="http://schemas.microsoft.com/office/drawing/2014/main" id="{A5DE2581-FEC8-D146-13FE-45CD63CBEF6E}"/>
              </a:ext>
            </a:extLst>
          </p:cNvPr>
          <p:cNvPicPr>
            <a:picLocks noChangeAspect="1"/>
          </p:cNvPicPr>
          <p:nvPr/>
        </p:nvPicPr>
        <p:blipFill>
          <a:blip r:embed="rId3"/>
          <a:stretch>
            <a:fillRect/>
          </a:stretch>
        </p:blipFill>
        <p:spPr>
          <a:xfrm>
            <a:off x="4485965" y="4926460"/>
            <a:ext cx="1905777" cy="1429891"/>
          </a:xfrm>
          <a:prstGeom prst="rect">
            <a:avLst/>
          </a:prstGeom>
        </p:spPr>
      </p:pic>
      <p:pic>
        <p:nvPicPr>
          <p:cNvPr id="6" name="图片 5">
            <a:extLst>
              <a:ext uri="{FF2B5EF4-FFF2-40B4-BE49-F238E27FC236}">
                <a16:creationId xmlns:a16="http://schemas.microsoft.com/office/drawing/2014/main" id="{58A2207D-C930-C939-AE28-05510763A63D}"/>
              </a:ext>
            </a:extLst>
          </p:cNvPr>
          <p:cNvPicPr>
            <a:picLocks noChangeAspect="1"/>
          </p:cNvPicPr>
          <p:nvPr/>
        </p:nvPicPr>
        <p:blipFill>
          <a:blip r:embed="rId4"/>
          <a:stretch>
            <a:fillRect/>
          </a:stretch>
        </p:blipFill>
        <p:spPr>
          <a:xfrm>
            <a:off x="6441927" y="4926460"/>
            <a:ext cx="1815628" cy="1429891"/>
          </a:xfrm>
          <a:prstGeom prst="rect">
            <a:avLst/>
          </a:prstGeom>
        </p:spPr>
      </p:pic>
      <p:pic>
        <p:nvPicPr>
          <p:cNvPr id="7" name="图片 6">
            <a:extLst>
              <a:ext uri="{FF2B5EF4-FFF2-40B4-BE49-F238E27FC236}">
                <a16:creationId xmlns:a16="http://schemas.microsoft.com/office/drawing/2014/main" id="{794E24E3-3569-9507-1816-C157051E4C9D}"/>
              </a:ext>
            </a:extLst>
          </p:cNvPr>
          <p:cNvPicPr>
            <a:picLocks noChangeAspect="1"/>
          </p:cNvPicPr>
          <p:nvPr/>
        </p:nvPicPr>
        <p:blipFill>
          <a:blip r:embed="rId5"/>
          <a:stretch>
            <a:fillRect/>
          </a:stretch>
        </p:blipFill>
        <p:spPr>
          <a:xfrm>
            <a:off x="4485965" y="3055001"/>
            <a:ext cx="3672409" cy="1784415"/>
          </a:xfrm>
          <a:prstGeom prst="rect">
            <a:avLst/>
          </a:prstGeom>
        </p:spPr>
      </p:pic>
      <p:grpSp>
        <p:nvGrpSpPr>
          <p:cNvPr id="8" name="组合 7">
            <a:extLst>
              <a:ext uri="{FF2B5EF4-FFF2-40B4-BE49-F238E27FC236}">
                <a16:creationId xmlns:a16="http://schemas.microsoft.com/office/drawing/2014/main" id="{A9D9A3A9-6831-D490-4F1F-2C6A7521E231}"/>
              </a:ext>
            </a:extLst>
          </p:cNvPr>
          <p:cNvGrpSpPr/>
          <p:nvPr/>
        </p:nvGrpSpPr>
        <p:grpSpPr>
          <a:xfrm>
            <a:off x="497548" y="3406571"/>
            <a:ext cx="3699680" cy="3133724"/>
            <a:chOff x="871593" y="2864108"/>
            <a:chExt cx="4214614" cy="3690546"/>
          </a:xfrm>
        </p:grpSpPr>
        <p:pic>
          <p:nvPicPr>
            <p:cNvPr id="9" name="图片 8">
              <a:extLst>
                <a:ext uri="{FF2B5EF4-FFF2-40B4-BE49-F238E27FC236}">
                  <a16:creationId xmlns:a16="http://schemas.microsoft.com/office/drawing/2014/main" id="{03B28E2F-5465-3D43-EE62-81E271C427F0}"/>
                </a:ext>
              </a:extLst>
            </p:cNvPr>
            <p:cNvPicPr>
              <a:picLocks noChangeAspect="1"/>
            </p:cNvPicPr>
            <p:nvPr/>
          </p:nvPicPr>
          <p:blipFill>
            <a:blip r:embed="rId6"/>
            <a:stretch>
              <a:fillRect/>
            </a:stretch>
          </p:blipFill>
          <p:spPr>
            <a:xfrm>
              <a:off x="871593" y="2864108"/>
              <a:ext cx="4214614" cy="3690546"/>
            </a:xfrm>
            <a:prstGeom prst="rect">
              <a:avLst/>
            </a:prstGeom>
          </p:spPr>
        </p:pic>
        <p:sp>
          <p:nvSpPr>
            <p:cNvPr id="10" name="椭圆 9">
              <a:extLst>
                <a:ext uri="{FF2B5EF4-FFF2-40B4-BE49-F238E27FC236}">
                  <a16:creationId xmlns:a16="http://schemas.microsoft.com/office/drawing/2014/main" id="{83AE24BA-FE39-4D0F-4858-2BF177BC4218}"/>
                </a:ext>
              </a:extLst>
            </p:cNvPr>
            <p:cNvSpPr/>
            <p:nvPr/>
          </p:nvSpPr>
          <p:spPr>
            <a:xfrm>
              <a:off x="1631504" y="3789040"/>
              <a:ext cx="2664296"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 name="直接箭头连接符 10">
            <a:extLst>
              <a:ext uri="{FF2B5EF4-FFF2-40B4-BE49-F238E27FC236}">
                <a16:creationId xmlns:a16="http://schemas.microsoft.com/office/drawing/2014/main" id="{7E7BEC07-C6C0-DA8F-069A-9D8657E14879}"/>
              </a:ext>
            </a:extLst>
          </p:cNvPr>
          <p:cNvCxnSpPr>
            <a:cxnSpLocks/>
          </p:cNvCxnSpPr>
          <p:nvPr/>
        </p:nvCxnSpPr>
        <p:spPr>
          <a:xfrm flipV="1">
            <a:off x="3765885" y="3805842"/>
            <a:ext cx="624853" cy="1413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直接箭头连接符 11">
            <a:extLst>
              <a:ext uri="{FF2B5EF4-FFF2-40B4-BE49-F238E27FC236}">
                <a16:creationId xmlns:a16="http://schemas.microsoft.com/office/drawing/2014/main" id="{AF8E7C7F-184B-E8FE-136F-91475F2F772A}"/>
              </a:ext>
            </a:extLst>
          </p:cNvPr>
          <p:cNvCxnSpPr>
            <a:cxnSpLocks/>
          </p:cNvCxnSpPr>
          <p:nvPr/>
        </p:nvCxnSpPr>
        <p:spPr>
          <a:xfrm flipV="1">
            <a:off x="3724621" y="5746734"/>
            <a:ext cx="666117" cy="1446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3" name="图片 12">
            <a:extLst>
              <a:ext uri="{FF2B5EF4-FFF2-40B4-BE49-F238E27FC236}">
                <a16:creationId xmlns:a16="http://schemas.microsoft.com/office/drawing/2014/main" id="{F7545F92-549E-8B45-9C8A-DCC1C554E313}"/>
              </a:ext>
            </a:extLst>
          </p:cNvPr>
          <p:cNvPicPr>
            <a:picLocks noChangeAspect="1"/>
          </p:cNvPicPr>
          <p:nvPr/>
        </p:nvPicPr>
        <p:blipFill>
          <a:blip r:embed="rId7"/>
          <a:stretch>
            <a:fillRect/>
          </a:stretch>
        </p:blipFill>
        <p:spPr>
          <a:xfrm>
            <a:off x="8910315" y="2767207"/>
            <a:ext cx="2600969" cy="1839561"/>
          </a:xfrm>
          <a:prstGeom prst="rect">
            <a:avLst/>
          </a:prstGeom>
        </p:spPr>
      </p:pic>
      <p:pic>
        <p:nvPicPr>
          <p:cNvPr id="14" name="图片 13">
            <a:extLst>
              <a:ext uri="{FF2B5EF4-FFF2-40B4-BE49-F238E27FC236}">
                <a16:creationId xmlns:a16="http://schemas.microsoft.com/office/drawing/2014/main" id="{D44013D6-FD9D-3E44-79B5-D3B3E7E80FE4}"/>
              </a:ext>
            </a:extLst>
          </p:cNvPr>
          <p:cNvPicPr>
            <a:picLocks noChangeAspect="1"/>
          </p:cNvPicPr>
          <p:nvPr/>
        </p:nvPicPr>
        <p:blipFill>
          <a:blip r:embed="rId8"/>
          <a:stretch>
            <a:fillRect/>
          </a:stretch>
        </p:blipFill>
        <p:spPr>
          <a:xfrm>
            <a:off x="9115541" y="4650854"/>
            <a:ext cx="2221846" cy="1924739"/>
          </a:xfrm>
          <a:prstGeom prst="rect">
            <a:avLst/>
          </a:prstGeom>
        </p:spPr>
      </p:pic>
      <p:sp>
        <p:nvSpPr>
          <p:cNvPr id="15" name="内容占位符 2">
            <a:extLst>
              <a:ext uri="{FF2B5EF4-FFF2-40B4-BE49-F238E27FC236}">
                <a16:creationId xmlns:a16="http://schemas.microsoft.com/office/drawing/2014/main" id="{DFC11F34-30AB-CF26-EA30-C4F9EA8B83E8}"/>
              </a:ext>
            </a:extLst>
          </p:cNvPr>
          <p:cNvSpPr txBox="1">
            <a:spLocks/>
          </p:cNvSpPr>
          <p:nvPr/>
        </p:nvSpPr>
        <p:spPr>
          <a:xfrm>
            <a:off x="8390260" y="1139664"/>
            <a:ext cx="3672408" cy="94328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2 types warehouse are optional</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warehouse type1</a:t>
            </a:r>
            <a:r>
              <a:rPr lang="zh-CN" altLang="en-US" sz="1600" dirty="0">
                <a:latin typeface="Times New Roman" pitchFamily="18" charset="0"/>
                <a:cs typeface="Times New Roman" pitchFamily="18" charset="0"/>
              </a:rPr>
              <a:t>（</a:t>
            </a:r>
            <a:r>
              <a:rPr lang="en-US" altLang="zh-CN" sz="1600" dirty="0">
                <a:latin typeface="Times New Roman" pitchFamily="18" charset="0"/>
                <a:cs typeface="Times New Roman" pitchFamily="18" charset="0"/>
              </a:rPr>
              <a:t>with shelf</a:t>
            </a:r>
            <a:r>
              <a:rPr lang="zh-CN" altLang="en-US" sz="1600" dirty="0">
                <a:latin typeface="Times New Roman" pitchFamily="18" charset="0"/>
                <a:cs typeface="Times New Roman" pitchFamily="18" charset="0"/>
              </a:rPr>
              <a:t>），</a:t>
            </a:r>
            <a:r>
              <a:rPr lang="en-US" altLang="zh-CN" sz="1600" dirty="0">
                <a:latin typeface="Times New Roman" pitchFamily="18" charset="0"/>
                <a:cs typeface="Times New Roman" pitchFamily="18" charset="0"/>
              </a:rPr>
              <a:t> 3000m</a:t>
            </a:r>
            <a:r>
              <a:rPr lang="en-US" altLang="zh-CN" sz="1600" baseline="30000" dirty="0">
                <a:latin typeface="Times New Roman" pitchFamily="18" charset="0"/>
                <a:cs typeface="Times New Roman" pitchFamily="18" charset="0"/>
              </a:rPr>
              <a:t>2</a:t>
            </a:r>
            <a:endParaRPr lang="en-US" altLang="zh-CN" sz="1600" dirty="0">
              <a:latin typeface="Times New Roman" pitchFamily="18" charset="0"/>
              <a:cs typeface="Times New Roman" pitchFamily="18" charset="0"/>
            </a:endParaRP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warehouse type2</a:t>
            </a:r>
            <a:r>
              <a:rPr lang="zh-CN" altLang="en-US" sz="1600" dirty="0">
                <a:latin typeface="Times New Roman" pitchFamily="18" charset="0"/>
                <a:cs typeface="Times New Roman" pitchFamily="18" charset="0"/>
              </a:rPr>
              <a:t>（</a:t>
            </a:r>
            <a:r>
              <a:rPr lang="en-US" altLang="zh-CN" sz="1600" dirty="0">
                <a:latin typeface="Times New Roman" pitchFamily="18" charset="0"/>
                <a:cs typeface="Times New Roman" pitchFamily="18" charset="0"/>
              </a:rPr>
              <a:t>only stacking area</a:t>
            </a:r>
            <a:r>
              <a:rPr lang="zh-CN" altLang="en-US" sz="1600" dirty="0">
                <a:latin typeface="Times New Roman" pitchFamily="18" charset="0"/>
                <a:cs typeface="Times New Roman" pitchFamily="18" charset="0"/>
              </a:rPr>
              <a:t>），</a:t>
            </a:r>
            <a:r>
              <a:rPr lang="en-US" altLang="zh-CN" sz="1600" dirty="0">
                <a:latin typeface="Times New Roman" pitchFamily="18" charset="0"/>
                <a:cs typeface="Times New Roman" pitchFamily="18" charset="0"/>
              </a:rPr>
              <a:t>4000m</a:t>
            </a:r>
            <a:r>
              <a:rPr lang="en-US" altLang="zh-CN" sz="1600" baseline="30000" dirty="0">
                <a:latin typeface="Times New Roman" pitchFamily="18" charset="0"/>
                <a:cs typeface="Times New Roman" pitchFamily="18" charset="0"/>
              </a:rPr>
              <a:t>2</a:t>
            </a:r>
            <a:r>
              <a:rPr lang="zh-CN" altLang="en-US" sz="1600" dirty="0">
                <a:latin typeface="Times New Roman" pitchFamily="18" charset="0"/>
                <a:cs typeface="Times New Roman" pitchFamily="18" charset="0"/>
              </a:rPr>
              <a:t>。</a:t>
            </a:r>
          </a:p>
        </p:txBody>
      </p:sp>
    </p:spTree>
    <p:extLst>
      <p:ext uri="{BB962C8B-B14F-4D97-AF65-F5344CB8AC3E}">
        <p14:creationId xmlns:p14="http://schemas.microsoft.com/office/powerpoint/2010/main" val="2156146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内容占位符 2"/>
          <p:cNvSpPr txBox="1">
            <a:spLocks/>
          </p:cNvSpPr>
          <p:nvPr/>
        </p:nvSpPr>
        <p:spPr>
          <a:xfrm>
            <a:off x="2024035" y="714356"/>
            <a:ext cx="8107737" cy="163452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Component transport, 2 types component need special attention</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kern="100" dirty="0"/>
              <a:t>Cryomodule </a:t>
            </a:r>
            <a:r>
              <a:rPr lang="zh-CN" altLang="en-US" sz="1600" kern="100" dirty="0"/>
              <a:t>（</a:t>
            </a:r>
            <a:r>
              <a:rPr lang="en-US" altLang="zh-CN" sz="1600" kern="100" dirty="0"/>
              <a:t>amount: 52 </a:t>
            </a:r>
            <a:r>
              <a:rPr lang="zh-CN" altLang="en-US" sz="1600" kern="100" dirty="0"/>
              <a:t>）</a:t>
            </a:r>
            <a:endParaRPr lang="zh-CN" altLang="zh-CN" sz="1600" kern="100" dirty="0">
              <a:latin typeface="Calibri" panose="020F0502020204030204" pitchFamily="34" charset="0"/>
              <a:cs typeface="Times New Roman" panose="02020603050405020304" pitchFamily="18" charset="0"/>
            </a:endParaRP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Collider ring dipole</a:t>
            </a:r>
            <a:r>
              <a:rPr lang="en-US" altLang="zh-CN" sz="1600" kern="100" dirty="0"/>
              <a:t> </a:t>
            </a:r>
            <a:r>
              <a:rPr lang="zh-CN" altLang="en-US" sz="1600" kern="100" dirty="0"/>
              <a:t>（</a:t>
            </a:r>
            <a:r>
              <a:rPr lang="en-US" altLang="zh-CN" sz="1600" kern="100" dirty="0"/>
              <a:t>amount: 3170,length: </a:t>
            </a:r>
            <a:r>
              <a:rPr lang="zh-CN" altLang="en-US" sz="1600" kern="100" dirty="0"/>
              <a:t>＞</a:t>
            </a:r>
            <a:r>
              <a:rPr lang="en-US" altLang="zh-CN" sz="1600" kern="100" dirty="0"/>
              <a:t>20m</a:t>
            </a:r>
            <a:r>
              <a:rPr lang="zh-CN" altLang="en-US" sz="1600" kern="100" dirty="0"/>
              <a:t>）</a:t>
            </a:r>
            <a:r>
              <a:rPr lang="en-US" altLang="zh-CN" sz="1600" dirty="0">
                <a:latin typeface="Times New Roman" pitchFamily="18" charset="0"/>
                <a:cs typeface="Times New Roman" pitchFamily="18" charset="0"/>
              </a:rPr>
              <a:t>, long dipole will be divided into 6m long small parts:</a:t>
            </a:r>
            <a:endParaRPr lang="en-US" altLang="zh-CN" sz="2000" dirty="0">
              <a:latin typeface="Times New Roman" pitchFamily="18" charset="0"/>
              <a:cs typeface="Times New Roman" pitchFamily="18" charset="0"/>
            </a:endParaRPr>
          </a:p>
        </p:txBody>
      </p:sp>
      <p:sp>
        <p:nvSpPr>
          <p:cNvPr id="9" name="标题 1"/>
          <p:cNvSpPr txBox="1">
            <a:spLocks/>
          </p:cNvSpPr>
          <p:nvPr/>
        </p:nvSpPr>
        <p:spPr>
          <a:xfrm>
            <a:off x="1919536" y="77287"/>
            <a:ext cx="8229600" cy="48131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400" b="1" dirty="0">
                <a:latin typeface="Arial Unicode MS" pitchFamily="34" charset="-122"/>
                <a:ea typeface="Arial Unicode MS" panose="020B0604020202020204" pitchFamily="34" charset="-122"/>
                <a:cs typeface="Arial Unicode MS" pitchFamily="34" charset="-122"/>
              </a:rPr>
              <a:t>二、</a:t>
            </a:r>
            <a:r>
              <a:rPr lang="en-GB" altLang="zh-CN" sz="2400" b="1" dirty="0">
                <a:latin typeface="Arial Unicode MS" pitchFamily="34" charset="-122"/>
                <a:ea typeface="Arial Unicode MS" panose="020B0604020202020204" pitchFamily="34" charset="-122"/>
                <a:cs typeface="Arial Unicode MS" pitchFamily="34" charset="-122"/>
              </a:rPr>
              <a:t>CEPC installation </a:t>
            </a:r>
            <a:r>
              <a:rPr lang="en-US" altLang="zh-CN" sz="2400" b="1" dirty="0">
                <a:latin typeface="Arial Unicode MS" pitchFamily="34" charset="-122"/>
                <a:ea typeface="Arial Unicode MS" panose="020B0604020202020204" pitchFamily="34" charset="-122"/>
                <a:cs typeface="Arial Unicode MS" pitchFamily="34" charset="-122"/>
              </a:rPr>
              <a:t>strategy</a:t>
            </a: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10"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31</a:t>
            </a:fld>
            <a:endParaRPr lang="zh-CN" altLang="en-US" dirty="0"/>
          </a:p>
        </p:txBody>
      </p:sp>
      <p:pic>
        <p:nvPicPr>
          <p:cNvPr id="2" name="图片 1"/>
          <p:cNvPicPr>
            <a:picLocks noChangeAspect="1"/>
          </p:cNvPicPr>
          <p:nvPr/>
        </p:nvPicPr>
        <p:blipFill>
          <a:blip r:embed="rId3"/>
          <a:stretch>
            <a:fillRect/>
          </a:stretch>
        </p:blipFill>
        <p:spPr>
          <a:xfrm>
            <a:off x="2495601" y="4468470"/>
            <a:ext cx="7096359" cy="1798476"/>
          </a:xfrm>
          <a:prstGeom prst="rect">
            <a:avLst/>
          </a:prstGeom>
        </p:spPr>
      </p:pic>
      <p:sp>
        <p:nvSpPr>
          <p:cNvPr id="4" name="文本框 3"/>
          <p:cNvSpPr txBox="1"/>
          <p:nvPr/>
        </p:nvSpPr>
        <p:spPr>
          <a:xfrm>
            <a:off x="6043781" y="5835761"/>
            <a:ext cx="1031051" cy="307777"/>
          </a:xfrm>
          <a:prstGeom prst="rect">
            <a:avLst/>
          </a:prstGeom>
          <a:noFill/>
        </p:spPr>
        <p:txBody>
          <a:bodyPr wrap="none" rtlCol="0">
            <a:spAutoFit/>
          </a:bodyPr>
          <a:lstStyle/>
          <a:p>
            <a:r>
              <a:rPr lang="en-US" altLang="zh-CN" sz="1400" dirty="0"/>
              <a:t>Long dipole</a:t>
            </a:r>
            <a:endParaRPr lang="zh-CN" altLang="en-US" sz="1400" dirty="0"/>
          </a:p>
        </p:txBody>
      </p:sp>
      <p:sp>
        <p:nvSpPr>
          <p:cNvPr id="6" name="文本框 5"/>
          <p:cNvSpPr txBox="1"/>
          <p:nvPr/>
        </p:nvSpPr>
        <p:spPr>
          <a:xfrm>
            <a:off x="3791745" y="4625164"/>
            <a:ext cx="2667718" cy="584775"/>
          </a:xfrm>
          <a:prstGeom prst="rect">
            <a:avLst/>
          </a:prstGeom>
          <a:noFill/>
        </p:spPr>
        <p:txBody>
          <a:bodyPr wrap="none" rtlCol="0">
            <a:spAutoFit/>
          </a:bodyPr>
          <a:lstStyle/>
          <a:p>
            <a:r>
              <a:rPr lang="en-US" altLang="zh-CN" sz="1600" dirty="0">
                <a:latin typeface="Times New Roman" pitchFamily="18" charset="0"/>
                <a:cs typeface="Times New Roman" pitchFamily="18" charset="0"/>
              </a:rPr>
              <a:t>Dimension: 5.67×0.7×0.7 m</a:t>
            </a:r>
          </a:p>
          <a:p>
            <a:r>
              <a:rPr lang="en-US" altLang="zh-CN" sz="1600" dirty="0">
                <a:latin typeface="Times New Roman" pitchFamily="18" charset="0"/>
                <a:cs typeface="Times New Roman" pitchFamily="18" charset="0"/>
              </a:rPr>
              <a:t>Weight: 2 T</a:t>
            </a:r>
            <a:endParaRPr lang="zh-CN" altLang="en-US" sz="1600" dirty="0"/>
          </a:p>
        </p:txBody>
      </p:sp>
      <p:cxnSp>
        <p:nvCxnSpPr>
          <p:cNvPr id="8" name="直接箭头连接符 7"/>
          <p:cNvCxnSpPr/>
          <p:nvPr/>
        </p:nvCxnSpPr>
        <p:spPr>
          <a:xfrm>
            <a:off x="4831585" y="5183135"/>
            <a:ext cx="72008"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rot="20915019">
            <a:off x="3171497" y="5465509"/>
            <a:ext cx="3392184" cy="5611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838" y="2254742"/>
            <a:ext cx="3757780" cy="1855404"/>
          </a:xfrm>
          <a:prstGeom prst="rect">
            <a:avLst/>
          </a:prstGeom>
        </p:spPr>
      </p:pic>
      <p:pic>
        <p:nvPicPr>
          <p:cNvPr id="7" name="图片 6"/>
          <p:cNvPicPr>
            <a:picLocks noChangeAspect="1"/>
          </p:cNvPicPr>
          <p:nvPr/>
        </p:nvPicPr>
        <p:blipFill>
          <a:blip r:embed="rId5"/>
          <a:stretch>
            <a:fillRect/>
          </a:stretch>
        </p:blipFill>
        <p:spPr>
          <a:xfrm>
            <a:off x="5879976" y="2276873"/>
            <a:ext cx="3982474" cy="1662683"/>
          </a:xfrm>
          <a:prstGeom prst="rect">
            <a:avLst/>
          </a:prstGeom>
        </p:spPr>
      </p:pic>
      <p:sp>
        <p:nvSpPr>
          <p:cNvPr id="14" name="文本框 13"/>
          <p:cNvSpPr txBox="1"/>
          <p:nvPr/>
        </p:nvSpPr>
        <p:spPr>
          <a:xfrm>
            <a:off x="2609503" y="2209220"/>
            <a:ext cx="2222083" cy="584775"/>
          </a:xfrm>
          <a:prstGeom prst="rect">
            <a:avLst/>
          </a:prstGeom>
          <a:noFill/>
        </p:spPr>
        <p:txBody>
          <a:bodyPr wrap="none" rtlCol="0">
            <a:spAutoFit/>
          </a:bodyPr>
          <a:lstStyle/>
          <a:p>
            <a:r>
              <a:rPr lang="en-US" altLang="zh-CN" sz="1600" dirty="0">
                <a:latin typeface="Times New Roman" pitchFamily="18" charset="0"/>
                <a:cs typeface="Times New Roman" pitchFamily="18" charset="0"/>
              </a:rPr>
              <a:t>Dimension: 10×Ø1.5 m</a:t>
            </a:r>
          </a:p>
          <a:p>
            <a:r>
              <a:rPr lang="en-US" altLang="zh-CN" sz="1600" dirty="0">
                <a:latin typeface="Times New Roman" pitchFamily="18" charset="0"/>
                <a:cs typeface="Times New Roman" pitchFamily="18" charset="0"/>
              </a:rPr>
              <a:t>Weight: 15 T</a:t>
            </a:r>
            <a:endParaRPr lang="zh-CN" altLang="en-US" sz="1600" dirty="0"/>
          </a:p>
        </p:txBody>
      </p:sp>
      <p:cxnSp>
        <p:nvCxnSpPr>
          <p:cNvPr id="15" name="直接箭头连接符 14"/>
          <p:cNvCxnSpPr/>
          <p:nvPr/>
        </p:nvCxnSpPr>
        <p:spPr>
          <a:xfrm>
            <a:off x="3646199" y="2758983"/>
            <a:ext cx="72008"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6598579" y="2227850"/>
            <a:ext cx="2111860" cy="584775"/>
          </a:xfrm>
          <a:prstGeom prst="rect">
            <a:avLst/>
          </a:prstGeom>
          <a:noFill/>
        </p:spPr>
        <p:txBody>
          <a:bodyPr wrap="none" rtlCol="0">
            <a:spAutoFit/>
          </a:bodyPr>
          <a:lstStyle/>
          <a:p>
            <a:r>
              <a:rPr lang="en-US" altLang="zh-CN" sz="1600" dirty="0">
                <a:latin typeface="Times New Roman" pitchFamily="18" charset="0"/>
                <a:cs typeface="Times New Roman" pitchFamily="18" charset="0"/>
              </a:rPr>
              <a:t>Dimension: 11×Ø1 m</a:t>
            </a:r>
          </a:p>
          <a:p>
            <a:r>
              <a:rPr lang="en-US" altLang="zh-CN" sz="1600" dirty="0">
                <a:latin typeface="Times New Roman" pitchFamily="18" charset="0"/>
                <a:cs typeface="Times New Roman" pitchFamily="18" charset="0"/>
              </a:rPr>
              <a:t>Weight: 8 T</a:t>
            </a:r>
            <a:endParaRPr lang="zh-CN" altLang="en-US" sz="1600" dirty="0"/>
          </a:p>
        </p:txBody>
      </p:sp>
      <p:cxnSp>
        <p:nvCxnSpPr>
          <p:cNvPr id="17" name="直接箭头连接符 16"/>
          <p:cNvCxnSpPr/>
          <p:nvPr/>
        </p:nvCxnSpPr>
        <p:spPr>
          <a:xfrm>
            <a:off x="7654509" y="2788732"/>
            <a:ext cx="72008"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3383381" y="4077073"/>
            <a:ext cx="1982017" cy="307777"/>
          </a:xfrm>
          <a:prstGeom prst="rect">
            <a:avLst/>
          </a:prstGeom>
          <a:noFill/>
        </p:spPr>
        <p:txBody>
          <a:bodyPr wrap="none" rtlCol="0">
            <a:spAutoFit/>
          </a:bodyPr>
          <a:lstStyle/>
          <a:p>
            <a:r>
              <a:rPr lang="en-US" altLang="zh-CN" sz="1400" dirty="0"/>
              <a:t>Collider ring </a:t>
            </a:r>
            <a:r>
              <a:rPr lang="en-US" altLang="zh-CN" sz="1400" dirty="0" err="1"/>
              <a:t>cryomodule</a:t>
            </a:r>
            <a:endParaRPr lang="zh-CN" altLang="en-US" sz="1400" dirty="0"/>
          </a:p>
        </p:txBody>
      </p:sp>
      <p:sp>
        <p:nvSpPr>
          <p:cNvPr id="19" name="文本框 18"/>
          <p:cNvSpPr txBox="1"/>
          <p:nvPr/>
        </p:nvSpPr>
        <p:spPr>
          <a:xfrm>
            <a:off x="6993409" y="4023676"/>
            <a:ext cx="1659109" cy="307777"/>
          </a:xfrm>
          <a:prstGeom prst="rect">
            <a:avLst/>
          </a:prstGeom>
          <a:noFill/>
        </p:spPr>
        <p:txBody>
          <a:bodyPr wrap="none" rtlCol="0">
            <a:spAutoFit/>
          </a:bodyPr>
          <a:lstStyle/>
          <a:p>
            <a:r>
              <a:rPr lang="en-US" altLang="zh-CN" sz="1400" dirty="0"/>
              <a:t>booster </a:t>
            </a:r>
            <a:r>
              <a:rPr lang="en-US" altLang="zh-CN" sz="1400" dirty="0" err="1"/>
              <a:t>cryomodule</a:t>
            </a:r>
            <a:endParaRPr lang="zh-CN" altLang="en-US" sz="1400" dirty="0"/>
          </a:p>
        </p:txBody>
      </p:sp>
      <p:sp>
        <p:nvSpPr>
          <p:cNvPr id="12" name="圆角矩形 11"/>
          <p:cNvSpPr/>
          <p:nvPr/>
        </p:nvSpPr>
        <p:spPr>
          <a:xfrm>
            <a:off x="2495600" y="2132856"/>
            <a:ext cx="7366850" cy="2304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2609502" y="4532106"/>
            <a:ext cx="7252948" cy="19212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2740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内容占位符 2"/>
          <p:cNvSpPr txBox="1">
            <a:spLocks/>
          </p:cNvSpPr>
          <p:nvPr/>
        </p:nvSpPr>
        <p:spPr>
          <a:xfrm>
            <a:off x="2024035" y="714356"/>
            <a:ext cx="8107737" cy="271464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Transport requirement</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t>Compared with other components, the </a:t>
            </a:r>
            <a:r>
              <a:rPr lang="en-US" altLang="zh-CN" sz="1600" kern="100" dirty="0" err="1"/>
              <a:t>cryomodules</a:t>
            </a:r>
            <a:r>
              <a:rPr lang="en-US" altLang="zh-CN" sz="1600" kern="100" dirty="0"/>
              <a:t> demand higher for transport </a:t>
            </a:r>
            <a:endParaRPr lang="zh-CN" altLang="zh-CN" sz="1600" kern="100" dirty="0">
              <a:latin typeface="Calibri" panose="020F0502020204030204" pitchFamily="34" charset="0"/>
              <a:cs typeface="Times New Roman" panose="02020603050405020304" pitchFamily="18" charset="0"/>
            </a:endParaRPr>
          </a:p>
          <a:p>
            <a:pPr marL="758825" lvl="2" indent="-358775" eaLnBrk="1" hangingPunct="1">
              <a:spcBef>
                <a:spcPts val="600"/>
              </a:spcBef>
              <a:spcAft>
                <a:spcPts val="600"/>
              </a:spcAft>
              <a:buClr>
                <a:srgbClr val="FF0000"/>
              </a:buClr>
              <a:buSzPct val="80000"/>
              <a:buFont typeface="Arial" panose="020B0604020202020204" pitchFamily="34" charset="0"/>
              <a:buChar char="•"/>
              <a:defRPr/>
            </a:pPr>
            <a:r>
              <a:rPr lang="en-US" altLang="zh-CN" sz="1600" dirty="0">
                <a:latin typeface="Times New Roman" pitchFamily="18" charset="0"/>
                <a:cs typeface="Times New Roman" pitchFamily="18" charset="0"/>
              </a:rPr>
              <a:t>Maximum dimensions: length 11m, diameter 1.5m, weight 15T</a:t>
            </a:r>
          </a:p>
          <a:p>
            <a:pPr marL="758825" lvl="2" indent="-358775" eaLnBrk="1" hangingPunct="1">
              <a:spcBef>
                <a:spcPts val="600"/>
              </a:spcBef>
              <a:spcAft>
                <a:spcPts val="600"/>
              </a:spcAft>
              <a:buClr>
                <a:srgbClr val="FF0000"/>
              </a:buClr>
              <a:buSzPct val="80000"/>
              <a:buFont typeface="Arial" panose="020B0604020202020204" pitchFamily="34" charset="0"/>
              <a:buChar char="•"/>
              <a:defRPr/>
            </a:pPr>
            <a:r>
              <a:rPr lang="en-US" altLang="zh-CN" sz="1600" dirty="0">
                <a:latin typeface="Times New Roman" pitchFamily="18" charset="0"/>
                <a:cs typeface="Times New Roman" pitchFamily="18" charset="0"/>
              </a:rPr>
              <a:t>Maximum tilt: </a:t>
            </a:r>
            <a:r>
              <a:rPr lang="zh-CN" altLang="en-US" sz="1600" dirty="0">
                <a:latin typeface="Times New Roman" pitchFamily="18" charset="0"/>
                <a:cs typeface="Times New Roman" pitchFamily="18" charset="0"/>
              </a:rPr>
              <a:t>＜</a:t>
            </a:r>
            <a:r>
              <a:rPr lang="en-US" altLang="zh-CN" sz="1600" dirty="0">
                <a:latin typeface="Times New Roman" pitchFamily="18" charset="0"/>
                <a:cs typeface="Times New Roman" pitchFamily="18" charset="0"/>
              </a:rPr>
              <a:t>±15</a:t>
            </a:r>
            <a:r>
              <a:rPr lang="zh-CN" altLang="en-US" sz="1600" dirty="0">
                <a:latin typeface="Times New Roman" pitchFamily="18" charset="0"/>
                <a:cs typeface="Times New Roman" pitchFamily="18" charset="0"/>
              </a:rPr>
              <a:t>°</a:t>
            </a:r>
            <a:endParaRPr lang="en-US" altLang="zh-CN" sz="1600" dirty="0">
              <a:latin typeface="Times New Roman" pitchFamily="18" charset="0"/>
              <a:cs typeface="Times New Roman" pitchFamily="18" charset="0"/>
            </a:endParaRPr>
          </a:p>
          <a:p>
            <a:pPr marL="758825" lvl="2" indent="-358775" eaLnBrk="1" hangingPunct="1">
              <a:spcBef>
                <a:spcPts val="600"/>
              </a:spcBef>
              <a:spcAft>
                <a:spcPts val="600"/>
              </a:spcAft>
              <a:buClr>
                <a:srgbClr val="FF0000"/>
              </a:buClr>
              <a:buSzPct val="80000"/>
              <a:buFont typeface="Arial" panose="020B0604020202020204" pitchFamily="34" charset="0"/>
              <a:buChar char="•"/>
              <a:defRPr/>
            </a:pPr>
            <a:r>
              <a:rPr lang="en-US" altLang="zh-CN" sz="1600" dirty="0">
                <a:latin typeface="Times New Roman" pitchFamily="18" charset="0"/>
                <a:cs typeface="Times New Roman" pitchFamily="18" charset="0"/>
              </a:rPr>
              <a:t>Maximum shock:</a:t>
            </a:r>
            <a:r>
              <a:rPr lang="zh-CN" altLang="en-US" sz="1600" dirty="0">
                <a:latin typeface="Times New Roman" pitchFamily="18" charset="0"/>
                <a:cs typeface="Times New Roman" pitchFamily="18" charset="0"/>
              </a:rPr>
              <a:t> ＜</a:t>
            </a:r>
            <a:r>
              <a:rPr lang="en-US" altLang="zh-CN" sz="1600" dirty="0">
                <a:latin typeface="Times New Roman" pitchFamily="18" charset="0"/>
                <a:cs typeface="Times New Roman" pitchFamily="18" charset="0"/>
              </a:rPr>
              <a:t>1.5g in X Y Z direction.</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Special facilities should be made to fix and protect the </a:t>
            </a:r>
            <a:r>
              <a:rPr lang="en-US" altLang="zh-CN" sz="1600" kern="100" dirty="0"/>
              <a:t>cryomodule</a:t>
            </a:r>
            <a:endParaRPr lang="en-US" altLang="zh-CN" sz="1600" dirty="0">
              <a:latin typeface="Times New Roman" pitchFamily="18" charset="0"/>
              <a:cs typeface="Times New Roman" pitchFamily="18" charset="0"/>
            </a:endParaRPr>
          </a:p>
        </p:txBody>
      </p:sp>
      <p:sp>
        <p:nvSpPr>
          <p:cNvPr id="9" name="标题 1"/>
          <p:cNvSpPr txBox="1">
            <a:spLocks/>
          </p:cNvSpPr>
          <p:nvPr/>
        </p:nvSpPr>
        <p:spPr>
          <a:xfrm>
            <a:off x="1919536" y="77287"/>
            <a:ext cx="8229600" cy="48131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400" b="1" dirty="0">
                <a:latin typeface="Arial Unicode MS" pitchFamily="34" charset="-122"/>
                <a:ea typeface="Arial Unicode MS" panose="020B0604020202020204" pitchFamily="34" charset="-122"/>
                <a:cs typeface="Arial Unicode MS" pitchFamily="34" charset="-122"/>
              </a:rPr>
              <a:t>二、</a:t>
            </a:r>
            <a:r>
              <a:rPr lang="en-GB" altLang="zh-CN" sz="2400" b="1" dirty="0">
                <a:latin typeface="Arial Unicode MS" pitchFamily="34" charset="-122"/>
                <a:ea typeface="Arial Unicode MS" panose="020B0604020202020204" pitchFamily="34" charset="-122"/>
                <a:cs typeface="Arial Unicode MS" pitchFamily="34" charset="-122"/>
              </a:rPr>
              <a:t>CEPC installation </a:t>
            </a:r>
            <a:r>
              <a:rPr lang="en-US" altLang="zh-CN" sz="2400" b="1" dirty="0">
                <a:latin typeface="Arial Unicode MS" pitchFamily="34" charset="-122"/>
                <a:ea typeface="Arial Unicode MS" panose="020B0604020202020204" pitchFamily="34" charset="-122"/>
                <a:cs typeface="Arial Unicode MS" pitchFamily="34" charset="-122"/>
              </a:rPr>
              <a:t>strategy</a:t>
            </a: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10"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32</a:t>
            </a:fld>
            <a:endParaRPr lang="zh-CN" altLang="en-US" dirty="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569" y="4005064"/>
            <a:ext cx="3686348" cy="165618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040" y="3716983"/>
            <a:ext cx="3347864" cy="2232345"/>
          </a:xfrm>
          <a:prstGeom prst="rect">
            <a:avLst/>
          </a:prstGeom>
        </p:spPr>
      </p:pic>
    </p:spTree>
    <p:extLst>
      <p:ext uri="{BB962C8B-B14F-4D97-AF65-F5344CB8AC3E}">
        <p14:creationId xmlns:p14="http://schemas.microsoft.com/office/powerpoint/2010/main" val="1629414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内容占位符 2"/>
          <p:cNvSpPr txBox="1">
            <a:spLocks/>
          </p:cNvSpPr>
          <p:nvPr/>
        </p:nvSpPr>
        <p:spPr>
          <a:xfrm>
            <a:off x="2024035" y="714356"/>
            <a:ext cx="8107737" cy="343472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650MHz Modul Transport (IHEP to PAPS 80km)</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Module transport on a frame with isolator springs. Three accelerometers attached.</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Max acceleration 0.4g (average 0.1g) in the whole process (&lt; 1.5 g spec)</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Cavity sting vacuum monitored with cold gauge (powered by UPS). No leak.</a:t>
            </a:r>
          </a:p>
        </p:txBody>
      </p:sp>
      <p:sp>
        <p:nvSpPr>
          <p:cNvPr id="9" name="标题 1"/>
          <p:cNvSpPr txBox="1">
            <a:spLocks/>
          </p:cNvSpPr>
          <p:nvPr/>
        </p:nvSpPr>
        <p:spPr>
          <a:xfrm>
            <a:off x="1919536" y="77287"/>
            <a:ext cx="8229600" cy="48131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400" b="1" dirty="0">
                <a:latin typeface="Arial Unicode MS" pitchFamily="34" charset="-122"/>
                <a:ea typeface="Arial Unicode MS" panose="020B0604020202020204" pitchFamily="34" charset="-122"/>
                <a:cs typeface="Arial Unicode MS" pitchFamily="34" charset="-122"/>
              </a:rPr>
              <a:t>二、</a:t>
            </a:r>
            <a:r>
              <a:rPr lang="en-GB" altLang="zh-CN" sz="2400" b="1" dirty="0">
                <a:latin typeface="Arial Unicode MS" pitchFamily="34" charset="-122"/>
                <a:ea typeface="Arial Unicode MS" panose="020B0604020202020204" pitchFamily="34" charset="-122"/>
                <a:cs typeface="Arial Unicode MS" pitchFamily="34" charset="-122"/>
              </a:rPr>
              <a:t>CEPC installation </a:t>
            </a:r>
            <a:r>
              <a:rPr lang="en-US" altLang="zh-CN" sz="2400" b="1" dirty="0">
                <a:latin typeface="Arial Unicode MS" pitchFamily="34" charset="-122"/>
                <a:ea typeface="Arial Unicode MS" panose="020B0604020202020204" pitchFamily="34" charset="-122"/>
                <a:cs typeface="Arial Unicode MS" pitchFamily="34" charset="-122"/>
              </a:rPr>
              <a:t>strategy</a:t>
            </a: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10"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33</a:t>
            </a:fld>
            <a:endParaRPr lang="zh-CN" altLang="en-US" dirty="0"/>
          </a:p>
        </p:txBody>
      </p:sp>
      <p:pic>
        <p:nvPicPr>
          <p:cNvPr id="6" name="图片 5">
            <a:extLst>
              <a:ext uri="{FF2B5EF4-FFF2-40B4-BE49-F238E27FC236}">
                <a16:creationId xmlns:a16="http://schemas.microsoft.com/office/drawing/2014/main" id="{2D4F4955-38A5-7CF7-0EED-AD524733BC4A}"/>
              </a:ext>
            </a:extLst>
          </p:cNvPr>
          <p:cNvPicPr>
            <a:picLocks noChangeAspect="1"/>
          </p:cNvPicPr>
          <p:nvPr/>
        </p:nvPicPr>
        <p:blipFill>
          <a:blip r:embed="rId3"/>
          <a:stretch>
            <a:fillRect/>
          </a:stretch>
        </p:blipFill>
        <p:spPr>
          <a:xfrm>
            <a:off x="1553703" y="2492896"/>
            <a:ext cx="9107488" cy="3017970"/>
          </a:xfrm>
          <a:prstGeom prst="rect">
            <a:avLst/>
          </a:prstGeom>
        </p:spPr>
      </p:pic>
      <p:sp>
        <p:nvSpPr>
          <p:cNvPr id="11" name="文本框 10">
            <a:extLst>
              <a:ext uri="{FF2B5EF4-FFF2-40B4-BE49-F238E27FC236}">
                <a16:creationId xmlns:a16="http://schemas.microsoft.com/office/drawing/2014/main" id="{5BF78363-2BE6-CDDC-63F1-DD16011BF7E7}"/>
              </a:ext>
            </a:extLst>
          </p:cNvPr>
          <p:cNvSpPr txBox="1"/>
          <p:nvPr/>
        </p:nvSpPr>
        <p:spPr>
          <a:xfrm>
            <a:off x="4007768" y="5233261"/>
            <a:ext cx="1344364" cy="1200329"/>
          </a:xfrm>
          <a:prstGeom prst="rect">
            <a:avLst/>
          </a:prstGeom>
          <a:noFill/>
        </p:spPr>
        <p:txBody>
          <a:bodyPr wrap="square">
            <a:spAutoFit/>
          </a:bodyPr>
          <a:lstStyle/>
          <a:p>
            <a:r>
              <a:rPr lang="en-US" altLang="zh-CN" dirty="0"/>
              <a:t>truck crane</a:t>
            </a:r>
          </a:p>
          <a:p>
            <a:r>
              <a:rPr lang="en-US" altLang="zh-CN" dirty="0"/>
              <a:t>&amp;</a:t>
            </a:r>
          </a:p>
          <a:p>
            <a:r>
              <a:rPr lang="en-US" altLang="zh-CN" dirty="0"/>
              <a:t>air cushion vehicle</a:t>
            </a:r>
            <a:endParaRPr lang="zh-CN" altLang="en-US" dirty="0"/>
          </a:p>
        </p:txBody>
      </p:sp>
      <p:sp>
        <p:nvSpPr>
          <p:cNvPr id="14" name="文本框 13">
            <a:extLst>
              <a:ext uri="{FF2B5EF4-FFF2-40B4-BE49-F238E27FC236}">
                <a16:creationId xmlns:a16="http://schemas.microsoft.com/office/drawing/2014/main" id="{E1E1BE7A-B193-8269-AA48-73693F3BD262}"/>
              </a:ext>
            </a:extLst>
          </p:cNvPr>
          <p:cNvSpPr txBox="1"/>
          <p:nvPr/>
        </p:nvSpPr>
        <p:spPr>
          <a:xfrm>
            <a:off x="1703512" y="5281290"/>
            <a:ext cx="1979712" cy="646331"/>
          </a:xfrm>
          <a:prstGeom prst="rect">
            <a:avLst/>
          </a:prstGeom>
          <a:noFill/>
        </p:spPr>
        <p:txBody>
          <a:bodyPr wrap="square">
            <a:spAutoFit/>
          </a:bodyPr>
          <a:lstStyle/>
          <a:p>
            <a:r>
              <a:rPr lang="en-US" altLang="zh-CN" dirty="0"/>
              <a:t>Special damping support</a:t>
            </a:r>
            <a:endParaRPr lang="zh-CN" altLang="en-US" dirty="0"/>
          </a:p>
        </p:txBody>
      </p:sp>
      <p:sp>
        <p:nvSpPr>
          <p:cNvPr id="15" name="文本框 14">
            <a:extLst>
              <a:ext uri="{FF2B5EF4-FFF2-40B4-BE49-F238E27FC236}">
                <a16:creationId xmlns:a16="http://schemas.microsoft.com/office/drawing/2014/main" id="{3DCEB2F6-C6B0-A807-1200-E37705B43E98}"/>
              </a:ext>
            </a:extLst>
          </p:cNvPr>
          <p:cNvSpPr txBox="1"/>
          <p:nvPr/>
        </p:nvSpPr>
        <p:spPr>
          <a:xfrm>
            <a:off x="8400256" y="5559975"/>
            <a:ext cx="1979712" cy="1200329"/>
          </a:xfrm>
          <a:prstGeom prst="rect">
            <a:avLst/>
          </a:prstGeom>
          <a:noFill/>
        </p:spPr>
        <p:txBody>
          <a:bodyPr wrap="square">
            <a:spAutoFit/>
          </a:bodyPr>
          <a:lstStyle/>
          <a:p>
            <a:r>
              <a:rPr lang="en-US" altLang="zh-CN" dirty="0"/>
              <a:t>Shock log of longitudinal vertical and horizontal</a:t>
            </a:r>
            <a:endParaRPr lang="zh-CN" altLang="en-US" dirty="0"/>
          </a:p>
        </p:txBody>
      </p:sp>
    </p:spTree>
    <p:extLst>
      <p:ext uri="{BB962C8B-B14F-4D97-AF65-F5344CB8AC3E}">
        <p14:creationId xmlns:p14="http://schemas.microsoft.com/office/powerpoint/2010/main" val="2667604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内容占位符 2"/>
          <p:cNvSpPr txBox="1">
            <a:spLocks/>
          </p:cNvSpPr>
          <p:nvPr/>
        </p:nvSpPr>
        <p:spPr>
          <a:xfrm>
            <a:off x="2024035" y="714357"/>
            <a:ext cx="8107737" cy="116513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CEPC 650MHz klystron (Shanghai to Beijing 1300km)</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Transport with wooden box and frame protection</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Max acceleration 2.1g (average 1.7g) in the whole process (&lt; 5 g spec)</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endParaRPr lang="en-US" altLang="zh-CN" sz="1600" dirty="0">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
        <p:nvSpPr>
          <p:cNvPr id="9" name="标题 1"/>
          <p:cNvSpPr txBox="1">
            <a:spLocks/>
          </p:cNvSpPr>
          <p:nvPr/>
        </p:nvSpPr>
        <p:spPr>
          <a:xfrm>
            <a:off x="1919536" y="77287"/>
            <a:ext cx="8229600" cy="48131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400" b="1" dirty="0">
                <a:latin typeface="Arial Unicode MS" pitchFamily="34" charset="-122"/>
                <a:ea typeface="Arial Unicode MS" panose="020B0604020202020204" pitchFamily="34" charset="-122"/>
                <a:cs typeface="Arial Unicode MS" pitchFamily="34" charset="-122"/>
              </a:rPr>
              <a:t>二、</a:t>
            </a:r>
            <a:r>
              <a:rPr lang="en-GB" altLang="zh-CN" sz="2400" b="1" dirty="0">
                <a:latin typeface="Arial Unicode MS" pitchFamily="34" charset="-122"/>
                <a:ea typeface="Arial Unicode MS" panose="020B0604020202020204" pitchFamily="34" charset="-122"/>
                <a:cs typeface="Arial Unicode MS" pitchFamily="34" charset="-122"/>
              </a:rPr>
              <a:t>CEPC installation </a:t>
            </a:r>
            <a:r>
              <a:rPr lang="en-US" altLang="zh-CN" sz="2400" b="1" dirty="0">
                <a:latin typeface="Arial Unicode MS" pitchFamily="34" charset="-122"/>
                <a:ea typeface="Arial Unicode MS" panose="020B0604020202020204" pitchFamily="34" charset="-122"/>
                <a:cs typeface="Arial Unicode MS" pitchFamily="34" charset="-122"/>
              </a:rPr>
              <a:t>strategy</a:t>
            </a: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10"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34</a:t>
            </a:fld>
            <a:endParaRPr lang="zh-CN" altLang="en-US" dirty="0"/>
          </a:p>
        </p:txBody>
      </p:sp>
      <p:pic>
        <p:nvPicPr>
          <p:cNvPr id="4" name="图片 3">
            <a:extLst>
              <a:ext uri="{FF2B5EF4-FFF2-40B4-BE49-F238E27FC236}">
                <a16:creationId xmlns:a16="http://schemas.microsoft.com/office/drawing/2014/main" id="{1AE4F287-4BA7-EE8A-CEF5-7743B891FE59}"/>
              </a:ext>
            </a:extLst>
          </p:cNvPr>
          <p:cNvPicPr>
            <a:picLocks noChangeAspect="1"/>
          </p:cNvPicPr>
          <p:nvPr/>
        </p:nvPicPr>
        <p:blipFill>
          <a:blip r:embed="rId3"/>
          <a:stretch>
            <a:fillRect/>
          </a:stretch>
        </p:blipFill>
        <p:spPr>
          <a:xfrm>
            <a:off x="2207568" y="4161389"/>
            <a:ext cx="7672956" cy="2599047"/>
          </a:xfrm>
          <a:prstGeom prst="rect">
            <a:avLst/>
          </a:prstGeom>
        </p:spPr>
      </p:pic>
      <p:pic>
        <p:nvPicPr>
          <p:cNvPr id="6" name="图片 5">
            <a:extLst>
              <a:ext uri="{FF2B5EF4-FFF2-40B4-BE49-F238E27FC236}">
                <a16:creationId xmlns:a16="http://schemas.microsoft.com/office/drawing/2014/main" id="{8A3632CD-BD4C-AB0E-C3B8-0845BE92E950}"/>
              </a:ext>
            </a:extLst>
          </p:cNvPr>
          <p:cNvPicPr>
            <a:picLocks noChangeAspect="1"/>
          </p:cNvPicPr>
          <p:nvPr/>
        </p:nvPicPr>
        <p:blipFill>
          <a:blip r:embed="rId4"/>
          <a:stretch>
            <a:fillRect/>
          </a:stretch>
        </p:blipFill>
        <p:spPr>
          <a:xfrm>
            <a:off x="6012544" y="1968897"/>
            <a:ext cx="2928483" cy="2193822"/>
          </a:xfrm>
          <a:prstGeom prst="rect">
            <a:avLst/>
          </a:prstGeom>
        </p:spPr>
      </p:pic>
      <p:pic>
        <p:nvPicPr>
          <p:cNvPr id="8" name="图片 7">
            <a:extLst>
              <a:ext uri="{FF2B5EF4-FFF2-40B4-BE49-F238E27FC236}">
                <a16:creationId xmlns:a16="http://schemas.microsoft.com/office/drawing/2014/main" id="{FFEEA3FE-BD5C-6E82-FBF8-377D5EFC185C}"/>
              </a:ext>
            </a:extLst>
          </p:cNvPr>
          <p:cNvPicPr>
            <a:picLocks noChangeAspect="1"/>
          </p:cNvPicPr>
          <p:nvPr/>
        </p:nvPicPr>
        <p:blipFill>
          <a:blip r:embed="rId5"/>
          <a:stretch>
            <a:fillRect/>
          </a:stretch>
        </p:blipFill>
        <p:spPr>
          <a:xfrm>
            <a:off x="2855640" y="1968898"/>
            <a:ext cx="2928484" cy="2197209"/>
          </a:xfrm>
          <a:prstGeom prst="rect">
            <a:avLst/>
          </a:prstGeom>
        </p:spPr>
      </p:pic>
    </p:spTree>
    <p:extLst>
      <p:ext uri="{BB962C8B-B14F-4D97-AF65-F5344CB8AC3E}">
        <p14:creationId xmlns:p14="http://schemas.microsoft.com/office/powerpoint/2010/main" val="4141127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内容占位符 2"/>
          <p:cNvSpPr txBox="1">
            <a:spLocks/>
          </p:cNvSpPr>
          <p:nvPr/>
        </p:nvSpPr>
        <p:spPr>
          <a:xfrm>
            <a:off x="2024035" y="714357"/>
            <a:ext cx="5368110" cy="55440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2000" dirty="0">
                <a:latin typeface="Times New Roman" pitchFamily="18" charset="0"/>
                <a:cs typeface="Times New Roman" pitchFamily="18" charset="0"/>
              </a:rPr>
              <a:t>Component transport and installation in tunnel</a:t>
            </a:r>
          </a:p>
        </p:txBody>
      </p:sp>
      <p:sp>
        <p:nvSpPr>
          <p:cNvPr id="9" name="标题 1"/>
          <p:cNvSpPr txBox="1">
            <a:spLocks/>
          </p:cNvSpPr>
          <p:nvPr/>
        </p:nvSpPr>
        <p:spPr>
          <a:xfrm>
            <a:off x="1919536" y="77287"/>
            <a:ext cx="8229600" cy="48131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400" b="1" dirty="0">
                <a:latin typeface="Arial Unicode MS" pitchFamily="34" charset="-122"/>
                <a:ea typeface="Arial Unicode MS" panose="020B0604020202020204" pitchFamily="34" charset="-122"/>
                <a:cs typeface="Arial Unicode MS" pitchFamily="34" charset="-122"/>
              </a:rPr>
              <a:t>二、</a:t>
            </a:r>
            <a:r>
              <a:rPr lang="en-GB" altLang="zh-CN" sz="2400" b="1" dirty="0">
                <a:latin typeface="Arial Unicode MS" pitchFamily="34" charset="-122"/>
                <a:ea typeface="Arial Unicode MS" panose="020B0604020202020204" pitchFamily="34" charset="-122"/>
                <a:cs typeface="Arial Unicode MS" pitchFamily="34" charset="-122"/>
              </a:rPr>
              <a:t>CEPC installation </a:t>
            </a:r>
            <a:r>
              <a:rPr lang="en-US" altLang="zh-CN" sz="2400" b="1" dirty="0">
                <a:latin typeface="Arial Unicode MS" pitchFamily="34" charset="-122"/>
                <a:ea typeface="Arial Unicode MS" panose="020B0604020202020204" pitchFamily="34" charset="-122"/>
                <a:cs typeface="Arial Unicode MS" pitchFamily="34" charset="-122"/>
              </a:rPr>
              <a:t>strategy</a:t>
            </a: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10"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35</a:t>
            </a:fld>
            <a:endParaRPr lang="zh-CN" altLang="en-US" dirty="0"/>
          </a:p>
        </p:txBody>
      </p:sp>
      <p:cxnSp>
        <p:nvCxnSpPr>
          <p:cNvPr id="7" name="直接箭头连接符 6"/>
          <p:cNvCxnSpPr/>
          <p:nvPr/>
        </p:nvCxnSpPr>
        <p:spPr>
          <a:xfrm flipH="1">
            <a:off x="4295800" y="4296565"/>
            <a:ext cx="792088" cy="298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8472265" y="5429813"/>
            <a:ext cx="730459" cy="30777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a:stretch>
            <a:fillRect/>
          </a:stretch>
        </p:blipFill>
        <p:spPr>
          <a:xfrm>
            <a:off x="1880018" y="2668403"/>
            <a:ext cx="5368110" cy="4053072"/>
          </a:xfrm>
          <a:prstGeom prst="rect">
            <a:avLst/>
          </a:prstGeom>
        </p:spPr>
      </p:pic>
      <p:sp>
        <p:nvSpPr>
          <p:cNvPr id="19" name="内容占位符 2">
            <a:extLst>
              <a:ext uri="{FF2B5EF4-FFF2-40B4-BE49-F238E27FC236}">
                <a16:creationId xmlns:a16="http://schemas.microsoft.com/office/drawing/2014/main" id="{3F4179C2-90F7-6E96-3D81-9481F829DA43}"/>
              </a:ext>
            </a:extLst>
          </p:cNvPr>
          <p:cNvSpPr txBox="1">
            <a:spLocks/>
          </p:cNvSpPr>
          <p:nvPr/>
        </p:nvSpPr>
        <p:spPr>
          <a:xfrm>
            <a:off x="2024035" y="1141706"/>
            <a:ext cx="7714430" cy="1605981"/>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Various vehicles and hoisting machineries will be needed</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Electrically driven, emission-free</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Dimension and load should match the tunnel space and the weight of components</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Some need to be customized.</a:t>
            </a:r>
          </a:p>
        </p:txBody>
      </p:sp>
      <p:sp>
        <p:nvSpPr>
          <p:cNvPr id="2" name="内容占位符 2">
            <a:extLst>
              <a:ext uri="{FF2B5EF4-FFF2-40B4-BE49-F238E27FC236}">
                <a16:creationId xmlns:a16="http://schemas.microsoft.com/office/drawing/2014/main" id="{2F5E671C-0E64-0712-89A2-5FFC6D8EB447}"/>
              </a:ext>
            </a:extLst>
          </p:cNvPr>
          <p:cNvSpPr txBox="1">
            <a:spLocks/>
          </p:cNvSpPr>
          <p:nvPr/>
        </p:nvSpPr>
        <p:spPr>
          <a:xfrm>
            <a:off x="7023508" y="3045768"/>
            <a:ext cx="3644493" cy="309787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58825" lvl="2"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1600" dirty="0">
                <a:latin typeface="Times New Roman" pitchFamily="18" charset="0"/>
                <a:cs typeface="Times New Roman" pitchFamily="18" charset="0"/>
              </a:rPr>
              <a:t>Collider ring</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Dipole core: 5.7×0.7×0.7 m 2T</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Quadrupole: 3×0.7×0.56 m</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err="1">
                <a:latin typeface="Times New Roman" pitchFamily="18" charset="0"/>
                <a:cs typeface="Times New Roman" pitchFamily="18" charset="0"/>
              </a:rPr>
              <a:t>Sextupole</a:t>
            </a:r>
            <a:r>
              <a:rPr lang="en-US" altLang="zh-CN" sz="1600" dirty="0">
                <a:latin typeface="Times New Roman" pitchFamily="18" charset="0"/>
                <a:cs typeface="Times New Roman" pitchFamily="18" charset="0"/>
              </a:rPr>
              <a:t>: 1.4×0.34×0.34m</a:t>
            </a:r>
          </a:p>
          <a:p>
            <a:pPr marL="758825" lvl="2"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1600" dirty="0">
                <a:latin typeface="Times New Roman" pitchFamily="18" charset="0"/>
                <a:cs typeface="Times New Roman" pitchFamily="18" charset="0"/>
              </a:rPr>
              <a:t>Booster</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Dipole: 5.4×0.65×0.65m 1.6T</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Quadrupole: 2×0.52×0.52 m</a:t>
            </a:r>
          </a:p>
        </p:txBody>
      </p:sp>
      <p:sp>
        <p:nvSpPr>
          <p:cNvPr id="3" name="椭圆 2">
            <a:extLst>
              <a:ext uri="{FF2B5EF4-FFF2-40B4-BE49-F238E27FC236}">
                <a16:creationId xmlns:a16="http://schemas.microsoft.com/office/drawing/2014/main" id="{FF49475A-8BB9-6695-821E-09B004010FDB}"/>
              </a:ext>
            </a:extLst>
          </p:cNvPr>
          <p:cNvSpPr/>
          <p:nvPr/>
        </p:nvSpPr>
        <p:spPr>
          <a:xfrm>
            <a:off x="2279577" y="4518559"/>
            <a:ext cx="975621"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Sppc</a:t>
            </a:r>
            <a:endParaRPr lang="zh-CN" altLang="en-US" dirty="0"/>
          </a:p>
        </p:txBody>
      </p:sp>
    </p:spTree>
    <p:extLst>
      <p:ext uri="{BB962C8B-B14F-4D97-AF65-F5344CB8AC3E}">
        <p14:creationId xmlns:p14="http://schemas.microsoft.com/office/powerpoint/2010/main" val="2963936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内容占位符 2"/>
          <p:cNvSpPr txBox="1">
            <a:spLocks/>
          </p:cNvSpPr>
          <p:nvPr/>
        </p:nvSpPr>
        <p:spPr>
          <a:xfrm>
            <a:off x="1604934" y="3342093"/>
            <a:ext cx="2664296" cy="31144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300"/>
              </a:spcBef>
              <a:spcAft>
                <a:spcPts val="3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5T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Length: 3896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Width: 1450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Height: 2369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Lift height: 3150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Weight:</a:t>
            </a:r>
            <a:r>
              <a:rPr lang="zh-CN" altLang="en-US" sz="1600" dirty="0">
                <a:latin typeface="Times New Roman" pitchFamily="18" charset="0"/>
                <a:cs typeface="Times New Roman" pitchFamily="18" charset="0"/>
              </a:rPr>
              <a:t> </a:t>
            </a:r>
            <a:r>
              <a:rPr lang="en-US" altLang="zh-CN" sz="1600" dirty="0">
                <a:latin typeface="Times New Roman" pitchFamily="18" charset="0"/>
                <a:cs typeface="Times New Roman" pitchFamily="18" charset="0"/>
              </a:rPr>
              <a:t>7</a:t>
            </a:r>
            <a:r>
              <a:rPr lang="zh-CN" altLang="en-US" sz="1600" dirty="0">
                <a:latin typeface="Times New Roman" pitchFamily="18" charset="0"/>
                <a:cs typeface="Times New Roman" pitchFamily="18" charset="0"/>
              </a:rPr>
              <a:t> </a:t>
            </a:r>
            <a:r>
              <a:rPr lang="en-US" altLang="zh-CN" sz="1600" dirty="0">
                <a:latin typeface="Times New Roman" pitchFamily="18" charset="0"/>
                <a:cs typeface="Times New Roman" pitchFamily="18" charset="0"/>
              </a:rPr>
              <a:t>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Load: 5T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Min. turning radius: 2572 mm</a:t>
            </a: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
        <p:nvSpPr>
          <p:cNvPr id="9" name="标题 1"/>
          <p:cNvSpPr txBox="1">
            <a:spLocks/>
          </p:cNvSpPr>
          <p:nvPr/>
        </p:nvSpPr>
        <p:spPr>
          <a:xfrm>
            <a:off x="1919536" y="77287"/>
            <a:ext cx="8229600" cy="48131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400" b="1" dirty="0">
                <a:latin typeface="Arial Unicode MS" pitchFamily="34" charset="-122"/>
                <a:ea typeface="Arial Unicode MS" panose="020B0604020202020204" pitchFamily="34" charset="-122"/>
                <a:cs typeface="Arial Unicode MS" pitchFamily="34" charset="-122"/>
              </a:rPr>
              <a:t>二、</a:t>
            </a:r>
            <a:r>
              <a:rPr lang="en-GB" altLang="zh-CN" sz="2400" b="1" dirty="0">
                <a:latin typeface="Arial Unicode MS" pitchFamily="34" charset="-122"/>
                <a:ea typeface="Arial Unicode MS" panose="020B0604020202020204" pitchFamily="34" charset="-122"/>
                <a:cs typeface="Arial Unicode MS" pitchFamily="34" charset="-122"/>
              </a:rPr>
              <a:t>CEPC installation </a:t>
            </a:r>
            <a:r>
              <a:rPr lang="en-US" altLang="zh-CN" sz="2400" b="1" dirty="0">
                <a:latin typeface="Arial Unicode MS" pitchFamily="34" charset="-122"/>
                <a:ea typeface="Arial Unicode MS" panose="020B0604020202020204" pitchFamily="34" charset="-122"/>
                <a:cs typeface="Arial Unicode MS" pitchFamily="34" charset="-122"/>
              </a:rPr>
              <a:t>strategy</a:t>
            </a: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10"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36</a:t>
            </a:fld>
            <a:endParaRPr lang="zh-CN" altLang="en-US" dirty="0"/>
          </a:p>
        </p:txBody>
      </p:sp>
      <p:pic>
        <p:nvPicPr>
          <p:cNvPr id="3" name="图片 2">
            <a:extLst>
              <a:ext uri="{FF2B5EF4-FFF2-40B4-BE49-F238E27FC236}">
                <a16:creationId xmlns:a16="http://schemas.microsoft.com/office/drawing/2014/main" id="{BFC40902-5FF3-0CAC-C99D-235EEA9E140D}"/>
              </a:ext>
            </a:extLst>
          </p:cNvPr>
          <p:cNvPicPr>
            <a:picLocks noChangeAspect="1"/>
          </p:cNvPicPr>
          <p:nvPr/>
        </p:nvPicPr>
        <p:blipFill>
          <a:blip r:embed="rId3"/>
          <a:stretch>
            <a:fillRect/>
          </a:stretch>
        </p:blipFill>
        <p:spPr>
          <a:xfrm>
            <a:off x="1748950" y="1184525"/>
            <a:ext cx="2376264" cy="2013784"/>
          </a:xfrm>
          <a:prstGeom prst="rect">
            <a:avLst/>
          </a:prstGeom>
        </p:spPr>
      </p:pic>
      <p:pic>
        <p:nvPicPr>
          <p:cNvPr id="11" name="图片 10">
            <a:extLst>
              <a:ext uri="{FF2B5EF4-FFF2-40B4-BE49-F238E27FC236}">
                <a16:creationId xmlns:a16="http://schemas.microsoft.com/office/drawing/2014/main" id="{BF6F3723-C3B3-4CF1-AD9D-59874C1E53A1}"/>
              </a:ext>
            </a:extLst>
          </p:cNvPr>
          <p:cNvPicPr>
            <a:picLocks noChangeAspect="1"/>
          </p:cNvPicPr>
          <p:nvPr/>
        </p:nvPicPr>
        <p:blipFill>
          <a:blip r:embed="rId4"/>
          <a:stretch>
            <a:fillRect/>
          </a:stretch>
        </p:blipFill>
        <p:spPr>
          <a:xfrm>
            <a:off x="4089624" y="971966"/>
            <a:ext cx="3341000" cy="2294351"/>
          </a:xfrm>
          <a:prstGeom prst="rect">
            <a:avLst/>
          </a:prstGeom>
        </p:spPr>
      </p:pic>
      <p:pic>
        <p:nvPicPr>
          <p:cNvPr id="14" name="图片 13">
            <a:extLst>
              <a:ext uri="{FF2B5EF4-FFF2-40B4-BE49-F238E27FC236}">
                <a16:creationId xmlns:a16="http://schemas.microsoft.com/office/drawing/2014/main" id="{14C3CF79-2F15-1074-FA65-243F3D21994E}"/>
              </a:ext>
            </a:extLst>
          </p:cNvPr>
          <p:cNvPicPr>
            <a:picLocks noChangeAspect="1"/>
          </p:cNvPicPr>
          <p:nvPr/>
        </p:nvPicPr>
        <p:blipFill>
          <a:blip r:embed="rId5"/>
          <a:stretch>
            <a:fillRect/>
          </a:stretch>
        </p:blipFill>
        <p:spPr>
          <a:xfrm>
            <a:off x="7478682" y="953298"/>
            <a:ext cx="2865791" cy="2331686"/>
          </a:xfrm>
          <a:prstGeom prst="rect">
            <a:avLst/>
          </a:prstGeom>
        </p:spPr>
      </p:pic>
      <p:sp>
        <p:nvSpPr>
          <p:cNvPr id="16" name="内容占位符 2">
            <a:extLst>
              <a:ext uri="{FF2B5EF4-FFF2-40B4-BE49-F238E27FC236}">
                <a16:creationId xmlns:a16="http://schemas.microsoft.com/office/drawing/2014/main" id="{354B73CF-0012-E794-1FD7-08420B43CA34}"/>
              </a:ext>
            </a:extLst>
          </p:cNvPr>
          <p:cNvSpPr txBox="1">
            <a:spLocks/>
          </p:cNvSpPr>
          <p:nvPr/>
        </p:nvSpPr>
        <p:spPr>
          <a:xfrm>
            <a:off x="1847529" y="685243"/>
            <a:ext cx="1791349" cy="43204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Forklift</a:t>
            </a:r>
            <a:endParaRPr lang="en-US" altLang="zh-CN" sz="1600" dirty="0">
              <a:latin typeface="Times New Roman" pitchFamily="18" charset="0"/>
              <a:cs typeface="Times New Roman" pitchFamily="18" charset="0"/>
            </a:endParaRP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endParaRPr lang="en-US" altLang="zh-CN" sz="1600" dirty="0">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
        <p:nvSpPr>
          <p:cNvPr id="19" name="内容占位符 2">
            <a:extLst>
              <a:ext uri="{FF2B5EF4-FFF2-40B4-BE49-F238E27FC236}">
                <a16:creationId xmlns:a16="http://schemas.microsoft.com/office/drawing/2014/main" id="{227864CD-4EB8-B770-942D-75AAA115F5D3}"/>
              </a:ext>
            </a:extLst>
          </p:cNvPr>
          <p:cNvSpPr txBox="1">
            <a:spLocks/>
          </p:cNvSpPr>
          <p:nvPr/>
        </p:nvSpPr>
        <p:spPr>
          <a:xfrm>
            <a:off x="7361986" y="647870"/>
            <a:ext cx="1791349" cy="43204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Pallet truck</a:t>
            </a:r>
            <a:endParaRPr lang="en-US" altLang="zh-CN" sz="1600" dirty="0">
              <a:latin typeface="Times New Roman" pitchFamily="18" charset="0"/>
              <a:cs typeface="Times New Roman" pitchFamily="18" charset="0"/>
            </a:endParaRP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endParaRPr lang="en-US" altLang="zh-CN" sz="1600" dirty="0">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
        <p:nvSpPr>
          <p:cNvPr id="20" name="内容占位符 2">
            <a:extLst>
              <a:ext uri="{FF2B5EF4-FFF2-40B4-BE49-F238E27FC236}">
                <a16:creationId xmlns:a16="http://schemas.microsoft.com/office/drawing/2014/main" id="{DD379D68-4062-1D52-0E96-AA7FC85DBC97}"/>
              </a:ext>
            </a:extLst>
          </p:cNvPr>
          <p:cNvSpPr txBox="1">
            <a:spLocks/>
          </p:cNvSpPr>
          <p:nvPr/>
        </p:nvSpPr>
        <p:spPr>
          <a:xfrm>
            <a:off x="4269230" y="3342093"/>
            <a:ext cx="2664296" cy="31144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300"/>
              </a:spcBef>
              <a:spcAft>
                <a:spcPts val="3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8T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Length: 4703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Width: 2111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Height: 2838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Lift height: 3450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Weight:</a:t>
            </a:r>
            <a:r>
              <a:rPr lang="zh-CN" altLang="en-US" sz="1600" dirty="0">
                <a:latin typeface="Times New Roman" pitchFamily="18" charset="0"/>
                <a:cs typeface="Times New Roman" pitchFamily="18" charset="0"/>
              </a:rPr>
              <a:t> </a:t>
            </a:r>
            <a:r>
              <a:rPr lang="en-US" altLang="zh-CN" sz="1600" dirty="0">
                <a:latin typeface="Times New Roman" pitchFamily="18" charset="0"/>
                <a:cs typeface="Times New Roman" pitchFamily="18" charset="0"/>
              </a:rPr>
              <a:t>14</a:t>
            </a:r>
            <a:r>
              <a:rPr lang="zh-CN" altLang="en-US" sz="1600" dirty="0">
                <a:latin typeface="Times New Roman" pitchFamily="18" charset="0"/>
                <a:cs typeface="Times New Roman" pitchFamily="18" charset="0"/>
              </a:rPr>
              <a:t> </a:t>
            </a:r>
            <a:r>
              <a:rPr lang="en-US" altLang="zh-CN" sz="1600" dirty="0">
                <a:latin typeface="Times New Roman" pitchFamily="18" charset="0"/>
                <a:cs typeface="Times New Roman" pitchFamily="18" charset="0"/>
              </a:rPr>
              <a:t>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Load: 8T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Min. turning radius: 3000 mm</a:t>
            </a: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
        <p:nvSpPr>
          <p:cNvPr id="21" name="内容占位符 2">
            <a:extLst>
              <a:ext uri="{FF2B5EF4-FFF2-40B4-BE49-F238E27FC236}">
                <a16:creationId xmlns:a16="http://schemas.microsoft.com/office/drawing/2014/main" id="{DB5DC74E-D804-1D03-C7D5-07CCAB41D873}"/>
              </a:ext>
            </a:extLst>
          </p:cNvPr>
          <p:cNvSpPr txBox="1">
            <a:spLocks/>
          </p:cNvSpPr>
          <p:nvPr/>
        </p:nvSpPr>
        <p:spPr>
          <a:xfrm>
            <a:off x="7248128" y="3342093"/>
            <a:ext cx="2664296" cy="31144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300"/>
              </a:spcBef>
              <a:spcAft>
                <a:spcPts val="3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8T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Length: 1638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Width: 176 – 685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Lift Height: 85 – 195mm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Load: 8T</a:t>
            </a: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Tree>
    <p:extLst>
      <p:ext uri="{BB962C8B-B14F-4D97-AF65-F5344CB8AC3E}">
        <p14:creationId xmlns:p14="http://schemas.microsoft.com/office/powerpoint/2010/main" val="3132712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1"/>
          <p:cNvSpPr txBox="1">
            <a:spLocks/>
          </p:cNvSpPr>
          <p:nvPr/>
        </p:nvSpPr>
        <p:spPr>
          <a:xfrm>
            <a:off x="1919536" y="77287"/>
            <a:ext cx="8229600" cy="48131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400" b="1" dirty="0">
                <a:latin typeface="Arial Unicode MS" pitchFamily="34" charset="-122"/>
                <a:ea typeface="Arial Unicode MS" panose="020B0604020202020204" pitchFamily="34" charset="-122"/>
                <a:cs typeface="Arial Unicode MS" pitchFamily="34" charset="-122"/>
              </a:rPr>
              <a:t>二、</a:t>
            </a:r>
            <a:r>
              <a:rPr lang="en-GB" altLang="zh-CN" sz="2400" b="1" dirty="0">
                <a:latin typeface="Arial Unicode MS" pitchFamily="34" charset="-122"/>
                <a:ea typeface="Arial Unicode MS" panose="020B0604020202020204" pitchFamily="34" charset="-122"/>
                <a:cs typeface="Arial Unicode MS" pitchFamily="34" charset="-122"/>
              </a:rPr>
              <a:t>CEPC installation </a:t>
            </a:r>
            <a:r>
              <a:rPr lang="en-US" altLang="zh-CN" sz="2400" b="1" dirty="0">
                <a:latin typeface="Arial Unicode MS" pitchFamily="34" charset="-122"/>
                <a:ea typeface="Arial Unicode MS" panose="020B0604020202020204" pitchFamily="34" charset="-122"/>
                <a:cs typeface="Arial Unicode MS" pitchFamily="34" charset="-122"/>
              </a:rPr>
              <a:t>strategy</a:t>
            </a: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10"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37</a:t>
            </a:fld>
            <a:endParaRPr lang="zh-CN" altLang="en-US" dirty="0"/>
          </a:p>
        </p:txBody>
      </p:sp>
      <p:cxnSp>
        <p:nvCxnSpPr>
          <p:cNvPr id="7" name="直接箭头连接符 6"/>
          <p:cNvCxnSpPr/>
          <p:nvPr/>
        </p:nvCxnSpPr>
        <p:spPr>
          <a:xfrm flipH="1">
            <a:off x="4295800" y="4296565"/>
            <a:ext cx="792088" cy="298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8472265" y="5429813"/>
            <a:ext cx="730459" cy="30777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4407D571-CBD7-8988-F1E4-FD93E69CA56E}"/>
              </a:ext>
            </a:extLst>
          </p:cNvPr>
          <p:cNvPicPr>
            <a:picLocks noChangeAspect="1"/>
          </p:cNvPicPr>
          <p:nvPr/>
        </p:nvPicPr>
        <p:blipFill>
          <a:blip r:embed="rId3"/>
          <a:stretch>
            <a:fillRect/>
          </a:stretch>
        </p:blipFill>
        <p:spPr>
          <a:xfrm>
            <a:off x="2351584" y="1159411"/>
            <a:ext cx="3240360" cy="2515621"/>
          </a:xfrm>
          <a:prstGeom prst="rect">
            <a:avLst/>
          </a:prstGeom>
        </p:spPr>
      </p:pic>
      <p:pic>
        <p:nvPicPr>
          <p:cNvPr id="12" name="图片 11">
            <a:extLst>
              <a:ext uri="{FF2B5EF4-FFF2-40B4-BE49-F238E27FC236}">
                <a16:creationId xmlns:a16="http://schemas.microsoft.com/office/drawing/2014/main" id="{71ED48EF-252B-6AA4-F0BA-DFE545B55327}"/>
              </a:ext>
            </a:extLst>
          </p:cNvPr>
          <p:cNvPicPr>
            <a:picLocks noChangeAspect="1"/>
          </p:cNvPicPr>
          <p:nvPr/>
        </p:nvPicPr>
        <p:blipFill>
          <a:blip r:embed="rId4"/>
          <a:stretch>
            <a:fillRect/>
          </a:stretch>
        </p:blipFill>
        <p:spPr>
          <a:xfrm>
            <a:off x="6775384" y="1400281"/>
            <a:ext cx="2468357" cy="2101895"/>
          </a:xfrm>
          <a:prstGeom prst="rect">
            <a:avLst/>
          </a:prstGeom>
        </p:spPr>
      </p:pic>
      <p:sp>
        <p:nvSpPr>
          <p:cNvPr id="17" name="内容占位符 2">
            <a:extLst>
              <a:ext uri="{FF2B5EF4-FFF2-40B4-BE49-F238E27FC236}">
                <a16:creationId xmlns:a16="http://schemas.microsoft.com/office/drawing/2014/main" id="{7DF31FFA-A7CD-B878-6B59-769146EF7B83}"/>
              </a:ext>
            </a:extLst>
          </p:cNvPr>
          <p:cNvSpPr txBox="1">
            <a:spLocks/>
          </p:cNvSpPr>
          <p:nvPr/>
        </p:nvSpPr>
        <p:spPr>
          <a:xfrm>
            <a:off x="1847528" y="685243"/>
            <a:ext cx="3240360" cy="43204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Cantilever mounting car</a:t>
            </a: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endParaRPr lang="en-US" altLang="zh-CN" sz="1600" dirty="0">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
        <p:nvSpPr>
          <p:cNvPr id="21" name="内容占位符 2">
            <a:extLst>
              <a:ext uri="{FF2B5EF4-FFF2-40B4-BE49-F238E27FC236}">
                <a16:creationId xmlns:a16="http://schemas.microsoft.com/office/drawing/2014/main" id="{3AF3CF57-6922-EA87-52CF-367985653620}"/>
              </a:ext>
            </a:extLst>
          </p:cNvPr>
          <p:cNvSpPr txBox="1">
            <a:spLocks/>
          </p:cNvSpPr>
          <p:nvPr/>
        </p:nvSpPr>
        <p:spPr>
          <a:xfrm>
            <a:off x="2135560" y="3717151"/>
            <a:ext cx="2664296" cy="31144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300"/>
              </a:spcBef>
              <a:spcAft>
                <a:spcPts val="3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3.5T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Length: 2000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Width: 1000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Height: 2000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Lift height: 2600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Load: 3.5 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Min. turning radius: 1750 mm</a:t>
            </a: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
        <p:nvSpPr>
          <p:cNvPr id="22" name="内容占位符 2">
            <a:extLst>
              <a:ext uri="{FF2B5EF4-FFF2-40B4-BE49-F238E27FC236}">
                <a16:creationId xmlns:a16="http://schemas.microsoft.com/office/drawing/2014/main" id="{451AF7A9-4B8A-5A1D-0A95-B2148558E10F}"/>
              </a:ext>
            </a:extLst>
          </p:cNvPr>
          <p:cNvSpPr txBox="1">
            <a:spLocks/>
          </p:cNvSpPr>
          <p:nvPr/>
        </p:nvSpPr>
        <p:spPr>
          <a:xfrm>
            <a:off x="6745052" y="3776853"/>
            <a:ext cx="2664296" cy="311447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300"/>
              </a:spcBef>
              <a:spcAft>
                <a:spcPts val="3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1T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Length: 1700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Width: 800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Height: 1900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Lift height: 2500 mm</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Load: 1 T</a:t>
            </a:r>
          </a:p>
          <a:p>
            <a:pPr marL="758825" lvl="2" indent="-358775" eaLnBrk="1" hangingPunct="1">
              <a:spcBef>
                <a:spcPts val="300"/>
              </a:spcBef>
              <a:spcAft>
                <a:spcPts val="3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Min. turning radius: 1750 mm</a:t>
            </a: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Tree>
    <p:extLst>
      <p:ext uri="{BB962C8B-B14F-4D97-AF65-F5344CB8AC3E}">
        <p14:creationId xmlns:p14="http://schemas.microsoft.com/office/powerpoint/2010/main" val="34933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内容占位符 2"/>
          <p:cNvSpPr txBox="1">
            <a:spLocks/>
          </p:cNvSpPr>
          <p:nvPr/>
        </p:nvSpPr>
        <p:spPr>
          <a:xfrm>
            <a:off x="2024035" y="714357"/>
            <a:ext cx="8107737" cy="116513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anose="05000000000000000000" pitchFamily="2" charset="2"/>
              <a:buChar char="l"/>
              <a:defRPr/>
            </a:pPr>
            <a:r>
              <a:rPr lang="en-US" altLang="zh-CN" sz="2000" dirty="0">
                <a:latin typeface="Times New Roman" pitchFamily="18" charset="0"/>
                <a:cs typeface="Times New Roman" pitchFamily="18" charset="0"/>
              </a:rPr>
              <a:t>Large scale component transport in tunnel</a:t>
            </a:r>
            <a:endParaRPr lang="en-US" altLang="zh-CN" sz="1600" dirty="0">
              <a:latin typeface="Times New Roman" pitchFamily="18" charset="0"/>
              <a:cs typeface="Times New Roman" pitchFamily="18" charset="0"/>
            </a:endParaRPr>
          </a:p>
          <a:p>
            <a:pPr marL="758825" lvl="2" indent="-358775" eaLnBrk="1" hangingPunct="1">
              <a:spcBef>
                <a:spcPts val="600"/>
              </a:spcBef>
              <a:spcAft>
                <a:spcPts val="600"/>
              </a:spcAft>
              <a:buClr>
                <a:srgbClr val="FF0000"/>
              </a:buClr>
              <a:buSzPct val="80000"/>
              <a:buFont typeface="Wingdings" panose="05000000000000000000" pitchFamily="2" charset="2"/>
              <a:buChar char="Ø"/>
              <a:defRPr/>
            </a:pPr>
            <a:r>
              <a:rPr lang="en-US" altLang="zh-CN" sz="1600" dirty="0">
                <a:latin typeface="Times New Roman" pitchFamily="18" charset="0"/>
                <a:cs typeface="Times New Roman" pitchFamily="18" charset="0"/>
              </a:rPr>
              <a:t>Specific vehicles need to be R&amp;D for large scale components transport in the long and narrow tunnel, like FCC does.</a:t>
            </a:r>
          </a:p>
          <a:p>
            <a:pPr marL="358775" lvl="1" indent="-358775" eaLnBrk="1" hangingPunct="1">
              <a:spcBef>
                <a:spcPts val="600"/>
              </a:spcBef>
              <a:spcAft>
                <a:spcPts val="600"/>
              </a:spcAft>
              <a:buClr>
                <a:srgbClr val="FF0000"/>
              </a:buClr>
              <a:buSzPct val="80000"/>
              <a:buFont typeface="Wingdings" panose="05000000000000000000" pitchFamily="2" charset="2"/>
              <a:buChar char="l"/>
              <a:defRPr/>
            </a:pPr>
            <a:endParaRPr lang="en-US" altLang="zh-CN" sz="2000" dirty="0">
              <a:latin typeface="Times New Roman" pitchFamily="18" charset="0"/>
              <a:cs typeface="Times New Roman" pitchFamily="18" charset="0"/>
            </a:endParaRPr>
          </a:p>
        </p:txBody>
      </p:sp>
      <p:sp>
        <p:nvSpPr>
          <p:cNvPr id="9" name="标题 1"/>
          <p:cNvSpPr txBox="1">
            <a:spLocks/>
          </p:cNvSpPr>
          <p:nvPr/>
        </p:nvSpPr>
        <p:spPr>
          <a:xfrm>
            <a:off x="1919536" y="77287"/>
            <a:ext cx="8229600" cy="481311"/>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zh-CN" altLang="en-US" sz="2400" b="1" dirty="0">
                <a:latin typeface="Arial Unicode MS" pitchFamily="34" charset="-122"/>
                <a:ea typeface="Arial Unicode MS" panose="020B0604020202020204" pitchFamily="34" charset="-122"/>
                <a:cs typeface="Arial Unicode MS" pitchFamily="34" charset="-122"/>
              </a:rPr>
              <a:t>二、</a:t>
            </a:r>
            <a:r>
              <a:rPr lang="en-GB" altLang="zh-CN" sz="2400" b="1" dirty="0">
                <a:latin typeface="Arial Unicode MS" pitchFamily="34" charset="-122"/>
                <a:ea typeface="Arial Unicode MS" panose="020B0604020202020204" pitchFamily="34" charset="-122"/>
                <a:cs typeface="Arial Unicode MS" pitchFamily="34" charset="-122"/>
              </a:rPr>
              <a:t>CEPC installation </a:t>
            </a:r>
            <a:r>
              <a:rPr lang="en-US" altLang="zh-CN" sz="2400" b="1" dirty="0">
                <a:latin typeface="Arial Unicode MS" pitchFamily="34" charset="-122"/>
                <a:ea typeface="Arial Unicode MS" panose="020B0604020202020204" pitchFamily="34" charset="-122"/>
                <a:cs typeface="Arial Unicode MS" pitchFamily="34" charset="-122"/>
              </a:rPr>
              <a:t>strategy</a:t>
            </a:r>
            <a:endParaRPr lang="zh-CN" altLang="en-US" sz="2400" b="1" dirty="0">
              <a:latin typeface="Arial Unicode MS" pitchFamily="34" charset="-122"/>
              <a:ea typeface="Arial Unicode MS" panose="020B0604020202020204" pitchFamily="34" charset="-122"/>
              <a:cs typeface="Arial Unicode MS" pitchFamily="34" charset="-122"/>
            </a:endParaRPr>
          </a:p>
        </p:txBody>
      </p:sp>
      <p:sp>
        <p:nvSpPr>
          <p:cNvPr id="10"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38</a:t>
            </a:fld>
            <a:endParaRPr lang="zh-CN" altLang="en-US" dirty="0"/>
          </a:p>
        </p:txBody>
      </p:sp>
      <p:pic>
        <p:nvPicPr>
          <p:cNvPr id="2" name="图片 1">
            <a:extLst>
              <a:ext uri="{FF2B5EF4-FFF2-40B4-BE49-F238E27FC236}">
                <a16:creationId xmlns:a16="http://schemas.microsoft.com/office/drawing/2014/main" id="{B382D719-C062-5A51-91EB-5F219FAF3C81}"/>
              </a:ext>
            </a:extLst>
          </p:cNvPr>
          <p:cNvPicPr>
            <a:picLocks noChangeAspect="1"/>
          </p:cNvPicPr>
          <p:nvPr/>
        </p:nvPicPr>
        <p:blipFill>
          <a:blip r:embed="rId3"/>
          <a:stretch>
            <a:fillRect/>
          </a:stretch>
        </p:blipFill>
        <p:spPr>
          <a:xfrm>
            <a:off x="1806814" y="2583037"/>
            <a:ext cx="8542176" cy="3069771"/>
          </a:xfrm>
          <a:prstGeom prst="rect">
            <a:avLst/>
          </a:prstGeom>
        </p:spPr>
      </p:pic>
      <p:sp>
        <p:nvSpPr>
          <p:cNvPr id="3" name="文本框 2">
            <a:extLst>
              <a:ext uri="{FF2B5EF4-FFF2-40B4-BE49-F238E27FC236}">
                <a16:creationId xmlns:a16="http://schemas.microsoft.com/office/drawing/2014/main" id="{344F66DF-F75C-9136-4F8F-ED8EAD49167A}"/>
              </a:ext>
            </a:extLst>
          </p:cNvPr>
          <p:cNvSpPr txBox="1"/>
          <p:nvPr/>
        </p:nvSpPr>
        <p:spPr>
          <a:xfrm>
            <a:off x="4727848" y="2493632"/>
            <a:ext cx="1754839" cy="369332"/>
          </a:xfrm>
          <a:prstGeom prst="rect">
            <a:avLst/>
          </a:prstGeom>
          <a:noFill/>
        </p:spPr>
        <p:txBody>
          <a:bodyPr wrap="none" rtlCol="0">
            <a:spAutoFit/>
          </a:bodyPr>
          <a:lstStyle/>
          <a:p>
            <a:r>
              <a:rPr lang="en-US" altLang="zh-CN" dirty="0"/>
              <a:t>Picture from FCC</a:t>
            </a:r>
            <a:endParaRPr lang="zh-CN" altLang="en-US" dirty="0"/>
          </a:p>
        </p:txBody>
      </p:sp>
    </p:spTree>
    <p:extLst>
      <p:ext uri="{BB962C8B-B14F-4D97-AF65-F5344CB8AC3E}">
        <p14:creationId xmlns:p14="http://schemas.microsoft.com/office/powerpoint/2010/main" val="3737009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52400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5842000" y="2120900"/>
          <a:ext cx="914400" cy="179388"/>
        </p:xfrm>
        <a:graphic>
          <a:graphicData uri="http://schemas.openxmlformats.org/presentationml/2006/ole">
            <mc:AlternateContent xmlns:mc="http://schemas.openxmlformats.org/markup-compatibility/2006">
              <mc:Choice xmlns:v="urn:schemas-microsoft-com:vml" Requires="v">
                <p:oleObj name="Equation" r:id="rId3" imgW="428207" imgH="666100" progId="Equation.DSMT4">
                  <p:embed/>
                </p:oleObj>
              </mc:Choice>
              <mc:Fallback>
                <p:oleObj name="Equation" r:id="rId3" imgW="428207" imgH="666100" progId="Equation.DSMT4">
                  <p:embed/>
                  <p:pic>
                    <p:nvPicPr>
                      <p:cNvPr id="922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0" y="21209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2" name="Object 6"/>
          <p:cNvGraphicFramePr>
            <a:graphicFrameLocks noChangeAspect="1"/>
          </p:cNvGraphicFramePr>
          <p:nvPr/>
        </p:nvGraphicFramePr>
        <p:xfrm>
          <a:off x="5591175" y="2133600"/>
          <a:ext cx="914400" cy="179388"/>
        </p:xfrm>
        <a:graphic>
          <a:graphicData uri="http://schemas.openxmlformats.org/presentationml/2006/ole">
            <mc:AlternateContent xmlns:mc="http://schemas.openxmlformats.org/markup-compatibility/2006">
              <mc:Choice xmlns:v="urn:schemas-microsoft-com:vml" Requires="v">
                <p:oleObj name="Equation" r:id="rId5" imgW="428207" imgH="666100" progId="Equation.DSMT4">
                  <p:embed/>
                </p:oleObj>
              </mc:Choice>
              <mc:Fallback>
                <p:oleObj name="Equation" r:id="rId5" imgW="428207" imgH="666100" progId="Equation.DSMT4">
                  <p:embed/>
                  <p:pic>
                    <p:nvPicPr>
                      <p:cNvPr id="922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1175" y="21336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标题 1"/>
          <p:cNvSpPr txBox="1">
            <a:spLocks/>
          </p:cNvSpPr>
          <p:nvPr/>
        </p:nvSpPr>
        <p:spPr bwMode="auto">
          <a:xfrm>
            <a:off x="1884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solidFill>
                  <a:prstClr val="black"/>
                </a:solidFill>
                <a:latin typeface="Times New Roman" pitchFamily="18" charset="0"/>
                <a:cs typeface="Times New Roman" pitchFamily="18" charset="0"/>
              </a:rPr>
              <a:t>Summary</a:t>
            </a:r>
          </a:p>
        </p:txBody>
      </p:sp>
      <p:sp>
        <p:nvSpPr>
          <p:cNvPr id="25" name="内容占位符 2"/>
          <p:cNvSpPr txBox="1">
            <a:spLocks/>
          </p:cNvSpPr>
          <p:nvPr/>
        </p:nvSpPr>
        <p:spPr>
          <a:xfrm>
            <a:off x="1343472" y="712505"/>
            <a:ext cx="9721080" cy="560784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400"/>
              </a:spcBef>
              <a:spcAft>
                <a:spcPts val="400"/>
              </a:spcAft>
              <a:buClr>
                <a:srgbClr val="FF0000"/>
              </a:buClr>
              <a:buSzPct val="80000"/>
              <a:buFont typeface="Wingdings" pitchFamily="2" charset="2"/>
              <a:buChar char="n"/>
              <a:defRPr/>
            </a:pPr>
            <a:r>
              <a:rPr lang="en-US" altLang="zh-CN" sz="2200" dirty="0">
                <a:solidFill>
                  <a:prstClr val="black"/>
                </a:solidFill>
                <a:latin typeface="Times New Roman" pitchFamily="18" charset="0"/>
                <a:cs typeface="Times New Roman" pitchFamily="18" charset="0"/>
              </a:rPr>
              <a:t>A kind of from global to local hierarchical alignment control scheme has been made.</a:t>
            </a:r>
          </a:p>
          <a:p>
            <a:pPr marL="358775" lvl="1" indent="-358775" eaLnBrk="1" hangingPunct="1">
              <a:spcBef>
                <a:spcPts val="400"/>
              </a:spcBef>
              <a:spcAft>
                <a:spcPts val="400"/>
              </a:spcAft>
              <a:buClr>
                <a:srgbClr val="FF0000"/>
              </a:buClr>
              <a:buSzPct val="80000"/>
              <a:buFont typeface="Wingdings" pitchFamily="2" charset="2"/>
              <a:buChar char="n"/>
              <a:defRPr/>
            </a:pPr>
            <a:r>
              <a:rPr lang="en-US" altLang="zh-CN" sz="2200" dirty="0">
                <a:solidFill>
                  <a:prstClr val="black"/>
                </a:solidFill>
                <a:latin typeface="Times New Roman" pitchFamily="18" charset="0"/>
                <a:cs typeface="Times New Roman" pitchFamily="18" charset="0"/>
              </a:rPr>
              <a:t>High accuracy magnetic center measurement systems and large-scale space micron level measurement method have been developed and successfully used for HEPS alignment.</a:t>
            </a:r>
          </a:p>
          <a:p>
            <a:pPr marL="358775" lvl="1" indent="-358775" eaLnBrk="1" hangingPunct="1">
              <a:spcBef>
                <a:spcPts val="400"/>
              </a:spcBef>
              <a:spcAft>
                <a:spcPts val="400"/>
              </a:spcAft>
              <a:buClr>
                <a:srgbClr val="FF0000"/>
              </a:buClr>
              <a:buSzPct val="80000"/>
              <a:buFont typeface="Wingdings" pitchFamily="2" charset="2"/>
              <a:buChar char="n"/>
              <a:defRPr/>
            </a:pPr>
            <a:r>
              <a:rPr lang="en-US" altLang="zh-CN" sz="2200" dirty="0">
                <a:solidFill>
                  <a:prstClr val="black"/>
                </a:solidFill>
                <a:latin typeface="Times New Roman" pitchFamily="18" charset="0"/>
                <a:cs typeface="Times New Roman" pitchFamily="18" charset="0"/>
              </a:rPr>
              <a:t>0.1mm magnet alignment accuracy can be achieved.</a:t>
            </a:r>
          </a:p>
          <a:p>
            <a:pPr marL="358775" lvl="1" indent="-358775" eaLnBrk="1" hangingPunct="1">
              <a:spcBef>
                <a:spcPts val="400"/>
              </a:spcBef>
              <a:spcAft>
                <a:spcPts val="400"/>
              </a:spcAft>
              <a:buClr>
                <a:srgbClr val="FF0000"/>
              </a:buClr>
              <a:buSzPct val="80000"/>
              <a:buFont typeface="Wingdings" pitchFamily="2" charset="2"/>
              <a:buChar char="n"/>
              <a:defRPr/>
            </a:pPr>
            <a:r>
              <a:rPr lang="en-US" altLang="zh-CN" sz="2200" dirty="0">
                <a:solidFill>
                  <a:prstClr val="black"/>
                </a:solidFill>
                <a:latin typeface="Times New Roman" pitchFamily="18" charset="0"/>
                <a:cs typeface="Times New Roman" pitchFamily="18" charset="0"/>
              </a:rPr>
              <a:t>Deformation issue has been considered, A kind of capacitive hydrostatic level sensor has been developed.</a:t>
            </a:r>
          </a:p>
          <a:p>
            <a:pPr marL="358775" lvl="1" indent="-358775" eaLnBrk="1" hangingPunct="1">
              <a:spcBef>
                <a:spcPts val="400"/>
              </a:spcBef>
              <a:spcAft>
                <a:spcPts val="400"/>
              </a:spcAft>
              <a:buClr>
                <a:srgbClr val="FF0000"/>
              </a:buClr>
              <a:buSzPct val="80000"/>
              <a:buFont typeface="Wingdings" pitchFamily="2" charset="2"/>
              <a:buChar char="n"/>
              <a:defRPr/>
            </a:pPr>
            <a:r>
              <a:rPr lang="en-US" altLang="zh-CN" sz="2200" dirty="0">
                <a:solidFill>
                  <a:prstClr val="black"/>
                </a:solidFill>
                <a:latin typeface="Times New Roman" pitchFamily="18" charset="0"/>
                <a:cs typeface="Times New Roman" pitchFamily="18" charset="0"/>
              </a:rPr>
              <a:t>A 3 years and 9 months installation scheme has been made. To increase the installation efficiency, a segments parallel strategy is adopted. </a:t>
            </a:r>
          </a:p>
          <a:p>
            <a:pPr marL="358775" lvl="1" indent="-358775" eaLnBrk="1" hangingPunct="1">
              <a:spcBef>
                <a:spcPts val="400"/>
              </a:spcBef>
              <a:spcAft>
                <a:spcPts val="400"/>
              </a:spcAft>
              <a:buClr>
                <a:srgbClr val="FF0000"/>
              </a:buClr>
              <a:buSzPct val="80000"/>
              <a:buFont typeface="Wingdings" pitchFamily="2" charset="2"/>
              <a:buChar char="n"/>
              <a:defRPr/>
            </a:pPr>
            <a:r>
              <a:rPr lang="en-US" altLang="zh-CN" sz="2200" dirty="0">
                <a:solidFill>
                  <a:prstClr val="black"/>
                </a:solidFill>
                <a:latin typeface="Times New Roman" pitchFamily="18" charset="0"/>
                <a:cs typeface="Times New Roman" pitchFamily="18" charset="0"/>
              </a:rPr>
              <a:t>Logistic and storage are studied, warehouse layout is designed, key parameters for component transport and installation have been investigated.</a:t>
            </a:r>
          </a:p>
        </p:txBody>
      </p:sp>
      <p:sp>
        <p:nvSpPr>
          <p:cNvPr id="2" name="灯片编号占位符 1">
            <a:extLst>
              <a:ext uri="{FF2B5EF4-FFF2-40B4-BE49-F238E27FC236}">
                <a16:creationId xmlns:a16="http://schemas.microsoft.com/office/drawing/2014/main" id="{3F6FC220-8C4C-4C7E-B9F9-6B2D25FC1218}"/>
              </a:ext>
            </a:extLst>
          </p:cNvPr>
          <p:cNvSpPr>
            <a:spLocks noGrp="1"/>
          </p:cNvSpPr>
          <p:nvPr>
            <p:ph type="sldNum" sz="quarter" idx="12"/>
          </p:nvPr>
        </p:nvSpPr>
        <p:spPr/>
        <p:txBody>
          <a:bodyPr/>
          <a:lstStyle/>
          <a:p>
            <a:pPr>
              <a:defRPr/>
            </a:pPr>
            <a:fld id="{8087F39C-DA07-4146-9BE6-BD889279E46C}" type="slidenum">
              <a:rPr lang="zh-CN" altLang="en-US" smtClean="0">
                <a:solidFill>
                  <a:prstClr val="black">
                    <a:tint val="75000"/>
                  </a:prstClr>
                </a:solidFill>
              </a:rPr>
              <a:pPr>
                <a:defRPr/>
              </a:pPr>
              <a:t>39</a:t>
            </a:fld>
            <a:endParaRPr lang="zh-CN" altLang="en-US" dirty="0">
              <a:solidFill>
                <a:prstClr val="black">
                  <a:tint val="75000"/>
                </a:prstClr>
              </a:solidFill>
            </a:endParaRPr>
          </a:p>
        </p:txBody>
      </p:sp>
    </p:spTree>
    <p:extLst>
      <p:ext uri="{BB962C8B-B14F-4D97-AF65-F5344CB8AC3E}">
        <p14:creationId xmlns:p14="http://schemas.microsoft.com/office/powerpoint/2010/main" val="165844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4</a:t>
            </a:fld>
            <a:endParaRPr lang="zh-CN" altLang="en-US" dirty="0"/>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6" name="文本框 5">
            <a:extLst>
              <a:ext uri="{FF2B5EF4-FFF2-40B4-BE49-F238E27FC236}">
                <a16:creationId xmlns:a16="http://schemas.microsoft.com/office/drawing/2014/main" id="{E7448F76-4E72-DA09-B523-55CECF2C9EE1}"/>
              </a:ext>
            </a:extLst>
          </p:cNvPr>
          <p:cNvSpPr txBox="1"/>
          <p:nvPr/>
        </p:nvSpPr>
        <p:spPr>
          <a:xfrm>
            <a:off x="1919536" y="2691490"/>
            <a:ext cx="8352928" cy="737510"/>
          </a:xfrm>
          <a:prstGeom prst="rect">
            <a:avLst/>
          </a:prstGeom>
          <a:noFill/>
        </p:spPr>
        <p:txBody>
          <a:bodyPr wrap="square">
            <a:spAutoFit/>
          </a:bodyPr>
          <a:lstStyle/>
          <a:p>
            <a:pPr marL="0" lvl="1" fontAlgn="base">
              <a:lnSpc>
                <a:spcPct val="150000"/>
              </a:lnSpc>
              <a:spcBef>
                <a:spcPts val="600"/>
              </a:spcBef>
              <a:spcAft>
                <a:spcPts val="600"/>
              </a:spcAft>
              <a:buClr>
                <a:srgbClr val="FF0000"/>
              </a:buClr>
              <a:buSzPct val="80000"/>
              <a:defRPr/>
            </a:pPr>
            <a:r>
              <a:rPr lang="zh-CN" altLang="en-US" sz="3200" b="1" dirty="0">
                <a:solidFill>
                  <a:prstClr val="black"/>
                </a:solidFill>
                <a:latin typeface="Times New Roman" panose="02020603050405020304" pitchFamily="18" charset="0"/>
                <a:ea typeface="宋体" pitchFamily="2" charset="-122"/>
                <a:cs typeface="Times New Roman" pitchFamily="18" charset="0"/>
              </a:rPr>
              <a:t>一、</a:t>
            </a:r>
            <a:r>
              <a:rPr lang="en-US" altLang="zh-CN" sz="3200" b="1" dirty="0">
                <a:solidFill>
                  <a:prstClr val="black"/>
                </a:solidFill>
                <a:latin typeface="Times New Roman" panose="02020603050405020304" pitchFamily="18" charset="0"/>
                <a:ea typeface="宋体" pitchFamily="2" charset="-122"/>
                <a:cs typeface="Times New Roman" pitchFamily="18" charset="0"/>
              </a:rPr>
              <a:t>CEPC alignment technology development</a:t>
            </a:r>
          </a:p>
        </p:txBody>
      </p:sp>
    </p:spTree>
    <p:extLst>
      <p:ext uri="{BB962C8B-B14F-4D97-AF65-F5344CB8AC3E}">
        <p14:creationId xmlns:p14="http://schemas.microsoft.com/office/powerpoint/2010/main" val="743720529"/>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5"/>
          <p:cNvSpPr>
            <a:spLocks noChangeArrowheads="1" noChangeShapeType="1" noTextEdit="1"/>
          </p:cNvSpPr>
          <p:nvPr/>
        </p:nvSpPr>
        <p:spPr bwMode="auto">
          <a:xfrm>
            <a:off x="4044000" y="2160000"/>
            <a:ext cx="3600000" cy="1800000"/>
          </a:xfrm>
          <a:prstGeom prst="rect">
            <a:avLst/>
          </a:prstGeom>
        </p:spPr>
        <p:txBody>
          <a:bodyPr wrap="none" fromWordArt="1">
            <a:prstTxWarp prst="textDeflate">
              <a:avLst>
                <a:gd name="adj" fmla="val 26227"/>
              </a:avLst>
            </a:prstTxWarp>
          </a:bodyPr>
          <a:lstStyle/>
          <a:p>
            <a:pPr algn="ctr"/>
            <a:endParaRPr lang="zh-CN" altLang="en-US" sz="3600" kern="10" dirty="0">
              <a:ln w="9525">
                <a:solidFill>
                  <a:srgbClr val="000000"/>
                </a:solidFill>
                <a:round/>
                <a:headEnd/>
                <a:tailEnd/>
              </a:ln>
              <a:solidFill>
                <a:srgbClr val="000000"/>
              </a:solidFill>
              <a:latin typeface="宋体"/>
              <a:ea typeface="宋体"/>
            </a:endParaRPr>
          </a:p>
        </p:txBody>
      </p:sp>
      <p:sp>
        <p:nvSpPr>
          <p:cNvPr id="2" name="文本框 1"/>
          <p:cNvSpPr txBox="1"/>
          <p:nvPr/>
        </p:nvSpPr>
        <p:spPr>
          <a:xfrm>
            <a:off x="4278668" y="2644502"/>
            <a:ext cx="3130665" cy="830997"/>
          </a:xfrm>
          <a:prstGeom prst="rect">
            <a:avLst/>
          </a:prstGeom>
          <a:noFill/>
        </p:spPr>
        <p:txBody>
          <a:bodyPr wrap="none" rtlCol="0">
            <a:spAutoFit/>
          </a:bodyPr>
          <a:lstStyle/>
          <a:p>
            <a:r>
              <a:rPr lang="en-US" altLang="zh-CN" sz="4800" b="1" dirty="0">
                <a:solidFill>
                  <a:srgbClr val="FF0000"/>
                </a:solidFill>
                <a:latin typeface="Calibri Light" panose="020F0302020204030204" pitchFamily="34" charset="0"/>
              </a:rPr>
              <a:t>Thank  You !</a:t>
            </a:r>
            <a:endParaRPr lang="zh-CN" altLang="en-US" sz="4800" b="1" dirty="0">
              <a:solidFill>
                <a:srgbClr val="FF0000"/>
              </a:solidFill>
              <a:latin typeface="Calibri Light" panose="020F0302020204030204" pitchFamily="34" charset="0"/>
            </a:endParaRPr>
          </a:p>
        </p:txBody>
      </p:sp>
      <p:sp>
        <p:nvSpPr>
          <p:cNvPr id="4" name="灯片编号占位符 3">
            <a:extLst>
              <a:ext uri="{FF2B5EF4-FFF2-40B4-BE49-F238E27FC236}">
                <a16:creationId xmlns:a16="http://schemas.microsoft.com/office/drawing/2014/main" id="{DABE8E6B-8F4A-4932-9E30-A16A3DBE024B}"/>
              </a:ext>
            </a:extLst>
          </p:cNvPr>
          <p:cNvSpPr>
            <a:spLocks noGrp="1"/>
          </p:cNvSpPr>
          <p:nvPr>
            <p:ph type="sldNum" sz="quarter" idx="12"/>
          </p:nvPr>
        </p:nvSpPr>
        <p:spPr/>
        <p:txBody>
          <a:bodyPr/>
          <a:lstStyle/>
          <a:p>
            <a:pPr>
              <a:defRPr/>
            </a:pPr>
            <a:fld id="{04BEEA27-C98A-4D6E-B88E-6F0045E4FB59}" type="slidenum">
              <a:rPr lang="zh-CN" altLang="en-US" smtClean="0"/>
              <a:pPr>
                <a:defRPr/>
              </a:pPr>
              <a:t>40</a:t>
            </a:fld>
            <a:endParaRPr lang="zh-CN" altLang="en-US"/>
          </a:p>
        </p:txBody>
      </p:sp>
    </p:spTree>
    <p:extLst>
      <p:ext uri="{BB962C8B-B14F-4D97-AF65-F5344CB8AC3E}">
        <p14:creationId xmlns:p14="http://schemas.microsoft.com/office/powerpoint/2010/main" val="396728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5</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sz="3600" b="1" dirty="0">
                <a:solidFill>
                  <a:srgbClr val="C00000"/>
                </a:solidFill>
              </a:rPr>
              <a:t>Component alignment accuracy requirement</a:t>
            </a:r>
            <a:endParaRPr lang="zh-CN" altLang="en-US" sz="3600" b="1" dirty="0">
              <a:solidFill>
                <a:srgbClr val="C00000"/>
              </a:solidFill>
            </a:endParaRPr>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2" name="文本框 1">
            <a:extLst>
              <a:ext uri="{FF2B5EF4-FFF2-40B4-BE49-F238E27FC236}">
                <a16:creationId xmlns:a16="http://schemas.microsoft.com/office/drawing/2014/main" id="{AA77448D-2451-87EC-EAFD-A65E8C0F727D}"/>
              </a:ext>
            </a:extLst>
          </p:cNvPr>
          <p:cNvSpPr txBox="1"/>
          <p:nvPr/>
        </p:nvSpPr>
        <p:spPr>
          <a:xfrm>
            <a:off x="4079776" y="1110834"/>
            <a:ext cx="2501006" cy="369332"/>
          </a:xfrm>
          <a:prstGeom prst="rect">
            <a:avLst/>
          </a:prstGeom>
          <a:noFill/>
        </p:spPr>
        <p:txBody>
          <a:bodyPr wrap="none" rtlCol="0">
            <a:spAutoFit/>
          </a:bodyPr>
          <a:lstStyle/>
          <a:p>
            <a:r>
              <a:rPr lang="en-US" altLang="zh-CN" dirty="0"/>
              <a:t>Provide by physics group</a:t>
            </a:r>
            <a:endParaRPr lang="zh-CN" altLang="en-US" dirty="0"/>
          </a:p>
        </p:txBody>
      </p:sp>
      <p:graphicFrame>
        <p:nvGraphicFramePr>
          <p:cNvPr id="6" name="表格 5">
            <a:extLst>
              <a:ext uri="{FF2B5EF4-FFF2-40B4-BE49-F238E27FC236}">
                <a16:creationId xmlns:a16="http://schemas.microsoft.com/office/drawing/2014/main" id="{83E71360-1B3E-8A7E-85E1-A4EF76A12950}"/>
              </a:ext>
            </a:extLst>
          </p:cNvPr>
          <p:cNvGraphicFramePr>
            <a:graphicFrameLocks noGrp="1"/>
          </p:cNvGraphicFramePr>
          <p:nvPr>
            <p:extLst>
              <p:ext uri="{D42A27DB-BD31-4B8C-83A1-F6EECF244321}">
                <p14:modId xmlns:p14="http://schemas.microsoft.com/office/powerpoint/2010/main" val="602118877"/>
              </p:ext>
            </p:extLst>
          </p:nvPr>
        </p:nvGraphicFramePr>
        <p:xfrm>
          <a:off x="3098032" y="1502350"/>
          <a:ext cx="4752526" cy="1564364"/>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3083948048"/>
                    </a:ext>
                  </a:extLst>
                </a:gridCol>
                <a:gridCol w="1152128">
                  <a:extLst>
                    <a:ext uri="{9D8B030D-6E8A-4147-A177-3AD203B41FA5}">
                      <a16:colId xmlns:a16="http://schemas.microsoft.com/office/drawing/2014/main" val="2998163209"/>
                    </a:ext>
                  </a:extLst>
                </a:gridCol>
                <a:gridCol w="864096">
                  <a:extLst>
                    <a:ext uri="{9D8B030D-6E8A-4147-A177-3AD203B41FA5}">
                      <a16:colId xmlns:a16="http://schemas.microsoft.com/office/drawing/2014/main" val="1564038760"/>
                    </a:ext>
                  </a:extLst>
                </a:gridCol>
                <a:gridCol w="720078">
                  <a:extLst>
                    <a:ext uri="{9D8B030D-6E8A-4147-A177-3AD203B41FA5}">
                      <a16:colId xmlns:a16="http://schemas.microsoft.com/office/drawing/2014/main" val="3174440715"/>
                    </a:ext>
                  </a:extLst>
                </a:gridCol>
              </a:tblGrid>
              <a:tr h="504056">
                <a:tc>
                  <a:txBody>
                    <a:bodyPr/>
                    <a:lstStyle/>
                    <a:p>
                      <a:pPr algn="ctr">
                        <a:spcAft>
                          <a:spcPts val="0"/>
                        </a:spcAft>
                      </a:pPr>
                      <a:r>
                        <a:rPr lang="en-US" altLang="zh-CN" sz="1600" kern="0" dirty="0">
                          <a:effectLst/>
                          <a:latin typeface="+mn-lt"/>
                          <a:ea typeface="+mn-ea"/>
                          <a:cs typeface="+mn-cs"/>
                        </a:rPr>
                        <a:t>Component</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600" kern="0" dirty="0">
                          <a:effectLst/>
                        </a:rPr>
                        <a:t>Transversal/</a:t>
                      </a:r>
                      <a:r>
                        <a:rPr lang="en-US" sz="1600" kern="0" dirty="0">
                          <a:effectLst/>
                        </a:rPr>
                        <a:t>mm</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600" kern="0" dirty="0">
                          <a:effectLst/>
                        </a:rPr>
                        <a:t>Vertical/</a:t>
                      </a:r>
                      <a:r>
                        <a:rPr lang="en-US" sz="1600" kern="0" dirty="0">
                          <a:effectLst/>
                        </a:rPr>
                        <a:t>mm</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Roll</a:t>
                      </a:r>
                    </a:p>
                    <a:p>
                      <a:pPr algn="ctr">
                        <a:spcAft>
                          <a:spcPts val="0"/>
                        </a:spcAft>
                      </a:pPr>
                      <a:r>
                        <a:rPr lang="en-US" sz="1600" kern="0" dirty="0">
                          <a:effectLst/>
                        </a:rPr>
                        <a:t>/</a:t>
                      </a:r>
                      <a:r>
                        <a:rPr lang="en-US" sz="1600" kern="0" dirty="0" err="1">
                          <a:effectLst/>
                        </a:rPr>
                        <a:t>mrad</a:t>
                      </a:r>
                      <a:endParaRPr lang="en-US" sz="16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36086637"/>
                  </a:ext>
                </a:extLst>
              </a:tr>
              <a:tr h="272156">
                <a:tc>
                  <a:txBody>
                    <a:bodyPr/>
                    <a:lstStyle/>
                    <a:p>
                      <a:pPr algn="ctr">
                        <a:spcBef>
                          <a:spcPts val="120"/>
                        </a:spcBef>
                        <a:spcAft>
                          <a:spcPts val="120"/>
                        </a:spcAft>
                      </a:pPr>
                      <a:r>
                        <a:rPr lang="en-US" altLang="zh-CN" sz="1600" b="1" kern="100" dirty="0">
                          <a:effectLst/>
                          <a:latin typeface="Times New Roman" panose="02020603050405020304" pitchFamily="18" charset="0"/>
                          <a:ea typeface="宋体" panose="02010600030101010101" pitchFamily="2" charset="-122"/>
                          <a:cs typeface="Times New Roman" panose="02020603050405020304" pitchFamily="18" charset="0"/>
                        </a:rPr>
                        <a:t>Arc </a:t>
                      </a:r>
                      <a:r>
                        <a:rPr lang="en-US" altLang="zh-CN" sz="1600" b="1" kern="100" dirty="0">
                          <a:effectLst/>
                          <a:latin typeface="Times New Roman" panose="02020603050405020304" pitchFamily="18" charset="0"/>
                          <a:ea typeface="+mn-ea"/>
                          <a:cs typeface="Times New Roman" panose="02020603050405020304" pitchFamily="18" charset="0"/>
                        </a:rPr>
                        <a:t>Dipole</a:t>
                      </a:r>
                    </a:p>
                  </a:txBody>
                  <a:tcPr marL="68582" marR="68582" marT="0" marB="0" anchor="ctr"/>
                </a:tc>
                <a:tc>
                  <a:txBody>
                    <a:bodyPr/>
                    <a:lstStyle/>
                    <a:p>
                      <a:pPr algn="ctr">
                        <a:spcAft>
                          <a:spcPts val="0"/>
                        </a:spcAft>
                      </a:pPr>
                      <a:r>
                        <a:rPr lang="en-US" sz="1600" kern="0" dirty="0">
                          <a:effectLst/>
                        </a:rPr>
                        <a:t>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0.1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0.1 </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90592581"/>
                  </a:ext>
                </a:extLst>
              </a:tr>
              <a:tr h="272156">
                <a:tc>
                  <a:txBody>
                    <a:bodyPr/>
                    <a:lstStyle/>
                    <a:p>
                      <a:pPr algn="ctr">
                        <a:spcBef>
                          <a:spcPts val="120"/>
                        </a:spcBef>
                        <a:spcAft>
                          <a:spcPts val="120"/>
                        </a:spcAft>
                      </a:pPr>
                      <a:r>
                        <a:rPr lang="en-US" altLang="zh-CN" sz="1600" b="1" kern="100" dirty="0">
                          <a:effectLst/>
                          <a:latin typeface="Times New Roman" panose="02020603050405020304" pitchFamily="18" charset="0"/>
                          <a:ea typeface="+mn-ea"/>
                          <a:cs typeface="Times New Roman" panose="02020603050405020304" pitchFamily="18" charset="0"/>
                        </a:rPr>
                        <a:t>Arc Quadrupole</a:t>
                      </a:r>
                    </a:p>
                  </a:txBody>
                  <a:tcPr marL="68582" marR="68582" marT="0" marB="0" anchor="ctr"/>
                </a:tc>
                <a:tc>
                  <a:txBody>
                    <a:bodyPr/>
                    <a:lstStyle/>
                    <a:p>
                      <a:pPr algn="ctr">
                        <a:spcAft>
                          <a:spcPts val="0"/>
                        </a:spcAft>
                      </a:pPr>
                      <a:r>
                        <a:rPr lang="en-US" sz="1600" kern="0" dirty="0">
                          <a:effectLst/>
                        </a:rPr>
                        <a:t>0.1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0.1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0.1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11364227"/>
                  </a:ext>
                </a:extLst>
              </a:tr>
              <a:tr h="272156">
                <a:tc>
                  <a:txBody>
                    <a:bodyPr/>
                    <a:lstStyle/>
                    <a:p>
                      <a:pPr algn="ctr">
                        <a:spcBef>
                          <a:spcPts val="120"/>
                        </a:spcBef>
                        <a:spcAft>
                          <a:spcPts val="120"/>
                        </a:spcAft>
                      </a:pPr>
                      <a:r>
                        <a:rPr lang="en-US" altLang="zh-CN" sz="1600" b="1" kern="100" dirty="0" err="1">
                          <a:effectLst/>
                          <a:latin typeface="Times New Roman" panose="02020603050405020304" pitchFamily="18" charset="0"/>
                          <a:ea typeface="+mn-ea"/>
                          <a:cs typeface="Times New Roman" panose="02020603050405020304" pitchFamily="18" charset="0"/>
                        </a:rPr>
                        <a:t>Sextupole</a:t>
                      </a:r>
                      <a:endParaRPr lang="en-US" altLang="zh-CN" sz="1600" b="1" kern="100" dirty="0">
                        <a:effectLst/>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algn="ctr">
                        <a:spcAft>
                          <a:spcPts val="0"/>
                        </a:spcAft>
                      </a:pPr>
                      <a:r>
                        <a:rPr lang="en-US" sz="1600" kern="0" dirty="0">
                          <a:effectLst/>
                        </a:rPr>
                        <a:t>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52316470"/>
                  </a:ext>
                </a:extLst>
              </a:tr>
              <a:tr h="243840">
                <a:tc>
                  <a:txBody>
                    <a:bodyPr/>
                    <a:lstStyle/>
                    <a:p>
                      <a:pPr algn="ctr">
                        <a:spcBef>
                          <a:spcPts val="120"/>
                        </a:spcBef>
                        <a:spcAft>
                          <a:spcPts val="120"/>
                        </a:spcAft>
                      </a:pPr>
                      <a:r>
                        <a:rPr lang="en-US" altLang="zh-CN" sz="1600" b="1" kern="100" dirty="0">
                          <a:effectLst/>
                          <a:latin typeface="Times New Roman" panose="02020603050405020304" pitchFamily="18" charset="0"/>
                          <a:ea typeface="+mn-ea"/>
                          <a:cs typeface="Times New Roman" panose="02020603050405020304" pitchFamily="18" charset="0"/>
                        </a:rPr>
                        <a:t>IR Quadrupole</a:t>
                      </a:r>
                    </a:p>
                  </a:txBody>
                  <a:tcPr marL="68582" marR="68582" marT="0" marB="0" anchor="ctr"/>
                </a:tc>
                <a:tc>
                  <a:txBody>
                    <a:bodyPr/>
                    <a:lstStyle/>
                    <a:p>
                      <a:pPr algn="ctr">
                        <a:spcAft>
                          <a:spcPts val="0"/>
                        </a:spcAft>
                      </a:pPr>
                      <a:r>
                        <a:rPr lang="en-US" sz="1600" kern="0" dirty="0">
                          <a:effectLst/>
                        </a:rPr>
                        <a:t>0.1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0.1 </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 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97827946"/>
                  </a:ext>
                </a:extLst>
              </a:tr>
            </a:tbl>
          </a:graphicData>
        </a:graphic>
      </p:graphicFrame>
      <p:sp>
        <p:nvSpPr>
          <p:cNvPr id="8" name="矩形: 圆角 13">
            <a:extLst>
              <a:ext uri="{FF2B5EF4-FFF2-40B4-BE49-F238E27FC236}">
                <a16:creationId xmlns:a16="http://schemas.microsoft.com/office/drawing/2014/main" id="{AA2D2578-8BE7-B099-1E72-5B172FB8D758}"/>
              </a:ext>
            </a:extLst>
          </p:cNvPr>
          <p:cNvSpPr/>
          <p:nvPr/>
        </p:nvSpPr>
        <p:spPr>
          <a:xfrm>
            <a:off x="1631504" y="3933056"/>
            <a:ext cx="2448272" cy="463896"/>
          </a:xfrm>
          <a:prstGeom prst="roundRect">
            <a:avLst/>
          </a:prstGeom>
          <a:solidFill>
            <a:srgbClr val="8064A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3200" dirty="0"/>
              <a:t>Error sources</a:t>
            </a:r>
            <a:endParaRPr lang="zh-CN" altLang="en-US" sz="3200" dirty="0"/>
          </a:p>
        </p:txBody>
      </p:sp>
      <p:sp>
        <p:nvSpPr>
          <p:cNvPr id="9" name="内容占位符 2">
            <a:extLst>
              <a:ext uri="{FF2B5EF4-FFF2-40B4-BE49-F238E27FC236}">
                <a16:creationId xmlns:a16="http://schemas.microsoft.com/office/drawing/2014/main" id="{24975341-DA98-7D31-7B2E-60BC9688E482}"/>
              </a:ext>
            </a:extLst>
          </p:cNvPr>
          <p:cNvSpPr txBox="1">
            <a:spLocks/>
          </p:cNvSpPr>
          <p:nvPr/>
        </p:nvSpPr>
        <p:spPr>
          <a:xfrm>
            <a:off x="1631504" y="4509120"/>
            <a:ext cx="6768752" cy="192946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Clr>
                <a:srgbClr val="FF0000"/>
              </a:buClr>
              <a:buSzPct val="75000"/>
              <a:buFont typeface="+mj-lt"/>
              <a:buAutoNum type="arabicPeriod"/>
            </a:pPr>
            <a:r>
              <a:rPr lang="en-US" altLang="zh-CN" sz="2400" dirty="0">
                <a:latin typeface="Times New Roman" pitchFamily="18" charset="0"/>
                <a:cs typeface="Times New Roman" pitchFamily="18" charset="0"/>
              </a:rPr>
              <a:t>Alignment control network error</a:t>
            </a:r>
          </a:p>
          <a:p>
            <a:pPr marL="457200" indent="-457200">
              <a:buClr>
                <a:srgbClr val="FF0000"/>
              </a:buClr>
              <a:buSzPct val="75000"/>
              <a:buFont typeface="+mj-lt"/>
              <a:buAutoNum type="arabicPeriod"/>
            </a:pPr>
            <a:r>
              <a:rPr lang="en-US" altLang="zh-CN" sz="2400" dirty="0">
                <a:latin typeface="Times New Roman" pitchFamily="18" charset="0"/>
                <a:cs typeface="Times New Roman" pitchFamily="18" charset="0"/>
              </a:rPr>
              <a:t>Component </a:t>
            </a:r>
            <a:r>
              <a:rPr lang="en-US" altLang="zh-CN" sz="2400" dirty="0" err="1">
                <a:latin typeface="Times New Roman" pitchFamily="18" charset="0"/>
                <a:cs typeface="Times New Roman" pitchFamily="18" charset="0"/>
              </a:rPr>
              <a:t>fiducialization</a:t>
            </a:r>
            <a:r>
              <a:rPr lang="en-US" altLang="zh-CN" sz="2400" dirty="0">
                <a:latin typeface="Times New Roman" pitchFamily="18" charset="0"/>
                <a:cs typeface="Times New Roman" pitchFamily="18" charset="0"/>
              </a:rPr>
              <a:t> /</a:t>
            </a:r>
            <a:r>
              <a:rPr lang="zh-CN" altLang="en-US" sz="2400" dirty="0">
                <a:latin typeface="Times New Roman" pitchFamily="18" charset="0"/>
                <a:cs typeface="Times New Roman" pitchFamily="18" charset="0"/>
              </a:rPr>
              <a:t> </a:t>
            </a:r>
            <a:r>
              <a:rPr lang="en-US" altLang="zh-CN" sz="2400" dirty="0">
                <a:latin typeface="Times New Roman" pitchFamily="18" charset="0"/>
                <a:cs typeface="Times New Roman" pitchFamily="18" charset="0"/>
              </a:rPr>
              <a:t>pre-alignment error</a:t>
            </a:r>
          </a:p>
          <a:p>
            <a:pPr marL="457200" indent="-457200">
              <a:buClr>
                <a:srgbClr val="FF0000"/>
              </a:buClr>
              <a:buSzPct val="75000"/>
              <a:buFont typeface="+mj-lt"/>
              <a:buAutoNum type="arabicPeriod"/>
            </a:pPr>
            <a:r>
              <a:rPr lang="en-US" altLang="zh-CN" sz="2400" dirty="0">
                <a:latin typeface="Times New Roman" pitchFamily="18" charset="0"/>
                <a:cs typeface="Times New Roman" pitchFamily="18" charset="0"/>
              </a:rPr>
              <a:t>Measurement error</a:t>
            </a:r>
          </a:p>
          <a:p>
            <a:pPr marL="457200" indent="-457200">
              <a:buClr>
                <a:srgbClr val="FF0000"/>
              </a:buClr>
              <a:buSzPct val="75000"/>
              <a:buFont typeface="+mj-lt"/>
              <a:buAutoNum type="arabicPeriod"/>
            </a:pPr>
            <a:r>
              <a:rPr lang="en-US" altLang="zh-CN" sz="2400" dirty="0">
                <a:latin typeface="Times New Roman" pitchFamily="18" charset="0"/>
                <a:cs typeface="Times New Roman" pitchFamily="18" charset="0"/>
              </a:rPr>
              <a:t>Installation adjustment error</a:t>
            </a:r>
          </a:p>
        </p:txBody>
      </p:sp>
      <p:sp>
        <p:nvSpPr>
          <p:cNvPr id="10" name="文本框 9">
            <a:extLst>
              <a:ext uri="{FF2B5EF4-FFF2-40B4-BE49-F238E27FC236}">
                <a16:creationId xmlns:a16="http://schemas.microsoft.com/office/drawing/2014/main" id="{20176001-F7B0-1F8B-8C7C-464EE462B7FB}"/>
              </a:ext>
            </a:extLst>
          </p:cNvPr>
          <p:cNvSpPr txBox="1"/>
          <p:nvPr/>
        </p:nvSpPr>
        <p:spPr>
          <a:xfrm>
            <a:off x="1618767" y="3340523"/>
            <a:ext cx="9581369" cy="369332"/>
          </a:xfrm>
          <a:prstGeom prst="rect">
            <a:avLst/>
          </a:prstGeom>
          <a:noFill/>
        </p:spPr>
        <p:txBody>
          <a:bodyPr wrap="square" rtlCol="0">
            <a:spAutoFit/>
          </a:bodyPr>
          <a:lstStyle/>
          <a:p>
            <a:r>
              <a:rPr lang="en-US" altLang="zh-CN" dirty="0"/>
              <a:t>RF</a:t>
            </a:r>
            <a:r>
              <a:rPr lang="zh-CN" altLang="en-US" dirty="0"/>
              <a:t>、</a:t>
            </a:r>
            <a:r>
              <a:rPr lang="en-US" altLang="zh-CN" dirty="0"/>
              <a:t>injection</a:t>
            </a:r>
            <a:r>
              <a:rPr lang="zh-CN" altLang="en-US" dirty="0"/>
              <a:t>、</a:t>
            </a:r>
            <a:r>
              <a:rPr lang="en-US" altLang="zh-CN" dirty="0" err="1"/>
              <a:t>Linac</a:t>
            </a:r>
            <a:r>
              <a:rPr lang="en-US" altLang="zh-CN" dirty="0"/>
              <a:t> alignment requirement reference to the arc region components</a:t>
            </a:r>
            <a:endParaRPr lang="zh-CN" altLang="en-US" dirty="0"/>
          </a:p>
        </p:txBody>
      </p:sp>
    </p:spTree>
    <p:extLst>
      <p:ext uri="{BB962C8B-B14F-4D97-AF65-F5344CB8AC3E}">
        <p14:creationId xmlns:p14="http://schemas.microsoft.com/office/powerpoint/2010/main" val="2311489061"/>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6</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4914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zh-CN" altLang="en-US" sz="3600" b="1" dirty="0">
                <a:solidFill>
                  <a:srgbClr val="C00000"/>
                </a:solidFill>
              </a:rPr>
              <a:t>一、</a:t>
            </a:r>
            <a:r>
              <a:rPr lang="en-US" altLang="zh-CN" sz="3600" b="1" dirty="0">
                <a:solidFill>
                  <a:srgbClr val="C00000"/>
                </a:solidFill>
              </a:rPr>
              <a:t>CEPC alignment technology development</a:t>
            </a:r>
            <a:endParaRPr lang="zh-CN" altLang="en-US" sz="3600" b="1" dirty="0">
              <a:solidFill>
                <a:srgbClr val="C00000"/>
              </a:solidFill>
            </a:endParaRPr>
          </a:p>
        </p:txBody>
      </p:sp>
      <p:sp>
        <p:nvSpPr>
          <p:cNvPr id="4" name="Footer Placeholder 3"/>
          <p:cNvSpPr>
            <a:spLocks noGrp="1"/>
          </p:cNvSpPr>
          <p:nvPr>
            <p:ph type="ftr" sz="quarter" idx="11"/>
          </p:nvPr>
        </p:nvSpPr>
        <p:spPr/>
        <p:txBody>
          <a:bodyPr/>
          <a:lstStyle/>
          <a:p>
            <a:r>
              <a:rPr lang="en-US" altLang="zh-CN"/>
              <a:t>CEPC Accelerator TDR International Review</a:t>
            </a:r>
            <a:endParaRPr lang="zh-CN" altLang="en-US" dirty="0"/>
          </a:p>
        </p:txBody>
      </p:sp>
      <p:sp>
        <p:nvSpPr>
          <p:cNvPr id="10" name="Content Placeholder 2"/>
          <p:cNvSpPr txBox="1">
            <a:spLocks/>
          </p:cNvSpPr>
          <p:nvPr/>
        </p:nvSpPr>
        <p:spPr>
          <a:xfrm>
            <a:off x="983432" y="1412776"/>
            <a:ext cx="10153128" cy="4536504"/>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20000"/>
              </a:lnSpc>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Key issues of CEPC alignment</a:t>
            </a:r>
          </a:p>
          <a:p>
            <a:pPr>
              <a:buFont typeface="Wingdings" panose="05000000000000000000" pitchFamily="2" charset="2"/>
              <a:buChar char="Ø"/>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For CEPC such big size alignment work, the irregular undulation of the geoid has to be considered. Some global datums need to be established and used for the measurement and data reduction.</a:t>
            </a:r>
          </a:p>
          <a:p>
            <a:pPr>
              <a:buFont typeface="Wingdings" panose="05000000000000000000" pitchFamily="2" charset="2"/>
              <a:buChar char="Ø"/>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According to the rule of control from global to local, deferent levels control network will be </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need</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ed to control the </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large range measurement </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error accumulation and provide position reference for component installation.</a:t>
            </a:r>
          </a:p>
          <a:p>
            <a:pPr>
              <a:buFont typeface="Wingdings" panose="05000000000000000000" pitchFamily="2" charset="2"/>
              <a:buChar char="Ø"/>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By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fiducialization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the beam center of a component can be related to its fiducials, and us</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ing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these fiducials the component can be positioned in CEPC global coordinate system. To realize CEPC </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alignment </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accuracy, the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fiducialization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accuracy must be improved.</a:t>
            </a:r>
          </a:p>
          <a:p>
            <a:pPr>
              <a:buFont typeface="Wingdings" panose="05000000000000000000" pitchFamily="2" charset="2"/>
              <a:buChar char="Ø"/>
            </a:pPr>
            <a:r>
              <a:rPr lang="en-US" sz="3600" dirty="0">
                <a:latin typeface="Times New Roman" panose="02020603050405020304" pitchFamily="18" charset="0"/>
                <a:cs typeface="Times New Roman" panose="02020603050405020304" pitchFamily="18" charset="0"/>
              </a:rPr>
              <a:t>Deformation will be an important problem for CEPC such big size machine. Install</a:t>
            </a:r>
            <a:r>
              <a:rPr lang="en-US" altLang="zh-CN" sz="3600" dirty="0">
                <a:latin typeface="Times New Roman" panose="02020603050405020304" pitchFamily="18" charset="0"/>
                <a:cs typeface="Times New Roman" panose="02020603050405020304" pitchFamily="18" charset="0"/>
              </a:rPr>
              <a:t>ation</a:t>
            </a:r>
            <a:r>
              <a:rPr lang="en-US" sz="3600" dirty="0">
                <a:latin typeface="Times New Roman" panose="02020603050405020304" pitchFamily="18" charset="0"/>
                <a:cs typeface="Times New Roman" panose="02020603050405020304" pitchFamily="18" charset="0"/>
              </a:rPr>
              <a:t> monitoring system is an effective method to find where occur the deformation.</a:t>
            </a:r>
          </a:p>
        </p:txBody>
      </p:sp>
    </p:spTree>
    <p:extLst>
      <p:ext uri="{BB962C8B-B14F-4D97-AF65-F5344CB8AC3E}">
        <p14:creationId xmlns:p14="http://schemas.microsoft.com/office/powerpoint/2010/main" val="2545307871"/>
      </p:ext>
    </p:extLst>
  </p:cSld>
  <p:clrMapOvr>
    <a:masterClrMapping/>
  </p:clrMapOvr>
  <mc:AlternateContent xmlns:mc="http://schemas.openxmlformats.org/markup-compatibility/2006" xmlns:p14="http://schemas.microsoft.com/office/powerpoint/2010/main">
    <mc:Choice Requires="p14">
      <p:transition spd="slow" p14:dur="2000" advTm="41147"/>
    </mc:Choice>
    <mc:Fallback xmlns="">
      <p:transition spd="slow" advTm="4114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214290"/>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3" name="内容占位符 2"/>
          <p:cNvSpPr>
            <a:spLocks noGrp="1"/>
          </p:cNvSpPr>
          <p:nvPr>
            <p:ph idx="1"/>
          </p:nvPr>
        </p:nvSpPr>
        <p:spPr>
          <a:xfrm>
            <a:off x="2309786" y="1142986"/>
            <a:ext cx="4000528" cy="1285883"/>
          </a:xfrm>
        </p:spPr>
        <p:txBody>
          <a:bodyPr/>
          <a:lstStyle/>
          <a:p>
            <a:pPr marL="457200" indent="-457200">
              <a:lnSpc>
                <a:spcPct val="150000"/>
              </a:lnSpc>
              <a:buClr>
                <a:srgbClr val="FF0000"/>
              </a:buClr>
              <a:buSzPct val="75000"/>
              <a:buFont typeface="+mj-lt"/>
              <a:buAutoNum type="arabicPeriod"/>
            </a:pPr>
            <a:r>
              <a:rPr lang="en-US" altLang="zh-CN" sz="2400" dirty="0">
                <a:latin typeface="Times New Roman" pitchFamily="18" charset="0"/>
                <a:cs typeface="Times New Roman" pitchFamily="18" charset="0"/>
              </a:rPr>
              <a:t>CEPC alignment global datum</a:t>
            </a:r>
          </a:p>
        </p:txBody>
      </p:sp>
      <p:pic>
        <p:nvPicPr>
          <p:cNvPr id="5" name="图片 4"/>
          <p:cNvPicPr>
            <a:picLocks noChangeAspect="1"/>
          </p:cNvPicPr>
          <p:nvPr/>
        </p:nvPicPr>
        <p:blipFill>
          <a:blip r:embed="rId2"/>
          <a:stretch>
            <a:fillRect/>
          </a:stretch>
        </p:blipFill>
        <p:spPr>
          <a:xfrm>
            <a:off x="6528048" y="1067768"/>
            <a:ext cx="4138946" cy="1683514"/>
          </a:xfrm>
          <a:prstGeom prst="rect">
            <a:avLst/>
          </a:prstGeom>
        </p:spPr>
      </p:pic>
      <p:sp>
        <p:nvSpPr>
          <p:cNvPr id="6" name="内容占位符 2"/>
          <p:cNvSpPr txBox="1">
            <a:spLocks/>
          </p:cNvSpPr>
          <p:nvPr/>
        </p:nvSpPr>
        <p:spPr>
          <a:xfrm>
            <a:off x="2381224" y="2786058"/>
            <a:ext cx="7956432" cy="378621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ea"/>
              <a:buAutoNum type="circleNumDbPlain"/>
            </a:pPr>
            <a:r>
              <a:rPr lang="en-US" altLang="zh-CN" sz="2000" dirty="0">
                <a:latin typeface="Times New Roman" pitchFamily="18" charset="0"/>
              </a:rPr>
              <a:t>Reference Ellipsoid: the base to establish projection plane, Quasi-</a:t>
            </a:r>
            <a:r>
              <a:rPr lang="en-US" altLang="zh-CN" sz="2000" dirty="0" err="1">
                <a:latin typeface="Times New Roman" pitchFamily="18" charset="0"/>
              </a:rPr>
              <a:t>Geoid</a:t>
            </a:r>
            <a:r>
              <a:rPr lang="en-US" altLang="zh-CN" sz="2000" dirty="0">
                <a:latin typeface="Times New Roman" pitchFamily="18" charset="0"/>
              </a:rPr>
              <a:t> model and vertical deflection model.</a:t>
            </a:r>
            <a:endParaRPr lang="en-US" altLang="zh-CN" sz="2000" dirty="0">
              <a:latin typeface="Times New Roman" pitchFamily="18" charset="0"/>
              <a:cs typeface="Times New Roman" pitchFamily="18" charset="0"/>
            </a:endParaRPr>
          </a:p>
          <a:p>
            <a:pPr marL="857250" lvl="1" indent="-457200">
              <a:lnSpc>
                <a:spcPct val="150000"/>
              </a:lnSpc>
              <a:buClr>
                <a:srgbClr val="FF0000"/>
              </a:buClr>
              <a:buSzPct val="75000"/>
              <a:buFont typeface="+mj-ea"/>
              <a:buAutoNum type="circleNumDbPlain"/>
            </a:pPr>
            <a:r>
              <a:rPr lang="en-US" altLang="zh-CN" sz="2000" dirty="0">
                <a:latin typeface="Times New Roman" pitchFamily="18" charset="0"/>
              </a:rPr>
              <a:t>Quasi-</a:t>
            </a:r>
            <a:r>
              <a:rPr lang="en-US" altLang="zh-CN" sz="2000" dirty="0" err="1">
                <a:latin typeface="Times New Roman" pitchFamily="18" charset="0"/>
              </a:rPr>
              <a:t>Geoid</a:t>
            </a:r>
            <a:r>
              <a:rPr lang="en-US" altLang="zh-CN" sz="2000" dirty="0">
                <a:latin typeface="Times New Roman" pitchFamily="18" charset="0"/>
              </a:rPr>
              <a:t> model: global datum for t</a:t>
            </a:r>
            <a:r>
              <a:rPr lang="en-US" altLang="zh-CN" sz="2000" dirty="0">
                <a:latin typeface="Times New Roman" pitchFamily="18" charset="0"/>
                <a:cs typeface="Times New Roman" pitchFamily="18" charset="0"/>
              </a:rPr>
              <a:t>he  height coordinate calculation.</a:t>
            </a:r>
          </a:p>
          <a:p>
            <a:pPr marL="857250" lvl="2" indent="-457200" eaLnBrk="1" hangingPunct="1">
              <a:lnSpc>
                <a:spcPct val="150000"/>
              </a:lnSpc>
              <a:spcBef>
                <a:spcPts val="600"/>
              </a:spcBef>
              <a:spcAft>
                <a:spcPts val="600"/>
              </a:spcAft>
              <a:buClr>
                <a:srgbClr val="FF0000"/>
              </a:buClr>
              <a:buSzPct val="80000"/>
              <a:buFont typeface="+mj-ea"/>
              <a:buAutoNum type="circleNumDbPlain" startAt="3"/>
              <a:defRPr/>
            </a:pPr>
            <a:r>
              <a:rPr lang="en-US" altLang="zh-CN" sz="2000" dirty="0">
                <a:latin typeface="Times New Roman" pitchFamily="18" charset="0"/>
                <a:cs typeface="Times New Roman" pitchFamily="18" charset="0"/>
              </a:rPr>
              <a:t>Vertical deflection model: global datum for the vertical axis of the instrument coordinate system directional in the CEPC coordinate system.</a:t>
            </a:r>
          </a:p>
        </p:txBody>
      </p:sp>
      <p:sp>
        <p:nvSpPr>
          <p:cNvPr id="7"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7</a:t>
            </a:fld>
            <a:endParaRPr lang="zh-CN" altLang="en-US" dirty="0"/>
          </a:p>
        </p:txBody>
      </p:sp>
    </p:spTree>
    <p:extLst>
      <p:ext uri="{BB962C8B-B14F-4D97-AF65-F5344CB8AC3E}">
        <p14:creationId xmlns:p14="http://schemas.microsoft.com/office/powerpoint/2010/main" val="201622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214290"/>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3" name="内容占位符 2"/>
          <p:cNvSpPr>
            <a:spLocks noGrp="1"/>
          </p:cNvSpPr>
          <p:nvPr>
            <p:ph idx="1"/>
          </p:nvPr>
        </p:nvSpPr>
        <p:spPr>
          <a:xfrm>
            <a:off x="2309786" y="1000109"/>
            <a:ext cx="8034686" cy="5126055"/>
          </a:xfrm>
        </p:spPr>
        <p:txBody>
          <a:bodyPr/>
          <a:lstStyle/>
          <a:p>
            <a:pPr marL="457200" indent="-457200">
              <a:lnSpc>
                <a:spcPct val="150000"/>
              </a:lnSpc>
              <a:buClr>
                <a:srgbClr val="FF0000"/>
              </a:buClr>
              <a:buSzPct val="75000"/>
              <a:buFont typeface="+mj-lt"/>
              <a:buAutoNum type="arabicPeriod" startAt="2"/>
            </a:pPr>
            <a:r>
              <a:rPr lang="en-US" altLang="zh-CN" sz="2400" dirty="0">
                <a:latin typeface="Times New Roman" pitchFamily="18" charset="0"/>
                <a:cs typeface="Times New Roman" pitchFamily="18" charset="0"/>
              </a:rPr>
              <a:t>CEPC alignment control network</a:t>
            </a:r>
            <a:endParaRPr lang="en-US" altLang="zh-CN" sz="2400" b="1" dirty="0">
              <a:solidFill>
                <a:srgbClr val="1679BA"/>
              </a:solidFill>
              <a:latin typeface="Times New Roman" pitchFamily="18" charset="0"/>
              <a:cs typeface="Times New Roman" pitchFamily="18" charset="0"/>
            </a:endParaRPr>
          </a:p>
          <a:p>
            <a:pPr>
              <a:lnSpc>
                <a:spcPct val="150000"/>
              </a:lnSpc>
              <a:buClr>
                <a:srgbClr val="FF0000"/>
              </a:buClr>
              <a:buSzPct val="75000"/>
              <a:buFont typeface="Wingdings" pitchFamily="2" charset="2"/>
              <a:buChar char="l"/>
            </a:pPr>
            <a:r>
              <a:rPr lang="en-US" altLang="zh-CN" sz="2200" dirty="0">
                <a:latin typeface="Times New Roman" pitchFamily="18" charset="0"/>
                <a:cs typeface="Times New Roman" pitchFamily="18" charset="0"/>
              </a:rPr>
              <a:t>Control network</a:t>
            </a:r>
            <a:r>
              <a:rPr lang="zh-CN" altLang="en-US" sz="2200" dirty="0">
                <a:latin typeface="Times New Roman" pitchFamily="18" charset="0"/>
                <a:cs typeface="Times New Roman" pitchFamily="18" charset="0"/>
              </a:rPr>
              <a:t>：</a:t>
            </a:r>
            <a:r>
              <a:rPr lang="en-US" altLang="zh-CN" sz="2200" dirty="0">
                <a:latin typeface="Times New Roman" pitchFamily="18" charset="0"/>
                <a:cs typeface="Times New Roman" pitchFamily="18" charset="0"/>
              </a:rPr>
              <a:t>provide an unified location reference frame for CEPC alignment and control the error accumulation</a:t>
            </a:r>
            <a:r>
              <a:rPr lang="zh-CN" altLang="en-US" sz="2200" dirty="0">
                <a:latin typeface="Times New Roman" pitchFamily="18" charset="0"/>
                <a:cs typeface="Times New Roman" pitchFamily="18" charset="0"/>
              </a:rPr>
              <a:t>；</a:t>
            </a:r>
          </a:p>
          <a:p>
            <a:pPr>
              <a:lnSpc>
                <a:spcPct val="150000"/>
              </a:lnSpc>
              <a:buClr>
                <a:srgbClr val="FF0000"/>
              </a:buClr>
              <a:buSzPct val="75000"/>
              <a:buFont typeface="Wingdings" pitchFamily="2" charset="2"/>
              <a:buChar char="l"/>
            </a:pPr>
            <a:r>
              <a:rPr lang="en-US" altLang="zh-CN" sz="2200" dirty="0">
                <a:latin typeface="Times New Roman" pitchFamily="18" charset="0"/>
                <a:cs typeface="Times New Roman" pitchFamily="18" charset="0"/>
              </a:rPr>
              <a:t>3 levels control network</a:t>
            </a:r>
          </a:p>
          <a:p>
            <a:pPr lvl="1">
              <a:lnSpc>
                <a:spcPct val="150000"/>
              </a:lnSpc>
              <a:buClr>
                <a:srgbClr val="FF0000"/>
              </a:buClr>
              <a:buSzPct val="75000"/>
              <a:buFont typeface="Wingdings" pitchFamily="2" charset="2"/>
              <a:buChar char="Ø"/>
            </a:pPr>
            <a:r>
              <a:rPr lang="en-US" altLang="zh-CN" sz="2000" dirty="0">
                <a:latin typeface="Times New Roman" pitchFamily="18" charset="0"/>
                <a:cs typeface="Times New Roman" pitchFamily="18" charset="0"/>
              </a:rPr>
              <a:t>Surface control  network</a:t>
            </a:r>
          </a:p>
          <a:p>
            <a:pPr lvl="1">
              <a:lnSpc>
                <a:spcPct val="150000"/>
              </a:lnSpc>
              <a:buClr>
                <a:srgbClr val="FF0000"/>
              </a:buClr>
              <a:buSzPct val="75000"/>
              <a:buFont typeface="Wingdings" pitchFamily="2" charset="2"/>
              <a:buChar char="Ø"/>
            </a:pPr>
            <a:r>
              <a:rPr lang="en-US" altLang="zh-CN" sz="2000" dirty="0">
                <a:latin typeface="Times New Roman" pitchFamily="18" charset="0"/>
                <a:cs typeface="Times New Roman" pitchFamily="18" charset="0"/>
              </a:rPr>
              <a:t>Backbone control network</a:t>
            </a:r>
          </a:p>
          <a:p>
            <a:pPr lvl="1">
              <a:lnSpc>
                <a:spcPct val="150000"/>
              </a:lnSpc>
              <a:buClr>
                <a:srgbClr val="FF0000"/>
              </a:buClr>
              <a:buSzPct val="75000"/>
              <a:buFont typeface="Wingdings" pitchFamily="2" charset="2"/>
              <a:buChar char="Ø"/>
            </a:pPr>
            <a:r>
              <a:rPr lang="en-US" altLang="zh-CN" sz="2000" dirty="0">
                <a:latin typeface="Times New Roman" pitchFamily="18" charset="0"/>
                <a:cs typeface="Times New Roman" pitchFamily="18" charset="0"/>
              </a:rPr>
              <a:t>Tunnel control network</a:t>
            </a:r>
          </a:p>
        </p:txBody>
      </p:sp>
      <p:sp>
        <p:nvSpPr>
          <p:cNvPr id="5"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56351"/>
            <a:ext cx="2133600" cy="365125"/>
          </a:xfrm>
        </p:spPr>
        <p:txBody>
          <a:bodyPr/>
          <a:lstStyle/>
          <a:p>
            <a:pPr>
              <a:defRPr/>
            </a:pPr>
            <a:fld id="{521683DF-D507-43F4-81CB-95BA739AB1EA}" type="slidenum">
              <a:rPr lang="zh-CN" altLang="en-US" smtClean="0"/>
              <a:pPr>
                <a:defRPr/>
              </a:pPr>
              <a:t>8</a:t>
            </a:fld>
            <a:endParaRPr lang="zh-CN" altLang="en-US" dirty="0"/>
          </a:p>
        </p:txBody>
      </p:sp>
      <p:pic>
        <p:nvPicPr>
          <p:cNvPr id="4" name="图片 3">
            <a:extLst>
              <a:ext uri="{FF2B5EF4-FFF2-40B4-BE49-F238E27FC236}">
                <a16:creationId xmlns:a16="http://schemas.microsoft.com/office/drawing/2014/main" id="{47D62998-D062-793C-19D6-CE6D56972C02}"/>
              </a:ext>
            </a:extLst>
          </p:cNvPr>
          <p:cNvPicPr>
            <a:picLocks noChangeAspect="1"/>
          </p:cNvPicPr>
          <p:nvPr/>
        </p:nvPicPr>
        <p:blipFill>
          <a:blip r:embed="rId3"/>
          <a:stretch>
            <a:fillRect/>
          </a:stretch>
        </p:blipFill>
        <p:spPr>
          <a:xfrm>
            <a:off x="6810755" y="2735384"/>
            <a:ext cx="2532887" cy="1902479"/>
          </a:xfrm>
          <a:prstGeom prst="rect">
            <a:avLst/>
          </a:prstGeom>
        </p:spPr>
      </p:pic>
      <p:pic>
        <p:nvPicPr>
          <p:cNvPr id="6" name="图片 5">
            <a:extLst>
              <a:ext uri="{FF2B5EF4-FFF2-40B4-BE49-F238E27FC236}">
                <a16:creationId xmlns:a16="http://schemas.microsoft.com/office/drawing/2014/main" id="{C344C429-C535-011F-AA98-EB742E6104AB}"/>
              </a:ext>
            </a:extLst>
          </p:cNvPr>
          <p:cNvPicPr>
            <a:picLocks noChangeAspect="1"/>
          </p:cNvPicPr>
          <p:nvPr/>
        </p:nvPicPr>
        <p:blipFill>
          <a:blip r:embed="rId4"/>
          <a:stretch>
            <a:fillRect/>
          </a:stretch>
        </p:blipFill>
        <p:spPr>
          <a:xfrm>
            <a:off x="6810755" y="4769650"/>
            <a:ext cx="2532887" cy="1900408"/>
          </a:xfrm>
          <a:prstGeom prst="rect">
            <a:avLst/>
          </a:prstGeom>
        </p:spPr>
      </p:pic>
      <p:cxnSp>
        <p:nvCxnSpPr>
          <p:cNvPr id="8" name="直接箭头连接符 7">
            <a:extLst>
              <a:ext uri="{FF2B5EF4-FFF2-40B4-BE49-F238E27FC236}">
                <a16:creationId xmlns:a16="http://schemas.microsoft.com/office/drawing/2014/main" id="{DEEBB6BD-D179-E999-C550-BC743AF9FBD5}"/>
              </a:ext>
            </a:extLst>
          </p:cNvPr>
          <p:cNvCxnSpPr>
            <a:cxnSpLocks/>
          </p:cNvCxnSpPr>
          <p:nvPr/>
        </p:nvCxnSpPr>
        <p:spPr>
          <a:xfrm flipV="1">
            <a:off x="5809925" y="3686623"/>
            <a:ext cx="2267273" cy="1024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4A12F302-78F3-D518-2135-F4005433B7BC}"/>
              </a:ext>
            </a:extLst>
          </p:cNvPr>
          <p:cNvCxnSpPr>
            <a:cxnSpLocks/>
          </p:cNvCxnSpPr>
          <p:nvPr/>
        </p:nvCxnSpPr>
        <p:spPr>
          <a:xfrm>
            <a:off x="5677118" y="4820858"/>
            <a:ext cx="2738534" cy="5523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15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34" y="214290"/>
            <a:ext cx="8229600" cy="654032"/>
          </a:xfrm>
        </p:spPr>
        <p:txBody>
          <a:bodyPr/>
          <a:lstStyle/>
          <a:p>
            <a:pPr algn="l"/>
            <a:r>
              <a:rPr lang="zh-CN" altLang="en-US" sz="2800" dirty="0">
                <a:latin typeface="Arial Unicode MS" pitchFamily="34" charset="-122"/>
                <a:ea typeface="Arial Unicode MS" panose="020B0604020202020204" pitchFamily="34" charset="-122"/>
                <a:cs typeface="Arial Unicode MS" pitchFamily="34" charset="-122"/>
              </a:rPr>
              <a:t>一、</a:t>
            </a:r>
            <a:r>
              <a:rPr lang="en-GB" altLang="zh-CN" sz="2800" dirty="0">
                <a:latin typeface="Arial Unicode MS" pitchFamily="34" charset="-122"/>
                <a:ea typeface="Arial Unicode MS" panose="020B0604020202020204" pitchFamily="34" charset="-122"/>
                <a:cs typeface="Arial Unicode MS" pitchFamily="34" charset="-122"/>
              </a:rPr>
              <a:t>CEPC alignment </a:t>
            </a:r>
            <a:r>
              <a:rPr lang="en-US" altLang="zh-CN" sz="2800" dirty="0">
                <a:latin typeface="Arial Unicode MS" pitchFamily="34" charset="-122"/>
                <a:ea typeface="Arial Unicode MS" panose="020B0604020202020204" pitchFamily="34" charset="-122"/>
                <a:cs typeface="Arial Unicode MS" pitchFamily="34" charset="-122"/>
              </a:rPr>
              <a:t>technology development</a:t>
            </a:r>
            <a:endParaRPr lang="zh-CN" altLang="en-US" sz="2800" dirty="0">
              <a:latin typeface="Arial Unicode MS" pitchFamily="34" charset="-122"/>
              <a:ea typeface="Arial Unicode MS" panose="020B0604020202020204" pitchFamily="34" charset="-122"/>
              <a:cs typeface="Arial Unicode MS" pitchFamily="34" charset="-122"/>
            </a:endParaRPr>
          </a:p>
        </p:txBody>
      </p:sp>
      <p:sp>
        <p:nvSpPr>
          <p:cNvPr id="3" name="内容占位符 2"/>
          <p:cNvSpPr>
            <a:spLocks noGrp="1"/>
          </p:cNvSpPr>
          <p:nvPr>
            <p:ph idx="1"/>
          </p:nvPr>
        </p:nvSpPr>
        <p:spPr>
          <a:xfrm>
            <a:off x="2309786" y="1000109"/>
            <a:ext cx="7901014" cy="3698314"/>
          </a:xfrm>
        </p:spPr>
        <p:txBody>
          <a:bodyPr>
            <a:normAutofit fontScale="92500" lnSpcReduction="10000"/>
          </a:bodyPr>
          <a:lstStyle/>
          <a:p>
            <a:pPr>
              <a:lnSpc>
                <a:spcPct val="150000"/>
              </a:lnSpc>
              <a:buClr>
                <a:srgbClr val="FF0000"/>
              </a:buClr>
              <a:buSzPct val="75000"/>
              <a:buFont typeface="Wingdings" pitchFamily="2" charset="2"/>
              <a:buChar char="l"/>
            </a:pPr>
            <a:endParaRPr lang="en-US" altLang="zh-CN" sz="2200" dirty="0">
              <a:latin typeface="Times New Roman" pitchFamily="18" charset="0"/>
              <a:cs typeface="Times New Roman" pitchFamily="18" charset="0"/>
            </a:endParaRPr>
          </a:p>
          <a:p>
            <a:pPr>
              <a:buClr>
                <a:srgbClr val="FF0000"/>
              </a:buClr>
              <a:buSzPct val="75000"/>
              <a:buFont typeface="Wingdings" pitchFamily="2" charset="2"/>
              <a:buChar char="l"/>
            </a:pPr>
            <a:r>
              <a:rPr lang="en-US" altLang="zh-CN" sz="2200" dirty="0">
                <a:latin typeface="Times New Roman" pitchFamily="18" charset="0"/>
                <a:cs typeface="Times New Roman" pitchFamily="18" charset="0"/>
              </a:rPr>
              <a:t>CEPC global position control, high precision constraint points for tunnel control network.</a:t>
            </a:r>
          </a:p>
          <a:p>
            <a:pPr>
              <a:buClr>
                <a:srgbClr val="FF0000"/>
              </a:buClr>
              <a:buSzPct val="75000"/>
              <a:buFont typeface="Wingdings" pitchFamily="2" charset="2"/>
              <a:buChar char="l"/>
            </a:pPr>
            <a:r>
              <a:rPr lang="en-US" altLang="zh-CN" sz="2200" dirty="0">
                <a:latin typeface="Times New Roman" pitchFamily="18" charset="0"/>
                <a:cs typeface="Times New Roman" pitchFamily="18" charset="0"/>
              </a:rPr>
              <a:t>6 layout schemes have been compared</a:t>
            </a:r>
          </a:p>
          <a:p>
            <a:pPr lvl="1">
              <a:buClr>
                <a:srgbClr val="FF0000"/>
              </a:buClr>
              <a:buSzPct val="75000"/>
              <a:buFont typeface="Wingdings" pitchFamily="2" charset="2"/>
              <a:buChar char="l"/>
            </a:pPr>
            <a:r>
              <a:rPr lang="en-US" altLang="zh-CN" sz="1800" dirty="0">
                <a:latin typeface="Times New Roman" pitchFamily="18" charset="0"/>
                <a:cs typeface="Times New Roman" pitchFamily="18" charset="0"/>
              </a:rPr>
              <a:t>Ring 6 points</a:t>
            </a:r>
          </a:p>
          <a:p>
            <a:pPr lvl="1">
              <a:buClr>
                <a:srgbClr val="FF0000"/>
              </a:buClr>
              <a:buSzPct val="75000"/>
              <a:buFont typeface="Wingdings" pitchFamily="2" charset="2"/>
              <a:buChar char="l"/>
            </a:pPr>
            <a:r>
              <a:rPr lang="en-US" altLang="zh-CN" sz="1800" dirty="0">
                <a:latin typeface="Times New Roman" pitchFamily="18" charset="0"/>
                <a:cs typeface="Times New Roman" pitchFamily="18" charset="0"/>
              </a:rPr>
              <a:t>Ring 6 points + 1 center point</a:t>
            </a:r>
          </a:p>
          <a:p>
            <a:pPr lvl="1">
              <a:buClr>
                <a:srgbClr val="FF0000"/>
              </a:buClr>
              <a:buSzPct val="75000"/>
              <a:buFont typeface="Wingdings" pitchFamily="2" charset="2"/>
              <a:buChar char="l"/>
            </a:pPr>
            <a:r>
              <a:rPr lang="en-US" altLang="zh-CN" sz="1800" dirty="0">
                <a:latin typeface="Times New Roman" pitchFamily="18" charset="0"/>
                <a:cs typeface="Times New Roman" pitchFamily="18" charset="0"/>
              </a:rPr>
              <a:t>Ring 8 points</a:t>
            </a:r>
          </a:p>
          <a:p>
            <a:pPr lvl="1">
              <a:buClr>
                <a:srgbClr val="FF0000"/>
              </a:buClr>
              <a:buSzPct val="75000"/>
              <a:buFont typeface="Wingdings" pitchFamily="2" charset="2"/>
              <a:buChar char="l"/>
            </a:pPr>
            <a:r>
              <a:rPr lang="en-US" altLang="zh-CN" sz="1800" dirty="0">
                <a:latin typeface="Times New Roman" pitchFamily="18" charset="0"/>
                <a:cs typeface="Times New Roman" pitchFamily="18" charset="0"/>
              </a:rPr>
              <a:t>Ring 8 points + 1 center point</a:t>
            </a:r>
          </a:p>
          <a:p>
            <a:pPr lvl="1">
              <a:buClr>
                <a:srgbClr val="FF0000"/>
              </a:buClr>
              <a:buSzPct val="75000"/>
              <a:buFont typeface="Wingdings" pitchFamily="2" charset="2"/>
              <a:buChar char="l"/>
            </a:pPr>
            <a:r>
              <a:rPr lang="en-US" altLang="zh-CN" sz="1800" dirty="0">
                <a:latin typeface="Times New Roman" pitchFamily="18" charset="0"/>
                <a:cs typeface="Times New Roman" pitchFamily="18" charset="0"/>
              </a:rPr>
              <a:t>Ring 10 points</a:t>
            </a:r>
          </a:p>
          <a:p>
            <a:pPr lvl="1">
              <a:buClr>
                <a:srgbClr val="FF0000"/>
              </a:buClr>
              <a:buSzPct val="75000"/>
              <a:buFont typeface="Wingdings" pitchFamily="2" charset="2"/>
              <a:buChar char="l"/>
            </a:pPr>
            <a:r>
              <a:rPr lang="en-US" altLang="zh-CN" sz="1800" dirty="0">
                <a:latin typeface="Times New Roman" pitchFamily="18" charset="0"/>
                <a:cs typeface="Times New Roman" pitchFamily="18" charset="0"/>
              </a:rPr>
              <a:t>Ring 10 points + 1 center point</a:t>
            </a:r>
          </a:p>
        </p:txBody>
      </p:sp>
      <p:sp>
        <p:nvSpPr>
          <p:cNvPr id="5" name="矩形: 圆角 13">
            <a:extLst>
              <a:ext uri="{FF2B5EF4-FFF2-40B4-BE49-F238E27FC236}">
                <a16:creationId xmlns:a16="http://schemas.microsoft.com/office/drawing/2014/main" id="{83BB73F4-30FB-4785-B514-8BC6CB04831D}"/>
              </a:ext>
            </a:extLst>
          </p:cNvPr>
          <p:cNvSpPr/>
          <p:nvPr/>
        </p:nvSpPr>
        <p:spPr>
          <a:xfrm>
            <a:off x="2262003" y="1064044"/>
            <a:ext cx="3909954" cy="416486"/>
          </a:xfrm>
          <a:prstGeom prst="roundRect">
            <a:avLst/>
          </a:prstGeom>
          <a:solidFill>
            <a:srgbClr val="8064A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2800" dirty="0"/>
              <a:t>Surface control  network</a:t>
            </a:r>
          </a:p>
        </p:txBody>
      </p:sp>
      <p:sp>
        <p:nvSpPr>
          <p:cNvPr id="13" name="灯片编号占位符 1">
            <a:extLst>
              <a:ext uri="{FF2B5EF4-FFF2-40B4-BE49-F238E27FC236}">
                <a16:creationId xmlns:a16="http://schemas.microsoft.com/office/drawing/2014/main" id="{358B0B7B-B43B-4116-B4BC-648AFB852BD4}"/>
              </a:ext>
            </a:extLst>
          </p:cNvPr>
          <p:cNvSpPr>
            <a:spLocks noGrp="1"/>
          </p:cNvSpPr>
          <p:nvPr>
            <p:ph type="sldNum" sz="quarter" idx="12"/>
          </p:nvPr>
        </p:nvSpPr>
        <p:spPr>
          <a:xfrm>
            <a:off x="8077200" y="6339325"/>
            <a:ext cx="2133600" cy="365125"/>
          </a:xfrm>
        </p:spPr>
        <p:txBody>
          <a:bodyPr/>
          <a:lstStyle/>
          <a:p>
            <a:pPr>
              <a:defRPr/>
            </a:pPr>
            <a:fld id="{521683DF-D507-43F4-81CB-95BA739AB1EA}" type="slidenum">
              <a:rPr lang="zh-CN" altLang="en-US" smtClean="0"/>
              <a:pPr>
                <a:defRPr/>
              </a:pPr>
              <a:t>9</a:t>
            </a:fld>
            <a:endParaRPr lang="zh-CN" altLang="en-US" dirty="0"/>
          </a:p>
        </p:txBody>
      </p:sp>
      <p:pic>
        <p:nvPicPr>
          <p:cNvPr id="8" name="图片 7">
            <a:extLst>
              <a:ext uri="{FF2B5EF4-FFF2-40B4-BE49-F238E27FC236}">
                <a16:creationId xmlns:a16="http://schemas.microsoft.com/office/drawing/2014/main" id="{4C4F7A7B-B8A8-3B8D-E265-16531DECA9AC}"/>
              </a:ext>
            </a:extLst>
          </p:cNvPr>
          <p:cNvPicPr>
            <a:picLocks noChangeAspect="1"/>
          </p:cNvPicPr>
          <p:nvPr/>
        </p:nvPicPr>
        <p:blipFill>
          <a:blip r:embed="rId3"/>
          <a:stretch>
            <a:fillRect/>
          </a:stretch>
        </p:blipFill>
        <p:spPr>
          <a:xfrm>
            <a:off x="8562157" y="2332271"/>
            <a:ext cx="1163686" cy="1067877"/>
          </a:xfrm>
          <a:prstGeom prst="rect">
            <a:avLst/>
          </a:prstGeom>
        </p:spPr>
      </p:pic>
      <p:pic>
        <p:nvPicPr>
          <p:cNvPr id="9" name="图片 8">
            <a:extLst>
              <a:ext uri="{FF2B5EF4-FFF2-40B4-BE49-F238E27FC236}">
                <a16:creationId xmlns:a16="http://schemas.microsoft.com/office/drawing/2014/main" id="{F89E75A3-7D2D-7F18-C1BA-0230A93AD53C}"/>
              </a:ext>
            </a:extLst>
          </p:cNvPr>
          <p:cNvPicPr>
            <a:picLocks noChangeAspect="1"/>
          </p:cNvPicPr>
          <p:nvPr/>
        </p:nvPicPr>
        <p:blipFill>
          <a:blip r:embed="rId4"/>
          <a:stretch>
            <a:fillRect/>
          </a:stretch>
        </p:blipFill>
        <p:spPr>
          <a:xfrm>
            <a:off x="7048911" y="2357996"/>
            <a:ext cx="1128809" cy="1071004"/>
          </a:xfrm>
          <a:prstGeom prst="rect">
            <a:avLst/>
          </a:prstGeom>
        </p:spPr>
      </p:pic>
      <p:pic>
        <p:nvPicPr>
          <p:cNvPr id="10" name="图片 9">
            <a:extLst>
              <a:ext uri="{FF2B5EF4-FFF2-40B4-BE49-F238E27FC236}">
                <a16:creationId xmlns:a16="http://schemas.microsoft.com/office/drawing/2014/main" id="{CCA56047-A30A-3C77-CE11-27C34D949C9D}"/>
              </a:ext>
            </a:extLst>
          </p:cNvPr>
          <p:cNvPicPr>
            <a:picLocks noChangeAspect="1"/>
          </p:cNvPicPr>
          <p:nvPr/>
        </p:nvPicPr>
        <p:blipFill>
          <a:blip r:embed="rId5"/>
          <a:stretch>
            <a:fillRect/>
          </a:stretch>
        </p:blipFill>
        <p:spPr>
          <a:xfrm rot="5400000">
            <a:off x="7103019" y="3629361"/>
            <a:ext cx="981035" cy="1089250"/>
          </a:xfrm>
          <a:prstGeom prst="rect">
            <a:avLst/>
          </a:prstGeom>
        </p:spPr>
      </p:pic>
      <p:pic>
        <p:nvPicPr>
          <p:cNvPr id="11" name="图片 10">
            <a:extLst>
              <a:ext uri="{FF2B5EF4-FFF2-40B4-BE49-F238E27FC236}">
                <a16:creationId xmlns:a16="http://schemas.microsoft.com/office/drawing/2014/main" id="{334C4D51-4A17-99B4-9DA0-A9BEF52BB861}"/>
              </a:ext>
            </a:extLst>
          </p:cNvPr>
          <p:cNvPicPr>
            <a:picLocks noChangeAspect="1"/>
          </p:cNvPicPr>
          <p:nvPr/>
        </p:nvPicPr>
        <p:blipFill>
          <a:blip r:embed="rId6"/>
          <a:stretch>
            <a:fillRect/>
          </a:stretch>
        </p:blipFill>
        <p:spPr>
          <a:xfrm>
            <a:off x="8638904" y="3653317"/>
            <a:ext cx="1077500" cy="1045107"/>
          </a:xfrm>
          <a:prstGeom prst="rect">
            <a:avLst/>
          </a:prstGeom>
        </p:spPr>
      </p:pic>
      <p:sp>
        <p:nvSpPr>
          <p:cNvPr id="14" name="文本框 13">
            <a:extLst>
              <a:ext uri="{FF2B5EF4-FFF2-40B4-BE49-F238E27FC236}">
                <a16:creationId xmlns:a16="http://schemas.microsoft.com/office/drawing/2014/main" id="{6E42C556-2996-DA7B-0C1F-05E3829F108B}"/>
              </a:ext>
            </a:extLst>
          </p:cNvPr>
          <p:cNvSpPr txBox="1"/>
          <p:nvPr/>
        </p:nvSpPr>
        <p:spPr>
          <a:xfrm>
            <a:off x="2309786" y="4964875"/>
            <a:ext cx="4582510" cy="1107996"/>
          </a:xfrm>
          <a:prstGeom prst="rect">
            <a:avLst/>
          </a:prstGeom>
          <a:noFill/>
        </p:spPr>
        <p:txBody>
          <a:bodyPr wrap="square">
            <a:spAutoFit/>
          </a:bodyPr>
          <a:lstStyle/>
          <a:p>
            <a:pPr marL="342900" indent="-342900" eaLnBrk="0" hangingPunct="0">
              <a:spcBef>
                <a:spcPct val="20000"/>
              </a:spcBef>
              <a:buClr>
                <a:srgbClr val="FF0000"/>
              </a:buClr>
              <a:buSzPct val="75000"/>
              <a:buFont typeface="Wingdings" pitchFamily="2" charset="2"/>
              <a:buChar char="l"/>
              <a:defRPr/>
            </a:pPr>
            <a:r>
              <a:rPr lang="en-US" altLang="zh-CN" sz="2200" dirty="0">
                <a:solidFill>
                  <a:prstClr val="black"/>
                </a:solidFill>
                <a:latin typeface="Times New Roman" pitchFamily="18" charset="0"/>
                <a:cs typeface="Times New Roman" pitchFamily="18" charset="0"/>
              </a:rPr>
              <a:t>Accuracy will be improved with the increasing of control points but the effect will wear off</a:t>
            </a:r>
            <a:endParaRPr lang="en-US" altLang="zh-CN" sz="2200" dirty="0">
              <a:solidFill>
                <a:prstClr val="black"/>
              </a:solidFill>
              <a:latin typeface="Times New Roman" pitchFamily="18" charset="0"/>
              <a:ea typeface="宋体" panose="02010600030101010101" pitchFamily="2" charset="-122"/>
              <a:cs typeface="Times New Roman" pitchFamily="18" charset="0"/>
            </a:endParaRPr>
          </a:p>
        </p:txBody>
      </p:sp>
      <p:pic>
        <p:nvPicPr>
          <p:cNvPr id="15" name="图片 14">
            <a:extLst>
              <a:ext uri="{FF2B5EF4-FFF2-40B4-BE49-F238E27FC236}">
                <a16:creationId xmlns:a16="http://schemas.microsoft.com/office/drawing/2014/main" id="{8B494691-AD5F-A427-ABBB-705D1E451709}"/>
              </a:ext>
            </a:extLst>
          </p:cNvPr>
          <p:cNvPicPr>
            <a:picLocks noChangeAspect="1"/>
          </p:cNvPicPr>
          <p:nvPr/>
        </p:nvPicPr>
        <p:blipFill>
          <a:blip r:embed="rId7"/>
          <a:stretch>
            <a:fillRect/>
          </a:stretch>
        </p:blipFill>
        <p:spPr>
          <a:xfrm>
            <a:off x="7392145" y="4758034"/>
            <a:ext cx="2763385" cy="1672219"/>
          </a:xfrm>
          <a:prstGeom prst="rect">
            <a:avLst/>
          </a:prstGeom>
        </p:spPr>
      </p:pic>
    </p:spTree>
    <p:extLst>
      <p:ext uri="{BB962C8B-B14F-4D97-AF65-F5344CB8AC3E}">
        <p14:creationId xmlns:p14="http://schemas.microsoft.com/office/powerpoint/2010/main" val="392593585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31262</TotalTime>
  <Words>2829</Words>
  <Application>Microsoft Office PowerPoint</Application>
  <PresentationFormat>宽屏</PresentationFormat>
  <Paragraphs>589</Paragraphs>
  <Slides>40</Slides>
  <Notes>29</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40</vt:i4>
      </vt:variant>
    </vt:vector>
  </HeadingPairs>
  <TitlesOfParts>
    <vt:vector size="52" baseType="lpstr">
      <vt:lpstr>Arial Unicode MS</vt:lpstr>
      <vt:lpstr>等线</vt:lpstr>
      <vt:lpstr>宋体</vt:lpstr>
      <vt:lpstr>微软雅黑</vt:lpstr>
      <vt:lpstr>Arial</vt:lpstr>
      <vt:lpstr>Arial Black</vt:lpstr>
      <vt:lpstr>Calibri</vt:lpstr>
      <vt:lpstr>Calibri Light</vt:lpstr>
      <vt:lpstr>Times New Roman</vt:lpstr>
      <vt:lpstr>Wingdings</vt:lpstr>
      <vt:lpstr>Office 主题</vt:lpstr>
      <vt:lpstr>Equation</vt:lpstr>
      <vt:lpstr>PowerPoint 演示文稿</vt:lpstr>
      <vt:lpstr>Content</vt:lpstr>
      <vt:lpstr>PowerPoint 演示文稿</vt:lpstr>
      <vt:lpstr>PowerPoint 演示文稿</vt:lpstr>
      <vt:lpstr>PowerPoint 演示文稿</vt:lpstr>
      <vt:lpstr>PowerPoint 演示文稿</vt:lpstr>
      <vt:lpstr>一、CEPC alignment technology development</vt:lpstr>
      <vt:lpstr>一、CEPC alignment technology development</vt:lpstr>
      <vt:lpstr>一、CEPC alignment technology development</vt:lpstr>
      <vt:lpstr>一、CEPC alignment technology development</vt:lpstr>
      <vt:lpstr>一、CEPC alignment technology development</vt:lpstr>
      <vt:lpstr>一、CEPC alignment technology development</vt:lpstr>
      <vt:lpstr>一、CEPC alignment technology development</vt:lpstr>
      <vt:lpstr>一、CEPC alignment technology development</vt:lpstr>
      <vt:lpstr>一、CEPC alignment technology development</vt:lpstr>
      <vt:lpstr>一、CEPC alignment technology development</vt:lpstr>
      <vt:lpstr>PowerPoint 演示文稿</vt:lpstr>
      <vt:lpstr>PowerPoint 演示文稿</vt:lpstr>
      <vt:lpstr>一、CEPC alignment technology development</vt:lpstr>
      <vt:lpstr>PowerPoint 演示文稿</vt:lpstr>
      <vt:lpstr>一、CEPC alignment technology development</vt:lpstr>
      <vt:lpstr>一、CEPC alignment technology development</vt:lpstr>
      <vt:lpstr>PowerPoint 演示文稿</vt:lpstr>
      <vt:lpstr>二、CEPC installation strategy</vt:lpstr>
      <vt:lpstr>二、CEPC installation strategy</vt:lpstr>
      <vt:lpstr>二、CEPC installation strategy</vt:lpstr>
      <vt:lpstr>二、CEPC installation strategy</vt:lpstr>
      <vt:lpstr>二、CEPC installation strategy</vt:lpstr>
      <vt:lpstr>二、CEPC installation strategy</vt:lpstr>
      <vt:lpstr>二、CEPC installation strategy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w xl</cp:lastModifiedBy>
  <cp:revision>2147</cp:revision>
  <cp:lastPrinted>2022-11-06T05:19:21Z</cp:lastPrinted>
  <dcterms:created xsi:type="dcterms:W3CDTF">2012-09-04T11:33:36Z</dcterms:created>
  <dcterms:modified xsi:type="dcterms:W3CDTF">2023-06-13T15:30:13Z</dcterms:modified>
</cp:coreProperties>
</file>