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953" r:id="rId2"/>
    <p:sldId id="954" r:id="rId3"/>
    <p:sldId id="946" r:id="rId4"/>
    <p:sldId id="910" r:id="rId5"/>
    <p:sldId id="915" r:id="rId6"/>
    <p:sldId id="921" r:id="rId7"/>
    <p:sldId id="920" r:id="rId8"/>
    <p:sldId id="923" r:id="rId9"/>
    <p:sldId id="339" r:id="rId10"/>
    <p:sldId id="341" r:id="rId11"/>
    <p:sldId id="358" r:id="rId12"/>
    <p:sldId id="338" r:id="rId13"/>
    <p:sldId id="349" r:id="rId14"/>
    <p:sldId id="928" r:id="rId15"/>
    <p:sldId id="344" r:id="rId16"/>
    <p:sldId id="275" r:id="rId17"/>
    <p:sldId id="276" r:id="rId18"/>
    <p:sldId id="330" r:id="rId19"/>
    <p:sldId id="357" r:id="rId20"/>
    <p:sldId id="304" r:id="rId21"/>
    <p:sldId id="277" r:id="rId22"/>
    <p:sldId id="324" r:id="rId23"/>
    <p:sldId id="323" r:id="rId24"/>
    <p:sldId id="332" r:id="rId25"/>
    <p:sldId id="328" r:id="rId26"/>
    <p:sldId id="326" r:id="rId27"/>
    <p:sldId id="333" r:id="rId28"/>
    <p:sldId id="926" r:id="rId29"/>
    <p:sldId id="350" r:id="rId30"/>
    <p:sldId id="351" r:id="rId31"/>
    <p:sldId id="354" r:id="rId32"/>
    <p:sldId id="353" r:id="rId33"/>
    <p:sldId id="355" r:id="rId34"/>
    <p:sldId id="356" r:id="rId35"/>
    <p:sldId id="325" r:id="rId36"/>
    <p:sldId id="912" r:id="rId37"/>
    <p:sldId id="321" r:id="rId3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003399"/>
    <a:srgbClr val="0070C0"/>
    <a:srgbClr val="E6E6E6"/>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7" autoAdjust="0"/>
    <p:restoredTop sz="96996" autoAdjust="0"/>
  </p:normalViewPr>
  <p:slideViewPr>
    <p:cSldViewPr>
      <p:cViewPr varScale="1">
        <p:scale>
          <a:sx n="88" d="100"/>
          <a:sy n="88" d="100"/>
        </p:scale>
        <p:origin x="401" y="26"/>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E:\CEPC\TDR\CEPC-TDR&#25253;&#21578;&#20934;&#22791;&#26448;&#26009;\Cost%20estimates%20of%20CEPC%20cooling%20water%20system%20-&#25253;&#21578;&#29992;&#349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7442684029275771E-3"/>
          <c:w val="0.5792072928401153"/>
          <c:h val="0.91481304756779669"/>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C8F-4D4D-96BC-37BCBE83264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C8F-4D4D-96BC-37BCBE83264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C8F-4D4D-96BC-37BCBE83264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C8F-4D4D-96BC-37BCBE832641}"/>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6C8F-4D4D-96BC-37BCBE832641}"/>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6C8F-4D4D-96BC-37BCBE83264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6C8F-4D4D-96BC-37BCBE83264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6C8F-4D4D-96BC-37BCBE832641}"/>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6C8F-4D4D-96BC-37BCBE832641}"/>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3-6C8F-4D4D-96BC-37BCBE832641}"/>
              </c:ext>
            </c:extLst>
          </c:dPt>
          <c:dLbls>
            <c:delete val="1"/>
          </c:dLbls>
          <c:cat>
            <c:strRef>
              <c:f>Sheet2!$B$37:$B$46</c:f>
              <c:strCache>
                <c:ptCount val="10"/>
                <c:pt idx="0">
                  <c:v>RF Power Source</c:v>
                </c:pt>
                <c:pt idx="1">
                  <c:v>Crygenic system</c:v>
                </c:pt>
                <c:pt idx="2">
                  <c:v>Vacuum System</c:v>
                </c:pt>
                <c:pt idx="3">
                  <c:v>Magnet Power Supplies</c:v>
                </c:pt>
                <c:pt idx="4">
                  <c:v>Instrumentation</c:v>
                </c:pt>
                <c:pt idx="5">
                  <c:v>Radiation Protection</c:v>
                </c:pt>
                <c:pt idx="6">
                  <c:v>Control System </c:v>
                </c:pt>
                <c:pt idx="7">
                  <c:v>Experimental devices</c:v>
                </c:pt>
                <c:pt idx="8">
                  <c:v>Utilities</c:v>
                </c:pt>
                <c:pt idx="9">
                  <c:v>General services</c:v>
                </c:pt>
              </c:strCache>
            </c:strRef>
          </c:cat>
          <c:val>
            <c:numRef>
              <c:f>Sheet2!$I$37:$I$46</c:f>
              <c:numCache>
                <c:formatCode>0.00_);[Red]\(0.00\)</c:formatCode>
                <c:ptCount val="10"/>
                <c:pt idx="0">
                  <c:v>175.8</c:v>
                </c:pt>
                <c:pt idx="1">
                  <c:v>3.72</c:v>
                </c:pt>
                <c:pt idx="2">
                  <c:v>14.7</c:v>
                </c:pt>
                <c:pt idx="3">
                  <c:v>25.53</c:v>
                </c:pt>
                <c:pt idx="4">
                  <c:v>2.2000000000000002</c:v>
                </c:pt>
                <c:pt idx="5">
                  <c:v>0.4</c:v>
                </c:pt>
                <c:pt idx="6">
                  <c:v>1.8</c:v>
                </c:pt>
                <c:pt idx="7">
                  <c:v>4</c:v>
                </c:pt>
                <c:pt idx="8">
                  <c:v>44.77</c:v>
                </c:pt>
                <c:pt idx="9">
                  <c:v>19.899999999999999</c:v>
                </c:pt>
              </c:numCache>
            </c:numRef>
          </c:val>
          <c:extLst>
            <c:ext xmlns:c16="http://schemas.microsoft.com/office/drawing/2014/chart" uri="{C3380CC4-5D6E-409C-BE32-E72D297353CC}">
              <c16:uniqueId val="{00000014-6C8F-4D4D-96BC-37BCBE832641}"/>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6216019431452147"/>
          <c:y val="0"/>
          <c:w val="0.43571478385196671"/>
          <c:h val="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solidFill>
        <a:schemeClr val="tx1"/>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2023/6/13</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2023/6/13</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386510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11</a:t>
            </a:fld>
            <a:endParaRPr lang="zh-CN" altLang="en-US" noProof="0" dirty="0"/>
          </a:p>
        </p:txBody>
      </p:sp>
    </p:spTree>
    <p:extLst>
      <p:ext uri="{BB962C8B-B14F-4D97-AF65-F5344CB8AC3E}">
        <p14:creationId xmlns:p14="http://schemas.microsoft.com/office/powerpoint/2010/main" val="315792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12</a:t>
            </a:fld>
            <a:endParaRPr lang="zh-CN" altLang="en-US" noProof="0" dirty="0"/>
          </a:p>
        </p:txBody>
      </p:sp>
    </p:spTree>
    <p:extLst>
      <p:ext uri="{BB962C8B-B14F-4D97-AF65-F5344CB8AC3E}">
        <p14:creationId xmlns:p14="http://schemas.microsoft.com/office/powerpoint/2010/main" val="340872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13</a:t>
            </a:fld>
            <a:endParaRPr lang="zh-CN" altLang="en-US" noProof="0" dirty="0"/>
          </a:p>
        </p:txBody>
      </p:sp>
    </p:spTree>
    <p:extLst>
      <p:ext uri="{BB962C8B-B14F-4D97-AF65-F5344CB8AC3E}">
        <p14:creationId xmlns:p14="http://schemas.microsoft.com/office/powerpoint/2010/main" val="196832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14</a:t>
            </a:fld>
            <a:endParaRPr lang="zh-CN" altLang="en-US" noProof="0" dirty="0"/>
          </a:p>
        </p:txBody>
      </p:sp>
    </p:spTree>
    <p:extLst>
      <p:ext uri="{BB962C8B-B14F-4D97-AF65-F5344CB8AC3E}">
        <p14:creationId xmlns:p14="http://schemas.microsoft.com/office/powerpoint/2010/main" val="1221673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15</a:t>
            </a:fld>
            <a:endParaRPr lang="zh-CN" altLang="en-US" noProof="0" dirty="0"/>
          </a:p>
        </p:txBody>
      </p:sp>
    </p:spTree>
    <p:extLst>
      <p:ext uri="{BB962C8B-B14F-4D97-AF65-F5344CB8AC3E}">
        <p14:creationId xmlns:p14="http://schemas.microsoft.com/office/powerpoint/2010/main" val="255060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16</a:t>
            </a:fld>
            <a:endParaRPr lang="zh-CN" altLang="en-US" noProof="0" dirty="0"/>
          </a:p>
        </p:txBody>
      </p:sp>
    </p:spTree>
    <p:extLst>
      <p:ext uri="{BB962C8B-B14F-4D97-AF65-F5344CB8AC3E}">
        <p14:creationId xmlns:p14="http://schemas.microsoft.com/office/powerpoint/2010/main" val="831374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17</a:t>
            </a:fld>
            <a:endParaRPr lang="zh-CN" altLang="en-US" noProof="0" dirty="0"/>
          </a:p>
        </p:txBody>
      </p:sp>
    </p:spTree>
    <p:extLst>
      <p:ext uri="{BB962C8B-B14F-4D97-AF65-F5344CB8AC3E}">
        <p14:creationId xmlns:p14="http://schemas.microsoft.com/office/powerpoint/2010/main" val="249826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18</a:t>
            </a:fld>
            <a:endParaRPr lang="zh-CN" altLang="en-US" noProof="0" dirty="0"/>
          </a:p>
        </p:txBody>
      </p:sp>
    </p:spTree>
    <p:extLst>
      <p:ext uri="{BB962C8B-B14F-4D97-AF65-F5344CB8AC3E}">
        <p14:creationId xmlns:p14="http://schemas.microsoft.com/office/powerpoint/2010/main" val="3986399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19</a:t>
            </a:fld>
            <a:endParaRPr lang="zh-CN" altLang="en-US" noProof="0" dirty="0"/>
          </a:p>
        </p:txBody>
      </p:sp>
    </p:spTree>
    <p:extLst>
      <p:ext uri="{BB962C8B-B14F-4D97-AF65-F5344CB8AC3E}">
        <p14:creationId xmlns:p14="http://schemas.microsoft.com/office/powerpoint/2010/main" val="3564197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20</a:t>
            </a:fld>
            <a:endParaRPr lang="zh-CN" altLang="en-US" noProof="0" dirty="0"/>
          </a:p>
        </p:txBody>
      </p:sp>
    </p:spTree>
    <p:extLst>
      <p:ext uri="{BB962C8B-B14F-4D97-AF65-F5344CB8AC3E}">
        <p14:creationId xmlns:p14="http://schemas.microsoft.com/office/powerpoint/2010/main" val="2823477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3772778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21</a:t>
            </a:fld>
            <a:endParaRPr lang="zh-CN" altLang="en-US" noProof="0" dirty="0"/>
          </a:p>
        </p:txBody>
      </p:sp>
    </p:spTree>
    <p:extLst>
      <p:ext uri="{BB962C8B-B14F-4D97-AF65-F5344CB8AC3E}">
        <p14:creationId xmlns:p14="http://schemas.microsoft.com/office/powerpoint/2010/main" val="2644240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22</a:t>
            </a:fld>
            <a:endParaRPr lang="zh-CN" altLang="en-US" noProof="0" dirty="0"/>
          </a:p>
        </p:txBody>
      </p:sp>
    </p:spTree>
    <p:extLst>
      <p:ext uri="{BB962C8B-B14F-4D97-AF65-F5344CB8AC3E}">
        <p14:creationId xmlns:p14="http://schemas.microsoft.com/office/powerpoint/2010/main" val="4057628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23</a:t>
            </a:fld>
            <a:endParaRPr lang="zh-CN" altLang="en-US" noProof="0" dirty="0"/>
          </a:p>
        </p:txBody>
      </p:sp>
    </p:spTree>
    <p:extLst>
      <p:ext uri="{BB962C8B-B14F-4D97-AF65-F5344CB8AC3E}">
        <p14:creationId xmlns:p14="http://schemas.microsoft.com/office/powerpoint/2010/main" val="3745460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24</a:t>
            </a:fld>
            <a:endParaRPr lang="zh-CN" altLang="en-US" noProof="0" dirty="0"/>
          </a:p>
        </p:txBody>
      </p:sp>
    </p:spTree>
    <p:extLst>
      <p:ext uri="{BB962C8B-B14F-4D97-AF65-F5344CB8AC3E}">
        <p14:creationId xmlns:p14="http://schemas.microsoft.com/office/powerpoint/2010/main" val="1681102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25</a:t>
            </a:fld>
            <a:endParaRPr lang="zh-CN" altLang="en-US" noProof="0" dirty="0"/>
          </a:p>
        </p:txBody>
      </p:sp>
    </p:spTree>
    <p:extLst>
      <p:ext uri="{BB962C8B-B14F-4D97-AF65-F5344CB8AC3E}">
        <p14:creationId xmlns:p14="http://schemas.microsoft.com/office/powerpoint/2010/main" val="164390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26</a:t>
            </a:fld>
            <a:endParaRPr lang="zh-CN" altLang="en-US" noProof="0" dirty="0"/>
          </a:p>
        </p:txBody>
      </p:sp>
    </p:spTree>
    <p:extLst>
      <p:ext uri="{BB962C8B-B14F-4D97-AF65-F5344CB8AC3E}">
        <p14:creationId xmlns:p14="http://schemas.microsoft.com/office/powerpoint/2010/main" val="3935581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27</a:t>
            </a:fld>
            <a:endParaRPr lang="zh-CN" altLang="en-US" noProof="0" dirty="0"/>
          </a:p>
        </p:txBody>
      </p:sp>
    </p:spTree>
    <p:extLst>
      <p:ext uri="{BB962C8B-B14F-4D97-AF65-F5344CB8AC3E}">
        <p14:creationId xmlns:p14="http://schemas.microsoft.com/office/powerpoint/2010/main" val="2565420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28</a:t>
            </a:fld>
            <a:endParaRPr lang="zh-CN" altLang="en-US" noProof="0" dirty="0"/>
          </a:p>
        </p:txBody>
      </p:sp>
    </p:spTree>
    <p:extLst>
      <p:ext uri="{BB962C8B-B14F-4D97-AF65-F5344CB8AC3E}">
        <p14:creationId xmlns:p14="http://schemas.microsoft.com/office/powerpoint/2010/main" val="2565420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29</a:t>
            </a:fld>
            <a:endParaRPr lang="zh-CN" altLang="en-US" noProof="0" dirty="0"/>
          </a:p>
        </p:txBody>
      </p:sp>
    </p:spTree>
    <p:extLst>
      <p:ext uri="{BB962C8B-B14F-4D97-AF65-F5344CB8AC3E}">
        <p14:creationId xmlns:p14="http://schemas.microsoft.com/office/powerpoint/2010/main" val="923776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30</a:t>
            </a:fld>
            <a:endParaRPr lang="zh-CN" altLang="en-US" noProof="0" dirty="0"/>
          </a:p>
        </p:txBody>
      </p:sp>
    </p:spTree>
    <p:extLst>
      <p:ext uri="{BB962C8B-B14F-4D97-AF65-F5344CB8AC3E}">
        <p14:creationId xmlns:p14="http://schemas.microsoft.com/office/powerpoint/2010/main" val="275494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4</a:t>
            </a:fld>
            <a:endParaRPr lang="zh-CN" altLang="en-US"/>
          </a:p>
        </p:txBody>
      </p:sp>
    </p:spTree>
    <p:extLst>
      <p:ext uri="{BB962C8B-B14F-4D97-AF65-F5344CB8AC3E}">
        <p14:creationId xmlns:p14="http://schemas.microsoft.com/office/powerpoint/2010/main" val="549982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31</a:t>
            </a:fld>
            <a:endParaRPr lang="zh-CN" altLang="en-US" noProof="0" dirty="0"/>
          </a:p>
        </p:txBody>
      </p:sp>
    </p:spTree>
    <p:extLst>
      <p:ext uri="{BB962C8B-B14F-4D97-AF65-F5344CB8AC3E}">
        <p14:creationId xmlns:p14="http://schemas.microsoft.com/office/powerpoint/2010/main" val="3848538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32</a:t>
            </a:fld>
            <a:endParaRPr lang="zh-CN" altLang="en-US" noProof="0" dirty="0"/>
          </a:p>
        </p:txBody>
      </p:sp>
    </p:spTree>
    <p:extLst>
      <p:ext uri="{BB962C8B-B14F-4D97-AF65-F5344CB8AC3E}">
        <p14:creationId xmlns:p14="http://schemas.microsoft.com/office/powerpoint/2010/main" val="2621423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33</a:t>
            </a:fld>
            <a:endParaRPr lang="zh-CN" altLang="en-US" noProof="0" dirty="0"/>
          </a:p>
        </p:txBody>
      </p:sp>
    </p:spTree>
    <p:extLst>
      <p:ext uri="{BB962C8B-B14F-4D97-AF65-F5344CB8AC3E}">
        <p14:creationId xmlns:p14="http://schemas.microsoft.com/office/powerpoint/2010/main" val="2256559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34</a:t>
            </a:fld>
            <a:endParaRPr lang="zh-CN" altLang="en-US" noProof="0" dirty="0"/>
          </a:p>
        </p:txBody>
      </p:sp>
    </p:spTree>
    <p:extLst>
      <p:ext uri="{BB962C8B-B14F-4D97-AF65-F5344CB8AC3E}">
        <p14:creationId xmlns:p14="http://schemas.microsoft.com/office/powerpoint/2010/main" val="3838187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35</a:t>
            </a:fld>
            <a:endParaRPr lang="zh-CN" altLang="en-US" noProof="0" dirty="0"/>
          </a:p>
        </p:txBody>
      </p:sp>
    </p:spTree>
    <p:extLst>
      <p:ext uri="{BB962C8B-B14F-4D97-AF65-F5344CB8AC3E}">
        <p14:creationId xmlns:p14="http://schemas.microsoft.com/office/powerpoint/2010/main" val="1258054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36</a:t>
            </a:fld>
            <a:endParaRPr lang="zh-CN" altLang="en-US" noProof="0" dirty="0"/>
          </a:p>
        </p:txBody>
      </p:sp>
    </p:spTree>
    <p:extLst>
      <p:ext uri="{BB962C8B-B14F-4D97-AF65-F5344CB8AC3E}">
        <p14:creationId xmlns:p14="http://schemas.microsoft.com/office/powerpoint/2010/main" val="2347263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37</a:t>
            </a:fld>
            <a:endParaRPr lang="zh-CN" altLang="en-US" noProof="0" dirty="0"/>
          </a:p>
        </p:txBody>
      </p:sp>
    </p:spTree>
    <p:extLst>
      <p:ext uri="{BB962C8B-B14F-4D97-AF65-F5344CB8AC3E}">
        <p14:creationId xmlns:p14="http://schemas.microsoft.com/office/powerpoint/2010/main" val="215986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5</a:t>
            </a:fld>
            <a:endParaRPr lang="zh-CN" altLang="en-US"/>
          </a:p>
        </p:txBody>
      </p:sp>
    </p:spTree>
    <p:extLst>
      <p:ext uri="{BB962C8B-B14F-4D97-AF65-F5344CB8AC3E}">
        <p14:creationId xmlns:p14="http://schemas.microsoft.com/office/powerpoint/2010/main" val="49437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6</a:t>
            </a:fld>
            <a:endParaRPr lang="zh-CN" altLang="en-US"/>
          </a:p>
        </p:txBody>
      </p:sp>
    </p:spTree>
    <p:extLst>
      <p:ext uri="{BB962C8B-B14F-4D97-AF65-F5344CB8AC3E}">
        <p14:creationId xmlns:p14="http://schemas.microsoft.com/office/powerpoint/2010/main" val="15205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7</a:t>
            </a:fld>
            <a:endParaRPr lang="zh-CN" altLang="en-US"/>
          </a:p>
        </p:txBody>
      </p:sp>
    </p:spTree>
    <p:extLst>
      <p:ext uri="{BB962C8B-B14F-4D97-AF65-F5344CB8AC3E}">
        <p14:creationId xmlns:p14="http://schemas.microsoft.com/office/powerpoint/2010/main" val="314676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8</a:t>
            </a:fld>
            <a:endParaRPr lang="zh-CN" altLang="en-US" noProof="0" dirty="0"/>
          </a:p>
        </p:txBody>
      </p:sp>
    </p:spTree>
    <p:extLst>
      <p:ext uri="{BB962C8B-B14F-4D97-AF65-F5344CB8AC3E}">
        <p14:creationId xmlns:p14="http://schemas.microsoft.com/office/powerpoint/2010/main" val="297644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9</a:t>
            </a:fld>
            <a:endParaRPr lang="zh-CN" altLang="en-US" noProof="0" dirty="0"/>
          </a:p>
        </p:txBody>
      </p:sp>
    </p:spTree>
    <p:extLst>
      <p:ext uri="{BB962C8B-B14F-4D97-AF65-F5344CB8AC3E}">
        <p14:creationId xmlns:p14="http://schemas.microsoft.com/office/powerpoint/2010/main" val="2972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10</a:t>
            </a:fld>
            <a:endParaRPr lang="zh-CN" altLang="en-US" noProof="0" dirty="0"/>
          </a:p>
        </p:txBody>
      </p:sp>
    </p:spTree>
    <p:extLst>
      <p:ext uri="{BB962C8B-B14F-4D97-AF65-F5344CB8AC3E}">
        <p14:creationId xmlns:p14="http://schemas.microsoft.com/office/powerpoint/2010/main" val="2823789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descr="高能所图标-单色.tif"/>
          <p:cNvPicPr>
            <a:picLocks noChangeAspect="1"/>
          </p:cNvPicPr>
          <p:nvPr userDrawn="1"/>
        </p:nvPicPr>
        <p:blipFill>
          <a:blip r:embed="rId2" cstate="email">
            <a:lum bright="5000"/>
            <a:extLst>
              <a:ext uri="{28A0092B-C50C-407E-A947-70E740481C1C}">
                <a14:useLocalDpi xmlns:a14="http://schemas.microsoft.com/office/drawing/2010/main"/>
              </a:ext>
            </a:extLst>
          </a:blip>
          <a:srcRect/>
          <a:stretch>
            <a:fillRect/>
          </a:stretch>
        </p:blipFill>
        <p:spPr>
          <a:xfrm>
            <a:off x="0" y="2348880"/>
            <a:ext cx="7440149" cy="4509120"/>
          </a:xfrm>
          <a:prstGeom prst="rect">
            <a:avLst/>
          </a:prstGeom>
        </p:spPr>
      </p:pic>
      <p:sp>
        <p:nvSpPr>
          <p:cNvPr id="2" name="标题 1"/>
          <p:cNvSpPr>
            <a:spLocks noGrp="1"/>
          </p:cNvSpPr>
          <p:nvPr>
            <p:ph type="ctrTitle"/>
          </p:nvPr>
        </p:nvSpPr>
        <p:spPr>
          <a:xfrm>
            <a:off x="914400" y="2130426"/>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6F5B04F-8AD4-479F-AEA8-8482ADD4E909}" type="datetime1">
              <a:rPr lang="zh-CN" altLang="en-US" smtClean="0"/>
              <a:t>2023/6/13</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dirty="0"/>
              <a:t>12-16. June. 2023, </a:t>
            </a:r>
            <a:r>
              <a:rPr lang="en-US" altLang="zh-CN" dirty="0" err="1"/>
              <a:t>Hongkong</a:t>
            </a:r>
            <a:r>
              <a:rPr lang="en-US" altLang="zh-CN" dirty="0"/>
              <a:t>, CEPC Accelerator TDR International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29DD5169-62AA-4FF9-9A8A-C7359445FABC}" type="datetime1">
              <a:rPr lang="zh-CN" altLang="en-US" smtClean="0"/>
              <a:t>2023/6/13</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dirty="0"/>
              <a:t>12-16. June. 2023, </a:t>
            </a:r>
            <a:r>
              <a:rPr lang="en-US" altLang="zh-CN" dirty="0" err="1"/>
              <a:t>Hongkong</a:t>
            </a:r>
            <a:r>
              <a:rPr lang="en-US" altLang="zh-CN" dirty="0"/>
              <a:t>, CEPC Accelerator TDR International Review</a:t>
            </a:r>
            <a:endParaRPr lang="zh-CN" altLang="en-US" dirty="0"/>
          </a:p>
          <a:p>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8480F47-47A5-4280-96FB-C46B9C8A3E02}" type="datetime1">
              <a:rPr lang="zh-CN" altLang="en-US" smtClean="0"/>
              <a:t>2023/6/13</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dirty="0"/>
              <a:t>12-16. June. 2023, </a:t>
            </a:r>
            <a:r>
              <a:rPr lang="en-US" altLang="zh-CN" dirty="0" err="1"/>
              <a:t>Hongkong</a:t>
            </a:r>
            <a:r>
              <a:rPr lang="en-US" altLang="zh-CN" dirty="0"/>
              <a:t>, CEPC Accelerator TDR International Review</a:t>
            </a:r>
            <a:endParaRPr lang="zh-CN" altLang="en-US" dirty="0"/>
          </a:p>
          <a:p>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2023/6/13</a:t>
            </a:fld>
            <a:endParaRPr lang="zh-CN" altLang="en-US"/>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1359113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5EDA7-7C90-4D61-AB9A-8B453C17719B}" type="datetime1">
              <a:rPr lang="zh-CN" altLang="en-US" smtClean="0"/>
              <a:t>2023/6/13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1692720" y="2480570"/>
            <a:ext cx="9587856"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5000" dirty="0">
                <a:solidFill>
                  <a:srgbClr val="C00000"/>
                </a:solidFill>
                <a:cs typeface="Arial" panose="020B0604020202020204" pitchFamily="34" charset="0"/>
              </a:rPr>
              <a:t>CEPC auxiliary facilities and </a:t>
            </a:r>
          </a:p>
          <a:p>
            <a:r>
              <a:rPr lang="en-US" altLang="zh-CN" sz="5000" dirty="0">
                <a:solidFill>
                  <a:srgbClr val="C00000"/>
                </a:solidFill>
                <a:cs typeface="Arial" panose="020B0604020202020204" pitchFamily="34" charset="0"/>
              </a:rPr>
              <a:t>power consumptions</a:t>
            </a:r>
            <a:endParaRPr lang="zh-CN" altLang="en-US" sz="50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621737" y="4242209"/>
            <a:ext cx="6769500" cy="523220"/>
          </a:xfrm>
          <a:prstGeom prst="rect">
            <a:avLst/>
          </a:prstGeom>
          <a:noFill/>
        </p:spPr>
        <p:txBody>
          <a:bodyPr wrap="square" rtlCol="0">
            <a:spAutoFit/>
          </a:bodyPr>
          <a:lstStyle/>
          <a:p>
            <a:pPr algn="ctr"/>
            <a:r>
              <a:rPr lang="en-US" altLang="zh-CN" sz="2800" b="1" dirty="0">
                <a:latin typeface="ar"/>
                <a:ea typeface="微软雅黑" panose="020B0503020204020204" pitchFamily="34" charset="-122"/>
              </a:rPr>
              <a:t>Huang </a:t>
            </a:r>
            <a:r>
              <a:rPr lang="en-US" altLang="zh-CN" sz="2800" b="1" dirty="0" err="1">
                <a:latin typeface="ar"/>
                <a:ea typeface="微软雅黑" panose="020B0503020204020204" pitchFamily="34" charset="-122"/>
              </a:rPr>
              <a:t>Jinshu</a:t>
            </a:r>
            <a:r>
              <a:rPr lang="en-US" altLang="zh-CN" sz="2800" b="1" dirty="0">
                <a:latin typeface="ar"/>
                <a:ea typeface="微软雅黑" panose="020B0503020204020204" pitchFamily="34" charset="-122"/>
              </a:rPr>
              <a:t> </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12-16. June. 2023, </a:t>
            </a:r>
            <a:r>
              <a:rPr lang="en-US" altLang="zh-CN" dirty="0" err="1">
                <a:solidFill>
                  <a:schemeClr val="bg1"/>
                </a:solidFill>
              </a:rPr>
              <a:t>Hongkong</a:t>
            </a:r>
            <a:r>
              <a:rPr lang="en-US" altLang="zh-CN" dirty="0">
                <a:solidFill>
                  <a:schemeClr val="bg1"/>
                </a:solidFill>
              </a:rPr>
              <a:t>, CEPC Accelerator TDR International Review</a:t>
            </a: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0" y="1750591"/>
            <a:ext cx="4886337" cy="4846761"/>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640398" lvl="1" indent="-274638"/>
            <a:r>
              <a:rPr lang="en-US" altLang="zh-CN" sz="2200" b="1" dirty="0">
                <a:latin typeface="Arial" panose="020B0604020202020204" pitchFamily="34" charset="0"/>
                <a:cs typeface="Arial" panose="020B0604020202020204" pitchFamily="34" charset="0"/>
              </a:rPr>
              <a:t>Substation layout</a:t>
            </a:r>
          </a:p>
          <a:p>
            <a:pPr lvl="1">
              <a:lnSpc>
                <a:spcPct val="12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Main electrical wiring of 110kV substation</a:t>
            </a:r>
            <a:endParaRPr lang="en-US" altLang="zh-CN" sz="1800" b="1" baseline="30000" dirty="0">
              <a:latin typeface="Arial" panose="020B0604020202020204" pitchFamily="34" charset="0"/>
              <a:cs typeface="Arial" panose="020B0604020202020204" pitchFamily="34" charset="0"/>
            </a:endParaRPr>
          </a:p>
          <a:p>
            <a:pPr marL="393192" lvl="1" indent="0">
              <a:lnSpc>
                <a:spcPct val="120000"/>
              </a:lnSpc>
              <a:spcBef>
                <a:spcPts val="384"/>
              </a:spcBef>
              <a:buNone/>
            </a:pPr>
            <a:r>
              <a:rPr lang="en-US" altLang="zh-CN" sz="1800" dirty="0">
                <a:latin typeface="Arial" panose="020B0604020202020204" pitchFamily="34" charset="0"/>
                <a:cs typeface="Arial" panose="020B0604020202020204" pitchFamily="34" charset="0"/>
              </a:rPr>
              <a:t>-- 110kV lines connected by the line  transformer bank.</a:t>
            </a:r>
          </a:p>
          <a:p>
            <a:pPr marL="393192" lvl="1" indent="0">
              <a:lnSpc>
                <a:spcPct val="120000"/>
              </a:lnSpc>
              <a:spcBef>
                <a:spcPts val="384"/>
              </a:spcBef>
              <a:buNone/>
            </a:pPr>
            <a:r>
              <a:rPr lang="en-US" altLang="zh-CN" sz="1800" dirty="0">
                <a:latin typeface="Arial" panose="020B0604020202020204" pitchFamily="34" charset="0"/>
                <a:cs typeface="Arial" panose="020B0604020202020204" pitchFamily="34" charset="0"/>
              </a:rPr>
              <a:t> -- 10 kV lines connected by sectionalized single </a:t>
            </a:r>
            <a:r>
              <a:rPr lang="en-US" altLang="zh-CN" sz="1800" dirty="0" err="1">
                <a:latin typeface="Arial" panose="020B0604020202020204" pitchFamily="34" charset="0"/>
                <a:cs typeface="Arial" panose="020B0604020202020204" pitchFamily="34" charset="0"/>
              </a:rPr>
              <a:t>busbar</a:t>
            </a:r>
            <a:r>
              <a:rPr lang="en-US" altLang="zh-CN" sz="1800" dirty="0">
                <a:latin typeface="Arial" panose="020B0604020202020204" pitchFamily="34" charset="0"/>
                <a:cs typeface="Arial" panose="020B0604020202020204" pitchFamily="34" charset="0"/>
              </a:rPr>
              <a:t>.</a:t>
            </a:r>
          </a:p>
          <a:p>
            <a:pPr lvl="1">
              <a:lnSpc>
                <a:spcPct val="12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Main transformer Outdoor; </a:t>
            </a:r>
          </a:p>
          <a:p>
            <a:pPr lvl="1">
              <a:lnSpc>
                <a:spcPct val="12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10 kV Switchgear indoor </a:t>
            </a:r>
          </a:p>
          <a:p>
            <a:pPr lvl="1">
              <a:lnSpc>
                <a:spcPct val="12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Double-row arrangement; </a:t>
            </a:r>
          </a:p>
          <a:p>
            <a:pPr lvl="1">
              <a:lnSpc>
                <a:spcPct val="12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Outgoing line by cables.</a:t>
            </a:r>
          </a:p>
          <a:p>
            <a:pPr lvl="1">
              <a:lnSpc>
                <a:spcPct val="12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110 kV GIS equipment in single row.</a:t>
            </a:r>
          </a:p>
          <a:p>
            <a:pPr marL="400050" lvl="1" indent="0">
              <a:lnSpc>
                <a:spcPct val="150000"/>
              </a:lnSpc>
              <a:buNone/>
            </a:pPr>
            <a:endParaRPr lang="en-US" altLang="zh-CN" sz="1600" b="1" dirty="0">
              <a:latin typeface="Times New Roman" panose="02020603050405020304" pitchFamily="18" charset="0"/>
              <a:cs typeface="Times New Roman" panose="02020603050405020304" pitchFamily="18" charset="0"/>
            </a:endParaRP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pic>
        <p:nvPicPr>
          <p:cNvPr id="8" name="Picture 2" descr="E:\CEPC\CEPC_2019.08.15\01 110kV变电站\0.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6478" y="1851491"/>
            <a:ext cx="6644565" cy="44511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E:\CEPC\CEPC_2019.08.15\01 110kV变电站\3台一层布置.bm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6112" y="2053292"/>
            <a:ext cx="6897529" cy="39695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E:\CEPC\CEPC_2019.08.15\01 110kV变电站\3台二层布置.bmp"/>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3430" y="1936759"/>
            <a:ext cx="6847613" cy="40860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CE7889B1-0044-42B5-83B3-1B3A400DF4C3}"/>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Electric engineering</a:t>
            </a:r>
            <a:r>
              <a:rPr lang="en-US" altLang="zh-CN" b="1" dirty="0">
                <a:solidFill>
                  <a:srgbClr val="C00000"/>
                </a:solidFill>
              </a:rPr>
              <a:t> </a:t>
            </a:r>
            <a:endParaRPr lang="zh-CN" altLang="en-US" b="1" dirty="0">
              <a:solidFill>
                <a:srgbClr val="C00000"/>
              </a:solidFill>
            </a:endParaRPr>
          </a:p>
        </p:txBody>
      </p:sp>
      <p:sp>
        <p:nvSpPr>
          <p:cNvPr id="3" name="矩形 2">
            <a:extLst>
              <a:ext uri="{FF2B5EF4-FFF2-40B4-BE49-F238E27FC236}">
                <a16:creationId xmlns:a16="http://schemas.microsoft.com/office/drawing/2014/main" id="{FED07C78-8FF0-4BC5-BF90-BA78B9C44B01}"/>
              </a:ext>
            </a:extLst>
          </p:cNvPr>
          <p:cNvSpPr/>
          <p:nvPr/>
        </p:nvSpPr>
        <p:spPr>
          <a:xfrm>
            <a:off x="6102721" y="1412037"/>
            <a:ext cx="4214487" cy="338554"/>
          </a:xfrm>
          <a:prstGeom prst="rect">
            <a:avLst/>
          </a:prstGeom>
        </p:spPr>
        <p:txBody>
          <a:bodyPr wrap="none">
            <a:spAutoFit/>
          </a:bodyPr>
          <a:lstStyle/>
          <a:p>
            <a:pPr marL="674688" lvl="1" indent="-274638"/>
            <a:r>
              <a:rPr lang="en-US" altLang="zh-CN" sz="1600" b="1" dirty="0">
                <a:latin typeface="Arial" panose="020B0604020202020204" pitchFamily="34" charset="0"/>
                <a:cs typeface="Arial" panose="020B0604020202020204" pitchFamily="34" charset="0"/>
              </a:rPr>
              <a:t>IP1/IP3 110kV/10kV Substation layout</a:t>
            </a:r>
          </a:p>
        </p:txBody>
      </p:sp>
      <p:sp>
        <p:nvSpPr>
          <p:cNvPr id="5" name="矩形 4">
            <a:extLst>
              <a:ext uri="{FF2B5EF4-FFF2-40B4-BE49-F238E27FC236}">
                <a16:creationId xmlns:a16="http://schemas.microsoft.com/office/drawing/2014/main" id="{9D539EB6-5830-41E9-B377-18902E3B3367}"/>
              </a:ext>
            </a:extLst>
          </p:cNvPr>
          <p:cNvSpPr/>
          <p:nvPr/>
        </p:nvSpPr>
        <p:spPr>
          <a:xfrm>
            <a:off x="191344" y="1202155"/>
            <a:ext cx="6847612" cy="461665"/>
          </a:xfrm>
          <a:prstGeom prst="rect">
            <a:avLst/>
          </a:prstGeom>
        </p:spPr>
        <p:txBody>
          <a:bodyPr wrap="square">
            <a:spAutoFit/>
          </a:bodyPr>
          <a:lstStyle/>
          <a:p>
            <a:pPr marL="285750" indent="-285750">
              <a:buFont typeface="Wingdings" panose="05000000000000000000" pitchFamily="2" charset="2"/>
              <a:buChar char="l"/>
            </a:pPr>
            <a:r>
              <a:rPr lang="en-US" altLang="zh-CN" sz="2400" b="1" dirty="0">
                <a:latin typeface="Arial" panose="020B0604020202020204" pitchFamily="34" charset="0"/>
                <a:cs typeface="Arial" panose="020B0604020202020204" pitchFamily="34" charset="0"/>
              </a:rPr>
              <a:t>110kV/10kV step-down substations</a:t>
            </a:r>
          </a:p>
        </p:txBody>
      </p:sp>
    </p:spTree>
    <p:custDataLst>
      <p:tags r:id="rId1"/>
    </p:custDataLst>
    <p:extLst>
      <p:ext uri="{BB962C8B-B14F-4D97-AF65-F5344CB8AC3E}">
        <p14:creationId xmlns:p14="http://schemas.microsoft.com/office/powerpoint/2010/main" val="24786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191344" y="1052736"/>
            <a:ext cx="10996550" cy="1296144"/>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674688" lvl="1" indent="-274638"/>
            <a:r>
              <a:rPr lang="en-US" altLang="zh-CN" b="1" dirty="0">
                <a:latin typeface="Arial" panose="020B0604020202020204" pitchFamily="34" charset="0"/>
                <a:cs typeface="Arial" panose="020B0604020202020204" pitchFamily="34" charset="0"/>
              </a:rPr>
              <a:t>  10kV</a:t>
            </a:r>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step-down substations</a:t>
            </a:r>
          </a:p>
          <a:p>
            <a:pPr marL="0" indent="0">
              <a:lnSpc>
                <a:spcPct val="150000"/>
              </a:lnSpc>
              <a:buNone/>
            </a:pPr>
            <a:r>
              <a:rPr lang="en-US" altLang="zh-CN" sz="2000" b="1" baseline="30000" dirty="0">
                <a:latin typeface="Times New Roman" panose="02020603050405020304" pitchFamily="18" charset="0"/>
                <a:cs typeface="Times New Roman" panose="02020603050405020304" pitchFamily="18" charset="0"/>
              </a:rPr>
              <a:t>          </a:t>
            </a:r>
            <a:r>
              <a:rPr lang="en-US" altLang="zh-CN" sz="2000" dirty="0">
                <a:latin typeface="Arial" panose="020B0604020202020204" pitchFamily="34" charset="0"/>
                <a:cs typeface="Arial" panose="020B0604020202020204" pitchFamily="34" charset="0"/>
              </a:rPr>
              <a:t>Rated capacity of 10kV/0.4kV transformer: </a:t>
            </a:r>
            <a:r>
              <a:rPr lang="en-US" altLang="zh-CN" sz="2000" b="1" dirty="0">
                <a:solidFill>
                  <a:srgbClr val="C00000"/>
                </a:solidFill>
                <a:latin typeface="Arial" panose="020B0604020202020204" pitchFamily="34" charset="0"/>
                <a:cs typeface="Arial" panose="020B0604020202020204" pitchFamily="34" charset="0"/>
              </a:rPr>
              <a:t>328.3MVA</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667512" lvl="2" indent="0">
              <a:buNone/>
            </a:pPr>
            <a:endParaRPr lang="en-US" altLang="zh-CN" sz="2000" b="1" baseline="30000"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CA4A8514-8B29-4272-9BB4-B95112B4EC2D}"/>
              </a:ext>
            </a:extLst>
          </p:cNvPr>
          <p:cNvGraphicFramePr>
            <a:graphicFrameLocks noGrp="1"/>
          </p:cNvGraphicFramePr>
          <p:nvPr>
            <p:extLst>
              <p:ext uri="{D42A27DB-BD31-4B8C-83A1-F6EECF244321}">
                <p14:modId xmlns:p14="http://schemas.microsoft.com/office/powerpoint/2010/main" val="931360957"/>
              </p:ext>
            </p:extLst>
          </p:nvPr>
        </p:nvGraphicFramePr>
        <p:xfrm>
          <a:off x="498267" y="2132856"/>
          <a:ext cx="11146865" cy="4367278"/>
        </p:xfrm>
        <a:graphic>
          <a:graphicData uri="http://schemas.openxmlformats.org/drawingml/2006/table">
            <a:tbl>
              <a:tblPr firstRow="1" bandRow="1">
                <a:tableStyleId>{5C22544A-7EE6-4342-B048-85BDC9FD1C3A}</a:tableStyleId>
              </a:tblPr>
              <a:tblGrid>
                <a:gridCol w="515856">
                  <a:extLst>
                    <a:ext uri="{9D8B030D-6E8A-4147-A177-3AD203B41FA5}">
                      <a16:colId xmlns:a16="http://schemas.microsoft.com/office/drawing/2014/main" val="1340933857"/>
                    </a:ext>
                  </a:extLst>
                </a:gridCol>
                <a:gridCol w="2166618">
                  <a:extLst>
                    <a:ext uri="{9D8B030D-6E8A-4147-A177-3AD203B41FA5}">
                      <a16:colId xmlns:a16="http://schemas.microsoft.com/office/drawing/2014/main" val="2232259182"/>
                    </a:ext>
                  </a:extLst>
                </a:gridCol>
                <a:gridCol w="975558">
                  <a:extLst>
                    <a:ext uri="{9D8B030D-6E8A-4147-A177-3AD203B41FA5}">
                      <a16:colId xmlns:a16="http://schemas.microsoft.com/office/drawing/2014/main" val="1939541846"/>
                    </a:ext>
                  </a:extLst>
                </a:gridCol>
                <a:gridCol w="1080120">
                  <a:extLst>
                    <a:ext uri="{9D8B030D-6E8A-4147-A177-3AD203B41FA5}">
                      <a16:colId xmlns:a16="http://schemas.microsoft.com/office/drawing/2014/main" val="3385953633"/>
                    </a:ext>
                  </a:extLst>
                </a:gridCol>
                <a:gridCol w="1224136">
                  <a:extLst>
                    <a:ext uri="{9D8B030D-6E8A-4147-A177-3AD203B41FA5}">
                      <a16:colId xmlns:a16="http://schemas.microsoft.com/office/drawing/2014/main" val="1821933954"/>
                    </a:ext>
                  </a:extLst>
                </a:gridCol>
                <a:gridCol w="1584176">
                  <a:extLst>
                    <a:ext uri="{9D8B030D-6E8A-4147-A177-3AD203B41FA5}">
                      <a16:colId xmlns:a16="http://schemas.microsoft.com/office/drawing/2014/main" val="1089620674"/>
                    </a:ext>
                  </a:extLst>
                </a:gridCol>
                <a:gridCol w="1224136">
                  <a:extLst>
                    <a:ext uri="{9D8B030D-6E8A-4147-A177-3AD203B41FA5}">
                      <a16:colId xmlns:a16="http://schemas.microsoft.com/office/drawing/2014/main" val="1209795775"/>
                    </a:ext>
                  </a:extLst>
                </a:gridCol>
                <a:gridCol w="2376265">
                  <a:extLst>
                    <a:ext uri="{9D8B030D-6E8A-4147-A177-3AD203B41FA5}">
                      <a16:colId xmlns:a16="http://schemas.microsoft.com/office/drawing/2014/main" val="2049933524"/>
                    </a:ext>
                  </a:extLst>
                </a:gridCol>
              </a:tblGrid>
              <a:tr h="701491">
                <a:tc>
                  <a:txBody>
                    <a:bodyPr/>
                    <a:lstStyle/>
                    <a:p>
                      <a:pPr algn="ctr" fontAlgn="b"/>
                      <a:r>
                        <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　</a:t>
                      </a:r>
                    </a:p>
                  </a:txBody>
                  <a:tcPr marL="9522" marR="9522" marT="9524" marB="0" anchor="b"/>
                </a:tc>
                <a:tc>
                  <a:txBody>
                    <a:bodyPr/>
                    <a:lstStyle/>
                    <a:p>
                      <a:pPr algn="ctr" rtl="0" fontAlgn="ctr"/>
                      <a:r>
                        <a:rPr lang="en-US" sz="1400" b="1" i="0" u="none" strike="noStrike" dirty="0" err="1">
                          <a:solidFill>
                            <a:schemeClr val="bg1"/>
                          </a:solidFill>
                          <a:effectLst/>
                          <a:latin typeface="Arial" panose="020B0604020202020204" pitchFamily="34" charset="0"/>
                          <a:ea typeface="宋体" panose="02010600030101010101" pitchFamily="2" charset="-122"/>
                          <a:cs typeface="Arial" panose="020B0604020202020204" pitchFamily="34" charset="0"/>
                        </a:rPr>
                        <a:t>S</a:t>
                      </a:r>
                      <a:r>
                        <a:rPr lang="en-US" altLang="zh-CN" sz="1400" b="1" i="0" u="none" strike="noStrike" dirty="0" err="1">
                          <a:solidFill>
                            <a:schemeClr val="bg1"/>
                          </a:solidFill>
                          <a:effectLst/>
                          <a:latin typeface="Arial" panose="020B0604020202020204" pitchFamily="34" charset="0"/>
                          <a:ea typeface="宋体" panose="02010600030101010101" pitchFamily="2" charset="-122"/>
                          <a:cs typeface="Arial" panose="020B0604020202020204" pitchFamily="34" charset="0"/>
                        </a:rPr>
                        <a:t>ubs</a:t>
                      </a:r>
                      <a:r>
                        <a:rPr lang="en-US" sz="1400" b="1" i="0" u="none" strike="noStrike" dirty="0" err="1">
                          <a:solidFill>
                            <a:schemeClr val="bg1"/>
                          </a:solidFill>
                          <a:effectLst/>
                          <a:latin typeface="Arial" panose="020B0604020202020204" pitchFamily="34" charset="0"/>
                          <a:ea typeface="宋体" panose="02010600030101010101" pitchFamily="2" charset="-122"/>
                          <a:cs typeface="Arial" panose="020B0604020202020204" pitchFamily="34" charset="0"/>
                        </a:rPr>
                        <a:t>ation</a:t>
                      </a:r>
                      <a:r>
                        <a:rPr lang="en-US" sz="1400" b="1" i="0" u="none" strike="noStrike" baseline="0" dirty="0">
                          <a:solidFill>
                            <a:schemeClr val="bg1"/>
                          </a:solidFill>
                          <a:effectLst/>
                          <a:latin typeface="Arial" panose="020B0604020202020204" pitchFamily="34" charset="0"/>
                          <a:ea typeface="宋体" panose="02010600030101010101" pitchFamily="2" charset="-122"/>
                          <a:cs typeface="Arial" panose="020B0604020202020204" pitchFamily="34" charset="0"/>
                        </a:rPr>
                        <a:t> Name</a:t>
                      </a:r>
                      <a:endParaRPr 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algn="ctr" rtl="0" fontAlgn="ctr"/>
                      <a:r>
                        <a:rPr 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rPr>
                        <a:t>Num.</a:t>
                      </a:r>
                      <a:r>
                        <a:rPr lang="en-US" sz="1400" b="1" i="0" u="none" strike="noStrike" baseline="0" dirty="0">
                          <a:solidFill>
                            <a:schemeClr val="bg1"/>
                          </a:solidFill>
                          <a:effectLst/>
                          <a:latin typeface="Arial" panose="020B0604020202020204" pitchFamily="34" charset="0"/>
                          <a:ea typeface="宋体" panose="02010600030101010101" pitchFamily="2" charset="-122"/>
                          <a:cs typeface="Arial" panose="020B0604020202020204" pitchFamily="34" charset="0"/>
                        </a:rPr>
                        <a:t> of </a:t>
                      </a:r>
                      <a:r>
                        <a:rPr lang="en-US" altLang="zh-CN" sz="1400" b="1" i="0" u="none" strike="noStrike" dirty="0" err="1">
                          <a:solidFill>
                            <a:schemeClr val="bg1"/>
                          </a:solidFill>
                          <a:effectLst/>
                          <a:latin typeface="Arial" panose="020B0604020202020204" pitchFamily="34" charset="0"/>
                          <a:ea typeface="宋体" panose="02010600030101010101" pitchFamily="2" charset="-122"/>
                          <a:cs typeface="Arial" panose="020B0604020202020204" pitchFamily="34" charset="0"/>
                        </a:rPr>
                        <a:t>Subsation</a:t>
                      </a:r>
                      <a:endParaRPr 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solidFill>
                      <a:schemeClr val="accent1"/>
                    </a:solidFill>
                  </a:tcPr>
                </a:tc>
                <a:tc>
                  <a:txBody>
                    <a:bodyPr/>
                    <a:lstStyle/>
                    <a:p>
                      <a:pPr algn="ctr" rtl="0" fontAlgn="ctr"/>
                      <a:r>
                        <a:rPr 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rPr>
                        <a:t>Diagram of </a:t>
                      </a:r>
                      <a:r>
                        <a:rPr lang="en-US" sz="1400" b="1" i="0" u="none" strike="noStrike" dirty="0" err="1">
                          <a:solidFill>
                            <a:schemeClr val="bg1"/>
                          </a:solidFill>
                          <a:effectLst/>
                          <a:latin typeface="Arial" panose="020B0604020202020204" pitchFamily="34" charset="0"/>
                          <a:ea typeface="宋体" panose="02010600030101010101" pitchFamily="2" charset="-122"/>
                          <a:cs typeface="Arial" panose="020B0604020202020204" pitchFamily="34" charset="0"/>
                        </a:rPr>
                        <a:t>10kV</a:t>
                      </a:r>
                      <a:endParaRPr 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solidFill>
                      <a:schemeClr val="accent1"/>
                    </a:solidFill>
                  </a:tcPr>
                </a:tc>
                <a:tc>
                  <a:txBody>
                    <a:bodyPr/>
                    <a:lstStyle/>
                    <a:p>
                      <a:pPr algn="ctr" rtl="0" fontAlgn="ctr"/>
                      <a:r>
                        <a:rPr 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rPr>
                        <a:t>Circuit Num.</a:t>
                      </a:r>
                    </a:p>
                  </a:txBody>
                  <a:tcPr marL="9522" marR="9522" marT="9524" marB="0" anchor="ctr">
                    <a:solidFill>
                      <a:schemeClr val="accent1"/>
                    </a:solidFill>
                  </a:tcPr>
                </a:tc>
                <a:tc>
                  <a:txBody>
                    <a:bodyPr/>
                    <a:lstStyle/>
                    <a:p>
                      <a:pPr algn="ctr" rtl="0" fontAlgn="ctr"/>
                      <a:r>
                        <a:rPr 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rPr>
                        <a:t>Load of</a:t>
                      </a:r>
                      <a:r>
                        <a:rPr lang="en-US" sz="1400" b="1" i="0" u="none" strike="noStrike" baseline="0" dirty="0">
                          <a:solidFill>
                            <a:schemeClr val="bg1"/>
                          </a:solidFill>
                          <a:effectLst/>
                          <a:latin typeface="Arial" panose="020B0604020202020204" pitchFamily="34" charset="0"/>
                          <a:ea typeface="宋体" panose="02010600030101010101" pitchFamily="2" charset="-122"/>
                          <a:cs typeface="Arial" panose="020B0604020202020204" pitchFamily="34" charset="0"/>
                        </a:rPr>
                        <a:t> </a:t>
                      </a:r>
                      <a:r>
                        <a:rPr lang="en-US" sz="1400" b="1" i="0" u="none" strike="noStrike" baseline="0" dirty="0" err="1">
                          <a:solidFill>
                            <a:schemeClr val="bg1"/>
                          </a:solidFill>
                          <a:effectLst/>
                          <a:latin typeface="Arial" panose="020B0604020202020204" pitchFamily="34" charset="0"/>
                          <a:ea typeface="宋体" panose="02010600030101010101" pitchFamily="2" charset="-122"/>
                          <a:cs typeface="Arial" panose="020B0604020202020204" pitchFamily="34" charset="0"/>
                        </a:rPr>
                        <a:t>10kV</a:t>
                      </a:r>
                      <a:r>
                        <a:rPr lang="en-US" sz="1400" b="1" i="0" u="none" strike="noStrike" baseline="0" dirty="0">
                          <a:solidFill>
                            <a:schemeClr val="bg1"/>
                          </a:solidFill>
                          <a:effectLst/>
                          <a:latin typeface="Arial" panose="020B0604020202020204" pitchFamily="34" charset="0"/>
                          <a:ea typeface="宋体" panose="02010600030101010101" pitchFamily="2" charset="-122"/>
                          <a:cs typeface="Arial" panose="020B0604020202020204" pitchFamily="34" charset="0"/>
                        </a:rPr>
                        <a:t> </a:t>
                      </a:r>
                      <a:r>
                        <a:rPr lang="en-US" altLang="zh-CN" sz="1400" b="1" i="0" u="none" strike="noStrike" dirty="0" err="1">
                          <a:solidFill>
                            <a:schemeClr val="bg1"/>
                          </a:solidFill>
                          <a:effectLst/>
                          <a:latin typeface="Arial" panose="020B0604020202020204" pitchFamily="34" charset="0"/>
                          <a:ea typeface="宋体" panose="02010600030101010101" pitchFamily="2" charset="-122"/>
                          <a:cs typeface="Arial" panose="020B0604020202020204" pitchFamily="34" charset="0"/>
                        </a:rPr>
                        <a:t>Subsation</a:t>
                      </a:r>
                      <a:endParaRPr 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solidFill>
                      <a:schemeClr val="accent1"/>
                    </a:solidFill>
                  </a:tcPr>
                </a:tc>
                <a:tc>
                  <a:txBody>
                    <a:bodyPr/>
                    <a:lstStyle/>
                    <a:p>
                      <a:pPr algn="ctr" rtl="0" fontAlgn="ctr"/>
                      <a:r>
                        <a:rPr lang="en-US" altLang="zh-CN"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rPr>
                        <a:t>Scale of Substation</a:t>
                      </a:r>
                      <a:r>
                        <a:rPr lang="zh-CN" alt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rPr>
                        <a:t>（</a:t>
                      </a:r>
                      <a:r>
                        <a:rPr lang="en-US" altLang="zh-CN" sz="1400" b="1" i="0" u="none" strike="noStrike" dirty="0" err="1">
                          <a:solidFill>
                            <a:schemeClr val="bg1"/>
                          </a:solidFill>
                          <a:effectLst/>
                          <a:latin typeface="Arial" panose="020B0604020202020204" pitchFamily="34" charset="0"/>
                          <a:ea typeface="宋体" panose="02010600030101010101" pitchFamily="2" charset="-122"/>
                          <a:cs typeface="Arial" panose="020B0604020202020204" pitchFamily="34" charset="0"/>
                        </a:rPr>
                        <a:t>0.4kV</a:t>
                      </a:r>
                      <a:r>
                        <a:rPr lang="zh-CN" alt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rPr>
                        <a:t>）</a:t>
                      </a:r>
                      <a:endParaRPr 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solidFill>
                      <a:schemeClr val="accent1"/>
                    </a:solidFill>
                  </a:tcPr>
                </a:tc>
                <a:tc>
                  <a:txBody>
                    <a:bodyPr/>
                    <a:lstStyle/>
                    <a:p>
                      <a:pPr algn="ctr" rtl="0" fontAlgn="ctr"/>
                      <a:r>
                        <a:rPr 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rPr>
                        <a:t>L</a:t>
                      </a:r>
                      <a:r>
                        <a:rPr lang="en-US" altLang="zh-CN"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rPr>
                        <a:t>ocation of </a:t>
                      </a:r>
                      <a:r>
                        <a:rPr lang="en-US" altLang="zh-CN" sz="1400" b="1" i="0" u="none" strike="noStrike" dirty="0" err="1">
                          <a:solidFill>
                            <a:schemeClr val="bg1"/>
                          </a:solidFill>
                          <a:effectLst/>
                          <a:latin typeface="Arial" panose="020B0604020202020204" pitchFamily="34" charset="0"/>
                          <a:ea typeface="宋体" panose="02010600030101010101" pitchFamily="2" charset="-122"/>
                          <a:cs typeface="Arial" panose="020B0604020202020204" pitchFamily="34" charset="0"/>
                        </a:rPr>
                        <a:t>Subsation</a:t>
                      </a:r>
                      <a:endParaRPr lang="en-US" sz="1400" b="1"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solidFill>
                      <a:schemeClr val="accent1"/>
                    </a:solidFill>
                  </a:tcPr>
                </a:tc>
                <a:extLst>
                  <a:ext uri="{0D108BD9-81ED-4DB2-BD59-A6C34878D82A}">
                    <a16:rowId xmlns:a16="http://schemas.microsoft.com/office/drawing/2014/main" val="2751093141"/>
                  </a:ext>
                </a:extLst>
              </a:tr>
              <a:tr h="737144">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a:t>
                      </a:r>
                    </a:p>
                  </a:txBody>
                  <a:tcPr marL="9522" marR="9522" marT="9524" marB="0" anchor="ctr"/>
                </a:tc>
                <a:tc>
                  <a:txBody>
                    <a:bodyPr/>
                    <a:lstStyle/>
                    <a:p>
                      <a:pPr algn="ctr" rtl="0" fontAlgn="ctr"/>
                      <a:r>
                        <a:rPr lang="en-US"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IP1</a:t>
                      </a:r>
                      <a:r>
                        <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IP3</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p>
                      <a:pPr algn="ctr" rtl="0" fontAlgn="ctr"/>
                      <a:r>
                        <a:rPr lang="en-US"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10</a:t>
                      </a: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kV</a:t>
                      </a: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 </a:t>
                      </a: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Substiaon</a:t>
                      </a:r>
                      <a:endParaRPr 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Single Bus section</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3 incoming</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24</a:t>
                      </a:r>
                      <a:r>
                        <a:rPr lang="en-US" altLang="zh-CN" sz="1400" b="0" i="0" u="none" strike="noStrike"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 outgoing</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28.8MW(10kV</a:t>
                      </a:r>
                      <a:r>
                        <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2.5MW</a:t>
                      </a:r>
                      <a:r>
                        <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0.4kV</a:t>
                      </a:r>
                      <a:r>
                        <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　</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2x3150kVA</a:t>
                      </a:r>
                      <a:endPar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Nearby 1# &amp;</a:t>
                      </a: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2#RF</a:t>
                      </a: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 Power Tunnel</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1#~2# </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Power Hall</a:t>
                      </a:r>
                      <a:endPar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extLst>
                  <a:ext uri="{0D108BD9-81ED-4DB2-BD59-A6C34878D82A}">
                    <a16:rowId xmlns:a16="http://schemas.microsoft.com/office/drawing/2014/main" val="3193464267"/>
                  </a:ext>
                </a:extLst>
              </a:tr>
              <a:tr h="779220">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IP2</a:t>
                      </a:r>
                      <a:r>
                        <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IP4</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10kV</a:t>
                      </a: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 </a:t>
                      </a: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Substiaon</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Single Bus</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 section</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 incoming</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26</a:t>
                      </a:r>
                      <a:r>
                        <a:rPr lang="en-US" altLang="zh-CN" sz="1400" b="0" i="0" u="none" strike="noStrike"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 outgoing</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3.8MW(10kV)</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4.6MW(0.4kV)</a:t>
                      </a:r>
                      <a:endPar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4x2000kVA</a:t>
                      </a:r>
                      <a:endPar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 &amp; 2# </a:t>
                      </a: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IR</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Equipment Hall</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3#~4# </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Power Hall</a:t>
                      </a:r>
                      <a:endPar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extLst>
                  <a:ext uri="{0D108BD9-81ED-4DB2-BD59-A6C34878D82A}">
                    <a16:rowId xmlns:a16="http://schemas.microsoft.com/office/drawing/2014/main" val="3550568928"/>
                  </a:ext>
                </a:extLst>
              </a:tr>
              <a:tr h="524909">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3</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LSS1~LSS4</a:t>
                      </a:r>
                      <a:r>
                        <a:rPr 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10kV</a:t>
                      </a: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 </a:t>
                      </a: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Substiaon</a:t>
                      </a:r>
                      <a:endParaRPr 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4</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Single Bus</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 section</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3 incoming</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10</a:t>
                      </a:r>
                      <a:r>
                        <a:rPr lang="en-US" altLang="zh-CN" sz="1400" b="0" i="0" u="none" strike="noStrike"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 outgoing</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3.8MW(10kV)</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2.7MW(0.4kV)</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2x2500kVA</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5#~8# </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Power Hall</a:t>
                      </a:r>
                      <a:endPar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extLst>
                  <a:ext uri="{0D108BD9-81ED-4DB2-BD59-A6C34878D82A}">
                    <a16:rowId xmlns:a16="http://schemas.microsoft.com/office/drawing/2014/main" val="862939513"/>
                  </a:ext>
                </a:extLst>
              </a:tr>
              <a:tr h="471650">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4</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LINAC 10kV </a:t>
                      </a: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Substiaon</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24# </a:t>
                      </a:r>
                      <a:r>
                        <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endParaRPr 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Single Bus</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 section</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 incoming</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10</a:t>
                      </a:r>
                      <a:r>
                        <a:rPr lang="en-US" altLang="zh-CN" sz="1400" b="0" i="0" u="none" strike="noStrike"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 outgoing</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6MW(10kV)</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4.5MW</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2x2500kVA</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LINAC  Gallery</a:t>
                      </a:r>
                      <a:endPar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extLst>
                  <a:ext uri="{0D108BD9-81ED-4DB2-BD59-A6C34878D82A}">
                    <a16:rowId xmlns:a16="http://schemas.microsoft.com/office/drawing/2014/main" val="227618741"/>
                  </a:ext>
                </a:extLst>
              </a:tr>
              <a:tr h="471650">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5</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1#~23#</a:t>
                      </a:r>
                      <a:r>
                        <a:rPr lang="en-US" altLang="zh-CN" sz="1400" b="0" i="0" u="none" strike="noStrike"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 grounding</a:t>
                      </a: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 10kV </a:t>
                      </a: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Substiaon</a:t>
                      </a:r>
                      <a:endParaRPr 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23</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Single Bus</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 section</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 incoming</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10</a:t>
                      </a:r>
                      <a:r>
                        <a:rPr lang="en-US" altLang="zh-CN" sz="1400" b="0" i="0" u="none" strike="noStrike"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 outgoing</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1MW</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2x1250kVA</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Surface </a:t>
                      </a: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Substaion</a:t>
                      </a:r>
                      <a:endPar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extLst>
                  <a:ext uri="{0D108BD9-81ED-4DB2-BD59-A6C34878D82A}">
                    <a16:rowId xmlns:a16="http://schemas.microsoft.com/office/drawing/2014/main" val="1328044642"/>
                  </a:ext>
                </a:extLst>
              </a:tr>
              <a:tr h="471650">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p>
                  </a:txBody>
                  <a:tcPr marL="9522" marR="9522" marT="9524" marB="0" anchor="ctr"/>
                </a:tc>
                <a:tc>
                  <a:txBody>
                    <a:bodyPr/>
                    <a:lstStyle/>
                    <a:p>
                      <a:pPr algn="ctr" rtl="0" fontAlgn="ctr"/>
                      <a:r>
                        <a:rPr 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1#~96# Auxiliary Tunnel</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96</a:t>
                      </a:r>
                      <a:endPar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Single Bus</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 section</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 incoming</a:t>
                      </a:r>
                    </a:p>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a:t>
                      </a:r>
                      <a:r>
                        <a:rPr lang="en-US" altLang="zh-CN" sz="1400" b="0" i="0" u="none" strike="noStrike"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 outgoing</a:t>
                      </a: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0.8MW</a:t>
                      </a:r>
                    </a:p>
                  </a:txBody>
                  <a:tcPr marL="9522" marR="9522" marT="952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2x1000kVA</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2" marR="9522" marT="9524"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Auxiliary Tunnel</a:t>
                      </a:r>
                    </a:p>
                  </a:txBody>
                  <a:tcPr marL="9522" marR="9522" marT="9524" marB="0" anchor="ctr"/>
                </a:tc>
                <a:extLst>
                  <a:ext uri="{0D108BD9-81ED-4DB2-BD59-A6C34878D82A}">
                    <a16:rowId xmlns:a16="http://schemas.microsoft.com/office/drawing/2014/main" val="2034121855"/>
                  </a:ext>
                </a:extLst>
              </a:tr>
            </a:tbl>
          </a:graphicData>
        </a:graphic>
      </p:graphicFrame>
      <p:sp>
        <p:nvSpPr>
          <p:cNvPr id="7" name="文本框 6">
            <a:extLst>
              <a:ext uri="{FF2B5EF4-FFF2-40B4-BE49-F238E27FC236}">
                <a16:creationId xmlns:a16="http://schemas.microsoft.com/office/drawing/2014/main" id="{AABBD5AB-B7E9-4F57-B0C8-83D867645731}"/>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Electric engineering</a:t>
            </a:r>
            <a:r>
              <a:rPr lang="en-US" altLang="zh-CN" b="1" dirty="0">
                <a:solidFill>
                  <a:srgbClr val="C00000"/>
                </a:solidFill>
              </a:rPr>
              <a:t> </a:t>
            </a:r>
            <a:endParaRPr lang="zh-CN" altLang="en-US" b="1" dirty="0">
              <a:solidFill>
                <a:srgbClr val="C00000"/>
              </a:solidFill>
            </a:endParaRPr>
          </a:p>
        </p:txBody>
      </p:sp>
    </p:spTree>
    <p:extLst>
      <p:ext uri="{BB962C8B-B14F-4D97-AF65-F5344CB8AC3E}">
        <p14:creationId xmlns:p14="http://schemas.microsoft.com/office/powerpoint/2010/main" val="279334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240704" y="1412776"/>
            <a:ext cx="5575412" cy="5060271"/>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674688" lvl="1" indent="-274638"/>
            <a:r>
              <a:rPr lang="en-US" altLang="zh-CN" sz="2000" b="1" dirty="0">
                <a:latin typeface="Arial" panose="020B0604020202020204" pitchFamily="34" charset="0"/>
                <a:cs typeface="Arial" panose="020B0604020202020204" pitchFamily="34" charset="0"/>
              </a:rPr>
              <a:t>10kV</a:t>
            </a:r>
            <a:r>
              <a:rPr lang="en-US" altLang="zh-CN" sz="2000" dirty="0">
                <a:latin typeface="Arial" panose="020B0604020202020204" pitchFamily="34" charset="0"/>
                <a:cs typeface="Arial" panose="020B0604020202020204" pitchFamily="34" charset="0"/>
              </a:rPr>
              <a:t> </a:t>
            </a:r>
            <a:r>
              <a:rPr lang="en-US" altLang="zh-CN" sz="2000" b="1" dirty="0">
                <a:latin typeface="Arial" panose="020B0604020202020204" pitchFamily="34" charset="0"/>
                <a:cs typeface="Arial" panose="020B0604020202020204" pitchFamily="34" charset="0"/>
              </a:rPr>
              <a:t>step-down substations</a:t>
            </a:r>
          </a:p>
          <a:p>
            <a:pPr lvl="2">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10kV feeders from 110kV/10kV substation nearby.</a:t>
            </a:r>
          </a:p>
          <a:p>
            <a:pPr lvl="2">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Surface 10kV loop : 36</a:t>
            </a:r>
          </a:p>
          <a:p>
            <a:pPr lvl="2">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Underground 10kV loop </a:t>
            </a:r>
          </a:p>
          <a:p>
            <a:pPr lvl="2">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    --  96 substations (10/0.4kV ) along the ring tunnel.</a:t>
            </a:r>
          </a:p>
          <a:p>
            <a:pPr lvl="2">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    --  near the load points.</a:t>
            </a:r>
          </a:p>
          <a:p>
            <a:pPr lvl="2">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Dry-type transformers</a:t>
            </a:r>
          </a:p>
          <a:p>
            <a:pPr lvl="2">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Centralized reactive compensation</a:t>
            </a:r>
          </a:p>
          <a:p>
            <a:pPr marL="674688" lvl="1" indent="-274638"/>
            <a:r>
              <a:rPr lang="en-US" altLang="zh-CN" sz="2000" b="1" dirty="0">
                <a:latin typeface="Arial" panose="020B0604020202020204" pitchFamily="34" charset="0"/>
                <a:cs typeface="Arial" panose="020B0604020202020204" pitchFamily="34" charset="0"/>
              </a:rPr>
              <a:t>Back up diesel generator sets maybe required for personnel safety: lifts, smoke extraction etc. </a:t>
            </a:r>
          </a:p>
          <a:p>
            <a:pPr marL="674688" lvl="1" indent="-274638"/>
            <a:r>
              <a:rPr lang="en-US" altLang="zh-CN" sz="2000" b="1" dirty="0">
                <a:latin typeface="Arial" panose="020B0604020202020204" pitchFamily="34" charset="0"/>
                <a:cs typeface="Arial" panose="020B0604020202020204" pitchFamily="34" charset="0"/>
              </a:rPr>
              <a:t>Instrumentation and power converter control systems may require uninterrupted power supplies (UPS).</a:t>
            </a:r>
          </a:p>
          <a:p>
            <a:pPr marL="674688" lvl="1" indent="-274638"/>
            <a:endParaRPr lang="en-US" altLang="zh-CN" sz="2000" b="1" baseline="30000"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304BF893-B469-444B-B74F-F1B453F49F19}"/>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Electric engineering</a:t>
            </a:r>
            <a:r>
              <a:rPr lang="en-US" altLang="zh-CN" b="1" dirty="0">
                <a:solidFill>
                  <a:srgbClr val="C00000"/>
                </a:solidFill>
              </a:rPr>
              <a:t> </a:t>
            </a:r>
            <a:endParaRPr lang="zh-CN" altLang="en-US" b="1" dirty="0">
              <a:solidFill>
                <a:srgbClr val="C00000"/>
              </a:solidFill>
            </a:endParaRPr>
          </a:p>
        </p:txBody>
      </p:sp>
      <p:pic>
        <p:nvPicPr>
          <p:cNvPr id="9" name="图片 8">
            <a:extLst>
              <a:ext uri="{FF2B5EF4-FFF2-40B4-BE49-F238E27FC236}">
                <a16:creationId xmlns:a16="http://schemas.microsoft.com/office/drawing/2014/main" id="{CA2BB679-3EA8-444A-972B-CDF631B0A60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5406716" y="1284638"/>
            <a:ext cx="6627694" cy="5060270"/>
          </a:xfrm>
          <a:prstGeom prst="rect">
            <a:avLst/>
          </a:prstGeom>
          <a:noFill/>
          <a:ln>
            <a:noFill/>
          </a:ln>
        </p:spPr>
      </p:pic>
      <p:sp>
        <p:nvSpPr>
          <p:cNvPr id="2" name="矩形 1">
            <a:extLst>
              <a:ext uri="{FF2B5EF4-FFF2-40B4-BE49-F238E27FC236}">
                <a16:creationId xmlns:a16="http://schemas.microsoft.com/office/drawing/2014/main" id="{A992DC03-4EE8-46D3-A907-1146B6A96DFB}"/>
              </a:ext>
            </a:extLst>
          </p:cNvPr>
          <p:cNvSpPr/>
          <p:nvPr/>
        </p:nvSpPr>
        <p:spPr>
          <a:xfrm>
            <a:off x="6384032" y="6344907"/>
            <a:ext cx="5230919" cy="369332"/>
          </a:xfrm>
          <a:prstGeom prst="rect">
            <a:avLst/>
          </a:prstGeom>
        </p:spPr>
        <p:txBody>
          <a:bodyPr wrap="none">
            <a:spAutoFit/>
          </a:bodyPr>
          <a:lstStyle/>
          <a:p>
            <a:r>
              <a:rPr lang="en-GB" altLang="zh-CN" dirty="0">
                <a:latin typeface="Arial" panose="020B0604020202020204" pitchFamily="34" charset="0"/>
                <a:ea typeface="MS Mincho" panose="02020609040205080304" pitchFamily="49" charset="-128"/>
                <a:cs typeface="Arial" panose="020B0604020202020204" pitchFamily="34" charset="0"/>
              </a:rPr>
              <a:t>Schematic diagram for the power supply network</a:t>
            </a:r>
            <a:endParaRPr lang="zh-CN" altLang="en-US" dirty="0"/>
          </a:p>
        </p:txBody>
      </p:sp>
    </p:spTree>
    <p:extLst>
      <p:ext uri="{BB962C8B-B14F-4D97-AF65-F5344CB8AC3E}">
        <p14:creationId xmlns:p14="http://schemas.microsoft.com/office/powerpoint/2010/main" val="205838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89763" y="1296768"/>
            <a:ext cx="8958565" cy="5381506"/>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Arial" panose="020B0604020202020204" pitchFamily="34" charset="0"/>
                <a:cs typeface="Arial" panose="020B0604020202020204" pitchFamily="34" charset="0"/>
              </a:rPr>
              <a:t>Electrical equipment general layout in auxiliary tunnel</a:t>
            </a:r>
          </a:p>
          <a:p>
            <a:pPr marL="674370" lvl="2" indent="0">
              <a:buNone/>
            </a:pPr>
            <a:endParaRPr lang="en-US" altLang="zh-CN" sz="1600" dirty="0">
              <a:latin typeface="Times New Roman" panose="02020603050405020304" pitchFamily="18" charset="0"/>
              <a:cs typeface="Times New Roman" panose="02020603050405020304" pitchFamily="18" charset="0"/>
            </a:endParaRPr>
          </a:p>
          <a:p>
            <a:pPr marL="949008" lvl="2" indent="-274638"/>
            <a:endParaRPr lang="en-US" altLang="zh-CN" sz="1600" dirty="0">
              <a:latin typeface="Times New Roman" panose="02020603050405020304" pitchFamily="18" charset="0"/>
              <a:cs typeface="Times New Roman" panose="02020603050405020304" pitchFamily="18" charset="0"/>
            </a:endParaRPr>
          </a:p>
          <a:p>
            <a:pPr marL="674688" lvl="1" indent="-274638"/>
            <a:endParaRPr lang="en-US" altLang="zh-CN" sz="2000" dirty="0">
              <a:latin typeface="Times New Roman" panose="02020603050405020304" pitchFamily="18" charset="0"/>
              <a:cs typeface="Times New Roman" panose="02020603050405020304" pitchFamily="18" charset="0"/>
            </a:endParaRPr>
          </a:p>
          <a:p>
            <a:pPr marL="667512" lvl="2" indent="0">
              <a:lnSpc>
                <a:spcPct val="110000"/>
              </a:lnSpc>
              <a:spcBef>
                <a:spcPts val="384"/>
              </a:spcBef>
              <a:buNone/>
            </a:pPr>
            <a:r>
              <a:rPr lang="en-US" altLang="zh-CN" sz="1600" dirty="0">
                <a:latin typeface="Times New Roman" panose="02020603050405020304" pitchFamily="18" charset="0"/>
                <a:cs typeface="Times New Roman" panose="02020603050405020304" pitchFamily="18" charset="0"/>
              </a:rPr>
              <a:t> </a:t>
            </a: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760" y="2272574"/>
            <a:ext cx="6583451" cy="3921880"/>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524942383"/>
              </p:ext>
            </p:extLst>
          </p:nvPr>
        </p:nvGraphicFramePr>
        <p:xfrm>
          <a:off x="315587" y="2272574"/>
          <a:ext cx="4722349" cy="3921878"/>
        </p:xfrm>
        <a:graphic>
          <a:graphicData uri="http://schemas.openxmlformats.org/drawingml/2006/table">
            <a:tbl>
              <a:tblPr firstRow="1" bandRow="1">
                <a:tableStyleId>{5C22544A-7EE6-4342-B048-85BDC9FD1C3A}</a:tableStyleId>
              </a:tblPr>
              <a:tblGrid>
                <a:gridCol w="2231502">
                  <a:extLst>
                    <a:ext uri="{9D8B030D-6E8A-4147-A177-3AD203B41FA5}">
                      <a16:colId xmlns:a16="http://schemas.microsoft.com/office/drawing/2014/main" val="2411819496"/>
                    </a:ext>
                  </a:extLst>
                </a:gridCol>
                <a:gridCol w="763159">
                  <a:extLst>
                    <a:ext uri="{9D8B030D-6E8A-4147-A177-3AD203B41FA5}">
                      <a16:colId xmlns:a16="http://schemas.microsoft.com/office/drawing/2014/main" val="4199354400"/>
                    </a:ext>
                  </a:extLst>
                </a:gridCol>
                <a:gridCol w="1727688">
                  <a:extLst>
                    <a:ext uri="{9D8B030D-6E8A-4147-A177-3AD203B41FA5}">
                      <a16:colId xmlns:a16="http://schemas.microsoft.com/office/drawing/2014/main" val="2553163238"/>
                    </a:ext>
                  </a:extLst>
                </a:gridCol>
              </a:tblGrid>
              <a:tr h="448174">
                <a:tc>
                  <a:txBody>
                    <a:bodyPr/>
                    <a:lstStyle/>
                    <a:p>
                      <a:pPr algn="ctr">
                        <a:lnSpc>
                          <a:spcPts val="1200"/>
                        </a:lnSpc>
                        <a:spcAft>
                          <a:spcPts val="0"/>
                        </a:spcAft>
                      </a:pPr>
                      <a:r>
                        <a:rPr lang="en-US" sz="1600" kern="100" dirty="0">
                          <a:effectLst/>
                          <a:latin typeface="Arial" panose="020B0604020202020204" pitchFamily="34" charset="0"/>
                          <a:cs typeface="Arial" panose="020B0604020202020204" pitchFamily="34" charset="0"/>
                        </a:rPr>
                        <a:t>Description</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tc>
                  <a:txBody>
                    <a:bodyPr/>
                    <a:lstStyle/>
                    <a:p>
                      <a:pPr algn="ctr">
                        <a:lnSpc>
                          <a:spcPts val="1200"/>
                        </a:lnSpc>
                        <a:spcAft>
                          <a:spcPts val="0"/>
                        </a:spcAft>
                      </a:pPr>
                      <a:r>
                        <a:rPr lang="en-US" sz="1600" kern="100" dirty="0">
                          <a:effectLst/>
                          <a:latin typeface="Arial" panose="020B0604020202020204" pitchFamily="34" charset="0"/>
                          <a:cs typeface="Arial" panose="020B0604020202020204" pitchFamily="34" charset="0"/>
                        </a:rPr>
                        <a:t>Qty.</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tc>
                  <a:txBody>
                    <a:bodyPr/>
                    <a:lstStyle/>
                    <a:p>
                      <a:pPr algn="ctr">
                        <a:lnSpc>
                          <a:spcPts val="1200"/>
                        </a:lnSpc>
                        <a:spcAft>
                          <a:spcPts val="0"/>
                        </a:spcAft>
                      </a:pPr>
                      <a:r>
                        <a:rPr lang="en-US" sz="1600" kern="100" dirty="0">
                          <a:effectLst/>
                          <a:latin typeface="Arial" panose="020B0604020202020204" pitchFamily="34" charset="0"/>
                          <a:cs typeface="Arial" panose="020B0604020202020204" pitchFamily="34" charset="0"/>
                        </a:rPr>
                        <a:t>Location</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extLst>
                  <a:ext uri="{0D108BD9-81ED-4DB2-BD59-A6C34878D82A}">
                    <a16:rowId xmlns:a16="http://schemas.microsoft.com/office/drawing/2014/main" val="1365854085"/>
                  </a:ext>
                </a:extLst>
              </a:tr>
              <a:tr h="524543">
                <a:tc>
                  <a:txBody>
                    <a:bodyPr/>
                    <a:lstStyle/>
                    <a:p>
                      <a:pPr algn="l">
                        <a:lnSpc>
                          <a:spcPts val="1200"/>
                        </a:lnSpc>
                        <a:spcAft>
                          <a:spcPts val="0"/>
                        </a:spcAft>
                      </a:pPr>
                      <a:r>
                        <a:rPr lang="en-US" sz="1600" kern="100" dirty="0">
                          <a:effectLst/>
                          <a:latin typeface="Arial" panose="020B0604020202020204" pitchFamily="34" charset="0"/>
                          <a:cs typeface="Arial" panose="020B0604020202020204" pitchFamily="34" charset="0"/>
                        </a:rPr>
                        <a:t>Beam monitoring cabinet</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solidFill>
                      <a:schemeClr val="tx2">
                        <a:lumMod val="40000"/>
                        <a:lumOff val="60000"/>
                      </a:schemeClr>
                    </a:solidFill>
                  </a:tcPr>
                </a:tc>
                <a:tc>
                  <a:txBody>
                    <a:bodyPr/>
                    <a:lstStyle/>
                    <a:p>
                      <a:pPr algn="ctr">
                        <a:lnSpc>
                          <a:spcPts val="1200"/>
                        </a:lnSpc>
                        <a:spcAft>
                          <a:spcPts val="0"/>
                        </a:spcAft>
                      </a:pPr>
                      <a:r>
                        <a:rPr lang="en-US" sz="1600" kern="100" dirty="0">
                          <a:effectLst/>
                          <a:latin typeface="Arial" panose="020B0604020202020204" pitchFamily="34" charset="0"/>
                          <a:cs typeface="Arial" panose="020B0604020202020204" pitchFamily="34" charset="0"/>
                        </a:rPr>
                        <a:t>10</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solidFill>
                      <a:schemeClr val="tx2">
                        <a:lumMod val="40000"/>
                        <a:lumOff val="60000"/>
                      </a:schemeClr>
                    </a:solidFill>
                  </a:tcPr>
                </a:tc>
                <a:tc rowSpan="3">
                  <a:txBody>
                    <a:bodyPr/>
                    <a:lstStyle/>
                    <a:p>
                      <a:pPr algn="l">
                        <a:lnSpc>
                          <a:spcPts val="1200"/>
                        </a:lnSpc>
                        <a:spcAft>
                          <a:spcPts val="0"/>
                        </a:spcAft>
                      </a:pPr>
                      <a:r>
                        <a:rPr lang="en-US" sz="1600" kern="100" dirty="0">
                          <a:effectLst/>
                          <a:latin typeface="Arial" panose="020B0604020202020204" pitchFamily="34" charset="0"/>
                          <a:cs typeface="Arial" panose="020B0604020202020204" pitchFamily="34" charset="0"/>
                        </a:rPr>
                        <a:t>Control room</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solidFill>
                      <a:schemeClr val="tx2">
                        <a:lumMod val="40000"/>
                        <a:lumOff val="60000"/>
                      </a:schemeClr>
                    </a:solidFill>
                  </a:tcPr>
                </a:tc>
                <a:extLst>
                  <a:ext uri="{0D108BD9-81ED-4DB2-BD59-A6C34878D82A}">
                    <a16:rowId xmlns:a16="http://schemas.microsoft.com/office/drawing/2014/main" val="2401624085"/>
                  </a:ext>
                </a:extLst>
              </a:tr>
              <a:tr h="260117">
                <a:tc>
                  <a:txBody>
                    <a:bodyPr/>
                    <a:lstStyle/>
                    <a:p>
                      <a:pPr algn="l">
                        <a:lnSpc>
                          <a:spcPts val="1200"/>
                        </a:lnSpc>
                        <a:spcAft>
                          <a:spcPts val="0"/>
                        </a:spcAft>
                      </a:pPr>
                      <a:r>
                        <a:rPr lang="en-US" sz="1600" kern="100" dirty="0">
                          <a:effectLst/>
                          <a:latin typeface="Arial" panose="020B0604020202020204" pitchFamily="34" charset="0"/>
                          <a:cs typeface="Arial" panose="020B0604020202020204" pitchFamily="34" charset="0"/>
                        </a:rPr>
                        <a:t>Control cabinet</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solidFill>
                      <a:schemeClr val="tx2">
                        <a:lumMod val="20000"/>
                        <a:lumOff val="80000"/>
                      </a:schemeClr>
                    </a:solidFill>
                  </a:tcPr>
                </a:tc>
                <a:tc>
                  <a:txBody>
                    <a:bodyPr/>
                    <a:lstStyle/>
                    <a:p>
                      <a:pPr algn="ctr">
                        <a:lnSpc>
                          <a:spcPts val="1200"/>
                        </a:lnSpc>
                        <a:spcAft>
                          <a:spcPts val="0"/>
                        </a:spcAft>
                      </a:pPr>
                      <a:r>
                        <a:rPr lang="en-US" sz="1600" kern="100" dirty="0">
                          <a:effectLst/>
                          <a:latin typeface="Arial" panose="020B0604020202020204" pitchFamily="34" charset="0"/>
                          <a:cs typeface="Arial" panose="020B0604020202020204" pitchFamily="34" charset="0"/>
                        </a:rPr>
                        <a:t>44</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solidFill>
                      <a:schemeClr val="tx2">
                        <a:lumMod val="20000"/>
                        <a:lumOff val="80000"/>
                      </a:schemeClr>
                    </a:solidFill>
                  </a:tcPr>
                </a:tc>
                <a:tc vMerge="1">
                  <a:txBody>
                    <a:bodyPr/>
                    <a:lstStyle/>
                    <a:p>
                      <a:endParaRPr lang="zh-CN" altLang="en-US"/>
                    </a:p>
                  </a:txBody>
                  <a:tcPr/>
                </a:tc>
                <a:extLst>
                  <a:ext uri="{0D108BD9-81ED-4DB2-BD59-A6C34878D82A}">
                    <a16:rowId xmlns:a16="http://schemas.microsoft.com/office/drawing/2014/main" val="4057300027"/>
                  </a:ext>
                </a:extLst>
              </a:tr>
              <a:tr h="448174">
                <a:tc>
                  <a:txBody>
                    <a:bodyPr/>
                    <a:lstStyle/>
                    <a:p>
                      <a:pPr algn="l">
                        <a:lnSpc>
                          <a:spcPts val="1200"/>
                        </a:lnSpc>
                        <a:spcAft>
                          <a:spcPts val="0"/>
                        </a:spcAft>
                      </a:pPr>
                      <a:r>
                        <a:rPr lang="en-US" sz="1600" kern="100" dirty="0">
                          <a:effectLst/>
                          <a:latin typeface="Arial" panose="020B0604020202020204" pitchFamily="34" charset="0"/>
                          <a:cs typeface="Arial" panose="020B0604020202020204" pitchFamily="34" charset="0"/>
                        </a:rPr>
                        <a:t>Vacuum cabinet</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solidFill>
                      <a:schemeClr val="tx2">
                        <a:lumMod val="40000"/>
                        <a:lumOff val="60000"/>
                      </a:schemeClr>
                    </a:solidFill>
                  </a:tcPr>
                </a:tc>
                <a:tc>
                  <a:txBody>
                    <a:bodyPr/>
                    <a:lstStyle/>
                    <a:p>
                      <a:pPr algn="ctr">
                        <a:lnSpc>
                          <a:spcPts val="1200"/>
                        </a:lnSpc>
                        <a:spcAft>
                          <a:spcPts val="0"/>
                        </a:spcAft>
                      </a:pPr>
                      <a:r>
                        <a:rPr lang="en-US" sz="1600" kern="100" dirty="0">
                          <a:effectLst/>
                          <a:latin typeface="Arial" panose="020B0604020202020204" pitchFamily="34" charset="0"/>
                          <a:cs typeface="Arial" panose="020B0604020202020204" pitchFamily="34" charset="0"/>
                        </a:rPr>
                        <a:t>42</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solidFill>
                      <a:schemeClr val="tx2">
                        <a:lumMod val="40000"/>
                        <a:lumOff val="60000"/>
                      </a:schemeClr>
                    </a:solidFill>
                  </a:tcPr>
                </a:tc>
                <a:tc vMerge="1">
                  <a:txBody>
                    <a:bodyPr/>
                    <a:lstStyle/>
                    <a:p>
                      <a:endParaRPr lang="zh-CN" altLang="en-US"/>
                    </a:p>
                  </a:txBody>
                  <a:tcPr/>
                </a:tc>
                <a:extLst>
                  <a:ext uri="{0D108BD9-81ED-4DB2-BD59-A6C34878D82A}">
                    <a16:rowId xmlns:a16="http://schemas.microsoft.com/office/drawing/2014/main" val="810792277"/>
                  </a:ext>
                </a:extLst>
              </a:tr>
              <a:tr h="448174">
                <a:tc>
                  <a:txBody>
                    <a:bodyPr/>
                    <a:lstStyle/>
                    <a:p>
                      <a:pPr algn="l">
                        <a:lnSpc>
                          <a:spcPts val="1200"/>
                        </a:lnSpc>
                        <a:spcAft>
                          <a:spcPts val="0"/>
                        </a:spcAft>
                      </a:pPr>
                      <a:r>
                        <a:rPr lang="en-US" sz="1600" kern="100" dirty="0">
                          <a:effectLst/>
                          <a:latin typeface="Arial" panose="020B0604020202020204" pitchFamily="34" charset="0"/>
                          <a:cs typeface="Arial" panose="020B0604020202020204" pitchFamily="34" charset="0"/>
                        </a:rPr>
                        <a:t>Primary power cabinet</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tc>
                  <a:txBody>
                    <a:bodyPr/>
                    <a:lstStyle/>
                    <a:p>
                      <a:pPr algn="ctr">
                        <a:lnSpc>
                          <a:spcPts val="1200"/>
                        </a:lnSpc>
                        <a:spcAft>
                          <a:spcPts val="0"/>
                        </a:spcAft>
                      </a:pPr>
                      <a:r>
                        <a:rPr lang="en-US" sz="1600" kern="100" dirty="0">
                          <a:effectLst/>
                          <a:latin typeface="Arial" panose="020B0604020202020204" pitchFamily="34" charset="0"/>
                          <a:cs typeface="Arial" panose="020B0604020202020204" pitchFamily="34" charset="0"/>
                        </a:rPr>
                        <a:t>4</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tc rowSpan="5">
                  <a:txBody>
                    <a:bodyPr/>
                    <a:lstStyle/>
                    <a:p>
                      <a:pPr algn="l">
                        <a:lnSpc>
                          <a:spcPts val="1200"/>
                        </a:lnSpc>
                        <a:spcAft>
                          <a:spcPts val="0"/>
                        </a:spcAft>
                      </a:pPr>
                      <a:r>
                        <a:rPr lang="en-US" sz="1600" kern="100" dirty="0">
                          <a:effectLst/>
                          <a:latin typeface="Arial" panose="020B0604020202020204" pitchFamily="34" charset="0"/>
                          <a:cs typeface="Arial" panose="020B0604020202020204" pitchFamily="34" charset="0"/>
                        </a:rPr>
                        <a:t>Power distribution room</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extLst>
                  <a:ext uri="{0D108BD9-81ED-4DB2-BD59-A6C34878D82A}">
                    <a16:rowId xmlns:a16="http://schemas.microsoft.com/office/drawing/2014/main" val="2611198647"/>
                  </a:ext>
                </a:extLst>
              </a:tr>
              <a:tr h="448174">
                <a:tc>
                  <a:txBody>
                    <a:bodyPr/>
                    <a:lstStyle/>
                    <a:p>
                      <a:pPr algn="l">
                        <a:lnSpc>
                          <a:spcPts val="1200"/>
                        </a:lnSpc>
                        <a:spcAft>
                          <a:spcPts val="0"/>
                        </a:spcAft>
                      </a:pPr>
                      <a:r>
                        <a:rPr lang="en-US" sz="1600" kern="100" dirty="0">
                          <a:effectLst/>
                          <a:latin typeface="Arial" panose="020B0604020202020204" pitchFamily="34" charset="0"/>
                          <a:cs typeface="Arial" panose="020B0604020202020204" pitchFamily="34" charset="0"/>
                        </a:rPr>
                        <a:t>Secondary power cabinet</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tc>
                  <a:txBody>
                    <a:bodyPr/>
                    <a:lstStyle/>
                    <a:p>
                      <a:pPr algn="ctr">
                        <a:lnSpc>
                          <a:spcPts val="1200"/>
                        </a:lnSpc>
                        <a:spcAft>
                          <a:spcPts val="0"/>
                        </a:spcAft>
                      </a:pPr>
                      <a:r>
                        <a:rPr lang="en-US" sz="1600" kern="100" dirty="0">
                          <a:effectLst/>
                          <a:latin typeface="Arial" panose="020B0604020202020204" pitchFamily="34" charset="0"/>
                          <a:cs typeface="Arial" panose="020B0604020202020204" pitchFamily="34" charset="0"/>
                        </a:rPr>
                        <a:t>11</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tc vMerge="1">
                  <a:txBody>
                    <a:bodyPr/>
                    <a:lstStyle/>
                    <a:p>
                      <a:endParaRPr lang="zh-CN" altLang="en-US"/>
                    </a:p>
                  </a:txBody>
                  <a:tcPr/>
                </a:tc>
                <a:extLst>
                  <a:ext uri="{0D108BD9-81ED-4DB2-BD59-A6C34878D82A}">
                    <a16:rowId xmlns:a16="http://schemas.microsoft.com/office/drawing/2014/main" val="1115801397"/>
                  </a:ext>
                </a:extLst>
              </a:tr>
              <a:tr h="448174">
                <a:tc>
                  <a:txBody>
                    <a:bodyPr/>
                    <a:lstStyle/>
                    <a:p>
                      <a:pPr algn="l">
                        <a:lnSpc>
                          <a:spcPts val="1200"/>
                        </a:lnSpc>
                        <a:spcAft>
                          <a:spcPts val="0"/>
                        </a:spcAft>
                      </a:pPr>
                      <a:r>
                        <a:rPr lang="en-US" sz="1600" kern="100" dirty="0">
                          <a:effectLst/>
                          <a:latin typeface="Arial" panose="020B0604020202020204" pitchFamily="34" charset="0"/>
                          <a:cs typeface="Arial" panose="020B0604020202020204" pitchFamily="34" charset="0"/>
                        </a:rPr>
                        <a:t>10kV HV switchgear</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tc>
                  <a:txBody>
                    <a:bodyPr/>
                    <a:lstStyle/>
                    <a:p>
                      <a:pPr algn="ctr">
                        <a:lnSpc>
                          <a:spcPts val="1200"/>
                        </a:lnSpc>
                        <a:spcAft>
                          <a:spcPts val="0"/>
                        </a:spcAft>
                      </a:pPr>
                      <a:r>
                        <a:rPr lang="en-US" sz="1600" kern="100" dirty="0">
                          <a:effectLst/>
                          <a:latin typeface="Arial" panose="020B0604020202020204" pitchFamily="34" charset="0"/>
                          <a:cs typeface="Arial" panose="020B0604020202020204" pitchFamily="34" charset="0"/>
                        </a:rPr>
                        <a:t>8</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tc vMerge="1">
                  <a:txBody>
                    <a:bodyPr/>
                    <a:lstStyle/>
                    <a:p>
                      <a:endParaRPr lang="zh-CN" altLang="en-US"/>
                    </a:p>
                  </a:txBody>
                  <a:tcPr/>
                </a:tc>
                <a:extLst>
                  <a:ext uri="{0D108BD9-81ED-4DB2-BD59-A6C34878D82A}">
                    <a16:rowId xmlns:a16="http://schemas.microsoft.com/office/drawing/2014/main" val="1443530627"/>
                  </a:ext>
                </a:extLst>
              </a:tr>
              <a:tr h="448174">
                <a:tc>
                  <a:txBody>
                    <a:bodyPr/>
                    <a:lstStyle/>
                    <a:p>
                      <a:pPr algn="l">
                        <a:lnSpc>
                          <a:spcPts val="1200"/>
                        </a:lnSpc>
                        <a:spcAft>
                          <a:spcPts val="0"/>
                        </a:spcAft>
                      </a:pPr>
                      <a:r>
                        <a:rPr lang="en-US" sz="1600" kern="100" dirty="0">
                          <a:effectLst/>
                          <a:latin typeface="Arial" panose="020B0604020202020204" pitchFamily="34" charset="0"/>
                          <a:cs typeface="Arial" panose="020B0604020202020204" pitchFamily="34" charset="0"/>
                        </a:rPr>
                        <a:t>10/0.4kV transformer</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tc>
                  <a:txBody>
                    <a:bodyPr/>
                    <a:lstStyle/>
                    <a:p>
                      <a:pPr algn="ctr">
                        <a:lnSpc>
                          <a:spcPts val="1200"/>
                        </a:lnSpc>
                        <a:spcAft>
                          <a:spcPts val="0"/>
                        </a:spcAft>
                      </a:pPr>
                      <a:r>
                        <a:rPr lang="en-US" sz="1600" kern="100" dirty="0">
                          <a:effectLst/>
                          <a:latin typeface="Arial" panose="020B0604020202020204" pitchFamily="34" charset="0"/>
                          <a:cs typeface="Arial" panose="020B0604020202020204" pitchFamily="34" charset="0"/>
                        </a:rPr>
                        <a:t>2</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tc vMerge="1">
                  <a:txBody>
                    <a:bodyPr/>
                    <a:lstStyle/>
                    <a:p>
                      <a:endParaRPr lang="zh-CN" altLang="en-US"/>
                    </a:p>
                  </a:txBody>
                  <a:tcPr/>
                </a:tc>
                <a:extLst>
                  <a:ext uri="{0D108BD9-81ED-4DB2-BD59-A6C34878D82A}">
                    <a16:rowId xmlns:a16="http://schemas.microsoft.com/office/drawing/2014/main" val="3028717830"/>
                  </a:ext>
                </a:extLst>
              </a:tr>
              <a:tr h="448174">
                <a:tc>
                  <a:txBody>
                    <a:bodyPr/>
                    <a:lstStyle/>
                    <a:p>
                      <a:pPr algn="l">
                        <a:lnSpc>
                          <a:spcPts val="1200"/>
                        </a:lnSpc>
                        <a:spcAft>
                          <a:spcPts val="0"/>
                        </a:spcAft>
                      </a:pPr>
                      <a:r>
                        <a:rPr lang="en-US" sz="1600" kern="100" dirty="0">
                          <a:effectLst/>
                          <a:latin typeface="Arial" panose="020B0604020202020204" pitchFamily="34" charset="0"/>
                          <a:cs typeface="Arial" panose="020B0604020202020204" pitchFamily="34" charset="0"/>
                        </a:rPr>
                        <a:t>0.4kV LV switchgear</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tc>
                  <a:txBody>
                    <a:bodyPr/>
                    <a:lstStyle/>
                    <a:p>
                      <a:pPr algn="ctr">
                        <a:lnSpc>
                          <a:spcPts val="1200"/>
                        </a:lnSpc>
                        <a:spcAft>
                          <a:spcPts val="0"/>
                        </a:spcAft>
                      </a:pPr>
                      <a:r>
                        <a:rPr lang="en-US" sz="1600" kern="100" dirty="0">
                          <a:effectLst/>
                          <a:latin typeface="Arial" panose="020B0604020202020204" pitchFamily="34" charset="0"/>
                          <a:cs typeface="Arial" panose="020B0604020202020204" pitchFamily="34" charset="0"/>
                        </a:rPr>
                        <a:t>12</a:t>
                      </a:r>
                      <a:endParaRPr lang="zh-CN" sz="1600" kern="100" dirty="0">
                        <a:effectLst/>
                        <a:latin typeface="Arial" panose="020B0604020202020204" pitchFamily="34" charset="0"/>
                        <a:ea typeface="等线" panose="02010600030101010101" pitchFamily="2" charset="-122"/>
                        <a:cs typeface="Arial" panose="020B0604020202020204" pitchFamily="34" charset="0"/>
                      </a:endParaRPr>
                    </a:p>
                  </a:txBody>
                  <a:tcPr marL="66582" marR="66582" marT="33291" marB="33291" anchor="ctr"/>
                </a:tc>
                <a:tc vMerge="1">
                  <a:txBody>
                    <a:bodyPr/>
                    <a:lstStyle/>
                    <a:p>
                      <a:endParaRPr lang="zh-CN" altLang="en-US"/>
                    </a:p>
                  </a:txBody>
                  <a:tcPr/>
                </a:tc>
                <a:extLst>
                  <a:ext uri="{0D108BD9-81ED-4DB2-BD59-A6C34878D82A}">
                    <a16:rowId xmlns:a16="http://schemas.microsoft.com/office/drawing/2014/main" val="451335966"/>
                  </a:ext>
                </a:extLst>
              </a:tr>
            </a:tbl>
          </a:graphicData>
        </a:graphic>
      </p:graphicFrame>
      <p:sp>
        <p:nvSpPr>
          <p:cNvPr id="9" name="文本框 8">
            <a:extLst>
              <a:ext uri="{FF2B5EF4-FFF2-40B4-BE49-F238E27FC236}">
                <a16:creationId xmlns:a16="http://schemas.microsoft.com/office/drawing/2014/main" id="{6A651413-AAA3-4AA8-B99F-469C19678A35}"/>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Electric engineering</a:t>
            </a:r>
            <a:r>
              <a:rPr lang="en-US" altLang="zh-CN" b="1" dirty="0">
                <a:solidFill>
                  <a:srgbClr val="C00000"/>
                </a:solidFill>
              </a:rPr>
              <a:t> </a:t>
            </a:r>
            <a:endParaRPr lang="zh-CN" altLang="en-US" b="1" dirty="0">
              <a:solidFill>
                <a:srgbClr val="C00000"/>
              </a:solidFill>
            </a:endParaRPr>
          </a:p>
        </p:txBody>
      </p:sp>
    </p:spTree>
    <p:extLst>
      <p:ext uri="{BB962C8B-B14F-4D97-AF65-F5344CB8AC3E}">
        <p14:creationId xmlns:p14="http://schemas.microsoft.com/office/powerpoint/2010/main" val="209459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119336" y="1331312"/>
            <a:ext cx="6408712" cy="5381506"/>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800" b="1" dirty="0">
                <a:latin typeface="Arial" panose="020B0604020202020204" pitchFamily="34" charset="0"/>
                <a:cs typeface="Arial" panose="020B0604020202020204" pitchFamily="34" charset="0"/>
              </a:rPr>
              <a:t>Cable path </a:t>
            </a:r>
          </a:p>
          <a:p>
            <a:pPr marL="640398" lvl="1" indent="-274638">
              <a:lnSpc>
                <a:spcPct val="120000"/>
              </a:lnSpc>
            </a:pPr>
            <a:r>
              <a:rPr lang="en-US" altLang="zh-CN" sz="2100" dirty="0">
                <a:latin typeface="Arial" panose="020B0604020202020204" pitchFamily="34" charset="0"/>
                <a:cs typeface="Arial" panose="020B0604020202020204" pitchFamily="34" charset="0"/>
              </a:rPr>
              <a:t>The routing of cable laying should take into account functionality, aesthetics and economy.</a:t>
            </a:r>
          </a:p>
          <a:p>
            <a:pPr marL="640398" lvl="1" indent="-274638">
              <a:lnSpc>
                <a:spcPct val="120000"/>
              </a:lnSpc>
            </a:pPr>
            <a:r>
              <a:rPr lang="en-US" altLang="zh-CN" sz="2100" dirty="0">
                <a:latin typeface="Arial" panose="020B0604020202020204" pitchFamily="34" charset="0"/>
                <a:cs typeface="Arial" panose="020B0604020202020204" pitchFamily="34" charset="0"/>
              </a:rPr>
              <a:t>According to a rough estimate of the number of cables, reserved cable tray.</a:t>
            </a:r>
          </a:p>
          <a:p>
            <a:pPr marL="640398" lvl="1" indent="-274638">
              <a:lnSpc>
                <a:spcPct val="120000"/>
              </a:lnSpc>
            </a:pPr>
            <a:r>
              <a:rPr lang="en-US" altLang="zh-CN" sz="2100" dirty="0">
                <a:latin typeface="Arial" panose="020B0604020202020204" pitchFamily="34" charset="0"/>
                <a:cs typeface="Arial" panose="020B0604020202020204" pitchFamily="34" charset="0"/>
              </a:rPr>
              <a:t>General principle</a:t>
            </a:r>
          </a:p>
          <a:p>
            <a:pPr lvl="2">
              <a:lnSpc>
                <a:spcPct val="120000"/>
              </a:lnSpc>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Cables are classified according to voltage class, load characteristics, cable type, etc. </a:t>
            </a:r>
          </a:p>
          <a:p>
            <a:pPr lvl="2">
              <a:lnSpc>
                <a:spcPct val="120000"/>
              </a:lnSpc>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Magnet power supply power cable is bipolar output, should ensure that the positive and negative cables close to the same path laying. </a:t>
            </a:r>
          </a:p>
          <a:p>
            <a:pPr lvl="2">
              <a:lnSpc>
                <a:spcPct val="120000"/>
              </a:lnSpc>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The distance between different types of cables or shielding isolation to reduce or avoid interference to sensitive signals. </a:t>
            </a:r>
          </a:p>
          <a:p>
            <a:pPr marL="667512" lvl="2" indent="0">
              <a:lnSpc>
                <a:spcPct val="110000"/>
              </a:lnSpc>
              <a:spcBef>
                <a:spcPts val="384"/>
              </a:spcBef>
              <a:buNone/>
            </a:pPr>
            <a:endParaRPr lang="en-US" altLang="zh-CN" sz="1600"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120E8E0-0A24-4C14-B22E-40C8301D90B0}"/>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Electric engineering</a:t>
            </a:r>
            <a:r>
              <a:rPr lang="en-US" altLang="zh-CN" b="1" dirty="0">
                <a:solidFill>
                  <a:srgbClr val="C00000"/>
                </a:solidFill>
              </a:rPr>
              <a:t> </a:t>
            </a:r>
            <a:endParaRPr lang="zh-CN" altLang="en-US" b="1" dirty="0">
              <a:solidFill>
                <a:srgbClr val="C00000"/>
              </a:solidFill>
            </a:endParaRPr>
          </a:p>
        </p:txBody>
      </p:sp>
      <p:sp>
        <p:nvSpPr>
          <p:cNvPr id="5" name="矩形 4">
            <a:extLst>
              <a:ext uri="{FF2B5EF4-FFF2-40B4-BE49-F238E27FC236}">
                <a16:creationId xmlns:a16="http://schemas.microsoft.com/office/drawing/2014/main" id="{05AAECB6-5B24-401C-B0BA-815BBB5A542D}"/>
              </a:ext>
            </a:extLst>
          </p:cNvPr>
          <p:cNvSpPr/>
          <p:nvPr/>
        </p:nvSpPr>
        <p:spPr>
          <a:xfrm>
            <a:off x="5979108" y="4550952"/>
            <a:ext cx="6096000" cy="1591718"/>
          </a:xfrm>
          <a:prstGeom prst="rect">
            <a:avLst/>
          </a:prstGeom>
        </p:spPr>
        <p:txBody>
          <a:bodyPr>
            <a:spAutoFit/>
          </a:bodyPr>
          <a:lstStyle/>
          <a:p>
            <a:pPr lvl="2" indent="-246888">
              <a:lnSpc>
                <a:spcPct val="120000"/>
              </a:lnSpc>
              <a:spcBef>
                <a:spcPct val="20000"/>
              </a:spcBef>
              <a:buClr>
                <a:schemeClr val="accent2">
                  <a:lumMod val="50000"/>
                </a:schemeClr>
              </a:buClr>
              <a:buSzPct val="70000"/>
              <a:buFont typeface="Wingdings" panose="05000000000000000000" pitchFamily="2" charset="2"/>
              <a:buChar char="Ø"/>
            </a:pPr>
            <a:r>
              <a:rPr lang="en-US" altLang="zh-CN" sz="1600" dirty="0">
                <a:latin typeface="Arial" panose="020B0604020202020204" pitchFamily="34" charset="0"/>
                <a:ea typeface="宋体" panose="02010600030101010101" pitchFamily="2" charset="-122"/>
                <a:cs typeface="Arial" panose="020B0604020202020204" pitchFamily="34" charset="0"/>
              </a:rPr>
              <a:t>Bridge, tube well, hole and other laying methods, the way into the radiation control area should meet the requirements of radiation protection. </a:t>
            </a:r>
          </a:p>
          <a:p>
            <a:pPr lvl="2" indent="-246888">
              <a:lnSpc>
                <a:spcPct val="120000"/>
              </a:lnSpc>
              <a:spcBef>
                <a:spcPct val="20000"/>
              </a:spcBef>
              <a:buClr>
                <a:schemeClr val="accent2">
                  <a:lumMod val="50000"/>
                </a:schemeClr>
              </a:buClr>
              <a:buSzPct val="70000"/>
              <a:buFont typeface="Wingdings" panose="05000000000000000000" pitchFamily="2" charset="2"/>
              <a:buChar char="Ø"/>
            </a:pPr>
            <a:r>
              <a:rPr lang="en-US" altLang="zh-CN" sz="1600" dirty="0">
                <a:latin typeface="Arial" panose="020B0604020202020204" pitchFamily="34" charset="0"/>
                <a:ea typeface="宋体" panose="02010600030101010101" pitchFamily="2" charset="-122"/>
                <a:cs typeface="Arial" panose="020B0604020202020204" pitchFamily="34" charset="0"/>
              </a:rPr>
              <a:t>Do a good job in each area of water pipe, air pipe and bridge pipeline integration.</a:t>
            </a:r>
          </a:p>
        </p:txBody>
      </p:sp>
      <p:pic>
        <p:nvPicPr>
          <p:cNvPr id="54" name="图片 53">
            <a:extLst>
              <a:ext uri="{FF2B5EF4-FFF2-40B4-BE49-F238E27FC236}">
                <a16:creationId xmlns:a16="http://schemas.microsoft.com/office/drawing/2014/main" id="{01AE510B-93CD-477F-BC28-D44E7E999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603" y="1410978"/>
            <a:ext cx="5217003" cy="2738102"/>
          </a:xfrm>
          <a:prstGeom prst="rect">
            <a:avLst/>
          </a:prstGeom>
        </p:spPr>
      </p:pic>
    </p:spTree>
    <p:extLst>
      <p:ext uri="{BB962C8B-B14F-4D97-AF65-F5344CB8AC3E}">
        <p14:creationId xmlns:p14="http://schemas.microsoft.com/office/powerpoint/2010/main" val="29436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89762" y="1296768"/>
            <a:ext cx="6222262" cy="5381506"/>
          </a:xfrm>
          <a:prstGeom prst="rect">
            <a:avLst/>
          </a:prstGeom>
        </p:spPr>
        <p:txBody>
          <a:bodyPr vert="horz" rtlCol="0">
            <a:normAutofit fontScale="925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Arial" panose="020B0604020202020204" pitchFamily="34" charset="0"/>
                <a:cs typeface="Arial" panose="020B0604020202020204" pitchFamily="34" charset="0"/>
              </a:rPr>
              <a:t>Cable path </a:t>
            </a:r>
          </a:p>
          <a:p>
            <a:pPr marL="674688" lvl="1" indent="-274638">
              <a:lnSpc>
                <a:spcPct val="150000"/>
              </a:lnSpc>
            </a:pPr>
            <a:r>
              <a:rPr lang="en-US" altLang="zh-CN" sz="2100" dirty="0">
                <a:latin typeface="Arial" panose="020B0604020202020204" pitchFamily="34" charset="0"/>
                <a:cs typeface="Arial" panose="020B0604020202020204" pitchFamily="34" charset="0"/>
              </a:rPr>
              <a:t>110kV/10kV cables between substations in ground area shall be arranged in the following way: overhead, gallery,</a:t>
            </a:r>
            <a:r>
              <a:rPr lang="en-US" altLang="zh-CN" dirty="0"/>
              <a:t> </a:t>
            </a:r>
            <a:r>
              <a:rPr lang="en-US" altLang="zh-CN" sz="2100" dirty="0">
                <a:latin typeface="Arial" panose="020B0604020202020204" pitchFamily="34" charset="0"/>
                <a:cs typeface="Arial" panose="020B0604020202020204" pitchFamily="34" charset="0"/>
              </a:rPr>
              <a:t>cable trench, or directly buried.</a:t>
            </a:r>
          </a:p>
          <a:p>
            <a:pPr marL="674688" lvl="1" indent="-274638">
              <a:lnSpc>
                <a:spcPct val="150000"/>
              </a:lnSpc>
            </a:pPr>
            <a:r>
              <a:rPr lang="en-US" altLang="zh-CN" sz="2100" dirty="0">
                <a:latin typeface="Arial" panose="020B0604020202020204" pitchFamily="34" charset="0"/>
                <a:cs typeface="Arial" panose="020B0604020202020204" pitchFamily="34" charset="0"/>
              </a:rPr>
              <a:t>The cables on the ground (including 10kV distribution cables, etc.) enter the underground building through the shaft, and then connect to the power consumption areas through the cable bridge and cable trench in the tunnel.</a:t>
            </a:r>
          </a:p>
          <a:p>
            <a:pPr marL="667512" lvl="2" indent="0">
              <a:lnSpc>
                <a:spcPct val="110000"/>
              </a:lnSpc>
              <a:spcBef>
                <a:spcPts val="384"/>
              </a:spcBef>
              <a:buNone/>
            </a:pPr>
            <a:r>
              <a:rPr lang="en-US" altLang="zh-CN" sz="1600" dirty="0">
                <a:latin typeface="Times New Roman" panose="02020603050405020304" pitchFamily="18" charset="0"/>
                <a:cs typeface="Times New Roman" panose="02020603050405020304" pitchFamily="18" charset="0"/>
              </a:rPr>
              <a:t> </a:t>
            </a: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120E8E0-0A24-4C14-B22E-40C8301D90B0}"/>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Electric engineering</a:t>
            </a:r>
            <a:r>
              <a:rPr lang="en-US" altLang="zh-CN" b="1" dirty="0">
                <a:solidFill>
                  <a:srgbClr val="C00000"/>
                </a:solidFill>
              </a:rPr>
              <a:t> </a:t>
            </a:r>
            <a:endParaRPr lang="zh-CN" altLang="en-US" b="1" dirty="0">
              <a:solidFill>
                <a:srgbClr val="C00000"/>
              </a:solidFill>
            </a:endParaRPr>
          </a:p>
        </p:txBody>
      </p:sp>
      <p:pic>
        <p:nvPicPr>
          <p:cNvPr id="11" name="图片 10">
            <a:extLst>
              <a:ext uri="{FF2B5EF4-FFF2-40B4-BE49-F238E27FC236}">
                <a16:creationId xmlns:a16="http://schemas.microsoft.com/office/drawing/2014/main" id="{A7A76D55-DE45-422D-A9D0-E1799084A92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04312" y="1352334"/>
            <a:ext cx="3093242" cy="2386941"/>
          </a:xfrm>
          <a:prstGeom prst="rect">
            <a:avLst/>
          </a:prstGeom>
        </p:spPr>
      </p:pic>
      <p:pic>
        <p:nvPicPr>
          <p:cNvPr id="14" name="图片 13">
            <a:extLst>
              <a:ext uri="{FF2B5EF4-FFF2-40B4-BE49-F238E27FC236}">
                <a16:creationId xmlns:a16="http://schemas.microsoft.com/office/drawing/2014/main" id="{E49FA9CD-D3D6-4B79-BEDC-0BEA53842E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040" y="4039846"/>
            <a:ext cx="5108426" cy="2298496"/>
          </a:xfrm>
          <a:prstGeom prst="rect">
            <a:avLst/>
          </a:prstGeom>
        </p:spPr>
      </p:pic>
      <p:sp>
        <p:nvSpPr>
          <p:cNvPr id="15" name="矩形 14">
            <a:extLst>
              <a:ext uri="{FF2B5EF4-FFF2-40B4-BE49-F238E27FC236}">
                <a16:creationId xmlns:a16="http://schemas.microsoft.com/office/drawing/2014/main" id="{47C1C645-C181-4AD4-9D7F-518A017D971D}"/>
              </a:ext>
            </a:extLst>
          </p:cNvPr>
          <p:cNvSpPr/>
          <p:nvPr/>
        </p:nvSpPr>
        <p:spPr>
          <a:xfrm>
            <a:off x="7129590" y="6429354"/>
            <a:ext cx="4172322" cy="276999"/>
          </a:xfrm>
          <a:prstGeom prst="rect">
            <a:avLst/>
          </a:prstGeom>
        </p:spPr>
        <p:txBody>
          <a:bodyPr wrap="square">
            <a:spAutoFit/>
          </a:bodyPr>
          <a:lstStyle/>
          <a:p>
            <a:pPr algn="ctr">
              <a:defRPr/>
            </a:pPr>
            <a:r>
              <a:rPr lang="en-US" altLang="zh-CN" sz="1200" b="1" dirty="0">
                <a:latin typeface="Arial" panose="020B0604020202020204" pitchFamily="34" charset="0"/>
                <a:cs typeface="Arial" panose="020B0604020202020204" pitchFamily="34" charset="0"/>
              </a:rPr>
              <a:t>Cable layout in Damping-Ring</a:t>
            </a:r>
            <a:endParaRPr lang="zh-CN" altLang="en-US" sz="1200" b="1" dirty="0">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1E6F373F-6D91-490B-8901-4FB2B8100C32}"/>
              </a:ext>
            </a:extLst>
          </p:cNvPr>
          <p:cNvSpPr/>
          <p:nvPr/>
        </p:nvSpPr>
        <p:spPr>
          <a:xfrm>
            <a:off x="7129590" y="3701812"/>
            <a:ext cx="4172322" cy="276999"/>
          </a:xfrm>
          <a:prstGeom prst="rect">
            <a:avLst/>
          </a:prstGeom>
        </p:spPr>
        <p:txBody>
          <a:bodyPr wrap="square">
            <a:spAutoFit/>
          </a:bodyPr>
          <a:lstStyle/>
          <a:p>
            <a:pPr algn="ctr">
              <a:defRPr/>
            </a:pPr>
            <a:r>
              <a:rPr lang="en-US" altLang="zh-CN" sz="1200" b="1" dirty="0">
                <a:latin typeface="Arial" panose="020B0604020202020204" pitchFamily="34" charset="0"/>
                <a:cs typeface="Arial" panose="020B0604020202020204" pitchFamily="34" charset="0"/>
              </a:rPr>
              <a:t>Cable path of Collider tunnel</a:t>
            </a:r>
            <a:endParaRPr lang="zh-CN" altLang="en-US" sz="1200" b="1" dirty="0">
              <a:latin typeface="Arial" panose="020B0604020202020204" pitchFamily="34" charset="0"/>
              <a:cs typeface="Arial" panose="020B0604020202020204" pitchFamily="34" charset="0"/>
            </a:endParaRPr>
          </a:p>
        </p:txBody>
      </p:sp>
      <p:pic>
        <p:nvPicPr>
          <p:cNvPr id="10" name="图片 9" descr="Diagram&#10;&#10;Description automatically generated">
            <a:extLst>
              <a:ext uri="{FF2B5EF4-FFF2-40B4-BE49-F238E27FC236}">
                <a16:creationId xmlns:a16="http://schemas.microsoft.com/office/drawing/2014/main" id="{21475862-3552-4C6E-9D8B-803474957479}"/>
              </a:ext>
            </a:extLst>
          </p:cNvPr>
          <p:cNvPicPr/>
          <p:nvPr/>
        </p:nvPicPr>
        <p:blipFill>
          <a:blip r:embed="rId5" cstate="print">
            <a:extLst>
              <a:ext uri="{28A0092B-C50C-407E-A947-70E740481C1C}">
                <a14:useLocalDpi xmlns:a14="http://schemas.microsoft.com/office/drawing/2010/main" val="0"/>
              </a:ext>
            </a:extLst>
          </a:blip>
          <a:srcRect l="1323" t="6200" r="2426" b="4514"/>
          <a:stretch>
            <a:fillRect/>
          </a:stretch>
        </p:blipFill>
        <p:spPr>
          <a:xfrm>
            <a:off x="6023992" y="1515643"/>
            <a:ext cx="2808312" cy="1916457"/>
          </a:xfrm>
          <a:prstGeom prst="rect">
            <a:avLst/>
          </a:prstGeom>
          <a:ln>
            <a:noFill/>
          </a:ln>
        </p:spPr>
      </p:pic>
    </p:spTree>
    <p:extLst>
      <p:ext uri="{BB962C8B-B14F-4D97-AF65-F5344CB8AC3E}">
        <p14:creationId xmlns:p14="http://schemas.microsoft.com/office/powerpoint/2010/main" val="377361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2894" y="1280309"/>
            <a:ext cx="6408712" cy="5328592"/>
          </a:xfrm>
        </p:spPr>
        <p:txBody>
          <a:bodyPr rtlCol="0">
            <a:normAutofit fontScale="85000" lnSpcReduction="10000"/>
          </a:bodyPr>
          <a:lstStyle/>
          <a:p>
            <a:pPr>
              <a:buClrTx/>
              <a:buFont typeface="Wingdings" panose="05000000000000000000" pitchFamily="2" charset="2"/>
              <a:buChar char="l"/>
            </a:pPr>
            <a:r>
              <a:rPr lang="en-US" altLang="zh-CN" sz="2600" b="1" dirty="0">
                <a:cs typeface="Arial" panose="020B0604020202020204" pitchFamily="34" charset="0"/>
              </a:rPr>
              <a:t>Function</a:t>
            </a:r>
          </a:p>
          <a:p>
            <a:pPr marL="685800" lvl="1">
              <a:lnSpc>
                <a:spcPct val="150000"/>
              </a:lnSpc>
              <a:spcBef>
                <a:spcPts val="0"/>
              </a:spcBef>
              <a:buFont typeface="Arial" panose="020B0604020202020204" pitchFamily="34" charset="0"/>
              <a:buChar char="•"/>
            </a:pPr>
            <a:r>
              <a:rPr lang="en-US" altLang="zh-CN" sz="1900" dirty="0">
                <a:cs typeface="Arial" panose="020B0604020202020204" pitchFamily="34" charset="0"/>
              </a:rPr>
              <a:t>Absorb heat, cooling process equipment.</a:t>
            </a:r>
          </a:p>
          <a:p>
            <a:pPr marL="685800" lvl="1">
              <a:lnSpc>
                <a:spcPct val="150000"/>
              </a:lnSpc>
              <a:spcBef>
                <a:spcPts val="0"/>
              </a:spcBef>
              <a:buFont typeface="Arial" panose="020B0604020202020204" pitchFamily="34" charset="0"/>
              <a:buChar char="•"/>
            </a:pPr>
            <a:r>
              <a:rPr lang="fr-FR" altLang="zh-CN" sz="1900" dirty="0">
                <a:cs typeface="Arial" panose="020B0604020202020204" pitchFamily="34" charset="0"/>
              </a:rPr>
              <a:t>Provide a constant temperature environment.</a:t>
            </a:r>
          </a:p>
          <a:p>
            <a:pPr marL="685800" lvl="1">
              <a:lnSpc>
                <a:spcPct val="150000"/>
              </a:lnSpc>
              <a:spcBef>
                <a:spcPts val="0"/>
              </a:spcBef>
              <a:buFont typeface="Arial" panose="020B0604020202020204" pitchFamily="34" charset="0"/>
              <a:buChar char="•"/>
            </a:pPr>
            <a:r>
              <a:rPr lang="en-US" altLang="zh-CN" sz="1900" dirty="0">
                <a:cs typeface="Arial" panose="020B0604020202020204" pitchFamily="34" charset="0"/>
              </a:rPr>
              <a:t>Adjusting resonant frequency by water </a:t>
            </a:r>
            <a:r>
              <a:rPr lang="fr-FR" altLang="zh-CN" sz="1900" dirty="0">
                <a:cs typeface="Arial" panose="020B0604020202020204" pitchFamily="34" charset="0"/>
              </a:rPr>
              <a:t>temperature</a:t>
            </a:r>
            <a:r>
              <a:rPr lang="en-US" altLang="zh-CN" sz="1900" dirty="0">
                <a:cs typeface="Arial" panose="020B0604020202020204" pitchFamily="34" charset="0"/>
              </a:rPr>
              <a:t>.</a:t>
            </a:r>
          </a:p>
          <a:p>
            <a:pPr marL="685800" lvl="1">
              <a:lnSpc>
                <a:spcPct val="150000"/>
              </a:lnSpc>
              <a:spcBef>
                <a:spcPts val="0"/>
              </a:spcBef>
              <a:buFont typeface="Arial" panose="020B0604020202020204" pitchFamily="34" charset="0"/>
              <a:buChar char="•"/>
            </a:pPr>
            <a:endParaRPr lang="en-US" altLang="zh-CN" sz="1800" dirty="0">
              <a:cs typeface="Arial" panose="020B0604020202020204" pitchFamily="34" charset="0"/>
            </a:endParaRPr>
          </a:p>
          <a:p>
            <a:pPr marL="342900" lvl="1" indent="-342900">
              <a:lnSpc>
                <a:spcPct val="120000"/>
              </a:lnSpc>
              <a:spcBef>
                <a:spcPts val="0"/>
              </a:spcBef>
              <a:spcAft>
                <a:spcPts val="1000"/>
              </a:spcAft>
              <a:buSzPct val="80000"/>
              <a:buFont typeface="Wingdings" panose="05000000000000000000" pitchFamily="2" charset="2"/>
              <a:buChar char="l"/>
            </a:pPr>
            <a:r>
              <a:rPr lang="en-US" altLang="zh-CN" sz="2600" b="1" dirty="0">
                <a:cs typeface="Arial" panose="020B0604020202020204" pitchFamily="34" charset="0"/>
              </a:rPr>
              <a:t>Composition</a:t>
            </a:r>
          </a:p>
          <a:p>
            <a:pPr marL="0" lvl="1" indent="0">
              <a:lnSpc>
                <a:spcPct val="150000"/>
              </a:lnSpc>
              <a:spcBef>
                <a:spcPts val="0"/>
              </a:spcBef>
              <a:buSzPct val="95000"/>
              <a:buNone/>
            </a:pPr>
            <a:r>
              <a:rPr lang="en-US" altLang="zh-CN" sz="2000" dirty="0">
                <a:cs typeface="Arial" panose="020B0604020202020204" pitchFamily="34" charset="0"/>
              </a:rPr>
              <a:t>      Dual circuit cooling mechanism.</a:t>
            </a:r>
          </a:p>
          <a:p>
            <a:pPr marL="685800" lvl="1">
              <a:lnSpc>
                <a:spcPct val="150000"/>
              </a:lnSpc>
              <a:spcBef>
                <a:spcPts val="0"/>
              </a:spcBef>
              <a:buFont typeface="Arial" panose="020B0604020202020204" pitchFamily="34" charset="0"/>
              <a:buChar char="•"/>
            </a:pPr>
            <a:r>
              <a:rPr lang="en-US" altLang="zh-CN" sz="1900" b="1" dirty="0">
                <a:solidFill>
                  <a:srgbClr val="C00000"/>
                </a:solidFill>
                <a:cs typeface="Arial" panose="020B0604020202020204" pitchFamily="34" charset="0"/>
              </a:rPr>
              <a:t>LCW</a:t>
            </a:r>
            <a:r>
              <a:rPr lang="en-US" altLang="zh-CN" sz="1900" b="1" dirty="0">
                <a:cs typeface="Arial" panose="020B0604020202020204" pitchFamily="34" charset="0"/>
              </a:rPr>
              <a:t> </a:t>
            </a:r>
            <a:r>
              <a:rPr lang="en-US" altLang="zh-CN" sz="1900" dirty="0">
                <a:cs typeface="Arial" panose="020B0604020202020204" pitchFamily="34" charset="0"/>
              </a:rPr>
              <a:t>(Low-conductivity water)— Cooling process equipment directly.</a:t>
            </a:r>
          </a:p>
          <a:p>
            <a:pPr marL="685800" lvl="1">
              <a:lnSpc>
                <a:spcPct val="150000"/>
              </a:lnSpc>
              <a:spcBef>
                <a:spcPts val="0"/>
              </a:spcBef>
              <a:buFont typeface="Arial" panose="020B0604020202020204" pitchFamily="34" charset="0"/>
              <a:buChar char="•"/>
            </a:pPr>
            <a:r>
              <a:rPr lang="en-US" altLang="zh-CN" sz="1900" b="1" dirty="0">
                <a:solidFill>
                  <a:srgbClr val="C00000"/>
                </a:solidFill>
                <a:cs typeface="Arial" panose="020B0604020202020204" pitchFamily="34" charset="0"/>
              </a:rPr>
              <a:t>CTW</a:t>
            </a:r>
            <a:r>
              <a:rPr lang="en-US" altLang="zh-CN" sz="1900" dirty="0">
                <a:cs typeface="Arial" panose="020B0604020202020204" pitchFamily="34" charset="0"/>
              </a:rPr>
              <a:t> (Cooling tower water)— Provide cold source for LCW.</a:t>
            </a:r>
          </a:p>
          <a:p>
            <a:pPr marL="685800" lvl="1">
              <a:lnSpc>
                <a:spcPct val="150000"/>
              </a:lnSpc>
              <a:spcBef>
                <a:spcPts val="0"/>
              </a:spcBef>
              <a:buFont typeface="Arial" panose="020B0604020202020204" pitchFamily="34" charset="0"/>
              <a:buChar char="•"/>
            </a:pPr>
            <a:r>
              <a:rPr lang="en-US" altLang="zh-CN" sz="1900" b="1" dirty="0">
                <a:solidFill>
                  <a:srgbClr val="C00000"/>
                </a:solidFill>
                <a:cs typeface="Arial" panose="020B0604020202020204" pitchFamily="34" charset="0"/>
              </a:rPr>
              <a:t>DW</a:t>
            </a:r>
            <a:r>
              <a:rPr lang="en-US" altLang="zh-CN" sz="1900" dirty="0">
                <a:cs typeface="Arial" panose="020B0604020202020204" pitchFamily="34" charset="0"/>
              </a:rPr>
              <a:t> (Deionized water)— Supply low-conductivity water for makeup.</a:t>
            </a:r>
          </a:p>
          <a:p>
            <a:pPr marL="685800" lvl="1">
              <a:lnSpc>
                <a:spcPct val="160000"/>
              </a:lnSpc>
              <a:spcBef>
                <a:spcPts val="0"/>
              </a:spcBef>
              <a:buFont typeface="Arial" panose="020B0604020202020204" pitchFamily="34" charset="0"/>
              <a:buChar char="•"/>
            </a:pPr>
            <a:r>
              <a:rPr lang="en-US" altLang="zh-CN" sz="1900" dirty="0">
                <a:cs typeface="Arial" panose="020B0604020202020204" pitchFamily="34" charset="0"/>
              </a:rPr>
              <a:t>Waste water collection and discharge system</a:t>
            </a:r>
          </a:p>
          <a:p>
            <a:pPr marL="685800" lvl="1">
              <a:lnSpc>
                <a:spcPct val="160000"/>
              </a:lnSpc>
              <a:spcBef>
                <a:spcPts val="0"/>
              </a:spcBef>
              <a:buFont typeface="Arial" panose="020B0604020202020204" pitchFamily="34" charset="0"/>
              <a:buChar char="•"/>
            </a:pPr>
            <a:r>
              <a:rPr lang="en-US" altLang="zh-CN" sz="1900" dirty="0">
                <a:cs typeface="Arial" panose="020B0604020202020204" pitchFamily="34" charset="0"/>
              </a:rPr>
              <a:t>Cooling water control system</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040" y="1652537"/>
            <a:ext cx="5597342" cy="4584137"/>
          </a:xfrm>
          <a:prstGeom prst="rect">
            <a:avLst/>
          </a:prstGeom>
        </p:spPr>
      </p:pic>
      <p:sp>
        <p:nvSpPr>
          <p:cNvPr id="7" name="文本框 6">
            <a:extLst>
              <a:ext uri="{FF2B5EF4-FFF2-40B4-BE49-F238E27FC236}">
                <a16:creationId xmlns:a16="http://schemas.microsoft.com/office/drawing/2014/main" id="{068FF5A8-3C37-4775-AA04-5FAECA74B1CA}"/>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spTree>
    <p:extLst>
      <p:ext uri="{BB962C8B-B14F-4D97-AF65-F5344CB8AC3E}">
        <p14:creationId xmlns:p14="http://schemas.microsoft.com/office/powerpoint/2010/main" val="134548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563" y="1061556"/>
            <a:ext cx="7808814" cy="5418071"/>
          </a:xfrm>
          <a:prstGeom prst="rect">
            <a:avLst/>
          </a:prstGeom>
        </p:spPr>
      </p:pic>
      <p:sp>
        <p:nvSpPr>
          <p:cNvPr id="16" name="文本框 15">
            <a:extLst>
              <a:ext uri="{FF2B5EF4-FFF2-40B4-BE49-F238E27FC236}">
                <a16:creationId xmlns:a16="http://schemas.microsoft.com/office/drawing/2014/main" id="{4EF8E15D-FB25-4BED-A25F-1D2D54D09926}"/>
              </a:ext>
            </a:extLst>
          </p:cNvPr>
          <p:cNvSpPr txBox="1"/>
          <p:nvPr/>
        </p:nvSpPr>
        <p:spPr>
          <a:xfrm>
            <a:off x="8571970" y="2072532"/>
            <a:ext cx="758855" cy="307777"/>
          </a:xfrm>
          <a:prstGeom prst="rect">
            <a:avLst/>
          </a:prstGeom>
          <a:noFill/>
        </p:spPr>
        <p:txBody>
          <a:bodyPr wrap="square" rtlCol="0">
            <a:spAutoFit/>
          </a:bodyPr>
          <a:lstStyle/>
          <a:p>
            <a:r>
              <a:rPr lang="en-US" altLang="zh-CN" sz="1400" dirty="0">
                <a:solidFill>
                  <a:srgbClr val="7030A0"/>
                </a:solidFill>
                <a:latin typeface="微软雅黑" panose="020B0503020204020204" pitchFamily="34" charset="-122"/>
                <a:ea typeface="微软雅黑" panose="020B0503020204020204" pitchFamily="34" charset="-122"/>
              </a:rPr>
              <a:t>LSS4</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4EF8E15D-FB25-4BED-A25F-1D2D54D09926}"/>
              </a:ext>
            </a:extLst>
          </p:cNvPr>
          <p:cNvSpPr txBox="1"/>
          <p:nvPr/>
        </p:nvSpPr>
        <p:spPr>
          <a:xfrm>
            <a:off x="7546718" y="5233021"/>
            <a:ext cx="758855" cy="307777"/>
          </a:xfrm>
          <a:prstGeom prst="rect">
            <a:avLst/>
          </a:prstGeom>
          <a:noFill/>
        </p:spPr>
        <p:txBody>
          <a:bodyPr wrap="square" rtlCol="0">
            <a:spAutoFit/>
          </a:bodyPr>
          <a:lstStyle/>
          <a:p>
            <a:r>
              <a:rPr lang="en-US" altLang="zh-CN" sz="1400" dirty="0">
                <a:solidFill>
                  <a:srgbClr val="7030A0"/>
                </a:solidFill>
                <a:latin typeface="微软雅黑" panose="020B0503020204020204" pitchFamily="34" charset="-122"/>
                <a:ea typeface="微软雅黑" panose="020B0503020204020204" pitchFamily="34" charset="-122"/>
              </a:rPr>
              <a:t>LSS2</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4EF8E15D-FB25-4BED-A25F-1D2D54D09926}"/>
              </a:ext>
            </a:extLst>
          </p:cNvPr>
          <p:cNvSpPr txBox="1"/>
          <p:nvPr/>
        </p:nvSpPr>
        <p:spPr>
          <a:xfrm>
            <a:off x="5424295" y="4955924"/>
            <a:ext cx="758855" cy="307777"/>
          </a:xfrm>
          <a:prstGeom prst="rect">
            <a:avLst/>
          </a:prstGeom>
          <a:noFill/>
        </p:spPr>
        <p:txBody>
          <a:bodyPr wrap="square" rtlCol="0">
            <a:spAutoFit/>
          </a:bodyPr>
          <a:lstStyle/>
          <a:p>
            <a:r>
              <a:rPr lang="en-US" altLang="zh-CN" sz="1400" dirty="0">
                <a:solidFill>
                  <a:srgbClr val="7030A0"/>
                </a:solidFill>
                <a:latin typeface="微软雅黑" panose="020B0503020204020204" pitchFamily="34" charset="-122"/>
                <a:ea typeface="微软雅黑" panose="020B0503020204020204" pitchFamily="34" charset="-122"/>
              </a:rPr>
              <a:t>IP3</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4EF8E15D-FB25-4BED-A25F-1D2D54D09926}"/>
              </a:ext>
            </a:extLst>
          </p:cNvPr>
          <p:cNvSpPr txBox="1"/>
          <p:nvPr/>
        </p:nvSpPr>
        <p:spPr>
          <a:xfrm>
            <a:off x="10297652" y="2667951"/>
            <a:ext cx="758855" cy="307777"/>
          </a:xfrm>
          <a:prstGeom prst="rect">
            <a:avLst/>
          </a:prstGeom>
          <a:noFill/>
        </p:spPr>
        <p:txBody>
          <a:bodyPr wrap="square" rtlCol="0">
            <a:spAutoFit/>
          </a:bodyPr>
          <a:lstStyle/>
          <a:p>
            <a:r>
              <a:rPr lang="en-US" altLang="zh-CN" sz="1400" dirty="0">
                <a:solidFill>
                  <a:srgbClr val="7030A0"/>
                </a:solidFill>
                <a:latin typeface="微软雅黑" panose="020B0503020204020204" pitchFamily="34" charset="-122"/>
                <a:ea typeface="微软雅黑" panose="020B0503020204020204" pitchFamily="34" charset="-122"/>
              </a:rPr>
              <a:t>IP1</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4EF8E15D-FB25-4BED-A25F-1D2D54D09926}"/>
              </a:ext>
            </a:extLst>
          </p:cNvPr>
          <p:cNvSpPr txBox="1"/>
          <p:nvPr/>
        </p:nvSpPr>
        <p:spPr>
          <a:xfrm>
            <a:off x="10135285" y="3905688"/>
            <a:ext cx="758855" cy="307777"/>
          </a:xfrm>
          <a:prstGeom prst="rect">
            <a:avLst/>
          </a:prstGeom>
          <a:noFill/>
        </p:spPr>
        <p:txBody>
          <a:bodyPr wrap="square" rtlCol="0">
            <a:spAutoFit/>
          </a:bodyPr>
          <a:lstStyle/>
          <a:p>
            <a:r>
              <a:rPr lang="en-US" altLang="zh-CN" sz="1400" dirty="0">
                <a:solidFill>
                  <a:srgbClr val="7030A0"/>
                </a:solidFill>
                <a:latin typeface="微软雅黑" panose="020B0503020204020204" pitchFamily="34" charset="-122"/>
                <a:ea typeface="微软雅黑" panose="020B0503020204020204" pitchFamily="34" charset="-122"/>
              </a:rPr>
              <a:t>LSS1</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4EF8E15D-FB25-4BED-A25F-1D2D54D09926}"/>
              </a:ext>
            </a:extLst>
          </p:cNvPr>
          <p:cNvSpPr txBox="1"/>
          <p:nvPr/>
        </p:nvSpPr>
        <p:spPr>
          <a:xfrm>
            <a:off x="9330825" y="4708213"/>
            <a:ext cx="758855" cy="307777"/>
          </a:xfrm>
          <a:prstGeom prst="rect">
            <a:avLst/>
          </a:prstGeom>
          <a:noFill/>
        </p:spPr>
        <p:txBody>
          <a:bodyPr wrap="square" rtlCol="0">
            <a:spAutoFit/>
          </a:bodyPr>
          <a:lstStyle/>
          <a:p>
            <a:r>
              <a:rPr lang="en-US" altLang="zh-CN" sz="1400" dirty="0">
                <a:solidFill>
                  <a:srgbClr val="7030A0"/>
                </a:solidFill>
                <a:latin typeface="微软雅黑" panose="020B0503020204020204" pitchFamily="34" charset="-122"/>
                <a:ea typeface="微软雅黑" panose="020B0503020204020204" pitchFamily="34" charset="-122"/>
              </a:rPr>
              <a:t>IP2</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4EF8E15D-FB25-4BED-A25F-1D2D54D09926}"/>
              </a:ext>
            </a:extLst>
          </p:cNvPr>
          <p:cNvSpPr txBox="1"/>
          <p:nvPr/>
        </p:nvSpPr>
        <p:spPr>
          <a:xfrm>
            <a:off x="6660760" y="2667951"/>
            <a:ext cx="758855" cy="307777"/>
          </a:xfrm>
          <a:prstGeom prst="rect">
            <a:avLst/>
          </a:prstGeom>
          <a:noFill/>
        </p:spPr>
        <p:txBody>
          <a:bodyPr wrap="square" rtlCol="0">
            <a:spAutoFit/>
          </a:bodyPr>
          <a:lstStyle/>
          <a:p>
            <a:r>
              <a:rPr lang="en-US" altLang="zh-CN" sz="1400" dirty="0">
                <a:solidFill>
                  <a:srgbClr val="7030A0"/>
                </a:solidFill>
                <a:latin typeface="微软雅黑" panose="020B0503020204020204" pitchFamily="34" charset="-122"/>
                <a:ea typeface="微软雅黑" panose="020B0503020204020204" pitchFamily="34" charset="-122"/>
              </a:rPr>
              <a:t>IP4</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4EF8E15D-FB25-4BED-A25F-1D2D54D09926}"/>
              </a:ext>
            </a:extLst>
          </p:cNvPr>
          <p:cNvSpPr txBox="1"/>
          <p:nvPr/>
        </p:nvSpPr>
        <p:spPr>
          <a:xfrm>
            <a:off x="5424296" y="3462815"/>
            <a:ext cx="758855" cy="307777"/>
          </a:xfrm>
          <a:prstGeom prst="rect">
            <a:avLst/>
          </a:prstGeom>
          <a:noFill/>
        </p:spPr>
        <p:txBody>
          <a:bodyPr wrap="square" rtlCol="0">
            <a:spAutoFit/>
          </a:bodyPr>
          <a:lstStyle/>
          <a:p>
            <a:r>
              <a:rPr lang="en-US" altLang="zh-CN" sz="1400" dirty="0">
                <a:solidFill>
                  <a:srgbClr val="7030A0"/>
                </a:solidFill>
                <a:latin typeface="微软雅黑" panose="020B0503020204020204" pitchFamily="34" charset="-122"/>
                <a:ea typeface="微软雅黑" panose="020B0503020204020204" pitchFamily="34" charset="-122"/>
              </a:rPr>
              <a:t>LSS3</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4EF8E15D-FB25-4BED-A25F-1D2D54D09926}"/>
              </a:ext>
            </a:extLst>
          </p:cNvPr>
          <p:cNvSpPr txBox="1"/>
          <p:nvPr/>
        </p:nvSpPr>
        <p:spPr>
          <a:xfrm>
            <a:off x="7905655" y="3699062"/>
            <a:ext cx="758855" cy="307777"/>
          </a:xfrm>
          <a:prstGeom prst="rect">
            <a:avLst/>
          </a:prstGeom>
          <a:noFill/>
        </p:spPr>
        <p:txBody>
          <a:bodyPr wrap="square" rtlCol="0">
            <a:spAutoFit/>
          </a:bodyPr>
          <a:lstStyle/>
          <a:p>
            <a:r>
              <a:rPr lang="en-US" altLang="zh-CN" sz="1400" dirty="0">
                <a:solidFill>
                  <a:srgbClr val="7030A0"/>
                </a:solidFill>
                <a:latin typeface="微软雅黑" panose="020B0503020204020204" pitchFamily="34" charset="-122"/>
                <a:ea typeface="微软雅黑" panose="020B0503020204020204" pitchFamily="34" charset="-122"/>
              </a:rPr>
              <a:t>LINAC</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4EF8E15D-FB25-4BED-A25F-1D2D54D09926}"/>
              </a:ext>
            </a:extLst>
          </p:cNvPr>
          <p:cNvSpPr txBox="1"/>
          <p:nvPr/>
        </p:nvSpPr>
        <p:spPr>
          <a:xfrm>
            <a:off x="6416865" y="3751799"/>
            <a:ext cx="758855" cy="307777"/>
          </a:xfrm>
          <a:prstGeom prst="rect">
            <a:avLst/>
          </a:prstGeom>
          <a:noFill/>
        </p:spPr>
        <p:txBody>
          <a:bodyPr wrap="square" rtlCol="0">
            <a:spAutoFit/>
          </a:bodyPr>
          <a:lstStyle/>
          <a:p>
            <a:r>
              <a:rPr lang="en-US" altLang="zh-CN" sz="1400" dirty="0">
                <a:solidFill>
                  <a:srgbClr val="7030A0"/>
                </a:solidFill>
                <a:latin typeface="微软雅黑" panose="020B0503020204020204" pitchFamily="34" charset="-122"/>
                <a:ea typeface="微软雅黑" panose="020B0503020204020204" pitchFamily="34" charset="-122"/>
              </a:rPr>
              <a:t>BTL</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 name="内容占位符 1"/>
          <p:cNvSpPr>
            <a:spLocks noGrp="1"/>
          </p:cNvSpPr>
          <p:nvPr>
            <p:ph idx="1"/>
          </p:nvPr>
        </p:nvSpPr>
        <p:spPr>
          <a:xfrm>
            <a:off x="217291" y="1196752"/>
            <a:ext cx="5108982" cy="5253868"/>
          </a:xfrm>
        </p:spPr>
        <p:txBody>
          <a:bodyPr rtlCol="0">
            <a:normAutofit fontScale="92500" lnSpcReduction="20000"/>
          </a:bodyPr>
          <a:lstStyle/>
          <a:p>
            <a:pPr>
              <a:buClrTx/>
              <a:buFont typeface="Wingdings" panose="05000000000000000000" pitchFamily="2" charset="2"/>
              <a:buChar char="l"/>
            </a:pPr>
            <a:r>
              <a:rPr lang="en-US" altLang="zh-CN" sz="2400" b="1" dirty="0">
                <a:cs typeface="Arial" panose="020B0604020202020204" pitchFamily="34" charset="0"/>
              </a:rPr>
              <a:t>Principle of layout</a:t>
            </a:r>
            <a:endParaRPr lang="en-US" altLang="zh-CN" sz="2400" dirty="0">
              <a:cs typeface="Arial" panose="020B0604020202020204" pitchFamily="34" charset="0"/>
            </a:endParaRPr>
          </a:p>
          <a:p>
            <a:pPr marL="685800" lvl="1">
              <a:lnSpc>
                <a:spcPct val="160000"/>
              </a:lnSpc>
              <a:spcBef>
                <a:spcPts val="0"/>
              </a:spcBef>
              <a:buSzPct val="80000"/>
              <a:buFont typeface="Arial" panose="020B0604020202020204" pitchFamily="34" charset="0"/>
              <a:buChar char="•"/>
            </a:pPr>
            <a:r>
              <a:rPr lang="en-US" altLang="zh-CN" sz="1900" dirty="0">
                <a:cs typeface="Arial" panose="020B0604020202020204" pitchFamily="34" charset="0"/>
              </a:rPr>
              <a:t>Close to the heat load center.</a:t>
            </a:r>
          </a:p>
          <a:p>
            <a:pPr marL="685800" lvl="1">
              <a:lnSpc>
                <a:spcPct val="160000"/>
              </a:lnSpc>
              <a:spcBef>
                <a:spcPts val="0"/>
              </a:spcBef>
              <a:buSzPct val="80000"/>
              <a:buFont typeface="Arial" panose="020B0604020202020204" pitchFamily="34" charset="0"/>
              <a:buChar char="•"/>
            </a:pPr>
            <a:r>
              <a:rPr lang="en-US" altLang="zh-CN" sz="1900" dirty="0">
                <a:cs typeface="Arial" panose="020B0604020202020204" pitchFamily="34" charset="0"/>
              </a:rPr>
              <a:t>Relatively concentrated.</a:t>
            </a:r>
          </a:p>
          <a:p>
            <a:pPr marL="685800" lvl="1">
              <a:lnSpc>
                <a:spcPct val="160000"/>
              </a:lnSpc>
              <a:spcBef>
                <a:spcPts val="0"/>
              </a:spcBef>
              <a:buSzPct val="80000"/>
              <a:buFont typeface="Arial" panose="020B0604020202020204" pitchFamily="34" charset="0"/>
              <a:buChar char="•"/>
            </a:pPr>
            <a:r>
              <a:rPr lang="en-US" altLang="zh-CN" sz="1900" dirty="0">
                <a:cs typeface="Arial" panose="020B0604020202020204" pitchFamily="34" charset="0"/>
              </a:rPr>
              <a:t>Reasonable water supply radius.</a:t>
            </a:r>
          </a:p>
          <a:p>
            <a:pPr marL="685800" lvl="1">
              <a:lnSpc>
                <a:spcPct val="160000"/>
              </a:lnSpc>
              <a:spcBef>
                <a:spcPts val="0"/>
              </a:spcBef>
              <a:buSzPct val="80000"/>
              <a:buFont typeface="Arial" panose="020B0604020202020204" pitchFamily="34" charset="0"/>
              <a:buChar char="•"/>
            </a:pPr>
            <a:r>
              <a:rPr lang="en-US" altLang="zh-CN" sz="1900" dirty="0">
                <a:cs typeface="Arial" panose="020B0604020202020204" pitchFamily="34" charset="0"/>
              </a:rPr>
              <a:t>Minimize operating pressure.</a:t>
            </a:r>
          </a:p>
          <a:p>
            <a:pPr marL="400050" lvl="1" indent="0">
              <a:lnSpc>
                <a:spcPct val="150000"/>
              </a:lnSpc>
              <a:buSzPct val="80000"/>
              <a:buNone/>
            </a:pPr>
            <a:endParaRPr lang="en-US" altLang="zh-CN" sz="1800" b="1" dirty="0">
              <a:cs typeface="Arial" panose="020B0604020202020204" pitchFamily="34" charset="0"/>
            </a:endParaRPr>
          </a:p>
          <a:p>
            <a:pPr>
              <a:lnSpc>
                <a:spcPct val="120000"/>
              </a:lnSpc>
              <a:buClrTx/>
              <a:buFont typeface="Wingdings" panose="05000000000000000000" pitchFamily="2" charset="2"/>
              <a:buChar char="l"/>
            </a:pPr>
            <a:r>
              <a:rPr lang="en-US" altLang="zh-CN" sz="2400" b="1" dirty="0">
                <a:cs typeface="Arial" panose="020B0604020202020204" pitchFamily="34" charset="0"/>
              </a:rPr>
              <a:t>Layout scheme </a:t>
            </a:r>
          </a:p>
          <a:p>
            <a:pPr marL="685800" lvl="1">
              <a:lnSpc>
                <a:spcPct val="160000"/>
              </a:lnSpc>
              <a:spcBef>
                <a:spcPts val="0"/>
              </a:spcBef>
              <a:buSzPct val="80000"/>
              <a:buFont typeface="Arial" panose="020B0604020202020204" pitchFamily="34" charset="0"/>
              <a:buChar char="•"/>
            </a:pPr>
            <a:r>
              <a:rPr lang="en-US" altLang="zh-CN" sz="1900" dirty="0">
                <a:cs typeface="Arial" panose="020B0604020202020204" pitchFamily="34" charset="0"/>
              </a:rPr>
              <a:t>CTW and DW on surface.</a:t>
            </a:r>
          </a:p>
          <a:p>
            <a:pPr marL="685800" lvl="1">
              <a:lnSpc>
                <a:spcPct val="160000"/>
              </a:lnSpc>
              <a:spcBef>
                <a:spcPts val="0"/>
              </a:spcBef>
              <a:buSzPct val="80000"/>
              <a:buFont typeface="Arial" panose="020B0604020202020204" pitchFamily="34" charset="0"/>
              <a:buChar char="•"/>
            </a:pPr>
            <a:r>
              <a:rPr lang="en-US" altLang="zh-CN" sz="1900" dirty="0">
                <a:cs typeface="Arial" panose="020B0604020202020204" pitchFamily="34" charset="0"/>
              </a:rPr>
              <a:t>LCW</a:t>
            </a:r>
            <a:r>
              <a:rPr lang="zh-CN" altLang="en-US" sz="1900" dirty="0">
                <a:cs typeface="Arial" panose="020B0604020202020204" pitchFamily="34" charset="0"/>
              </a:rPr>
              <a:t> </a:t>
            </a:r>
            <a:r>
              <a:rPr lang="en-US" altLang="zh-CN" sz="1900" dirty="0">
                <a:cs typeface="Arial" panose="020B0604020202020204" pitchFamily="34" charset="0"/>
              </a:rPr>
              <a:t>are underground.</a:t>
            </a:r>
          </a:p>
          <a:p>
            <a:pPr marL="685800" lvl="1">
              <a:lnSpc>
                <a:spcPct val="160000"/>
              </a:lnSpc>
              <a:spcBef>
                <a:spcPts val="0"/>
              </a:spcBef>
              <a:buSzPct val="80000"/>
              <a:buFont typeface="Arial" panose="020B0604020202020204" pitchFamily="34" charset="0"/>
              <a:buChar char="•"/>
            </a:pPr>
            <a:r>
              <a:rPr lang="en-US" altLang="zh-CN" sz="1900" dirty="0">
                <a:cs typeface="Arial" panose="020B0604020202020204" pitchFamily="34" charset="0"/>
              </a:rPr>
              <a:t>Centralized water supply station:20</a:t>
            </a:r>
          </a:p>
          <a:p>
            <a:pPr marL="1085850" lvl="2">
              <a:lnSpc>
                <a:spcPct val="160000"/>
              </a:lnSpc>
              <a:spcBef>
                <a:spcPts val="0"/>
              </a:spcBef>
              <a:buSzPct val="80000"/>
              <a:buFont typeface="Wingdings" panose="05000000000000000000" pitchFamily="2" charset="2"/>
              <a:buChar char="Ø"/>
            </a:pPr>
            <a:r>
              <a:rPr lang="en-US" altLang="zh-CN" sz="1900" dirty="0" err="1">
                <a:cs typeface="Arial" panose="020B0604020202020204" pitchFamily="34" charset="0"/>
              </a:rPr>
              <a:t>Linac</a:t>
            </a:r>
            <a:r>
              <a:rPr lang="en-US" altLang="zh-CN" sz="1900" dirty="0">
                <a:cs typeface="Arial" panose="020B0604020202020204" pitchFamily="34" charset="0"/>
              </a:rPr>
              <a:t>—1</a:t>
            </a:r>
          </a:p>
          <a:p>
            <a:pPr marL="1085850" lvl="2">
              <a:lnSpc>
                <a:spcPct val="160000"/>
              </a:lnSpc>
              <a:spcBef>
                <a:spcPts val="0"/>
              </a:spcBef>
              <a:buSzPct val="80000"/>
              <a:buFont typeface="Wingdings" panose="05000000000000000000" pitchFamily="2" charset="2"/>
              <a:buChar char="Ø"/>
            </a:pPr>
            <a:r>
              <a:rPr lang="en-US" altLang="zh-CN" sz="1900" dirty="0">
                <a:cs typeface="Arial" panose="020B0604020202020204" pitchFamily="34" charset="0"/>
              </a:rPr>
              <a:t>BTL—1</a:t>
            </a:r>
          </a:p>
          <a:p>
            <a:pPr marL="1085850" lvl="2">
              <a:lnSpc>
                <a:spcPct val="160000"/>
              </a:lnSpc>
              <a:spcBef>
                <a:spcPts val="0"/>
              </a:spcBef>
              <a:buSzPct val="80000"/>
              <a:buFont typeface="Wingdings" panose="05000000000000000000" pitchFamily="2" charset="2"/>
              <a:buChar char="Ø"/>
            </a:pPr>
            <a:r>
              <a:rPr lang="en-US" altLang="zh-CN" sz="1900" dirty="0">
                <a:cs typeface="Arial" panose="020B0604020202020204" pitchFamily="34" charset="0"/>
              </a:rPr>
              <a:t>Collide/Booster—16</a:t>
            </a:r>
          </a:p>
        </p:txBody>
      </p:sp>
      <p:sp>
        <p:nvSpPr>
          <p:cNvPr id="26" name="文本框 25">
            <a:extLst>
              <a:ext uri="{FF2B5EF4-FFF2-40B4-BE49-F238E27FC236}">
                <a16:creationId xmlns:a16="http://schemas.microsoft.com/office/drawing/2014/main" id="{1F95DB4E-FBA4-469D-B67B-DF570BB95D92}"/>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spTree>
    <p:custDataLst>
      <p:tags r:id="rId1"/>
    </p:custDataLst>
    <p:extLst>
      <p:ext uri="{BB962C8B-B14F-4D97-AF65-F5344CB8AC3E}">
        <p14:creationId xmlns:p14="http://schemas.microsoft.com/office/powerpoint/2010/main" val="132614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12DDFCD7-7D52-4FE4-A86E-7F8A62D84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0" y="2540781"/>
            <a:ext cx="12060048" cy="3535301"/>
          </a:xfrm>
          <a:prstGeom prst="rect">
            <a:avLst/>
          </a:prstGeom>
        </p:spPr>
      </p:pic>
      <p:sp>
        <p:nvSpPr>
          <p:cNvPr id="18" name="内容占位符 1"/>
          <p:cNvSpPr txBox="1">
            <a:spLocks/>
          </p:cNvSpPr>
          <p:nvPr/>
        </p:nvSpPr>
        <p:spPr>
          <a:xfrm>
            <a:off x="81420" y="1101279"/>
            <a:ext cx="5100412" cy="497415"/>
          </a:xfrm>
          <a:prstGeom prst="rect">
            <a:avLst/>
          </a:prstGeom>
        </p:spPr>
        <p:txBody>
          <a:bodyPr vert="horz" rtlCol="0">
            <a:normAutofit fontScale="925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Arial" panose="020B0604020202020204" pitchFamily="34" charset="0"/>
                <a:cs typeface="Arial" panose="020B0604020202020204" pitchFamily="34" charset="0"/>
              </a:rPr>
              <a:t>Key requirements and parameters</a:t>
            </a:r>
          </a:p>
          <a:p>
            <a:pPr marL="393192" lvl="1" indent="0">
              <a:lnSpc>
                <a:spcPct val="110000"/>
              </a:lnSpc>
              <a:buNone/>
            </a:pPr>
            <a:endParaRPr lang="en-US" altLang="zh-CN" sz="2000" dirty="0">
              <a:solidFill>
                <a:srgbClr val="000000"/>
              </a:solidFill>
              <a:latin typeface="Times New Roman" panose="02020603050405020304" pitchFamily="18" charset="0"/>
              <a:cs typeface="Times New Roman" panose="02020603050405020304" pitchFamily="18" charset="0"/>
            </a:endParaRPr>
          </a:p>
          <a:p>
            <a:pPr marL="393192" lvl="1" indent="0">
              <a:lnSpc>
                <a:spcPct val="110000"/>
              </a:lnSpc>
              <a:buNone/>
            </a:pPr>
            <a:endParaRPr lang="en-US" altLang="zh-CN" sz="2000" u="sng" dirty="0">
              <a:latin typeface="Times New Roman" panose="02020603050405020304" pitchFamily="18" charset="0"/>
              <a:cs typeface="Times New Roman" panose="02020603050405020304" pitchFamily="18" charset="0"/>
            </a:endParaRPr>
          </a:p>
          <a:p>
            <a:pPr marL="444500" lvl="1" indent="0">
              <a:buNone/>
            </a:pPr>
            <a:endParaRPr lang="en-US" altLang="zh-CN" sz="1800" b="1" dirty="0">
              <a:solidFill>
                <a:srgbClr val="00B050"/>
              </a:solidFill>
              <a:latin typeface="Times New Roman" panose="02020603050405020304" pitchFamily="18" charset="0"/>
              <a:cs typeface="Times New Roman" panose="02020603050405020304" pitchFamily="18" charset="0"/>
            </a:endParaRPr>
          </a:p>
          <a:p>
            <a:pPr lvl="1">
              <a:lnSpc>
                <a:spcPct val="150000"/>
              </a:lnSpc>
            </a:pPr>
            <a:endParaRPr lang="en-US" altLang="zh-CN" sz="1800" dirty="0">
              <a:latin typeface="Times New Roman" panose="02020603050405020304" pitchFamily="18" charset="0"/>
              <a:cs typeface="Times New Roman" panose="02020603050405020304" pitchFamily="18" charset="0"/>
            </a:endParaRPr>
          </a:p>
          <a:p>
            <a:pPr marL="0" indent="0">
              <a:buNone/>
            </a:pPr>
            <a:endParaRPr lang="en-US" altLang="zh-CN" sz="2100" b="1" dirty="0">
              <a:latin typeface="Times New Roman" panose="02020603050405020304" pitchFamily="18" charset="0"/>
              <a:cs typeface="Times New Roman" panose="02020603050405020304" pitchFamily="18" charset="0"/>
            </a:endParaRPr>
          </a:p>
          <a:p>
            <a:pPr marL="274638" indent="-274638"/>
            <a:endParaRPr lang="en-US" altLang="zh-CN" sz="2100" b="1" dirty="0">
              <a:latin typeface="Times New Roman" panose="02020603050405020304" pitchFamily="18" charset="0"/>
              <a:cs typeface="Times New Roman" panose="02020603050405020304" pitchFamily="18" charset="0"/>
            </a:endParaRPr>
          </a:p>
          <a:p>
            <a:pPr marL="674688" lvl="1" indent="-274638"/>
            <a:endParaRPr lang="en-US" altLang="zh-CN" sz="2000" b="1" baseline="30000"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CFC88E93-EDA3-49E7-9061-6A7BA9A409C1}"/>
              </a:ext>
            </a:extLst>
          </p:cNvPr>
          <p:cNvSpPr txBox="1"/>
          <p:nvPr/>
        </p:nvSpPr>
        <p:spPr>
          <a:xfrm>
            <a:off x="3935760" y="2132856"/>
            <a:ext cx="4545155" cy="507831"/>
          </a:xfrm>
          <a:prstGeom prst="rect">
            <a:avLst/>
          </a:prstGeom>
          <a:noFill/>
        </p:spPr>
        <p:txBody>
          <a:bodyPr wrap="square" rtlCol="0">
            <a:spAutoFit/>
          </a:bodyPr>
          <a:lstStyle/>
          <a:p>
            <a:pPr>
              <a:lnSpc>
                <a:spcPct val="150000"/>
              </a:lnSpc>
            </a:pP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Heat load of cooling water system</a:t>
            </a:r>
            <a:endParaRPr lang="en-US" altLang="zh-CN"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框 9">
            <a:extLst>
              <a:ext uri="{FF2B5EF4-FFF2-40B4-BE49-F238E27FC236}">
                <a16:creationId xmlns:a16="http://schemas.microsoft.com/office/drawing/2014/main" id="{911BD167-6CC4-4679-9190-7C52C3E31602}"/>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sp>
        <p:nvSpPr>
          <p:cNvPr id="2" name="矩形 1">
            <a:extLst>
              <a:ext uri="{FF2B5EF4-FFF2-40B4-BE49-F238E27FC236}">
                <a16:creationId xmlns:a16="http://schemas.microsoft.com/office/drawing/2014/main" id="{C4BBABB3-FBBE-46FE-8D21-2F90B90D9650}"/>
              </a:ext>
            </a:extLst>
          </p:cNvPr>
          <p:cNvSpPr/>
          <p:nvPr/>
        </p:nvSpPr>
        <p:spPr>
          <a:xfrm>
            <a:off x="-317531" y="1550084"/>
            <a:ext cx="11593288" cy="456535"/>
          </a:xfrm>
          <a:prstGeom prst="rect">
            <a:avLst/>
          </a:prstGeom>
        </p:spPr>
        <p:txBody>
          <a:bodyPr wrap="square">
            <a:spAutoFit/>
          </a:bodyPr>
          <a:lstStyle/>
          <a:p>
            <a:pPr marL="742950" lvl="1" indent="-285750">
              <a:lnSpc>
                <a:spcPct val="150000"/>
              </a:lnSpc>
              <a:buSzPct val="50000"/>
              <a:buFont typeface="Wingdings" panose="05000000000000000000" pitchFamily="2" charset="2"/>
              <a:buChar char="l"/>
            </a:pPr>
            <a:r>
              <a:rPr lang="en-US" altLang="zh-CN" b="1" dirty="0">
                <a:latin typeface="Arial" panose="020B0604020202020204" pitchFamily="34" charset="0"/>
                <a:cs typeface="Arial" panose="020B0604020202020204" pitchFamily="34" charset="0"/>
              </a:rPr>
              <a:t>Total heat load </a:t>
            </a:r>
            <a:r>
              <a:rPr lang="en-US" altLang="zh-CN" dirty="0">
                <a:latin typeface="Arial" panose="020B0604020202020204" pitchFamily="34" charset="0"/>
                <a:cs typeface="Arial" panose="020B0604020202020204" pitchFamily="34" charset="0"/>
              </a:rPr>
              <a:t>: </a:t>
            </a:r>
            <a:r>
              <a:rPr lang="en-US" altLang="zh-CN" b="1" dirty="0">
                <a:solidFill>
                  <a:srgbClr val="C00000"/>
                </a:solidFill>
                <a:latin typeface="Arial" panose="020B0604020202020204" pitchFamily="34" charset="0"/>
                <a:cs typeface="Arial" panose="020B0604020202020204" pitchFamily="34" charset="0"/>
              </a:rPr>
              <a:t>280.48MW </a:t>
            </a:r>
            <a:r>
              <a:rPr lang="en-US" altLang="zh-CN" b="1" dirty="0">
                <a:latin typeface="Arial" panose="020B0604020202020204" pitchFamily="34" charset="0"/>
                <a:cs typeface="Arial" panose="020B0604020202020204" pitchFamily="34" charset="0"/>
              </a:rPr>
              <a:t>(Higgs/50MW)</a:t>
            </a:r>
          </a:p>
        </p:txBody>
      </p:sp>
      <p:sp>
        <p:nvSpPr>
          <p:cNvPr id="11" name="椭圆 10">
            <a:extLst>
              <a:ext uri="{FF2B5EF4-FFF2-40B4-BE49-F238E27FC236}">
                <a16:creationId xmlns:a16="http://schemas.microsoft.com/office/drawing/2014/main" id="{E4DA210D-20A8-43D8-99C2-062E68AD7329}"/>
              </a:ext>
            </a:extLst>
          </p:cNvPr>
          <p:cNvSpPr/>
          <p:nvPr/>
        </p:nvSpPr>
        <p:spPr>
          <a:xfrm>
            <a:off x="4414553" y="5674476"/>
            <a:ext cx="792088"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8805964A-CB5B-493F-A7D7-39B680D311F1}"/>
              </a:ext>
            </a:extLst>
          </p:cNvPr>
          <p:cNvSpPr/>
          <p:nvPr/>
        </p:nvSpPr>
        <p:spPr>
          <a:xfrm>
            <a:off x="7720984" y="5680414"/>
            <a:ext cx="792088"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3CDD2D19-4069-4A23-BCA8-E62311A6FF20}"/>
              </a:ext>
            </a:extLst>
          </p:cNvPr>
          <p:cNvSpPr/>
          <p:nvPr/>
        </p:nvSpPr>
        <p:spPr>
          <a:xfrm>
            <a:off x="11275681" y="5660620"/>
            <a:ext cx="792088"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5635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BCB8DF5-0D98-4303-905B-BC5336009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87" y="2636912"/>
            <a:ext cx="11329556" cy="4029947"/>
          </a:xfrm>
          <a:prstGeom prst="rect">
            <a:avLst/>
          </a:prstGeom>
        </p:spPr>
      </p:pic>
      <p:sp>
        <p:nvSpPr>
          <p:cNvPr id="18" name="内容占位符 1"/>
          <p:cNvSpPr txBox="1">
            <a:spLocks/>
          </p:cNvSpPr>
          <p:nvPr/>
        </p:nvSpPr>
        <p:spPr>
          <a:xfrm>
            <a:off x="101142" y="1239502"/>
            <a:ext cx="5100412" cy="497415"/>
          </a:xfrm>
          <a:prstGeom prst="rect">
            <a:avLst/>
          </a:prstGeom>
        </p:spPr>
        <p:txBody>
          <a:bodyPr vert="horz" rtlCol="0">
            <a:normAutofit fontScale="85000" lnSpcReduction="1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Key requirements and parameters</a:t>
            </a:r>
          </a:p>
          <a:p>
            <a:pPr marL="393192" lvl="1" indent="0">
              <a:lnSpc>
                <a:spcPct val="110000"/>
              </a:lnSpc>
              <a:buNone/>
            </a:pPr>
            <a:endParaRPr lang="en-US" altLang="zh-CN" sz="2000" dirty="0">
              <a:solidFill>
                <a:srgbClr val="000000"/>
              </a:solidFill>
              <a:latin typeface="Times New Roman" panose="02020603050405020304" pitchFamily="18" charset="0"/>
              <a:cs typeface="Times New Roman" panose="02020603050405020304" pitchFamily="18" charset="0"/>
            </a:endParaRPr>
          </a:p>
          <a:p>
            <a:pPr marL="393192" lvl="1" indent="0">
              <a:lnSpc>
                <a:spcPct val="110000"/>
              </a:lnSpc>
              <a:buNone/>
            </a:pPr>
            <a:endParaRPr lang="en-US" altLang="zh-CN" sz="2000" u="sng" dirty="0">
              <a:latin typeface="Times New Roman" panose="02020603050405020304" pitchFamily="18" charset="0"/>
              <a:cs typeface="Times New Roman" panose="02020603050405020304" pitchFamily="18" charset="0"/>
            </a:endParaRPr>
          </a:p>
          <a:p>
            <a:pPr marL="444500" lvl="1" indent="0">
              <a:buNone/>
            </a:pPr>
            <a:endParaRPr lang="en-US" altLang="zh-CN" sz="1800" b="1" dirty="0">
              <a:solidFill>
                <a:srgbClr val="00B050"/>
              </a:solidFill>
              <a:latin typeface="Times New Roman" panose="02020603050405020304" pitchFamily="18" charset="0"/>
              <a:cs typeface="Times New Roman" panose="02020603050405020304" pitchFamily="18" charset="0"/>
            </a:endParaRPr>
          </a:p>
          <a:p>
            <a:pPr lvl="1">
              <a:lnSpc>
                <a:spcPct val="150000"/>
              </a:lnSpc>
            </a:pPr>
            <a:endParaRPr lang="en-US" altLang="zh-CN" sz="1800" dirty="0">
              <a:latin typeface="Times New Roman" panose="02020603050405020304" pitchFamily="18" charset="0"/>
              <a:cs typeface="Times New Roman" panose="02020603050405020304" pitchFamily="18" charset="0"/>
            </a:endParaRPr>
          </a:p>
          <a:p>
            <a:pPr marL="0" indent="0">
              <a:buNone/>
            </a:pPr>
            <a:endParaRPr lang="en-US" altLang="zh-CN" sz="2100" b="1" dirty="0">
              <a:latin typeface="Times New Roman" panose="02020603050405020304" pitchFamily="18" charset="0"/>
              <a:cs typeface="Times New Roman" panose="02020603050405020304" pitchFamily="18" charset="0"/>
            </a:endParaRPr>
          </a:p>
          <a:p>
            <a:pPr marL="274638" indent="-274638"/>
            <a:endParaRPr lang="en-US" altLang="zh-CN" sz="2100" b="1" dirty="0">
              <a:latin typeface="Times New Roman" panose="02020603050405020304" pitchFamily="18" charset="0"/>
              <a:cs typeface="Times New Roman" panose="02020603050405020304" pitchFamily="18" charset="0"/>
            </a:endParaRPr>
          </a:p>
          <a:p>
            <a:pPr marL="674688" lvl="1" indent="-274638"/>
            <a:endParaRPr lang="en-US" altLang="zh-CN" sz="2000" b="1" baseline="30000"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EF280AF8-9B61-4C4B-A9D6-A598F768085F}"/>
              </a:ext>
            </a:extLst>
          </p:cNvPr>
          <p:cNvSpPr txBox="1"/>
          <p:nvPr/>
        </p:nvSpPr>
        <p:spPr>
          <a:xfrm>
            <a:off x="3863752" y="2281776"/>
            <a:ext cx="4924212" cy="458908"/>
          </a:xfrm>
          <a:prstGeom prst="rect">
            <a:avLst/>
          </a:prstGeom>
          <a:noFill/>
        </p:spPr>
        <p:txBody>
          <a:bodyPr wrap="square" rtlCol="0">
            <a:spAutoFit/>
          </a:bodyPr>
          <a:lstStyle/>
          <a:p>
            <a:pPr>
              <a:lnSpc>
                <a:spcPct val="150000"/>
              </a:lnSpc>
            </a:pPr>
            <a:r>
              <a:rPr lang="en-GB" altLang="zh-CN" b="1" dirty="0">
                <a:latin typeface="微软雅黑" panose="020B0503020204020204" pitchFamily="34" charset="-122"/>
                <a:ea typeface="微软雅黑" panose="020B0503020204020204" pitchFamily="34" charset="-122"/>
              </a:rPr>
              <a:t>Parameters of low-conductivity circuits</a:t>
            </a: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8B9B9764-1EC2-47A7-B679-354D12A14C42}"/>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sp>
        <p:nvSpPr>
          <p:cNvPr id="2" name="矩形 1">
            <a:extLst>
              <a:ext uri="{FF2B5EF4-FFF2-40B4-BE49-F238E27FC236}">
                <a16:creationId xmlns:a16="http://schemas.microsoft.com/office/drawing/2014/main" id="{FE3B8E3E-AA0C-4D16-8358-C1D592A536E3}"/>
              </a:ext>
            </a:extLst>
          </p:cNvPr>
          <p:cNvSpPr/>
          <p:nvPr/>
        </p:nvSpPr>
        <p:spPr>
          <a:xfrm>
            <a:off x="-117565" y="1556792"/>
            <a:ext cx="8151335" cy="1204432"/>
          </a:xfrm>
          <a:prstGeom prst="rect">
            <a:avLst/>
          </a:prstGeom>
        </p:spPr>
        <p:txBody>
          <a:bodyPr wrap="square">
            <a:spAutoFit/>
          </a:bodyPr>
          <a:lstStyle/>
          <a:p>
            <a:pPr marL="742950" lvl="1" indent="-285750">
              <a:lnSpc>
                <a:spcPct val="150000"/>
              </a:lnSpc>
              <a:buSzPct val="50000"/>
              <a:buFont typeface="Wingdings" panose="05000000000000000000" pitchFamily="2" charset="2"/>
              <a:buChar char="l"/>
            </a:pPr>
            <a:r>
              <a:rPr lang="en-US" altLang="zh-CN" dirty="0">
                <a:latin typeface="Arial" panose="020B0604020202020204" pitchFamily="34" charset="0"/>
                <a:cs typeface="Arial" panose="020B0604020202020204" pitchFamily="34" charset="0"/>
              </a:rPr>
              <a:t>Total flow rate of LCW: 31982 m</a:t>
            </a:r>
            <a:r>
              <a:rPr lang="en-US" altLang="zh-CN" baseline="30000" dirty="0">
                <a:latin typeface="Arial" panose="020B0604020202020204" pitchFamily="34" charset="0"/>
                <a:cs typeface="Arial" panose="020B0604020202020204" pitchFamily="34" charset="0"/>
              </a:rPr>
              <a:t>3</a:t>
            </a:r>
            <a:r>
              <a:rPr lang="en-US" altLang="zh-CN" dirty="0">
                <a:latin typeface="Arial" panose="020B0604020202020204" pitchFamily="34" charset="0"/>
                <a:cs typeface="Arial" panose="020B0604020202020204" pitchFamily="34" charset="0"/>
              </a:rPr>
              <a:t>/h.</a:t>
            </a:r>
          </a:p>
          <a:p>
            <a:pPr marL="742950" lvl="1" indent="-285750">
              <a:lnSpc>
                <a:spcPct val="150000"/>
              </a:lnSpc>
              <a:buSzPct val="50000"/>
              <a:buFont typeface="Wingdings" panose="05000000000000000000" pitchFamily="2" charset="2"/>
              <a:buChar char="l"/>
            </a:pPr>
            <a:r>
              <a:rPr lang="en-US" altLang="zh-CN" dirty="0">
                <a:latin typeface="Arial" panose="020B0604020202020204" pitchFamily="34" charset="0"/>
                <a:cs typeface="Arial" panose="020B0604020202020204" pitchFamily="34" charset="0"/>
              </a:rPr>
              <a:t>LCW cooling water temperature </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 32 ℃.</a:t>
            </a:r>
          </a:p>
          <a:p>
            <a:pPr lvl="1">
              <a:lnSpc>
                <a:spcPct val="110000"/>
              </a:lnSpc>
            </a:pPr>
            <a:endParaRPr lang="en-US" altLang="zh-CN" b="1" dirty="0">
              <a:latin typeface="Arial" panose="020B0604020202020204" pitchFamily="34" charset="0"/>
              <a:cs typeface="Arial" panose="020B0604020202020204" pitchFamily="34" charset="0"/>
            </a:endParaRPr>
          </a:p>
        </p:txBody>
      </p:sp>
      <p:sp>
        <p:nvSpPr>
          <p:cNvPr id="12" name="椭圆 11">
            <a:extLst>
              <a:ext uri="{FF2B5EF4-FFF2-40B4-BE49-F238E27FC236}">
                <a16:creationId xmlns:a16="http://schemas.microsoft.com/office/drawing/2014/main" id="{147A0D9E-BBD8-4CCE-B355-B1D72AD82514}"/>
              </a:ext>
            </a:extLst>
          </p:cNvPr>
          <p:cNvSpPr/>
          <p:nvPr/>
        </p:nvSpPr>
        <p:spPr>
          <a:xfrm>
            <a:off x="5596944" y="6327691"/>
            <a:ext cx="79208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椭圆 15">
            <a:extLst>
              <a:ext uri="{FF2B5EF4-FFF2-40B4-BE49-F238E27FC236}">
                <a16:creationId xmlns:a16="http://schemas.microsoft.com/office/drawing/2014/main" id="{D0DC0142-2634-402B-97A4-249F82269803}"/>
              </a:ext>
            </a:extLst>
          </p:cNvPr>
          <p:cNvSpPr/>
          <p:nvPr/>
        </p:nvSpPr>
        <p:spPr>
          <a:xfrm>
            <a:off x="8112224" y="6309320"/>
            <a:ext cx="79208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椭圆 16">
            <a:extLst>
              <a:ext uri="{FF2B5EF4-FFF2-40B4-BE49-F238E27FC236}">
                <a16:creationId xmlns:a16="http://schemas.microsoft.com/office/drawing/2014/main" id="{3995C75F-2E94-4B11-9839-6B5A3350ACB8}"/>
              </a:ext>
            </a:extLst>
          </p:cNvPr>
          <p:cNvSpPr/>
          <p:nvPr/>
        </p:nvSpPr>
        <p:spPr>
          <a:xfrm>
            <a:off x="10632504" y="6309320"/>
            <a:ext cx="79208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66913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605245" y="1554527"/>
            <a:ext cx="10578570"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Introduction</a:t>
            </a:r>
          </a:p>
          <a:p>
            <a:r>
              <a:rPr lang="en-US" altLang="zh-CN" b="1" dirty="0">
                <a:solidFill>
                  <a:srgbClr val="C00000"/>
                </a:solidFill>
                <a:latin typeface="Arial" panose="020B0604020202020204" pitchFamily="34" charset="0"/>
                <a:cs typeface="Arial" panose="020B0604020202020204" pitchFamily="34" charset="0"/>
              </a:rPr>
              <a:t>Auxiliary facilities design</a:t>
            </a:r>
            <a:endParaRPr lang="zh-CN" altLang="en-US"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lvl="1">
              <a:lnSpc>
                <a:spcPct val="120000"/>
              </a:lnSpc>
              <a:buSzPct val="50000"/>
              <a:buFont typeface="Wingdings" panose="05000000000000000000" pitchFamily="2" charset="2"/>
              <a:buChar char="Ø"/>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Electric engineering </a:t>
            </a:r>
          </a:p>
          <a:p>
            <a:pPr lvl="1">
              <a:lnSpc>
                <a:spcPct val="120000"/>
              </a:lnSpc>
              <a:buSzPct val="50000"/>
              <a:buFont typeface="Wingdings" panose="05000000000000000000" pitchFamily="2" charset="2"/>
              <a:buChar char="Ø"/>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Cooling water system </a:t>
            </a:r>
            <a:endPar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lvl="1">
              <a:lnSpc>
                <a:spcPct val="120000"/>
              </a:lnSpc>
              <a:buSzPct val="50000"/>
              <a:buFont typeface="Wingdings" panose="05000000000000000000" pitchFamily="2" charset="2"/>
              <a:buChar char="Ø"/>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HVAC </a:t>
            </a:r>
          </a:p>
          <a:p>
            <a:pPr lvl="1">
              <a:lnSpc>
                <a:spcPct val="120000"/>
              </a:lnSpc>
              <a:buSzPct val="50000"/>
              <a:buFont typeface="Wingdings" panose="05000000000000000000" pitchFamily="2" charset="2"/>
              <a:buChar char="Ø"/>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Compressed air system</a:t>
            </a:r>
          </a:p>
          <a:p>
            <a:pPr lvl="1">
              <a:lnSpc>
                <a:spcPct val="120000"/>
              </a:lnSpc>
              <a:buSzPct val="50000"/>
              <a:buFont typeface="Wingdings" panose="05000000000000000000" pitchFamily="2" charset="2"/>
              <a:buChar char="Ø"/>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Energy saving consideration</a:t>
            </a:r>
            <a:endPar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Summary</a:t>
            </a:r>
          </a:p>
        </p:txBody>
      </p:sp>
    </p:spTree>
    <p:extLst>
      <p:ext uri="{BB962C8B-B14F-4D97-AF65-F5344CB8AC3E}">
        <p14:creationId xmlns:p14="http://schemas.microsoft.com/office/powerpoint/2010/main" val="300782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1102C3CD-F945-4925-A2D0-21FDC1D3B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752" y="1508484"/>
            <a:ext cx="6128772" cy="3325279"/>
          </a:xfrm>
          <a:prstGeom prst="rect">
            <a:avLst/>
          </a:prstGeom>
        </p:spPr>
      </p:pic>
      <p:sp>
        <p:nvSpPr>
          <p:cNvPr id="18" name="内容占位符 1"/>
          <p:cNvSpPr txBox="1">
            <a:spLocks/>
          </p:cNvSpPr>
          <p:nvPr/>
        </p:nvSpPr>
        <p:spPr>
          <a:xfrm>
            <a:off x="-96688" y="1180135"/>
            <a:ext cx="5966739" cy="556123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lnSpc>
                <a:spcPct val="120000"/>
              </a:lnSpc>
            </a:pPr>
            <a:r>
              <a:rPr lang="en-US" altLang="zh-CN" sz="2400" b="1" dirty="0">
                <a:latin typeface="Arial" panose="020B0604020202020204" pitchFamily="34" charset="0"/>
                <a:cs typeface="Arial" panose="020B0604020202020204" pitchFamily="34" charset="0"/>
              </a:rPr>
              <a:t>Key requirements and parameters</a:t>
            </a:r>
          </a:p>
          <a:p>
            <a:pPr lvl="1">
              <a:lnSpc>
                <a:spcPct val="120000"/>
              </a:lnSpc>
            </a:pPr>
            <a:r>
              <a:rPr lang="en-US" altLang="zh-CN" sz="1800" b="1" dirty="0">
                <a:latin typeface="Arial" panose="020B0604020202020204" pitchFamily="34" charset="0"/>
                <a:cs typeface="Arial" panose="020B0604020202020204" pitchFamily="34" charset="0"/>
              </a:rPr>
              <a:t>CTW</a:t>
            </a:r>
            <a:endParaRPr lang="en-US" altLang="zh-CN" sz="1800" dirty="0">
              <a:latin typeface="Arial" panose="020B0604020202020204" pitchFamily="34" charset="0"/>
              <a:cs typeface="Arial" panose="020B0604020202020204" pitchFamily="34" charset="0"/>
            </a:endParaRPr>
          </a:p>
          <a:p>
            <a:pPr lvl="1">
              <a:lnSpc>
                <a:spcPct val="12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Total flow rate of CTW: 48324m</a:t>
            </a:r>
            <a:r>
              <a:rPr lang="en-US" altLang="zh-CN" sz="1800" baseline="30000" dirty="0">
                <a:latin typeface="Arial" panose="020B0604020202020204" pitchFamily="34" charset="0"/>
                <a:cs typeface="Arial" panose="020B0604020202020204" pitchFamily="34" charset="0"/>
              </a:rPr>
              <a:t>3</a:t>
            </a:r>
            <a:r>
              <a:rPr lang="en-US" altLang="zh-CN" sz="1800" dirty="0">
                <a:latin typeface="Arial" panose="020B0604020202020204" pitchFamily="34" charset="0"/>
                <a:cs typeface="Arial" panose="020B0604020202020204" pitchFamily="34" charset="0"/>
              </a:rPr>
              <a:t>/h</a:t>
            </a:r>
          </a:p>
          <a:p>
            <a:pPr lvl="1">
              <a:lnSpc>
                <a:spcPct val="12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Cooling tower water temperature </a:t>
            </a:r>
            <a:r>
              <a:rPr lang="zh-CN" altLang="en-US" sz="1800" dirty="0">
                <a:latin typeface="Arial" panose="020B0604020202020204" pitchFamily="34" charset="0"/>
                <a:cs typeface="Arial" panose="020B0604020202020204" pitchFamily="34" charset="0"/>
              </a:rPr>
              <a:t>＜</a:t>
            </a:r>
            <a:r>
              <a:rPr lang="en-US" altLang="zh-CN" sz="1800" dirty="0">
                <a:latin typeface="Arial" panose="020B0604020202020204" pitchFamily="34" charset="0"/>
                <a:cs typeface="Arial" panose="020B0604020202020204" pitchFamily="34" charset="0"/>
              </a:rPr>
              <a:t> 29℃ </a:t>
            </a:r>
          </a:p>
          <a:p>
            <a:pPr marL="444500" lvl="1" indent="0">
              <a:lnSpc>
                <a:spcPct val="120000"/>
              </a:lnSpc>
              <a:buNone/>
            </a:pPr>
            <a:r>
              <a:rPr lang="en-US" altLang="zh-CN" sz="1800" dirty="0">
                <a:latin typeface="Arial" panose="020B0604020202020204" pitchFamily="34" charset="0"/>
                <a:cs typeface="Arial" panose="020B0604020202020204" pitchFamily="34" charset="0"/>
              </a:rPr>
              <a:t>(Base on wet-bulb air temperature of 27℃ ambient; </a:t>
            </a:r>
            <a:r>
              <a:rPr lang="en-US" altLang="zh-CN" sz="1800" b="1" dirty="0">
                <a:latin typeface="Arial" panose="020B0604020202020204" pitchFamily="34" charset="0"/>
                <a:cs typeface="Arial" panose="020B0604020202020204" pitchFamily="34" charset="0"/>
              </a:rPr>
              <a:t>machine shut down in summer </a:t>
            </a:r>
            <a:r>
              <a:rPr lang="en-US" altLang="zh-CN" sz="1800" dirty="0">
                <a:latin typeface="Arial" panose="020B0604020202020204" pitchFamily="34" charset="0"/>
                <a:cs typeface="Arial" panose="020B0604020202020204" pitchFamily="34" charset="0"/>
              </a:rPr>
              <a:t>)</a:t>
            </a:r>
          </a:p>
          <a:p>
            <a:pPr lvl="1">
              <a:lnSpc>
                <a:spcPct val="120000"/>
              </a:lnSpc>
            </a:pPr>
            <a:r>
              <a:rPr lang="en-US" altLang="zh-CN" sz="1800" b="1" dirty="0">
                <a:latin typeface="Arial" panose="020B0604020202020204" pitchFamily="34" charset="0"/>
                <a:cs typeface="Arial" panose="020B0604020202020204" pitchFamily="34" charset="0"/>
              </a:rPr>
              <a:t>DW </a:t>
            </a:r>
            <a:endParaRPr lang="en-US" altLang="zh-CN" sz="1800" dirty="0">
              <a:latin typeface="Arial" panose="020B0604020202020204" pitchFamily="34" charset="0"/>
              <a:cs typeface="Arial" panose="020B0604020202020204" pitchFamily="34" charset="0"/>
            </a:endParaRPr>
          </a:p>
          <a:p>
            <a:pPr lvl="1">
              <a:lnSpc>
                <a:spcPct val="12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Single DW unit can produce </a:t>
            </a:r>
            <a:r>
              <a:rPr lang="en-US" altLang="zh-CN" sz="1800" b="1" dirty="0">
                <a:latin typeface="Arial" panose="020B0604020202020204" pitchFamily="34" charset="0"/>
                <a:cs typeface="Arial" panose="020B0604020202020204" pitchFamily="34" charset="0"/>
              </a:rPr>
              <a:t>3~5m</a:t>
            </a:r>
            <a:r>
              <a:rPr lang="en-US" altLang="zh-CN" sz="1800" b="1" baseline="30000" dirty="0">
                <a:latin typeface="Arial" panose="020B0604020202020204" pitchFamily="34" charset="0"/>
                <a:cs typeface="Arial" panose="020B0604020202020204" pitchFamily="34" charset="0"/>
              </a:rPr>
              <a:t>3</a:t>
            </a:r>
            <a:r>
              <a:rPr lang="en-US" altLang="zh-CN" sz="1800" b="1" dirty="0">
                <a:latin typeface="Arial" panose="020B0604020202020204" pitchFamily="34" charset="0"/>
                <a:cs typeface="Arial" panose="020B0604020202020204" pitchFamily="34" charset="0"/>
              </a:rPr>
              <a:t>/h </a:t>
            </a:r>
            <a:r>
              <a:rPr lang="en-US" altLang="zh-CN" sz="1800" dirty="0">
                <a:latin typeface="Arial" panose="020B0604020202020204" pitchFamily="34" charset="0"/>
                <a:cs typeface="Arial" panose="020B0604020202020204" pitchFamily="34" charset="0"/>
              </a:rPr>
              <a:t>deionized water</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with the effluent quality meets the following standards.</a:t>
            </a:r>
          </a:p>
          <a:p>
            <a:pPr lvl="1">
              <a:lnSpc>
                <a:spcPct val="12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Resistivity reach </a:t>
            </a:r>
            <a:r>
              <a:rPr lang="en-US" altLang="zh-CN" sz="1800" b="1" dirty="0">
                <a:latin typeface="Arial" panose="020B0604020202020204" pitchFamily="34" charset="0"/>
                <a:cs typeface="Arial" panose="020B0604020202020204" pitchFamily="34" charset="0"/>
              </a:rPr>
              <a:t>18 M</a:t>
            </a:r>
            <a:r>
              <a:rPr lang="el-GR" altLang="zh-CN" sz="1800" b="1" dirty="0">
                <a:latin typeface="Arial" panose="020B0604020202020204" pitchFamily="34" charset="0"/>
                <a:cs typeface="Arial" panose="020B0604020202020204" pitchFamily="34" charset="0"/>
              </a:rPr>
              <a:t>Ω•</a:t>
            </a:r>
            <a:r>
              <a:rPr lang="en-US" altLang="zh-CN" sz="1800" b="1" dirty="0">
                <a:latin typeface="Arial" panose="020B0604020202020204" pitchFamily="34" charset="0"/>
                <a:cs typeface="Arial" panose="020B0604020202020204" pitchFamily="34" charset="0"/>
              </a:rPr>
              <a:t>cm</a:t>
            </a:r>
          </a:p>
          <a:p>
            <a:pPr lvl="1">
              <a:lnSpc>
                <a:spcPct val="12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Other parameters satisfy </a:t>
            </a:r>
            <a:r>
              <a:rPr lang="en-US" altLang="zh-CN" sz="1800" b="1" dirty="0">
                <a:latin typeface="Arial" panose="020B0604020202020204" pitchFamily="34" charset="0"/>
                <a:cs typeface="Arial" panose="020B0604020202020204" pitchFamily="34" charset="0"/>
              </a:rPr>
              <a:t>EW-1</a:t>
            </a:r>
            <a:r>
              <a:rPr lang="en-US" altLang="zh-CN" sz="1800" dirty="0">
                <a:latin typeface="Arial" panose="020B0604020202020204" pitchFamily="34" charset="0"/>
                <a:cs typeface="Arial" panose="020B0604020202020204" pitchFamily="34" charset="0"/>
              </a:rPr>
              <a:t> requirements.</a:t>
            </a:r>
          </a:p>
          <a:p>
            <a:pPr lvl="1">
              <a:lnSpc>
                <a:spcPct val="120000"/>
              </a:lnSpc>
            </a:pPr>
            <a:r>
              <a:rPr lang="en-US" altLang="zh-CN" sz="1800" b="1" dirty="0">
                <a:latin typeface="Arial" panose="020B0604020202020204" pitchFamily="34" charset="0"/>
                <a:cs typeface="Arial" panose="020B0604020202020204" pitchFamily="34" charset="0"/>
              </a:rPr>
              <a:t>Storage capacity of  low-level radioactive wastewater </a:t>
            </a:r>
            <a:r>
              <a:rPr lang="zh-CN" altLang="en-US" sz="1800" b="1" dirty="0">
                <a:latin typeface="Arial" panose="020B0604020202020204" pitchFamily="34" charset="0"/>
                <a:cs typeface="Arial" panose="020B0604020202020204" pitchFamily="34" charset="0"/>
              </a:rPr>
              <a:t>：</a:t>
            </a:r>
            <a:r>
              <a:rPr lang="en-US" altLang="zh-CN" sz="1800" b="1" dirty="0">
                <a:latin typeface="Arial" panose="020B0604020202020204" pitchFamily="34" charset="0"/>
                <a:cs typeface="Arial" panose="020B0604020202020204" pitchFamily="34" charset="0"/>
              </a:rPr>
              <a:t>5100m3</a:t>
            </a:r>
          </a:p>
          <a:p>
            <a:pPr marL="393192" lvl="1" indent="0">
              <a:lnSpc>
                <a:spcPct val="110000"/>
              </a:lnSpc>
              <a:buNone/>
            </a:pPr>
            <a:endParaRPr lang="en-US" altLang="zh-CN" sz="2000" dirty="0">
              <a:latin typeface="Times New Roman" panose="02020603050405020304" pitchFamily="18" charset="0"/>
              <a:cs typeface="Times New Roman" panose="02020603050405020304" pitchFamily="18" charset="0"/>
            </a:endParaRPr>
          </a:p>
          <a:p>
            <a:pPr marL="444500" lvl="1" indent="0">
              <a:buNone/>
            </a:pPr>
            <a:endParaRPr lang="en-US" altLang="zh-CN" sz="1800" b="1" dirty="0">
              <a:solidFill>
                <a:srgbClr val="00B050"/>
              </a:solidFill>
              <a:latin typeface="Times New Roman" panose="02020603050405020304" pitchFamily="18" charset="0"/>
              <a:cs typeface="Times New Roman" panose="02020603050405020304" pitchFamily="18" charset="0"/>
            </a:endParaRPr>
          </a:p>
          <a:p>
            <a:pPr lvl="1">
              <a:lnSpc>
                <a:spcPct val="150000"/>
              </a:lnSpc>
            </a:pPr>
            <a:endParaRPr lang="en-US" altLang="zh-CN" sz="1800" dirty="0">
              <a:latin typeface="Times New Roman" panose="02020603050405020304" pitchFamily="18" charset="0"/>
              <a:cs typeface="Times New Roman" panose="02020603050405020304" pitchFamily="18" charset="0"/>
            </a:endParaRPr>
          </a:p>
          <a:p>
            <a:pPr marL="0" indent="0">
              <a:buNone/>
            </a:pPr>
            <a:endParaRPr lang="en-US" altLang="zh-CN" sz="2100" b="1" dirty="0">
              <a:latin typeface="Times New Roman" panose="02020603050405020304" pitchFamily="18" charset="0"/>
              <a:cs typeface="Times New Roman" panose="02020603050405020304" pitchFamily="18" charset="0"/>
            </a:endParaRPr>
          </a:p>
          <a:p>
            <a:pPr marL="274638" indent="-274638"/>
            <a:endParaRPr lang="en-US" altLang="zh-CN" sz="2100" b="1" dirty="0">
              <a:latin typeface="Times New Roman" panose="02020603050405020304" pitchFamily="18" charset="0"/>
              <a:cs typeface="Times New Roman" panose="02020603050405020304" pitchFamily="18" charset="0"/>
            </a:endParaRPr>
          </a:p>
          <a:p>
            <a:pPr marL="674688" lvl="1" indent="-274638"/>
            <a:endParaRPr lang="en-US" altLang="zh-CN" sz="2000" b="1" baseline="30000"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BCD7BB5C-03EC-40E7-A04F-B4E227850061}"/>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sp>
        <p:nvSpPr>
          <p:cNvPr id="3" name="矩形 2">
            <a:extLst>
              <a:ext uri="{FF2B5EF4-FFF2-40B4-BE49-F238E27FC236}">
                <a16:creationId xmlns:a16="http://schemas.microsoft.com/office/drawing/2014/main" id="{DF9041F7-BF4B-48BD-BAB4-93CA160AB59A}"/>
              </a:ext>
            </a:extLst>
          </p:cNvPr>
          <p:cNvSpPr/>
          <p:nvPr/>
        </p:nvSpPr>
        <p:spPr>
          <a:xfrm>
            <a:off x="5483932" y="4815670"/>
            <a:ext cx="6660740" cy="1749197"/>
          </a:xfrm>
          <a:prstGeom prst="rect">
            <a:avLst/>
          </a:prstGeom>
        </p:spPr>
        <p:txBody>
          <a:bodyPr wrap="square">
            <a:spAutoFit/>
          </a:bodyPr>
          <a:lstStyle/>
          <a:p>
            <a:pPr marL="742950" lvl="1" indent="-285750">
              <a:lnSpc>
                <a:spcPct val="150000"/>
              </a:lnSpc>
              <a:buSzPct val="50000"/>
              <a:buFont typeface="Wingdings" panose="05000000000000000000" pitchFamily="2" charset="2"/>
              <a:buChar char="l"/>
            </a:pPr>
            <a:r>
              <a:rPr lang="en-US" altLang="zh-CN" b="1" dirty="0">
                <a:latin typeface="Arial" panose="020B0604020202020204" pitchFamily="34" charset="0"/>
                <a:cs typeface="Arial" panose="020B0604020202020204" pitchFamily="34" charset="0"/>
              </a:rPr>
              <a:t>Water consumption </a:t>
            </a:r>
            <a:r>
              <a:rPr lang="en-US" altLang="zh-CN" dirty="0">
                <a:latin typeface="Arial" panose="020B0604020202020204" pitchFamily="34" charset="0"/>
                <a:cs typeface="Arial" panose="020B0604020202020204" pitchFamily="34" charset="0"/>
              </a:rPr>
              <a:t>(1% CTW flow rate and others)</a:t>
            </a:r>
            <a:r>
              <a:rPr lang="zh-CN" altLang="en-US" dirty="0">
                <a:latin typeface="Arial" panose="020B0604020202020204" pitchFamily="34" charset="0"/>
                <a:cs typeface="Arial" panose="020B0604020202020204" pitchFamily="34" charset="0"/>
              </a:rPr>
              <a:t>：</a:t>
            </a:r>
            <a:endParaRPr lang="en-US" altLang="zh-CN" dirty="0">
              <a:latin typeface="Arial" panose="020B0604020202020204" pitchFamily="34" charset="0"/>
              <a:cs typeface="Arial" panose="020B0604020202020204" pitchFamily="34" charset="0"/>
            </a:endParaRPr>
          </a:p>
          <a:p>
            <a:pPr marL="742950" lvl="1" indent="-285750">
              <a:lnSpc>
                <a:spcPct val="150000"/>
              </a:lnSpc>
              <a:buSzPct val="5000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Higgs/30MW : 10829m</a:t>
            </a:r>
            <a:r>
              <a:rPr lang="en-US" altLang="zh-CN" baseline="30000" dirty="0">
                <a:latin typeface="Arial" panose="020B0604020202020204" pitchFamily="34" charset="0"/>
                <a:cs typeface="Arial" panose="020B0604020202020204" pitchFamily="34" charset="0"/>
              </a:rPr>
              <a:t>3</a:t>
            </a:r>
            <a:r>
              <a:rPr lang="en-US" altLang="zh-CN" dirty="0">
                <a:latin typeface="Arial" panose="020B0604020202020204" pitchFamily="34" charset="0"/>
                <a:cs typeface="Arial" panose="020B0604020202020204" pitchFamily="34" charset="0"/>
              </a:rPr>
              <a:t>/d  </a:t>
            </a:r>
          </a:p>
          <a:p>
            <a:pPr marL="742950" lvl="1" indent="-285750">
              <a:lnSpc>
                <a:spcPct val="150000"/>
              </a:lnSpc>
              <a:buSzPct val="5000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Higgs/50MW : </a:t>
            </a:r>
            <a:r>
              <a:rPr lang="en-US" altLang="zh-CN" sz="2000" b="1" dirty="0">
                <a:solidFill>
                  <a:srgbClr val="C00000"/>
                </a:solidFill>
                <a:latin typeface="Arial" panose="020B0604020202020204" pitchFamily="34" charset="0"/>
                <a:cs typeface="Arial" panose="020B0604020202020204" pitchFamily="34" charset="0"/>
              </a:rPr>
              <a:t>13661m</a:t>
            </a:r>
            <a:r>
              <a:rPr lang="en-US" altLang="zh-CN" sz="2000" b="1" baseline="30000" dirty="0">
                <a:solidFill>
                  <a:srgbClr val="C00000"/>
                </a:solidFill>
                <a:latin typeface="Arial" panose="020B0604020202020204" pitchFamily="34" charset="0"/>
                <a:cs typeface="Arial" panose="020B0604020202020204" pitchFamily="34" charset="0"/>
              </a:rPr>
              <a:t>3</a:t>
            </a:r>
            <a:r>
              <a:rPr lang="en-US" altLang="zh-CN" sz="2000" b="1" dirty="0">
                <a:solidFill>
                  <a:srgbClr val="C00000"/>
                </a:solidFill>
                <a:latin typeface="Arial" panose="020B0604020202020204" pitchFamily="34" charset="0"/>
                <a:cs typeface="Arial" panose="020B0604020202020204" pitchFamily="34" charset="0"/>
              </a:rPr>
              <a:t>/d</a:t>
            </a:r>
            <a:r>
              <a:rPr lang="en-US" altLang="zh-CN" sz="2000" dirty="0">
                <a:latin typeface="Arial" panose="020B0604020202020204" pitchFamily="34" charset="0"/>
                <a:cs typeface="Arial" panose="020B0604020202020204" pitchFamily="34" charset="0"/>
              </a:rPr>
              <a:t>  </a:t>
            </a:r>
          </a:p>
          <a:p>
            <a:pPr marL="742950" lvl="1" indent="-285750">
              <a:lnSpc>
                <a:spcPct val="150000"/>
              </a:lnSpc>
              <a:buSzPct val="50000"/>
              <a:buFont typeface="Wingdings" panose="05000000000000000000" pitchFamily="2" charset="2"/>
              <a:buChar char="Ø"/>
            </a:pPr>
            <a:r>
              <a:rPr lang="en-US" altLang="zh-CN" dirty="0">
                <a:latin typeface="Arial" panose="020B0604020202020204" pitchFamily="34" charset="0"/>
                <a:cs typeface="Arial" panose="020B0604020202020204" pitchFamily="34" charset="0"/>
              </a:rPr>
              <a:t>ttbar/50MW : 17064m</a:t>
            </a:r>
            <a:r>
              <a:rPr lang="en-US" altLang="zh-CN" baseline="30000" dirty="0">
                <a:latin typeface="Arial" panose="020B0604020202020204" pitchFamily="34" charset="0"/>
                <a:cs typeface="Arial" panose="020B0604020202020204" pitchFamily="34" charset="0"/>
              </a:rPr>
              <a:t>3</a:t>
            </a:r>
            <a:r>
              <a:rPr lang="en-US" altLang="zh-CN" dirty="0">
                <a:latin typeface="Arial" panose="020B0604020202020204" pitchFamily="34" charset="0"/>
                <a:cs typeface="Arial" panose="020B0604020202020204" pitchFamily="34" charset="0"/>
              </a:rPr>
              <a:t>/d  </a:t>
            </a:r>
          </a:p>
        </p:txBody>
      </p:sp>
      <p:sp>
        <p:nvSpPr>
          <p:cNvPr id="4" name="矩形 3">
            <a:extLst>
              <a:ext uri="{FF2B5EF4-FFF2-40B4-BE49-F238E27FC236}">
                <a16:creationId xmlns:a16="http://schemas.microsoft.com/office/drawing/2014/main" id="{BD3A1C47-4BB8-403E-870F-8C8584806CE0}"/>
              </a:ext>
            </a:extLst>
          </p:cNvPr>
          <p:cNvSpPr/>
          <p:nvPr/>
        </p:nvSpPr>
        <p:spPr>
          <a:xfrm>
            <a:off x="7896200" y="1169930"/>
            <a:ext cx="2077813" cy="338554"/>
          </a:xfrm>
          <a:prstGeom prst="rect">
            <a:avLst/>
          </a:prstGeom>
        </p:spPr>
        <p:txBody>
          <a:bodyPr wrap="none">
            <a:spAutoFit/>
          </a:bodyPr>
          <a:lstStyle/>
          <a:p>
            <a:r>
              <a:rPr lang="en-GB" altLang="zh-CN" sz="1600" b="1" dirty="0">
                <a:latin typeface="Arial" panose="020B0604020202020204" pitchFamily="34" charset="0"/>
                <a:ea typeface="MS Mincho" panose="02020609040205080304" pitchFamily="49" charset="-128"/>
                <a:cs typeface="Arial" panose="020B0604020202020204" pitchFamily="34" charset="0"/>
              </a:rPr>
              <a:t>Parameters of CTW</a:t>
            </a:r>
            <a:endParaRPr lang="zh-CN" altLang="en-US" sz="1600" b="1" dirty="0">
              <a:latin typeface="Arial" panose="020B0604020202020204" pitchFamily="34" charset="0"/>
              <a:cs typeface="Arial" panose="020B0604020202020204" pitchFamily="34" charset="0"/>
            </a:endParaRPr>
          </a:p>
        </p:txBody>
      </p:sp>
      <p:sp>
        <p:nvSpPr>
          <p:cNvPr id="9" name="椭圆 8">
            <a:extLst>
              <a:ext uri="{FF2B5EF4-FFF2-40B4-BE49-F238E27FC236}">
                <a16:creationId xmlns:a16="http://schemas.microsoft.com/office/drawing/2014/main" id="{E1BE1F13-5829-4079-9651-5EDA02457CB0}"/>
              </a:ext>
            </a:extLst>
          </p:cNvPr>
          <p:cNvSpPr/>
          <p:nvPr/>
        </p:nvSpPr>
        <p:spPr>
          <a:xfrm>
            <a:off x="11280576" y="3573016"/>
            <a:ext cx="648071"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椭圆 9">
            <a:extLst>
              <a:ext uri="{FF2B5EF4-FFF2-40B4-BE49-F238E27FC236}">
                <a16:creationId xmlns:a16="http://schemas.microsoft.com/office/drawing/2014/main" id="{A1A83216-ADCC-4E85-9199-E97FD1BB1961}"/>
              </a:ext>
            </a:extLst>
          </p:cNvPr>
          <p:cNvSpPr/>
          <p:nvPr/>
        </p:nvSpPr>
        <p:spPr>
          <a:xfrm>
            <a:off x="11280576" y="2636912"/>
            <a:ext cx="648071"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椭圆 10">
            <a:extLst>
              <a:ext uri="{FF2B5EF4-FFF2-40B4-BE49-F238E27FC236}">
                <a16:creationId xmlns:a16="http://schemas.microsoft.com/office/drawing/2014/main" id="{3537A127-6552-41AC-A0DD-96A82F984A91}"/>
              </a:ext>
            </a:extLst>
          </p:cNvPr>
          <p:cNvSpPr/>
          <p:nvPr/>
        </p:nvSpPr>
        <p:spPr>
          <a:xfrm>
            <a:off x="11280576" y="4527638"/>
            <a:ext cx="648071"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12">
            <a:extLst>
              <a:ext uri="{FF2B5EF4-FFF2-40B4-BE49-F238E27FC236}">
                <a16:creationId xmlns:a16="http://schemas.microsoft.com/office/drawing/2014/main" id="{9D921093-DD05-419B-8F9C-DAA5E617971D}"/>
              </a:ext>
            </a:extLst>
          </p:cNvPr>
          <p:cNvSpPr txBox="1"/>
          <p:nvPr/>
        </p:nvSpPr>
        <p:spPr>
          <a:xfrm>
            <a:off x="9492970" y="5403776"/>
            <a:ext cx="2219653" cy="828354"/>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2400" b="1" dirty="0">
                <a:solidFill>
                  <a:srgbClr val="C00000"/>
                </a:solidFill>
                <a:highlight>
                  <a:srgbClr val="FFFF00"/>
                </a:highlight>
                <a:ea typeface="微软雅黑" panose="020B0503020204020204" pitchFamily="34" charset="-122"/>
              </a:rPr>
              <a:t>Need stable water source !</a:t>
            </a:r>
            <a:endParaRPr lang="zh-CN" altLang="en-US" sz="2400" b="1" dirty="0">
              <a:solidFill>
                <a:srgbClr val="C00000"/>
              </a:solidFill>
              <a:highlight>
                <a:srgbClr val="FFFF00"/>
              </a:highlight>
            </a:endParaRPr>
          </a:p>
        </p:txBody>
      </p:sp>
      <p:sp>
        <p:nvSpPr>
          <p:cNvPr id="2" name="矩形 1">
            <a:extLst>
              <a:ext uri="{FF2B5EF4-FFF2-40B4-BE49-F238E27FC236}">
                <a16:creationId xmlns:a16="http://schemas.microsoft.com/office/drawing/2014/main" id="{A15965C5-F3A7-4B86-AB82-8201A451BC1A}"/>
              </a:ext>
            </a:extLst>
          </p:cNvPr>
          <p:cNvSpPr/>
          <p:nvPr/>
        </p:nvSpPr>
        <p:spPr>
          <a:xfrm>
            <a:off x="9408368" y="5349516"/>
            <a:ext cx="2376264" cy="959804"/>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3064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43613" y="1124744"/>
            <a:ext cx="3864155" cy="5222248"/>
          </a:xfrm>
        </p:spPr>
        <p:txBody>
          <a:bodyPr rtlCol="0">
            <a:normAutofit fontScale="55000" lnSpcReduction="20000"/>
          </a:bodyPr>
          <a:lstStyle/>
          <a:p>
            <a:pPr>
              <a:lnSpc>
                <a:spcPct val="170000"/>
              </a:lnSpc>
              <a:buClrTx/>
              <a:buFont typeface="Wingdings" panose="05000000000000000000" pitchFamily="2" charset="2"/>
              <a:buChar char="l"/>
            </a:pPr>
            <a:r>
              <a:rPr lang="en-US" altLang="zh-CN" sz="3200" b="1" dirty="0">
                <a:cs typeface="Arial" panose="020B0604020202020204" pitchFamily="34" charset="0"/>
              </a:rPr>
              <a:t>Subsystem partition</a:t>
            </a:r>
          </a:p>
          <a:p>
            <a:pPr marL="730250" lvl="1">
              <a:lnSpc>
                <a:spcPct val="170000"/>
              </a:lnSpc>
              <a:spcBef>
                <a:spcPts val="0"/>
              </a:spcBef>
              <a:buClr>
                <a:schemeClr val="accent1">
                  <a:lumMod val="50000"/>
                </a:schemeClr>
              </a:buClr>
              <a:buSzPct val="85000"/>
              <a:buFont typeface="Wingdings" panose="05000000000000000000" pitchFamily="2" charset="2"/>
              <a:buChar char="Ø"/>
            </a:pPr>
            <a:r>
              <a:rPr lang="en-US" altLang="zh-CN" sz="2900" b="1" dirty="0">
                <a:solidFill>
                  <a:srgbClr val="C00000"/>
                </a:solidFill>
                <a:ea typeface="宋体" panose="02010600030101010101" pitchFamily="2" charset="-122"/>
                <a:cs typeface="Arial" panose="020B0604020202020204" pitchFamily="34" charset="0"/>
              </a:rPr>
              <a:t>56 closed-loop of LCW </a:t>
            </a:r>
          </a:p>
          <a:p>
            <a:pPr marL="730250" lvl="1">
              <a:lnSpc>
                <a:spcPct val="170000"/>
              </a:lnSpc>
              <a:spcBef>
                <a:spcPts val="0"/>
              </a:spcBef>
              <a:buClr>
                <a:schemeClr val="accent1">
                  <a:lumMod val="50000"/>
                </a:schemeClr>
              </a:buClr>
              <a:buSzPct val="85000"/>
              <a:buFont typeface="Wingdings" panose="05000000000000000000" pitchFamily="2" charset="2"/>
              <a:buChar char="Ø"/>
            </a:pPr>
            <a:r>
              <a:rPr lang="en-US" altLang="zh-CN" sz="2900" b="1" dirty="0">
                <a:solidFill>
                  <a:srgbClr val="C00000"/>
                </a:solidFill>
                <a:ea typeface="宋体" panose="02010600030101010101" pitchFamily="2" charset="-122"/>
                <a:cs typeface="Arial" panose="020B0604020202020204" pitchFamily="34" charset="0"/>
              </a:rPr>
              <a:t>20 CTW subsystems</a:t>
            </a:r>
          </a:p>
          <a:p>
            <a:pPr marL="730250" lvl="1">
              <a:lnSpc>
                <a:spcPct val="170000"/>
              </a:lnSpc>
              <a:spcBef>
                <a:spcPts val="0"/>
              </a:spcBef>
              <a:buClr>
                <a:schemeClr val="accent1">
                  <a:lumMod val="50000"/>
                </a:schemeClr>
              </a:buClr>
              <a:buSzPct val="85000"/>
              <a:buFont typeface="Wingdings" panose="05000000000000000000" pitchFamily="2" charset="2"/>
              <a:buChar char="Ø"/>
            </a:pPr>
            <a:r>
              <a:rPr lang="en-US" altLang="zh-CN" sz="2900" b="1" dirty="0">
                <a:solidFill>
                  <a:srgbClr val="C00000"/>
                </a:solidFill>
                <a:ea typeface="宋体" panose="02010600030101010101" pitchFamily="2" charset="-122"/>
                <a:cs typeface="Arial" panose="020B0604020202020204" pitchFamily="34" charset="0"/>
              </a:rPr>
              <a:t>18 DW subsystems</a:t>
            </a:r>
            <a:endParaRPr lang="en-US" altLang="zh-CN" sz="2600" b="1" dirty="0">
              <a:solidFill>
                <a:srgbClr val="C00000"/>
              </a:solidFill>
              <a:cs typeface="Arial" panose="020B0604020202020204" pitchFamily="34" charset="0"/>
            </a:endParaRPr>
          </a:p>
          <a:p>
            <a:pPr marL="0" indent="0">
              <a:lnSpc>
                <a:spcPct val="170000"/>
              </a:lnSpc>
              <a:buNone/>
            </a:pPr>
            <a:r>
              <a:rPr lang="en-US" altLang="zh-CN" sz="2600" dirty="0">
                <a:latin typeface="ar"/>
                <a:cs typeface="Arial" panose="020B0604020202020204" pitchFamily="34" charset="0"/>
              </a:rPr>
              <a:t>    </a:t>
            </a:r>
            <a:r>
              <a:rPr lang="en-US" altLang="zh-CN" sz="3300" dirty="0"/>
              <a:t>The division of LCW subsystem depends on the demand of water-used equipment:</a:t>
            </a:r>
          </a:p>
          <a:p>
            <a:pPr marL="730250" lvl="1">
              <a:lnSpc>
                <a:spcPct val="170000"/>
              </a:lnSpc>
              <a:spcBef>
                <a:spcPts val="0"/>
              </a:spcBef>
              <a:buClr>
                <a:schemeClr val="accent1">
                  <a:lumMod val="50000"/>
                </a:schemeClr>
              </a:buClr>
              <a:buSzPct val="85000"/>
              <a:buFont typeface="Wingdings" panose="05000000000000000000" pitchFamily="2" charset="2"/>
              <a:buChar char="Ø"/>
            </a:pPr>
            <a:r>
              <a:rPr lang="en-US" altLang="zh-CN" sz="2900" b="1" dirty="0">
                <a:solidFill>
                  <a:srgbClr val="C00000"/>
                </a:solidFill>
                <a:ea typeface="宋体" panose="02010600030101010101" pitchFamily="2" charset="-122"/>
                <a:cs typeface="Arial" panose="020B0604020202020204" pitchFamily="34" charset="0"/>
              </a:rPr>
              <a:t>Temperature </a:t>
            </a:r>
          </a:p>
          <a:p>
            <a:pPr marL="730250" lvl="1">
              <a:lnSpc>
                <a:spcPct val="170000"/>
              </a:lnSpc>
              <a:spcBef>
                <a:spcPts val="0"/>
              </a:spcBef>
              <a:buClr>
                <a:schemeClr val="accent1">
                  <a:lumMod val="50000"/>
                </a:schemeClr>
              </a:buClr>
              <a:buSzPct val="85000"/>
              <a:buFont typeface="Wingdings" panose="05000000000000000000" pitchFamily="2" charset="2"/>
              <a:buChar char="Ø"/>
            </a:pPr>
            <a:r>
              <a:rPr lang="en-US" altLang="zh-CN" sz="2900" b="1" dirty="0">
                <a:solidFill>
                  <a:srgbClr val="C00000"/>
                </a:solidFill>
                <a:ea typeface="宋体" panose="02010600030101010101" pitchFamily="2" charset="-122"/>
                <a:cs typeface="Arial" panose="020B0604020202020204" pitchFamily="34" charset="0"/>
              </a:rPr>
              <a:t>Pressure, </a:t>
            </a:r>
          </a:p>
          <a:p>
            <a:pPr marL="730250" lvl="1">
              <a:lnSpc>
                <a:spcPct val="170000"/>
              </a:lnSpc>
              <a:spcBef>
                <a:spcPts val="0"/>
              </a:spcBef>
              <a:buClr>
                <a:schemeClr val="accent1">
                  <a:lumMod val="50000"/>
                </a:schemeClr>
              </a:buClr>
              <a:buSzPct val="85000"/>
              <a:buFont typeface="Wingdings" panose="05000000000000000000" pitchFamily="2" charset="2"/>
              <a:buChar char="Ø"/>
            </a:pPr>
            <a:r>
              <a:rPr lang="en-US" altLang="zh-CN" sz="2900" b="1" dirty="0">
                <a:solidFill>
                  <a:srgbClr val="C00000"/>
                </a:solidFill>
                <a:ea typeface="宋体" panose="02010600030101010101" pitchFamily="2" charset="-122"/>
                <a:cs typeface="Arial" panose="020B0604020202020204" pitchFamily="34" charset="0"/>
              </a:rPr>
              <a:t>Water quality, </a:t>
            </a:r>
          </a:p>
          <a:p>
            <a:pPr marL="730250" lvl="1">
              <a:lnSpc>
                <a:spcPct val="170000"/>
              </a:lnSpc>
              <a:spcBef>
                <a:spcPts val="0"/>
              </a:spcBef>
              <a:buClr>
                <a:schemeClr val="accent1">
                  <a:lumMod val="50000"/>
                </a:schemeClr>
              </a:buClr>
              <a:buSzPct val="85000"/>
              <a:buFont typeface="Wingdings" panose="05000000000000000000" pitchFamily="2" charset="2"/>
              <a:buChar char="Ø"/>
            </a:pPr>
            <a:r>
              <a:rPr lang="en-US" altLang="zh-CN" sz="2900" b="1" dirty="0">
                <a:solidFill>
                  <a:srgbClr val="C00000"/>
                </a:solidFill>
                <a:ea typeface="宋体" panose="02010600030101010101" pitchFamily="2" charset="-122"/>
                <a:cs typeface="Arial" panose="020B0604020202020204" pitchFamily="34" charset="0"/>
              </a:rPr>
              <a:t>Radiation dosage</a:t>
            </a:r>
          </a:p>
          <a:p>
            <a:pPr marL="730250" lvl="1">
              <a:lnSpc>
                <a:spcPct val="170000"/>
              </a:lnSpc>
              <a:spcBef>
                <a:spcPts val="0"/>
              </a:spcBef>
              <a:buClr>
                <a:schemeClr val="accent1">
                  <a:lumMod val="50000"/>
                </a:schemeClr>
              </a:buClr>
              <a:buSzPct val="85000"/>
              <a:buFont typeface="Wingdings" panose="05000000000000000000" pitchFamily="2" charset="2"/>
              <a:buChar char="Ø"/>
            </a:pPr>
            <a:r>
              <a:rPr lang="en-US" altLang="zh-CN" sz="2900" b="1" dirty="0">
                <a:solidFill>
                  <a:srgbClr val="C00000"/>
                </a:solidFill>
                <a:ea typeface="宋体" panose="02010600030101010101" pitchFamily="2" charset="-122"/>
                <a:cs typeface="Arial" panose="020B0604020202020204" pitchFamily="34" charset="0"/>
              </a:rPr>
              <a:t>Location</a:t>
            </a:r>
          </a:p>
          <a:p>
            <a:pPr marL="400050" lvl="1" indent="0">
              <a:buNone/>
            </a:pPr>
            <a:endParaRPr lang="en-US" altLang="zh-CN" b="1" dirty="0">
              <a:latin typeface="Times New Roman" panose="02020603050405020304" pitchFamily="18" charset="0"/>
              <a:cs typeface="Times New Roman" panose="02020603050405020304" pitchFamily="18" charset="0"/>
            </a:endParaRPr>
          </a:p>
          <a:p>
            <a:pPr marL="674688" lvl="1" indent="-274638"/>
            <a:endParaRPr lang="zh-CN" altLang="en-US" b="1" dirty="0">
              <a:latin typeface="Times New Roman" panose="02020603050405020304" pitchFamily="18" charset="0"/>
              <a:cs typeface="Times New Roman" panose="02020603050405020304" pitchFamily="18" charset="0"/>
            </a:endParaRPr>
          </a:p>
          <a:p>
            <a:pPr marL="674688" lvl="1" indent="-274638"/>
            <a:endParaRPr lang="zh-CN" altLang="en-US" b="1" dirty="0">
              <a:latin typeface="Times New Roman" panose="02020603050405020304" pitchFamily="18" charset="0"/>
              <a:cs typeface="Times New Roman" panose="02020603050405020304" pitchFamily="18" charset="0"/>
            </a:endParaRPr>
          </a:p>
          <a:p>
            <a:pPr marL="674688" lvl="1" indent="-274638"/>
            <a:endParaRPr lang="zh-CN" altLang="en-US" b="1"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8943EED9-8960-4A6B-BDB0-FAB7F1BB8D18}"/>
              </a:ext>
            </a:extLst>
          </p:cNvPr>
          <p:cNvSpPr txBox="1"/>
          <p:nvPr/>
        </p:nvSpPr>
        <p:spPr>
          <a:xfrm>
            <a:off x="5231904" y="1122844"/>
            <a:ext cx="5791417" cy="458908"/>
          </a:xfrm>
          <a:prstGeom prst="rect">
            <a:avLst/>
          </a:prstGeom>
          <a:noFill/>
        </p:spPr>
        <p:txBody>
          <a:bodyPr wrap="square" rtlCol="0">
            <a:spAutoFit/>
          </a:bodyPr>
          <a:lstStyle/>
          <a:p>
            <a:pPr>
              <a:lnSpc>
                <a:spcPct val="150000"/>
              </a:lnSpc>
            </a:pPr>
            <a:r>
              <a:rPr lang="en-GB" altLang="zh-CN" b="1" dirty="0">
                <a:latin typeface="微软雅黑" panose="020B0503020204020204" pitchFamily="34" charset="-122"/>
                <a:ea typeface="微软雅黑" panose="020B0503020204020204" pitchFamily="34" charset="-122"/>
              </a:rPr>
              <a:t>Subsystem partition of Cooling water system</a:t>
            </a: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99B7EE4A-C5EC-4B92-9A54-B2C92843A232}"/>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pic>
        <p:nvPicPr>
          <p:cNvPr id="4" name="图片 3">
            <a:extLst>
              <a:ext uri="{FF2B5EF4-FFF2-40B4-BE49-F238E27FC236}">
                <a16:creationId xmlns:a16="http://schemas.microsoft.com/office/drawing/2014/main" id="{062E77E2-5C6B-440C-9B4F-A58AEC36C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892" y="1628800"/>
            <a:ext cx="8250347" cy="4968552"/>
          </a:xfrm>
          <a:prstGeom prst="rect">
            <a:avLst/>
          </a:prstGeom>
        </p:spPr>
      </p:pic>
    </p:spTree>
    <p:custDataLst>
      <p:tags r:id="rId1"/>
    </p:custDataLst>
    <p:extLst>
      <p:ext uri="{BB962C8B-B14F-4D97-AF65-F5344CB8AC3E}">
        <p14:creationId xmlns:p14="http://schemas.microsoft.com/office/powerpoint/2010/main" val="367408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119336" y="1484784"/>
            <a:ext cx="5112568" cy="4824536"/>
          </a:xfrm>
          <a:prstGeom prst="rect">
            <a:avLst/>
          </a:prstGeom>
        </p:spPr>
        <p:txBody>
          <a:bodyPr vert="horz" rtlCol="0">
            <a:normAutofit fontScale="92500" lnSpcReduction="1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Arial" panose="020B0604020202020204" pitchFamily="34" charset="0"/>
                <a:cs typeface="Arial" panose="020B0604020202020204" pitchFamily="34" charset="0"/>
              </a:rPr>
              <a:t>LCW</a:t>
            </a:r>
            <a:r>
              <a:rPr lang="en-US" altLang="zh-CN" sz="2100" b="1" dirty="0">
                <a:latin typeface="Arial" panose="020B0604020202020204" pitchFamily="34" charset="0"/>
                <a:cs typeface="Arial" panose="020B0604020202020204" pitchFamily="34" charset="0"/>
              </a:rPr>
              <a:t> </a:t>
            </a:r>
            <a:r>
              <a:rPr lang="en-US" altLang="zh-CN" sz="21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Low-conductivity water system</a:t>
            </a:r>
            <a:r>
              <a:rPr lang="en-US" altLang="zh-CN" sz="2100" dirty="0">
                <a:latin typeface="Arial" panose="020B0604020202020204" pitchFamily="34" charset="0"/>
                <a:cs typeface="Arial" panose="020B0604020202020204" pitchFamily="34" charset="0"/>
              </a:rPr>
              <a:t>)</a:t>
            </a:r>
          </a:p>
          <a:p>
            <a:pPr lvl="1">
              <a:lnSpc>
                <a:spcPct val="150000"/>
              </a:lnSpc>
              <a:buSzPct val="50000"/>
              <a:buFont typeface="Wingdings" panose="05000000000000000000" pitchFamily="2" charset="2"/>
              <a:buChar char="l"/>
            </a:pPr>
            <a:r>
              <a:rPr lang="en-US" altLang="zh-CN" sz="1800" dirty="0">
                <a:latin typeface="Arial" panose="020B0604020202020204" pitchFamily="34" charset="0"/>
                <a:cs typeface="Arial" panose="020B0604020202020204" pitchFamily="34" charset="0"/>
              </a:rPr>
              <a:t>Main loop</a:t>
            </a:r>
          </a:p>
          <a:p>
            <a:pPr lvl="2">
              <a:lnSpc>
                <a:spcPct val="150000"/>
              </a:lnSpc>
              <a:buSzPct val="120000"/>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Various measures are set up to ensure flow distribution and pressure balance.</a:t>
            </a:r>
          </a:p>
          <a:p>
            <a:pPr lvl="2">
              <a:lnSpc>
                <a:spcPct val="150000"/>
              </a:lnSpc>
              <a:buSzPct val="120000"/>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Trap particulate matter to prevent process equipment from blocking waterways</a:t>
            </a:r>
            <a:r>
              <a:rPr lang="en-US" altLang="zh-CN" sz="1800" b="1" dirty="0">
                <a:solidFill>
                  <a:srgbClr val="00B050"/>
                </a:solidFill>
                <a:latin typeface="Arial" panose="020B0604020202020204" pitchFamily="34" charset="0"/>
                <a:cs typeface="Arial" panose="020B0604020202020204" pitchFamily="34" charset="0"/>
              </a:rPr>
              <a:t>.</a:t>
            </a:r>
          </a:p>
          <a:p>
            <a:pPr lvl="2">
              <a:lnSpc>
                <a:spcPct val="150000"/>
              </a:lnSpc>
              <a:buSzPct val="120000"/>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Keep the system temperature stable through constant temperature control.</a:t>
            </a:r>
          </a:p>
          <a:p>
            <a:pPr lvl="1">
              <a:lnSpc>
                <a:spcPct val="150000"/>
              </a:lnSpc>
              <a:buSzPct val="50000"/>
              <a:buFont typeface="Wingdings" panose="05000000000000000000" pitchFamily="2" charset="2"/>
              <a:buChar char="l"/>
            </a:pPr>
            <a:r>
              <a:rPr lang="en-US" altLang="zh-CN" sz="1800" dirty="0">
                <a:latin typeface="Arial" panose="020B0604020202020204" pitchFamily="34" charset="0"/>
                <a:cs typeface="Arial" panose="020B0604020202020204" pitchFamily="34" charset="0"/>
              </a:rPr>
              <a:t>Bypass circulation</a:t>
            </a:r>
          </a:p>
          <a:p>
            <a:pPr lvl="2">
              <a:lnSpc>
                <a:spcPct val="160000"/>
              </a:lnSpc>
              <a:buSzPct val="120000"/>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regulate the water quality. </a:t>
            </a:r>
          </a:p>
          <a:p>
            <a:pPr lvl="2">
              <a:lnSpc>
                <a:spcPct val="160000"/>
              </a:lnSpc>
              <a:buSzPct val="120000"/>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maintain the microenvironment of the LCW system.</a:t>
            </a:r>
          </a:p>
        </p:txBody>
      </p:sp>
      <p:pic>
        <p:nvPicPr>
          <p:cNvPr id="6" name="Picture 2">
            <a:extLst>
              <a:ext uri="{FF2B5EF4-FFF2-40B4-BE49-F238E27FC236}">
                <a16:creationId xmlns:a16="http://schemas.microsoft.com/office/drawing/2014/main" id="{F3FDE3ED-5CBE-4520-8F86-E9230D7458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5183437" y="1589926"/>
            <a:ext cx="6718835" cy="4700563"/>
          </a:xfrm>
          <a:prstGeom prst="rect">
            <a:avLst/>
          </a:prstGeom>
          <a:noFill/>
          <a:ln>
            <a:noFill/>
          </a:ln>
        </p:spPr>
      </p:pic>
      <p:sp>
        <p:nvSpPr>
          <p:cNvPr id="9" name="文本框 8">
            <a:extLst>
              <a:ext uri="{FF2B5EF4-FFF2-40B4-BE49-F238E27FC236}">
                <a16:creationId xmlns:a16="http://schemas.microsoft.com/office/drawing/2014/main" id="{45E5F136-D05D-4F79-8F14-5315B5E01DAE}"/>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pic>
        <p:nvPicPr>
          <p:cNvPr id="7" name="图片 6">
            <a:extLst>
              <a:ext uri="{FF2B5EF4-FFF2-40B4-BE49-F238E27FC236}">
                <a16:creationId xmlns:a16="http://schemas.microsoft.com/office/drawing/2014/main" id="{6B2CDA80-572F-4AD6-82AC-8F963FE89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8268" y="1589926"/>
            <a:ext cx="6821236" cy="4824536"/>
          </a:xfrm>
          <a:prstGeom prst="rect">
            <a:avLst/>
          </a:prstGeom>
        </p:spPr>
      </p:pic>
    </p:spTree>
    <p:extLst>
      <p:ext uri="{BB962C8B-B14F-4D97-AF65-F5344CB8AC3E}">
        <p14:creationId xmlns:p14="http://schemas.microsoft.com/office/powerpoint/2010/main" val="141992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272641" y="1331139"/>
            <a:ext cx="4679685" cy="5326995"/>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Arial" panose="020B0604020202020204" pitchFamily="34" charset="0"/>
                <a:cs typeface="Arial" panose="020B0604020202020204" pitchFamily="34" charset="0"/>
              </a:rPr>
              <a:t>LCW</a:t>
            </a:r>
            <a:r>
              <a:rPr lang="en-US" altLang="zh-CN" sz="2100" b="1" dirty="0">
                <a:latin typeface="Arial" panose="020B0604020202020204" pitchFamily="34" charset="0"/>
                <a:cs typeface="Arial" panose="020B0604020202020204" pitchFamily="34" charset="0"/>
              </a:rPr>
              <a:t> </a:t>
            </a:r>
          </a:p>
          <a:p>
            <a:pPr marL="27432" indent="0">
              <a:lnSpc>
                <a:spcPct val="110000"/>
              </a:lnSpc>
              <a:buNone/>
            </a:pPr>
            <a:r>
              <a:rPr lang="en-US" altLang="zh-CN" sz="2000" dirty="0">
                <a:latin typeface="Arial" panose="020B0604020202020204" pitchFamily="34" charset="0"/>
                <a:cs typeface="Arial" panose="020B0604020202020204" pitchFamily="34" charset="0"/>
              </a:rPr>
              <a:t>   In order to </a:t>
            </a:r>
            <a:r>
              <a:rPr lang="en-US" altLang="zh-CN" sz="2000" b="1" dirty="0">
                <a:solidFill>
                  <a:srgbClr val="C00000"/>
                </a:solidFill>
                <a:latin typeface="Arial" panose="020B0604020202020204" pitchFamily="34" charset="0"/>
                <a:cs typeface="Arial" panose="020B0604020202020204" pitchFamily="34" charset="0"/>
              </a:rPr>
              <a:t>slow down the corrosion rate</a:t>
            </a:r>
            <a:r>
              <a:rPr lang="en-US" altLang="zh-CN" sz="2000" b="1" dirty="0">
                <a:solidFill>
                  <a:srgbClr val="FF0000"/>
                </a:solidFill>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of copper, iron and other metals as much as possible, the water quality of the system needs to be stable at a certain level. Specific parameters are as follows</a:t>
            </a:r>
            <a:r>
              <a:rPr lang="zh-CN" altLang="en-US" sz="2000" dirty="0">
                <a:latin typeface="Arial" panose="020B0604020202020204" pitchFamily="34" charset="0"/>
                <a:cs typeface="Arial" panose="020B0604020202020204" pitchFamily="34" charset="0"/>
              </a:rPr>
              <a:t>：</a:t>
            </a:r>
            <a:endParaRPr lang="en-US" altLang="zh-CN" sz="2000" dirty="0">
              <a:latin typeface="Arial" panose="020B0604020202020204" pitchFamily="34" charset="0"/>
              <a:cs typeface="Arial" panose="020B0604020202020204" pitchFamily="34" charset="0"/>
            </a:endParaRPr>
          </a:p>
          <a:p>
            <a:pPr marL="730250" lvl="1" indent="-285750">
              <a:lnSpc>
                <a:spcPct val="150000"/>
              </a:lnSpc>
              <a:spcBef>
                <a:spcPts val="0"/>
              </a:spcBef>
              <a:buFont typeface="Wingdings" panose="05000000000000000000" pitchFamily="2" charset="2"/>
              <a:buChar char="Ø"/>
            </a:pPr>
            <a:r>
              <a:rPr lang="en-US" altLang="zh-CN" sz="1800" b="1" dirty="0">
                <a:solidFill>
                  <a:srgbClr val="C00000"/>
                </a:solidFill>
                <a:latin typeface="Arial" panose="020B0604020202020204" pitchFamily="34" charset="0"/>
                <a:cs typeface="Arial" panose="020B0604020202020204" pitchFamily="34" charset="0"/>
              </a:rPr>
              <a:t>Conductivity</a:t>
            </a:r>
            <a:r>
              <a:rPr lang="zh-CN" altLang="en-US" sz="1800" b="1" dirty="0">
                <a:solidFill>
                  <a:srgbClr val="C00000"/>
                </a:solidFill>
                <a:latin typeface="Arial" panose="020B0604020202020204" pitchFamily="34" charset="0"/>
                <a:cs typeface="Arial" panose="020B0604020202020204" pitchFamily="34" charset="0"/>
              </a:rPr>
              <a:t>：</a:t>
            </a:r>
            <a:r>
              <a:rPr lang="en-US" altLang="zh-CN" sz="1800" b="1" dirty="0">
                <a:solidFill>
                  <a:srgbClr val="C00000"/>
                </a:solidFill>
                <a:latin typeface="Arial" panose="020B0604020202020204" pitchFamily="34" charset="0"/>
                <a:cs typeface="Arial" panose="020B0604020202020204" pitchFamily="34" charset="0"/>
              </a:rPr>
              <a:t>0.2~1μS/cm</a:t>
            </a:r>
          </a:p>
          <a:p>
            <a:pPr marL="730250" lvl="1" indent="-285750">
              <a:lnSpc>
                <a:spcPct val="150000"/>
              </a:lnSpc>
              <a:spcBef>
                <a:spcPts val="0"/>
              </a:spcBef>
              <a:buFont typeface="Wingdings" panose="05000000000000000000" pitchFamily="2" charset="2"/>
              <a:buChar char="Ø"/>
            </a:pPr>
            <a:r>
              <a:rPr lang="en-US" altLang="zh-CN" sz="1800" b="1" dirty="0">
                <a:solidFill>
                  <a:srgbClr val="C00000"/>
                </a:solidFill>
                <a:latin typeface="Arial" panose="020B0604020202020204" pitchFamily="34" charset="0"/>
                <a:cs typeface="Arial" panose="020B0604020202020204" pitchFamily="34" charset="0"/>
              </a:rPr>
              <a:t>PH: 6.7~7.5</a:t>
            </a:r>
          </a:p>
          <a:p>
            <a:pPr marL="730250" lvl="1" indent="-285750">
              <a:lnSpc>
                <a:spcPct val="150000"/>
              </a:lnSpc>
              <a:spcBef>
                <a:spcPts val="0"/>
              </a:spcBef>
              <a:buFont typeface="Wingdings" panose="05000000000000000000" pitchFamily="2" charset="2"/>
              <a:buChar char="Ø"/>
            </a:pPr>
            <a:r>
              <a:rPr lang="en-US" altLang="zh-CN" sz="1800" b="1" dirty="0">
                <a:solidFill>
                  <a:srgbClr val="C00000"/>
                </a:solidFill>
                <a:latin typeface="Arial" panose="020B0604020202020204" pitchFamily="34" charset="0"/>
                <a:cs typeface="Arial" panose="020B0604020202020204" pitchFamily="34" charset="0"/>
              </a:rPr>
              <a:t>Dissolved Oxygen ≤20ppb</a:t>
            </a:r>
          </a:p>
          <a:p>
            <a:pPr marL="730250" lvl="1" indent="-285750">
              <a:lnSpc>
                <a:spcPct val="150000"/>
              </a:lnSpc>
              <a:spcBef>
                <a:spcPts val="0"/>
              </a:spcBef>
              <a:buFont typeface="Wingdings" panose="05000000000000000000" pitchFamily="2" charset="2"/>
              <a:buChar char="Ø"/>
            </a:pPr>
            <a:r>
              <a:rPr lang="en-US" altLang="zh-CN" sz="1800" b="1" dirty="0">
                <a:solidFill>
                  <a:srgbClr val="C00000"/>
                </a:solidFill>
                <a:latin typeface="Arial" panose="020B0604020202020204" pitchFamily="34" charset="0"/>
                <a:cs typeface="Arial" panose="020B0604020202020204" pitchFamily="34" charset="0"/>
              </a:rPr>
              <a:t>Total bacteria ≤10 CFU/mL</a:t>
            </a:r>
          </a:p>
          <a:p>
            <a:pPr marL="730250" lvl="1" indent="-285750">
              <a:lnSpc>
                <a:spcPct val="150000"/>
              </a:lnSpc>
              <a:spcBef>
                <a:spcPts val="0"/>
              </a:spcBef>
              <a:buFont typeface="Wingdings" panose="05000000000000000000" pitchFamily="2" charset="2"/>
              <a:buChar char="Ø"/>
            </a:pPr>
            <a:r>
              <a:rPr lang="en-US" altLang="zh-CN" sz="1800" b="1" dirty="0">
                <a:solidFill>
                  <a:srgbClr val="C00000"/>
                </a:solidFill>
                <a:latin typeface="Arial" panose="020B0604020202020204" pitchFamily="34" charset="0"/>
                <a:cs typeface="Arial" panose="020B0604020202020204" pitchFamily="34" charset="0"/>
              </a:rPr>
              <a:t>TOC ≤ 1mg/L</a:t>
            </a:r>
          </a:p>
          <a:p>
            <a:pPr marL="730250" lvl="1" indent="-285750">
              <a:lnSpc>
                <a:spcPct val="150000"/>
              </a:lnSpc>
              <a:spcBef>
                <a:spcPts val="0"/>
              </a:spcBef>
              <a:buFont typeface="Wingdings" panose="05000000000000000000" pitchFamily="2" charset="2"/>
              <a:buChar char="Ø"/>
            </a:pPr>
            <a:r>
              <a:rPr lang="en-US" altLang="zh-CN" sz="1800" b="1" dirty="0">
                <a:solidFill>
                  <a:srgbClr val="C00000"/>
                </a:solidFill>
                <a:latin typeface="Arial" panose="020B0604020202020204" pitchFamily="34" charset="0"/>
                <a:cs typeface="Arial" panose="020B0604020202020204" pitchFamily="34" charset="0"/>
              </a:rPr>
              <a:t>Particulate matter(&gt;1um)</a:t>
            </a:r>
            <a:r>
              <a:rPr lang="zh-CN" altLang="en-US" sz="1800" b="1" dirty="0">
                <a:solidFill>
                  <a:srgbClr val="C00000"/>
                </a:solidFill>
                <a:latin typeface="Arial" panose="020B0604020202020204" pitchFamily="34" charset="0"/>
                <a:cs typeface="Arial" panose="020B0604020202020204" pitchFamily="34" charset="0"/>
              </a:rPr>
              <a:t> </a:t>
            </a:r>
            <a:r>
              <a:rPr lang="en-US" altLang="zh-CN" sz="1800" b="1" dirty="0">
                <a:solidFill>
                  <a:srgbClr val="C00000"/>
                </a:solidFill>
                <a:latin typeface="Arial" panose="020B0604020202020204" pitchFamily="34" charset="0"/>
                <a:cs typeface="Arial" panose="020B0604020202020204" pitchFamily="34" charset="0"/>
              </a:rPr>
              <a:t>≤10/mL</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274" y="1564712"/>
            <a:ext cx="3446895" cy="2609513"/>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9064" y="4118255"/>
            <a:ext cx="3264718" cy="2584267"/>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488" y="4321056"/>
            <a:ext cx="2814468" cy="2337078"/>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6028" y="1564712"/>
            <a:ext cx="3278060" cy="2553543"/>
          </a:xfrm>
          <a:prstGeom prst="rect">
            <a:avLst/>
          </a:prstGeom>
        </p:spPr>
      </p:pic>
      <p:sp>
        <p:nvSpPr>
          <p:cNvPr id="10" name="文本框 9">
            <a:extLst>
              <a:ext uri="{FF2B5EF4-FFF2-40B4-BE49-F238E27FC236}">
                <a16:creationId xmlns:a16="http://schemas.microsoft.com/office/drawing/2014/main" id="{E5A5BE00-5FF0-4E1E-B758-F4F47AFA713C}"/>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spTree>
    <p:extLst>
      <p:ext uri="{BB962C8B-B14F-4D97-AF65-F5344CB8AC3E}">
        <p14:creationId xmlns:p14="http://schemas.microsoft.com/office/powerpoint/2010/main" val="190134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191344" y="1347360"/>
            <a:ext cx="4824536" cy="5784035"/>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Arial" panose="020B0604020202020204" pitchFamily="34" charset="0"/>
                <a:cs typeface="Arial" panose="020B0604020202020204" pitchFamily="34" charset="0"/>
              </a:rPr>
              <a:t>LCW</a:t>
            </a:r>
            <a:r>
              <a:rPr lang="en-US" altLang="zh-CN" sz="2100" b="1" dirty="0">
                <a:latin typeface="Times New Roman" panose="02020603050405020304" pitchFamily="18" charset="0"/>
                <a:cs typeface="Times New Roman" panose="02020603050405020304" pitchFamily="18" charset="0"/>
              </a:rPr>
              <a:t> </a:t>
            </a:r>
          </a:p>
          <a:p>
            <a:pPr lvl="1">
              <a:spcBef>
                <a:spcPts val="1200"/>
              </a:spcBef>
            </a:pPr>
            <a:r>
              <a:rPr lang="en-US" altLang="zh-CN" sz="1800" dirty="0">
                <a:latin typeface="Arial" panose="020B0604020202020204" pitchFamily="34" charset="0"/>
                <a:cs typeface="Arial" panose="020B0604020202020204" pitchFamily="34" charset="0"/>
              </a:rPr>
              <a:t>A variety of measures will be adopted to achieve these water quality objectives.</a:t>
            </a:r>
          </a:p>
          <a:p>
            <a:pPr lvl="1">
              <a:spcBef>
                <a:spcPts val="12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 The  flow rate through ion-exchange resin is about </a:t>
            </a:r>
            <a:r>
              <a:rPr lang="en-US" altLang="zh-CN" sz="1800" b="1" dirty="0">
                <a:solidFill>
                  <a:srgbClr val="C00000"/>
                </a:solidFill>
                <a:latin typeface="Arial" panose="020B0604020202020204" pitchFamily="34" charset="0"/>
                <a:cs typeface="Arial" panose="020B0604020202020204" pitchFamily="34" charset="0"/>
              </a:rPr>
              <a:t>1~5% </a:t>
            </a:r>
            <a:r>
              <a:rPr lang="en-US" altLang="zh-CN" sz="1800" dirty="0">
                <a:latin typeface="Arial" panose="020B0604020202020204" pitchFamily="34" charset="0"/>
                <a:cs typeface="Arial" panose="020B0604020202020204" pitchFamily="34" charset="0"/>
              </a:rPr>
              <a:t>of</a:t>
            </a:r>
            <a:r>
              <a:rPr lang="en-US" altLang="zh-CN" sz="1800" b="1" dirty="0">
                <a:solidFill>
                  <a:srgbClr val="00B050"/>
                </a:solidFill>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the total circulation flow rate.</a:t>
            </a:r>
          </a:p>
          <a:p>
            <a:pPr lvl="1">
              <a:spcBef>
                <a:spcPts val="1200"/>
              </a:spcBef>
              <a:buFont typeface="Wingdings" panose="05000000000000000000" pitchFamily="2" charset="2"/>
              <a:buChar char="Ø"/>
            </a:pPr>
            <a:r>
              <a:rPr lang="en-US" altLang="zh-CN" sz="1800" b="1" dirty="0">
                <a:solidFill>
                  <a:srgbClr val="C00000"/>
                </a:solidFill>
                <a:latin typeface="Arial" panose="020B0604020202020204" pitchFamily="34" charset="0"/>
                <a:cs typeface="Arial" panose="020B0604020202020204" pitchFamily="34" charset="0"/>
              </a:rPr>
              <a:t>H</a:t>
            </a:r>
            <a:r>
              <a:rPr lang="en-US" altLang="zh-CN" sz="1800" b="1" baseline="30000" dirty="0">
                <a:solidFill>
                  <a:srgbClr val="C00000"/>
                </a:solidFill>
                <a:latin typeface="Arial" panose="020B0604020202020204" pitchFamily="34" charset="0"/>
                <a:cs typeface="Arial" panose="020B0604020202020204" pitchFamily="34" charset="0"/>
              </a:rPr>
              <a:t>+</a:t>
            </a:r>
            <a:r>
              <a:rPr lang="en-US" altLang="zh-CN" sz="1800" b="1" dirty="0">
                <a:solidFill>
                  <a:srgbClr val="C00000"/>
                </a:solidFill>
                <a:latin typeface="Arial" panose="020B0604020202020204" pitchFamily="34" charset="0"/>
                <a:cs typeface="Arial" panose="020B0604020202020204" pitchFamily="34" charset="0"/>
              </a:rPr>
              <a:t> and Na</a:t>
            </a:r>
            <a:r>
              <a:rPr lang="en-US" altLang="zh-CN" sz="1800" b="1" baseline="30000" dirty="0">
                <a:solidFill>
                  <a:srgbClr val="C00000"/>
                </a:solidFill>
                <a:latin typeface="Arial" panose="020B0604020202020204" pitchFamily="34" charset="0"/>
                <a:cs typeface="Arial" panose="020B0604020202020204" pitchFamily="34" charset="0"/>
              </a:rPr>
              <a:t>+</a:t>
            </a:r>
            <a:r>
              <a:rPr lang="en-US" altLang="zh-CN" sz="1800" b="1" dirty="0">
                <a:solidFill>
                  <a:srgbClr val="C00000"/>
                </a:solidFill>
                <a:latin typeface="Arial" panose="020B0604020202020204" pitchFamily="34" charset="0"/>
                <a:cs typeface="Arial" panose="020B0604020202020204" pitchFamily="34" charset="0"/>
              </a:rPr>
              <a:t> type resin </a:t>
            </a:r>
            <a:r>
              <a:rPr lang="en-US" altLang="zh-CN" sz="1800" dirty="0">
                <a:latin typeface="Arial" panose="020B0604020202020204" pitchFamily="34" charset="0"/>
                <a:cs typeface="Arial" panose="020B0604020202020204" pitchFamily="34" charset="0"/>
              </a:rPr>
              <a:t>are used to adjust the PH value of the LCW system.</a:t>
            </a:r>
          </a:p>
          <a:p>
            <a:pPr marL="730250" lvl="1" indent="-285750">
              <a:spcBef>
                <a:spcPts val="1200"/>
              </a:spcBef>
              <a:buFont typeface="Wingdings" panose="05000000000000000000" pitchFamily="2" charset="2"/>
              <a:buChar char="Ø"/>
            </a:pPr>
            <a:r>
              <a:rPr lang="en-US" altLang="zh-CN" sz="1800" b="1" dirty="0">
                <a:solidFill>
                  <a:srgbClr val="C00000"/>
                </a:solidFill>
                <a:latin typeface="Arial" panose="020B0604020202020204" pitchFamily="34" charset="0"/>
                <a:cs typeface="Arial" panose="020B0604020202020204" pitchFamily="34" charset="0"/>
              </a:rPr>
              <a:t>Degassing device </a:t>
            </a:r>
            <a:r>
              <a:rPr lang="en-US" altLang="zh-CN" sz="1800" dirty="0">
                <a:latin typeface="Arial" panose="020B0604020202020204" pitchFamily="34" charset="0"/>
                <a:cs typeface="Arial" panose="020B0604020202020204" pitchFamily="34" charset="0"/>
              </a:rPr>
              <a:t>is designed to remove dissolved oxygen in the LCW system,.</a:t>
            </a:r>
            <a:endParaRPr lang="en-US" altLang="zh-CN" sz="1800" b="1" dirty="0">
              <a:solidFill>
                <a:srgbClr val="FF0000"/>
              </a:solidFill>
              <a:latin typeface="Arial" panose="020B0604020202020204" pitchFamily="34" charset="0"/>
              <a:cs typeface="Arial" panose="020B0604020202020204" pitchFamily="34" charset="0"/>
            </a:endParaRPr>
          </a:p>
          <a:p>
            <a:pPr marL="730250" lvl="1" indent="-285750">
              <a:spcBef>
                <a:spcPts val="1200"/>
              </a:spcBef>
              <a:buFont typeface="Wingdings" panose="05000000000000000000" pitchFamily="2" charset="2"/>
              <a:buChar char="Ø"/>
            </a:pPr>
            <a:r>
              <a:rPr lang="en-US" altLang="zh-CN" sz="1800" b="1" dirty="0">
                <a:solidFill>
                  <a:srgbClr val="C00000"/>
                </a:solidFill>
                <a:latin typeface="Arial" panose="020B0604020202020204" pitchFamily="34" charset="0"/>
                <a:cs typeface="Arial" panose="020B0604020202020204" pitchFamily="34" charset="0"/>
              </a:rPr>
              <a:t>Nitrogen isolation </a:t>
            </a:r>
            <a:r>
              <a:rPr lang="en-US" altLang="zh-CN" sz="1800" dirty="0">
                <a:latin typeface="Arial" panose="020B0604020202020204" pitchFamily="34" charset="0"/>
                <a:cs typeface="Arial" panose="020B0604020202020204" pitchFamily="34" charset="0"/>
              </a:rPr>
              <a:t>is adopted to avoid LCW system contact with air.</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896" y="2015362"/>
            <a:ext cx="6591280" cy="3746114"/>
          </a:xfrm>
          <a:prstGeom prst="rect">
            <a:avLst/>
          </a:prstGeom>
        </p:spPr>
      </p:pic>
      <p:pic>
        <p:nvPicPr>
          <p:cNvPr id="9" name="Picture 11" descr="C:\Documents and Settings\HJS\Application Data\Tencent\Users\43015105\QQ\WinTemp\RichOle\Y]$DR11P)$EFJRGZG)ND9]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641" y="1369829"/>
            <a:ext cx="4448197" cy="486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D028110C-C884-4AC6-9573-688629D688C5}"/>
              </a:ext>
            </a:extLst>
          </p:cNvPr>
          <p:cNvSpPr txBox="1"/>
          <p:nvPr/>
        </p:nvSpPr>
        <p:spPr>
          <a:xfrm>
            <a:off x="3071664" y="139656"/>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spTree>
    <p:extLst>
      <p:ext uri="{BB962C8B-B14F-4D97-AF65-F5344CB8AC3E}">
        <p14:creationId xmlns:p14="http://schemas.microsoft.com/office/powerpoint/2010/main" val="44387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272642" y="1317737"/>
            <a:ext cx="5967374" cy="5293369"/>
          </a:xfrm>
          <a:prstGeom prst="rect">
            <a:avLst/>
          </a:prstGeom>
        </p:spPr>
        <p:txBody>
          <a:bodyPr vert="horz" rtlCol="0">
            <a:normAutofit fontScale="25000" lnSpcReduction="2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9600" b="1" dirty="0">
                <a:latin typeface="Arial" panose="020B0604020202020204" pitchFamily="34" charset="0"/>
                <a:cs typeface="Arial" panose="020B0604020202020204" pitchFamily="34" charset="0"/>
              </a:rPr>
              <a:t>CTW (Cooling tower water)</a:t>
            </a:r>
          </a:p>
          <a:p>
            <a:pPr lvl="1">
              <a:lnSpc>
                <a:spcPct val="160000"/>
              </a:lnSpc>
            </a:pPr>
            <a:r>
              <a:rPr lang="en-US" altLang="zh-CN" sz="8000" dirty="0">
                <a:latin typeface="Arial" panose="020B0604020202020204" pitchFamily="34" charset="0"/>
                <a:cs typeface="Arial" panose="020B0604020202020204" pitchFamily="34" charset="0"/>
              </a:rPr>
              <a:t>Provide cold source for LCW and hot sources for HVAC. </a:t>
            </a:r>
          </a:p>
          <a:p>
            <a:pPr marL="393192" lvl="1" indent="0">
              <a:lnSpc>
                <a:spcPct val="160000"/>
              </a:lnSpc>
              <a:buNone/>
            </a:pPr>
            <a:r>
              <a:rPr lang="en-US" altLang="zh-CN" sz="8000" dirty="0">
                <a:latin typeface="Arial" panose="020B0604020202020204" pitchFamily="34" charset="0"/>
                <a:cs typeface="Arial" panose="020B0604020202020204" pitchFamily="34" charset="0"/>
              </a:rPr>
              <a:t>-- CTW </a:t>
            </a:r>
            <a:r>
              <a:rPr lang="zh-CN" altLang="en-US" sz="8000" dirty="0">
                <a:latin typeface="Arial" panose="020B0604020202020204" pitchFamily="34" charset="0"/>
                <a:cs typeface="Arial" panose="020B0604020202020204" pitchFamily="34" charset="0"/>
              </a:rPr>
              <a:t>≤</a:t>
            </a:r>
            <a:r>
              <a:rPr lang="en-US" altLang="zh-CN" sz="8000" dirty="0">
                <a:latin typeface="Arial" panose="020B0604020202020204" pitchFamily="34" charset="0"/>
                <a:cs typeface="Arial" panose="020B0604020202020204" pitchFamily="34" charset="0"/>
              </a:rPr>
              <a:t> 29℃ (by cooling tower)</a:t>
            </a:r>
          </a:p>
          <a:p>
            <a:pPr marL="393192" lvl="1" indent="0">
              <a:lnSpc>
                <a:spcPct val="160000"/>
              </a:lnSpc>
              <a:buNone/>
            </a:pPr>
            <a:r>
              <a:rPr lang="en-US" altLang="zh-CN" sz="8000" dirty="0">
                <a:latin typeface="Arial" panose="020B0604020202020204" pitchFamily="34" charset="0"/>
                <a:cs typeface="Arial" panose="020B0604020202020204" pitchFamily="34" charset="0"/>
              </a:rPr>
              <a:t>-- Chilled water </a:t>
            </a:r>
            <a:r>
              <a:rPr lang="zh-CN" altLang="en-US" sz="8000" dirty="0">
                <a:latin typeface="Arial" panose="020B0604020202020204" pitchFamily="34" charset="0"/>
                <a:cs typeface="Arial" panose="020B0604020202020204" pitchFamily="34" charset="0"/>
              </a:rPr>
              <a:t>≤</a:t>
            </a:r>
            <a:r>
              <a:rPr lang="en-US" altLang="zh-CN" sz="8000" dirty="0">
                <a:latin typeface="Arial" panose="020B0604020202020204" pitchFamily="34" charset="0"/>
                <a:cs typeface="Arial" panose="020B0604020202020204" pitchFamily="34" charset="0"/>
              </a:rPr>
              <a:t> 14.5℃</a:t>
            </a:r>
          </a:p>
          <a:p>
            <a:pPr marL="393192" lvl="1" indent="0">
              <a:lnSpc>
                <a:spcPct val="160000"/>
              </a:lnSpc>
              <a:buNone/>
            </a:pPr>
            <a:r>
              <a:rPr lang="en-US" altLang="zh-CN" sz="8000" dirty="0">
                <a:latin typeface="Arial" panose="020B0604020202020204" pitchFamily="34" charset="0"/>
                <a:cs typeface="Arial" panose="020B0604020202020204" pitchFamily="34" charset="0"/>
              </a:rPr>
              <a:t>   (by Heat recovery chiller or cooling tower)</a:t>
            </a:r>
          </a:p>
          <a:p>
            <a:pPr marL="393192" lvl="1" indent="0">
              <a:lnSpc>
                <a:spcPct val="160000"/>
              </a:lnSpc>
              <a:buNone/>
            </a:pPr>
            <a:r>
              <a:rPr lang="en-US" altLang="zh-CN" sz="8000" dirty="0">
                <a:latin typeface="Arial" panose="020B0604020202020204" pitchFamily="34" charset="0"/>
                <a:cs typeface="Arial" panose="020B0604020202020204" pitchFamily="34" charset="0"/>
              </a:rPr>
              <a:t>-- hot water </a:t>
            </a:r>
          </a:p>
          <a:p>
            <a:pPr marL="393192" lvl="1" indent="0">
              <a:lnSpc>
                <a:spcPct val="160000"/>
              </a:lnSpc>
              <a:buNone/>
            </a:pPr>
            <a:r>
              <a:rPr lang="en-US" altLang="zh-CN" sz="8000" dirty="0">
                <a:latin typeface="Arial" panose="020B0604020202020204" pitchFamily="34" charset="0"/>
                <a:cs typeface="Arial" panose="020B0604020202020204" pitchFamily="34" charset="0"/>
              </a:rPr>
              <a:t>   (by Heat recovery chiller, heat exchange and backup boil)</a:t>
            </a:r>
          </a:p>
          <a:p>
            <a:pPr marL="393192" lvl="1" indent="0">
              <a:lnSpc>
                <a:spcPct val="110000"/>
              </a:lnSpc>
              <a:buNone/>
            </a:pPr>
            <a:endParaRPr lang="en-US" altLang="zh-CN" sz="1600" dirty="0">
              <a:latin typeface="Times New Roman" panose="02020603050405020304" pitchFamily="18" charset="0"/>
              <a:cs typeface="Times New Roman" panose="02020603050405020304" pitchFamily="18" charset="0"/>
            </a:endParaRPr>
          </a:p>
          <a:p>
            <a:pPr marL="393192" lvl="1" indent="0">
              <a:lnSpc>
                <a:spcPct val="110000"/>
              </a:lnSpc>
              <a:buNone/>
            </a:pPr>
            <a:endParaRPr lang="en-US" altLang="zh-CN" sz="1600" dirty="0">
              <a:latin typeface="Times New Roman" panose="02020603050405020304" pitchFamily="18" charset="0"/>
              <a:cs typeface="Times New Roman" panose="02020603050405020304" pitchFamily="18" charset="0"/>
            </a:endParaRPr>
          </a:p>
          <a:p>
            <a:pPr marL="393192" lvl="1" indent="0">
              <a:lnSpc>
                <a:spcPct val="110000"/>
              </a:lnSpc>
              <a:buNone/>
            </a:pPr>
            <a:r>
              <a:rPr lang="zh-CN" altLang="en-US" sz="1800" dirty="0">
                <a:latin typeface="Times New Roman" panose="02020603050405020304" pitchFamily="18" charset="0"/>
                <a:cs typeface="Times New Roman" panose="02020603050405020304" pitchFamily="18" charset="0"/>
              </a:rPr>
              <a:t>    </a:t>
            </a:r>
            <a:endParaRPr lang="en-US" altLang="zh-CN" sz="1800" dirty="0">
              <a:latin typeface="Times New Roman" panose="02020603050405020304" pitchFamily="18" charset="0"/>
              <a:cs typeface="Times New Roman" panose="02020603050405020304" pitchFamily="18" charset="0"/>
            </a:endParaRPr>
          </a:p>
          <a:p>
            <a:pPr marL="393192" lvl="1" indent="0">
              <a:lnSpc>
                <a:spcPct val="110000"/>
              </a:lnSpc>
              <a:buNone/>
            </a:pPr>
            <a:endParaRPr lang="en-US" altLang="zh-CN" sz="1800" b="1" dirty="0">
              <a:solidFill>
                <a:srgbClr val="00B050"/>
              </a:solidFill>
              <a:latin typeface="Times New Roman" panose="02020603050405020304" pitchFamily="18" charset="0"/>
              <a:cs typeface="Times New Roman" panose="02020603050405020304" pitchFamily="18" charset="0"/>
            </a:endParaRPr>
          </a:p>
          <a:p>
            <a:pPr marL="393192" lvl="1" indent="0">
              <a:lnSpc>
                <a:spcPct val="110000"/>
              </a:lnSpc>
              <a:buNone/>
            </a:pPr>
            <a:r>
              <a:rPr lang="zh-CN" altLang="en-US" sz="1800" b="1" dirty="0">
                <a:solidFill>
                  <a:srgbClr val="00B050"/>
                </a:solidFill>
                <a:latin typeface="Times New Roman" panose="02020603050405020304" pitchFamily="18" charset="0"/>
                <a:cs typeface="Times New Roman" panose="02020603050405020304" pitchFamily="18" charset="0"/>
              </a:rPr>
              <a:t>      </a:t>
            </a:r>
            <a:endParaRPr lang="en-US" altLang="zh-CN" sz="2000" dirty="0">
              <a:solidFill>
                <a:srgbClr val="FF0000"/>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087" y="0"/>
            <a:ext cx="9657826" cy="6858000"/>
          </a:xfrm>
          <a:prstGeom prst="rect">
            <a:avLst/>
          </a:prstGeom>
          <a:scene3d>
            <a:camera prst="orthographicFront">
              <a:rot lat="0" lon="5400000" rev="0"/>
            </a:camera>
            <a:lightRig rig="threePt" dir="t"/>
          </a:scene3d>
        </p:spPr>
      </p:pic>
      <p:sp>
        <p:nvSpPr>
          <p:cNvPr id="8" name="文本框 7">
            <a:extLst>
              <a:ext uri="{FF2B5EF4-FFF2-40B4-BE49-F238E27FC236}">
                <a16:creationId xmlns:a16="http://schemas.microsoft.com/office/drawing/2014/main" id="{C7512B73-3FBF-4E54-A912-DA630FB28A95}"/>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pic>
        <p:nvPicPr>
          <p:cNvPr id="5" name="图片 4">
            <a:extLst>
              <a:ext uri="{FF2B5EF4-FFF2-40B4-BE49-F238E27FC236}">
                <a16:creationId xmlns:a16="http://schemas.microsoft.com/office/drawing/2014/main" id="{32611A0B-9C2E-49C0-940A-BC61D8C82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072" y="1219367"/>
            <a:ext cx="4779808" cy="5302177"/>
          </a:xfrm>
          <a:prstGeom prst="rect">
            <a:avLst/>
          </a:prstGeom>
        </p:spPr>
      </p:pic>
    </p:spTree>
    <p:extLst>
      <p:ext uri="{BB962C8B-B14F-4D97-AF65-F5344CB8AC3E}">
        <p14:creationId xmlns:p14="http://schemas.microsoft.com/office/powerpoint/2010/main" val="245891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272641" y="1317737"/>
            <a:ext cx="5213759" cy="5797438"/>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Arial" panose="020B0604020202020204" pitchFamily="34" charset="0"/>
                <a:cs typeface="Arial" panose="020B0604020202020204" pitchFamily="34" charset="0"/>
              </a:rPr>
              <a:t>DW</a:t>
            </a:r>
          </a:p>
          <a:p>
            <a:pPr marL="0" indent="0">
              <a:buNone/>
            </a:pPr>
            <a:r>
              <a:rPr lang="en-US" altLang="zh-CN" sz="1800" b="1"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DW system provides deionized water for LCW and laboratory. The system consists of three parts:    </a:t>
            </a:r>
          </a:p>
          <a:p>
            <a:pPr lvl="1">
              <a:lnSpc>
                <a:spcPct val="110000"/>
              </a:lnSpc>
            </a:pPr>
            <a:r>
              <a:rPr lang="en-US" altLang="zh-CN" sz="1800" dirty="0">
                <a:latin typeface="Arial" panose="020B0604020202020204" pitchFamily="34" charset="0"/>
                <a:cs typeface="Arial" panose="020B0604020202020204" pitchFamily="34" charset="0"/>
              </a:rPr>
              <a:t> Ultra-pure Water Treatment System</a:t>
            </a:r>
          </a:p>
          <a:p>
            <a:pPr lvl="1">
              <a:lnSpc>
                <a:spcPct val="11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Adopt two-stage RO(reverse osmosis) and EDI process.</a:t>
            </a:r>
          </a:p>
          <a:p>
            <a:pPr lvl="1">
              <a:lnSpc>
                <a:spcPct val="11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The device can provide ultra-pure water with a resistivity of 18M</a:t>
            </a:r>
            <a:r>
              <a:rPr lang="el-GR" altLang="zh-CN" sz="1800" dirty="0">
                <a:latin typeface="Arial" panose="020B0604020202020204" pitchFamily="34" charset="0"/>
                <a:cs typeface="Arial" panose="020B0604020202020204" pitchFamily="34" charset="0"/>
              </a:rPr>
              <a:t>Ω•</a:t>
            </a:r>
            <a:r>
              <a:rPr lang="en-US" altLang="zh-CN" sz="1800" dirty="0">
                <a:latin typeface="Arial" panose="020B0604020202020204" pitchFamily="34" charset="0"/>
                <a:cs typeface="Arial" panose="020B0604020202020204" pitchFamily="34" charset="0"/>
              </a:rPr>
              <a:t>cm.</a:t>
            </a:r>
          </a:p>
          <a:p>
            <a:pPr lvl="1">
              <a:lnSpc>
                <a:spcPct val="110000"/>
              </a:lnSpc>
            </a:pPr>
            <a:r>
              <a:rPr lang="en-US" altLang="zh-CN" sz="1800" dirty="0">
                <a:latin typeface="Arial" panose="020B0604020202020204" pitchFamily="34" charset="0"/>
                <a:cs typeface="Arial" panose="020B0604020202020204" pitchFamily="34" charset="0"/>
              </a:rPr>
              <a:t>Water distribution pipe network</a:t>
            </a:r>
          </a:p>
          <a:p>
            <a:pPr lvl="1">
              <a:lnSpc>
                <a:spcPct val="110000"/>
              </a:lnSpc>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CPVC, S316L or PVDF</a:t>
            </a:r>
          </a:p>
          <a:p>
            <a:pPr lvl="1">
              <a:lnSpc>
                <a:spcPct val="110000"/>
              </a:lnSpc>
            </a:pPr>
            <a:r>
              <a:rPr lang="en-US" altLang="zh-CN" sz="1800" dirty="0">
                <a:latin typeface="Arial" panose="020B0604020202020204" pitchFamily="34" charset="0"/>
                <a:cs typeface="Arial" panose="020B0604020202020204" pitchFamily="34" charset="0"/>
              </a:rPr>
              <a:t>Experimental water requirements can satisfied by adding terminal filtration and water quality lifting devices.</a:t>
            </a:r>
          </a:p>
          <a:p>
            <a:pPr marL="393192" lvl="1" indent="0">
              <a:lnSpc>
                <a:spcPct val="110000"/>
              </a:lnSpc>
              <a:buNone/>
            </a:pPr>
            <a:r>
              <a:rPr lang="en-US" altLang="zh-CN" sz="1600" dirty="0">
                <a:latin typeface="Times New Roman" panose="02020603050405020304" pitchFamily="18" charset="0"/>
                <a:cs typeface="Times New Roman" panose="02020603050405020304" pitchFamily="18" charset="0"/>
              </a:rPr>
              <a:t>      </a:t>
            </a:r>
          </a:p>
          <a:p>
            <a:pPr marL="444500" lvl="1" indent="0">
              <a:buNone/>
            </a:pPr>
            <a:endParaRPr lang="en-US" altLang="zh-CN" sz="2000" dirty="0">
              <a:solidFill>
                <a:srgbClr val="FF0000"/>
              </a:solidFill>
              <a:latin typeface="Times New Roman" panose="02020603050405020304" pitchFamily="18" charset="0"/>
              <a:cs typeface="Times New Roman" panose="02020603050405020304" pitchFamily="18" charset="0"/>
            </a:endParaRPr>
          </a:p>
        </p:txBody>
      </p:sp>
      <p:pic>
        <p:nvPicPr>
          <p:cNvPr id="5" name="图片 4" descr="C:\Documents and Settings\HJS\Application Data\Tencent\Users\43015105\QQ\WinTemp\RichOle\PEGNYU(BQT4SD3TO(K}UV6I.png"/>
          <p:cNvPicPr/>
          <p:nvPr/>
        </p:nvPicPr>
        <p:blipFill>
          <a:blip r:embed="rId3">
            <a:extLst>
              <a:ext uri="{28A0092B-C50C-407E-A947-70E740481C1C}">
                <a14:useLocalDpi xmlns:a14="http://schemas.microsoft.com/office/drawing/2010/main" val="0"/>
              </a:ext>
            </a:extLst>
          </a:blip>
          <a:srcRect/>
          <a:stretch>
            <a:fillRect/>
          </a:stretch>
        </p:blipFill>
        <p:spPr bwMode="auto">
          <a:xfrm>
            <a:off x="5348537" y="1439118"/>
            <a:ext cx="6688367" cy="4484252"/>
          </a:xfrm>
          <a:prstGeom prst="rect">
            <a:avLst/>
          </a:prstGeom>
          <a:noFill/>
          <a:ln>
            <a:noFill/>
          </a:ln>
        </p:spPr>
      </p:pic>
      <p:sp>
        <p:nvSpPr>
          <p:cNvPr id="7" name="文本框 6">
            <a:extLst>
              <a:ext uri="{FF2B5EF4-FFF2-40B4-BE49-F238E27FC236}">
                <a16:creationId xmlns:a16="http://schemas.microsoft.com/office/drawing/2014/main" id="{3D30133B-9226-47C2-BDC7-AD757C0EEFC9}"/>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spTree>
    <p:extLst>
      <p:ext uri="{BB962C8B-B14F-4D97-AF65-F5344CB8AC3E}">
        <p14:creationId xmlns:p14="http://schemas.microsoft.com/office/powerpoint/2010/main" val="88970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19726" y="1268760"/>
            <a:ext cx="4181839" cy="5207607"/>
          </a:xfrm>
          <a:prstGeom prst="rect">
            <a:avLst/>
          </a:prstGeom>
        </p:spPr>
        <p:txBody>
          <a:bodyPr vert="horz" rtlCol="0">
            <a:normAutofit fontScale="92500" lnSpcReduction="1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spcBef>
                <a:spcPts val="1200"/>
              </a:spcBef>
            </a:pPr>
            <a:r>
              <a:rPr lang="en-US" altLang="zh-CN" sz="2400" b="1" dirty="0">
                <a:latin typeface="Arial" panose="020B0604020202020204" pitchFamily="34" charset="0"/>
                <a:cs typeface="Arial" panose="020B0604020202020204" pitchFamily="34" charset="0"/>
              </a:rPr>
              <a:t>Waste water collection and discharge system</a:t>
            </a:r>
          </a:p>
          <a:p>
            <a:pPr indent="274320">
              <a:lnSpc>
                <a:spcPct val="150000"/>
              </a:lnSpc>
              <a:spcBef>
                <a:spcPts val="1200"/>
              </a:spcBef>
            </a:pPr>
            <a:r>
              <a:rPr lang="en-US" altLang="zh-CN" sz="1900" dirty="0">
                <a:latin typeface="Arial" panose="020B0604020202020204" pitchFamily="34" charset="0"/>
                <a:cs typeface="Arial" panose="020B0604020202020204" pitchFamily="34" charset="0"/>
              </a:rPr>
              <a:t>Process wastewater of CEPC</a:t>
            </a:r>
            <a:endParaRPr lang="en-US" altLang="zh-CN" sz="1900" dirty="0">
              <a:solidFill>
                <a:srgbClr val="FF0000"/>
              </a:solidFill>
              <a:latin typeface="Arial" panose="020B0604020202020204" pitchFamily="34" charset="0"/>
              <a:cs typeface="Arial" panose="020B0604020202020204" pitchFamily="34" charset="0"/>
            </a:endParaRPr>
          </a:p>
          <a:p>
            <a:pPr lvl="1">
              <a:lnSpc>
                <a:spcPct val="150000"/>
              </a:lnSpc>
              <a:spcBef>
                <a:spcPts val="1200"/>
              </a:spcBef>
              <a:buFont typeface="Wingdings" panose="05000000000000000000" pitchFamily="2" charset="2"/>
              <a:buChar char="Ø"/>
            </a:pPr>
            <a:r>
              <a:rPr lang="en-US" altLang="zh-CN" sz="1700" b="1" dirty="0">
                <a:solidFill>
                  <a:srgbClr val="C00000"/>
                </a:solidFill>
                <a:latin typeface="Arial" panose="020B0604020202020204" pitchFamily="34" charset="0"/>
                <a:cs typeface="Arial" panose="020B0604020202020204" pitchFamily="34" charset="0"/>
              </a:rPr>
              <a:t>Ordinary process wastewater</a:t>
            </a:r>
            <a:r>
              <a:rPr lang="en-US" altLang="zh-CN" sz="1700" dirty="0">
                <a:latin typeface="Arial" panose="020B0604020202020204" pitchFamily="34" charset="0"/>
                <a:cs typeface="Arial" panose="020B0604020202020204" pitchFamily="34" charset="0"/>
              </a:rPr>
              <a:t> is discharged directly or recycled after treatment. </a:t>
            </a:r>
          </a:p>
          <a:p>
            <a:pPr lvl="1">
              <a:lnSpc>
                <a:spcPct val="150000"/>
              </a:lnSpc>
              <a:spcBef>
                <a:spcPts val="1200"/>
              </a:spcBef>
              <a:buFont typeface="Wingdings" panose="05000000000000000000" pitchFamily="2" charset="2"/>
              <a:buChar char="Ø"/>
            </a:pPr>
            <a:r>
              <a:rPr lang="en-US" altLang="zh-CN" sz="1700" b="1" dirty="0">
                <a:solidFill>
                  <a:srgbClr val="C00000"/>
                </a:solidFill>
                <a:latin typeface="Arial" panose="020B0604020202020204" pitchFamily="34" charset="0"/>
                <a:cs typeface="Arial" panose="020B0604020202020204" pitchFamily="34" charset="0"/>
              </a:rPr>
              <a:t>Low-level radioactive wastewater </a:t>
            </a:r>
            <a:r>
              <a:rPr lang="en-US" altLang="zh-CN" sz="1700" dirty="0">
                <a:latin typeface="Arial" panose="020B0604020202020204" pitchFamily="34" charset="0"/>
                <a:cs typeface="Arial" panose="020B0604020202020204" pitchFamily="34" charset="0"/>
              </a:rPr>
              <a:t>should be collected and stored for natural attenuation, and discharged or recycled according to relevant national standards and regulations after testing.</a:t>
            </a:r>
          </a:p>
          <a:p>
            <a:pPr marL="393192" lvl="1" indent="0">
              <a:lnSpc>
                <a:spcPct val="150000"/>
              </a:lnSpc>
              <a:buNone/>
            </a:pPr>
            <a:r>
              <a:rPr lang="en-US" altLang="zh-CN" sz="1600" dirty="0">
                <a:latin typeface="Arial" panose="020B0604020202020204" pitchFamily="34" charset="0"/>
                <a:cs typeface="Arial" panose="020B0604020202020204" pitchFamily="34" charset="0"/>
              </a:rPr>
              <a:t>      </a:t>
            </a:r>
          </a:p>
          <a:p>
            <a:pPr marL="444500" lvl="1" indent="0">
              <a:buNone/>
            </a:pPr>
            <a:endParaRPr lang="en-US" altLang="zh-CN" sz="2000" dirty="0">
              <a:solidFill>
                <a:srgbClr val="FF0000"/>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12A4DD55-D4EC-4AF2-AEE0-A7811CFB3525}"/>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pic>
        <p:nvPicPr>
          <p:cNvPr id="7" name="图片 6">
            <a:extLst>
              <a:ext uri="{FF2B5EF4-FFF2-40B4-BE49-F238E27FC236}">
                <a16:creationId xmlns:a16="http://schemas.microsoft.com/office/drawing/2014/main" id="{1AB3DF6A-12D3-4E40-9536-DB27C6360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768" y="1628800"/>
            <a:ext cx="8124772" cy="4392488"/>
          </a:xfrm>
          <a:prstGeom prst="rect">
            <a:avLst/>
          </a:prstGeom>
        </p:spPr>
      </p:pic>
      <p:sp>
        <p:nvSpPr>
          <p:cNvPr id="2" name="矩形 1">
            <a:extLst>
              <a:ext uri="{FF2B5EF4-FFF2-40B4-BE49-F238E27FC236}">
                <a16:creationId xmlns:a16="http://schemas.microsoft.com/office/drawing/2014/main" id="{DAE1DF41-B734-4988-AF94-7DAD69E17422}"/>
              </a:ext>
            </a:extLst>
          </p:cNvPr>
          <p:cNvSpPr/>
          <p:nvPr/>
        </p:nvSpPr>
        <p:spPr>
          <a:xfrm>
            <a:off x="4007768" y="1412776"/>
            <a:ext cx="8124772" cy="4824536"/>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3138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272641" y="1317737"/>
            <a:ext cx="7119503" cy="5797438"/>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spcBef>
                <a:spcPts val="1200"/>
              </a:spcBef>
            </a:pPr>
            <a:r>
              <a:rPr lang="en-US" altLang="zh-CN" sz="2400" b="1" dirty="0">
                <a:latin typeface="Arial" panose="020B0604020202020204" pitchFamily="34" charset="0"/>
                <a:cs typeface="Arial" panose="020B0604020202020204" pitchFamily="34" charset="0"/>
              </a:rPr>
              <a:t>Waste water collection and discharge system</a:t>
            </a:r>
          </a:p>
          <a:p>
            <a:pPr indent="274320">
              <a:spcBef>
                <a:spcPts val="1200"/>
              </a:spcBef>
            </a:pPr>
            <a:r>
              <a:rPr lang="en-US" altLang="zh-CN" sz="1800" dirty="0">
                <a:latin typeface="Arial" panose="020B0604020202020204" pitchFamily="34" charset="0"/>
                <a:cs typeface="Arial" panose="020B0604020202020204" pitchFamily="34" charset="0"/>
              </a:rPr>
              <a:t>According to the distribution of low-level radioactive wastewater discharge points and the possible discharge volume, many facilities need to be set up to collect and store. </a:t>
            </a:r>
          </a:p>
          <a:p>
            <a:pPr marL="560070" lvl="2" indent="-285750">
              <a:lnSpc>
                <a:spcPct val="110000"/>
              </a:lnSpc>
              <a:spcBef>
                <a:spcPts val="1200"/>
              </a:spcBef>
              <a:buClr>
                <a:schemeClr val="accent3">
                  <a:lumMod val="50000"/>
                </a:schemeClr>
              </a:buClr>
              <a:buSzPct val="9500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Drainage ditches and catchment wells need to be set up along the tunnel , with the preliminary design of collecting well(V=2m</a:t>
            </a:r>
            <a:r>
              <a:rPr lang="en-US" altLang="zh-CN" sz="1600" baseline="30000" dirty="0">
                <a:latin typeface="Arial" panose="020B0604020202020204" pitchFamily="34" charset="0"/>
                <a:cs typeface="Arial" panose="020B0604020202020204" pitchFamily="34" charset="0"/>
              </a:rPr>
              <a:t>3</a:t>
            </a:r>
            <a:r>
              <a:rPr lang="en-US" altLang="zh-CN" sz="1600" dirty="0">
                <a:latin typeface="Arial" panose="020B0604020202020204" pitchFamily="34" charset="0"/>
                <a:cs typeface="Arial" panose="020B0604020202020204" pitchFamily="34" charset="0"/>
              </a:rPr>
              <a:t>) is </a:t>
            </a:r>
            <a:r>
              <a:rPr lang="en-US" altLang="zh-CN" sz="1600" b="1" dirty="0">
                <a:solidFill>
                  <a:srgbClr val="FF0000"/>
                </a:solidFill>
                <a:latin typeface="Arial" panose="020B0604020202020204" pitchFamily="34" charset="0"/>
                <a:cs typeface="Arial" panose="020B0604020202020204" pitchFamily="34" charset="0"/>
              </a:rPr>
              <a:t>one every 500 meters, with the drainage slope is about 1‰.</a:t>
            </a:r>
          </a:p>
          <a:p>
            <a:pPr marL="560070" lvl="2" indent="-285750">
              <a:lnSpc>
                <a:spcPct val="110000"/>
              </a:lnSpc>
              <a:spcBef>
                <a:spcPts val="1200"/>
              </a:spcBef>
              <a:buClr>
                <a:schemeClr val="accent3">
                  <a:lumMod val="50000"/>
                </a:schemeClr>
              </a:buClr>
              <a:buSzPct val="9500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There are 18 storage areas for low-level radioactive waste water underground. each storage volume is </a:t>
            </a:r>
            <a:r>
              <a:rPr lang="en-US" altLang="zh-CN" sz="1600" b="1" dirty="0">
                <a:latin typeface="Arial" panose="020B0604020202020204" pitchFamily="34" charset="0"/>
                <a:cs typeface="Arial" panose="020B0604020202020204" pitchFamily="34" charset="0"/>
              </a:rPr>
              <a:t>the maximum volume of the water cooling subsystems in the area</a:t>
            </a:r>
            <a:r>
              <a:rPr lang="en-US" altLang="zh-CN" sz="1600" dirty="0">
                <a:latin typeface="Arial" panose="020B0604020202020204" pitchFamily="34" charset="0"/>
                <a:cs typeface="Arial" panose="020B0604020202020204" pitchFamily="34" charset="0"/>
              </a:rPr>
              <a:t>.</a:t>
            </a:r>
          </a:p>
          <a:p>
            <a:pPr marL="393192" lvl="1" indent="0">
              <a:lnSpc>
                <a:spcPct val="110000"/>
              </a:lnSpc>
              <a:buNone/>
            </a:pPr>
            <a:r>
              <a:rPr lang="en-US" altLang="zh-CN" sz="1600" dirty="0">
                <a:latin typeface="Times New Roman" panose="02020603050405020304" pitchFamily="18" charset="0"/>
                <a:cs typeface="Times New Roman" panose="02020603050405020304" pitchFamily="18" charset="0"/>
              </a:rPr>
              <a:t>      </a:t>
            </a:r>
          </a:p>
          <a:p>
            <a:pPr marL="444500" lvl="1" indent="0">
              <a:buNone/>
            </a:pPr>
            <a:endParaRPr lang="en-US" altLang="zh-CN" sz="2000" dirty="0">
              <a:solidFill>
                <a:srgbClr val="FF000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1166806"/>
            <a:ext cx="4400668" cy="3230078"/>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5534" y="4284307"/>
            <a:ext cx="2707794" cy="2280500"/>
          </a:xfrm>
          <a:prstGeom prst="rect">
            <a:avLst/>
          </a:prstGeom>
        </p:spPr>
      </p:pic>
      <p:sp>
        <p:nvSpPr>
          <p:cNvPr id="8" name="矩形 7"/>
          <p:cNvSpPr/>
          <p:nvPr/>
        </p:nvSpPr>
        <p:spPr>
          <a:xfrm>
            <a:off x="8963925" y="3877902"/>
            <a:ext cx="2707793" cy="338554"/>
          </a:xfrm>
          <a:prstGeom prst="rect">
            <a:avLst/>
          </a:prstGeom>
        </p:spPr>
        <p:txBody>
          <a:bodyPr wrap="none">
            <a:spAutoFit/>
          </a:bodyPr>
          <a:lstStyle/>
          <a:p>
            <a:r>
              <a:rPr lang="en-US" altLang="zh-CN" sz="1600" b="1" dirty="0">
                <a:latin typeface="Arial" panose="020B0604020202020204" pitchFamily="34" charset="0"/>
              </a:rPr>
              <a:t>Discharge or reutilization.</a:t>
            </a:r>
            <a:endParaRPr lang="zh-CN" altLang="en-US" sz="1600" dirty="0"/>
          </a:p>
        </p:txBody>
      </p:sp>
      <p:graphicFrame>
        <p:nvGraphicFramePr>
          <p:cNvPr id="7" name="表格 6">
            <a:extLst>
              <a:ext uri="{FF2B5EF4-FFF2-40B4-BE49-F238E27FC236}">
                <a16:creationId xmlns:a16="http://schemas.microsoft.com/office/drawing/2014/main" id="{75B4080F-5316-496C-B886-83DDD49AD266}"/>
              </a:ext>
            </a:extLst>
          </p:cNvPr>
          <p:cNvGraphicFramePr>
            <a:graphicFrameLocks noGrp="1"/>
          </p:cNvGraphicFramePr>
          <p:nvPr>
            <p:extLst>
              <p:ext uri="{D42A27DB-BD31-4B8C-83A1-F6EECF244321}">
                <p14:modId xmlns:p14="http://schemas.microsoft.com/office/powerpoint/2010/main" val="3253931527"/>
              </p:ext>
            </p:extLst>
          </p:nvPr>
        </p:nvGraphicFramePr>
        <p:xfrm>
          <a:off x="479376" y="4725144"/>
          <a:ext cx="6768752" cy="1839663"/>
        </p:xfrm>
        <a:graphic>
          <a:graphicData uri="http://schemas.openxmlformats.org/drawingml/2006/table">
            <a:tbl>
              <a:tblPr firstRow="1" firstCol="1" bandRow="1">
                <a:tableStyleId>{5C22544A-7EE6-4342-B048-85BDC9FD1C3A}</a:tableStyleId>
              </a:tblPr>
              <a:tblGrid>
                <a:gridCol w="2426073">
                  <a:extLst>
                    <a:ext uri="{9D8B030D-6E8A-4147-A177-3AD203B41FA5}">
                      <a16:colId xmlns:a16="http://schemas.microsoft.com/office/drawing/2014/main" val="1035571697"/>
                    </a:ext>
                  </a:extLst>
                </a:gridCol>
                <a:gridCol w="1032321">
                  <a:extLst>
                    <a:ext uri="{9D8B030D-6E8A-4147-A177-3AD203B41FA5}">
                      <a16:colId xmlns:a16="http://schemas.microsoft.com/office/drawing/2014/main" val="1369070223"/>
                    </a:ext>
                  </a:extLst>
                </a:gridCol>
                <a:gridCol w="903971">
                  <a:extLst>
                    <a:ext uri="{9D8B030D-6E8A-4147-A177-3AD203B41FA5}">
                      <a16:colId xmlns:a16="http://schemas.microsoft.com/office/drawing/2014/main" val="1344060654"/>
                    </a:ext>
                  </a:extLst>
                </a:gridCol>
                <a:gridCol w="870111">
                  <a:extLst>
                    <a:ext uri="{9D8B030D-6E8A-4147-A177-3AD203B41FA5}">
                      <a16:colId xmlns:a16="http://schemas.microsoft.com/office/drawing/2014/main" val="2131980441"/>
                    </a:ext>
                  </a:extLst>
                </a:gridCol>
                <a:gridCol w="806329">
                  <a:extLst>
                    <a:ext uri="{9D8B030D-6E8A-4147-A177-3AD203B41FA5}">
                      <a16:colId xmlns:a16="http://schemas.microsoft.com/office/drawing/2014/main" val="2360544169"/>
                    </a:ext>
                  </a:extLst>
                </a:gridCol>
                <a:gridCol w="729947">
                  <a:extLst>
                    <a:ext uri="{9D8B030D-6E8A-4147-A177-3AD203B41FA5}">
                      <a16:colId xmlns:a16="http://schemas.microsoft.com/office/drawing/2014/main" val="3613155143"/>
                    </a:ext>
                  </a:extLst>
                </a:gridCol>
              </a:tblGrid>
              <a:tr h="659431">
                <a:tc>
                  <a:txBody>
                    <a:bodyPr/>
                    <a:lstStyle/>
                    <a:p>
                      <a:pPr indent="329565" algn="just">
                        <a:spcAft>
                          <a:spcPts val="0"/>
                        </a:spcAft>
                      </a:pPr>
                      <a:r>
                        <a:rPr lang="en-US" sz="1600" kern="100" dirty="0">
                          <a:effectLst/>
                        </a:rPr>
                        <a:t>Parameters</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US" sz="1600" kern="100">
                          <a:effectLst/>
                        </a:rPr>
                        <a:t>Collider</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US" sz="1600" kern="100">
                          <a:effectLst/>
                        </a:rPr>
                        <a:t>Booster</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US" sz="1600" kern="100">
                          <a:effectLst/>
                        </a:rPr>
                        <a:t>Linac</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US" sz="1600" kern="100" dirty="0">
                          <a:effectLst/>
                        </a:rPr>
                        <a:t>BTL</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US" sz="1600" kern="100">
                          <a:effectLst/>
                        </a:rPr>
                        <a:t>IR</a:t>
                      </a:r>
                      <a:endParaRPr lang="zh-CN" sz="16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3059034652"/>
                  </a:ext>
                </a:extLst>
              </a:tr>
              <a:tr h="659431">
                <a:tc>
                  <a:txBody>
                    <a:bodyPr/>
                    <a:lstStyle/>
                    <a:p>
                      <a:pPr algn="just">
                        <a:spcAft>
                          <a:spcPts val="0"/>
                        </a:spcAft>
                      </a:pPr>
                      <a:r>
                        <a:rPr lang="en-US" sz="1600">
                          <a:effectLst/>
                        </a:rPr>
                        <a:t>Storage volume (m</a:t>
                      </a:r>
                      <a:r>
                        <a:rPr lang="en-US" sz="1600" baseline="30000">
                          <a:effectLst/>
                        </a:rPr>
                        <a:t>3</a:t>
                      </a:r>
                      <a:r>
                        <a:rPr lang="en-US" sz="1600">
                          <a:effectLst/>
                        </a:rPr>
                        <a:t>)</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GB" sz="1600">
                          <a:effectLst/>
                        </a:rPr>
                        <a:t>16</a:t>
                      </a:r>
                      <a:r>
                        <a:rPr lang="en-GB" sz="1600">
                          <a:effectLst/>
                          <a:sym typeface="Symbol" panose="05050102010706020507" pitchFamily="18" charset="2"/>
                        </a:rPr>
                        <a:t></a:t>
                      </a:r>
                      <a:r>
                        <a:rPr lang="en-GB" sz="1600">
                          <a:effectLst/>
                        </a:rPr>
                        <a:t>300</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GB" sz="1600">
                          <a:effectLst/>
                        </a:rPr>
                        <a:t>—</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GB" sz="1600">
                          <a:effectLst/>
                        </a:rPr>
                        <a:t>100</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GB" sz="1600" dirty="0">
                          <a:effectLst/>
                        </a:rPr>
                        <a:t>100</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GB" sz="1600" dirty="0">
                          <a:effectLst/>
                        </a:rPr>
                        <a:t>2</a:t>
                      </a:r>
                      <a:r>
                        <a:rPr lang="en-GB" sz="1600" dirty="0">
                          <a:effectLst/>
                          <a:sym typeface="Symbol" panose="05050102010706020507" pitchFamily="18" charset="2"/>
                        </a:rPr>
                        <a:t></a:t>
                      </a:r>
                      <a:r>
                        <a:rPr lang="en-GB" sz="1600" dirty="0">
                          <a:effectLst/>
                        </a:rPr>
                        <a:t>50</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2172179663"/>
                  </a:ext>
                </a:extLst>
              </a:tr>
              <a:tr h="520801">
                <a:tc>
                  <a:txBody>
                    <a:bodyPr/>
                    <a:lstStyle/>
                    <a:p>
                      <a:pPr algn="just">
                        <a:spcAft>
                          <a:spcPts val="0"/>
                        </a:spcAft>
                      </a:pPr>
                      <a:r>
                        <a:rPr lang="en-US" sz="1600" kern="100">
                          <a:effectLst/>
                        </a:rPr>
                        <a:t>Total</a:t>
                      </a:r>
                      <a:r>
                        <a:rPr lang="en-US" sz="1600">
                          <a:effectLst/>
                        </a:rPr>
                        <a:t> (m</a:t>
                      </a:r>
                      <a:r>
                        <a:rPr lang="en-US" sz="1600" baseline="30000">
                          <a:effectLst/>
                        </a:rPr>
                        <a:t>3</a:t>
                      </a:r>
                      <a:r>
                        <a:rPr lang="en-US" sz="1600">
                          <a:effectLst/>
                        </a:rPr>
                        <a:t>)</a:t>
                      </a:r>
                      <a:endParaRPr lang="zh-CN" sz="1600">
                        <a:effectLst/>
                        <a:latin typeface="Times New Roman" panose="02020603050405020304" pitchFamily="18" charset="0"/>
                        <a:ea typeface="MS Mincho" panose="02020609040205080304" pitchFamily="49" charset="-128"/>
                      </a:endParaRPr>
                    </a:p>
                  </a:txBody>
                  <a:tcPr marL="68580" marR="68580" marT="0" marB="0" anchor="ctr"/>
                </a:tc>
                <a:tc gridSpan="5">
                  <a:txBody>
                    <a:bodyPr/>
                    <a:lstStyle/>
                    <a:p>
                      <a:pPr algn="ctr">
                        <a:spcAft>
                          <a:spcPts val="0"/>
                        </a:spcAft>
                      </a:pPr>
                      <a:r>
                        <a:rPr lang="en-US" sz="1600" b="1" kern="100" dirty="0">
                          <a:effectLst/>
                        </a:rPr>
                        <a:t>5100</a:t>
                      </a:r>
                      <a:endParaRPr lang="zh-CN" sz="1600" b="1" dirty="0">
                        <a:effectLst/>
                        <a:latin typeface="Times New Roman" panose="02020603050405020304" pitchFamily="18" charset="0"/>
                        <a:ea typeface="MS Mincho" panose="02020609040205080304" pitchFamily="49" charset="-128"/>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54530189"/>
                  </a:ext>
                </a:extLst>
              </a:tr>
            </a:tbl>
          </a:graphicData>
        </a:graphic>
      </p:graphicFrame>
      <p:sp>
        <p:nvSpPr>
          <p:cNvPr id="9" name="文本框 8">
            <a:extLst>
              <a:ext uri="{FF2B5EF4-FFF2-40B4-BE49-F238E27FC236}">
                <a16:creationId xmlns:a16="http://schemas.microsoft.com/office/drawing/2014/main" id="{9F3A3ADD-94FE-4D52-A8B3-173EBEA029A2}"/>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Colling water system</a:t>
            </a:r>
            <a:endParaRPr lang="zh-CN" altLang="en-US" b="1" dirty="0">
              <a:solidFill>
                <a:srgbClr val="C00000"/>
              </a:solidFill>
            </a:endParaRPr>
          </a:p>
        </p:txBody>
      </p:sp>
    </p:spTree>
    <p:extLst>
      <p:ext uri="{BB962C8B-B14F-4D97-AF65-F5344CB8AC3E}">
        <p14:creationId xmlns:p14="http://schemas.microsoft.com/office/powerpoint/2010/main" val="390897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95932" y="1352924"/>
            <a:ext cx="6019101" cy="535537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Arial" panose="020B0604020202020204" pitchFamily="34" charset="0"/>
                <a:cs typeface="Arial" panose="020B0604020202020204" pitchFamily="34" charset="0"/>
              </a:rPr>
              <a:t>Estimated cooling loads of HVAC</a:t>
            </a:r>
          </a:p>
          <a:p>
            <a:pPr lvl="1"/>
            <a:r>
              <a:rPr lang="en-US" altLang="zh-CN" sz="2000" dirty="0">
                <a:latin typeface="Arial" panose="020B0604020202020204" pitchFamily="34" charset="0"/>
                <a:cs typeface="Arial" panose="020B0604020202020204" pitchFamily="34" charset="0"/>
              </a:rPr>
              <a:t>Ring tunnel: 14MW </a:t>
            </a:r>
          </a:p>
          <a:p>
            <a:pPr lvl="1"/>
            <a:r>
              <a:rPr lang="en-US" altLang="zh-CN" sz="2000" dirty="0">
                <a:latin typeface="Arial" panose="020B0604020202020204" pitchFamily="34" charset="0"/>
                <a:cs typeface="Arial" panose="020B0604020202020204" pitchFamily="34" charset="0"/>
              </a:rPr>
              <a:t>Service buildings: (200W/m</a:t>
            </a:r>
            <a:r>
              <a:rPr lang="en-US" altLang="zh-CN" sz="2000" baseline="300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 28MW</a:t>
            </a:r>
          </a:p>
          <a:p>
            <a:pPr marL="393192" lvl="1" indent="0">
              <a:buNone/>
            </a:pPr>
            <a:r>
              <a:rPr lang="en-US" altLang="zh-CN" sz="2000" dirty="0">
                <a:latin typeface="Arial" panose="020B0604020202020204" pitchFamily="34" charset="0"/>
                <a:cs typeface="Arial" panose="020B0604020202020204" pitchFamily="34" charset="0"/>
              </a:rPr>
              <a:t>Total: </a:t>
            </a:r>
            <a:r>
              <a:rPr lang="en-US" altLang="zh-CN" sz="2000" b="1" dirty="0">
                <a:solidFill>
                  <a:srgbClr val="C00000"/>
                </a:solidFill>
                <a:latin typeface="Arial" panose="020B0604020202020204" pitchFamily="34" charset="0"/>
                <a:cs typeface="Arial" panose="020B0604020202020204" pitchFamily="34" charset="0"/>
              </a:rPr>
              <a:t>42MW</a:t>
            </a:r>
          </a:p>
          <a:p>
            <a:pPr marL="274638" indent="-274638"/>
            <a:r>
              <a:rPr lang="en-US" altLang="zh-CN" sz="2100" b="1" dirty="0">
                <a:latin typeface="Arial" panose="020B0604020202020204" pitchFamily="34" charset="0"/>
                <a:cs typeface="Arial" panose="020B0604020202020204" pitchFamily="34" charset="0"/>
              </a:rPr>
              <a:t>Coolant for air conditioning: chilled water</a:t>
            </a:r>
          </a:p>
          <a:p>
            <a:pPr marL="274638" indent="-274638"/>
            <a:r>
              <a:rPr lang="en-US" altLang="zh-CN" sz="2100" b="1" dirty="0">
                <a:latin typeface="Arial" panose="020B0604020202020204" pitchFamily="34" charset="0"/>
                <a:cs typeface="Arial" panose="020B0604020202020204" pitchFamily="34" charset="0"/>
              </a:rPr>
              <a:t>Heat source for heating system in winter</a:t>
            </a:r>
          </a:p>
          <a:p>
            <a:pPr lvl="1"/>
            <a:r>
              <a:rPr lang="en-US" altLang="zh-CN" sz="2000" dirty="0">
                <a:latin typeface="Arial" panose="020B0604020202020204" pitchFamily="34" charset="0"/>
                <a:cs typeface="Arial" panose="020B0604020202020204" pitchFamily="34" charset="0"/>
              </a:rPr>
              <a:t>Heat pump -- heat recover from cooling  system.</a:t>
            </a:r>
          </a:p>
          <a:p>
            <a:pPr lvl="1"/>
            <a:r>
              <a:rPr lang="en-US" altLang="zh-CN" sz="2100" dirty="0">
                <a:latin typeface="Arial" panose="020B0604020202020204" pitchFamily="34" charset="0"/>
                <a:cs typeface="Arial" panose="020B0604020202020204" pitchFamily="34" charset="0"/>
              </a:rPr>
              <a:t>Backup boiler</a:t>
            </a:r>
          </a:p>
          <a:p>
            <a:pPr marL="667512" lvl="2" indent="0">
              <a:buNone/>
            </a:pPr>
            <a:endParaRPr lang="en-US" altLang="zh-CN" dirty="0">
              <a:latin typeface="Times New Roman" panose="02020603050405020304" pitchFamily="18" charset="0"/>
              <a:cs typeface="Times New Roman" panose="02020603050405020304" pitchFamily="18" charset="0"/>
            </a:endParaRPr>
          </a:p>
        </p:txBody>
      </p:sp>
      <p:sp>
        <p:nvSpPr>
          <p:cNvPr id="9" name="内容占位符 1"/>
          <p:cNvSpPr txBox="1">
            <a:spLocks/>
          </p:cNvSpPr>
          <p:nvPr/>
        </p:nvSpPr>
        <p:spPr>
          <a:xfrm>
            <a:off x="6212034" y="3360752"/>
            <a:ext cx="6019101" cy="556123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667512" lvl="2" indent="0">
              <a:buNone/>
            </a:pPr>
            <a:endParaRPr lang="en-US" altLang="zh-CN" dirty="0">
              <a:latin typeface="Times New Roman" panose="02020603050405020304" pitchFamily="18" charset="0"/>
              <a:cs typeface="Times New Roman" panose="02020603050405020304" pitchFamily="18" charset="0"/>
            </a:endParaRPr>
          </a:p>
        </p:txBody>
      </p:sp>
      <p:sp>
        <p:nvSpPr>
          <p:cNvPr id="11" name="内容占位符 1"/>
          <p:cNvSpPr txBox="1">
            <a:spLocks/>
          </p:cNvSpPr>
          <p:nvPr/>
        </p:nvSpPr>
        <p:spPr>
          <a:xfrm>
            <a:off x="5765786" y="1352924"/>
            <a:ext cx="6254934" cy="5169257"/>
          </a:xfrm>
          <a:prstGeom prst="rect">
            <a:avLst/>
          </a:prstGeom>
        </p:spPr>
        <p:txBody>
          <a:bodyPr vert="horz" rtlCol="0">
            <a:normAutofit lnSpcReduction="1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Arial" panose="020B0604020202020204" pitchFamily="34" charset="0"/>
                <a:cs typeface="Arial" panose="020B0604020202020204" pitchFamily="34" charset="0"/>
              </a:rPr>
              <a:t>Indoor Design Parameters</a:t>
            </a:r>
          </a:p>
          <a:p>
            <a:pPr lvl="1"/>
            <a:r>
              <a:rPr lang="en-US" altLang="zh-CN" sz="2000" dirty="0">
                <a:latin typeface="Arial" panose="020B0604020202020204" pitchFamily="34" charset="0"/>
                <a:cs typeface="Arial" panose="020B0604020202020204" pitchFamily="34" charset="0"/>
              </a:rPr>
              <a:t>Tunnel</a:t>
            </a:r>
          </a:p>
          <a:p>
            <a:pPr lvl="2">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Temperature: within 30-34℃ and shall be kept below 35℃.</a:t>
            </a:r>
          </a:p>
          <a:p>
            <a:pPr marL="0" lvl="1" indent="0">
              <a:buNone/>
            </a:pPr>
            <a:r>
              <a:rPr lang="en-US" altLang="zh-CN" sz="1600" dirty="0">
                <a:latin typeface="Arial" panose="020B0604020202020204" pitchFamily="34" charset="0"/>
                <a:cs typeface="Arial" panose="020B0604020202020204" pitchFamily="34" charset="0"/>
              </a:rPr>
              <a:t>                -- Inlet: 18~20℃</a:t>
            </a:r>
          </a:p>
          <a:p>
            <a:pPr marL="0" lvl="1" indent="0">
              <a:buNone/>
            </a:pPr>
            <a:r>
              <a:rPr lang="en-US" altLang="zh-CN" sz="1600" dirty="0">
                <a:latin typeface="Arial" panose="020B0604020202020204" pitchFamily="34" charset="0"/>
                <a:cs typeface="Arial" panose="020B0604020202020204" pitchFamily="34" charset="0"/>
              </a:rPr>
              <a:t>                -- Outlet: less than 35℃</a:t>
            </a:r>
          </a:p>
          <a:p>
            <a:pPr lvl="2">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Relative humidity: 50% ~ 60%, and shall be lower than 65%</a:t>
            </a:r>
          </a:p>
          <a:p>
            <a:pPr lvl="1"/>
            <a:r>
              <a:rPr lang="en-US" altLang="zh-CN" sz="2100" dirty="0">
                <a:latin typeface="Arial" panose="020B0604020202020204" pitchFamily="34" charset="0"/>
                <a:cs typeface="Arial" panose="020B0604020202020204" pitchFamily="34" charset="0"/>
              </a:rPr>
              <a:t>Experimental halls</a:t>
            </a:r>
          </a:p>
          <a:p>
            <a:pPr lvl="2">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Temperature: about 26℃(summer), 20℃(winter)</a:t>
            </a:r>
          </a:p>
          <a:p>
            <a:pPr lvl="2">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Relative humidity: 50% ~ 60%, and shall be lower than 65%.</a:t>
            </a:r>
          </a:p>
          <a:p>
            <a:pPr lvl="1"/>
            <a:r>
              <a:rPr lang="en-US" altLang="zh-CN" sz="2100" dirty="0">
                <a:latin typeface="Arial" panose="020B0604020202020204" pitchFamily="34" charset="0"/>
                <a:cs typeface="Arial" panose="020B0604020202020204" pitchFamily="34" charset="0"/>
              </a:rPr>
              <a:t>Control room (or electronics)</a:t>
            </a:r>
          </a:p>
          <a:p>
            <a:pPr lvl="2">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Temperature: about 20-25℃</a:t>
            </a:r>
          </a:p>
          <a:p>
            <a:pPr lvl="2">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Relative humidity: 45% ~ 60%</a:t>
            </a:r>
            <a:endParaRPr lang="en-US" altLang="zh-CN" dirty="0">
              <a:latin typeface="Arial" panose="020B0604020202020204" pitchFamily="34" charset="0"/>
              <a:cs typeface="Arial" panose="020B0604020202020204" pitchFamily="34" charset="0"/>
            </a:endParaRPr>
          </a:p>
          <a:p>
            <a:pPr lvl="1"/>
            <a:r>
              <a:rPr lang="en-US" altLang="zh-CN" sz="2100" dirty="0">
                <a:latin typeface="Arial" panose="020B0604020202020204" pitchFamily="34" charset="0"/>
                <a:cs typeface="Arial" panose="020B0604020202020204" pitchFamily="34" charset="0"/>
              </a:rPr>
              <a:t>Other service building</a:t>
            </a:r>
          </a:p>
          <a:p>
            <a:pPr lvl="2">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Temperature: about 28℃(summer), 18℃(winter), </a:t>
            </a:r>
          </a:p>
          <a:p>
            <a:pPr lvl="2">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Relative humidity: lower than 65% </a:t>
            </a:r>
          </a:p>
          <a:p>
            <a:pPr lvl="2"/>
            <a:endParaRPr lang="en-US" altLang="zh-CN" sz="1600" dirty="0">
              <a:latin typeface="Times New Roman" panose="02020603050405020304" pitchFamily="18" charset="0"/>
              <a:cs typeface="Times New Roman" panose="02020603050405020304" pitchFamily="18" charset="0"/>
            </a:endParaRPr>
          </a:p>
          <a:p>
            <a:pPr marL="667512" lvl="2" indent="0">
              <a:buNone/>
            </a:pPr>
            <a:endParaRPr lang="en-US" altLang="zh-CN" dirty="0">
              <a:latin typeface="Times New Roman" panose="02020603050405020304" pitchFamily="18" charset="0"/>
              <a:cs typeface="Times New Roman" panose="02020603050405020304" pitchFamily="18"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3579362805"/>
              </p:ext>
            </p:extLst>
          </p:nvPr>
        </p:nvGraphicFramePr>
        <p:xfrm>
          <a:off x="445179" y="4796599"/>
          <a:ext cx="5505281" cy="1818640"/>
        </p:xfrm>
        <a:graphic>
          <a:graphicData uri="http://schemas.openxmlformats.org/drawingml/2006/table">
            <a:tbl>
              <a:tblPr firstRow="1" bandRow="1">
                <a:tableStyleId>{5C22544A-7EE6-4342-B048-85BDC9FD1C3A}</a:tableStyleId>
              </a:tblPr>
              <a:tblGrid>
                <a:gridCol w="3324712">
                  <a:extLst>
                    <a:ext uri="{9D8B030D-6E8A-4147-A177-3AD203B41FA5}">
                      <a16:colId xmlns:a16="http://schemas.microsoft.com/office/drawing/2014/main" val="20000"/>
                    </a:ext>
                  </a:extLst>
                </a:gridCol>
                <a:gridCol w="955404">
                  <a:extLst>
                    <a:ext uri="{9D8B030D-6E8A-4147-A177-3AD203B41FA5}">
                      <a16:colId xmlns:a16="http://schemas.microsoft.com/office/drawing/2014/main" val="20001"/>
                    </a:ext>
                  </a:extLst>
                </a:gridCol>
                <a:gridCol w="1225165">
                  <a:extLst>
                    <a:ext uri="{9D8B030D-6E8A-4147-A177-3AD203B41FA5}">
                      <a16:colId xmlns:a16="http://schemas.microsoft.com/office/drawing/2014/main" val="20002"/>
                    </a:ext>
                  </a:extLst>
                </a:gridCol>
              </a:tblGrid>
              <a:tr h="0">
                <a:tc>
                  <a:txBody>
                    <a:bodyPr/>
                    <a:lstStyle/>
                    <a:p>
                      <a:pPr algn="ctr"/>
                      <a:r>
                        <a:rPr lang="en-US" altLang="zh-CN" sz="1600" dirty="0">
                          <a:latin typeface="Arial" panose="020B0604020202020204" pitchFamily="34" charset="0"/>
                          <a:cs typeface="Arial" panose="020B0604020202020204" pitchFamily="34" charset="0"/>
                        </a:rPr>
                        <a:t>Design</a:t>
                      </a:r>
                      <a:r>
                        <a:rPr lang="en-US" altLang="zh-CN" sz="1600" baseline="0" dirty="0">
                          <a:latin typeface="Arial" panose="020B0604020202020204" pitchFamily="34" charset="0"/>
                          <a:cs typeface="Arial" panose="020B0604020202020204" pitchFamily="34" charset="0"/>
                        </a:rPr>
                        <a:t> parameter</a:t>
                      </a:r>
                      <a:endParaRPr lang="zh-CN" altLang="en-US" sz="1600" dirty="0">
                        <a:latin typeface="Arial" panose="020B0604020202020204" pitchFamily="34" charset="0"/>
                        <a:cs typeface="Arial" panose="020B0604020202020204" pitchFamily="34" charset="0"/>
                      </a:endParaRPr>
                    </a:p>
                  </a:txBody>
                  <a:tcPr/>
                </a:tc>
                <a:tc>
                  <a:txBody>
                    <a:bodyPr/>
                    <a:lstStyle/>
                    <a:p>
                      <a:pPr algn="ctr"/>
                      <a:r>
                        <a:rPr lang="en-US" altLang="zh-CN" sz="1600" dirty="0">
                          <a:latin typeface="Arial" panose="020B0604020202020204" pitchFamily="34" charset="0"/>
                          <a:cs typeface="Arial" panose="020B0604020202020204" pitchFamily="34" charset="0"/>
                        </a:rPr>
                        <a:t>Unit</a:t>
                      </a:r>
                      <a:endParaRPr lang="zh-CN" altLang="en-US" sz="1600" dirty="0">
                        <a:latin typeface="Arial" panose="020B0604020202020204" pitchFamily="34" charset="0"/>
                        <a:cs typeface="Arial" panose="020B0604020202020204" pitchFamily="34" charset="0"/>
                      </a:endParaRPr>
                    </a:p>
                  </a:txBody>
                  <a:tcPr/>
                </a:tc>
                <a:tc>
                  <a:txBody>
                    <a:bodyPr/>
                    <a:lstStyle/>
                    <a:p>
                      <a:pPr algn="ctr"/>
                      <a:r>
                        <a:rPr lang="en-US" altLang="zh-CN" sz="1600" dirty="0">
                          <a:latin typeface="Arial" panose="020B0604020202020204" pitchFamily="34" charset="0"/>
                          <a:cs typeface="Arial" panose="020B0604020202020204" pitchFamily="34" charset="0"/>
                        </a:rPr>
                        <a:t>quantity</a:t>
                      </a:r>
                      <a:endParaRPr lang="zh-CN"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altLang="zh-CN" sz="1600" b="0" i="0" dirty="0">
                          <a:latin typeface="Arial" panose="020B0604020202020204" pitchFamily="34" charset="0"/>
                          <a:cs typeface="Arial" panose="020B0604020202020204" pitchFamily="34" charset="0"/>
                        </a:rPr>
                        <a:t>Total cooling load</a:t>
                      </a:r>
                      <a:endParaRPr lang="zh-CN" altLang="en-US" sz="1600" b="0" i="0" dirty="0">
                        <a:latin typeface="Arial" panose="020B0604020202020204" pitchFamily="34" charset="0"/>
                        <a:cs typeface="Arial" panose="020B0604020202020204" pitchFamily="34" charset="0"/>
                      </a:endParaRPr>
                    </a:p>
                  </a:txBody>
                  <a:tcPr/>
                </a:tc>
                <a:tc>
                  <a:txBody>
                    <a:bodyPr/>
                    <a:lstStyle/>
                    <a:p>
                      <a:pPr algn="ctr"/>
                      <a:r>
                        <a:rPr lang="en-US" altLang="zh-CN" sz="1600" b="0" i="0" dirty="0">
                          <a:latin typeface="Arial" panose="020B0604020202020204" pitchFamily="34" charset="0"/>
                          <a:cs typeface="Arial" panose="020B0604020202020204" pitchFamily="34" charset="0"/>
                        </a:rPr>
                        <a:t>MW</a:t>
                      </a:r>
                      <a:endParaRPr lang="zh-CN" altLang="en-US" sz="1600" b="0" i="0" dirty="0">
                        <a:latin typeface="Arial" panose="020B0604020202020204" pitchFamily="34" charset="0"/>
                        <a:cs typeface="Arial" panose="020B0604020202020204" pitchFamily="34" charset="0"/>
                      </a:endParaRPr>
                    </a:p>
                  </a:txBody>
                  <a:tcPr/>
                </a:tc>
                <a:tc>
                  <a:txBody>
                    <a:bodyPr/>
                    <a:lstStyle/>
                    <a:p>
                      <a:pPr algn="ctr"/>
                      <a:r>
                        <a:rPr lang="en-US" altLang="zh-CN" sz="1600" b="0" i="0" dirty="0">
                          <a:latin typeface="Arial" panose="020B0604020202020204" pitchFamily="34" charset="0"/>
                          <a:cs typeface="Arial" panose="020B0604020202020204" pitchFamily="34" charset="0"/>
                        </a:rPr>
                        <a:t>42</a:t>
                      </a:r>
                      <a:endParaRPr lang="zh-CN" altLang="en-US"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i="0" dirty="0">
                          <a:latin typeface="Arial" panose="020B0604020202020204" pitchFamily="34" charset="0"/>
                          <a:cs typeface="Arial" panose="020B0604020202020204" pitchFamily="34" charset="0"/>
                        </a:rPr>
                        <a:t>Total chilled</a:t>
                      </a:r>
                      <a:r>
                        <a:rPr lang="en-US" altLang="zh-CN" sz="1600" b="0" i="0" baseline="0" dirty="0">
                          <a:latin typeface="Arial" panose="020B0604020202020204" pitchFamily="34" charset="0"/>
                          <a:cs typeface="Arial" panose="020B0604020202020204" pitchFamily="34" charset="0"/>
                        </a:rPr>
                        <a:t> water </a:t>
                      </a:r>
                      <a:r>
                        <a:rPr lang="en-US" altLang="zh-CN" sz="1600" b="0" i="0" dirty="0">
                          <a:latin typeface="Arial" panose="020B0604020202020204" pitchFamily="34" charset="0"/>
                          <a:cs typeface="Arial" panose="020B0604020202020204" pitchFamily="34" charset="0"/>
                        </a:rPr>
                        <a:t>flow rate</a:t>
                      </a:r>
                      <a:endParaRPr lang="zh-CN" altLang="en-US" sz="1600" b="0" i="0" dirty="0">
                        <a:latin typeface="Arial" panose="020B0604020202020204" pitchFamily="34" charset="0"/>
                        <a:cs typeface="Arial" panose="020B0604020202020204" pitchFamily="34" charset="0"/>
                      </a:endParaRPr>
                    </a:p>
                  </a:txBody>
                  <a:tcPr/>
                </a:tc>
                <a:tc>
                  <a:txBody>
                    <a:bodyPr/>
                    <a:lstStyle/>
                    <a:p>
                      <a:pPr algn="ctr"/>
                      <a:r>
                        <a:rPr lang="en-US" altLang="zh-CN" sz="1600" b="0" i="0" dirty="0">
                          <a:latin typeface="Arial" panose="020B0604020202020204" pitchFamily="34" charset="0"/>
                          <a:cs typeface="Arial" panose="020B0604020202020204" pitchFamily="34" charset="0"/>
                        </a:rPr>
                        <a:t>m</a:t>
                      </a:r>
                      <a:r>
                        <a:rPr lang="en-US" altLang="zh-CN" sz="1600" b="0" i="0" baseline="30000" dirty="0">
                          <a:latin typeface="Arial" panose="020B0604020202020204" pitchFamily="34" charset="0"/>
                          <a:cs typeface="Arial" panose="020B0604020202020204" pitchFamily="34" charset="0"/>
                        </a:rPr>
                        <a:t>3</a:t>
                      </a:r>
                      <a:r>
                        <a:rPr lang="en-US" altLang="zh-CN" sz="1600" b="0" i="0" dirty="0">
                          <a:latin typeface="Arial" panose="020B0604020202020204" pitchFamily="34" charset="0"/>
                          <a:cs typeface="Arial" panose="020B0604020202020204" pitchFamily="34" charset="0"/>
                        </a:rPr>
                        <a:t>/h</a:t>
                      </a:r>
                      <a:endParaRPr lang="zh-CN" altLang="en-US" sz="1600" b="0" i="0" dirty="0">
                        <a:latin typeface="Arial" panose="020B0604020202020204" pitchFamily="34" charset="0"/>
                        <a:cs typeface="Arial" panose="020B0604020202020204" pitchFamily="34" charset="0"/>
                      </a:endParaRPr>
                    </a:p>
                  </a:txBody>
                  <a:tcPr/>
                </a:tc>
                <a:tc>
                  <a:txBody>
                    <a:bodyPr/>
                    <a:lstStyle/>
                    <a:p>
                      <a:pPr algn="ctr"/>
                      <a:r>
                        <a:rPr lang="en-US" altLang="zh-CN" sz="1600" b="0" i="0" dirty="0">
                          <a:latin typeface="Arial" panose="020B0604020202020204" pitchFamily="34" charset="0"/>
                          <a:cs typeface="Arial" panose="020B0604020202020204" pitchFamily="34" charset="0"/>
                        </a:rPr>
                        <a:t>7223</a:t>
                      </a:r>
                      <a:endParaRPr lang="zh-CN" altLang="en-US"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altLang="zh-CN" sz="1600" b="0" i="0" dirty="0">
                          <a:latin typeface="Arial" panose="020B0604020202020204" pitchFamily="34" charset="0"/>
                          <a:cs typeface="Arial" panose="020B0604020202020204" pitchFamily="34" charset="0"/>
                        </a:rPr>
                        <a:t>Total cooling tower water flow rate </a:t>
                      </a:r>
                      <a:endParaRPr lang="zh-CN" altLang="en-US" sz="1600" b="0" i="0" dirty="0">
                        <a:latin typeface="Arial" panose="020B0604020202020204" pitchFamily="34" charset="0"/>
                        <a:cs typeface="Arial" panose="020B0604020202020204" pitchFamily="34" charset="0"/>
                      </a:endParaRPr>
                    </a:p>
                  </a:txBody>
                  <a:tcPr/>
                </a:tc>
                <a:tc>
                  <a:txBody>
                    <a:bodyPr/>
                    <a:lstStyle/>
                    <a:p>
                      <a:pPr algn="ctr"/>
                      <a:r>
                        <a:rPr lang="en-US" altLang="zh-CN" sz="1600" b="0" i="0" dirty="0">
                          <a:latin typeface="Arial" panose="020B0604020202020204" pitchFamily="34" charset="0"/>
                          <a:cs typeface="Arial" panose="020B0604020202020204" pitchFamily="34" charset="0"/>
                        </a:rPr>
                        <a:t>m</a:t>
                      </a:r>
                      <a:r>
                        <a:rPr lang="en-US" altLang="zh-CN" sz="1600" b="0" i="0" baseline="30000" dirty="0">
                          <a:latin typeface="Arial" panose="020B0604020202020204" pitchFamily="34" charset="0"/>
                          <a:cs typeface="Arial" panose="020B0604020202020204" pitchFamily="34" charset="0"/>
                        </a:rPr>
                        <a:t>3</a:t>
                      </a:r>
                      <a:r>
                        <a:rPr lang="en-US" altLang="zh-CN" sz="1600" b="0" i="0" dirty="0">
                          <a:latin typeface="Arial" panose="020B0604020202020204" pitchFamily="34" charset="0"/>
                          <a:cs typeface="Arial" panose="020B0604020202020204" pitchFamily="34" charset="0"/>
                        </a:rPr>
                        <a:t>/h</a:t>
                      </a:r>
                      <a:endParaRPr lang="zh-CN" altLang="en-US" sz="1600" b="0" i="0" dirty="0">
                        <a:latin typeface="Arial" panose="020B0604020202020204" pitchFamily="34" charset="0"/>
                        <a:cs typeface="Arial" panose="020B0604020202020204" pitchFamily="34" charset="0"/>
                      </a:endParaRPr>
                    </a:p>
                  </a:txBody>
                  <a:tcPr/>
                </a:tc>
                <a:tc>
                  <a:txBody>
                    <a:bodyPr/>
                    <a:lstStyle/>
                    <a:p>
                      <a:pPr algn="ctr"/>
                      <a:r>
                        <a:rPr lang="en-US" altLang="zh-CN" sz="1600" b="0" i="0" dirty="0">
                          <a:latin typeface="Arial" panose="020B0604020202020204" pitchFamily="34" charset="0"/>
                          <a:cs typeface="Arial" panose="020B0604020202020204" pitchFamily="34" charset="0"/>
                        </a:rPr>
                        <a:t>8667</a:t>
                      </a:r>
                      <a:endParaRPr lang="zh-CN" altLang="en-US"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altLang="zh-CN" sz="1600" b="0" i="0" dirty="0">
                          <a:latin typeface="Arial" panose="020B0604020202020204" pitchFamily="34" charset="0"/>
                          <a:cs typeface="Arial" panose="020B0604020202020204" pitchFamily="34" charset="0"/>
                        </a:rPr>
                        <a:t>Total capacity of cooling towers </a:t>
                      </a:r>
                      <a:endParaRPr lang="zh-CN" altLang="en-US" sz="1600" b="0" i="0" dirty="0">
                        <a:latin typeface="Arial" panose="020B0604020202020204" pitchFamily="34" charset="0"/>
                        <a:cs typeface="Arial" panose="020B0604020202020204" pitchFamily="34" charset="0"/>
                      </a:endParaRPr>
                    </a:p>
                  </a:txBody>
                  <a:tcPr/>
                </a:tc>
                <a:tc>
                  <a:txBody>
                    <a:bodyPr/>
                    <a:lstStyle/>
                    <a:p>
                      <a:pPr algn="ctr"/>
                      <a:r>
                        <a:rPr lang="en-US" altLang="zh-CN" sz="1600" b="0" i="0" dirty="0">
                          <a:latin typeface="Arial" panose="020B0604020202020204" pitchFamily="34" charset="0"/>
                          <a:cs typeface="Arial" panose="020B0604020202020204" pitchFamily="34" charset="0"/>
                        </a:rPr>
                        <a:t>MW</a:t>
                      </a:r>
                      <a:endParaRPr lang="zh-CN" altLang="en-US" sz="1600" b="0" i="0" dirty="0">
                        <a:latin typeface="Arial" panose="020B0604020202020204" pitchFamily="34" charset="0"/>
                        <a:cs typeface="Arial" panose="020B0604020202020204" pitchFamily="34" charset="0"/>
                      </a:endParaRPr>
                    </a:p>
                  </a:txBody>
                  <a:tcPr/>
                </a:tc>
                <a:tc>
                  <a:txBody>
                    <a:bodyPr/>
                    <a:lstStyle/>
                    <a:p>
                      <a:pPr algn="ctr"/>
                      <a:r>
                        <a:rPr lang="en-US" altLang="zh-CN" sz="1600" b="0" i="0" dirty="0">
                          <a:latin typeface="Arial" panose="020B0604020202020204" pitchFamily="34" charset="0"/>
                          <a:cs typeface="Arial" panose="020B0604020202020204" pitchFamily="34" charset="0"/>
                        </a:rPr>
                        <a:t>50</a:t>
                      </a:r>
                      <a:endParaRPr lang="zh-CN" altLang="en-US"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13" name="文本框 12">
            <a:extLst>
              <a:ext uri="{FF2B5EF4-FFF2-40B4-BE49-F238E27FC236}">
                <a16:creationId xmlns:a16="http://schemas.microsoft.com/office/drawing/2014/main" id="{64E2472F-98F7-470E-8E9F-22005A60A731}"/>
              </a:ext>
            </a:extLst>
          </p:cNvPr>
          <p:cNvSpPr txBox="1"/>
          <p:nvPr/>
        </p:nvSpPr>
        <p:spPr>
          <a:xfrm>
            <a:off x="623392" y="116632"/>
            <a:ext cx="11665296"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Heating Ventilation and Air Conditioning</a:t>
            </a:r>
            <a:endParaRPr lang="zh-CN" altLang="en-US" b="1" dirty="0">
              <a:solidFill>
                <a:srgbClr val="C00000"/>
              </a:solidFill>
              <a:ea typeface="微软雅黑" panose="020B0503020204020204" pitchFamily="34" charset="-122"/>
            </a:endParaRPr>
          </a:p>
        </p:txBody>
      </p:sp>
    </p:spTree>
    <p:extLst>
      <p:ext uri="{BB962C8B-B14F-4D97-AF65-F5344CB8AC3E}">
        <p14:creationId xmlns:p14="http://schemas.microsoft.com/office/powerpoint/2010/main" val="16473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3</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Introduction</a:t>
            </a:r>
            <a:endParaRPr lang="zh-CN" altLang="en-US" b="1" dirty="0">
              <a:solidFill>
                <a:srgbClr val="C00000"/>
              </a:solidFill>
            </a:endParaRPr>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dirty="0"/>
          </a:p>
        </p:txBody>
      </p:sp>
      <p:sp>
        <p:nvSpPr>
          <p:cNvPr id="14" name="Content Placeholder 2"/>
          <p:cNvSpPr>
            <a:spLocks noGrp="1"/>
          </p:cNvSpPr>
          <p:nvPr>
            <p:ph idx="1"/>
          </p:nvPr>
        </p:nvSpPr>
        <p:spPr>
          <a:xfrm>
            <a:off x="263352" y="1412776"/>
            <a:ext cx="11834668" cy="3619401"/>
          </a:xfrm>
        </p:spPr>
        <p:txBody>
          <a:bodyPr>
            <a:normAutofit/>
          </a:bodyPr>
          <a:lstStyle/>
          <a:p>
            <a:r>
              <a:rPr lang="en-US" dirty="0">
                <a:effectLst/>
                <a:ea typeface="Times New Roman" panose="02020603050405020304" pitchFamily="18" charset="0"/>
                <a:cs typeface="Arial" panose="020B0604020202020204" pitchFamily="34" charset="0"/>
              </a:rPr>
              <a:t>This talk is about the design and layout of </a:t>
            </a:r>
            <a:r>
              <a:rPr lang="en-US" altLang="zh-CN" dirty="0">
                <a:cs typeface="Arial" panose="020B0604020202020204" pitchFamily="34" charset="0"/>
              </a:rPr>
              <a:t>auxiliary facilities. </a:t>
            </a:r>
            <a:endParaRPr lang="en-US" dirty="0">
              <a:ea typeface="Times New Roman" panose="02020603050405020304" pitchFamily="18" charset="0"/>
              <a:cs typeface="Arial" panose="020B0604020202020204" pitchFamily="34" charset="0"/>
            </a:endParaRPr>
          </a:p>
          <a:p>
            <a:r>
              <a:rPr lang="en-US" dirty="0">
                <a:effectLst/>
                <a:ea typeface="Times New Roman" panose="02020603050405020304" pitchFamily="18" charset="0"/>
                <a:cs typeface="Arial" panose="020B0604020202020204" pitchFamily="34" charset="0"/>
              </a:rPr>
              <a:t>This talk relate</a:t>
            </a:r>
            <a:r>
              <a:rPr lang="en-US" dirty="0">
                <a:ea typeface="Times New Roman" panose="02020603050405020304" pitchFamily="18" charset="0"/>
                <a:cs typeface="Arial" panose="020B0604020202020204" pitchFamily="34" charset="0"/>
              </a:rPr>
              <a:t>s to the TDR ch10.7-13.</a:t>
            </a:r>
          </a:p>
          <a:p>
            <a:r>
              <a:rPr lang="en-US" dirty="0">
                <a:effectLst/>
                <a:ea typeface="Times New Roman" panose="02020603050405020304" pitchFamily="18" charset="0"/>
                <a:cs typeface="Arial" panose="020B0604020202020204" pitchFamily="34" charset="0"/>
              </a:rPr>
              <a:t>The content relates to the “charge letter” item </a:t>
            </a:r>
            <a:r>
              <a:rPr lang="en-US" altLang="zh-CN" dirty="0">
                <a:ea typeface="Times New Roman" panose="02020603050405020304" pitchFamily="18" charset="0"/>
                <a:cs typeface="Arial" panose="020B0604020202020204" pitchFamily="34" charset="0"/>
              </a:rPr>
              <a:t>—“</a:t>
            </a:r>
            <a:r>
              <a:rPr lang="en-US" altLang="zh-CN" dirty="0"/>
              <a:t>Are the accelerator complex design, the key technologies adopted, and the conventional facilities effective for achieving the performance goals?</a:t>
            </a:r>
            <a:r>
              <a:rPr lang="en-US" altLang="zh-CN" dirty="0">
                <a:ea typeface="Times New Roman" panose="02020603050405020304" pitchFamily="18" charset="0"/>
                <a:cs typeface="Arial" panose="020B0604020202020204" pitchFamily="34" charset="0"/>
              </a:rPr>
              <a:t> ”.</a:t>
            </a:r>
            <a:endParaRPr lang="en-US"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50977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272642" y="1317737"/>
            <a:ext cx="5014655" cy="556123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100" b="1" dirty="0">
                <a:latin typeface="Arial" panose="020B0604020202020204" pitchFamily="34" charset="0"/>
                <a:cs typeface="Arial" panose="020B0604020202020204" pitchFamily="34" charset="0"/>
              </a:rPr>
              <a:t>Air-conditioning system in tunnel</a:t>
            </a:r>
          </a:p>
          <a:p>
            <a:pPr lvl="1"/>
            <a:r>
              <a:rPr lang="en-US" altLang="zh-CN" sz="2000" b="1" dirty="0">
                <a:latin typeface="Arial" panose="020B0604020202020204" pitchFamily="34" charset="0"/>
                <a:cs typeface="Arial" panose="020B0604020202020204" pitchFamily="34" charset="0"/>
              </a:rPr>
              <a:t>Layout</a:t>
            </a:r>
          </a:p>
          <a:p>
            <a:pPr lvl="2"/>
            <a:r>
              <a:rPr lang="en-US" altLang="zh-CN" sz="1600" dirty="0">
                <a:latin typeface="Arial" panose="020B0604020202020204" pitchFamily="34" charset="0"/>
                <a:cs typeface="Arial" panose="020B0604020202020204" pitchFamily="34" charset="0"/>
              </a:rPr>
              <a:t>The ring tunnel is divided into </a:t>
            </a:r>
            <a:r>
              <a:rPr lang="en-US" altLang="zh-CN" sz="1600" b="1" dirty="0">
                <a:solidFill>
                  <a:srgbClr val="C00000"/>
                </a:solidFill>
                <a:latin typeface="Arial" panose="020B0604020202020204" pitchFamily="34" charset="0"/>
                <a:cs typeface="Arial" panose="020B0604020202020204" pitchFamily="34" charset="0"/>
              </a:rPr>
              <a:t>32 </a:t>
            </a:r>
            <a:r>
              <a:rPr lang="en-US" altLang="zh-CN" sz="1600" dirty="0">
                <a:latin typeface="Arial" panose="020B0604020202020204" pitchFamily="34" charset="0"/>
                <a:cs typeface="Arial" panose="020B0604020202020204" pitchFamily="34" charset="0"/>
              </a:rPr>
              <a:t>independent sections.</a:t>
            </a:r>
          </a:p>
          <a:p>
            <a:pPr lvl="2"/>
            <a:r>
              <a:rPr lang="en-US" altLang="zh-CN" sz="1600" dirty="0">
                <a:latin typeface="Arial" panose="020B0604020202020204" pitchFamily="34" charset="0"/>
                <a:cs typeface="Arial" panose="020B0604020202020204" pitchFamily="34" charset="0"/>
              </a:rPr>
              <a:t>Each shaft serves as a ventilation and exhaust channel for the underground main ring tunnel, and a ventilation pipe and a smoke exhaust pipe are arranged therein.</a:t>
            </a:r>
            <a:endParaRPr lang="en-US" altLang="zh-CN" sz="2000" b="1" dirty="0">
              <a:latin typeface="Arial" panose="020B0604020202020204" pitchFamily="34" charset="0"/>
              <a:cs typeface="Arial" panose="020B0604020202020204" pitchFamily="34" charset="0"/>
            </a:endParaRPr>
          </a:p>
          <a:p>
            <a:pPr lvl="1"/>
            <a:r>
              <a:rPr lang="en-US" altLang="zh-CN" sz="2000" b="1" dirty="0">
                <a:latin typeface="Arial" panose="020B0604020202020204" pitchFamily="34" charset="0"/>
                <a:cs typeface="Arial" panose="020B0604020202020204" pitchFamily="34" charset="0"/>
              </a:rPr>
              <a:t>Operation scenario</a:t>
            </a:r>
          </a:p>
          <a:p>
            <a:pPr lvl="2"/>
            <a:r>
              <a:rPr lang="en-US" altLang="zh-CN" sz="1600" b="1" dirty="0">
                <a:solidFill>
                  <a:srgbClr val="C00000"/>
                </a:solidFill>
                <a:latin typeface="Arial" panose="020B0604020202020204" pitchFamily="34" charset="0"/>
                <a:cs typeface="Arial" panose="020B0604020202020204" pitchFamily="34" charset="0"/>
              </a:rPr>
              <a:t>Machine operation mode</a:t>
            </a:r>
          </a:p>
          <a:p>
            <a:pPr marL="629920" lvl="5" indent="0">
              <a:buNone/>
              <a:tabLst>
                <a:tab pos="1701800" algn="l"/>
              </a:tabLst>
            </a:pPr>
            <a:r>
              <a:rPr lang="en-US" altLang="zh-CN" sz="1400" dirty="0">
                <a:latin typeface="Arial" panose="020B0604020202020204" pitchFamily="34" charset="0"/>
                <a:cs typeface="Arial" panose="020B0604020202020204" pitchFamily="34" charset="0"/>
              </a:rPr>
              <a:t>      -- Temperature and humidity in tunnel are maintained by inlet air.</a:t>
            </a:r>
          </a:p>
          <a:p>
            <a:pPr lvl="2"/>
            <a:r>
              <a:rPr lang="en-US" altLang="zh-CN" sz="1600" b="1" dirty="0">
                <a:solidFill>
                  <a:srgbClr val="C00000"/>
                </a:solidFill>
                <a:latin typeface="Arial" panose="020B0604020202020204" pitchFamily="34" charset="0"/>
                <a:cs typeface="Arial" panose="020B0604020202020204" pitchFamily="34" charset="0"/>
              </a:rPr>
              <a:t>Transitional mode</a:t>
            </a:r>
          </a:p>
          <a:p>
            <a:pPr marL="941832" lvl="3" indent="0">
              <a:buNone/>
            </a:pPr>
            <a:r>
              <a:rPr lang="en-US" altLang="zh-CN" sz="1500" dirty="0">
                <a:latin typeface="Arial" panose="020B0604020202020204" pitchFamily="34" charset="0"/>
                <a:cs typeface="Arial" panose="020B0604020202020204" pitchFamily="34" charset="0"/>
              </a:rPr>
              <a:t>-- To purge air in the tunnel before access.</a:t>
            </a:r>
          </a:p>
          <a:p>
            <a:pPr lvl="2"/>
            <a:r>
              <a:rPr lang="en-US" altLang="zh-CN" sz="1600" b="1" dirty="0">
                <a:solidFill>
                  <a:srgbClr val="C00000"/>
                </a:solidFill>
                <a:latin typeface="Arial" panose="020B0604020202020204" pitchFamily="34" charset="0"/>
                <a:cs typeface="Arial" panose="020B0604020202020204" pitchFamily="34" charset="0"/>
              </a:rPr>
              <a:t>Accessible mode</a:t>
            </a:r>
          </a:p>
          <a:p>
            <a:pPr marL="941832" lvl="3" indent="0">
              <a:buNone/>
            </a:pPr>
            <a:r>
              <a:rPr lang="en-US" altLang="zh-CN" sz="1500" dirty="0">
                <a:latin typeface="Arial" panose="020B0604020202020204" pitchFamily="34" charset="0"/>
                <a:cs typeface="Arial" panose="020B0604020202020204" pitchFamily="34" charset="0"/>
              </a:rPr>
              <a:t>-- The air flow rate could be cut down.</a:t>
            </a:r>
            <a:endParaRPr lang="en-US" altLang="zh-CN" sz="1600" b="1" dirty="0">
              <a:solidFill>
                <a:srgbClr val="00B050"/>
              </a:solidFill>
              <a:latin typeface="Arial" panose="020B0604020202020204" pitchFamily="34" charset="0"/>
              <a:cs typeface="Arial" panose="020B0604020202020204" pitchFamily="34" charset="0"/>
            </a:endParaRPr>
          </a:p>
          <a:p>
            <a:pPr lvl="2"/>
            <a:r>
              <a:rPr lang="en-US" altLang="zh-CN" sz="1600" b="1" dirty="0">
                <a:solidFill>
                  <a:srgbClr val="C00000"/>
                </a:solidFill>
                <a:latin typeface="Arial" panose="020B0604020202020204" pitchFamily="34" charset="0"/>
                <a:cs typeface="Arial" panose="020B0604020202020204" pitchFamily="34" charset="0"/>
              </a:rPr>
              <a:t>Emergency mode</a:t>
            </a:r>
          </a:p>
          <a:p>
            <a:pPr marL="941832" lvl="3" indent="0">
              <a:buNone/>
            </a:pPr>
            <a:r>
              <a:rPr lang="en-US" altLang="zh-CN" sz="1500" dirty="0">
                <a:latin typeface="Arial" panose="020B0604020202020204" pitchFamily="34" charset="0"/>
                <a:cs typeface="Arial" panose="020B0604020202020204" pitchFamily="34" charset="0"/>
              </a:rPr>
              <a:t>-- In case of smoke and gas extraction.</a:t>
            </a: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pic>
        <p:nvPicPr>
          <p:cNvPr id="15" name="内容占位符 3" descr="主环隧道通风排烟系统图_20191108 Model (1).pdf - Adobe Acrobat Pro"/>
          <p:cNvPicPr>
            <a:picLocks noGrp="1" noChangeAspect="1"/>
          </p:cNvPicPr>
          <p:nvPr>
            <p:ph idx="1"/>
          </p:nvPr>
        </p:nvPicPr>
        <p:blipFill rotWithShape="1">
          <a:blip r:embed="rId3">
            <a:extLst>
              <a:ext uri="{28A0092B-C50C-407E-A947-70E740481C1C}">
                <a14:useLocalDpi xmlns:a14="http://schemas.microsoft.com/office/drawing/2010/main" val="0"/>
              </a:ext>
            </a:extLst>
          </a:blip>
          <a:srcRect l="5042" t="15836" r="2593"/>
          <a:stretch/>
        </p:blipFill>
        <p:spPr>
          <a:xfrm>
            <a:off x="5508145" y="1902541"/>
            <a:ext cx="6533913" cy="3863693"/>
          </a:xfrm>
        </p:spPr>
      </p:pic>
      <p:pic>
        <p:nvPicPr>
          <p:cNvPr id="16" name="图片 15">
            <a:extLst>
              <a:ext uri="{FF2B5EF4-FFF2-40B4-BE49-F238E27FC236}">
                <a16:creationId xmlns:a16="http://schemas.microsoft.com/office/drawing/2014/main" id="{4BBF950C-6CBB-4E9A-A1EF-3E1954738C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832" b="8622"/>
          <a:stretch/>
        </p:blipFill>
        <p:spPr>
          <a:xfrm>
            <a:off x="5287297" y="2006529"/>
            <a:ext cx="6683920" cy="3759705"/>
          </a:xfrm>
          <a:prstGeom prst="rect">
            <a:avLst/>
          </a:prstGeom>
        </p:spPr>
      </p:pic>
      <p:sp>
        <p:nvSpPr>
          <p:cNvPr id="9" name="文本框 8">
            <a:extLst>
              <a:ext uri="{FF2B5EF4-FFF2-40B4-BE49-F238E27FC236}">
                <a16:creationId xmlns:a16="http://schemas.microsoft.com/office/drawing/2014/main" id="{86C12DF4-D443-4FE4-8BEE-C3BE4A58D8C3}"/>
              </a:ext>
            </a:extLst>
          </p:cNvPr>
          <p:cNvSpPr txBox="1"/>
          <p:nvPr/>
        </p:nvSpPr>
        <p:spPr>
          <a:xfrm>
            <a:off x="623392" y="116632"/>
            <a:ext cx="11665296"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Heating Ventilation and Air Conditioning</a:t>
            </a:r>
            <a:endParaRPr lang="zh-CN" altLang="en-US" b="1" dirty="0">
              <a:solidFill>
                <a:srgbClr val="C00000"/>
              </a:solidFill>
              <a:ea typeface="微软雅黑" panose="020B0503020204020204" pitchFamily="34" charset="-122"/>
            </a:endParaRPr>
          </a:p>
        </p:txBody>
      </p:sp>
    </p:spTree>
    <p:extLst>
      <p:ext uri="{BB962C8B-B14F-4D97-AF65-F5344CB8AC3E}">
        <p14:creationId xmlns:p14="http://schemas.microsoft.com/office/powerpoint/2010/main" val="229884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272642" y="1317737"/>
            <a:ext cx="5493343" cy="5366284"/>
          </a:xfrm>
          <a:prstGeom prst="rect">
            <a:avLst/>
          </a:prstGeom>
        </p:spPr>
        <p:txBody>
          <a:bodyPr vert="horz" rtlCol="0">
            <a:normAutofit lnSpcReduction="1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000" b="1" dirty="0">
                <a:latin typeface="Arial" panose="020B0604020202020204" pitchFamily="34" charset="0"/>
                <a:cs typeface="Arial" panose="020B0604020202020204" pitchFamily="34" charset="0"/>
              </a:rPr>
              <a:t>RF auxiliary tunnels and experiment hall</a:t>
            </a:r>
          </a:p>
          <a:p>
            <a:pPr lvl="1">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Air conditioned and ventilated by mechanical supply and extraction of air via ducts in access shaft.</a:t>
            </a:r>
          </a:p>
          <a:p>
            <a:pPr lvl="1">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AHU is on ground level. </a:t>
            </a:r>
          </a:p>
          <a:p>
            <a:pPr lvl="1">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Dedicated smoke, gas extraction systems</a:t>
            </a:r>
          </a:p>
          <a:p>
            <a:pPr marL="274638" indent="-274638"/>
            <a:r>
              <a:rPr lang="en-US" altLang="zh-CN" sz="2000" b="1" dirty="0">
                <a:latin typeface="Arial" panose="020B0604020202020204" pitchFamily="34" charset="0"/>
                <a:cs typeface="Arial" panose="020B0604020202020204" pitchFamily="34" charset="0"/>
              </a:rPr>
              <a:t>Auxiliary stub tunnels</a:t>
            </a:r>
          </a:p>
          <a:p>
            <a:pPr lvl="1">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Air supply ducts are led out from the air supply trunk duct in the collider ring tunnel to feed cold air into the auxiliary stub tunnel, and then air exhaust ducts are connected to the air exhaust trunk duct in the collider ring tunnel for exhausting hot air from the stub tunnel.</a:t>
            </a:r>
          </a:p>
          <a:p>
            <a:pPr marL="274638" lvl="1" indent="-274638">
              <a:buClr>
                <a:schemeClr val="accent3">
                  <a:lumMod val="50000"/>
                </a:schemeClr>
              </a:buClr>
              <a:buSzPct val="95000"/>
            </a:pPr>
            <a:r>
              <a:rPr lang="en-US" altLang="zh-CN" sz="2100" b="1" dirty="0">
                <a:latin typeface="Arial" panose="020B0604020202020204" pitchFamily="34" charset="0"/>
                <a:cs typeface="Arial" panose="020B0604020202020204" pitchFamily="34" charset="0"/>
              </a:rPr>
              <a:t>Other service buildings</a:t>
            </a:r>
          </a:p>
          <a:p>
            <a:pPr lvl="1">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AHU</a:t>
            </a:r>
            <a:r>
              <a:rPr lang="en-US" altLang="zh-CN" dirty="0"/>
              <a:t> </a:t>
            </a:r>
            <a:r>
              <a:rPr lang="en-US" altLang="zh-CN" sz="1800" dirty="0">
                <a:latin typeface="Arial" panose="020B0604020202020204" pitchFamily="34" charset="0"/>
                <a:cs typeface="Arial" panose="020B0604020202020204" pitchFamily="34" charset="0"/>
              </a:rPr>
              <a:t>(air handling Unit)</a:t>
            </a:r>
          </a:p>
          <a:p>
            <a:pPr lvl="1">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fan-coil + fresh air system</a:t>
            </a:r>
          </a:p>
          <a:p>
            <a:pPr marL="393192" lvl="1" indent="0">
              <a:buNone/>
            </a:pPr>
            <a:endParaRPr lang="en-US" altLang="zh-CN" sz="1800"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rotWithShape="1">
          <a:blip r:embed="rId3"/>
          <a:srcRect l="5412"/>
          <a:stretch/>
        </p:blipFill>
        <p:spPr>
          <a:xfrm>
            <a:off x="5765985" y="1464268"/>
            <a:ext cx="5881377" cy="3077840"/>
          </a:xfrm>
          <a:prstGeom prst="rect">
            <a:avLst/>
          </a:prstGeom>
        </p:spPr>
      </p:pic>
      <p:cxnSp>
        <p:nvCxnSpPr>
          <p:cNvPr id="7" name="直接箭头连接符 6"/>
          <p:cNvCxnSpPr/>
          <p:nvPr/>
        </p:nvCxnSpPr>
        <p:spPr>
          <a:xfrm flipH="1" flipV="1">
            <a:off x="10170449" y="2777938"/>
            <a:ext cx="802351" cy="766369"/>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9" name="直接箭头连接符 8"/>
          <p:cNvCxnSpPr/>
          <p:nvPr/>
        </p:nvCxnSpPr>
        <p:spPr>
          <a:xfrm flipH="1" flipV="1">
            <a:off x="8415718" y="3143757"/>
            <a:ext cx="736374" cy="922491"/>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0" name="直接箭头连接符 9"/>
          <p:cNvCxnSpPr/>
          <p:nvPr/>
        </p:nvCxnSpPr>
        <p:spPr>
          <a:xfrm>
            <a:off x="8078162" y="2052198"/>
            <a:ext cx="200907" cy="88106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1" name="直接箭头连接符 10"/>
          <p:cNvCxnSpPr/>
          <p:nvPr/>
        </p:nvCxnSpPr>
        <p:spPr>
          <a:xfrm>
            <a:off x="9348382" y="1550902"/>
            <a:ext cx="458511" cy="671095"/>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2" name="TextBox 5"/>
          <p:cNvSpPr txBox="1">
            <a:spLocks noChangeArrowheads="1"/>
          </p:cNvSpPr>
          <p:nvPr/>
        </p:nvSpPr>
        <p:spPr bwMode="auto">
          <a:xfrm>
            <a:off x="10609627" y="3553086"/>
            <a:ext cx="1116008" cy="2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823" tIns="19412" rIns="38823" bIns="19412">
            <a:spAutoFit/>
          </a:bodyPr>
          <a:lstStyle>
            <a:lvl1pPr eaLnBrk="0" hangingPunct="0">
              <a:defRPr>
                <a:solidFill>
                  <a:schemeClr val="tx1"/>
                </a:solidFill>
                <a:latin typeface="FZZhengHeiS-R-GB"/>
                <a:ea typeface="FZHei-B01S"/>
                <a:cs typeface="FZHei-B01S"/>
              </a:defRPr>
            </a:lvl1pPr>
            <a:lvl2pPr marL="742950" indent="-285750" eaLnBrk="0" hangingPunct="0">
              <a:defRPr>
                <a:solidFill>
                  <a:schemeClr val="tx1"/>
                </a:solidFill>
                <a:latin typeface="FZZhengHeiS-R-GB"/>
                <a:ea typeface="FZHei-B01S"/>
                <a:cs typeface="FZHei-B01S"/>
              </a:defRPr>
            </a:lvl2pPr>
            <a:lvl3pPr marL="1143000" indent="-228600" eaLnBrk="0" hangingPunct="0">
              <a:defRPr>
                <a:solidFill>
                  <a:schemeClr val="tx1"/>
                </a:solidFill>
                <a:latin typeface="FZZhengHeiS-R-GB"/>
                <a:ea typeface="FZHei-B01S"/>
                <a:cs typeface="FZHei-B01S"/>
              </a:defRPr>
            </a:lvl3pPr>
            <a:lvl4pPr marL="1600200" indent="-228600" eaLnBrk="0" hangingPunct="0">
              <a:defRPr>
                <a:solidFill>
                  <a:schemeClr val="tx1"/>
                </a:solidFill>
                <a:latin typeface="FZZhengHeiS-R-GB"/>
                <a:ea typeface="FZHei-B01S"/>
                <a:cs typeface="FZHei-B01S"/>
              </a:defRPr>
            </a:lvl4pPr>
            <a:lvl5pPr marL="2057400" indent="-228600" eaLnBrk="0" hangingPunct="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r>
              <a:rPr lang="en-US" altLang="zh-CN" sz="1200" dirty="0">
                <a:solidFill>
                  <a:srgbClr val="FF0000"/>
                </a:solidFill>
                <a:latin typeface="Arial" panose="020B0604020202020204" pitchFamily="34" charset="0"/>
                <a:ea typeface="黑体" panose="02010609060101010101" pitchFamily="49" charset="-122"/>
                <a:cs typeface="Arial" panose="020B0604020202020204" pitchFamily="34" charset="0"/>
              </a:rPr>
              <a:t>Air supply duct</a:t>
            </a:r>
            <a:endParaRPr lang="zh-CN" altLang="en-US" sz="1200"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3" name="TextBox 5"/>
          <p:cNvSpPr txBox="1">
            <a:spLocks noChangeArrowheads="1"/>
          </p:cNvSpPr>
          <p:nvPr/>
        </p:nvSpPr>
        <p:spPr bwMode="auto">
          <a:xfrm>
            <a:off x="8695871" y="1303224"/>
            <a:ext cx="1142803" cy="2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823" tIns="19412" rIns="38823" bIns="19412">
            <a:spAutoFit/>
          </a:bodyPr>
          <a:lstStyle>
            <a:lvl1pPr eaLnBrk="0" hangingPunct="0">
              <a:defRPr>
                <a:solidFill>
                  <a:schemeClr val="tx1"/>
                </a:solidFill>
                <a:latin typeface="FZZhengHeiS-R-GB"/>
                <a:ea typeface="FZHei-B01S"/>
                <a:cs typeface="FZHei-B01S"/>
              </a:defRPr>
            </a:lvl1pPr>
            <a:lvl2pPr marL="742950" indent="-285750" eaLnBrk="0" hangingPunct="0">
              <a:defRPr>
                <a:solidFill>
                  <a:schemeClr val="tx1"/>
                </a:solidFill>
                <a:latin typeface="FZZhengHeiS-R-GB"/>
                <a:ea typeface="FZHei-B01S"/>
                <a:cs typeface="FZHei-B01S"/>
              </a:defRPr>
            </a:lvl2pPr>
            <a:lvl3pPr marL="1143000" indent="-228600" eaLnBrk="0" hangingPunct="0">
              <a:defRPr>
                <a:solidFill>
                  <a:schemeClr val="tx1"/>
                </a:solidFill>
                <a:latin typeface="FZZhengHeiS-R-GB"/>
                <a:ea typeface="FZHei-B01S"/>
                <a:cs typeface="FZHei-B01S"/>
              </a:defRPr>
            </a:lvl3pPr>
            <a:lvl4pPr marL="1600200" indent="-228600" eaLnBrk="0" hangingPunct="0">
              <a:defRPr>
                <a:solidFill>
                  <a:schemeClr val="tx1"/>
                </a:solidFill>
                <a:latin typeface="FZZhengHeiS-R-GB"/>
                <a:ea typeface="FZHei-B01S"/>
                <a:cs typeface="FZHei-B01S"/>
              </a:defRPr>
            </a:lvl4pPr>
            <a:lvl5pPr marL="2057400" indent="-228600" eaLnBrk="0" hangingPunct="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r>
              <a:rPr lang="en-US" altLang="zh-CN" sz="1200" dirty="0">
                <a:solidFill>
                  <a:srgbClr val="FF0000"/>
                </a:solidFill>
                <a:latin typeface="Arial" panose="020B0604020202020204" pitchFamily="34" charset="0"/>
                <a:ea typeface="黑体" panose="02010609060101010101" pitchFamily="49" charset="-122"/>
                <a:cs typeface="Arial" panose="020B0604020202020204" pitchFamily="34" charset="0"/>
              </a:rPr>
              <a:t>Air supply duct</a:t>
            </a:r>
            <a:endParaRPr lang="zh-CN" altLang="en-US" sz="1200"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4" name="TextBox 5"/>
          <p:cNvSpPr txBox="1">
            <a:spLocks noChangeArrowheads="1"/>
          </p:cNvSpPr>
          <p:nvPr/>
        </p:nvSpPr>
        <p:spPr bwMode="auto">
          <a:xfrm>
            <a:off x="7342778" y="1770685"/>
            <a:ext cx="1191514" cy="2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823" tIns="19412" rIns="38823" bIns="19412">
            <a:spAutoFit/>
          </a:bodyPr>
          <a:lstStyle>
            <a:lvl1pPr eaLnBrk="0" hangingPunct="0">
              <a:defRPr>
                <a:solidFill>
                  <a:schemeClr val="tx1"/>
                </a:solidFill>
                <a:latin typeface="FZZhengHeiS-R-GB"/>
                <a:ea typeface="FZHei-B01S"/>
                <a:cs typeface="FZHei-B01S"/>
              </a:defRPr>
            </a:lvl1pPr>
            <a:lvl2pPr marL="742950" indent="-285750" eaLnBrk="0" hangingPunct="0">
              <a:defRPr>
                <a:solidFill>
                  <a:schemeClr val="tx1"/>
                </a:solidFill>
                <a:latin typeface="FZZhengHeiS-R-GB"/>
                <a:ea typeface="FZHei-B01S"/>
                <a:cs typeface="FZHei-B01S"/>
              </a:defRPr>
            </a:lvl2pPr>
            <a:lvl3pPr marL="1143000" indent="-228600" eaLnBrk="0" hangingPunct="0">
              <a:defRPr>
                <a:solidFill>
                  <a:schemeClr val="tx1"/>
                </a:solidFill>
                <a:latin typeface="FZZhengHeiS-R-GB"/>
                <a:ea typeface="FZHei-B01S"/>
                <a:cs typeface="FZHei-B01S"/>
              </a:defRPr>
            </a:lvl3pPr>
            <a:lvl4pPr marL="1600200" indent="-228600" eaLnBrk="0" hangingPunct="0">
              <a:defRPr>
                <a:solidFill>
                  <a:schemeClr val="tx1"/>
                </a:solidFill>
                <a:latin typeface="FZZhengHeiS-R-GB"/>
                <a:ea typeface="FZHei-B01S"/>
                <a:cs typeface="FZHei-B01S"/>
              </a:defRPr>
            </a:lvl4pPr>
            <a:lvl5pPr marL="2057400" indent="-228600" eaLnBrk="0" hangingPunct="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r>
              <a:rPr lang="en-US" altLang="zh-CN" sz="1200" dirty="0">
                <a:solidFill>
                  <a:srgbClr val="FF0000"/>
                </a:solidFill>
                <a:latin typeface="Arial" panose="020B0604020202020204" pitchFamily="34" charset="0"/>
                <a:ea typeface="黑体" panose="02010609060101010101" pitchFamily="49" charset="-122"/>
                <a:cs typeface="Arial" panose="020B0604020202020204" pitchFamily="34" charset="0"/>
              </a:rPr>
              <a:t>Air exhaust duct</a:t>
            </a:r>
            <a:endParaRPr lang="zh-CN" altLang="en-US" sz="1200"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5" name="TextBox 5"/>
          <p:cNvSpPr txBox="1">
            <a:spLocks noChangeArrowheads="1"/>
          </p:cNvSpPr>
          <p:nvPr/>
        </p:nvSpPr>
        <p:spPr bwMode="auto">
          <a:xfrm>
            <a:off x="8736894" y="4115357"/>
            <a:ext cx="1222976" cy="2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823" tIns="19412" rIns="38823" bIns="19412">
            <a:spAutoFit/>
          </a:bodyPr>
          <a:lstStyle>
            <a:lvl1pPr eaLnBrk="0" hangingPunct="0">
              <a:defRPr>
                <a:solidFill>
                  <a:schemeClr val="tx1"/>
                </a:solidFill>
                <a:latin typeface="FZZhengHeiS-R-GB"/>
                <a:ea typeface="FZHei-B01S"/>
                <a:cs typeface="FZHei-B01S"/>
              </a:defRPr>
            </a:lvl1pPr>
            <a:lvl2pPr marL="742950" indent="-285750" eaLnBrk="0" hangingPunct="0">
              <a:defRPr>
                <a:solidFill>
                  <a:schemeClr val="tx1"/>
                </a:solidFill>
                <a:latin typeface="FZZhengHeiS-R-GB"/>
                <a:ea typeface="FZHei-B01S"/>
                <a:cs typeface="FZHei-B01S"/>
              </a:defRPr>
            </a:lvl2pPr>
            <a:lvl3pPr marL="1143000" indent="-228600" eaLnBrk="0" hangingPunct="0">
              <a:defRPr>
                <a:solidFill>
                  <a:schemeClr val="tx1"/>
                </a:solidFill>
                <a:latin typeface="FZZhengHeiS-R-GB"/>
                <a:ea typeface="FZHei-B01S"/>
                <a:cs typeface="FZHei-B01S"/>
              </a:defRPr>
            </a:lvl3pPr>
            <a:lvl4pPr marL="1600200" indent="-228600" eaLnBrk="0" hangingPunct="0">
              <a:defRPr>
                <a:solidFill>
                  <a:schemeClr val="tx1"/>
                </a:solidFill>
                <a:latin typeface="FZZhengHeiS-R-GB"/>
                <a:ea typeface="FZHei-B01S"/>
                <a:cs typeface="FZHei-B01S"/>
              </a:defRPr>
            </a:lvl4pPr>
            <a:lvl5pPr marL="2057400" indent="-228600" eaLnBrk="0" hangingPunct="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r>
              <a:rPr lang="en-US" altLang="zh-CN" sz="1200" dirty="0">
                <a:solidFill>
                  <a:srgbClr val="FF0000"/>
                </a:solidFill>
                <a:latin typeface="Arial" panose="020B0604020202020204" pitchFamily="34" charset="0"/>
                <a:ea typeface="黑体" panose="02010609060101010101" pitchFamily="49" charset="-122"/>
                <a:cs typeface="Arial" panose="020B0604020202020204" pitchFamily="34" charset="0"/>
              </a:rPr>
              <a:t>Air exhaust duct</a:t>
            </a:r>
            <a:endParaRPr lang="zh-CN" altLang="en-US" sz="1200"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143" y="4857977"/>
            <a:ext cx="4884620" cy="1653061"/>
          </a:xfrm>
          <a:prstGeom prst="rect">
            <a:avLst/>
          </a:prstGeom>
        </p:spPr>
      </p:pic>
      <p:sp>
        <p:nvSpPr>
          <p:cNvPr id="16" name="内容占位符 1"/>
          <p:cNvSpPr txBox="1">
            <a:spLocks/>
          </p:cNvSpPr>
          <p:nvPr/>
        </p:nvSpPr>
        <p:spPr>
          <a:xfrm>
            <a:off x="346207" y="5329733"/>
            <a:ext cx="4037927" cy="1181304"/>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lvl="1" indent="-274638">
              <a:buClr>
                <a:schemeClr val="accent3">
                  <a:lumMod val="50000"/>
                </a:schemeClr>
              </a:buClr>
              <a:buSzPct val="95000"/>
            </a:pPr>
            <a:endParaRPr lang="en-US" altLang="zh-CN" sz="1800"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3F928B8D-7610-40E1-9865-C6745711D588}"/>
              </a:ext>
            </a:extLst>
          </p:cNvPr>
          <p:cNvSpPr txBox="1"/>
          <p:nvPr/>
        </p:nvSpPr>
        <p:spPr>
          <a:xfrm>
            <a:off x="623392" y="116632"/>
            <a:ext cx="11665296"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Heating Ventilation and Air Conditioning</a:t>
            </a:r>
            <a:endParaRPr lang="zh-CN" altLang="en-US" b="1" dirty="0">
              <a:solidFill>
                <a:srgbClr val="C00000"/>
              </a:solidFill>
              <a:ea typeface="微软雅黑" panose="020B0503020204020204" pitchFamily="34" charset="-122"/>
            </a:endParaRPr>
          </a:p>
        </p:txBody>
      </p:sp>
    </p:spTree>
    <p:extLst>
      <p:ext uri="{BB962C8B-B14F-4D97-AF65-F5344CB8AC3E}">
        <p14:creationId xmlns:p14="http://schemas.microsoft.com/office/powerpoint/2010/main" val="341991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191344" y="1484326"/>
            <a:ext cx="5085627" cy="5257042"/>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000" b="1" dirty="0">
                <a:latin typeface="Arial" panose="020B0604020202020204" pitchFamily="34" charset="0"/>
                <a:cs typeface="Arial" panose="020B0604020202020204" pitchFamily="34" charset="0"/>
              </a:rPr>
              <a:t>Ventilation and smoke exhaustion system</a:t>
            </a:r>
            <a:endParaRPr lang="en-US" altLang="zh-CN" sz="2000" dirty="0">
              <a:latin typeface="Arial" panose="020B0604020202020204" pitchFamily="34" charset="0"/>
              <a:cs typeface="Arial" panose="020B0604020202020204" pitchFamily="34" charset="0"/>
            </a:endParaRPr>
          </a:p>
          <a:p>
            <a:pPr lvl="1">
              <a:lnSpc>
                <a:spcPct val="150000"/>
              </a:lnSpc>
            </a:pPr>
            <a:r>
              <a:rPr lang="en-US" altLang="zh-CN" sz="1800" dirty="0">
                <a:latin typeface="Arial" panose="020B0604020202020204" pitchFamily="34" charset="0"/>
                <a:cs typeface="Arial" panose="020B0604020202020204" pitchFamily="34" charset="0"/>
              </a:rPr>
              <a:t>It is proposed to combine the smoke exhaust system with the mechanical air exhaust system based on the layout features of underground caverns. </a:t>
            </a:r>
          </a:p>
          <a:p>
            <a:pPr lvl="1">
              <a:lnSpc>
                <a:spcPct val="150000"/>
              </a:lnSpc>
            </a:pPr>
            <a:r>
              <a:rPr lang="en-US" altLang="zh-CN" sz="1800" dirty="0">
                <a:latin typeface="Arial" panose="020B0604020202020204" pitchFamily="34" charset="0"/>
                <a:cs typeface="Arial" panose="020B0604020202020204" pitchFamily="34" charset="0"/>
              </a:rPr>
              <a:t>Emergency smoke exhaust is applied to both the collider ring tunnel and the experiment halls</a:t>
            </a:r>
            <a:r>
              <a:rPr lang="en-US" altLang="zh-CN" sz="1600" dirty="0">
                <a:latin typeface="Arial" panose="020B0604020202020204" pitchFamily="34" charset="0"/>
                <a:cs typeface="Arial" panose="020B0604020202020204" pitchFamily="34" charset="0"/>
              </a:rPr>
              <a:t>.</a:t>
            </a:r>
            <a:endParaRPr lang="zh-CN" altLang="en-US" sz="1600" dirty="0">
              <a:latin typeface="Arial" panose="020B0604020202020204" pitchFamily="34" charset="0"/>
              <a:cs typeface="Arial" panose="020B0604020202020204" pitchFamily="34" charset="0"/>
            </a:endParaRPr>
          </a:p>
        </p:txBody>
      </p:sp>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6718" t="3718" r="3653"/>
          <a:stretch/>
        </p:blipFill>
        <p:spPr>
          <a:xfrm>
            <a:off x="5561731" y="1412776"/>
            <a:ext cx="6171752" cy="3198912"/>
          </a:xfrm>
          <a:prstGeom prst="rect">
            <a:avLst/>
          </a:prstGeom>
        </p:spPr>
      </p:pic>
      <p:sp>
        <p:nvSpPr>
          <p:cNvPr id="5" name="object 3">
            <a:extLst>
              <a:ext uri="{FF2B5EF4-FFF2-40B4-BE49-F238E27FC236}">
                <a16:creationId xmlns:a16="http://schemas.microsoft.com/office/drawing/2014/main" id="{C86FABD8-867B-447C-88DA-6C408F9DFCAA}"/>
              </a:ext>
            </a:extLst>
          </p:cNvPr>
          <p:cNvSpPr>
            <a:spLocks noChangeAspect="1"/>
          </p:cNvSpPr>
          <p:nvPr/>
        </p:nvSpPr>
        <p:spPr>
          <a:xfrm>
            <a:off x="5725190" y="4801529"/>
            <a:ext cx="5975717" cy="1558502"/>
          </a:xfrm>
          <a:prstGeom prst="rect">
            <a:avLst/>
          </a:prstGeom>
          <a:blipFill>
            <a:blip r:embed="rId4" cstate="print"/>
            <a:stretch>
              <a:fillRect/>
            </a:stretch>
          </a:blipFill>
        </p:spPr>
        <p:txBody>
          <a:bodyPr wrap="square" lIns="0" tIns="0" rIns="0" bIns="0" rtlCol="0"/>
          <a:lstStyle/>
          <a:p>
            <a:endParaRPr/>
          </a:p>
        </p:txBody>
      </p:sp>
      <p:sp>
        <p:nvSpPr>
          <p:cNvPr id="8" name="文本框 7">
            <a:extLst>
              <a:ext uri="{FF2B5EF4-FFF2-40B4-BE49-F238E27FC236}">
                <a16:creationId xmlns:a16="http://schemas.microsoft.com/office/drawing/2014/main" id="{01F5D330-34FA-4CC3-A13A-87A05A34FF73}"/>
              </a:ext>
            </a:extLst>
          </p:cNvPr>
          <p:cNvSpPr txBox="1"/>
          <p:nvPr/>
        </p:nvSpPr>
        <p:spPr>
          <a:xfrm>
            <a:off x="1055440" y="116632"/>
            <a:ext cx="1080120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Heating Ventilation and Air Conditioning</a:t>
            </a:r>
            <a:endParaRPr lang="zh-CN" altLang="en-US" b="1" dirty="0">
              <a:solidFill>
                <a:srgbClr val="C00000"/>
              </a:solidFill>
              <a:ea typeface="微软雅黑" panose="020B0503020204020204" pitchFamily="34" charset="-122"/>
            </a:endParaRPr>
          </a:p>
        </p:txBody>
      </p:sp>
    </p:spTree>
    <p:extLst>
      <p:ext uri="{BB962C8B-B14F-4D97-AF65-F5344CB8AC3E}">
        <p14:creationId xmlns:p14="http://schemas.microsoft.com/office/powerpoint/2010/main" val="33163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407368" y="1340768"/>
            <a:ext cx="11601014" cy="2547932"/>
          </a:xfrm>
          <a:prstGeom prst="rect">
            <a:avLst/>
          </a:prstGeom>
        </p:spPr>
        <p:txBody>
          <a:bodyPr vert="horz" rtlCol="0">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lnSpc>
                <a:spcPct val="150000"/>
              </a:lnSpc>
              <a:spcBef>
                <a:spcPts val="600"/>
              </a:spcBef>
            </a:pPr>
            <a:r>
              <a:rPr lang="en-US" altLang="zh-CN" sz="2000" dirty="0">
                <a:latin typeface="Arial" panose="020B0604020202020204" pitchFamily="34" charset="0"/>
                <a:cs typeface="Arial" panose="020B0604020202020204" pitchFamily="34" charset="0"/>
              </a:rPr>
              <a:t>Compressed air is considered a safe and reliable source of power for pneumatic equipment</a:t>
            </a:r>
            <a:r>
              <a:rPr lang="en-GB" altLang="zh-CN"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 Vacuum valves, cryogenic valves, and other pneumatic equipment used in CEPC extensively rely on compressed air to function. </a:t>
            </a:r>
          </a:p>
          <a:p>
            <a:pPr marL="274638" indent="-274638">
              <a:lnSpc>
                <a:spcPct val="150000"/>
              </a:lnSpc>
              <a:spcBef>
                <a:spcPts val="600"/>
              </a:spcBef>
            </a:pPr>
            <a:r>
              <a:rPr lang="en-US" altLang="zh-CN" sz="2000" dirty="0">
                <a:latin typeface="Arial" panose="020B0604020202020204" pitchFamily="34" charset="0"/>
                <a:cs typeface="Arial" panose="020B0604020202020204" pitchFamily="34" charset="0"/>
              </a:rPr>
              <a:t>System Configuration</a:t>
            </a:r>
            <a:endParaRPr lang="en-US" altLang="zh-CN" sz="2000" dirty="0">
              <a:solidFill>
                <a:srgbClr val="FF0000"/>
              </a:solidFill>
              <a:latin typeface="Arial" panose="020B0604020202020204" pitchFamily="34" charset="0"/>
              <a:cs typeface="Arial" panose="020B0604020202020204" pitchFamily="34" charset="0"/>
            </a:endParaRPr>
          </a:p>
        </p:txBody>
      </p:sp>
      <p:sp>
        <p:nvSpPr>
          <p:cNvPr id="4" name="矩形: 圆角 3">
            <a:extLst>
              <a:ext uri="{FF2B5EF4-FFF2-40B4-BE49-F238E27FC236}">
                <a16:creationId xmlns:a16="http://schemas.microsoft.com/office/drawing/2014/main" id="{75CEEAD6-6ED7-4AF5-9574-0F5DB19B7825}"/>
              </a:ext>
            </a:extLst>
          </p:cNvPr>
          <p:cNvSpPr/>
          <p:nvPr/>
        </p:nvSpPr>
        <p:spPr>
          <a:xfrm>
            <a:off x="1482712" y="3822975"/>
            <a:ext cx="2676698" cy="808582"/>
          </a:xfrm>
          <a:prstGeom prst="roundRect">
            <a:avLst>
              <a:gd name="adj" fmla="val 84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rPr>
              <a:t>Operating Pressure</a:t>
            </a:r>
          </a:p>
          <a:p>
            <a:pPr algn="ctr"/>
            <a:r>
              <a:rPr lang="en-US" altLang="zh-CN" b="1" dirty="0">
                <a:solidFill>
                  <a:schemeClr val="tx1"/>
                </a:solidFill>
              </a:rPr>
              <a:t>0.6~0.8MPa</a:t>
            </a:r>
            <a:endParaRPr lang="zh-CN" altLang="en-US" b="1" dirty="0">
              <a:solidFill>
                <a:schemeClr val="tx1"/>
              </a:solidFill>
            </a:endParaRPr>
          </a:p>
        </p:txBody>
      </p:sp>
      <p:sp>
        <p:nvSpPr>
          <p:cNvPr id="5" name="矩形: 圆角 4">
            <a:extLst>
              <a:ext uri="{FF2B5EF4-FFF2-40B4-BE49-F238E27FC236}">
                <a16:creationId xmlns:a16="http://schemas.microsoft.com/office/drawing/2014/main" id="{19485BE4-63A4-4B8B-81B4-8278585BCD69}"/>
              </a:ext>
            </a:extLst>
          </p:cNvPr>
          <p:cNvSpPr/>
          <p:nvPr/>
        </p:nvSpPr>
        <p:spPr>
          <a:xfrm>
            <a:off x="7392144" y="3822975"/>
            <a:ext cx="2676698" cy="808582"/>
          </a:xfrm>
          <a:prstGeom prst="roundRect">
            <a:avLst>
              <a:gd name="adj" fmla="val 84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rPr>
              <a:t>Single Plant Capacity</a:t>
            </a:r>
          </a:p>
          <a:p>
            <a:pPr algn="ctr"/>
            <a:r>
              <a:rPr lang="en-US" altLang="zh-CN" b="1" dirty="0">
                <a:solidFill>
                  <a:schemeClr val="tx1"/>
                </a:solidFill>
              </a:rPr>
              <a:t>22.1 m</a:t>
            </a:r>
            <a:r>
              <a:rPr lang="en-US" altLang="zh-CN" b="1" baseline="30000" dirty="0">
                <a:solidFill>
                  <a:schemeClr val="tx1"/>
                </a:solidFill>
              </a:rPr>
              <a:t>3</a:t>
            </a:r>
            <a:r>
              <a:rPr lang="en-US" altLang="zh-CN" b="1" dirty="0">
                <a:solidFill>
                  <a:schemeClr val="tx1"/>
                </a:solidFill>
              </a:rPr>
              <a:t>/min</a:t>
            </a:r>
            <a:endParaRPr lang="zh-CN" altLang="en-US" b="1" dirty="0">
              <a:solidFill>
                <a:schemeClr val="tx1"/>
              </a:solidFill>
            </a:endParaRPr>
          </a:p>
        </p:txBody>
      </p:sp>
      <p:sp>
        <p:nvSpPr>
          <p:cNvPr id="6" name="矩形: 圆角 5">
            <a:extLst>
              <a:ext uri="{FF2B5EF4-FFF2-40B4-BE49-F238E27FC236}">
                <a16:creationId xmlns:a16="http://schemas.microsoft.com/office/drawing/2014/main" id="{95E9D31F-DAE5-4402-88B5-DA44CB23F731}"/>
              </a:ext>
            </a:extLst>
          </p:cNvPr>
          <p:cNvSpPr/>
          <p:nvPr/>
        </p:nvSpPr>
        <p:spPr>
          <a:xfrm>
            <a:off x="4437428" y="4947712"/>
            <a:ext cx="2676698" cy="808582"/>
          </a:xfrm>
          <a:prstGeom prst="roundRect">
            <a:avLst>
              <a:gd name="adj" fmla="val 84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rPr>
              <a:t>Pressure Dewpoint Temp.</a:t>
            </a:r>
          </a:p>
          <a:p>
            <a:pPr algn="ctr"/>
            <a:r>
              <a:rPr lang="en-US" altLang="zh-CN" sz="2000" b="1" dirty="0">
                <a:solidFill>
                  <a:schemeClr val="tx1"/>
                </a:solidFill>
              </a:rPr>
              <a:t>-40</a:t>
            </a:r>
            <a:r>
              <a:rPr lang="zh-CN" altLang="en-US" sz="2000" b="1" dirty="0">
                <a:solidFill>
                  <a:schemeClr val="tx1"/>
                </a:solidFill>
              </a:rPr>
              <a:t>℃</a:t>
            </a:r>
          </a:p>
        </p:txBody>
      </p:sp>
      <p:sp>
        <p:nvSpPr>
          <p:cNvPr id="7" name="矩形: 圆角 6">
            <a:extLst>
              <a:ext uri="{FF2B5EF4-FFF2-40B4-BE49-F238E27FC236}">
                <a16:creationId xmlns:a16="http://schemas.microsoft.com/office/drawing/2014/main" id="{68DDC256-C832-498A-A078-9D5E11D2EB47}"/>
              </a:ext>
            </a:extLst>
          </p:cNvPr>
          <p:cNvSpPr/>
          <p:nvPr/>
        </p:nvSpPr>
        <p:spPr>
          <a:xfrm>
            <a:off x="4437428" y="3822975"/>
            <a:ext cx="2676698" cy="808582"/>
          </a:xfrm>
          <a:prstGeom prst="roundRect">
            <a:avLst>
              <a:gd name="adj" fmla="val 84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rPr>
              <a:t>Plant Quantities</a:t>
            </a:r>
          </a:p>
          <a:p>
            <a:pPr algn="ctr"/>
            <a:r>
              <a:rPr lang="en-US" altLang="zh-CN" b="1" dirty="0">
                <a:solidFill>
                  <a:schemeClr val="tx1"/>
                </a:solidFill>
              </a:rPr>
              <a:t>20</a:t>
            </a:r>
            <a:endParaRPr lang="zh-CN" altLang="en-US" b="1" dirty="0">
              <a:solidFill>
                <a:schemeClr val="tx1"/>
              </a:solidFill>
            </a:endParaRPr>
          </a:p>
        </p:txBody>
      </p:sp>
      <p:sp>
        <p:nvSpPr>
          <p:cNvPr id="8" name="矩形: 圆角 7">
            <a:extLst>
              <a:ext uri="{FF2B5EF4-FFF2-40B4-BE49-F238E27FC236}">
                <a16:creationId xmlns:a16="http://schemas.microsoft.com/office/drawing/2014/main" id="{A2B8D814-D360-41C8-81E1-0C1FA81979B7}"/>
              </a:ext>
            </a:extLst>
          </p:cNvPr>
          <p:cNvSpPr/>
          <p:nvPr/>
        </p:nvSpPr>
        <p:spPr>
          <a:xfrm>
            <a:off x="1482712" y="4953760"/>
            <a:ext cx="2676698" cy="808582"/>
          </a:xfrm>
          <a:prstGeom prst="roundRect">
            <a:avLst>
              <a:gd name="adj" fmla="val 84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rPr>
              <a:t>Particle Removal Efficiency</a:t>
            </a:r>
          </a:p>
          <a:p>
            <a:pPr algn="ctr"/>
            <a:r>
              <a:rPr lang="zh-CN" altLang="en-US" sz="2000" b="1" dirty="0">
                <a:solidFill>
                  <a:schemeClr val="tx1"/>
                </a:solidFill>
              </a:rPr>
              <a:t>≥</a:t>
            </a:r>
            <a:r>
              <a:rPr lang="en-US" altLang="zh-CN" sz="2000" b="1" dirty="0">
                <a:solidFill>
                  <a:schemeClr val="tx1"/>
                </a:solidFill>
              </a:rPr>
              <a:t>99.98%</a:t>
            </a:r>
            <a:endParaRPr lang="zh-CN" altLang="en-US" sz="2000" b="1" dirty="0">
              <a:solidFill>
                <a:schemeClr val="tx1"/>
              </a:solidFill>
            </a:endParaRPr>
          </a:p>
        </p:txBody>
      </p:sp>
      <p:sp>
        <p:nvSpPr>
          <p:cNvPr id="9" name="矩形: 圆角 8">
            <a:extLst>
              <a:ext uri="{FF2B5EF4-FFF2-40B4-BE49-F238E27FC236}">
                <a16:creationId xmlns:a16="http://schemas.microsoft.com/office/drawing/2014/main" id="{A1F6161A-97AC-4157-8BCF-19E837FF97BF}"/>
              </a:ext>
            </a:extLst>
          </p:cNvPr>
          <p:cNvSpPr/>
          <p:nvPr/>
        </p:nvSpPr>
        <p:spPr>
          <a:xfrm>
            <a:off x="7392144" y="4947712"/>
            <a:ext cx="2676698" cy="808582"/>
          </a:xfrm>
          <a:prstGeom prst="roundRect">
            <a:avLst>
              <a:gd name="adj" fmla="val 84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rPr>
              <a:t>Oil Content</a:t>
            </a:r>
          </a:p>
          <a:p>
            <a:pPr algn="ctr"/>
            <a:r>
              <a:rPr lang="zh-CN" altLang="en-US" b="1" dirty="0">
                <a:solidFill>
                  <a:schemeClr val="tx1"/>
                </a:solidFill>
              </a:rPr>
              <a:t>≤</a:t>
            </a:r>
            <a:r>
              <a:rPr lang="en-US" altLang="zh-CN" b="1" dirty="0">
                <a:solidFill>
                  <a:schemeClr val="tx1"/>
                </a:solidFill>
              </a:rPr>
              <a:t>0.01ppm</a:t>
            </a:r>
            <a:endParaRPr lang="zh-CN" altLang="en-US" b="1" dirty="0">
              <a:solidFill>
                <a:schemeClr val="tx1"/>
              </a:solidFill>
            </a:endParaRPr>
          </a:p>
        </p:txBody>
      </p:sp>
      <p:sp>
        <p:nvSpPr>
          <p:cNvPr id="14" name="文本框 13">
            <a:extLst>
              <a:ext uri="{FF2B5EF4-FFF2-40B4-BE49-F238E27FC236}">
                <a16:creationId xmlns:a16="http://schemas.microsoft.com/office/drawing/2014/main" id="{96CA521A-F703-4F68-8E35-7CF051E2884F}"/>
              </a:ext>
            </a:extLst>
          </p:cNvPr>
          <p:cNvSpPr txBox="1"/>
          <p:nvPr/>
        </p:nvSpPr>
        <p:spPr>
          <a:xfrm>
            <a:off x="1055440" y="116632"/>
            <a:ext cx="1080120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Compressed air system</a:t>
            </a:r>
            <a:endParaRPr lang="zh-CN" altLang="en-US" b="1" dirty="0">
              <a:solidFill>
                <a:srgbClr val="C00000"/>
              </a:solidFill>
              <a:ea typeface="微软雅黑" panose="020B0503020204020204" pitchFamily="34" charset="-122"/>
            </a:endParaRPr>
          </a:p>
        </p:txBody>
      </p:sp>
    </p:spTree>
    <p:extLst>
      <p:ext uri="{BB962C8B-B14F-4D97-AF65-F5344CB8AC3E}">
        <p14:creationId xmlns:p14="http://schemas.microsoft.com/office/powerpoint/2010/main" val="63612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89046CF-BF78-460B-AC27-BC0069B5F5AF}"/>
              </a:ext>
            </a:extLst>
          </p:cNvPr>
          <p:cNvPicPr>
            <a:picLocks noChangeAspect="1"/>
          </p:cNvPicPr>
          <p:nvPr/>
        </p:nvPicPr>
        <p:blipFill>
          <a:blip r:embed="rId3"/>
          <a:stretch>
            <a:fillRect/>
          </a:stretch>
        </p:blipFill>
        <p:spPr>
          <a:xfrm>
            <a:off x="7320136" y="3479468"/>
            <a:ext cx="3791993" cy="3067301"/>
          </a:xfrm>
          <a:prstGeom prst="rect">
            <a:avLst/>
          </a:prstGeom>
        </p:spPr>
      </p:pic>
      <p:sp>
        <p:nvSpPr>
          <p:cNvPr id="18" name="内容占位符 1"/>
          <p:cNvSpPr txBox="1">
            <a:spLocks/>
          </p:cNvSpPr>
          <p:nvPr/>
        </p:nvSpPr>
        <p:spPr>
          <a:xfrm>
            <a:off x="316360" y="1277148"/>
            <a:ext cx="6527517" cy="5468440"/>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lnSpc>
                <a:spcPct val="130000"/>
              </a:lnSpc>
              <a:spcBef>
                <a:spcPts val="600"/>
              </a:spcBef>
            </a:pPr>
            <a:r>
              <a:rPr lang="en-US" altLang="zh-CN" sz="2000" b="1" dirty="0">
                <a:latin typeface="Arial" panose="020B0604020202020204" pitchFamily="34" charset="0"/>
                <a:cs typeface="Arial" panose="020B0604020202020204" pitchFamily="34" charset="0"/>
              </a:rPr>
              <a:t>Plant Design Principle</a:t>
            </a:r>
          </a:p>
          <a:p>
            <a:pPr lvl="1">
              <a:lnSpc>
                <a:spcPct val="13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Easy to replace any equipment</a:t>
            </a:r>
          </a:p>
          <a:p>
            <a:pPr lvl="1">
              <a:lnSpc>
                <a:spcPct val="13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Compact procession layout</a:t>
            </a:r>
          </a:p>
          <a:p>
            <a:pPr lvl="1">
              <a:lnSpc>
                <a:spcPct val="13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Reasonable cooling system</a:t>
            </a:r>
          </a:p>
          <a:p>
            <a:pPr marL="274638" indent="-274638">
              <a:lnSpc>
                <a:spcPct val="130000"/>
              </a:lnSpc>
              <a:spcBef>
                <a:spcPts val="600"/>
              </a:spcBef>
            </a:pPr>
            <a:r>
              <a:rPr lang="en-US" altLang="zh-CN" sz="2000" b="1" dirty="0">
                <a:latin typeface="Arial" panose="020B0604020202020204" pitchFamily="34" charset="0"/>
                <a:cs typeface="Arial" panose="020B0604020202020204" pitchFamily="34" charset="0"/>
              </a:rPr>
              <a:t>Distribution Design Principal</a:t>
            </a:r>
          </a:p>
          <a:p>
            <a:pPr lvl="1">
              <a:lnSpc>
                <a:spcPct val="13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Coordinate with other pipeline and accelerator equipment</a:t>
            </a:r>
          </a:p>
          <a:p>
            <a:pPr lvl="1">
              <a:lnSpc>
                <a:spcPct val="13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Easy to connect pneumatic actuator</a:t>
            </a:r>
          </a:p>
          <a:p>
            <a:pPr marL="274638" indent="-274638">
              <a:lnSpc>
                <a:spcPct val="130000"/>
              </a:lnSpc>
              <a:spcBef>
                <a:spcPts val="600"/>
              </a:spcBef>
            </a:pPr>
            <a:r>
              <a:rPr lang="en-US" altLang="zh-CN" sz="2000" b="1" dirty="0">
                <a:latin typeface="Arial" panose="020B0604020202020204" pitchFamily="34" charset="0"/>
                <a:cs typeface="Arial" panose="020B0604020202020204" pitchFamily="34" charset="0"/>
              </a:rPr>
              <a:t>Station: 18</a:t>
            </a:r>
          </a:p>
          <a:p>
            <a:pPr lvl="1">
              <a:lnSpc>
                <a:spcPct val="130000"/>
              </a:lnSpc>
              <a:spcBef>
                <a:spcPts val="600"/>
              </a:spcBef>
              <a:buFont typeface="Wingdings" panose="05000000000000000000" pitchFamily="2" charset="2"/>
              <a:buChar char="Ø"/>
            </a:pPr>
            <a:r>
              <a:rPr lang="en-US" altLang="zh-CN" sz="1800" dirty="0" err="1">
                <a:latin typeface="Arial" panose="020B0604020202020204" pitchFamily="34" charset="0"/>
                <a:cs typeface="Arial" panose="020B0604020202020204" pitchFamily="34" charset="0"/>
              </a:rPr>
              <a:t>Linac</a:t>
            </a:r>
            <a:r>
              <a:rPr lang="en-US" altLang="zh-CN" sz="1800" dirty="0">
                <a:latin typeface="Arial" panose="020B0604020202020204" pitchFamily="34" charset="0"/>
                <a:cs typeface="Arial" panose="020B0604020202020204" pitchFamily="34" charset="0"/>
              </a:rPr>
              <a:t> —1</a:t>
            </a:r>
          </a:p>
          <a:p>
            <a:pPr lvl="1">
              <a:lnSpc>
                <a:spcPct val="13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BTL—1</a:t>
            </a:r>
          </a:p>
          <a:p>
            <a:pPr lvl="1">
              <a:lnSpc>
                <a:spcPct val="13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Collide/Booster—16</a:t>
            </a:r>
          </a:p>
          <a:p>
            <a:pPr marL="274638" indent="-274638">
              <a:spcBef>
                <a:spcPts val="600"/>
              </a:spcBef>
            </a:pPr>
            <a:endParaRPr lang="en-US" altLang="zh-CN" sz="2000" dirty="0">
              <a:solidFill>
                <a:srgbClr val="FF0000"/>
              </a:solidFill>
              <a:latin typeface="Arial" panose="020B0604020202020204" pitchFamily="34" charset="0"/>
              <a:cs typeface="Arial" panose="020B0604020202020204" pitchFamily="34" charset="0"/>
            </a:endParaRPr>
          </a:p>
        </p:txBody>
      </p:sp>
      <p:sp>
        <p:nvSpPr>
          <p:cNvPr id="10" name="内容占位符 1">
            <a:extLst>
              <a:ext uri="{FF2B5EF4-FFF2-40B4-BE49-F238E27FC236}">
                <a16:creationId xmlns:a16="http://schemas.microsoft.com/office/drawing/2014/main" id="{E14A282F-AD26-4AE4-8A45-E08F13CDF607}"/>
              </a:ext>
            </a:extLst>
          </p:cNvPr>
          <p:cNvSpPr txBox="1">
            <a:spLocks/>
          </p:cNvSpPr>
          <p:nvPr/>
        </p:nvSpPr>
        <p:spPr>
          <a:xfrm>
            <a:off x="335360" y="3714985"/>
            <a:ext cx="4748925" cy="379978"/>
          </a:xfrm>
          <a:prstGeom prst="rect">
            <a:avLst/>
          </a:prstGeom>
        </p:spPr>
        <p:txBody>
          <a:bodyPr vert="horz" rtlCol="0">
            <a:normAutofit fontScale="92500" lnSpcReduction="2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spcBef>
                <a:spcPts val="600"/>
              </a:spcBef>
            </a:pPr>
            <a:endParaRPr lang="en-US" altLang="zh-CN" sz="2400" dirty="0">
              <a:latin typeface="Arial" panose="020B0604020202020204" pitchFamily="34" charset="0"/>
              <a:cs typeface="Arial" panose="020B0604020202020204" pitchFamily="34" charset="0"/>
            </a:endParaRPr>
          </a:p>
        </p:txBody>
      </p:sp>
      <p:sp>
        <p:nvSpPr>
          <p:cNvPr id="11" name="内容占位符 1">
            <a:extLst>
              <a:ext uri="{FF2B5EF4-FFF2-40B4-BE49-F238E27FC236}">
                <a16:creationId xmlns:a16="http://schemas.microsoft.com/office/drawing/2014/main" id="{BB0096FD-999C-4D03-9346-0FCD74CA343D}"/>
              </a:ext>
            </a:extLst>
          </p:cNvPr>
          <p:cNvSpPr txBox="1">
            <a:spLocks/>
          </p:cNvSpPr>
          <p:nvPr/>
        </p:nvSpPr>
        <p:spPr>
          <a:xfrm>
            <a:off x="623392" y="4011368"/>
            <a:ext cx="4968132" cy="2353449"/>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spcBef>
                <a:spcPts val="600"/>
              </a:spcBef>
              <a:buFont typeface="Wingdings" panose="05000000000000000000" pitchFamily="2" charset="2"/>
              <a:buChar char="ü"/>
            </a:pPr>
            <a:endParaRPr lang="en-US" altLang="zh-CN" sz="2400" dirty="0">
              <a:latin typeface="Arial" panose="020B0604020202020204" pitchFamily="34" charset="0"/>
              <a:cs typeface="Arial" panose="020B0604020202020204" pitchFamily="34" charset="0"/>
            </a:endParaRPr>
          </a:p>
          <a:p>
            <a:pPr>
              <a:spcBef>
                <a:spcPts val="600"/>
              </a:spcBef>
              <a:buFont typeface="Wingdings" panose="05000000000000000000" pitchFamily="2" charset="2"/>
              <a:buChar char="ü"/>
            </a:pPr>
            <a:endParaRPr lang="en-US" altLang="zh-CN" sz="2400" dirty="0">
              <a:latin typeface="Arial" panose="020B0604020202020204" pitchFamily="34" charset="0"/>
              <a:cs typeface="Arial" panose="020B0604020202020204" pitchFamily="34" charset="0"/>
            </a:endParaRPr>
          </a:p>
          <a:p>
            <a:pPr>
              <a:spcBef>
                <a:spcPts val="600"/>
              </a:spcBef>
              <a:buFont typeface="Wingdings" panose="05000000000000000000" pitchFamily="2" charset="2"/>
              <a:buChar char="ü"/>
            </a:pPr>
            <a:endParaRPr lang="en-US" altLang="zh-CN" sz="2400" dirty="0">
              <a:latin typeface="Arial" panose="020B0604020202020204" pitchFamily="34" charset="0"/>
              <a:cs typeface="Arial" panose="020B0604020202020204" pitchFamily="34" charset="0"/>
            </a:endParaRPr>
          </a:p>
        </p:txBody>
      </p:sp>
      <p:sp>
        <p:nvSpPr>
          <p:cNvPr id="13" name="内容占位符 1">
            <a:extLst>
              <a:ext uri="{FF2B5EF4-FFF2-40B4-BE49-F238E27FC236}">
                <a16:creationId xmlns:a16="http://schemas.microsoft.com/office/drawing/2014/main" id="{46319CFF-3597-4CE6-9FF6-E320B2C5A60E}"/>
              </a:ext>
            </a:extLst>
          </p:cNvPr>
          <p:cNvSpPr txBox="1">
            <a:spLocks/>
          </p:cNvSpPr>
          <p:nvPr/>
        </p:nvSpPr>
        <p:spPr>
          <a:xfrm>
            <a:off x="6960096" y="6350172"/>
            <a:ext cx="3706692" cy="494129"/>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spcBef>
                <a:spcPts val="600"/>
              </a:spcBef>
              <a:buNone/>
            </a:pPr>
            <a:r>
              <a:rPr lang="en-US" altLang="zh-CN" sz="1800" dirty="0">
                <a:latin typeface="Arial" panose="020B0604020202020204" pitchFamily="34" charset="0"/>
                <a:cs typeface="Arial" panose="020B0604020202020204" pitchFamily="34" charset="0"/>
              </a:rPr>
              <a:t>A typical compressed air plant </a:t>
            </a:r>
            <a:endParaRPr lang="en-US" altLang="zh-CN" sz="1600" dirty="0">
              <a:latin typeface="Arial" panose="020B0604020202020204" pitchFamily="34" charset="0"/>
              <a:cs typeface="Arial" panose="020B0604020202020204" pitchFamily="34" charset="0"/>
            </a:endParaRPr>
          </a:p>
        </p:txBody>
      </p:sp>
      <p:sp>
        <p:nvSpPr>
          <p:cNvPr id="14" name="内容占位符 1">
            <a:extLst>
              <a:ext uri="{FF2B5EF4-FFF2-40B4-BE49-F238E27FC236}">
                <a16:creationId xmlns:a16="http://schemas.microsoft.com/office/drawing/2014/main" id="{0E4C36F1-1CDF-4E9C-A7C7-80774C9354BC}"/>
              </a:ext>
            </a:extLst>
          </p:cNvPr>
          <p:cNvSpPr txBox="1">
            <a:spLocks/>
          </p:cNvSpPr>
          <p:nvPr/>
        </p:nvSpPr>
        <p:spPr>
          <a:xfrm>
            <a:off x="623392" y="2032397"/>
            <a:ext cx="5256584" cy="4348931"/>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spcBef>
                <a:spcPts val="600"/>
              </a:spcBef>
              <a:buFont typeface="Wingdings" panose="05000000000000000000" pitchFamily="2" charset="2"/>
              <a:buChar char="ü"/>
            </a:pPr>
            <a:endParaRPr lang="en-US" altLang="zh-CN" sz="2400" dirty="0">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9772E36E-ABF2-492E-9A70-0B4CA7213105}"/>
              </a:ext>
            </a:extLst>
          </p:cNvPr>
          <p:cNvSpPr txBox="1"/>
          <p:nvPr/>
        </p:nvSpPr>
        <p:spPr>
          <a:xfrm>
            <a:off x="1055440" y="129126"/>
            <a:ext cx="1080120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Compressed air system</a:t>
            </a:r>
            <a:endParaRPr lang="zh-CN" altLang="en-US" b="1" dirty="0">
              <a:solidFill>
                <a:srgbClr val="C00000"/>
              </a:solidFill>
              <a:ea typeface="微软雅黑" panose="020B0503020204020204" pitchFamily="34" charset="-122"/>
            </a:endParaRPr>
          </a:p>
        </p:txBody>
      </p:sp>
      <p:pic>
        <p:nvPicPr>
          <p:cNvPr id="16" name="Picture 3">
            <a:extLst>
              <a:ext uri="{FF2B5EF4-FFF2-40B4-BE49-F238E27FC236}">
                <a16:creationId xmlns:a16="http://schemas.microsoft.com/office/drawing/2014/main" id="{A4DE7014-5297-43A8-877D-6D726BEAB23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6399504" y="1079500"/>
            <a:ext cx="5346700" cy="2349500"/>
          </a:xfrm>
          <a:prstGeom prst="rect">
            <a:avLst/>
          </a:prstGeom>
          <a:noFill/>
          <a:ln>
            <a:noFill/>
          </a:ln>
        </p:spPr>
      </p:pic>
    </p:spTree>
    <p:extLst>
      <p:ext uri="{BB962C8B-B14F-4D97-AF65-F5344CB8AC3E}">
        <p14:creationId xmlns:p14="http://schemas.microsoft.com/office/powerpoint/2010/main" val="71295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107087" y="980728"/>
            <a:ext cx="11977825" cy="6011606"/>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lnSpc>
                <a:spcPct val="150000"/>
              </a:lnSpc>
              <a:spcBef>
                <a:spcPts val="1200"/>
              </a:spcBef>
              <a:spcAft>
                <a:spcPts val="600"/>
              </a:spcAft>
            </a:pPr>
            <a:r>
              <a:rPr lang="en-US" altLang="zh-CN" sz="2400" dirty="0">
                <a:latin typeface="Arial" panose="020B0604020202020204" pitchFamily="34" charset="0"/>
                <a:cs typeface="Arial" panose="020B0604020202020204" pitchFamily="34" charset="0"/>
              </a:rPr>
              <a:t>Power reduction measures</a:t>
            </a:r>
          </a:p>
          <a:p>
            <a:pPr marL="274638" indent="274638">
              <a:lnSpc>
                <a:spcPct val="120000"/>
              </a:lnSpc>
              <a:spcBef>
                <a:spcPts val="0"/>
              </a:spcBef>
            </a:pPr>
            <a:r>
              <a:rPr lang="en-US" altLang="zh-CN" sz="1800" dirty="0">
                <a:latin typeface="Arial" panose="020B0604020202020204" pitchFamily="34" charset="0"/>
                <a:cs typeface="Arial" panose="020B0604020202020204" pitchFamily="34" charset="0"/>
              </a:rPr>
              <a:t>Auxiliary facility should be built near to the heat load center.</a:t>
            </a:r>
          </a:p>
          <a:p>
            <a:pPr marL="274638" indent="274638">
              <a:lnSpc>
                <a:spcPct val="120000"/>
              </a:lnSpc>
              <a:spcBef>
                <a:spcPts val="0"/>
              </a:spcBef>
            </a:pPr>
            <a:r>
              <a:rPr lang="en-US" altLang="zh-CN" sz="1800" dirty="0">
                <a:latin typeface="Arial" panose="020B0604020202020204" pitchFamily="34" charset="0"/>
                <a:cs typeface="Arial" panose="020B0604020202020204" pitchFamily="34" charset="0"/>
              </a:rPr>
              <a:t>Minimize the operating pressure.</a:t>
            </a:r>
          </a:p>
          <a:p>
            <a:pPr marL="274638" indent="274638">
              <a:lnSpc>
                <a:spcPct val="120000"/>
              </a:lnSpc>
              <a:spcBef>
                <a:spcPts val="0"/>
              </a:spcBef>
            </a:pPr>
            <a:r>
              <a:rPr lang="en-US" altLang="zh-CN" sz="1800" dirty="0">
                <a:latin typeface="Arial" panose="020B0604020202020204" pitchFamily="34" charset="0"/>
                <a:cs typeface="Arial" panose="020B0604020202020204" pitchFamily="34" charset="0"/>
              </a:rPr>
              <a:t>Using high efficiency motor and variable frequency motor will help to reduce energy consumption.</a:t>
            </a:r>
          </a:p>
          <a:p>
            <a:pPr marL="274638" indent="274638">
              <a:lnSpc>
                <a:spcPct val="120000"/>
              </a:lnSpc>
              <a:spcBef>
                <a:spcPts val="0"/>
              </a:spcBef>
            </a:pPr>
            <a:r>
              <a:rPr lang="en-US" altLang="zh-CN" sz="1800" dirty="0">
                <a:latin typeface="Arial" panose="020B0604020202020204" pitchFamily="34" charset="0"/>
                <a:cs typeface="Arial" panose="020B0604020202020204" pitchFamily="34" charset="0"/>
              </a:rPr>
              <a:t>Adopting high temperature chiller, the cooling efficiency will increase by 2~3% for every 1℃ increase of water outlet temperature.</a:t>
            </a:r>
          </a:p>
          <a:p>
            <a:pPr marL="274638" indent="-274638">
              <a:lnSpc>
                <a:spcPct val="150000"/>
              </a:lnSpc>
              <a:spcBef>
                <a:spcPts val="1200"/>
              </a:spcBef>
            </a:pPr>
            <a:r>
              <a:rPr lang="en-US" altLang="zh-CN" sz="2400" dirty="0">
                <a:latin typeface="Arial" panose="020B0604020202020204" pitchFamily="34" charset="0"/>
                <a:cs typeface="Arial" panose="020B0604020202020204" pitchFamily="34" charset="0"/>
              </a:rPr>
              <a:t>Thermal energy recover </a:t>
            </a:r>
          </a:p>
          <a:p>
            <a:pPr marL="0" indent="0">
              <a:lnSpc>
                <a:spcPct val="130000"/>
              </a:lnSpc>
              <a:spcBef>
                <a:spcPts val="0"/>
              </a:spcBef>
              <a:buNone/>
            </a:pPr>
            <a:r>
              <a:rPr lang="en-US" altLang="zh-CN" sz="24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Through heat recovery chiller, heat exchanger maximizes the heat absorbed by LCW as several heat sources.</a:t>
            </a:r>
          </a:p>
          <a:p>
            <a:pPr marL="274638" indent="274638">
              <a:lnSpc>
                <a:spcPct val="130000"/>
              </a:lnSpc>
              <a:spcBef>
                <a:spcPts val="0"/>
              </a:spcBef>
            </a:pPr>
            <a:r>
              <a:rPr lang="en-US" altLang="zh-CN" sz="1800" dirty="0">
                <a:latin typeface="Arial" panose="020B0604020202020204" pitchFamily="34" charset="0"/>
                <a:cs typeface="Arial" panose="020B0604020202020204" pitchFamily="34" charset="0"/>
              </a:rPr>
              <a:t>Air conditioning heat source.</a:t>
            </a:r>
          </a:p>
          <a:p>
            <a:pPr marL="274638" indent="274638">
              <a:lnSpc>
                <a:spcPct val="130000"/>
              </a:lnSpc>
              <a:spcBef>
                <a:spcPts val="0"/>
              </a:spcBef>
            </a:pPr>
            <a:r>
              <a:rPr lang="en-US" altLang="zh-CN" sz="1800" dirty="0">
                <a:latin typeface="Arial" panose="020B0604020202020204" pitchFamily="34" charset="0"/>
                <a:cs typeface="Arial" panose="020B0604020202020204" pitchFamily="34" charset="0"/>
              </a:rPr>
              <a:t>Heating source in winter.(If possible, the heat supply could radiate to surrounding residential areas)</a:t>
            </a:r>
          </a:p>
          <a:p>
            <a:pPr marL="274638" indent="0">
              <a:spcBef>
                <a:spcPts val="0"/>
              </a:spcBef>
              <a:buNone/>
            </a:pPr>
            <a:r>
              <a:rPr lang="en-US" altLang="zh-CN" sz="2000" b="1" dirty="0">
                <a:latin typeface="Times New Roman" panose="02020603050405020304" pitchFamily="18" charset="0"/>
                <a:cs typeface="Times New Roman" panose="02020603050405020304" pitchFamily="18" charset="0"/>
              </a:rPr>
              <a:t>  </a:t>
            </a:r>
          </a:p>
          <a:p>
            <a:pPr marL="274638" indent="0">
              <a:spcBef>
                <a:spcPts val="0"/>
              </a:spcBef>
              <a:buNone/>
            </a:pPr>
            <a:r>
              <a:rPr lang="en-US" altLang="zh-CN" b="1" dirty="0">
                <a:latin typeface="Arial" panose="020B0604020202020204" pitchFamily="34" charset="0"/>
                <a:cs typeface="Arial" panose="020B0604020202020204" pitchFamily="34" charset="0"/>
              </a:rPr>
              <a:t>      Heat recovery and utilization of low temperature hot water is a very complicated and difficult problem.</a:t>
            </a:r>
          </a:p>
        </p:txBody>
      </p:sp>
      <p:sp>
        <p:nvSpPr>
          <p:cNvPr id="4" name="文本框 3">
            <a:extLst>
              <a:ext uri="{FF2B5EF4-FFF2-40B4-BE49-F238E27FC236}">
                <a16:creationId xmlns:a16="http://schemas.microsoft.com/office/drawing/2014/main" id="{7A653872-BC00-4258-94DE-F8ACB88A91E2}"/>
              </a:ext>
            </a:extLst>
          </p:cNvPr>
          <p:cNvSpPr txBox="1"/>
          <p:nvPr/>
        </p:nvSpPr>
        <p:spPr>
          <a:xfrm>
            <a:off x="1055440" y="129126"/>
            <a:ext cx="1080120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Energy saving consideration</a:t>
            </a:r>
            <a:endParaRPr lang="zh-CN" altLang="en-US" b="1" dirty="0">
              <a:solidFill>
                <a:srgbClr val="C00000"/>
              </a:solidFill>
              <a:ea typeface="微软雅黑" panose="020B0503020204020204" pitchFamily="34" charset="-122"/>
            </a:endParaRPr>
          </a:p>
        </p:txBody>
      </p:sp>
    </p:spTree>
    <p:extLst>
      <p:ext uri="{BB962C8B-B14F-4D97-AF65-F5344CB8AC3E}">
        <p14:creationId xmlns:p14="http://schemas.microsoft.com/office/powerpoint/2010/main" val="323715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272640" y="1317737"/>
            <a:ext cx="11545777" cy="5797438"/>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lnSpc>
                <a:spcPct val="120000"/>
              </a:lnSpc>
              <a:spcBef>
                <a:spcPts val="1200"/>
              </a:spcBef>
              <a:spcAft>
                <a:spcPts val="600"/>
              </a:spcAft>
            </a:pPr>
            <a:r>
              <a:rPr lang="en-US" altLang="zh-CN" sz="2400" dirty="0">
                <a:latin typeface="Arial" panose="020B0604020202020204" pitchFamily="34" charset="0"/>
                <a:cs typeface="Arial" panose="020B0604020202020204" pitchFamily="34" charset="0"/>
              </a:rPr>
              <a:t>According to the requirements of each system, the electricity demand of TDR stage is sorted out and analyzed.</a:t>
            </a:r>
          </a:p>
          <a:p>
            <a:pPr marL="274638" indent="-274638">
              <a:lnSpc>
                <a:spcPct val="120000"/>
              </a:lnSpc>
              <a:spcBef>
                <a:spcPts val="1200"/>
              </a:spcBef>
              <a:spcAft>
                <a:spcPts val="600"/>
              </a:spcAft>
            </a:pPr>
            <a:r>
              <a:rPr lang="en-US" altLang="zh-CN" sz="2400" dirty="0">
                <a:latin typeface="Arial" panose="020B0604020202020204" pitchFamily="34" charset="0"/>
                <a:cs typeface="Arial" panose="020B0604020202020204" pitchFamily="34" charset="0"/>
              </a:rPr>
              <a:t>The auxiliary facilities was redesigned according to the process requirements of the TDR phase</a:t>
            </a:r>
          </a:p>
          <a:p>
            <a:pPr marL="274638" indent="-274638">
              <a:lnSpc>
                <a:spcPct val="120000"/>
              </a:lnSpc>
              <a:spcBef>
                <a:spcPts val="1200"/>
              </a:spcBef>
              <a:spcAft>
                <a:spcPts val="600"/>
              </a:spcAft>
            </a:pPr>
            <a:r>
              <a:rPr lang="en-US" altLang="zh-CN" sz="2400" dirty="0">
                <a:latin typeface="Arial" panose="020B0604020202020204" pitchFamily="34" charset="0"/>
                <a:cs typeface="Arial" panose="020B0604020202020204" pitchFamily="34" charset="0"/>
              </a:rPr>
              <a:t>The equipment list and cost estimate are prepared.</a:t>
            </a:r>
          </a:p>
          <a:p>
            <a:pPr marL="274638" indent="-274638">
              <a:lnSpc>
                <a:spcPct val="120000"/>
              </a:lnSpc>
              <a:spcBef>
                <a:spcPts val="1200"/>
              </a:spcBef>
              <a:spcAft>
                <a:spcPts val="600"/>
              </a:spcAft>
            </a:pPr>
            <a:r>
              <a:rPr lang="en-US" altLang="zh-CN" sz="2400" dirty="0">
                <a:latin typeface="Arial" panose="020B0604020202020204" pitchFamily="34" charset="0"/>
                <a:cs typeface="Arial" panose="020B0604020202020204" pitchFamily="34" charset="0"/>
              </a:rPr>
              <a:t>Next, we need to further discuss the process requirements, operation mode, equipment layout, etc., optimize the layout of the main pipeline, continue to improve the TDR report, and prepare for the EDR work.</a:t>
            </a:r>
          </a:p>
        </p:txBody>
      </p:sp>
      <p:sp>
        <p:nvSpPr>
          <p:cNvPr id="6" name="文本框 5">
            <a:extLst>
              <a:ext uri="{FF2B5EF4-FFF2-40B4-BE49-F238E27FC236}">
                <a16:creationId xmlns:a16="http://schemas.microsoft.com/office/drawing/2014/main" id="{0995AF59-8ABC-44E4-A75A-7CA5B48EE50A}"/>
              </a:ext>
            </a:extLst>
          </p:cNvPr>
          <p:cNvSpPr txBox="1"/>
          <p:nvPr/>
        </p:nvSpPr>
        <p:spPr>
          <a:xfrm>
            <a:off x="1055440" y="129126"/>
            <a:ext cx="1080120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Summary</a:t>
            </a:r>
            <a:endParaRPr lang="zh-CN" altLang="en-US" b="1" dirty="0">
              <a:solidFill>
                <a:srgbClr val="C00000"/>
              </a:solidFill>
              <a:ea typeface="微软雅黑" panose="020B0503020204020204" pitchFamily="34" charset="-122"/>
            </a:endParaRPr>
          </a:p>
        </p:txBody>
      </p:sp>
    </p:spTree>
    <p:extLst>
      <p:ext uri="{BB962C8B-B14F-4D97-AF65-F5344CB8AC3E}">
        <p14:creationId xmlns:p14="http://schemas.microsoft.com/office/powerpoint/2010/main" val="21548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919536" y="2353112"/>
            <a:ext cx="7969396" cy="2151776"/>
          </a:xfrm>
        </p:spPr>
        <p:txBody>
          <a:bodyPr rtlCol="0">
            <a:normAutofit fontScale="90000"/>
          </a:bodyPr>
          <a:lstStyle/>
          <a:p>
            <a:pPr lvl="1" algn="l" rtl="0">
              <a:spcBef>
                <a:spcPct val="0"/>
              </a:spcBef>
            </a:pPr>
            <a:r>
              <a:rPr lang="en-US" altLang="zh-CN" sz="5000" b="1" kern="1200" dirty="0">
                <a:solidFill>
                  <a:srgbClr val="C00000"/>
                </a:solidFill>
                <a:latin typeface="Arial" panose="020B0604020202020204" pitchFamily="34" charset="0"/>
                <a:ea typeface="微软雅黑" panose="020B0503020204020204" pitchFamily="34" charset="-122"/>
                <a:cs typeface="Arial" panose="020B0604020202020204" pitchFamily="34" charset="0"/>
              </a:rPr>
              <a:t>Thank you for your attention!</a:t>
            </a:r>
            <a:br>
              <a:rPr lang="zh-CN" altLang="en-US" b="1" dirty="0">
                <a:solidFill>
                  <a:srgbClr val="C00000"/>
                </a:solidFill>
                <a:latin typeface="Arial" panose="020B0604020202020204" pitchFamily="34" charset="0"/>
                <a:cs typeface="Arial" panose="020B0604020202020204" pitchFamily="34" charset="0"/>
              </a:rPr>
            </a:br>
            <a:endParaRPr lang="en-US" altLang="zh-CN" sz="3600" b="1" u="sng" dirty="0">
              <a:solidFill>
                <a:srgbClr val="C00000"/>
              </a:solidFill>
              <a:latin typeface="Arial" panose="020B0604020202020204" pitchFamily="34" charset="0"/>
              <a:cs typeface="Arial" panose="020B0604020202020204" pitchFamily="34" charset="0"/>
            </a:endParaRPr>
          </a:p>
        </p:txBody>
      </p:sp>
      <p:sp>
        <p:nvSpPr>
          <p:cNvPr id="18" name="内容占位符 1"/>
          <p:cNvSpPr txBox="1">
            <a:spLocks/>
          </p:cNvSpPr>
          <p:nvPr/>
        </p:nvSpPr>
        <p:spPr>
          <a:xfrm>
            <a:off x="272642" y="1317737"/>
            <a:ext cx="10885896" cy="554026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667512" lvl="2" indent="0">
              <a:lnSpc>
                <a:spcPct val="150000"/>
              </a:lnSpc>
              <a:buNone/>
              <a:defRPr/>
            </a:pPr>
            <a:r>
              <a:rPr lang="en-US" altLang="zh-CN" b="1"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04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B13A173-93BC-4A2D-BA5B-BC2A67F79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988841"/>
            <a:ext cx="11427463" cy="4461780"/>
          </a:xfrm>
          <a:prstGeom prst="rect">
            <a:avLst/>
          </a:prstGeom>
        </p:spPr>
      </p:pic>
      <p:sp>
        <p:nvSpPr>
          <p:cNvPr id="24" name="文本框 23">
            <a:extLst>
              <a:ext uri="{FF2B5EF4-FFF2-40B4-BE49-F238E27FC236}">
                <a16:creationId xmlns:a16="http://schemas.microsoft.com/office/drawing/2014/main" id="{3545BBB0-F5A1-4124-8C5A-A942C707EE66}"/>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Electric engineering</a:t>
            </a:r>
            <a:r>
              <a:rPr lang="en-US" altLang="zh-CN" b="1" dirty="0">
                <a:solidFill>
                  <a:srgbClr val="C00000"/>
                </a:solidFill>
              </a:rPr>
              <a:t> </a:t>
            </a:r>
            <a:endParaRPr lang="zh-CN" altLang="en-US" b="1" dirty="0">
              <a:solidFill>
                <a:srgbClr val="C00000"/>
              </a:solidFill>
            </a:endParaRPr>
          </a:p>
        </p:txBody>
      </p:sp>
      <p:sp>
        <p:nvSpPr>
          <p:cNvPr id="3" name="内容占位符 1">
            <a:extLst>
              <a:ext uri="{FF2B5EF4-FFF2-40B4-BE49-F238E27FC236}">
                <a16:creationId xmlns:a16="http://schemas.microsoft.com/office/drawing/2014/main" id="{FF6BFF35-22C0-4B94-8C42-624D4EFF25BF}"/>
              </a:ext>
            </a:extLst>
          </p:cNvPr>
          <p:cNvSpPr txBox="1">
            <a:spLocks/>
          </p:cNvSpPr>
          <p:nvPr/>
        </p:nvSpPr>
        <p:spPr>
          <a:xfrm>
            <a:off x="119336" y="1196752"/>
            <a:ext cx="6629416" cy="5253868"/>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000" b="1" dirty="0">
                <a:latin typeface="Arial" panose="020B0604020202020204" pitchFamily="34" charset="0"/>
                <a:cs typeface="Arial" panose="020B0604020202020204" pitchFamily="34" charset="0"/>
              </a:rPr>
              <a:t>Power consumption</a:t>
            </a:r>
            <a:r>
              <a:rPr lang="zh-CN" altLang="en-US" sz="2000" b="1" dirty="0">
                <a:solidFill>
                  <a:srgbClr val="C00000"/>
                </a:solidFill>
                <a:latin typeface="Arial" panose="020B0604020202020204" pitchFamily="34" charset="0"/>
                <a:cs typeface="Arial" panose="020B0604020202020204" pitchFamily="34" charset="0"/>
              </a:rPr>
              <a:t> </a:t>
            </a:r>
            <a:r>
              <a:rPr lang="en-US" altLang="zh-CN" sz="2000" b="1" dirty="0">
                <a:latin typeface="Arial" panose="020B0604020202020204" pitchFamily="34" charset="0"/>
                <a:cs typeface="Arial" panose="020B0604020202020204" pitchFamily="34" charset="0"/>
              </a:rPr>
              <a:t>of CEPC</a:t>
            </a:r>
          </a:p>
          <a:p>
            <a:pPr marL="640398" lvl="1" indent="-274638"/>
            <a:r>
              <a:rPr lang="en-US" altLang="zh-CN" sz="1800" b="1" dirty="0">
                <a:latin typeface="Arial" panose="020B0604020202020204" pitchFamily="34" charset="0"/>
                <a:cs typeface="Arial" panose="020B0604020202020204" pitchFamily="34" charset="0"/>
              </a:rPr>
              <a:t>Higgs </a:t>
            </a:r>
          </a:p>
          <a:p>
            <a:pPr marL="674688" lvl="1" indent="-274638"/>
            <a:endParaRPr lang="en-US" altLang="zh-CN" sz="2000" b="1" baseline="30000" dirty="0">
              <a:latin typeface="Arial" panose="020B0604020202020204" pitchFamily="34" charset="0"/>
              <a:cs typeface="Arial" panose="020B0604020202020204" pitchFamily="34" charset="0"/>
            </a:endParaRPr>
          </a:p>
          <a:p>
            <a:pPr marL="400050" lvl="1" indent="0">
              <a:buNone/>
            </a:pPr>
            <a:endParaRPr lang="en-US" altLang="zh-CN" sz="2000" b="1" dirty="0">
              <a:latin typeface="Arial" panose="020B0604020202020204" pitchFamily="34" charset="0"/>
              <a:cs typeface="Arial" panose="020B0604020202020204" pitchFamily="34" charset="0"/>
            </a:endParaRP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sp>
        <p:nvSpPr>
          <p:cNvPr id="5" name="椭圆 4">
            <a:extLst>
              <a:ext uri="{FF2B5EF4-FFF2-40B4-BE49-F238E27FC236}">
                <a16:creationId xmlns:a16="http://schemas.microsoft.com/office/drawing/2014/main" id="{2CCEFD2E-3945-4F87-987F-DD99043B6536}"/>
              </a:ext>
            </a:extLst>
          </p:cNvPr>
          <p:cNvSpPr/>
          <p:nvPr/>
        </p:nvSpPr>
        <p:spPr>
          <a:xfrm>
            <a:off x="6240016" y="6090433"/>
            <a:ext cx="936104"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D51F21AC-A2FB-42D8-944A-1F42F3F909B5}"/>
              </a:ext>
            </a:extLst>
          </p:cNvPr>
          <p:cNvSpPr/>
          <p:nvPr/>
        </p:nvSpPr>
        <p:spPr>
          <a:xfrm>
            <a:off x="10826719" y="6080668"/>
            <a:ext cx="936104"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8447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877F79C-3BC8-4185-BD06-001A881B1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1988840"/>
            <a:ext cx="11841826" cy="4543826"/>
          </a:xfrm>
          <a:prstGeom prst="rect">
            <a:avLst/>
          </a:prstGeom>
        </p:spPr>
      </p:pic>
      <p:sp>
        <p:nvSpPr>
          <p:cNvPr id="24" name="文本框 23">
            <a:extLst>
              <a:ext uri="{FF2B5EF4-FFF2-40B4-BE49-F238E27FC236}">
                <a16:creationId xmlns:a16="http://schemas.microsoft.com/office/drawing/2014/main" id="{3545BBB0-F5A1-4124-8C5A-A942C707EE66}"/>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Electric engineering</a:t>
            </a:r>
            <a:r>
              <a:rPr lang="en-US" altLang="zh-CN" b="1" dirty="0">
                <a:solidFill>
                  <a:srgbClr val="C00000"/>
                </a:solidFill>
              </a:rPr>
              <a:t> </a:t>
            </a:r>
            <a:endParaRPr lang="zh-CN" altLang="en-US" b="1" dirty="0">
              <a:solidFill>
                <a:srgbClr val="C00000"/>
              </a:solidFill>
            </a:endParaRPr>
          </a:p>
        </p:txBody>
      </p:sp>
      <p:sp>
        <p:nvSpPr>
          <p:cNvPr id="3" name="内容占位符 1">
            <a:extLst>
              <a:ext uri="{FF2B5EF4-FFF2-40B4-BE49-F238E27FC236}">
                <a16:creationId xmlns:a16="http://schemas.microsoft.com/office/drawing/2014/main" id="{FF6BFF35-22C0-4B94-8C42-624D4EFF25BF}"/>
              </a:ext>
            </a:extLst>
          </p:cNvPr>
          <p:cNvSpPr txBox="1">
            <a:spLocks/>
          </p:cNvSpPr>
          <p:nvPr/>
        </p:nvSpPr>
        <p:spPr>
          <a:xfrm>
            <a:off x="119336" y="1196752"/>
            <a:ext cx="6629416" cy="5253868"/>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000" b="1" dirty="0">
                <a:latin typeface="Arial" panose="020B0604020202020204" pitchFamily="34" charset="0"/>
                <a:cs typeface="Arial" panose="020B0604020202020204" pitchFamily="34" charset="0"/>
              </a:rPr>
              <a:t>Power consumption</a:t>
            </a:r>
            <a:r>
              <a:rPr lang="zh-CN" altLang="en-US" sz="2000" b="1" dirty="0">
                <a:solidFill>
                  <a:srgbClr val="C00000"/>
                </a:solidFill>
                <a:latin typeface="Arial" panose="020B0604020202020204" pitchFamily="34" charset="0"/>
                <a:cs typeface="Arial" panose="020B0604020202020204" pitchFamily="34" charset="0"/>
              </a:rPr>
              <a:t> </a:t>
            </a:r>
            <a:r>
              <a:rPr lang="en-US" altLang="zh-CN" sz="2000" b="1" dirty="0">
                <a:latin typeface="Arial" panose="020B0604020202020204" pitchFamily="34" charset="0"/>
                <a:cs typeface="Arial" panose="020B0604020202020204" pitchFamily="34" charset="0"/>
              </a:rPr>
              <a:t>of CEPC</a:t>
            </a:r>
          </a:p>
          <a:p>
            <a:pPr marL="640398" lvl="1" indent="-274638"/>
            <a:r>
              <a:rPr lang="en-US" altLang="zh-CN" sz="1800" b="1" dirty="0">
                <a:latin typeface="Arial" panose="020B0604020202020204" pitchFamily="34" charset="0"/>
                <a:cs typeface="Arial" panose="020B0604020202020204" pitchFamily="34" charset="0"/>
              </a:rPr>
              <a:t>W and Z</a:t>
            </a:r>
          </a:p>
          <a:p>
            <a:pPr marL="674688" lvl="1" indent="-274638"/>
            <a:endParaRPr lang="en-US" altLang="zh-CN" sz="2000" b="1" baseline="30000" dirty="0">
              <a:latin typeface="Arial" panose="020B0604020202020204" pitchFamily="34" charset="0"/>
              <a:cs typeface="Arial" panose="020B0604020202020204" pitchFamily="34" charset="0"/>
            </a:endParaRPr>
          </a:p>
          <a:p>
            <a:pPr marL="400050" lvl="1" indent="0">
              <a:buNone/>
            </a:pPr>
            <a:endParaRPr lang="en-US" altLang="zh-CN" sz="2000" b="1" dirty="0">
              <a:latin typeface="Arial" panose="020B0604020202020204" pitchFamily="34" charset="0"/>
              <a:cs typeface="Arial" panose="020B0604020202020204" pitchFamily="34" charset="0"/>
            </a:endParaRP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sp>
        <p:nvSpPr>
          <p:cNvPr id="5" name="椭圆 4">
            <a:extLst>
              <a:ext uri="{FF2B5EF4-FFF2-40B4-BE49-F238E27FC236}">
                <a16:creationId xmlns:a16="http://schemas.microsoft.com/office/drawing/2014/main" id="{2CCEFD2E-3945-4F87-987F-DD99043B6536}"/>
              </a:ext>
            </a:extLst>
          </p:cNvPr>
          <p:cNvSpPr/>
          <p:nvPr/>
        </p:nvSpPr>
        <p:spPr>
          <a:xfrm>
            <a:off x="6312024" y="6082196"/>
            <a:ext cx="936104"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a:extLst>
              <a:ext uri="{FF2B5EF4-FFF2-40B4-BE49-F238E27FC236}">
                <a16:creationId xmlns:a16="http://schemas.microsoft.com/office/drawing/2014/main" id="{51A3A4BA-78B6-41A8-9184-600ED9404DEC}"/>
              </a:ext>
            </a:extLst>
          </p:cNvPr>
          <p:cNvSpPr/>
          <p:nvPr/>
        </p:nvSpPr>
        <p:spPr>
          <a:xfrm>
            <a:off x="10992544" y="6100618"/>
            <a:ext cx="936104"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80720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F92A1A0-61EC-4D34-B666-8901A001D4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071" y="2642022"/>
            <a:ext cx="6618348" cy="3790856"/>
          </a:xfrm>
          <a:prstGeom prst="rect">
            <a:avLst/>
          </a:prstGeom>
        </p:spPr>
      </p:pic>
      <p:sp>
        <p:nvSpPr>
          <p:cNvPr id="24" name="文本框 23">
            <a:extLst>
              <a:ext uri="{FF2B5EF4-FFF2-40B4-BE49-F238E27FC236}">
                <a16:creationId xmlns:a16="http://schemas.microsoft.com/office/drawing/2014/main" id="{3545BBB0-F5A1-4124-8C5A-A942C707EE66}"/>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Electric engineering</a:t>
            </a:r>
            <a:r>
              <a:rPr lang="en-US" altLang="zh-CN" b="1" dirty="0">
                <a:solidFill>
                  <a:srgbClr val="C00000"/>
                </a:solidFill>
              </a:rPr>
              <a:t> </a:t>
            </a:r>
            <a:endParaRPr lang="zh-CN" altLang="en-US" b="1" dirty="0">
              <a:solidFill>
                <a:srgbClr val="C00000"/>
              </a:solidFill>
            </a:endParaRPr>
          </a:p>
        </p:txBody>
      </p:sp>
      <p:sp>
        <p:nvSpPr>
          <p:cNvPr id="3" name="内容占位符 1">
            <a:extLst>
              <a:ext uri="{FF2B5EF4-FFF2-40B4-BE49-F238E27FC236}">
                <a16:creationId xmlns:a16="http://schemas.microsoft.com/office/drawing/2014/main" id="{FF6BFF35-22C0-4B94-8C42-624D4EFF25BF}"/>
              </a:ext>
            </a:extLst>
          </p:cNvPr>
          <p:cNvSpPr txBox="1">
            <a:spLocks/>
          </p:cNvSpPr>
          <p:nvPr/>
        </p:nvSpPr>
        <p:spPr>
          <a:xfrm>
            <a:off x="240825" y="1268760"/>
            <a:ext cx="6629416" cy="1332121"/>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lnSpc>
                <a:spcPct val="150000"/>
              </a:lnSpc>
            </a:pPr>
            <a:r>
              <a:rPr lang="en-US" altLang="zh-CN" sz="2400" b="1" dirty="0">
                <a:latin typeface="Arial" panose="020B0604020202020204" pitchFamily="34" charset="0"/>
                <a:cs typeface="Arial" panose="020B0604020202020204" pitchFamily="34" charset="0"/>
              </a:rPr>
              <a:t>Power consumption</a:t>
            </a:r>
            <a:r>
              <a:rPr lang="zh-CN" altLang="en-US" sz="2400" b="1" dirty="0">
                <a:solidFill>
                  <a:srgbClr val="C00000"/>
                </a:solidFill>
                <a:latin typeface="Arial" panose="020B0604020202020204" pitchFamily="34" charset="0"/>
                <a:cs typeface="Arial" panose="020B0604020202020204" pitchFamily="34" charset="0"/>
              </a:rPr>
              <a:t> </a:t>
            </a:r>
            <a:r>
              <a:rPr lang="en-US" altLang="zh-CN" sz="2400" b="1" dirty="0">
                <a:latin typeface="Arial" panose="020B0604020202020204" pitchFamily="34" charset="0"/>
                <a:cs typeface="Arial" panose="020B0604020202020204" pitchFamily="34" charset="0"/>
              </a:rPr>
              <a:t>of CEPC</a:t>
            </a:r>
          </a:p>
          <a:p>
            <a:pPr marL="742950" lvl="1" indent="-342900">
              <a:lnSpc>
                <a:spcPct val="150000"/>
              </a:lnSpc>
            </a:pPr>
            <a:r>
              <a:rPr lang="en-US" altLang="zh-CN" sz="2000" b="1" dirty="0">
                <a:latin typeface="Arial" panose="020B0604020202020204" pitchFamily="34" charset="0"/>
                <a:cs typeface="Arial" panose="020B0604020202020204" pitchFamily="34" charset="0"/>
              </a:rPr>
              <a:t>Design electrical load </a:t>
            </a:r>
            <a:r>
              <a:rPr lang="zh-CN" altLang="en-US" sz="2000" b="1" dirty="0">
                <a:latin typeface="Arial" panose="020B0604020202020204" pitchFamily="34" charset="0"/>
                <a:cs typeface="Arial" panose="020B0604020202020204" pitchFamily="34" charset="0"/>
              </a:rPr>
              <a:t>：</a:t>
            </a:r>
            <a:r>
              <a:rPr lang="en-US" altLang="zh-CN" sz="2000" b="1" dirty="0">
                <a:solidFill>
                  <a:srgbClr val="C00000"/>
                </a:solidFill>
                <a:latin typeface="Arial" panose="020B0604020202020204" pitchFamily="34" charset="0"/>
                <a:cs typeface="Arial" panose="020B0604020202020204" pitchFamily="34" charset="0"/>
              </a:rPr>
              <a:t>339.7MW</a:t>
            </a: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graphicFrame>
        <p:nvGraphicFramePr>
          <p:cNvPr id="14" name="图表 13">
            <a:extLst>
              <a:ext uri="{FF2B5EF4-FFF2-40B4-BE49-F238E27FC236}">
                <a16:creationId xmlns:a16="http://schemas.microsoft.com/office/drawing/2014/main" id="{968744E0-AB15-4FE6-95F4-02777D10838E}"/>
              </a:ext>
            </a:extLst>
          </p:cNvPr>
          <p:cNvGraphicFramePr>
            <a:graphicFrameLocks/>
          </p:cNvGraphicFramePr>
          <p:nvPr>
            <p:extLst>
              <p:ext uri="{D42A27DB-BD31-4B8C-83A1-F6EECF244321}">
                <p14:modId xmlns:p14="http://schemas.microsoft.com/office/powerpoint/2010/main" val="1866727946"/>
              </p:ext>
            </p:extLst>
          </p:nvPr>
        </p:nvGraphicFramePr>
        <p:xfrm>
          <a:off x="7023731" y="3429000"/>
          <a:ext cx="4688893" cy="2976070"/>
        </p:xfrm>
        <a:graphic>
          <a:graphicData uri="http://schemas.openxmlformats.org/drawingml/2006/chart">
            <c:chart xmlns:c="http://schemas.openxmlformats.org/drawingml/2006/chart" xmlns:r="http://schemas.openxmlformats.org/officeDocument/2006/relationships" r:id="rId4"/>
          </a:graphicData>
        </a:graphic>
      </p:graphicFrame>
      <p:pic>
        <p:nvPicPr>
          <p:cNvPr id="16" name="图片 15">
            <a:extLst>
              <a:ext uri="{FF2B5EF4-FFF2-40B4-BE49-F238E27FC236}">
                <a16:creationId xmlns:a16="http://schemas.microsoft.com/office/drawing/2014/main" id="{4D359189-B188-4399-BCB0-FC6280865E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8260" y="1412776"/>
            <a:ext cx="4688892" cy="1953346"/>
          </a:xfrm>
          <a:prstGeom prst="rect">
            <a:avLst/>
          </a:prstGeom>
        </p:spPr>
      </p:pic>
      <p:sp>
        <p:nvSpPr>
          <p:cNvPr id="18" name="椭圆 17">
            <a:extLst>
              <a:ext uri="{FF2B5EF4-FFF2-40B4-BE49-F238E27FC236}">
                <a16:creationId xmlns:a16="http://schemas.microsoft.com/office/drawing/2014/main" id="{D91B4E26-3588-4D48-A3DF-A84D20D2EDCB}"/>
              </a:ext>
            </a:extLst>
          </p:cNvPr>
          <p:cNvSpPr/>
          <p:nvPr/>
        </p:nvSpPr>
        <p:spPr>
          <a:xfrm>
            <a:off x="9454862" y="2043798"/>
            <a:ext cx="1565190"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F10BE0D-CF66-4AB3-907D-D34FF31ED59E}"/>
              </a:ext>
            </a:extLst>
          </p:cNvPr>
          <p:cNvSpPr/>
          <p:nvPr/>
        </p:nvSpPr>
        <p:spPr>
          <a:xfrm>
            <a:off x="7292394" y="6011996"/>
            <a:ext cx="1082348" cy="369332"/>
          </a:xfrm>
          <a:prstGeom prst="rect">
            <a:avLst/>
          </a:prstGeom>
        </p:spPr>
        <p:txBody>
          <a:bodyPr wrap="none">
            <a:spAutoFit/>
          </a:bodyPr>
          <a:lstStyle/>
          <a:p>
            <a:r>
              <a:rPr lang="en-US" altLang="zh-CN" b="1" dirty="0">
                <a:latin typeface="Arial" panose="020B0604020202020204" pitchFamily="34" charset="0"/>
                <a:cs typeface="Arial" panose="020B0604020202020204" pitchFamily="34" charset="0"/>
              </a:rPr>
              <a:t>H/50MW</a:t>
            </a:r>
            <a:endParaRPr lang="zh-CN" altLang="en-US" dirty="0"/>
          </a:p>
        </p:txBody>
      </p:sp>
      <p:sp>
        <p:nvSpPr>
          <p:cNvPr id="9" name="椭圆 8">
            <a:extLst>
              <a:ext uri="{FF2B5EF4-FFF2-40B4-BE49-F238E27FC236}">
                <a16:creationId xmlns:a16="http://schemas.microsoft.com/office/drawing/2014/main" id="{2CC71784-1E46-49AE-9F49-2A5D29B0689B}"/>
              </a:ext>
            </a:extLst>
          </p:cNvPr>
          <p:cNvSpPr/>
          <p:nvPr/>
        </p:nvSpPr>
        <p:spPr>
          <a:xfrm>
            <a:off x="5879975" y="6084543"/>
            <a:ext cx="836861"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7">
            <a:extLst>
              <a:ext uri="{FF2B5EF4-FFF2-40B4-BE49-F238E27FC236}">
                <a16:creationId xmlns:a16="http://schemas.microsoft.com/office/drawing/2014/main" id="{68B0FA10-F03E-4C68-89E5-79A69AD7AF54}"/>
              </a:ext>
            </a:extLst>
          </p:cNvPr>
          <p:cNvSpPr/>
          <p:nvPr/>
        </p:nvSpPr>
        <p:spPr>
          <a:xfrm>
            <a:off x="7018260" y="1772816"/>
            <a:ext cx="1932546" cy="936104"/>
          </a:xfrm>
          <a:prstGeom prst="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5469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a:extLst>
              <a:ext uri="{FF2B5EF4-FFF2-40B4-BE49-F238E27FC236}">
                <a16:creationId xmlns:a16="http://schemas.microsoft.com/office/drawing/2014/main" id="{3545BBB0-F5A1-4124-8C5A-A942C707EE66}"/>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Electric engineering</a:t>
            </a:r>
            <a:r>
              <a:rPr lang="en-US" altLang="zh-CN" b="1" dirty="0">
                <a:solidFill>
                  <a:srgbClr val="C00000"/>
                </a:solidFill>
              </a:rPr>
              <a:t> </a:t>
            </a:r>
            <a:endParaRPr lang="zh-CN" altLang="en-US" b="1" dirty="0">
              <a:solidFill>
                <a:srgbClr val="C00000"/>
              </a:solidFill>
            </a:endParaRPr>
          </a:p>
        </p:txBody>
      </p:sp>
      <p:sp>
        <p:nvSpPr>
          <p:cNvPr id="3" name="内容占位符 1">
            <a:extLst>
              <a:ext uri="{FF2B5EF4-FFF2-40B4-BE49-F238E27FC236}">
                <a16:creationId xmlns:a16="http://schemas.microsoft.com/office/drawing/2014/main" id="{FF6BFF35-22C0-4B94-8C42-624D4EFF25BF}"/>
              </a:ext>
            </a:extLst>
          </p:cNvPr>
          <p:cNvSpPr txBox="1">
            <a:spLocks/>
          </p:cNvSpPr>
          <p:nvPr/>
        </p:nvSpPr>
        <p:spPr>
          <a:xfrm>
            <a:off x="236534" y="1185970"/>
            <a:ext cx="6130399" cy="2540852"/>
          </a:xfrm>
          <a:prstGeom prst="rect">
            <a:avLst/>
          </a:prstGeom>
        </p:spPr>
        <p:txBody>
          <a:bodyPr vert="horz" rtlCol="0">
            <a:normAutofit lnSpcReduction="1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lnSpc>
                <a:spcPct val="150000"/>
              </a:lnSpc>
            </a:pPr>
            <a:r>
              <a:rPr lang="en-US" altLang="zh-CN" sz="2400" b="1" dirty="0">
                <a:latin typeface="Arial" panose="020B0604020202020204" pitchFamily="34" charset="0"/>
                <a:cs typeface="Arial" panose="020B0604020202020204" pitchFamily="34" charset="0"/>
              </a:rPr>
              <a:t>Major power consumption system</a:t>
            </a:r>
          </a:p>
          <a:p>
            <a:pPr lvl="1">
              <a:lnSpc>
                <a:spcPct val="150000"/>
              </a:lnSpc>
            </a:pPr>
            <a:r>
              <a:rPr lang="en-US" altLang="zh-CN" sz="2000" b="1" dirty="0">
                <a:latin typeface="Arial" panose="020B0604020202020204" pitchFamily="34" charset="0"/>
                <a:cs typeface="Arial" panose="020B0604020202020204" pitchFamily="34" charset="0"/>
              </a:rPr>
              <a:t>RF Power source</a:t>
            </a:r>
          </a:p>
          <a:p>
            <a:pPr lvl="1">
              <a:lnSpc>
                <a:spcPct val="150000"/>
              </a:lnSpc>
            </a:pPr>
            <a:r>
              <a:rPr lang="en-US" altLang="zh-CN" sz="2000" b="1" dirty="0">
                <a:latin typeface="Arial" panose="020B0604020202020204" pitchFamily="34" charset="0"/>
                <a:cs typeface="Arial" panose="020B0604020202020204" pitchFamily="34" charset="0"/>
              </a:rPr>
              <a:t>Magnet Power Supplies</a:t>
            </a:r>
          </a:p>
          <a:p>
            <a:pPr lvl="1">
              <a:lnSpc>
                <a:spcPct val="150000"/>
              </a:lnSpc>
            </a:pPr>
            <a:r>
              <a:rPr lang="en-US" altLang="zh-CN" sz="2000" b="1" dirty="0">
                <a:latin typeface="Arial" panose="020B0604020202020204" pitchFamily="34" charset="0"/>
                <a:cs typeface="Arial" panose="020B0604020202020204" pitchFamily="34" charset="0"/>
              </a:rPr>
              <a:t>Utilities. </a:t>
            </a:r>
            <a:r>
              <a:rPr lang="en-US" altLang="zh-CN" sz="1800" dirty="0">
                <a:latin typeface="Arial" panose="020B0604020202020204" pitchFamily="34" charset="0"/>
                <a:cs typeface="Arial" panose="020B0604020202020204" pitchFamily="34" charset="0"/>
              </a:rPr>
              <a:t>The power consumption depends mainly on the accelerator's requirements.</a:t>
            </a:r>
          </a:p>
          <a:p>
            <a:pPr lvl="2"/>
            <a:endParaRPr lang="en-US" altLang="zh-CN"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0AF821A6-68F4-473C-96D1-F168BE576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9335" y="1772816"/>
            <a:ext cx="5473329" cy="4710220"/>
          </a:xfrm>
          <a:prstGeom prst="rect">
            <a:avLst/>
          </a:prstGeom>
        </p:spPr>
      </p:pic>
      <p:pic>
        <p:nvPicPr>
          <p:cNvPr id="6" name="图片 5">
            <a:extLst>
              <a:ext uri="{FF2B5EF4-FFF2-40B4-BE49-F238E27FC236}">
                <a16:creationId xmlns:a16="http://schemas.microsoft.com/office/drawing/2014/main" id="{08308F3A-3322-4E9D-920D-6622F64C2B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4" y="3866986"/>
            <a:ext cx="6285016" cy="2598226"/>
          </a:xfrm>
          <a:prstGeom prst="rect">
            <a:avLst/>
          </a:prstGeom>
        </p:spPr>
      </p:pic>
    </p:spTree>
    <p:extLst>
      <p:ext uri="{BB962C8B-B14F-4D97-AF65-F5344CB8AC3E}">
        <p14:creationId xmlns:p14="http://schemas.microsoft.com/office/powerpoint/2010/main" val="136588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89762" y="1296767"/>
            <a:ext cx="6078246" cy="556123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Arial" panose="020B0604020202020204" pitchFamily="34" charset="0"/>
                <a:cs typeface="Arial" panose="020B0604020202020204" pitchFamily="34" charset="0"/>
              </a:rPr>
              <a:t>Power supplies and schemes</a:t>
            </a:r>
          </a:p>
          <a:p>
            <a:pPr marL="674688" lvl="1" indent="-274638"/>
            <a:r>
              <a:rPr lang="en-US" altLang="zh-CN" sz="1800" b="1" dirty="0">
                <a:latin typeface="Arial" panose="020B0604020202020204" pitchFamily="34" charset="0"/>
                <a:cs typeface="Arial" panose="020B0604020202020204" pitchFamily="34" charset="0"/>
              </a:rPr>
              <a:t>The voltage levels on the site</a:t>
            </a:r>
          </a:p>
          <a:p>
            <a:pPr lvl="2"/>
            <a:r>
              <a:rPr lang="en-US" altLang="zh-CN" sz="1800" dirty="0">
                <a:latin typeface="Arial" panose="020B0604020202020204" pitchFamily="34" charset="0"/>
                <a:cs typeface="Arial" panose="020B0604020202020204" pitchFamily="34" charset="0"/>
              </a:rPr>
              <a:t>220kV incomer of CEPC master substation.</a:t>
            </a:r>
            <a:endParaRPr lang="zh-CN" altLang="zh-CN" sz="1800" dirty="0">
              <a:latin typeface="Arial" panose="020B0604020202020204" pitchFamily="34" charset="0"/>
              <a:cs typeface="Arial" panose="020B0604020202020204" pitchFamily="34" charset="0"/>
            </a:endParaRPr>
          </a:p>
          <a:p>
            <a:pPr lvl="2"/>
            <a:r>
              <a:rPr lang="en-US" altLang="zh-CN" sz="1800" dirty="0">
                <a:latin typeface="Arial" panose="020B0604020202020204" pitchFamily="34" charset="0"/>
                <a:cs typeface="Arial" panose="020B0604020202020204" pitchFamily="34" charset="0"/>
              </a:rPr>
              <a:t>110kV power distribution system.</a:t>
            </a:r>
          </a:p>
          <a:p>
            <a:pPr lvl="2"/>
            <a:r>
              <a:rPr lang="en-US" altLang="zh-CN" sz="1800" dirty="0">
                <a:latin typeface="Arial" panose="020B0604020202020204" pitchFamily="34" charset="0"/>
                <a:cs typeface="Arial" panose="020B0604020202020204" pitchFamily="34" charset="0"/>
              </a:rPr>
              <a:t>10kV power distribution system for HV power equipment and step-down substation incomer.</a:t>
            </a:r>
          </a:p>
          <a:p>
            <a:pPr lvl="2"/>
            <a:r>
              <a:rPr lang="en-US" altLang="zh-CN" sz="1800" dirty="0">
                <a:latin typeface="Arial" panose="020B0604020202020204" pitchFamily="34" charset="0"/>
                <a:cs typeface="Arial" panose="020B0604020202020204" pitchFamily="34" charset="0"/>
              </a:rPr>
              <a:t>0.4kV power distribution system for dedicated and general services.</a:t>
            </a:r>
          </a:p>
          <a:p>
            <a:pPr marL="674688" lvl="1" indent="-274638"/>
            <a:r>
              <a:rPr lang="en-US" altLang="zh-CN" sz="1800" b="1" dirty="0">
                <a:latin typeface="Arial" panose="020B0604020202020204" pitchFamily="34" charset="0"/>
                <a:cs typeface="Arial" panose="020B0604020202020204" pitchFamily="34" charset="0"/>
              </a:rPr>
              <a:t>220kV/110kV Master substation </a:t>
            </a:r>
          </a:p>
          <a:p>
            <a:pPr lvl="2"/>
            <a:r>
              <a:rPr lang="en-US" altLang="zh-CN" sz="1800" dirty="0">
                <a:latin typeface="Arial" panose="020B0604020202020204" pitchFamily="34" charset="0"/>
                <a:cs typeface="Arial" panose="020B0604020202020204" pitchFamily="34" charset="0"/>
              </a:rPr>
              <a:t>2 substations</a:t>
            </a:r>
          </a:p>
          <a:p>
            <a:pPr lvl="2"/>
            <a:r>
              <a:rPr lang="en-US" altLang="zh-CN" sz="1800" dirty="0">
                <a:latin typeface="Arial" panose="020B0604020202020204" pitchFamily="34" charset="0"/>
                <a:cs typeface="Arial" panose="020B0604020202020204" pitchFamily="34" charset="0"/>
              </a:rPr>
              <a:t>Rated capacity of transformer: 2*210MVA (220/110kV/10kV).</a:t>
            </a:r>
          </a:p>
          <a:p>
            <a:pPr lvl="2"/>
            <a:r>
              <a:rPr lang="en-US" altLang="zh-CN" sz="1800" b="1" dirty="0">
                <a:solidFill>
                  <a:srgbClr val="C00000"/>
                </a:solidFill>
                <a:latin typeface="Arial" panose="020B0604020202020204" pitchFamily="34" charset="0"/>
                <a:cs typeface="Arial" panose="020B0604020202020204" pitchFamily="34" charset="0"/>
              </a:rPr>
              <a:t>220kV feeds connected to grid station nearby </a:t>
            </a:r>
            <a:r>
              <a:rPr lang="en-US" altLang="zh-CN" sz="1800" dirty="0">
                <a:latin typeface="Arial" panose="020B0604020202020204" pitchFamily="34" charset="0"/>
                <a:cs typeface="Arial" panose="020B0604020202020204" pitchFamily="34" charset="0"/>
              </a:rPr>
              <a:t>(State Grid Corporation of  China).</a:t>
            </a:r>
          </a:p>
          <a:p>
            <a:pPr lvl="2"/>
            <a:r>
              <a:rPr lang="en-US" altLang="zh-CN" sz="1800" dirty="0">
                <a:latin typeface="Arial" panose="020B0604020202020204" pitchFamily="34" charset="0"/>
                <a:cs typeface="Arial" panose="020B0604020202020204" pitchFamily="34" charset="0"/>
              </a:rPr>
              <a:t>Three-phase three-volume natural oil circulating air-cooled on-load regulating transformer.</a:t>
            </a:r>
            <a:endParaRPr lang="en-US" altLang="zh-CN" sz="1800" b="1" dirty="0">
              <a:latin typeface="Times New Roman" panose="02020603050405020304" pitchFamily="18" charset="0"/>
              <a:cs typeface="Times New Roman" panose="02020603050405020304" pitchFamily="18" charset="0"/>
            </a:endParaRPr>
          </a:p>
          <a:p>
            <a:pPr lvl="2"/>
            <a:endParaRPr lang="en-US" altLang="zh-CN" sz="2000" b="1" dirty="0">
              <a:latin typeface="Times New Roman" panose="02020603050405020304" pitchFamily="18" charset="0"/>
              <a:cs typeface="Times New Roman" panose="02020603050405020304" pitchFamily="18" charset="0"/>
            </a:endParaRPr>
          </a:p>
          <a:p>
            <a:pPr marL="400050" lvl="1" indent="0">
              <a:buNone/>
            </a:pPr>
            <a:endParaRPr lang="en-US" altLang="zh-CN" sz="2000" b="1"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75DBC643-3796-4421-BB63-78FBDFE1C0A1}"/>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Electric engineering</a:t>
            </a:r>
            <a:r>
              <a:rPr lang="en-US" altLang="zh-CN" b="1" dirty="0">
                <a:solidFill>
                  <a:srgbClr val="C00000"/>
                </a:solidFill>
              </a:rPr>
              <a:t> </a:t>
            </a:r>
            <a:endParaRPr lang="zh-CN" altLang="en-US" b="1" dirty="0">
              <a:solidFill>
                <a:srgbClr val="C00000"/>
              </a:solidFill>
            </a:endParaRPr>
          </a:p>
        </p:txBody>
      </p:sp>
      <p:pic>
        <p:nvPicPr>
          <p:cNvPr id="9" name="图片 8">
            <a:extLst>
              <a:ext uri="{FF2B5EF4-FFF2-40B4-BE49-F238E27FC236}">
                <a16:creationId xmlns:a16="http://schemas.microsoft.com/office/drawing/2014/main" id="{F04B907E-FB2D-48FD-89FA-D3D5032A3F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16514" y="1412776"/>
            <a:ext cx="6224643" cy="3317749"/>
          </a:xfrm>
          <a:prstGeom prst="rect">
            <a:avLst/>
          </a:prstGeom>
        </p:spPr>
      </p:pic>
      <p:pic>
        <p:nvPicPr>
          <p:cNvPr id="3" name="图片 2">
            <a:extLst>
              <a:ext uri="{FF2B5EF4-FFF2-40B4-BE49-F238E27FC236}">
                <a16:creationId xmlns:a16="http://schemas.microsoft.com/office/drawing/2014/main" id="{98760F4F-5BB4-403F-BB5A-DCE7F58860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040" y="5013176"/>
            <a:ext cx="5340290" cy="1080120"/>
          </a:xfrm>
          <a:prstGeom prst="rect">
            <a:avLst/>
          </a:prstGeom>
        </p:spPr>
      </p:pic>
    </p:spTree>
    <p:extLst>
      <p:ext uri="{BB962C8B-B14F-4D97-AF65-F5344CB8AC3E}">
        <p14:creationId xmlns:p14="http://schemas.microsoft.com/office/powerpoint/2010/main" val="6572332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1"/>
          <p:cNvSpPr txBox="1">
            <a:spLocks/>
          </p:cNvSpPr>
          <p:nvPr/>
        </p:nvSpPr>
        <p:spPr>
          <a:xfrm>
            <a:off x="130012" y="1124744"/>
            <a:ext cx="5544616" cy="5436604"/>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lnSpc>
                <a:spcPct val="150000"/>
              </a:lnSpc>
            </a:pPr>
            <a:r>
              <a:rPr lang="en-US" altLang="zh-CN" sz="2400" b="1" dirty="0">
                <a:latin typeface="Arial" panose="020B0604020202020204" pitchFamily="34" charset="0"/>
                <a:cs typeface="Arial" panose="020B0604020202020204" pitchFamily="34" charset="0"/>
              </a:rPr>
              <a:t>110kV/10kV step-down substations</a:t>
            </a:r>
          </a:p>
          <a:p>
            <a:pPr lvl="1">
              <a:lnSpc>
                <a:spcPct val="150000"/>
              </a:lnSpc>
            </a:pPr>
            <a:r>
              <a:rPr lang="en-US" altLang="zh-CN" sz="1800" dirty="0">
                <a:latin typeface="Arial" panose="020B0604020202020204" pitchFamily="34" charset="0"/>
                <a:cs typeface="Arial" panose="020B0604020202020204" pitchFamily="34" charset="0"/>
              </a:rPr>
              <a:t>4 substations respectively located in IP1~IP4.</a:t>
            </a:r>
          </a:p>
          <a:p>
            <a:pPr lvl="1">
              <a:lnSpc>
                <a:spcPct val="150000"/>
              </a:lnSpc>
            </a:pPr>
            <a:r>
              <a:rPr lang="en-US" altLang="zh-CN" sz="1800" dirty="0">
                <a:latin typeface="Arial" panose="020B0604020202020204" pitchFamily="34" charset="0"/>
                <a:cs typeface="Arial" panose="020B0604020202020204" pitchFamily="34" charset="0"/>
              </a:rPr>
              <a:t>Total rated capacity of transformer: 680MVA.</a:t>
            </a:r>
          </a:p>
          <a:p>
            <a:pPr marL="393192" lvl="1" indent="0">
              <a:lnSpc>
                <a:spcPct val="150000"/>
              </a:lnSpc>
              <a:buNone/>
            </a:pPr>
            <a:r>
              <a:rPr lang="en-US" altLang="zh-CN" sz="1800" dirty="0">
                <a:latin typeface="Arial" panose="020B0604020202020204" pitchFamily="34" charset="0"/>
                <a:cs typeface="Arial" panose="020B0604020202020204" pitchFamily="34" charset="0"/>
              </a:rPr>
              <a:t>     Transformer installation capacity at each point of IP1-4 are as follows:</a:t>
            </a:r>
          </a:p>
          <a:p>
            <a:pPr marL="960120" lvl="2" indent="-285750">
              <a:lnSpc>
                <a:spcPct val="150000"/>
              </a:lnSpc>
              <a:buFont typeface="Wingdings" panose="05000000000000000000" pitchFamily="2" charset="2"/>
              <a:buChar char="Ø"/>
            </a:pPr>
            <a:r>
              <a:rPr lang="en-US" altLang="zh-CN" sz="1600" b="1" dirty="0">
                <a:latin typeface="Arial" panose="020B0604020202020204" pitchFamily="34" charset="0"/>
                <a:cs typeface="Arial" panose="020B0604020202020204" pitchFamily="34" charset="0"/>
              </a:rPr>
              <a:t>IP1</a:t>
            </a:r>
            <a:r>
              <a:rPr lang="en-US" altLang="zh-CN" sz="1600" dirty="0">
                <a:latin typeface="Arial" panose="020B0604020202020204" pitchFamily="34" charset="0"/>
                <a:cs typeface="Arial" panose="020B0604020202020204" pitchFamily="34" charset="0"/>
              </a:rPr>
              <a:t>: 3*80MVA</a:t>
            </a:r>
            <a:endParaRPr lang="en-US" altLang="zh-CN" sz="1600" b="1" dirty="0">
              <a:latin typeface="Arial" panose="020B0604020202020204" pitchFamily="34" charset="0"/>
              <a:cs typeface="Arial" panose="020B0604020202020204" pitchFamily="34" charset="0"/>
            </a:endParaRPr>
          </a:p>
          <a:p>
            <a:pPr marL="960120" lvl="2" indent="-285750">
              <a:lnSpc>
                <a:spcPct val="150000"/>
              </a:lnSpc>
              <a:buFont typeface="Wingdings" panose="05000000000000000000" pitchFamily="2" charset="2"/>
              <a:buChar char="Ø"/>
            </a:pPr>
            <a:r>
              <a:rPr lang="en-US" altLang="zh-CN" sz="1600" b="1" dirty="0">
                <a:latin typeface="Arial" panose="020B0604020202020204" pitchFamily="34" charset="0"/>
                <a:cs typeface="Arial" panose="020B0604020202020204" pitchFamily="34" charset="0"/>
              </a:rPr>
              <a:t>IP2</a:t>
            </a:r>
            <a:r>
              <a:rPr lang="en-US" altLang="zh-CN" sz="1600" dirty="0">
                <a:latin typeface="Arial" panose="020B0604020202020204" pitchFamily="34" charset="0"/>
                <a:cs typeface="Arial" panose="020B0604020202020204" pitchFamily="34" charset="0"/>
              </a:rPr>
              <a:t>: 2*50MVA</a:t>
            </a:r>
          </a:p>
          <a:p>
            <a:pPr marL="960120" lvl="2" indent="-285750">
              <a:lnSpc>
                <a:spcPct val="150000"/>
              </a:lnSpc>
              <a:buFont typeface="Wingdings" panose="05000000000000000000" pitchFamily="2" charset="2"/>
              <a:buChar char="Ø"/>
            </a:pPr>
            <a:r>
              <a:rPr lang="en-US" altLang="zh-CN" sz="1600" b="1" dirty="0">
                <a:latin typeface="Arial" panose="020B0604020202020204" pitchFamily="34" charset="0"/>
                <a:cs typeface="Arial" panose="020B0604020202020204" pitchFamily="34" charset="0"/>
              </a:rPr>
              <a:t>IP3</a:t>
            </a:r>
            <a:r>
              <a:rPr lang="en-US" altLang="zh-CN" sz="1600" dirty="0">
                <a:latin typeface="Arial" panose="020B0604020202020204" pitchFamily="34" charset="0"/>
                <a:cs typeface="Arial" panose="020B0604020202020204" pitchFamily="34" charset="0"/>
              </a:rPr>
              <a:t>: 2*50MVA</a:t>
            </a:r>
          </a:p>
          <a:p>
            <a:pPr marL="960120" lvl="2" indent="-285750">
              <a:lnSpc>
                <a:spcPct val="150000"/>
              </a:lnSpc>
              <a:buFont typeface="Wingdings" panose="05000000000000000000" pitchFamily="2" charset="2"/>
              <a:buChar char="Ø"/>
            </a:pPr>
            <a:r>
              <a:rPr lang="en-US" altLang="zh-CN" sz="1600" b="1" dirty="0">
                <a:latin typeface="Arial" panose="020B0604020202020204" pitchFamily="34" charset="0"/>
                <a:cs typeface="Arial" panose="020B0604020202020204" pitchFamily="34" charset="0"/>
              </a:rPr>
              <a:t>IP4</a:t>
            </a:r>
            <a:r>
              <a:rPr lang="en-US" altLang="zh-CN" sz="1600" dirty="0">
                <a:latin typeface="Arial" panose="020B0604020202020204" pitchFamily="34" charset="0"/>
                <a:cs typeface="Arial" panose="020B0604020202020204" pitchFamily="34" charset="0"/>
              </a:rPr>
              <a:t>: 3*80MVA</a:t>
            </a:r>
          </a:p>
          <a:p>
            <a:pPr lvl="2"/>
            <a:endParaRPr lang="en-US" altLang="zh-CN"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07F61A73-DD80-4D3C-9D63-460E5592E800}"/>
              </a:ext>
            </a:extLst>
          </p:cNvPr>
          <p:cNvSpPr txBox="1"/>
          <p:nvPr/>
        </p:nvSpPr>
        <p:spPr>
          <a:xfrm>
            <a:off x="2927648" y="116632"/>
            <a:ext cx="6288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ea typeface="微软雅黑" panose="020B0503020204020204" pitchFamily="34" charset="-122"/>
              </a:rPr>
              <a:t>Electric engineering</a:t>
            </a:r>
            <a:r>
              <a:rPr lang="en-US" altLang="zh-CN" b="1" dirty="0">
                <a:solidFill>
                  <a:srgbClr val="C00000"/>
                </a:solidFill>
              </a:rPr>
              <a:t> </a:t>
            </a:r>
            <a:endParaRPr lang="zh-CN" altLang="en-US" b="1" dirty="0">
              <a:solidFill>
                <a:srgbClr val="C00000"/>
              </a:solidFill>
            </a:endParaRPr>
          </a:p>
        </p:txBody>
      </p:sp>
      <p:pic>
        <p:nvPicPr>
          <p:cNvPr id="5" name="图片 4">
            <a:extLst>
              <a:ext uri="{FF2B5EF4-FFF2-40B4-BE49-F238E27FC236}">
                <a16:creationId xmlns:a16="http://schemas.microsoft.com/office/drawing/2014/main" id="{BFB3665F-CFCC-4FBB-AAAC-0671896D4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968" y="1895346"/>
            <a:ext cx="6192688" cy="4073725"/>
          </a:xfrm>
          <a:prstGeom prst="rect">
            <a:avLst/>
          </a:prstGeom>
        </p:spPr>
      </p:pic>
      <p:sp>
        <p:nvSpPr>
          <p:cNvPr id="6" name="矩形 5">
            <a:extLst>
              <a:ext uri="{FF2B5EF4-FFF2-40B4-BE49-F238E27FC236}">
                <a16:creationId xmlns:a16="http://schemas.microsoft.com/office/drawing/2014/main" id="{D37D754D-DF12-4DBD-9DFB-159628D36E4E}"/>
              </a:ext>
            </a:extLst>
          </p:cNvPr>
          <p:cNvSpPr/>
          <p:nvPr/>
        </p:nvSpPr>
        <p:spPr>
          <a:xfrm>
            <a:off x="7464152" y="1556792"/>
            <a:ext cx="2534668" cy="338554"/>
          </a:xfrm>
          <a:prstGeom prst="rect">
            <a:avLst/>
          </a:prstGeom>
        </p:spPr>
        <p:txBody>
          <a:bodyPr wrap="none">
            <a:spAutoFit/>
          </a:bodyPr>
          <a:lstStyle/>
          <a:p>
            <a:pPr marL="674688" lvl="1" indent="-274638"/>
            <a:r>
              <a:rPr lang="en-US" altLang="zh-CN" sz="1600" b="1" dirty="0">
                <a:latin typeface="Arial" panose="020B0604020202020204" pitchFamily="34" charset="0"/>
                <a:cs typeface="Arial" panose="020B0604020202020204" pitchFamily="34" charset="0"/>
              </a:rPr>
              <a:t>Power load of IP1~4</a:t>
            </a:r>
          </a:p>
        </p:txBody>
      </p:sp>
    </p:spTree>
    <p:custDataLst>
      <p:tags r:id="rId1"/>
    </p:custDataLst>
    <p:extLst>
      <p:ext uri="{BB962C8B-B14F-4D97-AF65-F5344CB8AC3E}">
        <p14:creationId xmlns:p14="http://schemas.microsoft.com/office/powerpoint/2010/main" val="123501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ags/tag2.xml><?xml version="1.0" encoding="utf-8"?>
<p:tagLst xmlns:a="http://schemas.openxmlformats.org/drawingml/2006/main" xmlns:r="http://schemas.openxmlformats.org/officeDocument/2006/relationships" xmlns:p="http://schemas.openxmlformats.org/presentationml/2006/main">
  <p:tag name="TIMING" val="|0.2|0.3|0|0.2"/>
</p:tagLst>
</file>

<file path=ppt/tags/tag3.xml><?xml version="1.0" encoding="utf-8"?>
<p:tagLst xmlns:a="http://schemas.openxmlformats.org/drawingml/2006/main" xmlns:r="http://schemas.openxmlformats.org/officeDocument/2006/relationships" xmlns:p="http://schemas.openxmlformats.org/presentationml/2006/main">
  <p:tag name="TIMING" val="|63.5"/>
</p:tagLst>
</file>

<file path=ppt/tags/tag4.xml><?xml version="1.0" encoding="utf-8"?>
<p:tagLst xmlns:a="http://schemas.openxmlformats.org/drawingml/2006/main" xmlns:r="http://schemas.openxmlformats.org/officeDocument/2006/relationships" xmlns:p="http://schemas.openxmlformats.org/presentationml/2006/main">
  <p:tag name="TIMING" val="|16.6|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30225</TotalTime>
  <Words>2704</Words>
  <Application>Microsoft Office PowerPoint</Application>
  <PresentationFormat>宽屏</PresentationFormat>
  <Paragraphs>565</Paragraphs>
  <Slides>37</Slides>
  <Notes>36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37</vt:i4>
      </vt:variant>
    </vt:vector>
  </HeadingPairs>
  <TitlesOfParts>
    <vt:vector size="51" baseType="lpstr">
      <vt:lpstr>ar</vt:lpstr>
      <vt:lpstr>MS Mincho</vt:lpstr>
      <vt:lpstr>等线</vt:lpstr>
      <vt:lpstr>黑体</vt:lpstr>
      <vt:lpstr>宋体</vt:lpstr>
      <vt:lpstr>微软雅黑</vt:lpstr>
      <vt:lpstr>Arial</vt:lpstr>
      <vt:lpstr>Arial Black</vt:lpstr>
      <vt:lpstr>Calibri</vt:lpstr>
      <vt:lpstr>Symbol</vt:lpstr>
      <vt:lpstr>Times New Roman</vt:lpstr>
      <vt:lpstr>Wingdings</vt:lpstr>
      <vt:lpstr>Wingdings 2</vt:lpstr>
      <vt:lpstr>Office 主题</vt:lpstr>
      <vt:lpstr>PowerPoint 演示文稿</vt:lpstr>
      <vt:lpstr>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HJS</cp:lastModifiedBy>
  <cp:revision>2154</cp:revision>
  <cp:lastPrinted>2022-11-06T05:19:21Z</cp:lastPrinted>
  <dcterms:created xsi:type="dcterms:W3CDTF">2012-09-04T11:33:36Z</dcterms:created>
  <dcterms:modified xsi:type="dcterms:W3CDTF">2023-06-13T22:11:31Z</dcterms:modified>
</cp:coreProperties>
</file>