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4" r:id="rId2"/>
    <p:sldId id="449" r:id="rId3"/>
    <p:sldId id="468" r:id="rId4"/>
    <p:sldId id="469" r:id="rId5"/>
    <p:sldId id="500" r:id="rId6"/>
    <p:sldId id="501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09" r:id="rId15"/>
    <p:sldId id="510" r:id="rId16"/>
    <p:sldId id="489" r:id="rId17"/>
    <p:sldId id="511" r:id="rId18"/>
    <p:sldId id="512" r:id="rId19"/>
    <p:sldId id="493" r:id="rId20"/>
    <p:sldId id="494" r:id="rId21"/>
    <p:sldId id="495" r:id="rId22"/>
    <p:sldId id="496" r:id="rId23"/>
    <p:sldId id="497" r:id="rId24"/>
    <p:sldId id="498" r:id="rId25"/>
    <p:sldId id="465" r:id="rId26"/>
    <p:sldId id="499" r:id="rId27"/>
    <p:sldId id="318" r:id="rId28"/>
    <p:sldId id="513" r:id="rId29"/>
    <p:sldId id="459" r:id="rId30"/>
    <p:sldId id="435" r:id="rId31"/>
    <p:sldId id="472" r:id="rId32"/>
    <p:sldId id="438" r:id="rId33"/>
    <p:sldId id="439" r:id="rId34"/>
    <p:sldId id="440" r:id="rId35"/>
    <p:sldId id="436" r:id="rId36"/>
    <p:sldId id="473" r:id="rId37"/>
    <p:sldId id="474" r:id="rId38"/>
    <p:sldId id="475" r:id="rId39"/>
    <p:sldId id="441" r:id="rId40"/>
    <p:sldId id="446" r:id="rId41"/>
    <p:sldId id="442" r:id="rId42"/>
    <p:sldId id="451" r:id="rId43"/>
    <p:sldId id="463" r:id="rId44"/>
    <p:sldId id="461" r:id="rId45"/>
    <p:sldId id="464" r:id="rId4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00A0F1"/>
    <a:srgbClr val="0066FF"/>
    <a:srgbClr val="4C4467"/>
    <a:srgbClr val="3169B4"/>
    <a:srgbClr val="866F83"/>
    <a:srgbClr val="000517"/>
    <a:srgbClr val="00498D"/>
    <a:srgbClr val="0B8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9" autoAdjust="0"/>
    <p:restoredTop sz="94424" autoAdjust="0"/>
  </p:normalViewPr>
  <p:slideViewPr>
    <p:cSldViewPr>
      <p:cViewPr varScale="1">
        <p:scale>
          <a:sx n="66" d="100"/>
          <a:sy n="66" d="100"/>
        </p:scale>
        <p:origin x="131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B0570-9DDB-4EAA-A562-2888D3063BFE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6DF30-F80D-48F7-9B9C-A3A848DA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7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75.jpe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74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80.emf"/><Relationship Id="rId7" Type="http://schemas.openxmlformats.org/officeDocument/2006/relationships/image" Target="../media/image83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3.png"/><Relationship Id="rId4" Type="http://schemas.openxmlformats.org/officeDocument/2006/relationships/image" Target="../media/image81.emf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f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jfi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13" Type="http://schemas.openxmlformats.org/officeDocument/2006/relationships/image" Target="../media/image109.emf"/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12" Type="http://schemas.openxmlformats.org/officeDocument/2006/relationships/image" Target="../media/image108.emf"/><Relationship Id="rId17" Type="http://schemas.openxmlformats.org/officeDocument/2006/relationships/image" Target="../media/image115.png"/><Relationship Id="rId2" Type="http://schemas.openxmlformats.org/officeDocument/2006/relationships/image" Target="../media/image99.em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11" Type="http://schemas.openxmlformats.org/officeDocument/2006/relationships/image" Target="../media/image107.emf"/><Relationship Id="rId5" Type="http://schemas.openxmlformats.org/officeDocument/2006/relationships/image" Target="../media/image102.emf"/><Relationship Id="rId15" Type="http://schemas.openxmlformats.org/officeDocument/2006/relationships/image" Target="../media/image110.emf"/><Relationship Id="rId10" Type="http://schemas.openxmlformats.org/officeDocument/2006/relationships/image" Target="../media/image106.emf"/><Relationship Id="rId4" Type="http://schemas.openxmlformats.org/officeDocument/2006/relationships/image" Target="../media/image101.emf"/><Relationship Id="rId9" Type="http://schemas.openxmlformats.org/officeDocument/2006/relationships/image" Target="../media/image109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3.emf"/><Relationship Id="rId7" Type="http://schemas.openxmlformats.org/officeDocument/2006/relationships/image" Target="../media/image127.jpe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7" Type="http://schemas.openxmlformats.org/officeDocument/2006/relationships/image" Target="../media/image134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image" Target="../media/image132.emf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emf"/><Relationship Id="rId7" Type="http://schemas.openxmlformats.org/officeDocument/2006/relationships/image" Target="../media/image140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10" Type="http://schemas.openxmlformats.org/officeDocument/2006/relationships/image" Target="../media/image570.png"/><Relationship Id="rId4" Type="http://schemas.openxmlformats.org/officeDocument/2006/relationships/image" Target="../media/image137.emf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7.emf"/><Relationship Id="rId7" Type="http://schemas.openxmlformats.org/officeDocument/2006/relationships/image" Target="../media/image151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emf"/><Relationship Id="rId5" Type="http://schemas.openxmlformats.org/officeDocument/2006/relationships/image" Target="../media/image149.emf"/><Relationship Id="rId4" Type="http://schemas.openxmlformats.org/officeDocument/2006/relationships/image" Target="../media/image148.emf"/><Relationship Id="rId9" Type="http://schemas.openxmlformats.org/officeDocument/2006/relationships/image" Target="../media/image1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57.emf"/><Relationship Id="rId4" Type="http://schemas.openxmlformats.org/officeDocument/2006/relationships/image" Target="../media/image1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5" Type="http://schemas.openxmlformats.org/officeDocument/2006/relationships/image" Target="../media/image161.emf"/><Relationship Id="rId4" Type="http://schemas.openxmlformats.org/officeDocument/2006/relationships/image" Target="../media/image16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emf"/><Relationship Id="rId4" Type="http://schemas.openxmlformats.org/officeDocument/2006/relationships/image" Target="../media/image1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0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emf"/><Relationship Id="rId3" Type="http://schemas.openxmlformats.org/officeDocument/2006/relationships/image" Target="../media/image176.emf"/><Relationship Id="rId7" Type="http://schemas.openxmlformats.org/officeDocument/2006/relationships/image" Target="../media/image180.em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emf"/><Relationship Id="rId5" Type="http://schemas.openxmlformats.org/officeDocument/2006/relationships/image" Target="../media/image178.emf"/><Relationship Id="rId4" Type="http://schemas.openxmlformats.org/officeDocument/2006/relationships/image" Target="../media/image177.em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emf"/><Relationship Id="rId5" Type="http://schemas.openxmlformats.org/officeDocument/2006/relationships/image" Target="../media/image188.emf"/><Relationship Id="rId4" Type="http://schemas.openxmlformats.org/officeDocument/2006/relationships/image" Target="../media/image18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6.emf"/><Relationship Id="rId7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430.png"/><Relationship Id="rId4" Type="http://schemas.openxmlformats.org/officeDocument/2006/relationships/image" Target="../media/image84.png"/><Relationship Id="rId9" Type="http://schemas.openxmlformats.org/officeDocument/2006/relationships/image" Target="../media/image4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fif"/><Relationship Id="rId5" Type="http://schemas.openxmlformats.org/officeDocument/2006/relationships/image" Target="../media/image42.emf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gss0.bdstatic.com/-4o3dSag_xI4khGkpoWK1HF6hhy/baike/c0%3Dbaike116%2C5%2C5%2C116%2C38/sign=eee5371bf8d3572c72ef948eeb7a0842/0df3d7ca7bcb0a46162bebcb6163f6246b60af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4" y="473497"/>
            <a:ext cx="1172576" cy="11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546" y="2010906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Neutrino Theory: Seesaw Models &amp; EFTs</a:t>
            </a:r>
            <a:endParaRPr lang="zh-CN" altLang="en-US" sz="3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72965"/>
            <a:ext cx="1453619" cy="9649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2952527"/>
            <a:ext cx="91439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Shun Zhou</a:t>
            </a:r>
          </a:p>
          <a:p>
            <a:pPr algn="ctr"/>
            <a:r>
              <a:rPr lang="en-US" altLang="zh-C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(IHEP &amp; UCAS,</a:t>
            </a:r>
            <a:r>
              <a:rPr lang="zh-CN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Beijing)</a:t>
            </a:r>
            <a:endParaRPr lang="zh-CN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46" y="6016734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Shandong University, Jinan, 2023-8-2</a:t>
            </a:r>
            <a:endParaRPr lang="zh-CN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67744" y="3976799"/>
            <a:ext cx="57606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zh-CN" alt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Seesaw Models for Neutrino Masses</a:t>
            </a:r>
          </a:p>
          <a:p>
            <a:pPr algn="ctr"/>
            <a:endParaRPr lang="en-US" altLang="zh-CN" sz="2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Majorana Nature of Massive Neutrinos</a:t>
            </a:r>
          </a:p>
          <a:p>
            <a:pPr algn="ctr"/>
            <a:endParaRPr lang="en-US" altLang="zh-CN" sz="2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CN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Seesaw Effective Field Theories</a:t>
            </a:r>
          </a:p>
        </p:txBody>
      </p:sp>
    </p:spTree>
    <p:extLst>
      <p:ext uri="{BB962C8B-B14F-4D97-AF65-F5344CB8AC3E}">
        <p14:creationId xmlns:p14="http://schemas.microsoft.com/office/powerpoint/2010/main" val="221465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1E150B7-A5D7-4F7D-B9E7-BA47406056CE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Observational Evidence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283E68B-91AB-4779-9357-0743E6B6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15194E-6708-42D5-8B3A-5477FB02CE1D}"/>
              </a:ext>
            </a:extLst>
          </p:cNvPr>
          <p:cNvSpPr txBox="1"/>
          <p:nvPr/>
        </p:nvSpPr>
        <p:spPr>
          <a:xfrm>
            <a:off x="18895" y="548680"/>
            <a:ext cx="912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Matter-antimatter asymmetry: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Cosmological observations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9909117-A87A-4F13-B6CC-7A4E8D92F9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67544" y="1052736"/>
            <a:ext cx="5277229" cy="568863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CC433F3-113A-419E-A50D-F06FEF052C93}"/>
              </a:ext>
            </a:extLst>
          </p:cNvPr>
          <p:cNvSpPr txBox="1"/>
          <p:nvPr/>
        </p:nvSpPr>
        <p:spPr>
          <a:xfrm rot="16200000">
            <a:off x="-1800692" y="3496780"/>
            <a:ext cx="4136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 Bang </a:t>
            </a:r>
            <a:r>
              <a:rPr lang="en-US" altLang="zh-CN" sz="20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Nucleosynthesis</a:t>
            </a:r>
            <a:r>
              <a:rPr lang="en-US" altLang="zh-CN" sz="2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&amp; CMB</a:t>
            </a:r>
            <a:endParaRPr lang="zh-CN" altLang="en-US" sz="2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AB05105-9C53-4117-A6BD-7E8D0918895B}"/>
              </a:ext>
            </a:extLst>
          </p:cNvPr>
          <p:cNvSpPr txBox="1"/>
          <p:nvPr/>
        </p:nvSpPr>
        <p:spPr>
          <a:xfrm>
            <a:off x="5652120" y="1037368"/>
            <a:ext cx="3528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Baryon Asymmetry of Universe</a:t>
            </a: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(BAU)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baryon-to-photon ratio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E5CBC4E8-A847-4DEC-9A1D-5DCE67D22A75}"/>
                  </a:ext>
                </a:extLst>
              </p:cNvPr>
              <p:cNvSpPr txBox="1"/>
              <p:nvPr/>
            </p:nvSpPr>
            <p:spPr>
              <a:xfrm>
                <a:off x="5856721" y="2132304"/>
                <a:ext cx="3119187" cy="48603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b="1" i="0" smtClean="0"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≡</m:t>
                      </m:r>
                      <m:f>
                        <m:f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200" b="1" i="0" smtClean="0">
                                  <a:latin typeface="Cambria Math"/>
                                </a:rPr>
                                <m:t>b</m:t>
                              </m:r>
                            </m:sub>
                          </m:sSub>
                          <m:r>
                            <a:rPr lang="en-US" sz="1200" b="1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1200" b="1" i="0" smtClean="0">
                                      <a:latin typeface="Cambria Math"/>
                                    </a:rPr>
                                    <m:t>b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  <a:ea typeface="Cambria Math"/>
                                </a:rPr>
                                <m:t>𝜸</m:t>
                              </m:r>
                            </m:sub>
                          </m:sSub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=(</m:t>
                      </m:r>
                      <m:r>
                        <a:rPr lang="en-US" sz="1200" b="1" i="1" smtClean="0">
                          <a:latin typeface="Cambria Math"/>
                        </a:rPr>
                        <m:t>𝟔</m:t>
                      </m:r>
                      <m:r>
                        <a:rPr lang="en-US" sz="1200" b="1" i="1" smtClean="0">
                          <a:latin typeface="Cambria Math"/>
                        </a:rPr>
                        <m:t>.</m:t>
                      </m:r>
                      <m:r>
                        <a:rPr lang="en-US" sz="1200" b="1" i="1" smtClean="0">
                          <a:latin typeface="Cambria Math"/>
                        </a:rPr>
                        <m:t>𝟎𝟔𝟓</m:t>
                      </m:r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±</m:t>
                      </m:r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𝟎𝟗𝟎</m:t>
                      </m:r>
                      <m:r>
                        <a:rPr lang="en-US" sz="1200" b="1" i="1" smtClean="0">
                          <a:latin typeface="Cambria Math"/>
                        </a:rPr>
                        <m:t>)</m:t>
                      </m:r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𝟏𝟎</m:t>
                          </m:r>
                        </m:sup>
                      </m:sSup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E5CBC4E8-A847-4DEC-9A1D-5DCE67D22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6721" y="2132304"/>
                <a:ext cx="3119187" cy="486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AB49BDD4-81E6-464F-8296-EF414A56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92" y="3356992"/>
            <a:ext cx="3321364" cy="32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1A84F416-E7D6-4E48-936C-AD822F932351}"/>
              </a:ext>
            </a:extLst>
          </p:cNvPr>
          <p:cNvSpPr txBox="1"/>
          <p:nvPr/>
        </p:nvSpPr>
        <p:spPr>
          <a:xfrm>
            <a:off x="5741296" y="2923626"/>
            <a:ext cx="34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Hu, </a:t>
            </a:r>
            <a:r>
              <a:rPr lang="en-US" altLang="zh-CN" b="1" dirty="0" err="1">
                <a:latin typeface="Aharoni" panose="02010803020104030203" pitchFamily="2" charset="-79"/>
                <a:cs typeface="Aharoni" panose="02010803020104030203" pitchFamily="2" charset="-79"/>
              </a:rPr>
              <a:t>Dodelson</a:t>
            </a:r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altLang="zh-CN" b="1" dirty="0" err="1">
                <a:latin typeface="Aharoni" panose="02010803020104030203" pitchFamily="2" charset="-79"/>
                <a:cs typeface="Aharoni" panose="02010803020104030203" pitchFamily="2" charset="-79"/>
              </a:rPr>
              <a:t>astro-ph</a:t>
            </a:r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/0110401</a:t>
            </a:r>
            <a:endParaRPr lang="zh-CN" alt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858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966EEE-E8CE-4691-ADD4-5205309A2A75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Dynamical Solutions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7F76BA6-4274-47F8-A8E4-28A5A9F9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E362AE-9E3B-4C4F-8B11-C7ED637A9712}"/>
              </a:ext>
            </a:extLst>
          </p:cNvPr>
          <p:cNvSpPr txBox="1"/>
          <p:nvPr/>
        </p:nvSpPr>
        <p:spPr>
          <a:xfrm>
            <a:off x="87309" y="54868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Pauli (1933):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letter to Heisenberg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D1E8717-5349-4BCB-9092-85F09C49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925" y="620688"/>
            <a:ext cx="1488776" cy="208683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E1975A8-A636-461E-93D3-47C4BFFA1A72}"/>
              </a:ext>
            </a:extLst>
          </p:cNvPr>
          <p:cNvSpPr/>
          <p:nvPr/>
        </p:nvSpPr>
        <p:spPr>
          <a:xfrm>
            <a:off x="71056" y="1109468"/>
            <a:ext cx="7237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I do not believe in the hole theory, since I would like to have the asymmetry between positive and negative electricity in the laws of nature (</a:t>
            </a:r>
            <a:r>
              <a:rPr lang="en-US" altLang="zh-CN" b="1" dirty="0">
                <a:solidFill>
                  <a:srgbClr val="0000FF"/>
                </a:solidFill>
              </a:rPr>
              <a:t>it does not satisfy me to shift the empirically established asymmetry to one of the initial state</a:t>
            </a:r>
            <a:r>
              <a:rPr lang="en-US" altLang="zh-CN" dirty="0"/>
              <a:t>). [Quinn &amp; Nir, </a:t>
            </a:r>
            <a:r>
              <a:rPr lang="en-US" altLang="zh-CN" i="1" dirty="0"/>
              <a:t>The mystery of the missing antimatter</a:t>
            </a:r>
            <a:r>
              <a:rPr lang="en-US" altLang="zh-CN" dirty="0"/>
              <a:t>,  2008]</a:t>
            </a:r>
            <a:endParaRPr lang="zh-CN" alt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BAC63AC-971C-4F67-A7ED-691B33F3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4" y="2822709"/>
            <a:ext cx="8964489" cy="13647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F1BC864-55BC-4B92-92BF-240EEDDEDDF2}"/>
              </a:ext>
            </a:extLst>
          </p:cNvPr>
          <p:cNvSpPr txBox="1"/>
          <p:nvPr/>
        </p:nvSpPr>
        <p:spPr>
          <a:xfrm>
            <a:off x="135565" y="4221088"/>
            <a:ext cx="55446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Sakharov Conditions: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Baryon number (</a:t>
            </a:r>
            <a:r>
              <a:rPr lang="en-US" altLang="zh-CN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) violation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Breaking of </a:t>
            </a:r>
            <a:r>
              <a:rPr lang="en-US" altLang="zh-CN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CP</a:t>
            </a: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en-US" altLang="zh-CN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symmetries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altLang="zh-CN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Out of thermal equilibrium</a:t>
            </a:r>
            <a:endParaRPr lang="zh-CN" altLang="en-US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Picture 2" descr="RIAN archive 25981 Academician Sakharov.jpg">
            <a:extLst>
              <a:ext uri="{FF2B5EF4-FFF2-40B4-BE49-F238E27FC236}">
                <a16:creationId xmlns:a16="http://schemas.microsoft.com/office/drawing/2014/main" id="{1C41EB4F-9512-4A04-B95D-FA0C98410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07" y="3093265"/>
            <a:ext cx="3024336" cy="359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A948DB-1617-4185-A0F1-6620C977D372}"/>
              </a:ext>
            </a:extLst>
          </p:cNvPr>
          <p:cNvSpPr/>
          <p:nvPr/>
        </p:nvSpPr>
        <p:spPr>
          <a:xfrm>
            <a:off x="35496" y="2348880"/>
            <a:ext cx="7544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Quest for dynamical solutions to matter-antimatter asymmetry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FD4F807-A235-46AE-AABD-7261AD17F1DC}"/>
              </a:ext>
            </a:extLst>
          </p:cNvPr>
          <p:cNvSpPr txBox="1"/>
          <p:nvPr/>
        </p:nvSpPr>
        <p:spPr>
          <a:xfrm>
            <a:off x="179512" y="6011996"/>
            <a:ext cx="5740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Dolgov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Phys. Rept., 1992</a:t>
            </a:r>
          </a:p>
          <a:p>
            <a:r>
              <a:rPr lang="da-DK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Boedeker &amp; Buchmueller, Rev. Mod. Phys., 2021</a:t>
            </a:r>
          </a:p>
        </p:txBody>
      </p:sp>
    </p:spTree>
    <p:extLst>
      <p:ext uri="{BB962C8B-B14F-4D97-AF65-F5344CB8AC3E}">
        <p14:creationId xmlns:p14="http://schemas.microsoft.com/office/powerpoint/2010/main" val="197322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D9758FF-D2CE-4146-B06B-FB2825B3483C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Baryon Number Violation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238A39C-A1CE-4CB9-90DC-914E22E4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4B3693-CA6F-4F4A-BE3D-E71C905D4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79912"/>
            <a:ext cx="3574273" cy="136815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4D46B1-0B56-4174-A837-86FE24E78E3E}"/>
              </a:ext>
            </a:extLst>
          </p:cNvPr>
          <p:cNvSpPr txBox="1"/>
          <p:nvPr/>
        </p:nvSpPr>
        <p:spPr>
          <a:xfrm>
            <a:off x="18895" y="548680"/>
            <a:ext cx="912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Grand unified theories: predictions for baryon number violation (BNV)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578FBBE-6648-48D6-9EB7-5F6CA38A8C48}"/>
              </a:ext>
            </a:extLst>
          </p:cNvPr>
          <p:cNvSpPr/>
          <p:nvPr/>
        </p:nvSpPr>
        <p:spPr>
          <a:xfrm>
            <a:off x="65648" y="3661787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Planck/GUT Baryogenesis:</a:t>
            </a:r>
            <a:r>
              <a:rPr lang="zh-CN" altLang="en-US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dead?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42C8B8B-66C0-49B5-8F9D-E1DFBF40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61" y="1134564"/>
            <a:ext cx="3574273" cy="223392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A7D9784-1B2F-48D7-A4BE-7248317F34ED}"/>
              </a:ext>
            </a:extLst>
          </p:cNvPr>
          <p:cNvSpPr/>
          <p:nvPr/>
        </p:nvSpPr>
        <p:spPr>
          <a:xfrm>
            <a:off x="5321412" y="3447258"/>
            <a:ext cx="3745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Any global quantum number 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violated in black-hole physics?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CF223D-4813-41E9-A6B9-73C05F9E1E58}"/>
              </a:ext>
            </a:extLst>
          </p:cNvPr>
          <p:cNvSpPr/>
          <p:nvPr/>
        </p:nvSpPr>
        <p:spPr>
          <a:xfrm>
            <a:off x="76819" y="2768320"/>
            <a:ext cx="5485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BNV and lepton number violation (LNV)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 and CP violation as in weak interactions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Out-of-equilibrium in expanding universe 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213DBCE-41D3-4681-8D99-72E6F18C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2586"/>
            <a:ext cx="4320480" cy="21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5AB1C6-8987-4CF9-8A22-625255FF1CD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788024" y="4102526"/>
            <a:ext cx="2651040" cy="248953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5234265-F473-474C-9CFA-5A9DC724BFE9}"/>
              </a:ext>
            </a:extLst>
          </p:cNvPr>
          <p:cNvSpPr/>
          <p:nvPr/>
        </p:nvSpPr>
        <p:spPr>
          <a:xfrm>
            <a:off x="65648" y="6469176"/>
            <a:ext cx="46596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Diluting magnetic monopoles but also BAU</a:t>
            </a:r>
            <a:endParaRPr lang="zh-CN" altLang="en-US" sz="16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8A761A2-64B2-498C-8592-4E0805A2A0DE}"/>
              </a:ext>
            </a:extLst>
          </p:cNvPr>
          <p:cNvSpPr/>
          <p:nvPr/>
        </p:nvSpPr>
        <p:spPr>
          <a:xfrm>
            <a:off x="4936127" y="6474822"/>
            <a:ext cx="40979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Kuzmin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Rubakov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Shaposhnikov, 85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FF7494-28F4-43A5-8616-A888FBAB97C1}"/>
              </a:ext>
            </a:extLst>
          </p:cNvPr>
          <p:cNvSpPr/>
          <p:nvPr/>
        </p:nvSpPr>
        <p:spPr>
          <a:xfrm>
            <a:off x="7348077" y="4685571"/>
            <a:ext cx="1728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BNV processes in thermal equilibrium will erase all existing BAU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0806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F52DB246-B227-4356-B89A-F41D66FB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8557"/>
            <a:ext cx="4610047" cy="227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DD9758FF-D2CE-4146-B06B-FB2825B3483C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Electroweak </a:t>
            </a:r>
            <a:r>
              <a:rPr lang="en-US" altLang="zh-CN" dirty="0" err="1"/>
              <a:t>Sphaleron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238A39C-A1CE-4CB9-90DC-914E22E4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2BE613C5-CE27-4CC7-8488-784717991D5A}"/>
              </a:ext>
            </a:extLst>
          </p:cNvPr>
          <p:cNvSpPr txBox="1"/>
          <p:nvPr/>
        </p:nvSpPr>
        <p:spPr>
          <a:xfrm>
            <a:off x="35497" y="496997"/>
            <a:ext cx="907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Accidental Symmetries in the SM: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Baryon number &amp; Lepton number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8F45ACE9-FC44-4DA2-B5BC-BFFD31D200FD}"/>
              </a:ext>
            </a:extLst>
          </p:cNvPr>
          <p:cNvSpPr txBox="1"/>
          <p:nvPr/>
        </p:nvSpPr>
        <p:spPr>
          <a:xfrm>
            <a:off x="130824" y="3169425"/>
            <a:ext cx="882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Nontrivial topology of the SM vacuum [SU(2) gauge theory]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D7D1208-7E47-4CE5-9E41-DEF740B4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64" y="2285431"/>
            <a:ext cx="4553783" cy="6463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E4C8D17-233B-49FC-A6EB-2545F0B70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24" y="971075"/>
            <a:ext cx="3611301" cy="1875246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CBEA30C6-46F1-44EE-B9DD-100A99EA76BA}"/>
              </a:ext>
            </a:extLst>
          </p:cNvPr>
          <p:cNvSpPr txBox="1"/>
          <p:nvPr/>
        </p:nvSpPr>
        <p:spPr>
          <a:xfrm>
            <a:off x="4391472" y="959331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Violated at the quantum level due to the axial anomaly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2259384-2319-4449-8D73-C7CF36ACE09D}"/>
              </a:ext>
            </a:extLst>
          </p:cNvPr>
          <p:cNvSpPr/>
          <p:nvPr/>
        </p:nvSpPr>
        <p:spPr>
          <a:xfrm>
            <a:off x="0" y="2623298"/>
            <a:ext cx="1516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‘t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Hooft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76</a:t>
            </a:r>
            <a:endParaRPr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3ACBFF0-EB84-4399-B1A2-6CF301071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848" y="3717032"/>
            <a:ext cx="4071576" cy="23762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D03C362-95CF-46D4-89A4-972798A52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792" y="1703085"/>
            <a:ext cx="3402957" cy="48768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297A02F-362F-407D-9292-F490465B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5181017"/>
            <a:ext cx="3634375" cy="40822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FBE9633-A909-4806-B907-C238B6E4E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26541"/>
            <a:ext cx="6298671" cy="44527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406E67BF-EA2B-486C-B219-79675952B624}"/>
              </a:ext>
            </a:extLst>
          </p:cNvPr>
          <p:cNvSpPr/>
          <p:nvPr/>
        </p:nvSpPr>
        <p:spPr>
          <a:xfrm>
            <a:off x="166588" y="3573016"/>
            <a:ext cx="5125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Infinitely degenerate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vacua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characterized by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Chern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-Simons (CS) number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4E020B5-E58F-4432-BB82-228F2A43584D}"/>
              </a:ext>
            </a:extLst>
          </p:cNvPr>
          <p:cNvSpPr/>
          <p:nvPr/>
        </p:nvSpPr>
        <p:spPr>
          <a:xfrm>
            <a:off x="6372200" y="3708123"/>
            <a:ext cx="1935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Rebbi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Jackiw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76</a:t>
            </a:r>
            <a:endParaRPr lang="zh-CN" altLang="en-US" sz="16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528E98-F0BB-4CEA-BB70-2F4C1FD13190}"/>
              </a:ext>
            </a:extLst>
          </p:cNvPr>
          <p:cNvSpPr/>
          <p:nvPr/>
        </p:nvSpPr>
        <p:spPr>
          <a:xfrm>
            <a:off x="6372200" y="4082173"/>
            <a:ext cx="1373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Manton, 83</a:t>
            </a:r>
            <a:endParaRPr lang="zh-CN" altLang="en-US" sz="16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C8D9E1D-D5AE-4E9E-BA0B-8EB9AC0E050F}"/>
              </a:ext>
            </a:extLst>
          </p:cNvPr>
          <p:cNvSpPr/>
          <p:nvPr/>
        </p:nvSpPr>
        <p:spPr>
          <a:xfrm>
            <a:off x="6704055" y="6128791"/>
            <a:ext cx="2332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Klinkhamer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Manton, 84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803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4AD1F79-8A17-450E-8B62-3F15F8D7D953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Electroweak </a:t>
            </a:r>
            <a:r>
              <a:rPr lang="en-US" altLang="zh-CN" dirty="0" err="1"/>
              <a:t>Sphaleron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430D052-3F8B-45E9-9A6D-78276182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39DAC9-33AF-41F3-8D41-A75C4FBA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36712"/>
            <a:ext cx="5506679" cy="4320480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3E1CCE79-7C8F-40A6-A9BF-6F9841B24611}"/>
              </a:ext>
            </a:extLst>
          </p:cNvPr>
          <p:cNvSpPr txBox="1"/>
          <p:nvPr/>
        </p:nvSpPr>
        <p:spPr>
          <a:xfrm>
            <a:off x="35497" y="496997"/>
            <a:ext cx="907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 saddle point solution in the SM: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interpolating different </a:t>
            </a:r>
            <a:r>
              <a:rPr lang="en-US" altLang="zh-CN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vacua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045E11-7174-4EBD-A60F-E378558CC4AB}"/>
              </a:ext>
            </a:extLst>
          </p:cNvPr>
          <p:cNvSpPr/>
          <p:nvPr/>
        </p:nvSpPr>
        <p:spPr>
          <a:xfrm>
            <a:off x="6307503" y="935122"/>
            <a:ext cx="2836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Klinkhamer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Manton, 84</a:t>
            </a:r>
            <a:endParaRPr lang="zh-CN" altLang="en-US" sz="16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8356451-D37B-4724-A10D-4F5160E45D7B}"/>
              </a:ext>
            </a:extLst>
          </p:cNvPr>
          <p:cNvSpPr/>
          <p:nvPr/>
        </p:nvSpPr>
        <p:spPr>
          <a:xfrm>
            <a:off x="107504" y="4941168"/>
            <a:ext cx="2836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Hamada, Kikuchi, 20</a:t>
            </a:r>
            <a:endParaRPr lang="zh-CN" altLang="en-US" sz="16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B4A512-9F5F-4935-B514-2DA8CB3E0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767115"/>
            <a:ext cx="3599727" cy="418011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28E4C7C-A8B9-4868-B535-27CE1EF5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83" y="1329544"/>
            <a:ext cx="1440160" cy="182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B74B54D-8614-4816-B4A4-57DD7E707D05}"/>
              </a:ext>
            </a:extLst>
          </p:cNvPr>
          <p:cNvSpPr/>
          <p:nvPr/>
        </p:nvSpPr>
        <p:spPr>
          <a:xfrm>
            <a:off x="4603968" y="1406438"/>
            <a:ext cx="2836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The uses of instantons</a:t>
            </a:r>
          </a:p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Coleman, 77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F89A4AC-6D30-4878-9ACB-A405EA94BD02}"/>
              </a:ext>
            </a:extLst>
          </p:cNvPr>
          <p:cNvSpPr/>
          <p:nvPr/>
        </p:nvSpPr>
        <p:spPr>
          <a:xfrm>
            <a:off x="5332016" y="2145101"/>
            <a:ext cx="22963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Finite actions are useful for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semi-classical calculation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 transition rates between different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vacua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endParaRPr lang="zh-CN" altLang="en-US" sz="16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C78CCC1-9C47-4A1E-8205-11EC3C9FAB20}"/>
              </a:ext>
            </a:extLst>
          </p:cNvPr>
          <p:cNvSpPr/>
          <p:nvPr/>
        </p:nvSpPr>
        <p:spPr>
          <a:xfrm>
            <a:off x="4856167" y="3831493"/>
            <a:ext cx="4183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Without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sphalerons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the transition rate (at zero temperature) is determined by the instanton action: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A387FAB-6E29-4073-9E3B-824E2D342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5337212"/>
            <a:ext cx="1811535" cy="13681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331F957-C0C3-4FFA-84D2-405017445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5337212"/>
            <a:ext cx="1584176" cy="14018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2E4350-F039-4FAB-94C6-BEEFAC6D3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1554" y="5337212"/>
            <a:ext cx="1901956" cy="124358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320BB366-6A4C-4406-B537-6E655A9F56E9}"/>
              </a:ext>
            </a:extLst>
          </p:cNvPr>
          <p:cNvSpPr/>
          <p:nvPr/>
        </p:nvSpPr>
        <p:spPr>
          <a:xfrm>
            <a:off x="1126935" y="6488668"/>
            <a:ext cx="1908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transition rate 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6B566BC-550B-4E50-B12F-70F1FA621D4D}"/>
              </a:ext>
            </a:extLst>
          </p:cNvPr>
          <p:cNvSpPr/>
          <p:nvPr/>
        </p:nvSpPr>
        <p:spPr>
          <a:xfrm>
            <a:off x="4013447" y="6452752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dynamics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AA34526-8C40-4C2B-8A0E-5E608558FBB8}"/>
              </a:ext>
            </a:extLst>
          </p:cNvPr>
          <p:cNvSpPr/>
          <p:nvPr/>
        </p:nvSpPr>
        <p:spPr>
          <a:xfrm>
            <a:off x="6627990" y="6488668"/>
            <a:ext cx="2516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solution to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EoM</a:t>
            </a:r>
            <a:endParaRPr lang="zh-CN" altLang="en-US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DDD01200-B802-40F2-B556-6680E5F21B74}"/>
              </a:ext>
            </a:extLst>
          </p:cNvPr>
          <p:cNvSpPr/>
          <p:nvPr/>
        </p:nvSpPr>
        <p:spPr>
          <a:xfrm>
            <a:off x="2432540" y="5894144"/>
            <a:ext cx="388225" cy="288032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405AE19B-C492-4190-A965-F385BE7B23B2}"/>
              </a:ext>
            </a:extLst>
          </p:cNvPr>
          <p:cNvSpPr/>
          <p:nvPr/>
        </p:nvSpPr>
        <p:spPr>
          <a:xfrm>
            <a:off x="5037836" y="5885656"/>
            <a:ext cx="388225" cy="288032"/>
          </a:xfrm>
          <a:prstGeom prst="right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9A3977DC-8184-45B4-912D-8486C74D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103" y="1532823"/>
            <a:ext cx="2565458" cy="352203"/>
          </a:xfrm>
          <a:prstGeom prst="rect">
            <a:avLst/>
          </a:prstGeom>
          <a:noFill/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69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377F907-22FF-40DD-B9F3-BEA1F47B5034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Electroweak </a:t>
            </a:r>
            <a:r>
              <a:rPr lang="en-US" altLang="zh-CN" dirty="0" err="1"/>
              <a:t>Sphaleron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83B6B42-1C43-422A-BC83-D8787389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7F29FC-84E4-4F69-BE84-6D60F7FA9F38}"/>
              </a:ext>
            </a:extLst>
          </p:cNvPr>
          <p:cNvSpPr/>
          <p:nvPr/>
        </p:nvSpPr>
        <p:spPr>
          <a:xfrm>
            <a:off x="0" y="633337"/>
            <a:ext cx="9009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With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sphalerons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the transition rate (at the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temperature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) is determined by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sphaleron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energy and many other factors [nonperturbative issues]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6B23DA4-44A3-41EB-8F40-6EE514DDABAC}"/>
              </a:ext>
            </a:extLst>
          </p:cNvPr>
          <p:cNvSpPr/>
          <p:nvPr/>
        </p:nvSpPr>
        <p:spPr>
          <a:xfrm>
            <a:off x="454960" y="6283738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Onofrio,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Rummukainen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Tranberg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, 14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0B0C58C-1AB7-4AA4-ADAF-9B6AD2D3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1" y="1393721"/>
            <a:ext cx="5051251" cy="47767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1A81552-463E-4203-B8C4-DEC9C31894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128697" y="3281249"/>
            <a:ext cx="3659611" cy="4772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A26532-7B3C-41BC-8675-984504D60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947" y="4520222"/>
            <a:ext cx="3928183" cy="38148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EF0C185-E439-492F-86EA-50103020B377}"/>
              </a:ext>
            </a:extLst>
          </p:cNvPr>
          <p:cNvSpPr/>
          <p:nvPr/>
        </p:nvSpPr>
        <p:spPr>
          <a:xfrm>
            <a:off x="5128697" y="2823938"/>
            <a:ext cx="2763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Rate in the broken phase</a:t>
            </a:r>
            <a:endParaRPr lang="zh-CN" altLang="en-US" sz="16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04F5F21-A041-4620-A407-1153922D54AD}"/>
              </a:ext>
            </a:extLst>
          </p:cNvPr>
          <p:cNvSpPr/>
          <p:nvPr/>
        </p:nvSpPr>
        <p:spPr>
          <a:xfrm>
            <a:off x="5136057" y="4065461"/>
            <a:ext cx="3117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Rate in the symmetric phase</a:t>
            </a:r>
            <a:endParaRPr lang="zh-CN" altLang="en-US" sz="16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8136278-DE42-4565-93F0-4F14EBA4A917}"/>
              </a:ext>
            </a:extLst>
          </p:cNvPr>
          <p:cNvSpPr/>
          <p:nvPr/>
        </p:nvSpPr>
        <p:spPr>
          <a:xfrm>
            <a:off x="5149500" y="5186006"/>
            <a:ext cx="2779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Decoupling temperature:</a:t>
            </a:r>
            <a:endParaRPr lang="zh-CN" altLang="en-US" sz="16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01BD1FA-4893-4D82-8C83-8273A342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811" y="1847576"/>
            <a:ext cx="3075287" cy="618975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5C241D42-6183-4CE1-92FE-F135B07FED52}"/>
              </a:ext>
            </a:extLst>
          </p:cNvPr>
          <p:cNvSpPr/>
          <p:nvPr/>
        </p:nvSpPr>
        <p:spPr>
          <a:xfrm>
            <a:off x="5104822" y="1417343"/>
            <a:ext cx="1966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Sphaleron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rate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：</a:t>
            </a:r>
            <a:endParaRPr lang="zh-CN" altLang="en-US" sz="16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C144AE3-2DCD-4A26-B0FC-C3C16EA4E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533" y="5544928"/>
            <a:ext cx="2198347" cy="38149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F777E53-6AE1-445F-98EF-D953ACE45A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031" y="6167777"/>
            <a:ext cx="2743200" cy="3425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89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966EEE-E8CE-4691-ADD4-5205309A2A75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Baryogenesis via </a:t>
            </a:r>
            <a:r>
              <a:rPr lang="en-US" altLang="zh-CN" dirty="0" err="1"/>
              <a:t>Leptogenesis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7F76BA6-4274-47F8-A8E4-28A5A9F9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endPara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5" descr="“Fukugita and Yanagida”的图片搜索结果">
            <a:extLst>
              <a:ext uri="{FF2B5EF4-FFF2-40B4-BE49-F238E27FC236}">
                <a16:creationId xmlns:a16="http://schemas.microsoft.com/office/drawing/2014/main" id="{AD83232A-7CAC-4771-A201-8C726F84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908" y="5049031"/>
            <a:ext cx="1077167" cy="143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相关图片">
            <a:extLst>
              <a:ext uri="{FF2B5EF4-FFF2-40B4-BE49-F238E27FC236}">
                <a16:creationId xmlns:a16="http://schemas.microsoft.com/office/drawing/2014/main" id="{FEE65A59-5747-4FD0-8034-A6EE79FB7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55" y="5058616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3">
            <a:extLst>
              <a:ext uri="{FF2B5EF4-FFF2-40B4-BE49-F238E27FC236}">
                <a16:creationId xmlns:a16="http://schemas.microsoft.com/office/drawing/2014/main" id="{81BCA4FF-2A84-4B7B-82D2-DC9662063A6E}"/>
              </a:ext>
            </a:extLst>
          </p:cNvPr>
          <p:cNvSpPr txBox="1"/>
          <p:nvPr/>
        </p:nvSpPr>
        <p:spPr>
          <a:xfrm>
            <a:off x="6139631" y="649763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Aharoni" panose="02010803020104030203" pitchFamily="2" charset="-79"/>
                <a:cs typeface="Aharoni" panose="02010803020104030203" pitchFamily="2" charset="-79"/>
              </a:rPr>
              <a:t>Fukugita</a:t>
            </a:r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 &amp; </a:t>
            </a:r>
            <a:r>
              <a:rPr lang="en-US" altLang="zh-CN" b="1" dirty="0" err="1">
                <a:latin typeface="Aharoni" panose="02010803020104030203" pitchFamily="2" charset="-79"/>
                <a:cs typeface="Aharoni" panose="02010803020104030203" pitchFamily="2" charset="-79"/>
              </a:rPr>
              <a:t>Yanagida</a:t>
            </a:r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 (1986)</a:t>
            </a:r>
            <a:endParaRPr lang="zh-CN" alt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EBC725B9-F25B-4B91-B91C-716CCD5C1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" y="576474"/>
            <a:ext cx="9161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Seesaw mechanism</a:t>
            </a:r>
            <a:r>
              <a:rPr lang="en-US" altLang="zh-CN" sz="2400" dirty="0">
                <a:latin typeface="+mn-lt"/>
                <a:ea typeface="+mn-ea"/>
              </a:rPr>
              <a:t>: a natural way to understand neutrino masses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DB9049EB-1795-4FE0-982D-E3CE70D7A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61" y="5358686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Type-III: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 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triplet fermions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(Foot, Lew, He, Joshi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 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42DF6190-8FEB-4C66-9333-DAC32DD26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1" y="3657608"/>
            <a:ext cx="8647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Type-I: 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right-handed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Majorana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</a:t>
            </a:r>
            <a:r>
              <a:rPr lang="en-US" altLang="zh-CN" dirty="0"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’s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Minkowski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77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Yanagida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Glashow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Gell-Mann,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Ramond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Slanski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Mohapatra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491F2B64-4E6A-475A-B1A2-9D5683991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0" y="4518838"/>
            <a:ext cx="8596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Type-II: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 SM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Higgs triplet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Magg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Wetterich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Schechter, Valle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Lazarides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et al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Mohapatra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Gelmini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Roncadelli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grpSp>
        <p:nvGrpSpPr>
          <p:cNvPr id="15" name="Group 197">
            <a:extLst>
              <a:ext uri="{FF2B5EF4-FFF2-40B4-BE49-F238E27FC236}">
                <a16:creationId xmlns:a16="http://schemas.microsoft.com/office/drawing/2014/main" id="{C290C226-0EC6-44FD-A639-AE29932BCB7F}"/>
              </a:ext>
            </a:extLst>
          </p:cNvPr>
          <p:cNvGrpSpPr>
            <a:grpSpLocks/>
          </p:cNvGrpSpPr>
          <p:nvPr/>
        </p:nvGrpSpPr>
        <p:grpSpPr bwMode="auto">
          <a:xfrm>
            <a:off x="755576" y="1102134"/>
            <a:ext cx="7319285" cy="2333659"/>
            <a:chOff x="328" y="1488"/>
            <a:chExt cx="4984" cy="1632"/>
          </a:xfrm>
        </p:grpSpPr>
        <p:grpSp>
          <p:nvGrpSpPr>
            <p:cNvPr id="16" name="Group 196">
              <a:extLst>
                <a:ext uri="{FF2B5EF4-FFF2-40B4-BE49-F238E27FC236}">
                  <a16:creationId xmlns:a16="http://schemas.microsoft.com/office/drawing/2014/main" id="{81FF29C2-5D34-410E-8531-179326E957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" y="1576"/>
              <a:ext cx="1488" cy="1544"/>
              <a:chOff x="328" y="1576"/>
              <a:chExt cx="1488" cy="1544"/>
            </a:xfrm>
          </p:grpSpPr>
          <p:grpSp>
            <p:nvGrpSpPr>
              <p:cNvPr id="88" name="Group 85">
                <a:extLst>
                  <a:ext uri="{FF2B5EF4-FFF2-40B4-BE49-F238E27FC236}">
                    <a16:creationId xmlns:a16="http://schemas.microsoft.com/office/drawing/2014/main" id="{61BB4F1E-8512-49C6-9525-261FDAA969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8" y="1576"/>
                <a:ext cx="1488" cy="1056"/>
                <a:chOff x="288" y="2160"/>
                <a:chExt cx="2208" cy="1488"/>
              </a:xfrm>
            </p:grpSpPr>
            <p:sp>
              <p:nvSpPr>
                <p:cNvPr id="90" name="Rectangle 86">
                  <a:extLst>
                    <a:ext uri="{FF2B5EF4-FFF2-40B4-BE49-F238E27FC236}">
                      <a16:creationId xmlns:a16="http://schemas.microsoft.com/office/drawing/2014/main" id="{CB24A56A-E1BE-4C99-98BD-C98C02841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88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91" name="Group 87">
                  <a:extLst>
                    <a:ext uri="{FF2B5EF4-FFF2-40B4-BE49-F238E27FC236}">
                      <a16:creationId xmlns:a16="http://schemas.microsoft.com/office/drawing/2014/main" id="{A2D72E04-4FAE-4027-BCD6-88AEDF2D68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67" y="2447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12" name="Group 88">
                    <a:extLst>
                      <a:ext uri="{FF2B5EF4-FFF2-40B4-BE49-F238E27FC236}">
                        <a16:creationId xmlns:a16="http://schemas.microsoft.com/office/drawing/2014/main" id="{DFE3D0A7-0B43-4CA1-BDC3-58FCFC205E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15" name="Rectangle 89">
                      <a:extLst>
                        <a:ext uri="{FF2B5EF4-FFF2-40B4-BE49-F238E27FC236}">
                          <a16:creationId xmlns:a16="http://schemas.microsoft.com/office/drawing/2014/main" id="{94785211-F28F-48E3-B56B-12CC01FFDD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6" name="Rectangle 90">
                      <a:extLst>
                        <a:ext uri="{FF2B5EF4-FFF2-40B4-BE49-F238E27FC236}">
                          <a16:creationId xmlns:a16="http://schemas.microsoft.com/office/drawing/2014/main" id="{2DA400C4-949B-427E-8A97-F220238DC0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7" name="Rectangle 91">
                      <a:extLst>
                        <a:ext uri="{FF2B5EF4-FFF2-40B4-BE49-F238E27FC236}">
                          <a16:creationId xmlns:a16="http://schemas.microsoft.com/office/drawing/2014/main" id="{FB1D0AF2-B8F1-403F-9510-9EC7EE9858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8" name="Rectangle 92">
                      <a:extLst>
                        <a:ext uri="{FF2B5EF4-FFF2-40B4-BE49-F238E27FC236}">
                          <a16:creationId xmlns:a16="http://schemas.microsoft.com/office/drawing/2014/main" id="{7365EB84-5B69-4580-A526-90731E2B73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9" name="Rectangle 93">
                      <a:extLst>
                        <a:ext uri="{FF2B5EF4-FFF2-40B4-BE49-F238E27FC236}">
                          <a16:creationId xmlns:a16="http://schemas.microsoft.com/office/drawing/2014/main" id="{8CBB34B0-B7C5-4F41-9216-77417C44FE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13" name="Rectangle 94">
                    <a:extLst>
                      <a:ext uri="{FF2B5EF4-FFF2-40B4-BE49-F238E27FC236}">
                        <a16:creationId xmlns:a16="http://schemas.microsoft.com/office/drawing/2014/main" id="{9E0BB91C-3CC1-404D-B095-D4B00F7549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14" name="Rectangle 95">
                    <a:extLst>
                      <a:ext uri="{FF2B5EF4-FFF2-40B4-BE49-F238E27FC236}">
                        <a16:creationId xmlns:a16="http://schemas.microsoft.com/office/drawing/2014/main" id="{754A7C0F-6309-4F10-8226-6893BFD1EF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92" name="Group 96">
                  <a:extLst>
                    <a:ext uri="{FF2B5EF4-FFF2-40B4-BE49-F238E27FC236}">
                      <a16:creationId xmlns:a16="http://schemas.microsoft.com/office/drawing/2014/main" id="{89EA47FA-DEEE-485D-A279-9206BC5388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76" y="2448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04" name="Group 97">
                    <a:extLst>
                      <a:ext uri="{FF2B5EF4-FFF2-40B4-BE49-F238E27FC236}">
                        <a16:creationId xmlns:a16="http://schemas.microsoft.com/office/drawing/2014/main" id="{CCE80427-34B5-41AC-9D12-0787D9E2E1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07" name="Rectangle 98">
                      <a:extLst>
                        <a:ext uri="{FF2B5EF4-FFF2-40B4-BE49-F238E27FC236}">
                          <a16:creationId xmlns:a16="http://schemas.microsoft.com/office/drawing/2014/main" id="{57E16C73-F5EA-48DF-8326-D0D833AAA7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08" name="Rectangle 99">
                      <a:extLst>
                        <a:ext uri="{FF2B5EF4-FFF2-40B4-BE49-F238E27FC236}">
                          <a16:creationId xmlns:a16="http://schemas.microsoft.com/office/drawing/2014/main" id="{5A33AFC7-B5A1-4961-A985-5E82B8E12C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09" name="Rectangle 100">
                      <a:extLst>
                        <a:ext uri="{FF2B5EF4-FFF2-40B4-BE49-F238E27FC236}">
                          <a16:creationId xmlns:a16="http://schemas.microsoft.com/office/drawing/2014/main" id="{2D37FB05-08EA-4994-9DA7-07E83D6520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0" name="Rectangle 101">
                      <a:extLst>
                        <a:ext uri="{FF2B5EF4-FFF2-40B4-BE49-F238E27FC236}">
                          <a16:creationId xmlns:a16="http://schemas.microsoft.com/office/drawing/2014/main" id="{272C76C1-CC2F-49E5-AC1C-257A6C944E4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1" name="Rectangle 102">
                      <a:extLst>
                        <a:ext uri="{FF2B5EF4-FFF2-40B4-BE49-F238E27FC236}">
                          <a16:creationId xmlns:a16="http://schemas.microsoft.com/office/drawing/2014/main" id="{49FFAC6E-5F5D-4ECE-BB71-738419F7C32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05" name="Rectangle 103">
                    <a:extLst>
                      <a:ext uri="{FF2B5EF4-FFF2-40B4-BE49-F238E27FC236}">
                        <a16:creationId xmlns:a16="http://schemas.microsoft.com/office/drawing/2014/main" id="{40685317-A95B-46EA-8F22-BD94F3BF6C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06" name="Rectangle 104">
                    <a:extLst>
                      <a:ext uri="{FF2B5EF4-FFF2-40B4-BE49-F238E27FC236}">
                        <a16:creationId xmlns:a16="http://schemas.microsoft.com/office/drawing/2014/main" id="{CBD6DD21-3188-44E0-81DE-5A4CA80F92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93" name="Picture 105">
                  <a:extLst>
                    <a:ext uri="{FF2B5EF4-FFF2-40B4-BE49-F238E27FC236}">
                      <a16:creationId xmlns:a16="http://schemas.microsoft.com/office/drawing/2014/main" id="{9B91B9B6-3461-4A9D-92DA-2294B4EFAC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06">
                  <a:extLst>
                    <a:ext uri="{FF2B5EF4-FFF2-40B4-BE49-F238E27FC236}">
                      <a16:creationId xmlns:a16="http://schemas.microsoft.com/office/drawing/2014/main" id="{A181BA4D-21A7-4C63-BE77-152186C77B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07">
                  <a:extLst>
                    <a:ext uri="{FF2B5EF4-FFF2-40B4-BE49-F238E27FC236}">
                      <a16:creationId xmlns:a16="http://schemas.microsoft.com/office/drawing/2014/main" id="{F415DDBF-7060-4F17-B137-AF30800A84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3072"/>
                  <a:ext cx="288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08">
                  <a:extLst>
                    <a:ext uri="{FF2B5EF4-FFF2-40B4-BE49-F238E27FC236}">
                      <a16:creationId xmlns:a16="http://schemas.microsoft.com/office/drawing/2014/main" id="{57C86D25-EB8B-467B-A785-CDB188E253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7" name="Rectangle 109">
                  <a:extLst>
                    <a:ext uri="{FF2B5EF4-FFF2-40B4-BE49-F238E27FC236}">
                      <a16:creationId xmlns:a16="http://schemas.microsoft.com/office/drawing/2014/main" id="{3200E633-7315-4C92-A516-AB8E57A2A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912" y="3312"/>
                  <a:ext cx="1008" cy="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98" name="Rectangle 110">
                  <a:extLst>
                    <a:ext uri="{FF2B5EF4-FFF2-40B4-BE49-F238E27FC236}">
                      <a16:creationId xmlns:a16="http://schemas.microsoft.com/office/drawing/2014/main" id="{48BCC418-04F8-4013-A9D6-303BC1F22C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872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99" name="Picture 111">
                  <a:extLst>
                    <a:ext uri="{FF2B5EF4-FFF2-40B4-BE49-F238E27FC236}">
                      <a16:creationId xmlns:a16="http://schemas.microsoft.com/office/drawing/2014/main" id="{F466AC1F-3458-482D-AE6A-421DCF9A3A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40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112">
                  <a:extLst>
                    <a:ext uri="{FF2B5EF4-FFF2-40B4-BE49-F238E27FC236}">
                      <a16:creationId xmlns:a16="http://schemas.microsoft.com/office/drawing/2014/main" id="{4484AEF0-987E-47D9-BBBB-202B8577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3408"/>
                  <a:ext cx="240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113">
                  <a:extLst>
                    <a:ext uri="{FF2B5EF4-FFF2-40B4-BE49-F238E27FC236}">
                      <a16:creationId xmlns:a16="http://schemas.microsoft.com/office/drawing/2014/main" id="{C68BE2E4-C9BC-4299-B595-AD49ED49F5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114">
                  <a:extLst>
                    <a:ext uri="{FF2B5EF4-FFF2-40B4-BE49-F238E27FC236}">
                      <a16:creationId xmlns:a16="http://schemas.microsoft.com/office/drawing/2014/main" id="{940DECB1-A6E7-4512-B99A-BC46ED98D8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115">
                  <a:extLst>
                    <a:ext uri="{FF2B5EF4-FFF2-40B4-BE49-F238E27FC236}">
                      <a16:creationId xmlns:a16="http://schemas.microsoft.com/office/drawing/2014/main" id="{FF910E62-6DA8-45A1-B6FE-B3D033CDB7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116">
                <a:extLst>
                  <a:ext uri="{FF2B5EF4-FFF2-40B4-BE49-F238E27FC236}">
                    <a16:creationId xmlns:a16="http://schemas.microsoft.com/office/drawing/2014/main" id="{6F384B80-559C-4857-B686-6BD979FEC8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2736"/>
                <a:ext cx="1392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19">
              <a:extLst>
                <a:ext uri="{FF2B5EF4-FFF2-40B4-BE49-F238E27FC236}">
                  <a16:creationId xmlns:a16="http://schemas.microsoft.com/office/drawing/2014/main" id="{7F4F5622-2685-4389-9280-52AC48709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" y="1488"/>
              <a:ext cx="1344" cy="1632"/>
              <a:chOff x="3984" y="1344"/>
              <a:chExt cx="1344" cy="1632"/>
            </a:xfrm>
          </p:grpSpPr>
          <p:grpSp>
            <p:nvGrpSpPr>
              <p:cNvPr id="51" name="Group 120">
                <a:extLst>
                  <a:ext uri="{FF2B5EF4-FFF2-40B4-BE49-F238E27FC236}">
                    <a16:creationId xmlns:a16="http://schemas.microsoft.com/office/drawing/2014/main" id="{49D6C681-B299-4979-B5E7-F28BC67E35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4" y="1344"/>
                <a:ext cx="1344" cy="1152"/>
                <a:chOff x="3552" y="1248"/>
                <a:chExt cx="1920" cy="1632"/>
              </a:xfrm>
            </p:grpSpPr>
            <p:grpSp>
              <p:nvGrpSpPr>
                <p:cNvPr id="53" name="Group 121">
                  <a:extLst>
                    <a:ext uri="{FF2B5EF4-FFF2-40B4-BE49-F238E27FC236}">
                      <a16:creationId xmlns:a16="http://schemas.microsoft.com/office/drawing/2014/main" id="{77E6DD5D-FFE9-4C02-8C02-31CBDA5707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3360030">
                  <a:off x="4056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80" name="Group 122">
                    <a:extLst>
                      <a:ext uri="{FF2B5EF4-FFF2-40B4-BE49-F238E27FC236}">
                        <a16:creationId xmlns:a16="http://schemas.microsoft.com/office/drawing/2014/main" id="{91D4912B-74B8-4790-9011-1B55B1B0948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83" name="Rectangle 123">
                      <a:extLst>
                        <a:ext uri="{FF2B5EF4-FFF2-40B4-BE49-F238E27FC236}">
                          <a16:creationId xmlns:a16="http://schemas.microsoft.com/office/drawing/2014/main" id="{DAD536ED-194A-4871-8D26-535DFB80576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4" name="Rectangle 124">
                      <a:extLst>
                        <a:ext uri="{FF2B5EF4-FFF2-40B4-BE49-F238E27FC236}">
                          <a16:creationId xmlns:a16="http://schemas.microsoft.com/office/drawing/2014/main" id="{53D3D402-46CF-4C36-891C-365EC4BB60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5" name="Rectangle 125">
                      <a:extLst>
                        <a:ext uri="{FF2B5EF4-FFF2-40B4-BE49-F238E27FC236}">
                          <a16:creationId xmlns:a16="http://schemas.microsoft.com/office/drawing/2014/main" id="{25F6C15F-A618-4D30-95CC-F55FA90D45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6" name="Rectangle 126">
                      <a:extLst>
                        <a:ext uri="{FF2B5EF4-FFF2-40B4-BE49-F238E27FC236}">
                          <a16:creationId xmlns:a16="http://schemas.microsoft.com/office/drawing/2014/main" id="{17E4EFD6-A836-4012-AF40-63BFB6D322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7" name="Rectangle 127">
                      <a:extLst>
                        <a:ext uri="{FF2B5EF4-FFF2-40B4-BE49-F238E27FC236}">
                          <a16:creationId xmlns:a16="http://schemas.microsoft.com/office/drawing/2014/main" id="{DAC4CD46-50B1-4BEB-B134-F0BE977FEFC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81" name="Rectangle 128">
                    <a:extLst>
                      <a:ext uri="{FF2B5EF4-FFF2-40B4-BE49-F238E27FC236}">
                        <a16:creationId xmlns:a16="http://schemas.microsoft.com/office/drawing/2014/main" id="{4EDA0FDE-FBC6-469D-97F0-299072838B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82" name="Rectangle 129">
                    <a:extLst>
                      <a:ext uri="{FF2B5EF4-FFF2-40B4-BE49-F238E27FC236}">
                        <a16:creationId xmlns:a16="http://schemas.microsoft.com/office/drawing/2014/main" id="{84DE782B-14DF-47FA-B90B-606E9DAA45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54" name="Group 130">
                  <a:extLst>
                    <a:ext uri="{FF2B5EF4-FFF2-40B4-BE49-F238E27FC236}">
                      <a16:creationId xmlns:a16="http://schemas.microsoft.com/office/drawing/2014/main" id="{E1F3BCAE-8D74-42E9-AC3D-2F24A7D5A2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221338">
                  <a:off x="4728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72" name="Group 131">
                    <a:extLst>
                      <a:ext uri="{FF2B5EF4-FFF2-40B4-BE49-F238E27FC236}">
                        <a16:creationId xmlns:a16="http://schemas.microsoft.com/office/drawing/2014/main" id="{5EE15DBE-69B6-4F2E-A8CC-4912AFDE65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75" name="Rectangle 132">
                      <a:extLst>
                        <a:ext uri="{FF2B5EF4-FFF2-40B4-BE49-F238E27FC236}">
                          <a16:creationId xmlns:a16="http://schemas.microsoft.com/office/drawing/2014/main" id="{B6D26C22-C079-4CC5-BFDC-1B37C9EE7A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76" name="Rectangle 133">
                      <a:extLst>
                        <a:ext uri="{FF2B5EF4-FFF2-40B4-BE49-F238E27FC236}">
                          <a16:creationId xmlns:a16="http://schemas.microsoft.com/office/drawing/2014/main" id="{3FFB0A7B-A3B4-49B3-817B-768433A2E7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77" name="Rectangle 134">
                      <a:extLst>
                        <a:ext uri="{FF2B5EF4-FFF2-40B4-BE49-F238E27FC236}">
                          <a16:creationId xmlns:a16="http://schemas.microsoft.com/office/drawing/2014/main" id="{19A5F72B-90C3-4B16-B776-ECFC7C95983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78" name="Rectangle 135">
                      <a:extLst>
                        <a:ext uri="{FF2B5EF4-FFF2-40B4-BE49-F238E27FC236}">
                          <a16:creationId xmlns:a16="http://schemas.microsoft.com/office/drawing/2014/main" id="{AE412366-7122-42FC-A5DB-136E19EB72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79" name="Rectangle 136">
                      <a:extLst>
                        <a:ext uri="{FF2B5EF4-FFF2-40B4-BE49-F238E27FC236}">
                          <a16:creationId xmlns:a16="http://schemas.microsoft.com/office/drawing/2014/main" id="{F228EB0E-C5BF-4388-B59F-2F11AF181D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73" name="Rectangle 137">
                    <a:extLst>
                      <a:ext uri="{FF2B5EF4-FFF2-40B4-BE49-F238E27FC236}">
                        <a16:creationId xmlns:a16="http://schemas.microsoft.com/office/drawing/2014/main" id="{5D31522B-07B4-49D6-B6FD-C79DA7421C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4" name="Rectangle 138">
                    <a:extLst>
                      <a:ext uri="{FF2B5EF4-FFF2-40B4-BE49-F238E27FC236}">
                        <a16:creationId xmlns:a16="http://schemas.microsoft.com/office/drawing/2014/main" id="{2F626559-418F-423D-AC85-EC5CC2DFE1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55" name="Group 139">
                  <a:extLst>
                    <a:ext uri="{FF2B5EF4-FFF2-40B4-BE49-F238E27FC236}">
                      <a16:creationId xmlns:a16="http://schemas.microsoft.com/office/drawing/2014/main" id="{005EFE7A-3F12-43F7-A926-DD6A484C62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80193">
                  <a:off x="4512" y="1872"/>
                  <a:ext cx="48" cy="724"/>
                  <a:chOff x="912" y="2640"/>
                  <a:chExt cx="48" cy="672"/>
                </a:xfrm>
              </p:grpSpPr>
              <p:sp>
                <p:nvSpPr>
                  <p:cNvPr id="67" name="Rectangle 140">
                    <a:extLst>
                      <a:ext uri="{FF2B5EF4-FFF2-40B4-BE49-F238E27FC236}">
                        <a16:creationId xmlns:a16="http://schemas.microsoft.com/office/drawing/2014/main" id="{E623C9E9-A080-4D74-ACCB-34F902B01F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216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68" name="Rectangle 141">
                    <a:extLst>
                      <a:ext uri="{FF2B5EF4-FFF2-40B4-BE49-F238E27FC236}">
                        <a16:creationId xmlns:a16="http://schemas.microsoft.com/office/drawing/2014/main" id="{E9B941B0-D574-4CC1-A24B-2B1CBC954E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072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69" name="Rectangle 142">
                    <a:extLst>
                      <a:ext uri="{FF2B5EF4-FFF2-40B4-BE49-F238E27FC236}">
                        <a16:creationId xmlns:a16="http://schemas.microsoft.com/office/drawing/2014/main" id="{3DE80CAD-CA4A-4775-B956-2183A492F7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928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0" name="Rectangle 143">
                    <a:extLst>
                      <a:ext uri="{FF2B5EF4-FFF2-40B4-BE49-F238E27FC236}">
                        <a16:creationId xmlns:a16="http://schemas.microsoft.com/office/drawing/2014/main" id="{0C3CCEF1-10AD-4AA8-A0E5-27FADB4A05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84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1" name="Rectangle 144">
                    <a:extLst>
                      <a:ext uri="{FF2B5EF4-FFF2-40B4-BE49-F238E27FC236}">
                        <a16:creationId xmlns:a16="http://schemas.microsoft.com/office/drawing/2014/main" id="{66E13EFB-C86F-4397-A885-798E275A79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640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sp>
              <p:nvSpPr>
                <p:cNvPr id="56" name="Rectangle 145">
                  <a:extLst>
                    <a:ext uri="{FF2B5EF4-FFF2-40B4-BE49-F238E27FC236}">
                      <a16:creationId xmlns:a16="http://schemas.microsoft.com/office/drawing/2014/main" id="{49C1404C-E099-4D10-8E43-32AF5C4487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744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57" name="Rectangle 146">
                  <a:extLst>
                    <a:ext uri="{FF2B5EF4-FFF2-40B4-BE49-F238E27FC236}">
                      <a16:creationId xmlns:a16="http://schemas.microsoft.com/office/drawing/2014/main" id="{51DDBBC2-6BD9-4CE1-9971-CFC68FA395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512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58" name="Picture 147">
                  <a:extLst>
                    <a:ext uri="{FF2B5EF4-FFF2-40B4-BE49-F238E27FC236}">
                      <a16:creationId xmlns:a16="http://schemas.microsoft.com/office/drawing/2014/main" id="{26C5CCBB-A8C4-4B99-AB81-494DCDA889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148">
                  <a:extLst>
                    <a:ext uri="{FF2B5EF4-FFF2-40B4-BE49-F238E27FC236}">
                      <a16:creationId xmlns:a16="http://schemas.microsoft.com/office/drawing/2014/main" id="{B0AD1468-2E91-4A90-8D7D-FC8C10F8C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49">
                  <a:extLst>
                    <a:ext uri="{FF2B5EF4-FFF2-40B4-BE49-F238E27FC236}">
                      <a16:creationId xmlns:a16="http://schemas.microsoft.com/office/drawing/2014/main" id="{52C3BD92-8259-4D8D-A07B-825754668A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150">
                  <a:extLst>
                    <a:ext uri="{FF2B5EF4-FFF2-40B4-BE49-F238E27FC236}">
                      <a16:creationId xmlns:a16="http://schemas.microsoft.com/office/drawing/2014/main" id="{BFEFFC67-6510-4B45-AFBB-7D1EFB078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2" name="Picture 151">
                  <a:extLst>
                    <a:ext uri="{FF2B5EF4-FFF2-40B4-BE49-F238E27FC236}">
                      <a16:creationId xmlns:a16="http://schemas.microsoft.com/office/drawing/2014/main" id="{F7A22E4A-79E0-420D-BAB0-D568C07C95F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3" name="Picture 152">
                  <a:extLst>
                    <a:ext uri="{FF2B5EF4-FFF2-40B4-BE49-F238E27FC236}">
                      <a16:creationId xmlns:a16="http://schemas.microsoft.com/office/drawing/2014/main" id="{2BAAAF16-4C15-4502-8773-1C7DEFD66A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8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4" name="Picture 153">
                  <a:extLst>
                    <a:ext uri="{FF2B5EF4-FFF2-40B4-BE49-F238E27FC236}">
                      <a16:creationId xmlns:a16="http://schemas.microsoft.com/office/drawing/2014/main" id="{7B41982E-267E-4DB3-883D-D143F82F15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2112"/>
                  <a:ext cx="28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" name="Picture 154">
                  <a:extLst>
                    <a:ext uri="{FF2B5EF4-FFF2-40B4-BE49-F238E27FC236}">
                      <a16:creationId xmlns:a16="http://schemas.microsoft.com/office/drawing/2014/main" id="{79A02522-0279-4EDF-A506-F2AA76AC31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148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6" name="Picture 155">
                  <a:extLst>
                    <a:ext uri="{FF2B5EF4-FFF2-40B4-BE49-F238E27FC236}">
                      <a16:creationId xmlns:a16="http://schemas.microsoft.com/office/drawing/2014/main" id="{FDD596D3-65E0-4E7E-8A69-473A0A6480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" y="2640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2" name="Picture 156">
                <a:extLst>
                  <a:ext uri="{FF2B5EF4-FFF2-40B4-BE49-F238E27FC236}">
                    <a16:creationId xmlns:a16="http://schemas.microsoft.com/office/drawing/2014/main" id="{A99D1FEC-FFF4-4430-9DD1-6355CF3055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592"/>
                <a:ext cx="1104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8" name="Group 195">
              <a:extLst>
                <a:ext uri="{FF2B5EF4-FFF2-40B4-BE49-F238E27FC236}">
                  <a16:creationId xmlns:a16="http://schemas.microsoft.com/office/drawing/2014/main" id="{A03A7D07-C025-43B4-9390-15140E0F0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4" y="1592"/>
              <a:ext cx="1488" cy="1518"/>
              <a:chOff x="3824" y="1592"/>
              <a:chExt cx="1488" cy="1518"/>
            </a:xfrm>
          </p:grpSpPr>
          <p:grpSp>
            <p:nvGrpSpPr>
              <p:cNvPr id="19" name="Group 194">
                <a:extLst>
                  <a:ext uri="{FF2B5EF4-FFF2-40B4-BE49-F238E27FC236}">
                    <a16:creationId xmlns:a16="http://schemas.microsoft.com/office/drawing/2014/main" id="{3E48B3B6-524D-442B-8FC4-087E4DFBF8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24" y="1592"/>
                <a:ext cx="1488" cy="1061"/>
                <a:chOff x="3824" y="1592"/>
                <a:chExt cx="1488" cy="1061"/>
              </a:xfrm>
            </p:grpSpPr>
            <p:sp>
              <p:nvSpPr>
                <p:cNvPr id="21" name="Rectangle 160">
                  <a:extLst>
                    <a:ext uri="{FF2B5EF4-FFF2-40B4-BE49-F238E27FC236}">
                      <a16:creationId xmlns:a16="http://schemas.microsoft.com/office/drawing/2014/main" id="{E6B02901-62EC-47D1-A218-57ED52177D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824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22" name="Group 161">
                  <a:extLst>
                    <a:ext uri="{FF2B5EF4-FFF2-40B4-BE49-F238E27FC236}">
                      <a16:creationId xmlns:a16="http://schemas.microsoft.com/office/drawing/2014/main" id="{6DB2356B-871A-477B-AB82-3C731A210E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4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43" name="Group 162">
                    <a:extLst>
                      <a:ext uri="{FF2B5EF4-FFF2-40B4-BE49-F238E27FC236}">
                        <a16:creationId xmlns:a16="http://schemas.microsoft.com/office/drawing/2014/main" id="{93049677-A2B7-4103-9032-416E697C7C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46" name="Rectangle 163">
                      <a:extLst>
                        <a:ext uri="{FF2B5EF4-FFF2-40B4-BE49-F238E27FC236}">
                          <a16:creationId xmlns:a16="http://schemas.microsoft.com/office/drawing/2014/main" id="{4A0E3831-0900-4F56-8F01-89EA1F1837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7" name="Rectangle 164">
                      <a:extLst>
                        <a:ext uri="{FF2B5EF4-FFF2-40B4-BE49-F238E27FC236}">
                          <a16:creationId xmlns:a16="http://schemas.microsoft.com/office/drawing/2014/main" id="{39378383-2973-4512-A467-F90F025D82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8" name="Rectangle 165">
                      <a:extLst>
                        <a:ext uri="{FF2B5EF4-FFF2-40B4-BE49-F238E27FC236}">
                          <a16:creationId xmlns:a16="http://schemas.microsoft.com/office/drawing/2014/main" id="{3C368E52-EF73-4913-BCAD-A59C5403BC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9" name="Rectangle 166">
                      <a:extLst>
                        <a:ext uri="{FF2B5EF4-FFF2-40B4-BE49-F238E27FC236}">
                          <a16:creationId xmlns:a16="http://schemas.microsoft.com/office/drawing/2014/main" id="{964C5E40-348D-489D-9345-DFCBA26991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0" name="Rectangle 167">
                      <a:extLst>
                        <a:ext uri="{FF2B5EF4-FFF2-40B4-BE49-F238E27FC236}">
                          <a16:creationId xmlns:a16="http://schemas.microsoft.com/office/drawing/2014/main" id="{1C3FD6B1-78EA-4DB4-B355-EA97024222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44" name="Rectangle 168">
                    <a:extLst>
                      <a:ext uri="{FF2B5EF4-FFF2-40B4-BE49-F238E27FC236}">
                        <a16:creationId xmlns:a16="http://schemas.microsoft.com/office/drawing/2014/main" id="{F9BA87C1-3D47-40A9-9206-F9A36F95A3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45" name="Rectangle 169">
                    <a:extLst>
                      <a:ext uri="{FF2B5EF4-FFF2-40B4-BE49-F238E27FC236}">
                        <a16:creationId xmlns:a16="http://schemas.microsoft.com/office/drawing/2014/main" id="{4E8CE8B0-3A89-45D6-9C1D-BEF0C8FC4F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23" name="Group 170">
                  <a:extLst>
                    <a:ext uri="{FF2B5EF4-FFF2-40B4-BE49-F238E27FC236}">
                      <a16:creationId xmlns:a16="http://schemas.microsoft.com/office/drawing/2014/main" id="{9FD56AEE-B815-4E50-BE89-A117939223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35" name="Group 171">
                    <a:extLst>
                      <a:ext uri="{FF2B5EF4-FFF2-40B4-BE49-F238E27FC236}">
                        <a16:creationId xmlns:a16="http://schemas.microsoft.com/office/drawing/2014/main" id="{205199AB-8C70-418B-B649-21FC4C33C8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38" name="Rectangle 172">
                      <a:extLst>
                        <a:ext uri="{FF2B5EF4-FFF2-40B4-BE49-F238E27FC236}">
                          <a16:creationId xmlns:a16="http://schemas.microsoft.com/office/drawing/2014/main" id="{28709825-0723-4D55-9B8E-A79DF36F10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39" name="Rectangle 173">
                      <a:extLst>
                        <a:ext uri="{FF2B5EF4-FFF2-40B4-BE49-F238E27FC236}">
                          <a16:creationId xmlns:a16="http://schemas.microsoft.com/office/drawing/2014/main" id="{43D8EC42-ACB0-4303-8BB6-2671473546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0" name="Rectangle 174">
                      <a:extLst>
                        <a:ext uri="{FF2B5EF4-FFF2-40B4-BE49-F238E27FC236}">
                          <a16:creationId xmlns:a16="http://schemas.microsoft.com/office/drawing/2014/main" id="{FA4E33D2-9918-4206-A6B9-B5B28F052E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1" name="Rectangle 175">
                      <a:extLst>
                        <a:ext uri="{FF2B5EF4-FFF2-40B4-BE49-F238E27FC236}">
                          <a16:creationId xmlns:a16="http://schemas.microsoft.com/office/drawing/2014/main" id="{00F93493-0CEB-4E35-AFCD-B578E551F8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2" name="Rectangle 176">
                      <a:extLst>
                        <a:ext uri="{FF2B5EF4-FFF2-40B4-BE49-F238E27FC236}">
                          <a16:creationId xmlns:a16="http://schemas.microsoft.com/office/drawing/2014/main" id="{07BD2111-4E95-4AB5-BF60-8BB0E8AA3D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36" name="Rectangle 177">
                    <a:extLst>
                      <a:ext uri="{FF2B5EF4-FFF2-40B4-BE49-F238E27FC236}">
                        <a16:creationId xmlns:a16="http://schemas.microsoft.com/office/drawing/2014/main" id="{9465F76B-C0A4-4EBE-9041-1BC10191D1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37" name="Rectangle 178">
                    <a:extLst>
                      <a:ext uri="{FF2B5EF4-FFF2-40B4-BE49-F238E27FC236}">
                        <a16:creationId xmlns:a16="http://schemas.microsoft.com/office/drawing/2014/main" id="{CC2BB83D-CB98-41E2-A48B-F7A8826EC1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24" name="Picture 179">
                  <a:extLst>
                    <a:ext uri="{FF2B5EF4-FFF2-40B4-BE49-F238E27FC236}">
                      <a16:creationId xmlns:a16="http://schemas.microsoft.com/office/drawing/2014/main" id="{5C0748D3-3A08-45EC-BC93-63F84650EE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0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80">
                  <a:extLst>
                    <a:ext uri="{FF2B5EF4-FFF2-40B4-BE49-F238E27FC236}">
                      <a16:creationId xmlns:a16="http://schemas.microsoft.com/office/drawing/2014/main" id="{9B24CBF9-BFB8-4F3F-80BD-347D776A0B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4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182">
                  <a:extLst>
                    <a:ext uri="{FF2B5EF4-FFF2-40B4-BE49-F238E27FC236}">
                      <a16:creationId xmlns:a16="http://schemas.microsoft.com/office/drawing/2014/main" id="{4E514D21-009C-47A0-B6F3-C000109708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Rectangle 183">
                  <a:extLst>
                    <a:ext uri="{FF2B5EF4-FFF2-40B4-BE49-F238E27FC236}">
                      <a16:creationId xmlns:a16="http://schemas.microsoft.com/office/drawing/2014/main" id="{67B80F5E-4DB4-4EE9-AF71-E1E12C056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245" y="2410"/>
                  <a:ext cx="679" cy="3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28" name="Rectangle 184">
                  <a:extLst>
                    <a:ext uri="{FF2B5EF4-FFF2-40B4-BE49-F238E27FC236}">
                      <a16:creationId xmlns:a16="http://schemas.microsoft.com/office/drawing/2014/main" id="{1457C5DF-A95B-466C-8F61-372456DAC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891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29" name="Picture 187">
                  <a:extLst>
                    <a:ext uri="{FF2B5EF4-FFF2-40B4-BE49-F238E27FC236}">
                      <a16:creationId xmlns:a16="http://schemas.microsoft.com/office/drawing/2014/main" id="{C9259534-289A-4C5D-8621-66EC081E31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88">
                  <a:extLst>
                    <a:ext uri="{FF2B5EF4-FFF2-40B4-BE49-F238E27FC236}">
                      <a16:creationId xmlns:a16="http://schemas.microsoft.com/office/drawing/2014/main" id="{D06A87D0-A0D0-4680-A0EF-D767B46FC3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189">
                  <a:extLst>
                    <a:ext uri="{FF2B5EF4-FFF2-40B4-BE49-F238E27FC236}">
                      <a16:creationId xmlns:a16="http://schemas.microsoft.com/office/drawing/2014/main" id="{49643EA5-09DF-482B-8081-4162FB5BF6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190">
                  <a:extLst>
                    <a:ext uri="{FF2B5EF4-FFF2-40B4-BE49-F238E27FC236}">
                      <a16:creationId xmlns:a16="http://schemas.microsoft.com/office/drawing/2014/main" id="{36B012E5-F246-4762-BC02-DD5E08217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4" y="2472"/>
                  <a:ext cx="173" cy="1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191">
                  <a:extLst>
                    <a:ext uri="{FF2B5EF4-FFF2-40B4-BE49-F238E27FC236}">
                      <a16:creationId xmlns:a16="http://schemas.microsoft.com/office/drawing/2014/main" id="{4539B5BD-A706-42C1-8C31-A9F4727E93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9" y="2475"/>
                  <a:ext cx="182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192">
                  <a:extLst>
                    <a:ext uri="{FF2B5EF4-FFF2-40B4-BE49-F238E27FC236}">
                      <a16:creationId xmlns:a16="http://schemas.microsoft.com/office/drawing/2014/main" id="{5D7270D9-7616-46AB-A3E4-694D1D503D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2233"/>
                  <a:ext cx="184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0" name="Picture 193">
                <a:extLst>
                  <a:ext uri="{FF2B5EF4-FFF2-40B4-BE49-F238E27FC236}">
                    <a16:creationId xmlns:a16="http://schemas.microsoft.com/office/drawing/2014/main" id="{E4889187-6A44-4ABB-915A-2DC60A8D0A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" y="2730"/>
                <a:ext cx="1408" cy="380"/>
              </a:xfrm>
              <a:prstGeom prst="rect">
                <a:avLst/>
              </a:prstGeom>
              <a:noFill/>
              <a:ln w="25400" algn="ctr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20" name="矩形 119">
            <a:extLst>
              <a:ext uri="{FF2B5EF4-FFF2-40B4-BE49-F238E27FC236}">
                <a16:creationId xmlns:a16="http://schemas.microsoft.com/office/drawing/2014/main" id="{3EC81D52-156D-435F-AC63-D318FEDC88FB}"/>
              </a:ext>
            </a:extLst>
          </p:cNvPr>
          <p:cNvSpPr/>
          <p:nvPr/>
        </p:nvSpPr>
        <p:spPr>
          <a:xfrm>
            <a:off x="53662" y="6004471"/>
            <a:ext cx="6073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Attractive picture: heavy Majorana neutrinos in the early Universe could successfully generate the BAU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782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B966EEE-E8CE-4691-ADD4-5205309A2A75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Baryogenesis via </a:t>
            </a:r>
            <a:r>
              <a:rPr lang="en-US" altLang="zh-CN" dirty="0" err="1"/>
              <a:t>Leptogenesis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7F76BA6-4274-47F8-A8E4-28A5A9F9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endPara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554C8A-7C03-4185-A21E-620A8FF06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4668"/>
            <a:ext cx="8820471" cy="19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C441595-7100-4162-9226-C0E07095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9" y="4218051"/>
            <a:ext cx="8804766" cy="25233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E513697-5C43-4812-9BF9-BEC9A4A2E7CA}"/>
              </a:ext>
            </a:extLst>
          </p:cNvPr>
          <p:cNvSpPr/>
          <p:nvPr/>
        </p:nvSpPr>
        <p:spPr>
          <a:xfrm>
            <a:off x="19882" y="550521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Basic ideas: (1)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Sphaleron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-BNV (in thermal equilibrium 10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GeV – 10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12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GeV)</a:t>
            </a: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                   (2) Yukawa couplings for extra CPV; (3) expanding Universe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EABA3D0-50F1-49E2-B4F3-0A25B91066F3}"/>
              </a:ext>
            </a:extLst>
          </p:cNvPr>
          <p:cNvSpPr/>
          <p:nvPr/>
        </p:nvSpPr>
        <p:spPr>
          <a:xfrm>
            <a:off x="3422610" y="1501350"/>
            <a:ext cx="2952328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Right-handed neutrinos </a:t>
            </a:r>
            <a:endParaRPr lang="zh-CN" altLang="en-US" dirty="0"/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024AE672-AC79-42C2-BF37-68519C6BE6CB}"/>
              </a:ext>
            </a:extLst>
          </p:cNvPr>
          <p:cNvSpPr/>
          <p:nvPr/>
        </p:nvSpPr>
        <p:spPr>
          <a:xfrm>
            <a:off x="6578881" y="1610240"/>
            <a:ext cx="1512168" cy="2125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D5C30A-4DC2-47AB-BC47-E02F94FA56BD}"/>
              </a:ext>
            </a:extLst>
          </p:cNvPr>
          <p:cNvSpPr/>
          <p:nvPr/>
        </p:nvSpPr>
        <p:spPr>
          <a:xfrm>
            <a:off x="6374938" y="1218880"/>
            <a:ext cx="1716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Leptogenesis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3F5F80D-3823-4624-B0D6-0B3830D2C837}"/>
              </a:ext>
            </a:extLst>
          </p:cNvPr>
          <p:cNvSpPr/>
          <p:nvPr/>
        </p:nvSpPr>
        <p:spPr>
          <a:xfrm>
            <a:off x="8237850" y="1520838"/>
            <a:ext cx="690125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BAU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EB018DE-F0AC-4F24-B4E8-CA0F645B76EC}"/>
              </a:ext>
            </a:extLst>
          </p:cNvPr>
          <p:cNvSpPr/>
          <p:nvPr/>
        </p:nvSpPr>
        <p:spPr>
          <a:xfrm>
            <a:off x="107504" y="1494598"/>
            <a:ext cx="2133084" cy="36933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Neutrino masses</a:t>
            </a:r>
            <a:endParaRPr lang="zh-CN" altLang="en-US" dirty="0"/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3B1FAB9F-BF92-4671-B272-13AB6E63C31A}"/>
              </a:ext>
            </a:extLst>
          </p:cNvPr>
          <p:cNvSpPr/>
          <p:nvPr/>
        </p:nvSpPr>
        <p:spPr>
          <a:xfrm rot="10800000">
            <a:off x="2405638" y="1570993"/>
            <a:ext cx="816459" cy="1930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8A91086-790C-4978-9A47-C3AE9D3FB484}"/>
              </a:ext>
            </a:extLst>
          </p:cNvPr>
          <p:cNvSpPr/>
          <p:nvPr/>
        </p:nvSpPr>
        <p:spPr>
          <a:xfrm>
            <a:off x="2312867" y="1218880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Seesaw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4600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45E790B-E452-4218-AE5D-73742D5E020C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Baryogenesis via </a:t>
            </a:r>
            <a:r>
              <a:rPr lang="en-US" altLang="zh-CN" dirty="0" err="1"/>
              <a:t>Leptogenesis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D43F8C6-F531-4327-B259-8FB7325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endParaRPr lang="zh-CN" altLang="en-US" sz="1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463AB1D-A571-4C09-8EB5-01BF2DB70497}"/>
              </a:ext>
            </a:extLst>
          </p:cNvPr>
          <p:cNvGrpSpPr/>
          <p:nvPr/>
        </p:nvGrpSpPr>
        <p:grpSpPr>
          <a:xfrm>
            <a:off x="108676" y="1042319"/>
            <a:ext cx="4707207" cy="4601731"/>
            <a:chOff x="220987" y="739015"/>
            <a:chExt cx="6052952" cy="451656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8298A5C8-E370-4715-A882-36C6E44CE3FD}"/>
                </a:ext>
              </a:extLst>
            </p:cNvPr>
            <p:cNvGrpSpPr/>
            <p:nvPr/>
          </p:nvGrpSpPr>
          <p:grpSpPr>
            <a:xfrm>
              <a:off x="220987" y="739015"/>
              <a:ext cx="6052952" cy="4516566"/>
              <a:chOff x="104111" y="680975"/>
              <a:chExt cx="6052952" cy="4516566"/>
            </a:xfrm>
          </p:grpSpPr>
          <p:pic>
            <p:nvPicPr>
              <p:cNvPr id="13" name="Picture 1039" descr="C:\Users\Georg Raffelt\Desktop\lep3.jpg">
                <a:extLst>
                  <a:ext uri="{FF2B5EF4-FFF2-40B4-BE49-F238E27FC236}">
                    <a16:creationId xmlns:a16="http://schemas.microsoft.com/office/drawing/2014/main" id="{CF6A343F-24BD-416C-BB7C-9ACB4DE69D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4111" y="686193"/>
                <a:ext cx="6049296" cy="4303999"/>
              </a:xfrm>
              <a:prstGeom prst="rect">
                <a:avLst/>
              </a:prstGeom>
              <a:noFill/>
            </p:spPr>
          </p:pic>
          <p:sp>
            <p:nvSpPr>
              <p:cNvPr id="14" name="Rectangle 1050">
                <a:extLst>
                  <a:ext uri="{FF2B5EF4-FFF2-40B4-BE49-F238E27FC236}">
                    <a16:creationId xmlns:a16="http://schemas.microsoft.com/office/drawing/2014/main" id="{1A3EA809-AF4A-4274-97EF-AB3B993AD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766" y="680975"/>
                <a:ext cx="6049297" cy="45165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 sz="1350"/>
              </a:p>
            </p:txBody>
          </p:sp>
        </p:grpSp>
        <p:sp>
          <p:nvSpPr>
            <p:cNvPr id="8" name="Text Box 1034">
              <a:extLst>
                <a:ext uri="{FF2B5EF4-FFF2-40B4-BE49-F238E27FC236}">
                  <a16:creationId xmlns:a16="http://schemas.microsoft.com/office/drawing/2014/main" id="{1D704CAC-996C-4ECB-96D8-30DCBA1AE6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6284" y="1331510"/>
              <a:ext cx="189410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Equilibrium</a:t>
              </a: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abundance of</a:t>
              </a: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heavy </a:t>
              </a:r>
              <a:r>
                <a:rPr lang="en-US" sz="1200" b="1" dirty="0" err="1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Majorana</a:t>
              </a:r>
              <a:endParaRPr lang="en-US" sz="1200" b="1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en-US" sz="1200" b="1" dirty="0">
                  <a:solidFill>
                    <a:schemeClr val="accent2"/>
                  </a:solidFill>
                  <a:latin typeface="微软雅黑" pitchFamily="34" charset="-122"/>
                  <a:ea typeface="微软雅黑" pitchFamily="34" charset="-122"/>
                </a:rPr>
                <a:t>neutrinos</a:t>
              </a:r>
            </a:p>
          </p:txBody>
        </p:sp>
        <p:sp>
          <p:nvSpPr>
            <p:cNvPr id="9" name="Text Box 1040">
              <a:extLst>
                <a:ext uri="{FF2B5EF4-FFF2-40B4-BE49-F238E27FC236}">
                  <a16:creationId xmlns:a16="http://schemas.microsoft.com/office/drawing/2014/main" id="{905C59B8-E8F1-4DD3-B0F2-69D37C615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5200" y="3666971"/>
              <a:ext cx="1904739" cy="86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Created</a:t>
              </a:r>
            </a:p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lepton-number</a:t>
              </a:r>
            </a:p>
            <a:p>
              <a:r>
                <a:rPr 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abundance</a:t>
              </a:r>
            </a:p>
          </p:txBody>
        </p:sp>
        <p:grpSp>
          <p:nvGrpSpPr>
            <p:cNvPr id="10" name="Group 1042">
              <a:extLst>
                <a:ext uri="{FF2B5EF4-FFF2-40B4-BE49-F238E27FC236}">
                  <a16:creationId xmlns:a16="http://schemas.microsoft.com/office/drawing/2014/main" id="{094205BF-0E7A-4B07-AE2B-12A2F92EA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0456" y="2451836"/>
              <a:ext cx="3631038" cy="661544"/>
              <a:chOff x="7110" y="3585"/>
              <a:chExt cx="1988" cy="659"/>
            </a:xfrm>
          </p:grpSpPr>
          <p:sp>
            <p:nvSpPr>
              <p:cNvPr id="11" name="Text Box 1043">
                <a:extLst>
                  <a:ext uri="{FF2B5EF4-FFF2-40B4-BE49-F238E27FC236}">
                    <a16:creationId xmlns:a16="http://schemas.microsoft.com/office/drawing/2014/main" id="{D3F3DE75-18B5-4D61-BDCA-B5A85B23EA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0" y="3585"/>
                <a:ext cx="1498" cy="486"/>
              </a:xfrm>
              <a:prstGeom prst="rect">
                <a:avLst/>
              </a:prstGeom>
              <a:solidFill>
                <a:srgbClr val="CC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 sz="135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" name="Text Box 1044">
                <a:extLst>
                  <a:ext uri="{FF2B5EF4-FFF2-40B4-BE49-F238E27FC236}">
                    <a16:creationId xmlns:a16="http://schemas.microsoft.com/office/drawing/2014/main" id="{26707AB7-9979-4C90-9E03-032BCA10FB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0" y="3631"/>
                <a:ext cx="1988" cy="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Real abundance</a:t>
                </a:r>
              </a:p>
              <a:p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微软雅黑" pitchFamily="34" charset="-122"/>
                    <a:ea typeface="微软雅黑" pitchFamily="34" charset="-122"/>
                  </a:rPr>
                  <a:t>determined by decay rate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030">
                <a:extLst>
                  <a:ext uri="{FF2B5EF4-FFF2-40B4-BE49-F238E27FC236}">
                    <a16:creationId xmlns:a16="http://schemas.microsoft.com/office/drawing/2014/main" id="{7D289470-59CF-4ECE-9D3E-A08B8F37C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3673" y="733441"/>
                <a:ext cx="4113569" cy="50405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𝜼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zh-CN" b="1" i="0" smtClean="0">
                              <a:solidFill>
                                <a:srgbClr val="333333"/>
                              </a:solidFill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333333"/>
                          </a:solidFill>
                          <a:latin typeface="Cambria Math"/>
                          <a:ea typeface="Cambria Math"/>
                        </a:rPr>
                        <m:t>≈−</m:t>
                      </m:r>
                      <m:r>
                        <a:rPr lang="en-US" b="1" i="1" smtClean="0">
                          <a:solidFill>
                            <a:srgbClr val="333333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US" b="1" i="1" smtClean="0">
                          <a:solidFill>
                            <a:srgbClr val="333333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333333"/>
                          </a:solidFill>
                          <a:latin typeface="Cambria Math"/>
                          <a:ea typeface="Cambria Math"/>
                        </a:rPr>
                        <m:t>𝟗𝟔</m:t>
                      </m:r>
                      <m:r>
                        <a:rPr lang="en-US" b="1" i="1" smtClean="0">
                          <a:solidFill>
                            <a:srgbClr val="333333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𝜿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𝒇</m:t>
                          </m:r>
                        </m:sub>
                      </m:sSub>
                      <m:sSub>
                        <m:sSubPr>
                          <m:ctrlP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𝜺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333333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rgbClr val="333333"/>
                  </a:solidFill>
                </a:endParaRPr>
              </a:p>
            </p:txBody>
          </p:sp>
        </mc:Choice>
        <mc:Fallback xmlns="">
          <p:sp>
            <p:nvSpPr>
              <p:cNvPr id="15" name="Rectangle 1030">
                <a:extLst>
                  <a:ext uri="{FF2B5EF4-FFF2-40B4-BE49-F238E27FC236}">
                    <a16:creationId xmlns:a16="http://schemas.microsoft.com/office/drawing/2014/main" id="{7D289470-59CF-4ECE-9D3E-A08B8F37CB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3673" y="733441"/>
                <a:ext cx="4113569" cy="5040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>
            <a:extLst>
              <a:ext uri="{FF2B5EF4-FFF2-40B4-BE49-F238E27FC236}">
                <a16:creationId xmlns:a16="http://schemas.microsoft.com/office/drawing/2014/main" id="{B1703859-F366-4787-B6CB-52BCC71A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09" y="1865740"/>
            <a:ext cx="4148238" cy="34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id="{5B644885-DB81-4066-9745-53388B2685CC}"/>
              </a:ext>
            </a:extLst>
          </p:cNvPr>
          <p:cNvSpPr txBox="1"/>
          <p:nvPr/>
        </p:nvSpPr>
        <p:spPr>
          <a:xfrm>
            <a:off x="4943673" y="135739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latin typeface="Aharoni" panose="02010803020104030203" pitchFamily="2" charset="-79"/>
                <a:cs typeface="Aharoni" panose="02010803020104030203" pitchFamily="2" charset="-79"/>
              </a:rPr>
              <a:t>Buchmueller</a:t>
            </a:r>
            <a:r>
              <a:rPr lang="en-US" altLang="zh-CN" b="1" dirty="0">
                <a:latin typeface="Aharoni" panose="02010803020104030203" pitchFamily="2" charset="-79"/>
                <a:cs typeface="Aharoni" panose="02010803020104030203" pitchFamily="2" charset="-79"/>
              </a:rPr>
              <a:t> et al., 2004</a:t>
            </a:r>
            <a:endParaRPr lang="zh-CN" alt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22A5EA8-CC64-4B3D-9A62-CDC2B9AB3D70}"/>
              </a:ext>
            </a:extLst>
          </p:cNvPr>
          <p:cNvSpPr/>
          <p:nvPr/>
        </p:nvSpPr>
        <p:spPr>
          <a:xfrm>
            <a:off x="8355" y="620487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Solving the Boltzmann equations</a:t>
            </a:r>
            <a:endParaRPr lang="zh-CN" altLang="en-US" dirty="0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63B2C92D-06EE-4F4F-9D44-D27D3C9115EA}"/>
              </a:ext>
            </a:extLst>
          </p:cNvPr>
          <p:cNvSpPr/>
          <p:nvPr/>
        </p:nvSpPr>
        <p:spPr>
          <a:xfrm rot="10800000">
            <a:off x="7655024" y="4856727"/>
            <a:ext cx="288032" cy="5760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DE1C821-0907-4A3E-9ABB-9E960B05AAF5}"/>
              </a:ext>
            </a:extLst>
          </p:cNvPr>
          <p:cNvSpPr/>
          <p:nvPr/>
        </p:nvSpPr>
        <p:spPr>
          <a:xfrm>
            <a:off x="5076056" y="5443283"/>
            <a:ext cx="3922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Strong washout region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: compatible with observed neutrino masses &amp; independent of initial abundances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8CCD59D-DC52-4967-8CF9-64EC6DBF1CE9}"/>
              </a:ext>
            </a:extLst>
          </p:cNvPr>
          <p:cNvSpPr/>
          <p:nvPr/>
        </p:nvSpPr>
        <p:spPr>
          <a:xfrm>
            <a:off x="85070" y="5746030"/>
            <a:ext cx="4990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Resonant 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leptogenesis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: enhanced CPV</a:t>
            </a:r>
            <a:endParaRPr lang="en-US" altLang="zh-CN" b="1" baseline="-25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Asymmetry of individual lepton flavor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Non-equilibrium thermal field theories</a:t>
            </a:r>
          </a:p>
        </p:txBody>
      </p:sp>
    </p:spTree>
    <p:extLst>
      <p:ext uri="{BB962C8B-B14F-4D97-AF65-F5344CB8AC3E}">
        <p14:creationId xmlns:p14="http://schemas.microsoft.com/office/powerpoint/2010/main" val="964310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Searches for 0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Decays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D2A7F4E-2D78-471B-8071-A87FC11A7F96}"/>
              </a:ext>
            </a:extLst>
          </p:cNvPr>
          <p:cNvSpPr/>
          <p:nvPr/>
        </p:nvSpPr>
        <p:spPr>
          <a:xfrm>
            <a:off x="16212" y="1759718"/>
            <a:ext cx="8974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/>
              <a:t>Importance of </a:t>
            </a:r>
            <a:r>
              <a:rPr lang="el-GR" altLang="zh-CN" sz="2400" b="1" dirty="0"/>
              <a:t>0ν2β </a:t>
            </a:r>
            <a:r>
              <a:rPr lang="en-US" altLang="zh-CN" sz="2400" b="1" dirty="0"/>
              <a:t>Decays </a:t>
            </a:r>
            <a:endParaRPr lang="zh-CN" altLang="en-US" sz="2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8EA233-302B-4351-A1FC-1040A72D25B4}"/>
              </a:ext>
            </a:extLst>
          </p:cNvPr>
          <p:cNvSpPr txBox="1"/>
          <p:nvPr/>
        </p:nvSpPr>
        <p:spPr>
          <a:xfrm>
            <a:off x="0" y="2237326"/>
            <a:ext cx="9144000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 number violation: clue to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origin of neutrino masses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 features of elementary particles: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 fermions</a:t>
            </a: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Constrain </a:t>
            </a:r>
            <a:r>
              <a:rPr lang="el-GR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masses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mixing parameters: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 CP phases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? 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13DF090-19C8-4D56-A122-5A67DB159BE4}"/>
                  </a:ext>
                </a:extLst>
              </p:cNvPr>
              <p:cNvSpPr txBox="1"/>
              <p:nvPr/>
            </p:nvSpPr>
            <p:spPr>
              <a:xfrm>
                <a:off x="6960144" y="1917437"/>
                <a:ext cx="2030428" cy="315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</m:sPre>
                      <m:r>
                        <a:rPr lang="en-US" altLang="zh-CN" sz="20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altLang="zh-CN" sz="20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</m:sPre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13DF090-19C8-4D56-A122-5A67DB159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144" y="1917437"/>
                <a:ext cx="2030428" cy="315343"/>
              </a:xfrm>
              <a:prstGeom prst="rect">
                <a:avLst/>
              </a:prstGeom>
              <a:blipFill>
                <a:blip r:embed="rId2"/>
                <a:stretch>
                  <a:fillRect l="-901" t="-1961" b="-19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6E95B0A0-20B1-464C-8E2F-A18F9A92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37542" y="3417004"/>
            <a:ext cx="3096344" cy="227097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3B6883-78C5-4843-9CED-F9F04AFAF9F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44008" y="3417004"/>
            <a:ext cx="4107800" cy="22709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右箭头 9">
            <a:extLst>
              <a:ext uri="{FF2B5EF4-FFF2-40B4-BE49-F238E27FC236}">
                <a16:creationId xmlns:a16="http://schemas.microsoft.com/office/drawing/2014/main" id="{CE9F4284-53CF-462F-88B7-18EBC8556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147" y="4328589"/>
            <a:ext cx="863600" cy="468312"/>
          </a:xfrm>
          <a:prstGeom prst="rightArrow">
            <a:avLst>
              <a:gd name="adj1" fmla="val 50000"/>
              <a:gd name="adj2" fmla="val 50225"/>
            </a:avLst>
          </a:prstGeom>
          <a:solidFill>
            <a:srgbClr val="FF0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50000"/>
              </a:spcBef>
              <a:buFont typeface="Wingdings" panose="05000000000000000000" pitchFamily="2" charset="2"/>
              <a:buChar char="v"/>
              <a:defRPr kumimoji="1" sz="2400" b="1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q"/>
              <a:defRPr kumimoji="1" sz="2400" b="1">
                <a:solidFill>
                  <a:srgbClr val="0099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zh-CN" altLang="en-US" sz="2000">
              <a:solidFill>
                <a:prstClr val="black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3D7EF70-6064-46AE-AA6B-3BFCD4D40918}"/>
              </a:ext>
            </a:extLst>
          </p:cNvPr>
          <p:cNvSpPr txBox="1"/>
          <p:nvPr/>
        </p:nvSpPr>
        <p:spPr>
          <a:xfrm>
            <a:off x="4739910" y="6115052"/>
            <a:ext cx="405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Duerr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Lindner, Merle, JHEP, 2011; 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Liu, Zhang, S.Z., PLB, 2016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79775F5-7207-4041-9AAA-E7E1AA053443}"/>
              </a:ext>
            </a:extLst>
          </p:cNvPr>
          <p:cNvSpPr/>
          <p:nvPr/>
        </p:nvSpPr>
        <p:spPr>
          <a:xfrm>
            <a:off x="86778" y="5838053"/>
            <a:ext cx="455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Schechter-Valle Theorem (82)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: If the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decay occurs, there must exist an effective Majorana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 term.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562CC5-9B17-4C0F-8774-C8B0BEB928E6}"/>
                  </a:ext>
                </a:extLst>
              </p:cNvPr>
              <p:cNvSpPr txBox="1"/>
              <p:nvPr/>
            </p:nvSpPr>
            <p:spPr>
              <a:xfrm>
                <a:off x="5285213" y="5737385"/>
                <a:ext cx="2825389" cy="3776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D562CC5-9B17-4C0F-8774-C8B0BEB92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213" y="5737385"/>
                <a:ext cx="2825389" cy="377667"/>
              </a:xfrm>
              <a:prstGeom prst="rect">
                <a:avLst/>
              </a:prstGeom>
              <a:blipFill>
                <a:blip r:embed="rId5"/>
                <a:stretch>
                  <a:fillRect l="-1505" r="-2796" b="-3437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BFB1FDD2-332F-470C-9DD6-76DB1687609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978020" y="619235"/>
            <a:ext cx="4325939" cy="11349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3CF6BD8-25F8-4A87-AC48-9EB3C9ED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" y="522445"/>
            <a:ext cx="839960" cy="12221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1E4DA-F3C4-4551-B485-CC6279260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19" y="566621"/>
            <a:ext cx="938183" cy="11868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AB3BB8D0-6AC2-4088-A236-459B6BC30F6A}"/>
              </a:ext>
            </a:extLst>
          </p:cNvPr>
          <p:cNvSpPr txBox="1"/>
          <p:nvPr/>
        </p:nvSpPr>
        <p:spPr>
          <a:xfrm>
            <a:off x="6758535" y="1218051"/>
            <a:ext cx="144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Wendell Furry</a:t>
            </a:r>
          </a:p>
          <a:p>
            <a:r>
              <a:rPr lang="en-US" altLang="zh-CN" sz="1600" b="1" dirty="0"/>
              <a:t>(1907 – 1984)</a:t>
            </a:r>
            <a:endParaRPr lang="zh-CN" altLang="en-US" sz="16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3C25AB3-64EC-403F-9A18-D79436CBAA9D}"/>
              </a:ext>
            </a:extLst>
          </p:cNvPr>
          <p:cNvSpPr txBox="1"/>
          <p:nvPr/>
        </p:nvSpPr>
        <p:spPr>
          <a:xfrm>
            <a:off x="6284658" y="505160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Ettore</a:t>
            </a:r>
            <a:r>
              <a:rPr lang="en-US" altLang="zh-CN" sz="1600" b="1" dirty="0"/>
              <a:t> </a:t>
            </a:r>
            <a:r>
              <a:rPr lang="en-US" altLang="zh-CN" sz="1600" b="1" dirty="0" err="1"/>
              <a:t>Majorana</a:t>
            </a:r>
            <a:endParaRPr lang="en-US" altLang="zh-CN" sz="1600" b="1" dirty="0"/>
          </a:p>
          <a:p>
            <a:pPr algn="ctr"/>
            <a:r>
              <a:rPr kumimoji="1"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(</a:t>
            </a:r>
            <a:r>
              <a:rPr kumimoji="1" lang="el-GR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=</a:t>
            </a:r>
            <a:r>
              <a:rPr kumimoji="1" lang="el-GR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kumimoji="1" lang="en-US" altLang="zh-CN" sz="16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C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?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lang="en-US" altLang="zh-CN" sz="1600" b="1" dirty="0"/>
              <a:t>1937)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F5F1DC0-2C98-4AD5-90B6-230615BBB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1176" y="553559"/>
            <a:ext cx="861081" cy="11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1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D48171A-41B6-4411-AD0B-0ECBE1B70E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New Physics beyond the SM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06DC621-5B07-49AE-A683-A0E7E215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Picture 5" descr="man_on_deck.GIF">
            <a:extLst>
              <a:ext uri="{FF2B5EF4-FFF2-40B4-BE49-F238E27FC236}">
                <a16:creationId xmlns:a16="http://schemas.microsoft.com/office/drawing/2014/main" id="{43B78D6F-CA0B-41DF-AE81-0EBDCB45B7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64" y="1333618"/>
            <a:ext cx="2664296" cy="3181483"/>
          </a:xfrm>
          <a:prstGeom prst="rect">
            <a:avLst/>
          </a:prstGeom>
        </p:spPr>
      </p:pic>
      <p:sp>
        <p:nvSpPr>
          <p:cNvPr id="7" name="テキスト ボックス 35">
            <a:extLst>
              <a:ext uri="{FF2B5EF4-FFF2-40B4-BE49-F238E27FC236}">
                <a16:creationId xmlns:a16="http://schemas.microsoft.com/office/drawing/2014/main" id="{18ACEBFF-B795-4DE1-856B-7F5AC9A67BFE}"/>
              </a:ext>
            </a:extLst>
          </p:cNvPr>
          <p:cNvSpPr txBox="1"/>
          <p:nvPr/>
        </p:nvSpPr>
        <p:spPr>
          <a:xfrm>
            <a:off x="2066882" y="4181018"/>
            <a:ext cx="776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SNO</a:t>
            </a:r>
          </a:p>
        </p:txBody>
      </p:sp>
      <p:pic>
        <p:nvPicPr>
          <p:cNvPr id="8" name="Picture 5" descr="Arthur B. McDonald">
            <a:extLst>
              <a:ext uri="{FF2B5EF4-FFF2-40B4-BE49-F238E27FC236}">
                <a16:creationId xmlns:a16="http://schemas.microsoft.com/office/drawing/2014/main" id="{97FA55EC-0D27-4F08-B06E-FEE62E53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" y="4581128"/>
            <a:ext cx="1129237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D1D43CC-AAE0-402D-BE35-2158B2FFB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48" y="4146329"/>
            <a:ext cx="3872335" cy="25733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1C99F8-E518-47E8-99A3-FED54785A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" y="484135"/>
            <a:ext cx="2664296" cy="8270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286720-A3F5-40C0-AFA8-DC06E5E67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462" y="523263"/>
            <a:ext cx="3807984" cy="35631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テキスト ボックス 35">
            <a:extLst>
              <a:ext uri="{FF2B5EF4-FFF2-40B4-BE49-F238E27FC236}">
                <a16:creationId xmlns:a16="http://schemas.microsoft.com/office/drawing/2014/main" id="{1BA5C184-02A0-40C9-AF99-FEFD143EBE46}"/>
              </a:ext>
            </a:extLst>
          </p:cNvPr>
          <p:cNvSpPr txBox="1"/>
          <p:nvPr/>
        </p:nvSpPr>
        <p:spPr>
          <a:xfrm>
            <a:off x="2771800" y="569318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Super-K</a:t>
            </a:r>
          </a:p>
        </p:txBody>
      </p:sp>
      <p:pic>
        <p:nvPicPr>
          <p:cNvPr id="17" name="Picture 2" descr="Takaaki Kajita">
            <a:extLst>
              <a:ext uri="{FF2B5EF4-FFF2-40B4-BE49-F238E27FC236}">
                <a16:creationId xmlns:a16="http://schemas.microsoft.com/office/drawing/2014/main" id="{10A593E5-F4BD-4C45-A5F7-5A1BB75C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80" y="4601427"/>
            <a:ext cx="1129237" cy="157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35">
            <a:extLst>
              <a:ext uri="{FF2B5EF4-FFF2-40B4-BE49-F238E27FC236}">
                <a16:creationId xmlns:a16="http://schemas.microsoft.com/office/drawing/2014/main" id="{91834EC7-74ED-4D5E-952E-F888CF51C94A}"/>
              </a:ext>
            </a:extLst>
          </p:cNvPr>
          <p:cNvSpPr txBox="1"/>
          <p:nvPr/>
        </p:nvSpPr>
        <p:spPr>
          <a:xfrm>
            <a:off x="107504" y="6279998"/>
            <a:ext cx="264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Nobel Prize in 2015</a:t>
            </a:r>
          </a:p>
        </p:txBody>
      </p:sp>
      <p:pic>
        <p:nvPicPr>
          <p:cNvPr id="19" name="Picture 309" descr="DYB_layout20100221_eng">
            <a:extLst>
              <a:ext uri="{FF2B5EF4-FFF2-40B4-BE49-F238E27FC236}">
                <a16:creationId xmlns:a16="http://schemas.microsoft.com/office/drawing/2014/main" id="{F88967E3-61D3-414E-A0FC-CCF79DDA4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4319" y="507788"/>
            <a:ext cx="2273762" cy="224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FF101A-FFB4-4D95-9856-4BDA3BBB9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718" y="2809782"/>
            <a:ext cx="2286363" cy="837020"/>
          </a:xfrm>
          <a:prstGeom prst="rect">
            <a:avLst/>
          </a:prstGeom>
        </p:spPr>
      </p:pic>
      <p:sp>
        <p:nvSpPr>
          <p:cNvPr id="21" name="テキスト ボックス 35">
            <a:extLst>
              <a:ext uri="{FF2B5EF4-FFF2-40B4-BE49-F238E27FC236}">
                <a16:creationId xmlns:a16="http://schemas.microsoft.com/office/drawing/2014/main" id="{64E69727-C546-447C-8108-56A129DE9BF6}"/>
              </a:ext>
            </a:extLst>
          </p:cNvPr>
          <p:cNvSpPr txBox="1"/>
          <p:nvPr/>
        </p:nvSpPr>
        <p:spPr>
          <a:xfrm>
            <a:off x="7430735" y="2380818"/>
            <a:ext cx="16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Daya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Bay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BD27F58-1DD6-403D-A5EB-AE1123A53A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759712"/>
            <a:ext cx="1643542" cy="1391418"/>
          </a:xfrm>
          <a:prstGeom prst="rect">
            <a:avLst/>
          </a:prstGeom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3550963-D7ED-49B8-BCB0-2D3F04A7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590" y="5264040"/>
            <a:ext cx="2339914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Neutrinos are massive !!!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 flavor mixing exists</a:t>
            </a:r>
          </a:p>
        </p:txBody>
      </p:sp>
    </p:spTree>
    <p:extLst>
      <p:ext uri="{BB962C8B-B14F-4D97-AF65-F5344CB8AC3E}">
        <p14:creationId xmlns:p14="http://schemas.microsoft.com/office/powerpoint/2010/main" val="427363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Neutrino Mass for 0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Decays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6A0000-B20A-4192-A93B-756D1011643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5496" y="476672"/>
            <a:ext cx="6156176" cy="36095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4B9CAD6-5A20-4DBC-BC1A-C2525EB4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89865"/>
            <a:ext cx="2736304" cy="29839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580F40B-DF59-4475-8B5E-2528CD9A597F}"/>
                  </a:ext>
                </a:extLst>
              </p:cNvPr>
              <p:cNvSpPr txBox="1"/>
              <p:nvPr/>
            </p:nvSpPr>
            <p:spPr>
              <a:xfrm>
                <a:off x="1907704" y="692696"/>
                <a:ext cx="3457998" cy="4093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136</m:t>
                          </m:r>
                        </m:sup>
                        <m:e>
                          <m:r>
                            <a:rPr lang="en-US" altLang="zh-CN" sz="2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𝐗𝐞</m:t>
                          </m:r>
                        </m:e>
                      </m:sPre>
                      <m:r>
                        <a:rPr lang="en-US" altLang="zh-CN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136</m:t>
                          </m:r>
                        </m:sup>
                        <m:e>
                          <m:r>
                            <a:rPr lang="en-US" altLang="zh-CN" sz="2400" b="1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𝐁𝐚</m:t>
                          </m:r>
                        </m:e>
                      </m:sPre>
                      <m:r>
                        <a:rPr lang="en-US" altLang="zh-CN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580F40B-DF59-4475-8B5E-2528CD9A5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692696"/>
                <a:ext cx="3457998" cy="4093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6EB65EB0-CF4E-43CA-9953-A40E102E3B7A}"/>
              </a:ext>
            </a:extLst>
          </p:cNvPr>
          <p:cNvSpPr/>
          <p:nvPr/>
        </p:nvSpPr>
        <p:spPr>
          <a:xfrm>
            <a:off x="6326786" y="3716879"/>
            <a:ext cx="2799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mediated 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β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C06F57F-71AD-43EC-B415-743A1B65326B}"/>
              </a:ext>
            </a:extLst>
          </p:cNvPr>
          <p:cNvSpPr/>
          <p:nvPr/>
        </p:nvSpPr>
        <p:spPr>
          <a:xfrm>
            <a:off x="34536" y="4237841"/>
            <a:ext cx="3079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νββ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-decay half-life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D54E239-82CD-4F3B-BE28-286F4FDBD2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323528" y="4763870"/>
            <a:ext cx="3888432" cy="46533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1A45BDF-BCEF-45C1-919D-26D189654F74}"/>
              </a:ext>
            </a:extLst>
          </p:cNvPr>
          <p:cNvSpPr txBox="1"/>
          <p:nvPr/>
        </p:nvSpPr>
        <p:spPr>
          <a:xfrm>
            <a:off x="0" y="3716879"/>
            <a:ext cx="4492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rPr>
              <a:t>Gomez-</a:t>
            </a:r>
            <a:r>
              <a:rPr lang="en-US" altLang="zh-CN" sz="1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Cadenas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</a:rPr>
              <a:t>., 1109.5155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2A02716-5388-4948-8868-E7F7A4C5CB05}"/>
              </a:ext>
            </a:extLst>
          </p:cNvPr>
          <p:cNvCxnSpPr/>
          <p:nvPr/>
        </p:nvCxnSpPr>
        <p:spPr>
          <a:xfrm>
            <a:off x="1115616" y="5301208"/>
            <a:ext cx="4584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头: 下 13">
            <a:extLst>
              <a:ext uri="{FF2B5EF4-FFF2-40B4-BE49-F238E27FC236}">
                <a16:creationId xmlns:a16="http://schemas.microsoft.com/office/drawing/2014/main" id="{54D51859-75C1-4B0D-AA03-76DA70E1FDAA}"/>
              </a:ext>
            </a:extLst>
          </p:cNvPr>
          <p:cNvSpPr/>
          <p:nvPr/>
        </p:nvSpPr>
        <p:spPr>
          <a:xfrm rot="1011400">
            <a:off x="1097267" y="5413360"/>
            <a:ext cx="254953" cy="4078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AC025AE-185C-4D09-B713-416F3A6549A1}"/>
              </a:ext>
            </a:extLst>
          </p:cNvPr>
          <p:cNvSpPr/>
          <p:nvPr/>
        </p:nvSpPr>
        <p:spPr>
          <a:xfrm>
            <a:off x="353075" y="5775506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Phase space</a:t>
            </a:r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15FFBC4-0E63-4A75-A8B0-DE4F83A4983B}"/>
              </a:ext>
            </a:extLst>
          </p:cNvPr>
          <p:cNvCxnSpPr/>
          <p:nvPr/>
        </p:nvCxnSpPr>
        <p:spPr>
          <a:xfrm>
            <a:off x="1822365" y="5301208"/>
            <a:ext cx="45844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下 16">
            <a:extLst>
              <a:ext uri="{FF2B5EF4-FFF2-40B4-BE49-F238E27FC236}">
                <a16:creationId xmlns:a16="http://schemas.microsoft.com/office/drawing/2014/main" id="{2F0E22ED-549C-47E7-912C-E8F32696B6FF}"/>
              </a:ext>
            </a:extLst>
          </p:cNvPr>
          <p:cNvSpPr/>
          <p:nvPr/>
        </p:nvSpPr>
        <p:spPr>
          <a:xfrm>
            <a:off x="1907704" y="5443155"/>
            <a:ext cx="288032" cy="360013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D13F254-43F5-401F-B0CC-C4C34A65D062}"/>
              </a:ext>
            </a:extLst>
          </p:cNvPr>
          <p:cNvSpPr/>
          <p:nvPr/>
        </p:nvSpPr>
        <p:spPr>
          <a:xfrm>
            <a:off x="1331640" y="5818038"/>
            <a:ext cx="1152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uclear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atrix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lement</a:t>
            </a:r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A41FDE3-66C1-4EA2-AF45-2B02B644DA0E}"/>
              </a:ext>
            </a:extLst>
          </p:cNvPr>
          <p:cNvCxnSpPr>
            <a:cxnSpLocks/>
          </p:cNvCxnSpPr>
          <p:nvPr/>
        </p:nvCxnSpPr>
        <p:spPr>
          <a:xfrm>
            <a:off x="2886238" y="5301208"/>
            <a:ext cx="45844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头: 下 19">
            <a:extLst>
              <a:ext uri="{FF2B5EF4-FFF2-40B4-BE49-F238E27FC236}">
                <a16:creationId xmlns:a16="http://schemas.microsoft.com/office/drawing/2014/main" id="{5204A64F-D6F0-4142-8A9C-BD1720F75C58}"/>
              </a:ext>
            </a:extLst>
          </p:cNvPr>
          <p:cNvSpPr/>
          <p:nvPr/>
        </p:nvSpPr>
        <p:spPr>
          <a:xfrm>
            <a:off x="2969568" y="5443155"/>
            <a:ext cx="288032" cy="360013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27F3481-EEFB-4C85-BA89-863C147C1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6309320"/>
            <a:ext cx="6567105" cy="3493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1125602-2D1D-48DD-94F5-F4309867BF56}"/>
              </a:ext>
            </a:extLst>
          </p:cNvPr>
          <p:cNvSpPr/>
          <p:nvPr/>
        </p:nvSpPr>
        <p:spPr>
          <a:xfrm>
            <a:off x="2377284" y="5887809"/>
            <a:ext cx="205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Effective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B5DD00-C944-4995-9F6C-AD8A4FCCBC1B}"/>
              </a:ext>
            </a:extLst>
          </p:cNvPr>
          <p:cNvSpPr txBox="1"/>
          <p:nvPr/>
        </p:nvSpPr>
        <p:spPr>
          <a:xfrm>
            <a:off x="4335020" y="4198514"/>
            <a:ext cx="4685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Experimentalists: fix the half-life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Nuclear theorists: calculate NME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Particle theorists: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effective mass</a:t>
            </a:r>
          </a:p>
          <a:p>
            <a:pPr algn="just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r>
              <a:rPr lang="el-GR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masses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Majorana CP phases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35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 Neutrino Mass for 0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Decays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8600C54-5962-479D-893B-A6D5A51C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97" y="557314"/>
            <a:ext cx="4782607" cy="460564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995B9AC8-3C51-4101-972A-A2F33275E0E4}"/>
              </a:ext>
            </a:extLst>
          </p:cNvPr>
          <p:cNvGrpSpPr/>
          <p:nvPr/>
        </p:nvGrpSpPr>
        <p:grpSpPr>
          <a:xfrm>
            <a:off x="35496" y="496123"/>
            <a:ext cx="4720391" cy="4589052"/>
            <a:chOff x="35496" y="496123"/>
            <a:chExt cx="4866035" cy="4824536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3B1EE360-1658-4E3C-BB03-265FEB590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96123"/>
              <a:ext cx="4866035" cy="4824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5EC4072-99E3-436A-AF4C-E7890A1A9D8B}"/>
                </a:ext>
              </a:extLst>
            </p:cNvPr>
            <p:cNvSpPr txBox="1"/>
            <p:nvPr/>
          </p:nvSpPr>
          <p:spPr>
            <a:xfrm>
              <a:off x="1835696" y="1916832"/>
              <a:ext cx="864096" cy="461665"/>
            </a:xfrm>
            <a:prstGeom prst="rect">
              <a:avLst/>
            </a:prstGeom>
            <a:solidFill>
              <a:srgbClr val="5B00FF"/>
            </a:solidFill>
            <a:ln>
              <a:solidFill>
                <a:srgbClr val="5B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IO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60D58DC-21FB-4DE9-A490-889D51DC933C}"/>
                </a:ext>
              </a:extLst>
            </p:cNvPr>
            <p:cNvSpPr txBox="1"/>
            <p:nvPr/>
          </p:nvSpPr>
          <p:spPr>
            <a:xfrm>
              <a:off x="1916088" y="3214079"/>
              <a:ext cx="864096" cy="461665"/>
            </a:xfrm>
            <a:prstGeom prst="rect">
              <a:avLst/>
            </a:prstGeom>
            <a:solidFill>
              <a:srgbClr val="5B00FF"/>
            </a:solidFill>
            <a:ln>
              <a:solidFill>
                <a:srgbClr val="5B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</a:rPr>
                <a:t>NO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3F71C0C-F2A7-4141-801C-26CBEE9A9781}"/>
              </a:ext>
            </a:extLst>
          </p:cNvPr>
          <p:cNvCxnSpPr/>
          <p:nvPr/>
        </p:nvCxnSpPr>
        <p:spPr>
          <a:xfrm>
            <a:off x="786398" y="2509489"/>
            <a:ext cx="403244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8C28EE2-4B46-4DE2-89A1-89E6746DCE5B}"/>
              </a:ext>
            </a:extLst>
          </p:cNvPr>
          <p:cNvCxnSpPr/>
          <p:nvPr/>
        </p:nvCxnSpPr>
        <p:spPr>
          <a:xfrm>
            <a:off x="770987" y="3464006"/>
            <a:ext cx="403244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51B3041-F16F-4BA8-8191-0183F3F7009D}"/>
                  </a:ext>
                </a:extLst>
              </p:cNvPr>
              <p:cNvSpPr txBox="1"/>
              <p:nvPr/>
            </p:nvSpPr>
            <p:spPr>
              <a:xfrm>
                <a:off x="3779912" y="2189453"/>
                <a:ext cx="8319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</a:rPr>
                  <a:t>0 meV</a:t>
                </a:r>
                <a:endParaRPr lang="zh-CN" alt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51B3041-F16F-4BA8-8191-0183F3F70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189453"/>
                <a:ext cx="831959" cy="307777"/>
              </a:xfrm>
              <a:prstGeom prst="rect">
                <a:avLst/>
              </a:prstGeom>
              <a:blipFill>
                <a:blip r:embed="rId4"/>
                <a:stretch>
                  <a:fillRect l="-10219" t="-25490" r="-17518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C8D559A-D66C-4C2A-8D4E-FA478BED2A7E}"/>
                  </a:ext>
                </a:extLst>
              </p:cNvPr>
              <p:cNvSpPr txBox="1"/>
              <p:nvPr/>
            </p:nvSpPr>
            <p:spPr>
              <a:xfrm>
                <a:off x="3851920" y="3125467"/>
                <a:ext cx="70211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</a:rPr>
                  <a:t> meV</a:t>
                </a:r>
                <a:endParaRPr lang="zh-CN" altLang="en-US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C8D559A-D66C-4C2A-8D4E-FA478BED2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3125467"/>
                <a:ext cx="702115" cy="307777"/>
              </a:xfrm>
              <a:prstGeom prst="rect">
                <a:avLst/>
              </a:prstGeom>
              <a:blipFill>
                <a:blip r:embed="rId5"/>
                <a:stretch>
                  <a:fillRect l="-13043" t="-26000" r="-20870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E541714C-E18D-459E-895C-107844BB3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691" y="5254502"/>
            <a:ext cx="6567105" cy="34936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4884796-C6C4-4F8D-8CD4-9FCA35031AAE}"/>
              </a:ext>
            </a:extLst>
          </p:cNvPr>
          <p:cNvSpPr/>
          <p:nvPr/>
        </p:nvSpPr>
        <p:spPr>
          <a:xfrm>
            <a:off x="35496" y="5229200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Effective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07DF0E-B350-4E76-96F9-39D6E3FDF51A}"/>
              </a:ext>
            </a:extLst>
          </p:cNvPr>
          <p:cNvSpPr txBox="1"/>
          <p:nvPr/>
        </p:nvSpPr>
        <p:spPr>
          <a:xfrm>
            <a:off x="5402279" y="764704"/>
            <a:ext cx="30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Jun Cao et al., 1908.08355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E146050-CB6E-49B9-AF23-FC9AB019AC68}"/>
              </a:ext>
            </a:extLst>
          </p:cNvPr>
          <p:cNvSpPr/>
          <p:nvPr/>
        </p:nvSpPr>
        <p:spPr>
          <a:xfrm>
            <a:off x="35496" y="5839021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 assume Majorana neutrinos with NO, and observe no signal events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If this is true even for future 1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meV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sensitivity, then what can we learn?</a:t>
            </a:r>
          </a:p>
        </p:txBody>
      </p:sp>
    </p:spTree>
    <p:extLst>
      <p:ext uri="{BB962C8B-B14F-4D97-AF65-F5344CB8AC3E}">
        <p14:creationId xmlns:p14="http://schemas.microsoft.com/office/powerpoint/2010/main" val="1685624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3E2CB61-F58B-4B3A-8D9F-A2973F1B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22" y="1455516"/>
            <a:ext cx="6798871" cy="528585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DC7EA8D-B0E9-4962-8348-5DA8D188406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Lightest Neutrino Mass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96E10FC-3CF1-4B94-B8B3-E940C575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73E5972-A7CC-4308-B92C-1A7B8A48CB26}"/>
              </a:ext>
            </a:extLst>
          </p:cNvPr>
          <p:cNvSpPr txBox="1"/>
          <p:nvPr/>
        </p:nvSpPr>
        <p:spPr>
          <a:xfrm>
            <a:off x="825905" y="476672"/>
            <a:ext cx="8210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Xing, Zhao, Y.L. Zhou, 1504.05820; Ge, Lindner, 1608.01618;Xing, Zhao, 17;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</a:rPr>
              <a:t>Penedo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latin typeface="arial" panose="020B0604020202020204" pitchFamily="34" charset="0"/>
              </a:rPr>
              <a:t>Petcov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18; Ge, Zhu, 20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AE9D31-AE40-4DEE-B18B-E50BA135550B}"/>
              </a:ext>
            </a:extLst>
          </p:cNvPr>
          <p:cNvSpPr/>
          <p:nvPr/>
        </p:nvSpPr>
        <p:spPr>
          <a:xfrm>
            <a:off x="31459" y="865980"/>
            <a:ext cx="4156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meV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frontier of 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0ν2β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decays 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C4EE49C-17FC-460C-83BA-734BFAFB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4" y="1266090"/>
            <a:ext cx="3943353" cy="39244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303A32-5480-43D8-A927-1893740C6564}"/>
              </a:ext>
            </a:extLst>
          </p:cNvPr>
          <p:cNvSpPr txBox="1"/>
          <p:nvPr/>
        </p:nvSpPr>
        <p:spPr>
          <a:xfrm>
            <a:off x="6014793" y="1196752"/>
            <a:ext cx="305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Jun Cao et al., 1908.08355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7F51F2-9CB9-41F2-A71F-705FDB79DF4C}"/>
              </a:ext>
            </a:extLst>
          </p:cNvPr>
          <p:cNvGrpSpPr/>
          <p:nvPr/>
        </p:nvGrpSpPr>
        <p:grpSpPr>
          <a:xfrm>
            <a:off x="221990" y="5229200"/>
            <a:ext cx="2261778" cy="1500916"/>
            <a:chOff x="107504" y="5637871"/>
            <a:chExt cx="1944216" cy="122012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67F8927-A59E-4332-8815-4F1499DBC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084" y="5637871"/>
              <a:ext cx="1527858" cy="35414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2EE666-134C-4646-A6A7-8FA26D69B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832" y="6049445"/>
              <a:ext cx="1747777" cy="35124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F785340-A110-4DC0-8343-328C3052D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884" y="6516174"/>
              <a:ext cx="1863524" cy="296091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15016E8-FFCC-4C86-8E24-D9EF6EBADE89}"/>
                </a:ext>
              </a:extLst>
            </p:cNvPr>
            <p:cNvSpPr/>
            <p:nvPr/>
          </p:nvSpPr>
          <p:spPr>
            <a:xfrm>
              <a:off x="107504" y="5637871"/>
              <a:ext cx="1944216" cy="12201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854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FE9FF73-F109-4397-B5DB-1459D1C4F1C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Sensitivity Studies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1EF528C-0043-4F6B-B3F5-87304BD9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786278E-C7D4-425A-8790-DB08BEF1EB5E}"/>
              </a:ext>
            </a:extLst>
          </p:cNvPr>
          <p:cNvSpPr/>
          <p:nvPr/>
        </p:nvSpPr>
        <p:spPr>
          <a:xfrm>
            <a:off x="-7448" y="620688"/>
            <a:ext cx="4003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Motivation for two setups</a:t>
            </a:r>
            <a:endParaRPr lang="zh-CN" altLang="en-US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929DA8-48E3-454B-81A1-462D6437AA25}"/>
              </a:ext>
            </a:extLst>
          </p:cNvPr>
          <p:cNvSpPr txBox="1"/>
          <p:nvPr/>
        </p:nvSpPr>
        <p:spPr>
          <a:xfrm>
            <a:off x="3635896" y="665937"/>
            <a:ext cx="5373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J. Zhao, L.J. Wen, Y.F. Wang, J. Cao, 1610.07143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75608D-2349-4F25-9AC3-57EC1168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34732" y="1069580"/>
            <a:ext cx="4892152" cy="37275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8627C3E-3308-44CB-9670-B7C65349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94" y="4854834"/>
            <a:ext cx="1647745" cy="3401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C24C01-37CF-433F-943E-4D705772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00" y="4836894"/>
            <a:ext cx="2344558" cy="3581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DDBE13-3256-4C01-AB64-96FF3D131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647" y="4860465"/>
            <a:ext cx="1172945" cy="31888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0E8B5A6-B573-46A4-82C9-2E5E19779A11}"/>
              </a:ext>
            </a:extLst>
          </p:cNvPr>
          <p:cNvGrpSpPr/>
          <p:nvPr/>
        </p:nvGrpSpPr>
        <p:grpSpPr>
          <a:xfrm>
            <a:off x="5004048" y="1069580"/>
            <a:ext cx="3904776" cy="3775220"/>
            <a:chOff x="5004048" y="1069580"/>
            <a:chExt cx="3904776" cy="377522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013C649-8FF4-4CAB-B7C9-980D75604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4048" y="1069580"/>
              <a:ext cx="3904776" cy="3775220"/>
            </a:xfrm>
            <a:prstGeom prst="rect">
              <a:avLst/>
            </a:prstGeom>
          </p:spPr>
        </p:pic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3CF2891-5472-4C3A-AEF7-D346BFE39076}"/>
                </a:ext>
              </a:extLst>
            </p:cNvPr>
            <p:cNvCxnSpPr/>
            <p:nvPr/>
          </p:nvCxnSpPr>
          <p:spPr>
            <a:xfrm flipV="1">
              <a:off x="7231249" y="1145292"/>
              <a:ext cx="0" cy="313200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2EE077FA-6442-450D-AB7C-77BF9A2A6329}"/>
                </a:ext>
              </a:extLst>
            </p:cNvPr>
            <p:cNvCxnSpPr/>
            <p:nvPr/>
          </p:nvCxnSpPr>
          <p:spPr>
            <a:xfrm>
              <a:off x="5652120" y="2492896"/>
              <a:ext cx="1584000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75EFD81F-AC8B-4A5D-B77D-D13A85087CDB}"/>
                </a:ext>
              </a:extLst>
            </p:cNvPr>
            <p:cNvCxnSpPr/>
            <p:nvPr/>
          </p:nvCxnSpPr>
          <p:spPr>
            <a:xfrm>
              <a:off x="5652120" y="2924944"/>
              <a:ext cx="1584000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C57C4F8C-261F-4313-AFC3-343EFCD09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655" y="5325300"/>
            <a:ext cx="2476306" cy="3893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9612ECF-16F3-441C-8E99-F49B7A5493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067944" y="5335289"/>
            <a:ext cx="2952328" cy="361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5E06B15-787A-4638-B64D-16652D25CA71}"/>
                  </a:ext>
                </a:extLst>
              </p:cNvPr>
              <p:cNvSpPr txBox="1"/>
              <p:nvPr/>
            </p:nvSpPr>
            <p:spPr>
              <a:xfrm>
                <a:off x="7557287" y="5335288"/>
                <a:ext cx="9842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@3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C.L.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5E06B15-787A-4638-B64D-16652D25C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87" y="5335288"/>
                <a:ext cx="984244" cy="307777"/>
              </a:xfrm>
              <a:prstGeom prst="rect">
                <a:avLst/>
              </a:prstGeom>
              <a:blipFill>
                <a:blip r:embed="rId9"/>
                <a:stretch>
                  <a:fillRect l="-9938" t="-25490" r="-13043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99D160FC-C60C-4352-8E9B-86EB59FABF60}"/>
              </a:ext>
            </a:extLst>
          </p:cNvPr>
          <p:cNvSpPr/>
          <p:nvPr/>
        </p:nvSpPr>
        <p:spPr>
          <a:xfrm>
            <a:off x="0" y="4797152"/>
            <a:ext cx="3098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Setup  I: JUNO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Xe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-LS</a:t>
            </a:r>
            <a:endParaRPr lang="zh-CN" altLang="en-US" sz="20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0A402B6-4EB2-4DB5-82B3-E233628A1F03}"/>
              </a:ext>
            </a:extLst>
          </p:cNvPr>
          <p:cNvSpPr/>
          <p:nvPr/>
        </p:nvSpPr>
        <p:spPr>
          <a:xfrm>
            <a:off x="0" y="5805264"/>
            <a:ext cx="3098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Setup II: Ideal scenario</a:t>
            </a:r>
            <a:endParaRPr lang="zh-CN" altLang="en-US" sz="20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BEE9749-DEF4-4B3E-B07B-385C2B882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5836" y="5895056"/>
            <a:ext cx="1800200" cy="2833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1ED5FC2-4760-44C7-8F53-A6E813640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8225" y="5852455"/>
            <a:ext cx="1830024" cy="32592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BF80BBD-B92D-47B2-B7E7-F9A8FA17CD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2456" y="5863450"/>
            <a:ext cx="699349" cy="28332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42B6A13C-EEAB-4138-A295-EEA1907658CC}"/>
              </a:ext>
            </a:extLst>
          </p:cNvPr>
          <p:cNvGrpSpPr/>
          <p:nvPr/>
        </p:nvGrpSpPr>
        <p:grpSpPr>
          <a:xfrm>
            <a:off x="1342655" y="6342931"/>
            <a:ext cx="2365249" cy="356356"/>
            <a:chOff x="1342655" y="6310119"/>
            <a:chExt cx="2365249" cy="356356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E2E3C9FA-05B5-459A-B1A0-8A28AF71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42655" y="6310119"/>
              <a:ext cx="2365249" cy="3563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C1464EFD-74D2-45A5-B551-D8E402826469}"/>
                    </a:ext>
                  </a:extLst>
                </p:cNvPr>
                <p:cNvSpPr txBox="1"/>
                <p:nvPr/>
              </p:nvSpPr>
              <p:spPr>
                <a:xfrm>
                  <a:off x="1835696" y="6313386"/>
                  <a:ext cx="2260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70034CB7-0D95-45F0-B25E-F4FA9ED91D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696" y="6313386"/>
                  <a:ext cx="22602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0811" r="-108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CDD62D3-AF1A-49A2-B4EA-D6694C42A950}"/>
              </a:ext>
            </a:extLst>
          </p:cNvPr>
          <p:cNvGrpSpPr/>
          <p:nvPr/>
        </p:nvGrpSpPr>
        <p:grpSpPr>
          <a:xfrm>
            <a:off x="4067944" y="6344450"/>
            <a:ext cx="3070594" cy="364651"/>
            <a:chOff x="4067944" y="6333385"/>
            <a:chExt cx="3070594" cy="36465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F5319CF0-93CE-4F7E-96FA-18F061A5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67944" y="6333385"/>
              <a:ext cx="3070594" cy="3646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901DB85E-15BA-43CC-9BA9-C507D9C97391}"/>
                    </a:ext>
                  </a:extLst>
                </p:cNvPr>
                <p:cNvSpPr txBox="1"/>
                <p:nvPr/>
              </p:nvSpPr>
              <p:spPr>
                <a:xfrm>
                  <a:off x="4737316" y="6338522"/>
                  <a:ext cx="2260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173D6CE2-72AE-4321-A32C-EFECED076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7316" y="6338522"/>
                  <a:ext cx="226024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0811" r="-108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58DD56B-3CFF-43A1-9BC1-4316AEEA9FAA}"/>
                  </a:ext>
                </a:extLst>
              </p:cNvPr>
              <p:cNvSpPr txBox="1"/>
              <p:nvPr/>
            </p:nvSpPr>
            <p:spPr>
              <a:xfrm>
                <a:off x="7557287" y="6401324"/>
                <a:ext cx="98424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@3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C.L.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58DD56B-3CFF-43A1-9BC1-4316AEEA9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87" y="6401324"/>
                <a:ext cx="984244" cy="307777"/>
              </a:xfrm>
              <a:prstGeom prst="rect">
                <a:avLst/>
              </a:prstGeom>
              <a:blipFill>
                <a:blip r:embed="rId17"/>
                <a:stretch>
                  <a:fillRect l="-9938" t="-25490" r="-13043" b="-490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1091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AE7A272-C8BA-4270-9BA7-71EC880F8315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Sensitivity Studies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DF58EDF-B67D-452F-927D-AB648523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DFAB18-7412-4628-95A7-EAF12CD0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756"/>
            <a:ext cx="9144000" cy="469048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7CAFAD5-2926-4ABB-A520-08B853158E3C}"/>
              </a:ext>
            </a:extLst>
          </p:cNvPr>
          <p:cNvSpPr/>
          <p:nvPr/>
        </p:nvSpPr>
        <p:spPr>
          <a:xfrm>
            <a:off x="7874" y="572655"/>
            <a:ext cx="9136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Final Results for Setup-I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FCF32E-D247-445E-8078-4940E35B070E}"/>
              </a:ext>
            </a:extLst>
          </p:cNvPr>
          <p:cNvSpPr txBox="1"/>
          <p:nvPr/>
        </p:nvSpPr>
        <p:spPr>
          <a:xfrm>
            <a:off x="5868143" y="596517"/>
            <a:ext cx="3192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Huang, S.Z., 2010.16281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3F531E-9569-4292-BDC8-34DFB4FCB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86808"/>
            <a:ext cx="4824536" cy="7970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3AF9637-00E4-4663-B61A-9A037B7E4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230" y="5843144"/>
            <a:ext cx="6063469" cy="8407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BF80DB-F52A-4F16-B74F-4F31DD5B9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2780928"/>
            <a:ext cx="1571181" cy="288031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83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289A16-7BCA-4E12-A823-0537B00D087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Sensitivity Studies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B920ECD-EB63-413C-9DE2-CD88B3BE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DA0A65-742C-4467-948F-16C7D1EB6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010"/>
            <a:ext cx="9144000" cy="475398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D077FBC-B2CE-4EE5-94B3-C6CB84D3888F}"/>
              </a:ext>
            </a:extLst>
          </p:cNvPr>
          <p:cNvSpPr/>
          <p:nvPr/>
        </p:nvSpPr>
        <p:spPr>
          <a:xfrm>
            <a:off x="7874" y="572655"/>
            <a:ext cx="9136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Final Results for Setup-II</a:t>
            </a:r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630216-4823-4853-B779-238450DFB544}"/>
              </a:ext>
            </a:extLst>
          </p:cNvPr>
          <p:cNvSpPr txBox="1"/>
          <p:nvPr/>
        </p:nvSpPr>
        <p:spPr>
          <a:xfrm>
            <a:off x="4668241" y="596517"/>
            <a:ext cx="4392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Huang, S.Z., 2010.16281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F02F15-6103-47E2-A0A9-F8D4483B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51520" y="5825187"/>
            <a:ext cx="5544616" cy="872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421F2-6373-46A8-ABEA-E0F4897BDB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491880" y="5800667"/>
            <a:ext cx="5364596" cy="8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9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FD7A08C-6325-4F93-BE27-5836679F0BB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Sensitivity to Neutrino Masses 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17090DF-7859-490B-A8D9-02FC9CD98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F609B0-4318-464E-ACA4-C1624D23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54" y="1068842"/>
            <a:ext cx="8553691" cy="42323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7B9B2-2E84-4A14-9EAC-52E4A7BA83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907704" y="692696"/>
            <a:ext cx="6134582" cy="2409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84821CD-E097-499E-807D-34020CE6AF96}"/>
              </a:ext>
            </a:extLst>
          </p:cNvPr>
          <p:cNvSpPr/>
          <p:nvPr/>
        </p:nvSpPr>
        <p:spPr>
          <a:xfrm>
            <a:off x="35495" y="5530006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1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meV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sensitivity challenging but quite beneficial (even with null sig.)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sensitivity to neutrino masses precedes that of future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cosmo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probes</a:t>
            </a:r>
          </a:p>
        </p:txBody>
      </p:sp>
    </p:spTree>
    <p:extLst>
      <p:ext uri="{BB962C8B-B14F-4D97-AF65-F5344CB8AC3E}">
        <p14:creationId xmlns:p14="http://schemas.microsoft.com/office/powerpoint/2010/main" val="3551599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Roadmap for Neutrino Physics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Normal or Inverted (sign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1" i="1">
                            <a:solidFill>
                              <a:schemeClr val="tx1"/>
                            </a:solidFill>
                            <a:latin typeface="Cambria Math"/>
                            <a:ea typeface="微软雅黑" pitchFamily="34" charset="-122"/>
                          </a:rPr>
                          <m:t>𝚫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Leptonic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 Violation (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δ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= 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Octant of </a:t>
                </a:r>
                <a:r>
                  <a:rPr kumimoji="1" lang="el-GR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θ</a:t>
                </a:r>
                <a:r>
                  <a:rPr kumimoji="1" lang="en-US" altLang="zh-CN" b="1" baseline="-25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23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(&gt; or &lt; 45</a:t>
                </a:r>
                <a:r>
                  <a:rPr kumimoji="1" lang="en-US" altLang="zh-CN" b="1" baseline="30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o</a:t>
                </a:r>
                <a:r>
                  <a:rPr kumimoji="1"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</p:txBody>
          </p:sp>
        </mc:Choice>
        <mc:Fallback xmlns="">
          <p:sp>
            <p:nvSpPr>
              <p:cNvPr id="7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7" y="692696"/>
                <a:ext cx="4721015" cy="1525334"/>
              </a:xfrm>
              <a:prstGeom prst="rect">
                <a:avLst/>
              </a:prstGeom>
              <a:blipFill>
                <a:blip r:embed="rId2"/>
                <a:stretch>
                  <a:fillRect l="-904" t="-1200" b="-3600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Absolute Neutrino Masses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𝐥𝐢𝐠𝐡𝐭𝐞𝐬𝐭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CN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?)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or Dirac Nature (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=</a:t>
                </a:r>
                <a:r>
                  <a:rPr kumimoji="1" lang="el-GR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ν</a:t>
                </a:r>
                <a:r>
                  <a:rPr kumimoji="1" lang="en-US" altLang="zh-CN" b="1" baseline="30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?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kumimoji="1"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Majorana</a:t>
                </a:r>
                <a:r>
                  <a:rPr kumimoji="1"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ahoma" pitchFamily="34" charset="0"/>
                  </a:rPr>
                  <a:t> CP-Violating Phases (how?)</a:t>
                </a:r>
              </a:p>
            </p:txBody>
          </p:sp>
        </mc:Choice>
        <mc:Fallback xmlns="">
          <p:sp>
            <p:nvSpPr>
              <p:cNvPr id="8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8" y="2358511"/>
                <a:ext cx="5687626" cy="1532653"/>
              </a:xfrm>
              <a:prstGeom prst="rect">
                <a:avLst/>
              </a:prstGeom>
              <a:blipFill>
                <a:blip r:embed="rId3"/>
                <a:stretch>
                  <a:fillRect l="-750" t="-2390" b="-3586"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001" y="4581128"/>
            <a:ext cx="405570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Extra Neutrino Species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Exotic Neutrino Interactions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Various LNV &amp; LFV Processes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Leptonic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r>
              <a:rPr kumimoji="1"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Unitarity</a:t>
            </a: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Violation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160299" y="4581128"/>
            <a:ext cx="3948205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Origin of Neutrino Masses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Flavor Structure (Symmetry?)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Quark-Lepton Connection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Relations to DM and/or BAU</a:t>
            </a: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E1E197AE-F562-4715-A832-B840F2DC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499" y="737060"/>
            <a:ext cx="3743357" cy="3169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82E7794-CFE1-4259-9285-BE049384122E}"/>
              </a:ext>
            </a:extLst>
          </p:cNvPr>
          <p:cNvSpPr/>
          <p:nvPr/>
        </p:nvSpPr>
        <p:spPr>
          <a:xfrm>
            <a:off x="143508" y="4059245"/>
            <a:ext cx="8856984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l-GR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Roadmap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: mass ordering + 0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2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β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(Majorana) + LNV/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LFV+Colliders+SMPT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386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24FE3C-0C83-4DFB-B84F-23E6541A52E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en-US" altLang="zh-CN" dirty="0"/>
              <a:t>The Energy Scale of New Physics 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C661B9B-097C-43F9-A699-358E63CB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27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0A260B18-9DDE-4BBB-AF9E-D2E2B1CAF06A}"/>
              </a:ext>
            </a:extLst>
          </p:cNvPr>
          <p:cNvSpPr/>
          <p:nvPr/>
        </p:nvSpPr>
        <p:spPr>
          <a:xfrm rot="10800000">
            <a:off x="2339752" y="1052736"/>
            <a:ext cx="648072" cy="5076564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DCDCDD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C092A9-B54F-46D4-8A80-A3C7CB3C7FCC}"/>
              </a:ext>
            </a:extLst>
          </p:cNvPr>
          <p:cNvSpPr/>
          <p:nvPr/>
        </p:nvSpPr>
        <p:spPr>
          <a:xfrm>
            <a:off x="107504" y="6381328"/>
            <a:ext cx="42899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oscillations 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el-GR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ν</a:t>
            </a:r>
            <a:r>
              <a:rPr lang="en-US" altLang="zh-CN" sz="20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masses  NP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6828A4-50E4-4F10-A303-0B5B2358F025}"/>
              </a:ext>
            </a:extLst>
          </p:cNvPr>
          <p:cNvSpPr/>
          <p:nvPr/>
        </p:nvSpPr>
        <p:spPr>
          <a:xfrm>
            <a:off x="1246090" y="496446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Physics </a:t>
            </a:r>
            <a:endParaRPr lang="zh-CN" altLang="en-US" sz="20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2892BA1-21BE-462A-836E-763469CD92D4}"/>
              </a:ext>
            </a:extLst>
          </p:cNvPr>
          <p:cNvCxnSpPr/>
          <p:nvPr/>
        </p:nvCxnSpPr>
        <p:spPr>
          <a:xfrm>
            <a:off x="1475751" y="5229200"/>
            <a:ext cx="86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972F27F-7033-4465-BCCC-B47C18202027}"/>
              </a:ext>
            </a:extLst>
          </p:cNvPr>
          <p:cNvSpPr/>
          <p:nvPr/>
        </p:nvSpPr>
        <p:spPr>
          <a:xfrm>
            <a:off x="586028" y="5066600"/>
            <a:ext cx="605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TeV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50423B2-91C6-4B55-B64A-E29BF15F0FD9}"/>
              </a:ext>
            </a:extLst>
          </p:cNvPr>
          <p:cNvSpPr/>
          <p:nvPr/>
        </p:nvSpPr>
        <p:spPr>
          <a:xfrm>
            <a:off x="637230" y="5458562"/>
            <a:ext cx="56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EW</a:t>
            </a:r>
            <a:endParaRPr lang="zh-CN" altLang="en-US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4A63086D-C29C-4378-94AA-CA6030274F83}"/>
              </a:ext>
            </a:extLst>
          </p:cNvPr>
          <p:cNvCxnSpPr/>
          <p:nvPr/>
        </p:nvCxnSpPr>
        <p:spPr>
          <a:xfrm>
            <a:off x="1619760" y="2832584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D0F8D131-81AA-49C8-880E-A0B54F249F9F}"/>
              </a:ext>
            </a:extLst>
          </p:cNvPr>
          <p:cNvSpPr/>
          <p:nvPr/>
        </p:nvSpPr>
        <p:spPr>
          <a:xfrm>
            <a:off x="216869" y="2647918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GUT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A7B81EC-D620-4F31-98F1-0E55CDEFEBDD}"/>
              </a:ext>
            </a:extLst>
          </p:cNvPr>
          <p:cNvCxnSpPr/>
          <p:nvPr/>
        </p:nvCxnSpPr>
        <p:spPr>
          <a:xfrm>
            <a:off x="1619760" y="1516142"/>
            <a:ext cx="7920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DCFAF6FF-679D-4539-9387-ACF797419683}"/>
              </a:ext>
            </a:extLst>
          </p:cNvPr>
          <p:cNvSpPr/>
          <p:nvPr/>
        </p:nvSpPr>
        <p:spPr>
          <a:xfrm>
            <a:off x="35496" y="1331476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Planck</a:t>
            </a:r>
            <a:r>
              <a:rPr lang="zh-CN" altLang="en-US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scale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4218E3E-BCEA-4830-BEBC-508735EC0490}"/>
              </a:ext>
            </a:extLst>
          </p:cNvPr>
          <p:cNvSpPr/>
          <p:nvPr/>
        </p:nvSpPr>
        <p:spPr>
          <a:xfrm>
            <a:off x="1305663" y="1069245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0D22372-6BA2-458B-ADF9-11402696C46C}"/>
              </a:ext>
            </a:extLst>
          </p:cNvPr>
          <p:cNvSpPr/>
          <p:nvPr/>
        </p:nvSpPr>
        <p:spPr>
          <a:xfrm>
            <a:off x="1258626" y="2406038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1BD77B-A364-45DE-9CA2-363F365B3035}"/>
              </a:ext>
            </a:extLst>
          </p:cNvPr>
          <p:cNvSpPr/>
          <p:nvPr/>
        </p:nvSpPr>
        <p:spPr>
          <a:xfrm>
            <a:off x="1302161" y="4793629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DA0E2DA-4275-4472-9B10-3B007990955E}"/>
              </a:ext>
            </a:extLst>
          </p:cNvPr>
          <p:cNvSpPr/>
          <p:nvPr/>
        </p:nvSpPr>
        <p:spPr>
          <a:xfrm>
            <a:off x="1282777" y="5461464"/>
            <a:ext cx="1109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GeV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6B4C946-38BD-4A7B-9851-6475EB764D9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205846" y="4973114"/>
            <a:ext cx="2217844" cy="14975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54934-EAD2-4D12-A2A2-A3A90E648A0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051791" y="4441867"/>
            <a:ext cx="2131326" cy="198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02CF13A-75AC-4893-A7B0-92541487CD5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7333785" y="4793629"/>
            <a:ext cx="1702712" cy="1733740"/>
          </a:xfrm>
          <a:prstGeom prst="rect">
            <a:avLst/>
          </a:prstGeom>
        </p:spPr>
      </p:pic>
      <p:pic>
        <p:nvPicPr>
          <p:cNvPr id="1026" name="Picture 2" descr="查看源图像">
            <a:extLst>
              <a:ext uri="{FF2B5EF4-FFF2-40B4-BE49-F238E27FC236}">
                <a16:creationId xmlns:a16="http://schemas.microsoft.com/office/drawing/2014/main" id="{FE2F3DDF-DB21-4D18-A964-0C73470EE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2" y="3295791"/>
            <a:ext cx="2093811" cy="11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78D36FD-9A1D-4C26-A150-B754E041232D}"/>
              </a:ext>
            </a:extLst>
          </p:cNvPr>
          <p:cNvSpPr/>
          <p:nvPr/>
        </p:nvSpPr>
        <p:spPr>
          <a:xfrm>
            <a:off x="332547" y="4059415"/>
            <a:ext cx="1959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Seesaw scale</a:t>
            </a:r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？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F5B8D9E-19DB-479F-B040-8AC50110556F}"/>
              </a:ext>
            </a:extLst>
          </p:cNvPr>
          <p:cNvSpPr/>
          <p:nvPr/>
        </p:nvSpPr>
        <p:spPr>
          <a:xfrm>
            <a:off x="5247085" y="4375372"/>
            <a:ext cx="2959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High-energy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Frontier: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searches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colliders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F81DEAEF-B57D-430E-9F57-526917150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482" y="982149"/>
            <a:ext cx="3624652" cy="158275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47D5F57-E98F-4917-9A19-527A76C8A164}"/>
              </a:ext>
            </a:extLst>
          </p:cNvPr>
          <p:cNvSpPr/>
          <p:nvPr/>
        </p:nvSpPr>
        <p:spPr>
          <a:xfrm>
            <a:off x="2987824" y="536155"/>
            <a:ext cx="6192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Frontier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</a:t>
            </a:r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/CMB/LSS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0" name="Picture 6" descr="查看源图像">
            <a:extLst>
              <a:ext uri="{FF2B5EF4-FFF2-40B4-BE49-F238E27FC236}">
                <a16:creationId xmlns:a16="http://schemas.microsoft.com/office/drawing/2014/main" id="{A5BD341B-2520-4CB5-B884-D936F112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78" y="982149"/>
            <a:ext cx="1947302" cy="158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EC15479C-B3FF-420F-A919-9F52F053FED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2987824" y="2647918"/>
            <a:ext cx="3467445" cy="1700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C54DE102-381D-4937-A5D0-B1E47EBBB5A3}"/>
              </a:ext>
            </a:extLst>
          </p:cNvPr>
          <p:cNvSpPr/>
          <p:nvPr/>
        </p:nvSpPr>
        <p:spPr>
          <a:xfrm>
            <a:off x="6530990" y="2700901"/>
            <a:ext cx="2577514" cy="164660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Frontier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5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Construct low-energy effective field theories (EFTs)</a:t>
            </a:r>
            <a:r>
              <a:rPr lang="zh-CN" altLang="en-US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precision calculations, compare with experimental data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E9101F1-35D3-4CAA-AAE5-178FAFF26E51}"/>
              </a:ext>
            </a:extLst>
          </p:cNvPr>
          <p:cNvSpPr/>
          <p:nvPr/>
        </p:nvSpPr>
        <p:spPr>
          <a:xfrm>
            <a:off x="4572000" y="6445071"/>
            <a:ext cx="3886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Cai, Han, Li, Ruiz, Front. in Phys. 6 (2018) 40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52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350F8C6-69F7-44F8-B8C4-70DFADD0B81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Neutrino Effective Field Theories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9AE042C5-BC44-4699-910F-4F82D108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44A868C-96A0-49DF-BA0F-FED2CA24C60F}"/>
              </a:ext>
            </a:extLst>
          </p:cNvPr>
          <p:cNvGrpSpPr/>
          <p:nvPr/>
        </p:nvGrpSpPr>
        <p:grpSpPr>
          <a:xfrm>
            <a:off x="57042" y="539387"/>
            <a:ext cx="4248472" cy="3206908"/>
            <a:chOff x="179512" y="620688"/>
            <a:chExt cx="4248472" cy="32069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AF18B35-27B1-4ECE-8388-4359731D3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620688"/>
              <a:ext cx="4032448" cy="320690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A33B603-2121-4EF7-A5B4-4C70A6955297}"/>
                </a:ext>
              </a:extLst>
            </p:cNvPr>
            <p:cNvSpPr/>
            <p:nvPr/>
          </p:nvSpPr>
          <p:spPr>
            <a:xfrm>
              <a:off x="395536" y="1268760"/>
              <a:ext cx="16930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INSPIRE-HEP</a:t>
              </a:r>
              <a:endParaRPr lang="zh-CN" altLang="en-US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84C6D0D-BB04-4557-B39E-A21B158A3CBF}"/>
                </a:ext>
              </a:extLst>
            </p:cNvPr>
            <p:cNvSpPr/>
            <p:nvPr/>
          </p:nvSpPr>
          <p:spPr>
            <a:xfrm>
              <a:off x="395536" y="1700808"/>
              <a:ext cx="1782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find t neutrino</a:t>
              </a:r>
              <a:endParaRPr lang="zh-CN" altLang="en-US" dirty="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3FCA280-66D1-46A2-9C52-BBAD5DDCFBBA}"/>
                </a:ext>
              </a:extLst>
            </p:cNvPr>
            <p:cNvSpPr/>
            <p:nvPr/>
          </p:nvSpPr>
          <p:spPr>
            <a:xfrm>
              <a:off x="2843808" y="1124744"/>
              <a:ext cx="648072" cy="1152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箭头: 右 9">
              <a:extLst>
                <a:ext uri="{FF2B5EF4-FFF2-40B4-BE49-F238E27FC236}">
                  <a16:creationId xmlns:a16="http://schemas.microsoft.com/office/drawing/2014/main" id="{764A0E6D-59DB-426F-BBAE-B0FB3EF13486}"/>
                </a:ext>
              </a:extLst>
            </p:cNvPr>
            <p:cNvSpPr/>
            <p:nvPr/>
          </p:nvSpPr>
          <p:spPr>
            <a:xfrm rot="20646781">
              <a:off x="3491880" y="940428"/>
              <a:ext cx="936104" cy="28803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9DF54B2-A721-4E8F-BC08-ACBBA4A66283}"/>
              </a:ext>
            </a:extLst>
          </p:cNvPr>
          <p:cNvSpPr/>
          <p:nvPr/>
        </p:nvSpPr>
        <p:spPr>
          <a:xfrm>
            <a:off x="4116528" y="539388"/>
            <a:ext cx="4991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1998-2008: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discovery of neutrino oscillations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DE8F64-9FAE-4FC1-95C3-99B6C538A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14" y="2708920"/>
            <a:ext cx="4579243" cy="398705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532136A-5C15-471D-8244-9393A3943132}"/>
              </a:ext>
            </a:extLst>
          </p:cNvPr>
          <p:cNvSpPr/>
          <p:nvPr/>
        </p:nvSpPr>
        <p:spPr>
          <a:xfrm>
            <a:off x="6156176" y="875623"/>
            <a:ext cx="1566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Weinberg, 79</a:t>
            </a:r>
            <a:endParaRPr lang="zh-CN" altLang="en-US" sz="16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B3DA692-32D8-4C88-A230-34A6070D2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690" y="908720"/>
            <a:ext cx="1103224" cy="163185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2964B5-4914-4DF7-97B6-80BF02778A3B}"/>
              </a:ext>
            </a:extLst>
          </p:cNvPr>
          <p:cNvSpPr/>
          <p:nvPr/>
        </p:nvSpPr>
        <p:spPr>
          <a:xfrm>
            <a:off x="4174403" y="1938915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Unique dim-5 Weinberg operator</a:t>
            </a: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Majorana neutrino masses</a:t>
            </a:r>
            <a:endParaRPr lang="zh-CN" altLang="en-US" sz="1600" dirty="0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63210F3-A969-4784-A568-6B8F2E96CF37}"/>
              </a:ext>
            </a:extLst>
          </p:cNvPr>
          <p:cNvCxnSpPr>
            <a:cxnSpLocks/>
          </p:cNvCxnSpPr>
          <p:nvPr/>
        </p:nvCxnSpPr>
        <p:spPr>
          <a:xfrm>
            <a:off x="4788024" y="5661248"/>
            <a:ext cx="33123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EF55263-799A-479C-8303-A88B950F91FA}"/>
              </a:ext>
            </a:extLst>
          </p:cNvPr>
          <p:cNvCxnSpPr/>
          <p:nvPr/>
        </p:nvCxnSpPr>
        <p:spPr>
          <a:xfrm>
            <a:off x="5508104" y="6453336"/>
            <a:ext cx="3048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4BA5F789-6AC8-4C13-A39C-793351C841FA}"/>
              </a:ext>
            </a:extLst>
          </p:cNvPr>
          <p:cNvCxnSpPr>
            <a:cxnSpLocks/>
          </p:cNvCxnSpPr>
          <p:nvPr/>
        </p:nvCxnSpPr>
        <p:spPr>
          <a:xfrm>
            <a:off x="4427984" y="6695975"/>
            <a:ext cx="22383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2EBB661-C84E-4338-A72F-EF9625F52AE3}"/>
              </a:ext>
            </a:extLst>
          </p:cNvPr>
          <p:cNvSpPr/>
          <p:nvPr/>
        </p:nvSpPr>
        <p:spPr>
          <a:xfrm>
            <a:off x="4595468" y="3789042"/>
            <a:ext cx="3312368" cy="7050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D139968-61F0-4651-ACBC-C998A14C1FEA}"/>
              </a:ext>
            </a:extLst>
          </p:cNvPr>
          <p:cNvCxnSpPr>
            <a:cxnSpLocks/>
          </p:cNvCxnSpPr>
          <p:nvPr/>
        </p:nvCxnSpPr>
        <p:spPr>
          <a:xfrm flipV="1">
            <a:off x="6300192" y="2540572"/>
            <a:ext cx="0" cy="1248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141027B9-67F2-4C3B-8F42-47E8D0B579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187567" y="1321414"/>
            <a:ext cx="3520113" cy="54874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783E8E6-9CDA-48FA-96C6-49CDA400E877}"/>
              </a:ext>
            </a:extLst>
          </p:cNvPr>
          <p:cNvCxnSpPr>
            <a:cxnSpLocks/>
          </p:cNvCxnSpPr>
          <p:nvPr/>
        </p:nvCxnSpPr>
        <p:spPr>
          <a:xfrm flipV="1">
            <a:off x="3104053" y="898473"/>
            <a:ext cx="88442" cy="338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FA6D648F-B507-4D01-9526-4472D8203685}"/>
              </a:ext>
            </a:extLst>
          </p:cNvPr>
          <p:cNvSpPr/>
          <p:nvPr/>
        </p:nvSpPr>
        <p:spPr>
          <a:xfrm>
            <a:off x="2122839" y="600943"/>
            <a:ext cx="1932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1243 papers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 2003</a:t>
            </a:r>
            <a:endParaRPr lang="zh-CN" altLang="en-US" sz="14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C8ADC8D-91ED-4BD4-B823-612AAA7E1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03" y="4063495"/>
            <a:ext cx="3050987" cy="112498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156BC3E-CEB4-41DB-A7D4-94324500F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42" y="5739682"/>
            <a:ext cx="4059486" cy="746602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527DD9EE-332A-492C-BB9C-273228D2DBFA}"/>
              </a:ext>
            </a:extLst>
          </p:cNvPr>
          <p:cNvSpPr/>
          <p:nvPr/>
        </p:nvSpPr>
        <p:spPr>
          <a:xfrm>
            <a:off x="10839" y="3808162"/>
            <a:ext cx="3793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Integrate out heavy Majorana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neutrinos</a:t>
            </a:r>
            <a:endParaRPr lang="zh-CN" altLang="en-US" sz="1400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2B6F916-D1D7-42AF-8ED9-F6E4F09D3AF5}"/>
              </a:ext>
            </a:extLst>
          </p:cNvPr>
          <p:cNvSpPr/>
          <p:nvPr/>
        </p:nvSpPr>
        <p:spPr>
          <a:xfrm>
            <a:off x="5419" y="5166062"/>
            <a:ext cx="3804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Derive RGE for the Wilson coefficient of the Weinberg operator</a:t>
            </a:r>
            <a:endParaRPr lang="zh-CN" altLang="en-US" sz="14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D256464-9B55-4843-85B9-AF0244E43A06}"/>
              </a:ext>
            </a:extLst>
          </p:cNvPr>
          <p:cNvSpPr/>
          <p:nvPr/>
        </p:nvSpPr>
        <p:spPr>
          <a:xfrm>
            <a:off x="0" y="6498627"/>
            <a:ext cx="4131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2001; Xing, Phys. </a:t>
            </a:r>
            <a:r>
              <a:rPr lang="en-US" altLang="zh-CN" sz="14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Rept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2020 </a:t>
            </a:r>
            <a:endParaRPr lang="zh-CN" altLang="en-US" sz="1400" dirty="0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DE8BF2DF-BD9B-41D9-AD49-15B15861BC77}"/>
              </a:ext>
            </a:extLst>
          </p:cNvPr>
          <p:cNvSpPr/>
          <p:nvPr/>
        </p:nvSpPr>
        <p:spPr>
          <a:xfrm>
            <a:off x="827584" y="5689281"/>
            <a:ext cx="288032" cy="500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7409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72F21DB-0C70-4208-8AC7-3CBD19D6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3" y="855603"/>
            <a:ext cx="8970853" cy="476974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AE67112-A1C2-45BD-A0DE-0C39E2D8136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Neutrino Oscillations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13A0DEF-BC40-48C2-90F8-796D7145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3CBE02-A678-4B28-B0B5-AA32B9C86F79}"/>
              </a:ext>
            </a:extLst>
          </p:cNvPr>
          <p:cNvSpPr txBox="1"/>
          <p:nvPr/>
        </p:nvSpPr>
        <p:spPr>
          <a:xfrm>
            <a:off x="4067944" y="523219"/>
            <a:ext cx="4941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Esteban 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</a:rPr>
              <a:t>et al.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, 2007.14792,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NuFIT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5.2 (2022)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2661124"/>
            <a:ext cx="439248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20002" y="3945162"/>
            <a:ext cx="432048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20002" y="5006551"/>
            <a:ext cx="8344486" cy="540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38D0E5-6C37-41C9-B8EE-44FC15910354}"/>
              </a:ext>
            </a:extLst>
          </p:cNvPr>
          <p:cNvSpPr txBox="1"/>
          <p:nvPr/>
        </p:nvSpPr>
        <p:spPr>
          <a:xfrm>
            <a:off x="0" y="557994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Future neutrino oscillation experiments will measure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octant of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θ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CP-violating phase </a:t>
            </a:r>
            <a:r>
              <a:rPr lang="el-GR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δ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and the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neutrino mass ordering </a:t>
            </a:r>
            <a:r>
              <a:rPr lang="en-US" altLang="zh-CN" b="1" dirty="0">
                <a:solidFill>
                  <a:srgbClr val="0066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@JUNO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most restrictive bound on absolute neutrino masses is coming from cosmological observations: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+ </a:t>
            </a:r>
            <a:r>
              <a:rPr lang="en-US" altLang="zh-CN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baseline="-25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&lt; 0.12 eV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(Planck)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2DA1F7-103F-41FF-9698-D6DAA24571CE}"/>
              </a:ext>
            </a:extLst>
          </p:cNvPr>
          <p:cNvSpPr/>
          <p:nvPr/>
        </p:nvSpPr>
        <p:spPr>
          <a:xfrm>
            <a:off x="0" y="536977"/>
            <a:ext cx="3717776" cy="38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Basic neutrino parameters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6973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E6DF81-CB99-4C5F-B85D-6B4B902227F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Why EFTs?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FF6D40D5-784F-49FA-8B83-0BD22580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C447E6F-C360-4695-BCFF-2BFCE68A2BA4}"/>
              </a:ext>
            </a:extLst>
          </p:cNvPr>
          <p:cNvGrpSpPr/>
          <p:nvPr/>
        </p:nvGrpSpPr>
        <p:grpSpPr>
          <a:xfrm>
            <a:off x="203274" y="539314"/>
            <a:ext cx="8940726" cy="6282903"/>
            <a:chOff x="203274" y="539314"/>
            <a:chExt cx="8940726" cy="62829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60E2948-C2D5-402C-8963-EE5F83F75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4008" y="539314"/>
              <a:ext cx="4464496" cy="1669143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2783DE-E09F-46D7-8A8F-2A00EE65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3007621"/>
              <a:ext cx="4032448" cy="184524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D3B9A43-D548-4202-8F18-1F5E30F9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74" y="3458467"/>
              <a:ext cx="4352081" cy="163430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EC6C60B-D39E-4508-BED5-DB40EC27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061" y="5202423"/>
              <a:ext cx="4340506" cy="16197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9F08B39-6ACC-4218-8C39-00608A5AE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778" y="5661248"/>
              <a:ext cx="4467828" cy="937623"/>
            </a:xfrm>
            <a:prstGeom prst="rect">
              <a:avLst/>
            </a:prstGeom>
          </p:spPr>
        </p:pic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B30206DE-ABF9-42EA-AC32-4AAB8BD26864}"/>
                </a:ext>
              </a:extLst>
            </p:cNvPr>
            <p:cNvSpPr txBox="1"/>
            <p:nvPr/>
          </p:nvSpPr>
          <p:spPr>
            <a:xfrm>
              <a:off x="4544036" y="2310030"/>
              <a:ext cx="4599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en-US" sz="1600" b="1" dirty="0">
                  <a:solidFill>
                    <a:srgbClr val="3333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Top-down approach to precision tests of UV-complete models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66D73C9-3106-48F8-BF01-8D423D12A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2040" y="4988509"/>
              <a:ext cx="4032448" cy="40019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A94407D-D6D0-4681-AB70-6354DE3FB3C6}"/>
              </a:ext>
            </a:extLst>
          </p:cNvPr>
          <p:cNvGrpSpPr/>
          <p:nvPr/>
        </p:nvGrpSpPr>
        <p:grpSpPr>
          <a:xfrm>
            <a:off x="128569" y="861964"/>
            <a:ext cx="4464496" cy="2495028"/>
            <a:chOff x="128569" y="548680"/>
            <a:chExt cx="4464496" cy="2495028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50BE11BE-7FE5-48E5-A5BA-AA1733CB6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69" y="548680"/>
              <a:ext cx="4464496" cy="249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80F5074-CEE3-467F-8D24-EC2AB3134E14}"/>
                    </a:ext>
                  </a:extLst>
                </p:cNvPr>
                <p:cNvSpPr txBox="1"/>
                <p:nvPr/>
              </p:nvSpPr>
              <p:spPr>
                <a:xfrm>
                  <a:off x="2835340" y="2732204"/>
                  <a:ext cx="474489" cy="215444"/>
                </a:xfrm>
                <a:prstGeom prst="rect">
                  <a:avLst/>
                </a:prstGeom>
                <a:solidFill>
                  <a:srgbClr val="DCDCDD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1.166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980F5074-CEE3-467F-8D24-EC2AB3134E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5340" y="2732204"/>
                  <a:ext cx="474489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7692" r="-7692" b="-27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53D7C15F-EB5E-4677-B460-4A7B48404899}"/>
              </a:ext>
            </a:extLst>
          </p:cNvPr>
          <p:cNvSpPr txBox="1"/>
          <p:nvPr/>
        </p:nvSpPr>
        <p:spPr>
          <a:xfrm>
            <a:off x="35496" y="476672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Bottom-up approach to new physics</a:t>
            </a:r>
          </a:p>
        </p:txBody>
      </p:sp>
    </p:spTree>
    <p:extLst>
      <p:ext uri="{BB962C8B-B14F-4D97-AF65-F5344CB8AC3E}">
        <p14:creationId xmlns:p14="http://schemas.microsoft.com/office/powerpoint/2010/main" val="100503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4006B2-5F8D-438D-8265-A3BAF58FDEF0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SM </a:t>
            </a:r>
            <a:r>
              <a:rPr lang="en-US" dirty="0"/>
              <a:t>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A41C52D-F0EC-44C0-90CC-EBFED6AB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CEE542D-FA19-4D70-AD0E-64E9E22D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76672"/>
            <a:ext cx="4484325" cy="3259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440221C-CC53-410D-8DF9-3E54D499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97" y="476672"/>
            <a:ext cx="4484325" cy="324519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4EDAAB-F6B8-4BCD-8E42-3B2A9DD431C0}"/>
              </a:ext>
            </a:extLst>
          </p:cNvPr>
          <p:cNvGrpSpPr/>
          <p:nvPr/>
        </p:nvGrpSpPr>
        <p:grpSpPr>
          <a:xfrm>
            <a:off x="56455" y="4235737"/>
            <a:ext cx="9016667" cy="2001575"/>
            <a:chOff x="56455" y="4154399"/>
            <a:chExt cx="9016667" cy="20015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D70B6E-E14D-43F8-B5CC-37BC81C3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55" y="4797152"/>
              <a:ext cx="9016667" cy="13588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99177FF-7278-4ED2-9D0E-D35B17CD0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85" y="4154399"/>
              <a:ext cx="8820472" cy="466361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FBE6B7C6-3B30-4E58-8F35-D936DC5F1829}"/>
              </a:ext>
            </a:extLst>
          </p:cNvPr>
          <p:cNvSpPr/>
          <p:nvPr/>
        </p:nvSpPr>
        <p:spPr>
          <a:xfrm>
            <a:off x="0" y="6332366"/>
            <a:ext cx="5511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Grzadkowski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Iskrzynski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Misiak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Rosiek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1008.4884 </a:t>
            </a:r>
            <a:endParaRPr lang="zh-CN" altLang="en-US" sz="16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885FC93-11C8-498E-9E5C-9B3CA5E448C1}"/>
              </a:ext>
            </a:extLst>
          </p:cNvPr>
          <p:cNvSpPr/>
          <p:nvPr/>
        </p:nvSpPr>
        <p:spPr>
          <a:xfrm>
            <a:off x="4541525" y="3832907"/>
            <a:ext cx="4531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Dim-6 operators in the Warsaw basis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9CF0E7D-7497-4529-BF3F-EB3F34FF6789}"/>
              </a:ext>
            </a:extLst>
          </p:cNvPr>
          <p:cNvCxnSpPr/>
          <p:nvPr/>
        </p:nvCxnSpPr>
        <p:spPr>
          <a:xfrm>
            <a:off x="2166858" y="5401907"/>
            <a:ext cx="17281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>
            <a:extLst>
              <a:ext uri="{FF2B5EF4-FFF2-40B4-BE49-F238E27FC236}">
                <a16:creationId xmlns:a16="http://schemas.microsoft.com/office/drawing/2014/main" id="{03784F1B-A805-4C20-B2D9-F56D19E88E00}"/>
              </a:ext>
            </a:extLst>
          </p:cNvPr>
          <p:cNvSpPr txBox="1"/>
          <p:nvPr/>
        </p:nvSpPr>
        <p:spPr>
          <a:xfrm>
            <a:off x="5436096" y="6309320"/>
            <a:ext cx="363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Too many free parameters?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707025-064C-474F-9B09-F487EF8444FC}"/>
              </a:ext>
            </a:extLst>
          </p:cNvPr>
          <p:cNvSpPr/>
          <p:nvPr/>
        </p:nvSpPr>
        <p:spPr>
          <a:xfrm>
            <a:off x="-9278" y="3704532"/>
            <a:ext cx="26950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Buchmüller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Wyler, 86 </a:t>
            </a:r>
            <a:endParaRPr lang="zh-CN" altLang="en-US" sz="16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32D25C8-AFFC-4F6C-AA27-CB33CE96E4D6}"/>
              </a:ext>
            </a:extLst>
          </p:cNvPr>
          <p:cNvSpPr/>
          <p:nvPr/>
        </p:nvSpPr>
        <p:spPr>
          <a:xfrm>
            <a:off x="0" y="3984706"/>
            <a:ext cx="4705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Brivio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Trott, Phys. Rept. 793 (2019) 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202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CD18E-D386-43FC-8E84-3D0FE440312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Seesaw Effective Field Theory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E97C5412-7FB9-4CA8-894A-C910487B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DB2B158-01F1-417A-80B0-0179B5443BF3}"/>
              </a:ext>
            </a:extLst>
          </p:cNvPr>
          <p:cNvSpPr txBox="1"/>
          <p:nvPr/>
        </p:nvSpPr>
        <p:spPr>
          <a:xfrm>
            <a:off x="0" y="4766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The type-I seesaw model as a UV-complete theory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BB300D3-3942-4E60-8C15-1E85B35BA2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339752" y="2464627"/>
            <a:ext cx="4955532" cy="591095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A6A0F48A-7508-4C0C-9715-A6604F11DE75}"/>
              </a:ext>
            </a:extLst>
          </p:cNvPr>
          <p:cNvSpPr txBox="1"/>
          <p:nvPr/>
        </p:nvSpPr>
        <p:spPr>
          <a:xfrm>
            <a:off x="19186" y="19168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Tree-level matching: simply applying the E</a:t>
            </a:r>
            <a:r>
              <a:rPr lang="en-US" altLang="zh-CN" sz="2400" b="1" dirty="0"/>
              <a:t>OM</a:t>
            </a:r>
            <a:endParaRPr lang="en-US" sz="2400" b="1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B204671A-1379-4262-8E94-5CA97FC6E92A}"/>
              </a:ext>
            </a:extLst>
          </p:cNvPr>
          <p:cNvSpPr txBox="1"/>
          <p:nvPr/>
        </p:nvSpPr>
        <p:spPr>
          <a:xfrm>
            <a:off x="19186" y="31418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Expansion up to </a:t>
            </a:r>
            <a:r>
              <a:rPr lang="en-US" sz="2400" b="1" i="1" dirty="0">
                <a:solidFill>
                  <a:srgbClr val="0000FF"/>
                </a:solidFill>
              </a:rPr>
              <a:t>M</a:t>
            </a:r>
            <a:r>
              <a:rPr lang="en-US" sz="2400" b="1" baseline="30000" dirty="0">
                <a:solidFill>
                  <a:srgbClr val="0000FF"/>
                </a:solidFill>
              </a:rPr>
              <a:t>-2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(dim-6 operators)</a:t>
            </a:r>
            <a:endParaRPr lang="en-US" sz="2400" b="1" baseline="30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B8FF81F-18DD-4377-A605-7E8A6CD37C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339752" y="3805049"/>
            <a:ext cx="4967217" cy="5400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3F522D2-BB3F-4239-AC5E-727B6C7E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051720" y="4891052"/>
            <a:ext cx="5137947" cy="792088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5D16E495-8A7C-4EE5-8B38-72C8FEB689F5}"/>
              </a:ext>
            </a:extLst>
          </p:cNvPr>
          <p:cNvSpPr txBox="1"/>
          <p:nvPr/>
        </p:nvSpPr>
        <p:spPr>
          <a:xfrm>
            <a:off x="35496" y="442938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/>
              <a:t>Seesaw Effective Field Theory (SEFT) @ tree level</a:t>
            </a:r>
            <a:endParaRPr lang="en-US" sz="2400" b="1" baseline="300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BD1C756-1718-4715-99BE-F794F43C07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07504" y="5733256"/>
            <a:ext cx="2002420" cy="5254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12B77E3-B4CE-4223-A279-54CDE3B3A4A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11960" y="5805264"/>
            <a:ext cx="2824223" cy="5167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4D463C7-EC54-4F92-B593-9A415E6A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107504" y="6352389"/>
            <a:ext cx="2268638" cy="4093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B2B410-8BEB-4DDB-8EBB-464E72E927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253704" y="6376735"/>
            <a:ext cx="2176041" cy="44123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D4525B7-E1B3-486F-97E0-B4CCFE43B9CD}"/>
              </a:ext>
            </a:extLst>
          </p:cNvPr>
          <p:cNvSpPr/>
          <p:nvPr/>
        </p:nvSpPr>
        <p:spPr>
          <a:xfrm>
            <a:off x="2267744" y="5890046"/>
            <a:ext cx="1831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Neutrino masses &amp; </a:t>
            </a:r>
          </a:p>
          <a:p>
            <a:pPr algn="ctr"/>
            <a:r>
              <a:rPr lang="en-US" altLang="zh-CN" b="1" dirty="0"/>
              <a:t>flavor mixing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2076323-EBB0-4A4A-9BF1-2421133FCA81}"/>
              </a:ext>
            </a:extLst>
          </p:cNvPr>
          <p:cNvSpPr/>
          <p:nvPr/>
        </p:nvSpPr>
        <p:spPr>
          <a:xfrm>
            <a:off x="6948264" y="5890046"/>
            <a:ext cx="21237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/>
              <a:t>Unitarity violation of </a:t>
            </a:r>
          </a:p>
          <a:p>
            <a:pPr algn="ctr"/>
            <a:r>
              <a:rPr lang="en-US" altLang="zh-CN" b="1" dirty="0"/>
              <a:t>flavor mixing matrix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B2A1D8-B212-48A0-A9AC-61FDAB04128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1547664" y="1102554"/>
            <a:ext cx="5972537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01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9E765-B766-4B25-A9C4-A5474283D2C8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2C1104-A5CB-4EB1-AAFD-A0F2265A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57B762-BDA9-4B29-9691-49F61A66752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3019" y="980728"/>
            <a:ext cx="8716837" cy="1368533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B36ACFE8-685C-4C1B-BCAD-9C8E81F5FC2F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the spontaneous gauge symmetry breaking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0680EE-EEDF-41DD-A514-49B38A8F9F34}"/>
              </a:ext>
            </a:extLst>
          </p:cNvPr>
          <p:cNvGrpSpPr/>
          <p:nvPr/>
        </p:nvGrpSpPr>
        <p:grpSpPr>
          <a:xfrm>
            <a:off x="323528" y="4293096"/>
            <a:ext cx="8172400" cy="1389897"/>
            <a:chOff x="293019" y="3444574"/>
            <a:chExt cx="8172400" cy="138989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5A0E08-93B7-4AA8-A41D-75C73B19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20000" contrast="40000"/>
            </a:blip>
            <a:stretch>
              <a:fillRect/>
            </a:stretch>
          </p:blipFill>
          <p:spPr>
            <a:xfrm>
              <a:off x="293019" y="3444574"/>
              <a:ext cx="8172400" cy="1389897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4E96D6F-6184-4450-B12E-4247744FECF4}"/>
                </a:ext>
              </a:extLst>
            </p:cNvPr>
            <p:cNvSpPr/>
            <p:nvPr/>
          </p:nvSpPr>
          <p:spPr>
            <a:xfrm>
              <a:off x="3923928" y="4139522"/>
              <a:ext cx="4536504" cy="694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9C2A86-04A4-49CD-8061-421333727CCC}"/>
              </a:ext>
            </a:extLst>
          </p:cNvPr>
          <p:cNvGrpSpPr/>
          <p:nvPr/>
        </p:nvGrpSpPr>
        <p:grpSpPr>
          <a:xfrm>
            <a:off x="24520" y="2592677"/>
            <a:ext cx="9075851" cy="398332"/>
            <a:chOff x="79437" y="2733972"/>
            <a:chExt cx="9144000" cy="39833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D2EC8DD-E540-4B97-869D-6A35C0AE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2285840" y="2797304"/>
              <a:ext cx="5688632" cy="335000"/>
            </a:xfrm>
            <a:prstGeom prst="rect">
              <a:avLst/>
            </a:prstGeom>
          </p:spPr>
        </p:pic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364B6403-8CEE-4C28-8FE4-F715AADFA36C}"/>
                </a:ext>
              </a:extLst>
            </p:cNvPr>
            <p:cNvSpPr txBox="1"/>
            <p:nvPr/>
          </p:nvSpPr>
          <p:spPr>
            <a:xfrm>
              <a:off x="79437" y="2733972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Normalization: </a:t>
              </a:r>
              <a:endParaRPr 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ED60761-5AB6-4DB4-B102-1C3A92FB0A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214479" y="3170579"/>
            <a:ext cx="4896544" cy="3959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CCD85B1-72FA-44D2-BCAB-49E35DB5D511}"/>
              </a:ext>
            </a:extLst>
          </p:cNvPr>
          <p:cNvSpPr/>
          <p:nvPr/>
        </p:nvSpPr>
        <p:spPr>
          <a:xfrm>
            <a:off x="0" y="3183873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Diagonalization: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273D8DF9-9CBB-4F84-B943-DF3C292FA51C}"/>
              </a:ext>
            </a:extLst>
          </p:cNvPr>
          <p:cNvSpPr txBox="1"/>
          <p:nvPr/>
        </p:nvSpPr>
        <p:spPr>
          <a:xfrm>
            <a:off x="-23693" y="37702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SEFT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Lagrangian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the mass basis: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3ED4CDC-1052-4F28-BAFB-3F7081CC4D13}"/>
              </a:ext>
            </a:extLst>
          </p:cNvPr>
          <p:cNvSpPr/>
          <p:nvPr/>
        </p:nvSpPr>
        <p:spPr>
          <a:xfrm>
            <a:off x="6732240" y="4365104"/>
            <a:ext cx="216024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8C047549-5CDC-49D1-8C0C-DE8A91353850}"/>
              </a:ext>
            </a:extLst>
          </p:cNvPr>
          <p:cNvSpPr/>
          <p:nvPr/>
        </p:nvSpPr>
        <p:spPr>
          <a:xfrm>
            <a:off x="6732240" y="4978645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C34A5CE-C683-459D-AE79-322F8F06C012}"/>
              </a:ext>
            </a:extLst>
          </p:cNvPr>
          <p:cNvSpPr/>
          <p:nvPr/>
        </p:nvSpPr>
        <p:spPr>
          <a:xfrm>
            <a:off x="5436096" y="5301208"/>
            <a:ext cx="323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Non-unitary flavor mixing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254DF19-D29C-4F46-ABB3-777D00A179DD}"/>
              </a:ext>
            </a:extLst>
          </p:cNvPr>
          <p:cNvSpPr/>
          <p:nvPr/>
        </p:nvSpPr>
        <p:spPr>
          <a:xfrm>
            <a:off x="2915816" y="5000053"/>
            <a:ext cx="432048" cy="500226"/>
          </a:xfrm>
          <a:prstGeom prst="rect">
            <a:avLst/>
          </a:pr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8EF20CAA-EB2E-4F10-8F28-64729F6597AA}"/>
              </a:ext>
            </a:extLst>
          </p:cNvPr>
          <p:cNvSpPr/>
          <p:nvPr/>
        </p:nvSpPr>
        <p:spPr>
          <a:xfrm>
            <a:off x="3023828" y="5594664"/>
            <a:ext cx="216024" cy="360040"/>
          </a:xfrm>
          <a:prstGeom prst="downArrow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4923C4E-16FB-49F9-A508-57E8429F1A7E}"/>
              </a:ext>
            </a:extLst>
          </p:cNvPr>
          <p:cNvSpPr/>
          <p:nvPr/>
        </p:nvSpPr>
        <p:spPr>
          <a:xfrm>
            <a:off x="2244033" y="5919983"/>
            <a:ext cx="1775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Non-unitarity</a:t>
            </a:r>
            <a:endParaRPr lang="zh-CN" altLang="en-US" dirty="0">
              <a:solidFill>
                <a:srgbClr val="3333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7A72C45C-5501-4D64-AD1B-8DE7B3E17E89}"/>
              </a:ext>
            </a:extLst>
          </p:cNvPr>
          <p:cNvSpPr txBox="1"/>
          <p:nvPr/>
        </p:nvSpPr>
        <p:spPr>
          <a:xfrm>
            <a:off x="4427984" y="5733256"/>
            <a:ext cx="4672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Minimal unitarity violation (MUV)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equivalent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SEFT @ tree level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6701D0B-77AB-4AB3-9DA1-E87EAD91EA76}"/>
              </a:ext>
            </a:extLst>
          </p:cNvPr>
          <p:cNvSpPr/>
          <p:nvPr/>
        </p:nvSpPr>
        <p:spPr>
          <a:xfrm>
            <a:off x="34098" y="6419512"/>
            <a:ext cx="6986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al., hep-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/0607020; </a:t>
            </a:r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Antusch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Fischer, 1407.6607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/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B49FC69-7AE8-490B-BF71-B8B8BE174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742949"/>
                <a:ext cx="1409938" cy="378886"/>
              </a:xfrm>
              <a:prstGeom prst="rect">
                <a:avLst/>
              </a:prstGeom>
              <a:blipFill>
                <a:blip r:embed="rId6"/>
                <a:stretch>
                  <a:fillRect l="-3846" t="-1563" r="-1282" b="-140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784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AA522F-4833-4A7B-95A5-C7B79125B67A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/>
              <a:t>Low-energy Tests of Type-I Seesaw Model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2D409D4-3894-4122-B7C0-5C426F7D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91211F-C07D-4DA0-9C58-8FC487F3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99592" y="980728"/>
            <a:ext cx="7128792" cy="175463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4A12246-4582-464E-8A12-3247032B51B0}"/>
              </a:ext>
            </a:extLst>
          </p:cNvPr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LFV decays of charged leptons in the MUV scheme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36CA629-20C6-4DB1-A6B7-554DDA281C75}"/>
              </a:ext>
            </a:extLst>
          </p:cNvPr>
          <p:cNvGrpSpPr/>
          <p:nvPr/>
        </p:nvGrpSpPr>
        <p:grpSpPr>
          <a:xfrm>
            <a:off x="1331640" y="3140662"/>
            <a:ext cx="6134582" cy="888580"/>
            <a:chOff x="1331640" y="3140662"/>
            <a:chExt cx="6134582" cy="8885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728C47-DAF8-456F-90FE-962BED61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640" y="3140968"/>
              <a:ext cx="5984111" cy="88827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519F5AA-E9DE-4E26-A054-335DCE4BD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751" y="3140662"/>
              <a:ext cx="150471" cy="809897"/>
            </a:xfrm>
            <a:prstGeom prst="rect">
              <a:avLst/>
            </a:prstGeom>
          </p:spPr>
        </p:pic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FBB81E4C-E0F4-4513-9311-B483BE7A3018}"/>
              </a:ext>
            </a:extLst>
          </p:cNvPr>
          <p:cNvSpPr txBox="1"/>
          <p:nvPr/>
        </p:nvSpPr>
        <p:spPr>
          <a:xfrm>
            <a:off x="23272" y="273536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decay width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D3AEB020-A310-4F79-ADEF-D8E9D4266448}"/>
              </a:ext>
            </a:extLst>
          </p:cNvPr>
          <p:cNvSpPr txBox="1"/>
          <p:nvPr/>
        </p:nvSpPr>
        <p:spPr>
          <a:xfrm>
            <a:off x="0" y="405798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However, the calculation in the full theory for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gives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7885C9A-2F97-4FC6-AE45-D68070C4890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31640" y="4549285"/>
            <a:ext cx="7535119" cy="8708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9BA6587-E186-400D-92E9-A76D1962CC0A}"/>
              </a:ext>
            </a:extLst>
          </p:cNvPr>
          <p:cNvSpPr/>
          <p:nvPr/>
        </p:nvSpPr>
        <p:spPr>
          <a:xfrm>
            <a:off x="7358881" y="4667575"/>
            <a:ext cx="1288697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DDD24EC-812D-40A0-9A1F-97FB38EBAD1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07504" y="5511334"/>
            <a:ext cx="3305535" cy="12402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5743CF8F-C5C0-4616-B13B-A9247E739247}"/>
              </a:ext>
            </a:extLst>
          </p:cNvPr>
          <p:cNvSpPr txBox="1"/>
          <p:nvPr/>
        </p:nvSpPr>
        <p:spPr>
          <a:xfrm>
            <a:off x="3413039" y="5653697"/>
            <a:ext cx="56954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Question: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What goes wrong with tree-level SEFT? EFT must give the same result as UV theory for low-energy observables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784839-ADB8-44BF-9928-EED4B63B36F7}"/>
              </a:ext>
            </a:extLst>
          </p:cNvPr>
          <p:cNvSpPr/>
          <p:nvPr/>
        </p:nvSpPr>
        <p:spPr>
          <a:xfrm>
            <a:off x="6084168" y="2764101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Xing &amp; Zhang, 2009.09717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1851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950867-5A44-401A-A33D-F00C6F751A66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3B23C54-D93B-4E47-B931-92D45A46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6F1C85AF-EA49-4906-AE0E-B7A88350ECB0}"/>
              </a:ext>
            </a:extLst>
          </p:cNvPr>
          <p:cNvSpPr txBox="1"/>
          <p:nvPr/>
        </p:nvSpPr>
        <p:spPr>
          <a:xfrm>
            <a:off x="0" y="56724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Answer: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Radiative decays at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-loop require one-loop matching!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2E02B3-6088-40B2-B483-B5C3779299D0}"/>
              </a:ext>
            </a:extLst>
          </p:cNvPr>
          <p:cNvSpPr/>
          <p:nvPr/>
        </p:nvSpPr>
        <p:spPr>
          <a:xfrm>
            <a:off x="6133536" y="1077365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2102.04954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7E3DD59-1A06-4D2E-950C-A18FF697317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3091" y="4653136"/>
            <a:ext cx="8964488" cy="15459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B9A2B4-6A9F-47D3-9064-297AFAF6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8571" y="1484784"/>
            <a:ext cx="8926858" cy="776449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4387D57-F9FD-47F5-8AA6-38D6DD85D34B}"/>
              </a:ext>
            </a:extLst>
          </p:cNvPr>
          <p:cNvSpPr/>
          <p:nvPr/>
        </p:nvSpPr>
        <p:spPr>
          <a:xfrm>
            <a:off x="0" y="1052736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Another two relevant dim-6 operators @ one loop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A30274-72EB-4FAB-A823-DDD0AD48C7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95536" y="2857779"/>
            <a:ext cx="8172400" cy="138989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0D324E0-05D0-450F-AAB1-2E56F9823382}"/>
              </a:ext>
            </a:extLst>
          </p:cNvPr>
          <p:cNvSpPr/>
          <p:nvPr/>
        </p:nvSpPr>
        <p:spPr>
          <a:xfrm>
            <a:off x="90867" y="2374840"/>
            <a:ext cx="7308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leading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direct EM-dipole vertex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1B493B9-C8AC-48B1-9F4D-E5DDA41D3ADB}"/>
              </a:ext>
            </a:extLst>
          </p:cNvPr>
          <p:cNvSpPr/>
          <p:nvPr/>
        </p:nvSpPr>
        <p:spPr>
          <a:xfrm>
            <a:off x="4067944" y="3552727"/>
            <a:ext cx="3528392" cy="694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43BBCD19-577D-4ACD-ACD6-F81C61E7D9AA}"/>
              </a:ext>
            </a:extLst>
          </p:cNvPr>
          <p:cNvSpPr/>
          <p:nvPr/>
        </p:nvSpPr>
        <p:spPr>
          <a:xfrm>
            <a:off x="7378744" y="4357598"/>
            <a:ext cx="432048" cy="3638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9C8A7E4-BADD-49C9-B647-1132E197B028}"/>
              </a:ext>
            </a:extLst>
          </p:cNvPr>
          <p:cNvSpPr txBox="1"/>
          <p:nvPr/>
        </p:nvSpPr>
        <p:spPr>
          <a:xfrm>
            <a:off x="90867" y="629075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exactly reproducing the result in the full theory (with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sz="2000" b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&gt;&gt; </a:t>
            </a:r>
            <a:r>
              <a:rPr lang="en-US" sz="2000" b="1" i="1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sz="2000" b="1" baseline="-25000" dirty="0">
                <a:solidFill>
                  <a:srgbClr val="3333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3094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5F2E40-8BA6-4AF3-84C8-F4BC3B92ED4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44B09CE-2362-46DA-9E0C-BD141217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8F96C9-C177-4AA7-A28C-3BB341C5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5856790" cy="28970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75F8CCC-33BD-4113-BD6E-FB6D9189B1C8}"/>
              </a:ext>
            </a:extLst>
          </p:cNvPr>
          <p:cNvSpPr/>
          <p:nvPr/>
        </p:nvSpPr>
        <p:spPr>
          <a:xfrm>
            <a:off x="0" y="5348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Choose relevant Feynman diagrams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8DDDC70-36AF-4E73-ABC7-E54E06B62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547571"/>
            <a:ext cx="7650866" cy="101019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D427A0-7A6A-4678-BEEB-D6047EB89052}"/>
              </a:ext>
            </a:extLst>
          </p:cNvPr>
          <p:cNvSpPr/>
          <p:nvPr/>
        </p:nvSpPr>
        <p:spPr>
          <a:xfrm>
            <a:off x="0" y="373376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 the amplitudes in the UV theory (hard-momentum)/expansion by regions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E90960-4395-46FF-9DD3-021F5CC71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725368"/>
            <a:ext cx="7465671" cy="1016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1C2CBB-5A7F-4328-B865-1A9B84D06987}"/>
              </a:ext>
            </a:extLst>
          </p:cNvPr>
          <p:cNvSpPr/>
          <p:nvPr/>
        </p:nvSpPr>
        <p:spPr>
          <a:xfrm>
            <a:off x="6118728" y="584554"/>
            <a:ext cx="3036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2102.04954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21DBC4-C064-4F87-A038-A2B531BE4FE8}"/>
              </a:ext>
            </a:extLst>
          </p:cNvPr>
          <p:cNvSpPr/>
          <p:nvPr/>
        </p:nvSpPr>
        <p:spPr>
          <a:xfrm>
            <a:off x="1112400" y="4056928"/>
            <a:ext cx="5835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Beneke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Smirnov, 98; Smirnov, 02; Jantzen, 11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44391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1DEC41-EFB0-4FEE-90C8-46AD0D8B114C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79CCB23A-EE09-44E2-92A6-628654C6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6F780-633B-4225-9F59-72F6EAA60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93396"/>
            <a:ext cx="7674015" cy="16981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A18A0B-62FE-43B0-9CFF-41BE88F67CC9}"/>
              </a:ext>
            </a:extLst>
          </p:cNvPr>
          <p:cNvSpPr/>
          <p:nvPr/>
        </p:nvSpPr>
        <p:spPr>
          <a:xfrm>
            <a:off x="0" y="53481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Calculate the amplitudes in the EFT (Green basis)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4C4E72-DC32-4EAD-9FCE-DF191B49765F}"/>
              </a:ext>
            </a:extLst>
          </p:cNvPr>
          <p:cNvSpPr/>
          <p:nvPr/>
        </p:nvSpPr>
        <p:spPr>
          <a:xfrm>
            <a:off x="11288" y="27791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betwen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amplitudes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3135501-8CC0-410E-A737-8A240A4F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260325"/>
            <a:ext cx="5544273" cy="24616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3D62CC-B604-4075-ADDD-CA2F12D69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64604"/>
            <a:ext cx="1388962" cy="3164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106BC0-5E0C-43EF-B760-97CCB411A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67" y="6040154"/>
            <a:ext cx="6817489" cy="56605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9A79CA3A-2854-470F-A13D-988CBE49FE45}"/>
              </a:ext>
            </a:extLst>
          </p:cNvPr>
          <p:cNvSpPr/>
          <p:nvPr/>
        </p:nvSpPr>
        <p:spPr>
          <a:xfrm>
            <a:off x="971600" y="6298534"/>
            <a:ext cx="1080120" cy="2248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6F74CC4-0AB7-44B7-AA62-2D625540E7BC}"/>
              </a:ext>
            </a:extLst>
          </p:cNvPr>
          <p:cNvSpPr/>
          <p:nvPr/>
        </p:nvSpPr>
        <p:spPr>
          <a:xfrm>
            <a:off x="5707302" y="3465449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 more diagrams and match to derive the Wilson coefficients of relevant operators in the Green basis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957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DB8E58-557D-4070-AE3F-FE57F9E42F43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39510A7-1CEC-46EC-B881-14103F1B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8B6C406-4928-48B3-82AF-7F54422FB74A}"/>
              </a:ext>
            </a:extLst>
          </p:cNvPr>
          <p:cNvSpPr/>
          <p:nvPr/>
        </p:nvSpPr>
        <p:spPr>
          <a:xfrm>
            <a:off x="0" y="53931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Apply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EoMs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convert into the Warsaw basis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8B6B5D-C6CB-4507-9BF1-2CA1C619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04149"/>
            <a:ext cx="6585995" cy="23600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8D8E08-96A6-4AE9-B843-F1F62AF2F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776" y="3789040"/>
            <a:ext cx="5324354" cy="108857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88B3DB9-FFA1-4F8F-A703-8E60624F8409}"/>
              </a:ext>
            </a:extLst>
          </p:cNvPr>
          <p:cNvSpPr/>
          <p:nvPr/>
        </p:nvSpPr>
        <p:spPr>
          <a:xfrm>
            <a:off x="0" y="32641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Derive the final WCs for the dipole operators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BC8553F-2A6D-4243-9D5E-2CBBB876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6" y="5517232"/>
            <a:ext cx="6991109" cy="59508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662C10F-7357-4946-BE64-55E12C290ADE}"/>
              </a:ext>
            </a:extLst>
          </p:cNvPr>
          <p:cNvSpPr/>
          <p:nvPr/>
        </p:nvSpPr>
        <p:spPr>
          <a:xfrm>
            <a:off x="0" y="500388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one-loop level, two additional operators contribute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A626DC6-1907-4749-B8EC-E99B06285E8E}"/>
              </a:ext>
            </a:extLst>
          </p:cNvPr>
          <p:cNvSpPr/>
          <p:nvPr/>
        </p:nvSpPr>
        <p:spPr>
          <a:xfrm>
            <a:off x="11288" y="62965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matching necessary for precision tests at the low-energy scale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704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5EAC0BC-5000-4F10-A264-780711A42ED3}"/>
              </a:ext>
            </a:extLst>
          </p:cNvPr>
          <p:cNvSpPr txBox="1"/>
          <p:nvPr/>
        </p:nvSpPr>
        <p:spPr>
          <a:xfrm>
            <a:off x="0" y="50861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between UV theory and EFT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ED73177-296B-4575-9486-907D5B25FF0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  <a:endParaRPr lang="en-US" dirty="0"/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066335AA-7667-4EEF-849F-A43E00F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25FD96-00EE-4872-9EC8-5896853074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1760"/>
            <a:ext cx="8241175" cy="404077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E835E36-A6B9-43AF-A764-B6FD9DAE0D26}"/>
              </a:ext>
            </a:extLst>
          </p:cNvPr>
          <p:cNvSpPr/>
          <p:nvPr/>
        </p:nvSpPr>
        <p:spPr>
          <a:xfrm>
            <a:off x="5076056" y="787094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Cohen, Lu &amp; Zhang, 2011.02484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F3607DD1-B13C-43DD-A340-E2124C17D5CB}"/>
              </a:ext>
            </a:extLst>
          </p:cNvPr>
          <p:cNvSpPr txBox="1"/>
          <p:nvPr/>
        </p:nvSpPr>
        <p:spPr>
          <a:xfrm>
            <a:off x="11288" y="515719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Functional method for one-loop matching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Covariant Derivative Expansion (CDE)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by Regions (hard and soft loop momentum)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43C973F-D5D6-4B58-9122-0EE317C95B29}"/>
              </a:ext>
            </a:extLst>
          </p:cNvPr>
          <p:cNvSpPr/>
          <p:nvPr/>
        </p:nvSpPr>
        <p:spPr>
          <a:xfrm>
            <a:off x="5004048" y="5589240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Gaillard, 86; Chan, 86; Cheyette, 88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A56D55A-D778-4D67-A0BE-648D88DD14E7}"/>
              </a:ext>
            </a:extLst>
          </p:cNvPr>
          <p:cNvSpPr/>
          <p:nvPr/>
        </p:nvSpPr>
        <p:spPr>
          <a:xfrm>
            <a:off x="5004048" y="5999117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Beneke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Smirnov, 98; Smirnov, 02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10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51520" y="569506"/>
            <a:ext cx="3269580" cy="5932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𝜮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CN" altLang="en-US" sz="1600" b="1" dirty="0"/>
                  <a:t>  </a:t>
                </a:r>
                <a:r>
                  <a:rPr lang="en-US" altLang="zh-CN" sz="1600" b="1" dirty="0"/>
                  <a:t>[eV]</a:t>
                </a:r>
                <a:endParaRPr lang="zh-CN" altLang="en-US" sz="1600" b="1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6495147"/>
                <a:ext cx="2207079" cy="246221"/>
              </a:xfrm>
              <a:prstGeom prst="rect">
                <a:avLst/>
              </a:prstGeom>
              <a:blipFill rotWithShape="0">
                <a:blip r:embed="rId3"/>
                <a:stretch>
                  <a:fillRect l="-3315" t="-24390" r="-4696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1763688" y="771540"/>
            <a:ext cx="1576293" cy="2579526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5400000">
            <a:off x="2180398" y="2129926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696447" y="679957"/>
            <a:ext cx="2664000" cy="616859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93412" y="1212047"/>
            <a:ext cx="2320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/>
              <a:t>Tritium 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 (KATRIN)</a:t>
            </a:r>
            <a:endParaRPr lang="zh-CN" altLang="en-US" sz="1600" b="1" dirty="0"/>
          </a:p>
        </p:txBody>
      </p:sp>
      <p:sp>
        <p:nvSpPr>
          <p:cNvPr id="13" name="矩形 12"/>
          <p:cNvSpPr/>
          <p:nvPr/>
        </p:nvSpPr>
        <p:spPr>
          <a:xfrm>
            <a:off x="1763688" y="3728657"/>
            <a:ext cx="1576293" cy="2559838"/>
          </a:xfrm>
          <a:prstGeom prst="rect">
            <a:avLst/>
          </a:prstGeom>
          <a:solidFill>
            <a:schemeClr val="accent6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 rot="5400000">
            <a:off x="2150332" y="5202845"/>
            <a:ext cx="192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b="1" dirty="0"/>
              <a:t>Cosmological Bound</a:t>
            </a:r>
            <a:endParaRPr lang="zh-CN" altLang="en-US" sz="16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1196133" y="1497190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592" y="2517702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99934" y="3663588"/>
            <a:ext cx="2650272" cy="1061556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0464" y="4186217"/>
            <a:ext cx="2825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/>
              <a:t>Neutrinoless</a:t>
            </a:r>
            <a:r>
              <a:rPr lang="en-US" altLang="zh-CN" sz="1600" b="1" dirty="0"/>
              <a:t> double-</a:t>
            </a:r>
            <a:r>
              <a:rPr lang="el-GR" altLang="zh-CN" sz="1600" b="1" dirty="0"/>
              <a:t>β</a:t>
            </a:r>
            <a:r>
              <a:rPr lang="en-US" altLang="zh-CN" sz="1600" b="1" dirty="0"/>
              <a:t> decays</a:t>
            </a:r>
            <a:endParaRPr lang="zh-CN" altLang="en-US" sz="1600" b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1096770" y="4627546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IO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22205" y="5805174"/>
            <a:ext cx="51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NO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𝑈</m:t>
                                        </m:r>
                                      </m:e>
                                      <m:sub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zh-CN" altLang="en-US" sz="1600" dirty="0"/>
                  <a:t> </a:t>
                </a:r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60" y="770934"/>
                <a:ext cx="2317596" cy="344325"/>
              </a:xfrm>
              <a:prstGeom prst="rect">
                <a:avLst/>
              </a:prstGeom>
              <a:blipFill rotWithShape="0">
                <a:blip r:embed="rId4"/>
                <a:stretch>
                  <a:fillRect l="-2100" t="-1754" r="-4462" b="-29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CN" alt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zh-CN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sSub>
                              <m:sSub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𝑒𝑖</m:t>
                            </m:r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/>
                  <a:t>[eV]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774" y="3871011"/>
                <a:ext cx="1860638" cy="285784"/>
              </a:xfrm>
              <a:prstGeom prst="rect">
                <a:avLst/>
              </a:prstGeom>
              <a:blipFill rotWithShape="0">
                <a:blip r:embed="rId5"/>
                <a:stretch>
                  <a:fillRect l="-2623" t="-12766" r="-5574" b="-38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4"/>
          <p:cNvSpPr txBox="1"/>
          <p:nvPr/>
        </p:nvSpPr>
        <p:spPr>
          <a:xfrm>
            <a:off x="4002208" y="476672"/>
            <a:ext cx="4292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3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0000FF"/>
                </a:solidFill>
              </a:rPr>
              <a:t>NO</a:t>
            </a:r>
            <a:r>
              <a:rPr lang="en-US" sz="2000" b="1" dirty="0"/>
              <a:t>) or </a:t>
            </a:r>
            <a:r>
              <a:rPr lang="en-US" sz="2000" b="1" i="1" dirty="0"/>
              <a:t>m</a:t>
            </a:r>
            <a:r>
              <a:rPr lang="en-US" sz="2000" b="1" baseline="-25000" dirty="0"/>
              <a:t>3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1 </a:t>
            </a:r>
            <a:r>
              <a:rPr lang="en-US" sz="2000" b="1" dirty="0"/>
              <a:t>&lt; </a:t>
            </a:r>
            <a:r>
              <a:rPr lang="en-US" sz="2000" b="1" i="1" dirty="0"/>
              <a:t>m</a:t>
            </a:r>
            <a:r>
              <a:rPr lang="en-US" sz="2000" b="1" baseline="-25000" dirty="0"/>
              <a:t>2</a:t>
            </a:r>
            <a:r>
              <a:rPr lang="en-US" sz="2000" b="1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IO</a:t>
            </a:r>
            <a:r>
              <a:rPr lang="en-US" sz="2000" b="1" dirty="0"/>
              <a:t>) </a:t>
            </a:r>
          </a:p>
        </p:txBody>
      </p:sp>
      <p:sp>
        <p:nvSpPr>
          <p:cNvPr id="28" name="矩形 27"/>
          <p:cNvSpPr/>
          <p:nvPr/>
        </p:nvSpPr>
        <p:spPr>
          <a:xfrm>
            <a:off x="683568" y="3276870"/>
            <a:ext cx="266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Capozzi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2003.08511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243053" y="3789040"/>
            <a:ext cx="4355795" cy="2960133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927966" y="3871011"/>
            <a:ext cx="288439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Abazajian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al., 1907.04473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/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Constraints on absolute neutrino masses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b="1" dirty="0"/>
                  <a:t>Tritium </a:t>
                </a:r>
                <a:r>
                  <a:rPr lang="el-GR" b="1" dirty="0"/>
                  <a:t>β</a:t>
                </a:r>
                <a:r>
                  <a:rPr lang="en-US" b="1" dirty="0"/>
                  <a:t> decays (95% C.L.) </a:t>
                </a:r>
              </a:p>
              <a:p>
                <a:r>
                  <a:rPr lang="en-US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  (KATRIN 2021)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 err="1"/>
                  <a:t>Neutrinoless</a:t>
                </a:r>
                <a:r>
                  <a:rPr lang="en-US" altLang="zh-CN" b="1" dirty="0"/>
                  <a:t> double-</a:t>
                </a:r>
                <a:r>
                  <a:rPr lang="el-GR" altLang="zh-CN" b="1" dirty="0"/>
                  <a:t>β</a:t>
                </a:r>
                <a:r>
                  <a:rPr lang="en-US" altLang="zh-CN" b="1" dirty="0"/>
                  <a:t> decays (90% C.L.)</a:t>
                </a:r>
              </a:p>
              <a:p>
                <a:r>
                  <a:rPr lang="en-US" altLang="zh-CN" b="1" dirty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CN" altLang="en-US" b="1" i="1">
                            <a:latin typeface="Cambria Math" panose="02040503050406030204" pitchFamily="18" charset="0"/>
                          </a:rPr>
                          <m:t>𝜷</m:t>
                        </m:r>
                        <m:r>
                          <a:rPr lang="zh-CN" altLang="en-US" b="1" i="1" smtClean="0">
                            <a:latin typeface="Cambria Math" panose="02040503050406030204" pitchFamily="18" charset="0"/>
                          </a:rPr>
                          <m:t>𝜷</m:t>
                        </m:r>
                      </m:sub>
                    </m:sSub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𝟎𝟑𝟔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𝟏𝟓𝟔</m:t>
                        </m:r>
                      </m:e>
                    </m:d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b="1" dirty="0"/>
                  <a:t> (</a:t>
                </a:r>
                <a:r>
                  <a:rPr lang="en-US" altLang="zh-CN" b="1" dirty="0" err="1"/>
                  <a:t>KamLAND</a:t>
                </a:r>
                <a:r>
                  <a:rPr lang="en-US" altLang="zh-CN" b="1" dirty="0"/>
                  <a:t>-Zen)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𝟒𝟎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(EXO-200)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𝟏𝟖</m:t>
                        </m:r>
                      </m:e>
                    </m:d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(GERDA-II)</a:t>
                </a:r>
              </a:p>
              <a:p>
                <a:r>
                  <a:rPr lang="en-US" altLang="zh-CN" b="1" dirty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𝟎𝟖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(CUORE)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altLang="zh-CN" b="1" dirty="0"/>
                  <a:t>Cosmological observations (95% probability)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zh-CN" altLang="en-US" b="1" i="1" smtClean="0">
                        <a:latin typeface="Cambria Math" panose="02040503050406030204" pitchFamily="18" charset="0"/>
                      </a:rPr>
                      <m:t>𝚺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>
                        <a:latin typeface="Cambria Math" panose="02040503050406030204" pitchFamily="18" charset="0"/>
                      </a:rPr>
                      <m:t>𝐞𝐕</m:t>
                    </m:r>
                  </m:oMath>
                </a14:m>
                <a:r>
                  <a:rPr lang="en-US" altLang="zh-CN" b="1" dirty="0"/>
                  <a:t>   (Planck) </a:t>
                </a:r>
              </a:p>
            </p:txBody>
          </p:sp>
        </mc:Choice>
        <mc:Fallback xmlns="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D232DCDC-9D32-42BE-8DAE-60CFD154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845798"/>
                <a:ext cx="5071124" cy="2943242"/>
              </a:xfrm>
              <a:prstGeom prst="rect">
                <a:avLst/>
              </a:prstGeom>
              <a:blipFill>
                <a:blip r:embed="rId7"/>
                <a:stretch>
                  <a:fillRect l="-1324" t="-1242" b="-22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D1E6BCD4-623E-4731-B855-327A0FCF431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Current Status of Absolute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灯片编号占位符 1">
            <a:extLst>
              <a:ext uri="{FF2B5EF4-FFF2-40B4-BE49-F238E27FC236}">
                <a16:creationId xmlns:a16="http://schemas.microsoft.com/office/drawing/2014/main" id="{A30B8C22-9277-4822-990B-7225D931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3064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5FEA2E-D986-4789-B9DF-386883B33F0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AB408998-FDA4-4699-96AB-C91AAFDB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B9EA9E3-84C9-4861-8D8C-7B9CC85B740D}"/>
              </a:ext>
            </a:extLst>
          </p:cNvPr>
          <p:cNvSpPr txBox="1"/>
          <p:nvPr/>
        </p:nvSpPr>
        <p:spPr>
          <a:xfrm>
            <a:off x="-6264" y="6206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Matching the UV theory with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EFT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0AF665-4999-4F0E-A7CF-74B97CE5766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0326" y="1182338"/>
            <a:ext cx="4081634" cy="1154237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0622C0-7DEF-4A98-B12A-A1D9212266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4499991" y="1182338"/>
            <a:ext cx="4539073" cy="11542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箭头: 下 9">
            <a:extLst>
              <a:ext uri="{FF2B5EF4-FFF2-40B4-BE49-F238E27FC236}">
                <a16:creationId xmlns:a16="http://schemas.microsoft.com/office/drawing/2014/main" id="{7872427B-3DF3-4C58-B389-8ED0BC1BBE06}"/>
              </a:ext>
            </a:extLst>
          </p:cNvPr>
          <p:cNvSpPr/>
          <p:nvPr/>
        </p:nvSpPr>
        <p:spPr>
          <a:xfrm>
            <a:off x="4176028" y="2573383"/>
            <a:ext cx="432048" cy="40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1DF08CE-B38F-4493-92A0-5E45A98AF07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73337" y="2492896"/>
            <a:ext cx="3595612" cy="6387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A668D47-CCAF-47CE-A0EE-4CF6CC5D420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30326" y="3028895"/>
            <a:ext cx="8542406" cy="8444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74C471-E7A2-4643-90C1-06919C37C0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738747" y="4314675"/>
            <a:ext cx="7653978" cy="772657"/>
          </a:xfrm>
          <a:prstGeom prst="rect">
            <a:avLst/>
          </a:prstGeom>
        </p:spPr>
      </p:pic>
      <p:sp>
        <p:nvSpPr>
          <p:cNvPr id="15" name="箭头: 下 14">
            <a:extLst>
              <a:ext uri="{FF2B5EF4-FFF2-40B4-BE49-F238E27FC236}">
                <a16:creationId xmlns:a16="http://schemas.microsoft.com/office/drawing/2014/main" id="{6DD104F1-F77B-4FA8-A081-A60F4D8A150C}"/>
              </a:ext>
            </a:extLst>
          </p:cNvPr>
          <p:cNvSpPr/>
          <p:nvPr/>
        </p:nvSpPr>
        <p:spPr>
          <a:xfrm>
            <a:off x="4183810" y="3876559"/>
            <a:ext cx="432048" cy="400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A91FBDA-4BB7-4D53-B464-8B1CAA9CC653}"/>
              </a:ext>
            </a:extLst>
          </p:cNvPr>
          <p:cNvSpPr/>
          <p:nvPr/>
        </p:nvSpPr>
        <p:spPr>
          <a:xfrm>
            <a:off x="4814965" y="3889209"/>
            <a:ext cx="279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Expansion by Regions 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49A6A1B-9258-44EE-B6D2-B7EC521CC3F0}"/>
              </a:ext>
            </a:extLst>
          </p:cNvPr>
          <p:cNvSpPr/>
          <p:nvPr/>
        </p:nvSpPr>
        <p:spPr>
          <a:xfrm>
            <a:off x="6210059" y="717964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7CBB937-6332-4E3E-9AC8-2F8FDE70B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23" y="5113170"/>
            <a:ext cx="4479653" cy="167174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03D2C10-8CF1-4F90-8CBE-02D1923289ED}"/>
              </a:ext>
            </a:extLst>
          </p:cNvPr>
          <p:cNvSpPr/>
          <p:nvPr/>
        </p:nvSpPr>
        <p:spPr>
          <a:xfrm>
            <a:off x="847022" y="5837722"/>
            <a:ext cx="3743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2012.08506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A7683B5-D9DC-4F3C-8BA1-8AD58F0D1B2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553612" y="5413992"/>
            <a:ext cx="4590388" cy="139675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10C2F29-43B9-4793-A4AB-177C978BA6F8}"/>
              </a:ext>
            </a:extLst>
          </p:cNvPr>
          <p:cNvSpPr/>
          <p:nvPr/>
        </p:nvSpPr>
        <p:spPr>
          <a:xfrm>
            <a:off x="5364901" y="5178678"/>
            <a:ext cx="37436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Fuentes-Martin et al., 2212.04510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2754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7AD085-6B52-45D9-A044-BA60495DB619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Seesaw Effective Field Theory @ one-loop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2E1337B4-4586-40D7-A54A-46B47C48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3EF0E21-F83F-4169-99A2-AED5B2FEB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09120"/>
            <a:ext cx="9144000" cy="56397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54452C0-2017-4444-AFF6-AB0B11323004}"/>
              </a:ext>
            </a:extLst>
          </p:cNvPr>
          <p:cNvSpPr/>
          <p:nvPr/>
        </p:nvSpPr>
        <p:spPr>
          <a:xfrm>
            <a:off x="0" y="63000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Out of 59 operators in the Warsaw basis,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 dim-6 operators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type-I SEFT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7468B7-7BDE-4F6D-BEBB-F208A720727E}"/>
              </a:ext>
            </a:extLst>
          </p:cNvPr>
          <p:cNvSpPr/>
          <p:nvPr/>
        </p:nvSpPr>
        <p:spPr>
          <a:xfrm>
            <a:off x="6210059" y="453060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&amp; S.Z., 2107.12133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8758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F39FA-FA50-425E-BEFE-3F3309051E75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0791052A-98D2-49CD-9F7E-CBABB3D4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CC339EA-C975-44DD-82CF-E11325395298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SEFT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(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+ 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 from C</a:t>
            </a:r>
            <a:r>
              <a:rPr lang="en-US" altLang="zh-CN" b="1" baseline="-25000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9A6098F-7AF2-477A-AC3E-E4C06B1D93E4}"/>
              </a:ext>
            </a:extLst>
          </p:cNvPr>
          <p:cNvSpPr/>
          <p:nvPr/>
        </p:nvSpPr>
        <p:spPr>
          <a:xfrm>
            <a:off x="-7812" y="1065682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masses+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non-unitary mixing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B3860D-ACBF-408C-8247-E15A8641AB94}"/>
              </a:ext>
            </a:extLst>
          </p:cNvPr>
          <p:cNvSpPr/>
          <p:nvPr/>
        </p:nvSpPr>
        <p:spPr>
          <a:xfrm>
            <a:off x="4355" y="158925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Physical Parameters in Seesaw: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5C1C40-805A-4F71-9444-1BF3626B993B}"/>
              </a:ext>
            </a:extLst>
          </p:cNvPr>
          <p:cNvSpPr/>
          <p:nvPr/>
        </p:nvSpPr>
        <p:spPr>
          <a:xfrm>
            <a:off x="0" y="2047009"/>
            <a:ext cx="9149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charged-lepton masses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heavy Majorana </a:t>
            </a:r>
            <a:r>
              <a:rPr lang="el-GR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masses +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Yukawa Y</a:t>
            </a:r>
            <a:r>
              <a:rPr lang="el-GR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=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DC2ECB-38B0-40F0-9799-5F3F85D45AB0}"/>
              </a:ext>
            </a:extLst>
          </p:cNvPr>
          <p:cNvSpPr/>
          <p:nvPr/>
        </p:nvSpPr>
        <p:spPr>
          <a:xfrm>
            <a:off x="-7813" y="2570579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Though 31 dim-6 operators at 1-loop level, all Wilson coefficients correlated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AC3E14C-7459-427E-94FC-BCCFE63487B8}"/>
              </a:ext>
            </a:extLst>
          </p:cNvPr>
          <p:cNvSpPr/>
          <p:nvPr/>
        </p:nvSpPr>
        <p:spPr>
          <a:xfrm>
            <a:off x="6902" y="3203686"/>
            <a:ext cx="8973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Strategy for precision tests of seesaw models @ 1-loop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E415B9B-5727-488F-A7FB-03A09BBEC8FA}"/>
              </a:ext>
            </a:extLst>
          </p:cNvPr>
          <p:cNvSpPr/>
          <p:nvPr/>
        </p:nvSpPr>
        <p:spPr>
          <a:xfrm>
            <a:off x="323528" y="4365104"/>
            <a:ext cx="8208912" cy="369332"/>
          </a:xfrm>
          <a:prstGeom prst="rightArrow">
            <a:avLst/>
          </a:prstGeom>
          <a:gradFill flip="none" rotWithShape="1">
            <a:gsLst>
              <a:gs pos="0">
                <a:srgbClr val="00A0F1">
                  <a:tint val="66000"/>
                  <a:satMod val="160000"/>
                </a:srgbClr>
              </a:gs>
              <a:gs pos="50000">
                <a:srgbClr val="00A0F1">
                  <a:tint val="44500"/>
                  <a:satMod val="160000"/>
                </a:srgbClr>
              </a:gs>
              <a:gs pos="100000">
                <a:srgbClr val="00A0F1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E464A7F7-1E98-42A1-B1B1-EA9B70FC92D4}"/>
              </a:ext>
            </a:extLst>
          </p:cNvPr>
          <p:cNvSpPr/>
          <p:nvPr/>
        </p:nvSpPr>
        <p:spPr>
          <a:xfrm>
            <a:off x="899592" y="3973708"/>
            <a:ext cx="288032" cy="432048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4FEF82E-59A3-4214-951B-178F59C5278B}"/>
              </a:ext>
            </a:extLst>
          </p:cNvPr>
          <p:cNvSpPr/>
          <p:nvPr/>
        </p:nvSpPr>
        <p:spPr>
          <a:xfrm>
            <a:off x="35496" y="3595082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Matching scale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25FF206-7C20-4794-9035-C649C37BA7FE}"/>
              </a:ext>
            </a:extLst>
          </p:cNvPr>
          <p:cNvSpPr/>
          <p:nvPr/>
        </p:nvSpPr>
        <p:spPr>
          <a:xfrm>
            <a:off x="287524" y="4664167"/>
            <a:ext cx="144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One-loop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31 dim-6 operators 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889211B-B433-4FF7-8BAC-D75BAD464668}"/>
              </a:ext>
            </a:extLst>
          </p:cNvPr>
          <p:cNvSpPr/>
          <p:nvPr/>
        </p:nvSpPr>
        <p:spPr>
          <a:xfrm>
            <a:off x="215516" y="5649458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operators</a:t>
            </a:r>
          </a:p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+ corrections 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EEE018-5171-46A1-B587-EFA550635241}"/>
              </a:ext>
            </a:extLst>
          </p:cNvPr>
          <p:cNvCxnSpPr/>
          <p:nvPr/>
        </p:nvCxnSpPr>
        <p:spPr>
          <a:xfrm>
            <a:off x="2051720" y="4293096"/>
            <a:ext cx="44284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F87A783-7FA9-4C85-A7E1-6519AD34E811}"/>
              </a:ext>
            </a:extLst>
          </p:cNvPr>
          <p:cNvSpPr/>
          <p:nvPr/>
        </p:nvSpPr>
        <p:spPr>
          <a:xfrm>
            <a:off x="2051720" y="3887761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Renormalization-group (RG) Running</a:t>
            </a:r>
            <a:endParaRPr lang="zh-CN" altLang="en-US" dirty="0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DB182871-AA80-4660-9DB0-A88DD2CC0C0E}"/>
              </a:ext>
            </a:extLst>
          </p:cNvPr>
          <p:cNvSpPr/>
          <p:nvPr/>
        </p:nvSpPr>
        <p:spPr>
          <a:xfrm>
            <a:off x="7308304" y="3974467"/>
            <a:ext cx="288032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922617A-C6D7-407B-B18B-11A260758307}"/>
              </a:ext>
            </a:extLst>
          </p:cNvPr>
          <p:cNvSpPr/>
          <p:nvPr/>
        </p:nvSpPr>
        <p:spPr>
          <a:xfrm>
            <a:off x="6444208" y="3556318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Low-energy scale</a:t>
            </a:r>
            <a:endParaRPr lang="zh-CN" altLang="en-US" dirty="0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79C8D33A-08F6-4E7B-AE9C-B18997F88EBD}"/>
              </a:ext>
            </a:extLst>
          </p:cNvPr>
          <p:cNvSpPr/>
          <p:nvPr/>
        </p:nvSpPr>
        <p:spPr>
          <a:xfrm flipV="1">
            <a:off x="1870470" y="5126576"/>
            <a:ext cx="664012" cy="262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0E19461-A933-41A6-B632-FF814E0ED026}"/>
              </a:ext>
            </a:extLst>
          </p:cNvPr>
          <p:cNvSpPr/>
          <p:nvPr/>
        </p:nvSpPr>
        <p:spPr>
          <a:xfrm>
            <a:off x="2615793" y="4806443"/>
            <a:ext cx="1852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 dim-6 operators  RGE-induced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7191FBE-4751-45AC-AF04-901EE02073DB}"/>
              </a:ext>
            </a:extLst>
          </p:cNvPr>
          <p:cNvSpPr/>
          <p:nvPr/>
        </p:nvSpPr>
        <p:spPr>
          <a:xfrm>
            <a:off x="2503832" y="6192113"/>
            <a:ext cx="1852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12 dim-6 operators</a:t>
            </a:r>
            <a:endParaRPr lang="zh-CN" altLang="en-US" dirty="0"/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0EA3F41E-1800-40B3-A37D-B6B9E8EFBE25}"/>
              </a:ext>
            </a:extLst>
          </p:cNvPr>
          <p:cNvSpPr/>
          <p:nvPr/>
        </p:nvSpPr>
        <p:spPr>
          <a:xfrm>
            <a:off x="1871700" y="5801780"/>
            <a:ext cx="4728033" cy="1797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25302AFD-78B9-46D6-B4B3-150DFE4A10B3}"/>
              </a:ext>
            </a:extLst>
          </p:cNvPr>
          <p:cNvSpPr/>
          <p:nvPr/>
        </p:nvSpPr>
        <p:spPr>
          <a:xfrm>
            <a:off x="395536" y="5648095"/>
            <a:ext cx="1296144" cy="6015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493244B-5BDF-4D1E-89AB-BD1F60C4C32A}"/>
              </a:ext>
            </a:extLst>
          </p:cNvPr>
          <p:cNvSpPr/>
          <p:nvPr/>
        </p:nvSpPr>
        <p:spPr>
          <a:xfrm>
            <a:off x="2677268" y="4806443"/>
            <a:ext cx="167870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328D186-3E97-467B-877B-5216A18D6BE8}"/>
              </a:ext>
            </a:extLst>
          </p:cNvPr>
          <p:cNvSpPr/>
          <p:nvPr/>
        </p:nvSpPr>
        <p:spPr>
          <a:xfrm>
            <a:off x="4549248" y="5463429"/>
            <a:ext cx="15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23252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RG Running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ED18FBE-CCBD-43F1-9C7F-CB1F0C7A8E3D}"/>
              </a:ext>
            </a:extLst>
          </p:cNvPr>
          <p:cNvSpPr/>
          <p:nvPr/>
        </p:nvSpPr>
        <p:spPr>
          <a:xfrm>
            <a:off x="6660232" y="5053654"/>
            <a:ext cx="2320196" cy="147732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A self-consistent framework for precision calculations up to dim-6/at 1-loop</a:t>
            </a:r>
            <a:endParaRPr lang="zh-CN" altLang="en-US" dirty="0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92172558-3745-43F5-B608-A7C4F31C0EB2}"/>
              </a:ext>
            </a:extLst>
          </p:cNvPr>
          <p:cNvCxnSpPr/>
          <p:nvPr/>
        </p:nvCxnSpPr>
        <p:spPr>
          <a:xfrm>
            <a:off x="1932199" y="6669360"/>
            <a:ext cx="745069" cy="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5885CFD1-2D63-498A-B5FE-A96594472040}"/>
              </a:ext>
            </a:extLst>
          </p:cNvPr>
          <p:cNvCxnSpPr>
            <a:cxnSpLocks/>
          </p:cNvCxnSpPr>
          <p:nvPr/>
        </p:nvCxnSpPr>
        <p:spPr>
          <a:xfrm>
            <a:off x="4139952" y="6453336"/>
            <a:ext cx="2459781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192868A8-DE79-4FDA-988F-2825BFCC6F95}"/>
              </a:ext>
            </a:extLst>
          </p:cNvPr>
          <p:cNvSpPr/>
          <p:nvPr/>
        </p:nvSpPr>
        <p:spPr>
          <a:xfrm>
            <a:off x="4572000" y="4693787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S.Z., 2302.08140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75828CF-ABE8-44B9-BB65-BD9AA864CD1D}"/>
              </a:ext>
            </a:extLst>
          </p:cNvPr>
          <p:cNvSpPr/>
          <p:nvPr/>
        </p:nvSpPr>
        <p:spPr>
          <a:xfrm>
            <a:off x="6599559" y="559575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 &amp; S.Z., 2203.10121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364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205F22-DD69-4C1A-957F-8C8601C5A45F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7B73C42-CD66-43AA-90B4-CE5E496F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CF82C9-6BCB-4DFD-95C3-2654A2A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11560" y="808852"/>
            <a:ext cx="7668344" cy="31977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B1387F-CAB5-484C-94F8-7BFDA2E66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5346131" cy="26642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BC8192C-65D6-4125-9F0C-9C338CAF6F6C}"/>
              </a:ext>
            </a:extLst>
          </p:cNvPr>
          <p:cNvSpPr/>
          <p:nvPr/>
        </p:nvSpPr>
        <p:spPr>
          <a:xfrm>
            <a:off x="35496" y="444172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 dim-6 operators: double (single) insertion of dim-5(-6) operators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ADC07E-EC53-4C6F-9F17-543885BD5FE0}"/>
              </a:ext>
            </a:extLst>
          </p:cNvPr>
          <p:cNvSpPr/>
          <p:nvPr/>
        </p:nvSpPr>
        <p:spPr>
          <a:xfrm>
            <a:off x="5580112" y="4006606"/>
            <a:ext cx="3366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Jenkins, Manohar, Trott, 2016;</a:t>
            </a: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 Ma, 2019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0F23C8-2A1E-481F-A941-E3B421DFEF0C}"/>
              </a:ext>
            </a:extLst>
          </p:cNvPr>
          <p:cNvSpPr/>
          <p:nvPr/>
        </p:nvSpPr>
        <p:spPr>
          <a:xfrm>
            <a:off x="5508104" y="4581128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9 dim-6 operators as </a:t>
            </a: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conterterms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for double insertions of dim-5 op.</a:t>
            </a:r>
            <a:endParaRPr lang="zh-CN" altLang="en-US" sz="1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36F456-F2EE-4510-9EBB-18E27C20EC9A}"/>
              </a:ext>
            </a:extLst>
          </p:cNvPr>
          <p:cNvSpPr/>
          <p:nvPr/>
        </p:nvSpPr>
        <p:spPr>
          <a:xfrm>
            <a:off x="5508104" y="5157192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 dim-6 operators as </a:t>
            </a:r>
            <a:r>
              <a:rPr lang="en-US" altLang="zh-CN" sz="1400" dirty="0" err="1">
                <a:latin typeface="微软雅黑" pitchFamily="34" charset="-122"/>
                <a:ea typeface="微软雅黑" pitchFamily="34" charset="-122"/>
              </a:rPr>
              <a:t>conterterms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 for single insertion of dim-6 op.</a:t>
            </a:r>
            <a:endParaRPr lang="zh-CN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F117AAC-E77A-4989-A3E0-1350288000F8}"/>
              </a:ext>
            </a:extLst>
          </p:cNvPr>
          <p:cNvSpPr/>
          <p:nvPr/>
        </p:nvSpPr>
        <p:spPr>
          <a:xfrm>
            <a:off x="5505941" y="5714092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Dim-5 op. contributions same for three types of SEFTs</a:t>
            </a:r>
            <a:endParaRPr lang="zh-CN" altLang="en-US" sz="1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59EBA6-B49E-4B97-BE07-CBB7A3B161BF}"/>
              </a:ext>
            </a:extLst>
          </p:cNvPr>
          <p:cNvSpPr/>
          <p:nvPr/>
        </p:nvSpPr>
        <p:spPr>
          <a:xfrm>
            <a:off x="5505941" y="6288614"/>
            <a:ext cx="3635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Corrections to the RGEs of SM parameters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91870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71100D-BE03-4871-9F1A-3C0C4E8A25B3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RGEs for SEFT</a:t>
            </a: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4FACC22A-23DE-491B-B9F9-F699BF70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C3ABB1B-F73A-4318-9EC0-66B11A042DC1}"/>
              </a:ext>
            </a:extLst>
          </p:cNvPr>
          <p:cNvSpPr/>
          <p:nvPr/>
        </p:nvSpPr>
        <p:spPr>
          <a:xfrm>
            <a:off x="5652120" y="476671"/>
            <a:ext cx="3503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Wang, Zhang &amp; S.Z, 2302.08140 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855E59-6419-4004-B93C-32777DAB3EA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9552" y="972289"/>
            <a:ext cx="7616142" cy="47026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1368469-A11A-4224-8BF2-5D1B0E8F9152}"/>
              </a:ext>
            </a:extLst>
          </p:cNvPr>
          <p:cNvSpPr/>
          <p:nvPr/>
        </p:nvSpPr>
        <p:spPr>
          <a:xfrm>
            <a:off x="4355" y="540702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Tree-level matching: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AC512A-A611-44DB-B49D-B14295C04E2F}"/>
              </a:ext>
            </a:extLst>
          </p:cNvPr>
          <p:cNvSpPr/>
          <p:nvPr/>
        </p:nvSpPr>
        <p:spPr>
          <a:xfrm>
            <a:off x="17341" y="1504807"/>
            <a:ext cx="9149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Matching conditions: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F62B7CD-6601-4E7C-B661-A242FE6FB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08325"/>
            <a:ext cx="6343446" cy="5137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67FAC-5CE7-411C-90AF-833C5D4D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203" y="4858804"/>
            <a:ext cx="6725403" cy="19201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D0E764-DF04-4971-A4CE-45D82ABA1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986920"/>
            <a:ext cx="7304981" cy="17007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341A274-AF6D-4A2B-A44B-7D45876173D8}"/>
              </a:ext>
            </a:extLst>
          </p:cNvPr>
          <p:cNvSpPr/>
          <p:nvPr/>
        </p:nvSpPr>
        <p:spPr>
          <a:xfrm>
            <a:off x="27148" y="2452290"/>
            <a:ext cx="3995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Mass terms &amp; weak interactions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AC2B27-453F-4A9C-B2BC-581A6D97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29" y="2501789"/>
            <a:ext cx="3294083" cy="395975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71B6AAB8-54F5-4052-A2AE-8E14450C55EA}"/>
              </a:ext>
            </a:extLst>
          </p:cNvPr>
          <p:cNvSpPr/>
          <p:nvPr/>
        </p:nvSpPr>
        <p:spPr>
          <a:xfrm>
            <a:off x="4067944" y="3645024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CF6CAD-8A1C-43A1-A7E6-DF89A274215E}"/>
              </a:ext>
            </a:extLst>
          </p:cNvPr>
          <p:cNvSpPr/>
          <p:nvPr/>
        </p:nvSpPr>
        <p:spPr>
          <a:xfrm>
            <a:off x="7684711" y="3595430"/>
            <a:ext cx="432048" cy="5040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0EBC3F3-061A-40C6-968E-82DA6D148446}"/>
              </a:ext>
            </a:extLst>
          </p:cNvPr>
          <p:cNvSpPr/>
          <p:nvPr/>
        </p:nvSpPr>
        <p:spPr>
          <a:xfrm>
            <a:off x="5004009" y="4099486"/>
            <a:ext cx="1061599" cy="57412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F8C7B0F-7BF9-4BAA-B98B-472D57964170}"/>
              </a:ext>
            </a:extLst>
          </p:cNvPr>
          <p:cNvCxnSpPr>
            <a:cxnSpLocks/>
          </p:cNvCxnSpPr>
          <p:nvPr/>
        </p:nvCxnSpPr>
        <p:spPr>
          <a:xfrm flipH="1">
            <a:off x="1651528" y="4437112"/>
            <a:ext cx="3352520" cy="415852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E8C4B0DE-6EB7-4C20-A1A5-8C0C77022C45}"/>
              </a:ext>
            </a:extLst>
          </p:cNvPr>
          <p:cNvSpPr/>
          <p:nvPr/>
        </p:nvSpPr>
        <p:spPr>
          <a:xfrm>
            <a:off x="32498" y="4686751"/>
            <a:ext cx="1917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Vanishing @ matching scale </a:t>
            </a:r>
            <a:endParaRPr lang="zh-CN" altLang="en-US" dirty="0"/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7CC2DB58-CAC0-437E-A7D2-44AABE2654EB}"/>
              </a:ext>
            </a:extLst>
          </p:cNvPr>
          <p:cNvSpPr/>
          <p:nvPr/>
        </p:nvSpPr>
        <p:spPr>
          <a:xfrm rot="10800000">
            <a:off x="1644168" y="5818878"/>
            <a:ext cx="360040" cy="504056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3FB0C78-A694-4667-ABCC-91DB187EF2D4}"/>
              </a:ext>
            </a:extLst>
          </p:cNvPr>
          <p:cNvSpPr/>
          <p:nvPr/>
        </p:nvSpPr>
        <p:spPr>
          <a:xfrm>
            <a:off x="32498" y="5470741"/>
            <a:ext cx="1917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Different RGEs leading to FCNC terms</a:t>
            </a: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LFV </a:t>
            </a:r>
            <a:r>
              <a:rPr lang="en-US" altLang="zh-CN" b="1" i="1" dirty="0">
                <a:latin typeface="微软雅黑" pitchFamily="34" charset="-122"/>
                <a:ea typeface="微软雅黑" pitchFamily="34" charset="-122"/>
              </a:rPr>
              <a:t>Z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-decays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30074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67E6B6-5AC3-43F1-9E29-0F365726FB72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en-US" altLang="zh-CN" dirty="0"/>
              <a:t>Summary &amp; Outlook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CE9DDA-C4AE-4D0A-AE0F-8C40EA4AB818}"/>
              </a:ext>
            </a:extLst>
          </p:cNvPr>
          <p:cNvSpPr/>
          <p:nvPr/>
        </p:nvSpPr>
        <p:spPr>
          <a:xfrm>
            <a:off x="71500" y="620688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EFTs serve as an independent approach to new physics beyond the SM and an efficient  tool for low-energy tests of neutrino mass models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CC411-11C4-46CF-94FC-5660182E660D}"/>
              </a:ext>
            </a:extLst>
          </p:cNvPr>
          <p:cNvSpPr/>
          <p:nvPr/>
        </p:nvSpPr>
        <p:spPr>
          <a:xfrm>
            <a:off x="169181" y="1484784"/>
            <a:ext cx="260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# of dim-6 operators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28AE10-250C-41AD-8744-3940EBB5CAF3}"/>
              </a:ext>
            </a:extLst>
          </p:cNvPr>
          <p:cNvSpPr/>
          <p:nvPr/>
        </p:nvSpPr>
        <p:spPr>
          <a:xfrm>
            <a:off x="672577" y="2019609"/>
            <a:ext cx="150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 = 31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6E12C8-F9D5-47E4-8FC7-43A499F71613}"/>
              </a:ext>
            </a:extLst>
          </p:cNvPr>
          <p:cNvSpPr/>
          <p:nvPr/>
        </p:nvSpPr>
        <p:spPr>
          <a:xfrm>
            <a:off x="600569" y="2425099"/>
            <a:ext cx="158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 = 41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86284D-2A16-49D4-8965-89DF5FD2761F}"/>
              </a:ext>
            </a:extLst>
          </p:cNvPr>
          <p:cNvSpPr/>
          <p:nvPr/>
        </p:nvSpPr>
        <p:spPr>
          <a:xfrm>
            <a:off x="541827" y="2777307"/>
            <a:ext cx="1662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SEFT-III = 33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箭头: 右弧形 12">
            <a:extLst>
              <a:ext uri="{FF2B5EF4-FFF2-40B4-BE49-F238E27FC236}">
                <a16:creationId xmlns:a16="http://schemas.microsoft.com/office/drawing/2014/main" id="{41D482D8-1A13-4C54-93B3-432C7E09B0B5}"/>
              </a:ext>
            </a:extLst>
          </p:cNvPr>
          <p:cNvSpPr/>
          <p:nvPr/>
        </p:nvSpPr>
        <p:spPr>
          <a:xfrm>
            <a:off x="2181067" y="2172917"/>
            <a:ext cx="291710" cy="566772"/>
          </a:xfrm>
          <a:prstGeom prst="curved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4054699-09CB-44EA-8B4B-54B95CFEBF3D}"/>
              </a:ext>
            </a:extLst>
          </p:cNvPr>
          <p:cNvSpPr/>
          <p:nvPr/>
        </p:nvSpPr>
        <p:spPr>
          <a:xfrm>
            <a:off x="2181067" y="1879473"/>
            <a:ext cx="6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箭头: 左弧形 14">
            <a:extLst>
              <a:ext uri="{FF2B5EF4-FFF2-40B4-BE49-F238E27FC236}">
                <a16:creationId xmlns:a16="http://schemas.microsoft.com/office/drawing/2014/main" id="{DB112200-499C-4D72-BE71-35980F35C01C}"/>
              </a:ext>
            </a:extLst>
          </p:cNvPr>
          <p:cNvSpPr/>
          <p:nvPr/>
        </p:nvSpPr>
        <p:spPr>
          <a:xfrm>
            <a:off x="218198" y="2204275"/>
            <a:ext cx="382371" cy="877524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3800C35-903E-4B8F-8201-9901B64F93EA}"/>
              </a:ext>
            </a:extLst>
          </p:cNvPr>
          <p:cNvSpPr/>
          <p:nvPr/>
        </p:nvSpPr>
        <p:spPr>
          <a:xfrm>
            <a:off x="78940" y="1893667"/>
            <a:ext cx="628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27F9EBB-5712-4EF0-BBE5-E09EBE1B647A}"/>
              </a:ext>
            </a:extLst>
          </p:cNvPr>
          <p:cNvGrpSpPr/>
          <p:nvPr/>
        </p:nvGrpSpPr>
        <p:grpSpPr>
          <a:xfrm>
            <a:off x="219552" y="3525323"/>
            <a:ext cx="2520185" cy="3072029"/>
            <a:chOff x="6461703" y="2420888"/>
            <a:chExt cx="2520185" cy="307202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09C4ADC5-B470-4A2C-BA4B-8BEA6AD8B61F}"/>
                </a:ext>
              </a:extLst>
            </p:cNvPr>
            <p:cNvGrpSpPr/>
            <p:nvPr/>
          </p:nvGrpSpPr>
          <p:grpSpPr>
            <a:xfrm>
              <a:off x="6461703" y="2420888"/>
              <a:ext cx="2520185" cy="3072029"/>
              <a:chOff x="6454840" y="2901121"/>
              <a:chExt cx="2520185" cy="3072029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7B6A6715-2B46-46A1-B929-47E9144DA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4840" y="2901121"/>
                <a:ext cx="2504139" cy="311855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BEA8384-6E30-49A2-A36F-7A4153309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0349" y="3230018"/>
                <a:ext cx="2504139" cy="559022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F55BB57-097B-40D9-ABE2-733419E68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4840" y="3811183"/>
                <a:ext cx="2520185" cy="1894852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6E2AA3ED-891D-4E0C-B940-B959F8F80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0825" y="5733256"/>
                <a:ext cx="2504200" cy="239894"/>
              </a:xfrm>
              <a:prstGeom prst="rect">
                <a:avLst/>
              </a:prstGeom>
            </p:spPr>
          </p:pic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B58310-6845-4423-A1F2-52BAF13F8355}"/>
                </a:ext>
              </a:extLst>
            </p:cNvPr>
            <p:cNvSpPr/>
            <p:nvPr/>
          </p:nvSpPr>
          <p:spPr>
            <a:xfrm>
              <a:off x="6516216" y="306895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1695503-E3FF-4C82-8C47-5DA10368FA52}"/>
                </a:ext>
              </a:extLst>
            </p:cNvPr>
            <p:cNvSpPr/>
            <p:nvPr/>
          </p:nvSpPr>
          <p:spPr>
            <a:xfrm>
              <a:off x="6514862" y="2482469"/>
              <a:ext cx="2449626" cy="2264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E32486A-D942-478F-8135-BF1EC9D1A486}"/>
              </a:ext>
            </a:extLst>
          </p:cNvPr>
          <p:cNvSpPr/>
          <p:nvPr/>
        </p:nvSpPr>
        <p:spPr>
          <a:xfrm>
            <a:off x="3041599" y="1356841"/>
            <a:ext cx="585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matching completed with all dim-6 operators &amp; Wilson coefficients for SEFT</a:t>
            </a:r>
            <a:endParaRPr lang="zh-CN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DBCE5DD-A852-4A35-A436-1A5896715C72}"/>
              </a:ext>
            </a:extLst>
          </p:cNvPr>
          <p:cNvSpPr/>
          <p:nvPr/>
        </p:nvSpPr>
        <p:spPr>
          <a:xfrm>
            <a:off x="3039697" y="2231759"/>
            <a:ext cx="5850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One-loop RGEs for the Wilson coefficients of operators up to dim-6 derived for SEFT</a:t>
            </a: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7535E34-76FB-4613-9B6E-D65079210D95}"/>
              </a:ext>
            </a:extLst>
          </p:cNvPr>
          <p:cNvSpPr/>
          <p:nvPr/>
        </p:nvSpPr>
        <p:spPr>
          <a:xfrm>
            <a:off x="2865957" y="3102708"/>
            <a:ext cx="6015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Lepton-flavor-violating processes at the high-intensity frontier/future collider searches</a:t>
            </a:r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A571006-B526-4F63-BED7-A4BE84418E9D}"/>
              </a:ext>
            </a:extLst>
          </p:cNvPr>
          <p:cNvSpPr/>
          <p:nvPr/>
        </p:nvSpPr>
        <p:spPr>
          <a:xfrm>
            <a:off x="2865957" y="3862789"/>
            <a:ext cx="6161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observations to probe new physics associated with neutrino masses (e.g., </a:t>
            </a:r>
            <a:r>
              <a:rPr lang="el-GR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SMEFT)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54A5EAA-057E-4FD4-8F0C-02E9DD30ACB1}"/>
              </a:ext>
            </a:extLst>
          </p:cNvPr>
          <p:cNvSpPr/>
          <p:nvPr/>
        </p:nvSpPr>
        <p:spPr>
          <a:xfrm>
            <a:off x="2864609" y="4653136"/>
            <a:ext cx="6161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observations to distinguish among different neutrino mass models (beyond seesaw, e.g., the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scotogenic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model also for dark matter)</a:t>
            </a:r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563FF73-0553-440F-8A40-EAA7F9DBA54A}"/>
              </a:ext>
            </a:extLst>
          </p:cNvPr>
          <p:cNvSpPr/>
          <p:nvPr/>
        </p:nvSpPr>
        <p:spPr>
          <a:xfrm>
            <a:off x="3131840" y="5551205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Liao, Ma, JHEP, 2022; Zhang, JHEP, 2023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C1FDC3E-0990-4873-B144-A506EA1A48DE}"/>
              </a:ext>
            </a:extLst>
          </p:cNvPr>
          <p:cNvSpPr/>
          <p:nvPr/>
        </p:nvSpPr>
        <p:spPr>
          <a:xfrm>
            <a:off x="3456278" y="6099404"/>
            <a:ext cx="5017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 a lot for your attention!</a:t>
            </a:r>
            <a:endParaRPr lang="zh-CN" altLang="en-US" sz="2400" b="1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9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5FA5C2-84B5-4429-85FE-E66F4502AACE}"/>
              </a:ext>
            </a:extLst>
          </p:cNvPr>
          <p:cNvSpPr txBox="1"/>
          <p:nvPr/>
        </p:nvSpPr>
        <p:spPr>
          <a:xfrm>
            <a:off x="0" y="-16095"/>
            <a:ext cx="9155288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Dirac vs. Majorana Neutrinos</a:t>
            </a:r>
            <a:endParaRPr 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420F418-958A-44B5-A742-224598F1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CA0E46-7CC3-43C1-B64B-CD1247E81F70}"/>
              </a:ext>
            </a:extLst>
          </p:cNvPr>
          <p:cNvSpPr txBox="1"/>
          <p:nvPr/>
        </p:nvSpPr>
        <p:spPr>
          <a:xfrm>
            <a:off x="74583" y="548680"/>
            <a:ext cx="900985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A minimal extension of the SM with three right-handed neutrinos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77494022-E915-4D1F-A7B0-C4DDA33E4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3" y="1124744"/>
            <a:ext cx="24690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Dirac Neutrinos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51D0D91-FC86-49A6-8DF3-1A7939A29E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48887" y="1706469"/>
            <a:ext cx="5040560" cy="617812"/>
          </a:xfrm>
          <a:prstGeom prst="rect">
            <a:avLst/>
          </a:prstGeom>
        </p:spPr>
      </p:pic>
      <p:sp>
        <p:nvSpPr>
          <p:cNvPr id="9" name="テキスト ボックス 31">
            <a:extLst>
              <a:ext uri="{FF2B5EF4-FFF2-40B4-BE49-F238E27FC236}">
                <a16:creationId xmlns:a16="http://schemas.microsoft.com/office/drawing/2014/main" id="{7EA41CA7-2041-48C1-96F8-1C620A939BEA}"/>
              </a:ext>
            </a:extLst>
          </p:cNvPr>
          <p:cNvSpPr txBox="1"/>
          <p:nvPr/>
        </p:nvSpPr>
        <p:spPr>
          <a:xfrm>
            <a:off x="47313" y="2561461"/>
            <a:ext cx="553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Dirac </a:t>
            </a:r>
            <a:r>
              <a:rPr kumimoji="1" lang="el-GR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kumimoji="1"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masses in a similar way to that for quarks and charged leptons, after the spontaneous gauge symmetry breaking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92FC40-BF3C-4678-B8D4-72D644F5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91680" y="3615974"/>
            <a:ext cx="1498973" cy="445295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A38852DA-96C1-413A-8893-B86EDCF8575C}"/>
              </a:ext>
            </a:extLst>
          </p:cNvPr>
          <p:cNvSpPr/>
          <p:nvPr/>
        </p:nvSpPr>
        <p:spPr>
          <a:xfrm>
            <a:off x="1691680" y="3615974"/>
            <a:ext cx="576064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3681DC5-11A0-4473-B9CF-50B000D8F04B}"/>
              </a:ext>
            </a:extLst>
          </p:cNvPr>
          <p:cNvCxnSpPr>
            <a:stCxn id="10" idx="1"/>
          </p:cNvCxnSpPr>
          <p:nvPr/>
        </p:nvCxnSpPr>
        <p:spPr>
          <a:xfrm flipH="1">
            <a:off x="1187624" y="3838622"/>
            <a:ext cx="504056" cy="222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2C441A-FAFA-4AB2-90E6-C4BAFDC4EF5C}"/>
                  </a:ext>
                </a:extLst>
              </p:cNvPr>
              <p:cNvSpPr txBox="1"/>
              <p:nvPr/>
            </p:nvSpPr>
            <p:spPr>
              <a:xfrm>
                <a:off x="55495" y="4061269"/>
                <a:ext cx="122097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𝐞𝐕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62C441A-FAFA-4AB2-90E6-C4BAFDC4E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95" y="4061269"/>
                <a:ext cx="1220975" cy="307777"/>
              </a:xfrm>
              <a:prstGeom prst="rect">
                <a:avLst/>
              </a:prstGeom>
              <a:blipFill>
                <a:blip r:embed="rId4"/>
                <a:stretch>
                  <a:fillRect l="-4000" t="-1961" r="-7500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椭圆 13">
            <a:extLst>
              <a:ext uri="{FF2B5EF4-FFF2-40B4-BE49-F238E27FC236}">
                <a16:creationId xmlns:a16="http://schemas.microsoft.com/office/drawing/2014/main" id="{97C26E99-06C1-4EE0-9C05-F0930C63ED7B}"/>
              </a:ext>
            </a:extLst>
          </p:cNvPr>
          <p:cNvSpPr/>
          <p:nvPr/>
        </p:nvSpPr>
        <p:spPr>
          <a:xfrm>
            <a:off x="2589147" y="3599241"/>
            <a:ext cx="360040" cy="51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55E0131-39D3-42C6-84F6-F9F214044FEF}"/>
              </a:ext>
            </a:extLst>
          </p:cNvPr>
          <p:cNvCxnSpPr>
            <a:stCxn id="14" idx="4"/>
          </p:cNvCxnSpPr>
          <p:nvPr/>
        </p:nvCxnSpPr>
        <p:spPr>
          <a:xfrm>
            <a:off x="2769167" y="4116545"/>
            <a:ext cx="794721" cy="986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E030D2-5300-440C-AECA-1561E5BC898D}"/>
                  </a:ext>
                </a:extLst>
              </p:cNvPr>
              <p:cNvSpPr txBox="1"/>
              <p:nvPr/>
            </p:nvSpPr>
            <p:spPr>
              <a:xfrm>
                <a:off x="3692076" y="4057774"/>
                <a:ext cx="1135952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0E030D2-5300-440C-AECA-1561E5BC8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076" y="4057774"/>
                <a:ext cx="1135952" cy="314766"/>
              </a:xfrm>
              <a:prstGeom prst="rect">
                <a:avLst/>
              </a:prstGeom>
              <a:blipFill>
                <a:blip r:embed="rId5"/>
                <a:stretch>
                  <a:fillRect l="-4839" t="-1961" r="-8065" b="-37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1BBA612-1189-4A1A-9505-8B48505B3ACA}"/>
              </a:ext>
            </a:extLst>
          </p:cNvPr>
          <p:cNvCxnSpPr/>
          <p:nvPr/>
        </p:nvCxnSpPr>
        <p:spPr>
          <a:xfrm flipV="1">
            <a:off x="3133071" y="3615974"/>
            <a:ext cx="713583" cy="1926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4315920-FB01-40EB-AFDC-89E59F8235A4}"/>
                  </a:ext>
                </a:extLst>
              </p:cNvPr>
              <p:cNvSpPr txBox="1"/>
              <p:nvPr/>
            </p:nvSpPr>
            <p:spPr>
              <a:xfrm>
                <a:off x="3846654" y="3414366"/>
                <a:ext cx="13151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𝟏𝟕𝟒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𝐆𝐞𝐕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4315920-FB01-40EB-AFDC-89E59F82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54" y="3414366"/>
                <a:ext cx="1315168" cy="307777"/>
              </a:xfrm>
              <a:prstGeom prst="rect">
                <a:avLst/>
              </a:prstGeom>
              <a:blipFill>
                <a:blip r:embed="rId6"/>
                <a:stretch>
                  <a:fillRect l="-1852" r="-4167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">
            <a:extLst>
              <a:ext uri="{FF2B5EF4-FFF2-40B4-BE49-F238E27FC236}">
                <a16:creationId xmlns:a16="http://schemas.microsoft.com/office/drawing/2014/main" id="{5EDB4AAA-6EB2-497B-8C85-A5F9F543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4" y="4814655"/>
            <a:ext cx="5380601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introduce additional symmetries to the SM to forbid a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Majorana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 mass for right-handed neutrino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singlets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ahom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rPr>
              <a:t>Need to explain a strong hierarchy for the Yukawa couplings of the SM fermions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9D4BCBD-28EE-4693-A850-7DAA22933FA5}"/>
              </a:ext>
            </a:extLst>
          </p:cNvPr>
          <p:cNvGrpSpPr/>
          <p:nvPr/>
        </p:nvGrpSpPr>
        <p:grpSpPr>
          <a:xfrm>
            <a:off x="5521154" y="1130405"/>
            <a:ext cx="3622846" cy="5444612"/>
            <a:chOff x="5521154" y="1284562"/>
            <a:chExt cx="3622846" cy="5444612"/>
          </a:xfrm>
        </p:grpSpPr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D069A495-C840-4367-B875-817D4E449C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6344" y="1284562"/>
              <a:ext cx="2901083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Majorana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Neutrinos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02520FC-7694-4834-A11E-3301D4C53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20000" contrast="40000"/>
            </a:blip>
            <a:stretch>
              <a:fillRect/>
            </a:stretch>
          </p:blipFill>
          <p:spPr>
            <a:xfrm>
              <a:off x="6171416" y="1778897"/>
              <a:ext cx="2540250" cy="819917"/>
            </a:xfrm>
            <a:prstGeom prst="rect">
              <a:avLst/>
            </a:prstGeom>
          </p:spPr>
        </p:pic>
        <p:sp>
          <p:nvSpPr>
            <p:cNvPr id="23" name="テキスト ボックス 31">
              <a:extLst>
                <a:ext uri="{FF2B5EF4-FFF2-40B4-BE49-F238E27FC236}">
                  <a16:creationId xmlns:a16="http://schemas.microsoft.com/office/drawing/2014/main" id="{6F0BC4EC-7FA6-4141-B4C5-45624EB5794F}"/>
                </a:ext>
              </a:extLst>
            </p:cNvPr>
            <p:cNvSpPr txBox="1"/>
            <p:nvPr/>
          </p:nvSpPr>
          <p:spPr>
            <a:xfrm>
              <a:off x="6056344" y="2721279"/>
              <a:ext cx="2901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Generate tiny </a:t>
              </a:r>
              <a:r>
                <a:rPr kumimoji="1" lang="en-US" altLang="ja-JP" sz="1600" b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Majorana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l-GR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ν</a:t>
              </a:r>
              <a:r>
                <a:rPr kumimoji="1" lang="en-US" altLang="ja-JP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masses via the so-called seesaw mechanism</a:t>
              </a: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DED76CE2-D74C-43E7-839C-606CBF6B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-20000" contrast="40000"/>
            </a:blip>
            <a:stretch>
              <a:fillRect/>
            </a:stretch>
          </p:blipFill>
          <p:spPr>
            <a:xfrm>
              <a:off x="6185013" y="3750883"/>
              <a:ext cx="2538964" cy="495111"/>
            </a:xfrm>
            <a:prstGeom prst="rect">
              <a:avLst/>
            </a:prstGeom>
          </p:spPr>
        </p:pic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82816BC-EE12-4284-88B3-1630FCFFBA22}"/>
                </a:ext>
              </a:extLst>
            </p:cNvPr>
            <p:cNvSpPr/>
            <p:nvPr/>
          </p:nvSpPr>
          <p:spPr>
            <a:xfrm>
              <a:off x="6149316" y="3759262"/>
              <a:ext cx="576064" cy="5173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C3782767-21B2-47F3-A903-FDAA167A1C0D}"/>
                </a:ext>
              </a:extLst>
            </p:cNvPr>
            <p:cNvCxnSpPr>
              <a:endCxn id="27" idx="0"/>
            </p:cNvCxnSpPr>
            <p:nvPr/>
          </p:nvCxnSpPr>
          <p:spPr>
            <a:xfrm flipH="1">
              <a:off x="6171416" y="4254373"/>
              <a:ext cx="13695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C689A4C-5167-404A-8A0A-2CF07EA6DD1C}"/>
                    </a:ext>
                  </a:extLst>
                </p:cNvPr>
                <p:cNvSpPr txBox="1"/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34" name="文本框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928" y="4540303"/>
                  <a:ext cx="1220975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980" t="-2000" r="-6965" b="-3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360838C-A9A5-4FB1-9FEF-9F56A49EAEAB}"/>
                </a:ext>
              </a:extLst>
            </p:cNvPr>
            <p:cNvSpPr/>
            <p:nvPr/>
          </p:nvSpPr>
          <p:spPr>
            <a:xfrm>
              <a:off x="7645903" y="3786409"/>
              <a:ext cx="394908" cy="455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80FEB3F0-90EF-40AA-915D-DD089745F789}"/>
                </a:ext>
              </a:extLst>
            </p:cNvPr>
            <p:cNvCxnSpPr/>
            <p:nvPr/>
          </p:nvCxnSpPr>
          <p:spPr>
            <a:xfrm>
              <a:off x="7858002" y="4254373"/>
              <a:ext cx="210766" cy="2859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F544C176-B911-4F34-AFAF-6B04313ED056}"/>
                    </a:ext>
                  </a:extLst>
                </p:cNvPr>
                <p:cNvSpPr txBox="1"/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 smtClean="0"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sup>
                        </m:s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𝐆𝐞𝐕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6787" y="4528864"/>
                  <a:ext cx="1531894" cy="31476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187" t="-1923" r="-5976" b="-3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 Box 10">
              <a:extLst>
                <a:ext uri="{FF2B5EF4-FFF2-40B4-BE49-F238E27FC236}">
                  <a16:creationId xmlns:a16="http://schemas.microsoft.com/office/drawing/2014/main" id="{4C7638B3-EC13-44F6-B61C-2E425A7C4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1154" y="5030667"/>
              <a:ext cx="3622846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Retain the SM symmetries</a:t>
              </a:r>
            </a:p>
            <a:p>
              <a:pPr marL="342900" indent="-342900">
                <a:buFont typeface="Wingdings" panose="05000000000000000000" pitchFamily="2" charset="2"/>
                <a:buChar char="l"/>
              </a:pP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ahoma" pitchFamily="34" charset="0"/>
              </a:endParaRPr>
            </a:p>
            <a:p>
              <a:pPr marL="342900" indent="-342900">
                <a:buFont typeface="Wingdings" panose="05000000000000000000" pitchFamily="2" charset="2"/>
                <a:buChar char="n"/>
              </a:pP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GUT or </a:t>
              </a:r>
              <a:r>
                <a:rPr kumimoji="1" lang="en-US" altLang="zh-CN" b="1" dirty="0" err="1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TeV</a:t>
              </a: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ahoma" pitchFamily="34" charset="0"/>
                </a:rPr>
                <a:t> energy scale?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55AFC548-A9AF-410C-AEB7-9CE1C9660E09}"/>
                </a:ext>
              </a:extLst>
            </p:cNvPr>
            <p:cNvSpPr txBox="1"/>
            <p:nvPr/>
          </p:nvSpPr>
          <p:spPr>
            <a:xfrm>
              <a:off x="5580112" y="6021288"/>
              <a:ext cx="3491880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Majorana nature of massive neutrinos</a:t>
              </a:r>
              <a:endParaRPr kumimoji="1"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675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9DC1AA-B749-4A3D-A505-001B5AC324BB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Physics for Tiny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D28281E4-0057-4121-ACB5-B7418FE3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F83717C-FA9E-4158-894D-955AEDF42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667"/>
            <a:ext cx="9128031" cy="623628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D6762A3-EC5E-460D-8C53-B306EC65343C}"/>
              </a:ext>
            </a:extLst>
          </p:cNvPr>
          <p:cNvSpPr/>
          <p:nvPr/>
        </p:nvSpPr>
        <p:spPr>
          <a:xfrm>
            <a:off x="6780605" y="3923764"/>
            <a:ext cx="197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Kanemura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et al, 11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A97DC5-8320-40A6-A96D-A839018AA80E}"/>
              </a:ext>
            </a:extLst>
          </p:cNvPr>
          <p:cNvSpPr/>
          <p:nvPr/>
        </p:nvSpPr>
        <p:spPr>
          <a:xfrm>
            <a:off x="4139952" y="393305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E. Ma, 06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1CA789-044E-4B58-8DC6-5CB8863A2373}"/>
              </a:ext>
            </a:extLst>
          </p:cNvPr>
          <p:cNvSpPr/>
          <p:nvPr/>
        </p:nvSpPr>
        <p:spPr>
          <a:xfrm>
            <a:off x="395536" y="3933056"/>
            <a:ext cx="2176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Mohapatra, Valle, 87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5121471-A5AD-4F7E-9239-41C7412D81C6}"/>
              </a:ext>
            </a:extLst>
          </p:cNvPr>
          <p:cNvSpPr/>
          <p:nvPr/>
        </p:nvSpPr>
        <p:spPr>
          <a:xfrm>
            <a:off x="3563888" y="5579948"/>
            <a:ext cx="2168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Zee, 80, 86; </a:t>
            </a:r>
            <a:r>
              <a:rPr kumimoji="1"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Babu</a:t>
            </a:r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88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351C0A-2C43-457D-B1DA-F3E130F7A4EA}"/>
              </a:ext>
            </a:extLst>
          </p:cNvPr>
          <p:cNvSpPr/>
          <p:nvPr/>
        </p:nvSpPr>
        <p:spPr>
          <a:xfrm>
            <a:off x="6948264" y="539388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Ohlsson, S.Z., 14</a:t>
            </a:r>
            <a:endParaRPr kumimoji="1" lang="zh-CN" altLang="en-US" b="1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01095C-9012-4651-9CE0-31B677526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089843"/>
            <a:ext cx="1224136" cy="2256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1ED756C-4C75-418B-A600-D4060C9D49B1}"/>
              </a:ext>
            </a:extLst>
          </p:cNvPr>
          <p:cNvSpPr/>
          <p:nvPr/>
        </p:nvSpPr>
        <p:spPr>
          <a:xfrm>
            <a:off x="721507" y="3244334"/>
            <a:ext cx="1508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Minkowski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 77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122B6E-6424-4F29-8C6A-5BBBA9C43976}"/>
              </a:ext>
            </a:extLst>
          </p:cNvPr>
          <p:cNvSpPr/>
          <p:nvPr/>
        </p:nvSpPr>
        <p:spPr>
          <a:xfrm>
            <a:off x="3491880" y="3244334"/>
            <a:ext cx="2348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Magg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ea typeface="黑体" panose="02010609060101010101" pitchFamily="49" charset="-122"/>
              </a:rPr>
              <a:t>Wetterich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</a:rPr>
              <a:t>,…, 80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63CDA56-EE90-469F-A33B-59ECBA94807A}"/>
              </a:ext>
            </a:extLst>
          </p:cNvPr>
          <p:cNvSpPr/>
          <p:nvPr/>
        </p:nvSpPr>
        <p:spPr>
          <a:xfrm>
            <a:off x="6588708" y="3244334"/>
            <a:ext cx="2396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Foot, Lew, He, Joshi, 89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75" y="576474"/>
            <a:ext cx="9161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Seesaw mechanism</a:t>
            </a:r>
            <a:r>
              <a:rPr lang="en-US" altLang="zh-CN" sz="2400" dirty="0">
                <a:latin typeface="+mn-lt"/>
                <a:ea typeface="+mn-ea"/>
              </a:rPr>
              <a:t>: a natural way to understand tiny neutrino masses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3661" y="5358686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Type-III: 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 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</a:t>
            </a:r>
            <a:r>
              <a:rPr lang="en-US" altLang="zh-CN" dirty="0">
                <a:solidFill>
                  <a:schemeClr val="tx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triplet fermions (Foot, Lew, He, Joshi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 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5091" y="3657608"/>
            <a:ext cx="86471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Type-I:  </a:t>
            </a:r>
            <a:r>
              <a:rPr lang="en-US" altLang="zh-CN" dirty="0">
                <a:solidFill>
                  <a:srgbClr val="6600FF"/>
                </a:solidFill>
                <a:latin typeface="+mn-lt"/>
                <a:ea typeface="黑体" panose="02010609060101010101" pitchFamily="49" charset="-122"/>
              </a:rPr>
              <a:t>SM</a:t>
            </a:r>
            <a:r>
              <a:rPr lang="en-US" altLang="zh-CN" dirty="0">
                <a:solidFill>
                  <a:schemeClr val="accent2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3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right-handed Majorana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</a:t>
            </a:r>
            <a:r>
              <a:rPr lang="en-US" altLang="zh-CN" dirty="0">
                <a:latin typeface="+mn-lt"/>
                <a:ea typeface="黑体" panose="02010609060101010101" pitchFamily="49" charset="-122"/>
                <a:sym typeface="Symbol" panose="05050102010706020507" pitchFamily="18" charset="2"/>
              </a:rPr>
              <a:t>’s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Minkowski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77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Yanagida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Glashow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Gell-Mann,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Ramond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Slansky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Mohapatra,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79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4760" y="4518838"/>
            <a:ext cx="85963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Type-II: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 SM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+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1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Higgs triplet</a:t>
            </a:r>
            <a:r>
              <a:rPr lang="en-US" altLang="zh-CN" dirty="0">
                <a:solidFill>
                  <a:srgbClr val="0000FF"/>
                </a:solidFill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(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Magg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Wetterich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Schechter, Valle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Lazarides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et al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Mohapatra,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Senjanovic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Gelmini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, </a:t>
            </a:r>
            <a:r>
              <a:rPr lang="en-US" altLang="zh-CN" dirty="0" err="1">
                <a:latin typeface="+mn-lt"/>
                <a:ea typeface="黑体" panose="02010609060101010101" pitchFamily="49" charset="-122"/>
              </a:rPr>
              <a:t>Roncadelli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; Cheng, Li,</a:t>
            </a:r>
            <a:r>
              <a:rPr lang="en-US" altLang="zh-CN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</a:rPr>
              <a:t> 80</a:t>
            </a:r>
            <a:r>
              <a:rPr lang="en-US" altLang="zh-CN" dirty="0">
                <a:latin typeface="+mn-lt"/>
                <a:ea typeface="黑体" panose="02010609060101010101" pitchFamily="49" charset="-122"/>
              </a:rPr>
              <a:t>)</a:t>
            </a:r>
            <a:endParaRPr lang="en-US" altLang="zh-CN" baseline="30000" dirty="0">
              <a:latin typeface="+mn-lt"/>
            </a:endParaRPr>
          </a:p>
        </p:txBody>
      </p:sp>
      <p:grpSp>
        <p:nvGrpSpPr>
          <p:cNvPr id="20" name="Group 197"/>
          <p:cNvGrpSpPr>
            <a:grpSpLocks/>
          </p:cNvGrpSpPr>
          <p:nvPr/>
        </p:nvGrpSpPr>
        <p:grpSpPr bwMode="auto">
          <a:xfrm>
            <a:off x="755576" y="1102134"/>
            <a:ext cx="7319285" cy="2333659"/>
            <a:chOff x="328" y="1488"/>
            <a:chExt cx="4984" cy="1632"/>
          </a:xfrm>
        </p:grpSpPr>
        <p:grpSp>
          <p:nvGrpSpPr>
            <p:cNvPr id="21" name="Group 196"/>
            <p:cNvGrpSpPr>
              <a:grpSpLocks/>
            </p:cNvGrpSpPr>
            <p:nvPr/>
          </p:nvGrpSpPr>
          <p:grpSpPr bwMode="auto">
            <a:xfrm>
              <a:off x="328" y="1576"/>
              <a:ext cx="1488" cy="1544"/>
              <a:chOff x="328" y="1576"/>
              <a:chExt cx="1488" cy="1544"/>
            </a:xfrm>
          </p:grpSpPr>
          <p:grpSp>
            <p:nvGrpSpPr>
              <p:cNvPr id="93" name="Group 85"/>
              <p:cNvGrpSpPr>
                <a:grpSpLocks/>
              </p:cNvGrpSpPr>
              <p:nvPr/>
            </p:nvGrpSpPr>
            <p:grpSpPr bwMode="auto">
              <a:xfrm>
                <a:off x="328" y="1576"/>
                <a:ext cx="1488" cy="1056"/>
                <a:chOff x="288" y="2160"/>
                <a:chExt cx="2208" cy="1488"/>
              </a:xfrm>
            </p:grpSpPr>
            <p:sp>
              <p:nvSpPr>
                <p:cNvPr id="95" name="Rectangle 86"/>
                <p:cNvSpPr>
                  <a:spLocks noChangeArrowheads="1"/>
                </p:cNvSpPr>
                <p:nvPr/>
              </p:nvSpPr>
              <p:spPr bwMode="auto">
                <a:xfrm flipV="1">
                  <a:off x="288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96" name="Group 87"/>
                <p:cNvGrpSpPr>
                  <a:grpSpLocks/>
                </p:cNvGrpSpPr>
                <p:nvPr/>
              </p:nvGrpSpPr>
              <p:grpSpPr bwMode="auto">
                <a:xfrm>
                  <a:off x="767" y="2447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17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20" name="Rectangle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1" name="Rectangle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2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3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24" name="Rectangle 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18" name="Rectangle 94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19" name="Rectangle 95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97" name="Group 96"/>
                <p:cNvGrpSpPr>
                  <a:grpSpLocks/>
                </p:cNvGrpSpPr>
                <p:nvPr/>
              </p:nvGrpSpPr>
              <p:grpSpPr bwMode="auto">
                <a:xfrm>
                  <a:off x="1776" y="2448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109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112" name="Rectangle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3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4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5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116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110" name="Rectangle 103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111" name="Rectangle 104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98" name="Picture 10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6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06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3408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107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8" y="3072"/>
                  <a:ext cx="288" cy="2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10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02" name="Rectangle 109"/>
                <p:cNvSpPr>
                  <a:spLocks noChangeArrowheads="1"/>
                </p:cNvSpPr>
                <p:nvPr/>
              </p:nvSpPr>
              <p:spPr bwMode="auto">
                <a:xfrm flipV="1">
                  <a:off x="912" y="3312"/>
                  <a:ext cx="1008" cy="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103" name="Rectangle 110"/>
                <p:cNvSpPr>
                  <a:spLocks noChangeArrowheads="1"/>
                </p:cNvSpPr>
                <p:nvPr/>
              </p:nvSpPr>
              <p:spPr bwMode="auto">
                <a:xfrm flipV="1">
                  <a:off x="1872" y="3312"/>
                  <a:ext cx="624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104" name="Picture 111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340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112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3408"/>
                  <a:ext cx="240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11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11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" y="2832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11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76" y="2160"/>
                  <a:ext cx="240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4" name="Picture 11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2736"/>
                <a:ext cx="1392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2" name="Group 119"/>
            <p:cNvGrpSpPr>
              <a:grpSpLocks/>
            </p:cNvGrpSpPr>
            <p:nvPr/>
          </p:nvGrpSpPr>
          <p:grpSpPr bwMode="auto">
            <a:xfrm>
              <a:off x="2128" y="1488"/>
              <a:ext cx="1344" cy="1632"/>
              <a:chOff x="3984" y="1344"/>
              <a:chExt cx="1344" cy="1632"/>
            </a:xfrm>
          </p:grpSpPr>
          <p:grpSp>
            <p:nvGrpSpPr>
              <p:cNvPr id="56" name="Group 120"/>
              <p:cNvGrpSpPr>
                <a:grpSpLocks/>
              </p:cNvGrpSpPr>
              <p:nvPr/>
            </p:nvGrpSpPr>
            <p:grpSpPr bwMode="auto">
              <a:xfrm>
                <a:off x="3984" y="1344"/>
                <a:ext cx="1344" cy="1152"/>
                <a:chOff x="3552" y="1248"/>
                <a:chExt cx="1920" cy="1632"/>
              </a:xfrm>
            </p:grpSpPr>
            <p:grpSp>
              <p:nvGrpSpPr>
                <p:cNvPr id="58" name="Group 121"/>
                <p:cNvGrpSpPr>
                  <a:grpSpLocks/>
                </p:cNvGrpSpPr>
                <p:nvPr/>
              </p:nvGrpSpPr>
              <p:grpSpPr bwMode="auto">
                <a:xfrm rot="-3360030">
                  <a:off x="4056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85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88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9" name="Rectangle 1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0" name="Rectangle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1" name="Rectangle 1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92" name="Rectangle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86" name="Rectangle 128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87" name="Rectangle 129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59" name="Group 130"/>
                <p:cNvGrpSpPr>
                  <a:grpSpLocks/>
                </p:cNvGrpSpPr>
                <p:nvPr/>
              </p:nvGrpSpPr>
              <p:grpSpPr bwMode="auto">
                <a:xfrm rot="3221338">
                  <a:off x="4728" y="1224"/>
                  <a:ext cx="241" cy="865"/>
                  <a:chOff x="767" y="2447"/>
                  <a:chExt cx="241" cy="865"/>
                </a:xfrm>
              </p:grpSpPr>
              <p:grpSp>
                <p:nvGrpSpPr>
                  <p:cNvPr id="77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80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1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2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3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84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78" name="Rectangle 137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9" name="Rectangle 138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60" name="Group 139"/>
                <p:cNvGrpSpPr>
                  <a:grpSpLocks/>
                </p:cNvGrpSpPr>
                <p:nvPr/>
              </p:nvGrpSpPr>
              <p:grpSpPr bwMode="auto">
                <a:xfrm rot="-80193">
                  <a:off x="4512" y="1872"/>
                  <a:ext cx="48" cy="724"/>
                  <a:chOff x="912" y="2640"/>
                  <a:chExt cx="48" cy="672"/>
                </a:xfrm>
              </p:grpSpPr>
              <p:sp>
                <p:nvSpPr>
                  <p:cNvPr id="72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216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3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3072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4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928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5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84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76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640"/>
                    <a:ext cx="48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sp>
              <p:nvSpPr>
                <p:cNvPr id="61" name="Rectangle 145"/>
                <p:cNvSpPr>
                  <a:spLocks noChangeArrowheads="1"/>
                </p:cNvSpPr>
                <p:nvPr/>
              </p:nvSpPr>
              <p:spPr bwMode="auto">
                <a:xfrm flipV="1">
                  <a:off x="3744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62" name="Rectangle 146"/>
                <p:cNvSpPr>
                  <a:spLocks noChangeArrowheads="1"/>
                </p:cNvSpPr>
                <p:nvPr/>
              </p:nvSpPr>
              <p:spPr bwMode="auto">
                <a:xfrm flipV="1">
                  <a:off x="4512" y="2544"/>
                  <a:ext cx="816" cy="48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63" name="Picture 147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52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4" name="Picture 148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248"/>
                  <a:ext cx="192" cy="1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" name="Picture 149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6" name="Picture 15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4" y="2640"/>
                  <a:ext cx="240" cy="1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7" name="Picture 151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8" name="Picture 152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48" y="1680"/>
                  <a:ext cx="2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9" name="Picture 153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08" y="2112"/>
                  <a:ext cx="288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0" name="Picture 154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68" y="1488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1" name="Picture 155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6" y="2640"/>
                  <a:ext cx="288" cy="2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7" name="Picture 156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2592"/>
                <a:ext cx="1104" cy="384"/>
              </a:xfrm>
              <a:prstGeom prst="rect">
                <a:avLst/>
              </a:prstGeom>
              <a:noFill/>
              <a:ln w="2540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3" name="Group 195"/>
            <p:cNvGrpSpPr>
              <a:grpSpLocks/>
            </p:cNvGrpSpPr>
            <p:nvPr/>
          </p:nvGrpSpPr>
          <p:grpSpPr bwMode="auto">
            <a:xfrm>
              <a:off x="3824" y="1592"/>
              <a:ext cx="1488" cy="1518"/>
              <a:chOff x="3824" y="1592"/>
              <a:chExt cx="1488" cy="1518"/>
            </a:xfrm>
          </p:grpSpPr>
          <p:grpSp>
            <p:nvGrpSpPr>
              <p:cNvPr id="24" name="Group 194"/>
              <p:cNvGrpSpPr>
                <a:grpSpLocks/>
              </p:cNvGrpSpPr>
              <p:nvPr/>
            </p:nvGrpSpPr>
            <p:grpSpPr bwMode="auto">
              <a:xfrm>
                <a:off x="3824" y="1592"/>
                <a:ext cx="1488" cy="1061"/>
                <a:chOff x="3824" y="1592"/>
                <a:chExt cx="1488" cy="1061"/>
              </a:xfrm>
            </p:grpSpPr>
            <p:sp>
              <p:nvSpPr>
                <p:cNvPr id="26" name="Rectangle 160"/>
                <p:cNvSpPr>
                  <a:spLocks noChangeArrowheads="1"/>
                </p:cNvSpPr>
                <p:nvPr/>
              </p:nvSpPr>
              <p:spPr bwMode="auto">
                <a:xfrm flipV="1">
                  <a:off x="3824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grpSp>
              <p:nvGrpSpPr>
                <p:cNvPr id="27" name="Group 161"/>
                <p:cNvGrpSpPr>
                  <a:grpSpLocks/>
                </p:cNvGrpSpPr>
                <p:nvPr/>
              </p:nvGrpSpPr>
              <p:grpSpPr bwMode="auto">
                <a:xfrm>
                  <a:off x="414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48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51" name="Rectangle 1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2" name="Rectangl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3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4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55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49" name="Rectangle 168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50" name="Rectangle 169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grpSp>
              <p:nvGrpSpPr>
                <p:cNvPr id="28" name="Group 170"/>
                <p:cNvGrpSpPr>
                  <a:grpSpLocks/>
                </p:cNvGrpSpPr>
                <p:nvPr/>
              </p:nvGrpSpPr>
              <p:grpSpPr bwMode="auto">
                <a:xfrm>
                  <a:off x="4827" y="1796"/>
                  <a:ext cx="162" cy="614"/>
                  <a:chOff x="767" y="2447"/>
                  <a:chExt cx="241" cy="865"/>
                </a:xfrm>
              </p:grpSpPr>
              <p:grpSp>
                <p:nvGrpSpPr>
                  <p:cNvPr id="40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864" y="2544"/>
                    <a:ext cx="48" cy="768"/>
                    <a:chOff x="912" y="2640"/>
                    <a:chExt cx="48" cy="672"/>
                  </a:xfrm>
                </p:grpSpPr>
                <p:sp>
                  <p:nvSpPr>
                    <p:cNvPr id="43" name="Rectangle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216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4" name="Rectangle 1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3072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5" name="Rectangle 1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928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6" name="Rectangle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784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  <p:sp>
                  <p:nvSpPr>
                    <p:cNvPr id="47" name="Rectangle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2640"/>
                      <a:ext cx="48" cy="96"/>
                    </a:xfrm>
                    <a:prstGeom prst="rect">
                      <a:avLst/>
                    </a:prstGeom>
                    <a:solidFill>
                      <a:srgbClr val="0099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anchor="ctr">
                      <a:spAutoFit/>
                    </a:bodyPr>
                    <a:lstStyle>
                      <a:lvl1pPr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kumimoji="1" sz="2000" b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eaLnBrk="1" hangingPunct="1"/>
                      <a:endParaRPr lang="zh-CN" altLang="zh-CN"/>
                    </a:p>
                  </p:txBody>
                </p:sp>
              </p:grpSp>
              <p:sp>
                <p:nvSpPr>
                  <p:cNvPr id="41" name="Rectangle 177"/>
                  <p:cNvSpPr>
                    <a:spLocks noChangeArrowheads="1"/>
                  </p:cNvSpPr>
                  <p:nvPr/>
                </p:nvSpPr>
                <p:spPr bwMode="auto">
                  <a:xfrm rot="-2005067">
                    <a:off x="768" y="2448"/>
                    <a:ext cx="240" cy="48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  <p:sp>
                <p:nvSpPr>
                  <p:cNvPr id="42" name="Rectangle 178"/>
                  <p:cNvSpPr>
                    <a:spLocks noChangeArrowheads="1"/>
                  </p:cNvSpPr>
                  <p:nvPr/>
                </p:nvSpPr>
                <p:spPr bwMode="auto">
                  <a:xfrm rot="2302293">
                    <a:off x="767" y="2447"/>
                    <a:ext cx="235" cy="47"/>
                  </a:xfrm>
                  <a:prstGeom prst="rect">
                    <a:avLst/>
                  </a:prstGeom>
                  <a:solidFill>
                    <a:srgbClr val="FF00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>
                    <a:spAutoFit/>
                  </a:bodyPr>
                  <a:lstStyle>
                    <a:lvl1pPr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kumimoji="1" sz="2000" b="1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zh-CN"/>
                  </a:p>
                </p:txBody>
              </p:sp>
            </p:grpSp>
            <p:pic>
              <p:nvPicPr>
                <p:cNvPr id="29" name="Picture 179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0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180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24" y="2478"/>
                  <a:ext cx="162" cy="1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1" name="Picture 18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2" name="Rectangle 183"/>
                <p:cNvSpPr>
                  <a:spLocks noChangeArrowheads="1"/>
                </p:cNvSpPr>
                <p:nvPr/>
              </p:nvSpPr>
              <p:spPr bwMode="auto">
                <a:xfrm flipV="1">
                  <a:off x="4245" y="2410"/>
                  <a:ext cx="679" cy="3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sp>
              <p:nvSpPr>
                <p:cNvPr id="33" name="Rectangle 184"/>
                <p:cNvSpPr>
                  <a:spLocks noChangeArrowheads="1"/>
                </p:cNvSpPr>
                <p:nvPr/>
              </p:nvSpPr>
              <p:spPr bwMode="auto">
                <a:xfrm flipV="1">
                  <a:off x="4891" y="2410"/>
                  <a:ext cx="421" cy="34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>
                  <a:lvl1pPr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kumimoji="1" sz="2000" b="1">
                      <a:solidFill>
                        <a:schemeClr val="tx1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zh-CN"/>
                </a:p>
              </p:txBody>
            </p:sp>
            <p:pic>
              <p:nvPicPr>
                <p:cNvPr id="34" name="Picture 18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18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" y="2069"/>
                  <a:ext cx="200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18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7" y="1592"/>
                  <a:ext cx="162" cy="1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190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44" y="2472"/>
                  <a:ext cx="173" cy="1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191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9" y="2475"/>
                  <a:ext cx="182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92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8" y="2233"/>
                  <a:ext cx="184" cy="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5" name="Picture 193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" y="2730"/>
                <a:ext cx="1408" cy="380"/>
              </a:xfrm>
              <a:prstGeom prst="rect">
                <a:avLst/>
              </a:prstGeom>
              <a:noFill/>
              <a:ln w="25400" algn="ctr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25" name="TextBox 4"/>
          <p:cNvSpPr txBox="1"/>
          <p:nvPr/>
        </p:nvSpPr>
        <p:spPr>
          <a:xfrm>
            <a:off x="64760" y="6009920"/>
            <a:ext cx="8824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Can naturally be embedded into the G</a:t>
            </a:r>
            <a:r>
              <a:rPr lang="en-US" altLang="zh-CN" sz="2000" b="1" dirty="0"/>
              <a:t>rand </a:t>
            </a:r>
            <a:r>
              <a:rPr lang="en-US" sz="2000" b="1" dirty="0"/>
              <a:t>Unified Theories, e.g., </a:t>
            </a:r>
            <a:r>
              <a:rPr lang="en-US" altLang="zh-CN" sz="2000" b="1" dirty="0"/>
              <a:t>SO(10) GUT</a:t>
            </a:r>
            <a:endParaRPr lang="en-US" sz="2000" b="1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Responsible for both </a:t>
            </a:r>
            <a:r>
              <a:rPr lang="en-US" sz="2000" b="1" dirty="0">
                <a:solidFill>
                  <a:srgbClr val="0000FF"/>
                </a:solidFill>
              </a:rPr>
              <a:t>tiny neutrino masses </a:t>
            </a:r>
            <a:r>
              <a:rPr lang="en-US" sz="2000" b="1" dirty="0"/>
              <a:t>and </a:t>
            </a:r>
            <a:r>
              <a:rPr lang="en-US" sz="2000" b="1" dirty="0">
                <a:solidFill>
                  <a:srgbClr val="0000FF"/>
                </a:solidFill>
              </a:rPr>
              <a:t>matter-antimatter asymmetry</a:t>
            </a: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E9B997BD-78E9-43ED-9F9C-31E75AD99F2B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Seesaw Models for Neutrino Masses</a:t>
            </a:r>
            <a:endParaRPr lang="zh-CN" altLang="en-US" sz="24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灯片编号占位符 1">
            <a:extLst>
              <a:ext uri="{FF2B5EF4-FFF2-40B4-BE49-F238E27FC236}">
                <a16:creationId xmlns:a16="http://schemas.microsoft.com/office/drawing/2014/main" id="{5BF6E8CE-DD60-46C0-9C8B-25CF8EB2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107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8D88DA1-5919-41C5-9ABF-8EBC3F8988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Matter-antimatter Asymmetry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31A298C3-CEF7-4E69-BE51-747C9EB7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9047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A24573-A462-4829-ACC8-745BCFC44B0E}"/>
              </a:ext>
            </a:extLst>
          </p:cNvPr>
          <p:cNvSpPr txBox="1"/>
          <p:nvPr/>
        </p:nvSpPr>
        <p:spPr>
          <a:xfrm>
            <a:off x="1619672" y="679179"/>
            <a:ext cx="7501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Dirac (1933):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 symmetric Universe with matter 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and antimatter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[Nobel Lecture]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61654DA5-921A-4456-8882-D635AFDA4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3" y="749395"/>
            <a:ext cx="1311721" cy="17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FFD815-7EE0-48A1-AB8C-432EF738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895069" y="1543275"/>
            <a:ext cx="6997411" cy="821843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C02A7405-F641-45FB-AE0E-7A996D83080A}"/>
              </a:ext>
            </a:extLst>
          </p:cNvPr>
          <p:cNvCxnSpPr/>
          <p:nvPr/>
        </p:nvCxnSpPr>
        <p:spPr>
          <a:xfrm flipV="1">
            <a:off x="3851920" y="1789054"/>
            <a:ext cx="50755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9A17A54-3171-4017-B0B2-78BEB1317895}"/>
              </a:ext>
            </a:extLst>
          </p:cNvPr>
          <p:cNvCxnSpPr/>
          <p:nvPr/>
        </p:nvCxnSpPr>
        <p:spPr>
          <a:xfrm>
            <a:off x="3402735" y="2103256"/>
            <a:ext cx="55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D70BDBA-4643-4676-B89B-95AC75DBEB0B}"/>
              </a:ext>
            </a:extLst>
          </p:cNvPr>
          <p:cNvCxnSpPr/>
          <p:nvPr/>
        </p:nvCxnSpPr>
        <p:spPr>
          <a:xfrm>
            <a:off x="1901009" y="2365118"/>
            <a:ext cx="43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8A52E9BD-BB3E-4BDC-B561-20D2004F5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74" y="2525995"/>
            <a:ext cx="3168632" cy="208406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DAC6A3-860C-4CC9-96CC-4FF5B8D8468F}"/>
              </a:ext>
            </a:extLst>
          </p:cNvPr>
          <p:cNvSpPr txBox="1"/>
          <p:nvPr/>
        </p:nvSpPr>
        <p:spPr>
          <a:xfrm>
            <a:off x="107504" y="488443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Pauli (1933):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letter to Heisenberg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AAA8ADB-5D61-4273-B4B0-7BA30B3BA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120" y="4653136"/>
            <a:ext cx="1488776" cy="208683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3B36334-BB4E-4D73-862B-D27F25B24719}"/>
              </a:ext>
            </a:extLst>
          </p:cNvPr>
          <p:cNvSpPr/>
          <p:nvPr/>
        </p:nvSpPr>
        <p:spPr>
          <a:xfrm>
            <a:off x="91251" y="5445224"/>
            <a:ext cx="7289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I do not believe in the hole theory, since I would like to have </a:t>
            </a:r>
            <a:r>
              <a:rPr lang="en-US" altLang="zh-CN" b="1" dirty="0">
                <a:solidFill>
                  <a:srgbClr val="0000FF"/>
                </a:solidFill>
              </a:rPr>
              <a:t>the asymmetry between positive and negative electricity in the laws of nature </a:t>
            </a:r>
            <a:r>
              <a:rPr lang="en-US" altLang="zh-CN" dirty="0"/>
              <a:t>(it does not satisfy me to shift the empirically established asymmetry to one of the initial state). [Quinn &amp; Nir, </a:t>
            </a:r>
            <a:r>
              <a:rPr lang="en-US" altLang="zh-CN" i="1" dirty="0"/>
              <a:t>The mystery of the missing antimatter</a:t>
            </a:r>
            <a:r>
              <a:rPr lang="en-US" altLang="zh-CN" dirty="0"/>
              <a:t>,  2008]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8942234-0508-4F13-BA78-F831BFAE4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00" y="2519509"/>
            <a:ext cx="2728859" cy="20840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BA6DCA2-725C-4A35-8F90-16B09CD43A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77375" y="2512875"/>
            <a:ext cx="2728859" cy="2083051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7638F5A6-E63D-4CAF-B3B6-01814F363715}"/>
              </a:ext>
            </a:extLst>
          </p:cNvPr>
          <p:cNvSpPr/>
          <p:nvPr/>
        </p:nvSpPr>
        <p:spPr>
          <a:xfrm>
            <a:off x="3563888" y="2575575"/>
            <a:ext cx="786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galaxy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C9471E5-6A0D-438F-B2EC-2EA610DA6AB3}"/>
              </a:ext>
            </a:extLst>
          </p:cNvPr>
          <p:cNvSpPr/>
          <p:nvPr/>
        </p:nvSpPr>
        <p:spPr>
          <a:xfrm>
            <a:off x="6389701" y="4070533"/>
            <a:ext cx="1350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anti-galaxy</a:t>
            </a:r>
            <a:r>
              <a:rPr lang="zh-CN" altLang="en-US" b="1" dirty="0">
                <a:solidFill>
                  <a:srgbClr val="FFFF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61297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F4823FB-596E-4B29-8242-542C0F6960B5}"/>
              </a:ext>
            </a:extLst>
          </p:cNvPr>
          <p:cNvSpPr txBox="1">
            <a:spLocks/>
          </p:cNvSpPr>
          <p:nvPr/>
        </p:nvSpPr>
        <p:spPr>
          <a:xfrm>
            <a:off x="0" y="-3936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Observational Evidence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1EF08AEE-CAAF-40CB-B1E0-2B3E8724E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75111"/>
            <a:ext cx="2133600" cy="365125"/>
          </a:xfrm>
        </p:spPr>
        <p:txBody>
          <a:bodyPr/>
          <a:lstStyle/>
          <a:p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00E424-48D7-4EE4-BA30-B9A256F52DE7}"/>
              </a:ext>
            </a:extLst>
          </p:cNvPr>
          <p:cNvSpPr txBox="1"/>
          <p:nvPr/>
        </p:nvSpPr>
        <p:spPr>
          <a:xfrm>
            <a:off x="18895" y="548680"/>
            <a:ext cx="912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Matter-antimatter asymmetry: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Astronomical observations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9289A0-B83E-4EDE-8CD4-144871B1878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0913" y="1340768"/>
            <a:ext cx="5926735" cy="44000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62E6422-1C32-42B3-A530-DFE0A7BC3427}"/>
              </a:ext>
            </a:extLst>
          </p:cNvPr>
          <p:cNvSpPr txBox="1"/>
          <p:nvPr/>
        </p:nvSpPr>
        <p:spPr>
          <a:xfrm>
            <a:off x="1128425" y="1565527"/>
            <a:ext cx="353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Cohen,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Rujula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&amp; Glashow, 98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06C021D-3E65-4CE5-B143-8999871DAC15}"/>
              </a:ext>
            </a:extLst>
          </p:cNvPr>
          <p:cNvSpPr txBox="1"/>
          <p:nvPr/>
        </p:nvSpPr>
        <p:spPr>
          <a:xfrm>
            <a:off x="4283968" y="2054527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 = 20 </a:t>
            </a:r>
            <a:r>
              <a:rPr lang="en-US" altLang="zh-CN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Mpc</a:t>
            </a:r>
            <a:endParaRPr lang="zh-CN" alt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CB038A8-9D7D-42CE-8D78-7FE1DC2C639F}"/>
              </a:ext>
            </a:extLst>
          </p:cNvPr>
          <p:cNvSpPr txBox="1"/>
          <p:nvPr/>
        </p:nvSpPr>
        <p:spPr>
          <a:xfrm>
            <a:off x="1187624" y="3404345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 = 10</a:t>
            </a:r>
            <a:r>
              <a:rPr lang="en-US" altLang="zh-CN" sz="2400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  <a:r>
              <a:rPr lang="en-US" altLang="zh-CN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Mpc</a:t>
            </a:r>
            <a:endParaRPr lang="zh-CN" altLang="en-US" sz="2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9D73289-6D6A-49EA-A706-698689BEC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97" y="1063945"/>
            <a:ext cx="2728859" cy="208406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BB96DD5-F50B-4E6A-84B6-0F9690A36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80996" y="4581128"/>
            <a:ext cx="2728859" cy="2083051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CEC51EB-240F-411C-B769-A29C6178610B}"/>
              </a:ext>
            </a:extLst>
          </p:cNvPr>
          <p:cNvSpPr/>
          <p:nvPr/>
        </p:nvSpPr>
        <p:spPr>
          <a:xfrm>
            <a:off x="6300192" y="1124744"/>
            <a:ext cx="786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galaxy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8ECD46E-0F6E-4538-BCE7-1A129ED2BE80}"/>
              </a:ext>
            </a:extLst>
          </p:cNvPr>
          <p:cNvSpPr/>
          <p:nvPr/>
        </p:nvSpPr>
        <p:spPr>
          <a:xfrm>
            <a:off x="6300192" y="6165304"/>
            <a:ext cx="1350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anti-galaxy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534148-8B91-4CA8-A7F3-477DF738D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99" y="3179106"/>
            <a:ext cx="2079553" cy="1373807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E1892CB-85A6-477B-97F4-9B3EC76B0044}"/>
              </a:ext>
            </a:extLst>
          </p:cNvPr>
          <p:cNvCxnSpPr/>
          <p:nvPr/>
        </p:nvCxnSpPr>
        <p:spPr>
          <a:xfrm flipH="1" flipV="1">
            <a:off x="6228184" y="3404345"/>
            <a:ext cx="1584176" cy="3126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48D98E8-F0C7-4C22-BE84-9BD9B85509ED}"/>
              </a:ext>
            </a:extLst>
          </p:cNvPr>
          <p:cNvCxnSpPr/>
          <p:nvPr/>
        </p:nvCxnSpPr>
        <p:spPr>
          <a:xfrm flipH="1">
            <a:off x="6156176" y="3866009"/>
            <a:ext cx="1656184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586CDB5-7223-491D-A569-6DC6645CA8A0}"/>
              </a:ext>
            </a:extLst>
          </p:cNvPr>
          <p:cNvCxnSpPr>
            <a:cxnSpLocks/>
          </p:cNvCxnSpPr>
          <p:nvPr/>
        </p:nvCxnSpPr>
        <p:spPr>
          <a:xfrm flipH="1">
            <a:off x="6229031" y="4025022"/>
            <a:ext cx="1584176" cy="34062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DA288C8-756F-4D4E-9985-0EC1EEAE680B}"/>
              </a:ext>
            </a:extLst>
          </p:cNvPr>
          <p:cNvSpPr txBox="1"/>
          <p:nvPr/>
        </p:nvSpPr>
        <p:spPr>
          <a:xfrm>
            <a:off x="49041" y="5860479"/>
            <a:ext cx="6187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Bounds on the distance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d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between matter and antimatter regions: &gt;1 </a:t>
            </a:r>
            <a:r>
              <a:rPr lang="en-US" altLang="zh-CN" sz="20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Gpc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~ visible universe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676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23224</TotalTime>
  <Words>2931</Words>
  <Application>Microsoft Office PowerPoint</Application>
  <PresentationFormat>全屏显示(4:3)</PresentationFormat>
  <Paragraphs>469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9" baseType="lpstr">
      <vt:lpstr>ＭＳ Ｐゴシック</vt:lpstr>
      <vt:lpstr>黑体</vt:lpstr>
      <vt:lpstr>宋体</vt:lpstr>
      <vt:lpstr>微软雅黑</vt:lpstr>
      <vt:lpstr>Aharoni</vt:lpstr>
      <vt:lpstr>Angsana New</vt:lpstr>
      <vt:lpstr>Arial</vt:lpstr>
      <vt:lpstr>Arial</vt:lpstr>
      <vt:lpstr>Calibri</vt:lpstr>
      <vt:lpstr>Cambria Math</vt:lpstr>
      <vt:lpstr>Symbol</vt:lpstr>
      <vt:lpstr>Tahoma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zhoushun</dc:creator>
  <cp:lastModifiedBy>shun zhou</cp:lastModifiedBy>
  <cp:revision>909</cp:revision>
  <dcterms:created xsi:type="dcterms:W3CDTF">2016-08-08T06:22:09Z</dcterms:created>
  <dcterms:modified xsi:type="dcterms:W3CDTF">2023-08-01T07:09:34Z</dcterms:modified>
</cp:coreProperties>
</file>