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0"/>
  </p:notesMasterIdLst>
  <p:sldIdLst>
    <p:sldId id="256" r:id="rId2"/>
    <p:sldId id="274" r:id="rId3"/>
    <p:sldId id="325" r:id="rId4"/>
    <p:sldId id="275" r:id="rId5"/>
    <p:sldId id="276" r:id="rId6"/>
    <p:sldId id="277" r:id="rId7"/>
    <p:sldId id="288" r:id="rId8"/>
    <p:sldId id="278" r:id="rId9"/>
    <p:sldId id="279" r:id="rId10"/>
    <p:sldId id="281" r:id="rId11"/>
    <p:sldId id="280" r:id="rId12"/>
    <p:sldId id="282" r:id="rId13"/>
    <p:sldId id="285" r:id="rId14"/>
    <p:sldId id="283" r:id="rId15"/>
    <p:sldId id="289" r:id="rId16"/>
    <p:sldId id="284" r:id="rId17"/>
    <p:sldId id="287" r:id="rId18"/>
    <p:sldId id="268" r:id="rId19"/>
    <p:sldId id="269" r:id="rId20"/>
    <p:sldId id="270" r:id="rId21"/>
    <p:sldId id="272" r:id="rId22"/>
    <p:sldId id="271" r:id="rId23"/>
    <p:sldId id="273" r:id="rId24"/>
    <p:sldId id="257" r:id="rId25"/>
    <p:sldId id="258" r:id="rId26"/>
    <p:sldId id="259" r:id="rId27"/>
    <p:sldId id="260" r:id="rId28"/>
    <p:sldId id="263" r:id="rId29"/>
    <p:sldId id="264" r:id="rId30"/>
    <p:sldId id="265" r:id="rId31"/>
    <p:sldId id="261" r:id="rId32"/>
    <p:sldId id="262" r:id="rId33"/>
    <p:sldId id="355" r:id="rId34"/>
    <p:sldId id="266" r:id="rId35"/>
    <p:sldId id="267" r:id="rId36"/>
    <p:sldId id="291" r:id="rId37"/>
    <p:sldId id="292" r:id="rId38"/>
    <p:sldId id="307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6" r:id="rId48"/>
    <p:sldId id="302" r:id="rId49"/>
    <p:sldId id="303" r:id="rId50"/>
    <p:sldId id="304" r:id="rId51"/>
    <p:sldId id="305" r:id="rId52"/>
    <p:sldId id="356" r:id="rId53"/>
    <p:sldId id="357" r:id="rId54"/>
    <p:sldId id="308" r:id="rId55"/>
    <p:sldId id="309" r:id="rId56"/>
    <p:sldId id="310" r:id="rId57"/>
    <p:sldId id="311" r:id="rId58"/>
    <p:sldId id="312" r:id="rId59"/>
    <p:sldId id="313" r:id="rId60"/>
    <p:sldId id="315" r:id="rId61"/>
    <p:sldId id="314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6" r:id="rId70"/>
    <p:sldId id="327" r:id="rId71"/>
    <p:sldId id="328" r:id="rId72"/>
    <p:sldId id="329" r:id="rId73"/>
    <p:sldId id="330" r:id="rId74"/>
    <p:sldId id="323" r:id="rId75"/>
    <p:sldId id="331" r:id="rId76"/>
    <p:sldId id="332" r:id="rId77"/>
    <p:sldId id="333" r:id="rId78"/>
    <p:sldId id="335" r:id="rId79"/>
    <p:sldId id="336" r:id="rId80"/>
    <p:sldId id="334" r:id="rId81"/>
    <p:sldId id="337" r:id="rId82"/>
    <p:sldId id="338" r:id="rId83"/>
    <p:sldId id="339" r:id="rId84"/>
    <p:sldId id="342" r:id="rId85"/>
    <p:sldId id="340" r:id="rId86"/>
    <p:sldId id="341" r:id="rId87"/>
    <p:sldId id="324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2" r:id="rId97"/>
    <p:sldId id="351" r:id="rId98"/>
    <p:sldId id="353" r:id="rId9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EEF30-9A28-4792-880D-05C310E5B8F3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D8F34-CBBC-4E30-A0E9-2F864C622E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430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417D8-2196-46BC-A32C-226CBBE1F28E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414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DD8F34-CBBC-4E30-A0E9-2F864C622E54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514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2CF0D-ED06-FFA3-70F4-0022E7A52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A85FE65-C45C-5DF9-32F5-0D3DEE174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4087C4-557D-9357-3C61-BDD06BB9A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BCC70C-8FA8-5355-DA5C-0A15748A6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9EBFE5-44C9-CAEA-253D-2CAB30B22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62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942BF4-2113-AD92-3581-DBDAA59C9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9DE56A9-64F7-38F8-66B6-1DC9C13E43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BB1E28-093E-5A30-F7FE-D85F3F57B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901607-996A-8370-F29E-73A3F62B0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994A5F-46DA-315A-17DC-2530526F1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55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5893435-DA27-14D5-DDFC-BF451647AA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E1BF614-6112-2309-9CB6-EDB3DD6030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9DEB6C-FECB-2C9C-94CB-3DC001077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129438-BEC2-49AE-B113-50DAFA8BE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BEB588-A8BB-119F-8A0A-394B3D9AD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55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800D53-7D43-C5A8-7C15-EC18A577C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C3518F-ED8C-5522-7C29-9B6C7A7C4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80A7A2-5911-1778-8EB2-F4EF0C0C8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235A99-C23E-F647-AEA6-3306999EB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E04FDD-DEA0-8328-8BC8-CE9407DA7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71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D9DB96-A1E9-4B04-59B2-9BD06E427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1D347A-6D48-7E55-A798-11E40238C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DF2C18-68DE-487F-E1F0-A424C6E6D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4DFC5E-942D-CF82-3246-B308FD3C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D57066-6E5E-3476-F4D5-B8307EAC2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005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B4BBED-E89E-5D84-4466-326AFD644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C65173-CFCD-E5B8-2854-6503411F3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6B10C80-EBE3-792E-9CC1-E5F92CE2D3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F5C018-F6F7-74A7-F224-0CB53DCEC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DFAD22-7C77-66F0-6A60-1C321D1C2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B197B0-D124-BACD-ACAB-5C33FBF54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04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769EFB-C14F-C7B3-0B08-77A7507B3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F99769-B868-E70B-9B1E-FDD462648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13781D4-FF3E-7A6A-9527-D4327365C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5655715-F5BC-5D65-F487-1981808E85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4A51BD8-0B5A-0B27-3C8F-412969FEED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F40F394-2216-5901-FAA9-BE72CBB88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04A5A53-3BD3-B904-0545-27A934037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BE54909-3F57-9ED7-E7ED-954113A7C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708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18753D-8FC4-259C-CFBE-AE194713B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8337E06-DAE4-F086-973B-E9FA31A3A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E664C50-8BD3-9F05-52CD-2AFDEB58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5B7C7FD-97AC-F8BE-1854-98EF23761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605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E84A0AB-46B9-0802-D3E5-821DF5D6B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DBBEEA1-AB9A-6559-A627-A566F8B15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B404D38-F97E-6A4E-1324-FC86BB49E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456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999A2A-0530-BAF3-0BE1-0E73A722E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85223F-AC6E-E694-4018-A73432E14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586A25-F918-A6CC-9396-CC2F2442E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177066-E772-B0C0-260E-9049883A2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48F43D-61A0-F23B-7006-C0094BF86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2D9FBF-4B70-60A0-6A5D-303B607A1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101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5A2694-CE84-8CC5-55B5-0F66F4297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D53CEC3-09F1-2FFB-116F-35402D133D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4EAEC7F-629F-6A79-3A1D-61E2B8F5CF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D60F60-2AFA-82DE-EEAC-0387D1E73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92D599-90E3-1B95-D4AC-207D31EBB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EA1E12B-07F8-91FD-28CB-7B0145165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970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0065661-8C1C-2C9F-BA8A-62C08343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94AE9D7-A49D-D35B-7834-303F94181A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284D6F-408A-B518-C278-ADD03B2D06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C68DB-C50E-4601-90A8-90B04FA89CCE}" type="datetimeFigureOut">
              <a:rPr lang="zh-CN" altLang="en-US" smtClean="0"/>
              <a:t>2023/8/4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98A48B-5619-89FB-3FF3-B9FD12BD8F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84FB59-1DA3-ADEE-E671-11C424234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A7172-FBAD-478B-B7D4-2B25A293A0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822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qiskit.org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35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30.xml"/><Relationship Id="rId7" Type="http://schemas.openxmlformats.org/officeDocument/2006/relationships/image" Target="../media/image45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49.png"/><Relationship Id="rId5" Type="http://schemas.openxmlformats.org/officeDocument/2006/relationships/tags" Target="../tags/tag32.xml"/><Relationship Id="rId10" Type="http://schemas.openxmlformats.org/officeDocument/2006/relationships/image" Target="../media/image48.png"/><Relationship Id="rId4" Type="http://schemas.openxmlformats.org/officeDocument/2006/relationships/tags" Target="../tags/tag31.xml"/><Relationship Id="rId9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tags" Target="../tags/tag35.xml"/><Relationship Id="rId7" Type="http://schemas.openxmlformats.org/officeDocument/2006/relationships/image" Target="../media/image50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4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.xml"/><Relationship Id="rId9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image" Target="../media/image56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image" Target="../media/image56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tags" Target="../tags/tag49.xml"/><Relationship Id="rId7" Type="http://schemas.openxmlformats.org/officeDocument/2006/relationships/image" Target="../media/image62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6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6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12.png"/><Relationship Id="rId5" Type="http://schemas.openxmlformats.org/officeDocument/2006/relationships/tags" Target="../tags/tag12.xml"/><Relationship Id="rId10" Type="http://schemas.openxmlformats.org/officeDocument/2006/relationships/image" Target="../media/image11.png"/><Relationship Id="rId4" Type="http://schemas.openxmlformats.org/officeDocument/2006/relationships/tags" Target="../tags/tag11.xml"/><Relationship Id="rId9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image" Target="../media/image78.png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image" Target="../media/image80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78.png"/><Relationship Id="rId5" Type="http://schemas.openxmlformats.org/officeDocument/2006/relationships/image" Target="../media/image79.png"/><Relationship Id="rId4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notesSlide" Target="../notesSlides/notesSlide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tags" Target="../tags/tag72.xml"/><Relationship Id="rId7" Type="http://schemas.openxmlformats.org/officeDocument/2006/relationships/image" Target="../media/image87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8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9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07.png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image" Target="../media/image106.pn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image" Target="../media/image105.png"/><Relationship Id="rId5" Type="http://schemas.openxmlformats.org/officeDocument/2006/relationships/tags" Target="../tags/tag89.xml"/><Relationship Id="rId15" Type="http://schemas.openxmlformats.org/officeDocument/2006/relationships/image" Target="../media/image109.png"/><Relationship Id="rId10" Type="http://schemas.openxmlformats.org/officeDocument/2006/relationships/image" Target="../media/image104.png"/><Relationship Id="rId4" Type="http://schemas.openxmlformats.org/officeDocument/2006/relationships/tags" Target="../tags/tag88.xml"/><Relationship Id="rId9" Type="http://schemas.openxmlformats.org/officeDocument/2006/relationships/image" Target="../media/image101.png"/><Relationship Id="rId14" Type="http://schemas.openxmlformats.org/officeDocument/2006/relationships/image" Target="../media/image108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04.png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14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113.png"/><Relationship Id="rId5" Type="http://schemas.openxmlformats.org/officeDocument/2006/relationships/tags" Target="../tags/tag96.xml"/><Relationship Id="rId15" Type="http://schemas.openxmlformats.org/officeDocument/2006/relationships/image" Target="../media/image116.png"/><Relationship Id="rId10" Type="http://schemas.openxmlformats.org/officeDocument/2006/relationships/image" Target="../media/image112.png"/><Relationship Id="rId4" Type="http://schemas.openxmlformats.org/officeDocument/2006/relationships/tags" Target="../tags/tag95.xml"/><Relationship Id="rId9" Type="http://schemas.openxmlformats.org/officeDocument/2006/relationships/image" Target="../media/image111.svg"/><Relationship Id="rId14" Type="http://schemas.openxmlformats.org/officeDocument/2006/relationships/image" Target="../media/image11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openxmlformats.org/officeDocument/2006/relationships/image" Target="../media/image120.png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05.xml"/><Relationship Id="rId7" Type="http://schemas.openxmlformats.org/officeDocument/2006/relationships/image" Target="../media/image121.pn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24.png"/><Relationship Id="rId5" Type="http://schemas.openxmlformats.org/officeDocument/2006/relationships/tags" Target="../tags/tag107.xml"/><Relationship Id="rId10" Type="http://schemas.openxmlformats.org/officeDocument/2006/relationships/image" Target="../media/image123.png"/><Relationship Id="rId4" Type="http://schemas.openxmlformats.org/officeDocument/2006/relationships/tags" Target="../tags/tag106.xml"/><Relationship Id="rId9" Type="http://schemas.openxmlformats.org/officeDocument/2006/relationships/image" Target="../media/image12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Relationship Id="rId4" Type="http://schemas.openxmlformats.org/officeDocument/2006/relationships/image" Target="../media/image1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tags" Target="../tags/tag115.xml"/><Relationship Id="rId7" Type="http://schemas.openxmlformats.org/officeDocument/2006/relationships/image" Target="../media/image118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33.png"/><Relationship Id="rId5" Type="http://schemas.openxmlformats.org/officeDocument/2006/relationships/tags" Target="../tags/tag117.xml"/><Relationship Id="rId10" Type="http://schemas.openxmlformats.org/officeDocument/2006/relationships/image" Target="../media/image132.png"/><Relationship Id="rId4" Type="http://schemas.openxmlformats.org/officeDocument/2006/relationships/tags" Target="../tags/tag116.xml"/><Relationship Id="rId9" Type="http://schemas.openxmlformats.org/officeDocument/2006/relationships/image" Target="../media/image12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0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7" Type="http://schemas.openxmlformats.org/officeDocument/2006/relationships/image" Target="../media/image141.png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tags" Target="../tags/tag128.xml"/><Relationship Id="rId7" Type="http://schemas.openxmlformats.org/officeDocument/2006/relationships/image" Target="../media/image142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image" Target="../media/image14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9.xml"/><Relationship Id="rId9" Type="http://schemas.openxmlformats.org/officeDocument/2006/relationships/image" Target="../media/image1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tags" Target="../tags/tag132.xml"/><Relationship Id="rId7" Type="http://schemas.openxmlformats.org/officeDocument/2006/relationships/image" Target="../media/image146.png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image" Target="../media/image14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3.xml"/><Relationship Id="rId9" Type="http://schemas.openxmlformats.org/officeDocument/2006/relationships/image" Target="../media/image148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image" Target="../media/image137.png"/><Relationship Id="rId4" Type="http://schemas.openxmlformats.org/officeDocument/2006/relationships/image" Target="../media/image15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Relationship Id="rId4" Type="http://schemas.openxmlformats.org/officeDocument/2006/relationships/image" Target="../media/image15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7" Type="http://schemas.openxmlformats.org/officeDocument/2006/relationships/image" Target="../media/image154.png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image" Target="../media/image153.png"/><Relationship Id="rId5" Type="http://schemas.openxmlformats.org/officeDocument/2006/relationships/image" Target="../media/image150.png"/><Relationship Id="rId4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tags" Target="../tags/tag143.xml"/><Relationship Id="rId7" Type="http://schemas.openxmlformats.org/officeDocument/2006/relationships/image" Target="../media/image150.png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58.png"/><Relationship Id="rId5" Type="http://schemas.openxmlformats.org/officeDocument/2006/relationships/tags" Target="../tags/tag145.xml"/><Relationship Id="rId10" Type="http://schemas.openxmlformats.org/officeDocument/2006/relationships/image" Target="../media/image157.png"/><Relationship Id="rId4" Type="http://schemas.openxmlformats.org/officeDocument/2006/relationships/tags" Target="../tags/tag144.xml"/><Relationship Id="rId9" Type="http://schemas.openxmlformats.org/officeDocument/2006/relationships/image" Target="../media/image15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tags" Target="../tags/tag149.xml"/><Relationship Id="rId7" Type="http://schemas.openxmlformats.org/officeDocument/2006/relationships/image" Target="../media/image137.png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62.png"/><Relationship Id="rId5" Type="http://schemas.openxmlformats.org/officeDocument/2006/relationships/tags" Target="../tags/tag151.xml"/><Relationship Id="rId10" Type="http://schemas.openxmlformats.org/officeDocument/2006/relationships/image" Target="../media/image161.png"/><Relationship Id="rId4" Type="http://schemas.openxmlformats.org/officeDocument/2006/relationships/tags" Target="../tags/tag150.xml"/><Relationship Id="rId9" Type="http://schemas.openxmlformats.org/officeDocument/2006/relationships/image" Target="../media/image160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A50DA9-33C8-53CF-1009-531067BFB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量子计算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5FAE551-3C9E-F066-1E0C-A0D2426C13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yangjichong@lnnu.edu.cn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823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0B2F67-C5AD-E187-3A3D-A0315F3E6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常见的量子门的介绍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3D973B-DA99-F0E7-D8D9-4B772B6A4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61BDD7A-F31A-88A5-C878-E5EF794ED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024" y="2502649"/>
            <a:ext cx="9231278" cy="18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32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0B2F67-C5AD-E187-3A3D-A0315F3E6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常见的量子门的介绍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3D973B-DA99-F0E7-D8D9-4B772B6A4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泡利矩阵：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2DB8BA4-BA32-E776-D695-E00E37B18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204" y="2294020"/>
            <a:ext cx="3585262" cy="11349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E7261AC-D5E7-33BB-2248-7E7FA2179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987" y="3383515"/>
            <a:ext cx="3784456" cy="10277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394867D-56B4-7BFF-BAA8-129C83E4DB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6618" y="4411274"/>
            <a:ext cx="2785689" cy="116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114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0B2F67-C5AD-E187-3A3D-A0315F3E6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常见的量子门的介绍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3D973B-DA99-F0E7-D8D9-4B772B6A4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泡利矩阵的</a:t>
            </a:r>
            <a:r>
              <a:rPr lang="en-US" altLang="zh-CN" dirty="0"/>
              <a:t>e</a:t>
            </a:r>
            <a:r>
              <a:rPr lang="zh-CN" altLang="en-US" dirty="0"/>
              <a:t>指数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EBFF419-1DAD-2267-D228-B1A9ED061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858" y="4586614"/>
            <a:ext cx="4731570" cy="10256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519019-8762-C665-CE84-87E28A230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051" y="2526787"/>
            <a:ext cx="5819185" cy="20000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3D09B8A-DBF1-E0BD-BB4D-C84B0D330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9835" y="5671970"/>
            <a:ext cx="3476509" cy="95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42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84FA2A-259C-9FED-0A47-04F3ADD2D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A920F2-63AD-9C12-8FB5-F671A3AB12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Hadmard</a:t>
            </a:r>
            <a:r>
              <a:rPr lang="en-US" altLang="zh-CN" dirty="0"/>
              <a:t> gate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5B7C92B-3A1C-E5D5-55AB-E18E595EE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513" y="2532852"/>
            <a:ext cx="3982515" cy="1000392"/>
          </a:xfrm>
          <a:prstGeom prst="rect">
            <a:avLst/>
          </a:prstGeom>
        </p:spPr>
      </p:pic>
      <p:pic>
        <p:nvPicPr>
          <p:cNvPr id="6" name="图片 5" descr="\documentclass{article}&#10;\usepackage{amsmath}&#10;\usepackage{color}&#10;\pagestyle{empty}&#10;\begin{document}&#10;&#10;&#10;\begin{equation*}&#10;\begin{split}&#10;&amp;H|0\rangle =\frac{1}{\sqrt{2}}\left(|0\rangle + |1\rangle\right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F0C4AB36-11FB-08BD-0805-F0B3690A16F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88" y="4089720"/>
            <a:ext cx="2733392" cy="66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74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122498-B977-0BDF-4B70-C658BF1AE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EDCB0F-5D0D-9D3D-4FC3-5D956EC869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phase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F09D23-B22A-640D-013E-2D7150F8D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4279" y="2362349"/>
            <a:ext cx="2549294" cy="1066651"/>
          </a:xfrm>
          <a:prstGeom prst="rect">
            <a:avLst/>
          </a:prstGeom>
        </p:spPr>
      </p:pic>
      <p:pic>
        <p:nvPicPr>
          <p:cNvPr id="7" name="图片 6" descr="\documentclass{article}&#10;\usepackage{amsmath}&#10;\usepackage{color}&#10;\pagestyle{empty}&#10;\begin{document}&#10;&#10;&#10;\begin{equation*}&#10;\begin{split}&#10;&amp;P(\lambda)\left(a|0\rangle + b|1\rangle\right)=a|0\rangle + be^{i\lambda}|1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5FFC8E3-348F-D8D1-9318-0FFAC015A4D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88" y="4089719"/>
            <a:ext cx="4259376" cy="33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9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8C5496-8CFF-243B-2E07-66C4CF8A1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ZYZ</a:t>
            </a:r>
            <a:r>
              <a:rPr lang="zh-CN" altLang="en-US" dirty="0"/>
              <a:t>分解：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CDD1D7-5332-E65D-DE7D-D38E59D8D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任何单比特门可以分解为一个整体相位，加</a:t>
            </a:r>
            <a:r>
              <a:rPr lang="en-US" altLang="zh-CN" dirty="0"/>
              <a:t>Rz, Ry, Rz</a:t>
            </a:r>
            <a:r>
              <a:rPr lang="zh-CN" altLang="en-US" dirty="0"/>
              <a:t>门的组合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（我们</a:t>
            </a:r>
            <a:r>
              <a:rPr lang="en-US" altLang="zh-CN" dirty="0"/>
              <a:t>CSD</a:t>
            </a:r>
            <a:r>
              <a:rPr lang="zh-CN" altLang="en-US" dirty="0"/>
              <a:t>分解的时候再来看这个结论）</a:t>
            </a:r>
          </a:p>
        </p:txBody>
      </p:sp>
    </p:spTree>
    <p:extLst>
      <p:ext uri="{BB962C8B-B14F-4D97-AF65-F5344CB8AC3E}">
        <p14:creationId xmlns:p14="http://schemas.microsoft.com/office/powerpoint/2010/main" val="1136604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614473-B46B-6DBC-7D61-38AB91B51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063589-ED1C-726C-6E4D-64B98B9AE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CNOT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9DB9A9C-C72E-AEA5-6762-E66CB15A7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398" y="2024195"/>
            <a:ext cx="8803351" cy="4252053"/>
          </a:xfrm>
          <a:prstGeom prst="rect">
            <a:avLst/>
          </a:prstGeom>
        </p:spPr>
      </p:pic>
      <p:pic>
        <p:nvPicPr>
          <p:cNvPr id="6" name="图片 5" descr="\documentclass{article}&#10;\usepackage{amsmath}&#10;\usepackage{color}&#10;\pagestyle{empty}&#10;\begin{document}&#10;&#10;&#10;\begin{equation*}&#10;\begin{split}&#10;&amp;CX|00\rangle =|00\rangle\\&#10;&amp;CX|01\rangle =|01\rangle\\&#10;&amp;CX|10\rangle =|11\rangle\\&#10;&amp;CX|11\rangle =|10\rangle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3D5D2EC2-6B32-EB85-CFEC-363088D5016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865" y="1251864"/>
            <a:ext cx="1436577" cy="1274788"/>
          </a:xfrm>
          <a:prstGeom prst="rect">
            <a:avLst/>
          </a:prstGeom>
        </p:spPr>
      </p:pic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8C06B16A-BF3B-5640-A914-C2DE4EF30A87}"/>
              </a:ext>
            </a:extLst>
          </p:cNvPr>
          <p:cNvCxnSpPr/>
          <p:nvPr/>
        </p:nvCxnSpPr>
        <p:spPr>
          <a:xfrm>
            <a:off x="8782493" y="645042"/>
            <a:ext cx="850605" cy="5387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C939629D-DF7F-DD33-17F1-739599BA97BE}"/>
              </a:ext>
            </a:extLst>
          </p:cNvPr>
          <p:cNvSpPr txBox="1"/>
          <p:nvPr/>
        </p:nvSpPr>
        <p:spPr>
          <a:xfrm>
            <a:off x="7556206" y="288688"/>
            <a:ext cx="1424762" cy="379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controller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7DFB87-06DE-5220-4AA4-BC0FB36CD682}"/>
              </a:ext>
            </a:extLst>
          </p:cNvPr>
          <p:cNvSpPr txBox="1"/>
          <p:nvPr/>
        </p:nvSpPr>
        <p:spPr>
          <a:xfrm>
            <a:off x="10017987" y="365125"/>
            <a:ext cx="1424762" cy="379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target</a:t>
            </a:r>
            <a:endParaRPr lang="zh-CN" altLang="en-US" dirty="0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1CEE1D78-2B9F-631A-87C3-94E8C330C1F3}"/>
              </a:ext>
            </a:extLst>
          </p:cNvPr>
          <p:cNvCxnSpPr/>
          <p:nvPr/>
        </p:nvCxnSpPr>
        <p:spPr>
          <a:xfrm flipH="1">
            <a:off x="9930809" y="879264"/>
            <a:ext cx="276446" cy="315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72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7A3D24-2EDF-E266-E4A1-788CD2442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实际操作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05130A-5329-7B20-D560-405EC70D6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/>
              <a:t>Qiskit</a:t>
            </a:r>
            <a:endParaRPr lang="en-US" altLang="zh-CN" dirty="0"/>
          </a:p>
          <a:p>
            <a:endParaRPr lang="en-US" altLang="zh-CN" dirty="0"/>
          </a:p>
          <a:p>
            <a:r>
              <a:rPr lang="fr-FR" altLang="zh-CN" dirty="0">
                <a:hlinkClick r:id="rId2"/>
              </a:rPr>
              <a:t>https://qiskit.org/</a:t>
            </a:r>
            <a:endParaRPr lang="fr-FR" altLang="zh-CN" dirty="0"/>
          </a:p>
          <a:p>
            <a:endParaRPr lang="fr-FR" altLang="zh-CN" dirty="0"/>
          </a:p>
          <a:p>
            <a:r>
              <a:rPr lang="zh-CN" altLang="en-US" dirty="0"/>
              <a:t>可以直接用于量子计算机</a:t>
            </a:r>
            <a:endParaRPr lang="en-US" altLang="zh-CN" dirty="0"/>
          </a:p>
          <a:p>
            <a:r>
              <a:rPr lang="zh-CN" altLang="en-US" dirty="0"/>
              <a:t>也可以在电脑上进行模拟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我个人比较喜欢</a:t>
            </a:r>
            <a:r>
              <a:rPr lang="en-US" altLang="zh-CN" dirty="0" err="1"/>
              <a:t>QuEST</a:t>
            </a:r>
            <a:endParaRPr lang="en-US" altLang="zh-CN" dirty="0"/>
          </a:p>
          <a:p>
            <a:r>
              <a:rPr lang="fr-FR" altLang="zh-CN" dirty="0"/>
              <a:t>https://quest.qtechtheory.org/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855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C27BD1-FCB4-4867-50BE-7711D8643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B948A9-2E24-256F-AABB-69AAF7FD8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pip install </a:t>
            </a:r>
            <a:r>
              <a:rPr lang="en-US" altLang="zh-CN" dirty="0" err="1"/>
              <a:t>qiskit</a:t>
            </a:r>
            <a:endParaRPr lang="en-US" altLang="zh-CN" dirty="0"/>
          </a:p>
          <a:p>
            <a:r>
              <a:rPr lang="en-US" altLang="zh-CN" dirty="0"/>
              <a:t>pip install </a:t>
            </a:r>
            <a:r>
              <a:rPr lang="en-US" altLang="zh-CN" dirty="0" err="1"/>
              <a:t>qiskit-aer</a:t>
            </a:r>
            <a:endParaRPr lang="en-US" altLang="zh-CN" dirty="0"/>
          </a:p>
          <a:p>
            <a:r>
              <a:rPr lang="en-US" altLang="zh-CN" dirty="0"/>
              <a:t>pip install </a:t>
            </a:r>
            <a:r>
              <a:rPr lang="en-US" altLang="zh-CN" dirty="0" err="1"/>
              <a:t>qiskit-aer-gpu</a:t>
            </a:r>
            <a:r>
              <a:rPr lang="en-US" altLang="zh-CN" dirty="0"/>
              <a:t> </a:t>
            </a:r>
            <a:r>
              <a:rPr lang="zh-CN" altLang="en-US" dirty="0"/>
              <a:t>（只支持</a:t>
            </a:r>
            <a:r>
              <a:rPr lang="en-US" altLang="zh-CN" dirty="0"/>
              <a:t>ubuntu</a:t>
            </a:r>
            <a:r>
              <a:rPr lang="zh-CN" altLang="en-US" dirty="0"/>
              <a:t>，也支持</a:t>
            </a:r>
            <a:r>
              <a:rPr lang="en-US" altLang="zh-CN" dirty="0"/>
              <a:t>wsl2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fr-FR" altLang="zh-CN" dirty="0"/>
              <a:t>pip install pylatexenc</a:t>
            </a:r>
          </a:p>
          <a:p>
            <a:r>
              <a:rPr lang="en-US" altLang="zh-CN" dirty="0"/>
              <a:t>pip install matplotlib</a:t>
            </a:r>
            <a:endParaRPr lang="zh-CN" altLang="en-US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fr-FR" altLang="zh-CN" dirty="0"/>
              <a:t>pip install git+https://github.com/qiskit-community/qiskit-textbook.git#subdirectory=qiskit-textbook-src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8831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F90CA7-0E72-EF89-C8D8-E0BC55B02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制作一个贝尔态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C6E861-F666-0BC7-4C8E-6ADB99F71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6" name="图片 15" descr="\documentclass{article}&#10;\usepackage{amsmath}&#10;\usepackage{color}&#10;\pagestyle{empty}&#10;\begin{document}&#10;&#10;&#10;\begin{equation*}&#10;\begin{split}&#10;&amp;|0\rangle _1 |0\rangle _0 \to \frac{1}{\sqrt{2}}|0\rangle _1\left(|0\rangle _0 + |1\rangle _0\right) 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DBE08F80-EBC2-138E-D8EE-C9E997D49D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462" y="2642929"/>
            <a:ext cx="4659200" cy="806400"/>
          </a:xfrm>
          <a:prstGeom prst="rect">
            <a:avLst/>
          </a:prstGeom>
        </p:spPr>
      </p:pic>
      <p:pic>
        <p:nvPicPr>
          <p:cNvPr id="18" name="图片 17" descr="\documentclass{article}&#10;\usepackage{amsmath}&#10;\usepackage{color}&#10;\pagestyle{empty}&#10;\begin{document}&#10;&#10;&#10;\begin{equation*}&#10;\begin{split}&#10;&amp;\frac{1}{\sqrt{2}}|0\rangle _1|0\rangle _0 + \frac{1}{\sqrt{2}}|0\rangle _1|1\rangle _0 \to \frac{1}{\sqrt{2}}|0\rangle _1|0\rangle _0 + \frac{1}{\sqrt{2}}|1\rangle _1|1\rangle _0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F32A4393-E281-79E3-4E81-7EB4CF01192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462" y="4663582"/>
            <a:ext cx="8147199" cy="806400"/>
          </a:xfrm>
          <a:prstGeom prst="rect">
            <a:avLst/>
          </a:prstGeom>
        </p:spPr>
      </p:pic>
      <p:pic>
        <p:nvPicPr>
          <p:cNvPr id="6" name="图片 5" descr="\documentclass{article}&#10;\usepackage{amsmath}&#10;\usepackage{color}&#10;\pagestyle{empty}&#10;\begin{document}&#10;&#10;&#10;\begin{equation*}&#10;\begin{split}&#10;&amp;\frac{1}{\sqrt{2}}|0\rangle _1|0\rangle _0 + \frac{1}{\sqrt{2}}|1\rangle _1|1\rangle _0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FAC78B9C-ADD7-B39C-6F9F-179545D089D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355" y="622276"/>
            <a:ext cx="3761066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30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819D3-697E-D85E-E208-031706D69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动机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953F65-3A04-D9D6-8F38-E47206DBA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大量数据处理 </a:t>
            </a:r>
            <a:r>
              <a:rPr lang="en-US" altLang="zh-CN" dirty="0"/>
              <a:t>– </a:t>
            </a:r>
            <a:r>
              <a:rPr lang="zh-CN" altLang="en-US" dirty="0"/>
              <a:t>精确测量，新物理</a:t>
            </a:r>
            <a:endParaRPr lang="en-US" altLang="zh-CN" dirty="0"/>
          </a:p>
          <a:p>
            <a:r>
              <a:rPr lang="zh-CN" altLang="en-US" dirty="0"/>
              <a:t>计算的加速 </a:t>
            </a:r>
            <a:r>
              <a:rPr lang="en-US" altLang="zh-CN" dirty="0"/>
              <a:t>– </a:t>
            </a:r>
            <a:r>
              <a:rPr lang="zh-CN" altLang="en-US" dirty="0"/>
              <a:t>符号问题</a:t>
            </a:r>
            <a:endParaRPr lang="en-US" altLang="zh-CN" dirty="0"/>
          </a:p>
          <a:p>
            <a:r>
              <a:rPr lang="zh-CN" altLang="en-US" dirty="0"/>
              <a:t>巨大的不同</a:t>
            </a:r>
          </a:p>
        </p:txBody>
      </p:sp>
    </p:spTree>
    <p:extLst>
      <p:ext uri="{BB962C8B-B14F-4D97-AF65-F5344CB8AC3E}">
        <p14:creationId xmlns:p14="http://schemas.microsoft.com/office/powerpoint/2010/main" val="39189621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C20FEB-719C-6724-4578-CA9F01FB9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EA51A3-7DF0-2F34-79E2-07C741E83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altLang="zh-CN" dirty="0"/>
              <a:t>QuantumCircuit</a:t>
            </a:r>
            <a:r>
              <a:rPr lang="zh-CN" altLang="en-US" dirty="0"/>
              <a:t>类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H</a:t>
            </a:r>
            <a:r>
              <a:rPr lang="zh-CN" altLang="en-US" dirty="0"/>
              <a:t>门和</a:t>
            </a:r>
            <a:r>
              <a:rPr lang="en-US" altLang="zh-CN" dirty="0"/>
              <a:t>CX</a:t>
            </a:r>
            <a:r>
              <a:rPr lang="zh-CN" altLang="en-US" dirty="0"/>
              <a:t>门</a:t>
            </a:r>
            <a:endParaRPr lang="en-US" altLang="zh-CN" dirty="0"/>
          </a:p>
          <a:p>
            <a:r>
              <a:rPr lang="en-US" altLang="zh-CN" dirty="0"/>
              <a:t>draw(‘</a:t>
            </a:r>
            <a:r>
              <a:rPr lang="en-US" altLang="zh-CN" dirty="0" err="1"/>
              <a:t>mpl</a:t>
            </a:r>
            <a:r>
              <a:rPr lang="en-US" altLang="zh-CN" dirty="0"/>
              <a:t>’)</a:t>
            </a:r>
            <a:r>
              <a:rPr lang="zh-CN" altLang="en-US" dirty="0"/>
              <a:t>函数</a:t>
            </a:r>
            <a:endParaRPr lang="en-US" altLang="zh-CN" dirty="0"/>
          </a:p>
          <a:p>
            <a:endParaRPr lang="fr-FR" altLang="zh-CN" dirty="0"/>
          </a:p>
          <a:p>
            <a:r>
              <a:rPr lang="fr-FR" altLang="zh-CN" dirty="0"/>
              <a:t>Statevector</a:t>
            </a:r>
            <a:r>
              <a:rPr lang="zh-CN" altLang="en-US" dirty="0"/>
              <a:t>类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state = </a:t>
            </a:r>
            <a:r>
              <a:rPr lang="en-US" altLang="zh-CN" dirty="0" err="1"/>
              <a:t>Statevector.from_int</a:t>
            </a:r>
            <a:r>
              <a:rPr lang="en-US" altLang="zh-CN" dirty="0"/>
              <a:t>(0, 2 ** 2)</a:t>
            </a:r>
          </a:p>
          <a:p>
            <a:r>
              <a:rPr lang="en-US" altLang="zh-CN" dirty="0"/>
              <a:t>state = </a:t>
            </a:r>
            <a:r>
              <a:rPr lang="en-US" altLang="zh-CN" dirty="0" err="1"/>
              <a:t>state.evolve</a:t>
            </a:r>
            <a:r>
              <a:rPr lang="en-US" altLang="zh-CN" dirty="0"/>
              <a:t>(circ)</a:t>
            </a:r>
            <a:endParaRPr lang="fr-FR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7946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07701A-629C-F28A-E335-621354092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这个小例子，我们可以用别的方式做一遍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18A56D-AC11-A203-AEFC-842E54DA2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np.kron</a:t>
            </a:r>
            <a:endParaRPr lang="en-US" altLang="zh-CN" dirty="0"/>
          </a:p>
          <a:p>
            <a:r>
              <a:rPr lang="zh-CN" altLang="en-US" dirty="0"/>
              <a:t>注意：标号越小的</a:t>
            </a:r>
            <a:r>
              <a:rPr lang="en-US" altLang="zh-CN" dirty="0"/>
              <a:t>bit</a:t>
            </a:r>
            <a:r>
              <a:rPr lang="zh-CN" altLang="en-US" dirty="0"/>
              <a:t>，放在右边。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但是当</a:t>
            </a:r>
            <a:r>
              <a:rPr lang="en-US" altLang="zh-CN" dirty="0"/>
              <a:t>bit</a:t>
            </a:r>
            <a:r>
              <a:rPr lang="zh-CN" altLang="en-US" dirty="0"/>
              <a:t>数比较多的时候，这么做比较麻烦，所以我们用</a:t>
            </a:r>
            <a:r>
              <a:rPr lang="en-US" altLang="zh-CN" dirty="0" err="1"/>
              <a:t>qiskit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29567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F14A73-C9B2-3D8C-BB4A-C280D8C4F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一些问题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E2A412-41A8-5EA9-1E8E-27B456A73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/>
              <a:t>什么是纠缠态？</a:t>
            </a:r>
            <a:endParaRPr lang="en-US" altLang="zh-CN" dirty="0"/>
          </a:p>
          <a:p>
            <a:r>
              <a:rPr lang="zh-CN" altLang="en-US" dirty="0"/>
              <a:t>单粒子门会不会改变纠缠？为什么我们需要</a:t>
            </a:r>
            <a:r>
              <a:rPr lang="en-US" altLang="zh-CN" dirty="0"/>
              <a:t>CNOT</a:t>
            </a:r>
            <a:r>
              <a:rPr lang="zh-CN" altLang="en-US" dirty="0"/>
              <a:t>？</a:t>
            </a:r>
            <a:endParaRPr lang="en-US" altLang="zh-CN" dirty="0"/>
          </a:p>
          <a:p>
            <a:r>
              <a:rPr lang="en-US" altLang="zh-CN" dirty="0"/>
              <a:t>CNOT</a:t>
            </a:r>
            <a:r>
              <a:rPr lang="zh-CN" altLang="en-US" dirty="0"/>
              <a:t>一个双比特门够不够？我们是不是必须要有三比特，四比特门？</a:t>
            </a:r>
            <a:endParaRPr lang="en-US" altLang="zh-CN" dirty="0"/>
          </a:p>
          <a:p>
            <a:r>
              <a:rPr lang="zh-CN" altLang="en-US" dirty="0"/>
              <a:t>通用量子计算的概念。</a:t>
            </a:r>
          </a:p>
          <a:p>
            <a:endParaRPr lang="en-US" altLang="zh-CN" dirty="0"/>
          </a:p>
          <a:p>
            <a:r>
              <a:rPr lang="en-US" altLang="zh-CN" dirty="0"/>
              <a:t>State vector</a:t>
            </a:r>
            <a:r>
              <a:rPr lang="zh-CN" altLang="en-US" dirty="0"/>
              <a:t>是不是一个可观测量？</a:t>
            </a:r>
            <a:endParaRPr lang="en-US" altLang="zh-CN" dirty="0"/>
          </a:p>
          <a:p>
            <a:r>
              <a:rPr lang="zh-CN" altLang="en-US" dirty="0"/>
              <a:t>如何制备这个态？</a:t>
            </a:r>
            <a:endParaRPr lang="en-US" altLang="zh-CN" dirty="0"/>
          </a:p>
          <a:p>
            <a:r>
              <a:rPr lang="zh-CN" altLang="en-US" dirty="0"/>
              <a:t>它和前面那个态有什么不同？</a:t>
            </a:r>
            <a:r>
              <a:rPr lang="en-US" altLang="zh-CN" dirty="0"/>
              <a:t>(</a:t>
            </a:r>
            <a:r>
              <a:rPr lang="zh-CN" altLang="en-US" dirty="0"/>
              <a:t>对称性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Higgs?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8" name="图片 7" descr="\documentclass{article}&#10;\usepackage{amsmath}&#10;\usepackage{color}&#10;\pagestyle{empty}&#10;\begin{document}&#10;&#10;&#10;\begin{equation*}&#10;\begin{split}&#10;&amp;\frac{1}{\sqrt{2}}|10\rangle  - \frac{1}{\sqrt{2}}|01\rangle 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CDD9E25C-8319-AB3E-A13F-788BBFEEBAA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001" y="4449074"/>
            <a:ext cx="2647467" cy="806400"/>
          </a:xfrm>
          <a:prstGeom prst="rect">
            <a:avLst/>
          </a:prstGeom>
        </p:spPr>
      </p:pic>
      <p:pic>
        <p:nvPicPr>
          <p:cNvPr id="10" name="图片 9" descr="\documentclass{article}&#10;\usepackage{amsmath}&#10;\usepackage{color}&#10;\pagestyle{empty}&#10;\begin{document}&#10;&#10;&#10;\begin{equation*}&#10;\begin{split}&#10;&amp;\chi _{c_0},\;\;\eta_c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B2B63C73-61F7-3822-D55C-11D4D26E8A5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819" y="5484447"/>
            <a:ext cx="1065752" cy="23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35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DF8714-841F-4B12-1FDC-18C73B4B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65B0CE-A6A7-BE7A-B0BD-04F81B3F1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CHSH</a:t>
            </a:r>
            <a:r>
              <a:rPr lang="zh-CN" altLang="en-US" dirty="0"/>
              <a:t>不等式实验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旋转偏正片 </a:t>
            </a:r>
            <a:r>
              <a:rPr lang="en-US" altLang="zh-CN" dirty="0"/>
              <a:t>= </a:t>
            </a:r>
            <a:r>
              <a:rPr lang="zh-CN" altLang="en-US" dirty="0"/>
              <a:t>旋转光子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538BC46-87EA-BBEB-5888-B59FB6758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014" y="2584576"/>
            <a:ext cx="5513971" cy="114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37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24B484-1E69-A01C-4EA5-C992234DF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Amplitude encode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6C5890-4526-590A-270B-953282AA0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动机：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我们如何把经典的数据存放到量子计算机上？</a:t>
            </a:r>
          </a:p>
        </p:txBody>
      </p:sp>
    </p:spTree>
    <p:extLst>
      <p:ext uri="{BB962C8B-B14F-4D97-AF65-F5344CB8AC3E}">
        <p14:creationId xmlns:p14="http://schemas.microsoft.com/office/powerpoint/2010/main" val="670522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EE95DC-9E8E-9E33-9341-BDCB669ED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一些概念：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3BF5C9-4EFD-A407-E82D-2FFDA0E90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Toffoli gate</a:t>
            </a:r>
            <a:endParaRPr lang="zh-CN" altLang="en-US" dirty="0"/>
          </a:p>
        </p:txBody>
      </p:sp>
      <p:pic>
        <p:nvPicPr>
          <p:cNvPr id="1026" name="Picture 2" descr="トフォリゲート - Wikipedia">
            <a:extLst>
              <a:ext uri="{FF2B5EF4-FFF2-40B4-BE49-F238E27FC236}">
                <a16:creationId xmlns:a16="http://schemas.microsoft.com/office/drawing/2014/main" id="{1ECB8263-9B32-C2B3-6D7E-9195734D9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894" y="2814083"/>
            <a:ext cx="3454024" cy="297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2636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D86393-1FCC-EE9D-B908-0F4DD22F9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4FD602-0DE3-72A6-C017-EBE0C4CA6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/>
              <a:t>CnU</a:t>
            </a:r>
            <a:r>
              <a:rPr lang="en-US" altLang="zh-CN" dirty="0"/>
              <a:t> gate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https://algassert.com/circuits/2015/06/22/Using-Quantum-Gates-instead-of-Ancilla-Bits.html</a:t>
            </a:r>
            <a:endParaRPr lang="zh-CN" altLang="en-US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Picture 2" descr="Reducing the maximum number of controls per operation by one, using square roots and inverses">
            <a:extLst>
              <a:ext uri="{FF2B5EF4-FFF2-40B4-BE49-F238E27FC236}">
                <a16:creationId xmlns:a16="http://schemas.microsoft.com/office/drawing/2014/main" id="{12A49BB4-B707-F1C5-A1AC-9CC4CFF97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899" y="1690688"/>
            <a:ext cx="7240862" cy="2801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724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8BBFE2-45DA-DD79-D31C-9120197FA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A532EB-35B9-C6EC-AEA6-F9C41E821F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考虑一下这个矩阵对应的量子门：</a:t>
            </a:r>
          </a:p>
        </p:txBody>
      </p:sp>
      <p:pic>
        <p:nvPicPr>
          <p:cNvPr id="5" name="图片 4" descr="\documentclass{article}&#10;\usepackage{amsmath}&#10;\usepackage{color}&#10;\pagestyle{empty}&#10;\begin{document}&#10;&#10;&#10;\begin{equation*}&#10;\begin{split}&#10;&amp;\begin{pmatrix}&#10;\cos(\theta_1) &amp; \sin(\theta _1) &amp; 0 &amp; 0 \\&#10;-\sin(\theta_1) &amp; \cos(\theta _1) &amp; 0 &amp; 0 \\&#10;0 &amp; 0 &amp; \cos(\theta_2) &amp; \sin(\theta _2) \\&#10;0 &amp; 0 &amp; -\sin(\theta_2) &amp; \cos(\theta _2) 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351C550B-0F3E-0B88-CECC-304A86F6967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067" y="3151160"/>
            <a:ext cx="6365866" cy="170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964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42087-34E8-2730-24F8-6BEB92DA2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2F77B3-6AA8-5EC3-1C48-0EA03C395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考虑这个矩阵：</a:t>
            </a:r>
            <a:endParaRPr lang="en-US" altLang="zh-CN" dirty="0"/>
          </a:p>
          <a:p>
            <a:r>
              <a:rPr lang="zh-CN" altLang="en-US" dirty="0"/>
              <a:t>我们用</a:t>
            </a:r>
            <a:r>
              <a:rPr lang="en-US" altLang="zh-CN" dirty="0" err="1"/>
              <a:t>qiskit</a:t>
            </a:r>
            <a:r>
              <a:rPr lang="zh-CN" altLang="en-US" dirty="0"/>
              <a:t>试试看</a:t>
            </a:r>
          </a:p>
        </p:txBody>
      </p:sp>
      <p:pic>
        <p:nvPicPr>
          <p:cNvPr id="6" name="图片 5" descr="\documentclass{article}&#10;\usepackage{amsmath}&#10;\usepackage{color}&#10;\pagestyle{empty}&#10;\begin{document}&#10;&#10;&#10;\begin{equation*}&#10;\begin{split}&#10;&amp;\begin{pmatrix}&#10;\cos(\theta_1) &amp; \sin(\theta _1) &amp; 0 &amp; 0 &amp; 0 &amp; 0 &amp; 0 &amp; 0\\&#10;-\sin(\theta_1) &amp; \cos(\theta _1) &amp; 0 &amp; 0  &amp; 0 &amp; 0  &amp; 0 &amp; 0 \\&#10;0 &amp; 0 &amp; \cos(\theta_2) &amp; \sin(\theta _2)  &amp; 0 &amp; 0  &amp; 0 &amp; 0 \\&#10;0 &amp; 0 &amp; -\sin(\theta_2) &amp; \cos(\theta _2)  &amp; 0 &amp; 0 \\&#10;0 &amp; 0 &amp; 0 &amp; 0 &amp; \cos(\theta _3) &amp; \sin(\theta _3) &amp; 0 &amp; 0 \\&#10;0 &amp; 0 &amp; 0 &amp; 0 &amp; -\sin(\theta _3) &amp; \cos(\theta _3) &amp; 0 &amp; 0 \\&#10;0 &amp; 0 &amp; 0 &amp; 0 &amp; 0 &amp; 0 &amp; \cos(\theta _4) &amp; \sin(\theta _4) \\&#10;0 &amp; 0 &amp; 0 &amp; 0 &amp; 0 &amp; 0 &amp; -\sin(\theta _4) &amp; \cos(\theta _4) 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6814F33E-6214-2D80-A191-BCDC624E452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487" y="3429000"/>
            <a:ext cx="8406035" cy="225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441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D8DEF-25DF-6C1C-2A98-11EDF572E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FA317C-0FCF-0A09-D0EE-808C9556E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err="1"/>
              <a:t>Circuit.ry</a:t>
            </a:r>
            <a:r>
              <a:rPr lang="en-US" altLang="zh-CN" dirty="0"/>
              <a:t>()</a:t>
            </a:r>
          </a:p>
          <a:p>
            <a:r>
              <a:rPr lang="en-US" altLang="zh-CN" dirty="0" err="1"/>
              <a:t>Circuit.to_gate</a:t>
            </a:r>
            <a:r>
              <a:rPr lang="en-US" altLang="zh-CN" dirty="0"/>
              <a:t>()</a:t>
            </a:r>
          </a:p>
          <a:p>
            <a:r>
              <a:rPr lang="en-US" altLang="zh-CN" dirty="0" err="1"/>
              <a:t>gate.control</a:t>
            </a:r>
            <a:r>
              <a:rPr lang="en-US" altLang="zh-CN" dirty="0"/>
              <a:t>()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fr-FR" altLang="zh-CN" dirty="0"/>
              <a:t>from qiskit.quantum_info import Operator</a:t>
            </a:r>
          </a:p>
          <a:p>
            <a:endParaRPr lang="fr-FR" altLang="zh-CN" dirty="0"/>
          </a:p>
          <a:p>
            <a:r>
              <a:rPr lang="fr-FR" altLang="zh-CN" dirty="0"/>
              <a:t>U = Operator(circ)</a:t>
            </a:r>
          </a:p>
          <a:p>
            <a:r>
              <a:rPr lang="fr-FR" altLang="zh-CN" dirty="0"/>
              <a:t>print(np.transpose(U.data.round(3)))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278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5FCA43-EA74-3517-77E4-561A0500B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outline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0AC0E7-7A3B-2EAB-7A32-B65D611FB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基础介绍和</a:t>
            </a:r>
            <a:r>
              <a:rPr lang="en-US" altLang="zh-CN" dirty="0" err="1"/>
              <a:t>qiskit</a:t>
            </a:r>
            <a:r>
              <a:rPr lang="zh-CN" altLang="en-US" dirty="0"/>
              <a:t>介绍</a:t>
            </a:r>
            <a:endParaRPr lang="en-US" altLang="zh-CN" dirty="0"/>
          </a:p>
          <a:p>
            <a:r>
              <a:rPr lang="en-US" altLang="zh-CN" dirty="0"/>
              <a:t>Amplitude encode</a:t>
            </a:r>
          </a:p>
          <a:p>
            <a:r>
              <a:rPr lang="en-US" altLang="zh-CN" dirty="0"/>
              <a:t>QPE</a:t>
            </a:r>
          </a:p>
          <a:p>
            <a:r>
              <a:rPr lang="zh-CN" altLang="en-US" dirty="0"/>
              <a:t>一个例子</a:t>
            </a:r>
            <a:r>
              <a:rPr lang="en-US" altLang="zh-CN" dirty="0"/>
              <a:t>—HHL</a:t>
            </a:r>
            <a:r>
              <a:rPr lang="zh-CN" altLang="en-US" dirty="0"/>
              <a:t>算法</a:t>
            </a:r>
          </a:p>
        </p:txBody>
      </p:sp>
    </p:spTree>
    <p:extLst>
      <p:ext uri="{BB962C8B-B14F-4D97-AF65-F5344CB8AC3E}">
        <p14:creationId xmlns:p14="http://schemas.microsoft.com/office/powerpoint/2010/main" val="6834103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83F2A8-4171-F57B-3928-15B523856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FRy</a:t>
            </a:r>
            <a:r>
              <a:rPr lang="en-US" altLang="zh-CN" dirty="0"/>
              <a:t>,  </a:t>
            </a:r>
            <a:r>
              <a:rPr lang="en-US" altLang="zh-CN" dirty="0" err="1"/>
              <a:t>FRz</a:t>
            </a:r>
            <a:r>
              <a:rPr lang="zh-CN" altLang="en-US" dirty="0"/>
              <a:t>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C72B48-519C-4723-C178-407E36698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这个门称为</a:t>
            </a:r>
            <a:r>
              <a:rPr lang="en-US" altLang="zh-CN" dirty="0"/>
              <a:t>uniform controlled rotation</a:t>
            </a:r>
          </a:p>
          <a:p>
            <a:r>
              <a:rPr lang="fr-FR" altLang="zh-CN" dirty="0"/>
              <a:t>10.1103/PhysRevLett.93.130502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E1FD83-835D-CA91-E10C-457EF3445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272" y="3093983"/>
            <a:ext cx="4457929" cy="14415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08ACC4D-EB44-0133-45F1-B69505EE5A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882" y="4535507"/>
            <a:ext cx="5994708" cy="217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337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BC22FB-58E7-7180-7FA8-C5A347935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FRy</a:t>
            </a:r>
            <a:r>
              <a:rPr lang="en-US" altLang="zh-CN" dirty="0"/>
              <a:t>,  </a:t>
            </a:r>
            <a:r>
              <a:rPr lang="en-US" altLang="zh-CN" dirty="0" err="1"/>
              <a:t>FRz</a:t>
            </a:r>
            <a:r>
              <a:rPr lang="zh-CN" altLang="en-US" dirty="0"/>
              <a:t>门有什么用？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9436F6-8846-0218-E4E1-86E6E4E5C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Amplitude encode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CSD decomposition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88383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7D776A-7FDD-1837-E9BC-6BB4AC584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FRy</a:t>
            </a:r>
            <a:r>
              <a:rPr lang="en-US" altLang="zh-CN" dirty="0"/>
              <a:t>, </a:t>
            </a:r>
            <a:r>
              <a:rPr lang="en-US" altLang="zh-CN" dirty="0" err="1"/>
              <a:t>FRz</a:t>
            </a:r>
            <a:r>
              <a:rPr lang="zh-CN" altLang="en-US" dirty="0"/>
              <a:t>的简化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ED9D26-9554-DA2B-5AB0-9AA85F61C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先整体转               再用</a:t>
            </a:r>
            <a:r>
              <a:rPr lang="en-US" altLang="zh-CN" dirty="0"/>
              <a:t>CNOT</a:t>
            </a:r>
            <a:r>
              <a:rPr lang="zh-CN" altLang="en-US" dirty="0"/>
              <a:t>转</a:t>
            </a:r>
          </a:p>
        </p:txBody>
      </p:sp>
      <p:pic>
        <p:nvPicPr>
          <p:cNvPr id="7" name="图片 6" descr="\documentclass{article}&#10;\usepackage{amsmath}&#10;\usepackage{color}&#10;\pagestyle{empty}&#10;\begin{document}&#10;&#10;&#10;\begin{equation*}&#10;\begin{split}&#10;&amp;X.R_{y,z}(\theta).X=R_{y,z}(-\theta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EEF09C5-1FBE-9F84-9283-923FE1007B2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401" y="2072167"/>
            <a:ext cx="3763198" cy="371201"/>
          </a:xfrm>
          <a:prstGeom prst="rect">
            <a:avLst/>
          </a:prstGeom>
        </p:spPr>
      </p:pic>
      <p:pic>
        <p:nvPicPr>
          <p:cNvPr id="13" name="图片 12" descr="\documentclass{article}&#10;\usepackage{amsmath}&#10;\usepackage{color}&#10;\pagestyle{empty}&#10;\begin{document}&#10;&#10;&#10;\begin{equation*}&#10;\begin{split}&#10;&amp;R_{y}(\theta, 0)=\begin{pmatrix}&#10;\cos (\frac{\theta }{2}) &amp; \sin(\frac{\theta }{2}) &amp; 0 &amp; 0\\&#10;-\sin(\frac{\theta }{2}) &amp; \cos (\frac{\theta }{2}) &amp; 0 &amp; 0 \\&#10;0 &amp; 0 &amp; \cos (\frac{\theta }{2}) &amp; \sin(\frac{\theta}{2})\\&#10;0 &amp; 0 &amp; -\sin (\frac{\theta }{2}) &amp; \cos(\frac{\theta }{2})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D0BDA82F-5A15-CD8F-4704-767EE8BDD35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2" y="3189029"/>
            <a:ext cx="4598057" cy="1038641"/>
          </a:xfrm>
          <a:prstGeom prst="rect">
            <a:avLst/>
          </a:prstGeom>
        </p:spPr>
      </p:pic>
      <p:pic>
        <p:nvPicPr>
          <p:cNvPr id="16" name="图片 15" descr="\documentclass{article}&#10;\usepackage{amsmath}&#10;\usepackage{color}&#10;\pagestyle{empty}&#10;\begin{document}&#10;&#10;&#10;\begin{equation*}&#10;\begin{split}&#10;&amp;C_x(1,0).R_{y}(\theta, 0)C_x(1,0)=\begin{pmatrix}&#10;\cos (\frac{\theta }{2}) &amp; \sin(\frac{\theta }{2}) &amp; 0 &amp; 0\\&#10;-\sin(\frac{\theta }{2}) &amp; \cos (\frac{\theta }{2}) &amp; 0 &amp; 0 \\&#10;0 &amp; 0 &amp; \cos (-\frac{\theta }{2}) &amp; \sin(-\frac{\theta}{2})\\&#10;0 &amp; 0 &amp; -\sin (-\frac{\theta }{2}) &amp; \cos(-\frac{\theta }{2})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D4104FB4-62B6-1654-F11A-2E3958DD7C0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816" y="3241734"/>
            <a:ext cx="6096710" cy="985936"/>
          </a:xfrm>
          <a:prstGeom prst="rect">
            <a:avLst/>
          </a:prstGeom>
        </p:spPr>
      </p:pic>
      <p:pic>
        <p:nvPicPr>
          <p:cNvPr id="19" name="图片 18" descr="\documentclass{article}&#10;\usepackage{amsmath}&#10;\usepackage{color}&#10;\pagestyle{empty}&#10;\begin{document}&#10;&#10;&#10;\begin{equation*}&#10;\begin{split}&#10;&amp;\frac{\theta _1 + \theta _2}{2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BBDA955F-210A-38C4-447D-A53AF0D1365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770" y="5304639"/>
            <a:ext cx="1083732" cy="731735"/>
          </a:xfrm>
          <a:prstGeom prst="rect">
            <a:avLst/>
          </a:prstGeom>
        </p:spPr>
      </p:pic>
      <p:pic>
        <p:nvPicPr>
          <p:cNvPr id="26" name="图片 25" descr="\documentclass{article}&#10;\usepackage{amsmath}&#10;\usepackage{color}&#10;\pagestyle{empty}&#10;\begin{document}&#10;&#10;&#10;\begin{equation*}&#10;\begin{split}&#10;&amp;\pm \frac{\theta _1 - \theta _2}{2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535D1CC-EE6A-B5C1-48AD-0C6D72A59CF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819" y="5228292"/>
            <a:ext cx="1461331" cy="73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554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7D776A-7FDD-1837-E9BC-6BB4AC584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FRy</a:t>
            </a:r>
            <a:r>
              <a:rPr lang="en-US" altLang="zh-CN" dirty="0"/>
              <a:t>, </a:t>
            </a:r>
            <a:r>
              <a:rPr lang="en-US" altLang="zh-CN" dirty="0" err="1"/>
              <a:t>FRz</a:t>
            </a:r>
            <a:r>
              <a:rPr lang="zh-CN" altLang="en-US" dirty="0"/>
              <a:t>的简化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ED9D26-9554-DA2B-5AB0-9AA85F61CB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先整体转               再用</a:t>
            </a:r>
            <a:r>
              <a:rPr lang="en-US" altLang="zh-CN" dirty="0"/>
              <a:t>CNOT</a:t>
            </a:r>
            <a:r>
              <a:rPr lang="zh-CN" altLang="en-US" dirty="0"/>
              <a:t>转</a:t>
            </a:r>
          </a:p>
        </p:txBody>
      </p:sp>
      <p:pic>
        <p:nvPicPr>
          <p:cNvPr id="7" name="图片 6" descr="\documentclass{article}&#10;\usepackage{amsmath}&#10;\usepackage{color}&#10;\pagestyle{empty}&#10;\begin{document}&#10;&#10;&#10;\begin{equation*}&#10;\begin{split}&#10;&amp;X.R_{y,z}(\theta).X=R_{y,z}(-\theta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EEF09C5-1FBE-9F84-9283-923FE1007B2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401" y="2072167"/>
            <a:ext cx="3763198" cy="371201"/>
          </a:xfrm>
          <a:prstGeom prst="rect">
            <a:avLst/>
          </a:prstGeom>
        </p:spPr>
      </p:pic>
      <p:pic>
        <p:nvPicPr>
          <p:cNvPr id="15" name="图片 14" descr="\documentclass{article}&#10;\usepackage{amsmath}&#10;\usepackage{color}&#10;\pagestyle{empty}&#10;\begin{document}&#10;&#10;&#10;\begin{equation*}&#10;\begin{split}&#10;&amp;\begin{pmatrix}&#10;R_y(\theta_1) &amp; 0 \\&#10;0 &amp; R_y(\theta_2) \\&#10;\end{pmatrix}&#10;=&#10;\begin{pmatrix}&#10;R_y(\frac{\theta_1+\theta_2}{2}) &amp; 0 \\&#10;0 &amp; R_y(\frac{\theta_1+\theta_2}{2}) \\&#10;\end{pmatrix}&#10;\begin{pmatrix}&#10;R_y(\frac{\theta_1-\theta_2}{2}) &amp; 0 \\&#10;0 &amp; R_y(-\frac{\theta_1-\theta_2}{2}) \\&#10;\end{pmatrix}\\&#10;&amp;=R_y(\frac{\theta_1+\theta_2}{2},0). CX(1,0).R_y(\frac{\theta_1-\theta_2}{2},0).CX(1,0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8233F60F-AF7F-C203-FA98-15974BA93E5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770" y="3266470"/>
            <a:ext cx="6895192" cy="1043695"/>
          </a:xfrm>
          <a:prstGeom prst="rect">
            <a:avLst/>
          </a:prstGeom>
        </p:spPr>
      </p:pic>
      <p:pic>
        <p:nvPicPr>
          <p:cNvPr id="19" name="图片 18" descr="\documentclass{article}&#10;\usepackage{amsmath}&#10;\usepackage{color}&#10;\pagestyle{empty}&#10;\begin{document}&#10;&#10;&#10;\begin{equation*}&#10;\begin{split}&#10;&amp;\frac{\theta _1 + \theta _2}{2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BBDA955F-210A-38C4-447D-A53AF0D1365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770" y="5304639"/>
            <a:ext cx="1083732" cy="731735"/>
          </a:xfrm>
          <a:prstGeom prst="rect">
            <a:avLst/>
          </a:prstGeom>
        </p:spPr>
      </p:pic>
      <p:pic>
        <p:nvPicPr>
          <p:cNvPr id="26" name="图片 25" descr="\documentclass{article}&#10;\usepackage{amsmath}&#10;\usepackage{color}&#10;\pagestyle{empty}&#10;\begin{document}&#10;&#10;&#10;\begin{equation*}&#10;\begin{split}&#10;&amp;\pm \frac{\theta _1 - \theta _2}{2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535D1CC-EE6A-B5C1-48AD-0C6D72A59CFB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819" y="5228292"/>
            <a:ext cx="1461331" cy="73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4862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DD43F-260A-E4B8-D14D-3F35324BF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多个</a:t>
            </a:r>
            <a:r>
              <a:rPr lang="en-US" altLang="zh-CN" dirty="0"/>
              <a:t>qubit</a:t>
            </a:r>
            <a:r>
              <a:rPr lang="zh-CN" altLang="en-US" dirty="0"/>
              <a:t>的情况依此类推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F3BBEC-C4E6-234D-A54B-371B77D705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536E43-7277-EA14-7069-71CE630053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5473" y="2117572"/>
            <a:ext cx="6704896" cy="3767444"/>
          </a:xfrm>
          <a:prstGeom prst="rect">
            <a:avLst/>
          </a:prstGeom>
        </p:spPr>
      </p:pic>
      <p:pic>
        <p:nvPicPr>
          <p:cNvPr id="21" name="图片 20" descr="\documentclass{article}&#10;\usepackage{amsmath}&#10;\usepackage{color}&#10;\pagestyle{empty}&#10;\begin{document}&#10;&#10;&#10;\begin{equation*}&#10;\begin{split}&#10;&amp;M^{k}_{ij}&#10;\begin{pmatrix}&#10;\theta _1 \\&#10;\theta _2 \\&#10;\ldots \\&#10;\theta _ {2^k}\\&#10;\end{pmatrix}&#10;=&#10;\begin{pmatrix}&#10;\alpha _1 \\&#10;\alpha _2 \\&#10;\ldots \\&#10;\alpha _ {2^k}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09779DAA-FCE0-682B-7185-24EF6F1E44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94" y="3007834"/>
            <a:ext cx="3266134" cy="1700267"/>
          </a:xfrm>
          <a:prstGeom prst="rect">
            <a:avLst/>
          </a:prstGeom>
        </p:spPr>
      </p:pic>
      <p:pic>
        <p:nvPicPr>
          <p:cNvPr id="6" name="图片 5" descr="\documentclass{article}&#10;\usepackage{amsmath}&#10;\usepackage{color}&#10;\pagestyle{empty}&#10;\begin{document}&#10;&#10;&#10;\begin{equation*}&#10;\begin{split}&#10;&amp;M^{k}_{ij}=(-1)^{b^k_{i-1}\cdot g^k_{j-1}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0F9EF1FF-24FD-0288-1BCF-B7038DA4679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32" y="5044024"/>
            <a:ext cx="2956801" cy="51626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74CC652-2585-996D-32D4-8B9EFDDA6581}"/>
              </a:ext>
            </a:extLst>
          </p:cNvPr>
          <p:cNvSpPr txBox="1"/>
          <p:nvPr/>
        </p:nvSpPr>
        <p:spPr>
          <a:xfrm>
            <a:off x="2292379" y="5700350"/>
            <a:ext cx="141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Bitwise dot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E4F483-A946-F98F-FB6A-F8F406E20094}"/>
              </a:ext>
            </a:extLst>
          </p:cNvPr>
          <p:cNvSpPr txBox="1"/>
          <p:nvPr/>
        </p:nvSpPr>
        <p:spPr>
          <a:xfrm>
            <a:off x="3746558" y="6011809"/>
            <a:ext cx="141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Gray code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F585DC-C63E-0D4D-2C22-F09A38F3E802}"/>
              </a:ext>
            </a:extLst>
          </p:cNvPr>
          <p:cNvSpPr txBox="1"/>
          <p:nvPr/>
        </p:nvSpPr>
        <p:spPr>
          <a:xfrm>
            <a:off x="1266032" y="6113402"/>
            <a:ext cx="1410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Binary of </a:t>
            </a:r>
            <a:r>
              <a:rPr lang="en-US" altLang="zh-CN" dirty="0" err="1"/>
              <a:t>i</a:t>
            </a:r>
            <a:endParaRPr lang="zh-CN" altLang="en-US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3BA1D5ED-2D38-1D87-CFCD-71B2130DF703}"/>
              </a:ext>
            </a:extLst>
          </p:cNvPr>
          <p:cNvCxnSpPr/>
          <p:nvPr/>
        </p:nvCxnSpPr>
        <p:spPr>
          <a:xfrm flipV="1">
            <a:off x="3467354" y="5353891"/>
            <a:ext cx="52997" cy="2845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6E91D861-7A64-7982-9F0D-4E87F6A1EB5A}"/>
              </a:ext>
            </a:extLst>
          </p:cNvPr>
          <p:cNvCxnSpPr>
            <a:cxnSpLocks/>
          </p:cNvCxnSpPr>
          <p:nvPr/>
        </p:nvCxnSpPr>
        <p:spPr>
          <a:xfrm flipV="1">
            <a:off x="1779181" y="5380322"/>
            <a:ext cx="1352514" cy="6893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8833DE1-49EF-73ED-AB43-7AC399E9C425}"/>
              </a:ext>
            </a:extLst>
          </p:cNvPr>
          <p:cNvCxnSpPr>
            <a:cxnSpLocks/>
          </p:cNvCxnSpPr>
          <p:nvPr/>
        </p:nvCxnSpPr>
        <p:spPr>
          <a:xfrm flipH="1" flipV="1">
            <a:off x="3920628" y="5466719"/>
            <a:ext cx="227183" cy="4182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03489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BD3267-DABA-A3E5-4BD8-78CAF7D43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什么是</a:t>
            </a:r>
            <a:r>
              <a:rPr lang="en-US" altLang="zh-CN" dirty="0"/>
              <a:t>Gray code</a:t>
            </a:r>
            <a:r>
              <a:rPr lang="zh-CN" altLang="en-US" dirty="0"/>
              <a:t>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2A6CC8-6C4A-E0BD-4656-7DC8F81C3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这个</a:t>
            </a:r>
            <a:r>
              <a:rPr lang="en-US" altLang="zh-CN" dirty="0"/>
              <a:t>Gray code</a:t>
            </a:r>
            <a:r>
              <a:rPr lang="zh-CN" altLang="en-US" dirty="0"/>
              <a:t>用在不少量子算法里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/>
              <a:t>循环，</a:t>
            </a:r>
            <a:r>
              <a:rPr lang="en-US" altLang="zh-CN"/>
              <a:t>k</a:t>
            </a:r>
            <a:r>
              <a:rPr lang="en-US" altLang="zh-CN" dirty="0"/>
              <a:t>=3</a:t>
            </a:r>
            <a:r>
              <a:rPr lang="zh-CN" altLang="en-US" dirty="0"/>
              <a:t>时，人为规定</a:t>
            </a:r>
            <a:r>
              <a:rPr lang="en-US" altLang="zh-CN" dirty="0"/>
              <a:t>g8=g0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CAFA55F-72C3-34CA-3D5C-886E46C47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2" y="2471999"/>
            <a:ext cx="8361032" cy="1772234"/>
          </a:xfrm>
          <a:prstGeom prst="rect">
            <a:avLst/>
          </a:prstGeom>
        </p:spPr>
      </p:pic>
      <p:pic>
        <p:nvPicPr>
          <p:cNvPr id="1026" name="Picture 2" descr="upload.wikimedia.org/wikipedia/commons/thumb/c/...">
            <a:extLst>
              <a:ext uri="{FF2B5EF4-FFF2-40B4-BE49-F238E27FC236}">
                <a16:creationId xmlns:a16="http://schemas.microsoft.com/office/drawing/2014/main" id="{6ED63A02-75A0-0C14-CBC0-E784BB173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4210" y="78524"/>
            <a:ext cx="3164376" cy="253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1775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C4D7A5-3666-5F41-62F7-95611D335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这个方程的解：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665D36-F55C-05FB-5A4B-61FDAB157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" name="图片 9" descr="\documentclass{article}&#10;\usepackage{amsmath}&#10;\usepackage{color}&#10;\pagestyle{empty}&#10;\begin{document}&#10;&#10;&#10;\begin{equation*}&#10;\begin{split}&#10;&amp;M^{k}_{ij}&#10;\begin{pmatrix}&#10;\theta _1 \\&#10;\theta _2 \\&#10;\ldots \\&#10;\theta _ {2^k}\\&#10;\end{pmatrix}&#10;=&#10;\begin{pmatrix}&#10;\alpha _1 \\&#10;\alpha _2 \\&#10;\ldots \\&#10;\alpha _ {2^k}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5E89792D-5BD4-DD4C-9E20-792665A03CA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73" y="2093434"/>
            <a:ext cx="3266134" cy="1700267"/>
          </a:xfrm>
          <a:prstGeom prst="rect">
            <a:avLst/>
          </a:prstGeom>
        </p:spPr>
      </p:pic>
      <p:pic>
        <p:nvPicPr>
          <p:cNvPr id="6" name="图片 5" descr="\documentclass{article}&#10;\usepackage{amsmath}&#10;\usepackage{color}&#10;\pagestyle{empty}&#10;\begin{document}&#10;&#10;&#10;\begin{equation*}&#10;\begin{split}&#10;&amp;M^{k}_{ij}=(-1)^{b^k_{i-1}\cdot g^k_{j-1}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E889CC80-9816-7C7E-2100-A5A5849C7BE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159" y="2715299"/>
            <a:ext cx="2956801" cy="516266"/>
          </a:xfrm>
          <a:prstGeom prst="rect">
            <a:avLst/>
          </a:prstGeom>
        </p:spPr>
      </p:pic>
      <p:pic>
        <p:nvPicPr>
          <p:cNvPr id="8" name="图片 7" descr="\documentclass{article}&#10;\usepackage{amsmath}&#10;\usepackage{color}&#10;\pagestyle{empty}&#10;\begin{document}&#10;&#10;&#10;\begin{equation*}&#10;\begin{split}&#10;&amp;(M^{k})^{-1}=2^{-k}(M^k)^T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5B1A8543-A275-9C9E-07A2-608293A1458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645" y="4374131"/>
            <a:ext cx="3253334" cy="40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107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73F09F-568E-C0CF-0332-605E93369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有了这些，我们可以开始写程序了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C6C247-674F-B5C3-34E6-3631BE2D3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 – </a:t>
            </a:r>
            <a:r>
              <a:rPr lang="zh-CN" altLang="en-US" dirty="0"/>
              <a:t>实现</a:t>
            </a:r>
            <a:r>
              <a:rPr lang="en-US" altLang="zh-CN" dirty="0"/>
              <a:t>Gray Code</a:t>
            </a:r>
          </a:p>
          <a:p>
            <a:r>
              <a:rPr lang="en-US" altLang="zh-CN" dirty="0"/>
              <a:t>2 – </a:t>
            </a:r>
            <a:r>
              <a:rPr lang="zh-CN" altLang="en-US" dirty="0"/>
              <a:t>实现</a:t>
            </a:r>
            <a:r>
              <a:rPr lang="en-US" altLang="zh-CN" dirty="0"/>
              <a:t>bitwise product</a:t>
            </a:r>
          </a:p>
          <a:p>
            <a:r>
              <a:rPr lang="en-US" altLang="zh-CN" dirty="0"/>
              <a:t>3 – </a:t>
            </a:r>
            <a:r>
              <a:rPr lang="zh-CN" altLang="en-US" dirty="0"/>
              <a:t>计算角度</a:t>
            </a:r>
            <a:endParaRPr lang="en-US" altLang="zh-CN" dirty="0"/>
          </a:p>
          <a:p>
            <a:r>
              <a:rPr lang="en-US" altLang="zh-CN" dirty="0"/>
              <a:t>4 – </a:t>
            </a:r>
            <a:r>
              <a:rPr lang="zh-CN" altLang="en-US" dirty="0"/>
              <a:t>组装</a:t>
            </a:r>
            <a:r>
              <a:rPr lang="en-US" altLang="zh-CN" dirty="0"/>
              <a:t>circuit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9876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9749D1-245C-8263-E9CA-392E2C490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Gray code</a:t>
            </a:r>
            <a:r>
              <a:rPr lang="zh-CN" altLang="en-US" dirty="0"/>
              <a:t>和</a:t>
            </a:r>
            <a:r>
              <a:rPr lang="en-US" altLang="zh-CN" dirty="0"/>
              <a:t>bit wise </a:t>
            </a:r>
            <a:r>
              <a:rPr lang="zh-CN" altLang="en-US" dirty="0"/>
              <a:t>点乘的代码备好了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180D07-1810-23FA-77DC-44CEC21499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CED3F0-2622-1866-D4B8-51024B0613EB}"/>
              </a:ext>
            </a:extLst>
          </p:cNvPr>
          <p:cNvSpPr txBox="1"/>
          <p:nvPr/>
        </p:nvSpPr>
        <p:spPr>
          <a:xfrm>
            <a:off x="4231758" y="1477526"/>
            <a:ext cx="7017489" cy="504753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fr-FR" altLang="zh-CN" sz="1400" dirty="0">
                <a:solidFill>
                  <a:schemeClr val="bg1"/>
                </a:solidFill>
              </a:rPr>
              <a:t>def GrayCode(n: int) -&gt; int: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return n ^ (n &gt;&gt; 1)</a:t>
            </a:r>
          </a:p>
          <a:p>
            <a:endParaRPr lang="fr-FR" altLang="zh-CN" sz="1400" dirty="0">
              <a:solidFill>
                <a:schemeClr val="bg1"/>
              </a:solidFill>
            </a:endParaRPr>
          </a:p>
          <a:p>
            <a:endParaRPr lang="fr-FR" altLang="zh-CN" sz="1400" dirty="0">
              <a:solidFill>
                <a:schemeClr val="bg1"/>
              </a:solidFill>
            </a:endParaRPr>
          </a:p>
          <a:p>
            <a:r>
              <a:rPr lang="fr-FR" altLang="zh-CN" sz="1400" dirty="0">
                <a:solidFill>
                  <a:schemeClr val="bg1"/>
                </a:solidFill>
              </a:rPr>
              <a:t>def GrayCodeDifferent(n: int, maxN: int) -&gt; int: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a = GrayCode(n)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if n == maxN - 1: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    b = GrayCode(0)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else: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    b = GrayCode(n + 1)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c = a ^ b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return (c &amp; (-c)).bit_length() - 1</a:t>
            </a:r>
          </a:p>
          <a:p>
            <a:endParaRPr lang="fr-FR" altLang="zh-CN" sz="1400" dirty="0">
              <a:solidFill>
                <a:schemeClr val="bg1"/>
              </a:solidFill>
            </a:endParaRPr>
          </a:p>
          <a:p>
            <a:endParaRPr lang="fr-FR" altLang="zh-CN" sz="1400" dirty="0">
              <a:solidFill>
                <a:schemeClr val="bg1"/>
              </a:solidFill>
            </a:endParaRPr>
          </a:p>
          <a:p>
            <a:r>
              <a:rPr lang="fr-FR" altLang="zh-CN" sz="1400" dirty="0">
                <a:solidFill>
                  <a:schemeClr val="bg1"/>
                </a:solidFill>
              </a:rPr>
              <a:t>def BitWiseInnerProduct(a: int, b: int) -&gt; int: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i = a &amp; b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return bin(i).count("1")</a:t>
            </a:r>
          </a:p>
          <a:p>
            <a:endParaRPr lang="fr-FR" altLang="zh-CN" sz="1400" dirty="0">
              <a:solidFill>
                <a:schemeClr val="bg1"/>
              </a:solidFill>
            </a:endParaRPr>
          </a:p>
          <a:p>
            <a:r>
              <a:rPr lang="fr-FR" altLang="zh-CN" sz="1400" dirty="0">
                <a:solidFill>
                  <a:schemeClr val="bg1"/>
                </a:solidFill>
              </a:rPr>
              <a:t>def MostSignificantPowerTwo(n: int) -&gt; int: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k = 0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while (1 &lt;&lt; k) &lt; n: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    k = k + 1</a:t>
            </a:r>
          </a:p>
          <a:p>
            <a:r>
              <a:rPr lang="fr-FR" altLang="zh-CN" sz="1400" dirty="0">
                <a:solidFill>
                  <a:schemeClr val="bg1"/>
                </a:solidFill>
              </a:rPr>
              <a:t>    return 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3866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BAEA78-5A61-EE60-C810-93296FF36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写从</a:t>
            </a:r>
            <a:r>
              <a:rPr lang="en-US" altLang="zh-CN" dirty="0"/>
              <a:t>alpha</a:t>
            </a:r>
            <a:r>
              <a:rPr lang="zh-CN" altLang="en-US" dirty="0"/>
              <a:t>到</a:t>
            </a:r>
            <a:r>
              <a:rPr lang="en-US" altLang="zh-CN" dirty="0"/>
              <a:t>theta</a:t>
            </a:r>
            <a:r>
              <a:rPr lang="zh-CN" altLang="en-US" dirty="0"/>
              <a:t>的代码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D431FC-334C-0312-A132-84E0260EEF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 descr="\documentclass{article}&#10;\usepackage{amsmath}&#10;\usepackage{color}&#10;\pagestyle{empty}&#10;\begin{document}&#10;&#10;&#10;\begin{equation*}&#10;\begin{split}&#10;&amp;M^{k}_{ij}&#10;\begin{pmatrix}&#10;\theta _1 \\&#10;\theta _2 \\&#10;\ldots \\&#10;\theta _ {2^k}\\&#10;\end{pmatrix}&#10;=&#10;\begin{pmatrix}&#10;\alpha _1 \\&#10;\alpha _2 \\&#10;\ldots \\&#10;\alpha _ {2^k}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6F37E4F1-3119-8FA0-B5FE-150FEB7FAAA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394" y="2526204"/>
            <a:ext cx="3266134" cy="1700267"/>
          </a:xfrm>
          <a:prstGeom prst="rect">
            <a:avLst/>
          </a:prstGeom>
        </p:spPr>
      </p:pic>
      <p:pic>
        <p:nvPicPr>
          <p:cNvPr id="7" name="图片 6" descr="\documentclass{article}&#10;\usepackage{amsmath}&#10;\usepackage{color}&#10;\pagestyle{empty}&#10;\begin{document}&#10;&#10;&#10;\begin{equation*}&#10;\begin{split}&#10;&amp;M^{k}_{ij}=(-1)^{b^k_{i-1}\cdot g^k_{j-1}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1516AAEA-F696-4D21-6E80-25582593B89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080" y="3148069"/>
            <a:ext cx="2956801" cy="516266"/>
          </a:xfrm>
          <a:prstGeom prst="rect">
            <a:avLst/>
          </a:prstGeom>
        </p:spPr>
      </p:pic>
      <p:pic>
        <p:nvPicPr>
          <p:cNvPr id="6" name="图片 5" descr="\documentclass{article}&#10;\usepackage{amsmath}&#10;\usepackage{color}&#10;\pagestyle{empty}&#10;\begin{document}&#10;&#10;&#10;\begin{equation*}&#10;\begin{split}&#10;&amp;(M^{k})^{-1}=2^{-k}(M^k)^T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4DEAD786-FC6D-F983-5126-BEED4C51DC7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66" y="4806901"/>
            <a:ext cx="3253334" cy="40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63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69B53E-EBB2-AB09-BE19-6A0B49285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252879-7DFE-11A9-328B-2986EFF370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单粒子态         </a:t>
            </a:r>
            <a:r>
              <a:rPr lang="en-US" altLang="zh-CN" dirty="0"/>
              <a:t>,</a:t>
            </a:r>
            <a:r>
              <a:rPr lang="zh-CN" altLang="en-US" dirty="0"/>
              <a:t>一个</a:t>
            </a:r>
            <a:r>
              <a:rPr lang="en-US" altLang="zh-CN" dirty="0"/>
              <a:t>qubit</a:t>
            </a:r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93732BEC-158C-7ADD-79F7-7277256AAC97}"/>
              </a:ext>
            </a:extLst>
          </p:cNvPr>
          <p:cNvCxnSpPr/>
          <p:nvPr/>
        </p:nvCxnSpPr>
        <p:spPr>
          <a:xfrm>
            <a:off x="1649896" y="5155096"/>
            <a:ext cx="329316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1884891B-8FDA-F73F-1E66-C20B6E51426F}"/>
              </a:ext>
            </a:extLst>
          </p:cNvPr>
          <p:cNvCxnSpPr/>
          <p:nvPr/>
        </p:nvCxnSpPr>
        <p:spPr>
          <a:xfrm flipV="1">
            <a:off x="1656522" y="2756452"/>
            <a:ext cx="0" cy="237876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CA88F1DA-64C5-6D5C-B871-1A54A924ED37}"/>
              </a:ext>
            </a:extLst>
          </p:cNvPr>
          <p:cNvCxnSpPr/>
          <p:nvPr/>
        </p:nvCxnSpPr>
        <p:spPr>
          <a:xfrm flipV="1">
            <a:off x="1649896" y="3796748"/>
            <a:ext cx="1948069" cy="135834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1D87C2A-F647-0DCA-20CF-600D61D45B48}"/>
              </a:ext>
            </a:extLst>
          </p:cNvPr>
          <p:cNvCxnSpPr/>
          <p:nvPr/>
        </p:nvCxnSpPr>
        <p:spPr>
          <a:xfrm flipV="1">
            <a:off x="3597965" y="3816626"/>
            <a:ext cx="0" cy="1338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42063E8-F7B8-4C30-B8BC-92658A78AA8B}"/>
              </a:ext>
            </a:extLst>
          </p:cNvPr>
          <p:cNvCxnSpPr/>
          <p:nvPr/>
        </p:nvCxnSpPr>
        <p:spPr>
          <a:xfrm>
            <a:off x="1656522" y="3796748"/>
            <a:ext cx="19414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\documentclass{article}&#10;\usepackage{amsmath}&#10;\pagestyle{empty}&#10;\begin{document}&#10;&#10;\begin{equation*}&#10;a\begin{pmatrix}1 \\ 0\end{pmatrix}+b\begin{pmatrix} 0 \\ 1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75005A30-509F-1891-76DD-C293DE33399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198" y="3796748"/>
            <a:ext cx="1571048" cy="608000"/>
          </a:xfrm>
          <a:prstGeom prst="rect">
            <a:avLst/>
          </a:prstGeom>
        </p:spPr>
      </p:pic>
      <p:pic>
        <p:nvPicPr>
          <p:cNvPr id="10" name="图片 9" descr="\documentclass{article}&#10;\usepackage{amsmath}&#10;\pagestyle{empty}&#10;\begin{document}&#10;&#10;\begin{equation*}&#10;a\vec{e}_x+b \vec{e}_y&#10;\end{equation*}&#10;&#10;&#10;\end{document}" title="IguanaTex Bitmap Display">
            <a:extLst>
              <a:ext uri="{FF2B5EF4-FFF2-40B4-BE49-F238E27FC236}">
                <a16:creationId xmlns:a16="http://schemas.microsoft.com/office/drawing/2014/main" id="{BFE3BF46-6C54-C547-C47C-6C48961E92A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627" y="2991678"/>
            <a:ext cx="1004191" cy="256000"/>
          </a:xfrm>
          <a:prstGeom prst="rect">
            <a:avLst/>
          </a:prstGeom>
        </p:spPr>
      </p:pic>
      <p:pic>
        <p:nvPicPr>
          <p:cNvPr id="7170" name="Picture 2" descr="Quantum Bit and Bloch Sphere - Lei Mao's Log Book">
            <a:extLst>
              <a:ext uri="{FF2B5EF4-FFF2-40B4-BE49-F238E27FC236}">
                <a16:creationId xmlns:a16="http://schemas.microsoft.com/office/drawing/2014/main" id="{319F197C-6F8D-2E1D-FA8C-0842461BC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38" y="4633380"/>
            <a:ext cx="2025109" cy="215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 descr="\documentclass{article}&#10;\usepackage{amsmath}&#10;\usepackage{color}&#10;\pagestyle{empty}&#10;\begin{document}&#10;&#10;&#10;\begin{equation*}&#10;\begin{split}&#10;&amp;\sigma _z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0137EE42-6190-857A-DD74-32DF82CC3F0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429" y="3969710"/>
            <a:ext cx="320000" cy="209067"/>
          </a:xfrm>
          <a:prstGeom prst="rect">
            <a:avLst/>
          </a:prstGeom>
        </p:spPr>
      </p:pic>
      <p:pic>
        <p:nvPicPr>
          <p:cNvPr id="16" name="图片 15" descr="\documentclass{article}&#10;\usepackage{amsmath}&#10;\pagestyle{empty}&#10;\begin{document}&#10;&#10;\begin{equation*}&#10;\begin{pmatrix}a \\ b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5FE16924-EDCE-B6D7-89F1-E5C2744870E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426" y="1761861"/>
            <a:ext cx="402286" cy="6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388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07F4AD-B140-DF92-037F-EB3DDEA6E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345525-CC3E-D9B2-E278-0437F070E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组装</a:t>
            </a:r>
            <a:r>
              <a:rPr lang="en-US" altLang="zh-CN" dirty="0"/>
              <a:t>gate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D3A1944-3162-7F17-9349-DBCED33D3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552" y="2544456"/>
            <a:ext cx="6704896" cy="376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222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7462F4-2719-037A-EADF-3C8644805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Amplitude Encode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4F6B71-7C40-D9F2-E8A2-3B3CD4C12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有了</a:t>
            </a:r>
            <a:r>
              <a:rPr lang="en-US" altLang="zh-CN" dirty="0" err="1"/>
              <a:t>FRy,z</a:t>
            </a:r>
            <a:r>
              <a:rPr lang="zh-CN" altLang="en-US" dirty="0"/>
              <a:t>，我们可以做</a:t>
            </a:r>
            <a:r>
              <a:rPr lang="en-US" altLang="zh-CN" dirty="0"/>
              <a:t>amplitude encode</a:t>
            </a:r>
            <a:r>
              <a:rPr lang="zh-CN" altLang="en-US" dirty="0"/>
              <a:t>了，我们暂时先看看实数的情况</a:t>
            </a:r>
            <a:endParaRPr lang="en-US" altLang="zh-CN" dirty="0"/>
          </a:p>
          <a:p>
            <a:r>
              <a:rPr lang="zh-CN" altLang="en-US" dirty="0"/>
              <a:t>归一化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6E9C44D-D8CA-8093-1EB0-B39BC8A1D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299" y="2541073"/>
            <a:ext cx="7963700" cy="413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117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8A26D6-A197-8BB5-FDD2-D56475C9F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1A2EC7-9605-F0C5-8937-F214350F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ACF943-D531-4672-53B9-A890B395A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583" y="183298"/>
            <a:ext cx="5806833" cy="301478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F3B7B6E-6E56-AF43-6060-6991E6B9BEE8}"/>
              </a:ext>
            </a:extLst>
          </p:cNvPr>
          <p:cNvCxnSpPr/>
          <p:nvPr/>
        </p:nvCxnSpPr>
        <p:spPr>
          <a:xfrm>
            <a:off x="3329533" y="4083389"/>
            <a:ext cx="63449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6DD4FFA-C2E9-BE18-7D44-F694B29E7AFA}"/>
              </a:ext>
            </a:extLst>
          </p:cNvPr>
          <p:cNvCxnSpPr/>
          <p:nvPr/>
        </p:nvCxnSpPr>
        <p:spPr>
          <a:xfrm>
            <a:off x="3329533" y="4523139"/>
            <a:ext cx="63449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1EB08E8-01A2-0811-F4DE-11D23D1A463C}"/>
              </a:ext>
            </a:extLst>
          </p:cNvPr>
          <p:cNvCxnSpPr/>
          <p:nvPr/>
        </p:nvCxnSpPr>
        <p:spPr>
          <a:xfrm>
            <a:off x="3329533" y="4955909"/>
            <a:ext cx="63449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7E06D650-B831-ED43-DB03-6330164301B2}"/>
              </a:ext>
            </a:extLst>
          </p:cNvPr>
          <p:cNvSpPr/>
          <p:nvPr/>
        </p:nvSpPr>
        <p:spPr>
          <a:xfrm>
            <a:off x="7090381" y="3916537"/>
            <a:ext cx="335047" cy="136112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7910827-E4BE-B05B-F210-69D68CD500BC}"/>
              </a:ext>
            </a:extLst>
          </p:cNvPr>
          <p:cNvSpPr/>
          <p:nvPr/>
        </p:nvSpPr>
        <p:spPr>
          <a:xfrm>
            <a:off x="6418251" y="3894926"/>
            <a:ext cx="335047" cy="774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D6E56DD-47FF-4863-358E-1E1684A64E0B}"/>
              </a:ext>
            </a:extLst>
          </p:cNvPr>
          <p:cNvSpPr/>
          <p:nvPr/>
        </p:nvSpPr>
        <p:spPr>
          <a:xfrm>
            <a:off x="5747139" y="3877476"/>
            <a:ext cx="335047" cy="35598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77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61C28A-8640-4E0E-3A95-FC0A729D2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写一下代码试试看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3A67CB-E372-81D4-E673-11082AAE0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np.arctan2()</a:t>
            </a:r>
            <a:r>
              <a:rPr lang="zh-CN" altLang="en-US" dirty="0"/>
              <a:t>计算角度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59520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C5BF4-B2A0-7658-391B-B73E16C0C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加入相位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E29800-1100-E97E-349F-574A3DDE53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我们可以把相位矩阵分解成一个总体相位乘以一些</a:t>
            </a:r>
            <a:r>
              <a:rPr lang="en-US" altLang="zh-CN" dirty="0" err="1"/>
              <a:t>FRz</a:t>
            </a:r>
            <a:endParaRPr lang="zh-CN" altLang="en-US" dirty="0"/>
          </a:p>
        </p:txBody>
      </p:sp>
      <p:pic>
        <p:nvPicPr>
          <p:cNvPr id="10" name="图片 9" descr="\documentclass{article}&#10;\usepackage{amsmath}&#10;\usepackage{color}&#10;\pagestyle{empty}&#10;\begin{document}&#10;&#10;&#10;\begin{equation*}&#10;\begin{split}&#10;\begin{pmatrix}&#10;e^{ia} &amp; 0 &amp; 0 &amp; 0\\&#10;0 &amp; e^{ib} &amp; 0 &amp; 0\\&#10;0 &amp; 0 &amp; e^{ic} &amp; 0\\&#10;0 &amp; 0 &amp; 0 &amp; e^{id}\\&#10;\end{pmatrix}&#10;=&#10;\begin{pmatrix}&#10;e^{i\frac{a+b}{2}} &amp; 0 &amp; 0 &amp; 0\\&#10;0 &amp; e^{i\frac{a+b}{2}} &amp; 0 &amp; 0\\&#10;0 &amp; 0 &amp; e^{i\frac{c+d}{2}} &amp; 0\\&#10;0 &amp; 0 &amp; 0 &amp; e^{i\frac{c+d}{2}}\\&#10;\end{pmatrix}&#10;\begin{pmatrix}&#10;e^{-i\frac{b-a}{2}} &amp; 0 &amp; 0 &amp; 0\\&#10;0 &amp; e^{i\frac{b-a}{2}} &amp; 0 &amp; 0\\&#10;0 &amp; 0 &amp; e^{-i\frac{d-c}{2}} &amp; 0\\&#10;0 &amp; 0 &amp; 0 &amp; e^{i\frac{d-c}{2}}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1408612C-FD75-5FE5-7AEB-A4247BBE24A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76323"/>
            <a:ext cx="10432451" cy="144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626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E1C1FB-9929-9C9B-B4E8-59027EA9E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写一下代码试试看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4876FF-4FF7-8FFD-F2EE-0ACCD0E1C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np.angle</a:t>
            </a:r>
            <a:r>
              <a:rPr lang="en-US" altLang="zh-CN" dirty="0"/>
              <a:t>()</a:t>
            </a:r>
            <a:r>
              <a:rPr lang="zh-CN" altLang="en-US" dirty="0"/>
              <a:t>计算相位</a:t>
            </a:r>
          </a:p>
        </p:txBody>
      </p:sp>
    </p:spTree>
    <p:extLst>
      <p:ext uri="{BB962C8B-B14F-4D97-AF65-F5344CB8AC3E}">
        <p14:creationId xmlns:p14="http://schemas.microsoft.com/office/powerpoint/2010/main" val="38202600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707ED1-4658-4BDC-D9E7-6234D1964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进一步简化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AC13E5-612A-9D6B-6B55-78ACE9CF6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两个</a:t>
            </a:r>
            <a:r>
              <a:rPr lang="en-US" altLang="zh-CN" dirty="0"/>
              <a:t>FR gate</a:t>
            </a:r>
            <a:r>
              <a:rPr lang="zh-CN" altLang="en-US" dirty="0"/>
              <a:t>，再消掉一个</a:t>
            </a:r>
            <a:r>
              <a:rPr lang="en-US" altLang="zh-CN" dirty="0"/>
              <a:t>CNOT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至此，我们已经完成了</a:t>
            </a:r>
            <a:r>
              <a:rPr lang="en-US" altLang="zh-CN" dirty="0"/>
              <a:t>amplitude encode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E2576AD-AC5D-F46A-E8FF-4C5CDAABA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768" y="2622508"/>
            <a:ext cx="4718292" cy="161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76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D88A8B-AC4D-771E-29DB-E5A797A74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F6C1CE-A04B-091A-E566-133E23337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如何构造这个态？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6" name="图片 5" descr="\documentclass{article}&#10;\usepackage{amsmath}&#10;\usepackage{color}&#10;\pagestyle{empty}&#10;\begin{document}&#10;&#10;&#10;\begin{equation*}&#10;\begin{split}&#10;|00\ldots 00\rangle | \phi _0 \rangle + |00\ldots 01\rangle | \phi _1 \rangle + |00\ldots 10\rangle | \phi _2 \rangle + \ldots = \sum _k |k\rangle |\phi _k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7785F956-F029-9D5C-B168-DC0FFFCB2B6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83" y="2654478"/>
            <a:ext cx="10114234" cy="77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8437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9FF906-8BC6-01A7-DEA5-7B2FC2FEB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Swap test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0F09A5-1456-FD25-3704-0F83E1D16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有了</a:t>
            </a:r>
            <a:r>
              <a:rPr lang="en-US" altLang="zh-CN" dirty="0"/>
              <a:t>Amplitude encode</a:t>
            </a:r>
            <a:r>
              <a:rPr lang="zh-CN" altLang="en-US" dirty="0"/>
              <a:t>，我们可以试试看做第一个量子机器学习算法了。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Quantum K-means</a:t>
            </a:r>
          </a:p>
          <a:p>
            <a:endParaRPr lang="en-US" altLang="zh-CN" dirty="0"/>
          </a:p>
          <a:p>
            <a:r>
              <a:rPr lang="en-US" altLang="zh-CN" dirty="0"/>
              <a:t>K-means</a:t>
            </a:r>
            <a:r>
              <a:rPr lang="zh-CN" altLang="en-US" dirty="0"/>
              <a:t>中计算距离这一步可以进行优化（我们为什么要优化这一步？）</a:t>
            </a:r>
          </a:p>
        </p:txBody>
      </p:sp>
    </p:spTree>
    <p:extLst>
      <p:ext uri="{BB962C8B-B14F-4D97-AF65-F5344CB8AC3E}">
        <p14:creationId xmlns:p14="http://schemas.microsoft.com/office/powerpoint/2010/main" val="38980190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0075FA-67F1-B860-3893-AC07915EC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Swap test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CB60DD-E3DD-6154-E85B-BA9347355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中间是一个</a:t>
            </a:r>
            <a:endParaRPr lang="en-US" altLang="zh-CN" dirty="0"/>
          </a:p>
          <a:p>
            <a:r>
              <a:rPr lang="en-US" altLang="zh-CN" dirty="0"/>
              <a:t>controlled swap</a:t>
            </a:r>
            <a:r>
              <a:rPr lang="zh-CN" altLang="en-US" dirty="0"/>
              <a:t>门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A7052CC-7FBF-5F7C-8BB8-96EDEAE40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43" y="1825625"/>
            <a:ext cx="5286375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descr="\documentclass{article}&#10;\usepackage{amsmath}&#10;\usepackage{color}&#10;\pagestyle{empty}&#10;\begin{document}&#10;&#10;&#10;\begin{equation*}&#10;\begin{split}&#10;&amp;|0\rangle |\phi _1\rangle |\phi _2\rangle \to \frac{1}{\sqrt{2}}|0\rangle |\phi _1\rangle |\phi _2\rangle + \frac{1}{\sqrt{2}}|1\rangle |\phi _1\rangle |\phi _2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C5E82EB2-B726-FB2C-DFA3-5CBAFDE3765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94" y="3038172"/>
            <a:ext cx="5117225" cy="598487"/>
          </a:xfrm>
          <a:prstGeom prst="rect">
            <a:avLst/>
          </a:prstGeom>
        </p:spPr>
      </p:pic>
      <p:pic>
        <p:nvPicPr>
          <p:cNvPr id="11" name="图片 10" descr="\documentclass{article}&#10;\usepackage{amsmath}&#10;\usepackage{color}&#10;\pagestyle{empty}&#10;\begin{document}&#10;&#10;&#10;\begin{equation*}&#10;\begin{split}&#10;&amp;\to \frac{1}{\sqrt{2}}|0\rangle |\phi _1\rangle |\phi _2\rangle + \frac{1}{\sqrt{2}}|1\rangle |\phi _2\rangle |\phi _1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352F417F-19B2-D624-983D-843167CFCDC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38" y="4009982"/>
            <a:ext cx="3855335" cy="598487"/>
          </a:xfrm>
          <a:prstGeom prst="rect">
            <a:avLst/>
          </a:prstGeom>
        </p:spPr>
      </p:pic>
      <p:pic>
        <p:nvPicPr>
          <p:cNvPr id="14" name="图片 13" descr="\documentclass{article}&#10;\usepackage{amsmath}&#10;\usepackage{color}&#10;\pagestyle{empty}&#10;\begin{document}&#10;&#10;&#10;\begin{equation*}&#10;\begin{split}&#10;&amp;\to \frac{1}{2}(|0\rangle +|1\rangle)|\phi _1\rangle |\phi _2\rangle \\&#10;&amp;+ \frac{1}{\sqrt{2}}(|0\rangle -|1\rangle) |\phi _2\rangle |\phi _1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7BB08609-9912-6B34-3121-755623A8578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800" y="4919752"/>
            <a:ext cx="2672609" cy="123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97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D7FC81-2D27-5B89-4430-8F933CEEF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769567-4A7A-C0C6-6CF7-BAF4855BC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多粒子态</a:t>
            </a:r>
          </a:p>
        </p:txBody>
      </p:sp>
      <p:pic>
        <p:nvPicPr>
          <p:cNvPr id="4" name="图片 3" descr="\documentclass{article}&#10;\usepackage{amsmath}&#10;\pagestyle{empty}&#10;\begin{document}&#10;&#10;\begin{equation*}&#10;\begin{pmatrix}a \\ b\end{pmatrix} \otimes \begin{pmatrix}c \\ d\end{pmatrix}  = \begin{pmatrix} a\begin{pmatrix}c \\ d\end{pmatrix} \\ b\begin{pmatrix} c \\ d \end{pmatrix} \end{pmatrix}=\begin{pmatrix}ac\\ad\\bc\\bd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B348E534-2190-86EC-7E6E-77812C180B7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368" y="1637649"/>
            <a:ext cx="4439261" cy="1457804"/>
          </a:xfrm>
          <a:prstGeom prst="rect">
            <a:avLst/>
          </a:prstGeom>
        </p:spPr>
      </p:pic>
      <p:pic>
        <p:nvPicPr>
          <p:cNvPr id="5" name="图片 4" descr="\documentclass{article}&#10;\usepackage{amsmath}&#10;\pagestyle{empty}&#10;\begin{document}&#10;&#10;\begin{equation*}&#10;ac\begin{pmatrix}1\\0\\0\\0\end{pmatrix}+ad\begin{pmatrix}0\\1\\0\\0\end{pmatrix}+bc\begin{pmatrix}0\\0\\1\\0\end{pmatrix}+bd\begin{pmatrix}0\\0\\0\\1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858E2044-EB2D-DEA4-2538-C8A6D3CD62E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640" y="3627474"/>
            <a:ext cx="5108719" cy="1457806"/>
          </a:xfrm>
          <a:prstGeom prst="rect">
            <a:avLst/>
          </a:prstGeom>
        </p:spPr>
      </p:pic>
      <p:pic>
        <p:nvPicPr>
          <p:cNvPr id="6" name="图片 5" descr="\documentclass{article}&#10;\usepackage{amsmath}&#10;\pagestyle{empty}&#10;\begin{document}&#10;&#10;\begin{equation*}&#10;ac\begin{pmatrix}1\\0\end{pmatrix}\otimes\begin{pmatrix}1\\0\end{pmatrix}+ad\begin{pmatrix}1\\0\end{pmatrix}\otimes \begin{pmatrix}0\\1\end{pmatrix}+bc\begin{pmatrix}0\\1\end{pmatrix}\otimes \begin{pmatrix}1\\0\end{pmatrix}+bd\begin{pmatrix}0\\1\end{pmatrix}\otimes \begin{pmatrix}0\\1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CAA5289B-B433-DD64-DBB6-C5EDBCB035F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421" y="5582082"/>
            <a:ext cx="8679154" cy="72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812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AEF2BD-7469-CB2F-CD4C-7039BB6C8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证明略：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102C6F-9D35-12C6-13D7-C3E2C8BD0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测到</a:t>
            </a:r>
            <a:r>
              <a:rPr lang="en-US" altLang="zh-CN" dirty="0"/>
              <a:t>0</a:t>
            </a:r>
            <a:r>
              <a:rPr lang="zh-CN" altLang="en-US" dirty="0"/>
              <a:t>的概率为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写代码试一下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3C0297-3199-B103-5813-438654E8C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430" y="1852613"/>
            <a:ext cx="5286375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\documentclass{article}&#10;\usepackage{amsmath}&#10;\usepackage{color}&#10;\pagestyle{empty}&#10;\begin{document}&#10;&#10;&#10;\begin{equation*}&#10;\begin{split}&#10;&amp;\frac{1+|\langle \phi _1 | \phi _2\rangle|^2}{2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E05D0C67-DDEC-CDEE-3F4F-C67DD8AD98D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469" y="2741944"/>
            <a:ext cx="2234425" cy="83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930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99E99-B714-2568-5904-706267F19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K-means</a:t>
            </a:r>
            <a:r>
              <a:rPr lang="zh-CN" altLang="en-US" dirty="0"/>
              <a:t>的</a:t>
            </a:r>
            <a:br>
              <a:rPr lang="en-US" altLang="zh-CN" dirty="0"/>
            </a:br>
            <a:r>
              <a:rPr lang="zh-CN" altLang="en-US" dirty="0"/>
              <a:t>说明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593815-2464-BD6F-FA02-638FBBF06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非监督学习分类</a:t>
            </a:r>
            <a:endParaRPr lang="en-US" altLang="zh-CN" dirty="0"/>
          </a:p>
          <a:p>
            <a:r>
              <a:rPr lang="en-US" altLang="zh-CN" dirty="0"/>
              <a:t>--</a:t>
            </a:r>
            <a:r>
              <a:rPr lang="zh-CN" altLang="en-US" dirty="0"/>
              <a:t>聚类算法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粒子分辨？</a:t>
            </a:r>
            <a:endParaRPr lang="en-US" altLang="zh-CN" dirty="0"/>
          </a:p>
          <a:p>
            <a:r>
              <a:rPr lang="zh-CN" altLang="en-US" dirty="0"/>
              <a:t>。。。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它优化在哪里？</a:t>
            </a:r>
            <a:endParaRPr lang="en-US" altLang="zh-CN" dirty="0"/>
          </a:p>
        </p:txBody>
      </p:sp>
      <p:pic>
        <p:nvPicPr>
          <p:cNvPr id="4098" name="Picture 2" descr="K-means Clustering algorithm explained - dendroid">
            <a:extLst>
              <a:ext uri="{FF2B5EF4-FFF2-40B4-BE49-F238E27FC236}">
                <a16:creationId xmlns:a16="http://schemas.microsoft.com/office/drawing/2014/main" id="{6051EEB6-97CA-B06D-866E-D5B5094DD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0"/>
            <a:ext cx="7810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4143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369783-3396-E2D6-56FD-4DEC35FC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K-means anomaly detection  -- </a:t>
            </a:r>
            <a:r>
              <a:rPr lang="zh-CN" altLang="en-US" dirty="0"/>
              <a:t>用</a:t>
            </a:r>
            <a:r>
              <a:rPr lang="en-US" altLang="zh-CN" dirty="0"/>
              <a:t>K-means</a:t>
            </a:r>
            <a:r>
              <a:rPr lang="zh-CN" altLang="en-US" dirty="0"/>
              <a:t>来寻找新物理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74C007-4844-85EE-BBF2-D6D3464582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CBE719-ED81-1A2D-4E83-3AC888BF2A14}"/>
              </a:ext>
            </a:extLst>
          </p:cNvPr>
          <p:cNvGrpSpPr>
            <a:grpSpLocks/>
          </p:cNvGrpSpPr>
          <p:nvPr/>
        </p:nvGrpSpPr>
        <p:grpSpPr bwMode="auto">
          <a:xfrm>
            <a:off x="412898" y="3089312"/>
            <a:ext cx="5505893" cy="2025650"/>
            <a:chOff x="0" y="0"/>
            <a:chExt cx="112389" cy="39338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D56780C5-28D3-2489-56B9-DE1F8DC5AC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006" cy="3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3CFAD896-D924-F7EE-2129-262F92DCF0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82" y="0"/>
              <a:ext cx="52007" cy="3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箭头: 右 6">
              <a:extLst>
                <a:ext uri="{FF2B5EF4-FFF2-40B4-BE49-F238E27FC236}">
                  <a16:creationId xmlns:a16="http://schemas.microsoft.com/office/drawing/2014/main" id="{D1D982FA-A11E-9E37-1CB5-D2ADB8212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69" y="16073"/>
              <a:ext cx="9547" cy="4995"/>
            </a:xfrm>
            <a:prstGeom prst="rightArrow">
              <a:avLst>
                <a:gd name="adj1" fmla="val 50000"/>
                <a:gd name="adj2" fmla="val 50004"/>
              </a:avLst>
            </a:prstGeom>
            <a:solidFill>
              <a:schemeClr val="accent1">
                <a:lumMod val="100000"/>
                <a:lumOff val="0"/>
              </a:schemeClr>
            </a:solidFill>
            <a:ln w="25400">
              <a:solidFill>
                <a:schemeClr val="accent1">
                  <a:lumMod val="5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8">
            <a:extLst>
              <a:ext uri="{FF2B5EF4-FFF2-40B4-BE49-F238E27FC236}">
                <a16:creationId xmlns:a16="http://schemas.microsoft.com/office/drawing/2014/main" id="{2924648C-3E45-FF2E-FE75-5660C618E036}"/>
              </a:ext>
            </a:extLst>
          </p:cNvPr>
          <p:cNvGrpSpPr>
            <a:grpSpLocks/>
          </p:cNvGrpSpPr>
          <p:nvPr/>
        </p:nvGrpSpPr>
        <p:grpSpPr bwMode="auto">
          <a:xfrm>
            <a:off x="6273211" y="3071499"/>
            <a:ext cx="5480050" cy="2025650"/>
            <a:chOff x="0" y="0"/>
            <a:chExt cx="110074" cy="39338"/>
          </a:xfrm>
        </p:grpSpPr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4113F6DA-99D4-6071-2E52-6EE321D43B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006" cy="3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2AC70677-1053-6D09-7AFD-DD60E94FF8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67" y="0"/>
              <a:ext cx="52007" cy="3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箭头: 右 10">
              <a:extLst>
                <a:ext uri="{FF2B5EF4-FFF2-40B4-BE49-F238E27FC236}">
                  <a16:creationId xmlns:a16="http://schemas.microsoft.com/office/drawing/2014/main" id="{CC22D322-AC5E-2615-C20D-2FD35354A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75" y="15872"/>
              <a:ext cx="11118" cy="555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>
                <a:lumMod val="100000"/>
                <a:lumOff val="0"/>
              </a:schemeClr>
            </a:solidFill>
            <a:ln w="25400">
              <a:solidFill>
                <a:schemeClr val="accent1">
                  <a:lumMod val="5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03814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6380EA-3D65-8B64-8976-737FDF6C5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其它的量子机器学习算法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004CC3-37E8-3434-8878-245C58893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QSVM</a:t>
            </a:r>
          </a:p>
          <a:p>
            <a:r>
              <a:rPr lang="en-US" altLang="zh-CN" dirty="0"/>
              <a:t>Quantum KNN</a:t>
            </a:r>
          </a:p>
          <a:p>
            <a:r>
              <a:rPr lang="en-US" altLang="zh-CN" dirty="0"/>
              <a:t>Quantum decision tree</a:t>
            </a:r>
          </a:p>
          <a:p>
            <a:r>
              <a:rPr lang="en-US" altLang="zh-CN" dirty="0"/>
              <a:t>Quantum PCA</a:t>
            </a:r>
          </a:p>
          <a:p>
            <a:r>
              <a:rPr lang="en-US" altLang="zh-CN" dirty="0"/>
              <a:t>QAE,QVAE  AE=autoencoder</a:t>
            </a:r>
          </a:p>
          <a:p>
            <a:r>
              <a:rPr lang="en-US" altLang="zh-CN" dirty="0"/>
              <a:t>Q-GAN GAN=</a:t>
            </a:r>
            <a:r>
              <a:rPr lang="zh-CN" altLang="en-US" dirty="0"/>
              <a:t>生成对抗网络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QSVM</a:t>
            </a:r>
            <a:r>
              <a:rPr lang="zh-CN" altLang="en-US" dirty="0"/>
              <a:t>已被用于</a:t>
            </a:r>
            <a:r>
              <a:rPr lang="en-US" altLang="zh-CN" dirty="0"/>
              <a:t>LHC</a:t>
            </a:r>
            <a:r>
              <a:rPr lang="zh-CN" altLang="en-US" dirty="0"/>
              <a:t>实验上寻找稀有过程。</a:t>
            </a:r>
            <a:endParaRPr lang="en-US" altLang="zh-CN" dirty="0"/>
          </a:p>
          <a:p>
            <a:r>
              <a:rPr lang="en-US" altLang="zh-CN" dirty="0"/>
              <a:t>PCA,AE</a:t>
            </a:r>
            <a:r>
              <a:rPr lang="zh-CN" altLang="en-US" dirty="0"/>
              <a:t>已被用于寻找新物理信号（目前还没有</a:t>
            </a:r>
            <a:r>
              <a:rPr lang="en-US" altLang="zh-CN" dirty="0"/>
              <a:t>QPCA, QAE</a:t>
            </a:r>
            <a:r>
              <a:rPr lang="zh-CN" altLang="en-US" dirty="0"/>
              <a:t>寻找新物理的研究）</a:t>
            </a:r>
            <a:endParaRPr lang="en-US" altLang="zh-CN" dirty="0"/>
          </a:p>
          <a:p>
            <a:r>
              <a:rPr lang="en-US" altLang="zh-CN" dirty="0"/>
              <a:t>AE,GAN</a:t>
            </a:r>
            <a:r>
              <a:rPr lang="zh-CN" altLang="en-US" dirty="0"/>
              <a:t>或许可以用于生成模拟对撞机数据（或许已经不能叫蒙卡了，目前还没有研究）</a:t>
            </a:r>
          </a:p>
        </p:txBody>
      </p:sp>
    </p:spTree>
    <p:extLst>
      <p:ext uri="{BB962C8B-B14F-4D97-AF65-F5344CB8AC3E}">
        <p14:creationId xmlns:p14="http://schemas.microsoft.com/office/powerpoint/2010/main" val="12815324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7ABCDB-A5ED-4131-3ED7-1F21398B1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CSD</a:t>
            </a:r>
            <a:r>
              <a:rPr lang="zh-CN" altLang="en-US" dirty="0"/>
              <a:t>分解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A4214C-11A9-F0F6-4C8D-FA65B3BF2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CSD</a:t>
            </a:r>
            <a:r>
              <a:rPr lang="zh-CN" altLang="en-US" dirty="0"/>
              <a:t>分解代码写起来比较耗时间，就不写了，只说一下原理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U,V</a:t>
            </a:r>
            <a:r>
              <a:rPr lang="zh-CN" altLang="en-US" dirty="0"/>
              <a:t>是幺正矩阵。</a:t>
            </a:r>
            <a:r>
              <a:rPr lang="en-US" altLang="zh-CN" dirty="0"/>
              <a:t>C,S</a:t>
            </a:r>
            <a:r>
              <a:rPr lang="zh-CN" altLang="en-US" dirty="0"/>
              <a:t>是对角矩阵。</a:t>
            </a:r>
            <a:endParaRPr lang="en-US" altLang="zh-CN" dirty="0"/>
          </a:p>
          <a:p>
            <a:r>
              <a:rPr lang="zh-CN" altLang="en-US" dirty="0"/>
              <a:t>一个</a:t>
            </a:r>
            <a:r>
              <a:rPr lang="en-US" altLang="zh-CN" dirty="0"/>
              <a:t>qubit</a:t>
            </a:r>
            <a:r>
              <a:rPr lang="zh-CN" altLang="en-US" dirty="0"/>
              <a:t>时，上面就是</a:t>
            </a:r>
            <a:r>
              <a:rPr lang="en-US" altLang="zh-CN" dirty="0"/>
              <a:t>ZYZ</a:t>
            </a:r>
            <a:r>
              <a:rPr lang="zh-CN" altLang="en-US" dirty="0"/>
              <a:t>分解。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 descr="\documentclass{article}&#10;\usepackage{amsmath}&#10;\usepackage{color}&#10;\pagestyle{empty}&#10;\begin{document}&#10;&#10;&#10;\begin{equation*}&#10;\begin{split}&#10;M&#10;=&#10;\begin{pmatrix}&#10;U_1 &amp; 0\\&#10;0 &amp; U_2\\&#10;\end{pmatrix}&#10;\begin{pmatrix}&#10;C &amp; S\\&#10;-S &amp; C\\&#10;\end{pmatrix}&#10;\begin{pmatrix}&#10;V_1 &amp; 0\\&#10;0 &amp; V_2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E5FE750F-82D6-AA73-3095-1C4DD9EFD77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837" y="2564136"/>
            <a:ext cx="4375105" cy="63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6718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A596D5-3B4E-E7E0-AFF6-4B14D5173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CSD</a:t>
            </a:r>
            <a:r>
              <a:rPr lang="zh-CN" altLang="en-US" dirty="0"/>
              <a:t>分解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01281B-7185-2A24-494A-304F54A54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多个</a:t>
            </a:r>
            <a:r>
              <a:rPr lang="en-US" altLang="zh-CN" dirty="0"/>
              <a:t>qubit</a:t>
            </a:r>
            <a:r>
              <a:rPr lang="zh-CN" altLang="en-US" dirty="0"/>
              <a:t>时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C</a:t>
            </a:r>
            <a:r>
              <a:rPr lang="zh-CN" altLang="en-US" dirty="0"/>
              <a:t>和</a:t>
            </a:r>
            <a:r>
              <a:rPr lang="en-US" altLang="zh-CN" dirty="0"/>
              <a:t>S</a:t>
            </a:r>
            <a:r>
              <a:rPr lang="zh-CN" altLang="en-US" dirty="0"/>
              <a:t>是对角矩阵，例子：</a:t>
            </a:r>
            <a:endParaRPr lang="en-US" altLang="zh-CN" dirty="0"/>
          </a:p>
          <a:p>
            <a:r>
              <a:rPr lang="en-US" altLang="zh-CN" dirty="0"/>
              <a:t>from </a:t>
            </a:r>
            <a:r>
              <a:rPr lang="en-US" altLang="zh-CN" dirty="0" err="1"/>
              <a:t>scipy.stats</a:t>
            </a:r>
            <a:r>
              <a:rPr lang="en-US" altLang="zh-CN" dirty="0"/>
              <a:t> import </a:t>
            </a:r>
            <a:r>
              <a:rPr lang="en-US" altLang="zh-CN" dirty="0" err="1"/>
              <a:t>unitary_group</a:t>
            </a:r>
            <a:endParaRPr lang="en-US" altLang="zh-CN" dirty="0"/>
          </a:p>
          <a:p>
            <a:r>
              <a:rPr lang="en-US" altLang="zh-CN" dirty="0"/>
              <a:t>from </a:t>
            </a:r>
            <a:r>
              <a:rPr lang="en-US" altLang="zh-CN" dirty="0" err="1"/>
              <a:t>scipy.linalg</a:t>
            </a:r>
            <a:r>
              <a:rPr lang="en-US" altLang="zh-CN" dirty="0"/>
              <a:t> import </a:t>
            </a:r>
            <a:r>
              <a:rPr lang="en-US" altLang="zh-CN" dirty="0" err="1"/>
              <a:t>cossin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x = </a:t>
            </a:r>
            <a:r>
              <a:rPr lang="en-US" altLang="zh-CN" dirty="0" err="1"/>
              <a:t>unitary_group.rvs</a:t>
            </a:r>
            <a:r>
              <a:rPr lang="en-US" altLang="zh-CN" dirty="0"/>
              <a:t>(8)</a:t>
            </a:r>
          </a:p>
          <a:p>
            <a:r>
              <a:rPr lang="en-US" altLang="zh-CN" dirty="0"/>
              <a:t>l, cs, r = </a:t>
            </a:r>
            <a:r>
              <a:rPr lang="en-US" altLang="zh-CN" dirty="0" err="1"/>
              <a:t>cossin</a:t>
            </a:r>
            <a:r>
              <a:rPr lang="en-US" altLang="zh-CN" dirty="0"/>
              <a:t>(x, p=4, q=4)</a:t>
            </a:r>
          </a:p>
          <a:p>
            <a:endParaRPr lang="zh-CN" altLang="en-US" dirty="0"/>
          </a:p>
        </p:txBody>
      </p:sp>
      <p:pic>
        <p:nvPicPr>
          <p:cNvPr id="10" name="图片 9" descr="\documentclass{article}&#10;\usepackage{amsmath}&#10;\usepackage{color}&#10;\pagestyle{empty}&#10;\begin{document}&#10;&#10;&#10;\begin{equation*}&#10;\begin{split}&#10;U&#10;=&#10;\begin{pmatrix}&#10;U_1 &amp; 0\\&#10;0 &amp; U_2\\&#10;\end{pmatrix}&#10;\begin{pmatrix}&#10;C &amp; S\\&#10;-S &amp; C\\&#10;\end{pmatrix}&#10;\begin{pmatrix}&#10;V_1 &amp; 0\\&#10;0 &amp; V_2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83924A15-0F2B-A47C-3360-FCCD412F0F7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837" y="2564135"/>
            <a:ext cx="4291952" cy="63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710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BA0C82-91B5-9EF2-587C-AD3C55065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CSD</a:t>
            </a:r>
            <a:r>
              <a:rPr lang="zh-CN" altLang="en-US" dirty="0"/>
              <a:t>分解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F19FC6-33F3-09E6-E994-534E1849E9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中间这个矩阵也是一个</a:t>
            </a:r>
            <a:r>
              <a:rPr lang="en-US" altLang="zh-CN" dirty="0" err="1"/>
              <a:t>FRy</a:t>
            </a:r>
            <a:r>
              <a:rPr lang="en-US" altLang="zh-CN" dirty="0"/>
              <a:t> gate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6" name="图片 5" descr="\documentclass{article}&#10;\usepackage{amsmath}&#10;\usepackage{color}&#10;\pagestyle{empty}&#10;\begin{document}&#10;&#10;&#10;\begin{equation*}&#10;\begin{split}&#10;U&#10;=&#10;\begin{pmatrix}&#10;U_1 &amp; 0\\&#10;0 &amp; U_2\\&#10;\end{pmatrix}&#10;\begin{pmatrix}&#10;C &amp; S\\&#10;-S &amp; C\\&#10;\end{pmatrix}&#10;\begin{pmatrix}&#10;V_1 &amp; 0\\&#10;0 &amp; V_2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A13175B9-D89F-3457-D3C3-4C0D9765FA7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856" y="2486163"/>
            <a:ext cx="4291952" cy="63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9363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D1B880-93A5-214A-55CB-34DA74687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递归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62E2D3-2F99-E8B8-260F-4B4CD26650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写不下了，我只把最后一个矩阵写了</a:t>
            </a:r>
          </a:p>
        </p:txBody>
      </p:sp>
      <p:pic>
        <p:nvPicPr>
          <p:cNvPr id="20" name="图片 19" descr="\documentclass{article}&#10;\usepackage{amsmath}&#10;\usepackage{color}&#10;\pagestyle{empty}&#10;\begin{document}&#10;&#10;&#10;\begin{equation*}&#10;\begin{split}&#10;&amp;U&#10;=&#10;\begin{pmatrix}&#10;U_1 &amp; 0\\&#10;0 &amp; U_2\\&#10;\end{pmatrix}&#10;\begin{pmatrix}&#10;C &amp; S\\&#10;-S &amp; C\\&#10;\end{pmatrix}&#10;\begin{pmatrix}&#10;V_1 &amp; 0\\&#10;0 &amp; V_2\\&#10;\end{pmatrix}\\&#10;&amp;=\begin{pmatrix}&#10;U_1 &amp; 0\\&#10;0 &amp; U_2\\&#10;\end{pmatrix}&#10;\begin{pmatrix}&#10;C &amp; S\\&#10;-S &amp; C\\&#10;\end{pmatrix}&#10;\begin{pmatrix}&#10;\begin{pmatrix}&#10;U^{r,1}_1 &amp; 0\\&#10;0 &amp; U^{r,1}_2\\&#10;\end{pmatrix}&#10;\begin{pmatrix}&#10;C^{r,1} &amp; S^{r,1}\\&#10;-S^{r,1} &amp; C^{r,1}\\&#10;\end{pmatrix}&#10;\begin{pmatrix}&#10;V^{r,1}_1 &amp; 0\\&#10;0 &amp; V^{r,1}_2\\&#10;\end{pmatrix} &amp; 0\\&#10;0 &amp; \begin{pmatrix}&#10;U^{r,2}_1 &amp; 0\\&#10;0 &amp; U^{r,2}_2\\&#10;\end{pmatrix}&#10;\begin{pmatrix}&#10;C^{r,2} &amp; S^{r,2}\\&#10;-S^{r,2} &amp; C^{r,2}\\&#10;\end{pmatrix}&#10;\begin{pmatrix}&#10;V^{r,2}_1 &amp; 0\\&#10;0 &amp; V^{r,2}_2\\&#10;\end{pmatrix}\\&#10;\end{pmatrix}\\&#10;&amp;=\begin{pmatrix}&#10;U_1 &amp; 0\\&#10;0 &amp; U_2\\&#10;\end{pmatrix}&#10;\begin{pmatrix}&#10;C &amp; S\\&#10;-S &amp; C\\&#10;\end{pmatrix}&#10;\begin{pmatrix}&#10;U^{r,1} &amp; 0\\&#10;0 &amp; U^{r,2}\\&#10;\end{pmatrix}&#10;\begin{pmatrix}&#10;CS^{r,1} &amp; 0\\&#10;0 &amp; CS^{r,2}\\&#10;\end{pmatrix}&#10;\begin{pmatrix}&#10;V^{r,1} &amp; 0\\&#10;0 &amp; V^{r,2}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8FB5B13-2040-DB65-F8BD-C98B821B874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19472"/>
            <a:ext cx="10744200" cy="221320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411B3D84-DCE0-69F9-9D2D-96226EBBAD9E}"/>
              </a:ext>
            </a:extLst>
          </p:cNvPr>
          <p:cNvSpPr/>
          <p:nvPr/>
        </p:nvSpPr>
        <p:spPr>
          <a:xfrm>
            <a:off x="4401879" y="4125432"/>
            <a:ext cx="1566530" cy="82225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A98A82C5-695C-0271-4CEA-1C1388208DBD}"/>
              </a:ext>
            </a:extLst>
          </p:cNvPr>
          <p:cNvCxnSpPr/>
          <p:nvPr/>
        </p:nvCxnSpPr>
        <p:spPr>
          <a:xfrm>
            <a:off x="5592726" y="5032744"/>
            <a:ext cx="559981" cy="467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E2AF0CC2-5419-13C9-4973-F4B1607D26D8}"/>
              </a:ext>
            </a:extLst>
          </p:cNvPr>
          <p:cNvSpPr txBox="1"/>
          <p:nvPr/>
        </p:nvSpPr>
        <p:spPr>
          <a:xfrm>
            <a:off x="6592186" y="5550195"/>
            <a:ext cx="157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又是一个</a:t>
            </a:r>
            <a:r>
              <a:rPr lang="en-US" altLang="zh-CN" dirty="0" err="1"/>
              <a:t>FRy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18488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7E7DEF-C6FD-2B43-20C8-3C1A43585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DD7B30-03BC-6DA8-B5E2-DFF446C7D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这个部分还能进一步优化，减少量子门：</a:t>
            </a:r>
            <a:endParaRPr lang="en-US" altLang="zh-CN" dirty="0"/>
          </a:p>
          <a:p>
            <a:r>
              <a:rPr lang="fr-FR" altLang="zh-CN" dirty="0"/>
              <a:t>10.1103/PhysRevLett.93.130502</a:t>
            </a:r>
          </a:p>
          <a:p>
            <a:endParaRPr lang="fr-FR" altLang="zh-CN" dirty="0"/>
          </a:p>
          <a:p>
            <a:endParaRPr lang="fr-FR" altLang="zh-CN" dirty="0"/>
          </a:p>
          <a:p>
            <a:endParaRPr lang="fr-FR" altLang="zh-CN" dirty="0"/>
          </a:p>
          <a:p>
            <a:r>
              <a:rPr lang="zh-CN" altLang="en-US" dirty="0"/>
              <a:t>到这里我们想要的结论已经有了：</a:t>
            </a:r>
            <a:endParaRPr lang="en-US" altLang="zh-CN" dirty="0"/>
          </a:p>
          <a:p>
            <a:r>
              <a:rPr lang="zh-CN" altLang="en-US" dirty="0"/>
              <a:t>任何一个幺正矩阵都可以</a:t>
            </a:r>
            <a:r>
              <a:rPr lang="en-US" altLang="zh-CN" dirty="0"/>
              <a:t>CSD</a:t>
            </a:r>
            <a:r>
              <a:rPr lang="zh-CN" altLang="en-US" dirty="0"/>
              <a:t>成</a:t>
            </a:r>
            <a:r>
              <a:rPr lang="en-US" altLang="zh-CN" dirty="0" err="1"/>
              <a:t>FRy,FRz</a:t>
            </a:r>
            <a:r>
              <a:rPr lang="zh-CN" altLang="en-US" dirty="0"/>
              <a:t>（忽略掉整体相位时），而</a:t>
            </a:r>
            <a:r>
              <a:rPr lang="en-US" altLang="zh-CN" dirty="0" err="1"/>
              <a:t>FRy</a:t>
            </a:r>
            <a:r>
              <a:rPr lang="zh-CN" altLang="en-US" dirty="0"/>
              <a:t>，</a:t>
            </a:r>
            <a:r>
              <a:rPr lang="en-US" altLang="zh-CN" dirty="0" err="1"/>
              <a:t>FRz</a:t>
            </a:r>
            <a:r>
              <a:rPr lang="zh-CN" altLang="en-US" dirty="0"/>
              <a:t>中只有：</a:t>
            </a:r>
            <a:endParaRPr lang="en-US" altLang="zh-CN" dirty="0"/>
          </a:p>
          <a:p>
            <a:r>
              <a:rPr lang="en-US" altLang="zh-CN" dirty="0" err="1"/>
              <a:t>Ry,Rz,CNOT</a:t>
            </a:r>
            <a:r>
              <a:rPr lang="zh-CN" altLang="en-US" dirty="0"/>
              <a:t>三种门：（这个集合可以不同，共同点是有限个门，且至少有一个多</a:t>
            </a:r>
            <a:r>
              <a:rPr lang="en-US" altLang="zh-CN" dirty="0"/>
              <a:t>qubit</a:t>
            </a:r>
            <a:r>
              <a:rPr lang="zh-CN" altLang="en-US" dirty="0"/>
              <a:t>门）</a:t>
            </a:r>
            <a:endParaRPr lang="en-US" altLang="zh-CN" dirty="0"/>
          </a:p>
          <a:p>
            <a:r>
              <a:rPr lang="zh-CN" altLang="en-US" dirty="0"/>
              <a:t>任何一个幺正矩阵都可以用</a:t>
            </a:r>
            <a:r>
              <a:rPr lang="en-US" altLang="zh-CN" dirty="0" err="1"/>
              <a:t>Ry,Rz,CNOT</a:t>
            </a:r>
            <a:r>
              <a:rPr lang="zh-CN" altLang="en-US" dirty="0"/>
              <a:t>三种门实现</a:t>
            </a:r>
            <a:endParaRPr lang="en-US" altLang="zh-CN" dirty="0"/>
          </a:p>
          <a:p>
            <a:r>
              <a:rPr lang="zh-CN" altLang="en-US" dirty="0"/>
              <a:t>实现了</a:t>
            </a:r>
            <a:r>
              <a:rPr lang="en-US" altLang="zh-CN" dirty="0" err="1"/>
              <a:t>Ry,Rz,CNOT</a:t>
            </a:r>
            <a:r>
              <a:rPr lang="zh-CN" altLang="en-US" dirty="0"/>
              <a:t>三种门的量子计算机就可以做任何量子算法</a:t>
            </a:r>
            <a:r>
              <a:rPr lang="en-US" altLang="zh-CN" dirty="0"/>
              <a:t>—</a:t>
            </a:r>
            <a:r>
              <a:rPr lang="zh-CN" altLang="en-US" dirty="0"/>
              <a:t>通用量子计算机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6" name="图片 5" descr="\documentclass{article}&#10;\usepackage{amsmath}&#10;\usepackage{color}&#10;\pagestyle{empty}&#10;\begin{document}&#10;&#10;&#10;\begin{equation*}&#10;\begin{split}&#10;&amp;\begin{pmatrix}&#10;U_1 &amp; 0\\&#10;0 &amp; U_2\\&#10;\end{pmatrix}&#10;\begin{pmatrix}&#10;C &amp; S\\&#10;-S &amp; C\\&#10;\end{pmatrix}&#10;\begin{pmatrix}&#10;U^{r,1} &amp; 0\\&#10;0 &amp; U^{r,2}\\&#10;\end{pmatrix}&#10;\begin{pmatrix}&#10;CS^{r,1} &amp; 0\\&#10;0 &amp; CS^{r,2}\\&#10;\end{pmatrix}&#10;\begin{pmatrix}&#10;V^{r,1} &amp; 0\\&#10;0 &amp; V^{r,2}\\&#10;\end{pmatrix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5DE9847F-D411-A93C-87C6-76CFA7F4ED5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766" y="2913682"/>
            <a:ext cx="6049183" cy="49388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873B3A6-2BF1-0505-958F-AE439E82F4E8}"/>
              </a:ext>
            </a:extLst>
          </p:cNvPr>
          <p:cNvSpPr/>
          <p:nvPr/>
        </p:nvSpPr>
        <p:spPr>
          <a:xfrm>
            <a:off x="4763386" y="2803153"/>
            <a:ext cx="1254642" cy="71494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94B9C975-E98F-0B1E-D47C-F1D2E2FD09D7}"/>
              </a:ext>
            </a:extLst>
          </p:cNvPr>
          <p:cNvCxnSpPr>
            <a:cxnSpLocks/>
          </p:cNvCxnSpPr>
          <p:nvPr/>
        </p:nvCxnSpPr>
        <p:spPr>
          <a:xfrm flipH="1">
            <a:off x="5734120" y="2232411"/>
            <a:ext cx="70884" cy="503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60587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5CF41-F288-F460-6798-48EB8CBE2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640F20-CF0D-9522-1426-93D9A814F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分立傅里叶变换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把左边这个态变成右边这个，其中系数是分立傅里叶变换的结果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 descr="\documentclass{article}&#10;\usepackage{amsmath}&#10;\usepackage{color}&#10;\pagestyle{empty}&#10;\begin{document}&#10;&#10;&#10;\begin{equation*}&#10;\begin{split}&#10;&amp;\tilde{f}(k)=\frac{1}{\sqrt{N}}\sum _{j=0}^{N-1} e^{2\pi i \frac{jk}{N}}f(j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73E0AF53-9EAB-B1DD-831A-AD2BD53434B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133" y="2347400"/>
            <a:ext cx="4123733" cy="1081600"/>
          </a:xfrm>
          <a:prstGeom prst="rect">
            <a:avLst/>
          </a:prstGeom>
        </p:spPr>
      </p:pic>
      <p:pic>
        <p:nvPicPr>
          <p:cNvPr id="19" name="图片 18" descr="\documentclass{article}&#10;\usepackage{amsmath}&#10;\usepackage{color}&#10;\pagestyle{empty}&#10;\begin{document}&#10;&#10;&#10;\begin{equation*}&#10;\begin{split}&#10;&amp;\sum _i c_i |i\rangle \to \sum _k d_k|k\rangle\\&#10;&amp;d_k=\frac{1}{\sqrt{2^n}}\sum _{j=0}^{2^n-1} e^{2\pi i \frac{jk}{2^n}}c_j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F1ECD786-8D42-07E1-0C3C-F0573A8F6DC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437" y="4629405"/>
            <a:ext cx="3603199" cy="206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75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3E0FCD-8A32-057C-A002-50A06AEA7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462ABF-3125-B309-4576-3164090FB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注意约定：</a:t>
            </a:r>
          </a:p>
        </p:txBody>
      </p:sp>
      <p:pic>
        <p:nvPicPr>
          <p:cNvPr id="4" name="图片 3" descr="\documentclass{article}&#10;\usepackage{amsmath}&#10;\pagestyle{empty}&#10;\begin{document}&#10;&#10;\begin{equation*}&#10;|0\rangle = &#10;\begin{pmatrix}&#10;1 \\ 0&#10;\end{pmatrix},\;\;&#10;|1\rangle = &#10;\begin{pmatrix}&#10;0 \\ 1&#10;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494F3EBC-BE74-44E7-F5AE-215EA216794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904" y="2246087"/>
            <a:ext cx="2916276" cy="715618"/>
          </a:xfrm>
          <a:prstGeom prst="rect">
            <a:avLst/>
          </a:prstGeom>
        </p:spPr>
      </p:pic>
      <p:pic>
        <p:nvPicPr>
          <p:cNvPr id="5" name="图片 4" descr="\documentclass{article}&#10;\usepackage{amsmath}&#10;\pagestyle{empty}&#10;\begin{document}&#10;&#10;\begin{equation*}&#10;|0\rangle \otimes |1\rangle  = &#10;\begin{pmatrix}&#10;1 \\ 0&#10;\end{pmatrix} \otimes&#10;\begin{pmatrix}&#10;0 \\ 1&#10;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F68F03E7-F1C2-8B54-D265-7731907BDAD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730" y="3437920"/>
            <a:ext cx="2898341" cy="715618"/>
          </a:xfrm>
          <a:prstGeom prst="rect">
            <a:avLst/>
          </a:prstGeom>
        </p:spPr>
      </p:pic>
      <p:pic>
        <p:nvPicPr>
          <p:cNvPr id="6" name="图片 5" descr="\documentclass{article}&#10;\usepackage{amsmath}&#10;\pagestyle{empty}&#10;\begin{document}&#10;&#10;\begin{equation*}&#10;|01\rangle  = &#10;\begin{pmatrix}&#10;1 \\ 0&#10;\end{pmatrix} \otimes&#10;\begin{pmatrix}&#10;0 \\ 1&#10;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7BDE3ED3-FF82-83C5-1973-3EECC56543D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899" y="4629753"/>
            <a:ext cx="2335173" cy="715618"/>
          </a:xfrm>
          <a:prstGeom prst="rect">
            <a:avLst/>
          </a:prstGeom>
        </p:spPr>
      </p:pic>
      <p:pic>
        <p:nvPicPr>
          <p:cNvPr id="7" name="图片 6" descr="\documentclass{article}&#10;\usepackage{amsmath}&#10;\pagestyle{empty}&#10;\begin{document}&#10;&#10;\begin{equation*}&#10;|0\rangle \otimes |0\rangle  = &#10;\begin{pmatrix}&#10;1 \\ 0&#10;\end{pmatrix} \otimes&#10;\begin{pmatrix}&#10;1 \\ 0&#10;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538D5E76-5E49-6DA5-D5A8-34BA562A932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993" y="3437919"/>
            <a:ext cx="2898340" cy="715618"/>
          </a:xfrm>
          <a:prstGeom prst="rect">
            <a:avLst/>
          </a:prstGeom>
        </p:spPr>
      </p:pic>
      <p:pic>
        <p:nvPicPr>
          <p:cNvPr id="8" name="图片 7" descr="\documentclass{article}&#10;\usepackage{amsmath}&#10;\pagestyle{empty}&#10;\begin{document}&#10;&#10;\begin{equation*}&#10;|00\rangle  = &#10;\begin{pmatrix}&#10;1 \\ 0&#10;\end{pmatrix} \otimes&#10;\begin{pmatrix}&#10;1 \\ 0&#10;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A793A76C-ADC7-0750-E220-22B4F7825941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143" y="4629753"/>
            <a:ext cx="2335173" cy="715618"/>
          </a:xfrm>
          <a:prstGeom prst="rect">
            <a:avLst/>
          </a:prstGeom>
        </p:spPr>
      </p:pic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D0283609-88FE-9FDC-DF84-1CAE659733B3}"/>
              </a:ext>
            </a:extLst>
          </p:cNvPr>
          <p:cNvCxnSpPr/>
          <p:nvPr/>
        </p:nvCxnSpPr>
        <p:spPr>
          <a:xfrm flipH="1" flipV="1">
            <a:off x="3097619" y="5429693"/>
            <a:ext cx="616688" cy="5316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4213A0AA-2D6B-1A90-DCEE-A5C857EDD83D}"/>
              </a:ext>
            </a:extLst>
          </p:cNvPr>
          <p:cNvSpPr txBox="1"/>
          <p:nvPr/>
        </p:nvSpPr>
        <p:spPr>
          <a:xfrm>
            <a:off x="3599281" y="6068134"/>
            <a:ext cx="2105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右边的</a:t>
            </a:r>
            <a:r>
              <a:rPr lang="en-US" altLang="zh-CN" dirty="0"/>
              <a:t>qubit</a:t>
            </a:r>
            <a:r>
              <a:rPr lang="zh-CN" altLang="en-US" dirty="0"/>
              <a:t>编号小</a:t>
            </a:r>
          </a:p>
        </p:txBody>
      </p:sp>
      <p:pic>
        <p:nvPicPr>
          <p:cNvPr id="12" name="图片 11" descr="\documentclass{article}&#10;\usepackage{amsmath}&#10;\pagestyle{empty}&#10;\begin{document}&#10;&#10;\begin{equation*}&#10;\begin{pmatrix}a \\ b\end{pmatrix} \otimes \begin{pmatrix}c \\ d\end{pmatrix}  = \begin{pmatrix} a\begin{pmatrix}c \\ d\end{pmatrix} \\ b\begin{pmatrix} c \\ d \end{pmatrix} \end{pmatrix}=\begin{pmatrix}ac\\ad\\bc\\bd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970E8277-B76C-115D-17AA-C18A757867B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933" y="5961321"/>
            <a:ext cx="2243221" cy="736649"/>
          </a:xfrm>
          <a:prstGeom prst="rect">
            <a:avLst/>
          </a:prstGeom>
        </p:spPr>
      </p:pic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17AF356-0EA4-5133-0BB1-7D75FD3F9217}"/>
              </a:ext>
            </a:extLst>
          </p:cNvPr>
          <p:cNvCxnSpPr>
            <a:cxnSpLocks/>
          </p:cNvCxnSpPr>
          <p:nvPr/>
        </p:nvCxnSpPr>
        <p:spPr>
          <a:xfrm flipV="1">
            <a:off x="5671886" y="5961030"/>
            <a:ext cx="1827612" cy="1161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2622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EE1A6-EC75-7D0F-A49A-E33E6C4BA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C7F46C-E3B4-1149-CBDB-B80A24833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它相当于把每一个“坐标轴”       ，变成（旋转成）</a:t>
            </a:r>
          </a:p>
        </p:txBody>
      </p:sp>
      <p:pic>
        <p:nvPicPr>
          <p:cNvPr id="4" name="图片 3" descr="\documentclass{article}&#10;\usepackage{amsmath}&#10;\usepackage{color}&#10;\pagestyle{empty}&#10;\begin{document}&#10;&#10;&#10;\begin{equation*}&#10;\begin{split}&#10;&amp;\sum _i c_i |i\rangle \to \sum _k d_k|k\rangle\\&#10;&amp;d_k=\frac{1}{\sqrt{2^n}}\sum _{j=0}^{2^n-1} e^{2\pi i \frac{jk}{2^n}}c_j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B4E127C-2CF2-177B-459E-90193D748E2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400" y="1931961"/>
            <a:ext cx="3603199" cy="2069333"/>
          </a:xfrm>
          <a:prstGeom prst="rect">
            <a:avLst/>
          </a:prstGeom>
        </p:spPr>
      </p:pic>
      <p:pic>
        <p:nvPicPr>
          <p:cNvPr id="7" name="图片 6" descr="\documentclass{article}&#10;\usepackage{amsmath}&#10;\usepackage{color}&#10;\pagestyle{empty}&#10;\begin{document}&#10;&#10;&#10;\begin{equation*}&#10;\begin{split}&#10;&amp;|j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D0679361-378E-92C2-2829-6EEC6CFA21E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130" y="4407196"/>
            <a:ext cx="324266" cy="356267"/>
          </a:xfrm>
          <a:prstGeom prst="rect">
            <a:avLst/>
          </a:prstGeom>
        </p:spPr>
      </p:pic>
      <p:pic>
        <p:nvPicPr>
          <p:cNvPr id="12" name="图片 11" descr="\documentclass{article}&#10;\usepackage{amsmath}&#10;\usepackage{color}&#10;\pagestyle{empty}&#10;\begin{document}&#10;&#10;&#10;\begin{equation*}&#10;\begin{split}&#10;&amp;R|j\rangle =\frac{1}{\sqrt{2^n}}\sum _{j=0}^{2^n-1} e^{2\pi i \frac{jk}{2^n}}|k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1039EF0B-003A-D497-930B-793E89B326A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108" y="5215367"/>
            <a:ext cx="4049063" cy="10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4537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EDD836-24F9-126E-85CE-1ECC60B31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ADB736-F746-4184-879E-6DC31C259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寻找</a:t>
            </a:r>
            <a:r>
              <a:rPr lang="en-US" altLang="zh-CN" dirty="0"/>
              <a:t>R</a:t>
            </a:r>
            <a:r>
              <a:rPr lang="zh-CN" altLang="en-US" dirty="0"/>
              <a:t>算符的实现方式</a:t>
            </a:r>
            <a:endParaRPr lang="en-US" altLang="zh-CN" dirty="0"/>
          </a:p>
          <a:p>
            <a:r>
              <a:rPr lang="zh-CN" altLang="en-US" dirty="0"/>
              <a:t>用二进制来表示</a:t>
            </a:r>
            <a:r>
              <a:rPr lang="en-US" altLang="zh-CN" dirty="0"/>
              <a:t>k</a:t>
            </a:r>
            <a:endParaRPr lang="zh-CN" altLang="en-US" dirty="0"/>
          </a:p>
        </p:txBody>
      </p:sp>
      <p:pic>
        <p:nvPicPr>
          <p:cNvPr id="4" name="图片 3" descr="\documentclass{article}&#10;\usepackage{amsmath}&#10;\usepackage{color}&#10;\pagestyle{empty}&#10;\begin{document}&#10;&#10;&#10;\begin{equation*}&#10;\begin{split}&#10;&amp;R|j\rangle =\frac{1}{\sqrt{2^n}}\sum _{j=0}^{2^n-1} e^{2\pi i \frac{jk}{2^n}}|k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00F65C84-FEBF-BA1E-37A9-34FB4BEDEE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555" y="919813"/>
            <a:ext cx="4049063" cy="1096533"/>
          </a:xfrm>
          <a:prstGeom prst="rect">
            <a:avLst/>
          </a:prstGeom>
        </p:spPr>
      </p:pic>
      <p:pic>
        <p:nvPicPr>
          <p:cNvPr id="11" name="图片 10" descr="\documentclass{article}&#10;\usepackage{amsmath}&#10;\usepackage{color}&#10;\pagestyle{empty}&#10;\begin{document}&#10;&#10;&#10;\begin{equation*}&#10;\begin{split}&#10;&amp;k=k_{n-1}k_{n-2}\ldots k_0\\&#10;&amp;|k\rangle = |k_{n-1}\ldots k_0\rangle\\&#10;&amp;\sum _{j=0}^{2^n-1}=\sum _{k_{n-1}=0}^1\ldots \sum _{k_0=0}^1\\&#10;&amp;\frac{k}{2^n} = \sum _l \frac{k_{n-l}}{2^l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7FCBA84F-7F2C-0F76-4AE2-9A7CD7A3C53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913" y="2665657"/>
            <a:ext cx="3349328" cy="328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38863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197BF4-8B1F-9A6F-0A4D-42DD42D5D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BAF317-868E-C64D-8827-2417C2E72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</a:t>
            </a:r>
            <a:r>
              <a:rPr lang="zh-CN" altLang="en-US" dirty="0"/>
              <a:t>算符：</a:t>
            </a:r>
          </a:p>
        </p:txBody>
      </p:sp>
      <p:pic>
        <p:nvPicPr>
          <p:cNvPr id="4" name="图片 3" descr="\documentclass{article}&#10;\usepackage{amsmath}&#10;\usepackage{color}&#10;\pagestyle{empty}&#10;\begin{document}&#10;&#10;&#10;\begin{equation*}&#10;\begin{split}&#10;&amp;k=k_{n-1}k_{n-2}\ldots k_0\\&#10;&amp;|k\rangle = |k_{n-1}\ldots k_0\rangle\\&#10;&amp;\sum _{j=0}^{2^n-1}=\sum _{k_{n-1}=0}^1\ldots \sum _{k_0=0}^1\\&#10;&amp;\frac{k}{2^n} = \sum _l \frac{k_{n-l}}{2^l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97D4E935-8886-8627-2D20-D97A52053F8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225" y="2573508"/>
            <a:ext cx="3349328" cy="3287466"/>
          </a:xfrm>
          <a:prstGeom prst="rect">
            <a:avLst/>
          </a:prstGeom>
        </p:spPr>
      </p:pic>
      <p:pic>
        <p:nvPicPr>
          <p:cNvPr id="5" name="图片 4" descr="\documentclass{article}&#10;\usepackage{amsmath}&#10;\usepackage{color}&#10;\pagestyle{empty}&#10;\begin{document}&#10;&#10;&#10;\begin{equation*}&#10;\begin{split}&#10;&amp;R|j\rangle =\frac{1}{\sqrt{2^n}}\sum _{j=0}^{2^n-1} e^{2\pi i \frac{jk}{2^n}}|k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4AE5F481-EC2C-A502-9CAE-D833C4FE57D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555" y="919813"/>
            <a:ext cx="4049063" cy="1096533"/>
          </a:xfrm>
          <a:prstGeom prst="rect">
            <a:avLst/>
          </a:prstGeom>
        </p:spPr>
      </p:pic>
      <p:pic>
        <p:nvPicPr>
          <p:cNvPr id="7" name="图片 6" descr="IguanaTex Bitmap Display&#10;&#10;\documentclass{article}&#10;\usepackage{amsmath}&#10;\usepackage{color}&#10;\pagestyle{empty}&#10;\begin{document}&#10;&#10;&#10;\begin{equation*}&#10;\begin{split}&#10;&amp;R|j\rangle =\frac{1}{\sqrt{2^n}}\mathop{\otimes}\limits _{l=1}^n \sum _{k_{n-l}=0}^1 e^{2\pi i \frac{jk_{n-l}}{2^l}}|k_{n-l}\rangle \\&#10;&amp;=\frac{1}{\sqrt{2^n}}\mathop{\otimes}\limits _{l=1}^n \left(|0\rangle _{n-l}+ e^{2\pi i \frac{j}{2^l}}|1\rangle _{n-l}\right)&#10;\end{split}&#10;\end{equation*}&#10;&#10;\end{document}">
            <a:extLst>
              <a:ext uri="{FF2B5EF4-FFF2-40B4-BE49-F238E27FC236}">
                <a16:creationId xmlns:a16="http://schemas.microsoft.com/office/drawing/2014/main" id="{EF26EF98-CF1B-B101-EBDF-8872D8FADB8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606" y="3612182"/>
            <a:ext cx="5738660" cy="207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937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065063-63DC-DE94-BF89-6B047A909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142CEC-65F5-ED18-C3C9-A6F6DC8B09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举个例子：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注意</a:t>
            </a:r>
            <a:r>
              <a:rPr lang="en-US" altLang="zh-CN" dirty="0"/>
              <a:t>:</a:t>
            </a:r>
          </a:p>
          <a:p>
            <a:r>
              <a:rPr lang="zh-CN" altLang="en-US" dirty="0"/>
              <a:t>这是单粒子态的直积，所以不是纠缠态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并且注意：</a:t>
            </a:r>
            <a:endParaRPr lang="en-US" altLang="zh-CN" dirty="0"/>
          </a:p>
          <a:p>
            <a:r>
              <a:rPr lang="zh-CN" altLang="en-US" dirty="0"/>
              <a:t>低位上，只和</a:t>
            </a:r>
            <a:r>
              <a:rPr lang="en-US" altLang="zh-CN" dirty="0"/>
              <a:t>j</a:t>
            </a:r>
            <a:r>
              <a:rPr lang="zh-CN" altLang="en-US" dirty="0"/>
              <a:t>的</a:t>
            </a:r>
            <a:r>
              <a:rPr lang="en-US" altLang="zh-CN" dirty="0"/>
              <a:t>2</a:t>
            </a:r>
            <a:r>
              <a:rPr lang="zh-CN" altLang="en-US" dirty="0"/>
              <a:t>进制的低位有关，因为</a:t>
            </a:r>
            <a:r>
              <a:rPr lang="en-US" altLang="zh-CN" dirty="0"/>
              <a:t>2pi</a:t>
            </a:r>
            <a:r>
              <a:rPr lang="zh-CN" altLang="en-US" dirty="0"/>
              <a:t>整数倍是</a:t>
            </a:r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5" name="图片 4" descr="IguanaTex Bitmap Display&#10;&#10;\documentclass{article}&#10;\usepackage{amsmath}&#10;\usepackage{color}&#10;\pagestyle{empty}&#10;\begin{document}&#10;&#10;&#10;\begin{equation*}&#10;\begin{split}&#10;&amp;\frac{1}{\sqrt{2^n}}\mathop{\otimes} \limits _{l=1}^n \left(|0\rangle_{n-l}+ e^{2\pi i \frac{j}{2^l}}|1\rangle _{n-l}\right)&#10;\end{split}&#10;\end{equation*}&#10;&#10;\end{document}">
            <a:extLst>
              <a:ext uri="{FF2B5EF4-FFF2-40B4-BE49-F238E27FC236}">
                <a16:creationId xmlns:a16="http://schemas.microsoft.com/office/drawing/2014/main" id="{FBC5E517-4921-A014-3404-5CA5A6FDABF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008" y="1027906"/>
            <a:ext cx="4810663" cy="806400"/>
          </a:xfrm>
          <a:prstGeom prst="rect">
            <a:avLst/>
          </a:prstGeom>
        </p:spPr>
      </p:pic>
      <p:pic>
        <p:nvPicPr>
          <p:cNvPr id="17" name="图片 16" descr="\documentclass{article}&#10;\usepackage{amsmath}&#10;\usepackage{color}&#10;\pagestyle{empty}&#10;\begin{document}&#10;&#10;&#10;\begin{equation*}&#10;\begin{split}&#10;&amp;|101\rangle =|1\rangle _2 |0\rangle _1 |1\rangle _0 \to e^{2\pi i\frac{3}{2^3}}\times 1 \times e^{2\pi i\frac{3}{2^1}} |101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0D136F6B-014B-626C-2E09-B333110606B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073" y="2265620"/>
            <a:ext cx="7123194" cy="46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1097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EED9E8-EE33-10EF-656A-B886A5B0F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AC92F1-37D8-FB0D-A448-5083E471D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图片 5" descr="\documentclass{article}&#10;\usepackage{amsmath}&#10;\usepackage{color}&#10;\pagestyle{empty}&#10;\begin{document}&#10;&#10;&#10;\begin{equation*}&#10;\begin{split}&#10;&amp;j=j_{n-1}j_{n-2}\ldots j_0\\&#10;&amp;0.j_lj_{l+1}\ldots j_m=j_l\frac{1}{2}+j_{l+2}\frac{1}{4}+\ldots + j_m\frac{1}{2^{m-l+1}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1B5252AB-4C81-8CD0-804E-8E34CEB6AD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539" y="2570213"/>
            <a:ext cx="7246921" cy="1211734"/>
          </a:xfrm>
          <a:prstGeom prst="rect">
            <a:avLst/>
          </a:prstGeom>
        </p:spPr>
      </p:pic>
      <p:pic>
        <p:nvPicPr>
          <p:cNvPr id="5" name="图片 4" descr="IguanaTex Bitmap Display&#10;&#10;\documentclass{article}&#10;\usepackage{amsmath}&#10;\usepackage{color}&#10;\pagestyle{empty}&#10;\begin{document}&#10;&#10;&#10;\begin{equation*}&#10;\begin{split}&#10;&amp;\frac{1}{\sqrt{2^n}}\mathop{\otimes}\limits _{l=1}^n \left(|0\rangle_{n-l}+ e^{2\pi i \frac{j}{2^l}}|1\rangle _{n-l}\right)\\&#10;&amp;=\frac{1}{\sqrt{2^n}}\left(|0\rangle _{n-1}+e^{2\pi i \times 0.j_{n-1}j_{n-2}\ldots j_0}|1\rangle _{n-1}\right)\ldots \left(|0\rangle _1+e^{2\pi i \times 0.j_1j_0}|1\rangle _1\right)\otimes \left(|0\rangle _0+e^{2\pi i \times 0.j_0}|1\rangle _0\right)&#10;\end{split}&#10;\end{equation*}&#10;&#10;\end{document}">
            <a:extLst>
              <a:ext uri="{FF2B5EF4-FFF2-40B4-BE49-F238E27FC236}">
                <a16:creationId xmlns:a16="http://schemas.microsoft.com/office/drawing/2014/main" id="{C3D061FB-AD2D-2A9F-B52A-5141C64E8AF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76" y="4480861"/>
            <a:ext cx="11360485" cy="139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372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AC7D96-DDBC-A903-04FE-E54222D8E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471B56-FB46-C538-B74F-65C6FCA83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构造这个态：</a:t>
            </a:r>
          </a:p>
        </p:txBody>
      </p:sp>
      <p:pic>
        <p:nvPicPr>
          <p:cNvPr id="10" name="图片 9" descr="\documentclass{article}&#10;\usepackage{amsmath}&#10;\usepackage{color}&#10;\pagestyle{empty}&#10;\begin{document}&#10;&#10;&#10;\begin{equation*}&#10;\begin{split}&#10;&amp;\left(|0\rangle _0+e^{2\pi i \times 0.j_{n-1}j_{n-2}\ldots j_0}|1\rangle _0\right)\otimes |j_{n-2}\ldots j_0\rangle _{n-1,\ldots ,1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391A6132-F120-EB0E-EB59-6234CAD4E2A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854" y="1825625"/>
            <a:ext cx="7341882" cy="40302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FEFE0C7-88C7-7C0D-1714-BE1297D964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2504870"/>
            <a:ext cx="4553184" cy="398800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9D1EC09-DDEE-DFF3-B66A-65015EA5E6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7078" y="427463"/>
            <a:ext cx="2829757" cy="1058539"/>
          </a:xfrm>
          <a:prstGeom prst="rect">
            <a:avLst/>
          </a:prstGeom>
        </p:spPr>
      </p:pic>
      <p:pic>
        <p:nvPicPr>
          <p:cNvPr id="17" name="图片 16" descr="\documentclass{article}&#10;\usepackage{amsmath}&#10;\usepackage{color}&#10;\pagestyle{empty}&#10;\begin{document}&#10;&#10;&#10;\begin{equation*}&#10;\begin{split}&#10;&amp;|0\rangle _0+e^{2\pi i \times 0.j_{n-1}}|1\rangle _0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77BED67-38C1-C7C0-A06F-18CC2C2354E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956" y="2569982"/>
            <a:ext cx="2934371" cy="371263"/>
          </a:xfrm>
          <a:prstGeom prst="rect">
            <a:avLst/>
          </a:prstGeom>
        </p:spPr>
      </p:pic>
      <p:pic>
        <p:nvPicPr>
          <p:cNvPr id="20" name="图片 19" descr="\documentclass{article}&#10;\usepackage{amsmath}&#10;\usepackage{color}&#10;\pagestyle{empty}&#10;\begin{document}&#10;&#10;&#10;\begin{equation*}&#10;\begin{split}&#10;&amp;|0\rangle _0+e^{2\pi i \times 0.j_{n-1}j_{n-2}}|1\rangle _0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3EB488CA-1A64-5BD4-652F-09F23CDF519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406" y="3479211"/>
            <a:ext cx="3498217" cy="371263"/>
          </a:xfrm>
          <a:prstGeom prst="rect">
            <a:avLst/>
          </a:prstGeom>
        </p:spPr>
      </p:pic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7471F663-BF61-3050-06FD-7626FBE15AFA}"/>
              </a:ext>
            </a:extLst>
          </p:cNvPr>
          <p:cNvCxnSpPr>
            <a:cxnSpLocks/>
          </p:cNvCxnSpPr>
          <p:nvPr/>
        </p:nvCxnSpPr>
        <p:spPr>
          <a:xfrm flipH="1">
            <a:off x="2417135" y="2601202"/>
            <a:ext cx="39778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593E46DC-7339-A922-A6B4-92809FCAB3D5}"/>
              </a:ext>
            </a:extLst>
          </p:cNvPr>
          <p:cNvCxnSpPr>
            <a:cxnSpLocks/>
          </p:cNvCxnSpPr>
          <p:nvPr/>
        </p:nvCxnSpPr>
        <p:spPr>
          <a:xfrm flipH="1" flipV="1">
            <a:off x="3019647" y="3281916"/>
            <a:ext cx="3712309" cy="411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25899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0711FF-03A1-0EA5-65B2-8BF1CE7EA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6D619D-5115-D648-A694-B0AE0B9C6E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最后再加入一组</a:t>
            </a:r>
            <a:r>
              <a:rPr lang="en-US" altLang="zh-CN" dirty="0"/>
              <a:t>swap gate</a:t>
            </a:r>
            <a:r>
              <a:rPr lang="zh-CN" altLang="en-US" dirty="0"/>
              <a:t>，得到：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E41A2-6E0A-B758-C924-F330779DD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64" y="856496"/>
            <a:ext cx="8119766" cy="3144798"/>
          </a:xfrm>
          <a:prstGeom prst="rect">
            <a:avLst/>
          </a:prstGeom>
        </p:spPr>
      </p:pic>
      <p:pic>
        <p:nvPicPr>
          <p:cNvPr id="13" name="图片 12" descr="\documentclass{article}&#10;\usepackage{amsmath}&#10;\usepackage{color}&#10;\pagestyle{empty}&#10;\begin{document}&#10;&#10;&#10;\begin{equation*}&#10;\begin{split}&#10;&amp;\frac{1}{\sqrt{2^n}}\left(|0\rangle _0+e^{2\pi i \times 0.j_{n-1}j_{n-2}\ldots j_0}|1\rangle _0\right)\ldots \left(|0\rangle _{n-2}+e^{2\pi i \times 0.j_1j_0}|1\rangle _{n-2}\right)\otimes \left(|0\rangle _{n-1}+e^{2\pi i \times 0.j_0}|1\rangle _{n-1}\right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54E0EDB8-F63B-9D95-DB5C-12CF2DB0835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66" y="4361081"/>
            <a:ext cx="11617094" cy="642373"/>
          </a:xfrm>
          <a:prstGeom prst="rect">
            <a:avLst/>
          </a:prstGeom>
        </p:spPr>
      </p:pic>
      <p:pic>
        <p:nvPicPr>
          <p:cNvPr id="11" name="图片 10" descr="\documentclass{article}&#10;\usepackage{amsmath}&#10;\usepackage{color}&#10;\pagestyle{empty}&#10;\begin{document}&#10;&#10;&#10;\begin{equation*}&#10;\begin{split}&#10;&amp;\frac{1}{\sqrt{2^n}}\left(|0\rangle _{n-1}+e^{2\pi i \times 0.j_{n-1}j_{n-2}\ldots j_0}|1\rangle _{n-1}\right)\ldots \left(|0\rangle _1+e^{2\pi i \times 0.j_1j_0}|1\rangle _1\right)\otimes \left(|0\rangle _0+e^{2\pi i \times 0.j_0}|1\rangle _0\right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B61A011B-8A1E-B8D9-8661-57BA5455B83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88" y="6171688"/>
            <a:ext cx="10984917" cy="64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673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BDF00D-5C99-CD74-A830-B01163BDF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F6C066-A5C2-E2DF-66CE-1F4EDA79F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写一下代码试试看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Rk</a:t>
            </a:r>
            <a:r>
              <a:rPr lang="zh-CN" altLang="en-US" dirty="0"/>
              <a:t>其实就是</a:t>
            </a:r>
            <a:r>
              <a:rPr lang="en-US" altLang="zh-CN" dirty="0"/>
              <a:t>controlled phase gate</a:t>
            </a:r>
          </a:p>
          <a:p>
            <a:endParaRPr lang="en-US" altLang="zh-CN" dirty="0"/>
          </a:p>
          <a:p>
            <a:r>
              <a:rPr lang="zh-CN" altLang="en-US" dirty="0"/>
              <a:t>在量子计算机上，我们可以用             次运算实现</a:t>
            </a:r>
            <a:r>
              <a:rPr lang="en-US" altLang="zh-CN" dirty="0"/>
              <a:t>FFT</a:t>
            </a:r>
            <a:r>
              <a:rPr lang="zh-CN" altLang="en-US" dirty="0"/>
              <a:t>，（经典计算机上是              ），但由于数据输入</a:t>
            </a:r>
            <a:r>
              <a:rPr lang="en-US" altLang="zh-CN" dirty="0"/>
              <a:t>-</a:t>
            </a:r>
            <a:r>
              <a:rPr lang="zh-CN" altLang="en-US" dirty="0"/>
              <a:t>读出比较消耗，所以我们不能说能够实现更快的</a:t>
            </a:r>
            <a:r>
              <a:rPr lang="en-US" altLang="zh-CN" dirty="0"/>
              <a:t>FFT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通常的套路：尽可能的将信息留在量子计算机里，直到最后再读出来。</a:t>
            </a:r>
            <a:endParaRPr lang="en-US" altLang="zh-CN" dirty="0"/>
          </a:p>
          <a:p>
            <a:r>
              <a:rPr lang="en-US" altLang="zh-CN" dirty="0"/>
              <a:t>Shor</a:t>
            </a:r>
            <a:r>
              <a:rPr lang="zh-CN" altLang="en-US" dirty="0"/>
              <a:t>算法。。。</a:t>
            </a:r>
          </a:p>
        </p:txBody>
      </p:sp>
      <p:pic>
        <p:nvPicPr>
          <p:cNvPr id="5" name="图片 4" descr="\documentclass{article}&#10;\usepackage{amsmath}&#10;\usepackage{color}&#10;\pagestyle{empty}&#10;\begin{document}&#10;&#10;&#10;\begin{equation*}&#10;\begin{split}&#10;&amp;\mathcal{O}(n^2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D34F0B00-6790-16EF-EC8E-7D9EB465B42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772" y="3628872"/>
            <a:ext cx="883200" cy="398933"/>
          </a:xfrm>
          <a:prstGeom prst="rect">
            <a:avLst/>
          </a:prstGeom>
        </p:spPr>
      </p:pic>
      <p:pic>
        <p:nvPicPr>
          <p:cNvPr id="8" name="图片 7" descr="\documentclass{article}&#10;\usepackage{amsmath}&#10;\usepackage{color}&#10;\pagestyle{empty}&#10;\begin{document}&#10;&#10;&#10;\begin{equation*}&#10;\begin{split}&#10;&amp;\mathcal{O}(2^n n)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059C6C83-DEDA-9869-E6CF-9A4EC2C633B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563" y="4065986"/>
            <a:ext cx="1096533" cy="35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045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01F481-EE74-30B6-00B8-DBFA4B27C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QFT &amp; QPE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11FD50-3C67-D59A-71D9-3E79BB8539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QPE</a:t>
            </a:r>
            <a:r>
              <a:rPr lang="zh-CN" altLang="en-US" dirty="0"/>
              <a:t>关注幺正矩阵</a:t>
            </a:r>
            <a:r>
              <a:rPr lang="en-US" altLang="zh-CN" dirty="0"/>
              <a:t>U</a:t>
            </a:r>
            <a:r>
              <a:rPr lang="zh-CN" altLang="en-US" dirty="0"/>
              <a:t>的本征值</a:t>
            </a:r>
            <a:endParaRPr lang="en-US" altLang="zh-CN" dirty="0"/>
          </a:p>
          <a:p>
            <a:r>
              <a:rPr lang="zh-CN" altLang="en-US" dirty="0"/>
              <a:t>假定有一个</a:t>
            </a:r>
            <a:r>
              <a:rPr lang="en-US" altLang="zh-CN" dirty="0"/>
              <a:t>controlled U</a:t>
            </a:r>
            <a:r>
              <a:rPr lang="zh-CN" altLang="en-US" dirty="0"/>
              <a:t>门，且假定已知</a:t>
            </a:r>
            <a:r>
              <a:rPr lang="en-US" altLang="zh-CN" dirty="0"/>
              <a:t>U</a:t>
            </a:r>
            <a:r>
              <a:rPr lang="zh-CN" altLang="en-US" dirty="0"/>
              <a:t>的本征值     对应的本征态</a:t>
            </a:r>
            <a:r>
              <a:rPr lang="en-US" altLang="zh-CN" dirty="0"/>
              <a:t>u</a:t>
            </a:r>
            <a:endParaRPr lang="zh-CN" altLang="en-US" dirty="0"/>
          </a:p>
        </p:txBody>
      </p:sp>
      <p:pic>
        <p:nvPicPr>
          <p:cNvPr id="15" name="图片 14" descr="\documentclass{article}&#10;\usepackage{amsmath}&#10;\usepackage{color}&#10;\pagestyle{empty}&#10;\begin{document}&#10;&#10;&#10;\begin{equation*}&#10;\begin{split}&#10;&amp;C-U^{n}\left(|0\rangle + |1\rangle \right)|u\rangle=\left(|0\rangle + e^{n \phi i}|1\rangle \right)|u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F5CF247D-89DF-F6EA-F2CE-1613232CB69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052" y="3429000"/>
            <a:ext cx="5099896" cy="351776"/>
          </a:xfrm>
          <a:prstGeom prst="rect">
            <a:avLst/>
          </a:prstGeom>
        </p:spPr>
      </p:pic>
      <p:pic>
        <p:nvPicPr>
          <p:cNvPr id="13" name="图片 12" descr="\documentclass{article}&#10;\usepackage{amsmath}&#10;\usepackage{color}&#10;\pagestyle{empty}&#10;\begin{document}&#10;&#10;&#10;\begin{equation*}&#10;\begin{split}&#10;&amp;e^{i\phi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A3EFA2E9-A943-38A2-1E0C-A2D1A6C81B6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445" y="2404520"/>
            <a:ext cx="327984" cy="25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59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C5A932-F0FD-1C67-DE74-9BE0F7E89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1AF5A60-721E-BB37-AD42-67E2624D8C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4C23CC1-A675-0675-CDA6-C9446E0F7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954" y="365125"/>
            <a:ext cx="5645440" cy="3880049"/>
          </a:xfrm>
          <a:prstGeom prst="rect">
            <a:avLst/>
          </a:prstGeom>
        </p:spPr>
      </p:pic>
      <p:pic>
        <p:nvPicPr>
          <p:cNvPr id="20" name="图片 19" descr="IguanaTex Bitmap Display&#10;&#10;\documentclass{article}&#10;\usepackage{amsmath}&#10;\usepackage{color}&#10;\pagestyle{empty}&#10;\begin{document}&#10;&#10;&#10;\begin{equation*}&#10;\begin{split}&#10;&amp;\mathop{\otimes} \limits _l \left(|0\rangle _l + e^{2^l \phi i}|1\rangle _l\right)|u\rangle = \sum _ {j=0}^{2^n-1} e^{j \phi i}|j\rangle|u\rangle\\&#10;&amp;j=j_{n-1}\ldots j_1j_0&#10;\end{split}&#10;\end{equation*}&#10;&#10;\end{document}">
            <a:extLst>
              <a:ext uri="{FF2B5EF4-FFF2-40B4-BE49-F238E27FC236}">
                <a16:creationId xmlns:a16="http://schemas.microsoft.com/office/drawing/2014/main" id="{E9B38869-E4B7-8F35-193E-44EDDCEF204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926" y="4591494"/>
            <a:ext cx="4851784" cy="130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927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20C028-A139-BEA5-08E6-B75642B85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感受一下量子霸权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B85E47-B88C-0169-DDB4-E63207465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CDB2AF-6E11-4D02-0C2F-A3A9403F9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181" y="1345248"/>
            <a:ext cx="8153819" cy="2133710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E7C32A5-DA88-51F0-77DD-7F9A2DF52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8958"/>
            <a:ext cx="4656048" cy="337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90244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F1D765-1B00-DD65-EE67-EF87E6CE5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EC8769-BFA8-9BEC-1BF3-39DBBC337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再对</a:t>
            </a:r>
            <a:r>
              <a:rPr lang="en-US" altLang="zh-CN" dirty="0"/>
              <a:t>j qubit</a:t>
            </a:r>
            <a:r>
              <a:rPr lang="zh-CN" altLang="en-US" dirty="0"/>
              <a:t>做一次傅里叶逆变换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算上归一化系数</a:t>
            </a:r>
          </a:p>
        </p:txBody>
      </p:sp>
      <p:pic>
        <p:nvPicPr>
          <p:cNvPr id="14" name="图片 13" descr="\documentclass{article}&#10;\usepackage{amsmath}&#10;\usepackage{color}&#10;\pagestyle{empty}&#10;\begin{document}&#10;&#10;&#10;\begin{equation*}&#10;\begin{split}&#10;&amp;\sum _ j e^{j \phi i}|j\rangle|u\rangle \to \sum _k e^{-2\pi i \times kj}\sum _ j e^{j \phi i}|k\rangle|u\rangle\\&#10;&amp;=\sum _j\sum _k\exp \left(j\times (\phi - 2\pi k) \times i\right)|k\rangle|u\rangle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F8796D2-5D31-248B-33B5-59D486EEDC4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419" y="2786626"/>
            <a:ext cx="5157674" cy="1449590"/>
          </a:xfrm>
          <a:prstGeom prst="rect">
            <a:avLst/>
          </a:prstGeom>
        </p:spPr>
      </p:pic>
      <p:pic>
        <p:nvPicPr>
          <p:cNvPr id="17" name="图片 16" descr="\documentclass{article}&#10;\usepackage{amsmath}&#10;\usepackage{color}&#10;\pagestyle{empty}&#10;\begin{document}&#10;&#10;&#10;\begin{equation*}&#10;\begin{split}&#10;&amp;\frac{1}{2^n}\sum _j\sum _k\exp \left(j\times (\phi - 2\pi k) \times i\right)|k\rangle|u\rangle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04F50857-94ED-02A0-1B45-EC68A83C38D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908" y="5197217"/>
            <a:ext cx="4812695" cy="75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445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A316F9-EA69-C6E0-E381-80927F9D1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951987-21B4-568D-E871-99C75E7E20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这个态的特点：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当                越小，测到它的概率越大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Stationary phase approximation</a:t>
            </a:r>
          </a:p>
          <a:p>
            <a:r>
              <a:rPr lang="en-US" altLang="zh-CN" dirty="0"/>
              <a:t>Semi-classical approximation</a:t>
            </a:r>
          </a:p>
          <a:p>
            <a:r>
              <a:rPr lang="en-US" altLang="zh-CN" dirty="0"/>
              <a:t>Saddle point approximation</a:t>
            </a:r>
            <a:endParaRPr lang="zh-CN" altLang="en-US" dirty="0"/>
          </a:p>
        </p:txBody>
      </p:sp>
      <p:pic>
        <p:nvPicPr>
          <p:cNvPr id="37" name="图片 36" descr="IguanaTex Bitmap Display&#10;&#10;\documentclass{article}&#10;\usepackage{amsmath}&#10;\usepackage{color}&#10;\pagestyle{empty}&#10;\begin{document}&#10;&#10;&#10;\begin{equation*}&#10;\begin{split}&#10;&amp;\frac{1}{2^n}\sum _j\sum _k\exp \left(j\times (\phi - 2\pi \frac{k}{2^n}) \times i\right)|k\rangle|u\rangle\\&#10;\end{split}&#10;\end{equation*}&#10;&#10;\end{document}">
            <a:extLst>
              <a:ext uri="{FF2B5EF4-FFF2-40B4-BE49-F238E27FC236}">
                <a16:creationId xmlns:a16="http://schemas.microsoft.com/office/drawing/2014/main" id="{BF988CC6-3D0D-2FC1-37D6-8C1083AA914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920" y="2196974"/>
            <a:ext cx="5213755" cy="783424"/>
          </a:xfrm>
          <a:prstGeom prst="rect">
            <a:avLst/>
          </a:prstGeom>
        </p:spPr>
      </p:pic>
      <p:pic>
        <p:nvPicPr>
          <p:cNvPr id="35" name="图片 34" descr="\documentclass{article}&#10;\usepackage{amsmath}&#10;\usepackage{color}&#10;\pagestyle{empty}&#10;\begin{document}&#10;&#10;&#10;\begin{equation*}&#10;\begin{split}&#10;&amp;\left|\phi - 2\pi \frac{k}{2^n}\right|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864A421E-0326-92DF-FAD9-876E3B4675C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904" y="3265355"/>
            <a:ext cx="1294942" cy="689957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E1149376-F07B-C9D7-9E7A-8845A0B8533C}"/>
              </a:ext>
            </a:extLst>
          </p:cNvPr>
          <p:cNvSpPr/>
          <p:nvPr/>
        </p:nvSpPr>
        <p:spPr>
          <a:xfrm>
            <a:off x="8399721" y="3955312"/>
            <a:ext cx="2091070" cy="209107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971C7358-C9EA-6269-8F96-4122D67610AA}"/>
              </a:ext>
            </a:extLst>
          </p:cNvPr>
          <p:cNvCxnSpPr/>
          <p:nvPr/>
        </p:nvCxnSpPr>
        <p:spPr>
          <a:xfrm flipV="1">
            <a:off x="9455888" y="3988250"/>
            <a:ext cx="382772" cy="1011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E88853CC-132E-2BBD-D144-CC62165679F5}"/>
              </a:ext>
            </a:extLst>
          </p:cNvPr>
          <p:cNvCxnSpPr>
            <a:cxnSpLocks/>
          </p:cNvCxnSpPr>
          <p:nvPr/>
        </p:nvCxnSpPr>
        <p:spPr>
          <a:xfrm flipH="1">
            <a:off x="8609463" y="4984671"/>
            <a:ext cx="846425" cy="736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61762863-EDE3-03A3-95F1-1B6D74AF8AF1}"/>
              </a:ext>
            </a:extLst>
          </p:cNvPr>
          <p:cNvCxnSpPr>
            <a:cxnSpLocks/>
            <a:endCxn id="8" idx="6"/>
          </p:cNvCxnSpPr>
          <p:nvPr/>
        </p:nvCxnSpPr>
        <p:spPr>
          <a:xfrm>
            <a:off x="9445256" y="4992055"/>
            <a:ext cx="1045535" cy="87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3B23A6F7-B162-4488-50F6-088E0BB43D81}"/>
              </a:ext>
            </a:extLst>
          </p:cNvPr>
          <p:cNvCxnSpPr>
            <a:cxnSpLocks/>
          </p:cNvCxnSpPr>
          <p:nvPr/>
        </p:nvCxnSpPr>
        <p:spPr>
          <a:xfrm>
            <a:off x="9455888" y="4998734"/>
            <a:ext cx="428846" cy="9739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4935CB5F-2629-C28F-B9B8-C388E58F26C2}"/>
              </a:ext>
            </a:extLst>
          </p:cNvPr>
          <p:cNvCxnSpPr>
            <a:cxnSpLocks/>
          </p:cNvCxnSpPr>
          <p:nvPr/>
        </p:nvCxnSpPr>
        <p:spPr>
          <a:xfrm flipH="1" flipV="1">
            <a:off x="8498958" y="4567385"/>
            <a:ext cx="956930" cy="4649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338632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A316F9-EA69-C6E0-E381-80927F9D1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951987-21B4-568D-E871-99C75E7E20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Stationary phase approximation</a:t>
            </a:r>
          </a:p>
          <a:p>
            <a:r>
              <a:rPr lang="en-US" altLang="zh-CN" dirty="0"/>
              <a:t>Semi-classical approximation</a:t>
            </a:r>
          </a:p>
          <a:p>
            <a:r>
              <a:rPr lang="en-US" altLang="zh-CN" dirty="0"/>
              <a:t>Saddle point approximation</a:t>
            </a:r>
          </a:p>
          <a:p>
            <a:endParaRPr lang="en-US" altLang="zh-CN" dirty="0"/>
          </a:p>
          <a:p>
            <a:r>
              <a:rPr lang="zh-CN" altLang="en-US" dirty="0"/>
              <a:t>贡献最大的</a:t>
            </a:r>
            <a:r>
              <a:rPr lang="en-US" altLang="zh-CN" dirty="0"/>
              <a:t>path</a:t>
            </a:r>
            <a:r>
              <a:rPr lang="zh-CN" altLang="en-US" dirty="0"/>
              <a:t>是使</a:t>
            </a:r>
            <a:r>
              <a:rPr lang="en-US" altLang="zh-CN" dirty="0"/>
              <a:t>L</a:t>
            </a:r>
            <a:r>
              <a:rPr lang="zh-CN" altLang="en-US" dirty="0"/>
              <a:t>最小的</a:t>
            </a:r>
            <a:r>
              <a:rPr lang="en-US" altLang="zh-CN" dirty="0"/>
              <a:t>path</a:t>
            </a:r>
          </a:p>
          <a:p>
            <a:r>
              <a:rPr lang="zh-CN" altLang="en-US" dirty="0"/>
              <a:t>即满足</a:t>
            </a:r>
            <a:r>
              <a:rPr lang="en-US" altLang="zh-CN" dirty="0" err="1"/>
              <a:t>Eular</a:t>
            </a:r>
            <a:r>
              <a:rPr lang="en-US" altLang="zh-CN" dirty="0"/>
              <a:t>-Lagrange(</a:t>
            </a:r>
            <a:r>
              <a:rPr lang="en-US" altLang="zh-CN" dirty="0" err="1"/>
              <a:t>EoM,or</a:t>
            </a:r>
            <a:r>
              <a:rPr lang="en-US" altLang="zh-CN" dirty="0"/>
              <a:t> saddle point equation)</a:t>
            </a:r>
            <a:r>
              <a:rPr lang="zh-CN" altLang="en-US" dirty="0"/>
              <a:t>的经典解</a:t>
            </a:r>
            <a:r>
              <a:rPr lang="en-US" altLang="zh-CN" dirty="0"/>
              <a:t>(mean field)</a:t>
            </a:r>
            <a:endParaRPr lang="zh-CN" altLang="en-US" dirty="0"/>
          </a:p>
        </p:txBody>
      </p:sp>
      <p:pic>
        <p:nvPicPr>
          <p:cNvPr id="6" name="图片 5" descr="\documentclass{article}&#10;\usepackage{amsmath}&#10;\usepackage{color}&#10;\pagestyle{empty}&#10;\begin{document}&#10;&#10;&#10;\begin{equation*}&#10;\begin{split}&#10;&amp;\int \mathcal{D}[\phi]\exp \left(-\frac{i}{\hbar}\int d^dx \mathcal{L}[\phi]\right)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828B3B52-13DD-615E-2832-5E14FFD639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453" y="1953216"/>
            <a:ext cx="3529651" cy="678061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E1149376-F07B-C9D7-9E7A-8845A0B8533C}"/>
              </a:ext>
            </a:extLst>
          </p:cNvPr>
          <p:cNvSpPr/>
          <p:nvPr/>
        </p:nvSpPr>
        <p:spPr>
          <a:xfrm>
            <a:off x="8506046" y="2631277"/>
            <a:ext cx="2091070" cy="209107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971C7358-C9EA-6269-8F96-4122D67610AA}"/>
              </a:ext>
            </a:extLst>
          </p:cNvPr>
          <p:cNvCxnSpPr/>
          <p:nvPr/>
        </p:nvCxnSpPr>
        <p:spPr>
          <a:xfrm flipV="1">
            <a:off x="9562213" y="2664215"/>
            <a:ext cx="382772" cy="1011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E88853CC-132E-2BBD-D144-CC62165679F5}"/>
              </a:ext>
            </a:extLst>
          </p:cNvPr>
          <p:cNvCxnSpPr>
            <a:cxnSpLocks/>
          </p:cNvCxnSpPr>
          <p:nvPr/>
        </p:nvCxnSpPr>
        <p:spPr>
          <a:xfrm flipH="1">
            <a:off x="8715788" y="3660636"/>
            <a:ext cx="846425" cy="736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61762863-EDE3-03A3-95F1-1B6D74AF8AF1}"/>
              </a:ext>
            </a:extLst>
          </p:cNvPr>
          <p:cNvCxnSpPr>
            <a:cxnSpLocks/>
            <a:endCxn id="8" idx="6"/>
          </p:cNvCxnSpPr>
          <p:nvPr/>
        </p:nvCxnSpPr>
        <p:spPr>
          <a:xfrm>
            <a:off x="9551581" y="3668020"/>
            <a:ext cx="1045535" cy="87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3B23A6F7-B162-4488-50F6-088E0BB43D81}"/>
              </a:ext>
            </a:extLst>
          </p:cNvPr>
          <p:cNvCxnSpPr>
            <a:cxnSpLocks/>
          </p:cNvCxnSpPr>
          <p:nvPr/>
        </p:nvCxnSpPr>
        <p:spPr>
          <a:xfrm>
            <a:off x="9562213" y="3674699"/>
            <a:ext cx="428846" cy="9739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4935CB5F-2629-C28F-B9B8-C388E58F26C2}"/>
              </a:ext>
            </a:extLst>
          </p:cNvPr>
          <p:cNvCxnSpPr>
            <a:cxnSpLocks/>
          </p:cNvCxnSpPr>
          <p:nvPr/>
        </p:nvCxnSpPr>
        <p:spPr>
          <a:xfrm flipH="1" flipV="1">
            <a:off x="8605283" y="3243350"/>
            <a:ext cx="956930" cy="4649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867173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8FBB3F-7718-4C55-3230-E11B91436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回到</a:t>
            </a:r>
            <a:r>
              <a:rPr lang="en-US" altLang="zh-CN" dirty="0"/>
              <a:t>QPE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6C57B0-6D14-CAEF-F94C-C52253E888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假设</a:t>
            </a:r>
            <a:r>
              <a:rPr lang="en-US" altLang="zh-CN" dirty="0"/>
              <a:t>m</a:t>
            </a:r>
            <a:r>
              <a:rPr lang="zh-CN" altLang="en-US" dirty="0"/>
              <a:t>是最接近       的整数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|k&gt;</a:t>
            </a:r>
            <a:r>
              <a:rPr lang="zh-CN" altLang="en-US" dirty="0"/>
              <a:t>的系数是</a:t>
            </a:r>
          </a:p>
        </p:txBody>
      </p:sp>
      <p:pic>
        <p:nvPicPr>
          <p:cNvPr id="15" name="图片 14" descr="IguanaTex Bitmap Display&#10;&#10;\documentclass{article}&#10;\usepackage{amsmath}&#10;\usepackage{color}&#10;\pagestyle{empty}&#10;\begin{document}&#10;&#10;&#10;\begin{equation*}&#10;\begin{split}&#10;&amp;\frac{1}{2^n}\sum _j\sum _k\exp \left(j\times (\phi - 2\pi \frac{k}{2^n}) \times i\right)|k\rangle|u\rangle\\&#10;\end{split}&#10;\end{equation*}&#10;&#10;\end{document}">
            <a:extLst>
              <a:ext uri="{FF2B5EF4-FFF2-40B4-BE49-F238E27FC236}">
                <a16:creationId xmlns:a16="http://schemas.microsoft.com/office/drawing/2014/main" id="{8DA4E8D6-0086-F0D0-744D-5BBF09999D9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305" y="2343742"/>
            <a:ext cx="5213755" cy="783424"/>
          </a:xfrm>
          <a:prstGeom prst="rect">
            <a:avLst/>
          </a:prstGeom>
        </p:spPr>
      </p:pic>
      <p:pic>
        <p:nvPicPr>
          <p:cNvPr id="7" name="图片 6" descr="IguanaTex Bitmap Display&#10;&#10;\documentclass{article}&#10;\usepackage{amsmath}&#10;\usepackage{color}&#10;\pagestyle{empty}&#10;\begin{document}&#10;&#10;&#10;\begin{equation*}&#10;\begin{split}&#10;&amp;\phi = 2\pi \left(\frac{m}{2^n}+\delta\right)\\&#10;\end{split}&#10;\end{equation*}&#10;&#10;\end{document}">
            <a:extLst>
              <a:ext uri="{FF2B5EF4-FFF2-40B4-BE49-F238E27FC236}">
                <a16:creationId xmlns:a16="http://schemas.microsoft.com/office/drawing/2014/main" id="{B7F7794C-D973-B22E-62F4-D8BB369D4A0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655" y="2391589"/>
            <a:ext cx="2017186" cy="518318"/>
          </a:xfrm>
          <a:prstGeom prst="rect">
            <a:avLst/>
          </a:prstGeom>
        </p:spPr>
      </p:pic>
      <p:pic>
        <p:nvPicPr>
          <p:cNvPr id="10" name="图片 9" descr="\documentclass{article}&#10;\usepackage{amsmath}&#10;\usepackage{color}&#10;\pagestyle{empty}&#10;\begin{document}&#10;&#10;&#10;\begin{equation*}&#10;\begin{split}&#10;&amp;\frac{2^n\phi}{2\pi}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37D32BEE-ADDA-B82E-733C-BE14355762F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52" y="1715609"/>
            <a:ext cx="463936" cy="582895"/>
          </a:xfrm>
          <a:prstGeom prst="rect">
            <a:avLst/>
          </a:prstGeom>
        </p:spPr>
      </p:pic>
      <p:pic>
        <p:nvPicPr>
          <p:cNvPr id="36" name="图片 35" descr="\documentclass{article}&#10;\usepackage{amsmath}&#10;\usepackage{color}&#10;\pagestyle{empty}&#10;\begin{document}&#10;&#10;&#10;\begin{equation*}&#10;\begin{split}&#10;&amp;\frac{1}{2^n}\sum _{j=0}^{2^n-1}e^{2\pi i \frac{(m-k)j}{2^n}} e^{2\pi i \delta j}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B80863FE-F1FA-2380-C604-18867E34022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083" y="3557892"/>
            <a:ext cx="2844795" cy="873492"/>
          </a:xfrm>
          <a:prstGeom prst="rect">
            <a:avLst/>
          </a:prstGeom>
        </p:spPr>
      </p:pic>
      <p:pic>
        <p:nvPicPr>
          <p:cNvPr id="34" name="图片 33" descr="\documentclass{article}&#10;\usepackage{amsmath}&#10;\usepackage{color}&#10;\pagestyle{empty}&#10;\begin{document}&#10;&#10;&#10;\begin{equation*}&#10;\begin{split}&#10;&amp;\frac{1}{2^n}\frac{1-\left(e^{2\pi i \frac{(m-k)}{2^n}}e^{2\pi i \delta }\right)^{2^n}}{1-e^{2\pi i \frac{(m-k)}{2^n}}e^{2\pi i \delta }}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52CAA891-D764-7A5D-053E-26535C0A9A8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977" y="4419124"/>
            <a:ext cx="3171077" cy="972057"/>
          </a:xfrm>
          <a:prstGeom prst="rect">
            <a:avLst/>
          </a:prstGeom>
        </p:spPr>
      </p:pic>
      <p:pic>
        <p:nvPicPr>
          <p:cNvPr id="40" name="图片 39" descr="\documentclass{article}&#10;\usepackage{amsmath}&#10;\usepackage{color}&#10;\pagestyle{empty}&#10;\begin{document}&#10;&#10;&#10;\begin{equation*}&#10;\begin{split}&#10;&amp;\left|1-e^{ia}\right|=\sqrt{(1-\cos(a))^2+\sin(a)^2}=2|\sin (\frac{a}{2})|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877B09FF-C282-6994-54A2-40DC483B507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024" y="4905153"/>
            <a:ext cx="4377976" cy="378657"/>
          </a:xfrm>
          <a:prstGeom prst="rect">
            <a:avLst/>
          </a:prstGeom>
        </p:spPr>
      </p:pic>
      <p:pic>
        <p:nvPicPr>
          <p:cNvPr id="43" name="图片 42" descr="\documentclass{article}&#10;\usepackage{amsmath}&#10;\usepackage{color}&#10;\pagestyle{empty}&#10;\begin{document}&#10;&#10;&#10;\begin{equation*}&#10;\begin{split}&#10;&amp;\left|\frac{1}{2^n}\sum _{j=0}^{2^n-1}e^{2\pi i \frac{(m-k)j}{2^n}} e^{2\pi i \delta j}\right|=\frac{1}{2^n}\left|\frac{\sin(\pi \delta 2^n)}{\sin \left(\pi \left(\frac{m-k}{2^n}+\delta\right)\right)}\right|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7798A55C-B269-3A02-D522-CD2A810CFF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220" y="5649582"/>
            <a:ext cx="6236792" cy="102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931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7A239C-E936-5877-A8B4-1695D2C48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ED35EE-5F10-F03D-2AB8-147EF16524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n=4, m=5, d=-0.02,…,0.02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k=m</a:t>
            </a:r>
            <a:r>
              <a:rPr lang="zh-CN" altLang="en-US" dirty="0"/>
              <a:t>时，且              时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6074E4B6-A528-E9A1-2662-4915B7121C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21056" y="1542464"/>
            <a:ext cx="5032744" cy="3197996"/>
          </a:xfrm>
          <a:prstGeom prst="rect">
            <a:avLst/>
          </a:prstGeom>
        </p:spPr>
      </p:pic>
      <p:pic>
        <p:nvPicPr>
          <p:cNvPr id="10" name="图片 9" descr="\documentclass{article}&#10;\usepackage{amsmath}&#10;\usepackage{color}&#10;\pagestyle{empty}&#10;\begin{document}&#10;&#10;&#10;\begin{equation*}&#10;\begin{split}&#10;&amp;\frac{1}{2^n}\left|\frac{\sin(\pi \delta 2^n)}{\sin \left(\pi \left(\frac{m-k}{2^n}+\delta\right)\right)}\right|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498CEB9B-3822-A658-C2D4-C1BF1DBA10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973" y="2629936"/>
            <a:ext cx="2770019" cy="859896"/>
          </a:xfrm>
          <a:prstGeom prst="rect">
            <a:avLst/>
          </a:prstGeom>
        </p:spPr>
      </p:pic>
      <p:pic>
        <p:nvPicPr>
          <p:cNvPr id="22" name="图片 21" descr="IguanaTex Bitmap Display&#10;&#10;\documentclass{article}&#10;\usepackage{amsmath}&#10;\usepackage{color}&#10;\pagestyle{empty}&#10;\begin{document}&#10;&#10;&#10;\begin{equation*}&#10;\begin{split}&#10;&amp;2x\leq \sin (\pi x)\leq \pi x,\;\;0\leq x\leq \frac{1}{2}\\&#10;\end{split}&#10;\end{equation*}&#10;&#10;\end{document}">
            <a:extLst>
              <a:ext uri="{FF2B5EF4-FFF2-40B4-BE49-F238E27FC236}">
                <a16:creationId xmlns:a16="http://schemas.microsoft.com/office/drawing/2014/main" id="{CDC9BC18-9E6D-EBB9-05C8-EAF2C9442D8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317" y="4828234"/>
            <a:ext cx="3782860" cy="570998"/>
          </a:xfrm>
          <a:prstGeom prst="rect">
            <a:avLst/>
          </a:prstGeom>
        </p:spPr>
      </p:pic>
      <p:pic>
        <p:nvPicPr>
          <p:cNvPr id="19" name="图片 18" descr="IguanaTex Bitmap Display&#10;&#10;\documentclass{article}&#10;\usepackage{amsmath}&#10;\usepackage{color}&#10;\pagestyle{empty}&#10;\begin{document}&#10;&#10;&#10;\begin{equation*}&#10;\begin{split}&#10;&amp;\left|\frac{2^n\delta}{2\pi} \right|&lt;\frac{1}{2}\\&#10;\end{split}&#10;\end{equation*}&#10;&#10;\end{document}">
            <a:extLst>
              <a:ext uri="{FF2B5EF4-FFF2-40B4-BE49-F238E27FC236}">
                <a16:creationId xmlns:a16="http://schemas.microsoft.com/office/drawing/2014/main" id="{6236BB12-99EE-3B44-9999-724E6D57B43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91" y="3770168"/>
            <a:ext cx="1198075" cy="689956"/>
          </a:xfrm>
          <a:prstGeom prst="rect">
            <a:avLst/>
          </a:prstGeom>
        </p:spPr>
      </p:pic>
      <p:pic>
        <p:nvPicPr>
          <p:cNvPr id="17" name="图片 16" descr="IguanaTex Bitmap Display&#10;&#10;\documentclass{article}&#10;\usepackage{amsmath}&#10;\usepackage{color}&#10;\pagestyle{empty}&#10;\begin{document}&#10;&#10;&#10;\begin{equation*}&#10;\begin{split}&#10;&amp;\phi = 2\pi \left(\frac{m}{2^n}+\delta\right)\\&#10;\end{split}&#10;\end{equation*}&#10;&#10;\end{document}">
            <a:extLst>
              <a:ext uri="{FF2B5EF4-FFF2-40B4-BE49-F238E27FC236}">
                <a16:creationId xmlns:a16="http://schemas.microsoft.com/office/drawing/2014/main" id="{61D485E5-D8BF-D724-E895-24B2513E033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283" y="697519"/>
            <a:ext cx="2017186" cy="518318"/>
          </a:xfrm>
          <a:prstGeom prst="rect">
            <a:avLst/>
          </a:prstGeom>
        </p:spPr>
      </p:pic>
      <p:pic>
        <p:nvPicPr>
          <p:cNvPr id="24" name="图片 23" descr="IguanaTex Bitmap Display&#10;&#10;\documentclass{article}&#10;\usepackage{amsmath}&#10;\usepackage{color}&#10;\pagestyle{empty}&#10;\begin{document}&#10;&#10;&#10;\begin{equation*}&#10;\begin{split}&#10;&amp;\frac{1}{2^n}\left|\frac{\sin(\pi |\delta| 2^n)}{\sin \left(\pi \left(|\delta |\right)\right)}\right|\geq \frac{2}{\pi}\\&#10;\end{split}&#10;\end{equation*}&#10;&#10;\end{document}">
            <a:extLst>
              <a:ext uri="{FF2B5EF4-FFF2-40B4-BE49-F238E27FC236}">
                <a16:creationId xmlns:a16="http://schemas.microsoft.com/office/drawing/2014/main" id="{97E484C0-2CA5-4E44-AD01-5C889EB5309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912" y="5767342"/>
            <a:ext cx="2555895" cy="689956"/>
          </a:xfrm>
          <a:prstGeom prst="rect">
            <a:avLst/>
          </a:prstGeom>
        </p:spPr>
      </p:pic>
      <p:pic>
        <p:nvPicPr>
          <p:cNvPr id="27" name="图片 26" descr="IguanaTex Bitmap Display&#10;&#10;\documentclass{article}&#10;\usepackage{amsmath}&#10;\usepackage{color}&#10;\pagestyle{empty}&#10;\begin{document}&#10;&#10;&#10;\begin{equation*}&#10;\begin{split}&#10;&amp;\left|\frac{2}{\pi}\right|^2\approx 0.4\\&#10;\end{split}&#10;\end{equation*}&#10;&#10;\end{document}">
            <a:extLst>
              <a:ext uri="{FF2B5EF4-FFF2-40B4-BE49-F238E27FC236}">
                <a16:creationId xmlns:a16="http://schemas.microsoft.com/office/drawing/2014/main" id="{AC0490AC-7163-2529-0DE4-5F8BDD36EC0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019" y="5712961"/>
            <a:ext cx="1242260" cy="74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278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FEE145-1206-E697-3509-5E0A79EF4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F80BE6-4686-32A7-7F0F-D2BB8B1ED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如果不知道本征态怎么办？只要</a:t>
            </a:r>
            <a:r>
              <a:rPr lang="en-US" altLang="zh-CN" dirty="0"/>
              <a:t>|0&gt;</a:t>
            </a:r>
            <a:r>
              <a:rPr lang="zh-CN" altLang="en-US" dirty="0"/>
              <a:t>和本征态有</a:t>
            </a:r>
            <a:r>
              <a:rPr lang="en-US" altLang="zh-CN" dirty="0"/>
              <a:t>overlap</a:t>
            </a:r>
            <a:r>
              <a:rPr lang="zh-CN" altLang="en-US" dirty="0"/>
              <a:t>即可，测量的时候应该能看到多个峰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写程序试一下（</a:t>
            </a:r>
            <a:r>
              <a:rPr lang="en-US" altLang="zh-CN" dirty="0"/>
              <a:t>U</a:t>
            </a:r>
            <a:r>
              <a:rPr lang="zh-CN" altLang="en-US" dirty="0"/>
              <a:t>我们用</a:t>
            </a:r>
            <a:r>
              <a:rPr lang="en-US" altLang="zh-CN" dirty="0"/>
              <a:t>CSD</a:t>
            </a:r>
            <a:r>
              <a:rPr lang="zh-CN" altLang="en-US" dirty="0"/>
              <a:t>分解）</a:t>
            </a:r>
          </a:p>
        </p:txBody>
      </p:sp>
      <p:pic>
        <p:nvPicPr>
          <p:cNvPr id="8" name="图片 7" descr="IguanaTex Bitmap Display&#10;&#10;\documentclass{article}&#10;\usepackage{amsmath}&#10;\usepackage{color}&#10;\pagestyle{empty}&#10;\begin{document}&#10;&#10;&#10;\begin{equation*}&#10;\begin{split}&#10;&amp;|0\rangle = \sum _n C_n |u_n\rangle,\;\;C_n\neq 0\\&#10;\end{split}&#10;\end{equation*}&#10;&#10;\end{document}">
            <a:extLst>
              <a:ext uri="{FF2B5EF4-FFF2-40B4-BE49-F238E27FC236}">
                <a16:creationId xmlns:a16="http://schemas.microsoft.com/office/drawing/2014/main" id="{54FCE8C4-0325-4EC5-3580-D6253348B01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853" y="3045492"/>
            <a:ext cx="3130293" cy="59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5760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B7B869-5667-F6C3-1E7C-3DFC92BF3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C1283A-DE4D-10D2-FC1D-118159FA5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很多时候，我们无法知道</a:t>
            </a:r>
            <a:r>
              <a:rPr lang="en-US" altLang="zh-CN" dirty="0"/>
              <a:t>U</a:t>
            </a:r>
            <a:r>
              <a:rPr lang="zh-CN" altLang="en-US" dirty="0"/>
              <a:t>的具体形式，我们知道一个厄米矩阵</a:t>
            </a:r>
            <a:r>
              <a:rPr lang="en-US" altLang="zh-CN" dirty="0"/>
              <a:t>H</a:t>
            </a:r>
            <a:r>
              <a:rPr lang="zh-CN" altLang="en-US" dirty="0"/>
              <a:t>，需要通过演化来看</a:t>
            </a:r>
            <a:r>
              <a:rPr lang="en-US" altLang="zh-CN" dirty="0"/>
              <a:t>H</a:t>
            </a:r>
            <a:r>
              <a:rPr lang="zh-CN" altLang="en-US" dirty="0"/>
              <a:t>的本征值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已知</a:t>
            </a:r>
            <a:r>
              <a:rPr lang="en-US" altLang="zh-CN" dirty="0"/>
              <a:t>H</a:t>
            </a:r>
            <a:r>
              <a:rPr lang="zh-CN" altLang="en-US" dirty="0"/>
              <a:t>，如何计算</a:t>
            </a:r>
            <a:r>
              <a:rPr lang="en-US" altLang="zh-CN" dirty="0"/>
              <a:t>U</a:t>
            </a:r>
            <a:r>
              <a:rPr lang="zh-CN" altLang="en-US" dirty="0"/>
              <a:t>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已知</a:t>
            </a:r>
            <a:r>
              <a:rPr lang="en-US" altLang="zh-CN" dirty="0"/>
              <a:t>H</a:t>
            </a:r>
            <a:r>
              <a:rPr lang="zh-CN" altLang="en-US" dirty="0"/>
              <a:t>，如何构造</a:t>
            </a:r>
            <a:r>
              <a:rPr lang="en-US" altLang="zh-CN" dirty="0"/>
              <a:t>U</a:t>
            </a:r>
            <a:r>
              <a:rPr lang="zh-CN" altLang="en-US" dirty="0"/>
              <a:t>算符对应的量子门 </a:t>
            </a:r>
            <a:r>
              <a:rPr lang="en-US" altLang="zh-CN" dirty="0"/>
              <a:t>---- </a:t>
            </a:r>
            <a:r>
              <a:rPr lang="zh-CN" altLang="en-US" dirty="0"/>
              <a:t>量子模拟</a:t>
            </a:r>
          </a:p>
        </p:txBody>
      </p:sp>
      <p:pic>
        <p:nvPicPr>
          <p:cNvPr id="6" name="图片 5" descr="IguanaTex Bitmap Display&#10;&#10;\documentclass{article}&#10;\usepackage{amsmath}&#10;\usepackage{color}&#10;\pagestyle{empty}&#10;\begin{document}&#10;&#10;&#10;\begin{equation*}&#10;\begin{split}&#10;&amp;U=e^{iHt}\\&#10;\end{split}&#10;\end{equation*}&#10;&#10;\end{document}">
            <a:extLst>
              <a:ext uri="{FF2B5EF4-FFF2-40B4-BE49-F238E27FC236}">
                <a16:creationId xmlns:a16="http://schemas.microsoft.com/office/drawing/2014/main" id="{51E54C99-BB8A-59EA-3DDB-FB06A5926A4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550" y="2769046"/>
            <a:ext cx="1306900" cy="31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4409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EC395A-3FDE-DEDF-CA56-5E06D5695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最简单的量子模拟方案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B29DB5-61AD-343B-3269-2CAFF4D39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先考虑这种情况的量子模拟，任意情况的都可以化为它</a:t>
            </a:r>
          </a:p>
        </p:txBody>
      </p:sp>
      <p:pic>
        <p:nvPicPr>
          <p:cNvPr id="4" name="图片 3" descr="IguanaTex Bitmap Display&#10;&#10;\documentclass{article}&#10;\usepackage{amsmath}&#10;\usepackage{color}&#10;\pagestyle{empty}&#10;\begin{document}&#10;&#10;&#10;\begin{equation*}&#10;\begin{split}&#10;&amp;U=e^{iHt}\\&#10;\end{split}&#10;\end{equation*}&#10;&#10;\end{document}">
            <a:extLst>
              <a:ext uri="{FF2B5EF4-FFF2-40B4-BE49-F238E27FC236}">
                <a16:creationId xmlns:a16="http://schemas.microsoft.com/office/drawing/2014/main" id="{3D72307C-E8D3-DCC0-CA4F-0C807FCA8A4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630" y="4552279"/>
            <a:ext cx="1306900" cy="313739"/>
          </a:xfrm>
          <a:prstGeom prst="rect">
            <a:avLst/>
          </a:prstGeom>
        </p:spPr>
      </p:pic>
      <p:pic>
        <p:nvPicPr>
          <p:cNvPr id="7" name="图片 6" descr="IguanaTex Bitmap Display&#10;&#10;\documentclass{article}&#10;\usepackage{amsmath}&#10;\usepackage{color}&#10;\pagestyle{empty}&#10;\begin{document}&#10;&#10;&#10;\begin{equation*}&#10;\begin{split}&#10;&amp;\sigma \in \{ I, \sigma _x, \sigma _y, \sigma _z\}\\&#10;\end{split}&#10;\end{equation*}&#10;&#10;\end{document}">
            <a:extLst>
              <a:ext uri="{FF2B5EF4-FFF2-40B4-BE49-F238E27FC236}">
                <a16:creationId xmlns:a16="http://schemas.microsoft.com/office/drawing/2014/main" id="{635976D6-D50D-2FBF-EF2D-DA03AA741D2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208" y="2879808"/>
            <a:ext cx="2665744" cy="361527"/>
          </a:xfrm>
          <a:prstGeom prst="rect">
            <a:avLst/>
          </a:prstGeom>
        </p:spPr>
      </p:pic>
      <p:pic>
        <p:nvPicPr>
          <p:cNvPr id="10" name="图片 9" descr="IguanaTex Bitmap Display&#10;&#10;\documentclass{article}&#10;\usepackage{amsmath}&#10;\usepackage{color}&#10;\pagestyle{empty}&#10;\begin{document}&#10;&#10;&#10;\begin{equation*}&#10;\begin{split}&#10;&amp;H=\mathop{\otimes}\limits _l \sigma _l\\&#10;\end{split}&#10;\end{equation*}&#10;&#10;\end{document}">
            <a:extLst>
              <a:ext uri="{FF2B5EF4-FFF2-40B4-BE49-F238E27FC236}">
                <a16:creationId xmlns:a16="http://schemas.microsoft.com/office/drawing/2014/main" id="{025938B5-B780-1285-7A3E-116A67058EB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724" y="3669828"/>
            <a:ext cx="1356766" cy="4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646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66DE66-57D7-596C-2379-DD6EECCA6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B8D9D2-E25C-1E15-4D1F-66490B13D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注意：</a:t>
            </a:r>
            <a:endParaRPr lang="en-US" altLang="zh-CN" dirty="0"/>
          </a:p>
          <a:p>
            <a:r>
              <a:rPr lang="zh-CN" altLang="en-US" dirty="0"/>
              <a:t>所以，不能简单地给每个</a:t>
            </a:r>
            <a:r>
              <a:rPr lang="en-US" altLang="zh-CN" dirty="0"/>
              <a:t>qubit</a:t>
            </a:r>
            <a:r>
              <a:rPr lang="zh-CN" altLang="en-US" dirty="0"/>
              <a:t>去使用</a:t>
            </a:r>
            <a:r>
              <a:rPr lang="en-US" altLang="zh-CN" dirty="0" err="1"/>
              <a:t>Rxyz</a:t>
            </a:r>
            <a:r>
              <a:rPr lang="zh-CN" altLang="en-US" dirty="0"/>
              <a:t>门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由于</a:t>
            </a:r>
            <a:r>
              <a:rPr lang="en-US" altLang="zh-CN" dirty="0"/>
              <a:t>|0&gt;</a:t>
            </a:r>
            <a:r>
              <a:rPr lang="zh-CN" altLang="en-US" dirty="0"/>
              <a:t>和</a:t>
            </a:r>
            <a:r>
              <a:rPr lang="en-US" altLang="zh-CN" dirty="0"/>
              <a:t>|1&gt;</a:t>
            </a:r>
            <a:r>
              <a:rPr lang="zh-CN" altLang="en-US" dirty="0"/>
              <a:t>是       的基态，</a:t>
            </a:r>
          </a:p>
        </p:txBody>
      </p:sp>
      <p:pic>
        <p:nvPicPr>
          <p:cNvPr id="9" name="图片 8" descr="IguanaTex Bitmap Display&#10;&#10;\documentclass{article}&#10;\usepackage{amsmath}&#10;\usepackage{color}&#10;\pagestyle{empty}&#10;\begin{document}&#10;&#10;&#10;\begin{equation*}&#10;\begin{split}&#10;&amp;e^{i\sigma _i \otimes \sigma _j t}\neq e^{i\sigma _i t}\otimes e^{i\sigma _j t}\\&#10;\end{split}&#10;\end{equation*}&#10;&#10;\end{document}">
            <a:extLst>
              <a:ext uri="{FF2B5EF4-FFF2-40B4-BE49-F238E27FC236}">
                <a16:creationId xmlns:a16="http://schemas.microsoft.com/office/drawing/2014/main" id="{86F95AFC-B5A7-D326-6766-4A7119C2DC6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394" y="1834265"/>
            <a:ext cx="3309844" cy="376071"/>
          </a:xfrm>
          <a:prstGeom prst="rect">
            <a:avLst/>
          </a:prstGeom>
        </p:spPr>
      </p:pic>
      <p:pic>
        <p:nvPicPr>
          <p:cNvPr id="7" name="图片 6" descr="IguanaTex Bitmap Display&#10;&#10;\documentclass{article}&#10;\usepackage{amsmath}&#10;\usepackage{color}&#10;\pagestyle{empty}&#10;\begin{document}&#10;&#10;&#10;\begin{equation*}&#10;\begin{split}&#10;&amp;\sigma _z\\&#10;\end{split}&#10;\end{equation*}&#10;&#10;\end{document}">
            <a:extLst>
              <a:ext uri="{FF2B5EF4-FFF2-40B4-BE49-F238E27FC236}">
                <a16:creationId xmlns:a16="http://schemas.microsoft.com/office/drawing/2014/main" id="{B4531F63-B06E-B3E9-BFE8-70B62A25CCF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054" y="3470382"/>
            <a:ext cx="311661" cy="203619"/>
          </a:xfrm>
          <a:prstGeom prst="rect">
            <a:avLst/>
          </a:prstGeom>
        </p:spPr>
      </p:pic>
      <p:pic>
        <p:nvPicPr>
          <p:cNvPr id="12" name="图片 11" descr="IguanaTex Bitmap Display&#10;&#10;\documentclass{article}&#10;\usepackage{amsmath}&#10;\usepackage{color}&#10;\pagestyle{empty}&#10;\begin{document}&#10;&#10;&#10;\begin{equation*}&#10;\begin{split}&#10;&amp;e^{i\sigma _z \otimes \sigma _z t}|00\rangle = e^{i t}|00\rangle\\&#10;&amp;e^{i\sigma _z \otimes \sigma _z t}|01\rangle = e^{-i t}|10\rangle\\&#10;&amp;e^{i\sigma _z \otimes \sigma _z t}|10\rangle = e^{-i t}|01\rangle\\&#10;&amp;e^{i\sigma _z \otimes \sigma _z t}|11\rangle = e^{i t}|11\rangle\\&#10;\end{split}&#10;\end{equation*}&#10;&#10;\end{document}">
            <a:extLst>
              <a:ext uri="{FF2B5EF4-FFF2-40B4-BE49-F238E27FC236}">
                <a16:creationId xmlns:a16="http://schemas.microsoft.com/office/drawing/2014/main" id="{25B95024-691D-1F2C-1074-858F987B16F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953" y="4101630"/>
            <a:ext cx="3353476" cy="2083973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5F28658-F773-E3CF-C0E9-ABC3DB930F09}"/>
              </a:ext>
            </a:extLst>
          </p:cNvPr>
          <p:cNvSpPr/>
          <p:nvPr/>
        </p:nvSpPr>
        <p:spPr>
          <a:xfrm>
            <a:off x="4756298" y="3966693"/>
            <a:ext cx="659218" cy="60530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318D1BF4-00DC-3AF5-58CB-B90206A9FCAC}"/>
              </a:ext>
            </a:extLst>
          </p:cNvPr>
          <p:cNvCxnSpPr/>
          <p:nvPr/>
        </p:nvCxnSpPr>
        <p:spPr>
          <a:xfrm flipV="1">
            <a:off x="5734493" y="3429000"/>
            <a:ext cx="2020186" cy="4625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A0F24A7-9302-B124-4B40-44E34760A433}"/>
              </a:ext>
            </a:extLst>
          </p:cNvPr>
          <p:cNvSpPr txBox="1"/>
          <p:nvPr/>
        </p:nvSpPr>
        <p:spPr>
          <a:xfrm>
            <a:off x="8108287" y="3125972"/>
            <a:ext cx="30629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相位可以用辅助</a:t>
            </a:r>
            <a:r>
              <a:rPr lang="en-US" altLang="zh-CN" dirty="0"/>
              <a:t>qubit</a:t>
            </a:r>
            <a:r>
              <a:rPr lang="zh-CN" altLang="en-US" dirty="0"/>
              <a:t>加上去</a:t>
            </a:r>
            <a:endParaRPr lang="en-US" altLang="zh-CN" dirty="0"/>
          </a:p>
          <a:p>
            <a:endParaRPr lang="fr-FR" altLang="zh-CN" dirty="0"/>
          </a:p>
          <a:p>
            <a:r>
              <a:rPr lang="zh-CN" altLang="en-US" dirty="0"/>
              <a:t>相位的符号和“</a:t>
            </a:r>
            <a:r>
              <a:rPr lang="en-US" altLang="zh-CN" dirty="0"/>
              <a:t>1</a:t>
            </a:r>
            <a:r>
              <a:rPr lang="zh-CN" altLang="en-US" dirty="0"/>
              <a:t>”的个数有关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7" name="图片 16" descr="IguanaTex Bitmap Display&#10;&#10;\documentclass{article}&#10;\usepackage{amsmath}&#10;\usepackage{color}&#10;\pagestyle{empty}&#10;\begin{document}&#10;&#10;&#10;\begin{equation*}&#10;\begin{split}&#10;&amp;e^{i\sigma _z \otimes \sigma _z t}|00\rangle |0\rangle =|00\rangle e^{i\sigma _z t}|0\rangle\\&#10;\end{split}&#10;\end{equation*}&#10;&#10;\end{document}">
            <a:extLst>
              <a:ext uri="{FF2B5EF4-FFF2-40B4-BE49-F238E27FC236}">
                <a16:creationId xmlns:a16="http://schemas.microsoft.com/office/drawing/2014/main" id="{E85081F4-F75B-4B7B-2165-9D47C659611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940" y="2663916"/>
            <a:ext cx="3573824" cy="327119"/>
          </a:xfrm>
          <a:prstGeom prst="rect">
            <a:avLst/>
          </a:prstGeom>
        </p:spPr>
      </p:pic>
      <p:pic>
        <p:nvPicPr>
          <p:cNvPr id="22" name="图片 21" descr="IguanaTex Bitmap Display&#10;&#10;\documentclass{article}&#10;\usepackage{amsmath}&#10;\usepackage{color}&#10;\pagestyle{empty}&#10;\begin{document}&#10;&#10;&#10;\begin{equation*}&#10;\begin{split}&#10;&amp;e^{i\sigma _z \otimes \sigma _z t}|10\rangle |0\rangle =|10\rangle \sigma_x e^{i\sigma _z t}\sigma _x|0\rangle\\&#10;&amp;X.R_z(\theta).X=R_z(-\theta)\\&#10;\end{split}&#10;\end{equation*}&#10;&#10;\end{document}">
            <a:extLst>
              <a:ext uri="{FF2B5EF4-FFF2-40B4-BE49-F238E27FC236}">
                <a16:creationId xmlns:a16="http://schemas.microsoft.com/office/drawing/2014/main" id="{82B6FBC7-3873-2D3F-DF0F-32E7F228FB1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87" y="4471984"/>
            <a:ext cx="3693208" cy="67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2714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66DE66-57D7-596C-2379-DD6EECCA6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B8D9D2-E25C-1E15-4D1F-66490B13D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考虑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模拟它的线路是这样：</a:t>
            </a:r>
          </a:p>
        </p:txBody>
      </p:sp>
      <p:pic>
        <p:nvPicPr>
          <p:cNvPr id="11" name="图片 10" descr="IguanaTex Bitmap Display&#10;&#10;\documentclass{article}&#10;\usepackage{amsmath}&#10;\usepackage{color}&#10;\pagestyle{empty}&#10;\begin{document}&#10;&#10;&#10;\begin{equation*}&#10;\begin{split}&#10;&amp;e^{i\sigma _z \otimes \sigma _z \ldots t}|??\rangle \\&#10;\end{split}&#10;\end{equation*}&#10;&#10;\end{document}">
            <a:extLst>
              <a:ext uri="{FF2B5EF4-FFF2-40B4-BE49-F238E27FC236}">
                <a16:creationId xmlns:a16="http://schemas.microsoft.com/office/drawing/2014/main" id="{728BED84-14E1-D621-952E-03AFD47C844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939" y="1926414"/>
            <a:ext cx="1948921" cy="388537"/>
          </a:xfrm>
          <a:prstGeom prst="rect">
            <a:avLst/>
          </a:prstGeom>
        </p:spPr>
      </p:pic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F2863193-64E7-9335-A429-EEB5FDE5D1D6}"/>
              </a:ext>
            </a:extLst>
          </p:cNvPr>
          <p:cNvCxnSpPr>
            <a:cxnSpLocks/>
          </p:cNvCxnSpPr>
          <p:nvPr/>
        </p:nvCxnSpPr>
        <p:spPr>
          <a:xfrm flipH="1">
            <a:off x="5174512" y="1148316"/>
            <a:ext cx="2466753" cy="677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9C84CFED-03A6-90AA-EC46-AE5DC05E5ABE}"/>
              </a:ext>
            </a:extLst>
          </p:cNvPr>
          <p:cNvSpPr txBox="1"/>
          <p:nvPr/>
        </p:nvSpPr>
        <p:spPr>
          <a:xfrm>
            <a:off x="7790121" y="942753"/>
            <a:ext cx="2013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全是</a:t>
            </a:r>
            <a:r>
              <a:rPr lang="en-US" altLang="zh-CN" dirty="0"/>
              <a:t>z</a:t>
            </a:r>
            <a:endParaRPr lang="zh-CN" altLang="en-US" dirty="0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AE4F7499-8775-5B8F-AE97-5A5C8AC02A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4270" y="3847973"/>
            <a:ext cx="5423179" cy="246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89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A2E8C1-3635-D181-B8AB-3E541A51D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842728-99C6-66ED-B88E-AD4B13CBA5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幺正矩阵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分别作用到多个比特的量子门，可以视为张量积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幺正矩阵都能写成张量积吗？</a:t>
            </a:r>
          </a:p>
        </p:txBody>
      </p:sp>
      <p:pic>
        <p:nvPicPr>
          <p:cNvPr id="5" name="图片 4" descr="\documentclass{article}&#10;\usepackage{amsmath}&#10;\pagestyle{empty}&#10;\begin{document}&#10;&#10;\begin{equation*}&#10;\begin{pmatrix}m_{11} &amp; m_{12} \\ m_{21} &amp; m_{22}\end{pmatrix} \begin{pmatrix}a\\ b\end{pmatrix} &#10;\end{equation*}&#10;&#10;&#10;\end{document}" title="IguanaTex Bitmap Display">
            <a:extLst>
              <a:ext uri="{FF2B5EF4-FFF2-40B4-BE49-F238E27FC236}">
                <a16:creationId xmlns:a16="http://schemas.microsoft.com/office/drawing/2014/main" id="{4E23B326-8182-44BC-4D10-09923374104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670" y="1612974"/>
            <a:ext cx="2286749" cy="715618"/>
          </a:xfrm>
          <a:prstGeom prst="rect">
            <a:avLst/>
          </a:prstGeom>
        </p:spPr>
      </p:pic>
      <p:pic>
        <p:nvPicPr>
          <p:cNvPr id="6" name="图片 5" descr="\documentclass{article}&#10;\usepackage{amsmath}&#10;\pagestyle{empty}&#10;\begin{document}&#10;&#10;\begin{equation*}&#10;\begin{pmatrix}m_{11} &amp; m_{12} \\ m_{21} &amp; m_{22}\end{pmatrix} \otimes  \begin{pmatrix}n_{11} &amp; n_{12} \\ n_{21} &amp; n_{22}\end{pmatrix} = \begin{pmatrix}m_{11}\begin{pmatrix}n_{11} &amp; n_{12} \\ n_{21} &amp; n_{22}\end{pmatrix} &amp; m_{12}\begin{pmatrix}n_{11} &amp; n_{12} \\ n_{21} &amp; n_{22}\end{pmatrix} \\ m_{21}\begin{pmatrix}n_{11} &amp; n_{12} \\ n_{21} &amp; n_{22}\end{pmatrix} &amp; m_{22}\begin{pmatrix}n_{11} &amp; n_{12} \\ n_{21} &amp; n_{22}\end{pmatrix}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82B10315-B6DF-4FC7-D227-CE27106B8B7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24" y="3037158"/>
            <a:ext cx="7368947" cy="1155430"/>
          </a:xfrm>
          <a:prstGeom prst="rect">
            <a:avLst/>
          </a:prstGeom>
        </p:spPr>
      </p:pic>
      <p:pic>
        <p:nvPicPr>
          <p:cNvPr id="7" name="图片 6" descr="\documentclass{article}&#10;\usepackage{amsmath}&#10;\pagestyle{empty}&#10;\begin{document}&#10;&#10;\begin{equation*}&#10;\begin{pmatrix} &#10;m_{11}n_{11} &amp; m_{11}n_{12} &amp; m_{12}n_{11} &amp; m_{12}n_{12} \\&#10;m_{11}n_{21} &amp; m_{11}n_{22} &amp; m_{12}n_{21} &amp; m_{12}n_{22} \\&#10;m_{21}n_{11} &amp; m_{21}n_{12} &amp; m_{22}n_{11} &amp; m_{22}n_{12} \\&#10;m_{21}n_{21} &amp; m_{21}n_{22} &amp; m_{22}n_{21} &amp; m_{22}n_{22} &#10;\end{pmatrix}&#10;\end{equation*}&#10;&#10;&#10;\end{document}" title="IguanaTex Bitmap Display">
            <a:extLst>
              <a:ext uri="{FF2B5EF4-FFF2-40B4-BE49-F238E27FC236}">
                <a16:creationId xmlns:a16="http://schemas.microsoft.com/office/drawing/2014/main" id="{4206A8E3-7423-30AB-EAA4-EF274795FD3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671" y="4327525"/>
            <a:ext cx="4434652" cy="126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401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866A55-9607-EBC7-BF66-ABE8B6E9F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6A5226-2394-1BD3-5935-C77E977DD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都是</a:t>
            </a:r>
            <a:r>
              <a:rPr lang="en-US" altLang="zh-CN" dirty="0"/>
              <a:t>z</a:t>
            </a:r>
            <a:r>
              <a:rPr lang="zh-CN" altLang="en-US" dirty="0"/>
              <a:t>的情况没问题了，有</a:t>
            </a:r>
            <a:r>
              <a:rPr lang="en-US" altLang="zh-CN" dirty="0"/>
              <a:t>x</a:t>
            </a:r>
            <a:r>
              <a:rPr lang="zh-CN" altLang="en-US" dirty="0"/>
              <a:t>或</a:t>
            </a:r>
            <a:r>
              <a:rPr lang="en-US" altLang="zh-CN" dirty="0"/>
              <a:t>y</a:t>
            </a:r>
            <a:r>
              <a:rPr lang="zh-CN" altLang="en-US" dirty="0"/>
              <a:t>呢？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“旋转”到</a:t>
            </a:r>
            <a:r>
              <a:rPr lang="en-US" altLang="zh-CN" dirty="0"/>
              <a:t>z</a:t>
            </a:r>
            <a:r>
              <a:rPr lang="zh-CN" altLang="en-US" dirty="0"/>
              <a:t>的基态下模拟</a:t>
            </a:r>
          </a:p>
        </p:txBody>
      </p:sp>
      <p:pic>
        <p:nvPicPr>
          <p:cNvPr id="11" name="图片 10" descr="IguanaTex Bitmap Display&#10;&#10;\documentclass{article}&#10;\usepackage{amsmath}&#10;\usepackage{color}&#10;\pagestyle{empty}&#10;\begin{document}&#10;&#10;&#10;\begin{equation*}&#10;\begin{split}&#10;&amp;U_{x,y}^{\dagger} \sigma _{x,y} U_{x,y} = \sigma _z\\&#10;\end{split}&#10;\end{equation*}&#10;&#10;\end{document}">
            <a:extLst>
              <a:ext uri="{FF2B5EF4-FFF2-40B4-BE49-F238E27FC236}">
                <a16:creationId xmlns:a16="http://schemas.microsoft.com/office/drawing/2014/main" id="{9DA2C31C-1110-18B2-5D2C-F153E8F0D2D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153" y="2982286"/>
            <a:ext cx="2640809" cy="446714"/>
          </a:xfrm>
          <a:prstGeom prst="rect">
            <a:avLst/>
          </a:prstGeom>
        </p:spPr>
      </p:pic>
      <p:pic>
        <p:nvPicPr>
          <p:cNvPr id="13" name="图片 12" descr="IguanaTex Bitmap Display&#10;&#10;\documentclass{article}&#10;\usepackage{amsmath}&#10;\usepackage{color}&#10;\pagestyle{empty}&#10;\begin{document}&#10;&#10;&#10;\begin{equation*}&#10;\begin{split}&#10;&amp;\left(I\otimes \ldots U_{x,y}^{\dagger}\ldots \otimes I \right)\exp(i \sigma _l\otimes \ldots \sigma _{x,y}\ldots \sigma _l t) \left(I \otimes \ldots U_{x,y}\ldots \otimes I \right)= \exp(i \sigma _l\otimes \ldots \sigma _z\ldots \sigma _l t)\\&#10;\end{split}&#10;\end{equation*}&#10;&#10;\end{document}">
            <a:extLst>
              <a:ext uri="{FF2B5EF4-FFF2-40B4-BE49-F238E27FC236}">
                <a16:creationId xmlns:a16="http://schemas.microsoft.com/office/drawing/2014/main" id="{25B353E7-CA0F-D0DD-5C97-BF225E33195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95" y="4798121"/>
            <a:ext cx="10620637" cy="34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53075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F4DCAF-41C8-EB96-22B4-8784DE6BF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D7C477-1350-5629-B4A4-00D806D79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" name="图片 7" descr="IguanaTex Bitmap Display&#10;&#10;\documentclass{article}&#10;\usepackage{amsmath}&#10;\usepackage{color}&#10;\pagestyle{empty}&#10;\begin{document}&#10;&#10;&#10;\begin{equation*}&#10;\begin{split}&#10;&amp;U_x=H\\&#10;&amp;U_y=H p(-\frac{\pi}{2}) \\&#10;\end{split}&#10;\end{equation*}&#10;&#10;\end{document}">
            <a:extLst>
              <a:ext uri="{FF2B5EF4-FFF2-40B4-BE49-F238E27FC236}">
                <a16:creationId xmlns:a16="http://schemas.microsoft.com/office/drawing/2014/main" id="{1F497253-1ED7-8014-C380-320FE3B2FB1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495" y="1567437"/>
            <a:ext cx="2119296" cy="111574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F88C609-0289-C4AE-4478-6441926C5D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3883" y="4174816"/>
            <a:ext cx="8166520" cy="2654436"/>
          </a:xfrm>
          <a:prstGeom prst="rect">
            <a:avLst/>
          </a:prstGeom>
        </p:spPr>
      </p:pic>
      <p:pic>
        <p:nvPicPr>
          <p:cNvPr id="13" name="图片 12" descr="IguanaTex Bitmap Display&#10;&#10;\documentclass{article}&#10;\usepackage{amsmath}&#10;\usepackage{color}&#10;\pagestyle{empty}&#10;\begin{document}&#10;&#10;&#10;\begin{equation*}&#10;\begin{split}&#10;&amp;e^{i \sigma _z \otimes \sigma _x \otimes \sigma _y t} \\&#10;\end{split}&#10;\end{equation*}&#10;&#10;\end{document}">
            <a:extLst>
              <a:ext uri="{FF2B5EF4-FFF2-40B4-BE49-F238E27FC236}">
                <a16:creationId xmlns:a16="http://schemas.microsoft.com/office/drawing/2014/main" id="{315D43ED-AF90-7677-1EC7-703D2169DDE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463" y="3434092"/>
            <a:ext cx="1693359" cy="30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6939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E4B4DA-ABE9-378A-9105-64B8A4A9D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84DCC0-BD2B-C89B-5C0F-DE21E09F7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这种情况我们会了，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任意的厄米矩阵呢？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Trotter</a:t>
            </a:r>
            <a:r>
              <a:rPr lang="zh-CN" altLang="en-US" dirty="0"/>
              <a:t>展开</a:t>
            </a:r>
          </a:p>
        </p:txBody>
      </p:sp>
      <p:pic>
        <p:nvPicPr>
          <p:cNvPr id="4" name="图片 3" descr="IguanaTex Bitmap Display&#10;&#10;\documentclass{article}&#10;\usepackage{amsmath}&#10;\usepackage{color}&#10;\pagestyle{empty}&#10;\begin{document}&#10;&#10;&#10;\begin{equation*}&#10;\begin{split}&#10;&amp;U=e^{iHt}\\&#10;\end{split}&#10;\end{equation*}&#10;&#10;\end{document}">
            <a:extLst>
              <a:ext uri="{FF2B5EF4-FFF2-40B4-BE49-F238E27FC236}">
                <a16:creationId xmlns:a16="http://schemas.microsoft.com/office/drawing/2014/main" id="{E06613C6-BAAC-5C22-7205-F88F2E735BA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40367"/>
            <a:ext cx="1306900" cy="313739"/>
          </a:xfrm>
          <a:prstGeom prst="rect">
            <a:avLst/>
          </a:prstGeom>
        </p:spPr>
      </p:pic>
      <p:pic>
        <p:nvPicPr>
          <p:cNvPr id="5" name="图片 4" descr="IguanaTex Bitmap Display&#10;&#10;\documentclass{article}&#10;\usepackage{amsmath}&#10;\usepackage{color}&#10;\pagestyle{empty}&#10;\begin{document}&#10;&#10;&#10;\begin{equation*}&#10;\begin{split}&#10;&amp;\sigma \in \{ I, \sigma _x, \sigma _y, \sigma _z\}\\&#10;\end{split}&#10;\end{equation*}&#10;&#10;\end{document}">
            <a:extLst>
              <a:ext uri="{FF2B5EF4-FFF2-40B4-BE49-F238E27FC236}">
                <a16:creationId xmlns:a16="http://schemas.microsoft.com/office/drawing/2014/main" id="{CBA881D6-01E8-F85E-78CC-D37D4825DC5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049" y="1114804"/>
            <a:ext cx="2665744" cy="361527"/>
          </a:xfrm>
          <a:prstGeom prst="rect">
            <a:avLst/>
          </a:prstGeom>
        </p:spPr>
      </p:pic>
      <p:pic>
        <p:nvPicPr>
          <p:cNvPr id="6" name="图片 5" descr="IguanaTex Bitmap Display&#10;&#10;\documentclass{article}&#10;\usepackage{amsmath}&#10;\usepackage{color}&#10;\pagestyle{empty}&#10;\begin{document}&#10;&#10;&#10;\begin{equation*}&#10;\begin{split}&#10;&amp;H=\mathop{\otimes}\limits _l \sigma _l\\&#10;\end{split}&#10;\end{equation*}&#10;&#10;\end{document}">
            <a:extLst>
              <a:ext uri="{FF2B5EF4-FFF2-40B4-BE49-F238E27FC236}">
                <a16:creationId xmlns:a16="http://schemas.microsoft.com/office/drawing/2014/main" id="{F570D8BF-3585-DB90-440C-57B1F4AA3C7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605" y="1816103"/>
            <a:ext cx="1356766" cy="490347"/>
          </a:xfrm>
          <a:prstGeom prst="rect">
            <a:avLst/>
          </a:prstGeom>
        </p:spPr>
      </p:pic>
      <p:pic>
        <p:nvPicPr>
          <p:cNvPr id="11" name="图片 10" descr="IguanaTex Bitmap Display&#10;&#10;\documentclass{article}&#10;\usepackage{amsmath}&#10;\usepackage{color}&#10;\pagestyle{empty}&#10;\begin{document}&#10;&#10;&#10;\begin{equation*}&#10;\begin{split}&#10;&amp;H=\sum _i c_i H_i,\;\;H_i\in \{\otimes _l \sigma _l\}\\&#10;\end{split}&#10;\end{equation*}&#10;&#10;\end{document}">
            <a:extLst>
              <a:ext uri="{FF2B5EF4-FFF2-40B4-BE49-F238E27FC236}">
                <a16:creationId xmlns:a16="http://schemas.microsoft.com/office/drawing/2014/main" id="{BC1581CB-58EA-C3B4-BD46-4BF696D9460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582" y="3864642"/>
            <a:ext cx="4149252" cy="737598"/>
          </a:xfrm>
          <a:prstGeom prst="rect">
            <a:avLst/>
          </a:prstGeom>
        </p:spPr>
      </p:pic>
      <p:pic>
        <p:nvPicPr>
          <p:cNvPr id="14" name="图片 13" descr="IguanaTex Bitmap Display&#10;&#10;\documentclass{article}&#10;\usepackage{amsmath}&#10;\usepackage{color}&#10;\pagestyle{empty}&#10;\begin{document}&#10;&#10;&#10;\begin{equation*}&#10;\begin{split}&#10;&amp;e^{it\sum _n c_n H_n}=\lim _{m\to \infty} \left(\prod _n e^{i\frac{t}{m}c_nH_n}\right)^m\\&#10;\end{split}&#10;\end{equation*}&#10;&#10;\end{document}">
            <a:extLst>
              <a:ext uri="{FF2B5EF4-FFF2-40B4-BE49-F238E27FC236}">
                <a16:creationId xmlns:a16="http://schemas.microsoft.com/office/drawing/2014/main" id="{1BFD626B-2D4D-3313-AEA4-04A1428F3470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568" y="5255388"/>
            <a:ext cx="5454074" cy="1055492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AA074463-205A-C4F4-8FC5-4ACE3003A78C}"/>
              </a:ext>
            </a:extLst>
          </p:cNvPr>
          <p:cNvSpPr/>
          <p:nvPr/>
        </p:nvSpPr>
        <p:spPr>
          <a:xfrm>
            <a:off x="2927498" y="3813543"/>
            <a:ext cx="396949" cy="63086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A14AB840-FA65-1B14-D06E-AF16222F8156}"/>
              </a:ext>
            </a:extLst>
          </p:cNvPr>
          <p:cNvCxnSpPr/>
          <p:nvPr/>
        </p:nvCxnSpPr>
        <p:spPr>
          <a:xfrm flipV="1">
            <a:off x="3494567" y="3429000"/>
            <a:ext cx="3274828" cy="3007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5C5CBDB1-FB42-7F9F-E75B-985E53EEFB75}"/>
              </a:ext>
            </a:extLst>
          </p:cNvPr>
          <p:cNvSpPr txBox="1"/>
          <p:nvPr/>
        </p:nvSpPr>
        <p:spPr>
          <a:xfrm>
            <a:off x="7308371" y="3154326"/>
            <a:ext cx="37069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把</a:t>
            </a:r>
            <a:r>
              <a:rPr lang="en-US" altLang="zh-CN" dirty="0"/>
              <a:t>Hi</a:t>
            </a:r>
            <a:r>
              <a:rPr lang="zh-CN" altLang="en-US" dirty="0"/>
              <a:t>展开成矢量，实际上构成一组完备的正交的基矢</a:t>
            </a:r>
            <a:endParaRPr lang="en-US" altLang="zh-CN" dirty="0"/>
          </a:p>
          <a:p>
            <a:r>
              <a:rPr lang="zh-CN" altLang="en-US" dirty="0"/>
              <a:t>任何矩阵都可以写成这个求和</a:t>
            </a:r>
            <a:endParaRPr lang="en-US" altLang="zh-CN" dirty="0"/>
          </a:p>
          <a:p>
            <a:r>
              <a:rPr lang="zh-CN" altLang="en-US" dirty="0"/>
              <a:t>但是</a:t>
            </a:r>
            <a:r>
              <a:rPr lang="en-US" altLang="zh-CN" dirty="0"/>
              <a:t>H</a:t>
            </a:r>
            <a:r>
              <a:rPr lang="zh-CN" altLang="en-US" dirty="0"/>
              <a:t>必须是厄米矩阵，以保证</a:t>
            </a:r>
            <a:r>
              <a:rPr lang="en-US" altLang="zh-CN" dirty="0"/>
              <a:t>ci</a:t>
            </a:r>
            <a:r>
              <a:rPr lang="zh-CN" altLang="en-US" dirty="0"/>
              <a:t>都是实数</a:t>
            </a:r>
          </a:p>
        </p:txBody>
      </p:sp>
    </p:spTree>
    <p:extLst>
      <p:ext uri="{BB962C8B-B14F-4D97-AF65-F5344CB8AC3E}">
        <p14:creationId xmlns:p14="http://schemas.microsoft.com/office/powerpoint/2010/main" val="258565719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93123B-13B4-67B5-D7CA-C8DA099F0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BE6BFE-1605-3A8E-5E8E-33145BF98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写一个程序看看</a:t>
            </a:r>
            <a:r>
              <a:rPr lang="en-US" altLang="zh-CN" dirty="0"/>
              <a:t>H</a:t>
            </a:r>
            <a:r>
              <a:rPr lang="zh-CN" altLang="en-US" dirty="0"/>
              <a:t>的本征值（</a:t>
            </a:r>
            <a:r>
              <a:rPr lang="en-US" altLang="zh-CN" dirty="0" err="1"/>
              <a:t>pauli</a:t>
            </a:r>
            <a:r>
              <a:rPr lang="zh-CN" altLang="en-US" dirty="0"/>
              <a:t>矩阵的系数用“点乘”计算）</a:t>
            </a:r>
            <a:endParaRPr lang="en-US" altLang="zh-CN" dirty="0"/>
          </a:p>
          <a:p>
            <a:r>
              <a:rPr lang="zh-CN" altLang="en-US" dirty="0"/>
              <a:t>注意：初态必须和我们想要关心的“能级”的本征态互相</a:t>
            </a:r>
            <a:r>
              <a:rPr lang="en-US" altLang="zh-CN" dirty="0"/>
              <a:t>overlap</a:t>
            </a:r>
            <a:r>
              <a:rPr lang="zh-CN" altLang="en-US" dirty="0"/>
              <a:t>，我们还是使用</a:t>
            </a:r>
            <a:r>
              <a:rPr lang="en-US" altLang="zh-CN" dirty="0"/>
              <a:t>|0&gt;</a:t>
            </a:r>
            <a:r>
              <a:rPr lang="zh-CN" altLang="en-US" dirty="0"/>
              <a:t>，并且假设它和我们关心的本征值对应的本征态有</a:t>
            </a:r>
            <a:r>
              <a:rPr lang="en-US" altLang="zh-CN" dirty="0"/>
              <a:t>overlap</a:t>
            </a:r>
          </a:p>
          <a:p>
            <a:r>
              <a:rPr lang="zh-CN" altLang="en-US" dirty="0"/>
              <a:t>注意：本征值乘以</a:t>
            </a:r>
            <a:r>
              <a:rPr lang="en-US" altLang="zh-CN" dirty="0"/>
              <a:t>t</a:t>
            </a:r>
            <a:r>
              <a:rPr lang="zh-CN" altLang="en-US" dirty="0"/>
              <a:t>是周期的，所以看到的峰的位置是</a:t>
            </a:r>
            <a:r>
              <a:rPr lang="en-US" altLang="zh-CN" dirty="0"/>
              <a:t>U</a:t>
            </a:r>
            <a:r>
              <a:rPr lang="zh-CN" altLang="en-US" dirty="0"/>
              <a:t>的本征值，但不一定是</a:t>
            </a:r>
            <a:r>
              <a:rPr lang="en-US" altLang="zh-CN" dirty="0"/>
              <a:t>H</a:t>
            </a:r>
            <a:r>
              <a:rPr lang="zh-CN" altLang="en-US" dirty="0"/>
              <a:t>的本征值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注意：计算</a:t>
            </a:r>
            <a:r>
              <a:rPr lang="en-US" altLang="zh-CN" dirty="0" err="1"/>
              <a:t>C-U^n</a:t>
            </a:r>
            <a:r>
              <a:rPr lang="zh-CN" altLang="en-US" dirty="0"/>
              <a:t>的时候可以简化为</a:t>
            </a:r>
            <a:endParaRPr lang="en-US" altLang="zh-CN" dirty="0"/>
          </a:p>
          <a:p>
            <a:r>
              <a:rPr lang="zh-CN" altLang="en-US" dirty="0"/>
              <a:t>而且，我们只需要对辅助比特的</a:t>
            </a:r>
            <a:r>
              <a:rPr lang="en-US" altLang="zh-CN" dirty="0"/>
              <a:t>Rz</a:t>
            </a:r>
            <a:r>
              <a:rPr lang="zh-CN" altLang="en-US" dirty="0"/>
              <a:t>加一个</a:t>
            </a:r>
            <a:r>
              <a:rPr lang="en-US" altLang="zh-CN" dirty="0"/>
              <a:t>controller</a:t>
            </a:r>
            <a:r>
              <a:rPr lang="zh-CN" altLang="en-US" dirty="0"/>
              <a:t>即可</a:t>
            </a:r>
          </a:p>
        </p:txBody>
      </p:sp>
      <p:pic>
        <p:nvPicPr>
          <p:cNvPr id="8" name="图片 7" descr="IguanaTex Bitmap Display&#10;&#10;\documentclass{article}&#10;\usepackage{amsmath}&#10;\usepackage{color}&#10;\pagestyle{empty}&#10;\begin{document}&#10;&#10;&#10;\begin{equation*}&#10;\begin{split}&#10;&amp;e^{iHt}\to e^{i\lambda t}=e^{i(\lambda t+2n\pi)}\\&#10;\end{split}&#10;\end{equation*}&#10;&#10;\end{document}">
            <a:extLst>
              <a:ext uri="{FF2B5EF4-FFF2-40B4-BE49-F238E27FC236}">
                <a16:creationId xmlns:a16="http://schemas.microsoft.com/office/drawing/2014/main" id="{7A206D27-D658-3683-7974-79E8FF52A51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02" y="4128885"/>
            <a:ext cx="3555015" cy="326206"/>
          </a:xfrm>
          <a:prstGeom prst="rect">
            <a:avLst/>
          </a:prstGeom>
        </p:spPr>
      </p:pic>
      <p:pic>
        <p:nvPicPr>
          <p:cNvPr id="9" name="图片 8" descr="IguanaTex Bitmap Display&#10;&#10;\documentclass{article}&#10;\usepackage{amsmath}&#10;\usepackage{color}&#10;\pagestyle{empty}&#10;\begin{document}&#10;&#10;&#10;\begin{equation*}&#10;\begin{split}&#10;&amp;U=e^{iHt}\to U^{2n}=e^{2n \times t \times iH}\\&#10;\end{split}&#10;\end{equation*}&#10;&#10;\end{document}">
            <a:extLst>
              <a:ext uri="{FF2B5EF4-FFF2-40B4-BE49-F238E27FC236}">
                <a16:creationId xmlns:a16="http://schemas.microsoft.com/office/drawing/2014/main" id="{D22A6705-44C9-ADC5-5AA3-76AD9E07D6F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276" y="5002287"/>
            <a:ext cx="4263524" cy="31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26192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F806BB-E061-5696-C08A-873D3C48D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AFC48C-7FFD-04A4-8D3F-DE07776A25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54A7BD0-F4E1-ADB6-21DC-1A7EF16DD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331" y="1941201"/>
            <a:ext cx="5423179" cy="2463927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8DCC061-F9B5-0E44-D7CF-CDC54795CC23}"/>
              </a:ext>
            </a:extLst>
          </p:cNvPr>
          <p:cNvCxnSpPr>
            <a:cxnSpLocks/>
          </p:cNvCxnSpPr>
          <p:nvPr/>
        </p:nvCxnSpPr>
        <p:spPr>
          <a:xfrm flipV="1">
            <a:off x="6039293" y="4267200"/>
            <a:ext cx="0" cy="111996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C1F46B26-3668-4EA7-E44F-B4A2F9A82D8F}"/>
              </a:ext>
            </a:extLst>
          </p:cNvPr>
          <p:cNvSpPr txBox="1"/>
          <p:nvPr/>
        </p:nvSpPr>
        <p:spPr>
          <a:xfrm>
            <a:off x="6372447" y="5450958"/>
            <a:ext cx="2320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只需要在这里，把</a:t>
            </a:r>
            <a:r>
              <a:rPr lang="en-US" altLang="zh-CN" dirty="0"/>
              <a:t>Rz</a:t>
            </a:r>
            <a:r>
              <a:rPr lang="zh-CN" altLang="en-US" dirty="0"/>
              <a:t>换成</a:t>
            </a:r>
            <a:r>
              <a:rPr lang="en-US" altLang="zh-CN" dirty="0" err="1"/>
              <a:t>CRz</a:t>
            </a:r>
            <a:r>
              <a:rPr lang="zh-CN" altLang="en-US" dirty="0"/>
              <a:t>，就能达到</a:t>
            </a:r>
            <a:r>
              <a:rPr lang="en-US" altLang="zh-CN" dirty="0"/>
              <a:t>C-U</a:t>
            </a:r>
            <a:r>
              <a:rPr lang="zh-CN" altLang="en-US" dirty="0"/>
              <a:t>的效果</a:t>
            </a:r>
          </a:p>
        </p:txBody>
      </p:sp>
    </p:spTree>
    <p:extLst>
      <p:ext uri="{BB962C8B-B14F-4D97-AF65-F5344CB8AC3E}">
        <p14:creationId xmlns:p14="http://schemas.microsoft.com/office/powerpoint/2010/main" val="312570729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9D02A1-3D32-61C0-E0CE-B0E27E9EA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CB8D89-F9A6-22AA-C5A8-ED7033817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量子模拟的实际定义是，找到一个量子线路，与所要研究的系统（近似）对偶。对偶：当两个不同的作用量算出来的配分函数相同，它们是对偶的。因为它们对应的可观测量是相同的，可以认为是完全相同的系统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量子模拟的做法和用法比较广泛。不仅可以用泡利矩阵来做，不仅可以用来看本征值。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163605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7D3DAD-2EA8-6392-7306-121CF9F4C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量子模拟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BCD553-5036-33D8-3EFE-27D860E698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我们怎么模拟一个</a:t>
            </a:r>
            <a:r>
              <a:rPr lang="en-US" altLang="zh-CN" dirty="0" err="1"/>
              <a:t>Ising</a:t>
            </a:r>
            <a:r>
              <a:rPr lang="zh-CN" altLang="en-US" dirty="0"/>
              <a:t>模型？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Ising</a:t>
            </a:r>
            <a:r>
              <a:rPr lang="en-US" altLang="zh-CN" dirty="0"/>
              <a:t> gauge </a:t>
            </a:r>
            <a:r>
              <a:rPr lang="zh-CN" altLang="en-US" dirty="0"/>
              <a:t>模型？</a:t>
            </a:r>
            <a:endParaRPr lang="en-US" altLang="zh-CN" dirty="0"/>
          </a:p>
          <a:p>
            <a:r>
              <a:rPr lang="zh-CN" altLang="en-US" dirty="0"/>
              <a:t>费米子的引入？</a:t>
            </a:r>
            <a:r>
              <a:rPr lang="en-US" altLang="zh-CN" dirty="0"/>
              <a:t>Jordan Wigner</a:t>
            </a:r>
            <a:r>
              <a:rPr lang="zh-CN" altLang="en-US" dirty="0"/>
              <a:t>变换</a:t>
            </a:r>
            <a:endParaRPr lang="en-US" altLang="zh-CN" dirty="0"/>
          </a:p>
          <a:p>
            <a:r>
              <a:rPr lang="zh-CN" altLang="en-US" dirty="0"/>
              <a:t>格点</a:t>
            </a:r>
            <a:r>
              <a:rPr lang="en-US" altLang="zh-CN" dirty="0"/>
              <a:t>QCD</a:t>
            </a:r>
            <a:r>
              <a:rPr lang="zh-CN" altLang="en-US" dirty="0"/>
              <a:t>，第二类超导体，。。。</a:t>
            </a:r>
          </a:p>
        </p:txBody>
      </p:sp>
      <p:pic>
        <p:nvPicPr>
          <p:cNvPr id="6" name="图片 5" descr="IguanaTex Bitmap Display&#10;&#10;\documentclass{article}&#10;\usepackage{amsmath}&#10;\usepackage{color}&#10;\pagestyle{empty}&#10;\begin{document}&#10;&#10;&#10;\begin{equation*}&#10;\begin{split}&#10;&amp;H=\sum _{\langle i,j\rangle}\sigma _z(i)\sigma _z(j)+\lambda \sum _l \sigma _x(l)\\&#10;\end{split}&#10;\end{equation*}&#10;&#10;\end{document}">
            <a:extLst>
              <a:ext uri="{FF2B5EF4-FFF2-40B4-BE49-F238E27FC236}">
                <a16:creationId xmlns:a16="http://schemas.microsoft.com/office/drawing/2014/main" id="{BA774129-FD76-FC4F-3A07-5F7EF34AE4D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24" y="3297573"/>
            <a:ext cx="4830752" cy="81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4672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7FAEA0-FDF3-F19A-47D1-754906348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r>
              <a:rPr lang="zh-CN" altLang="en-US" dirty="0"/>
              <a:t>算法  </a:t>
            </a:r>
            <a:r>
              <a:rPr lang="en-US" altLang="zh-CN" dirty="0"/>
              <a:t>arXiv:0811.3171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801BA3-B107-EF15-E6EF-B57151D7A0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至此我们掌握了探索</a:t>
            </a:r>
            <a:r>
              <a:rPr lang="en-US" altLang="zh-CN" dirty="0"/>
              <a:t>HHL</a:t>
            </a:r>
            <a:r>
              <a:rPr lang="zh-CN" altLang="en-US" dirty="0"/>
              <a:t>算法的全部前提条件：</a:t>
            </a:r>
            <a:endParaRPr lang="en-US" altLang="zh-CN" dirty="0"/>
          </a:p>
          <a:p>
            <a:r>
              <a:rPr lang="en-US" altLang="zh-CN" dirty="0"/>
              <a:t>Amplitude encode</a:t>
            </a:r>
            <a:r>
              <a:rPr lang="zh-CN" altLang="en-US" dirty="0"/>
              <a:t>和给定厄米矩阵的</a:t>
            </a:r>
            <a:r>
              <a:rPr lang="en-US" altLang="zh-CN" dirty="0"/>
              <a:t>QPE</a:t>
            </a:r>
            <a:r>
              <a:rPr lang="zh-CN" altLang="en-US" dirty="0"/>
              <a:t>作为</a:t>
            </a:r>
            <a:r>
              <a:rPr lang="en-US" altLang="zh-CN" dirty="0"/>
              <a:t>building blocks</a:t>
            </a:r>
          </a:p>
          <a:p>
            <a:endParaRPr lang="en-US" altLang="zh-CN" dirty="0"/>
          </a:p>
          <a:p>
            <a:r>
              <a:rPr lang="en-US" altLang="zh-CN" dirty="0"/>
              <a:t>HHL</a:t>
            </a:r>
            <a:r>
              <a:rPr lang="zh-CN" altLang="en-US" dirty="0"/>
              <a:t>算法用来结算矩阵的逆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A</a:t>
            </a:r>
            <a:r>
              <a:rPr lang="zh-CN" altLang="en-US" dirty="0"/>
              <a:t>必须是厄米矩阵，（如果不是也没关系，可以用                 ）</a:t>
            </a:r>
            <a:endParaRPr lang="en-US" altLang="zh-CN" dirty="0"/>
          </a:p>
          <a:p>
            <a:r>
              <a:rPr lang="zh-CN" altLang="en-US" dirty="0"/>
              <a:t>不仅可以用来计算逆，还能计算矩阵的函数</a:t>
            </a:r>
          </a:p>
        </p:txBody>
      </p:sp>
      <p:pic>
        <p:nvPicPr>
          <p:cNvPr id="5" name="图片 4" descr="IguanaTex Bitmap Display&#10;&#10;\documentclass{article}&#10;\usepackage{amsmath}&#10;\usepackage{color}&#10;\pagestyle{empty}&#10;\begin{document}&#10;&#10;&#10;\begin{equation*}&#10;\begin{split}&#10;&amp;Ax=b&#10;\end{split}&#10;\end{equation*}&#10;&#10;\end{document}">
            <a:extLst>
              <a:ext uri="{FF2B5EF4-FFF2-40B4-BE49-F238E27FC236}">
                <a16:creationId xmlns:a16="http://schemas.microsoft.com/office/drawing/2014/main" id="{08ED68BA-1897-F95E-4B23-8FF476D7BBD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684" y="3429000"/>
            <a:ext cx="1075200" cy="258133"/>
          </a:xfrm>
          <a:prstGeom prst="rect">
            <a:avLst/>
          </a:prstGeom>
        </p:spPr>
      </p:pic>
      <p:pic>
        <p:nvPicPr>
          <p:cNvPr id="8" name="图片 7" descr="IguanaTex Bitmap Display&#10;&#10;\documentclass{article}&#10;\usepackage{amsmath}&#10;\usepackage{color}&#10;\pagestyle{empty}&#10;\begin{document}&#10;&#10;&#10;\begin{equation*}&#10;\begin{split}&#10;&amp;\begin{pmatrix} 0 &amp; A \\&#10;A^{\dagger} &amp; 0&#10;\end{pmatrix}&#10;\end{split}&#10;\end{equation*}&#10;&#10;\end{document}">
            <a:extLst>
              <a:ext uri="{FF2B5EF4-FFF2-40B4-BE49-F238E27FC236}">
                <a16:creationId xmlns:a16="http://schemas.microsoft.com/office/drawing/2014/main" id="{3FFAAE7F-D93A-BFFC-9ED5-401E2C1D1F5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596" y="4194545"/>
            <a:ext cx="1410133" cy="85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2096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45265B-88C0-2A84-1DE3-83DA4A021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r>
              <a:rPr lang="zh-CN" altLang="en-US" dirty="0"/>
              <a:t>算法的主要思想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A15DC7-6A0F-9A4D-2980-901349CB3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谱分解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 </a:t>
            </a:r>
            <a:r>
              <a:rPr lang="zh-CN" altLang="en-US" dirty="0"/>
              <a:t>把态转到</a:t>
            </a:r>
            <a:r>
              <a:rPr lang="en-US" altLang="zh-CN" dirty="0"/>
              <a:t>lambda</a:t>
            </a:r>
            <a:r>
              <a:rPr lang="zh-CN" altLang="en-US" dirty="0"/>
              <a:t>的基下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）对</a:t>
            </a:r>
            <a:r>
              <a:rPr lang="en-US" altLang="zh-CN" dirty="0"/>
              <a:t>li&gt;</a:t>
            </a:r>
            <a:r>
              <a:rPr lang="zh-CN" altLang="en-US" dirty="0"/>
              <a:t>，加一个系数</a:t>
            </a:r>
            <a:r>
              <a:rPr lang="en-US" altLang="zh-CN" dirty="0"/>
              <a:t>f(lambda _</a:t>
            </a:r>
            <a:r>
              <a:rPr lang="en-US" altLang="zh-CN" dirty="0" err="1"/>
              <a:t>i</a:t>
            </a:r>
            <a:r>
              <a:rPr lang="en-US" altLang="zh-CN" dirty="0"/>
              <a:t>)</a:t>
            </a:r>
          </a:p>
          <a:p>
            <a:r>
              <a:rPr lang="zh-CN" altLang="en-US" dirty="0"/>
              <a:t>另</a:t>
            </a:r>
          </a:p>
        </p:txBody>
      </p:sp>
      <p:pic>
        <p:nvPicPr>
          <p:cNvPr id="6" name="图片 5" descr="IguanaTex Bitmap Display&#10;&#10;\documentclass{article}&#10;\usepackage{amsmath}&#10;\usepackage{color}&#10;\pagestyle{empty}&#10;\begin{document}&#10;&#10;&#10;\begin{equation*}&#10;\begin{split}&#10;&amp;f(M)= \sum _{i}f(\lambda _i)|i\rangle \langle i |&#10;\end{split}&#10;\end{equation*}&#10;&#10;\end{document}">
            <a:extLst>
              <a:ext uri="{FF2B5EF4-FFF2-40B4-BE49-F238E27FC236}">
                <a16:creationId xmlns:a16="http://schemas.microsoft.com/office/drawing/2014/main" id="{591B37DC-C013-7D27-A13E-9632241D2D2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164" y="2124739"/>
            <a:ext cx="3381333" cy="757332"/>
          </a:xfrm>
          <a:prstGeom prst="rect">
            <a:avLst/>
          </a:prstGeom>
        </p:spPr>
      </p:pic>
      <p:pic>
        <p:nvPicPr>
          <p:cNvPr id="11" name="图片 10" descr="IguanaTex Bitmap Display&#10;&#10;\documentclass{article}&#10;\usepackage{amsmath}&#10;\usepackage{color}&#10;\pagestyle{empty}&#10;\begin{document}&#10;&#10;&#10;\begin{equation*}&#10;\begin{split}&#10;&amp;|b\rangle = \sum _j \beta _j|\lambda _j\rangle&#10;\end{split}&#10;\end{equation*}&#10;&#10;\end{document}">
            <a:extLst>
              <a:ext uri="{FF2B5EF4-FFF2-40B4-BE49-F238E27FC236}">
                <a16:creationId xmlns:a16="http://schemas.microsoft.com/office/drawing/2014/main" id="{0E562674-3462-52BC-9208-C68824BBDFA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045" y="4631633"/>
            <a:ext cx="2293334" cy="806399"/>
          </a:xfrm>
          <a:prstGeom prst="rect">
            <a:avLst/>
          </a:prstGeom>
        </p:spPr>
      </p:pic>
      <p:pic>
        <p:nvPicPr>
          <p:cNvPr id="14" name="图片 13" descr="IguanaTex Bitmap Display&#10;&#10;\documentclass{article}&#10;\usepackage{amsmath}&#10;\usepackage{color}&#10;\pagestyle{empty}&#10;\begin{document}&#10;&#10;&#10;\begin{equation*}&#10;\begin{split}&#10;&amp;f(M)|b\rangle = \sum _j f(\lambda _j)\beta _j|\lambda _j\rangle&#10;\end{split}&#10;\end{equation*}&#10;&#10;\end{document}">
            <a:extLst>
              <a:ext uri="{FF2B5EF4-FFF2-40B4-BE49-F238E27FC236}">
                <a16:creationId xmlns:a16="http://schemas.microsoft.com/office/drawing/2014/main" id="{F0C849ED-794B-5D5E-DE74-D52136B65D6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161" y="5505501"/>
            <a:ext cx="4029868" cy="80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4770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C64364-FD99-0850-D534-240C6AEAD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C175DF-0636-F38E-9D62-702494434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怎么得到</a:t>
            </a:r>
            <a:endParaRPr lang="en-US" altLang="zh-CN" dirty="0"/>
          </a:p>
          <a:p>
            <a:r>
              <a:rPr lang="zh-CN" altLang="en-US" dirty="0"/>
              <a:t>我们不得到它，我们的目的是加系数上去，</a:t>
            </a:r>
            <a:r>
              <a:rPr lang="en-US" altLang="zh-CN" dirty="0"/>
              <a:t>QPE: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它的系数仅当                         时比较大，如果把小的认为是</a:t>
            </a:r>
            <a:r>
              <a:rPr lang="en-US" altLang="zh-CN" dirty="0"/>
              <a:t>0</a:t>
            </a:r>
          </a:p>
          <a:p>
            <a:endParaRPr lang="en-US" altLang="zh-CN" dirty="0"/>
          </a:p>
          <a:p>
            <a:r>
              <a:rPr lang="zh-CN" altLang="en-US" dirty="0"/>
              <a:t>对</a:t>
            </a:r>
            <a:r>
              <a:rPr lang="en-US" altLang="zh-CN" dirty="0"/>
              <a:t>k</a:t>
            </a:r>
            <a:r>
              <a:rPr lang="zh-CN" altLang="en-US" dirty="0"/>
              <a:t>的求和仅有</a:t>
            </a:r>
            <a:r>
              <a:rPr lang="en-US" altLang="zh-CN" dirty="0"/>
              <a:t>1</a:t>
            </a:r>
            <a:r>
              <a:rPr lang="zh-CN" altLang="en-US" dirty="0"/>
              <a:t>项：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 descr="IguanaTex Bitmap Display&#10;&#10;\documentclass{article}&#10;\usepackage{amsmath}&#10;\usepackage{color}&#10;\pagestyle{empty}&#10;\begin{document}&#10;&#10;&#10;\begin{equation*}&#10;\begin{split}&#10;&amp;|b\rangle = \sum _j \beta _j|\lambda _j\rangle&#10;\end{split}&#10;\end{equation*}&#10;&#10;\end{document}">
            <a:extLst>
              <a:ext uri="{FF2B5EF4-FFF2-40B4-BE49-F238E27FC236}">
                <a16:creationId xmlns:a16="http://schemas.microsoft.com/office/drawing/2014/main" id="{EAAA44C6-4DE0-7C71-46CC-5F91FF3897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864" y="1825625"/>
            <a:ext cx="2293334" cy="806399"/>
          </a:xfrm>
          <a:prstGeom prst="rect">
            <a:avLst/>
          </a:prstGeom>
        </p:spPr>
      </p:pic>
      <p:pic>
        <p:nvPicPr>
          <p:cNvPr id="14" name="图片 13" descr="IguanaTex Bitmap Display&#10;&#10;\documentclass{article}&#10;\usepackage{amsmath}&#10;\usepackage{color}&#10;\pagestyle{empty}&#10;\begin{document}&#10;&#10;&#10;\begin{equation*}&#10;\begin{split}&#10;&amp;QPE|0\rangle|u\rangle = \frac{1}{2^n}\sum _j\sum _k\exp \left(j\times (\phi - 2\pi \frac{k}{2^n}) \times i\right)|k\rangle|u\rangle\\&#10;\end{split}&#10;\end{equation*}&#10;&#10;\end{document}">
            <a:extLst>
              <a:ext uri="{FF2B5EF4-FFF2-40B4-BE49-F238E27FC236}">
                <a16:creationId xmlns:a16="http://schemas.microsoft.com/office/drawing/2014/main" id="{D7F5CEA1-C34E-3E9A-ACE4-BB5BF379CEB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576" y="3288754"/>
            <a:ext cx="6957338" cy="783424"/>
          </a:xfrm>
          <a:prstGeom prst="rect">
            <a:avLst/>
          </a:prstGeom>
        </p:spPr>
      </p:pic>
      <p:pic>
        <p:nvPicPr>
          <p:cNvPr id="24" name="图片 23" descr="IguanaTex Bitmap Display&#10;&#10;\documentclass{article}&#10;\usepackage{amsmath}&#10;\usepackage{color}&#10;\pagestyle{empty}&#10;\begin{document}&#10;&#10;&#10;\begin{equation*}&#10;\begin{split}&#10;&amp;\left|\phi - 2\pi \frac{k}{2^n} \right| \approx 0\\&#10;\end{split}&#10;\end{equation*}&#10;&#10;\end{document}">
            <a:extLst>
              <a:ext uri="{FF2B5EF4-FFF2-40B4-BE49-F238E27FC236}">
                <a16:creationId xmlns:a16="http://schemas.microsoft.com/office/drawing/2014/main" id="{EC68DAEB-F13F-450F-88C9-E0071543F29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652" y="4383929"/>
            <a:ext cx="1840449" cy="689957"/>
          </a:xfrm>
          <a:prstGeom prst="rect">
            <a:avLst/>
          </a:prstGeom>
        </p:spPr>
      </p:pic>
      <p:pic>
        <p:nvPicPr>
          <p:cNvPr id="38" name="图片 37" descr="\documentclass{article}&#10;\usepackage{amsmath}&#10;\usepackage{color}&#10;\pagestyle{empty}&#10;\begin{document}&#10;&#10;&#10;\begin{equation*}&#10;\begin{split}&#10;&amp;QPE|0\rangle|\lambda _j\rangle=\sum _k\alpha _{kj}|k\rangle|\lambda _j\rangle \approx |\tilde{\lambda _j}\rangle |\lambda _j\rangle, \;\;\tilde{\lambda _j}={\rm int}[\frac{2^n}{2\pi}\lambda _j]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BE258FB7-5D55-B36A-B2E1-CACD8ACB165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825" y="6014753"/>
            <a:ext cx="6909754" cy="72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04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268EA4-C615-2717-869C-F6F673BD8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6E5893-99A8-9E9B-D26F-E320918A8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张量积中不同的“空间”是互相独立的</a:t>
            </a:r>
          </a:p>
        </p:txBody>
      </p:sp>
      <p:pic>
        <p:nvPicPr>
          <p:cNvPr id="4" name="图片 3" descr="\documentclass{article}&#10;\usepackage{amsmath}&#10;\pagestyle{empty}&#10;\begin{document}&#10;&#10;\begin{equation*}&#10;(M\otimes N) (u\otimes v) = (M u)\otimes (N v)&#10;\end{equation*}&#10;&#10;&#10;\end{document}" title="IguanaTex Bitmap Display">
            <a:extLst>
              <a:ext uri="{FF2B5EF4-FFF2-40B4-BE49-F238E27FC236}">
                <a16:creationId xmlns:a16="http://schemas.microsoft.com/office/drawing/2014/main" id="{DD80DAF5-0AF1-6BC4-F478-DD6808B07D7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364" y="2557961"/>
            <a:ext cx="4193272" cy="29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2060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7ED0B9-A003-0528-C077-17AA779A4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43D7C1-9ACA-8C20-1B59-624C06B3C7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我们再加一个辅助</a:t>
            </a:r>
            <a:r>
              <a:rPr lang="en-US" altLang="zh-CN" dirty="0"/>
              <a:t>qubit</a:t>
            </a:r>
          </a:p>
          <a:p>
            <a:endParaRPr lang="en-US" altLang="zh-CN" dirty="0"/>
          </a:p>
          <a:p>
            <a:r>
              <a:rPr lang="zh-CN" altLang="en-US" dirty="0"/>
              <a:t>我们再根据</a:t>
            </a:r>
            <a:r>
              <a:rPr lang="en-US" altLang="zh-CN" dirty="0"/>
              <a:t>qubit a</a:t>
            </a:r>
            <a:r>
              <a:rPr lang="zh-CN" altLang="en-US" dirty="0"/>
              <a:t>，来旋转</a:t>
            </a:r>
            <a:r>
              <a:rPr lang="en-US" altLang="zh-CN" dirty="0"/>
              <a:t>c</a:t>
            </a:r>
          </a:p>
          <a:p>
            <a:r>
              <a:rPr lang="zh-CN" altLang="en-US" dirty="0"/>
              <a:t>当</a:t>
            </a:r>
            <a:r>
              <a:rPr lang="en-US" altLang="zh-CN" dirty="0"/>
              <a:t>a</a:t>
            </a:r>
            <a:r>
              <a:rPr lang="zh-CN" altLang="en-US" dirty="0"/>
              <a:t>是</a:t>
            </a:r>
            <a:r>
              <a:rPr lang="en-US" altLang="zh-CN" dirty="0"/>
              <a:t>|000&gt;, |001&gt;, …</a:t>
            </a:r>
            <a:r>
              <a:rPr lang="zh-CN" altLang="en-US" dirty="0"/>
              <a:t>分别转不同的角度</a:t>
            </a:r>
          </a:p>
        </p:txBody>
      </p:sp>
      <p:pic>
        <p:nvPicPr>
          <p:cNvPr id="25" name="图片 24" descr="\documentclass{article}&#10;\usepackage{amsmath}&#10;\usepackage{color}&#10;\pagestyle{empty}&#10;\begin{document}&#10;&#10;&#10;\begin{equation*}&#10;\begin{split}&#10;&amp;QPE|0\rangle|\lambda _k\rangle \approx |\tilde{\lambda} _k\rangle|\lambda _k\rangle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5426682-BCC2-A4FB-FC2F-D51E4B3D494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947" y="2256757"/>
            <a:ext cx="2804008" cy="334782"/>
          </a:xfrm>
          <a:prstGeom prst="rect">
            <a:avLst/>
          </a:prstGeom>
        </p:spPr>
      </p:pic>
      <p:pic>
        <p:nvPicPr>
          <p:cNvPr id="27" name="图片 26" descr="\documentclass{article}&#10;\usepackage{amsmath}&#10;\usepackage{color}&#10;\pagestyle{empty}&#10;\begin{document}&#10;&#10;&#10;\begin{equation*}&#10;\begin{split}&#10;&amp;QPE|0\rangle|b\rangle \approx \sum _j \beta _j |\tilde{\lambda }_j\rangle| \lambda _j\rangle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3927CB62-AB57-F19E-914E-CF16E1E94FC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56757"/>
            <a:ext cx="3313830" cy="642374"/>
          </a:xfrm>
          <a:prstGeom prst="rect">
            <a:avLst/>
          </a:prstGeom>
        </p:spPr>
      </p:pic>
      <p:pic>
        <p:nvPicPr>
          <p:cNvPr id="29" name="图片 28" descr="\documentclass{article}&#10;\usepackage{amsmath}&#10;\usepackage{color}&#10;\pagestyle{empty}&#10;\begin{document}&#10;&#10;&#10;\begin{equation*}&#10;\begin{split}&#10;&amp;QPE|0\rangle _a |b\rangle _b |0\rangle _c\approx \sum _j \beta _j |\tilde{\lambda} _j\rangle _ a| \lambda _j\rangle _b |0\rangle _c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E035E1DD-A83D-CE17-8B83-B3E06FBE3BA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951" y="3395199"/>
            <a:ext cx="4717535" cy="642374"/>
          </a:xfrm>
          <a:prstGeom prst="rect">
            <a:avLst/>
          </a:prstGeom>
        </p:spPr>
      </p:pic>
      <p:pic>
        <p:nvPicPr>
          <p:cNvPr id="33" name="图片 32" descr="\documentclass{article}&#10;\usepackage{amsmath}&#10;\usepackage{color}&#10;\pagestyle{empty}&#10;\begin{document}&#10;&#10;&#10;\begin{equation*}&#10;\begin{split}&#10;&amp;\sum _j \beta _j |\tilde{\lambda} _j\rangle _ a| \lambda _j\rangle _b \left(\sqrt{1-\frac{C}{\lambda _j}}|0\rangle _c + \frac{C}{\lambda _j}|1\rangle _c\right)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D5F969E8-5A07-6C70-AB36-01BAB8A75E4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951" y="5298372"/>
            <a:ext cx="5042121" cy="87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055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F0C347-0886-F97D-0AF2-42AED3F9A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7FFE91-EC68-C62F-D31E-EA27830AF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然后做一次</a:t>
            </a:r>
            <a:r>
              <a:rPr lang="en-US" altLang="zh-CN" dirty="0"/>
              <a:t>QPE</a:t>
            </a:r>
            <a:r>
              <a:rPr lang="zh-CN" altLang="en-US" dirty="0"/>
              <a:t>的逆，把</a:t>
            </a:r>
            <a:r>
              <a:rPr lang="en-US" altLang="zh-CN" dirty="0"/>
              <a:t>a</a:t>
            </a:r>
            <a:r>
              <a:rPr lang="zh-CN" altLang="en-US" dirty="0"/>
              <a:t>位的</a:t>
            </a:r>
            <a:r>
              <a:rPr lang="en-US" altLang="zh-CN" dirty="0"/>
              <a:t>bit</a:t>
            </a:r>
            <a:r>
              <a:rPr lang="zh-CN" altLang="en-US" dirty="0"/>
              <a:t>去掉</a:t>
            </a:r>
          </a:p>
        </p:txBody>
      </p:sp>
      <p:pic>
        <p:nvPicPr>
          <p:cNvPr id="10" name="图片 9" descr="\documentclass{article}&#10;\usepackage{amsmath}&#10;\usepackage{color}&#10;\pagestyle{empty}&#10;\begin{document}&#10;&#10;&#10;\begin{equation*}&#10;\begin{split}&#10;&amp;QPE^{-1} \sum _{jk} \alpha _{kj}\beta _j |k\rangle _ a| \lambda _j\rangle _b \left(\sqrt{1-\frac{C}{\lambda _j}}|0\rangle _c + \frac{C}{\lambda _j}|1\rangle _c\right)\\&#10;&amp;\to |0\rangle _a \otimes \sum _j \beta _j | \lambda _j\rangle _b \left(\sqrt{1-\frac{C}{\lambda _j}}|0\rangle _c + \frac{C}{\lambda _j}|1\rangle _c\right)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92169AD3-8852-B5F3-D8D3-73989A8BB2C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272" y="2755973"/>
            <a:ext cx="6357457" cy="191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746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099D5A-3E20-2E17-94CA-17B7BAF76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9AED04-9DB7-7476-6980-9CB8AC793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测量</a:t>
            </a:r>
            <a:r>
              <a:rPr lang="en-US" altLang="zh-CN" dirty="0"/>
              <a:t>c</a:t>
            </a:r>
            <a:r>
              <a:rPr lang="zh-CN" altLang="en-US" dirty="0"/>
              <a:t>，并祈祷能测到一个</a:t>
            </a:r>
            <a:r>
              <a:rPr lang="en-US" altLang="zh-CN" dirty="0"/>
              <a:t>1</a:t>
            </a:r>
            <a:r>
              <a:rPr lang="zh-CN" altLang="en-US" dirty="0"/>
              <a:t>，这时，态塌缩成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这时的</a:t>
            </a:r>
            <a:r>
              <a:rPr lang="en-US" altLang="zh-CN" dirty="0"/>
              <a:t>b</a:t>
            </a:r>
            <a:r>
              <a:rPr lang="zh-CN" altLang="en-US" dirty="0"/>
              <a:t>位上的态就是满足              的</a:t>
            </a:r>
            <a:r>
              <a:rPr lang="en-US" altLang="zh-CN" dirty="0"/>
              <a:t>x</a:t>
            </a:r>
            <a:r>
              <a:rPr lang="zh-CN" altLang="en-US" dirty="0"/>
              <a:t>。</a:t>
            </a:r>
          </a:p>
        </p:txBody>
      </p:sp>
      <p:pic>
        <p:nvPicPr>
          <p:cNvPr id="6" name="图片 5" descr="IguanaTex Bitmap Display&#10;&#10;\documentclass{article}&#10;\usepackage{amsmath}&#10;\usepackage{color}&#10;\pagestyle{empty}&#10;\begin{document}&#10;&#10;&#10;\begin{equation*}&#10;\begin{split}&#10;&amp;\sum _j \beta _j | \lambda _j\rangle _b \left(\sqrt{1-\frac{C}{\lambda _j}}|0\rangle _c + \frac{C}{\lambda _j}|1\rangle _c\right)\\&#10;&amp;\to \sum _j \beta _j | \lambda _j\rangle _b \left(\frac{C}{\lambda _j}|1\rangle _c\right)\\&#10;\end{split}&#10;\end{equation*}&#10;&#10;\end{document}">
            <a:extLst>
              <a:ext uri="{FF2B5EF4-FFF2-40B4-BE49-F238E27FC236}">
                <a16:creationId xmlns:a16="http://schemas.microsoft.com/office/drawing/2014/main" id="{F35F1841-57F4-AAEE-9192-C03E437505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780" y="2529166"/>
            <a:ext cx="4433735" cy="1799667"/>
          </a:xfrm>
          <a:prstGeom prst="rect">
            <a:avLst/>
          </a:prstGeom>
        </p:spPr>
      </p:pic>
      <p:pic>
        <p:nvPicPr>
          <p:cNvPr id="8" name="图片 7" descr="IguanaTex Bitmap Display&#10;&#10;\documentclass{article}&#10;\usepackage{amsmath}&#10;\usepackage{color}&#10;\pagestyle{empty}&#10;\begin{document}&#10;&#10;&#10;\begin{equation*}&#10;\begin{split}&#10;&amp;Ax=b&#10;\end{split}&#10;\end{equation*}&#10;&#10;\end{document}">
            <a:extLst>
              <a:ext uri="{FF2B5EF4-FFF2-40B4-BE49-F238E27FC236}">
                <a16:creationId xmlns:a16="http://schemas.microsoft.com/office/drawing/2014/main" id="{A72C9C0D-0F0D-0316-C55D-594F2450A25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967" y="4994764"/>
            <a:ext cx="1075200" cy="25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8476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F13E63-50ED-4E4F-A537-FC317EBB7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8AD4DE-148A-5EBD-712C-870672232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一些细节：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为了减小误差，</a:t>
            </a:r>
            <a:r>
              <a:rPr lang="en-US" altLang="zh-CN" dirty="0"/>
              <a:t>a</a:t>
            </a:r>
            <a:r>
              <a:rPr lang="zh-CN" altLang="en-US" dirty="0"/>
              <a:t>通常用</a:t>
            </a:r>
          </a:p>
        </p:txBody>
      </p:sp>
      <p:pic>
        <p:nvPicPr>
          <p:cNvPr id="11" name="图片 10" descr="\documentclass{article}&#10;\usepackage{amsmath}&#10;\usepackage{color}&#10;\pagestyle{empty}&#10;\begin{document}&#10;&#10;&#10;\begin{equation*}&#10;\begin{split}&#10;&amp;QPE|0\rangle _a |\lambda _k \rangle _b \approx |\tilde{\lambda} _k \rangle _a|\lambda _k \rangle _b\\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9EAF568F-C548-5C00-FEE3-16DFA2DD9B3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041" y="1966134"/>
            <a:ext cx="3313826" cy="33478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7BBBF67C-7FFB-A61B-ABC8-9338E5EC1258}"/>
              </a:ext>
            </a:extLst>
          </p:cNvPr>
          <p:cNvSpPr/>
          <p:nvPr/>
        </p:nvSpPr>
        <p:spPr>
          <a:xfrm>
            <a:off x="3884427" y="1690688"/>
            <a:ext cx="496187" cy="7689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2963F5F-B802-C076-19BF-5279F0E1D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5287" y="3369584"/>
            <a:ext cx="3994355" cy="102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696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1CC59E-38E2-FFD7-23D8-896950634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878119-DE34-A564-D7CF-7102F3328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</a:t>
            </a:r>
            <a:r>
              <a:rPr lang="zh-CN" altLang="en-US" dirty="0"/>
              <a:t>的选取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为了使                  </a:t>
            </a:r>
            <a:r>
              <a:rPr lang="en-US" altLang="zh-CN" dirty="0"/>
              <a:t>C</a:t>
            </a:r>
            <a:r>
              <a:rPr lang="zh-CN" altLang="en-US" dirty="0"/>
              <a:t>必须小于等于</a:t>
            </a:r>
            <a:r>
              <a:rPr lang="en-US" altLang="zh-CN" dirty="0"/>
              <a:t>lambda</a:t>
            </a:r>
            <a:r>
              <a:rPr lang="zh-CN" altLang="en-US" dirty="0"/>
              <a:t>的最小的分辨率。</a:t>
            </a:r>
            <a:endParaRPr lang="en-US" altLang="zh-CN" dirty="0"/>
          </a:p>
          <a:p>
            <a:r>
              <a:rPr lang="zh-CN" altLang="en-US" dirty="0"/>
              <a:t>我们并不知道哪些</a:t>
            </a:r>
            <a:r>
              <a:rPr lang="en-US" altLang="zh-CN" dirty="0"/>
              <a:t>j</a:t>
            </a:r>
            <a:r>
              <a:rPr lang="zh-CN" altLang="en-US" dirty="0"/>
              <a:t>是非</a:t>
            </a:r>
            <a:r>
              <a:rPr lang="en-US" altLang="zh-CN" dirty="0"/>
              <a:t>0</a:t>
            </a:r>
            <a:r>
              <a:rPr lang="zh-CN" altLang="en-US" dirty="0"/>
              <a:t>的，所以我们需要对所有的</a:t>
            </a:r>
            <a:r>
              <a:rPr lang="en-US" altLang="zh-CN" dirty="0"/>
              <a:t>lambda</a:t>
            </a:r>
            <a:r>
              <a:rPr lang="zh-CN" altLang="en-US" dirty="0"/>
              <a:t>进行旋转。</a:t>
            </a:r>
          </a:p>
        </p:txBody>
      </p:sp>
      <p:pic>
        <p:nvPicPr>
          <p:cNvPr id="4" name="图片 3" descr="IguanaTex Bitmap Display&#10;&#10;\documentclass{article}&#10;\usepackage{amsmath}&#10;\usepackage{color}&#10;\pagestyle{empty}&#10;\begin{document}&#10;&#10;&#10;\begin{equation*}&#10;\begin{split}&#10;&amp;\sum _j \beta _j | \lambda _j\rangle _b \left(\sqrt{1-\frac{C}{\lambda _j}}|0\rangle _c + \frac{C}{\lambda _j}|1\rangle _c\right)\\&#10;&amp;\to \sum _j \beta _j | \lambda _j\rangle _b \left(\frac{C}{\lambda _j}|1\rangle _c\right)\\&#10;\end{split}&#10;\end{equation*}&#10;&#10;\end{document}">
            <a:extLst>
              <a:ext uri="{FF2B5EF4-FFF2-40B4-BE49-F238E27FC236}">
                <a16:creationId xmlns:a16="http://schemas.microsoft.com/office/drawing/2014/main" id="{96298706-340F-C0D0-4213-831A0EF698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338" y="2373222"/>
            <a:ext cx="4433735" cy="1799667"/>
          </a:xfrm>
          <a:prstGeom prst="rect">
            <a:avLst/>
          </a:prstGeom>
        </p:spPr>
      </p:pic>
      <p:pic>
        <p:nvPicPr>
          <p:cNvPr id="7" name="图片 6" descr="IguanaTex Bitmap Display&#10;&#10;\documentclass{article}&#10;\usepackage{amsmath}&#10;\usepackage{color}&#10;\pagestyle{empty}&#10;\begin{document}&#10;&#10;&#10;\begin{equation*}&#10;\begin{split}&#10;&amp;\left|\frac{C}{\lambda _j}\right|\leq 1\\&#10;\end{split}&#10;\end{equation*}&#10;&#10;\end{document}">
            <a:extLst>
              <a:ext uri="{FF2B5EF4-FFF2-40B4-BE49-F238E27FC236}">
                <a16:creationId xmlns:a16="http://schemas.microsoft.com/office/drawing/2014/main" id="{248EC400-358F-7FE1-0BED-66ABF625884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27" y="4134892"/>
            <a:ext cx="992450" cy="693356"/>
          </a:xfrm>
          <a:prstGeom prst="rect">
            <a:avLst/>
          </a:prstGeom>
        </p:spPr>
      </p:pic>
      <p:pic>
        <p:nvPicPr>
          <p:cNvPr id="10" name="图片 9" descr="IguanaTex Bitmap Display&#10;&#10;\documentclass{article}&#10;\usepackage{amsmath}&#10;\usepackage{color}&#10;\pagestyle{empty}&#10;\begin{document}&#10;&#10;&#10;\begin{equation*}&#10;\begin{split}&#10;&amp;C \leq \frac{2\pi}{2^n}\\&#10;\end{split}&#10;\end{equation*}&#10;&#10;\end{document}">
            <a:extLst>
              <a:ext uri="{FF2B5EF4-FFF2-40B4-BE49-F238E27FC236}">
                <a16:creationId xmlns:a16="http://schemas.microsoft.com/office/drawing/2014/main" id="{8AE168A6-66F9-03A7-7954-DA3B497A28E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847" y="3715794"/>
            <a:ext cx="931271" cy="57099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9DC1138-6F4C-ED4D-0BF2-CAFACFE79F39}"/>
              </a:ext>
            </a:extLst>
          </p:cNvPr>
          <p:cNvSpPr txBox="1"/>
          <p:nvPr/>
        </p:nvSpPr>
        <p:spPr>
          <a:xfrm>
            <a:off x="8335994" y="834623"/>
            <a:ext cx="3414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越想要精确计算逆，需要更多地</a:t>
            </a:r>
            <a:r>
              <a:rPr lang="en-US" altLang="zh-CN" dirty="0"/>
              <a:t>qubit</a:t>
            </a:r>
            <a:r>
              <a:rPr lang="zh-CN" altLang="en-US" dirty="0"/>
              <a:t>来做</a:t>
            </a:r>
            <a:r>
              <a:rPr lang="en-US" altLang="zh-CN" dirty="0"/>
              <a:t>QPE</a:t>
            </a:r>
            <a:r>
              <a:rPr lang="zh-CN" altLang="en-US" dirty="0"/>
              <a:t>，但同时，测到</a:t>
            </a:r>
            <a:r>
              <a:rPr lang="en-US" altLang="zh-CN" dirty="0"/>
              <a:t>1</a:t>
            </a:r>
            <a:r>
              <a:rPr lang="zh-CN" altLang="en-US" dirty="0"/>
              <a:t>的概率就越小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7D05690D-B3E2-5ADC-2AF0-5041D8386470}"/>
              </a:ext>
            </a:extLst>
          </p:cNvPr>
          <p:cNvCxnSpPr/>
          <p:nvPr/>
        </p:nvCxnSpPr>
        <p:spPr>
          <a:xfrm>
            <a:off x="10540409" y="1825624"/>
            <a:ext cx="269073" cy="16033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279825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386EA2-97AD-E015-A946-07E92F7B2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HHL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33ED75-678C-4686-808B-39BFA4222B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我们需要提前对</a:t>
            </a:r>
            <a:r>
              <a:rPr lang="en-US" altLang="zh-CN" dirty="0"/>
              <a:t>H</a:t>
            </a:r>
            <a:r>
              <a:rPr lang="zh-CN" altLang="en-US" dirty="0"/>
              <a:t>的本征值有预估，因为有周期问题。</a:t>
            </a:r>
            <a:endParaRPr lang="en-US" altLang="zh-CN" dirty="0"/>
          </a:p>
          <a:p>
            <a:r>
              <a:rPr lang="zh-CN" altLang="en-US" dirty="0"/>
              <a:t>我们选择</a:t>
            </a:r>
            <a:r>
              <a:rPr lang="en-US" altLang="zh-CN" dirty="0"/>
              <a:t>QPE</a:t>
            </a:r>
            <a:r>
              <a:rPr lang="zh-CN" altLang="en-US" dirty="0"/>
              <a:t>的</a:t>
            </a:r>
            <a:r>
              <a:rPr lang="en-US" altLang="zh-CN" dirty="0"/>
              <a:t>t</a:t>
            </a:r>
            <a:r>
              <a:rPr lang="zh-CN" altLang="en-US" dirty="0"/>
              <a:t>依赖于本征值</a:t>
            </a:r>
            <a:endParaRPr lang="en-US" altLang="zh-CN" dirty="0"/>
          </a:p>
          <a:p>
            <a:r>
              <a:rPr lang="zh-CN" altLang="en-US" dirty="0"/>
              <a:t>当本征值全为正数，</a:t>
            </a:r>
            <a:endParaRPr lang="en-US" altLang="zh-CN" dirty="0"/>
          </a:p>
          <a:p>
            <a:r>
              <a:rPr lang="en-US" altLang="zh-CN" dirty="0"/>
              <a:t>H</a:t>
            </a:r>
            <a:r>
              <a:rPr lang="zh-CN" altLang="en-US" dirty="0"/>
              <a:t>的本征值有负数时，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旋转时，对于 比较大的</a:t>
            </a:r>
            <a:r>
              <a:rPr lang="en-US" altLang="zh-CN" dirty="0"/>
              <a:t>j</a:t>
            </a:r>
            <a:r>
              <a:rPr lang="zh-CN" altLang="en-US" dirty="0"/>
              <a:t> </a:t>
            </a:r>
            <a:r>
              <a:rPr lang="en-US" altLang="zh-CN" dirty="0"/>
              <a:t>,</a:t>
            </a:r>
            <a:r>
              <a:rPr lang="zh-CN" altLang="en-US" dirty="0"/>
              <a:t>旋转 </a:t>
            </a:r>
          </a:p>
        </p:txBody>
      </p:sp>
      <p:pic>
        <p:nvPicPr>
          <p:cNvPr id="4" name="图片 3" descr="IguanaTex Bitmap Display&#10;&#10;\documentclass{article}&#10;\usepackage{amsmath}&#10;\usepackage{color}&#10;\pagestyle{empty}&#10;\begin{document}&#10;&#10;&#10;\begin{equation*}&#10;\begin{split}&#10;&amp;\sum _j \beta _j | \lambda _j\rangle _b \left(\sqrt{1-\frac{C}{\lambda _j}}|0\rangle _c + \frac{C}{\lambda _j}|1\rangle _c\right)\\&#10;&amp;\to \sum _j \beta _j | \lambda _j\rangle _b \left(\frac{C}{\lambda _j}|1\rangle _c\right)\\&#10;\end{split}&#10;\end{equation*}&#10;&#10;\end{document}">
            <a:extLst>
              <a:ext uri="{FF2B5EF4-FFF2-40B4-BE49-F238E27FC236}">
                <a16:creationId xmlns:a16="http://schemas.microsoft.com/office/drawing/2014/main" id="{8CF97E1E-04F7-3974-7621-54FC0100361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903" y="3155027"/>
            <a:ext cx="4433735" cy="1799667"/>
          </a:xfrm>
          <a:prstGeom prst="rect">
            <a:avLst/>
          </a:prstGeom>
        </p:spPr>
      </p:pic>
      <p:pic>
        <p:nvPicPr>
          <p:cNvPr id="7" name="图片 6" descr="IguanaTex Bitmap Display&#10;&#10;\documentclass{article}&#10;\usepackage{amsmath}&#10;\usepackage{color}&#10;\pagestyle{empty}&#10;\begin{document}&#10;&#10;&#10;\begin{equation*}&#10;\begin{split}&#10;&amp;\left|\frac{2^n \lambda _i t}{2\pi}\right| &lt;1\\&#10;\end{split}&#10;\end{equation*}&#10;&#10;\end{document}">
            <a:extLst>
              <a:ext uri="{FF2B5EF4-FFF2-40B4-BE49-F238E27FC236}">
                <a16:creationId xmlns:a16="http://schemas.microsoft.com/office/drawing/2014/main" id="{210D4DE6-A74E-92EF-CDCA-670FD2B7D66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650" y="2881054"/>
            <a:ext cx="1085094" cy="547946"/>
          </a:xfrm>
          <a:prstGeom prst="rect">
            <a:avLst/>
          </a:prstGeom>
        </p:spPr>
      </p:pic>
      <p:pic>
        <p:nvPicPr>
          <p:cNvPr id="10" name="图片 9" descr="IguanaTex Bitmap Display&#10;&#10;\documentclass{article}&#10;\usepackage{amsmath}&#10;\usepackage{color}&#10;\pagestyle{empty}&#10;\begin{document}&#10;&#10;&#10;\begin{equation*}&#10;\begin{split}&#10;&amp;e^{iHt}\\&#10;\end{split}&#10;\end{equation*}&#10;&#10;\end{document}">
            <a:extLst>
              <a:ext uri="{FF2B5EF4-FFF2-40B4-BE49-F238E27FC236}">
                <a16:creationId xmlns:a16="http://schemas.microsoft.com/office/drawing/2014/main" id="{D07AFA7F-F777-CFF3-C42B-02AEDC92A67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925" y="2353149"/>
            <a:ext cx="475832" cy="253211"/>
          </a:xfrm>
          <a:prstGeom prst="rect">
            <a:avLst/>
          </a:prstGeom>
        </p:spPr>
      </p:pic>
      <p:pic>
        <p:nvPicPr>
          <p:cNvPr id="13" name="图片 12" descr="IguanaTex Bitmap Display&#10;&#10;\documentclass{article}&#10;\usepackage{amsmath}&#10;\usepackage{color}&#10;\pagestyle{empty}&#10;\begin{document}&#10;&#10;&#10;\begin{equation*}&#10;\begin{split}&#10;&amp;\left|\frac{2^n \lambda _i t}{2\pi}\right| &lt;\frac{1}{2}\\&#10;\end{split}&#10;\end{equation*}&#10;&#10;\end{document}">
            <a:extLst>
              <a:ext uri="{FF2B5EF4-FFF2-40B4-BE49-F238E27FC236}">
                <a16:creationId xmlns:a16="http://schemas.microsoft.com/office/drawing/2014/main" id="{4CB0DF80-651D-120A-E39B-B1EA8928D69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282" y="3429000"/>
            <a:ext cx="1129631" cy="547946"/>
          </a:xfrm>
          <a:prstGeom prst="rect">
            <a:avLst/>
          </a:prstGeom>
        </p:spPr>
      </p:pic>
      <p:pic>
        <p:nvPicPr>
          <p:cNvPr id="20" name="图片 19" descr="IguanaTex Bitmap Display&#10;&#10;\documentclass{article}&#10;\usepackage{amsmath}&#10;\usepackage{color}&#10;\pagestyle{empty}&#10;\begin{document}&#10;&#10;&#10;\begin{equation*}&#10;\begin{split}&#10;&amp;j \geq 2^{n-1} \to \lambda _jt = \frac{2\pi j}{2^n} - 2\pi &lt; 0\\&#10;\end{split}&#10;\end{equation*}&#10;&#10;\end{document}">
            <a:extLst>
              <a:ext uri="{FF2B5EF4-FFF2-40B4-BE49-F238E27FC236}">
                <a16:creationId xmlns:a16="http://schemas.microsoft.com/office/drawing/2014/main" id="{F0F06AB1-EECE-0650-9D46-10CC450EE23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064" y="5530703"/>
            <a:ext cx="3155410" cy="45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3245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EE51EE-E289-38E5-4B7E-EB95CB1C2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AC84C1-21D0-EEE7-E950-CB76D00C4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/>
              <a:t>程序演示：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这个程序比较麻烦就不现场写了</a:t>
            </a:r>
            <a:endParaRPr lang="en-US" altLang="zh-CN" dirty="0"/>
          </a:p>
          <a:p>
            <a:r>
              <a:rPr lang="zh-CN" altLang="en-US" dirty="0"/>
              <a:t>我们使用</a:t>
            </a:r>
            <a:r>
              <a:rPr lang="en-US" altLang="zh-CN" dirty="0" err="1"/>
              <a:t>QuEST</a:t>
            </a:r>
            <a:r>
              <a:rPr lang="zh-CN" altLang="en-US" dirty="0"/>
              <a:t>，有两个原因：</a:t>
            </a:r>
            <a:endParaRPr lang="en-US" altLang="zh-CN" dirty="0"/>
          </a:p>
          <a:p>
            <a:r>
              <a:rPr lang="en-US" altLang="zh-CN" dirty="0"/>
              <a:t>1 – </a:t>
            </a:r>
            <a:r>
              <a:rPr lang="zh-CN" altLang="en-US" dirty="0"/>
              <a:t>它是</a:t>
            </a:r>
            <a:r>
              <a:rPr lang="en-US" altLang="zh-CN" dirty="0"/>
              <a:t>C++ </a:t>
            </a:r>
            <a:r>
              <a:rPr lang="zh-CN" altLang="en-US" dirty="0"/>
              <a:t>加 </a:t>
            </a:r>
            <a:r>
              <a:rPr lang="en-US" altLang="zh-CN" dirty="0" err="1"/>
              <a:t>Cuda</a:t>
            </a:r>
            <a:r>
              <a:rPr lang="zh-CN" altLang="en-US" dirty="0"/>
              <a:t>的，比较快</a:t>
            </a:r>
            <a:endParaRPr lang="en-US" altLang="zh-CN" dirty="0"/>
          </a:p>
          <a:p>
            <a:r>
              <a:rPr lang="en-US" altLang="zh-CN" dirty="0"/>
              <a:t>2 – </a:t>
            </a:r>
            <a:r>
              <a:rPr lang="zh-CN" altLang="en-US" dirty="0"/>
              <a:t>它提供了“受控塌缩”， “受控塌缩”是非物理的，</a:t>
            </a:r>
            <a:r>
              <a:rPr lang="en-US" altLang="zh-CN" dirty="0"/>
              <a:t>                               </a:t>
            </a:r>
            <a:r>
              <a:rPr lang="zh-CN" altLang="en-US" dirty="0"/>
              <a:t>避免演示的时候浪费时间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https://github.com/NBAlexis/QuantumLab</a:t>
            </a:r>
          </a:p>
          <a:p>
            <a:endParaRPr lang="zh-CN" altLang="en-US" dirty="0"/>
          </a:p>
        </p:txBody>
      </p:sp>
      <p:pic>
        <p:nvPicPr>
          <p:cNvPr id="4" name="图片 3" descr="IguanaTex Bitmap Display&#10;&#10;\documentclass{article}&#10;\usepackage{amsmath}&#10;\usepackage{color}&#10;\pagestyle{empty}&#10;\begin{document}&#10;&#10;&#10;\begin{equation*}&#10;\begin{split}&#10;&amp;\sum _j \beta _j | \lambda _j\rangle _b \left(\sqrt{1-\frac{C}{\lambda _j}}|0\rangle _c + \frac{C}{\lambda _j}|1\rangle _c\right)\\&#10;&amp;\to \sum _j \beta _j | \lambda _j\rangle _b \left(\frac{C}{\lambda _j}|1\rangle _c\right)\\&#10;\end{split}&#10;\end{equation*}&#10;&#10;\end{document}">
            <a:extLst>
              <a:ext uri="{FF2B5EF4-FFF2-40B4-BE49-F238E27FC236}">
                <a16:creationId xmlns:a16="http://schemas.microsoft.com/office/drawing/2014/main" id="{1D041D59-6A12-7223-FF53-4F1F52F0703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448" y="4667139"/>
            <a:ext cx="3719665" cy="150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413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6F1737-A833-B96F-AC61-2B39FEE88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VQLS  arXiv:1909.05820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E9D5BB-D1AB-ADC5-9D89-FBFA8E4D5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Variational quantum linear solver:</a:t>
            </a:r>
          </a:p>
          <a:p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）使用一个参数化的门建立初态，                                </a:t>
            </a:r>
            <a:r>
              <a:rPr lang="en-US" altLang="zh-CN" dirty="0"/>
              <a:t>ansatz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）计算            和      的差距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）以最小化差距为目标，优化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NISQ: Noisy Intermediate Scale Quantum computing</a:t>
            </a:r>
          </a:p>
          <a:p>
            <a:r>
              <a:rPr lang="en-US" altLang="zh-CN" dirty="0"/>
              <a:t>A review: arXiv:2011.01382</a:t>
            </a:r>
          </a:p>
          <a:p>
            <a:r>
              <a:rPr lang="en-US" altLang="zh-CN" dirty="0"/>
              <a:t>QVE,  QAOA, …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 descr="IguanaTex Bitmap Display&#10;&#10;\documentclass{article}&#10;\usepackage{amsmath}&#10;\usepackage{color}&#10;\pagestyle{empty}&#10;\begin{document}&#10;&#10;&#10;\begin{equation*}&#10;\begin{split}&#10;&amp;Ax=b&#10;\end{split}&#10;\end{equation*}&#10;&#10;\end{document}">
            <a:extLst>
              <a:ext uri="{FF2B5EF4-FFF2-40B4-BE49-F238E27FC236}">
                <a16:creationId xmlns:a16="http://schemas.microsoft.com/office/drawing/2014/main" id="{36021898-66F4-74B0-EE30-1ABB7B6E677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89" y="1961707"/>
            <a:ext cx="1075200" cy="258133"/>
          </a:xfrm>
          <a:prstGeom prst="rect">
            <a:avLst/>
          </a:prstGeom>
        </p:spPr>
      </p:pic>
      <p:pic>
        <p:nvPicPr>
          <p:cNvPr id="8" name="图片 7" descr="\documentclass{article}&#10;\usepackage{amsmath}&#10;\usepackage{color}&#10;\pagestyle{empty}&#10;\begin{document}&#10;&#10;&#10;\begin{equation*}&#10;\begin{split}&#10;&amp;|\Psi(c_1,c_2,\ldots ,c_k)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84A0ABFD-4985-6A40-6FF5-56E460E44A2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127" y="2783213"/>
            <a:ext cx="2604800" cy="356266"/>
          </a:xfrm>
          <a:prstGeom prst="rect">
            <a:avLst/>
          </a:prstGeom>
        </p:spPr>
      </p:pic>
      <p:pic>
        <p:nvPicPr>
          <p:cNvPr id="11" name="图片 10" descr="\documentclass{article}&#10;\usepackage{amsmath}&#10;\usepackage{color}&#10;\pagestyle{empty}&#10;\begin{document}&#10;&#10;&#10;\begin{equation*}&#10;\begin{split}&#10;&amp;A|\Psi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F7D7D8E4-61C6-B828-00AA-8F27CB5BDB3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127" y="3250019"/>
            <a:ext cx="727467" cy="356266"/>
          </a:xfrm>
          <a:prstGeom prst="rect">
            <a:avLst/>
          </a:prstGeom>
        </p:spPr>
      </p:pic>
      <p:pic>
        <p:nvPicPr>
          <p:cNvPr id="14" name="图片 13" descr="\documentclass{article}&#10;\usepackage{amsmath}&#10;\usepackage{color}&#10;\pagestyle{empty}&#10;\begin{document}&#10;&#10;&#10;\begin{equation*}&#10;\begin{split}&#10;&amp;|b\rangle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0E749679-B346-022F-2492-419D066BCDD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332" y="3262499"/>
            <a:ext cx="309333" cy="356266"/>
          </a:xfrm>
          <a:prstGeom prst="rect">
            <a:avLst/>
          </a:prstGeom>
        </p:spPr>
      </p:pic>
      <p:pic>
        <p:nvPicPr>
          <p:cNvPr id="17" name="图片 16" descr="\documentclass{article}&#10;\usepackage{amsmath}&#10;\usepackage{color}&#10;\pagestyle{empty}&#10;\begin{document}&#10;&#10;&#10;\begin{equation*}&#10;\begin{split}&#10;&amp;\{c_1,c_2,\ldots ,c_k\}&#10;\end{split}&#10;\end{equation*}&#10;&#10;\end{document}" title="IguanaTex Bitmap Display">
            <a:extLst>
              <a:ext uri="{FF2B5EF4-FFF2-40B4-BE49-F238E27FC236}">
                <a16:creationId xmlns:a16="http://schemas.microsoft.com/office/drawing/2014/main" id="{2A2833EA-8EA5-520A-2C67-E81D62E83CF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89" y="3735907"/>
            <a:ext cx="2201600" cy="35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1380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8D4DA9-1224-8FEC-26A0-8A58C273D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7BD0BB-4BA2-BC01-ED8C-C69D32742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3517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773.1534"/>
  <p:tag name="OUTPUTTYPE" val="PNG"/>
  <p:tag name="IGUANATEXVERSION" val="160"/>
  <p:tag name="LATEXADDIN" val="\documentclass{article}&#10;\usepackage{amsmath}&#10;\pagestyle{empty}&#10;\begin{document}&#10;&#10;\begin{equation*}&#10;a\begin{pmatrix}1 \\ 0\end{pmatrix}+b\begin{pmatrix} 0 \\ 1\end{pmatrix}&#10;\end{equation*}&#10;&#10;&#10;\end{document}"/>
  <p:tag name="IGUANATEXSIZE" val="20"/>
  <p:tag name="IGUANATEXCURSOR" val="15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976.3779"/>
  <p:tag name="OUTPUTTYPE" val="PNG"/>
  <p:tag name="IGUANATEXVERSION" val="160"/>
  <p:tag name="LATEXADDIN" val="\documentclass{article}&#10;\usepackage{amsmath}&#10;\pagestyle{empty}&#10;\begin{document}&#10;&#10;\begin{equation*}&#10;|01\rangle  = &#10;\begin{pmatrix}&#10;1 \\ 0&#10;\end{pmatrix} \otimes&#10;\begin{pmatrix}&#10;0 \\ 1&#10;\end{pmatrix}&#10;\end{equation*}&#10;&#10;&#10;\end{document}"/>
  <p:tag name="IGUANATEXSIZE" val="20"/>
  <p:tag name="IGUANATEXCURSOR" val="10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3.2358"/>
  <p:tag name="ORIGINALWIDTH" val="471.69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U=e^{iHt}\\&#10;\end{split}&#10;\end{equation*}&#10;&#10;\end{document}"/>
  <p:tag name="IGUANATEXSIZE" val="28"/>
  <p:tag name="IGUANATEXCURSOR" val="14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0.4837"/>
  <p:tag name="ORIGINALWIDTH" val="962.129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igma \in \{ I, \sigma _x, \sigma _y, \sigma _z\}\\&#10;\end{split}&#10;\end{equation*}&#10;&#10;\end{document}"/>
  <p:tag name="IGUANATEXSIZE" val="28"/>
  <p:tag name="IGUANATEXCURSOR" val="18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6.9779"/>
  <p:tag name="ORIGINALWIDTH" val="489.688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H=\mathop{\otimes}\limits _l \sigma _l\\&#10;\end{split}&#10;\end{equation*}&#10;&#10;\end{document}"/>
  <p:tag name="IGUANATEXSIZE" val="28"/>
  <p:tag name="IGUANATEXCURSOR" val="17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5.7331"/>
  <p:tag name="ORIGINALWIDTH" val="1194.60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\sigma _i \otimes \sigma _j t}\neq e^{i\sigma _i t}\otimes e^{i\sigma _j t}\\&#10;\end{split}&#10;\end{equation*}&#10;&#10;\end{document}"/>
  <p:tag name="IGUANATEXSIZE" val="28"/>
  <p:tag name="IGUANATEXCURSOR" val="21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3.49078"/>
  <p:tag name="ORIGINALWIDTH" val="112.485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igma _z\\&#10;\end{split}&#10;\end{equation*}&#10;&#10;\end{document}"/>
  <p:tag name="IGUANATEXSIZE" val="28"/>
  <p:tag name="IGUANATEXCURSOR" val="14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52.156"/>
  <p:tag name="ORIGINALWIDTH" val="1210.34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\sigma _z \otimes \sigma _z t}|00\rangle = e^{i t}|00\rangle\\&#10;&amp;e^{i\sigma _z \otimes \sigma _z t}|01\rangle = e^{-i t}|10\rangle\\&#10;&amp;e^{i\sigma _z \otimes \sigma _z t}|10\rangle = e^{-i t}|01\rangle\\&#10;&amp;e^{i\sigma _z \otimes \sigma _z t}|11\rangle = e^{i t}|11\rangle\\&#10;\end{split}&#10;\end{equation*}&#10;&#10;\end{document}"/>
  <p:tag name="IGUANATEXSIZE" val="28"/>
  <p:tag name="IGUANATEXCURSOR" val="39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0.2324"/>
  <p:tag name="ORIGINALWIDTH" val="1532.05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\sigma _z \otimes \sigma _z t}|00\rangle |0\rangle =|00\rangle e^{i\sigma _z t}|0\rangle\\&#10;\end{split}&#10;\end{equation*}&#10;&#10;\end{document}"/>
  <p:tag name="IGUANATEXSIZE" val="28"/>
  <p:tag name="IGUANATEXCURSOR" val="21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7.709"/>
  <p:tag name="ORIGINALWIDTH" val="1802.02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\sigma _z \otimes \sigma _z t}|10\rangle |0\rangle =|10\rangle \sigma_x e^{i\sigma _z t}\sigma _x|0\rangle\\&#10;&amp;X.R_z(\theta).X=R_z(-\theta)\\&#10;\end{split}&#10;\end{equation*}&#10;&#10;\end{document}"/>
  <p:tag name="IGUANATEXSIZE" val="28"/>
  <p:tag name="IGUANATEXCURSOR" val="19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0.2324"/>
  <p:tag name="ORIGINALWIDTH" val="703.41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\sigma _z \otimes \sigma _z \ldots t}|??\rangle \\&#10;\end{split}&#10;\end{equation*}&#10;&#10;\end{document}"/>
  <p:tag name="IGUANATEXSIZE" val="28"/>
  <p:tag name="IGUANATEXCURSOR" val="18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61.2298"/>
  <p:tag name="ORIGINALWIDTH" val="953.130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U_{x,y}^{\dagger} \sigma _{x,y} U_{x,y} = \sigma _z\\&#10;\end{split}&#10;\end{equation*}&#10;&#10;\end{document}"/>
  <p:tag name="IGUANATEXSIZE" val="28"/>
  <p:tag name="IGUANATEXCURSOR" val="17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1211.849"/>
  <p:tag name="OUTPUTTYPE" val="PNG"/>
  <p:tag name="IGUANATEXVERSION" val="160"/>
  <p:tag name="LATEXADDIN" val="\documentclass{article}&#10;\usepackage{amsmath}&#10;\pagestyle{empty}&#10;\begin{document}&#10;&#10;\begin{equation*}&#10;|0\rangle \otimes |0\rangle  = &#10;\begin{pmatrix}&#10;1 \\ 0&#10;\end{pmatrix} \otimes&#10;\begin{pmatrix}&#10;1 \\ 0&#10;\end{pmatrix}&#10;\end{equation*}&#10;&#10;&#10;\end{document}"/>
  <p:tag name="IGUANATEXSIZE" val="20"/>
  <p:tag name="IGUANATEXCURSOR" val="11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61.2298"/>
  <p:tag name="ORIGINALWIDTH" val="4921.63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(I\otimes \ldots U_{x,y}^{\dagger}\ldots \otimes I \right)\exp(i \sigma _l\otimes \ldots \sigma _{x,y}\ldots \sigma _l t) \left(I \otimes \ldots U_{x,y}\ldots \otimes I \right)= \exp(i \sigma _l\otimes \ldots \sigma _z\ldots \sigma _l t)\\&#10;\end{split}&#10;\end{equation*}&#10;&#10;\end{document}"/>
  <p:tag name="IGUANATEXSIZE" val="28"/>
  <p:tag name="IGUANATEXCURSOR" val="31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02.6997"/>
  <p:tag name="ORIGINALWIDTH" val="764.904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U_x=H\\&#10;&amp;U_y=H p(-\frac{\pi}{2}) \\&#10;\end{split}&#10;\end{equation*}&#10;&#10;\end{document}"/>
  <p:tag name="IGUANATEXSIZE" val="28"/>
  <p:tag name="IGUANATEXCURSOR" val="14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0.2362"/>
  <p:tag name="ORIGINALWIDTH" val="611.173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 \sigma _z \otimes \sigma _x \otimes \sigma _y t} \\&#10;\end{split}&#10;\end{equation*}&#10;&#10;\end{document}"/>
  <p:tag name="IGUANATEXSIZE" val="28"/>
  <p:tag name="IGUANATEXCURSOR" val="18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3.2358"/>
  <p:tag name="ORIGINALWIDTH" val="471.69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U=e^{iHt}\\&#10;\end{split}&#10;\end{equation*}&#10;&#10;\end{document}"/>
  <p:tag name="IGUANATEXSIZE" val="28"/>
  <p:tag name="IGUANATEXCURSOR" val="14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0.4837"/>
  <p:tag name="ORIGINALWIDTH" val="962.129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igma \in \{ I, \sigma _x, \sigma _y, \sigma _z\}\\&#10;\end{split}&#10;\end{equation*}&#10;&#10;\end{document}"/>
  <p:tag name="IGUANATEXSIZE" val="28"/>
  <p:tag name="IGUANATEXCURSOR" val="18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76.9779"/>
  <p:tag name="ORIGINALWIDTH" val="489.688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H=\mathop{\otimes}\limits _l \sigma _l\\&#10;\end{split}&#10;\end{equation*}&#10;&#10;\end{document}"/>
  <p:tag name="IGUANATEXSIZE" val="28"/>
  <p:tag name="IGUANATEXCURSOR" val="17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66.2167"/>
  <p:tag name="ORIGINALWIDTH" val="1497.56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H=\sum _i c_i H_i,\;\;H_i\in \{\otimes _l \sigma _l\}\\&#10;\end{split}&#10;\end{equation*}&#10;&#10;\end{document}"/>
  <p:tag name="IGUANATEXSIZE" val="28"/>
  <p:tag name="IGUANATEXCURSOR" val="18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80.9524"/>
  <p:tag name="ORIGINALWIDTH" val="1968.50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t\sum _n c_n H_n}=\lim _{m\to \infty} \left(\prod _n e^{i\frac{t}{m}c_nH_n}\right)^m\\&#10;\end{split}&#10;\end{equation*}&#10;&#10;\end{document}"/>
  <p:tag name="IGUANATEXSIZE" val="28"/>
  <p:tag name="IGUANATEXCURSOR" val="19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7.7353"/>
  <p:tag name="ORIGINALWIDTH" val="1283.0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Ht}\to e^{i\lambda t}=e^{i(\lambda t+2n\pi)}\\&#10;\end{split}&#10;\end{equation*}&#10;&#10;\end{document}"/>
  <p:tag name="IGUANATEXSIZE" val="28"/>
  <p:tag name="IGUANATEXCURSOR" val="18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3.2358"/>
  <p:tag name="ORIGINALWIDTH" val="1538.80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U=e^{iHt}\to U^{2n}=e^{2n \times t \times iH}\\&#10;\end{split}&#10;\end{equation*}&#10;&#10;\end{document}"/>
  <p:tag name="IGUANATEXSIZE" val="28"/>
  <p:tag name="IGUANATEXCURSOR" val="17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976.3779"/>
  <p:tag name="OUTPUTTYPE" val="PNG"/>
  <p:tag name="IGUANATEXVERSION" val="160"/>
  <p:tag name="LATEXADDIN" val="\documentclass{article}&#10;\usepackage{amsmath}&#10;\pagestyle{empty}&#10;\begin{document}&#10;&#10;\begin{equation*}&#10;|00\rangle  = &#10;\begin{pmatrix}&#10;1 \\ 0&#10;\end{pmatrix} \otimes&#10;\begin{pmatrix}&#10;1 \\ 0&#10;\end{pmatrix}&#10;\end{equation*}&#10;&#10;&#10;\end{document}"/>
  <p:tag name="IGUANATEXSIZE" val="20"/>
  <p:tag name="IGUANATEXCURSOR" val="10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4.7131"/>
  <p:tag name="ORIGINALWIDTH" val="1743.53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H=\sum _{\langle i,j\rangle}\sigma _z(i)\sigma _z(j)+\lambda \sum _l \sigma _x(l)\\&#10;\end{split}&#10;\end{equation*}&#10;&#10;\end{document}"/>
  <p:tag name="IGUANATEXSIZE" val="28"/>
  <p:tag name="IGUANATEXCURSOR" val="21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0.73866"/>
  <p:tag name="ORIGINALWIDTH" val="377.952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Ax=b&#10;\end{split}&#10;\end{equation*}&#10;&#10;\end{document}"/>
  <p:tag name="IGUANATEXSIZE" val="28"/>
  <p:tag name="IGUANATEXCURSOR" val="13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495.68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begin{pmatrix} 0 &amp; A \\&#10;A^{\dagger} &amp; 0&#10;\end{pmatrix}&#10;\end{split}&#10;\end{equation*}&#10;&#10;\end{document}"/>
  <p:tag name="IGUANATEXSIZE" val="28"/>
  <p:tag name="IGUANATEXCURSOR" val="18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66.2167"/>
  <p:tag name="ORIGINALWIDTH" val="1188.60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f(M)= \sum _{i}f(\lambda _i)|i\rangle \langle i |&#10;\end{split}&#10;\end{equation*}&#10;&#10;\end{document}"/>
  <p:tag name="IGUANATEXSIZE" val="28"/>
  <p:tag name="IGUANATEXCURSOR" val="13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806.149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b\rangle = \sum _j \beta _j|\lambda _j\rangle&#10;\end{split}&#10;\end{equation*}&#10;&#10;\end{document}"/>
  <p:tag name="IGUANATEXSIZE" val="28"/>
  <p:tag name="IGUANATEXCURSOR" val="17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1416.57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f(M)|b\rangle = \sum _j f(\lambda _j)\beta _j|\lambda _j\rangle&#10;\end{split}&#10;\end{equation*}&#10;&#10;\end{document}"/>
  <p:tag name="IGUANATEXSIZE" val="28"/>
  <p:tag name="IGUANATEXCURSOR" val="17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806.149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b\rangle = \sum _j \beta _j|\lambda _j\rangle&#10;\end{split}&#10;\end{equation*}&#10;&#10;\end{document}"/>
  <p:tag name="IGUANATEXSIZE" val="28"/>
  <p:tag name="IGUANATEXCURSOR" val="17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45.7068"/>
  <p:tag name="ORIGINALWIDTH" val="3070.11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QPE|0\rangle|u\rangle = \frac{1}{2^n}\sum _j\sum _k\exp \left(j\times (\phi - 2\pi \frac{k}{2^n}) \times i\right)|k\rangle|u\rangle\\&#10;\end{split}&#10;\end{equation*}&#10;&#10;\end{document}"/>
  <p:tag name="IGUANATEXSIZE" val="28"/>
  <p:tag name="IGUANATEXCURSOR" val="14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04.462"/>
  <p:tag name="ORIGINALWIDTH" val="812.148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\phi - 2\pi \frac{k}{2^n} \right| \approx 0\\&#10;\end{split}&#10;\end{equation*}&#10;&#10;\end{document}"/>
  <p:tag name="IGUANATEXSIZE" val="28"/>
  <p:tag name="IGUANATEXCURSOR" val="16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18.7101"/>
  <p:tag name="ORIGINALWIDTH" val="3049.11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QPE|0\rangle|\lambda _j\rangle=\sum _k\alpha _{kj}|k\rangle|\lambda _j\rangle \approx |\tilde{\lambda _j}\rangle |\lambda _j\rangle, \;\;\tilde{\lambda _j}={\rm int}[\frac{2^n}{2\pi}\lambda _j]\\&#10;\end{split}&#10;\end{equation*}&#10;&#10;\end{document}"/>
  <p:tag name="IGUANATEXSIZE" val="28"/>
  <p:tag name="IGUANATEXCURSOR" val="32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1820.022"/>
  <p:tag name="OUTPUTTYPE" val="PNG"/>
  <p:tag name="IGUANATEXVERSION" val="160"/>
  <p:tag name="LATEXADDIN" val="\documentclass{article}&#10;\usepackage{amsmath}&#10;\pagestyle{empty}&#10;\begin{document}&#10;&#10;\begin{equation*}&#10;\begin{pmatrix}a \\ b\end{pmatrix} \otimes \begin{pmatrix}c \\ d\end{pmatrix}  = \begin{pmatrix} a\begin{pmatrix}c \\ d\end{pmatrix} \\ b\begin{pmatrix} c \\ d \end{pmatrix} \end{pmatrix}=\begin{pmatrix}ac\\ad\\bc\\bd\end{pmatrix}&#10;\end{equation*}&#10;&#10;&#10;\end{document}"/>
  <p:tag name="IGUANATEXSIZE" val="20"/>
  <p:tag name="IGUANATEXCURSOR" val="31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7.7315"/>
  <p:tag name="ORIGINALWIDTH" val="1237.34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QPE|0\rangle|\lambda _k\rangle \approx |\tilde{\lambda} _k\rangle|\lambda _k\rangle\\&#10;\end{split}&#10;\end{equation*}&#10;&#10;\end{document}"/>
  <p:tag name="IGUANATEXSIZE" val="28"/>
  <p:tag name="IGUANATEXCURSOR" val="21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1462.31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QPE|0\rangle|b\rangle \approx \sum _j \beta _j |\tilde{\lambda }_j\rangle| \lambda _j\rangle\\&#10;\end{split}&#10;\end{equation*}&#10;&#10;\end{document}"/>
  <p:tag name="IGUANATEXSIZE" val="28"/>
  <p:tag name="IGUANATEXCURSOR" val="19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2081.7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QPE|0\rangle _a |b\rangle _b |0\rangle _c\approx \sum _j \beta _j |\tilde{\lambda} _j\rangle _ a| \lambda _j\rangle _b |0\rangle _c\\&#10;\end{split}&#10;\end{equation*}&#10;&#10;\end{document}"/>
  <p:tag name="IGUANATEXSIZE" val="28"/>
  <p:tag name="IGUANATEXCURSOR" val="21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87.7015"/>
  <p:tag name="ORIGINALWIDTH" val="2224.97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um _j \beta _j |\tilde{\lambda} _j\rangle _ a| \lambda _j\rangle _b \left(\sqrt{1-\frac{C}{\lambda _j}}|0\rangle _c + \frac{C}{\lambda _j}|1\rangle _c\right)\\&#10;\end{split}&#10;\end{equation*}&#10;&#10;\end{document}"/>
  <p:tag name="IGUANATEXSIZE" val="28"/>
  <p:tag name="IGUANATEXCURSOR" val="16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843.6446"/>
  <p:tag name="ORIGINALWIDTH" val="2805.39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QPE^{-1} \sum _{jk} \alpha _{kj}\beta _j |k\rangle _ a| \lambda _j\rangle _b \left(\sqrt{1-\frac{C}{\lambda _j}}|0\rangle _c + \frac{C}{\lambda _j}|1\rangle _c\right)\\&#10;&amp;\to |0\rangle _a \otimes \sum _j \beta _j | \lambda _j\rangle _b \left(\sqrt{1-\frac{C}{\lambda _j}}|0\rangle _c + \frac{C}{\lambda _j}|1\rangle _c\right)\\&#10;\end{split}&#10;\end{equation*}&#10;&#10;\end{document}"/>
  <p:tag name="IGUANATEXSIZE" val="28"/>
  <p:tag name="IGUANATEXCURSOR" val="32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94.1507"/>
  <p:tag name="ORIGINALWIDTH" val="1956.50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um _j \beta _j | \lambda _j\rangle _b \left(\sqrt{1-\frac{C}{\lambda _j}}|0\rangle _c + \frac{C}{\lambda _j}|1\rangle _c\right)\\&#10;&amp;\to \sum _j \beta _j | \lambda _j\rangle _b \left(\frac{C}{\lambda _j}|1\rangle _c\right)\\&#10;\end{split}&#10;\end{equation*}&#10;&#10;\end{document}"/>
  <p:tag name="IGUANATEXSIZE" val="28"/>
  <p:tag name="IGUANATEXCURSOR" val="31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0.73866"/>
  <p:tag name="ORIGINALWIDTH" val="377.952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Ax=b&#10;\end{split}&#10;\end{equation*}&#10;&#10;\end{document}"/>
  <p:tag name="IGUANATEXSIZE" val="28"/>
  <p:tag name="IGUANATEXCURSOR" val="13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7.7315"/>
  <p:tag name="ORIGINALWIDTH" val="1462.31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QPE|0\rangle _a |\lambda _k \rangle _b \approx |\tilde{\lambda} _k \rangle _a|\lambda _k \rangle _b\\&#10;\end{split}&#10;\end{equation*}&#10;&#10;\end{document}"/>
  <p:tag name="IGUANATEXSIZE" val="28"/>
  <p:tag name="IGUANATEXCURSOR" val="19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94.1507"/>
  <p:tag name="ORIGINALWIDTH" val="1956.50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um _j \beta _j | \lambda _j\rangle _b \left(\sqrt{1-\frac{C}{\lambda _j}}|0\rangle _c + \frac{C}{\lambda _j}|1\rangle _c\right)\\&#10;&amp;\to \sum _j \beta _j | \lambda _j\rangle _b \left(\frac{C}{\lambda _j}|1\rangle _c\right)\\&#10;\end{split}&#10;\end{equation*}&#10;&#10;\end{document}"/>
  <p:tag name="IGUANATEXSIZE" val="28"/>
  <p:tag name="IGUANATEXCURSOR" val="31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05.9617"/>
  <p:tag name="ORIGINALWIDTH" val="437.945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\frac{C}{\lambda _j}\right|\leq 1\\&#10;\end{split}&#10;\end{equation*}&#10;&#10;\end{document}"/>
  <p:tag name="IGUANATEXSIZE" val="28"/>
  <p:tag name="IGUANATEXCURSOR" val="17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956.1305"/>
  <p:tag name="OUTPUTTYPE" val="PNG"/>
  <p:tag name="IGUANATEXVERSION" val="160"/>
  <p:tag name="LATEXADDIN" val="\documentclass{article}&#10;\usepackage{amsmath}&#10;\pagestyle{empty}&#10;\begin{document}&#10;&#10;\begin{equation*}&#10;\begin{pmatrix}m_{11} &amp; m_{12} \\ m_{21} &amp; m_{22}\end{pmatrix} \begin{pmatrix}a\\ b\end{pmatrix} &#10;\end{equation*}&#10;&#10;&#10;\end{document}"/>
  <p:tag name="IGUANATEXSIZE" val="20"/>
  <p:tag name="IGUANATEXCURSOR" val="14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1.9685"/>
  <p:tag name="ORIGINALWIDTH" val="410.948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C \leq \frac{2\pi}{2^n}\\&#10;\end{split}&#10;\end{equation*}&#10;&#10;\end{document}"/>
  <p:tag name="IGUANATEXSIZE" val="28"/>
  <p:tag name="IGUANATEXCURSOR" val="15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94.1507"/>
  <p:tag name="ORIGINALWIDTH" val="1956.50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um _j \beta _j | \lambda _j\rangle _b \left(\sqrt{1-\frac{C}{\lambda _j}}|0\rangle _c + \frac{C}{\lambda _j}|1\rangle _c\right)\\&#10;&amp;\to \sum _j \beta _j | \lambda _j\rangle _b \left(\frac{C}{\lambda _j}|1\rangle _c\right)\\&#10;\end{split}&#10;\end{equation*}&#10;&#10;\end{document}"/>
  <p:tag name="IGUANATEXSIZE" val="28"/>
  <p:tag name="IGUANATEXCURSOR" val="31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04.462"/>
  <p:tag name="ORIGINALWIDTH" val="602.924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\frac{2^n \lambda _i t}{2\pi}\right| &lt;1\\&#10;\end{split}&#10;\end{equation*}&#10;&#10;\end{document}"/>
  <p:tag name="IGUANATEXSIZE" val="28"/>
  <p:tag name="IGUANATEXCURSOR" val="17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1.7361"/>
  <p:tag name="ORIGINALWIDTH" val="209.973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Ht}\\&#10;\end{split}&#10;\end{equation*}&#10;&#10;\end{document}"/>
  <p:tag name="IGUANATEXSIZE" val="28"/>
  <p:tag name="IGUANATEXCURSOR" val="14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04.462"/>
  <p:tag name="ORIGINALWIDTH" val="627.671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\frac{2^n \lambda _i t}{2\pi}\right| &lt;\frac{1}{2}\\&#10;\end{split}&#10;\end{equation*}&#10;&#10;\end{document}"/>
  <p:tag name="IGUANATEXSIZE" val="28"/>
  <p:tag name="IGUANATEXCURSOR" val="18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1.9685"/>
  <p:tag name="ORIGINALWIDTH" val="1753.28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j \geq 2^{n-1} \to \lambda _jt = \frac{2\pi j}{2^n} - 2\pi &lt; 0\\&#10;\end{split}&#10;\end{equation*}&#10;&#10;\end{document}"/>
  <p:tag name="IGUANATEXSIZE" val="28"/>
  <p:tag name="IGUANATEXCURSOR" val="13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94.1507"/>
  <p:tag name="ORIGINALWIDTH" val="1956.50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um _j \beta _j | \lambda _j\rangle _b \left(\sqrt{1-\frac{C}{\lambda _j}}|0\rangle _c + \frac{C}{\lambda _j}|1\rangle _c\right)\\&#10;&amp;\to \sum _j \beta _j | \lambda _j\rangle _b \left(\frac{C}{\lambda _j}|1\rangle _c\right)\\&#10;\end{split}&#10;\end{equation*}&#10;&#10;\end{document}"/>
  <p:tag name="IGUANATEXSIZE" val="28"/>
  <p:tag name="IGUANATEXCURSOR" val="31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0.73866"/>
  <p:tag name="ORIGINALWIDTH" val="377.952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Ax=b&#10;\end{split}&#10;\end{equation*}&#10;&#10;\end{document}"/>
  <p:tag name="IGUANATEXSIZE" val="28"/>
  <p:tag name="IGUANATEXCURSOR" val="13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915.635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\Psi(c_1,c_2,\ldots ,c_k)\rangle&#10;\end{split}&#10;\end{equation*}&#10;&#10;\end{document}"/>
  <p:tag name="IGUANATEXSIZE" val="28"/>
  <p:tag name="IGUANATEXCURSOR" val="16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255.71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A|\Psi\rangle&#10;\end{split}&#10;\end{equation*}&#10;&#10;\end{document}"/>
  <p:tag name="IGUANATEXSIZE" val="28"/>
  <p:tag name="IGUANATEXCURSOR" val="14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3811.773"/>
  <p:tag name="OUTPUTTYPE" val="PNG"/>
  <p:tag name="IGUANATEXVERSION" val="160"/>
  <p:tag name="LATEXADDIN" val="\documentclass{article}&#10;\usepackage{amsmath}&#10;\pagestyle{empty}&#10;\begin{document}&#10;&#10;\begin{equation*}&#10;\begin{pmatrix}m_{11} &amp; m_{12} \\ m_{21} &amp; m_{22}\end{pmatrix} \otimes  \begin{pmatrix}n_{11} &amp; n_{12} \\ n_{21} &amp; n_{22}\end{pmatrix} = \begin{pmatrix}m_{11}\begin{pmatrix}n_{11} &amp; n_{12} \\ n_{21} &amp; n_{22}\end{pmatrix} &amp; m_{12}\begin{pmatrix}n_{11} &amp; n_{12} \\ n_{21} &amp; n_{22}\end{pmatrix} \\ m_{21}\begin{pmatrix}n_{11} &amp; n_{12} \\ n_{21} &amp; n_{22}\end{pmatrix} &amp; m_{22}\begin{pmatrix}n_{11} &amp; n_{12} \\ n_{21} &amp; n_{22}\end{pmatrix}\end{pmatrix}&#10;\end{equation*}&#10;&#10;&#10;\end{document}"/>
  <p:tag name="IGUANATEXSIZE" val="20"/>
  <p:tag name="IGUANATEXCURSOR" val="53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08.736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b\rangle&#10;\end{split}&#10;\end{equation*}&#10;&#10;\end{document}"/>
  <p:tag name="IGUANATEXSIZE" val="28"/>
  <p:tag name="IGUANATEXCURSOR" val="14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773.903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{c_1,c_2,\ldots ,c_k\}&#10;\end{split}&#10;\end{equation*}&#10;&#10;\end{document}"/>
  <p:tag name="IGUANATEXSIZE" val="28"/>
  <p:tag name="IGUANATEXCURSOR" val="15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2098.988"/>
  <p:tag name="OUTPUTTYPE" val="PNG"/>
  <p:tag name="IGUANATEXVERSION" val="160"/>
  <p:tag name="LATEXADDIN" val="\documentclass{article}&#10;\usepackage{amsmath}&#10;\pagestyle{empty}&#10;\begin{document}&#10;&#10;\begin{equation*}&#10;\begin{pmatrix} &#10;m_{11}n_{11} &amp; m_{11}n_{12} &amp; m_{12}n_{11} &amp; m_{12}n_{12} \\&#10;m_{11}n_{21} &amp; m_{11}n_{22} &amp; m_{12}n_{21} &amp; m_{12}n_{22} \\&#10;m_{21}n_{11} &amp; m_{21}n_{12} &amp; m_{22}n_{11} &amp; m_{22}n_{12} \\&#10;m_{21}n_{21} &amp; m_{21}n_{22} &amp; m_{22}n_{21} &amp; m_{22}n_{22} &#10;\end{pmatrix}&#10;\end{equation*}&#10;&#10;&#10;\end{document}"/>
  <p:tag name="IGUANATEXSIZE" val="20"/>
  <p:tag name="IGUANATEXCURSOR" val="35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753.281"/>
  <p:tag name="OUTPUTTYPE" val="PNG"/>
  <p:tag name="IGUANATEXVERSION" val="160"/>
  <p:tag name="LATEXADDIN" val="\documentclass{article}&#10;\usepackage{amsmath}&#10;\pagestyle{empty}&#10;\begin{document}&#10;&#10;\begin{equation*}&#10;(M\otimes N) (u\otimes v) = (M u)\otimes (N v)&#10;\end{equation*}&#10;&#10;&#10;\end{document}"/>
  <p:tag name="IGUANATEXSIZE" val="20"/>
  <p:tag name="IGUANATEXCURSOR" val="13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1164.60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H|0\rangle =\frac{1}{\sqrt{2}}\left(|0\rangle + |1\rangle\right)&#10;\end{split}&#10;\end{equation*}&#10;&#10;\end{document}"/>
  <p:tag name="IGUANATEXSIZE" val="28"/>
  <p:tag name="IGUANATEXCURSOR" val="19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3.2321"/>
  <p:tag name="ORIGINALWIDTH" val="1814.77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P(\lambda)\left(a|0\rangle + b|1\rangle\right)=a|0\rangle + be^{i\lambda}|1\rangle&#10;\end{split}&#10;\end{equation*}&#10;&#10;\end{document}"/>
  <p:tag name="IGUANATEXSIZE" val="28"/>
  <p:tag name="IGUANATEXCURSOR" val="20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9843"/>
  <p:tag name="ORIGINALWIDTH" val="494.1882"/>
  <p:tag name="OUTPUTTYPE" val="PNG"/>
  <p:tag name="IGUANATEXVERSION" val="160"/>
  <p:tag name="LATEXADDIN" val="\documentclass{article}&#10;\usepackage{amsmath}&#10;\pagestyle{empty}&#10;\begin{document}&#10;&#10;\begin{equation*}&#10;a\vec{e}_x+b \vec{e}_y&#10;\end{equation*}&#10;&#10;&#10;\end{document}"/>
  <p:tag name="IGUANATEXSIZE" val="20"/>
  <p:tag name="IGUANATEXCURSOR" val="12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85.4143"/>
  <p:tag name="ORIGINALWIDTH" val="772.403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CX|00\rangle =|00\rangle\\&#10;&amp;CX|01\rangle =|01\rangle\\&#10;&amp;CX|10\rangle =|11\rangle\\&#10;&amp;CX|11\rangle =|10\rangle\\&#10;\end{split}&#10;\end{equation*}&#10;&#10;\end{document}"/>
  <p:tag name="IGUANATEXSIZE" val="28"/>
  <p:tag name="IGUANATEXCURSOR" val="23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1637.79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0\rangle _1 |0\rangle _0 \to \frac{1}{\sqrt{2}}|0\rangle _1\left(|0\rangle _0 + |1\rangle _0\right) &#10;\end{split}&#10;\end{equation*}&#10;&#10;\end{document}"/>
  <p:tag name="IGUANATEXSIZE" val="28"/>
  <p:tag name="IGUANATEXCURSOR" val="15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2863.89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\sqrt{2}}|0\rangle _1|0\rangle _0 + \frac{1}{\sqrt{2}}|0\rangle _1|1\rangle _0 \to \frac{1}{\sqrt{2}}|0\rangle _1|0\rangle _0 + \frac{1}{\sqrt{2}}|1\rangle _1|1\rangle _0&#10;\end{split}&#10;\end{equation*}&#10;&#10;\end{document}"/>
  <p:tag name="IGUANATEXSIZE" val="28"/>
  <p:tag name="IGUANATEXCURSOR" val="31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1322.08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\sqrt{2}}|0\rangle _1|0\rangle _0 + \frac{1}{\sqrt{2}}|1\rangle _1|1\rangle _0&#10;\end{split}&#10;\end{equation*}&#10;&#10;\end{document}"/>
  <p:tag name="IGUANATEXSIZE" val="28"/>
  <p:tag name="IGUANATEXCURSOR" val="13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930.633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\sqrt{2}}|10\rangle  - \frac{1}{\sqrt{2}}|01\rangle &#10;\end{split}&#10;\end{equation*}&#10;&#10;\end{document}"/>
  <p:tag name="IGUANATEXSIZE" val="28"/>
  <p:tag name="IGUANATEXCURSOR" val="19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87.73905"/>
  <p:tag name="ORIGINALWIDTH" val="403.449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chi _{c_0},\;\;\eta_c&#10;\end{split}&#10;\end{equation*}&#10;&#10;\end{document}"/>
  <p:tag name="IGUANATEXSIZE" val="26"/>
  <p:tag name="IGUANATEXCURSOR" val="15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2237.7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begin{pmatrix}&#10;\cos(\theta_1) &amp; \sin(\theta _1) &amp; 0 &amp; 0 \\&#10;-\sin(\theta_1) &amp; \cos(\theta _1) &amp; 0 &amp; 0 \\&#10;0 &amp; 0 &amp; \cos(\theta_2) &amp; \sin(\theta _2) \\&#10;0 &amp; 0 &amp; -\sin(\theta_2) &amp; \cos(\theta _2) \\&#10;\end{pmatrix}&#10;\end{split}&#10;\end{equation*}&#10;&#10;\end{document}"/>
  <p:tag name="IGUANATEXSIZE" val="28"/>
  <p:tag name="IGUANATEXCURSOR" val="31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95.351"/>
  <p:tag name="ORIGINALWIDTH" val="4453.69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begin{pmatrix}&#10;\cos(\theta_1) &amp; \sin(\theta _1) &amp; 0 &amp; 0 &amp; 0 &amp; 0 &amp; 0 &amp; 0\\&#10;-\sin(\theta_1) &amp; \cos(\theta _1) &amp; 0 &amp; 0  &amp; 0 &amp; 0  &amp; 0 &amp; 0 \\&#10;0 &amp; 0 &amp; \cos(\theta_2) &amp; \sin(\theta _2)  &amp; 0 &amp; 0  &amp; 0 &amp; 0 \\&#10;0 &amp; 0 &amp; -\sin(\theta_2) &amp; \cos(\theta _2)  &amp; 0 &amp; 0 \\&#10;0 &amp; 0 &amp; 0 &amp; 0 &amp; \cos(\theta _3) &amp; \sin(\theta _3) &amp; 0 &amp; 0 \\&#10;0 &amp; 0 &amp; 0 &amp; 0 &amp; -\sin(\theta _3) &amp; \cos(\theta _3) &amp; 0 &amp; 0 \\&#10;0 &amp; 0 &amp; 0 &amp; 0 &amp; 0 &amp; 0 &amp; \cos(\theta _4) &amp; \sin(\theta _4) \\&#10;0 &amp; 0 &amp; 0 &amp; 0 &amp; 0 &amp; 0 &amp; -\sin(\theta _4) &amp; \cos(\theta _4) \\&#10;\end{pmatrix}&#10;\end{split}&#10;\end{equation*}&#10;&#10;\end{document}"/>
  <p:tag name="IGUANATEXSIZE" val="28"/>
  <p:tag name="IGUANATEXCURSOR" val="61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0.4837"/>
  <p:tag name="ORIGINALWIDTH" val="1322.83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X.R_{y,z}(\theta).X=R_{y,z}(-\theta)&#10;\end{split}&#10;\end{equation*}&#10;&#10;\end{document}"/>
  <p:tag name="IGUANATEXSIZE" val="28"/>
  <p:tag name="IGUANATEXCURSOR" val="16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16.4229"/>
  <p:tag name="ORIGINALWIDTH" val="2728.90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R_{y}(\theta, 0)=\begin{pmatrix}&#10;\cos (\frac{\theta }{2}) &amp; \sin(\frac{\theta }{2}) &amp; 0 &amp; 0\\&#10;-\sin(\frac{\theta }{2}) &amp; \cos (\frac{\theta }{2}) &amp; 0 &amp; 0 \\&#10;0 &amp; 0 &amp; \cos (\frac{\theta }{2}) &amp; \sin(\frac{\theta}{2})\\&#10;0 &amp; 0 &amp; -\sin (\frac{\theta }{2}) &amp; \cos(\frac{\theta }{2})\\&#10;\end{pmatrix}&#10;\end{split}&#10;\end{equation*}&#10;&#10;\end{document}"/>
  <p:tag name="IGUANATEXSIZE" val="28"/>
  <p:tag name="IGUANATEXCURSOR" val="34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3.49078"/>
  <p:tag name="ORIGINALWIDTH" val="112.485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igma _z&#10;\end{split}&#10;\end{equation*}&#10;&#10;\end{document}"/>
  <p:tag name="IGUANATEXSIZE" val="28"/>
  <p:tag name="IGUANATEXCURSOR" val="14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16.4229"/>
  <p:tag name="ORIGINALWIDTH" val="3811.77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C_x(1,0).R_{y}(\theta, 0)C_x(1,0)=\begin{pmatrix}&#10;\cos (\frac{\theta }{2}) &amp; \sin(\frac{\theta }{2}) &amp; 0 &amp; 0\\&#10;-\sin(\frac{\theta }{2}) &amp; \cos (\frac{\theta }{2}) &amp; 0 &amp; 0 \\&#10;0 &amp; 0 &amp; \cos (-\frac{\theta }{2}) &amp; \sin(-\frac{\theta}{2})\\&#10;0 &amp; 0 &amp; -\sin (-\frac{\theta }{2}) &amp; \cos(-\frac{\theta }{2})\\&#10;\end{pmatrix}&#10;\end{split}&#10;\end{equation*}&#10;&#10;\end{document}"/>
  <p:tag name="IGUANATEXSIZE" val="28"/>
  <p:tag name="IGUANATEXCURSOR" val="41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7.2179"/>
  <p:tag name="ORIGINALWIDTH" val="380.952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\theta _1 + \theta _2}{2}&#10;\end{split}&#10;\end{equation*}&#10;&#10;\end{document}"/>
  <p:tag name="IGUANATEXSIZE" val="28"/>
  <p:tag name="IGUANATEXCURSOR" val="16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7.2179"/>
  <p:tag name="ORIGINALWIDTH" val="513.685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pm \frac{\theta _1 - \theta _2}{2}&#10;\end{split}&#10;\end{equation*}&#10;&#10;\end{document}"/>
  <p:tag name="IGUANATEXSIZE" val="28"/>
  <p:tag name="IGUANATEXCURSOR" val="16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0.4837"/>
  <p:tag name="ORIGINALWIDTH" val="1322.83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X.R_{y,z}(\theta).X=R_{y,z}(-\theta)&#10;\end{split}&#10;\end{equation*}&#10;&#10;\end{document}"/>
  <p:tag name="IGUANATEXSIZE" val="28"/>
  <p:tag name="IGUANATEXCURSOR" val="16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19.4226"/>
  <p:tag name="ORIGINALWIDTH" val="4092.23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begin{pmatrix}&#10;R_y(\theta_1) &amp; 0 \\&#10;0 &amp; R_y(\theta_2) \\&#10;\end{pmatrix}&#10;=&#10;\begin{pmatrix}&#10;R_y(\frac{\theta_1+\theta_2}{2}) &amp; 0 \\&#10;0 &amp; R_y(\frac{\theta_1+\theta_2}{2}) \\&#10;\end{pmatrix}&#10;\begin{pmatrix}&#10;R_y(\frac{\theta_1-\theta_2}{2}) &amp; 0 \\&#10;0 &amp; R_y(-\frac{\theta_1-\theta_2}{2}) \\&#10;\end{pmatrix}\\&#10;&amp;=R_y(\frac{\theta_1+\theta_2}{2},0). CX(1,0).R_y(\frac{\theta_1-\theta_2}{2},0).CX(1,0)&#10;\end{split}&#10;\end{equation*}&#10;&#10;\end{document}"/>
  <p:tag name="IGUANATEXSIZE" val="28"/>
  <p:tag name="IGUANATEXCURSOR" val="51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7.2179"/>
  <p:tag name="ORIGINALWIDTH" val="380.952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\theta _1 + \theta _2}{2}&#10;\end{split}&#10;\end{equation*}&#10;&#10;\end{document}"/>
  <p:tag name="IGUANATEXSIZE" val="28"/>
  <p:tag name="IGUANATEXCURSOR" val="16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7.2179"/>
  <p:tag name="ORIGINALWIDTH" val="513.685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pm \frac{\theta _1 - \theta _2}{2}&#10;\end{split}&#10;\end{equation*}&#10;&#10;\end{document}"/>
  <p:tag name="IGUANATEXSIZE" val="28"/>
  <p:tag name="IGUANATEXCURSOR" val="16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1148.10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M^{k}_{ij}&#10;\begin{pmatrix}&#10;\theta _1 \\&#10;\theta _2 \\&#10;\ldots \\&#10;\theta _ {2^k}\\&#10;\end{pmatrix}&#10;=&#10;\begin{pmatrix}&#10;\alpha _1 \\&#10;\alpha _2 \\&#10;\ldots \\&#10;\alpha _ {2^k}\\&#10;\end{pmatrix}&#10;\end{split}&#10;\end{equation*}&#10;&#10;\end{document}"/>
  <p:tag name="IGUANATEXSIZE" val="28"/>
  <p:tag name="IGUANATEXCURSOR" val="27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81.4773"/>
  <p:tag name="ORIGINALWIDTH" val="1039.3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M^{k}_{ij}=(-1)^{b^k_{i-1}\cdot g^k_{j-1}}&#10;\end{split}&#10;\end{equation*}&#10;&#10;\end{document}"/>
  <p:tag name="IGUANATEXSIZE" val="28"/>
  <p:tag name="IGUANATEXCURSOR" val="17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1148.10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M^{k}_{ij}&#10;\begin{pmatrix}&#10;\theta _1 \\&#10;\theta _2 \\&#10;\ldots \\&#10;\theta _ {2^k}\\&#10;\end{pmatrix}&#10;=&#10;\begin{pmatrix}&#10;\alpha _1 \\&#10;\alpha _2 \\&#10;\ldots \\&#10;\alpha _ {2^k}\\&#10;\end{pmatrix}&#10;\end{split}&#10;\end{equation*}&#10;&#10;\end{document}"/>
  <p:tag name="IGUANATEXSIZE" val="28"/>
  <p:tag name="IGUANATEXCURSOR" val="27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197.9753"/>
  <p:tag name="OUTPUTTYPE" val="PNG"/>
  <p:tag name="IGUANATEXVERSION" val="160"/>
  <p:tag name="LATEXADDIN" val="\documentclass{article}&#10;\usepackage{amsmath}&#10;\pagestyle{empty}&#10;\begin{document}&#10;&#10;\begin{equation*}&#10;\begin{pmatrix}a \\ b\end{pmatrix}&#10;\end{equation*}&#10;&#10;&#10;\end{document}"/>
  <p:tag name="IGUANATEXSIZE" val="20"/>
  <p:tag name="IGUANATEXCURSOR" val="13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81.4773"/>
  <p:tag name="ORIGINALWIDTH" val="1039.3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M^{k}_{ij}=(-1)^{b^k_{i-1}\cdot g^k_{j-1}}&#10;\end{split}&#10;\end{equation*}&#10;&#10;\end{document}"/>
  <p:tag name="IGUANATEXSIZE" val="28"/>
  <p:tag name="IGUANATEXCURSOR" val="17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3.2321"/>
  <p:tag name="ORIGINALWIDTH" val="1143.60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(M^{k})^{-1}=2^{-k}(M^k)^T&#10;\end{split}&#10;\end{equation*}&#10;&#10;\end{document}"/>
  <p:tag name="IGUANATEXSIZE" val="28"/>
  <p:tag name="IGUANATEXCURSOR" val="15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1148.10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M^{k}_{ij}&#10;\begin{pmatrix}&#10;\theta _1 \\&#10;\theta _2 \\&#10;\ldots \\&#10;\theta _ {2^k}\\&#10;\end{pmatrix}&#10;=&#10;\begin{pmatrix}&#10;\alpha _1 \\&#10;\alpha _2 \\&#10;\ldots \\&#10;\alpha _ {2^k}\\&#10;\end{pmatrix}&#10;\end{split}&#10;\end{equation*}&#10;&#10;\end{document}"/>
  <p:tag name="IGUANATEXSIZE" val="28"/>
  <p:tag name="IGUANATEXCURSOR" val="27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81.4773"/>
  <p:tag name="ORIGINALWIDTH" val="1039.3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M^{k}_{ij}=(-1)^{b^k_{i-1}\cdot g^k_{j-1}}&#10;\end{split}&#10;\end{equation*}&#10;&#10;\end{document}"/>
  <p:tag name="IGUANATEXSIZE" val="28"/>
  <p:tag name="IGUANATEXCURSOR" val="17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3.2321"/>
  <p:tag name="ORIGINALWIDTH" val="1143.60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(M^{k})^{-1}=2^{-k}(M^k)^T&#10;\end{split}&#10;\end{equation*}&#10;&#10;\end{document}"/>
  <p:tag name="IGUANATEXSIZE" val="28"/>
  <p:tag name="IGUANATEXCURSOR" val="15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79.415"/>
  <p:tag name="ORIGINALWIDTH" val="4892.38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\begin{pmatrix}&#10;e^{ia} &amp; 0 &amp; 0 &amp; 0\\&#10;0 &amp; e^{ib} &amp; 0 &amp; 0\\&#10;0 &amp; 0 &amp; e^{ic} &amp; 0\\&#10;0 &amp; 0 &amp; 0 &amp; e^{id}\\&#10;\end{pmatrix}&#10;=&#10;\begin{pmatrix}&#10;e^{i\frac{a+b}{2}} &amp; 0 &amp; 0 &amp; 0\\&#10;0 &amp; e^{i\frac{a+b}{2}} &amp; 0 &amp; 0\\&#10;0 &amp; 0 &amp; e^{i\frac{c+d}{2}} &amp; 0\\&#10;0 &amp; 0 &amp; 0 &amp; e^{i\frac{c+d}{2}}\\&#10;\end{pmatrix}&#10;\begin{pmatrix}&#10;e^{-i\frac{b-a}{2}} &amp; 0 &amp; 0 &amp; 0\\&#10;0 &amp; e^{i\frac{b-a}{2}} &amp; 0 &amp; 0\\&#10;0 &amp; 0 &amp; e^{-i\frac{d-c}{2}} &amp; 0\\&#10;0 &amp; 0 &amp; 0 &amp; e^{i\frac{d-c}{2}}\\&#10;\end{pmatrix}&#10;\end{split}&#10;\end{equation*}&#10;&#10;\end{document}"/>
  <p:tag name="IGUANATEXSIZE" val="28"/>
  <p:tag name="IGUANATEXCURSOR" val="55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68.4665"/>
  <p:tag name="ORIGINALWIDTH" val="3505.81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|00\ldots 00\rangle | \phi _0 \rangle + |00\ldots 01\rangle | \phi _1 \rangle + |00\ldots 10\rangle | \phi _2 \rangle + \ldots = \sum _k |k\rangle |\phi _k\rangle&#10;\end{split}&#10;\end{equation*}&#10;&#10;\end{document}"/>
  <p:tag name="IGUANATEXSIZE" val="28"/>
  <p:tag name="IGUANATEXCURSOR" val="24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2423.69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0\rangle |\phi _1\rangle |\phi _2\rangle \to \frac{1}{\sqrt{2}}|0\rangle |\phi _1\rangle |\phi _2\rangle + \frac{1}{\sqrt{2}}|1\rangle |\phi _1\rangle |\phi _2\rangle&#10;\end{split}&#10;\end{equation*}&#10;&#10;\end{document}"/>
  <p:tag name="IGUANATEXSIZE" val="28"/>
  <p:tag name="IGUANATEXCURSOR" val="26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1826.02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to \frac{1}{\sqrt{2}}|0\rangle |\phi _1\rangle |\phi _2\rangle + \frac{1}{\sqrt{2}}|1\rangle |\phi _2\rangle |\phi _1\rangle&#10;\end{split}&#10;\end{equation*}&#10;&#10;\end{document}"/>
  <p:tag name="IGUANATEXSIZE" val="28"/>
  <p:tag name="IGUANATEXCURSOR" val="25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82.6772"/>
  <p:tag name="ORIGINALWIDTH" val="1265.84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to \frac{1}{2}(|0\rangle +|1\rangle)|\phi _1\rangle |\phi _2\rangle \\&#10;&amp;+ \frac{1}{\sqrt{2}}(|0\rangle -|1\rangle) |\phi _2\rangle |\phi _1\rangle&#10;\end{split}&#10;\end{equation*}&#10;&#10;\end{document}"/>
  <p:tag name="IGUANATEXSIZE" val="28"/>
  <p:tag name="IGUANATEXCURSOR" val="23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1820.022"/>
  <p:tag name="OUTPUTTYPE" val="PNG"/>
  <p:tag name="IGUANATEXVERSION" val="160"/>
  <p:tag name="LATEXADDIN" val="\documentclass{article}&#10;\usepackage{amsmath}&#10;\pagestyle{empty}&#10;\begin{document}&#10;&#10;\begin{equation*}&#10;\begin{pmatrix}a \\ b\end{pmatrix} \otimes \begin{pmatrix}c \\ d\end{pmatrix}  = \begin{pmatrix} a\begin{pmatrix}c \\ d\end{pmatrix} \\ b\begin{pmatrix} c \\ d \end{pmatrix} \end{pmatrix}=\begin{pmatrix}ac\\ad\\bc\\bd\end{pmatrix}&#10;\end{equation*}&#10;&#10;&#10;\end{document}"/>
  <p:tag name="IGUANATEXSIZE" val="20"/>
  <p:tag name="IGUANATEXCURSOR" val="31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72.216"/>
  <p:tag name="ORIGINALWIDTH" val="731.158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+|\langle \phi _1 | \phi _2\rangle|^2}{2}&#10;\end{split}&#10;\end{equation*}&#10;&#10;\end{document}"/>
  <p:tag name="IGUANATEXSIZE" val="28"/>
  <p:tag name="IGUANATEXCURSOR" val="16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051.74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M&#10;=&#10;\begin{pmatrix}&#10;U_1 &amp; 0\\&#10;0 &amp; U_2\\&#10;\end{pmatrix}&#10;\begin{pmatrix}&#10;C &amp; S\\&#10;-S &amp; C\\&#10;\end{pmatrix}&#10;\begin{pmatrix}&#10;V_1 &amp; 0\\&#10;0 &amp; V_2\\&#10;\end{pmatrix}&#10;\end{split}&#10;\end{equation*}&#10;&#10;\end{document}"/>
  <p:tag name="IGUANATEXSIZE" val="28"/>
  <p:tag name="IGUANATEXCURSOR" val="26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012.74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U&#10;=&#10;\begin{pmatrix}&#10;U_1 &amp; 0\\&#10;0 &amp; U_2\\&#10;\end{pmatrix}&#10;\begin{pmatrix}&#10;C &amp; S\\&#10;-S &amp; C\\&#10;\end{pmatrix}&#10;\begin{pmatrix}&#10;V_1 &amp; 0\\&#10;0 &amp; V_2\\&#10;\end{pmatrix}&#10;\end{split}&#10;\end{equation*}&#10;&#10;\end{document}"/>
  <p:tag name="IGUANATEXSIZE" val="28"/>
  <p:tag name="IGUANATEXCURSOR" val="13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2012.74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U&#10;=&#10;\begin{pmatrix}&#10;U_1 &amp; 0\\&#10;0 &amp; U_2\\&#10;\end{pmatrix}&#10;\begin{pmatrix}&#10;C &amp; S\\&#10;-S &amp; C\\&#10;\end{pmatrix}&#10;\begin{pmatrix}&#10;V_1 &amp; 0\\&#10;0 &amp; V_2\\&#10;\end{pmatrix}&#10;\end{split}&#10;\end{equation*}&#10;&#10;\end{document}"/>
  <p:tag name="IGUANATEXSIZE" val="28"/>
  <p:tag name="IGUANATEXCURSOR" val="13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340.832"/>
  <p:tag name="ORIGINALWIDTH" val="6509.18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U&#10;=&#10;\begin{pmatrix}&#10;U_1 &amp; 0\\&#10;0 &amp; U_2\\&#10;\end{pmatrix}&#10;\begin{pmatrix}&#10;C &amp; S\\&#10;-S &amp; C\\&#10;\end{pmatrix}&#10;\begin{pmatrix}&#10;V_1 &amp; 0\\&#10;0 &amp; V_2\\&#10;\end{pmatrix}\\&#10;&amp;=\begin{pmatrix}&#10;U_1 &amp; 0\\&#10;0 &amp; U_2\\&#10;\end{pmatrix}&#10;\begin{pmatrix}&#10;C &amp; S\\&#10;-S &amp; C\\&#10;\end{pmatrix}&#10;\begin{pmatrix}&#10;\begin{pmatrix}&#10;U^{r,1}_1 &amp; 0\\&#10;0 &amp; U^{r,1}_2\\&#10;\end{pmatrix}&#10;\begin{pmatrix}&#10;C^{r,1} &amp; S^{r,1}\\&#10;-S^{r,1} &amp; C^{r,1}\\&#10;\end{pmatrix}&#10;\begin{pmatrix}&#10;V^{r,1}_1 &amp; 0\\&#10;0 &amp; V^{r,1}_2\\&#10;\end{pmatrix} &amp; 0\\&#10;0 &amp; \begin{pmatrix}&#10;U^{r,2}_1 &amp; 0\\&#10;0 &amp; U^{r,2}_2\\&#10;\end{pmatrix}&#10;\begin{pmatrix}&#10;C^{r,2} &amp; S^{r,2}\\&#10;-S^{r,2} &amp; C^{r,2}\\&#10;\end{pmatrix}&#10;\begin{pmatrix}&#10;V^{r,2}_1 &amp; 0\\&#10;0 &amp; V^{r,2}_2\\&#10;\end{pmatrix}\\&#10;\end{pmatrix}\\&#10;&amp;=\begin{pmatrix}&#10;U_1 &amp; 0\\&#10;0 &amp; U_2\\&#10;\end{pmatrix}&#10;\begin{pmatrix}&#10;C &amp; S\\&#10;-S &amp; C\\&#10;\end{pmatrix}&#10;\begin{pmatrix}&#10;U^{r,1} &amp; 0\\&#10;0 &amp; U^{r,2}\\&#10;\end{pmatrix}&#10;\begin{pmatrix}&#10;CS^{r,1} &amp; 0\\&#10;0 &amp; CS^{r,2}\\&#10;\end{pmatrix}&#10;\begin{pmatrix}&#10;V^{r,1} &amp; 0\\&#10;0 &amp; V^{r,2}\\&#10;\end{pmatrix}&#10;\end{split}&#10;\end{equation*}&#10;&#10;\end{document}"/>
  <p:tag name="IGUANATEXSIZE" val="28"/>
  <p:tag name="IGUANATEXCURSOR" val="95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3664.79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begin{pmatrix}&#10;U_1 &amp; 0\\&#10;0 &amp; U_2\\&#10;\end{pmatrix}&#10;\begin{pmatrix}&#10;C &amp; S\\&#10;-S &amp; C\\&#10;\end{pmatrix}&#10;\begin{pmatrix}&#10;U^{r,1} &amp; 0\\&#10;0 &amp; U^{r,2}\\&#10;\end{pmatrix}&#10;\begin{pmatrix}&#10;CS^{r,1} &amp; 0\\&#10;0 &amp; CS^{r,2}\\&#10;\end{pmatrix}&#10;\begin{pmatrix}&#10;V^{r,1} &amp; 0\\&#10;0 &amp; V^{r,2}\\&#10;\end{pmatrix}&#10;\end{split}&#10;\end{equation*}&#10;&#10;\end{document}"/>
  <p:tag name="IGUANATEXSIZE" val="28"/>
  <p:tag name="IGUANATEXCURSOR" val="13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80.2025"/>
  <p:tag name="ORIGINALWIDTH" val="1449.56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tilde{f}(k)=\frac{1}{\sqrt{N}}\sum _{j=0}^{N-1} e^{2\pi i \frac{jk}{N}}f(j)&#10;\end{split}&#10;\end{equation*}&#10;&#10;\end{document}"/>
  <p:tag name="IGUANATEXSIZE" val="28"/>
  <p:tag name="IGUANATEXCURSOR" val="20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27.4091"/>
  <p:tag name="ORIGINALWIDTH" val="1266.59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um _i c_i |i\rangle \to \sum _k d_k|k\rangle\\&#10;&amp;d_k=\frac{1}{\sqrt{2^n}}\sum _{j=0}^{2^n-1} e^{2\pi i \frac{jk}{2^n}}c_j&#10;\end{split}&#10;\end{equation*}&#10;&#10;\end{document}"/>
  <p:tag name="IGUANATEXSIZE" val="28"/>
  <p:tag name="IGUANATEXCURSOR" val="16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27.4091"/>
  <p:tag name="ORIGINALWIDTH" val="1266.59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um _i c_i |i\rangle \to \sum _k d_k|k\rangle\\&#10;&amp;d_k=\frac{1}{\sqrt{2^n}}\sum _{j=0}^{2^n-1} e^{2\pi i \frac{jk}{2^n}}c_j&#10;\end{split}&#10;\end{equation*}&#10;&#10;\end{document}"/>
  <p:tag name="IGUANATEXSIZE" val="28"/>
  <p:tag name="IGUANATEXCURSOR" val="168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113.985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j\rangle&#10;\end{split}&#10;\end{equation*}&#10;&#10;\end{document}"/>
  <p:tag name="IGUANATEXSIZE" val="28"/>
  <p:tag name="IGUANATEXCURSOR" val="14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97.6753"/>
  <p:tag name="ORIGINALWIDTH" val="2094.488"/>
  <p:tag name="OUTPUTTYPE" val="PNG"/>
  <p:tag name="IGUANATEXVERSION" val="160"/>
  <p:tag name="LATEXADDIN" val="\documentclass{article}&#10;\usepackage{amsmath}&#10;\pagestyle{empty}&#10;\begin{document}&#10;&#10;\begin{equation*}&#10;ac\begin{pmatrix}1\\0\\0\\0\end{pmatrix}+ad\begin{pmatrix}0\\1\\0\\0\end{pmatrix}+bc\begin{pmatrix}0\\0\\1\\0\end{pmatrix}+bd\begin{pmatrix}0\\0\\0\\1\end{pmatrix}&#10;\end{equation*}&#10;&#10;&#10;\end{document}"/>
  <p:tag name="IGUANATEXSIZE" val="20"/>
  <p:tag name="IGUANATEXCURSOR" val="24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85.4518"/>
  <p:tag name="ORIGINALWIDTH" val="1423.32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R|j\rangle =\frac{1}{\sqrt{2^n}}\sum _{j=0}^{2^n-1} e^{2\pi i \frac{jk}{2^n}}|k\rangle&#10;\end{split}&#10;\end{equation*}&#10;&#10;\end{document}"/>
  <p:tag name="IGUANATEXSIZE" val="28"/>
  <p:tag name="IGUANATEXCURSOR" val="13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85.4518"/>
  <p:tag name="ORIGINALWIDTH" val="1423.32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R|j\rangle =\frac{1}{\sqrt{2^n}}\sum _{j=0}^{2^n-1} e^{2\pi i \frac{jk}{2^n}}|k\rangle&#10;\end{split}&#10;\end{equation*}&#10;&#10;\end{document}"/>
  <p:tag name="IGUANATEXSIZE" val="28"/>
  <p:tag name="IGUANATEXCURSOR" val="13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55.605"/>
  <p:tag name="ORIGINALWIDTH" val="1177.35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k=k_{n-1}k_{n-2}\ldots k_0\\&#10;&amp;|k\rangle = |k_{n-1}\ldots k_0\rangle\\&#10;&amp;\sum _{j=0}^{2^n-1}=\sum _{k_{n-1}=0}^1\ldots \sum _{k_0=0}^1\\&#10;&amp;\frac{k}{2^n} = \sum _l \frac{k_{n-l}}{2^l}&#10;\end{split}&#10;\end{equation*}&#10;&#10;\end{document}"/>
  <p:tag name="IGUANATEXSIZE" val="28"/>
  <p:tag name="IGUANATEXCURSOR" val="30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55.605"/>
  <p:tag name="ORIGINALWIDTH" val="1177.35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k=k_{n-1}k_{n-2}\ldots k_0\\&#10;&amp;|k\rangle = |k_{n-1}\ldots k_0\rangle\\&#10;&amp;\sum _{j=0}^{2^n-1}=\sum _{k_{n-1}=0}^1\ldots \sum _{k_0=0}^1\\&#10;&amp;\frac{k}{2^n} = \sum _l \frac{k_{n-l}}{2^l}&#10;\end{split}&#10;\end{equation*}&#10;&#10;\end{document}"/>
  <p:tag name="IGUANATEXSIZE" val="28"/>
  <p:tag name="IGUANATEXCURSOR" val="30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85.4518"/>
  <p:tag name="ORIGINALWIDTH" val="1423.32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R|j\rangle =\frac{1}{\sqrt{2^n}}\sum _{j=0}^{2^n-1} e^{2\pi i \frac{jk}{2^n}}|k\rangle&#10;\end{split}&#10;\end{equation*}&#10;&#10;\end{document}"/>
  <p:tag name="IGUANATEXSIZE" val="28"/>
  <p:tag name="IGUANATEXCURSOR" val="13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729.6588"/>
  <p:tag name="ORIGINALWIDTH" val="2017.24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R|j\rangle =\frac{1}{\sqrt{2^n}}\mathop{\otimes}\limits _{l=1}^n \sum _{k_{n-l}=0}^1 e^{2\pi i \frac{jk_{n-l}}{2^l}}|k_{n-l}\rangle \\&#10;&amp;=\frac{1}{\sqrt{2^n}}\mathop{\otimes}\limits _{l=1}^n \left(|0\rangle _{n-l}+ e^{2\pi i \frac{j}{2^l}}|1\rangle _{n-l}\right)&#10;\end{split}&#10;\end{equation*}&#10;&#10;\end{document}"/>
  <p:tag name="IGUANATEXSIZE" val="28"/>
  <p:tag name="IGUANATEXCURSOR" val="31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1691.03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\sqrt{2^n}}\mathop{\otimes} \limits _{l=1}^n \left(|0\rangle_{n-l}+ e^{2\pi i \frac{j}{2^l}}|1\rangle _{n-l}\right)&#10;\end{split}&#10;\end{equation*}&#10;&#10;\end{document}"/>
  <p:tag name="IGUANATEXSIZE" val="28"/>
  <p:tag name="IGUANATEXCURSOR" val="17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62.7297"/>
  <p:tag name="ORIGINALWIDTH" val="2503.93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101\rangle =|1\rangle _2 |0\rangle _1 |1\rangle _0 \to e^{2\pi i\frac{3}{2^3}}\times 1 \times e^{2\pi i\frac{3}{2^1}} |101\rangle&#10;\end{split}&#10;\end{equation*}&#10;&#10;\end{document}"/>
  <p:tag name="IGUANATEXSIZE" val="28"/>
  <p:tag name="IGUANATEXCURSOR" val="18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25.9468"/>
  <p:tag name="ORIGINALWIDTH" val="2547.43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j=j_{n-1}j_{n-2}\ldots j_0\\&#10;&amp;0.j_lj_{l+1}\ldots j_m=j_l\frac{1}{2}+j_{l+2}\frac{1}{4}+\ldots + j_m\frac{1}{2^{m-l+1}}&#10;\end{split}&#10;\end{equation*}&#10;&#10;\end{document}"/>
  <p:tag name="IGUANATEXSIZE" val="28"/>
  <p:tag name="IGUANATEXCURSOR" val="25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13.4233"/>
  <p:tag name="ORIGINALWIDTH" val="5013.12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\sqrt{2^n}}\mathop{\otimes}\limits _{l=1}^n \left(|0\rangle_{n-l}+ e^{2\pi i \frac{j}{2^l}}|1\rangle _{n-l}\right)\\&#10;&amp;=\frac{1}{\sqrt{2^n}}\left(|0\rangle _{n-1}+e^{2\pi i \times 0.j_{n-1}j_{n-2}\ldots j_0}|1\rangle _{n-1}\right)\ldots \left(|0\rangle _1+e^{2\pi i \times 0.j_1j_0}|1\rangle _1\right)\otimes \left(|0\rangle _0+e^{2\pi i \times 0.j_0}|1\rangle _0\right)&#10;\end{split}&#10;\end{equation*}&#10;&#10;\end{document}"/>
  <p:tag name="IGUANATEXSIZE" val="28"/>
  <p:tag name="IGUANATEXCURSOR" val="17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3558.305"/>
  <p:tag name="OUTPUTTYPE" val="PNG"/>
  <p:tag name="IGUANATEXVERSION" val="160"/>
  <p:tag name="LATEXADDIN" val="\documentclass{article}&#10;\usepackage{amsmath}&#10;\pagestyle{empty}&#10;\begin{document}&#10;&#10;\begin{equation*}&#10;ac\begin{pmatrix}1\\0\end{pmatrix}\otimes\begin{pmatrix}1\\0\end{pmatrix}+ad\begin{pmatrix}1\\0\end{pmatrix}\otimes \begin{pmatrix}0\\1\end{pmatrix}+bc\begin{pmatrix}0\\1\end{pmatrix}\otimes \begin{pmatrix}1\\0\end{pmatrix}+bd\begin{pmatrix}0\\1\end{pmatrix}\otimes \begin{pmatrix}0\\1\end{pmatrix}&#10;\end{equation*}&#10;&#10;&#10;\end{document}"/>
  <p:tag name="IGUANATEXSIZE" val="20"/>
  <p:tag name="IGUANATEXCURSOR" val="30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2.2309"/>
  <p:tag name="ORIGINALWIDTH" val="2773.15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(|0\rangle _0+e^{2\pi i \times 0.j_{n-1}j_{n-2}\ldots j_0}|1\rangle _0\right)\otimes |j_{n-2}\ldots j_0\rangle _{n-1,\ldots ,1}&#10;\end{split}&#10;\end{equation*}&#10;&#10;\end{document}"/>
  <p:tag name="IGUANATEXSIZE" val="28"/>
  <p:tag name="IGUANATEXCURSOR" val="26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0.2324"/>
  <p:tag name="ORIGINALWIDTH" val="1108.36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0\rangle _0+e^{2\pi i \times 0.j_{n-1}}|1\rangle _0&#10;\end{split}&#10;\end{equation*}&#10;&#10;\end{document}"/>
  <p:tag name="IGUANATEXSIZE" val="28"/>
  <p:tag name="IGUANATEXCURSOR" val="17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0.2324"/>
  <p:tag name="ORIGINALWIDTH" val="1321.33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0\rangle _0+e^{2\pi i \times 0.j_{n-1}j_{n-2}}|1\rangle _0&#10;\end{split}&#10;\end{equation*}&#10;&#10;\end{document}"/>
  <p:tag name="IGUANATEXSIZE" val="28"/>
  <p:tag name="IGUANATEXCURSOR" val="17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5126.35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\sqrt{2^n}}\left(|0\rangle _0+e^{2\pi i \times 0.j_{n-1}j_{n-2}\ldots j_0}|1\rangle _0\right)\ldots \left(|0\rangle _{n-2}+e^{2\pi i \times 0.j_1j_0}|1\rangle _{n-2}\right)\otimes \left(|0\rangle _{n-1}+e^{2\pi i \times 0.j_0}|1\rangle _{n-1}\right)&#10;\end{split}&#10;\end{equation*}&#10;&#10;\end{document}"/>
  <p:tag name="IGUANATEXSIZE" val="28"/>
  <p:tag name="IGUANATEXCURSOR" val="38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83.4646"/>
  <p:tag name="ORIGINALWIDTH" val="4847.39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\sqrt{2^n}}\left(|0\rangle _{n-1}+e^{2\pi i \times 0.j_{n-1}j_{n-2}\ldots j_0}|1\rangle _{n-1}\right)\ldots \left(|0\rangle _1+e^{2\pi i \times 0.j_1j_0}|1\rangle _1\right)\otimes \left(|0\rangle _0+e^{2\pi i \times 0.j_0}|1\rangle _0\right)&#10;\end{split}&#10;\end{equation*}&#10;&#10;\end{document}"/>
  <p:tag name="IGUANATEXSIZE" val="28"/>
  <p:tag name="IGUANATEXCURSOR" val="13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40.2324"/>
  <p:tag name="ORIGINALWIDTH" val="310.461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mathcal{O}(n^2)&#10;\end{split}&#10;\end{equation*}&#10;&#10;\end{document}"/>
  <p:tag name="IGUANATEXSIZE" val="28"/>
  <p:tag name="IGUANATEXCURSOR" val="14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5.2343"/>
  <p:tag name="ORIGINALWIDTH" val="385.4518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mathcal{O}(2^n n)&#10;\end{split}&#10;\end{equation*}&#10;&#10;\end{document}"/>
  <p:tag name="IGUANATEXSIZE" val="28"/>
  <p:tag name="IGUANATEXCURSOR" val="15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5.2306"/>
  <p:tag name="ORIGINALWIDTH" val="2250.46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C-U^{n}\left(|0\rangle + |1\rangle \right)|u\rangle=\left(|0\rangle + e^{n \phi i}|1\rangle \right)|u\rangle&#10;\end{split}&#10;\end{equation*}&#10;&#10;\end{document}"/>
  <p:tag name="IGUANATEXSIZE" val="28"/>
  <p:tag name="IGUANATEXCURSOR" val="15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3.2358"/>
  <p:tag name="ORIGINALWIDTH" val="144.731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e^{i\phi}&#10;\end{split}&#10;\end{equation*}&#10;&#10;\end{document}"/>
  <p:tag name="IGUANATEXSIZE" val="28"/>
  <p:tag name="IGUANATEXCURSOR" val="14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76.6779"/>
  <p:tag name="ORIGINALWIDTH" val="2140.98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mathop{\otimes} \limits _l \left(|0\rangle _l + e^{2^l \phi i}|1\rangle _l\right)|u\rangle = \sum _ {j=0}^{2^n-1} e^{j \phi i}|j\rangle|u\rangle\\&#10;&amp;j=j_{n-1}\ldots j_1j_0&#10;\end{split}&#10;\end{equation*}&#10;&#10;\end{document}"/>
  <p:tag name="IGUANATEXSIZE" val="28"/>
  <p:tag name="IGUANATEXCURSOR" val="15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1219.348"/>
  <p:tag name="OUTPUTTYPE" val="PNG"/>
  <p:tag name="IGUANATEXVERSION" val="160"/>
  <p:tag name="LATEXADDIN" val="\documentclass{article}&#10;\usepackage{amsmath}&#10;\pagestyle{empty}&#10;\begin{document}&#10;&#10;\begin{equation*}&#10;|0\rangle = &#10;\begin{pmatrix}&#10;1 \\ 0&#10;\end{pmatrix},\;\;&#10;|1\rangle = &#10;\begin{pmatrix}&#10;0 \\ 1&#10;\end{pmatrix}&#10;\end{equation*}&#10;&#10;&#10;\end{document}"/>
  <p:tag name="IGUANATEXSIZE" val="20"/>
  <p:tag name="IGUANATEXCURSOR" val="15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639.67"/>
  <p:tag name="ORIGINALWIDTH" val="2275.96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sum _ j e^{j \phi i}|j\rangle|u\rangle \to \sum _k e^{-2\pi i \times kj}\sum _ j e^{j \phi i}|k\rangle|u\rangle\\&#10;&amp;=\sum _j\sum _k\exp \left(j\times (\phi - 2\pi k) \times i\right)|k\rangle|u\rangle\\&#10;\end{split}&#10;\end{equation*}&#10;&#10;\end{document}"/>
  <p:tag name="IGUANATEXSIZE" val="28"/>
  <p:tag name="IGUANATEXCURSOR" val="26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32.2085"/>
  <p:tag name="ORIGINALWIDTH" val="2123.73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2^n}\sum _j\sum _k\exp \left(j\times (\phi - 2\pi k) \times i\right)|k\rangle|u\rangle\\&#10;\end{split}&#10;\end{equation*}&#10;&#10;\end{document}"/>
  <p:tag name="IGUANATEXSIZE" val="28"/>
  <p:tag name="IGUANATEXCURSOR" val="14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45.7068"/>
  <p:tag name="ORIGINALWIDTH" val="2300.71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2^n}\sum _j\sum _k\exp \left(j\times (\phi - 2\pi \frac{k}{2^n}) \times i\right)|k\rangle|u\rangle\\&#10;\end{split}&#10;\end{equation*}&#10;&#10;\end{document}"/>
  <p:tag name="IGUANATEXSIZE" val="28"/>
  <p:tag name="IGUANATEXCURSOR" val="20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04.462"/>
  <p:tag name="ORIGINALWIDTH" val="571.428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\phi - 2\pi \frac{k}{2^n}\right|\\&#10;\end{split}&#10;\end{equation*}&#10;&#10;\end{document}"/>
  <p:tag name="IGUANATEXSIZE" val="28"/>
  <p:tag name="IGUANATEXCURSOR" val="16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1557.55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int \mathcal{D}[\phi]\exp \left(-\frac{i}{\hbar}\int d^dx \mathcal{L}[\phi]\right)\\&#10;\end{split}&#10;\end{equation*}&#10;&#10;\end{document}"/>
  <p:tag name="IGUANATEXSIZE" val="28"/>
  <p:tag name="IGUANATEXCURSOR" val="21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45.7068"/>
  <p:tag name="ORIGINALWIDTH" val="2300.712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2^n}\sum _j\sum _k\exp \left(j\times (\phi - 2\pi \frac{k}{2^n}) \times i\right)|k\rangle|u\rangle\\&#10;\end{split}&#10;\end{equation*}&#10;&#10;\end{document}"/>
  <p:tag name="IGUANATEXSIZE" val="28"/>
  <p:tag name="IGUANATEXCURSOR" val="20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8.7214"/>
  <p:tag name="ORIGINALWIDTH" val="890.138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phi = 2\pi \left(\frac{m}{2^n}+\delta\right)\\&#10;\end{split}&#10;\end{equation*}&#10;&#10;\end{document}"/>
  <p:tag name="IGUANATEXSIZE" val="28"/>
  <p:tag name="IGUANATEXCURSOR" val="15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7.2179"/>
  <p:tag name="ORIGINALWIDTH" val="204.724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2^n\phi}{2\pi}\\&#10;\end{split}&#10;\end{equation*}&#10;&#10;\end{document}"/>
  <p:tag name="IGUANATEXSIZE" val="28"/>
  <p:tag name="IGUANATEXCURSOR" val="15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85.4518"/>
  <p:tag name="ORIGINALWIDTH" val="1255.343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2^n}\sum _{j=0}^{2^n-1}e^{2\pi i \frac{(m-k)j}{2^n}} e^{2\pi i \delta j}\\&#10;\end{split}&#10;\end{equation*}&#10;&#10;\end{document}"/>
  <p:tag name="IGUANATEXSIZE" val="28"/>
  <p:tag name="IGUANATEXCURSOR" val="165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28.9464"/>
  <p:tag name="ORIGINALWIDTH" val="1399.32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2^n}\frac{1-\left(e^{2\pi i \frac{(m-k)}{2^n}}e^{2\pi i \delta }\right)^{2^n}}{1-e^{2\pi i \frac{(m-k)}{2^n}}e^{2\pi i \delta }}\\&#10;\end{split}&#10;\end{equation*}&#10;&#10;\end{document}"/>
  <p:tag name="IGUANATEXSIZE" val="28"/>
  <p:tag name="IGUANATEXCURSOR" val="270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2126"/>
  <p:tag name="ORIGINALWIDTH" val="1211.849"/>
  <p:tag name="OUTPUTTYPE" val="PNG"/>
  <p:tag name="IGUANATEXVERSION" val="160"/>
  <p:tag name="LATEXADDIN" val="\documentclass{article}&#10;\usepackage{amsmath}&#10;\pagestyle{empty}&#10;\begin{document}&#10;&#10;\begin{equation*}&#10;|0\rangle \otimes |1\rangle  = &#10;\begin{pmatrix}&#10;1 \\ 0&#10;\end{pmatrix} \otimes&#10;\begin{pmatrix}&#10;0 \\ 1&#10;\end{pmatrix}&#10;\end{equation*}&#10;&#10;&#10;\end{document}"/>
  <p:tag name="IGUANATEXSIZE" val="20"/>
  <p:tag name="IGUANATEXCURSOR" val="11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4.222"/>
  <p:tag name="ORIGINALWIDTH" val="2592.42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1-e^{ia}\right|=\sqrt{(1-\cos(a))^2+\sin(a)^2}=2|\sin (\frac{a}{2})|\\&#10;\end{split}&#10;\end{equation*}&#10;&#10;\end{document}"/>
  <p:tag name="IGUANATEXSIZE" val="28"/>
  <p:tag name="IGUANATEXCURSOR" val="20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53.6933"/>
  <p:tag name="ORIGINALWIDTH" val="2752.156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\frac{1}{2^n}\sum _{j=0}^{2^n-1}e^{2\pi i \frac{(m-k)j}{2^n}} e^{2\pi i \delta j}\right|=\frac{1}{2^n}\left|\frac{\sin(\pi \delta 2^n)}{\sin \left(\pi \left(\frac{m-k}{2^n}+\delta\right)\right)}\right|\\&#10;\end{split}&#10;\end{equation*}&#10;&#10;\end{document}"/>
  <p:tag name="IGUANATEXSIZE" val="28"/>
  <p:tag name="IGUANATEXCURSOR" val="286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79.4526"/>
  <p:tag name="ORIGINALWIDTH" val="1222.34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2^n}\left|\frac{\sin(\pi \delta 2^n)}{\sin \left(\pi \left(\frac{m-k}{2^n}+\delta\right)\right)}\right|\\&#10;\end{split}&#10;\end{equation*}&#10;&#10;\end{document}"/>
  <p:tag name="IGUANATEXSIZE" val="28"/>
  <p:tag name="IGUANATEXCURSOR" val="13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51.9685"/>
  <p:tag name="ORIGINALWIDTH" val="1669.29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2x\leq \sin (\pi x)\leq \pi x,\;\;0\leq x\leq \frac{1}{2}\\&#10;\end{split}&#10;\end{equation*}&#10;&#10;\end{document}"/>
  <p:tag name="IGUANATEXSIZE" val="28"/>
  <p:tag name="IGUANATEXCURSOR" val="174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04.462"/>
  <p:tag name="ORIGINALWIDTH" val="528.684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\frac{2^n\delta}{2\pi} \right|&lt;\frac{1}{2}\\&#10;\end{split}&#10;\end{equation*}&#10;&#10;\end{document}"/>
  <p:tag name="IGUANATEXSIZE" val="28"/>
  <p:tag name="IGUANATEXCURSOR" val="161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28.7214"/>
  <p:tag name="ORIGINALWIDTH" val="890.138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phi = 2\pi \left(\frac{m}{2^n}+\delta\right)\\&#10;\end{split}&#10;\end{equation*}&#10;&#10;\end{document}"/>
  <p:tag name="IGUANATEXSIZE" val="28"/>
  <p:tag name="IGUANATEXCURSOR" val="159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04.462"/>
  <p:tag name="ORIGINALWIDTH" val="1127.859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frac{1}{2^n}\left|\frac{\sin(\pi |\delta| 2^n)}{\sin \left(\pi \left(|\delta |\right)\right)}\right|\geq \frac{2}{\pi}\\&#10;\end{split}&#10;\end{equation*}&#10;&#10;\end{document}"/>
  <p:tag name="IGUANATEXSIZE" val="28"/>
  <p:tag name="IGUANATEXCURSOR" val="247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28.459"/>
  <p:tag name="ORIGINALWIDTH" val="548.1815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\left|\frac{2}{\pi}\right|^2\approx 0.4\\&#10;\end{split}&#10;\end{equation*}&#10;&#10;\end{document}"/>
  <p:tag name="IGUANATEXSIZE" val="28"/>
  <p:tag name="IGUANATEXCURSOR" val="17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62.4672"/>
  <p:tag name="ORIGINALWIDTH" val="1381.327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|0\rangle = \sum _n C_n |u_n\rangle,\;\;C_n\neq 0\\&#10;\end{split}&#10;\end{equation*}&#10;&#10;\end{document}"/>
  <p:tag name="IGUANATEXSIZE" val="28"/>
  <p:tag name="IGUANATEXCURSOR" val="183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3.2358"/>
  <p:tag name="ORIGINALWIDTH" val="471.691"/>
  <p:tag name="OUTPUTTYPE" val="PNG"/>
  <p:tag name="IGUANATEXVERSION" val="160"/>
  <p:tag name="LATEXADDIN" val="\documentclass{article}&#10;\usepackage{amsmath}&#10;\usepackage{color}&#10;\pagestyle{empty}&#10;\begin{document}&#10;&#10;&#10;\begin{equation*}&#10;\begin{split}&#10;&amp;U=e^{iHt}\\&#10;\end{split}&#10;\end{equation*}&#10;&#10;\end{document}"/>
  <p:tag name="IGUANATEXSIZE" val="28"/>
  <p:tag name="IGUANATEXCURSOR" val="142"/>
  <p:tag name="TRANSPARENCY" val="True"/>
  <p:tag name="LATEXENGINEID" val="0"/>
  <p:tag name="TEMPFOLDER" val="d:\igtemp\"/>
  <p:tag name="LATEXFORMHEIGHT" val="320"/>
  <p:tag name="LATEXFORMWIDTH" val="385"/>
  <p:tag name="LATEXFORMWRAP" val="True"/>
  <p:tag name="BITMAPVECTOR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12895</TotalTime>
  <Words>2584</Words>
  <Application>Microsoft Office PowerPoint</Application>
  <PresentationFormat>宽屏</PresentationFormat>
  <Paragraphs>540</Paragraphs>
  <Slides>98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02" baseType="lpstr">
      <vt:lpstr>等线</vt:lpstr>
      <vt:lpstr>等线 Light</vt:lpstr>
      <vt:lpstr>Arial</vt:lpstr>
      <vt:lpstr>Office 主题​​</vt:lpstr>
      <vt:lpstr>量子计算</vt:lpstr>
      <vt:lpstr>动机</vt:lpstr>
      <vt:lpstr>outline</vt:lpstr>
      <vt:lpstr>态</vt:lpstr>
      <vt:lpstr>态</vt:lpstr>
      <vt:lpstr>态</vt:lpstr>
      <vt:lpstr>感受一下量子霸权</vt:lpstr>
      <vt:lpstr>量子门</vt:lpstr>
      <vt:lpstr>PowerPoint 演示文稿</vt:lpstr>
      <vt:lpstr>常见的量子门的介绍</vt:lpstr>
      <vt:lpstr>常见的量子门的介绍</vt:lpstr>
      <vt:lpstr>常见的量子门的介绍</vt:lpstr>
      <vt:lpstr>PowerPoint 演示文稿</vt:lpstr>
      <vt:lpstr>PowerPoint 演示文稿</vt:lpstr>
      <vt:lpstr>ZYZ分解：</vt:lpstr>
      <vt:lpstr>PowerPoint 演示文稿</vt:lpstr>
      <vt:lpstr>实际操作</vt:lpstr>
      <vt:lpstr>PowerPoint 演示文稿</vt:lpstr>
      <vt:lpstr>制作一个贝尔态</vt:lpstr>
      <vt:lpstr>PowerPoint 演示文稿</vt:lpstr>
      <vt:lpstr>这个小例子，我们可以用别的方式做一遍</vt:lpstr>
      <vt:lpstr>一些问题</vt:lpstr>
      <vt:lpstr>PowerPoint 演示文稿</vt:lpstr>
      <vt:lpstr>Amplitude encode</vt:lpstr>
      <vt:lpstr>一些概念：</vt:lpstr>
      <vt:lpstr>PowerPoint 演示文稿</vt:lpstr>
      <vt:lpstr>PowerPoint 演示文稿</vt:lpstr>
      <vt:lpstr>PowerPoint 演示文稿</vt:lpstr>
      <vt:lpstr>PowerPoint 演示文稿</vt:lpstr>
      <vt:lpstr>FRy,  FRz门</vt:lpstr>
      <vt:lpstr>FRy,  FRz门有什么用？</vt:lpstr>
      <vt:lpstr>FRy, FRz的简化</vt:lpstr>
      <vt:lpstr>FRy, FRz的简化</vt:lpstr>
      <vt:lpstr>多个qubit的情况依此类推</vt:lpstr>
      <vt:lpstr>什么是Gray code？</vt:lpstr>
      <vt:lpstr>这个方程的解：</vt:lpstr>
      <vt:lpstr>有了这些，我们可以开始写程序了</vt:lpstr>
      <vt:lpstr>Gray code和bit wise 点乘的代码备好了</vt:lpstr>
      <vt:lpstr>写从alpha到theta的代码</vt:lpstr>
      <vt:lpstr>PowerPoint 演示文稿</vt:lpstr>
      <vt:lpstr>Amplitude Encode</vt:lpstr>
      <vt:lpstr>PowerPoint 演示文稿</vt:lpstr>
      <vt:lpstr>写一下代码试试看</vt:lpstr>
      <vt:lpstr>加入相位</vt:lpstr>
      <vt:lpstr>写一下代码试试看</vt:lpstr>
      <vt:lpstr>进一步简化</vt:lpstr>
      <vt:lpstr>PowerPoint 演示文稿</vt:lpstr>
      <vt:lpstr>Swap test</vt:lpstr>
      <vt:lpstr>Swap test</vt:lpstr>
      <vt:lpstr>证明略：</vt:lpstr>
      <vt:lpstr>K-means的 说明</vt:lpstr>
      <vt:lpstr>K-means anomaly detection  -- 用K-means来寻找新物理</vt:lpstr>
      <vt:lpstr>其它的量子机器学习算法</vt:lpstr>
      <vt:lpstr>CSD分解</vt:lpstr>
      <vt:lpstr>CSD分解</vt:lpstr>
      <vt:lpstr>CSD分解</vt:lpstr>
      <vt:lpstr>递归</vt:lpstr>
      <vt:lpstr>PowerPoint 演示文稿</vt:lpstr>
      <vt:lpstr>QFT</vt:lpstr>
      <vt:lpstr>QFT</vt:lpstr>
      <vt:lpstr>QFT</vt:lpstr>
      <vt:lpstr>QFT</vt:lpstr>
      <vt:lpstr>QFT</vt:lpstr>
      <vt:lpstr>QFT</vt:lpstr>
      <vt:lpstr>QFT</vt:lpstr>
      <vt:lpstr>QFT</vt:lpstr>
      <vt:lpstr>QFT</vt:lpstr>
      <vt:lpstr>QFT &amp; QPE</vt:lpstr>
      <vt:lpstr>QPE</vt:lpstr>
      <vt:lpstr>QPE</vt:lpstr>
      <vt:lpstr>QPE</vt:lpstr>
      <vt:lpstr>QPE</vt:lpstr>
      <vt:lpstr>回到QPE</vt:lpstr>
      <vt:lpstr>QPE</vt:lpstr>
      <vt:lpstr>QPE</vt:lpstr>
      <vt:lpstr>量子模拟</vt:lpstr>
      <vt:lpstr>最简单的量子模拟方案</vt:lpstr>
      <vt:lpstr>量子模拟</vt:lpstr>
      <vt:lpstr>量子模拟</vt:lpstr>
      <vt:lpstr>量子模拟</vt:lpstr>
      <vt:lpstr>量子模拟</vt:lpstr>
      <vt:lpstr>量子模拟</vt:lpstr>
      <vt:lpstr>量子模拟</vt:lpstr>
      <vt:lpstr>量子模拟</vt:lpstr>
      <vt:lpstr>量子模拟</vt:lpstr>
      <vt:lpstr>量子模拟</vt:lpstr>
      <vt:lpstr>HHL算法  arXiv:0811.3171 </vt:lpstr>
      <vt:lpstr>HHL算法的主要思想</vt:lpstr>
      <vt:lpstr>HHL</vt:lpstr>
      <vt:lpstr>HHL</vt:lpstr>
      <vt:lpstr>HHL</vt:lpstr>
      <vt:lpstr>HHL</vt:lpstr>
      <vt:lpstr>HHL</vt:lpstr>
      <vt:lpstr>HHL</vt:lpstr>
      <vt:lpstr>HHL</vt:lpstr>
      <vt:lpstr>PowerPoint 演示文稿</vt:lpstr>
      <vt:lpstr>VQLS  arXiv:1909.05820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 Alexis</dc:creator>
  <cp:lastModifiedBy>Yang Alexis</cp:lastModifiedBy>
  <cp:revision>74</cp:revision>
  <dcterms:created xsi:type="dcterms:W3CDTF">2023-07-25T01:43:48Z</dcterms:created>
  <dcterms:modified xsi:type="dcterms:W3CDTF">2023-08-04T14:05:45Z</dcterms:modified>
</cp:coreProperties>
</file>