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267" r:id="rId4"/>
    <p:sldId id="258" r:id="rId5"/>
    <p:sldId id="403" r:id="rId6"/>
    <p:sldId id="283" r:id="rId7"/>
    <p:sldId id="269" r:id="rId8"/>
    <p:sldId id="268" r:id="rId9"/>
    <p:sldId id="270" r:id="rId10"/>
    <p:sldId id="282" r:id="rId11"/>
    <p:sldId id="274" r:id="rId12"/>
    <p:sldId id="276" r:id="rId13"/>
    <p:sldId id="277" r:id="rId14"/>
    <p:sldId id="398" r:id="rId15"/>
    <p:sldId id="278" r:id="rId16"/>
    <p:sldId id="284" r:id="rId17"/>
    <p:sldId id="285" r:id="rId18"/>
    <p:sldId id="286" r:id="rId19"/>
    <p:sldId id="287" r:id="rId20"/>
    <p:sldId id="290" r:id="rId21"/>
    <p:sldId id="292" r:id="rId22"/>
    <p:sldId id="293" r:id="rId23"/>
    <p:sldId id="294" r:id="rId24"/>
    <p:sldId id="295" r:id="rId25"/>
    <p:sldId id="297" r:id="rId26"/>
    <p:sldId id="298" r:id="rId27"/>
    <p:sldId id="299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7" r:id="rId36"/>
    <p:sldId id="327" r:id="rId37"/>
    <p:sldId id="328" r:id="rId38"/>
    <p:sldId id="329" r:id="rId39"/>
    <p:sldId id="331" r:id="rId40"/>
    <p:sldId id="332" r:id="rId41"/>
    <p:sldId id="333" r:id="rId42"/>
    <p:sldId id="312" r:id="rId43"/>
    <p:sldId id="335" r:id="rId44"/>
    <p:sldId id="340" r:id="rId45"/>
    <p:sldId id="313" r:id="rId46"/>
    <p:sldId id="345" r:id="rId47"/>
    <p:sldId id="314" r:id="rId48"/>
    <p:sldId id="346" r:id="rId49"/>
    <p:sldId id="347" r:id="rId50"/>
    <p:sldId id="349" r:id="rId51"/>
    <p:sldId id="334" r:id="rId52"/>
    <p:sldId id="316" r:id="rId53"/>
    <p:sldId id="356" r:id="rId54"/>
    <p:sldId id="357" r:id="rId55"/>
    <p:sldId id="359" r:id="rId56"/>
    <p:sldId id="360" r:id="rId57"/>
    <p:sldId id="354" r:id="rId58"/>
    <p:sldId id="355" r:id="rId59"/>
    <p:sldId id="364" r:id="rId60"/>
    <p:sldId id="319" r:id="rId61"/>
    <p:sldId id="381" r:id="rId62"/>
    <p:sldId id="383" r:id="rId63"/>
    <p:sldId id="386" r:id="rId64"/>
    <p:sldId id="320" r:id="rId65"/>
    <p:sldId id="384" r:id="rId66"/>
    <p:sldId id="387" r:id="rId67"/>
    <p:sldId id="388" r:id="rId68"/>
    <p:sldId id="389" r:id="rId69"/>
    <p:sldId id="392" r:id="rId70"/>
    <p:sldId id="394" r:id="rId71"/>
    <p:sldId id="322" r:id="rId72"/>
    <p:sldId id="402" r:id="rId73"/>
    <p:sldId id="372" r:id="rId7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36"/>
    <p:restoredTop sz="94688"/>
  </p:normalViewPr>
  <p:slideViewPr>
    <p:cSldViewPr>
      <p:cViewPr varScale="1">
        <p:scale>
          <a:sx n="52" d="100"/>
          <a:sy n="52" d="100"/>
        </p:scale>
        <p:origin x="248" y="45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6A00D-EBF1-1548-8C2B-DB65AB4E1002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DFE6AB-F4C6-974F-9F75-FA3F652B1801}">
      <dgm:prSet phldrT="[Text]"/>
      <dgm:spPr/>
      <dgm:t>
        <a:bodyPr/>
        <a:lstStyle/>
        <a:p>
          <a:r>
            <a:rPr lang="en-US" dirty="0" err="1">
              <a:latin typeface="Heiti TC Medium" pitchFamily="2" charset="-128"/>
              <a:ea typeface="Heiti TC Medium" pitchFamily="2" charset="-128"/>
            </a:rPr>
            <a:t>初识神经网络</a:t>
          </a:r>
          <a:endParaRPr lang="en-US" dirty="0">
            <a:latin typeface="Heiti TC Medium" pitchFamily="2" charset="-128"/>
            <a:ea typeface="Heiti TC Medium" pitchFamily="2" charset="-128"/>
          </a:endParaRPr>
        </a:p>
      </dgm:t>
    </dgm:pt>
    <dgm:pt modelId="{3289B3A0-5388-B74A-8CB6-644D75F378B1}" type="parTrans" cxnId="{81903D0C-23C5-7D48-AA6E-FCB71FC68432}">
      <dgm:prSet/>
      <dgm:spPr/>
      <dgm:t>
        <a:bodyPr/>
        <a:lstStyle/>
        <a:p>
          <a:endParaRPr lang="en-US"/>
        </a:p>
      </dgm:t>
    </dgm:pt>
    <dgm:pt modelId="{E2117A39-20BD-C14B-BFF7-3565FBA412D3}" type="sibTrans" cxnId="{81903D0C-23C5-7D48-AA6E-FCB71FC68432}">
      <dgm:prSet/>
      <dgm:spPr/>
      <dgm:t>
        <a:bodyPr/>
        <a:lstStyle/>
        <a:p>
          <a:endParaRPr lang="en-US"/>
        </a:p>
      </dgm:t>
    </dgm:pt>
    <dgm:pt modelId="{40675B9D-A166-BA46-AD00-599448C06D5A}">
      <dgm:prSet phldrT="[Text]" custT="1"/>
      <dgm:spPr/>
      <dgm:t>
        <a:bodyPr/>
        <a:lstStyle/>
        <a:p>
          <a:r>
            <a:rPr lang="en-US" sz="6000" dirty="0" err="1">
              <a:latin typeface="Heiti TC Medium" pitchFamily="2" charset="-128"/>
              <a:ea typeface="Heiti TC Medium" pitchFamily="2" charset="-128"/>
            </a:rPr>
            <a:t>回归问题</a:t>
          </a:r>
          <a:endParaRPr lang="en-US" sz="6000" dirty="0">
            <a:latin typeface="Heiti TC Medium" pitchFamily="2" charset="-128"/>
            <a:ea typeface="Heiti TC Medium" pitchFamily="2" charset="-128"/>
          </a:endParaRPr>
        </a:p>
      </dgm:t>
    </dgm:pt>
    <dgm:pt modelId="{E8BD8ED2-13B4-C743-8F2B-8673C5982B4A}" type="parTrans" cxnId="{C082B900-5D83-054E-9230-8F4AC6BF5435}">
      <dgm:prSet/>
      <dgm:spPr/>
      <dgm:t>
        <a:bodyPr/>
        <a:lstStyle/>
        <a:p>
          <a:endParaRPr lang="en-US"/>
        </a:p>
      </dgm:t>
    </dgm:pt>
    <dgm:pt modelId="{19FBE0EB-61B0-DB48-A887-D4C4D1DC8A6F}" type="sibTrans" cxnId="{C082B900-5D83-054E-9230-8F4AC6BF5435}">
      <dgm:prSet/>
      <dgm:spPr/>
      <dgm:t>
        <a:bodyPr/>
        <a:lstStyle/>
        <a:p>
          <a:endParaRPr lang="en-US"/>
        </a:p>
      </dgm:t>
    </dgm:pt>
    <dgm:pt modelId="{177E9A93-1029-AB44-BFD4-BF4B851FD327}">
      <dgm:prSet phldrT="[Text]" custT="1"/>
      <dgm:spPr/>
      <dgm:t>
        <a:bodyPr/>
        <a:lstStyle/>
        <a:p>
          <a:r>
            <a:rPr lang="en-US" sz="6000" dirty="0" err="1">
              <a:latin typeface="Heiti TC Medium" pitchFamily="2" charset="-128"/>
              <a:ea typeface="Heiti TC Medium" pitchFamily="2" charset="-128"/>
            </a:rPr>
            <a:t>分类问题</a:t>
          </a:r>
          <a:endParaRPr lang="en-US" sz="6000" dirty="0">
            <a:latin typeface="Heiti TC Medium" pitchFamily="2" charset="-128"/>
            <a:ea typeface="Heiti TC Medium" pitchFamily="2" charset="-128"/>
          </a:endParaRPr>
        </a:p>
      </dgm:t>
    </dgm:pt>
    <dgm:pt modelId="{21416DC4-1EE2-804B-87A6-8138A7C3A2C2}" type="parTrans" cxnId="{991F6D11-1F89-C84E-9992-17F88580EBDD}">
      <dgm:prSet/>
      <dgm:spPr/>
      <dgm:t>
        <a:bodyPr/>
        <a:lstStyle/>
        <a:p>
          <a:endParaRPr lang="en-US"/>
        </a:p>
      </dgm:t>
    </dgm:pt>
    <dgm:pt modelId="{8CF272E5-5D9E-1541-83B6-C08E5A346BE7}" type="sibTrans" cxnId="{991F6D11-1F89-C84E-9992-17F88580EBDD}">
      <dgm:prSet/>
      <dgm:spPr/>
      <dgm:t>
        <a:bodyPr/>
        <a:lstStyle/>
        <a:p>
          <a:endParaRPr lang="en-US"/>
        </a:p>
      </dgm:t>
    </dgm:pt>
    <dgm:pt modelId="{6A6E5BFE-F26F-DB46-82A0-8EC1640875EB}">
      <dgm:prSet phldrT="[Text]"/>
      <dgm:spPr/>
      <dgm:t>
        <a:bodyPr/>
        <a:lstStyle/>
        <a:p>
          <a:r>
            <a:rPr lang="en-US" dirty="0" err="1">
              <a:latin typeface="Heiti TC Medium" pitchFamily="2" charset="-128"/>
              <a:ea typeface="Heiti TC Medium" pitchFamily="2" charset="-128"/>
            </a:rPr>
            <a:t>神经网络进阶</a:t>
          </a:r>
          <a:endParaRPr lang="en-US" dirty="0">
            <a:latin typeface="Heiti TC Medium" pitchFamily="2" charset="-128"/>
            <a:ea typeface="Heiti TC Medium" pitchFamily="2" charset="-128"/>
          </a:endParaRPr>
        </a:p>
      </dgm:t>
    </dgm:pt>
    <dgm:pt modelId="{2F6861C6-E70D-CE42-8A16-A889A9BD32F9}" type="parTrans" cxnId="{777D093E-6614-DC42-9B6A-6CD66F1EB725}">
      <dgm:prSet/>
      <dgm:spPr/>
      <dgm:t>
        <a:bodyPr/>
        <a:lstStyle/>
        <a:p>
          <a:endParaRPr lang="en-US"/>
        </a:p>
      </dgm:t>
    </dgm:pt>
    <dgm:pt modelId="{F0FE3B97-F3E9-474D-8FB9-52A326B84D8A}" type="sibTrans" cxnId="{777D093E-6614-DC42-9B6A-6CD66F1EB725}">
      <dgm:prSet/>
      <dgm:spPr/>
      <dgm:t>
        <a:bodyPr/>
        <a:lstStyle/>
        <a:p>
          <a:endParaRPr lang="en-US"/>
        </a:p>
      </dgm:t>
    </dgm:pt>
    <dgm:pt modelId="{5DDA1E95-5A4E-504B-B52A-4D9A7C54DB38}">
      <dgm:prSet phldrT="[Text]" custT="1"/>
      <dgm:spPr/>
      <dgm:t>
        <a:bodyPr/>
        <a:lstStyle/>
        <a:p>
          <a:r>
            <a:rPr lang="en-US" sz="6000" dirty="0" err="1">
              <a:latin typeface="Heiti TC Medium" pitchFamily="2" charset="-128"/>
              <a:ea typeface="Heiti TC Medium" pitchFamily="2" charset="-128"/>
            </a:rPr>
            <a:t>过</a:t>
          </a:r>
          <a:r>
            <a:rPr lang="zh-CN" altLang="en-US" sz="6000" dirty="0">
              <a:latin typeface="Heiti TC Medium" pitchFamily="2" charset="-128"/>
              <a:ea typeface="Heiti TC Medium" pitchFamily="2" charset="-128"/>
            </a:rPr>
            <a:t>（欠）</a:t>
          </a:r>
          <a:r>
            <a:rPr lang="en-US" sz="6000" dirty="0" err="1">
              <a:latin typeface="Heiti TC Medium" pitchFamily="2" charset="-128"/>
              <a:ea typeface="Heiti TC Medium" pitchFamily="2" charset="-128"/>
            </a:rPr>
            <a:t>拟合</a:t>
          </a:r>
          <a:endParaRPr lang="en-US" sz="6000" dirty="0">
            <a:latin typeface="Heiti TC Medium" pitchFamily="2" charset="-128"/>
            <a:ea typeface="Heiti TC Medium" pitchFamily="2" charset="-128"/>
          </a:endParaRPr>
        </a:p>
      </dgm:t>
    </dgm:pt>
    <dgm:pt modelId="{1C1D0969-F1BC-9949-878C-DE4CA6D02EF1}" type="parTrans" cxnId="{00F72C97-CABB-E541-A757-5D6FEC8F5D27}">
      <dgm:prSet/>
      <dgm:spPr/>
      <dgm:t>
        <a:bodyPr/>
        <a:lstStyle/>
        <a:p>
          <a:endParaRPr lang="en-US"/>
        </a:p>
      </dgm:t>
    </dgm:pt>
    <dgm:pt modelId="{A44F37CA-490B-8E4E-8FB5-1FF88F60EB8D}" type="sibTrans" cxnId="{00F72C97-CABB-E541-A757-5D6FEC8F5D27}">
      <dgm:prSet/>
      <dgm:spPr/>
      <dgm:t>
        <a:bodyPr/>
        <a:lstStyle/>
        <a:p>
          <a:endParaRPr lang="en-US"/>
        </a:p>
      </dgm:t>
    </dgm:pt>
    <dgm:pt modelId="{00245FDE-5E5E-2A46-8C49-BD8F1F20491F}">
      <dgm:prSet phldrT="[Text]" custT="1"/>
      <dgm:spPr/>
      <dgm:t>
        <a:bodyPr/>
        <a:lstStyle/>
        <a:p>
          <a:r>
            <a:rPr lang="en-US" sz="6000" dirty="0" err="1">
              <a:latin typeface="Heiti TC Medium" pitchFamily="2" charset="-128"/>
              <a:ea typeface="Heiti TC Medium" pitchFamily="2" charset="-128"/>
            </a:rPr>
            <a:t>激活函数</a:t>
          </a:r>
          <a:endParaRPr lang="en-US" sz="6000" dirty="0">
            <a:latin typeface="Heiti TC Medium" pitchFamily="2" charset="-128"/>
            <a:ea typeface="Heiti TC Medium" pitchFamily="2" charset="-128"/>
          </a:endParaRPr>
        </a:p>
      </dgm:t>
    </dgm:pt>
    <dgm:pt modelId="{8BD354E9-0B15-EF4C-8D58-6AD48AB7A2AF}" type="parTrans" cxnId="{BAA1709A-69C1-2A4B-96B9-1CAE76B5D12D}">
      <dgm:prSet/>
      <dgm:spPr/>
      <dgm:t>
        <a:bodyPr/>
        <a:lstStyle/>
        <a:p>
          <a:endParaRPr lang="en-US"/>
        </a:p>
      </dgm:t>
    </dgm:pt>
    <dgm:pt modelId="{E1225FF3-3B6B-B647-9AAB-5414AC65029D}" type="sibTrans" cxnId="{BAA1709A-69C1-2A4B-96B9-1CAE76B5D12D}">
      <dgm:prSet/>
      <dgm:spPr/>
      <dgm:t>
        <a:bodyPr/>
        <a:lstStyle/>
        <a:p>
          <a:endParaRPr lang="en-US"/>
        </a:p>
      </dgm:t>
    </dgm:pt>
    <dgm:pt modelId="{F28CEEC7-E554-934B-BEC9-0C0F7831ECA8}">
      <dgm:prSet phldrT="[Text]"/>
      <dgm:spPr/>
      <dgm:t>
        <a:bodyPr/>
        <a:lstStyle/>
        <a:p>
          <a:r>
            <a:rPr lang="en-US" dirty="0" err="1">
              <a:latin typeface="Heiti TC Medium" pitchFamily="2" charset="-128"/>
              <a:ea typeface="Heiti TC Medium" pitchFamily="2" charset="-128"/>
            </a:rPr>
            <a:t>网络举例</a:t>
          </a:r>
          <a:endParaRPr lang="en-US" dirty="0">
            <a:latin typeface="Heiti TC Medium" pitchFamily="2" charset="-128"/>
            <a:ea typeface="Heiti TC Medium" pitchFamily="2" charset="-128"/>
          </a:endParaRPr>
        </a:p>
      </dgm:t>
    </dgm:pt>
    <dgm:pt modelId="{5A6A413B-736B-9048-82E3-AF604F97FA22}" type="parTrans" cxnId="{65FFA33A-27BE-DB4B-B58A-24C5D97A19A1}">
      <dgm:prSet/>
      <dgm:spPr/>
      <dgm:t>
        <a:bodyPr/>
        <a:lstStyle/>
        <a:p>
          <a:endParaRPr lang="en-US"/>
        </a:p>
      </dgm:t>
    </dgm:pt>
    <dgm:pt modelId="{30100892-7544-3B41-9164-46BAD31C06B1}" type="sibTrans" cxnId="{65FFA33A-27BE-DB4B-B58A-24C5D97A19A1}">
      <dgm:prSet/>
      <dgm:spPr/>
      <dgm:t>
        <a:bodyPr/>
        <a:lstStyle/>
        <a:p>
          <a:endParaRPr lang="en-US"/>
        </a:p>
      </dgm:t>
    </dgm:pt>
    <dgm:pt modelId="{1273AF2C-2CC2-9943-AC2C-093B1F95868C}">
      <dgm:prSet phldrT="[Text]" custT="1"/>
      <dgm:spPr/>
      <dgm:t>
        <a:bodyPr/>
        <a:lstStyle/>
        <a:p>
          <a:r>
            <a:rPr lang="en-US" sz="6000" dirty="0" err="1">
              <a:latin typeface="Heiti TC Medium" pitchFamily="2" charset="-128"/>
              <a:ea typeface="Heiti TC Medium" pitchFamily="2" charset="-128"/>
            </a:rPr>
            <a:t>卷积神经网络</a:t>
          </a:r>
          <a:endParaRPr lang="en-US" sz="6000" dirty="0">
            <a:latin typeface="Heiti TC Medium" pitchFamily="2" charset="-128"/>
            <a:ea typeface="Heiti TC Medium" pitchFamily="2" charset="-128"/>
          </a:endParaRPr>
        </a:p>
      </dgm:t>
    </dgm:pt>
    <dgm:pt modelId="{7B7DA7FC-9113-354C-A799-81CBEDC63089}" type="parTrans" cxnId="{063D33D5-CD71-1849-A6EB-BF8742CC23A4}">
      <dgm:prSet/>
      <dgm:spPr/>
      <dgm:t>
        <a:bodyPr/>
        <a:lstStyle/>
        <a:p>
          <a:endParaRPr lang="en-US"/>
        </a:p>
      </dgm:t>
    </dgm:pt>
    <dgm:pt modelId="{54654B17-D256-1046-8310-145F7D2CACEF}" type="sibTrans" cxnId="{063D33D5-CD71-1849-A6EB-BF8742CC23A4}">
      <dgm:prSet/>
      <dgm:spPr/>
      <dgm:t>
        <a:bodyPr/>
        <a:lstStyle/>
        <a:p>
          <a:endParaRPr lang="en-US"/>
        </a:p>
      </dgm:t>
    </dgm:pt>
    <dgm:pt modelId="{55DFFFF2-ECAC-BF4C-89F3-4EA96D611FE2}">
      <dgm:prSet phldrT="[Text]" custT="1"/>
      <dgm:spPr/>
      <dgm:t>
        <a:bodyPr/>
        <a:lstStyle/>
        <a:p>
          <a:r>
            <a:rPr lang="en-US" sz="6000" dirty="0" err="1">
              <a:latin typeface="Heiti TC Medium" pitchFamily="2" charset="-128"/>
              <a:ea typeface="Heiti TC Medium" pitchFamily="2" charset="-128"/>
            </a:rPr>
            <a:t>自编码</a:t>
          </a:r>
          <a:endParaRPr lang="en-US" sz="6000" dirty="0">
            <a:latin typeface="Heiti TC Medium" pitchFamily="2" charset="-128"/>
            <a:ea typeface="Heiti TC Medium" pitchFamily="2" charset="-128"/>
          </a:endParaRPr>
        </a:p>
      </dgm:t>
    </dgm:pt>
    <dgm:pt modelId="{D55C498F-863C-EB43-BA7E-5B21107F3216}" type="parTrans" cxnId="{F67041C3-86AE-9E45-9AF4-7BD8175D7891}">
      <dgm:prSet/>
      <dgm:spPr/>
      <dgm:t>
        <a:bodyPr/>
        <a:lstStyle/>
        <a:p>
          <a:endParaRPr lang="en-US"/>
        </a:p>
      </dgm:t>
    </dgm:pt>
    <dgm:pt modelId="{97DEFF31-EE45-BD4D-A632-ADB20DA8A73C}" type="sibTrans" cxnId="{F67041C3-86AE-9E45-9AF4-7BD8175D7891}">
      <dgm:prSet/>
      <dgm:spPr/>
      <dgm:t>
        <a:bodyPr/>
        <a:lstStyle/>
        <a:p>
          <a:endParaRPr lang="en-US"/>
        </a:p>
      </dgm:t>
    </dgm:pt>
    <dgm:pt modelId="{544398D3-ACEB-E647-A070-9474945E7DF0}">
      <dgm:prSet phldrT="[Text]" custT="1"/>
      <dgm:spPr/>
      <dgm:t>
        <a:bodyPr/>
        <a:lstStyle/>
        <a:p>
          <a:r>
            <a:rPr lang="en-US" sz="6000" dirty="0" err="1">
              <a:latin typeface="Heiti TC Medium" pitchFamily="2" charset="-128"/>
              <a:ea typeface="Heiti TC Medium" pitchFamily="2" charset="-128"/>
            </a:rPr>
            <a:t>神经网络</a:t>
          </a:r>
          <a:endParaRPr lang="en-US" sz="6000" dirty="0">
            <a:latin typeface="Heiti TC Medium" pitchFamily="2" charset="-128"/>
            <a:ea typeface="Heiti TC Medium" pitchFamily="2" charset="-128"/>
          </a:endParaRPr>
        </a:p>
      </dgm:t>
    </dgm:pt>
    <dgm:pt modelId="{097B057F-5513-9444-9D5B-ADCB3DDD45E8}" type="parTrans" cxnId="{D0913679-C50F-074C-BB20-BFA92C5CA270}">
      <dgm:prSet/>
      <dgm:spPr/>
      <dgm:t>
        <a:bodyPr/>
        <a:lstStyle/>
        <a:p>
          <a:endParaRPr lang="en-US"/>
        </a:p>
      </dgm:t>
    </dgm:pt>
    <dgm:pt modelId="{3700F99F-4B11-9041-B6B6-A564D5790F4E}" type="sibTrans" cxnId="{D0913679-C50F-074C-BB20-BFA92C5CA270}">
      <dgm:prSet/>
      <dgm:spPr/>
      <dgm:t>
        <a:bodyPr/>
        <a:lstStyle/>
        <a:p>
          <a:endParaRPr lang="en-US"/>
        </a:p>
      </dgm:t>
    </dgm:pt>
    <dgm:pt modelId="{3B4E0490-D29B-E248-8705-CB2995086602}">
      <dgm:prSet phldrT="[Text]"/>
      <dgm:spPr/>
      <dgm:t>
        <a:bodyPr/>
        <a:lstStyle/>
        <a:p>
          <a:endParaRPr lang="en-US" sz="6500" dirty="0"/>
        </a:p>
      </dgm:t>
    </dgm:pt>
    <dgm:pt modelId="{F59295C9-612E-BB42-928C-968645C2A686}" type="parTrans" cxnId="{251E6788-81D7-2245-ADD8-6653CDF78208}">
      <dgm:prSet/>
      <dgm:spPr/>
      <dgm:t>
        <a:bodyPr/>
        <a:lstStyle/>
        <a:p>
          <a:endParaRPr lang="en-US"/>
        </a:p>
      </dgm:t>
    </dgm:pt>
    <dgm:pt modelId="{A810BB3E-7BCB-6B4B-A5FD-926D9346483E}" type="sibTrans" cxnId="{251E6788-81D7-2245-ADD8-6653CDF78208}">
      <dgm:prSet/>
      <dgm:spPr/>
      <dgm:t>
        <a:bodyPr/>
        <a:lstStyle/>
        <a:p>
          <a:endParaRPr lang="en-US"/>
        </a:p>
      </dgm:t>
    </dgm:pt>
    <dgm:pt modelId="{0F70CBC3-7DDA-054A-B2F6-6B874DE7B1C4}">
      <dgm:prSet phldrT="[Text]" custT="1"/>
      <dgm:spPr/>
      <dgm:t>
        <a:bodyPr/>
        <a:lstStyle/>
        <a:p>
          <a:r>
            <a:rPr lang="en-US" sz="6000" dirty="0" err="1">
              <a:latin typeface="Heiti TC Medium" pitchFamily="2" charset="-128"/>
              <a:ea typeface="Heiti TC Medium" pitchFamily="2" charset="-128"/>
            </a:rPr>
            <a:t>误差传递</a:t>
          </a:r>
          <a:endParaRPr lang="en-US" sz="6000" dirty="0">
            <a:latin typeface="Heiti TC Medium" pitchFamily="2" charset="-128"/>
            <a:ea typeface="Heiti TC Medium" pitchFamily="2" charset="-128"/>
          </a:endParaRPr>
        </a:p>
      </dgm:t>
    </dgm:pt>
    <dgm:pt modelId="{6583ACA6-BF7B-2C46-AD91-CB37CAA6B5F1}" type="parTrans" cxnId="{639C2DF7-4860-774E-BD74-8D20C432BCE0}">
      <dgm:prSet/>
      <dgm:spPr/>
      <dgm:t>
        <a:bodyPr/>
        <a:lstStyle/>
        <a:p>
          <a:endParaRPr lang="en-US"/>
        </a:p>
      </dgm:t>
    </dgm:pt>
    <dgm:pt modelId="{034E567E-87B0-E64C-9004-EAA18361416D}" type="sibTrans" cxnId="{639C2DF7-4860-774E-BD74-8D20C432BCE0}">
      <dgm:prSet/>
      <dgm:spPr/>
      <dgm:t>
        <a:bodyPr/>
        <a:lstStyle/>
        <a:p>
          <a:endParaRPr lang="en-US"/>
        </a:p>
      </dgm:t>
    </dgm:pt>
    <dgm:pt modelId="{26B18748-9F35-7F46-B79F-C3DCD812F255}">
      <dgm:prSet phldrT="[Text]" custT="1"/>
      <dgm:spPr/>
      <dgm:t>
        <a:bodyPr/>
        <a:lstStyle/>
        <a:p>
          <a:r>
            <a:rPr lang="en-US" sz="6000" dirty="0" err="1">
              <a:latin typeface="Heiti TC Medium" pitchFamily="2" charset="-128"/>
              <a:ea typeface="Heiti TC Medium" pitchFamily="2" charset="-128"/>
            </a:rPr>
            <a:t>生成对抗</a:t>
          </a:r>
          <a:endParaRPr lang="en-US" sz="6000" dirty="0">
            <a:latin typeface="Heiti TC Medium" pitchFamily="2" charset="-128"/>
            <a:ea typeface="Heiti TC Medium" pitchFamily="2" charset="-128"/>
          </a:endParaRPr>
        </a:p>
      </dgm:t>
    </dgm:pt>
    <dgm:pt modelId="{8C20C76D-B43B-BA40-B0BA-EB8E2EBE04D4}" type="parTrans" cxnId="{97FD2501-FC9A-804D-914B-A383349478F6}">
      <dgm:prSet/>
      <dgm:spPr/>
      <dgm:t>
        <a:bodyPr/>
        <a:lstStyle/>
        <a:p>
          <a:endParaRPr lang="en-US"/>
        </a:p>
      </dgm:t>
    </dgm:pt>
    <dgm:pt modelId="{59492305-C0A9-C74B-9F97-E23355221D39}" type="sibTrans" cxnId="{97FD2501-FC9A-804D-914B-A383349478F6}">
      <dgm:prSet/>
      <dgm:spPr/>
      <dgm:t>
        <a:bodyPr/>
        <a:lstStyle/>
        <a:p>
          <a:endParaRPr lang="en-US"/>
        </a:p>
      </dgm:t>
    </dgm:pt>
    <dgm:pt modelId="{707E6191-48BA-884B-B7D4-6581CE38E111}">
      <dgm:prSet phldrT="[Text]" custT="1"/>
      <dgm:spPr/>
      <dgm:t>
        <a:bodyPr/>
        <a:lstStyle/>
        <a:p>
          <a:endParaRPr lang="en-US" sz="6000" dirty="0">
            <a:latin typeface="Heiti TC Medium" pitchFamily="2" charset="-128"/>
            <a:ea typeface="Heiti TC Medium" pitchFamily="2" charset="-128"/>
          </a:endParaRPr>
        </a:p>
      </dgm:t>
    </dgm:pt>
    <dgm:pt modelId="{FA10A8E5-9AC5-AD47-978D-5ECDA67EC93A}" type="parTrans" cxnId="{A85F5294-3BAE-DD4C-9BA5-9B38150CD66C}">
      <dgm:prSet/>
      <dgm:spPr/>
      <dgm:t>
        <a:bodyPr/>
        <a:lstStyle/>
        <a:p>
          <a:endParaRPr lang="en-US"/>
        </a:p>
      </dgm:t>
    </dgm:pt>
    <dgm:pt modelId="{CD5DEB4B-351F-1345-9E79-985C78232AB6}" type="sibTrans" cxnId="{A85F5294-3BAE-DD4C-9BA5-9B38150CD66C}">
      <dgm:prSet/>
      <dgm:spPr/>
      <dgm:t>
        <a:bodyPr/>
        <a:lstStyle/>
        <a:p>
          <a:endParaRPr lang="en-US"/>
        </a:p>
      </dgm:t>
    </dgm:pt>
    <dgm:pt modelId="{12C5EF02-A28A-D34B-9DEC-A6D2E7AA747B}">
      <dgm:prSet phldrT="[Text]" custT="1"/>
      <dgm:spPr/>
      <dgm:t>
        <a:bodyPr/>
        <a:lstStyle/>
        <a:p>
          <a:endParaRPr lang="en-US" sz="6000" dirty="0">
            <a:latin typeface="Heiti TC Medium" pitchFamily="2" charset="-128"/>
            <a:ea typeface="Heiti TC Medium" pitchFamily="2" charset="-128"/>
          </a:endParaRPr>
        </a:p>
      </dgm:t>
    </dgm:pt>
    <dgm:pt modelId="{CD4AC9D5-8920-2049-B15B-74E2B7158A3F}" type="parTrans" cxnId="{9951BFD0-E45E-714E-A3E3-359468AEFF9D}">
      <dgm:prSet/>
      <dgm:spPr/>
      <dgm:t>
        <a:bodyPr/>
        <a:lstStyle/>
        <a:p>
          <a:endParaRPr lang="en-US"/>
        </a:p>
      </dgm:t>
    </dgm:pt>
    <dgm:pt modelId="{F59F1634-B515-254D-B71E-71BD831CB348}" type="sibTrans" cxnId="{9951BFD0-E45E-714E-A3E3-359468AEFF9D}">
      <dgm:prSet/>
      <dgm:spPr/>
      <dgm:t>
        <a:bodyPr/>
        <a:lstStyle/>
        <a:p>
          <a:endParaRPr lang="en-US"/>
        </a:p>
      </dgm:t>
    </dgm:pt>
    <dgm:pt modelId="{4EA78E53-AFE0-5B42-A6B6-D3B46B546367}">
      <dgm:prSet phldrT="[Text]" custT="1"/>
      <dgm:spPr/>
      <dgm:t>
        <a:bodyPr/>
        <a:lstStyle/>
        <a:p>
          <a:endParaRPr lang="en-US" sz="6000" dirty="0">
            <a:latin typeface="Heiti TC Medium" pitchFamily="2" charset="-128"/>
            <a:ea typeface="Heiti TC Medium" pitchFamily="2" charset="-128"/>
          </a:endParaRPr>
        </a:p>
      </dgm:t>
    </dgm:pt>
    <dgm:pt modelId="{AA3F604E-A2B3-0E45-A71B-ED65DC8270EB}" type="parTrans" cxnId="{68EAEFB6-0D38-C546-BECE-332E6BCA0651}">
      <dgm:prSet/>
      <dgm:spPr/>
      <dgm:t>
        <a:bodyPr/>
        <a:lstStyle/>
        <a:p>
          <a:endParaRPr lang="en-US"/>
        </a:p>
      </dgm:t>
    </dgm:pt>
    <dgm:pt modelId="{2758E5F9-017F-D840-896A-980DB60C2C91}" type="sibTrans" cxnId="{68EAEFB6-0D38-C546-BECE-332E6BCA0651}">
      <dgm:prSet/>
      <dgm:spPr/>
      <dgm:t>
        <a:bodyPr/>
        <a:lstStyle/>
        <a:p>
          <a:endParaRPr lang="en-US"/>
        </a:p>
      </dgm:t>
    </dgm:pt>
    <dgm:pt modelId="{5A467833-F7C0-CA4F-88C2-13E0CBB5AB28}">
      <dgm:prSet phldrT="[Text]" custT="1"/>
      <dgm:spPr/>
      <dgm:t>
        <a:bodyPr/>
        <a:lstStyle/>
        <a:p>
          <a:endParaRPr lang="en-US" sz="6000" dirty="0">
            <a:latin typeface="Heiti TC Medium" pitchFamily="2" charset="-128"/>
            <a:ea typeface="Heiti TC Medium" pitchFamily="2" charset="-128"/>
          </a:endParaRPr>
        </a:p>
      </dgm:t>
    </dgm:pt>
    <dgm:pt modelId="{30623536-4104-414F-84E7-1D80487EFF2B}" type="parTrans" cxnId="{C1B2679B-DD2F-B148-A011-545C43C847FB}">
      <dgm:prSet/>
      <dgm:spPr/>
      <dgm:t>
        <a:bodyPr/>
        <a:lstStyle/>
        <a:p>
          <a:endParaRPr lang="en-US"/>
        </a:p>
      </dgm:t>
    </dgm:pt>
    <dgm:pt modelId="{57B3C760-ED70-FA46-93D0-9E209943D74E}" type="sibTrans" cxnId="{C1B2679B-DD2F-B148-A011-545C43C847FB}">
      <dgm:prSet/>
      <dgm:spPr/>
      <dgm:t>
        <a:bodyPr/>
        <a:lstStyle/>
        <a:p>
          <a:endParaRPr lang="en-US"/>
        </a:p>
      </dgm:t>
    </dgm:pt>
    <dgm:pt modelId="{5507B55B-3FBC-8142-AB30-062164812C33}">
      <dgm:prSet phldrT="[Text]" custT="1"/>
      <dgm:spPr/>
      <dgm:t>
        <a:bodyPr/>
        <a:lstStyle/>
        <a:p>
          <a:endParaRPr lang="en-US" sz="6000" dirty="0">
            <a:latin typeface="Heiti TC Medium" pitchFamily="2" charset="-128"/>
            <a:ea typeface="Heiti TC Medium" pitchFamily="2" charset="-128"/>
          </a:endParaRPr>
        </a:p>
      </dgm:t>
    </dgm:pt>
    <dgm:pt modelId="{7A26C78B-497B-3840-8F2E-559416BC86C5}" type="parTrans" cxnId="{242ED511-C42B-CF41-974F-C9E099A6AC07}">
      <dgm:prSet/>
      <dgm:spPr/>
      <dgm:t>
        <a:bodyPr/>
        <a:lstStyle/>
        <a:p>
          <a:endParaRPr lang="en-US"/>
        </a:p>
      </dgm:t>
    </dgm:pt>
    <dgm:pt modelId="{FCF89AC6-63D7-124C-96EE-BC3214A6A854}" type="sibTrans" cxnId="{242ED511-C42B-CF41-974F-C9E099A6AC07}">
      <dgm:prSet/>
      <dgm:spPr/>
      <dgm:t>
        <a:bodyPr/>
        <a:lstStyle/>
        <a:p>
          <a:endParaRPr lang="en-US"/>
        </a:p>
      </dgm:t>
    </dgm:pt>
    <dgm:pt modelId="{EC78B36B-56ED-E54A-9AFD-FB3BA4923FCE}">
      <dgm:prSet phldrT="[Text]" custT="1"/>
      <dgm:spPr/>
      <dgm:t>
        <a:bodyPr/>
        <a:lstStyle/>
        <a:p>
          <a:endParaRPr lang="en-US" sz="6000" dirty="0">
            <a:latin typeface="Heiti TC Medium" pitchFamily="2" charset="-128"/>
            <a:ea typeface="Heiti TC Medium" pitchFamily="2" charset="-128"/>
          </a:endParaRPr>
        </a:p>
      </dgm:t>
    </dgm:pt>
    <dgm:pt modelId="{A6E40455-19D9-1A4F-9E85-816B8661DA09}" type="parTrans" cxnId="{002D3946-E445-5A4B-B65A-6121471C599E}">
      <dgm:prSet/>
      <dgm:spPr/>
      <dgm:t>
        <a:bodyPr/>
        <a:lstStyle/>
        <a:p>
          <a:endParaRPr lang="en-US"/>
        </a:p>
      </dgm:t>
    </dgm:pt>
    <dgm:pt modelId="{E9B39995-BE38-2440-8708-2D36033FB774}" type="sibTrans" cxnId="{002D3946-E445-5A4B-B65A-6121471C599E}">
      <dgm:prSet/>
      <dgm:spPr/>
      <dgm:t>
        <a:bodyPr/>
        <a:lstStyle/>
        <a:p>
          <a:endParaRPr lang="en-US"/>
        </a:p>
      </dgm:t>
    </dgm:pt>
    <dgm:pt modelId="{06FB5A62-E833-6F49-9765-EB32082EF4B2}" type="pres">
      <dgm:prSet presAssocID="{2616A00D-EBF1-1548-8C2B-DB65AB4E1002}" presName="Name0" presStyleCnt="0">
        <dgm:presLayoutVars>
          <dgm:dir/>
          <dgm:animLvl val="lvl"/>
          <dgm:resizeHandles val="exact"/>
        </dgm:presLayoutVars>
      </dgm:prSet>
      <dgm:spPr/>
    </dgm:pt>
    <dgm:pt modelId="{7EC837A3-1180-3F48-8C18-49B4EBAF9126}" type="pres">
      <dgm:prSet presAssocID="{26DFE6AB-F4C6-974F-9F75-FA3F652B1801}" presName="composite" presStyleCnt="0"/>
      <dgm:spPr/>
    </dgm:pt>
    <dgm:pt modelId="{83FD8969-4966-414D-B69A-FE52593CDD1C}" type="pres">
      <dgm:prSet presAssocID="{26DFE6AB-F4C6-974F-9F75-FA3F652B180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C8B53E3-4FDD-DC4B-8027-3D4099D8EE36}" type="pres">
      <dgm:prSet presAssocID="{26DFE6AB-F4C6-974F-9F75-FA3F652B1801}" presName="desTx" presStyleLbl="alignAccFollowNode1" presStyleIdx="0" presStyleCnt="3">
        <dgm:presLayoutVars>
          <dgm:bulletEnabled val="1"/>
        </dgm:presLayoutVars>
      </dgm:prSet>
      <dgm:spPr/>
    </dgm:pt>
    <dgm:pt modelId="{5D8F2BB9-DC21-E846-811F-5D8449419390}" type="pres">
      <dgm:prSet presAssocID="{E2117A39-20BD-C14B-BFF7-3565FBA412D3}" presName="space" presStyleCnt="0"/>
      <dgm:spPr/>
    </dgm:pt>
    <dgm:pt modelId="{45C9B2D7-03BC-B64C-AB98-B04CF77F4874}" type="pres">
      <dgm:prSet presAssocID="{6A6E5BFE-F26F-DB46-82A0-8EC1640875EB}" presName="composite" presStyleCnt="0"/>
      <dgm:spPr/>
    </dgm:pt>
    <dgm:pt modelId="{BA85E214-494D-6149-AC02-AFB299055927}" type="pres">
      <dgm:prSet presAssocID="{6A6E5BFE-F26F-DB46-82A0-8EC1640875E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08C4D67-3715-2249-B924-9F70845EC7EF}" type="pres">
      <dgm:prSet presAssocID="{6A6E5BFE-F26F-DB46-82A0-8EC1640875EB}" presName="desTx" presStyleLbl="alignAccFollowNode1" presStyleIdx="1" presStyleCnt="3">
        <dgm:presLayoutVars>
          <dgm:bulletEnabled val="1"/>
        </dgm:presLayoutVars>
      </dgm:prSet>
      <dgm:spPr/>
    </dgm:pt>
    <dgm:pt modelId="{3714E9E9-4A0D-404F-B6D3-CDC38E09BDBD}" type="pres">
      <dgm:prSet presAssocID="{F0FE3B97-F3E9-474D-8FB9-52A326B84D8A}" presName="space" presStyleCnt="0"/>
      <dgm:spPr/>
    </dgm:pt>
    <dgm:pt modelId="{0A595A51-598B-2340-B001-1C079380F6D3}" type="pres">
      <dgm:prSet presAssocID="{F28CEEC7-E554-934B-BEC9-0C0F7831ECA8}" presName="composite" presStyleCnt="0"/>
      <dgm:spPr/>
    </dgm:pt>
    <dgm:pt modelId="{2B395D5D-9EA4-C840-B975-825371AA35AB}" type="pres">
      <dgm:prSet presAssocID="{F28CEEC7-E554-934B-BEC9-0C0F7831ECA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1A65094-B979-3647-974F-B485585EB6F2}" type="pres">
      <dgm:prSet presAssocID="{F28CEEC7-E554-934B-BEC9-0C0F7831ECA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082B900-5D83-054E-9230-8F4AC6BF5435}" srcId="{26DFE6AB-F4C6-974F-9F75-FA3F652B1801}" destId="{40675B9D-A166-BA46-AD00-599448C06D5A}" srcOrd="0" destOrd="0" parTransId="{E8BD8ED2-13B4-C743-8F2B-8673C5982B4A}" sibTransId="{19FBE0EB-61B0-DB48-A887-D4C4D1DC8A6F}"/>
    <dgm:cxn modelId="{97FD2501-FC9A-804D-914B-A383349478F6}" srcId="{F28CEEC7-E554-934B-BEC9-0C0F7831ECA8}" destId="{26B18748-9F35-7F46-B79F-C3DCD812F255}" srcOrd="4" destOrd="0" parTransId="{8C20C76D-B43B-BA40-B0BA-EB8E2EBE04D4}" sibTransId="{59492305-C0A9-C74B-9F97-E23355221D39}"/>
    <dgm:cxn modelId="{A54E8802-ADF2-B64F-8C84-C770B0802A0F}" type="presOf" srcId="{3B4E0490-D29B-E248-8705-CB2995086602}" destId="{708C4D67-3715-2249-B924-9F70845EC7EF}" srcOrd="0" destOrd="5" presId="urn:microsoft.com/office/officeart/2005/8/layout/hList1"/>
    <dgm:cxn modelId="{81903D0C-23C5-7D48-AA6E-FCB71FC68432}" srcId="{2616A00D-EBF1-1548-8C2B-DB65AB4E1002}" destId="{26DFE6AB-F4C6-974F-9F75-FA3F652B1801}" srcOrd="0" destOrd="0" parTransId="{3289B3A0-5388-B74A-8CB6-644D75F378B1}" sibTransId="{E2117A39-20BD-C14B-BFF7-3565FBA412D3}"/>
    <dgm:cxn modelId="{991F6D11-1F89-C84E-9992-17F88580EBDD}" srcId="{26DFE6AB-F4C6-974F-9F75-FA3F652B1801}" destId="{177E9A93-1029-AB44-BFD4-BF4B851FD327}" srcOrd="2" destOrd="0" parTransId="{21416DC4-1EE2-804B-87A6-8138A7C3A2C2}" sibTransId="{8CF272E5-5D9E-1541-83B6-C08E5A346BE7}"/>
    <dgm:cxn modelId="{242ED511-C42B-CF41-974F-C9E099A6AC07}" srcId="{F28CEEC7-E554-934B-BEC9-0C0F7831ECA8}" destId="{5507B55B-3FBC-8142-AB30-062164812C33}" srcOrd="1" destOrd="0" parTransId="{7A26C78B-497B-3840-8F2E-559416BC86C5}" sibTransId="{FCF89AC6-63D7-124C-96EE-BC3214A6A854}"/>
    <dgm:cxn modelId="{21F77D17-5218-414B-A7A9-6B57EB6D3FD6}" type="presOf" srcId="{544398D3-ACEB-E647-A070-9474945E7DF0}" destId="{9C8B53E3-4FDD-DC4B-8027-3D4099D8EE36}" srcOrd="0" destOrd="4" presId="urn:microsoft.com/office/officeart/2005/8/layout/hList1"/>
    <dgm:cxn modelId="{A0547D1A-C149-7D4E-B958-BE59F708E89C}" type="presOf" srcId="{EC78B36B-56ED-E54A-9AFD-FB3BA4923FCE}" destId="{D1A65094-B979-3647-974F-B485585EB6F2}" srcOrd="0" destOrd="3" presId="urn:microsoft.com/office/officeart/2005/8/layout/hList1"/>
    <dgm:cxn modelId="{8D855C24-8CE0-B044-A4DF-CAB40970AD44}" type="presOf" srcId="{5DDA1E95-5A4E-504B-B52A-4D9A7C54DB38}" destId="{708C4D67-3715-2249-B924-9F70845EC7EF}" srcOrd="0" destOrd="0" presId="urn:microsoft.com/office/officeart/2005/8/layout/hList1"/>
    <dgm:cxn modelId="{CF3D3027-DC57-5149-9F22-F25D52179493}" type="presOf" srcId="{707E6191-48BA-884B-B7D4-6581CE38E111}" destId="{9C8B53E3-4FDD-DC4B-8027-3D4099D8EE36}" srcOrd="0" destOrd="1" presId="urn:microsoft.com/office/officeart/2005/8/layout/hList1"/>
    <dgm:cxn modelId="{8C989632-FD9B-CE41-AD0A-DD845898F4AC}" type="presOf" srcId="{4EA78E53-AFE0-5B42-A6B6-D3B46B546367}" destId="{708C4D67-3715-2249-B924-9F70845EC7EF}" srcOrd="0" destOrd="1" presId="urn:microsoft.com/office/officeart/2005/8/layout/hList1"/>
    <dgm:cxn modelId="{483C5937-F197-E74C-8F64-052462C9E3EB}" type="presOf" srcId="{2616A00D-EBF1-1548-8C2B-DB65AB4E1002}" destId="{06FB5A62-E833-6F49-9765-EB32082EF4B2}" srcOrd="0" destOrd="0" presId="urn:microsoft.com/office/officeart/2005/8/layout/hList1"/>
    <dgm:cxn modelId="{65FFA33A-27BE-DB4B-B58A-24C5D97A19A1}" srcId="{2616A00D-EBF1-1548-8C2B-DB65AB4E1002}" destId="{F28CEEC7-E554-934B-BEC9-0C0F7831ECA8}" srcOrd="2" destOrd="0" parTransId="{5A6A413B-736B-9048-82E3-AF604F97FA22}" sibTransId="{30100892-7544-3B41-9164-46BAD31C06B1}"/>
    <dgm:cxn modelId="{777D093E-6614-DC42-9B6A-6CD66F1EB725}" srcId="{2616A00D-EBF1-1548-8C2B-DB65AB4E1002}" destId="{6A6E5BFE-F26F-DB46-82A0-8EC1640875EB}" srcOrd="1" destOrd="0" parTransId="{2F6861C6-E70D-CE42-8A16-A889A9BD32F9}" sibTransId="{F0FE3B97-F3E9-474D-8FB9-52A326B84D8A}"/>
    <dgm:cxn modelId="{3852BC44-B387-0E47-9C65-69A0AED54559}" type="presOf" srcId="{1273AF2C-2CC2-9943-AC2C-093B1F95868C}" destId="{D1A65094-B979-3647-974F-B485585EB6F2}" srcOrd="0" destOrd="0" presId="urn:microsoft.com/office/officeart/2005/8/layout/hList1"/>
    <dgm:cxn modelId="{002D3946-E445-5A4B-B65A-6121471C599E}" srcId="{F28CEEC7-E554-934B-BEC9-0C0F7831ECA8}" destId="{EC78B36B-56ED-E54A-9AFD-FB3BA4923FCE}" srcOrd="3" destOrd="0" parTransId="{A6E40455-19D9-1A4F-9E85-816B8661DA09}" sibTransId="{E9B39995-BE38-2440-8708-2D36033FB774}"/>
    <dgm:cxn modelId="{C5CC694A-88F1-0A4A-B70F-DC24168B9E91}" type="presOf" srcId="{12C5EF02-A28A-D34B-9DEC-A6D2E7AA747B}" destId="{9C8B53E3-4FDD-DC4B-8027-3D4099D8EE36}" srcOrd="0" destOrd="3" presId="urn:microsoft.com/office/officeart/2005/8/layout/hList1"/>
    <dgm:cxn modelId="{7C82A94C-6A62-8C41-95DF-9090FE7DCA57}" type="presOf" srcId="{00245FDE-5E5E-2A46-8C49-BD8F1F20491F}" destId="{708C4D67-3715-2249-B924-9F70845EC7EF}" srcOrd="0" destOrd="2" presId="urn:microsoft.com/office/officeart/2005/8/layout/hList1"/>
    <dgm:cxn modelId="{F0895B4E-E874-9344-BE77-328387178BC5}" type="presOf" srcId="{177E9A93-1029-AB44-BFD4-BF4B851FD327}" destId="{9C8B53E3-4FDD-DC4B-8027-3D4099D8EE36}" srcOrd="0" destOrd="2" presId="urn:microsoft.com/office/officeart/2005/8/layout/hList1"/>
    <dgm:cxn modelId="{32788360-84FB-C74B-A1FD-959EF19E8D4E}" type="presOf" srcId="{5A467833-F7C0-CA4F-88C2-13E0CBB5AB28}" destId="{708C4D67-3715-2249-B924-9F70845EC7EF}" srcOrd="0" destOrd="3" presId="urn:microsoft.com/office/officeart/2005/8/layout/hList1"/>
    <dgm:cxn modelId="{D0913679-C50F-074C-BB20-BFA92C5CA270}" srcId="{26DFE6AB-F4C6-974F-9F75-FA3F652B1801}" destId="{544398D3-ACEB-E647-A070-9474945E7DF0}" srcOrd="4" destOrd="0" parTransId="{097B057F-5513-9444-9D5B-ADCB3DDD45E8}" sibTransId="{3700F99F-4B11-9041-B6B6-A564D5790F4E}"/>
    <dgm:cxn modelId="{3200E87D-2749-AD44-ABE5-29D568123ADA}" type="presOf" srcId="{26DFE6AB-F4C6-974F-9F75-FA3F652B1801}" destId="{83FD8969-4966-414D-B69A-FE52593CDD1C}" srcOrd="0" destOrd="0" presId="urn:microsoft.com/office/officeart/2005/8/layout/hList1"/>
    <dgm:cxn modelId="{251E6788-81D7-2245-ADD8-6653CDF78208}" srcId="{6A6E5BFE-F26F-DB46-82A0-8EC1640875EB}" destId="{3B4E0490-D29B-E248-8705-CB2995086602}" srcOrd="5" destOrd="0" parTransId="{F59295C9-612E-BB42-928C-968645C2A686}" sibTransId="{A810BB3E-7BCB-6B4B-A5FD-926D9346483E}"/>
    <dgm:cxn modelId="{A85F5294-3BAE-DD4C-9BA5-9B38150CD66C}" srcId="{26DFE6AB-F4C6-974F-9F75-FA3F652B1801}" destId="{707E6191-48BA-884B-B7D4-6581CE38E111}" srcOrd="1" destOrd="0" parTransId="{FA10A8E5-9AC5-AD47-978D-5ECDA67EC93A}" sibTransId="{CD5DEB4B-351F-1345-9E79-985C78232AB6}"/>
    <dgm:cxn modelId="{00F72C97-CABB-E541-A757-5D6FEC8F5D27}" srcId="{6A6E5BFE-F26F-DB46-82A0-8EC1640875EB}" destId="{5DDA1E95-5A4E-504B-B52A-4D9A7C54DB38}" srcOrd="0" destOrd="0" parTransId="{1C1D0969-F1BC-9949-878C-DE4CA6D02EF1}" sibTransId="{A44F37CA-490B-8E4E-8FB5-1FF88F60EB8D}"/>
    <dgm:cxn modelId="{BAA1709A-69C1-2A4B-96B9-1CAE76B5D12D}" srcId="{6A6E5BFE-F26F-DB46-82A0-8EC1640875EB}" destId="{00245FDE-5E5E-2A46-8C49-BD8F1F20491F}" srcOrd="2" destOrd="0" parTransId="{8BD354E9-0B15-EF4C-8D58-6AD48AB7A2AF}" sibTransId="{E1225FF3-3B6B-B647-9AAB-5414AC65029D}"/>
    <dgm:cxn modelId="{C1B2679B-DD2F-B148-A011-545C43C847FB}" srcId="{6A6E5BFE-F26F-DB46-82A0-8EC1640875EB}" destId="{5A467833-F7C0-CA4F-88C2-13E0CBB5AB28}" srcOrd="3" destOrd="0" parTransId="{30623536-4104-414F-84E7-1D80487EFF2B}" sibTransId="{57B3C760-ED70-FA46-93D0-9E209943D74E}"/>
    <dgm:cxn modelId="{189447A6-0611-3A4A-843B-23918ECAF822}" type="presOf" srcId="{6A6E5BFE-F26F-DB46-82A0-8EC1640875EB}" destId="{BA85E214-494D-6149-AC02-AFB299055927}" srcOrd="0" destOrd="0" presId="urn:microsoft.com/office/officeart/2005/8/layout/hList1"/>
    <dgm:cxn modelId="{EDB142AC-0597-DF4D-9409-848A6E264F38}" type="presOf" srcId="{55DFFFF2-ECAC-BF4C-89F3-4EA96D611FE2}" destId="{D1A65094-B979-3647-974F-B485585EB6F2}" srcOrd="0" destOrd="2" presId="urn:microsoft.com/office/officeart/2005/8/layout/hList1"/>
    <dgm:cxn modelId="{68EAEFB6-0D38-C546-BECE-332E6BCA0651}" srcId="{6A6E5BFE-F26F-DB46-82A0-8EC1640875EB}" destId="{4EA78E53-AFE0-5B42-A6B6-D3B46B546367}" srcOrd="1" destOrd="0" parTransId="{AA3F604E-A2B3-0E45-A71B-ED65DC8270EB}" sibTransId="{2758E5F9-017F-D840-896A-980DB60C2C91}"/>
    <dgm:cxn modelId="{F67041C3-86AE-9E45-9AF4-7BD8175D7891}" srcId="{F28CEEC7-E554-934B-BEC9-0C0F7831ECA8}" destId="{55DFFFF2-ECAC-BF4C-89F3-4EA96D611FE2}" srcOrd="2" destOrd="0" parTransId="{D55C498F-863C-EB43-BA7E-5B21107F3216}" sibTransId="{97DEFF31-EE45-BD4D-A632-ADB20DA8A73C}"/>
    <dgm:cxn modelId="{9951BFD0-E45E-714E-A3E3-359468AEFF9D}" srcId="{26DFE6AB-F4C6-974F-9F75-FA3F652B1801}" destId="{12C5EF02-A28A-D34B-9DEC-A6D2E7AA747B}" srcOrd="3" destOrd="0" parTransId="{CD4AC9D5-8920-2049-B15B-74E2B7158A3F}" sibTransId="{F59F1634-B515-254D-B71E-71BD831CB348}"/>
    <dgm:cxn modelId="{063D33D5-CD71-1849-A6EB-BF8742CC23A4}" srcId="{F28CEEC7-E554-934B-BEC9-0C0F7831ECA8}" destId="{1273AF2C-2CC2-9943-AC2C-093B1F95868C}" srcOrd="0" destOrd="0" parTransId="{7B7DA7FC-9113-354C-A799-81CBEDC63089}" sibTransId="{54654B17-D256-1046-8310-145F7D2CACEF}"/>
    <dgm:cxn modelId="{639C2DF7-4860-774E-BD74-8D20C432BCE0}" srcId="{6A6E5BFE-F26F-DB46-82A0-8EC1640875EB}" destId="{0F70CBC3-7DDA-054A-B2F6-6B874DE7B1C4}" srcOrd="4" destOrd="0" parTransId="{6583ACA6-BF7B-2C46-AD91-CB37CAA6B5F1}" sibTransId="{034E567E-87B0-E64C-9004-EAA18361416D}"/>
    <dgm:cxn modelId="{2410D8F8-21F9-1F4B-8DD7-A261EDFAE407}" type="presOf" srcId="{26B18748-9F35-7F46-B79F-C3DCD812F255}" destId="{D1A65094-B979-3647-974F-B485585EB6F2}" srcOrd="0" destOrd="4" presId="urn:microsoft.com/office/officeart/2005/8/layout/hList1"/>
    <dgm:cxn modelId="{599DABFC-A3F9-304E-B078-96CD74462EE6}" type="presOf" srcId="{0F70CBC3-7DDA-054A-B2F6-6B874DE7B1C4}" destId="{708C4D67-3715-2249-B924-9F70845EC7EF}" srcOrd="0" destOrd="4" presId="urn:microsoft.com/office/officeart/2005/8/layout/hList1"/>
    <dgm:cxn modelId="{097198FE-B90F-9F49-9F57-277BCF54685F}" type="presOf" srcId="{40675B9D-A166-BA46-AD00-599448C06D5A}" destId="{9C8B53E3-4FDD-DC4B-8027-3D4099D8EE36}" srcOrd="0" destOrd="0" presId="urn:microsoft.com/office/officeart/2005/8/layout/hList1"/>
    <dgm:cxn modelId="{273FE0FE-4702-7147-9945-31FC6687A5A6}" type="presOf" srcId="{F28CEEC7-E554-934B-BEC9-0C0F7831ECA8}" destId="{2B395D5D-9EA4-C840-B975-825371AA35AB}" srcOrd="0" destOrd="0" presId="urn:microsoft.com/office/officeart/2005/8/layout/hList1"/>
    <dgm:cxn modelId="{71C7F7FE-F270-A74C-AE9F-6CCD253928D7}" type="presOf" srcId="{5507B55B-3FBC-8142-AB30-062164812C33}" destId="{D1A65094-B979-3647-974F-B485585EB6F2}" srcOrd="0" destOrd="1" presId="urn:microsoft.com/office/officeart/2005/8/layout/hList1"/>
    <dgm:cxn modelId="{06E6A8E6-415C-4B40-8A3E-4A8CFA7C93F2}" type="presParOf" srcId="{06FB5A62-E833-6F49-9765-EB32082EF4B2}" destId="{7EC837A3-1180-3F48-8C18-49B4EBAF9126}" srcOrd="0" destOrd="0" presId="urn:microsoft.com/office/officeart/2005/8/layout/hList1"/>
    <dgm:cxn modelId="{0CCA6FAB-84BB-0F45-B09B-EF08E98F4284}" type="presParOf" srcId="{7EC837A3-1180-3F48-8C18-49B4EBAF9126}" destId="{83FD8969-4966-414D-B69A-FE52593CDD1C}" srcOrd="0" destOrd="0" presId="urn:microsoft.com/office/officeart/2005/8/layout/hList1"/>
    <dgm:cxn modelId="{C797EA29-915F-C14B-829F-C5EFD05BA89A}" type="presParOf" srcId="{7EC837A3-1180-3F48-8C18-49B4EBAF9126}" destId="{9C8B53E3-4FDD-DC4B-8027-3D4099D8EE36}" srcOrd="1" destOrd="0" presId="urn:microsoft.com/office/officeart/2005/8/layout/hList1"/>
    <dgm:cxn modelId="{EA68F76A-4E9D-114C-92BC-69E648069F98}" type="presParOf" srcId="{06FB5A62-E833-6F49-9765-EB32082EF4B2}" destId="{5D8F2BB9-DC21-E846-811F-5D8449419390}" srcOrd="1" destOrd="0" presId="urn:microsoft.com/office/officeart/2005/8/layout/hList1"/>
    <dgm:cxn modelId="{DE4A107F-F113-3141-9120-D590E41EF232}" type="presParOf" srcId="{06FB5A62-E833-6F49-9765-EB32082EF4B2}" destId="{45C9B2D7-03BC-B64C-AB98-B04CF77F4874}" srcOrd="2" destOrd="0" presId="urn:microsoft.com/office/officeart/2005/8/layout/hList1"/>
    <dgm:cxn modelId="{1D80650A-41BD-2B41-8E43-F78DD46C3E32}" type="presParOf" srcId="{45C9B2D7-03BC-B64C-AB98-B04CF77F4874}" destId="{BA85E214-494D-6149-AC02-AFB299055927}" srcOrd="0" destOrd="0" presId="urn:microsoft.com/office/officeart/2005/8/layout/hList1"/>
    <dgm:cxn modelId="{CA4EEF08-8EBD-324C-9B19-B943877F4760}" type="presParOf" srcId="{45C9B2D7-03BC-B64C-AB98-B04CF77F4874}" destId="{708C4D67-3715-2249-B924-9F70845EC7EF}" srcOrd="1" destOrd="0" presId="urn:microsoft.com/office/officeart/2005/8/layout/hList1"/>
    <dgm:cxn modelId="{AD03885C-664F-CD42-8948-DD6D398D480C}" type="presParOf" srcId="{06FB5A62-E833-6F49-9765-EB32082EF4B2}" destId="{3714E9E9-4A0D-404F-B6D3-CDC38E09BDBD}" srcOrd="3" destOrd="0" presId="urn:microsoft.com/office/officeart/2005/8/layout/hList1"/>
    <dgm:cxn modelId="{BD06B159-13FC-3B4C-A86B-2109BDEF3D9B}" type="presParOf" srcId="{06FB5A62-E833-6F49-9765-EB32082EF4B2}" destId="{0A595A51-598B-2340-B001-1C079380F6D3}" srcOrd="4" destOrd="0" presId="urn:microsoft.com/office/officeart/2005/8/layout/hList1"/>
    <dgm:cxn modelId="{684D9245-AAAA-4842-A94C-A30B4BDE00D5}" type="presParOf" srcId="{0A595A51-598B-2340-B001-1C079380F6D3}" destId="{2B395D5D-9EA4-C840-B975-825371AA35AB}" srcOrd="0" destOrd="0" presId="urn:microsoft.com/office/officeart/2005/8/layout/hList1"/>
    <dgm:cxn modelId="{BD2EAD09-F896-ED43-8A7B-11A971F9DBD2}" type="presParOf" srcId="{0A595A51-598B-2340-B001-1C079380F6D3}" destId="{D1A65094-B979-3647-974F-B485585EB6F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D8969-4966-414D-B69A-FE52593CDD1C}">
      <dsp:nvSpPr>
        <dsp:cNvPr id="0" name=""/>
        <dsp:cNvSpPr/>
      </dsp:nvSpPr>
      <dsp:spPr>
        <a:xfrm>
          <a:off x="6139" y="1021151"/>
          <a:ext cx="5986474" cy="187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Heiti TC Medium" pitchFamily="2" charset="-128"/>
              <a:ea typeface="Heiti TC Medium" pitchFamily="2" charset="-128"/>
            </a:rPr>
            <a:t>初识神经网络</a:t>
          </a:r>
          <a:endParaRPr lang="en-US" sz="6500" kern="1200" dirty="0">
            <a:latin typeface="Heiti TC Medium" pitchFamily="2" charset="-128"/>
            <a:ea typeface="Heiti TC Medium" pitchFamily="2" charset="-128"/>
          </a:endParaRPr>
        </a:p>
      </dsp:txBody>
      <dsp:txXfrm>
        <a:off x="6139" y="1021151"/>
        <a:ext cx="5986474" cy="1872000"/>
      </dsp:txXfrm>
    </dsp:sp>
    <dsp:sp modelId="{9C8B53E3-4FDD-DC4B-8027-3D4099D8EE36}">
      <dsp:nvSpPr>
        <dsp:cNvPr id="0" name=""/>
        <dsp:cNvSpPr/>
      </dsp:nvSpPr>
      <dsp:spPr>
        <a:xfrm>
          <a:off x="6139" y="2893151"/>
          <a:ext cx="5986474" cy="69230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426720" bIns="480060" numCol="1" spcCol="1270" anchor="t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0" kern="1200" dirty="0" err="1">
              <a:latin typeface="Heiti TC Medium" pitchFamily="2" charset="-128"/>
              <a:ea typeface="Heiti TC Medium" pitchFamily="2" charset="-128"/>
            </a:rPr>
            <a:t>回归问题</a:t>
          </a:r>
          <a:endParaRPr lang="en-US" sz="6000" kern="1200" dirty="0">
            <a:latin typeface="Heiti TC Medium" pitchFamily="2" charset="-128"/>
            <a:ea typeface="Heiti TC Medium" pitchFamily="2" charset="-128"/>
          </a:endParaRPr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000" kern="1200" dirty="0">
            <a:latin typeface="Heiti TC Medium" pitchFamily="2" charset="-128"/>
            <a:ea typeface="Heiti TC Medium" pitchFamily="2" charset="-128"/>
          </a:endParaRPr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0" kern="1200" dirty="0" err="1">
              <a:latin typeface="Heiti TC Medium" pitchFamily="2" charset="-128"/>
              <a:ea typeface="Heiti TC Medium" pitchFamily="2" charset="-128"/>
            </a:rPr>
            <a:t>分类问题</a:t>
          </a:r>
          <a:endParaRPr lang="en-US" sz="6000" kern="1200" dirty="0">
            <a:latin typeface="Heiti TC Medium" pitchFamily="2" charset="-128"/>
            <a:ea typeface="Heiti TC Medium" pitchFamily="2" charset="-128"/>
          </a:endParaRPr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000" kern="1200" dirty="0">
            <a:latin typeface="Heiti TC Medium" pitchFamily="2" charset="-128"/>
            <a:ea typeface="Heiti TC Medium" pitchFamily="2" charset="-128"/>
          </a:endParaRPr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0" kern="1200" dirty="0" err="1">
              <a:latin typeface="Heiti TC Medium" pitchFamily="2" charset="-128"/>
              <a:ea typeface="Heiti TC Medium" pitchFamily="2" charset="-128"/>
            </a:rPr>
            <a:t>神经网络</a:t>
          </a:r>
          <a:endParaRPr lang="en-US" sz="6000" kern="1200" dirty="0">
            <a:latin typeface="Heiti TC Medium" pitchFamily="2" charset="-128"/>
            <a:ea typeface="Heiti TC Medium" pitchFamily="2" charset="-128"/>
          </a:endParaRPr>
        </a:p>
      </dsp:txBody>
      <dsp:txXfrm>
        <a:off x="6139" y="2893151"/>
        <a:ext cx="5986474" cy="6923029"/>
      </dsp:txXfrm>
    </dsp:sp>
    <dsp:sp modelId="{BA85E214-494D-6149-AC02-AFB299055927}">
      <dsp:nvSpPr>
        <dsp:cNvPr id="0" name=""/>
        <dsp:cNvSpPr/>
      </dsp:nvSpPr>
      <dsp:spPr>
        <a:xfrm>
          <a:off x="6830720" y="1021151"/>
          <a:ext cx="5986474" cy="187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Heiti TC Medium" pitchFamily="2" charset="-128"/>
              <a:ea typeface="Heiti TC Medium" pitchFamily="2" charset="-128"/>
            </a:rPr>
            <a:t>神经网络进阶</a:t>
          </a:r>
          <a:endParaRPr lang="en-US" sz="6500" kern="1200" dirty="0">
            <a:latin typeface="Heiti TC Medium" pitchFamily="2" charset="-128"/>
            <a:ea typeface="Heiti TC Medium" pitchFamily="2" charset="-128"/>
          </a:endParaRPr>
        </a:p>
      </dsp:txBody>
      <dsp:txXfrm>
        <a:off x="6830720" y="1021151"/>
        <a:ext cx="5986474" cy="1872000"/>
      </dsp:txXfrm>
    </dsp:sp>
    <dsp:sp modelId="{708C4D67-3715-2249-B924-9F70845EC7EF}">
      <dsp:nvSpPr>
        <dsp:cNvPr id="0" name=""/>
        <dsp:cNvSpPr/>
      </dsp:nvSpPr>
      <dsp:spPr>
        <a:xfrm>
          <a:off x="6830720" y="2893151"/>
          <a:ext cx="5986474" cy="69230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426720" bIns="480060" numCol="1" spcCol="1270" anchor="t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0" kern="1200" dirty="0" err="1">
              <a:latin typeface="Heiti TC Medium" pitchFamily="2" charset="-128"/>
              <a:ea typeface="Heiti TC Medium" pitchFamily="2" charset="-128"/>
            </a:rPr>
            <a:t>过</a:t>
          </a:r>
          <a:r>
            <a:rPr lang="zh-CN" altLang="en-US" sz="6000" kern="1200" dirty="0">
              <a:latin typeface="Heiti TC Medium" pitchFamily="2" charset="-128"/>
              <a:ea typeface="Heiti TC Medium" pitchFamily="2" charset="-128"/>
            </a:rPr>
            <a:t>（欠）</a:t>
          </a:r>
          <a:r>
            <a:rPr lang="en-US" sz="6000" kern="1200" dirty="0" err="1">
              <a:latin typeface="Heiti TC Medium" pitchFamily="2" charset="-128"/>
              <a:ea typeface="Heiti TC Medium" pitchFamily="2" charset="-128"/>
            </a:rPr>
            <a:t>拟合</a:t>
          </a:r>
          <a:endParaRPr lang="en-US" sz="6000" kern="1200" dirty="0">
            <a:latin typeface="Heiti TC Medium" pitchFamily="2" charset="-128"/>
            <a:ea typeface="Heiti TC Medium" pitchFamily="2" charset="-128"/>
          </a:endParaRPr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000" kern="1200" dirty="0">
            <a:latin typeface="Heiti TC Medium" pitchFamily="2" charset="-128"/>
            <a:ea typeface="Heiti TC Medium" pitchFamily="2" charset="-128"/>
          </a:endParaRPr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0" kern="1200" dirty="0" err="1">
              <a:latin typeface="Heiti TC Medium" pitchFamily="2" charset="-128"/>
              <a:ea typeface="Heiti TC Medium" pitchFamily="2" charset="-128"/>
            </a:rPr>
            <a:t>激活函数</a:t>
          </a:r>
          <a:endParaRPr lang="en-US" sz="6000" kern="1200" dirty="0">
            <a:latin typeface="Heiti TC Medium" pitchFamily="2" charset="-128"/>
            <a:ea typeface="Heiti TC Medium" pitchFamily="2" charset="-128"/>
          </a:endParaRPr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000" kern="1200" dirty="0">
            <a:latin typeface="Heiti TC Medium" pitchFamily="2" charset="-128"/>
            <a:ea typeface="Heiti TC Medium" pitchFamily="2" charset="-128"/>
          </a:endParaRPr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0" kern="1200" dirty="0" err="1">
              <a:latin typeface="Heiti TC Medium" pitchFamily="2" charset="-128"/>
              <a:ea typeface="Heiti TC Medium" pitchFamily="2" charset="-128"/>
            </a:rPr>
            <a:t>误差传递</a:t>
          </a:r>
          <a:endParaRPr lang="en-US" sz="6000" kern="1200" dirty="0">
            <a:latin typeface="Heiti TC Medium" pitchFamily="2" charset="-128"/>
            <a:ea typeface="Heiti TC Medium" pitchFamily="2" charset="-128"/>
          </a:endParaRPr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6830720" y="2893151"/>
        <a:ext cx="5986474" cy="6923029"/>
      </dsp:txXfrm>
    </dsp:sp>
    <dsp:sp modelId="{2B395D5D-9EA4-C840-B975-825371AA35AB}">
      <dsp:nvSpPr>
        <dsp:cNvPr id="0" name=""/>
        <dsp:cNvSpPr/>
      </dsp:nvSpPr>
      <dsp:spPr>
        <a:xfrm>
          <a:off x="13655301" y="1021151"/>
          <a:ext cx="5986474" cy="187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Heiti TC Medium" pitchFamily="2" charset="-128"/>
              <a:ea typeface="Heiti TC Medium" pitchFamily="2" charset="-128"/>
            </a:rPr>
            <a:t>网络举例</a:t>
          </a:r>
          <a:endParaRPr lang="en-US" sz="6500" kern="1200" dirty="0">
            <a:latin typeface="Heiti TC Medium" pitchFamily="2" charset="-128"/>
            <a:ea typeface="Heiti TC Medium" pitchFamily="2" charset="-128"/>
          </a:endParaRPr>
        </a:p>
      </dsp:txBody>
      <dsp:txXfrm>
        <a:off x="13655301" y="1021151"/>
        <a:ext cx="5986474" cy="1872000"/>
      </dsp:txXfrm>
    </dsp:sp>
    <dsp:sp modelId="{D1A65094-B979-3647-974F-B485585EB6F2}">
      <dsp:nvSpPr>
        <dsp:cNvPr id="0" name=""/>
        <dsp:cNvSpPr/>
      </dsp:nvSpPr>
      <dsp:spPr>
        <a:xfrm>
          <a:off x="13655301" y="2893151"/>
          <a:ext cx="5986474" cy="69230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426720" bIns="480060" numCol="1" spcCol="1270" anchor="t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0" kern="1200" dirty="0" err="1">
              <a:latin typeface="Heiti TC Medium" pitchFamily="2" charset="-128"/>
              <a:ea typeface="Heiti TC Medium" pitchFamily="2" charset="-128"/>
            </a:rPr>
            <a:t>卷积神经网络</a:t>
          </a:r>
          <a:endParaRPr lang="en-US" sz="6000" kern="1200" dirty="0">
            <a:latin typeface="Heiti TC Medium" pitchFamily="2" charset="-128"/>
            <a:ea typeface="Heiti TC Medium" pitchFamily="2" charset="-128"/>
          </a:endParaRPr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000" kern="1200" dirty="0">
            <a:latin typeface="Heiti TC Medium" pitchFamily="2" charset="-128"/>
            <a:ea typeface="Heiti TC Medium" pitchFamily="2" charset="-128"/>
          </a:endParaRPr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0" kern="1200" dirty="0" err="1">
              <a:latin typeface="Heiti TC Medium" pitchFamily="2" charset="-128"/>
              <a:ea typeface="Heiti TC Medium" pitchFamily="2" charset="-128"/>
            </a:rPr>
            <a:t>自编码</a:t>
          </a:r>
          <a:endParaRPr lang="en-US" sz="6000" kern="1200" dirty="0">
            <a:latin typeface="Heiti TC Medium" pitchFamily="2" charset="-128"/>
            <a:ea typeface="Heiti TC Medium" pitchFamily="2" charset="-128"/>
          </a:endParaRPr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000" kern="1200" dirty="0">
            <a:latin typeface="Heiti TC Medium" pitchFamily="2" charset="-128"/>
            <a:ea typeface="Heiti TC Medium" pitchFamily="2" charset="-128"/>
          </a:endParaRPr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0" kern="1200" dirty="0" err="1">
              <a:latin typeface="Heiti TC Medium" pitchFamily="2" charset="-128"/>
              <a:ea typeface="Heiti TC Medium" pitchFamily="2" charset="-128"/>
            </a:rPr>
            <a:t>生成对抗</a:t>
          </a:r>
          <a:endParaRPr lang="en-US" sz="6000" kern="1200" dirty="0">
            <a:latin typeface="Heiti TC Medium" pitchFamily="2" charset="-128"/>
            <a:ea typeface="Heiti TC Medium" pitchFamily="2" charset="-128"/>
          </a:endParaRPr>
        </a:p>
      </dsp:txBody>
      <dsp:txXfrm>
        <a:off x="13655301" y="2893151"/>
        <a:ext cx="5986474" cy="6923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6516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032907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962035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39669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27268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514177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558509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938652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366747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709239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2666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96763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228782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215985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617295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84567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958140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780497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74208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1441029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82679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4495366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6273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0671217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879135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5865656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5158588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7004143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6181826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2865347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2460616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4416596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9628815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75520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0368506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0196046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8338175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1833369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714612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725795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559977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703482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614481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67753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ftr="0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5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机器学习与高能物理"/>
          <p:cNvSpPr txBox="1">
            <a:spLocks noGrp="1"/>
          </p:cNvSpPr>
          <p:nvPr>
            <p:ph type="ctrTitle"/>
          </p:nvPr>
        </p:nvSpPr>
        <p:spPr>
          <a:xfrm>
            <a:off x="1998269" y="4193704"/>
            <a:ext cx="20828000" cy="241091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sz="12000" b="1" dirty="0" err="1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机器学习</a:t>
            </a:r>
            <a:r>
              <a:rPr lang="en-CN" sz="12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简介</a:t>
            </a:r>
            <a:endParaRPr sz="12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5887C4-C643-9549-A5CE-BA04BD3B903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1</a:t>
            </a:fld>
            <a:endParaRPr lang="en-CN"/>
          </a:p>
        </p:txBody>
      </p:sp>
      <p:sp>
        <p:nvSpPr>
          <p:cNvPr id="12" name="机器学习与高能物理">
            <a:extLst>
              <a:ext uri="{FF2B5EF4-FFF2-40B4-BE49-F238E27FC236}">
                <a16:creationId xmlns:a16="http://schemas.microsoft.com/office/drawing/2014/main" id="{F11582A4-6CC5-7240-9FB5-31D2E3CA3E46}"/>
              </a:ext>
            </a:extLst>
          </p:cNvPr>
          <p:cNvSpPr txBox="1">
            <a:spLocks/>
          </p:cNvSpPr>
          <p:nvPr/>
        </p:nvSpPr>
        <p:spPr>
          <a:xfrm>
            <a:off x="1771650" y="7866583"/>
            <a:ext cx="20828000" cy="338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zh-CN" altLang="en-US" sz="6000" b="1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武 雷</a:t>
            </a:r>
            <a:endParaRPr lang="en-US" altLang="zh-CN" sz="6000" b="1" dirty="0">
              <a:solidFill>
                <a:schemeClr val="tx1"/>
              </a:solidFill>
              <a:latin typeface="HEITI TC MEDIUM" pitchFamily="2" charset="-128"/>
              <a:ea typeface="HEITI TC MEDIUM" pitchFamily="2" charset="-128"/>
            </a:endParaRPr>
          </a:p>
          <a:p>
            <a:pPr hangingPunct="1"/>
            <a:endParaRPr lang="en-US" altLang="zh-CN" sz="6000" b="1" dirty="0">
              <a:solidFill>
                <a:schemeClr val="tx1"/>
              </a:solidFill>
              <a:latin typeface="HEITI TC MEDIUM" pitchFamily="2" charset="-128"/>
              <a:ea typeface="HEITI TC MEDIUM" pitchFamily="2" charset="-128"/>
            </a:endParaRPr>
          </a:p>
          <a:p>
            <a:pPr hangingPunct="1"/>
            <a:r>
              <a:rPr lang="zh-CN" altLang="en-US" sz="6000" b="1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南京师范大学</a:t>
            </a:r>
          </a:p>
        </p:txBody>
      </p:sp>
      <p:sp>
        <p:nvSpPr>
          <p:cNvPr id="15" name="机器学习与高能物理">
            <a:extLst>
              <a:ext uri="{FF2B5EF4-FFF2-40B4-BE49-F238E27FC236}">
                <a16:creationId xmlns:a16="http://schemas.microsoft.com/office/drawing/2014/main" id="{EAD13099-A822-B442-A4E9-F956C8435AFF}"/>
              </a:ext>
            </a:extLst>
          </p:cNvPr>
          <p:cNvSpPr txBox="1">
            <a:spLocks/>
          </p:cNvSpPr>
          <p:nvPr/>
        </p:nvSpPr>
        <p:spPr>
          <a:xfrm>
            <a:off x="742728" y="25863"/>
            <a:ext cx="15997795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r>
              <a:rPr lang="en-US" altLang="zh-CN" sz="6000" b="1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2023</a:t>
            </a:r>
            <a:r>
              <a:rPr lang="zh-CN" altLang="en-US" sz="6000" b="1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年标准模型精确检验与新物理讲习活动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26FE3B-B2BA-5441-84A7-ECDE916B0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608" y="25863"/>
            <a:ext cx="6439644" cy="238505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391706" y="4697760"/>
            <a:ext cx="22041125" cy="63727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即：找一个函数判断输入数据所属的类别，</a:t>
            </a:r>
            <a:endParaRPr lang="en-US" altLang="zh-CN" sz="4400" dirty="0">
              <a:latin typeface="Heiti TC Medium" pitchFamily="2" charset="-128"/>
              <a:ea typeface="Heiti TC Medium" pitchFamily="2" charset="-12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可以是二类别问题，也可以是多类别问题。</a:t>
            </a:r>
            <a:endParaRPr lang="en-US" altLang="zh-CN" sz="4400" dirty="0">
              <a:latin typeface="Heiti TC Medium" pitchFamily="2" charset="-128"/>
              <a:ea typeface="Heiti TC Medium" pitchFamily="2" charset="-12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与回归问题相比，分类问题的输出不再是连续值，而是离散值，用来指定其属于哪个类别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。</a:t>
            </a:r>
            <a:endParaRPr lang="en-US" sz="44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3F8F67-12B0-6446-8C45-779F88303639}"/>
              </a:ext>
            </a:extLst>
          </p:cNvPr>
          <p:cNvSpPr/>
          <p:nvPr/>
        </p:nvSpPr>
        <p:spPr>
          <a:xfrm>
            <a:off x="1172919" y="3275011"/>
            <a:ext cx="95429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分类问题（</a:t>
            </a:r>
            <a:r>
              <a:rPr lang="en-US" altLang="zh-CN" sz="6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classification</a:t>
            </a:r>
            <a:r>
              <a:rPr lang="zh-CN" altLang="en-US" sz="6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）</a:t>
            </a:r>
            <a:endParaRPr lang="en-US" altLang="zh-CN" sz="6000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30B02-7341-1D43-BC25-8D914C2C728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4621937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689100" y="2825552"/>
            <a:ext cx="21005800" cy="95696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分类器：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E924C0-275E-A24D-8C29-5F547CE0DA6D}"/>
              </a:ext>
            </a:extLst>
          </p:cNvPr>
          <p:cNvGrpSpPr/>
          <p:nvPr/>
        </p:nvGrpSpPr>
        <p:grpSpPr>
          <a:xfrm>
            <a:off x="1689100" y="4300314"/>
            <a:ext cx="21954649" cy="5942062"/>
            <a:chOff x="1689100" y="4300314"/>
            <a:chExt cx="21954649" cy="67466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4BFC33-A8C8-1E42-BA00-25E6FB488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9100" y="4300314"/>
              <a:ext cx="6480720" cy="667876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4E9789-0F83-2748-8E4D-B71374C3E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5656" y="4388946"/>
              <a:ext cx="7303607" cy="665798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A35FB10-1926-5040-90E8-35761A4A8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41872" y="4388946"/>
              <a:ext cx="6601877" cy="6501502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816AD5B-DD46-DE47-9997-9D6537F51A00}"/>
              </a:ext>
            </a:extLst>
          </p:cNvPr>
          <p:cNvSpPr/>
          <p:nvPr/>
        </p:nvSpPr>
        <p:spPr>
          <a:xfrm>
            <a:off x="4120754" y="10600863"/>
            <a:ext cx="16129792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如何得到正确的斜率呢</a:t>
            </a:r>
            <a:r>
              <a:rPr lang="en-US" altLang="zh-CN" sz="4000" dirty="0">
                <a:latin typeface="Heiti TC Medium" pitchFamily="2" charset="-128"/>
                <a:ea typeface="Heiti TC Medium" pitchFamily="2" charset="-128"/>
              </a:rPr>
              <a:t>?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如何改进划分这两种小虫的分界线呢</a:t>
            </a:r>
            <a:r>
              <a:rPr lang="en-US" altLang="zh-CN" sz="4000" dirty="0">
                <a:latin typeface="Heiti TC Medium" pitchFamily="2" charset="-128"/>
                <a:ea typeface="Heiti TC Medium" pitchFamily="2" charset="-128"/>
              </a:rPr>
              <a:t>?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 </a:t>
            </a:r>
            <a:endParaRPr lang="en-US" altLang="zh-CN" sz="40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这个问题的答案处于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神经网络学习的核心地带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en-US" altLang="zh-CN" sz="4000" dirty="0">
                <a:latin typeface="Heiti TC Medium" pitchFamily="2" charset="-128"/>
                <a:ea typeface="Heiti TC Medium" pitchFamily="2" charset="-128"/>
              </a:rPr>
              <a:t> </a:t>
            </a:r>
            <a:endParaRPr lang="zh-CN" altLang="en-US" sz="40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09DAB-C7E6-5345-B589-E1BC6073CD1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096747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689100" y="2825552"/>
            <a:ext cx="21005800" cy="95696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分类器：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958884-BA0A-1E47-B93D-441515FD5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565" y="5997890"/>
            <a:ext cx="2012922" cy="86268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045614F-8E82-7E4B-9FED-84EF6A27BD77}"/>
              </a:ext>
            </a:extLst>
          </p:cNvPr>
          <p:cNvGrpSpPr/>
          <p:nvPr/>
        </p:nvGrpSpPr>
        <p:grpSpPr>
          <a:xfrm>
            <a:off x="11182968" y="4786144"/>
            <a:ext cx="7735440" cy="7793008"/>
            <a:chOff x="5351240" y="4337720"/>
            <a:chExt cx="7533711" cy="76694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B7B326-52C1-EA4F-A249-7C4B044B3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1240" y="4337720"/>
              <a:ext cx="7533711" cy="76694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13EA06-41F9-F240-A542-7D7F6FAC4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18095" y="7821538"/>
              <a:ext cx="3652282" cy="72630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94DC128-D8EB-604E-BABF-68474B15CAE1}"/>
              </a:ext>
            </a:extLst>
          </p:cNvPr>
          <p:cNvSpPr/>
          <p:nvPr/>
        </p:nvSpPr>
        <p:spPr>
          <a:xfrm>
            <a:off x="19680832" y="8679036"/>
            <a:ext cx="4517583" cy="948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如何调整参数</a:t>
            </a:r>
            <a:r>
              <a:rPr lang="en-US" altLang="zh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A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？</a:t>
            </a:r>
            <a:endParaRPr lang="en-US" altLang="zh-CN" sz="4400" dirty="0">
              <a:solidFill>
                <a:srgbClr val="FF0000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B3455-D673-4F46-87DE-4E1520CB6164}"/>
              </a:ext>
            </a:extLst>
          </p:cNvPr>
          <p:cNvSpPr txBox="1"/>
          <p:nvPr/>
        </p:nvSpPr>
        <p:spPr>
          <a:xfrm>
            <a:off x="21068111" y="4786144"/>
            <a:ext cx="1231106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模型</a:t>
            </a:r>
            <a:endParaRPr kumimoji="0" lang="en-CN" sz="4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ITI TC MEDIUM" pitchFamily="2" charset="-128"/>
              <a:ea typeface="HEITI TC MEDIUM" pitchFamily="2" charset="-128"/>
              <a:sym typeface="Helvetica Neu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68299-9575-934F-BB11-D4A87710861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12</a:t>
            </a:fld>
            <a:endParaRPr lang="en-C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B496FB-72FA-2A42-924E-340527520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20" y="4817694"/>
            <a:ext cx="9239648" cy="31586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1457C5-A99F-F143-A23C-7B44F13494EC}"/>
              </a:ext>
            </a:extLst>
          </p:cNvPr>
          <p:cNvSpPr/>
          <p:nvPr/>
        </p:nvSpPr>
        <p:spPr>
          <a:xfrm>
            <a:off x="526704" y="9288081"/>
            <a:ext cx="11089232" cy="298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用来训练预测器或分类器的真实实例，</a:t>
            </a:r>
            <a:endParaRPr lang="en-US" altLang="zh-CN" sz="4400" dirty="0">
              <a:solidFill>
                <a:srgbClr val="FF0000"/>
              </a:solidFill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称为训练数据</a:t>
            </a:r>
            <a:endParaRPr lang="en-US" altLang="zh-CN" sz="44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数据帮助调整分类函数的斜率</a:t>
            </a:r>
            <a:endParaRPr lang="en-US" altLang="zh-CN" sz="4400" dirty="0">
              <a:latin typeface="Heiti TC Medium" pitchFamily="2" charset="-128"/>
              <a:ea typeface="Heiti T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458291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689100" y="2825552"/>
            <a:ext cx="21005800" cy="95696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分类器：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C59F9D-6248-1449-A952-7AD97008B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928" y="4769768"/>
            <a:ext cx="10489642" cy="78093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388B0E-1F0D-A649-8FA7-6CAEA6A025C4}"/>
              </a:ext>
            </a:extLst>
          </p:cNvPr>
          <p:cNvSpPr/>
          <p:nvPr/>
        </p:nvSpPr>
        <p:spPr>
          <a:xfrm>
            <a:off x="8540050" y="5993904"/>
            <a:ext cx="2018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目标值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CED7A9-292A-EE47-97C1-FA28C81BE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9404" y="8154144"/>
            <a:ext cx="3681200" cy="110793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BD681-50D7-F64D-917B-D317EF3158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13</a:t>
            </a:fld>
            <a:endParaRPr lang="en-C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CEF74E-8EA7-034D-948E-B354661444F7}"/>
              </a:ext>
            </a:extLst>
          </p:cNvPr>
          <p:cNvSpPr txBox="1"/>
          <p:nvPr/>
        </p:nvSpPr>
        <p:spPr>
          <a:xfrm>
            <a:off x="5542887" y="6378624"/>
            <a:ext cx="1795364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模型值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BD648-973D-9E4E-BA13-5A97A28C790B}"/>
              </a:ext>
            </a:extLst>
          </p:cNvPr>
          <p:cNvSpPr txBox="1"/>
          <p:nvPr/>
        </p:nvSpPr>
        <p:spPr>
          <a:xfrm>
            <a:off x="12179690" y="8674460"/>
            <a:ext cx="1231106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误差</a:t>
            </a:r>
            <a:endParaRPr kumimoji="0" lang="en-CN" sz="4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ITI TC MEDIUM" pitchFamily="2" charset="-128"/>
              <a:ea typeface="HEITI TC MEDIUM" pitchFamily="2" charset="-128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74DB6-0B0E-714D-A34F-B95DC5C77C53}"/>
              </a:ext>
            </a:extLst>
          </p:cNvPr>
          <p:cNvSpPr txBox="1"/>
          <p:nvPr/>
        </p:nvSpPr>
        <p:spPr>
          <a:xfrm>
            <a:off x="16555673" y="6391205"/>
            <a:ext cx="2180085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5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调整量</a:t>
            </a:r>
          </a:p>
        </p:txBody>
      </p:sp>
    </p:spTree>
    <p:extLst>
      <p:ext uri="{BB962C8B-B14F-4D97-AF65-F5344CB8AC3E}">
        <p14:creationId xmlns:p14="http://schemas.microsoft.com/office/powerpoint/2010/main" val="249296499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689100" y="2825552"/>
            <a:ext cx="21005800" cy="95696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分类器：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3658F9-1DFF-E24B-818A-38999F1D6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059" y="4595414"/>
            <a:ext cx="9946941" cy="79791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E3E5C-4ABF-C54B-8C60-749E24971F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14</a:t>
            </a:fld>
            <a:endParaRPr lang="en-C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2D6545-EE95-2549-8A94-1756721AE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1447" y="7915770"/>
            <a:ext cx="9080410" cy="34216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D40753-FC3B-2E45-B144-367897B3F5F4}"/>
              </a:ext>
            </a:extLst>
          </p:cNvPr>
          <p:cNvSpPr/>
          <p:nvPr/>
        </p:nvSpPr>
        <p:spPr>
          <a:xfrm>
            <a:off x="15132072" y="4893488"/>
            <a:ext cx="6045246" cy="1964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第一组目标值设置为</a:t>
            </a:r>
            <a:r>
              <a:rPr lang="en-US" altLang="zh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1.1</a:t>
            </a:r>
          </a:p>
          <a:p>
            <a:pPr>
              <a:lnSpc>
                <a:spcPct val="150000"/>
              </a:lnSpc>
            </a:pPr>
            <a:r>
              <a:rPr lang="en-US" altLang="zh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40506804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689100" y="2825552"/>
            <a:ext cx="21005800" cy="95696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分类器：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3658F9-1DFF-E24B-818A-38999F1D6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47" y="4756900"/>
            <a:ext cx="7682030" cy="7981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34B0F1-B2D6-1748-95DF-5C540421B23A}"/>
              </a:ext>
            </a:extLst>
          </p:cNvPr>
          <p:cNvSpPr txBox="1"/>
          <p:nvPr/>
        </p:nvSpPr>
        <p:spPr>
          <a:xfrm>
            <a:off x="6480775" y="4286374"/>
            <a:ext cx="10175721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CN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问题来了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： </a:t>
            </a:r>
            <a:endParaRPr lang="en-US" altLang="zh-CN" sz="44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改进的直线与最后一次训练样本匹配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048DB-CF21-7D41-A43E-0E90D2D28933}"/>
              </a:ext>
            </a:extLst>
          </p:cNvPr>
          <p:cNvSpPr/>
          <p:nvPr/>
        </p:nvSpPr>
        <p:spPr>
          <a:xfrm>
            <a:off x="9095656" y="7578080"/>
            <a:ext cx="52613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适度改进</a:t>
            </a:r>
            <a:r>
              <a:rPr lang="en-US" altLang="zh-CN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(</a:t>
            </a:r>
            <a:r>
              <a:rPr 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moderate)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E6F221-054D-6544-98CB-6001FBDB7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657" y="9249875"/>
            <a:ext cx="3893373" cy="707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AA87EB-7051-9045-8C3A-CCBA7E325410}"/>
              </a:ext>
            </a:extLst>
          </p:cNvPr>
          <p:cNvSpPr txBox="1"/>
          <p:nvPr/>
        </p:nvSpPr>
        <p:spPr>
          <a:xfrm>
            <a:off x="9947811" y="11375382"/>
            <a:ext cx="355706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L</a:t>
            </a:r>
            <a:r>
              <a:rPr kumimoji="0" lang="en-CN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earning </a:t>
            </a:r>
            <a:r>
              <a:rPr lang="en-CN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R</a:t>
            </a:r>
            <a:r>
              <a:rPr kumimoji="0" lang="en-CN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ate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27EC1F9F-844A-2041-99DB-9BA8A23BB081}"/>
              </a:ext>
            </a:extLst>
          </p:cNvPr>
          <p:cNvSpPr/>
          <p:nvPr/>
        </p:nvSpPr>
        <p:spPr>
          <a:xfrm>
            <a:off x="11147810" y="10334128"/>
            <a:ext cx="506524" cy="949278"/>
          </a:xfrm>
          <a:prstGeom prst="down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E3E5C-4ABF-C54B-8C60-749E24971F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15</a:t>
            </a:fld>
            <a:endParaRPr lang="en-C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819E52-407F-644D-BC45-0FE2B4893C5A}"/>
              </a:ext>
            </a:extLst>
          </p:cNvPr>
          <p:cNvGrpSpPr/>
          <p:nvPr/>
        </p:nvGrpSpPr>
        <p:grpSpPr>
          <a:xfrm>
            <a:off x="15959242" y="4698792"/>
            <a:ext cx="7682030" cy="8097416"/>
            <a:chOff x="3479031" y="4297784"/>
            <a:chExt cx="10147255" cy="80974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8353352-8535-F047-9B19-5F216E549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9031" y="4337720"/>
              <a:ext cx="10147255" cy="80574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982934-702B-2A4A-BC6D-CA8B786929CC}"/>
                </a:ext>
              </a:extLst>
            </p:cNvPr>
            <p:cNvSpPr txBox="1"/>
            <p:nvPr/>
          </p:nvSpPr>
          <p:spPr>
            <a:xfrm>
              <a:off x="6863408" y="4297784"/>
              <a:ext cx="4720843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4000" dirty="0">
                  <a:solidFill>
                    <a:srgbClr val="FF0000"/>
                  </a:solidFill>
                  <a:latin typeface="STSong" panose="02010600040101010101" pitchFamily="2" charset="-122"/>
                  <a:ea typeface="STSong" panose="02010600040101010101" pitchFamily="2" charset="-122"/>
                </a:rPr>
                <a:t>l</a:t>
              </a:r>
              <a:r>
                <a:rPr kumimoji="0" lang="en-CN" sz="400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STSong" panose="02010600040101010101" pitchFamily="2" charset="-122"/>
                  <a:ea typeface="STSong" panose="02010600040101010101" pitchFamily="2" charset="-122"/>
                  <a:sym typeface="Helvetica Neue"/>
                </a:rPr>
                <a:t>earning rate </a:t>
              </a:r>
              <a:r>
                <a:rPr lang="en-US" sz="4000" dirty="0">
                  <a:solidFill>
                    <a:srgbClr val="FF0000"/>
                  </a:solidFill>
                  <a:latin typeface="STSong" panose="02010600040101010101" pitchFamily="2" charset="-122"/>
                  <a:ea typeface="STSong" panose="02010600040101010101" pitchFamily="2" charset="-122"/>
                </a:rPr>
                <a:t>(L) </a:t>
              </a:r>
              <a:r>
                <a:rPr kumimoji="0" lang="en-US" altLang="zh-CN" sz="400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STSong" panose="02010600040101010101" pitchFamily="2" charset="-122"/>
                  <a:ea typeface="STSong" panose="02010600040101010101" pitchFamily="2" charset="-122"/>
                  <a:sym typeface="Helvetica Neue"/>
                </a:rPr>
                <a:t>= 0.5</a:t>
              </a:r>
              <a:endParaRPr kumimoji="0" lang="en-CN" sz="400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TSong" panose="02010600040101010101" pitchFamily="2" charset="-122"/>
                <a:ea typeface="STSong" panose="02010600040101010101" pitchFamily="2" charset="-122"/>
                <a:sym typeface="Helvetica Neue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0F75F5-740F-E440-834D-CBDB32411C08}"/>
                </a:ext>
              </a:extLst>
            </p:cNvPr>
            <p:cNvSpPr/>
            <p:nvPr/>
          </p:nvSpPr>
          <p:spPr>
            <a:xfrm>
              <a:off x="8233572" y="5993904"/>
              <a:ext cx="4456886" cy="1296144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N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74113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分类器：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25EB48-8EF0-1442-9711-69576BFF3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002" y="4054334"/>
            <a:ext cx="7830039" cy="2659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511EA9-F4FE-6A4F-BFFD-48F3FFF39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595" y="7093737"/>
            <a:ext cx="8459371" cy="32446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8AA681-C47F-314B-827B-9B9CAE01B92A}"/>
              </a:ext>
            </a:extLst>
          </p:cNvPr>
          <p:cNvSpPr/>
          <p:nvPr/>
        </p:nvSpPr>
        <p:spPr>
          <a:xfrm>
            <a:off x="1914637" y="10591789"/>
            <a:ext cx="10895285" cy="1815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只有在</a:t>
            </a:r>
            <a:r>
              <a:rPr lang="en-US" sz="4000" dirty="0">
                <a:latin typeface="Heiti TC Medium" pitchFamily="2" charset="-128"/>
                <a:ea typeface="Heiti TC Medium" pitchFamily="2" charset="-128"/>
              </a:rPr>
              <a:t>A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或</a:t>
            </a:r>
            <a:r>
              <a:rPr lang="en-US" sz="4000" dirty="0">
                <a:latin typeface="Heiti TC Medium" pitchFamily="2" charset="-128"/>
                <a:ea typeface="Heiti TC Medium" pitchFamily="2" charset="-128"/>
              </a:rPr>
              <a:t>B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仅有一个为真，</a:t>
            </a:r>
            <a:endParaRPr lang="en-US" altLang="zh-CN" sz="40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但两个输入不同时为真的情况下，才输出为真。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BED8EB-5E21-A34B-90F3-A5924350A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4168" y="3849099"/>
            <a:ext cx="8262086" cy="64892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FE0EFD-1BFA-7144-B632-BF98F4D0305E}"/>
              </a:ext>
            </a:extLst>
          </p:cNvPr>
          <p:cNvSpPr/>
          <p:nvPr/>
        </p:nvSpPr>
        <p:spPr>
          <a:xfrm>
            <a:off x="14778667" y="10579447"/>
            <a:ext cx="6472738" cy="1815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多个分类器一起工作</a:t>
            </a:r>
            <a:endParaRPr lang="en-US" altLang="zh-CN" sz="4000" dirty="0">
              <a:solidFill>
                <a:srgbClr val="FF0000"/>
              </a:solidFill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这是神经网络的思想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6EC841-5639-934C-8CAA-5798E1BF8AF4}"/>
              </a:ext>
            </a:extLst>
          </p:cNvPr>
          <p:cNvSpPr/>
          <p:nvPr/>
        </p:nvSpPr>
        <p:spPr>
          <a:xfrm>
            <a:off x="9250454" y="6088559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异或函数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B6326-BD6D-B148-8344-70C87C735FC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16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0883708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神经元：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898B7-67DF-AF4F-8306-7E937D002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488" y="5132404"/>
            <a:ext cx="10613218" cy="4749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086E60-3EB2-664D-8DAA-76B035F82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4043" y="3659364"/>
            <a:ext cx="8424936" cy="715034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11198A0-E6EE-8940-BD9F-49D11D398A4C}"/>
              </a:ext>
            </a:extLst>
          </p:cNvPr>
          <p:cNvGrpSpPr/>
          <p:nvPr/>
        </p:nvGrpSpPr>
        <p:grpSpPr>
          <a:xfrm>
            <a:off x="9256251" y="10955040"/>
            <a:ext cx="6320110" cy="1440160"/>
            <a:chOff x="10112065" y="11322496"/>
            <a:chExt cx="6320110" cy="14401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B039A7-2A81-1D48-9FDE-EBE8C53B26E3}"/>
                </a:ext>
              </a:extLst>
            </p:cNvPr>
            <p:cNvSpPr txBox="1"/>
            <p:nvPr/>
          </p:nvSpPr>
          <p:spPr>
            <a:xfrm>
              <a:off x="10112065" y="11530046"/>
              <a:ext cx="1647887" cy="10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CN" sz="6000" dirty="0">
                  <a:latin typeface="Heiti TC Medium" pitchFamily="2" charset="-128"/>
                  <a:ea typeface="Heiti TC Medium" pitchFamily="2" charset="-128"/>
                </a:rPr>
                <a:t>输入</a:t>
              </a:r>
              <a:endParaRPr kumimoji="0" lang="en-CN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DA5FB0-F121-754D-964E-67F57C9C259B}"/>
                </a:ext>
              </a:extLst>
            </p:cNvPr>
            <p:cNvSpPr txBox="1"/>
            <p:nvPr/>
          </p:nvSpPr>
          <p:spPr>
            <a:xfrm>
              <a:off x="14784288" y="11530046"/>
              <a:ext cx="1647887" cy="10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CN" sz="6000" dirty="0">
                  <a:latin typeface="Heiti TC Medium" pitchFamily="2" charset="-128"/>
                  <a:ea typeface="Heiti TC Medium" pitchFamily="2" charset="-128"/>
                </a:rPr>
                <a:t>输出</a:t>
              </a:r>
              <a:endParaRPr kumimoji="0" lang="en-CN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endParaRPr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6AFD39FE-C430-0444-965B-C1C9E2D6A909}"/>
                </a:ext>
              </a:extLst>
            </p:cNvPr>
            <p:cNvSpPr/>
            <p:nvPr/>
          </p:nvSpPr>
          <p:spPr>
            <a:xfrm>
              <a:off x="12336016" y="11936976"/>
              <a:ext cx="1872208" cy="359072"/>
            </a:xfrm>
            <a:prstGeom prst="rightArrow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2E868B-9189-FE43-B8E0-1A21B46BADF0}"/>
                </a:ext>
              </a:extLst>
            </p:cNvPr>
            <p:cNvSpPr txBox="1"/>
            <p:nvPr/>
          </p:nvSpPr>
          <p:spPr>
            <a:xfrm>
              <a:off x="12834500" y="11322496"/>
              <a:ext cx="875240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N" sz="30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HEITI TC MEDIUM" pitchFamily="2" charset="-128"/>
                  <a:ea typeface="HEITI TC MEDIUM" pitchFamily="2" charset="-128"/>
                  <a:sym typeface="Helvetica Neue"/>
                </a:rPr>
                <a:t>阈值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F125DA-780C-B044-BEB0-E2A970D8021E}"/>
                </a:ext>
              </a:extLst>
            </p:cNvPr>
            <p:cNvSpPr txBox="1"/>
            <p:nvPr/>
          </p:nvSpPr>
          <p:spPr>
            <a:xfrm>
              <a:off x="12419484" y="12198399"/>
              <a:ext cx="1647887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N" sz="30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HEITI TC MEDIUM" pitchFamily="2" charset="-128"/>
                  <a:ea typeface="HEITI TC MEDIUM" pitchFamily="2" charset="-128"/>
                  <a:sym typeface="Helvetica Neue"/>
                </a:rPr>
                <a:t>抑制噪音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BFF17C-8070-5B46-9261-93A2087B742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17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0721663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神经元：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0850DF-1103-6041-A392-DF37FF688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5201816"/>
            <a:ext cx="8198644" cy="55741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1EE4FA-93FB-644A-BE35-D46B0537A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0072" y="5201816"/>
            <a:ext cx="7026209" cy="5358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F5EE42-1DBC-FB44-A1F9-5557B6E3B4D8}"/>
              </a:ext>
            </a:extLst>
          </p:cNvPr>
          <p:cNvSpPr txBox="1"/>
          <p:nvPr/>
        </p:nvSpPr>
        <p:spPr>
          <a:xfrm>
            <a:off x="14578651" y="10784442"/>
            <a:ext cx="3549049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S</a:t>
            </a:r>
            <a:r>
              <a:rPr kumimoji="0" lang="en-CN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igmoid</a:t>
            </a:r>
            <a:r>
              <a:rPr kumimoji="0" lang="zh-CN" altLang="en-US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 函数</a:t>
            </a:r>
            <a:endParaRPr kumimoji="0" lang="en-CN" sz="4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ITI TC MEDIUM" pitchFamily="2" charset="-128"/>
              <a:ea typeface="HEITI TC MEDIUM" pitchFamily="2" charset="-128"/>
              <a:sym typeface="Helvetica Neu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F13F08-3185-1E41-A1BB-B2F405C67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1896" y="4590902"/>
            <a:ext cx="3818209" cy="12218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190A4F-E9E0-D04E-9AC8-4292408E91F4}"/>
              </a:ext>
            </a:extLst>
          </p:cNvPr>
          <p:cNvSpPr txBox="1"/>
          <p:nvPr/>
        </p:nvSpPr>
        <p:spPr>
          <a:xfrm>
            <a:off x="10232394" y="4116659"/>
            <a:ext cx="256480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8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激活函数</a:t>
            </a:r>
            <a:endParaRPr kumimoji="0" lang="en-CN" sz="4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ITI TC MEDIUM" pitchFamily="2" charset="-128"/>
              <a:ea typeface="HEITI TC MEDIUM" pitchFamily="2" charset="-128"/>
              <a:sym typeface="Helvetica Neu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05B93-2C17-C64C-B623-9E771D873F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18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3123081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神经元：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09F9A-6CD2-CF45-BE81-C3F806C1F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8265" y="6779011"/>
            <a:ext cx="8856984" cy="3683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C09FF9-52ED-634D-9550-F8203335F384}"/>
              </a:ext>
            </a:extLst>
          </p:cNvPr>
          <p:cNvSpPr txBox="1"/>
          <p:nvPr/>
        </p:nvSpPr>
        <p:spPr>
          <a:xfrm>
            <a:off x="17448584" y="5606614"/>
            <a:ext cx="369331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多输入</a:t>
            </a:r>
            <a:r>
              <a:rPr kumimoji="0" lang="zh-CN" alt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，模糊性</a:t>
            </a:r>
            <a:endParaRPr kumimoji="0" lang="en-CN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ITI TC MEDIUM" pitchFamily="2" charset="-128"/>
              <a:ea typeface="HEITI TC MEDIUM" pitchFamily="2" charset="-128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37B930-4D08-A642-A10C-EA23F4A99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878" y="4718546"/>
            <a:ext cx="10447325" cy="51649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0110A2-2AD1-904E-ADB4-339C8F74BAED}"/>
              </a:ext>
            </a:extLst>
          </p:cNvPr>
          <p:cNvSpPr/>
          <p:nvPr/>
        </p:nvSpPr>
        <p:spPr>
          <a:xfrm>
            <a:off x="1223671" y="10462650"/>
            <a:ext cx="13010381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每个神经元接受来自其之前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多个神经元的输入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，并且如果神经元被激发了，它也同时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提供信号给更多的神经元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。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353AB9-4D6E-FF46-94DC-671C613D7326}"/>
              </a:ext>
            </a:extLst>
          </p:cNvPr>
          <p:cNvSpPr txBox="1"/>
          <p:nvPr/>
        </p:nvSpPr>
        <p:spPr>
          <a:xfrm>
            <a:off x="18559265" y="10911549"/>
            <a:ext cx="164628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感知机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A9A0A-DE62-3846-B23B-45C5DE194A8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2795584" y="13254941"/>
            <a:ext cx="453238" cy="461059"/>
          </a:xfrm>
        </p:spPr>
        <p:txBody>
          <a:bodyPr/>
          <a:lstStyle/>
          <a:p>
            <a:fld id="{86CB4B4D-7CA3-9044-876B-883B54F8677D}" type="slidenum">
              <a:rPr lang="en-CN" smtClean="0"/>
              <a:t>19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8726578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CN" sz="9600" b="1" dirty="0">
                <a:latin typeface="HEITI TC MEDIUM" pitchFamily="2" charset="-128"/>
                <a:ea typeface="HEITI TC MEDIUM" pitchFamily="2" charset="-128"/>
              </a:rPr>
              <a:t>目录</a:t>
            </a:r>
            <a:endParaRPr sz="96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6130B-73F6-014B-8D1E-6AFE82FD54D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2</a:t>
            </a:fld>
            <a:endParaRPr lang="en-CN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5DCB5DF-471E-6F42-93F2-BBB14033B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084146"/>
              </p:ext>
            </p:extLst>
          </p:nvPr>
        </p:nvGraphicFramePr>
        <p:xfrm>
          <a:off x="2368042" y="2843283"/>
          <a:ext cx="19647916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神经网络：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FC5FE6-249B-8745-BE80-1CA00BEB8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385" y="4389654"/>
            <a:ext cx="9752503" cy="7467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ECE1A3-6543-7E49-B563-F11D5F752F26}"/>
              </a:ext>
            </a:extLst>
          </p:cNvPr>
          <p:cNvSpPr/>
          <p:nvPr/>
        </p:nvSpPr>
        <p:spPr>
          <a:xfrm>
            <a:off x="13162471" y="5810916"/>
            <a:ext cx="78325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、调整输入的总和或阈值函数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EF8C20-A36A-024F-8E69-52228D6FECB2}"/>
              </a:ext>
            </a:extLst>
          </p:cNvPr>
          <p:cNvSpPr/>
          <p:nvPr/>
        </p:nvSpPr>
        <p:spPr>
          <a:xfrm>
            <a:off x="13162471" y="7459677"/>
            <a:ext cx="74094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2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、调整节点之间的连接强度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DD786A-174F-4740-93AF-27877EAB6D36}"/>
              </a:ext>
            </a:extLst>
          </p:cNvPr>
          <p:cNvSpPr/>
          <p:nvPr/>
        </p:nvSpPr>
        <p:spPr>
          <a:xfrm>
            <a:off x="13365985" y="9677533"/>
            <a:ext cx="9752503" cy="271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随着神经网络学习过程的进行，神经网络通过调整优化网络内部的链接权重改进输出，一些权重可能会变为零或接近于零。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9C7D4-7D5A-3449-8C55-9E7CC094DD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20</a:t>
            </a:fld>
            <a:endParaRPr lang="en-C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82785-E27F-4042-B955-58BCE3C339A8}"/>
              </a:ext>
            </a:extLst>
          </p:cNvPr>
          <p:cNvSpPr txBox="1"/>
          <p:nvPr/>
        </p:nvSpPr>
        <p:spPr>
          <a:xfrm>
            <a:off x="13162471" y="3661249"/>
            <a:ext cx="9956017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如何进行学习</a:t>
            </a:r>
            <a:r>
              <a:rPr kumimoji="0" lang="zh-CN" altLang="en-US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？</a:t>
            </a:r>
            <a:r>
              <a:rPr kumimoji="0" lang="en-US" altLang="zh-CN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Or </a:t>
            </a:r>
            <a:r>
              <a:rPr kumimoji="0" lang="zh-CN" altLang="en-US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网络参数如何调整？</a:t>
            </a:r>
            <a:endParaRPr kumimoji="0" lang="en-CN" sz="4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ITI TC MEDIUM" pitchFamily="2" charset="-128"/>
              <a:ea typeface="HEITI TC MEDIUM" pitchFamily="2" charset="-128"/>
              <a:sym typeface="Helvetica Neue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B7BBFA6-CDCF-ED45-866E-0DEAF6611DED}"/>
              </a:ext>
            </a:extLst>
          </p:cNvPr>
          <p:cNvSpPr/>
          <p:nvPr/>
        </p:nvSpPr>
        <p:spPr>
          <a:xfrm>
            <a:off x="2556188" y="3619246"/>
            <a:ext cx="8064896" cy="9008416"/>
          </a:xfrm>
          <a:prstGeom prst="ellipse">
            <a:avLst/>
          </a:prstGeom>
          <a:solidFill>
            <a:srgbClr val="00FA00">
              <a:alpha val="15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1819353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神经网络如何工作：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18397-2623-2A40-8E35-221121598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296" y="4049688"/>
            <a:ext cx="9822927" cy="5356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3A7574-2CED-8A42-8310-36D02470E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103" y="9861550"/>
            <a:ext cx="18775680" cy="2533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BB132B-F964-AA4A-9007-B58FCCC8EA63}"/>
              </a:ext>
            </a:extLst>
          </p:cNvPr>
          <p:cNvSpPr/>
          <p:nvPr/>
        </p:nvSpPr>
        <p:spPr>
          <a:xfrm>
            <a:off x="16668778" y="5113034"/>
            <a:ext cx="6468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使用矩阵乘法表示所有计算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0D94F2-D3C5-1C48-9E05-68267A6EB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2472" y="7025914"/>
            <a:ext cx="3461050" cy="95083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4F57B-7AE6-5145-A508-6275225555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21</a:t>
            </a:fld>
            <a:endParaRPr lang="en-C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CA547D-20B6-D645-83B6-1F254ACB1E65}"/>
              </a:ext>
            </a:extLst>
          </p:cNvPr>
          <p:cNvSpPr/>
          <p:nvPr/>
        </p:nvSpPr>
        <p:spPr>
          <a:xfrm>
            <a:off x="1246784" y="4358412"/>
            <a:ext cx="4416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输入层，不做计算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D8D40A-C8CD-7849-929A-919E17B37932}"/>
              </a:ext>
            </a:extLst>
          </p:cNvPr>
          <p:cNvSpPr txBox="1"/>
          <p:nvPr/>
        </p:nvSpPr>
        <p:spPr>
          <a:xfrm>
            <a:off x="11595172" y="8577378"/>
            <a:ext cx="323486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S</a:t>
            </a:r>
            <a:r>
              <a:rPr kumimoji="0" lang="en-CN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igmoid</a:t>
            </a:r>
            <a:r>
              <a:rPr kumimoji="0" lang="zh-CN" altLang="en-US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 函数</a:t>
            </a:r>
            <a:endParaRPr kumimoji="0" lang="en-CN" sz="4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ITI TC MEDIUM" pitchFamily="2" charset="-128"/>
              <a:ea typeface="HEITI TC MEDIUM" pitchFamily="2" charset="-128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7684299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三层神经网络：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81A352-53C9-B744-8596-955C07008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784" y="4337720"/>
            <a:ext cx="11931624" cy="76542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FAAE06-B736-1744-8C79-3733370A791C}"/>
              </a:ext>
            </a:extLst>
          </p:cNvPr>
          <p:cNvSpPr/>
          <p:nvPr/>
        </p:nvSpPr>
        <p:spPr>
          <a:xfrm>
            <a:off x="6503368" y="4229707"/>
            <a:ext cx="1800200" cy="7870273"/>
          </a:xfrm>
          <a:prstGeom prst="rect">
            <a:avLst/>
          </a:prstGeom>
          <a:noFill/>
          <a:ln w="63500" cap="flat">
            <a:solidFill>
              <a:srgbClr val="0000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0528DB-765C-CD45-9E11-E5C1AF949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8800" y="4927600"/>
            <a:ext cx="6984776" cy="913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DD4B99-1298-AF4F-BF3C-AF74F499A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6216" y="7689330"/>
            <a:ext cx="7633156" cy="9136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067A59-5C11-964F-B894-20CE69E34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6216" y="10515915"/>
            <a:ext cx="9322256" cy="10152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EDE25-0F49-4541-943B-54614AC5A9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22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9880028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393504"/>
            <a:ext cx="21448116" cy="10001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误差传递：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BAE17E-D809-8D47-8085-5CCB18CF833D}"/>
              </a:ext>
            </a:extLst>
          </p:cNvPr>
          <p:cNvSpPr/>
          <p:nvPr/>
        </p:nvSpPr>
        <p:spPr>
          <a:xfrm>
            <a:off x="3376154" y="3965086"/>
            <a:ext cx="17631692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下一步，将神经网络的输出值与训练样本中的输出值进行比较，计算出误差。我们需要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使用这个误差值来调整神经网络本身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，进而改进神经网络的输出值。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33C34-A889-584D-834C-BFB83BC39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84" y="7229701"/>
            <a:ext cx="7931094" cy="4105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198686-AD13-D949-BCA3-536091168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9413" y="7243416"/>
            <a:ext cx="7931094" cy="41713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2CF886-9725-B145-9051-FD7850580342}"/>
              </a:ext>
            </a:extLst>
          </p:cNvPr>
          <p:cNvSpPr txBox="1"/>
          <p:nvPr/>
        </p:nvSpPr>
        <p:spPr>
          <a:xfrm>
            <a:off x="6011710" y="11808221"/>
            <a:ext cx="215443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4000" b="1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平均模式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EE5E78-EB4C-924F-86DE-0AEEEB52D7AC}"/>
              </a:ext>
            </a:extLst>
          </p:cNvPr>
          <p:cNvSpPr txBox="1"/>
          <p:nvPr/>
        </p:nvSpPr>
        <p:spPr>
          <a:xfrm>
            <a:off x="16888711" y="11808220"/>
            <a:ext cx="216084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权重</a:t>
            </a:r>
            <a:r>
              <a:rPr kumimoji="0" lang="en-CN" sz="4000" b="1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模式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AE287-E139-DF4A-A389-4EEBF6A7837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23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4238187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多个输出节点反向传播误差：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D84F5B-138B-B444-94EE-68AE72917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129" y="4481736"/>
            <a:ext cx="15893742" cy="813168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3BFB53-59EB-364B-90C0-9A067612D33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24</a:t>
            </a:fld>
            <a:endParaRPr lang="en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A5F412-16F7-0E40-A3F9-1FBAC4977F44}"/>
              </a:ext>
            </a:extLst>
          </p:cNvPr>
          <p:cNvSpPr txBox="1"/>
          <p:nvPr/>
        </p:nvSpPr>
        <p:spPr>
          <a:xfrm>
            <a:off x="1246784" y="4481736"/>
            <a:ext cx="3488134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二层二个输出</a:t>
            </a:r>
          </a:p>
        </p:txBody>
      </p:sp>
    </p:spTree>
    <p:extLst>
      <p:ext uri="{BB962C8B-B14F-4D97-AF65-F5344CB8AC3E}">
        <p14:creationId xmlns:p14="http://schemas.microsoft.com/office/powerpoint/2010/main" val="60144667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多个输出节点反向传播误差：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92111E-DF2E-694B-8E14-57E4E2EF8574}"/>
              </a:ext>
            </a:extLst>
          </p:cNvPr>
          <p:cNvSpPr txBox="1"/>
          <p:nvPr/>
        </p:nvSpPr>
        <p:spPr>
          <a:xfrm>
            <a:off x="15738229" y="5960428"/>
            <a:ext cx="684642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H</a:t>
            </a:r>
            <a:r>
              <a:rPr kumimoji="0" lang="en-CN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idden layer的误差是什么</a:t>
            </a:r>
            <a:r>
              <a:rPr kumimoji="0" lang="zh-CN" altLang="en-US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？</a:t>
            </a:r>
            <a:endParaRPr kumimoji="0" lang="en-CN" sz="4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ITI TC MEDIUM" pitchFamily="2" charset="-128"/>
              <a:ea typeface="HEITI TC MEDIUM" pitchFamily="2" charset="-128"/>
              <a:sym typeface="Helvetica Neu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17EDD-8772-DB45-8AF4-5AFB94ABC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850" y="4927600"/>
            <a:ext cx="13087008" cy="65214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1740A5-6BD2-034F-89C8-91322B27F6B6}"/>
              </a:ext>
            </a:extLst>
          </p:cNvPr>
          <p:cNvSpPr/>
          <p:nvPr/>
        </p:nvSpPr>
        <p:spPr>
          <a:xfrm>
            <a:off x="15720392" y="8211601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重组这两个链接的误差，</a:t>
            </a:r>
            <a:endParaRPr lang="en-US" altLang="zh-CN" sz="4000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r>
              <a:rPr lang="zh-CN" altLang="en-US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形成这个节点的误差。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88B977-EEC7-AB4A-8C49-12B0D3B16FA8}"/>
              </a:ext>
            </a:extLst>
          </p:cNvPr>
          <p:cNvSpPr/>
          <p:nvPr/>
        </p:nvSpPr>
        <p:spPr>
          <a:xfrm>
            <a:off x="3515036" y="12099885"/>
            <a:ext cx="17353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例如：与隐藏层节点前向连接所有链接中分割误差的和。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80BAE-60C6-A646-87ED-B501BA9E84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25</a:t>
            </a:fld>
            <a:endParaRPr lang="en-C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3802D-7010-5F4F-8231-F7EFC25DAB01}"/>
              </a:ext>
            </a:extLst>
          </p:cNvPr>
          <p:cNvSpPr txBox="1"/>
          <p:nvPr/>
        </p:nvSpPr>
        <p:spPr>
          <a:xfrm>
            <a:off x="1246784" y="4349383"/>
            <a:ext cx="318035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三</a:t>
            </a:r>
            <a:r>
              <a:rPr kumimoji="0" lang="en-CN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层二个输出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67FC17-6BA6-614D-8FCC-2FDE3193F818}"/>
              </a:ext>
            </a:extLst>
          </p:cNvPr>
          <p:cNvSpPr/>
          <p:nvPr/>
        </p:nvSpPr>
        <p:spPr>
          <a:xfrm>
            <a:off x="10746794" y="4300428"/>
            <a:ext cx="2877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误差信息流 </a:t>
            </a:r>
          </a:p>
        </p:txBody>
      </p:sp>
    </p:spTree>
    <p:extLst>
      <p:ext uri="{BB962C8B-B14F-4D97-AF65-F5344CB8AC3E}">
        <p14:creationId xmlns:p14="http://schemas.microsoft.com/office/powerpoint/2010/main" val="224260595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多个输出节点反向传播误差：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192ED6-4BAF-494A-BDF5-8BB5A4849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82" y="4927600"/>
            <a:ext cx="11061422" cy="61733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31F172-2D4C-8B41-AEC8-09FA7691D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766" y="4927600"/>
            <a:ext cx="10166236" cy="6146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D5D77F-ECAD-F445-BAE8-9DB1401C905A}"/>
              </a:ext>
            </a:extLst>
          </p:cNvPr>
          <p:cNvSpPr/>
          <p:nvPr/>
        </p:nvSpPr>
        <p:spPr>
          <a:xfrm>
            <a:off x="5351240" y="4121696"/>
            <a:ext cx="5616624" cy="7704856"/>
          </a:xfrm>
          <a:prstGeom prst="rect">
            <a:avLst/>
          </a:prstGeom>
          <a:noFill/>
          <a:ln w="508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2913BE-0542-4546-BD3C-3EC403F737F4}"/>
              </a:ext>
            </a:extLst>
          </p:cNvPr>
          <p:cNvSpPr/>
          <p:nvPr/>
        </p:nvSpPr>
        <p:spPr>
          <a:xfrm>
            <a:off x="14023070" y="4049688"/>
            <a:ext cx="5369730" cy="7704856"/>
          </a:xfrm>
          <a:prstGeom prst="rect">
            <a:avLst/>
          </a:prstGeom>
          <a:noFill/>
          <a:ln w="508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EDE74-B063-5747-947A-2286CC6CAA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26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8975517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多个输出节点反向传播误差：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81280-5F3F-6046-BE6D-C91BAE087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10" y="4258509"/>
            <a:ext cx="5524760" cy="18017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34CE28-EF77-0849-B4E6-5067EC34C681}"/>
              </a:ext>
            </a:extLst>
          </p:cNvPr>
          <p:cNvSpPr/>
          <p:nvPr/>
        </p:nvSpPr>
        <p:spPr>
          <a:xfrm>
            <a:off x="1702241" y="4663774"/>
            <a:ext cx="2877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输出层误差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5BFA48-2DD2-C443-9A50-277B276F2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410" y="6465127"/>
            <a:ext cx="14717430" cy="43185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AA56F0-E2A9-4B4C-AA85-67ADE2FA2980}"/>
              </a:ext>
            </a:extLst>
          </p:cNvPr>
          <p:cNvSpPr/>
          <p:nvPr/>
        </p:nvSpPr>
        <p:spPr>
          <a:xfrm>
            <a:off x="1702241" y="8175544"/>
            <a:ext cx="2877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隐藏层误差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A542C-8B7D-364C-9509-D4C03037D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410" y="11218570"/>
            <a:ext cx="8291819" cy="7417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E79B57-41DD-794B-A511-FBFB6AC91FD1}"/>
              </a:ext>
            </a:extLst>
          </p:cNvPr>
          <p:cNvSpPr/>
          <p:nvPr/>
        </p:nvSpPr>
        <p:spPr>
          <a:xfrm>
            <a:off x="12840354" y="4265880"/>
            <a:ext cx="10841857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链接权重的强度给出了共享误差的最好指示，</a:t>
            </a:r>
            <a:endParaRPr lang="en-US" altLang="zh-CN" sz="4000" dirty="0">
              <a:solidFill>
                <a:srgbClr val="FF0000"/>
              </a:solidFill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因此反馈的误差应该遵循链接权重的强度。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B5D40B-4115-1745-BF57-AA2191EDFA9A}"/>
              </a:ext>
            </a:extLst>
          </p:cNvPr>
          <p:cNvSpPr/>
          <p:nvPr/>
        </p:nvSpPr>
        <p:spPr>
          <a:xfrm>
            <a:off x="8474340" y="12174357"/>
            <a:ext cx="14220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前向馈送信号和反向传播误差都可以</a:t>
            </a:r>
            <a:r>
              <a:rPr lang="zh-CN" altLang="en-US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使用矩阵计算而变得高效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12037D-DA0A-3943-AC44-A198F8B22C8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27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8376537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误差反向传播：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9646C7-25D4-5543-BE36-9BDAA8793706}"/>
              </a:ext>
            </a:extLst>
          </p:cNvPr>
          <p:cNvSpPr/>
          <p:nvPr/>
        </p:nvSpPr>
        <p:spPr>
          <a:xfrm>
            <a:off x="10165500" y="4457149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误差函数的选取</a:t>
            </a:r>
            <a:endParaRPr lang="en-US" sz="4800" dirty="0">
              <a:solidFill>
                <a:srgbClr val="FF0000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44003-54AB-A248-BE0C-D7B6314FC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553" y="6209928"/>
            <a:ext cx="15960894" cy="4536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F491CC-F3C8-5B4F-B5A4-0233A13418AB}"/>
              </a:ext>
            </a:extLst>
          </p:cNvPr>
          <p:cNvSpPr txBox="1"/>
          <p:nvPr/>
        </p:nvSpPr>
        <p:spPr>
          <a:xfrm>
            <a:off x="8525395" y="11394504"/>
            <a:ext cx="215443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N" sz="4000" dirty="0">
                <a:latin typeface="Heiti TC Medium" pitchFamily="2" charset="-128"/>
                <a:ea typeface="Heiti TC Medium" pitchFamily="2" charset="-128"/>
              </a:rPr>
              <a:t>没能优化</a:t>
            </a:r>
            <a:endParaRPr kumimoji="0" lang="en-CN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ITI TC MEDIUM" pitchFamily="2" charset="-128"/>
              <a:ea typeface="HEITI TC MEDIUM" pitchFamily="2" charset="-128"/>
              <a:sym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6212A6-2854-AD49-9B83-AFDAF6C84D45}"/>
              </a:ext>
            </a:extLst>
          </p:cNvPr>
          <p:cNvSpPr txBox="1"/>
          <p:nvPr/>
        </p:nvSpPr>
        <p:spPr>
          <a:xfrm>
            <a:off x="13169057" y="11394504"/>
            <a:ext cx="164628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不连续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ACC664-D81F-934A-88E0-06B3330BAB39}"/>
              </a:ext>
            </a:extLst>
          </p:cNvPr>
          <p:cNvSpPr txBox="1"/>
          <p:nvPr/>
        </p:nvSpPr>
        <p:spPr>
          <a:xfrm>
            <a:off x="17304568" y="11394504"/>
            <a:ext cx="164628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还不错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A7830-5A8B-134B-9C50-45B5CBC0328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28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4407402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误差反向传播：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A3382F-93C4-CE43-9291-CCD8EF308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784" y="4697760"/>
            <a:ext cx="12313368" cy="8026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DBA99F-636D-9640-BE09-FEA285006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3547" y="5633864"/>
            <a:ext cx="8839988" cy="1720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D9736-D461-C048-9DB3-D768F03E5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2274" y="9614983"/>
            <a:ext cx="8095271" cy="1720851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91265FC7-4E47-E548-B7C9-67BDB2728CFB}"/>
              </a:ext>
            </a:extLst>
          </p:cNvPr>
          <p:cNvSpPr/>
          <p:nvPr/>
        </p:nvSpPr>
        <p:spPr>
          <a:xfrm>
            <a:off x="22040247" y="10646359"/>
            <a:ext cx="576064" cy="955091"/>
          </a:xfrm>
          <a:prstGeom prst="down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66DA9-3BBB-4C4A-AC94-7A560F13D38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29</a:t>
            </a:fld>
            <a:endParaRPr lang="en-C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52335-DB08-EB46-979B-50F5EDBA7977}"/>
              </a:ext>
            </a:extLst>
          </p:cNvPr>
          <p:cNvSpPr txBox="1"/>
          <p:nvPr/>
        </p:nvSpPr>
        <p:spPr>
          <a:xfrm>
            <a:off x="17331753" y="12192163"/>
            <a:ext cx="24862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S</a:t>
            </a:r>
            <a:r>
              <a:rPr kumimoji="0" lang="en-CN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igmoid</a:t>
            </a:r>
            <a:r>
              <a:rPr kumimoji="0" lang="zh-CN" alt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 函数</a:t>
            </a:r>
            <a:endParaRPr kumimoji="0" lang="en-CN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ITI TC MEDIUM" pitchFamily="2" charset="-128"/>
              <a:ea typeface="HEITI TC MEDIUM" pitchFamily="2" charset="-128"/>
              <a:sym typeface="Helvetica Neu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BDD560-41C6-F54E-8E8F-DC228C2B9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2019" y="12032153"/>
            <a:ext cx="3256456" cy="102835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251686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CN" sz="8000" b="1" dirty="0">
                <a:latin typeface="HEITI TC MEDIUM" pitchFamily="2" charset="-128"/>
                <a:ea typeface="HEITI TC MEDIUM" pitchFamily="2" charset="-128"/>
              </a:rPr>
              <a:t>1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1026" name="Picture 2" descr="计算机- 快懂百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36" y="4193703"/>
            <a:ext cx="880116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最受欢迎的10种猫的排名，第九种你见过么|布偶猫|蓝猫|苏格兰折耳猫_网易订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200" y="4692774"/>
            <a:ext cx="6840760" cy="45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686" y="10098359"/>
            <a:ext cx="473366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大量基本运算，简单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58891" y="10098360"/>
            <a:ext cx="370454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图像识别</a:t>
            </a:r>
            <a:r>
              <a:rPr kumimoji="0" lang="zh-CN" alt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，困难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D504C-9A0C-7142-ACC4-F5C8FF37EBB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3823102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误差反向传播：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DC501D-DE2A-4746-B411-09934957B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644" y="7120880"/>
            <a:ext cx="16247286" cy="19693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45604A-B97A-0147-B230-B4D79AAA9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104" y="10227040"/>
            <a:ext cx="19645178" cy="109545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6A0D42C-D5DB-5A45-A8DE-F58AF68A5526}"/>
              </a:ext>
            </a:extLst>
          </p:cNvPr>
          <p:cNvSpPr/>
          <p:nvPr/>
        </p:nvSpPr>
        <p:spPr>
          <a:xfrm>
            <a:off x="9671720" y="10172147"/>
            <a:ext cx="12673408" cy="1095456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B41C16-3302-5C46-9566-F2B71AB2C29E}"/>
              </a:ext>
            </a:extLst>
          </p:cNvPr>
          <p:cNvSpPr/>
          <p:nvPr/>
        </p:nvSpPr>
        <p:spPr>
          <a:xfrm>
            <a:off x="1246784" y="4512101"/>
            <a:ext cx="64940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训练神经网络的关键！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09D0FF-9D3B-2643-8A52-8F53435B7CAD}"/>
              </a:ext>
            </a:extLst>
          </p:cNvPr>
          <p:cNvSpPr/>
          <p:nvPr/>
        </p:nvSpPr>
        <p:spPr>
          <a:xfrm>
            <a:off x="14119798" y="4629696"/>
            <a:ext cx="82253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优化隐藏层和输出层之间的权重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4A9DC-7668-4045-8C75-55B1C0C7A8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30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6051255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误差反向传播：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9646C7-25D4-5543-BE36-9BDAA8793706}"/>
              </a:ext>
            </a:extLst>
          </p:cNvPr>
          <p:cNvSpPr/>
          <p:nvPr/>
        </p:nvSpPr>
        <p:spPr>
          <a:xfrm>
            <a:off x="1248485" y="4358290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误差函数的选取</a:t>
            </a:r>
            <a:endParaRPr lang="en-US" sz="4800" dirty="0">
              <a:solidFill>
                <a:srgbClr val="FF0000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F658D9-FAAE-D845-B755-59C16995A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68" y="6007830"/>
            <a:ext cx="22272116" cy="21229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1E0B34-5AAA-1A4B-AE68-05931C32D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254" y="8816622"/>
            <a:ext cx="10585176" cy="2104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80C4D-A771-1E49-8C14-2E1D624CAEE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31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7773077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误差反向传播：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D402B3-EBEE-9E49-81E5-7A843C13DA0F}"/>
              </a:ext>
            </a:extLst>
          </p:cNvPr>
          <p:cNvGrpSpPr/>
          <p:nvPr/>
        </p:nvGrpSpPr>
        <p:grpSpPr>
          <a:xfrm>
            <a:off x="1877134" y="4553000"/>
            <a:ext cx="20843337" cy="5930799"/>
            <a:chOff x="1894856" y="6183784"/>
            <a:chExt cx="20843337" cy="59307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9DC555-43DA-7B40-A77D-467C67839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856" y="6183784"/>
              <a:ext cx="20843337" cy="5930799"/>
            </a:xfrm>
            <a:prstGeom prst="rect">
              <a:avLst/>
            </a:prstGeom>
          </p:spPr>
        </p:pic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8AF3DC0D-D4D9-154A-A6D3-591409B8C6D3}"/>
                </a:ext>
              </a:extLst>
            </p:cNvPr>
            <p:cNvSpPr/>
            <p:nvPr/>
          </p:nvSpPr>
          <p:spPr>
            <a:xfrm>
              <a:off x="6215336" y="8392460"/>
              <a:ext cx="1296144" cy="985820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0DA545E-00E5-D548-B0A1-B1AB18A21EA7}"/>
                </a:ext>
              </a:extLst>
            </p:cNvPr>
            <p:cNvSpPr/>
            <p:nvPr/>
          </p:nvSpPr>
          <p:spPr>
            <a:xfrm>
              <a:off x="12316524" y="8298160"/>
              <a:ext cx="2755796" cy="985820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EE78EA3-51B2-8B48-9749-073787AB712F}"/>
                </a:ext>
              </a:extLst>
            </p:cNvPr>
            <p:cNvSpPr/>
            <p:nvPr/>
          </p:nvSpPr>
          <p:spPr>
            <a:xfrm>
              <a:off x="19889856" y="7653551"/>
              <a:ext cx="1088233" cy="985820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8C8C82-501A-044A-9F01-300B15797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064" y="11287011"/>
            <a:ext cx="18271032" cy="14054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A8642A-4B13-B245-ABDF-495399DC652C}"/>
              </a:ext>
            </a:extLst>
          </p:cNvPr>
          <p:cNvSpPr/>
          <p:nvPr/>
        </p:nvSpPr>
        <p:spPr>
          <a:xfrm>
            <a:off x="1246784" y="9752290"/>
            <a:ext cx="40318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权重更新矩阵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7F259-FE6B-1E47-8E92-EE0E729D8C7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32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8036566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误差反向传播：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BA854B-6C48-CB49-8A28-5908A4B02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64" y="4647314"/>
            <a:ext cx="10964667" cy="6245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D7E71F-F69A-C747-9098-C67A83C02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60" y="11017483"/>
            <a:ext cx="11197638" cy="1694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E714D3-A1DB-684B-95EA-9BAD466E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6576" y="10489831"/>
            <a:ext cx="2486235" cy="8054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17E03-4615-AE4A-95D9-74879A6864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33</a:t>
            </a:fld>
            <a:endParaRPr lang="en-C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D35622-EE49-B24E-8131-DA938C71781D}"/>
              </a:ext>
            </a:extLst>
          </p:cNvPr>
          <p:cNvGrpSpPr/>
          <p:nvPr/>
        </p:nvGrpSpPr>
        <p:grpSpPr>
          <a:xfrm>
            <a:off x="12336016" y="5788918"/>
            <a:ext cx="11073073" cy="4093418"/>
            <a:chOff x="12496191" y="5201816"/>
            <a:chExt cx="11073073" cy="40934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D89BA6-A11A-5745-906D-A40CADCC5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96191" y="5201816"/>
              <a:ext cx="10785041" cy="138721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DA0E753-49C9-BE4C-90C1-D4E5CE14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04597" y="6713984"/>
              <a:ext cx="10964667" cy="258125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D151986-BB8B-7D4E-A674-24C6EC1AEA9A}"/>
              </a:ext>
            </a:extLst>
          </p:cNvPr>
          <p:cNvSpPr/>
          <p:nvPr/>
        </p:nvSpPr>
        <p:spPr>
          <a:xfrm>
            <a:off x="9527704" y="5818646"/>
            <a:ext cx="1800200" cy="1728192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4031917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2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神经网络进阶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886744" y="2249488"/>
            <a:ext cx="22610512" cy="109608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机器学习：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pPr marL="0" indent="0">
              <a:buNone/>
            </a:pPr>
            <a:r>
              <a:rPr lang="zh-CN" altLang="en-US" dirty="0">
                <a:latin typeface="Heiti TC Medium" pitchFamily="2" charset="-128"/>
                <a:ea typeface="Heiti TC Medium" pitchFamily="2" charset="-128"/>
              </a:rPr>
              <a:t>对于</a:t>
            </a:r>
            <a:r>
              <a:rPr lang="zh-CN" altLang="en-US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任务</a:t>
            </a:r>
            <a:r>
              <a:rPr lang="en-US" altLang="zh-CN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T</a:t>
            </a:r>
            <a:r>
              <a:rPr lang="zh-CN" altLang="en-US" dirty="0">
                <a:latin typeface="Heiti TC Medium" pitchFamily="2" charset="-128"/>
                <a:ea typeface="Heiti TC Medium" pitchFamily="2" charset="-128"/>
              </a:rPr>
              <a:t>和性能</a:t>
            </a:r>
            <a:r>
              <a:rPr lang="zh-CN" altLang="en-US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度量</a:t>
            </a:r>
            <a:r>
              <a:rPr lang="en-US" altLang="zh-CN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P</a:t>
            </a:r>
            <a:r>
              <a:rPr lang="zh-CN" altLang="en-US" dirty="0">
                <a:latin typeface="Heiti TC Medium" pitchFamily="2" charset="-128"/>
                <a:ea typeface="Heiti TC Medium" pitchFamily="2" charset="-128"/>
              </a:rPr>
              <a:t>，一个计算机程序被认为可以从</a:t>
            </a:r>
            <a:r>
              <a:rPr lang="zh-CN" altLang="en-US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经验</a:t>
            </a:r>
            <a:r>
              <a:rPr lang="en-US" altLang="zh-CN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E</a:t>
            </a:r>
            <a:r>
              <a:rPr lang="zh-CN" altLang="en-US" dirty="0">
                <a:latin typeface="Heiti TC Medium" pitchFamily="2" charset="-128"/>
                <a:ea typeface="Heiti TC Medium" pitchFamily="2" charset="-128"/>
              </a:rPr>
              <a:t>中学习是指：</a:t>
            </a:r>
            <a:endParaRPr lang="en-US" altLang="zh-CN" dirty="0">
              <a:latin typeface="Heiti TC Medium" pitchFamily="2" charset="-128"/>
              <a:ea typeface="Heiti TC Medium" pitchFamily="2" charset="-128"/>
            </a:endParaRPr>
          </a:p>
          <a:p>
            <a:pPr marL="0" indent="0">
              <a:buNone/>
            </a:pPr>
            <a:r>
              <a:rPr lang="zh-CN" altLang="en-US" dirty="0">
                <a:latin typeface="Heiti TC Medium" pitchFamily="2" charset="-128"/>
                <a:ea typeface="Heiti TC Medium" pitchFamily="2" charset="-128"/>
              </a:rPr>
              <a:t>“通过经验</a:t>
            </a:r>
            <a:r>
              <a:rPr lang="en-US" altLang="zh-CN" dirty="0">
                <a:latin typeface="Heiti TC Medium" pitchFamily="2" charset="-128"/>
                <a:ea typeface="Heiti TC Medium" pitchFamily="2" charset="-128"/>
              </a:rPr>
              <a:t>E</a:t>
            </a:r>
            <a:r>
              <a:rPr lang="zh-CN" altLang="en-US" dirty="0">
                <a:latin typeface="Heiti TC Medium" pitchFamily="2" charset="-128"/>
                <a:ea typeface="Heiti TC Medium" pitchFamily="2" charset="-128"/>
              </a:rPr>
              <a:t>改进后，它在任务</a:t>
            </a:r>
            <a:r>
              <a:rPr lang="en-US" altLang="zh-CN" dirty="0">
                <a:latin typeface="Heiti TC Medium" pitchFamily="2" charset="-128"/>
                <a:ea typeface="Heiti TC Medium" pitchFamily="2" charset="-128"/>
              </a:rPr>
              <a:t>T</a:t>
            </a:r>
            <a:r>
              <a:rPr lang="zh-CN" altLang="en-US" dirty="0">
                <a:latin typeface="Heiti TC Medium" pitchFamily="2" charset="-128"/>
                <a:ea typeface="Heiti TC Medium" pitchFamily="2" charset="-128"/>
              </a:rPr>
              <a:t>上由性能度量</a:t>
            </a:r>
            <a:r>
              <a:rPr lang="en-US" altLang="zh-CN" dirty="0">
                <a:latin typeface="Heiti TC Medium" pitchFamily="2" charset="-128"/>
                <a:ea typeface="Heiti TC Medium" pitchFamily="2" charset="-128"/>
              </a:rPr>
              <a:t>P</a:t>
            </a:r>
            <a:r>
              <a:rPr lang="zh-CN" altLang="en-US" dirty="0">
                <a:latin typeface="Heiti TC Medium" pitchFamily="2" charset="-128"/>
                <a:ea typeface="Heiti TC Medium" pitchFamily="2" charset="-128"/>
              </a:rPr>
              <a:t>衡量的性能有所提升。”</a:t>
            </a:r>
            <a:endParaRPr lang="en-US" altLang="zh-CN" dirty="0">
              <a:latin typeface="Heiti TC Medium" pitchFamily="2" charset="-128"/>
              <a:ea typeface="Heiti TC Medium" pitchFamily="2" charset="-128"/>
            </a:endParaRPr>
          </a:p>
          <a:p>
            <a:pPr marL="0" indent="0">
              <a:buNone/>
            </a:pPr>
            <a:r>
              <a:rPr lang="zh-CN" altLang="en-US" dirty="0">
                <a:latin typeface="Heiti TC Medium" pitchFamily="2" charset="-128"/>
                <a:ea typeface="Heiti TC Medium" pitchFamily="2" charset="-128"/>
              </a:rPr>
              <a:t>                                                                                                                 </a:t>
            </a:r>
            <a:r>
              <a:rPr lang="en-US" altLang="zh-CN" dirty="0">
                <a:latin typeface="Heiti TC Medium" pitchFamily="2" charset="-128"/>
                <a:ea typeface="Heiti TC Medium" pitchFamily="2" charset="-128"/>
              </a:rPr>
              <a:t>---Mitchell</a:t>
            </a:r>
            <a:r>
              <a:rPr lang="zh-CN" altLang="en-US" dirty="0"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en-US" altLang="zh-CN" dirty="0">
                <a:latin typeface="Heiti TC Medium" pitchFamily="2" charset="-128"/>
                <a:ea typeface="Heiti TC Medium" pitchFamily="2" charset="-128"/>
              </a:rPr>
              <a:t>1997</a:t>
            </a:r>
            <a:endParaRPr lang="en-US" dirty="0">
              <a:latin typeface="Heiti TC Medium" pitchFamily="2" charset="-128"/>
              <a:ea typeface="Heiti TC Medium" pitchFamily="2" charset="-128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任务</a:t>
            </a:r>
            <a:r>
              <a:rPr lang="en-US" altLang="zh-CN" b="1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T</a:t>
            </a:r>
            <a:r>
              <a:rPr lang="zh-CN" altLang="en-US" b="1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：</a:t>
            </a:r>
            <a:r>
              <a:rPr lang="zh-CN" altLang="en-US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回归、分类、机器翻译、异常检测等；</a:t>
            </a:r>
            <a:r>
              <a:rPr lang="en-US" b="1" dirty="0" err="1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度量P</a:t>
            </a:r>
            <a:r>
              <a:rPr lang="zh-CN" altLang="en-US" b="1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：</a:t>
            </a:r>
            <a:r>
              <a:rPr lang="zh-CN" altLang="en-US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准确率、错误率等；</a:t>
            </a:r>
            <a:endParaRPr lang="en-US" altLang="zh-CN" dirty="0">
              <a:solidFill>
                <a:schemeClr val="tx1"/>
              </a:solidFill>
              <a:latin typeface="Heiti TC Medium" pitchFamily="2" charset="-128"/>
              <a:ea typeface="Heiti TC Medium" pitchFamily="2" charset="-128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    经验</a:t>
            </a:r>
            <a:r>
              <a:rPr lang="en-US" altLang="zh-CN" b="1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E</a:t>
            </a:r>
            <a:r>
              <a:rPr lang="zh-CN" altLang="en-US" b="1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：</a:t>
            </a:r>
            <a:r>
              <a:rPr lang="zh-CN" altLang="en-US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监督、无监督度等。</a:t>
            </a:r>
            <a:endParaRPr lang="en-US" altLang="zh-CN" dirty="0">
              <a:solidFill>
                <a:schemeClr val="tx1"/>
              </a:solidFill>
              <a:latin typeface="Heiti TC Medium" pitchFamily="2" charset="-128"/>
              <a:ea typeface="Heiti TC Medium" pitchFamily="2" charset="-128"/>
            </a:endParaRPr>
          </a:p>
          <a:p>
            <a:r>
              <a:rPr lang="zh-CN" altLang="en-CN" b="1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训练集</a:t>
            </a:r>
            <a:r>
              <a:rPr lang="zh-CN" altLang="en-US" b="1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：</a:t>
            </a:r>
            <a:r>
              <a:rPr lang="zh-CN" altLang="en-US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网络模型；</a:t>
            </a:r>
            <a:r>
              <a:rPr lang="zh-CN" altLang="en-CN" b="1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测试集</a:t>
            </a:r>
            <a:r>
              <a:rPr lang="zh-CN" altLang="en-US" b="1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：</a:t>
            </a:r>
            <a:r>
              <a:rPr lang="zh-CN" altLang="en-US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检验网络，</a:t>
            </a:r>
            <a:r>
              <a:rPr lang="zh-CN" altLang="en-US" b="1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泛化</a:t>
            </a:r>
            <a:endParaRPr lang="en-US" altLang="zh-CN" b="1" dirty="0">
              <a:solidFill>
                <a:srgbClr val="FF0000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F2ACA9-CFFD-384A-94F2-C794431E2E2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34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8234189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2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神经网络进阶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容量、过拟合、</a:t>
            </a:r>
            <a:r>
              <a:rPr lang="zh-CN" altLang="en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欠拟合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A85574-3BE9-4A4C-A4E8-77DD33851872}"/>
              </a:ext>
            </a:extLst>
          </p:cNvPr>
          <p:cNvSpPr/>
          <p:nvPr/>
        </p:nvSpPr>
        <p:spPr>
          <a:xfrm>
            <a:off x="1309451" y="4072335"/>
            <a:ext cx="223318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模型的容量：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模型拟合复杂函数的能力，即模型可以表示的函数集（假设空间）的大小。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198A04-AC3F-A74F-9B44-DC02CE726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95" y="5561856"/>
            <a:ext cx="10199409" cy="71287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BA86B1-D2C4-4D43-9354-CB28F3DE8BF1}"/>
              </a:ext>
            </a:extLst>
          </p:cNvPr>
          <p:cNvSpPr/>
          <p:nvPr/>
        </p:nvSpPr>
        <p:spPr>
          <a:xfrm>
            <a:off x="3911080" y="12616989"/>
            <a:ext cx="4511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多项式模型容量示意图 </a:t>
            </a:r>
            <a:endParaRPr lang="zh-CN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94102E-FA95-4241-AED7-6B85197D5403}"/>
              </a:ext>
            </a:extLst>
          </p:cNvPr>
          <p:cNvSpPr/>
          <p:nvPr/>
        </p:nvSpPr>
        <p:spPr>
          <a:xfrm>
            <a:off x="11972642" y="7767418"/>
            <a:ext cx="10599303" cy="271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函数的假设空间越大，就越有可能找到一个函数更好地逼近真实分布的函数模型。 但有可能损害模型的泛化能力。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4C393-F789-7A48-AEA5-292B873D70A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35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91954517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2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神经网络进阶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2178464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容量、过拟合、</a:t>
            </a:r>
            <a:r>
              <a:rPr lang="zh-CN" altLang="en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欠拟合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A85574-3BE9-4A4C-A4E8-77DD33851872}"/>
              </a:ext>
            </a:extLst>
          </p:cNvPr>
          <p:cNvSpPr/>
          <p:nvPr/>
        </p:nvSpPr>
        <p:spPr>
          <a:xfrm>
            <a:off x="2493020" y="4030431"/>
            <a:ext cx="19979071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过拟合</a:t>
            </a:r>
            <a:r>
              <a:rPr lang="en-US" altLang="zh-CN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(Overfitting) 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：</a:t>
            </a:r>
            <a:r>
              <a:rPr lang="zh-CN" altLang="en-US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当模型的容量过大时，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导致学习的模型在训练集上面表现较好，但是在测试集的样本上表现不佳。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1929A6-7ED8-FE41-A62A-C3908A69DCB7}"/>
              </a:ext>
            </a:extLst>
          </p:cNvPr>
          <p:cNvSpPr/>
          <p:nvPr/>
        </p:nvSpPr>
        <p:spPr>
          <a:xfrm>
            <a:off x="2493020" y="6385490"/>
            <a:ext cx="18932022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欠拟合</a:t>
            </a:r>
            <a:r>
              <a:rPr lang="en-US" altLang="zh-CN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(Underfitting) 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：</a:t>
            </a:r>
            <a:r>
              <a:rPr lang="zh-CN" altLang="en-US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当模型的容量过小时，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模型不能够很好地学习到训练集数据的模态，导致训练集上表现不佳，同时在测试集的样本上表现也不佳。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56702-7737-6143-A80B-700D54BD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232" y="8759155"/>
            <a:ext cx="14899574" cy="42242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0061D-E075-2647-A5E4-FEBFECBF6E0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36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9816080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2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神经网络进阶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2178464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容量、过拟合、</a:t>
            </a:r>
            <a:r>
              <a:rPr lang="zh-CN" altLang="en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欠拟合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A85574-3BE9-4A4C-A4E8-77DD33851872}"/>
              </a:ext>
            </a:extLst>
          </p:cNvPr>
          <p:cNvSpPr/>
          <p:nvPr/>
        </p:nvSpPr>
        <p:spPr>
          <a:xfrm>
            <a:off x="1213929" y="4118150"/>
            <a:ext cx="20017342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超参数</a:t>
            </a:r>
            <a:r>
              <a:rPr lang="en-US" altLang="zh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：</a:t>
            </a:r>
            <a:r>
              <a:rPr lang="zh-CN" altLang="en-US" sz="44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在开始学习过程之前设置值的参数，而不是通过训练得到的参数数据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。</a:t>
            </a:r>
            <a:endParaRPr lang="en-US" altLang="zh-CN" sz="4400" dirty="0">
              <a:latin typeface="Heiti TC Medium" pitchFamily="2" charset="-128"/>
              <a:ea typeface="Heiti TC Medium" pitchFamily="2" charset="-128"/>
            </a:endParaRPr>
          </a:p>
          <a:p>
            <a:pPr algn="l">
              <a:lnSpc>
                <a:spcPct val="150000"/>
              </a:lnSpc>
            </a:pP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                 例如：学习率、权值衰减系数、训练次数 。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1929A6-7ED8-FE41-A62A-C3908A69DCB7}"/>
              </a:ext>
            </a:extLst>
          </p:cNvPr>
          <p:cNvSpPr/>
          <p:nvPr/>
        </p:nvSpPr>
        <p:spPr>
          <a:xfrm>
            <a:off x="1246784" y="6422496"/>
            <a:ext cx="16633848" cy="94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验证集 ：</a:t>
            </a:r>
            <a:r>
              <a:rPr lang="zh-CN" altLang="en-US" sz="44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选择模型的超参数</a:t>
            </a:r>
            <a:r>
              <a:rPr lang="en-US" altLang="zh-CN" sz="44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(</a:t>
            </a:r>
            <a:r>
              <a:rPr lang="zh-CN" altLang="en-US" sz="44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模型选择</a:t>
            </a:r>
            <a:r>
              <a:rPr lang="en-US" altLang="zh-CN" sz="44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9EE8D-A053-7C48-AE7F-43D9FC8CB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443" y="7932564"/>
            <a:ext cx="7569429" cy="4577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7C9BF1-B4B7-2649-B0A7-1BD196001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4129" y="7932564"/>
            <a:ext cx="7887142" cy="44626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D362D2-3336-5147-B56E-DCD6B98EC902}"/>
              </a:ext>
            </a:extLst>
          </p:cNvPr>
          <p:cNvSpPr/>
          <p:nvPr/>
        </p:nvSpPr>
        <p:spPr>
          <a:xfrm>
            <a:off x="8013305" y="12395200"/>
            <a:ext cx="2999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训练集</a:t>
            </a:r>
            <a:r>
              <a:rPr lang="en-US" altLang="zh-CN" sz="3200" dirty="0">
                <a:latin typeface="TimesNewRomanPSMT"/>
              </a:rPr>
              <a:t>-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测试集 </a:t>
            </a:r>
            <a:endParaRPr lang="zh-CN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1C3F1-CD70-5F43-B58A-753FF281F6AF}"/>
              </a:ext>
            </a:extLst>
          </p:cNvPr>
          <p:cNvSpPr/>
          <p:nvPr/>
        </p:nvSpPr>
        <p:spPr>
          <a:xfrm>
            <a:off x="16673036" y="12320434"/>
            <a:ext cx="4371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训练集</a:t>
            </a:r>
            <a:r>
              <a:rPr lang="en-US" altLang="zh-CN" sz="3200" dirty="0">
                <a:latin typeface="TimesNewRomanPSMT"/>
              </a:rPr>
              <a:t>-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验证集</a:t>
            </a:r>
            <a:r>
              <a:rPr lang="en-US" altLang="zh-CN" sz="3200" dirty="0">
                <a:latin typeface="TimesNewRomanPSMT"/>
              </a:rPr>
              <a:t>-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测试集 </a:t>
            </a:r>
            <a:endParaRPr lang="zh-CN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905EDE-051D-CE4F-9A80-F67FF9A24F99}"/>
              </a:ext>
            </a:extLst>
          </p:cNvPr>
          <p:cNvSpPr txBox="1"/>
          <p:nvPr/>
        </p:nvSpPr>
        <p:spPr>
          <a:xfrm>
            <a:off x="1442173" y="9703234"/>
            <a:ext cx="133690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N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MNIST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EF2E9-483E-A847-9B7F-3CD8F8720AC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37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6295294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2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神经网络进阶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2178464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容量、过拟合、</a:t>
            </a:r>
            <a:r>
              <a:rPr lang="zh-CN" altLang="en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欠拟合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01B95F-3B7D-2E4C-96BD-7D9638301731}"/>
              </a:ext>
            </a:extLst>
          </p:cNvPr>
          <p:cNvSpPr/>
          <p:nvPr/>
        </p:nvSpPr>
        <p:spPr>
          <a:xfrm>
            <a:off x="1305741" y="4304120"/>
            <a:ext cx="6709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Early stopping</a:t>
            </a:r>
            <a:endParaRPr lang="zh-CN" altLang="en-US" sz="4000" dirty="0">
              <a:solidFill>
                <a:srgbClr val="FF0000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650909-3B4E-5C47-93C8-89FBB9D7C211}"/>
              </a:ext>
            </a:extLst>
          </p:cNvPr>
          <p:cNvSpPr txBox="1"/>
          <p:nvPr/>
        </p:nvSpPr>
        <p:spPr>
          <a:xfrm>
            <a:off x="4208945" y="-1529037"/>
            <a:ext cx="102657" cy="5642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6212EA-0FF5-B84B-B24E-E59DF3D66986}"/>
              </a:ext>
            </a:extLst>
          </p:cNvPr>
          <p:cNvGrpSpPr/>
          <p:nvPr/>
        </p:nvGrpSpPr>
        <p:grpSpPr>
          <a:xfrm>
            <a:off x="1852383" y="5633864"/>
            <a:ext cx="8846716" cy="6433142"/>
            <a:chOff x="1293056" y="5836943"/>
            <a:chExt cx="8223452" cy="47902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87FE180-3282-6845-9612-2B669B89F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9100" y="5993904"/>
              <a:ext cx="7827408" cy="4633264"/>
            </a:xfrm>
            <a:prstGeom prst="rect">
              <a:avLst/>
            </a:prstGeom>
          </p:spPr>
        </p:pic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785F0E54-9A62-5444-B246-44F53F4C40B9}"/>
                </a:ext>
              </a:extLst>
            </p:cNvPr>
            <p:cNvSpPr/>
            <p:nvPr/>
          </p:nvSpPr>
          <p:spPr>
            <a:xfrm>
              <a:off x="2254896" y="5836943"/>
              <a:ext cx="2304256" cy="1669129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N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285A73-065A-454B-9258-F910FA103225}"/>
                </a:ext>
              </a:extLst>
            </p:cNvPr>
            <p:cNvSpPr/>
            <p:nvPr/>
          </p:nvSpPr>
          <p:spPr>
            <a:xfrm>
              <a:off x="1293056" y="7704566"/>
              <a:ext cx="792088" cy="2232248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339CD0D-E62F-144E-95C4-32ABEBCF382D}"/>
                </a:ext>
              </a:extLst>
            </p:cNvPr>
            <p:cNvSpPr/>
            <p:nvPr/>
          </p:nvSpPr>
          <p:spPr>
            <a:xfrm>
              <a:off x="2206404" y="7267431"/>
              <a:ext cx="1200619" cy="1088504"/>
            </a:xfrm>
            <a:prstGeom prst="round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N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B8BDD52-4672-6846-9AB4-16B5E9A93288}"/>
              </a:ext>
            </a:extLst>
          </p:cNvPr>
          <p:cNvSpPr/>
          <p:nvPr/>
        </p:nvSpPr>
        <p:spPr>
          <a:xfrm>
            <a:off x="12412269" y="6516625"/>
            <a:ext cx="11006588" cy="399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监控验证准确率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的变化，当发现验证准确率连续𝑛个</a:t>
            </a:r>
            <a:r>
              <a:rPr lang="en-US" sz="4400" dirty="0">
                <a:latin typeface="Heiti TC Medium" pitchFamily="2" charset="-128"/>
                <a:ea typeface="Heiti TC Medium" pitchFamily="2" charset="-128"/>
              </a:rPr>
              <a:t>Epoch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没有下降时，可以预测可能已经达到了最适合的</a:t>
            </a:r>
            <a:r>
              <a:rPr lang="en-US" sz="4400" dirty="0">
                <a:latin typeface="Heiti TC Medium" pitchFamily="2" charset="-128"/>
                <a:ea typeface="Heiti TC Medium" pitchFamily="2" charset="-128"/>
              </a:rPr>
              <a:t>Epoch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附近，从而提前终止训练。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3B207-06B8-E447-BEB6-81A015E2F6D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38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3997881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2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神经网络进阶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2178464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容量、过拟合、</a:t>
            </a:r>
            <a:r>
              <a:rPr lang="zh-CN" altLang="en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欠拟合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650909-3B4E-5C47-93C8-89FBB9D7C211}"/>
              </a:ext>
            </a:extLst>
          </p:cNvPr>
          <p:cNvSpPr txBox="1"/>
          <p:nvPr/>
        </p:nvSpPr>
        <p:spPr>
          <a:xfrm>
            <a:off x="4208945" y="-1529037"/>
            <a:ext cx="102657" cy="5642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C790E2-53C5-BD4C-9268-2BA63D6DE580}"/>
              </a:ext>
            </a:extLst>
          </p:cNvPr>
          <p:cNvGrpSpPr/>
          <p:nvPr/>
        </p:nvGrpSpPr>
        <p:grpSpPr>
          <a:xfrm>
            <a:off x="432554" y="3961980"/>
            <a:ext cx="12291722" cy="9043552"/>
            <a:chOff x="7047523" y="3329608"/>
            <a:chExt cx="15007969" cy="100683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CCC2038-5D2D-2D43-9516-094DB5260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47523" y="3860724"/>
              <a:ext cx="14721541" cy="447358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0DBE329-48AD-0145-8427-52C3DB3AC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7523" y="8924408"/>
              <a:ext cx="15007969" cy="447358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555305-11B1-BB4A-AD5A-892834B5282E}"/>
                </a:ext>
              </a:extLst>
            </p:cNvPr>
            <p:cNvSpPr/>
            <p:nvPr/>
          </p:nvSpPr>
          <p:spPr>
            <a:xfrm>
              <a:off x="10247784" y="3329608"/>
              <a:ext cx="36728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STSong" panose="02010600040101010101" pitchFamily="2" charset="-122"/>
                  <a:ea typeface="STSong" panose="02010600040101010101" pitchFamily="2" charset="-122"/>
                </a:rPr>
                <a:t>正则化系数</a:t>
              </a:r>
              <a:r>
                <a:rPr lang="en-US" altLang="zh-CN" sz="3200" dirty="0">
                  <a:latin typeface="STSong" panose="02010600040101010101" pitchFamily="2" charset="-122"/>
                  <a:ea typeface="STSong" panose="02010600040101010101" pitchFamily="2" charset="-122"/>
                </a:rPr>
                <a:t>:0.00001 </a:t>
              </a:r>
              <a:endParaRPr lang="zh-CN" altLang="en-US" dirty="0">
                <a:latin typeface="STSong" panose="02010600040101010101" pitchFamily="2" charset="-122"/>
                <a:ea typeface="STSong" panose="02010600040101010101" pitchFamily="2" charset="-122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2A0A19-50C6-494A-A701-372301A14EA8}"/>
                </a:ext>
              </a:extLst>
            </p:cNvPr>
            <p:cNvSpPr/>
            <p:nvPr/>
          </p:nvSpPr>
          <p:spPr>
            <a:xfrm>
              <a:off x="18552992" y="3329608"/>
              <a:ext cx="328808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latin typeface="STSong" panose="02010600040101010101" pitchFamily="2" charset="-122"/>
                  <a:ea typeface="STSong" panose="02010600040101010101" pitchFamily="2" charset="-122"/>
                </a:rPr>
                <a:t>正则化系数</a:t>
              </a:r>
              <a:r>
                <a:rPr lang="en-US" altLang="zh-CN" sz="3200" dirty="0">
                  <a:latin typeface="STSong" panose="02010600040101010101" pitchFamily="2" charset="-122"/>
                  <a:ea typeface="STSong" panose="02010600040101010101" pitchFamily="2" charset="-122"/>
                </a:rPr>
                <a:t>:0.001 </a:t>
              </a:r>
              <a:endParaRPr lang="zh-CN" altLang="en-US" dirty="0">
                <a:latin typeface="STSong" panose="02010600040101010101" pitchFamily="2" charset="-122"/>
                <a:ea typeface="STSong" panose="02010600040101010101" pitchFamily="2" charset="-122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8D305E-6541-9449-AE50-2DB50395BA68}"/>
                </a:ext>
              </a:extLst>
            </p:cNvPr>
            <p:cNvSpPr/>
            <p:nvPr/>
          </p:nvSpPr>
          <p:spPr>
            <a:xfrm>
              <a:off x="11066848" y="8298160"/>
              <a:ext cx="273664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STSong" panose="02010600040101010101" pitchFamily="2" charset="-122"/>
                  <a:ea typeface="STSong" panose="02010600040101010101" pitchFamily="2" charset="-122"/>
                </a:rPr>
                <a:t>正则化系数</a:t>
              </a:r>
              <a:r>
                <a:rPr lang="en-US" altLang="zh-CN" dirty="0">
                  <a:latin typeface="STSong" panose="02010600040101010101" pitchFamily="2" charset="-122"/>
                  <a:ea typeface="STSong" panose="02010600040101010101" pitchFamily="2" charset="-122"/>
                </a:rPr>
                <a:t>:0.1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2B1C38-9FA3-AA47-B9EE-7DF9DA7C42F3}"/>
                </a:ext>
              </a:extLst>
            </p:cNvPr>
            <p:cNvSpPr/>
            <p:nvPr/>
          </p:nvSpPr>
          <p:spPr>
            <a:xfrm>
              <a:off x="18792946" y="8370410"/>
              <a:ext cx="291778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STSong" panose="02010600040101010101" pitchFamily="2" charset="-122"/>
                  <a:ea typeface="STSong" panose="02010600040101010101" pitchFamily="2" charset="-122"/>
                </a:rPr>
                <a:t>正则化系数</a:t>
              </a:r>
              <a:r>
                <a:rPr lang="en-US" altLang="zh-CN" dirty="0">
                  <a:latin typeface="STSong" panose="02010600040101010101" pitchFamily="2" charset="-122"/>
                  <a:ea typeface="STSong" panose="02010600040101010101" pitchFamily="2" charset="-122"/>
                </a:rPr>
                <a:t>:0.13 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798F0-51CC-CE40-A7A9-8719377F21C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39</a:t>
            </a:fld>
            <a:endParaRPr lang="en-C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ADA739-161F-F949-A9E4-5647D3B2FCD3}"/>
              </a:ext>
            </a:extLst>
          </p:cNvPr>
          <p:cNvSpPr/>
          <p:nvPr/>
        </p:nvSpPr>
        <p:spPr>
          <a:xfrm>
            <a:off x="12774258" y="5758527"/>
            <a:ext cx="11177188" cy="3519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正则化 </a:t>
            </a:r>
            <a:r>
              <a:rPr lang="en-US" altLang="zh-CN" sz="6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:</a:t>
            </a:r>
            <a:r>
              <a:rPr lang="zh-CN" altLang="en-US" sz="6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endParaRPr lang="en-US" altLang="zh-CN" sz="6000" dirty="0">
              <a:solidFill>
                <a:srgbClr val="FF0000"/>
              </a:solidFill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4800" dirty="0">
                <a:latin typeface="Heiti TC Medium" pitchFamily="2" charset="-128"/>
                <a:ea typeface="Heiti TC Medium" pitchFamily="2" charset="-128"/>
              </a:rPr>
              <a:t>通过限制网络参数的稀疏性，</a:t>
            </a:r>
            <a:endParaRPr lang="en-US" altLang="zh-CN" sz="48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4800" dirty="0">
                <a:latin typeface="Heiti TC Medium" pitchFamily="2" charset="-128"/>
                <a:ea typeface="Heiti TC Medium" pitchFamily="2" charset="-128"/>
              </a:rPr>
              <a:t>可以来约束网络的实际容量。 </a:t>
            </a:r>
          </a:p>
        </p:txBody>
      </p:sp>
    </p:spTree>
    <p:extLst>
      <p:ext uri="{BB962C8B-B14F-4D97-AF65-F5344CB8AC3E}">
        <p14:creationId xmlns:p14="http://schemas.microsoft.com/office/powerpoint/2010/main" val="4647427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8000" b="1" dirty="0">
                <a:latin typeface="HEITI TC MEDIUM" pitchFamily="2" charset="-128"/>
                <a:ea typeface="HEITI TC MEDIUM" pitchFamily="2" charset="-128"/>
              </a:rPr>
              <a:t>1 </a:t>
            </a:r>
            <a:r>
              <a:rPr lang="en-CN" sz="8000" b="1" dirty="0">
                <a:latin typeface="HEITI TC MEDIUM" pitchFamily="2" charset="-128"/>
                <a:ea typeface="HEITI TC MEDIUM" pitchFamily="2" charset="-128"/>
              </a:rPr>
              <a:t>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7182DB47-6475-734C-A8E3-1D00D2D33C6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05" y="3368365"/>
            <a:ext cx="6747315" cy="4455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4B3871-AFB2-B74E-85FF-11909D124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632" y="2978813"/>
            <a:ext cx="14761640" cy="40045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7946AC-B3F5-C340-B03B-63E93A0C174B}"/>
              </a:ext>
            </a:extLst>
          </p:cNvPr>
          <p:cNvSpPr/>
          <p:nvPr/>
        </p:nvSpPr>
        <p:spPr>
          <a:xfrm>
            <a:off x="13798880" y="7065313"/>
            <a:ext cx="4923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浅层神经网络发展时间线 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09C50-DAA4-3D4A-9743-E65391883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205" y="8299905"/>
            <a:ext cx="15553729" cy="34803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23494F-5655-954A-B69A-3FC98E6AFCB2}"/>
              </a:ext>
            </a:extLst>
          </p:cNvPr>
          <p:cNvSpPr/>
          <p:nvPr/>
        </p:nvSpPr>
        <p:spPr>
          <a:xfrm>
            <a:off x="10391800" y="12184025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深度学习发展时间线 </a:t>
            </a:r>
            <a:endParaRPr lang="zh-CN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AD9F-5BF3-B649-A9EA-DDB04833C32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4</a:t>
            </a:fld>
            <a:endParaRPr lang="en-C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165852-B0B4-5E44-95B2-9CE29F08CB82}"/>
              </a:ext>
            </a:extLst>
          </p:cNvPr>
          <p:cNvSpPr/>
          <p:nvPr/>
        </p:nvSpPr>
        <p:spPr>
          <a:xfrm>
            <a:off x="1074349" y="2712595"/>
            <a:ext cx="5338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人脑，大约</a:t>
            </a:r>
            <a:r>
              <a:rPr lang="en-US" altLang="zh-CN" sz="32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1000</a:t>
            </a:r>
            <a:r>
              <a:rPr lang="zh-CN" altLang="en-US" sz="32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亿个神经元 </a:t>
            </a:r>
            <a:endParaRPr lang="zh-CN" altLang="en-US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0BDFFB2D-7723-744D-A895-8FBA71B02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2449" y="8299905"/>
            <a:ext cx="6603454" cy="44688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2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神经网络进阶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2178464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容量、过拟合、</a:t>
            </a:r>
            <a:r>
              <a:rPr lang="zh-CN" altLang="en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欠拟合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650909-3B4E-5C47-93C8-89FBB9D7C211}"/>
              </a:ext>
            </a:extLst>
          </p:cNvPr>
          <p:cNvSpPr txBox="1"/>
          <p:nvPr/>
        </p:nvSpPr>
        <p:spPr>
          <a:xfrm>
            <a:off x="4208945" y="-1529037"/>
            <a:ext cx="102657" cy="5642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510334-5B23-6E43-B274-6E09D583336B}"/>
              </a:ext>
            </a:extLst>
          </p:cNvPr>
          <p:cNvSpPr/>
          <p:nvPr/>
        </p:nvSpPr>
        <p:spPr>
          <a:xfrm>
            <a:off x="1029986" y="4202513"/>
            <a:ext cx="227645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Dropout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en-US" altLang="zh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: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通过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随机断开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神经网络的连接，减少每次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训练时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实际参与计算的模型的参数量。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1FE5A-4BDE-C441-BBB3-360F05DC7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673" y="5657754"/>
            <a:ext cx="11665296" cy="62035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9A76A5-7BFC-D742-AE7E-E1E979EF621B}"/>
              </a:ext>
            </a:extLst>
          </p:cNvPr>
          <p:cNvSpPr/>
          <p:nvPr/>
        </p:nvSpPr>
        <p:spPr>
          <a:xfrm>
            <a:off x="3728212" y="12191833"/>
            <a:ext cx="76322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每条连接是否断开符合某种预设的概率分布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752AA0-9471-E64A-AEC9-E60E65E4FC60}"/>
              </a:ext>
            </a:extLst>
          </p:cNvPr>
          <p:cNvSpPr/>
          <p:nvPr/>
        </p:nvSpPr>
        <p:spPr>
          <a:xfrm>
            <a:off x="14527060" y="7862340"/>
            <a:ext cx="8898188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在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测试时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，</a:t>
            </a:r>
            <a:r>
              <a:rPr lang="en-US" sz="4000" dirty="0">
                <a:latin typeface="Heiti TC Medium" pitchFamily="2" charset="-128"/>
                <a:ea typeface="Heiti TC Medium" pitchFamily="2" charset="-128"/>
              </a:rPr>
              <a:t>Dropout 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会恢复所有的连接，保证模型测试时获得最好的性能。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76152-9E95-BA42-9FC7-B9146DA3714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40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71260496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2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神经网络进阶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2178464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容量、过拟合、</a:t>
            </a:r>
            <a:r>
              <a:rPr lang="zh-CN" altLang="en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欠拟合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650909-3B4E-5C47-93C8-89FBB9D7C211}"/>
              </a:ext>
            </a:extLst>
          </p:cNvPr>
          <p:cNvSpPr txBox="1"/>
          <p:nvPr/>
        </p:nvSpPr>
        <p:spPr>
          <a:xfrm>
            <a:off x="4208945" y="-1529037"/>
            <a:ext cx="102657" cy="5642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415787-4A16-8840-BA45-2B0EE4CFE966}"/>
              </a:ext>
            </a:extLst>
          </p:cNvPr>
          <p:cNvGrpSpPr/>
          <p:nvPr/>
        </p:nvGrpSpPr>
        <p:grpSpPr>
          <a:xfrm>
            <a:off x="4382201" y="3979120"/>
            <a:ext cx="15907630" cy="9398420"/>
            <a:chOff x="5835789" y="3961980"/>
            <a:chExt cx="15907630" cy="93984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913BF1-0BC7-FD42-BFFE-3E4A92AE4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5296" y="3961980"/>
              <a:ext cx="15888123" cy="476822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6531CE-A672-9C4F-84A5-B1605A8A6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5789" y="8983548"/>
              <a:ext cx="15888123" cy="437685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C9EAE0B-8389-4C49-BF78-77F80F1E8170}"/>
                </a:ext>
              </a:extLst>
            </p:cNvPr>
            <p:cNvSpPr/>
            <p:nvPr/>
          </p:nvSpPr>
          <p:spPr>
            <a:xfrm>
              <a:off x="10103768" y="3961980"/>
              <a:ext cx="314861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dirty="0">
                  <a:latin typeface="STSong" panose="02010600040101010101" pitchFamily="2" charset="-122"/>
                  <a:ea typeface="STSong" panose="02010600040101010101" pitchFamily="2" charset="-122"/>
                </a:rPr>
                <a:t>无</a:t>
              </a:r>
              <a:r>
                <a:rPr lang="en-US" sz="4000" dirty="0">
                  <a:latin typeface="STSong" panose="02010600040101010101" pitchFamily="2" charset="-122"/>
                  <a:ea typeface="STSong" panose="02010600040101010101" pitchFamily="2" charset="-122"/>
                </a:rPr>
                <a:t>Dropout</a:t>
              </a:r>
              <a:r>
                <a:rPr lang="zh-CN" altLang="en-US" sz="4000" dirty="0">
                  <a:latin typeface="STSong" panose="02010600040101010101" pitchFamily="2" charset="-122"/>
                  <a:ea typeface="STSong" panose="02010600040101010101" pitchFamily="2" charset="-122"/>
                </a:rPr>
                <a:t>层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00B05C-2EDF-4F4E-A28D-25C0B13AE67B}"/>
                </a:ext>
              </a:extLst>
            </p:cNvPr>
            <p:cNvSpPr/>
            <p:nvPr/>
          </p:nvSpPr>
          <p:spPr>
            <a:xfrm>
              <a:off x="18334843" y="3961980"/>
              <a:ext cx="33890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>
                  <a:latin typeface="STSong" panose="02010600040101010101" pitchFamily="2" charset="-122"/>
                  <a:ea typeface="STSong" panose="02010600040101010101" pitchFamily="2" charset="-122"/>
                </a:rPr>
                <a:t>1</a:t>
              </a:r>
              <a:r>
                <a:rPr lang="zh-CN" altLang="en-US" sz="4000" dirty="0">
                  <a:latin typeface="STSong" panose="02010600040101010101" pitchFamily="2" charset="-122"/>
                  <a:ea typeface="STSong" panose="02010600040101010101" pitchFamily="2" charset="-122"/>
                </a:rPr>
                <a:t>层</a:t>
              </a:r>
              <a:r>
                <a:rPr lang="en-US" sz="4000" dirty="0">
                  <a:latin typeface="STSong" panose="02010600040101010101" pitchFamily="2" charset="-122"/>
                  <a:ea typeface="STSong" panose="02010600040101010101" pitchFamily="2" charset="-122"/>
                </a:rPr>
                <a:t>Dropout</a:t>
              </a:r>
              <a:r>
                <a:rPr lang="zh-CN" altLang="en-US" sz="4000" dirty="0">
                  <a:latin typeface="STSong" panose="02010600040101010101" pitchFamily="2" charset="-122"/>
                  <a:ea typeface="STSong" panose="02010600040101010101" pitchFamily="2" charset="-122"/>
                </a:rPr>
                <a:t>层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3D6A44-6B38-5E44-91E5-87225570967B}"/>
                </a:ext>
              </a:extLst>
            </p:cNvPr>
            <p:cNvSpPr/>
            <p:nvPr/>
          </p:nvSpPr>
          <p:spPr>
            <a:xfrm>
              <a:off x="9983544" y="9038621"/>
              <a:ext cx="33890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>
                  <a:latin typeface="STSong" panose="02010600040101010101" pitchFamily="2" charset="-122"/>
                  <a:ea typeface="STSong" panose="02010600040101010101" pitchFamily="2" charset="-122"/>
                </a:rPr>
                <a:t>2</a:t>
              </a:r>
              <a:r>
                <a:rPr lang="zh-CN" altLang="en-US" sz="4000" dirty="0">
                  <a:latin typeface="STSong" panose="02010600040101010101" pitchFamily="2" charset="-122"/>
                  <a:ea typeface="STSong" panose="02010600040101010101" pitchFamily="2" charset="-122"/>
                </a:rPr>
                <a:t>层</a:t>
              </a:r>
              <a:r>
                <a:rPr lang="en-US" sz="4000" dirty="0">
                  <a:latin typeface="STSong" panose="02010600040101010101" pitchFamily="2" charset="-122"/>
                  <a:ea typeface="STSong" panose="02010600040101010101" pitchFamily="2" charset="-122"/>
                </a:rPr>
                <a:t>Dropout</a:t>
              </a:r>
              <a:r>
                <a:rPr lang="zh-CN" altLang="en-US" sz="4000" dirty="0">
                  <a:latin typeface="STSong" panose="02010600040101010101" pitchFamily="2" charset="-122"/>
                  <a:ea typeface="STSong" panose="02010600040101010101" pitchFamily="2" charset="-122"/>
                </a:rPr>
                <a:t>层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7019CF-9911-A242-BCD5-BBA3B09E2C11}"/>
                </a:ext>
              </a:extLst>
            </p:cNvPr>
            <p:cNvSpPr/>
            <p:nvPr/>
          </p:nvSpPr>
          <p:spPr>
            <a:xfrm>
              <a:off x="18334842" y="9038621"/>
              <a:ext cx="33890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>
                  <a:latin typeface="STSong" panose="02010600040101010101" pitchFamily="2" charset="-122"/>
                  <a:ea typeface="STSong" panose="02010600040101010101" pitchFamily="2" charset="-122"/>
                </a:rPr>
                <a:t>4</a:t>
              </a:r>
              <a:r>
                <a:rPr lang="zh-CN" altLang="en-US" sz="4000" dirty="0">
                  <a:latin typeface="STSong" panose="02010600040101010101" pitchFamily="2" charset="-122"/>
                  <a:ea typeface="STSong" panose="02010600040101010101" pitchFamily="2" charset="-122"/>
                </a:rPr>
                <a:t>层</a:t>
              </a:r>
              <a:r>
                <a:rPr lang="en-US" sz="4000" dirty="0">
                  <a:latin typeface="STSong" panose="02010600040101010101" pitchFamily="2" charset="-122"/>
                  <a:ea typeface="STSong" panose="02010600040101010101" pitchFamily="2" charset="-122"/>
                </a:rPr>
                <a:t>Dropout</a:t>
              </a:r>
              <a:r>
                <a:rPr lang="zh-CN" altLang="en-US" sz="4000" dirty="0">
                  <a:latin typeface="STSong" panose="02010600040101010101" pitchFamily="2" charset="-122"/>
                  <a:ea typeface="STSong" panose="02010600040101010101" pitchFamily="2" charset="-122"/>
                </a:rPr>
                <a:t>层 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DDFFA-D65A-3641-8E64-62EAFE3200C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41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104776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2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神经网络进阶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激活函数：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E377C4-7E6F-C746-98AD-486B77A5011A}"/>
              </a:ext>
            </a:extLst>
          </p:cNvPr>
          <p:cNvSpPr/>
          <p:nvPr/>
        </p:nvSpPr>
        <p:spPr>
          <a:xfrm>
            <a:off x="1014349" y="4265712"/>
            <a:ext cx="7840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Sigmoid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函数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也叫</a:t>
            </a:r>
            <a:r>
              <a:rPr lang="en-US" sz="4000" dirty="0">
                <a:latin typeface="Heiti TC Medium" pitchFamily="2" charset="-128"/>
                <a:ea typeface="Heiti TC Medium" pitchFamily="2" charset="-128"/>
              </a:rPr>
              <a:t>Logistic 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函数：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35BC36-E48A-1046-9E5E-F1FEB69B5C86}"/>
                  </a:ext>
                </a:extLst>
              </p:cNvPr>
              <p:cNvSpPr txBox="1"/>
              <p:nvPr/>
            </p:nvSpPr>
            <p:spPr>
              <a:xfrm>
                <a:off x="2326904" y="5705872"/>
                <a:ext cx="5728263" cy="12833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N" sz="4400" i="1" smtClean="0">
                          <a:latin typeface="Cambria Math" panose="02040503050406030204" pitchFamily="18" charset="0"/>
                        </a:rPr>
                        <m:t>Sigmoid</m:t>
                      </m:r>
                      <m:d>
                        <m:dPr>
                          <m:begChr m:val="（"/>
                          <m:endChr m:val="）"/>
                          <m:ctrlPr>
                            <a:rPr lang="zh-CN" alt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4400" i="1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altLang="zh-CN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4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CN" sz="4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CN" sz="4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35BC36-E48A-1046-9E5E-F1FEB69B5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904" y="5705872"/>
                <a:ext cx="5728263" cy="1283300"/>
              </a:xfrm>
              <a:prstGeom prst="rect">
                <a:avLst/>
              </a:prstGeom>
              <a:blipFill>
                <a:blip r:embed="rId3"/>
                <a:stretch>
                  <a:fillRect l="-1991" t="-980" b="-127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EF5FDEB-3656-B44D-A000-C5494556B6E8}"/>
              </a:ext>
            </a:extLst>
          </p:cNvPr>
          <p:cNvSpPr/>
          <p:nvPr/>
        </p:nvSpPr>
        <p:spPr>
          <a:xfrm>
            <a:off x="1030760" y="7578080"/>
            <a:ext cx="8416086" cy="1794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把𝑥 ∈ 𝑅的输入“压缩”到 </a:t>
            </a:r>
            <a:r>
              <a:rPr lang="en-US" altLang="zh-CN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(0,1)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区间</a:t>
            </a:r>
            <a:endParaRPr lang="en-US" altLang="zh-CN" sz="4000" dirty="0">
              <a:solidFill>
                <a:srgbClr val="FF0000"/>
              </a:solidFill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转译为：概率输出，信号强度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DB87C8-61C0-8049-B340-F6EB72397222}"/>
              </a:ext>
            </a:extLst>
          </p:cNvPr>
          <p:cNvSpPr/>
          <p:nvPr/>
        </p:nvSpPr>
        <p:spPr>
          <a:xfrm>
            <a:off x="1246784" y="10098360"/>
            <a:ext cx="13120900" cy="1794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在输入值较大或较小时容易出现梯度值接近于 </a:t>
            </a:r>
            <a:r>
              <a:rPr lang="en-US" altLang="zh-CN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0 </a:t>
            </a:r>
            <a:r>
              <a:rPr lang="zh-CN" altLang="en-US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的现象，</a:t>
            </a:r>
            <a:endParaRPr lang="en-US" altLang="zh-CN" sz="4000" dirty="0">
              <a:solidFill>
                <a:schemeClr val="tx1"/>
              </a:solidFill>
              <a:latin typeface="Heiti TC Medium" pitchFamily="2" charset="-128"/>
              <a:ea typeface="Heiti TC Medium" pitchFamily="2" charset="-128"/>
            </a:endParaRPr>
          </a:p>
          <a:p>
            <a:pPr algn="l">
              <a:lnSpc>
                <a:spcPct val="15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称为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梯度弥散现象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C4AB20-EB91-4946-B4BC-17127E7D2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6216" y="4769768"/>
            <a:ext cx="8792792" cy="74860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966269-CD1A-664F-98A4-E1E8203C386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42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03914961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2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神经网络进阶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激活函数：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5505D-736F-B74B-83EF-E2418EC3008A}"/>
              </a:ext>
            </a:extLst>
          </p:cNvPr>
          <p:cNvSpPr/>
          <p:nvPr/>
        </p:nvSpPr>
        <p:spPr>
          <a:xfrm>
            <a:off x="1074481" y="5292003"/>
            <a:ext cx="11482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ReLU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en-US" sz="4000" dirty="0">
                <a:latin typeface="Heiti TC Medium" pitchFamily="2" charset="-128"/>
                <a:ea typeface="Heiti TC Medium" pitchFamily="2" charset="-128"/>
              </a:rPr>
              <a:t>(</a:t>
            </a:r>
            <a:r>
              <a:rPr lang="en-US" sz="4000" dirty="0" err="1">
                <a:latin typeface="Heiti TC Medium" pitchFamily="2" charset="-128"/>
                <a:ea typeface="Heiti TC Medium" pitchFamily="2" charset="-128"/>
              </a:rPr>
              <a:t>REctified</a:t>
            </a:r>
            <a:r>
              <a:rPr lang="en-US" sz="4000" dirty="0">
                <a:latin typeface="Heiti TC Medium" pitchFamily="2" charset="-128"/>
                <a:ea typeface="Heiti TC Medium" pitchFamily="2" charset="-128"/>
              </a:rPr>
              <a:t> Linear Unit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，修正线性单元</a:t>
            </a:r>
            <a:r>
              <a:rPr lang="en-US" altLang="zh-CN" sz="4000" dirty="0">
                <a:latin typeface="Heiti TC Medium" pitchFamily="2" charset="-128"/>
                <a:ea typeface="Heiti TC Medium" pitchFamily="2" charset="-128"/>
              </a:rPr>
              <a:t>)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函数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562A55-8BC5-4047-9A5D-9939F68BAA31}"/>
                  </a:ext>
                </a:extLst>
              </p:cNvPr>
              <p:cNvSpPr txBox="1"/>
              <p:nvPr/>
            </p:nvSpPr>
            <p:spPr>
              <a:xfrm>
                <a:off x="3349363" y="7039083"/>
                <a:ext cx="5550173" cy="677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N" sz="4400" i="0" smtClean="0">
                          <a:latin typeface="Cambria Math" panose="02040503050406030204" pitchFamily="18" charset="0"/>
                        </a:rPr>
                        <m:t>Re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𝐋𝐔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𝒎𝒂𝒙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CN" sz="4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562A55-8BC5-4047-9A5D-9939F68BA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363" y="7039083"/>
                <a:ext cx="5550173" cy="677108"/>
              </a:xfrm>
              <a:prstGeom prst="rect">
                <a:avLst/>
              </a:prstGeom>
              <a:blipFill>
                <a:blip r:embed="rId3"/>
                <a:stretch>
                  <a:fillRect l="-2740" r="-1598" b="-388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B3F3487-78D0-E745-AC6F-59FFF52F0F70}"/>
              </a:ext>
            </a:extLst>
          </p:cNvPr>
          <p:cNvSpPr/>
          <p:nvPr/>
        </p:nvSpPr>
        <p:spPr>
          <a:xfrm>
            <a:off x="1254017" y="8638265"/>
            <a:ext cx="734481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可缓解梯度弥散和梯度爆炸。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6F1624-3376-F54B-8D42-3418179F8158}"/>
              </a:ext>
            </a:extLst>
          </p:cNvPr>
          <p:cNvSpPr/>
          <p:nvPr/>
        </p:nvSpPr>
        <p:spPr>
          <a:xfrm>
            <a:off x="1257937" y="10830634"/>
            <a:ext cx="130943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dirty="0" err="1">
                <a:latin typeface="Heiti TC Medium" pitchFamily="2" charset="-128"/>
                <a:ea typeface="Heiti TC Medium" pitchFamily="2" charset="-128"/>
              </a:rPr>
              <a:t>ReLU</a:t>
            </a:r>
            <a:r>
              <a:rPr lang="en-US" sz="4000" dirty="0"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函数在𝑥</a:t>
            </a:r>
            <a:r>
              <a:rPr lang="en-US" altLang="zh-CN" sz="4000" dirty="0">
                <a:latin typeface="Heiti TC Medium" pitchFamily="2" charset="-128"/>
                <a:ea typeface="Heiti TC Medium" pitchFamily="2" charset="-128"/>
              </a:rPr>
              <a:t>&lt;0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时导数值恒为</a:t>
            </a:r>
            <a:r>
              <a:rPr lang="en-US" altLang="zh-CN" sz="4000" dirty="0">
                <a:latin typeface="Heiti TC Medium" pitchFamily="2" charset="-128"/>
                <a:ea typeface="Heiti TC Medium" pitchFamily="2" charset="-128"/>
              </a:rPr>
              <a:t>0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，也可能会造成梯度弥。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8B80E7-A1F6-2F41-9025-DCF4B7B13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9242" y="4886235"/>
            <a:ext cx="8177974" cy="67549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6A61B-BD81-D349-8146-8AFEA7CBCD9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43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27833425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2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神经网络进阶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激活函数：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5505D-736F-B74B-83EF-E2418EC3008A}"/>
              </a:ext>
            </a:extLst>
          </p:cNvPr>
          <p:cNvSpPr/>
          <p:nvPr/>
        </p:nvSpPr>
        <p:spPr>
          <a:xfrm>
            <a:off x="1350885" y="4673079"/>
            <a:ext cx="42562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LeakyReLU函数</a:t>
            </a:r>
            <a:endParaRPr lang="zh-CN" altLang="en-US" sz="44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E43EC-5373-F74F-B465-15B903EA27F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44</a:t>
            </a:fld>
            <a:endParaRPr lang="en-C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BF5A1E-8DE8-6D40-BB8A-18F16E8259A6}"/>
              </a:ext>
            </a:extLst>
          </p:cNvPr>
          <p:cNvSpPr/>
          <p:nvPr/>
        </p:nvSpPr>
        <p:spPr>
          <a:xfrm>
            <a:off x="15119460" y="4573657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双曲正切函数</a:t>
            </a:r>
            <a:endParaRPr lang="zh-CN" altLang="en-US" sz="4000" dirty="0">
              <a:latin typeface="Heiti TC Medium" pitchFamily="2" charset="-128"/>
              <a:ea typeface="Heiti TC Medium" pitchFamily="2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4C0D08-B950-614D-9AEB-FB5B6A3D2906}"/>
              </a:ext>
            </a:extLst>
          </p:cNvPr>
          <p:cNvGrpSpPr/>
          <p:nvPr/>
        </p:nvGrpSpPr>
        <p:grpSpPr>
          <a:xfrm>
            <a:off x="891739" y="5689999"/>
            <a:ext cx="10223958" cy="7132662"/>
            <a:chOff x="2206255" y="5455681"/>
            <a:chExt cx="10223958" cy="71326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0AD643-29CA-6944-AB69-A836640F6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6255" y="5948338"/>
              <a:ext cx="10223958" cy="664000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1885DC2-6FE0-904F-BB08-8619EB792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8330" y="5455681"/>
              <a:ext cx="4921883" cy="102401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365C306-73FF-1946-89B1-EE9EB0E02A2B}"/>
              </a:ext>
            </a:extLst>
          </p:cNvPr>
          <p:cNvGrpSpPr/>
          <p:nvPr/>
        </p:nvGrpSpPr>
        <p:grpSpPr>
          <a:xfrm>
            <a:off x="14531072" y="5619632"/>
            <a:ext cx="8863837" cy="7461368"/>
            <a:chOff x="14981048" y="5546988"/>
            <a:chExt cx="8863837" cy="74613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B630FE0-6018-1942-A733-2A2AAEF6E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981048" y="6333688"/>
              <a:ext cx="8541709" cy="667466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0140AB-FE5E-DD46-8192-9DB2D0424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10728" y="5546988"/>
              <a:ext cx="4434157" cy="1238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653851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2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神经网络进阶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输出层设计：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F9AFB7-C91F-0644-BEF6-80A61E55E6AC}"/>
              </a:ext>
            </a:extLst>
          </p:cNvPr>
          <p:cNvSpPr/>
          <p:nvPr/>
        </p:nvSpPr>
        <p:spPr>
          <a:xfrm>
            <a:off x="1035157" y="4110161"/>
            <a:ext cx="21472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网络的最后一层：</a:t>
            </a:r>
            <a:r>
              <a:rPr lang="zh-CN" altLang="en-US" sz="4000" dirty="0">
                <a:solidFill>
                  <a:schemeClr val="tx1"/>
                </a:solidFill>
                <a:latin typeface="Heiti TC Medium" pitchFamily="2" charset="-128"/>
                <a:ea typeface="Heiti TC Medium" pitchFamily="2" charset="-128"/>
              </a:rPr>
              <a:t>完成维度变换、特征提取、是否使用激活函数，以及使用什么激活函数等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41B579-A52A-1C43-972C-D6D81CF5E53C}"/>
              </a:ext>
            </a:extLst>
          </p:cNvPr>
          <p:cNvSpPr/>
          <p:nvPr/>
        </p:nvSpPr>
        <p:spPr>
          <a:xfrm>
            <a:off x="1030760" y="5541835"/>
            <a:ext cx="228960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输出属于</a:t>
            </a:r>
            <a:r>
              <a:rPr lang="zh-CN" altLang="en-US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整个实数空间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，或者</a:t>
            </a:r>
            <a:r>
              <a:rPr lang="zh-CN" altLang="en-US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某段普通的实数空间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，比如函数值趋势的预 测，年龄的预测问题等。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65DBFC-80F6-BC4B-8149-554610904E59}"/>
              </a:ext>
            </a:extLst>
          </p:cNvPr>
          <p:cNvSpPr/>
          <p:nvPr/>
        </p:nvSpPr>
        <p:spPr>
          <a:xfrm>
            <a:off x="1214814" y="10575121"/>
            <a:ext cx="224984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输出值特别地落</a:t>
            </a:r>
            <a:r>
              <a:rPr lang="zh-CN" altLang="en-US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在</a:t>
            </a:r>
            <a:r>
              <a:rPr lang="en-US" altLang="zh-CN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[0, 1]</a:t>
            </a:r>
            <a:r>
              <a:rPr lang="zh-CN" altLang="en-US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的区间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，如图片生成，图片像素值一般用</a:t>
            </a:r>
            <a:r>
              <a:rPr lang="en-US" altLang="zh-CN" sz="4000" dirty="0">
                <a:latin typeface="Heiti TC Medium" pitchFamily="2" charset="-128"/>
                <a:ea typeface="Heiti TC Medium" pitchFamily="2" charset="-128"/>
              </a:rPr>
              <a:t>[0, 1]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区间的值表示</a:t>
            </a:r>
            <a:r>
              <a:rPr lang="en-US" altLang="zh-CN" sz="4000" dirty="0">
                <a:latin typeface="Heiti TC Medium" pitchFamily="2" charset="-128"/>
                <a:ea typeface="Heiti TC Medium" pitchFamily="2" charset="-128"/>
              </a:rPr>
              <a:t>;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或者二分类问题的概率，如硬币正反面的概率预测问题。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9529D1-1C55-FD4E-8ABC-F093748D0F14}"/>
              </a:ext>
            </a:extLst>
          </p:cNvPr>
          <p:cNvSpPr/>
          <p:nvPr/>
        </p:nvSpPr>
        <p:spPr>
          <a:xfrm>
            <a:off x="2326904" y="6555133"/>
            <a:ext cx="19730192" cy="911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输出层可以不加激活函数。误差的计算直接基于最后一层的输出𝒐和真实值𝒚进行计算。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A325BE-51CB-DB45-B262-0654A021067C}"/>
              </a:ext>
            </a:extLst>
          </p:cNvPr>
          <p:cNvSpPr/>
          <p:nvPr/>
        </p:nvSpPr>
        <p:spPr>
          <a:xfrm>
            <a:off x="8417569" y="12174155"/>
            <a:ext cx="75488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Sigmoid 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函数刚好具有此功能。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A40207-11E8-0D4C-B202-61E70FD491F9}"/>
              </a:ext>
            </a:extLst>
          </p:cNvPr>
          <p:cNvSpPr/>
          <p:nvPr/>
        </p:nvSpPr>
        <p:spPr>
          <a:xfrm>
            <a:off x="1051616" y="8154144"/>
            <a:ext cx="53431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输出值在</a:t>
            </a:r>
            <a:r>
              <a:rPr lang="en-US" altLang="zh-CN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[-1, 1]</a:t>
            </a:r>
            <a:r>
              <a:rPr lang="zh-CN" altLang="en-US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之间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F1E3E6-2A8F-4F4E-A1C0-456E89004C1C}"/>
              </a:ext>
            </a:extLst>
          </p:cNvPr>
          <p:cNvSpPr/>
          <p:nvPr/>
        </p:nvSpPr>
        <p:spPr>
          <a:xfrm>
            <a:off x="8508940" y="9102442"/>
            <a:ext cx="7366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可以简单地使用 </a:t>
            </a:r>
            <a:r>
              <a:rPr 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tanh 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激活函数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F9AA9-87C7-7B40-B5E9-D470C1D64E0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45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31166513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2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神经网络进阶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56589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输出层设计：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57025-DA69-A74C-A023-8F26C3A0917E}"/>
              </a:ext>
            </a:extLst>
          </p:cNvPr>
          <p:cNvSpPr/>
          <p:nvPr/>
        </p:nvSpPr>
        <p:spPr>
          <a:xfrm>
            <a:off x="1256589" y="4520183"/>
            <a:ext cx="224984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输出值落在</a:t>
            </a:r>
            <a:r>
              <a:rPr lang="en-US" altLang="zh-CN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[0, 1]</a:t>
            </a:r>
            <a:r>
              <a:rPr lang="zh-CN" altLang="en-US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的区间，并且所有输出值之和为 </a:t>
            </a:r>
            <a:r>
              <a:rPr lang="en-US" altLang="zh-CN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，常见的如：多分类问题，如 </a:t>
            </a:r>
            <a:r>
              <a:rPr lang="en-US" sz="4000" dirty="0">
                <a:latin typeface="Heiti TC Medium" pitchFamily="2" charset="-128"/>
                <a:ea typeface="Heiti TC Medium" pitchFamily="2" charset="-128"/>
              </a:rPr>
              <a:t>MNIST 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手写数字图片识别，图片属于</a:t>
            </a:r>
            <a:r>
              <a:rPr lang="en-US" altLang="zh-CN" sz="4000" dirty="0">
                <a:latin typeface="Heiti TC Medium" pitchFamily="2" charset="-128"/>
                <a:ea typeface="Heiti TC Medium" pitchFamily="2" charset="-128"/>
              </a:rPr>
              <a:t>10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个类别的概率之和应为 </a:t>
            </a:r>
            <a:r>
              <a:rPr lang="en-US" altLang="zh-CN" sz="4000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。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DFCC05-7C04-9C40-B5CA-E274292C9766}"/>
              </a:ext>
            </a:extLst>
          </p:cNvPr>
          <p:cNvSpPr/>
          <p:nvPr/>
        </p:nvSpPr>
        <p:spPr>
          <a:xfrm>
            <a:off x="12515109" y="7251353"/>
            <a:ext cx="3347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Softmax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函数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EA55A4-0266-E447-AA6B-41BB60497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2120" y="9807374"/>
            <a:ext cx="8056456" cy="1910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3398C1-1FD2-7841-9545-5138B4AB5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944" y="6858000"/>
            <a:ext cx="7992888" cy="5274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F3B6A4-2312-2A4C-873D-3B66936E7001}"/>
                  </a:ext>
                </a:extLst>
              </p:cNvPr>
              <p:cNvSpPr txBox="1"/>
              <p:nvPr/>
            </p:nvSpPr>
            <p:spPr>
              <a:xfrm>
                <a:off x="15148512" y="7002016"/>
                <a:ext cx="7556656" cy="13976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𝑺𝒐𝒇𝒕𝒎𝒂𝒙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4000" i="1" baseline="-2500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40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kumimoji="0" lang="en-US" sz="40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Neue"/>
                                </a:rPr>
                                <m:t>𝒆</m:t>
                              </m:r>
                            </m:e>
                            <m:sup>
                              <m:r>
                                <a:rPr kumimoji="0" lang="en-US" sz="40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Neue"/>
                                </a:rPr>
                                <m:t>𝒛</m:t>
                              </m:r>
                              <m:r>
                                <a:rPr kumimoji="0" lang="en-US" sz="4000" b="1" i="1" u="none" strike="noStrike" cap="none" spc="0" normalizeH="0" baseline="-2500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Neue"/>
                                </a:rPr>
                                <m:t>𝒊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kumimoji="0" lang="en-US" sz="40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kumimoji="0" lang="en-US" sz="40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Neue"/>
                                </a:rPr>
                                <m:t>𝒋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kumimoji="0" lang="en-US" sz="40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0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kumimoji="0" lang="en-US" sz="4000" b="1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𝒛</m:t>
                                  </m:r>
                                  <m:r>
                                    <a:rPr kumimoji="0" lang="en-US" sz="4000" b="1" i="1" u="none" strike="noStrike" cap="none" spc="0" normalizeH="0" baseline="-2500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𝒋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kumimoji="0" lang="en-CN" sz="4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F3B6A4-2312-2A4C-873D-3B66936E7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8512" y="7002016"/>
                <a:ext cx="7556656" cy="1397627"/>
              </a:xfrm>
              <a:prstGeom prst="rect">
                <a:avLst/>
              </a:prstGeom>
              <a:blipFill>
                <a:blip r:embed="rId5"/>
                <a:stretch>
                  <a:fillRect t="-25225" b="-1036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49680-57F8-0449-8BC8-E9E9B60ADBB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46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6119909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2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神经网络进阶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误差函数：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2F6BF3-6060-AA43-B647-D3D0B5971892}"/>
              </a:ext>
            </a:extLst>
          </p:cNvPr>
          <p:cNvSpPr/>
          <p:nvPr/>
        </p:nvSpPr>
        <p:spPr>
          <a:xfrm>
            <a:off x="1246784" y="3833664"/>
            <a:ext cx="22322480" cy="399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在搭建完模型结构后，下一步就是选择合适的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误差函数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来计算误差。 其中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均方差函数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和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交叉熵函数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在深度学习中比较常见。</a:t>
            </a:r>
            <a:endParaRPr lang="en-US" altLang="zh-CN" sz="4400" dirty="0">
              <a:latin typeface="Heiti TC Medium" pitchFamily="2" charset="-128"/>
              <a:ea typeface="Heiti TC Medium" pitchFamily="2" charset="-128"/>
            </a:endParaRPr>
          </a:p>
          <a:p>
            <a:pPr algn="l">
              <a:lnSpc>
                <a:spcPct val="150000"/>
              </a:lnSpc>
            </a:pPr>
            <a:endParaRPr lang="en-US" altLang="zh-CN" sz="4400" dirty="0">
              <a:solidFill>
                <a:srgbClr val="FF0000"/>
              </a:solidFill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均方差函数主要用于回归问题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，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交叉熵函数主要用于分类问题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。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95F115-A306-2D4A-A787-BEB5C326EF63}"/>
              </a:ext>
            </a:extLst>
          </p:cNvPr>
          <p:cNvSpPr/>
          <p:nvPr/>
        </p:nvSpPr>
        <p:spPr>
          <a:xfrm>
            <a:off x="1246784" y="9033015"/>
            <a:ext cx="48397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均方差误差函数：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C09909-09A4-9248-B877-64F01093560B}"/>
                  </a:ext>
                </a:extLst>
              </p:cNvPr>
              <p:cNvSpPr txBox="1"/>
              <p:nvPr/>
            </p:nvSpPr>
            <p:spPr>
              <a:xfrm>
                <a:off x="8504770" y="9021565"/>
                <a:ext cx="7361759" cy="9650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r>
                  <a:rPr kumimoji="0" lang="en-CN" sz="4000" b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MSE</a:t>
                </a:r>
                <a:r>
                  <a:rPr kumimoji="0" lang="zh-CN" altLang="en-US" sz="4000" b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（</a:t>
                </a:r>
                <a:r>
                  <a:rPr lang="en-US" altLang="zh-CN" sz="4000" i="1" dirty="0" err="1"/>
                  <a:t>y,o</a:t>
                </a:r>
                <a:r>
                  <a:rPr kumimoji="0" lang="zh-CN" altLang="en-US" sz="4000" b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）</a:t>
                </a:r>
                <a:r>
                  <a:rPr kumimoji="0" lang="en-US" altLang="zh-CN" sz="4000" b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CN" sz="40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fPr>
                      <m:num>
                        <m:r>
                          <a:rPr kumimoji="0" lang="en-US" sz="40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kumimoji="0" lang="en-US" sz="40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sz="40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  <m:t>𝒅</m:t>
                            </m:r>
                          </m:e>
                          <m:sub>
                            <m:r>
                              <a:rPr kumimoji="0" lang="en-US" sz="40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  <m:t>𝒐𝒖𝒕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kumimoji="0" lang="en-CN" sz="40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40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𝒊</m:t>
                        </m:r>
                        <m:r>
                          <a:rPr kumimoji="0" lang="en-US" sz="40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=</m:t>
                        </m:r>
                        <m:r>
                          <a:rPr kumimoji="0" lang="en-US" sz="40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𝟏</m:t>
                        </m:r>
                      </m:sub>
                      <m:sup>
                        <m:sSub>
                          <m:sSubPr>
                            <m:ctrlPr>
                              <a:rPr kumimoji="0" lang="en-CN" sz="40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sz="40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  <m:t>𝒅</m:t>
                            </m:r>
                          </m:e>
                          <m:sub>
                            <m:r>
                              <a:rPr kumimoji="0" lang="en-US" sz="40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  <m:t>𝒐𝒖𝒕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kumimoji="0" lang="en-CN" sz="40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e>
                              <m:sub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4000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kumimoji="0" lang="en-CN" sz="4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C09909-09A4-9248-B877-64F010935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770" y="9021565"/>
                <a:ext cx="7361759" cy="965008"/>
              </a:xfrm>
              <a:prstGeom prst="rect">
                <a:avLst/>
              </a:prstGeom>
              <a:blipFill>
                <a:blip r:embed="rId3"/>
                <a:stretch>
                  <a:fillRect l="-3614" t="-92208" r="-1033" b="-13766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D1DE2A2-9299-0548-BD9F-878841D71444}"/>
              </a:ext>
            </a:extLst>
          </p:cNvPr>
          <p:cNvSpPr/>
          <p:nvPr/>
        </p:nvSpPr>
        <p:spPr>
          <a:xfrm>
            <a:off x="1246784" y="11330176"/>
            <a:ext cx="20087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当 </a:t>
            </a:r>
            <a:r>
              <a:rPr lang="en-US" sz="4000" dirty="0">
                <a:latin typeface="Heiti TC Medium" pitchFamily="2" charset="-128"/>
                <a:ea typeface="Heiti TC Medium" pitchFamily="2" charset="-128"/>
              </a:rPr>
              <a:t>MSE 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函数达到最小值 </a:t>
            </a:r>
            <a:r>
              <a:rPr lang="en-US" altLang="zh-CN" sz="4000" dirty="0">
                <a:latin typeface="Heiti TC Medium" pitchFamily="2" charset="-128"/>
                <a:ea typeface="Heiti TC Medium" pitchFamily="2" charset="-128"/>
              </a:rPr>
              <a:t>0 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时，输出等于真实标签， 此时神经网络的参数达到最优状态。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D6647-0A25-3544-870C-B9AE9D1F762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47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69878260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2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神经网络进阶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误差函数：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95F115-A306-2D4A-A787-BEB5C326EF63}"/>
              </a:ext>
            </a:extLst>
          </p:cNvPr>
          <p:cNvSpPr/>
          <p:nvPr/>
        </p:nvSpPr>
        <p:spPr>
          <a:xfrm>
            <a:off x="1246784" y="4392720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信息</a:t>
            </a:r>
            <a:r>
              <a:rPr lang="zh-CN" altLang="en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熵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函数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DE2A2-9299-0548-BD9F-878841D71444}"/>
              </a:ext>
            </a:extLst>
          </p:cNvPr>
          <p:cNvSpPr/>
          <p:nvPr/>
        </p:nvSpPr>
        <p:spPr>
          <a:xfrm>
            <a:off x="1246784" y="6063617"/>
            <a:ext cx="138860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CN" sz="4400" dirty="0">
                <a:latin typeface="Heiti TC Medium" pitchFamily="2" charset="-128"/>
                <a:ea typeface="Heiti TC Medium" pitchFamily="2" charset="-128"/>
              </a:rPr>
              <a:t>某个信息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分布的</a:t>
            </a:r>
            <a:r>
              <a:rPr lang="en-US" altLang="zh-CN" sz="4400" dirty="0">
                <a:latin typeface="Heiti TC Medium" pitchFamily="2" charset="-128"/>
                <a:ea typeface="Heiti TC Medium" pitchFamily="2" charset="-128"/>
              </a:rPr>
              <a:t>P(</a:t>
            </a:r>
            <a:r>
              <a:rPr lang="en-US" altLang="zh-CN" sz="4400" dirty="0" err="1">
                <a:latin typeface="Heiti TC Medium" pitchFamily="2" charset="-128"/>
                <a:ea typeface="Heiti TC Medium" pitchFamily="2" charset="-128"/>
              </a:rPr>
              <a:t>i</a:t>
            </a:r>
            <a:r>
              <a:rPr lang="en-US" altLang="zh-CN" sz="4400" dirty="0">
                <a:latin typeface="Heiti TC Medium" pitchFamily="2" charset="-128"/>
                <a:ea typeface="Heiti TC Medium" pitchFamily="2" charset="-128"/>
              </a:rPr>
              <a:t>)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的熵（信息的不确定性）定义为：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117E87-50E3-F44E-8F2F-C0DDD373B77C}"/>
              </a:ext>
            </a:extLst>
          </p:cNvPr>
          <p:cNvSpPr/>
          <p:nvPr/>
        </p:nvSpPr>
        <p:spPr>
          <a:xfrm>
            <a:off x="14707385" y="8212709"/>
            <a:ext cx="503214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CN" sz="4000" dirty="0">
                <a:latin typeface="STSong" panose="02010600040101010101" pitchFamily="2" charset="-122"/>
                <a:ea typeface="STSong" panose="02010600040101010101" pitchFamily="2" charset="-122"/>
              </a:rPr>
              <a:t>e.g. [0,0,0,1], </a:t>
            </a:r>
          </a:p>
          <a:p>
            <a:pPr algn="l"/>
            <a:r>
              <a:rPr lang="zh-CN" altLang="en-US" sz="4000" dirty="0">
                <a:latin typeface="STSong" panose="02010600040101010101" pitchFamily="2" charset="-122"/>
                <a:ea typeface="STSong" panose="02010600040101010101" pitchFamily="2" charset="-122"/>
              </a:rPr>
              <a:t>      </a:t>
            </a:r>
            <a:r>
              <a:rPr lang="en-CN" sz="4000" dirty="0">
                <a:latin typeface="STSong" panose="02010600040101010101" pitchFamily="2" charset="-122"/>
                <a:ea typeface="STSong" panose="02010600040101010101" pitchFamily="2" charset="-122"/>
              </a:rPr>
              <a:t>[0.1,0.1,0.1,0.7] ,</a:t>
            </a:r>
          </a:p>
          <a:p>
            <a:pPr algn="l"/>
            <a:r>
              <a:rPr lang="en-CN" sz="4000" dirty="0">
                <a:latin typeface="STSong" panose="02010600040101010101" pitchFamily="2" charset="-122"/>
                <a:ea typeface="STSong" panose="02010600040101010101" pitchFamily="2" charset="-122"/>
              </a:rPr>
              <a:t> </a:t>
            </a:r>
            <a:r>
              <a:rPr lang="zh-CN" altLang="en-US" sz="4000" dirty="0">
                <a:latin typeface="STSong" panose="02010600040101010101" pitchFamily="2" charset="-122"/>
                <a:ea typeface="STSong" panose="02010600040101010101" pitchFamily="2" charset="-122"/>
              </a:rPr>
              <a:t>     </a:t>
            </a:r>
            <a:r>
              <a:rPr lang="en-CN" sz="4000" dirty="0">
                <a:latin typeface="STSong" panose="02010600040101010101" pitchFamily="2" charset="-122"/>
                <a:ea typeface="STSong" panose="02010600040101010101" pitchFamily="2" charset="-122"/>
              </a:rPr>
              <a:t>[0.25,0.25,0.25,0.25]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6FBB76-CF02-EE41-8BFD-8E5E01191F45}"/>
              </a:ext>
            </a:extLst>
          </p:cNvPr>
          <p:cNvSpPr/>
          <p:nvPr/>
        </p:nvSpPr>
        <p:spPr>
          <a:xfrm>
            <a:off x="3335016" y="11628384"/>
            <a:ext cx="17641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因此熵𝐻</a:t>
            </a:r>
            <a:r>
              <a:rPr lang="en-US" altLang="zh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(𝑃)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总是大于等于 </a:t>
            </a:r>
            <a:r>
              <a:rPr lang="en-US" altLang="zh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0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。当熵取得最小值 </a:t>
            </a:r>
            <a:r>
              <a:rPr lang="en-US" altLang="zh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0 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时， 不确定性为 </a:t>
            </a:r>
            <a:r>
              <a:rPr lang="en-US" altLang="zh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0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。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F614C-4FD6-F946-B95C-28F5DDB4EA7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48</a:t>
            </a:fld>
            <a:endParaRPr lang="en-C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1226D6-0E3B-7B42-B146-23E289B191CE}"/>
              </a:ext>
            </a:extLst>
          </p:cNvPr>
          <p:cNvGrpSpPr/>
          <p:nvPr/>
        </p:nvGrpSpPr>
        <p:grpSpPr>
          <a:xfrm>
            <a:off x="4919192" y="8018591"/>
            <a:ext cx="7768691" cy="2133110"/>
            <a:chOff x="8756349" y="7243186"/>
            <a:chExt cx="7768691" cy="213311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C643E4D-74F4-6740-A618-3A6D7567E2B1}"/>
                </a:ext>
              </a:extLst>
            </p:cNvPr>
            <p:cNvGrpSpPr/>
            <p:nvPr/>
          </p:nvGrpSpPr>
          <p:grpSpPr>
            <a:xfrm>
              <a:off x="8756349" y="7243186"/>
              <a:ext cx="7313200" cy="2133110"/>
              <a:chOff x="6359352" y="7406934"/>
              <a:chExt cx="7313200" cy="213311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E9E9D0B-203E-EC4C-AA68-BCE04E3C7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1440" y="7897591"/>
                <a:ext cx="6521112" cy="1608541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7326167-018B-0A40-B8D7-9FA226C3AD12}"/>
                  </a:ext>
                </a:extLst>
              </p:cNvPr>
              <p:cNvSpPr/>
              <p:nvPr/>
            </p:nvSpPr>
            <p:spPr>
              <a:xfrm>
                <a:off x="6359352" y="8747956"/>
                <a:ext cx="1224136" cy="792088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CN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2293221-7AF4-F34F-9CB8-D3A6917D5EC1}"/>
                  </a:ext>
                </a:extLst>
              </p:cNvPr>
              <p:cNvSpPr/>
              <p:nvPr/>
            </p:nvSpPr>
            <p:spPr>
              <a:xfrm>
                <a:off x="7583488" y="7406934"/>
                <a:ext cx="1224136" cy="792088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CN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2B674301-8FD0-6C42-9D0B-49A6E5B7D919}"/>
                </a:ext>
              </a:extLst>
            </p:cNvPr>
            <p:cNvSpPr/>
            <p:nvPr/>
          </p:nvSpPr>
          <p:spPr>
            <a:xfrm>
              <a:off x="9092945" y="7588267"/>
              <a:ext cx="7432095" cy="1642453"/>
            </a:xfrm>
            <a:prstGeom prst="round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332386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2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神经网络进阶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误差函数：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95F115-A306-2D4A-A787-BEB5C326EF63}"/>
              </a:ext>
            </a:extLst>
          </p:cNvPr>
          <p:cNvSpPr/>
          <p:nvPr/>
        </p:nvSpPr>
        <p:spPr>
          <a:xfrm>
            <a:off x="1412136" y="4504383"/>
            <a:ext cx="31470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交叉熵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函数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EFC0D-9C73-D646-AC01-A0AE8D009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144" y="5665605"/>
            <a:ext cx="9640513" cy="23847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39BF23-F8C8-DE42-B57B-0CBB7EDB5524}"/>
              </a:ext>
            </a:extLst>
          </p:cNvPr>
          <p:cNvSpPr/>
          <p:nvPr/>
        </p:nvSpPr>
        <p:spPr>
          <a:xfrm>
            <a:off x="1440339" y="8484428"/>
            <a:ext cx="107516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交叉熵可以分解为𝑝的熵𝐻</a:t>
            </a:r>
            <a:r>
              <a:rPr lang="en-US" altLang="zh-CN" sz="4000" dirty="0">
                <a:latin typeface="Heiti TC Medium" pitchFamily="2" charset="-128"/>
                <a:ea typeface="Heiti TC Medium" pitchFamily="2" charset="-128"/>
              </a:rPr>
              <a:t>(𝑝)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和𝑝与𝑞的 </a:t>
            </a:r>
            <a:r>
              <a:rPr lang="en-US" sz="4000" dirty="0">
                <a:latin typeface="Heiti TC Medium" pitchFamily="2" charset="-128"/>
                <a:ea typeface="Heiti TC Medium" pitchFamily="2" charset="-128"/>
              </a:rPr>
              <a:t>KL 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散度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281D78-3275-174A-A9E2-6AC171EAC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360" y="9977449"/>
            <a:ext cx="9928545" cy="134832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44385-7A39-2242-964D-8BFCCD69EE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49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354153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D96686-5877-364A-B8DD-17660F334088}"/>
              </a:ext>
            </a:extLst>
          </p:cNvPr>
          <p:cNvSpPr/>
          <p:nvPr/>
        </p:nvSpPr>
        <p:spPr>
          <a:xfrm>
            <a:off x="5933778" y="5273824"/>
            <a:ext cx="12503744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8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回归问题（</a:t>
            </a:r>
            <a:r>
              <a:rPr lang="en-US" altLang="zh-CN" sz="8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regression</a:t>
            </a:r>
            <a:r>
              <a:rPr lang="zh-CN" altLang="en-US" sz="8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）</a:t>
            </a:r>
            <a:endParaRPr lang="en-US" altLang="zh-CN" sz="8000" dirty="0">
              <a:solidFill>
                <a:srgbClr val="FF0000"/>
              </a:solidFill>
              <a:latin typeface="Heiti TC Medium" pitchFamily="2" charset="-128"/>
              <a:ea typeface="Heiti TC Medium" pitchFamily="2" charset="-128"/>
            </a:endParaRPr>
          </a:p>
          <a:p>
            <a:pPr algn="l"/>
            <a:endParaRPr lang="en-US" altLang="zh-CN" sz="8000" dirty="0">
              <a:solidFill>
                <a:srgbClr val="FF0000"/>
              </a:solidFill>
              <a:latin typeface="Heiti TC Medium" pitchFamily="2" charset="-128"/>
              <a:ea typeface="Heiti TC Medium" pitchFamily="2" charset="-128"/>
            </a:endParaRPr>
          </a:p>
          <a:p>
            <a:pPr algn="l"/>
            <a:r>
              <a:rPr lang="zh-CN" altLang="en-US" sz="8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分类问题（</a:t>
            </a:r>
            <a:r>
              <a:rPr lang="en-US" altLang="zh-CN" sz="8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classification</a:t>
            </a:r>
            <a:r>
              <a:rPr lang="zh-CN" altLang="en-US" sz="66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）</a:t>
            </a:r>
            <a:endParaRPr lang="en-US" altLang="zh-CN" sz="6600" dirty="0">
              <a:solidFill>
                <a:srgbClr val="FF0000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E997A-BA19-4A46-B572-D31507A995B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2268081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2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神经网络进阶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误差计算：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95F115-A306-2D4A-A787-BEB5C326EF63}"/>
              </a:ext>
            </a:extLst>
          </p:cNvPr>
          <p:cNvSpPr/>
          <p:nvPr/>
        </p:nvSpPr>
        <p:spPr>
          <a:xfrm>
            <a:off x="1393409" y="4265712"/>
            <a:ext cx="2877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CN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交叉熵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函数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B53FBC-87DE-FC40-AD83-44910C6C4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266" y="5297999"/>
            <a:ext cx="8049406" cy="20698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E63408-3089-F14C-BB5F-775553A7F0BB}"/>
              </a:ext>
            </a:extLst>
          </p:cNvPr>
          <p:cNvSpPr/>
          <p:nvPr/>
        </p:nvSpPr>
        <p:spPr>
          <a:xfrm>
            <a:off x="1629825" y="7558167"/>
            <a:ext cx="19491167" cy="99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𝑝 </a:t>
            </a:r>
            <a:r>
              <a:rPr lang="en-US" altLang="zh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= 𝑞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时，𝐷</a:t>
            </a:r>
            <a:r>
              <a:rPr lang="zh-CN" altLang="en-US" sz="4400" baseline="-25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𝐾𝐿</a:t>
            </a:r>
            <a:r>
              <a:rPr lang="en-US" altLang="zh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(𝑝||𝑞)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取得最小值</a:t>
            </a:r>
            <a:r>
              <a:rPr lang="en-US" altLang="zh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0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，𝑝与𝑞之间的差距越大，𝐷</a:t>
            </a:r>
            <a:r>
              <a:rPr lang="zh-CN" altLang="en-US" sz="4400" baseline="-25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𝐾𝐿</a:t>
            </a:r>
            <a:r>
              <a:rPr lang="en-US" altLang="zh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(𝑝||𝑞)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也越 大。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9616D8-2437-D74A-906A-55394158B2AD}"/>
              </a:ext>
            </a:extLst>
          </p:cNvPr>
          <p:cNvSpPr/>
          <p:nvPr/>
        </p:nvSpPr>
        <p:spPr>
          <a:xfrm>
            <a:off x="1689100" y="9358214"/>
            <a:ext cx="17991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特别地，当分类问题中 </a:t>
            </a:r>
            <a:r>
              <a:rPr lang="en-US" sz="4000" dirty="0">
                <a:latin typeface="Heiti TC Medium" pitchFamily="2" charset="-128"/>
                <a:ea typeface="Heiti TC Medium" pitchFamily="2" charset="-128"/>
              </a:rPr>
              <a:t>y 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的编码分布𝑝采用 </a:t>
            </a:r>
            <a:r>
              <a:rPr lang="en-US" sz="4000" dirty="0">
                <a:latin typeface="Heiti TC Medium" pitchFamily="2" charset="-128"/>
                <a:ea typeface="Heiti TC Medium" pitchFamily="2" charset="-128"/>
              </a:rPr>
              <a:t>One-hot 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编码𝒚时：</a:t>
            </a:r>
            <a:r>
              <a:rPr lang="en-US" altLang="zh-CN" sz="4000" dirty="0">
                <a:latin typeface="Heiti TC Medium" pitchFamily="2" charset="-128"/>
                <a:ea typeface="Heiti TC Medium" pitchFamily="2" charset="-128"/>
              </a:rPr>
              <a:t>𝐻(𝑝) = 0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，此时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DDFCAC-78B5-2C46-ACDE-B851F36F1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404" y="10582503"/>
            <a:ext cx="10729192" cy="996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722297-0170-3343-92A9-1742BEB6409E}"/>
              </a:ext>
            </a:extLst>
          </p:cNvPr>
          <p:cNvSpPr/>
          <p:nvPr/>
        </p:nvSpPr>
        <p:spPr>
          <a:xfrm>
            <a:off x="14301257" y="5679047"/>
            <a:ext cx="8376011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STSong" panose="02010600040101010101" pitchFamily="2" charset="-122"/>
                <a:ea typeface="STSong" panose="02010600040101010101" pitchFamily="2" charset="-122"/>
              </a:rPr>
              <a:t>用于衡量 </a:t>
            </a:r>
            <a:r>
              <a:rPr lang="en-US" altLang="zh-CN" sz="4000" dirty="0">
                <a:solidFill>
                  <a:srgbClr val="FF0000"/>
                </a:solidFill>
                <a:latin typeface="STSong" panose="02010600040101010101" pitchFamily="2" charset="-122"/>
                <a:ea typeface="STSong" panose="02010600040101010101" pitchFamily="2" charset="-122"/>
              </a:rPr>
              <a:t>2 </a:t>
            </a:r>
            <a:r>
              <a:rPr lang="zh-CN" altLang="en-US" sz="4000" dirty="0">
                <a:solidFill>
                  <a:srgbClr val="FF0000"/>
                </a:solidFill>
                <a:latin typeface="STSong" panose="02010600040101010101" pitchFamily="2" charset="-122"/>
                <a:ea typeface="STSong" panose="02010600040101010101" pitchFamily="2" charset="-122"/>
              </a:rPr>
              <a:t>个分布之间距离的指标。</a:t>
            </a:r>
            <a:endParaRPr lang="en-US" altLang="zh-CN" sz="4000" dirty="0">
              <a:solidFill>
                <a:srgbClr val="FF0000"/>
              </a:solidFill>
              <a:latin typeface="STSong" panose="02010600040101010101" pitchFamily="2" charset="-122"/>
              <a:ea typeface="STSong" panose="02010600040101010101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D830F8-D257-1B48-B131-7A3073BDF8E8}"/>
              </a:ext>
            </a:extLst>
          </p:cNvPr>
          <p:cNvSpPr/>
          <p:nvPr/>
        </p:nvSpPr>
        <p:spPr>
          <a:xfrm>
            <a:off x="1743924" y="11892362"/>
            <a:ext cx="13645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退化到真实标签分布𝒚与输出概率分布𝒐之间的 </a:t>
            </a:r>
            <a:r>
              <a:rPr 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KL 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散度上。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F8218-1031-5A40-932B-F5C53184225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50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346134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3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常见神经网络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altLang="zh-CN" sz="6000" b="1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5C1421-5277-9643-B28E-F494CA8475DB}"/>
              </a:ext>
            </a:extLst>
          </p:cNvPr>
          <p:cNvGrpSpPr/>
          <p:nvPr/>
        </p:nvGrpSpPr>
        <p:grpSpPr>
          <a:xfrm>
            <a:off x="4559152" y="3698083"/>
            <a:ext cx="16854117" cy="9040017"/>
            <a:chOff x="5783288" y="4625752"/>
            <a:chExt cx="10098515" cy="700945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42C5C52-B565-ED40-A6DE-8AB3000DD830}"/>
                </a:ext>
              </a:extLst>
            </p:cNvPr>
            <p:cNvGrpSpPr/>
            <p:nvPr/>
          </p:nvGrpSpPr>
          <p:grpSpPr>
            <a:xfrm>
              <a:off x="5783288" y="4625752"/>
              <a:ext cx="10098515" cy="6139343"/>
              <a:chOff x="12616451" y="4949304"/>
              <a:chExt cx="10098515" cy="613934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B9BA6C9-758D-3A42-99C9-3468D2F05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16451" y="4949304"/>
                <a:ext cx="10098515" cy="5417566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3EB5E6B-D44A-AE45-911A-2834F07C5421}"/>
                  </a:ext>
                </a:extLst>
              </p:cNvPr>
              <p:cNvSpPr/>
              <p:nvPr/>
            </p:nvSpPr>
            <p:spPr>
              <a:xfrm>
                <a:off x="13086298" y="10477707"/>
                <a:ext cx="255550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NewRomanPSMT"/>
                  </a:rPr>
                  <a:t>Yann </a:t>
                </a:r>
                <a:r>
                  <a:rPr lang="en-US" sz="3200" dirty="0" err="1">
                    <a:latin typeface="TimesNewRomanPSMT"/>
                  </a:rPr>
                  <a:t>LeCun</a:t>
                </a:r>
                <a:r>
                  <a:rPr lang="en-US" sz="3200" dirty="0">
                    <a:latin typeface="TimesNewRomanPSMT"/>
                  </a:rPr>
                  <a:t> </a:t>
                </a:r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0D13B20-496C-C340-A46C-214397DD5B7B}"/>
                  </a:ext>
                </a:extLst>
              </p:cNvPr>
              <p:cNvSpPr/>
              <p:nvPr/>
            </p:nvSpPr>
            <p:spPr>
              <a:xfrm>
                <a:off x="16080979" y="10477707"/>
                <a:ext cx="31694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NewRomanPSMT"/>
                  </a:rPr>
                  <a:t>Geoffrey</a:t>
                </a:r>
                <a:r>
                  <a:rPr lang="zh-CN" altLang="en-US" sz="3200" dirty="0">
                    <a:latin typeface="TimesNewRomanPSMT"/>
                  </a:rPr>
                  <a:t> </a:t>
                </a:r>
                <a:r>
                  <a:rPr lang="en-US" sz="3200" dirty="0">
                    <a:latin typeface="TimesNewRomanPSMT"/>
                  </a:rPr>
                  <a:t>Hinton </a:t>
                </a:r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4ECC374-C78B-2B40-A499-570CE77AD90C}"/>
                  </a:ext>
                </a:extLst>
              </p:cNvPr>
              <p:cNvSpPr/>
              <p:nvPr/>
            </p:nvSpPr>
            <p:spPr>
              <a:xfrm>
                <a:off x="19583360" y="10503872"/>
                <a:ext cx="28183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err="1">
                    <a:latin typeface="TimesNewRomanPSMT"/>
                  </a:rPr>
                  <a:t>Yoshua</a:t>
                </a:r>
                <a:r>
                  <a:rPr lang="en-US" sz="3200" dirty="0">
                    <a:latin typeface="TimesNewRomanPSMT"/>
                  </a:rPr>
                  <a:t> </a:t>
                </a:r>
                <a:r>
                  <a:rPr lang="en-US" sz="3200" dirty="0" err="1">
                    <a:latin typeface="TimesNewRomanPSMT"/>
                  </a:rPr>
                  <a:t>Bengio</a:t>
                </a:r>
                <a:endParaRPr lang="en-US" dirty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AB8EC5-BB04-AF43-A85E-E53BC41FF311}"/>
                </a:ext>
              </a:extLst>
            </p:cNvPr>
            <p:cNvSpPr txBox="1"/>
            <p:nvPr/>
          </p:nvSpPr>
          <p:spPr>
            <a:xfrm>
              <a:off x="6654981" y="11070953"/>
              <a:ext cx="1700787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N" sz="3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BP, CNN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1FCDC6-CD21-2347-A51E-382CA9D02837}"/>
                </a:ext>
              </a:extLst>
            </p:cNvPr>
            <p:cNvSpPr txBox="1"/>
            <p:nvPr/>
          </p:nvSpPr>
          <p:spPr>
            <a:xfrm>
              <a:off x="10159318" y="11070952"/>
              <a:ext cx="1700787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N" sz="3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BP, DNN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F73ADF-453C-784F-8239-C81A28581550}"/>
                </a:ext>
              </a:extLst>
            </p:cNvPr>
            <p:cNvSpPr txBox="1"/>
            <p:nvPr/>
          </p:nvSpPr>
          <p:spPr>
            <a:xfrm>
              <a:off x="13858114" y="11070952"/>
              <a:ext cx="942566" cy="5642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N" sz="3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GAN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3D94C-D0ED-1E46-BADD-DB75D84460F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51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03110511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3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常见神经网络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卷积神经网络（</a:t>
            </a:r>
            <a:r>
              <a:rPr lang="en-US" altLang="zh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Conventional Neuron Network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）：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1022A5-8B25-7844-BCA0-5977B933A890}"/>
              </a:ext>
            </a:extLst>
          </p:cNvPr>
          <p:cNvSpPr/>
          <p:nvPr/>
        </p:nvSpPr>
        <p:spPr>
          <a:xfrm>
            <a:off x="17195140" y="6364238"/>
            <a:ext cx="48397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全连接网络的问题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F5497-BAFB-EF4C-AA32-0324ED9B2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602" y="5489848"/>
            <a:ext cx="12817425" cy="62069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7310BB-9B79-8C4A-B30E-F35FEC487612}"/>
              </a:ext>
            </a:extLst>
          </p:cNvPr>
          <p:cNvSpPr/>
          <p:nvPr/>
        </p:nvSpPr>
        <p:spPr>
          <a:xfrm>
            <a:off x="18041525" y="8874935"/>
            <a:ext cx="31470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参数量过大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845EC-0CC0-A64D-ABDB-18C3E736F6C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52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3247369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3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常见神经网络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卷积神经网络（</a:t>
            </a:r>
            <a:r>
              <a:rPr lang="en-US" altLang="zh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Conventional Neuron Network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）：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E21CE1-C5CF-3248-A3FA-3ED7118D3496}"/>
              </a:ext>
            </a:extLst>
          </p:cNvPr>
          <p:cNvSpPr/>
          <p:nvPr/>
        </p:nvSpPr>
        <p:spPr>
          <a:xfrm>
            <a:off x="1246784" y="4636212"/>
            <a:ext cx="2441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解决方法</a:t>
            </a:r>
            <a:endParaRPr lang="zh-CN" altLang="en-US" sz="44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DF0A9F-EA2E-E647-A971-21A2857A5FEB}"/>
              </a:ext>
            </a:extLst>
          </p:cNvPr>
          <p:cNvSpPr/>
          <p:nvPr/>
        </p:nvSpPr>
        <p:spPr>
          <a:xfrm>
            <a:off x="1246784" y="6744345"/>
            <a:ext cx="12176575" cy="399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（</a:t>
            </a:r>
            <a:r>
              <a:rPr lang="en-US" altLang="zh-CN" sz="44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44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）局部相关性：</a:t>
            </a:r>
            <a:endParaRPr lang="en-US" altLang="zh-CN" sz="4400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pPr algn="l">
              <a:lnSpc>
                <a:spcPct val="150000"/>
              </a:lnSpc>
            </a:pPr>
            <a:endParaRPr lang="en-US" altLang="zh-CN" sz="4400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          分析输入节点对输出节点的重要性分布，</a:t>
            </a:r>
            <a:endParaRPr lang="en-US" altLang="zh-CN" sz="4400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          仅考虑较重要的一部分输入节点。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A53BE-09C6-7241-8196-687EC0FD481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53</a:t>
            </a:fld>
            <a:endParaRPr lang="en-C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980DD4-69FC-314A-A86F-43D331F8E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0312" y="5405653"/>
            <a:ext cx="7194600" cy="63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8352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3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常见神经网络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卷积神经网络（</a:t>
            </a:r>
            <a:r>
              <a:rPr lang="en-US" altLang="zh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Conventional Neuron Network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）：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E21CE1-C5CF-3248-A3FA-3ED7118D3496}"/>
              </a:ext>
            </a:extLst>
          </p:cNvPr>
          <p:cNvSpPr/>
          <p:nvPr/>
        </p:nvSpPr>
        <p:spPr>
          <a:xfrm>
            <a:off x="1261392" y="4337720"/>
            <a:ext cx="2441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解决方法</a:t>
            </a:r>
            <a:endParaRPr lang="zh-CN" altLang="en-US" sz="44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DF0A9F-EA2E-E647-A971-21A2857A5FEB}"/>
              </a:ext>
            </a:extLst>
          </p:cNvPr>
          <p:cNvSpPr/>
          <p:nvPr/>
        </p:nvSpPr>
        <p:spPr>
          <a:xfrm>
            <a:off x="992252" y="5826907"/>
            <a:ext cx="11601253" cy="200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（</a:t>
            </a:r>
            <a:r>
              <a:rPr lang="en-US" altLang="zh-CN" sz="44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2</a:t>
            </a:r>
            <a:r>
              <a:rPr lang="zh-CN" altLang="en-US" sz="44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）权值共享： 对于每个输出节点𝑜，</a:t>
            </a:r>
            <a:endParaRPr lang="en-US" altLang="zh-CN" sz="4400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                                均使用相同的权值矩阵𝑾。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089573-2172-D149-8F9F-205FC8B23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826" y="5107161"/>
            <a:ext cx="7382287" cy="70681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48AAB4-1552-FC48-8F76-B1279EA90BEA}"/>
              </a:ext>
            </a:extLst>
          </p:cNvPr>
          <p:cNvSpPr/>
          <p:nvPr/>
        </p:nvSpPr>
        <p:spPr>
          <a:xfrm>
            <a:off x="2064305" y="9223514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在计算左上角位置的输出像素时，使用权值矩阵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A8B522-5F11-5D44-BC68-23E491EC6AC9}"/>
              </a:ext>
            </a:extLst>
          </p:cNvPr>
          <p:cNvSpPr/>
          <p:nvPr/>
        </p:nvSpPr>
        <p:spPr>
          <a:xfrm>
            <a:off x="1927887" y="11074400"/>
            <a:ext cx="11205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在计算右下方感受野区域时，共享权值参数𝑾。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659178-2DE4-7149-8643-6EA215683C2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54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5420472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3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常见神经网络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卷积神经网络（</a:t>
            </a:r>
            <a:r>
              <a:rPr lang="en-US" altLang="zh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Conventional Neuron Network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）：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zh-CN" altLang="en-US" dirty="0"/>
              <a:t>                   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478A3D-72ED-944D-BCD7-5A51F7FA2997}"/>
              </a:ext>
            </a:extLst>
          </p:cNvPr>
          <p:cNvSpPr/>
          <p:nvPr/>
        </p:nvSpPr>
        <p:spPr>
          <a:xfrm>
            <a:off x="1246784" y="4538843"/>
            <a:ext cx="2441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卷积运算</a:t>
            </a:r>
            <a:endParaRPr lang="zh-CN" altLang="en-US" sz="4400" dirty="0">
              <a:solidFill>
                <a:srgbClr val="FF0000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B5FA14-1961-9F43-B479-FA34E41FA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096" y="7700171"/>
            <a:ext cx="12576011" cy="24709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40692C-DEB6-F643-A506-5A327F5A27E4}"/>
              </a:ext>
            </a:extLst>
          </p:cNvPr>
          <p:cNvSpPr/>
          <p:nvPr/>
        </p:nvSpPr>
        <p:spPr>
          <a:xfrm>
            <a:off x="1323237" y="6172297"/>
            <a:ext cx="38795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latin typeface="Heiti TC Medium" pitchFamily="2" charset="-128"/>
                <a:ea typeface="Heiti TC Medium" pitchFamily="2" charset="-128"/>
              </a:rPr>
              <a:t>2D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离散卷积：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B79123-BEB1-6E40-BBCC-7A7269B38FB2}"/>
              </a:ext>
            </a:extLst>
          </p:cNvPr>
          <p:cNvSpPr/>
          <p:nvPr/>
        </p:nvSpPr>
        <p:spPr>
          <a:xfrm>
            <a:off x="13227752" y="7146032"/>
            <a:ext cx="30315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2D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图片函数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6095A8-0752-D642-BC33-837377327518}"/>
              </a:ext>
            </a:extLst>
          </p:cNvPr>
          <p:cNvSpPr/>
          <p:nvPr/>
        </p:nvSpPr>
        <p:spPr>
          <a:xfrm>
            <a:off x="14890385" y="9894530"/>
            <a:ext cx="6553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2D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卷积核</a:t>
            </a:r>
            <a:r>
              <a:rPr lang="en-US" altLang="zh-CN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(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 即权值矩阵𝑾 </a:t>
            </a:r>
            <a:r>
              <a:rPr lang="en-US" altLang="zh-CN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)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2A04C0-2E01-1B4A-9798-9980EA06DDCF}"/>
              </a:ext>
            </a:extLst>
          </p:cNvPr>
          <p:cNvSpPr/>
          <p:nvPr/>
        </p:nvSpPr>
        <p:spPr>
          <a:xfrm>
            <a:off x="13242980" y="8204227"/>
            <a:ext cx="1611117" cy="1459200"/>
          </a:xfrm>
          <a:prstGeom prst="rect">
            <a:avLst/>
          </a:prstGeom>
          <a:solidFill>
            <a:srgbClr val="FF0000">
              <a:alpha val="20000"/>
            </a:srgbClr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0AAD96-EE45-8F49-A569-ED7BD94F8125}"/>
              </a:ext>
            </a:extLst>
          </p:cNvPr>
          <p:cNvSpPr/>
          <p:nvPr/>
        </p:nvSpPr>
        <p:spPr>
          <a:xfrm>
            <a:off x="14854097" y="8257195"/>
            <a:ext cx="3878206" cy="14592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FBC094-3910-8C4F-8CF4-AEE68E32B623}"/>
              </a:ext>
            </a:extLst>
          </p:cNvPr>
          <p:cNvSpPr/>
          <p:nvPr/>
        </p:nvSpPr>
        <p:spPr>
          <a:xfrm>
            <a:off x="5202825" y="11678727"/>
            <a:ext cx="15732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𝑓</a:t>
            </a:r>
            <a:r>
              <a:rPr lang="en-US" altLang="zh-CN" sz="4400" dirty="0">
                <a:latin typeface="Heiti TC Medium" pitchFamily="2" charset="-128"/>
                <a:ea typeface="Heiti TC Medium" pitchFamily="2" charset="-128"/>
              </a:rPr>
              <a:t>(𝑖 𝑗) 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和𝑔</a:t>
            </a:r>
            <a:r>
              <a:rPr lang="en-US" altLang="zh-CN" sz="4400" dirty="0">
                <a:latin typeface="Heiti TC Medium" pitchFamily="2" charset="-128"/>
                <a:ea typeface="Heiti TC Medium" pitchFamily="2" charset="-128"/>
              </a:rPr>
              <a:t>(𝑖 𝑗)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仅在各自窗口有效区域存在值，其它区域视为</a:t>
            </a:r>
            <a:r>
              <a:rPr lang="en-US" altLang="zh-CN" sz="4400" dirty="0">
                <a:latin typeface="Heiti TC Medium" pitchFamily="2" charset="-128"/>
                <a:ea typeface="Heiti TC Medium" pitchFamily="2" charset="-128"/>
              </a:rPr>
              <a:t>0 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。</a:t>
            </a:r>
            <a:endParaRPr lang="en-US" altLang="zh-CN" sz="44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AF1AC-41DE-D349-8FCA-DA04F301AB9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55</a:t>
            </a:fld>
            <a:endParaRPr lang="en-C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322C80-7B9A-C74C-AD80-C3AA87A0AF44}"/>
              </a:ext>
            </a:extLst>
          </p:cNvPr>
          <p:cNvSpPr/>
          <p:nvPr/>
        </p:nvSpPr>
        <p:spPr>
          <a:xfrm>
            <a:off x="4696829" y="4487323"/>
            <a:ext cx="16747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信号处理领域，卷积的“卷”是指翻转平移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操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作，“积”是指积分运算，</a:t>
            </a:r>
            <a:r>
              <a:rPr lang="en-US" altLang="zh-CN" sz="4000" dirty="0">
                <a:latin typeface="Heiti TC Medium" pitchFamily="2" charset="-128"/>
                <a:ea typeface="Heiti TC Medium" pitchFamily="2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3771852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3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常见神经网络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卷积神经网络（</a:t>
            </a:r>
            <a:r>
              <a:rPr lang="en-US" altLang="zh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Conventional Neuron Network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）：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478A3D-72ED-944D-BCD7-5A51F7FA2997}"/>
              </a:ext>
            </a:extLst>
          </p:cNvPr>
          <p:cNvSpPr/>
          <p:nvPr/>
        </p:nvSpPr>
        <p:spPr>
          <a:xfrm>
            <a:off x="1259104" y="4505742"/>
            <a:ext cx="2441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卷积运算</a:t>
            </a:r>
            <a:endParaRPr lang="zh-CN" altLang="en-US" sz="4400" dirty="0">
              <a:solidFill>
                <a:srgbClr val="FF0000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18428-4511-984C-BE26-08F4F8A72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784" y="5666137"/>
            <a:ext cx="10945216" cy="3982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F7A824-9216-6348-9F63-C8C20419E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0432" y="6858000"/>
            <a:ext cx="5321758" cy="1330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E284F2-99F2-2F43-BD86-765F027CB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0312" y="9410398"/>
            <a:ext cx="8587338" cy="39821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517378-D9DD-5F49-A3EE-4F02C5A90F2B}"/>
              </a:ext>
            </a:extLst>
          </p:cNvPr>
          <p:cNvSpPr/>
          <p:nvPr/>
        </p:nvSpPr>
        <p:spPr>
          <a:xfrm>
            <a:off x="1548735" y="10878533"/>
            <a:ext cx="12803505" cy="1964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将卷积核𝑔</a:t>
            </a:r>
            <a:r>
              <a:rPr lang="en-US" altLang="zh-CN" sz="4400" dirty="0">
                <a:latin typeface="Heiti TC Medium" pitchFamily="2" charset="-128"/>
                <a:ea typeface="Heiti TC Medium" pitchFamily="2" charset="-128"/>
              </a:rPr>
              <a:t>(𝑖 𝑗)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函数翻转</a:t>
            </a:r>
            <a:r>
              <a:rPr lang="en-US" altLang="zh-CN" sz="4400" dirty="0">
                <a:latin typeface="Heiti TC Medium" pitchFamily="2" charset="-128"/>
                <a:ea typeface="Heiti TC Medium" pitchFamily="2" charset="-128"/>
              </a:rPr>
              <a:t>(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沿着𝑥和𝑦方向各翻转一次</a:t>
            </a:r>
            <a:r>
              <a:rPr lang="en-US" altLang="zh-CN" sz="4400" dirty="0">
                <a:latin typeface="Heiti TC Medium" pitchFamily="2" charset="-128"/>
                <a:ea typeface="Heiti TC Medium" pitchFamily="2" charset="-128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向左、向上各平移一个单元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C31821-C491-1444-8A5D-63267610F25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56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72160920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3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常见神经网络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卷积神经网络（</a:t>
            </a:r>
            <a:r>
              <a:rPr lang="en-US" altLang="zh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Conventional Neuron Network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）：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3DC26-2CA8-CE46-9057-82D4510F4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079" y="6785992"/>
            <a:ext cx="17969841" cy="45365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D392BF-9132-7642-9372-58D4A554DD1A}"/>
              </a:ext>
            </a:extLst>
          </p:cNvPr>
          <p:cNvSpPr/>
          <p:nvPr/>
        </p:nvSpPr>
        <p:spPr>
          <a:xfrm>
            <a:off x="814735" y="4826170"/>
            <a:ext cx="179698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按照此种方式循环计算，可以计算出函数𝑓⨂𝑔 </a:t>
            </a:r>
            <a:r>
              <a:rPr lang="en-US" altLang="zh-CN" sz="4400" dirty="0">
                <a:latin typeface="Heiti TC Medium" pitchFamily="2" charset="-128"/>
                <a:ea typeface="Heiti TC Medium" pitchFamily="2" charset="-128"/>
              </a:rPr>
              <a:t>(𝑚,n), -1&lt;=𝑚, n&lt;=1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，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96199-FF6F-F244-9E5F-93AB01415700}"/>
              </a:ext>
            </a:extLst>
          </p:cNvPr>
          <p:cNvSpPr/>
          <p:nvPr/>
        </p:nvSpPr>
        <p:spPr>
          <a:xfrm>
            <a:off x="2908326" y="12139359"/>
            <a:ext cx="197865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始终使用𝑔</a:t>
            </a:r>
            <a:r>
              <a:rPr lang="en-US" altLang="zh-CN" sz="4400" dirty="0">
                <a:latin typeface="Heiti TC Medium" pitchFamily="2" charset="-128"/>
                <a:ea typeface="Heiti TC Medium" pitchFamily="2" charset="-128"/>
              </a:rPr>
              <a:t>(𝑚,𝑛)</a:t>
            </a:r>
            <a:r>
              <a:rPr lang="zh-CN" altLang="en-US" sz="4400" dirty="0">
                <a:latin typeface="Heiti TC Medium" pitchFamily="2" charset="-128"/>
                <a:ea typeface="Heiti TC Medium" pitchFamily="2" charset="-128"/>
              </a:rPr>
              <a:t>函数完成卷积运算，</a:t>
            </a: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实现了权值共享的思想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372A8-4AB5-A646-A3AD-F4E50ED3B64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57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84614753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3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常见神经网络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卷积神经网络（</a:t>
            </a:r>
            <a:r>
              <a:rPr lang="en-US" altLang="zh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Conventional Neuron Network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）：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72FF4A-B758-1742-94FB-94196B744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090" y="4814163"/>
            <a:ext cx="16423838" cy="78764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53404E-3908-C04D-ACA3-FC411A050093}"/>
              </a:ext>
            </a:extLst>
          </p:cNvPr>
          <p:cNvSpPr/>
          <p:nvPr/>
        </p:nvSpPr>
        <p:spPr>
          <a:xfrm>
            <a:off x="9868231" y="3810829"/>
            <a:ext cx="4929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常见卷积核及其效果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CCB2D-3D39-4143-91C8-CE8C57F70DA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58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83078790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3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常见神经网络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卷积神经网络（</a:t>
            </a:r>
            <a:r>
              <a:rPr lang="en-US" altLang="zh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Conventional Neuron Network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）：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ECCDC3-C859-7347-8754-633AA26AEFD3}"/>
              </a:ext>
            </a:extLst>
          </p:cNvPr>
          <p:cNvSpPr/>
          <p:nvPr/>
        </p:nvSpPr>
        <p:spPr>
          <a:xfrm>
            <a:off x="1246784" y="4606700"/>
            <a:ext cx="82702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彩色的图片包含了 </a:t>
            </a:r>
            <a:r>
              <a:rPr lang="en-US" altLang="zh-CN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R/G/B 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三个通道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B2AC95-1027-7244-BB54-48E9636276A5}"/>
              </a:ext>
            </a:extLst>
          </p:cNvPr>
          <p:cNvSpPr/>
          <p:nvPr/>
        </p:nvSpPr>
        <p:spPr>
          <a:xfrm>
            <a:off x="1246784" y="6429239"/>
            <a:ext cx="11233248" cy="271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一个卷积核只能完成某种逻辑的特征提取，当需要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同时提取多种逻辑特征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，可通过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增加多个卷积核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来得到多种特征，提高神经网络的表达能力。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590446-8EA8-BF44-A6F4-290AF1B69704}"/>
              </a:ext>
            </a:extLst>
          </p:cNvPr>
          <p:cNvSpPr/>
          <p:nvPr/>
        </p:nvSpPr>
        <p:spPr>
          <a:xfrm>
            <a:off x="3171255" y="10686618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多通道输入、多卷积核</a:t>
            </a:r>
            <a:endParaRPr lang="en-CN" sz="4000" dirty="0">
              <a:solidFill>
                <a:srgbClr val="FF0000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76AEC6-3EA0-FA42-9EFF-731E1629F765}"/>
              </a:ext>
            </a:extLst>
          </p:cNvPr>
          <p:cNvGrpSpPr/>
          <p:nvPr/>
        </p:nvGrpSpPr>
        <p:grpSpPr>
          <a:xfrm>
            <a:off x="13987066" y="4202603"/>
            <a:ext cx="9505056" cy="7925865"/>
            <a:chOff x="13632160" y="4904398"/>
            <a:chExt cx="9505056" cy="792586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82F210-1C06-B84F-8CED-0759CD482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32160" y="4904398"/>
              <a:ext cx="9505056" cy="778518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A6CF50-9FA3-AB4A-98E7-A2FD20892564}"/>
                </a:ext>
              </a:extLst>
            </p:cNvPr>
            <p:cNvSpPr/>
            <p:nvPr/>
          </p:nvSpPr>
          <p:spPr>
            <a:xfrm>
              <a:off x="14712280" y="11894159"/>
              <a:ext cx="3024336" cy="936104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D69E8F-B72F-E147-A5A1-6A347861375E}"/>
                </a:ext>
              </a:extLst>
            </p:cNvPr>
            <p:cNvSpPr/>
            <p:nvPr/>
          </p:nvSpPr>
          <p:spPr>
            <a:xfrm>
              <a:off x="18312680" y="11157945"/>
              <a:ext cx="3024336" cy="936104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4224ADD-E3FE-4E40-A929-77DC32F8324B}"/>
              </a:ext>
            </a:extLst>
          </p:cNvPr>
          <p:cNvSpPr/>
          <p:nvPr/>
        </p:nvSpPr>
        <p:spPr>
          <a:xfrm>
            <a:off x="21265008" y="10002738"/>
            <a:ext cx="3024336" cy="936104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E16CC-07E6-8841-931C-857DBEB8E69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59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2811130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D96686-5877-364A-B8DD-17660F334088}"/>
              </a:ext>
            </a:extLst>
          </p:cNvPr>
          <p:cNvSpPr/>
          <p:nvPr/>
        </p:nvSpPr>
        <p:spPr>
          <a:xfrm>
            <a:off x="2851943" y="4697760"/>
            <a:ext cx="1868011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8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回归问题（</a:t>
            </a:r>
            <a:r>
              <a:rPr lang="en-US" altLang="zh-CN" sz="8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regression</a:t>
            </a:r>
            <a:r>
              <a:rPr lang="zh-CN" altLang="en-US" sz="8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）：</a:t>
            </a:r>
            <a:endParaRPr lang="en-US" altLang="zh-CN" sz="8000" dirty="0">
              <a:solidFill>
                <a:srgbClr val="FF0000"/>
              </a:solidFill>
              <a:latin typeface="Heiti TC Medium" pitchFamily="2" charset="-128"/>
              <a:ea typeface="Heiti TC Medium" pitchFamily="2" charset="-128"/>
            </a:endParaRPr>
          </a:p>
          <a:p>
            <a:pPr algn="l"/>
            <a:endParaRPr lang="en-US" altLang="zh-CN" sz="8000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pPr algn="l"/>
            <a:endParaRPr lang="en-US" altLang="zh-CN" sz="8000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pPr algn="l"/>
            <a:r>
              <a:rPr lang="zh-CN" altLang="en-US" sz="8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建模和分析变量之间的关系，多预测问题</a:t>
            </a:r>
            <a:endParaRPr lang="en-US" altLang="zh-CN" sz="8000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E997A-BA19-4A46-B572-D31507A995B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64186820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3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常见神经网络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890432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自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编码器</a:t>
            </a:r>
            <a:r>
              <a:rPr lang="en-US" altLang="zh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(Auto-Encoder)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ADB07-A0B4-E948-B9D8-156B1E02E96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60</a:t>
            </a:fld>
            <a:endParaRPr lang="en-C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AEEB11-9B13-1D46-BB25-BB0AC3C95975}"/>
              </a:ext>
            </a:extLst>
          </p:cNvPr>
          <p:cNvSpPr/>
          <p:nvPr/>
        </p:nvSpPr>
        <p:spPr>
          <a:xfrm>
            <a:off x="1270736" y="4372114"/>
            <a:ext cx="13946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一种把样本𝒙作为监督信号来学习的神经网路（自监督学习）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D3FCB6-0B72-804A-9244-7F13D0F7E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864" y="6029000"/>
            <a:ext cx="7420272" cy="50363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54DA61-9B5B-3D4E-902B-305D8FC20235}"/>
              </a:ext>
            </a:extLst>
          </p:cNvPr>
          <p:cNvSpPr/>
          <p:nvPr/>
        </p:nvSpPr>
        <p:spPr>
          <a:xfrm>
            <a:off x="3340810" y="7366000"/>
            <a:ext cx="5610830" cy="183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把高维度的输入𝒙编码成</a:t>
            </a:r>
            <a:endParaRPr lang="en-US" altLang="zh-CN" sz="4000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低维度的隐变量𝒛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B8E2EC-C7B3-3A43-A3C2-7EAF8FBDF244}"/>
              </a:ext>
            </a:extLst>
          </p:cNvPr>
          <p:cNvSpPr/>
          <p:nvPr/>
        </p:nvSpPr>
        <p:spPr>
          <a:xfrm>
            <a:off x="15568487" y="7365999"/>
            <a:ext cx="6091732" cy="183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把编码过后的输入𝒛解码为</a:t>
            </a:r>
            <a:endParaRPr lang="en-US" altLang="zh-CN" sz="4000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高维度的𝒙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3867B4-CE53-984C-86BD-B70D31D86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628" y="9018240"/>
            <a:ext cx="1956743" cy="65224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9E1AA1-0BB1-E745-AA74-37095C350784}"/>
              </a:ext>
            </a:extLst>
          </p:cNvPr>
          <p:cNvSpPr/>
          <p:nvPr/>
        </p:nvSpPr>
        <p:spPr>
          <a:xfrm>
            <a:off x="5863031" y="11660435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整个网络模型𝑓叫做自动编码器</a:t>
            </a:r>
            <a:r>
              <a:rPr lang="en-US" altLang="zh-CN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(</a:t>
            </a:r>
            <a:r>
              <a:rPr 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Auto-Encoder)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AFC497-9B3A-E34C-AFE7-A55B79036867}"/>
              </a:ext>
            </a:extLst>
          </p:cNvPr>
          <p:cNvSpPr/>
          <p:nvPr/>
        </p:nvSpPr>
        <p:spPr>
          <a:xfrm>
            <a:off x="10789148" y="8069240"/>
            <a:ext cx="2877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非线性表达 </a:t>
            </a:r>
          </a:p>
        </p:txBody>
      </p:sp>
    </p:spTree>
    <p:extLst>
      <p:ext uri="{BB962C8B-B14F-4D97-AF65-F5344CB8AC3E}">
        <p14:creationId xmlns:p14="http://schemas.microsoft.com/office/powerpoint/2010/main" val="2527564919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3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常见神经网络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890432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自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编码器</a:t>
            </a:r>
            <a:r>
              <a:rPr lang="en-US" altLang="zh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(Auto-Encoder)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ADB07-A0B4-E948-B9D8-156B1E02E96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61</a:t>
            </a:fld>
            <a:endParaRPr lang="en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62AC4-64D6-764A-8B16-7C5511329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022" y="5528618"/>
            <a:ext cx="10432870" cy="5545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65CD28-8B2D-AD4C-85FE-CF4508CB7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4457" y="7938119"/>
            <a:ext cx="6485543" cy="191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C0DE30-51AC-3A44-B74C-4E18EB231BFD}"/>
              </a:ext>
            </a:extLst>
          </p:cNvPr>
          <p:cNvSpPr/>
          <p:nvPr/>
        </p:nvSpPr>
        <p:spPr>
          <a:xfrm>
            <a:off x="13272120" y="6088559"/>
            <a:ext cx="34563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优化目标：</a:t>
            </a:r>
          </a:p>
        </p:txBody>
      </p:sp>
    </p:spTree>
    <p:extLst>
      <p:ext uri="{BB962C8B-B14F-4D97-AF65-F5344CB8AC3E}">
        <p14:creationId xmlns:p14="http://schemas.microsoft.com/office/powerpoint/2010/main" val="772666681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3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常见神经网络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890432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自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编码器</a:t>
            </a:r>
            <a:r>
              <a:rPr lang="en-US" altLang="zh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(Auto-Encoder)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ADB07-A0B4-E948-B9D8-156B1E02E96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62</a:t>
            </a:fld>
            <a:endParaRPr lang="en-C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ADE8B9-9F0A-C94E-8990-FDB0BAA88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550" y="4388901"/>
            <a:ext cx="15474200" cy="57213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17DAA-2465-D346-A7A9-344326D74786}"/>
              </a:ext>
            </a:extLst>
          </p:cNvPr>
          <p:cNvSpPr/>
          <p:nvPr/>
        </p:nvSpPr>
        <p:spPr>
          <a:xfrm>
            <a:off x="1743337" y="10464263"/>
            <a:ext cx="20951563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自编码器的训练过程与分类器的基本一致，通过误差函数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计算出重建向量𝒙与原始输入向量𝒙之间的距离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，再利用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自动求导机制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同时求出</a:t>
            </a:r>
            <a:r>
              <a:rPr lang="en-US" sz="4000" dirty="0">
                <a:latin typeface="Heiti TC Medium" pitchFamily="2" charset="-128"/>
                <a:ea typeface="Heiti TC Medium" pitchFamily="2" charset="-128"/>
              </a:rPr>
              <a:t>encoder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和</a:t>
            </a:r>
            <a:r>
              <a:rPr lang="en-US" sz="4000" dirty="0">
                <a:latin typeface="Heiti TC Medium" pitchFamily="2" charset="-128"/>
                <a:ea typeface="Heiti TC Medium" pitchFamily="2" charset="-128"/>
              </a:rPr>
              <a:t>decoder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的梯度，循环更新即可。 </a:t>
            </a:r>
          </a:p>
        </p:txBody>
      </p:sp>
    </p:spTree>
    <p:extLst>
      <p:ext uri="{BB962C8B-B14F-4D97-AF65-F5344CB8AC3E}">
        <p14:creationId xmlns:p14="http://schemas.microsoft.com/office/powerpoint/2010/main" val="2841943449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3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常见神经网络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生成对抗神经网络（</a:t>
            </a:r>
            <a:r>
              <a:rPr lang="en-US" altLang="zh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Generative Adversarial Network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）：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1647BD-A0FD-A64B-B75C-28F031F0021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63</a:t>
            </a:fld>
            <a:endParaRPr lang="en-C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0B2328-E811-F641-A2FE-6FF8CD9F40D8}"/>
              </a:ext>
            </a:extLst>
          </p:cNvPr>
          <p:cNvSpPr/>
          <p:nvPr/>
        </p:nvSpPr>
        <p:spPr>
          <a:xfrm>
            <a:off x="1246784" y="4121696"/>
            <a:ext cx="77364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GAN</a:t>
            </a: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网络借鉴了博弈学习的思想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E3CFE-FA9C-064A-B766-C26C530D0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956" y="6858000"/>
            <a:ext cx="8416641" cy="553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31BF97-DA86-664A-B8F1-6A135BFAD294}"/>
              </a:ext>
            </a:extLst>
          </p:cNvPr>
          <p:cNvSpPr/>
          <p:nvPr/>
        </p:nvSpPr>
        <p:spPr>
          <a:xfrm>
            <a:off x="4199112" y="5527871"/>
            <a:ext cx="17545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分别设立了两个子网络</a:t>
            </a:r>
            <a:r>
              <a:rPr lang="en-US" altLang="zh-CN" sz="4000" dirty="0">
                <a:latin typeface="Heiti TC Medium" pitchFamily="2" charset="-128"/>
                <a:ea typeface="Heiti TC Medium" pitchFamily="2" charset="-128"/>
              </a:rPr>
              <a:t>: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负责生成样本的生成器</a:t>
            </a:r>
            <a:r>
              <a:rPr lang="en-US" sz="4000" dirty="0">
                <a:latin typeface="Heiti TC Medium" pitchFamily="2" charset="-128"/>
                <a:ea typeface="Heiti TC Medium" pitchFamily="2" charset="-128"/>
              </a:rPr>
              <a:t>G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和负责鉴别真伪的鉴别器</a:t>
            </a:r>
            <a:r>
              <a:rPr lang="en-US" sz="4000" dirty="0">
                <a:latin typeface="Heiti TC Medium" pitchFamily="2" charset="-128"/>
                <a:ea typeface="Heiti TC Medium" pitchFamily="2" charset="-128"/>
              </a:rPr>
              <a:t>D。</a:t>
            </a:r>
          </a:p>
        </p:txBody>
      </p:sp>
      <p:pic>
        <p:nvPicPr>
          <p:cNvPr id="2050" name="Picture 2" descr="清明上河图》，故宫博物院收藏的是不是真的？隐藏着哪些谜团- 每日头条">
            <a:extLst>
              <a:ext uri="{FF2B5EF4-FFF2-40B4-BE49-F238E27FC236}">
                <a16:creationId xmlns:a16="http://schemas.microsoft.com/office/drawing/2014/main" id="{AE0368AF-AABD-2141-8783-FEFEF31A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056" y="6858000"/>
            <a:ext cx="864096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21584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3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常见神经网络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生成对抗神经网络（</a:t>
            </a:r>
            <a:r>
              <a:rPr lang="en-US" altLang="zh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Generative Adversarial Network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）：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1647BD-A0FD-A64B-B75C-28F031F0021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64</a:t>
            </a:fld>
            <a:endParaRPr lang="en-C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1E1BA-8575-7649-A00F-A24964191BE4}"/>
              </a:ext>
            </a:extLst>
          </p:cNvPr>
          <p:cNvSpPr/>
          <p:nvPr/>
        </p:nvSpPr>
        <p:spPr>
          <a:xfrm>
            <a:off x="1213095" y="4904828"/>
            <a:ext cx="54425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生成网络：类似解码器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195A09-1717-3640-B763-236274D96F97}"/>
              </a:ext>
            </a:extLst>
          </p:cNvPr>
          <p:cNvSpPr/>
          <p:nvPr/>
        </p:nvSpPr>
        <p:spPr>
          <a:xfrm>
            <a:off x="1246784" y="11012153"/>
            <a:ext cx="99534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生成器</a:t>
            </a:r>
            <a:r>
              <a:rPr lang="en-US" sz="4000" dirty="0">
                <a:latin typeface="Heiti TC Medium" pitchFamily="2" charset="-128"/>
                <a:ea typeface="Heiti TC Medium" pitchFamily="2" charset="-128"/>
              </a:rPr>
              <a:t>G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的功能是将隐向量𝒛通过神经网络转换为样本向量𝒙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038C46-55CA-E34D-A04F-6745B7E84766}"/>
              </a:ext>
            </a:extLst>
          </p:cNvPr>
          <p:cNvGrpSpPr/>
          <p:nvPr/>
        </p:nvGrpSpPr>
        <p:grpSpPr>
          <a:xfrm>
            <a:off x="1238036" y="6816936"/>
            <a:ext cx="10720995" cy="2852949"/>
            <a:chOff x="7526722" y="6682828"/>
            <a:chExt cx="10720995" cy="285294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AA65B6-06DC-5C48-B43E-6CD6CAC33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4926" y="7203167"/>
              <a:ext cx="8662395" cy="233261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B369E9-698B-2147-AC97-AF7F11F25EB3}"/>
                </a:ext>
              </a:extLst>
            </p:cNvPr>
            <p:cNvSpPr/>
            <p:nvPr/>
          </p:nvSpPr>
          <p:spPr>
            <a:xfrm>
              <a:off x="7526722" y="6682828"/>
              <a:ext cx="335861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00FF"/>
                  </a:solidFill>
                  <a:latin typeface="Heiti TC Medium" pitchFamily="2" charset="-128"/>
                  <a:ea typeface="Heiti TC Medium" pitchFamily="2" charset="-128"/>
                </a:rPr>
                <a:t>从先验分布中采样 </a:t>
              </a:r>
              <a:endParaRPr lang="en-CN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E0D10A-36D4-5140-B3CF-6B8035164343}"/>
                </a:ext>
              </a:extLst>
            </p:cNvPr>
            <p:cNvSpPr/>
            <p:nvPr/>
          </p:nvSpPr>
          <p:spPr>
            <a:xfrm>
              <a:off x="10235482" y="8908429"/>
              <a:ext cx="1723549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00FF"/>
                  </a:solidFill>
                  <a:latin typeface="Heiti TC Medium" pitchFamily="2" charset="-128"/>
                  <a:ea typeface="Heiti TC Medium" pitchFamily="2" charset="-128"/>
                </a:rPr>
                <a:t>隐藏变量</a:t>
              </a:r>
              <a:endParaRPr lang="en-CN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ACA1F7-680D-A746-9356-7963D06FD034}"/>
                </a:ext>
              </a:extLst>
            </p:cNvPr>
            <p:cNvSpPr/>
            <p:nvPr/>
          </p:nvSpPr>
          <p:spPr>
            <a:xfrm>
              <a:off x="11959031" y="6695779"/>
              <a:ext cx="509787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00FF"/>
                  </a:solidFill>
                  <a:latin typeface="Heiti TC Medium" pitchFamily="2" charset="-128"/>
                  <a:ea typeface="Heiti TC Medium" pitchFamily="2" charset="-128"/>
                </a:rPr>
                <a:t>通过生成网络</a:t>
              </a:r>
              <a:r>
                <a:rPr lang="en-US" dirty="0">
                  <a:solidFill>
                    <a:srgbClr val="0000FF"/>
                  </a:solidFill>
                  <a:latin typeface="Heiti TC Medium" pitchFamily="2" charset="-128"/>
                  <a:ea typeface="Heiti TC Medium" pitchFamily="2" charset="-128"/>
                </a:rPr>
                <a:t>G</a:t>
              </a:r>
              <a:r>
                <a:rPr lang="zh-CN" altLang="en-US" dirty="0">
                  <a:solidFill>
                    <a:srgbClr val="0000FF"/>
                  </a:solidFill>
                  <a:latin typeface="Heiti TC Medium" pitchFamily="2" charset="-128"/>
                  <a:ea typeface="Heiti TC Medium" pitchFamily="2" charset="-128"/>
                </a:rPr>
                <a:t>参数化的分布</a:t>
              </a:r>
              <a:endParaRPr lang="en-CN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A4830F-751C-4B44-874C-7E380217C80E}"/>
                </a:ext>
              </a:extLst>
            </p:cNvPr>
            <p:cNvSpPr/>
            <p:nvPr/>
          </p:nvSpPr>
          <p:spPr>
            <a:xfrm>
              <a:off x="15522291" y="8918465"/>
              <a:ext cx="272542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00FF"/>
                  </a:solidFill>
                  <a:latin typeface="Heiti TC Medium" pitchFamily="2" charset="-128"/>
                  <a:ea typeface="Heiti TC Medium" pitchFamily="2" charset="-128"/>
                </a:rPr>
                <a:t>获得生成样本𝒙</a:t>
              </a:r>
              <a:endParaRPr lang="en-CN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99D95BD-81EA-BD47-A4EE-9726E6BE3FC0}"/>
              </a:ext>
            </a:extLst>
          </p:cNvPr>
          <p:cNvSpPr/>
          <p:nvPr/>
        </p:nvSpPr>
        <p:spPr>
          <a:xfrm>
            <a:off x="14368500" y="7544721"/>
            <a:ext cx="9437122" cy="364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接受输入样本𝒙的数据集，包含采样自</a:t>
            </a:r>
            <a:r>
              <a:rPr lang="zh-CN" altLang="en-US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真实数据分布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，也包含了采样自</a:t>
            </a:r>
            <a:r>
              <a:rPr lang="zh-CN" altLang="en-US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生成网络的假样本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，共同组成了判别网络的训练数据集。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CBC14C-EF44-B943-9F91-E7BF810AE276}"/>
              </a:ext>
            </a:extLst>
          </p:cNvPr>
          <p:cNvSpPr/>
          <p:nvPr/>
        </p:nvSpPr>
        <p:spPr>
          <a:xfrm>
            <a:off x="14349772" y="4904828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判别网络：二分类网络</a:t>
            </a:r>
          </a:p>
        </p:txBody>
      </p:sp>
    </p:spTree>
    <p:extLst>
      <p:ext uri="{BB962C8B-B14F-4D97-AF65-F5344CB8AC3E}">
        <p14:creationId xmlns:p14="http://schemas.microsoft.com/office/powerpoint/2010/main" val="3369733602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3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常见神经网络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246784" y="2641600"/>
            <a:ext cx="21448116" cy="9753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生成对抗神经网络（</a:t>
            </a:r>
            <a:r>
              <a:rPr lang="en-US" altLang="zh-CN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Generative Adversarial Network</a:t>
            </a: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）：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1647BD-A0FD-A64B-B75C-28F031F0021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65</a:t>
            </a:fld>
            <a:endParaRPr lang="en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BD2AC-F2F6-3F4A-8D62-574F36A67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784" y="4698866"/>
            <a:ext cx="11737304" cy="76609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4A1ED2-AA2F-FF4F-9AF1-8F3E4F79C058}"/>
              </a:ext>
            </a:extLst>
          </p:cNvPr>
          <p:cNvSpPr/>
          <p:nvPr/>
        </p:nvSpPr>
        <p:spPr>
          <a:xfrm>
            <a:off x="14496256" y="7074024"/>
            <a:ext cx="8400256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通过最小化判别网络</a:t>
            </a:r>
            <a:r>
              <a:rPr lang="en-US" sz="4000" dirty="0">
                <a:latin typeface="Heiti TC Medium" pitchFamily="2" charset="-128"/>
                <a:ea typeface="Heiti TC Medium" pitchFamily="2" charset="-128"/>
              </a:rPr>
              <a:t>D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的预测值与标签之间的误差来优化判别网络参数。</a:t>
            </a:r>
          </a:p>
        </p:txBody>
      </p:sp>
    </p:spTree>
    <p:extLst>
      <p:ext uri="{BB962C8B-B14F-4D97-AF65-F5344CB8AC3E}">
        <p14:creationId xmlns:p14="http://schemas.microsoft.com/office/powerpoint/2010/main" val="1546352507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4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新物理物理研究中的</a:t>
            </a:r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ML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8BDD6E-855D-DE44-B038-3C4AF6432FB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66</a:t>
            </a:fld>
            <a:endParaRPr lang="en-C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51718F-9389-5D4E-ABE4-EA07D50C337F}"/>
              </a:ext>
            </a:extLst>
          </p:cNvPr>
          <p:cNvGrpSpPr/>
          <p:nvPr/>
        </p:nvGrpSpPr>
        <p:grpSpPr>
          <a:xfrm>
            <a:off x="4923231" y="3113584"/>
            <a:ext cx="14706354" cy="9145016"/>
            <a:chOff x="4923231" y="3113584"/>
            <a:chExt cx="14706354" cy="91450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E5EECA-C62A-2541-85B6-72638AB66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3231" y="3113584"/>
              <a:ext cx="14706354" cy="9145016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ABC3948-E9B6-D74D-8865-2675437E8163}"/>
                </a:ext>
              </a:extLst>
            </p:cNvPr>
            <p:cNvSpPr/>
            <p:nvPr/>
          </p:nvSpPr>
          <p:spPr>
            <a:xfrm>
              <a:off x="5135216" y="8946232"/>
              <a:ext cx="5040560" cy="2016224"/>
            </a:xfrm>
            <a:prstGeom prst="roundRect">
              <a:avLst/>
            </a:prstGeom>
            <a:noFill/>
            <a:ln w="635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E972C61-4D8F-9345-AE8B-2A363B1B1B61}"/>
                </a:ext>
              </a:extLst>
            </p:cNvPr>
            <p:cNvSpPr/>
            <p:nvPr/>
          </p:nvSpPr>
          <p:spPr>
            <a:xfrm>
              <a:off x="14420209" y="8892345"/>
              <a:ext cx="5040560" cy="2016224"/>
            </a:xfrm>
            <a:prstGeom prst="roundRect">
              <a:avLst/>
            </a:prstGeom>
            <a:noFill/>
            <a:ln w="635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124440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4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新物理物理研究中的</a:t>
            </a:r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ML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8BDD6E-855D-DE44-B038-3C4AF6432FB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67</a:t>
            </a:fld>
            <a:endParaRPr lang="en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881C48-F712-284C-96C5-98C25C1AB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506" y="4533478"/>
            <a:ext cx="9819912" cy="7235725"/>
          </a:xfrm>
          <a:prstGeom prst="rect">
            <a:avLst/>
          </a:prstGeom>
        </p:spPr>
      </p:pic>
      <p:pic>
        <p:nvPicPr>
          <p:cNvPr id="1026" name="Picture 2" descr="Taking a closer look at LHC - Supersymmetry">
            <a:extLst>
              <a:ext uri="{FF2B5EF4-FFF2-40B4-BE49-F238E27FC236}">
                <a16:creationId xmlns:a16="http://schemas.microsoft.com/office/drawing/2014/main" id="{BC7A0475-D7F6-8D45-A80D-6E87910B8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269" y="5018494"/>
            <a:ext cx="10894401" cy="62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383649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4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新物理物理研究中的</a:t>
            </a:r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ML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8BDD6E-855D-DE44-B038-3C4AF6432FB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68</a:t>
            </a:fld>
            <a:endParaRPr lang="en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A95DE-1D7E-E546-A349-61B93D204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660" y="5057800"/>
            <a:ext cx="9223260" cy="6408712"/>
          </a:xfrm>
          <a:prstGeom prst="rect">
            <a:avLst/>
          </a:prstGeom>
        </p:spPr>
      </p:pic>
      <p:pic>
        <p:nvPicPr>
          <p:cNvPr id="2050" name="Picture 2" descr="Summary of Higgs boson mass measurements from the individual analyses... |  Download Scientific Diagram">
            <a:extLst>
              <a:ext uri="{FF2B5EF4-FFF2-40B4-BE49-F238E27FC236}">
                <a16:creationId xmlns:a16="http://schemas.microsoft.com/office/drawing/2014/main" id="{E7E5AEF6-6633-7340-B1B1-0A4AE519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852" y="5417840"/>
            <a:ext cx="9223260" cy="543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6B22A0-01C9-0A4A-B301-1DBD7EE9CA3D}"/>
              </a:ext>
            </a:extLst>
          </p:cNvPr>
          <p:cNvSpPr txBox="1"/>
          <p:nvPr/>
        </p:nvSpPr>
        <p:spPr>
          <a:xfrm>
            <a:off x="1813445" y="3156749"/>
            <a:ext cx="9691757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检验新模型</a:t>
            </a:r>
            <a:r>
              <a:rPr lang="en-US" altLang="zh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: Machine Learning Scan</a:t>
            </a:r>
            <a:endParaRPr kumimoji="0" lang="en-CN" sz="4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ITI TC MEDIUM" pitchFamily="2" charset="-128"/>
              <a:ea typeface="HEITI TC MEDIUM" pitchFamily="2" charset="-128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28940084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4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新物理物理研究中的</a:t>
            </a:r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ML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8BDD6E-855D-DE44-B038-3C4AF6432FB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69</a:t>
            </a:fld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F5562-F651-E740-ACFF-B9BED65CD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448" y="3882680"/>
            <a:ext cx="13393488" cy="50533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3A7A66-11B9-5D4E-AF5F-1B975C047B2E}"/>
              </a:ext>
            </a:extLst>
          </p:cNvPr>
          <p:cNvSpPr/>
          <p:nvPr/>
        </p:nvSpPr>
        <p:spPr>
          <a:xfrm>
            <a:off x="1096979" y="9188035"/>
            <a:ext cx="22190042" cy="364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1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、使用已收集的数据训练</a:t>
            </a:r>
            <a:r>
              <a:rPr lang="en-US" altLang="zh-CN" sz="4000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ML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模型；</a:t>
            </a:r>
            <a:r>
              <a:rPr lang="en-US" sz="4000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altLang="zh-CN" sz="4000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2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、根据重建的</a:t>
            </a:r>
            <a:r>
              <a:rPr lang="en-US" sz="4000" dirty="0" err="1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likelihood区间重点抽样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，并产生推荐数据；</a:t>
            </a:r>
            <a:r>
              <a:rPr lang="en-US" sz="4000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altLang="zh-CN" sz="4000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3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、利用程序包精确计算推荐数据的可观测量，将符合好的样本和新的随机样本重新加入训练集；</a:t>
            </a:r>
            <a:endParaRPr lang="en-US" sz="4000" dirty="0">
              <a:latin typeface="Heiti TC Medium" pitchFamily="2" charset="-128"/>
              <a:ea typeface="Heiti TC Medium" pitchFamily="2" charset="-128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4000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4</a:t>
            </a:r>
            <a:r>
              <a:rPr lang="zh-CN" altLang="en-US" sz="4000" dirty="0"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、重复以上步骤，收集符合条件数据。</a:t>
            </a:r>
            <a:endParaRPr lang="en-US" sz="4000" dirty="0">
              <a:latin typeface="Heiti TC Medium" pitchFamily="2" charset="-128"/>
              <a:ea typeface="Heiti TC Medium" pitchFamily="2" charset="-128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240D4-D646-0649-B676-42B7F4F301CE}"/>
              </a:ext>
            </a:extLst>
          </p:cNvPr>
          <p:cNvSpPr txBox="1"/>
          <p:nvPr/>
        </p:nvSpPr>
        <p:spPr>
          <a:xfrm>
            <a:off x="1181729" y="3120976"/>
            <a:ext cx="9691757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检验新模型</a:t>
            </a:r>
            <a:r>
              <a:rPr lang="en-US" altLang="zh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: Machine Learning Scan</a:t>
            </a:r>
            <a:endParaRPr kumimoji="0" lang="en-CN" sz="4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ITI TC MEDIUM" pitchFamily="2" charset="-128"/>
              <a:ea typeface="HEITI TC MEDIUM" pitchFamily="2" charset="-128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916529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sz="8000" b="1" dirty="0"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en-CN" sz="8000" b="1" dirty="0">
                <a:latin typeface="HEITI TC MEDIUM" pitchFamily="2" charset="-128"/>
                <a:ea typeface="HEITI TC MEDIUM" pitchFamily="2" charset="-128"/>
              </a:rPr>
              <a:t>初识神经网络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6" name="1956年，达特茅斯会议，人脑，人工智能…"/>
          <p:cNvSpPr txBox="1">
            <a:spLocks noGrp="1"/>
          </p:cNvSpPr>
          <p:nvPr>
            <p:ph type="body" idx="1"/>
          </p:nvPr>
        </p:nvSpPr>
        <p:spPr>
          <a:xfrm>
            <a:off x="1689100" y="3289670"/>
            <a:ext cx="21005800" cy="910552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预测器：</a:t>
            </a:r>
            <a:r>
              <a:rPr lang="zh-CN" altLang="en-US" dirty="0">
                <a:latin typeface="Heiti TC Medium" pitchFamily="2" charset="-128"/>
                <a:ea typeface="Heiti TC Medium" pitchFamily="2" charset="-128"/>
              </a:rPr>
              <a:t>机器接受了一个输入，并做出应有的预测，输出结果</a:t>
            </a:r>
            <a:endParaRPr lang="en-US" altLang="zh-CN" b="1" dirty="0"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279" y="4337720"/>
            <a:ext cx="856895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278" y="7506072"/>
            <a:ext cx="8538427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12055" y="4893480"/>
            <a:ext cx="1231106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人类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2645" y="8053293"/>
            <a:ext cx="1795364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计算机</a:t>
            </a:r>
            <a:endParaRPr kumimoji="0" lang="zh-CN" altLang="en-US" sz="4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ITI TC MEDIUM" pitchFamily="2" charset="-128"/>
              <a:ea typeface="HEITI TC MEDIUM" pitchFamily="2" charset="-128"/>
              <a:sym typeface="Helvetica Neue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680" y="10602416"/>
            <a:ext cx="856895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08DF4-9D2A-7A42-BAE3-9044BBC2512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93426980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4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新物理物理研究中的</a:t>
            </a:r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ML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8BDD6E-855D-DE44-B038-3C4AF6432FB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70</a:t>
            </a:fld>
            <a:endParaRPr lang="en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A3315-91CB-654F-8C27-3D72918DA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192" y="4267645"/>
            <a:ext cx="15532538" cy="84988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B72704-BAB7-754E-B90E-3F99EADAB3BA}"/>
              </a:ext>
            </a:extLst>
          </p:cNvPr>
          <p:cNvSpPr txBox="1"/>
          <p:nvPr/>
        </p:nvSpPr>
        <p:spPr>
          <a:xfrm>
            <a:off x="1722291" y="3064772"/>
            <a:ext cx="9691757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检验新模型</a:t>
            </a:r>
            <a:r>
              <a:rPr lang="en-US" altLang="zh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: Machine Learning Scan</a:t>
            </a:r>
            <a:endParaRPr kumimoji="0" lang="en-CN" sz="4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ITI TC MEDIUM" pitchFamily="2" charset="-128"/>
              <a:ea typeface="HEITI TC MEDIUM" pitchFamily="2" charset="-128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28329854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4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新物理物理研究中的</a:t>
            </a:r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ML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3DB3C0-DE1E-4A41-B117-2ED361C7B5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71</a:t>
            </a:fld>
            <a:endParaRPr lang="en-C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BB3C6-8BEA-714B-9EBC-B1FFDDFC01A3}"/>
              </a:ext>
            </a:extLst>
          </p:cNvPr>
          <p:cNvSpPr txBox="1"/>
          <p:nvPr/>
        </p:nvSpPr>
        <p:spPr>
          <a:xfrm>
            <a:off x="1825612" y="3082806"/>
            <a:ext cx="5180906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寻找新信号：</a:t>
            </a:r>
            <a:r>
              <a:rPr lang="zh-CN" altLang="en-CN" sz="44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事例图</a:t>
            </a:r>
            <a:endParaRPr kumimoji="0" lang="en-CN" sz="4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ITI TC MEDIUM" pitchFamily="2" charset="-128"/>
              <a:ea typeface="HEITI TC MEDIUM" pitchFamily="2" charset="-128"/>
              <a:sym typeface="Helvetica Neue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C9097F-7952-2149-81C1-B7E5A9F3A04B}"/>
              </a:ext>
            </a:extLst>
          </p:cNvPr>
          <p:cNvGrpSpPr/>
          <p:nvPr/>
        </p:nvGrpSpPr>
        <p:grpSpPr>
          <a:xfrm>
            <a:off x="935489" y="6043350"/>
            <a:ext cx="7399060" cy="4536504"/>
            <a:chOff x="1714388" y="5645745"/>
            <a:chExt cx="8278987" cy="4868004"/>
          </a:xfrm>
        </p:grpSpPr>
        <p:pic>
          <p:nvPicPr>
            <p:cNvPr id="7170" name="Picture 2" descr="High Precision Top Quark Measurements and Searches for SUSY and other New  Physics">
              <a:extLst>
                <a:ext uri="{FF2B5EF4-FFF2-40B4-BE49-F238E27FC236}">
                  <a16:creationId xmlns:a16="http://schemas.microsoft.com/office/drawing/2014/main" id="{2758F124-D0D5-824B-AF29-0D2367DAFB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388" y="5645745"/>
              <a:ext cx="8278987" cy="4868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5D6836-664B-8043-85A5-09CDD4038AC8}"/>
                </a:ext>
              </a:extLst>
            </p:cNvPr>
            <p:cNvSpPr txBox="1"/>
            <p:nvPr/>
          </p:nvSpPr>
          <p:spPr>
            <a:xfrm>
              <a:off x="8519592" y="5717679"/>
              <a:ext cx="648072" cy="56425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N" sz="3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j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6C04CE-457D-0842-8989-7D7841A19A4E}"/>
                </a:ext>
              </a:extLst>
            </p:cNvPr>
            <p:cNvSpPr txBox="1"/>
            <p:nvPr/>
          </p:nvSpPr>
          <p:spPr>
            <a:xfrm>
              <a:off x="8899949" y="6575871"/>
              <a:ext cx="648072" cy="56425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CN" sz="3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j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573473A-270F-6747-BC6D-5FEB11B0CCA2}"/>
              </a:ext>
            </a:extLst>
          </p:cNvPr>
          <p:cNvSpPr/>
          <p:nvPr/>
        </p:nvSpPr>
        <p:spPr>
          <a:xfrm>
            <a:off x="3054954" y="10904600"/>
            <a:ext cx="27222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top</a:t>
            </a:r>
            <a:r>
              <a:rPr lang="zh-CN" altLang="en-US" dirty="0">
                <a:solidFill>
                  <a:srgbClr val="FF0000"/>
                </a:solidFill>
              </a:rPr>
              <a:t>对产生过程</a:t>
            </a:r>
            <a:endParaRPr lang="en-CN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284EBE-CB68-3446-8C3C-A21BBF1B8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680" y="5201816"/>
            <a:ext cx="7038773" cy="71249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E1581B-F92C-F14D-A6C1-2FFACED1A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5584" y="5336025"/>
            <a:ext cx="7038773" cy="685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82124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1 绪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4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新物理物理研究中的</a:t>
            </a:r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ML</a:t>
            </a:r>
            <a:endParaRPr sz="8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3DB3C0-DE1E-4A41-B117-2ED361C7B5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72</a:t>
            </a:fld>
            <a:endParaRPr lang="en-C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BB3C6-8BEA-714B-9EBC-B1FFDDFC01A3}"/>
              </a:ext>
            </a:extLst>
          </p:cNvPr>
          <p:cNvSpPr txBox="1"/>
          <p:nvPr/>
        </p:nvSpPr>
        <p:spPr>
          <a:xfrm>
            <a:off x="1962669" y="3113584"/>
            <a:ext cx="490679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寻找新信号：</a:t>
            </a:r>
            <a:r>
              <a:rPr lang="zh-CN" altLang="en-CN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事例图</a:t>
            </a:r>
            <a:endParaRPr kumimoji="0" lang="en-CN" sz="4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ITI TC MEDIUM" pitchFamily="2" charset="-128"/>
              <a:ea typeface="HEITI TC MEDIUM" pitchFamily="2" charset="-128"/>
              <a:sym typeface="Helvetica Neu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90B85A-9437-B442-B4A6-192E0245D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36" y="4769768"/>
            <a:ext cx="10926332" cy="7344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1A10F9-64AB-9F41-BE17-0BDE64AD5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8104" y="4769768"/>
            <a:ext cx="10089719" cy="772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30837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27D1-06B9-B547-9102-1294A5F4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5715000"/>
            <a:ext cx="21005800" cy="2286000"/>
          </a:xfrm>
        </p:spPr>
        <p:txBody>
          <a:bodyPr/>
          <a:lstStyle/>
          <a:p>
            <a:r>
              <a:rPr lang="en-CN" dirty="0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7704C-3044-2547-88A3-A310E59ECF4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73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709607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91392" y="4724082"/>
            <a:ext cx="10823476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不知道转换公式，仅知道两者成</a:t>
            </a:r>
            <a:r>
              <a:rPr kumimoji="0" lang="zh-CN" altLang="en-US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线性关系</a:t>
            </a:r>
            <a:r>
              <a:rPr kumimoji="0" lang="zh-CN" alt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，</a:t>
            </a:r>
            <a:endParaRPr kumimoji="0" lang="en-US" altLang="zh-CN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ITI TC MEDIUM" pitchFamily="2" charset="-128"/>
              <a:ea typeface="HEITI TC MEDIUM" pitchFamily="2" charset="-128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以及一些</a:t>
            </a:r>
            <a:r>
              <a:rPr kumimoji="0" lang="zh-CN" altLang="en-US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正确的数值对应</a:t>
            </a:r>
            <a:r>
              <a:rPr kumimoji="0" lang="zh-CN" altLang="en-US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ITI TC MEDIUM" pitchFamily="2" charset="-128"/>
                <a:ea typeface="HEITI TC MEDIUM" pitchFamily="2" charset="-128"/>
                <a:sym typeface="Helvetica Neue"/>
              </a:rPr>
              <a:t>示例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46" y="6425952"/>
            <a:ext cx="9217024" cy="30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269" y="7759002"/>
            <a:ext cx="9858375" cy="346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956年，达特茅斯会议，人脑，人工智能…">
            <a:extLst>
              <a:ext uri="{FF2B5EF4-FFF2-40B4-BE49-F238E27FC236}">
                <a16:creationId xmlns:a16="http://schemas.microsoft.com/office/drawing/2014/main" id="{FA8D75B3-C206-6742-8D7E-15379F9D03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41154" y="2641600"/>
            <a:ext cx="21005800" cy="870012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预测器：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711EE-FBCD-374D-BD67-99822BF6CAC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254780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89100" y="589593"/>
            <a:ext cx="21005800" cy="2286000"/>
          </a:xfrm>
        </p:spPr>
        <p:txBody>
          <a:bodyPr>
            <a:normAutofit/>
          </a:bodyPr>
          <a:lstStyle/>
          <a:p>
            <a:r>
              <a:rPr lang="en-US" altLang="zh-CN" sz="8000" b="1" dirty="0">
                <a:latin typeface="HEITI TC MEDIUM" pitchFamily="2" charset="-128"/>
                <a:ea typeface="HEITI TC MEDIUM" pitchFamily="2" charset="-128"/>
              </a:rPr>
              <a:t>1</a:t>
            </a:r>
            <a:r>
              <a:rPr lang="zh-CN" altLang="en-US" sz="8000" b="1" dirty="0">
                <a:latin typeface="HEITI TC MEDIUM" pitchFamily="2" charset="-128"/>
                <a:ea typeface="HEITI TC MEDIUM" pitchFamily="2" charset="-128"/>
              </a:rPr>
              <a:t> 初识神经网络</a:t>
            </a:r>
          </a:p>
        </p:txBody>
      </p:sp>
      <p:sp>
        <p:nvSpPr>
          <p:cNvPr id="11" name="矩形 10"/>
          <p:cNvSpPr/>
          <p:nvPr/>
        </p:nvSpPr>
        <p:spPr>
          <a:xfrm>
            <a:off x="8303568" y="10805887"/>
            <a:ext cx="15026629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更多问题是没有一个简单的数学公式将输出和输入关联起来的。</a:t>
            </a:r>
            <a:endParaRPr lang="en-US" altLang="zh-CN" sz="4000" dirty="0"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Heiti TC Medium" pitchFamily="2" charset="-128"/>
                <a:ea typeface="Heiti TC Medium" pitchFamily="2" charset="-128"/>
              </a:rPr>
              <a:t>这就是我们需要诸如神经网络这样相对成熟而复杂的方法的原因。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817283" y="3401616"/>
            <a:ext cx="9329737" cy="7759389"/>
            <a:chOff x="2182888" y="3401616"/>
            <a:chExt cx="9329737" cy="7759389"/>
          </a:xfrm>
        </p:grpSpPr>
        <p:grpSp>
          <p:nvGrpSpPr>
            <p:cNvPr id="9" name="组合 8"/>
            <p:cNvGrpSpPr/>
            <p:nvPr/>
          </p:nvGrpSpPr>
          <p:grpSpPr>
            <a:xfrm>
              <a:off x="2182888" y="3401616"/>
              <a:ext cx="9329737" cy="7759389"/>
              <a:chOff x="12336016" y="2969568"/>
              <a:chExt cx="10625881" cy="8364240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36016" y="2969568"/>
                <a:ext cx="10625881" cy="8364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4" name="直接箭头连接符 3"/>
              <p:cNvCxnSpPr/>
              <p:nvPr/>
            </p:nvCxnSpPr>
            <p:spPr>
              <a:xfrm flipV="1">
                <a:off x="15216336" y="7506072"/>
                <a:ext cx="2016224" cy="1909934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arrow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95725" y="9416006"/>
                <a:ext cx="2666934" cy="5872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矩形 11"/>
            <p:cNvSpPr/>
            <p:nvPr/>
          </p:nvSpPr>
          <p:spPr>
            <a:xfrm>
              <a:off x="6215336" y="10242376"/>
              <a:ext cx="1008112" cy="792088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3488144" y="5849888"/>
            <a:ext cx="8855925" cy="4666506"/>
            <a:chOff x="13992200" y="5345832"/>
            <a:chExt cx="8855925" cy="4666506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2200" y="5345832"/>
              <a:ext cx="8855925" cy="4666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17736616" y="9171847"/>
              <a:ext cx="1008112" cy="792088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4456012" y="3372580"/>
            <a:ext cx="8136904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持续细化误差值，并多次改进答案</a:t>
            </a:r>
            <a:endParaRPr lang="en-US" altLang="zh-CN" sz="4000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</a:rPr>
              <a:t>（神经网络中学习的核心过程）</a:t>
            </a:r>
          </a:p>
        </p:txBody>
      </p:sp>
      <p:sp>
        <p:nvSpPr>
          <p:cNvPr id="23" name="矩形 22"/>
          <p:cNvSpPr/>
          <p:nvPr/>
        </p:nvSpPr>
        <p:spPr>
          <a:xfrm>
            <a:off x="1959530" y="10114048"/>
            <a:ext cx="2088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模型</a:t>
            </a:r>
            <a:endParaRPr lang="zh-CN" altLang="en-US" sz="4000" dirty="0">
              <a:solidFill>
                <a:srgbClr val="FF0000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6" name="1956年，达特茅斯会议，人脑，人工智能…">
            <a:extLst>
              <a:ext uri="{FF2B5EF4-FFF2-40B4-BE49-F238E27FC236}">
                <a16:creationId xmlns:a16="http://schemas.microsoft.com/office/drawing/2014/main" id="{AEE6284D-DF19-D442-A498-BF2BC40DEF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89100" y="2787803"/>
            <a:ext cx="21005800" cy="95696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solidFill>
                  <a:srgbClr val="0000FF"/>
                </a:solidFill>
                <a:latin typeface="HEITI TC MEDIUM" pitchFamily="2" charset="-128"/>
                <a:ea typeface="HEITI TC MEDIUM" pitchFamily="2" charset="-128"/>
              </a:rPr>
              <a:t>预测器：</a:t>
            </a:r>
            <a:endParaRPr lang="en-US" altLang="zh-CN" sz="6000" b="1" dirty="0">
              <a:solidFill>
                <a:srgbClr val="0000FF"/>
              </a:solidFill>
              <a:latin typeface="HEITI TC MEDIUM" pitchFamily="2" charset="-128"/>
              <a:ea typeface="HEITI TC MEDIUM" pitchFamily="2" charset="-128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085A9-1344-3645-9EE5-BC1B6A49815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202177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6460</TotalTime>
  <Words>3050</Words>
  <Application>Microsoft Macintosh PowerPoint</Application>
  <PresentationFormat>Custom</PresentationFormat>
  <Paragraphs>676</Paragraphs>
  <Slides>73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6" baseType="lpstr">
      <vt:lpstr>Heiti TC Medium</vt:lpstr>
      <vt:lpstr>Heiti TC Medium</vt:lpstr>
      <vt:lpstr>SimHei</vt:lpstr>
      <vt:lpstr>宋体</vt:lpstr>
      <vt:lpstr>宋体</vt:lpstr>
      <vt:lpstr>STSong</vt:lpstr>
      <vt:lpstr>TimesNewRomanPSMT</vt:lpstr>
      <vt:lpstr>Cambria Math</vt:lpstr>
      <vt:lpstr>Helvetica Neue</vt:lpstr>
      <vt:lpstr>Helvetica Neue Light</vt:lpstr>
      <vt:lpstr>Helvetica Neue Medium</vt:lpstr>
      <vt:lpstr>Wingdings</vt:lpstr>
      <vt:lpstr>White</vt:lpstr>
      <vt:lpstr>机器学习简介</vt:lpstr>
      <vt:lpstr>目录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1 初识神经网络</vt:lpstr>
      <vt:lpstr>2 神经网络进阶</vt:lpstr>
      <vt:lpstr>2 神经网络进阶</vt:lpstr>
      <vt:lpstr>2 神经网络进阶</vt:lpstr>
      <vt:lpstr>2 神经网络进阶</vt:lpstr>
      <vt:lpstr>2 神经网络进阶</vt:lpstr>
      <vt:lpstr>2 神经网络进阶</vt:lpstr>
      <vt:lpstr>2 神经网络进阶</vt:lpstr>
      <vt:lpstr>2 神经网络进阶</vt:lpstr>
      <vt:lpstr>2 神经网络进阶</vt:lpstr>
      <vt:lpstr>2 神经网络进阶</vt:lpstr>
      <vt:lpstr>2 神经网络进阶</vt:lpstr>
      <vt:lpstr>2 神经网络进阶</vt:lpstr>
      <vt:lpstr>2 神经网络进阶</vt:lpstr>
      <vt:lpstr>2 神经网络进阶</vt:lpstr>
      <vt:lpstr>2 神经网络进阶</vt:lpstr>
      <vt:lpstr>2 神经网络进阶</vt:lpstr>
      <vt:lpstr>2 神经网络进阶</vt:lpstr>
      <vt:lpstr>3 常见神经网络</vt:lpstr>
      <vt:lpstr>3 常见神经网络</vt:lpstr>
      <vt:lpstr>3 常见神经网络</vt:lpstr>
      <vt:lpstr>3 常见神经网络</vt:lpstr>
      <vt:lpstr>3 常见神经网络</vt:lpstr>
      <vt:lpstr>3 常见神经网络</vt:lpstr>
      <vt:lpstr>3 常见神经网络</vt:lpstr>
      <vt:lpstr>3 常见神经网络</vt:lpstr>
      <vt:lpstr>3 常见神经网络</vt:lpstr>
      <vt:lpstr>3 常见神经网络</vt:lpstr>
      <vt:lpstr>3 常见神经网络</vt:lpstr>
      <vt:lpstr>3 常见神经网络</vt:lpstr>
      <vt:lpstr>3 常见神经网络</vt:lpstr>
      <vt:lpstr>3 常见神经网络</vt:lpstr>
      <vt:lpstr>3 常见神经网络</vt:lpstr>
      <vt:lpstr>4 新物理物理研究中的ML</vt:lpstr>
      <vt:lpstr>4 新物理物理研究中的ML</vt:lpstr>
      <vt:lpstr>4 新物理物理研究中的ML</vt:lpstr>
      <vt:lpstr>4 新物理物理研究中的ML</vt:lpstr>
      <vt:lpstr>4 新物理物理研究中的ML</vt:lpstr>
      <vt:lpstr>4 新物理物理研究中的ML</vt:lpstr>
      <vt:lpstr>4 新物理物理研究中的ML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机器学习与高能物理</dc:title>
  <cp:lastModifiedBy>wu lei</cp:lastModifiedBy>
  <cp:revision>391</cp:revision>
  <dcterms:modified xsi:type="dcterms:W3CDTF">2023-08-02T15:47:26Z</dcterms:modified>
</cp:coreProperties>
</file>