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4" r:id="rId6"/>
    <p:sldId id="260" r:id="rId7"/>
    <p:sldId id="263" r:id="rId8"/>
    <p:sldId id="266" r:id="rId9"/>
    <p:sldId id="267" r:id="rId10"/>
    <p:sldId id="270" r:id="rId11"/>
    <p:sldId id="268" r:id="rId12"/>
    <p:sldId id="261" r:id="rId13"/>
    <p:sldId id="272" r:id="rId14"/>
    <p:sldId id="273" r:id="rId15"/>
    <p:sldId id="262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4891"/>
    <a:srgbClr val="1452A8"/>
    <a:srgbClr val="0C5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>
        <p:scale>
          <a:sx n="78" d="100"/>
          <a:sy n="78" d="100"/>
        </p:scale>
        <p:origin x="303" y="5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6631D-0C47-45F9-B649-393FD18DFB35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FF919-71FE-4006-8F8E-B009F48D1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77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C5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0C5706B-645A-4C62-A2F9-87CC6B8643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C34465-F1DD-4A08-9B09-2288896D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976" y="777222"/>
            <a:ext cx="8928848" cy="2387600"/>
          </a:xfrm>
        </p:spPr>
        <p:txBody>
          <a:bodyPr anchor="b">
            <a:normAutofit/>
          </a:bodyPr>
          <a:lstStyle>
            <a:lvl1pPr algn="l">
              <a:defRPr sz="4000" b="1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CF946B-50DC-407A-A570-EE3882C5A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976" y="3545541"/>
            <a:ext cx="10027024" cy="136711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D99788-DBAF-4692-A06F-7787DCA5D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5368"/>
          <a:stretch/>
        </p:blipFill>
        <p:spPr>
          <a:xfrm>
            <a:off x="640976" y="5802556"/>
            <a:ext cx="666365" cy="6262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CCA21A-F9FF-4757-BDD0-0F7A1EF24F94}"/>
              </a:ext>
            </a:extLst>
          </p:cNvPr>
          <p:cNvSpPr txBox="1"/>
          <p:nvPr userDrawn="1"/>
        </p:nvSpPr>
        <p:spPr>
          <a:xfrm>
            <a:off x="1474694" y="5746362"/>
            <a:ext cx="312868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</a:rPr>
              <a:t>自主智能系统研究组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zh-CN" altLang="en-US" sz="1400" dirty="0">
                <a:solidFill>
                  <a:schemeClr val="bg1"/>
                </a:solidFill>
              </a:rPr>
              <a:t>多模态人工智能系统全国重点实验室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zh-CN" altLang="en-US" sz="1400" dirty="0">
                <a:solidFill>
                  <a:schemeClr val="bg1"/>
                </a:solidFill>
              </a:rPr>
              <a:t>中国科学院自动化研究所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18F2D3-E009-44C1-807D-93C337D106A8}"/>
              </a:ext>
            </a:extLst>
          </p:cNvPr>
          <p:cNvCxnSpPr/>
          <p:nvPr userDrawn="1"/>
        </p:nvCxnSpPr>
        <p:spPr>
          <a:xfrm>
            <a:off x="1425388" y="5818093"/>
            <a:ext cx="0" cy="59615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59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7A263-2EBE-4B50-812D-5DC8DDCF6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4D8BB2-1DD4-4265-9AD5-1BEE10E93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CBA2C-27B6-4BC1-945A-F56F06CB1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0C025-2ADA-4611-A0A6-CCF6261BC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159C8-8AD7-45F5-85E2-CD670C9B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4D01-3212-4696-B7FF-DCA2E21A1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8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B96F02-E549-44A0-AE62-9E711F7697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E19456-7555-4877-871E-F0885377DB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40F72-7DEA-43DF-9149-8D8936F62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8EC34-A04A-4703-9852-8548B1CB2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F9EEB-0472-4F44-B0CB-66832508C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4D01-3212-4696-B7FF-DCA2E21A1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1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0F06D-E35D-46C8-8739-8A02EA2DF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rgbClr val="0C5CB7"/>
          </a:solidFill>
        </p:spPr>
        <p:txBody>
          <a:bodyPr>
            <a:normAutofit/>
          </a:bodyPr>
          <a:lstStyle>
            <a:lvl1pPr marL="344488" indent="0">
              <a:lnSpc>
                <a:spcPct val="100000"/>
              </a:lnSpc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D959D-1A98-432C-867E-555826AE2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459" y="941294"/>
            <a:ext cx="11654117" cy="523566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3E6EC-DF09-4BCD-8DDB-C57DE3539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6224" y="6334126"/>
            <a:ext cx="672352" cy="288737"/>
          </a:xfrm>
        </p:spPr>
        <p:txBody>
          <a:bodyPr/>
          <a:lstStyle/>
          <a:p>
            <a:fld id="{CF674D01-3212-4696-B7FF-DCA2E21A16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48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75C38B8-53DD-4B90-852D-79242D55D4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8E65EB-6F08-460B-AFBB-0935363FD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45EFFA-8CB2-4608-B69C-B659ACBF5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BBC42-82A3-4B8C-8DF7-BC3D148AE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BD06D-BCA9-4920-A1BF-BB06CB5BC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29A6D-91CC-4EBE-AABB-3FC4EE4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4D01-3212-4696-B7FF-DCA2E21A1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49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A6079-62FF-4A9B-B483-3CAC50466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4F383-E726-41F3-A180-EE857B1CE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C16C4B-B43D-4746-9C72-652C34B76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8870B-210C-4282-8DBE-B42969592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BF7C6C-4EF5-4A86-A982-7BD18E81A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9725D3-6CC6-47C2-8314-338BC8448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4D01-3212-4696-B7FF-DCA2E21A1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92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C1666-4A82-42EF-8851-68C878821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42E6B-7D68-4D45-8109-9AF4E680F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59E2B7-F2D3-4379-A3C2-B8A63EEB6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547AAB-5C67-47D0-8220-A847B46B8C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A792D7-36C5-4CA5-B34F-B52340D53B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925DFF-1BC4-4AE3-A0A0-D048AC489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E07F83-3F7A-41BF-958F-96A34240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04B421-C298-4DA0-814F-3680CF139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4D01-3212-4696-B7FF-DCA2E21A1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88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C001E-E3AC-4BFD-9405-3A2A897EB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80C09C-0003-4D7D-9BCC-F0F59868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DE7D6E-9350-464D-83E0-9DB1D649A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53A6C-C8D1-4444-99E2-43CDFC70A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4D01-3212-4696-B7FF-DCA2E21A1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70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B40244-8392-4FEA-B278-C0D285A25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6F2A93-6566-4C41-9A5C-66F26BE69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5E214-5D8E-4D4F-9FE8-DFFE65833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4D01-3212-4696-B7FF-DCA2E21A1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15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FE354-75E1-4978-9F28-F94B99004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242DD-F80B-41B3-BE06-8EA9F67F6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4F71E8-906A-48CC-AF15-EDDC3936C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274F2-BE27-40A2-A711-6588A198F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10E5C5-4954-456C-9266-BD844B092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B6812B-0614-4AC7-B084-27FC31FCE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4D01-3212-4696-B7FF-DCA2E21A1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61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D9990-30C5-4478-8AD9-2AB88CF4C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32C129-CA68-4E40-95FC-6931AD21E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B9A3B4-3D31-4E8F-B2C2-68DFB6C43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56C08B-0377-4587-A6D1-5EBC5D494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FC045-EFB0-45BA-A602-164D06EEB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0025C0-9D94-470D-A837-CA06DB0B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4D01-3212-4696-B7FF-DCA2E21A1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26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415F5F-779F-42D2-B425-C29295915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F7F6D-E3BB-4D8E-89EC-F8AAE8C58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12324-EF15-4080-93EB-7AF04B7502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85A39-4963-4F08-BFEB-E2DF1AFD9E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36B0C-F6EA-49B5-8732-700A23A26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74D01-3212-4696-B7FF-DCA2E21A1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9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cikit-learn.org/stable/modules/tree.html#classification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scikit-learn.org/stable/modules/ensemble.html#adaboos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2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1F1DA-72B2-4646-9999-FA4A17A338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defTabSz="685324">
              <a:lnSpc>
                <a:spcPct val="120000"/>
              </a:lnSpc>
              <a:defRPr/>
            </a:pPr>
            <a:r>
              <a:rPr lang="en-US" altLang="zh-CN" dirty="0">
                <a:solidFill>
                  <a:schemeClr val="bg1"/>
                </a:solidFill>
              </a:rPr>
              <a:t>Tutorials towards</a:t>
            </a:r>
            <a:br>
              <a:rPr lang="en-US" altLang="zh-CN" dirty="0">
                <a:solidFill>
                  <a:schemeClr val="bg1"/>
                </a:solidFill>
                <a:sym typeface="+mn-lt"/>
              </a:rPr>
            </a:br>
            <a:r>
              <a:rPr lang="en-US" altLang="zh-CN" dirty="0">
                <a:solidFill>
                  <a:schemeClr val="bg1"/>
                </a:solidFill>
                <a:sym typeface="+mn-lt"/>
              </a:rPr>
              <a:t>HEP Data Physicist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386706-BEA7-4CFD-A872-285F66F5E4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Ren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Jinan, Aug 4, 2023</a:t>
            </a:r>
          </a:p>
          <a:p>
            <a:r>
              <a:rPr lang="en-US" altLang="zh-CN" b="1" dirty="0">
                <a:solidFill>
                  <a:schemeClr val="bg1"/>
                </a:solidFill>
              </a:rPr>
              <a:t>[DATA &amp; CODE] </a:t>
            </a:r>
            <a:r>
              <a:rPr lang="en-US" altLang="zh-CN" dirty="0">
                <a:solidFill>
                  <a:schemeClr val="bg1"/>
                </a:solidFill>
              </a:rPr>
              <a:t>https://gitee.com/jieren21/hepml-tutorials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295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C3EA7-91CD-4757-867E-DB45F40B4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1: </a:t>
            </a:r>
            <a:r>
              <a:rPr lang="en-US" altLang="zh-CN" dirty="0"/>
              <a:t>Higgs boson discovery (BDT)</a:t>
            </a:r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01AB198-7D3D-47FC-A2C2-4CDA6932F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C5CB7"/>
                </a:solidFill>
              </a:rPr>
              <a:t>Model: BDT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1F7648E-D442-47F4-9BED-A512C49B7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434" y="1582264"/>
            <a:ext cx="2496766" cy="187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BA07B2-C92F-4F8B-800E-A809782E2BEB}"/>
              </a:ext>
            </a:extLst>
          </p:cNvPr>
          <p:cNvSpPr txBox="1"/>
          <p:nvPr/>
        </p:nvSpPr>
        <p:spPr>
          <a:xfrm>
            <a:off x="176287" y="6157572"/>
            <a:ext cx="43392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https://scikit-learn.org/stable/modules/tree.html#classification</a:t>
            </a:r>
            <a:r>
              <a:rPr lang="en-US" sz="12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9D8CB9-2E94-469B-85BE-C847AFEB5C0B}"/>
              </a:ext>
            </a:extLst>
          </p:cNvPr>
          <p:cNvSpPr txBox="1"/>
          <p:nvPr/>
        </p:nvSpPr>
        <p:spPr>
          <a:xfrm>
            <a:off x="176287" y="6434571"/>
            <a:ext cx="43392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https://scikit-learn.org/stable/modules/ensemble.html#adaboost</a:t>
            </a:r>
            <a:r>
              <a:rPr lang="en-US" sz="1200" dirty="0"/>
              <a:t>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303D2E3-ECD6-4025-AC13-829A71B68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509" y="1582264"/>
            <a:ext cx="2496766" cy="187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59002DF-0D62-4687-80CD-572CD9584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584" y="1582264"/>
            <a:ext cx="2496766" cy="187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A4B95C0-2418-49F5-9393-9217C8CA459F}"/>
              </a:ext>
            </a:extLst>
          </p:cNvPr>
          <p:cNvCxnSpPr/>
          <p:nvPr/>
        </p:nvCxnSpPr>
        <p:spPr>
          <a:xfrm>
            <a:off x="2510101" y="1849773"/>
            <a:ext cx="0" cy="12840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7EF4212-36C2-4D33-9CA8-F861DD68406C}"/>
              </a:ext>
            </a:extLst>
          </p:cNvPr>
          <p:cNvSpPr txBox="1"/>
          <p:nvPr/>
        </p:nvSpPr>
        <p:spPr>
          <a:xfrm rot="16200000">
            <a:off x="1623750" y="2307132"/>
            <a:ext cx="128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Depth = 4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7F612C0-F5D2-47CA-A892-7FB135BEF25E}"/>
              </a:ext>
            </a:extLst>
          </p:cNvPr>
          <p:cNvCxnSpPr>
            <a:cxnSpLocks/>
          </p:cNvCxnSpPr>
          <p:nvPr/>
        </p:nvCxnSpPr>
        <p:spPr>
          <a:xfrm>
            <a:off x="3318731" y="3513063"/>
            <a:ext cx="588529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579EF0B-A934-4BA7-B61D-D272577A47C4}"/>
              </a:ext>
            </a:extLst>
          </p:cNvPr>
          <p:cNvSpPr txBox="1"/>
          <p:nvPr/>
        </p:nvSpPr>
        <p:spPr>
          <a:xfrm>
            <a:off x="4703362" y="3565593"/>
            <a:ext cx="267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Number of estimators =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693989-8278-4215-BE17-4F8F389D9B4A}"/>
              </a:ext>
            </a:extLst>
          </p:cNvPr>
          <p:cNvSpPr txBox="1"/>
          <p:nvPr/>
        </p:nvSpPr>
        <p:spPr>
          <a:xfrm>
            <a:off x="4832496" y="2226163"/>
            <a:ext cx="386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E90725-459B-4C8E-9DA2-C73080F4BC70}"/>
              </a:ext>
            </a:extLst>
          </p:cNvPr>
          <p:cNvSpPr txBox="1"/>
          <p:nvPr/>
        </p:nvSpPr>
        <p:spPr>
          <a:xfrm>
            <a:off x="7407571" y="2226163"/>
            <a:ext cx="386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947F8D3-85DB-4A07-812D-A48B62F60B7C}"/>
                  </a:ext>
                </a:extLst>
              </p:cNvPr>
              <p:cNvSpPr txBox="1"/>
              <p:nvPr/>
            </p:nvSpPr>
            <p:spPr>
              <a:xfrm>
                <a:off x="3590780" y="4080368"/>
                <a:ext cx="536622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947F8D3-85DB-4A07-812D-A48B62F60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780" y="4080368"/>
                <a:ext cx="5366224" cy="17543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C1BBD9-A1EC-40E7-8212-943625FC4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4D01-3212-4696-B7FF-DCA2E21A167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919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C3EA7-91CD-4757-867E-DB45F40B4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1: </a:t>
            </a:r>
            <a:r>
              <a:rPr lang="en-US" altLang="zh-CN" dirty="0"/>
              <a:t>Higgs boson discovery (BDT)</a:t>
            </a:r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01AB198-7D3D-47FC-A2C2-4CDA6932F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C5CB7"/>
                </a:solidFill>
              </a:rPr>
              <a:t>Evaluation</a:t>
            </a:r>
          </a:p>
          <a:p>
            <a:r>
              <a:rPr lang="en-US" dirty="0"/>
              <a:t>Score threshold</a:t>
            </a:r>
          </a:p>
          <a:p>
            <a:r>
              <a:rPr lang="en-US" dirty="0"/>
              <a:t>Selection efficiencies</a:t>
            </a:r>
          </a:p>
          <a:p>
            <a:pPr lvl="1"/>
            <a:r>
              <a:rPr lang="en-US" dirty="0"/>
              <a:t>TPR for signal</a:t>
            </a:r>
          </a:p>
          <a:p>
            <a:pPr lvl="1"/>
            <a:r>
              <a:rPr lang="en-US" dirty="0"/>
              <a:t>FPR for background</a:t>
            </a:r>
          </a:p>
          <a:p>
            <a:r>
              <a:rPr lang="en-US" dirty="0"/>
              <a:t>Detection significance</a:t>
            </a:r>
          </a:p>
          <a:p>
            <a:pPr lvl="1"/>
            <a:r>
              <a:rPr lang="en-US" dirty="0"/>
              <a:t>AMS: approximate median significance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78CBE1-78E6-4D9D-A35E-99743913B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12" y="4080986"/>
            <a:ext cx="4568293" cy="681544"/>
          </a:xfrm>
          <a:prstGeom prst="rect">
            <a:avLst/>
          </a:prstGeom>
        </p:spPr>
      </p:pic>
      <p:pic>
        <p:nvPicPr>
          <p:cNvPr id="5" name="Picture 2" descr="查看源图像">
            <a:extLst>
              <a:ext uri="{FF2B5EF4-FFF2-40B4-BE49-F238E27FC236}">
                <a16:creationId xmlns:a16="http://schemas.microsoft.com/office/drawing/2014/main" id="{9E286DD0-2D71-43BA-A113-F66616DE8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756" y="1182146"/>
            <a:ext cx="5033137" cy="376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9793BB-7AE2-44E3-B834-0A77E1406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4D01-3212-4696-B7FF-DCA2E21A1673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982265-8997-BBFC-E413-7275BD2C59DC}"/>
              </a:ext>
            </a:extLst>
          </p:cNvPr>
          <p:cNvSpPr txBox="1"/>
          <p:nvPr/>
        </p:nvSpPr>
        <p:spPr>
          <a:xfrm>
            <a:off x="6662057" y="1618659"/>
            <a:ext cx="1323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background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14E02B-7257-605D-4E23-657AD20F86B2}"/>
              </a:ext>
            </a:extLst>
          </p:cNvPr>
          <p:cNvSpPr txBox="1"/>
          <p:nvPr/>
        </p:nvSpPr>
        <p:spPr>
          <a:xfrm>
            <a:off x="6662057" y="3338304"/>
            <a:ext cx="1323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signal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04BA4B-3B07-7407-81B5-FF7FCD96BE65}"/>
              </a:ext>
            </a:extLst>
          </p:cNvPr>
          <p:cNvSpPr txBox="1"/>
          <p:nvPr/>
        </p:nvSpPr>
        <p:spPr>
          <a:xfrm>
            <a:off x="9501809" y="4096781"/>
            <a:ext cx="1209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C00000"/>
                </a:solidFill>
              </a:rPr>
              <a:t>s</a:t>
            </a:r>
            <a:r>
              <a:rPr lang="en-US" sz="1600" b="1" dirty="0">
                <a:solidFill>
                  <a:srgbClr val="C00000"/>
                </a:solidFill>
              </a:rPr>
              <a:t>: selected signals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AF559F-4788-E625-4C26-B63AEE1F76A6}"/>
              </a:ext>
            </a:extLst>
          </p:cNvPr>
          <p:cNvSpPr txBox="1"/>
          <p:nvPr/>
        </p:nvSpPr>
        <p:spPr>
          <a:xfrm>
            <a:off x="9501809" y="2113246"/>
            <a:ext cx="1385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C00000"/>
                </a:solidFill>
              </a:rPr>
              <a:t>b</a:t>
            </a:r>
            <a:r>
              <a:rPr lang="en-US" sz="1600" b="1" dirty="0">
                <a:solidFill>
                  <a:srgbClr val="C00000"/>
                </a:solidFill>
              </a:rPr>
              <a:t>: selected background</a:t>
            </a:r>
          </a:p>
        </p:txBody>
      </p:sp>
      <p:sp>
        <p:nvSpPr>
          <p:cNvPr id="10" name="Double Bracket 9">
            <a:extLst>
              <a:ext uri="{FF2B5EF4-FFF2-40B4-BE49-F238E27FC236}">
                <a16:creationId xmlns:a16="http://schemas.microsoft.com/office/drawing/2014/main" id="{06728C9F-072A-FF6D-F6B2-F1D658318EC1}"/>
              </a:ext>
            </a:extLst>
          </p:cNvPr>
          <p:cNvSpPr/>
          <p:nvPr/>
        </p:nvSpPr>
        <p:spPr>
          <a:xfrm>
            <a:off x="3114289" y="5075079"/>
            <a:ext cx="619066" cy="391886"/>
          </a:xfrm>
          <a:prstGeom prst="bracketPair">
            <a:avLst>
              <a:gd name="adj" fmla="val 21467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43719578-B489-0719-0A30-D8254E489DBF}"/>
              </a:ext>
            </a:extLst>
          </p:cNvPr>
          <p:cNvCxnSpPr>
            <a:cxnSpLocks/>
            <a:stCxn id="10" idx="0"/>
          </p:cNvCxnSpPr>
          <p:nvPr/>
        </p:nvCxnSpPr>
        <p:spPr>
          <a:xfrm rot="16200000" flipV="1">
            <a:off x="3134844" y="4786100"/>
            <a:ext cx="397447" cy="180511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964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C3EA7-91CD-4757-867E-DB45F40B4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Tutorial 2: </a:t>
            </a:r>
            <a:r>
              <a:rPr lang="en-US" altLang="zh-CN" dirty="0"/>
              <a:t>Higgs boson discovery (FCNN)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5CA17-4163-4F9D-9EEE-76A0A9314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C5CB7"/>
                </a:solidFill>
              </a:rPr>
              <a:t>Tools</a:t>
            </a:r>
          </a:p>
          <a:p>
            <a:r>
              <a:rPr lang="en-US" dirty="0"/>
              <a:t>Python3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Python is a programming language that lets you work more quickly and integrate your systems more effectively.</a:t>
            </a:r>
          </a:p>
          <a:p>
            <a:r>
              <a:rPr lang="en-US" dirty="0" err="1"/>
              <a:t>Jupyter</a:t>
            </a:r>
            <a:endParaRPr lang="en-US" dirty="0"/>
          </a:p>
          <a:p>
            <a:pPr marL="457200" lvl="1" indent="0">
              <a:buNone/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Free software, open standards, and web services for interactive computing across all programming languages.</a:t>
            </a:r>
          </a:p>
          <a:p>
            <a:r>
              <a:rPr lang="en-US" dirty="0" err="1"/>
              <a:t>PyTorch</a:t>
            </a:r>
            <a:endParaRPr lang="en-US" dirty="0"/>
          </a:p>
          <a:p>
            <a:pPr marL="457200" lvl="1" indent="0">
              <a:buNone/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An open source machine learning framework that accelerates the path from research prototyping to production deployment.</a:t>
            </a:r>
          </a:p>
          <a:p>
            <a:r>
              <a:rPr lang="en-US" dirty="0"/>
              <a:t>Matplotlib 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 comprehensive library for creating static, animated, and interactive visualizations in Python.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131274-A922-4023-A3E6-E86D86A66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4D01-3212-4696-B7FF-DCA2E21A167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7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C3EA7-91CD-4757-867E-DB45F40B4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Tutorial 2: </a:t>
            </a:r>
            <a:r>
              <a:rPr lang="en-US" altLang="zh-CN" dirty="0"/>
              <a:t>Higgs boson discovery (FCNN)</a:t>
            </a:r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01AB198-7D3D-47FC-A2C2-4CDA6932F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C5CB7"/>
                </a:solidFill>
              </a:rPr>
              <a:t>Steps</a:t>
            </a:r>
          </a:p>
          <a:p>
            <a:r>
              <a:rPr lang="en-US" dirty="0"/>
              <a:t>Preprocess data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Format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C00000"/>
                </a:solidFill>
              </a:rPr>
              <a:t>Normalization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Split into training set and validation set</a:t>
            </a:r>
          </a:p>
          <a:p>
            <a:r>
              <a:rPr lang="en-US" dirty="0"/>
              <a:t>Build mode</a:t>
            </a:r>
          </a:p>
          <a:p>
            <a:r>
              <a:rPr lang="en-US" dirty="0"/>
              <a:t>Train and validate </a:t>
            </a:r>
            <a:r>
              <a:rPr lang="en-US" b="1" dirty="0">
                <a:solidFill>
                  <a:srgbClr val="C00000"/>
                </a:solidFill>
              </a:rPr>
              <a:t>iteratively</a:t>
            </a:r>
          </a:p>
          <a:p>
            <a:r>
              <a:rPr lang="en-US" dirty="0"/>
              <a:t>Make predictions</a:t>
            </a:r>
          </a:p>
          <a:p>
            <a:r>
              <a:rPr lang="en-US" dirty="0"/>
              <a:t>Evaluate model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D1D41B-4F9F-46FE-85EA-D5C4E3994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4D01-3212-4696-B7FF-DCA2E21A167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220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C3EA7-91CD-4757-867E-DB45F40B4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Tutorial 2: </a:t>
            </a:r>
            <a:r>
              <a:rPr lang="en-US" altLang="zh-CN" dirty="0"/>
              <a:t>Higgs boson discovery (FCNN)</a:t>
            </a:r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01AB198-7D3D-47FC-A2C2-4CDA6932F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C5CB7"/>
                </a:solidFill>
              </a:rPr>
              <a:t>Model: FCNN</a:t>
            </a:r>
          </a:p>
          <a:p>
            <a:pPr marL="0" indent="0">
              <a:buNone/>
            </a:pPr>
            <a:endParaRPr lang="en-US" b="1" dirty="0">
              <a:solidFill>
                <a:srgbClr val="0C5CB7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C5CB7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C5CB7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C5CB7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C5CB7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C5CB7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C5CB7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C5CB7"/>
                </a:solidFill>
              </a:rPr>
              <a:t>Loss function: </a:t>
            </a:r>
            <a:r>
              <a:rPr lang="en-US" dirty="0"/>
              <a:t>Binary cross entropy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939E357-C0DA-4C93-9E06-820368DC464B}"/>
              </a:ext>
            </a:extLst>
          </p:cNvPr>
          <p:cNvGrpSpPr/>
          <p:nvPr/>
        </p:nvGrpSpPr>
        <p:grpSpPr>
          <a:xfrm>
            <a:off x="3643215" y="1534605"/>
            <a:ext cx="5098590" cy="3314430"/>
            <a:chOff x="3082859" y="982965"/>
            <a:chExt cx="5098590" cy="331443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611BB80-86B0-4FBB-985C-37705B09D4C7}"/>
                </a:ext>
              </a:extLst>
            </p:cNvPr>
            <p:cNvGrpSpPr/>
            <p:nvPr/>
          </p:nvGrpSpPr>
          <p:grpSpPr>
            <a:xfrm>
              <a:off x="3082859" y="982965"/>
              <a:ext cx="5098590" cy="2446035"/>
              <a:chOff x="2285190" y="2164873"/>
              <a:chExt cx="5098590" cy="2446035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861E83C-D24B-4770-A1AA-66C53F5126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b="9527"/>
              <a:stretch/>
            </p:blipFill>
            <p:spPr>
              <a:xfrm>
                <a:off x="2285190" y="2164873"/>
                <a:ext cx="4145280" cy="244603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4D733BF1-1C32-47EA-AC3A-C2E570081C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3983" b="9527"/>
              <a:stretch/>
            </p:blipFill>
            <p:spPr>
              <a:xfrm>
                <a:off x="3818106" y="2164873"/>
                <a:ext cx="3565674" cy="2446035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856B81-E91C-4C02-8285-8884AEAC6F24}"/>
                </a:ext>
              </a:extLst>
            </p:cNvPr>
            <p:cNvSpPr txBox="1"/>
            <p:nvPr/>
          </p:nvSpPr>
          <p:spPr>
            <a:xfrm>
              <a:off x="3377538" y="3589509"/>
              <a:ext cx="575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30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3775B7E-7BD2-4EB5-B0F0-78A058724044}"/>
                </a:ext>
              </a:extLst>
            </p:cNvPr>
            <p:cNvSpPr txBox="1"/>
            <p:nvPr/>
          </p:nvSpPr>
          <p:spPr>
            <a:xfrm>
              <a:off x="4323148" y="3589509"/>
              <a:ext cx="575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64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A6473A-54F2-4EF3-A158-83B125AB90E9}"/>
                </a:ext>
              </a:extLst>
            </p:cNvPr>
            <p:cNvSpPr txBox="1"/>
            <p:nvPr/>
          </p:nvSpPr>
          <p:spPr>
            <a:xfrm>
              <a:off x="5268758" y="3589509"/>
              <a:ext cx="575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128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A85417-F3DF-4BD9-9590-65DF92AE6FFE}"/>
                </a:ext>
              </a:extLst>
            </p:cNvPr>
            <p:cNvSpPr txBox="1"/>
            <p:nvPr/>
          </p:nvSpPr>
          <p:spPr>
            <a:xfrm>
              <a:off x="6214368" y="3589509"/>
              <a:ext cx="575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64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46D8E48-98A3-4CAB-9A6B-6A284EF3F05D}"/>
                </a:ext>
              </a:extLst>
            </p:cNvPr>
            <p:cNvSpPr txBox="1"/>
            <p:nvPr/>
          </p:nvSpPr>
          <p:spPr>
            <a:xfrm>
              <a:off x="7159980" y="3589509"/>
              <a:ext cx="575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BF0BE7-261E-4341-B2FA-8C7D4FEF4371}"/>
                </a:ext>
              </a:extLst>
            </p:cNvPr>
            <p:cNvSpPr txBox="1"/>
            <p:nvPr/>
          </p:nvSpPr>
          <p:spPr>
            <a:xfrm>
              <a:off x="3230813" y="3958841"/>
              <a:ext cx="8693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17190F-F37F-42DD-B6FF-7DD4FF8E9B8E}"/>
                </a:ext>
              </a:extLst>
            </p:cNvPr>
            <p:cNvSpPr txBox="1"/>
            <p:nvPr/>
          </p:nvSpPr>
          <p:spPr>
            <a:xfrm>
              <a:off x="4176423" y="3958841"/>
              <a:ext cx="8693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/>
                <a:t>ReLU</a:t>
              </a:r>
              <a:endParaRPr lang="en-US" sz="16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3E664FD-B3D4-4A6A-8A09-CF233DE99641}"/>
                </a:ext>
              </a:extLst>
            </p:cNvPr>
            <p:cNvSpPr txBox="1"/>
            <p:nvPr/>
          </p:nvSpPr>
          <p:spPr>
            <a:xfrm>
              <a:off x="5122033" y="3958841"/>
              <a:ext cx="8693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/>
                <a:t>ReLU</a:t>
              </a:r>
              <a:endParaRPr lang="en-US" sz="16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35CF128-7840-4B9A-A712-3D43719C5F50}"/>
                </a:ext>
              </a:extLst>
            </p:cNvPr>
            <p:cNvSpPr txBox="1"/>
            <p:nvPr/>
          </p:nvSpPr>
          <p:spPr>
            <a:xfrm>
              <a:off x="6067643" y="3958841"/>
              <a:ext cx="8693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/>
                <a:t>ReLU</a:t>
              </a:r>
              <a:endParaRPr lang="en-US" sz="16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C9BB262-8285-4170-B886-41FC0EF597AE}"/>
                </a:ext>
              </a:extLst>
            </p:cNvPr>
            <p:cNvSpPr txBox="1"/>
            <p:nvPr/>
          </p:nvSpPr>
          <p:spPr>
            <a:xfrm>
              <a:off x="7013255" y="3958841"/>
              <a:ext cx="8693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</a:rPr>
                <a:t>Sigmoid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E610E62-ADF7-4FDC-B3C6-A490C97CC9E6}"/>
                  </a:ext>
                </a:extLst>
              </p:cNvPr>
              <p:cNvSpPr txBox="1"/>
              <p:nvPr/>
            </p:nvSpPr>
            <p:spPr>
              <a:xfrm>
                <a:off x="3253472" y="5534422"/>
                <a:ext cx="5676089" cy="764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func>
                            <m:funcPr>
                              <m:ctrlPr>
                                <a:rPr lang="en-US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func>
                            <m:funcPr>
                              <m:ctrlPr>
                                <a:rPr lang="en-US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E610E62-ADF7-4FDC-B3C6-A490C97CC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472" y="5534422"/>
                <a:ext cx="5676089" cy="764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1C5EF8-8318-4710-9E68-6F4A5F51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4D01-3212-4696-B7FF-DCA2E21A167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886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C3EA7-91CD-4757-867E-DB45F40B4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Tutorial 2: </a:t>
            </a:r>
            <a:r>
              <a:rPr lang="en-US" altLang="zh-CN" dirty="0"/>
              <a:t>Higgs boson discovery (FCNN)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5CA17-4163-4F9D-9EEE-76A0A9314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C5CB7"/>
                </a:solidFill>
              </a:rPr>
              <a:t>Evaluation</a:t>
            </a:r>
          </a:p>
          <a:p>
            <a:r>
              <a:rPr lang="en-US" dirty="0"/>
              <a:t>Avoid over-fitting</a:t>
            </a:r>
            <a:endParaRPr lang="en-US" b="1" dirty="0">
              <a:solidFill>
                <a:srgbClr val="0C5CB7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33A45-114F-4E34-B505-73976378B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772" y="1870973"/>
            <a:ext cx="4478456" cy="382161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FFA314-0C62-4EB3-8255-AA21026E9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4D01-3212-4696-B7FF-DCA2E21A167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475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1F1DA-72B2-4646-9999-FA4A17A338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defTabSz="685324">
              <a:lnSpc>
                <a:spcPct val="120000"/>
              </a:lnSpc>
              <a:defRPr/>
            </a:pPr>
            <a:r>
              <a:rPr lang="en-US" altLang="zh-CN" dirty="0">
                <a:solidFill>
                  <a:schemeClr val="bg1"/>
                </a:solidFill>
              </a:rPr>
              <a:t>THANK YOU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386706-BEA7-4CFD-A872-285F66F5E4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Ren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Jinan, Aug 4, 2023</a:t>
            </a:r>
          </a:p>
        </p:txBody>
      </p:sp>
    </p:spTree>
    <p:extLst>
      <p:ext uri="{BB962C8B-B14F-4D97-AF65-F5344CB8AC3E}">
        <p14:creationId xmlns:p14="http://schemas.microsoft.com/office/powerpoint/2010/main" val="530314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4B18A-BDC1-47AC-B938-EB0C2FE11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</p:spPr>
        <p:txBody>
          <a:bodyPr/>
          <a:lstStyle/>
          <a:p>
            <a:r>
              <a:rPr lang="en-US" altLang="zh-CN" dirty="0">
                <a:sym typeface="+mn-lt"/>
              </a:rPr>
              <a:t>New career: Data Physicist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30B72-D8C7-4EE0-904F-E8C9B7C51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459" y="941294"/>
            <a:ext cx="11654117" cy="52356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b="1" u="sng" dirty="0"/>
              <a:t>Benjamin Nachman, When, Where, and How to Open Data A, Personal Perspective (arXiv:2208.07910)</a:t>
            </a:r>
          </a:p>
          <a:p>
            <a:r>
              <a:rPr lang="en-US" dirty="0"/>
              <a:t>In particular, I think the trend in open data provides further and strong evidence for the need for </a:t>
            </a:r>
            <a:r>
              <a:rPr lang="en-US" b="1" dirty="0">
                <a:solidFill>
                  <a:srgbClr val="C00000"/>
                </a:solidFill>
              </a:rPr>
              <a:t>a new type of HEP scientist</a:t>
            </a:r>
            <a:r>
              <a:rPr lang="en-US" dirty="0"/>
              <a:t> that is neither an “experimentalist” or a “theorist” - </a:t>
            </a:r>
            <a:r>
              <a:rPr lang="en-US" b="1" dirty="0">
                <a:solidFill>
                  <a:srgbClr val="C00000"/>
                </a:solidFill>
              </a:rPr>
              <a:t>they are a “Data Physicist”</a:t>
            </a:r>
            <a:r>
              <a:rPr lang="en-US" dirty="0"/>
              <a:t>.</a:t>
            </a:r>
          </a:p>
          <a:p>
            <a:r>
              <a:rPr lang="en-US" dirty="0"/>
              <a:t>These scientists have the core skills to </a:t>
            </a:r>
            <a:r>
              <a:rPr lang="en-US" b="1" dirty="0">
                <a:solidFill>
                  <a:srgbClr val="C00000"/>
                </a:solidFill>
              </a:rPr>
              <a:t>understand and interrogate data as well as the computational and theoretical background</a:t>
            </a:r>
            <a:r>
              <a:rPr lang="en-US" dirty="0"/>
              <a:t> to relate these data to underlying physical properties.</a:t>
            </a:r>
          </a:p>
          <a:p>
            <a:pPr marL="457200" lvl="1" indent="0">
              <a:buNone/>
            </a:pPr>
            <a:r>
              <a:rPr lang="en-US" dirty="0"/>
              <a:t>Unlike a traditional “experimentalist”, a Data Physicist will likely not have extensive (or any) hands-on instrumentation experience</a:t>
            </a:r>
          </a:p>
          <a:p>
            <a:pPr marL="457200" lvl="1" indent="0">
              <a:buNone/>
            </a:pPr>
            <a:r>
              <a:rPr lang="en-US" dirty="0"/>
              <a:t>Unlike a traditional “theorist”, they may not have extensive (or any) experience with complex higher-order cross section calculations.</a:t>
            </a:r>
          </a:p>
          <a:p>
            <a:r>
              <a:rPr lang="en-US" dirty="0"/>
              <a:t>It is not enough to make data easily accessible and well-documented - we also need to train a cohort of scientists who are well-equipped to </a:t>
            </a:r>
            <a:r>
              <a:rPr lang="en-US" b="1" dirty="0">
                <a:solidFill>
                  <a:srgbClr val="C00000"/>
                </a:solidFill>
              </a:rPr>
              <a:t>use these data for science</a:t>
            </a:r>
            <a:r>
              <a:rPr lang="en-US" dirty="0"/>
              <a:t>.</a:t>
            </a:r>
          </a:p>
          <a:p>
            <a:r>
              <a:rPr lang="en-US" dirty="0"/>
              <a:t>In particular, I expect the Data Physicist to have a HEP background, but </a:t>
            </a:r>
            <a:r>
              <a:rPr lang="en-US" b="1" dirty="0">
                <a:solidFill>
                  <a:srgbClr val="C00000"/>
                </a:solidFill>
              </a:rPr>
              <a:t>extensive training in statistics/data science/machine learning and scientific computing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Software and computing are becoming commensurate with instrumentation and it is important and necessary physics research to work on these topics for maximizing the science from our data.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7B7101-D7A9-4F5F-9D9D-84D03CBB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5376" y="6334126"/>
            <a:ext cx="2743200" cy="288737"/>
          </a:xfrm>
        </p:spPr>
        <p:txBody>
          <a:bodyPr/>
          <a:lstStyle/>
          <a:p>
            <a:fld id="{CF674D01-3212-4696-B7FF-DCA2E21A167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261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E0266-9BCD-4334-AA97-E08141CD1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lt"/>
              </a:rPr>
              <a:t>New career: Data Physicist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4B3D0-92CE-4E90-B0BF-0C6EC48C9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/>
              <a:t>Benjamin Nachman, When, Where, and How to Open Data A, Personal Perspective (arXiv:2208.07910)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Significant and long term investment </a:t>
            </a:r>
            <a:r>
              <a:rPr lang="en-US" sz="2000" dirty="0"/>
              <a:t>(‘base funding’) in Data Physicists at all levels (undergraduate, graduate, postdoc, and tenure-track faculty/staff).</a:t>
            </a:r>
          </a:p>
          <a:p>
            <a:r>
              <a:rPr lang="en-US" sz="2000" dirty="0"/>
              <a:t>This funding should be different than existing experimental/theoretical sources;</a:t>
            </a:r>
          </a:p>
          <a:p>
            <a:pPr lvl="1"/>
            <a:r>
              <a:rPr lang="en-US" sz="1800" dirty="0"/>
              <a:t>data physicists are not ‘experimentalists’ who do not touch detectors and are not ‘theorists’ who do data analysis - they have </a:t>
            </a:r>
            <a:r>
              <a:rPr lang="en-US" sz="1800" b="1" dirty="0">
                <a:solidFill>
                  <a:srgbClr val="C00000"/>
                </a:solidFill>
              </a:rPr>
              <a:t>dedicated training and a focused research program</a:t>
            </a:r>
            <a:r>
              <a:rPr lang="en-US" sz="1800" dirty="0"/>
              <a:t>.</a:t>
            </a:r>
          </a:p>
          <a:p>
            <a:r>
              <a:rPr lang="en-US" sz="2000" dirty="0"/>
              <a:t>Data Physicists are also </a:t>
            </a:r>
            <a:r>
              <a:rPr lang="en-US" sz="2000" b="1" dirty="0">
                <a:solidFill>
                  <a:srgbClr val="C00000"/>
                </a:solidFill>
              </a:rPr>
              <a:t>not engineers</a:t>
            </a:r>
            <a:r>
              <a:rPr lang="en-US" sz="2000" dirty="0"/>
              <a:t>, although they are also critical for enabling the science.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77816B-F9DF-43B4-8438-B0EFC0737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4D01-3212-4696-B7FF-DCA2E21A167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41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F7532-8043-4D3D-8FF5-7497A8B2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Familiar with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33B4F-837E-4B7F-9123-84B7CEFBE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Multi-dimensional Array</a:t>
            </a:r>
          </a:p>
          <a:p>
            <a:pPr marL="457200" lvl="1" indent="0">
              <a:buNone/>
            </a:pPr>
            <a:r>
              <a:rPr lang="en-US" dirty="0"/>
              <a:t>Data table: event/jet properties</a:t>
            </a:r>
          </a:p>
          <a:p>
            <a:pPr marL="457200" lvl="1" indent="0">
              <a:buNone/>
            </a:pPr>
            <a:r>
              <a:rPr lang="en-US" dirty="0"/>
              <a:t>Image: Calorimeter image</a:t>
            </a:r>
          </a:p>
          <a:p>
            <a:r>
              <a:rPr lang="en-US" dirty="0"/>
              <a:t>List</a:t>
            </a:r>
          </a:p>
          <a:p>
            <a:pPr marL="457200" lvl="1" indent="0">
              <a:buNone/>
            </a:pPr>
            <a:r>
              <a:rPr lang="en-US" dirty="0"/>
              <a:t>Particles in an event</a:t>
            </a:r>
          </a:p>
          <a:p>
            <a:r>
              <a:rPr lang="en-US" dirty="0"/>
              <a:t>Tree</a:t>
            </a:r>
          </a:p>
          <a:p>
            <a:pPr marL="457200" lvl="1" indent="0">
              <a:buNone/>
            </a:pPr>
            <a:r>
              <a:rPr lang="en-US" dirty="0"/>
              <a:t>Jet substructure</a:t>
            </a:r>
          </a:p>
          <a:p>
            <a:r>
              <a:rPr lang="en-US" dirty="0"/>
              <a:t>Graph</a:t>
            </a:r>
          </a:p>
          <a:p>
            <a:pPr marL="457200" lvl="1" indent="0">
              <a:buNone/>
            </a:pPr>
            <a:r>
              <a:rPr lang="en-US" dirty="0"/>
              <a:t>Parton showering and hadronization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6D2A1-38A2-4159-AF08-0BAFEE4E5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4D01-3212-4696-B7FF-DCA2E21A167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594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F7532-8043-4D3D-8FF5-7497A8B2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Familiar with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33B4F-837E-4B7F-9123-84B7CEFBE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Fundamentals</a:t>
            </a:r>
          </a:p>
          <a:p>
            <a:pPr marL="457200" lvl="1" indent="0">
              <a:buNone/>
            </a:pPr>
            <a:r>
              <a:rPr lang="en-US" dirty="0"/>
              <a:t>Search and sort</a:t>
            </a:r>
          </a:p>
          <a:p>
            <a:r>
              <a:rPr lang="en-US" dirty="0"/>
              <a:t>Machine learning</a:t>
            </a:r>
          </a:p>
          <a:p>
            <a:pPr marL="457200" lvl="1" indent="0">
              <a:buNone/>
            </a:pPr>
            <a:r>
              <a:rPr lang="en-US" dirty="0"/>
              <a:t>Classification</a:t>
            </a:r>
          </a:p>
          <a:p>
            <a:pPr marL="457200" lvl="1" indent="0">
              <a:buNone/>
            </a:pPr>
            <a:r>
              <a:rPr lang="en-US" dirty="0"/>
              <a:t>Regression</a:t>
            </a:r>
          </a:p>
          <a:p>
            <a:pPr marL="457200" lvl="1" indent="0">
              <a:buNone/>
            </a:pPr>
            <a:r>
              <a:rPr lang="en-US" dirty="0"/>
              <a:t>Clustering</a:t>
            </a:r>
          </a:p>
          <a:p>
            <a:pPr marL="457200" lvl="1" indent="0">
              <a:buNone/>
            </a:pPr>
            <a:r>
              <a:rPr lang="en-US" dirty="0"/>
              <a:t>Generation</a:t>
            </a:r>
          </a:p>
          <a:p>
            <a:r>
              <a:rPr lang="en-US" dirty="0"/>
              <a:t>Others</a:t>
            </a:r>
          </a:p>
          <a:p>
            <a:pPr marL="457200" lvl="1" indent="0">
              <a:buNone/>
            </a:pPr>
            <a:r>
              <a:rPr lang="en-US" dirty="0"/>
              <a:t>File IO</a:t>
            </a:r>
          </a:p>
          <a:p>
            <a:pPr marL="457200" lvl="1" indent="0">
              <a:buNone/>
            </a:pPr>
            <a:r>
              <a:rPr lang="en-US" dirty="0"/>
              <a:t>Parallel computing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3B071-B6EF-4448-AD75-2A0FC2347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4D01-3212-4696-B7FF-DCA2E21A167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249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C3EA7-91CD-4757-867E-DB45F40B4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Tutorial 1: </a:t>
            </a:r>
            <a:r>
              <a:rPr lang="en-US" altLang="zh-CN" dirty="0"/>
              <a:t>Higgs boson discovery (BDT)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D5CA17-4163-4F9D-9EEE-76A0A9314E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0C5CB7"/>
                    </a:solidFill>
                  </a:rPr>
                  <a:t>Task: Classification</a:t>
                </a:r>
              </a:p>
              <a:p>
                <a:pPr marL="457200" lvl="1" indent="0">
                  <a:buNone/>
                  <a:tabLst>
                    <a:tab pos="1970088" algn="l"/>
                  </a:tabLst>
                </a:pPr>
                <a:r>
                  <a:rPr lang="en-US" dirty="0"/>
                  <a:t>Background: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𝑉𝑉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𝛾𝛾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𝑊𝑊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𝑍𝑍</m:t>
                        </m:r>
                      </m:e>
                    </m:d>
                  </m:oMath>
                </a14:m>
                <a:endParaRPr lang="en-US" dirty="0"/>
              </a:p>
              <a:p>
                <a:pPr marL="457200" lvl="1" indent="0">
                  <a:buNone/>
                  <a:tabLst>
                    <a:tab pos="1970088" algn="l"/>
                  </a:tabLst>
                </a:pPr>
                <a:r>
                  <a:rPr lang="en-US" dirty="0"/>
                  <a:t>Signal: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  <m:f>
                          <m:fPr>
                            <m:type m:val="li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hadrons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D5CA17-4163-4F9D-9EEE-76A0A9314E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85" t="-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F8D59F7-F1BD-420F-A43B-AFEA3D91DC70}"/>
              </a:ext>
            </a:extLst>
          </p:cNvPr>
          <p:cNvSpPr txBox="1"/>
          <p:nvPr/>
        </p:nvSpPr>
        <p:spPr>
          <a:xfrm>
            <a:off x="643870" y="2333978"/>
            <a:ext cx="5202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159FDD"/>
                </a:solidFill>
              </a:rPr>
              <a:t>[2014 DATA] </a:t>
            </a:r>
            <a:r>
              <a:rPr lang="en-US" altLang="zh-CN" dirty="0"/>
              <a:t>https://www.kaggle.com/c/higgs-boson</a:t>
            </a:r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7A7BF7A-F63C-43A0-8DC0-C7EE59461CE3}"/>
              </a:ext>
            </a:extLst>
          </p:cNvPr>
          <p:cNvGrpSpPr/>
          <p:nvPr/>
        </p:nvGrpSpPr>
        <p:grpSpPr>
          <a:xfrm>
            <a:off x="3086099" y="3965072"/>
            <a:ext cx="6010835" cy="1809819"/>
            <a:chOff x="3090582" y="3386121"/>
            <a:chExt cx="6010835" cy="180981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FC69787-7FB1-40A7-8B95-5EBDFE3F3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90582" y="3386121"/>
              <a:ext cx="6010835" cy="1346574"/>
            </a:xfrm>
            <a:prstGeom prst="rect">
              <a:avLst/>
            </a:prstGeom>
          </p:spPr>
        </p:pic>
        <p:pic>
          <p:nvPicPr>
            <p:cNvPr id="8" name="Picture 2" descr="CDS logo">
              <a:extLst>
                <a:ext uri="{FF2B5EF4-FFF2-40B4-BE49-F238E27FC236}">
                  <a16:creationId xmlns:a16="http://schemas.microsoft.com/office/drawing/2014/main" id="{083EAC88-8C24-4CC5-AA40-CC8E3694F8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5278" y="4877605"/>
              <a:ext cx="736821" cy="318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CERN logo">
              <a:extLst>
                <a:ext uri="{FF2B5EF4-FFF2-40B4-BE49-F238E27FC236}">
                  <a16:creationId xmlns:a16="http://schemas.microsoft.com/office/drawing/2014/main" id="{5FDCDFF4-67F4-48E1-AA7F-7B8069DB6A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0321" y="4877605"/>
              <a:ext cx="304096" cy="318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Atlas logo">
              <a:extLst>
                <a:ext uri="{FF2B5EF4-FFF2-40B4-BE49-F238E27FC236}">
                  <a16:creationId xmlns:a16="http://schemas.microsoft.com/office/drawing/2014/main" id="{FB198E31-955E-4733-B95A-A03253F219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2638" y="4877605"/>
              <a:ext cx="788404" cy="318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LRI logo">
              <a:extLst>
                <a:ext uri="{FF2B5EF4-FFF2-40B4-BE49-F238E27FC236}">
                  <a16:creationId xmlns:a16="http://schemas.microsoft.com/office/drawing/2014/main" id="{AA6DD892-01BA-4EE9-92F3-B846C6A37B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264" y="4877605"/>
              <a:ext cx="525335" cy="318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 descr="Inria logo">
              <a:extLst>
                <a:ext uri="{FF2B5EF4-FFF2-40B4-BE49-F238E27FC236}">
                  <a16:creationId xmlns:a16="http://schemas.microsoft.com/office/drawing/2014/main" id="{F9843E10-9C88-4DAE-9709-034A53DF4B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2820" y="4877605"/>
              <a:ext cx="709443" cy="318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Google logo">
              <a:extLst>
                <a:ext uri="{FF2B5EF4-FFF2-40B4-BE49-F238E27FC236}">
                  <a16:creationId xmlns:a16="http://schemas.microsoft.com/office/drawing/2014/main" id="{3F5AB6EC-7556-48E1-9BC3-37EB3C7D1E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0483" y="4877605"/>
              <a:ext cx="845715" cy="318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F2C3A092-81FB-43EF-9676-9F01CBEAD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4D01-3212-4696-B7FF-DCA2E21A1673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D775F-6ED8-0411-3470-33A1CF140E6C}"/>
              </a:ext>
            </a:extLst>
          </p:cNvPr>
          <p:cNvSpPr txBox="1"/>
          <p:nvPr/>
        </p:nvSpPr>
        <p:spPr>
          <a:xfrm>
            <a:off x="643870" y="2719680"/>
            <a:ext cx="6348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159FDD"/>
                </a:solidFill>
              </a:rPr>
              <a:t>[TUTORIAL CODE] </a:t>
            </a:r>
            <a:r>
              <a:rPr lang="en-US" altLang="zh-CN" dirty="0"/>
              <a:t>https://gitee.com/jieren21/hepml-tutorials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62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C3EA7-91CD-4757-867E-DB45F40B4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1: </a:t>
            </a:r>
            <a:r>
              <a:rPr lang="en-US" altLang="zh-CN" dirty="0"/>
              <a:t>Higgs boson discovery (BDT)</a:t>
            </a:r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01AB198-7D3D-47FC-A2C2-4CDA6932F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C5CB7"/>
                </a:solidFill>
              </a:rPr>
              <a:t>Data Type: Table</a:t>
            </a:r>
          </a:p>
          <a:p>
            <a:r>
              <a:rPr lang="en-US" sz="1800" dirty="0"/>
              <a:t>250000 events</a:t>
            </a:r>
          </a:p>
          <a:p>
            <a:pPr marL="457200" lvl="1" indent="0">
              <a:buNone/>
            </a:pPr>
            <a:r>
              <a:rPr lang="en-US" sz="1600" dirty="0"/>
              <a:t>an ID column</a:t>
            </a:r>
          </a:p>
          <a:p>
            <a:pPr marL="457200" lvl="1" indent="0">
              <a:buNone/>
            </a:pPr>
            <a:r>
              <a:rPr lang="en-US" sz="1600" dirty="0"/>
              <a:t>30 feature columns</a:t>
            </a:r>
          </a:p>
          <a:p>
            <a:pPr marL="457200" lvl="1" indent="0">
              <a:buNone/>
            </a:pPr>
            <a:r>
              <a:rPr lang="en-US" sz="1600" dirty="0"/>
              <a:t>a weight column</a:t>
            </a:r>
          </a:p>
          <a:p>
            <a:pPr marL="457200" lvl="1" indent="0">
              <a:buNone/>
            </a:pPr>
            <a:r>
              <a:rPr lang="en-US" sz="1600" dirty="0"/>
              <a:t>a label column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30632CF-E5A4-4F72-8828-C05EE3C72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84" y="3324103"/>
            <a:ext cx="10692330" cy="3042423"/>
          </a:xfrm>
          <a:prstGeom prst="rect">
            <a:avLst/>
          </a:prstGeom>
        </p:spPr>
      </p:pic>
      <p:sp>
        <p:nvSpPr>
          <p:cNvPr id="22" name="Rectangle 96">
            <a:extLst>
              <a:ext uri="{FF2B5EF4-FFF2-40B4-BE49-F238E27FC236}">
                <a16:creationId xmlns:a16="http://schemas.microsoft.com/office/drawing/2014/main" id="{9A7271ED-D633-424C-ABB1-F0F0BE568302}"/>
              </a:ext>
            </a:extLst>
          </p:cNvPr>
          <p:cNvSpPr/>
          <p:nvPr/>
        </p:nvSpPr>
        <p:spPr>
          <a:xfrm>
            <a:off x="3993733" y="1391154"/>
            <a:ext cx="4092432" cy="1378939"/>
          </a:xfrm>
          <a:prstGeom prst="rect">
            <a:avLst/>
          </a:prstGeom>
          <a:noFill/>
        </p:spPr>
        <p:txBody>
          <a:bodyPr wrap="square" numCol="3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 err="1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PRI_tau_pt</a:t>
            </a:r>
            <a:endParaRPr lang="en-US" altLang="zh-CN" sz="900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900" dirty="0" err="1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PRI_tau_eta</a:t>
            </a:r>
            <a:endParaRPr lang="en-US" altLang="zh-CN" sz="900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900" dirty="0" err="1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PRI_tau_phi</a:t>
            </a:r>
            <a:endParaRPr lang="en-US" altLang="zh-CN" sz="900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900" dirty="0" err="1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PRI_lep_pt</a:t>
            </a:r>
            <a:endParaRPr lang="en-US" altLang="zh-CN" sz="900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900" dirty="0" err="1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PRI_lep_eta</a:t>
            </a:r>
            <a:endParaRPr lang="en-US" altLang="zh-CN" sz="900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900" dirty="0" err="1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PRI_lep_phi</a:t>
            </a:r>
            <a:endParaRPr lang="en-US" altLang="zh-CN" sz="900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900" dirty="0" err="1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PRI_met</a:t>
            </a:r>
            <a:endParaRPr lang="en-US" altLang="zh-CN" sz="900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900" dirty="0" err="1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PRI_met_phi</a:t>
            </a:r>
            <a:endParaRPr lang="en-US" altLang="zh-CN" sz="900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900" dirty="0" err="1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PRI_met_sumet</a:t>
            </a:r>
            <a:endParaRPr lang="en-US" altLang="zh-CN" sz="900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900" dirty="0" err="1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PRI_jet_num</a:t>
            </a:r>
            <a:endParaRPr lang="en-US" altLang="zh-CN" sz="900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900" dirty="0" err="1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PRI_jet_leading_pt</a:t>
            </a:r>
            <a:endParaRPr lang="en-US" altLang="zh-CN" sz="900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900" dirty="0" err="1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PRI_jet_leading_eta</a:t>
            </a:r>
            <a:endParaRPr lang="en-US" altLang="zh-CN" sz="900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900" dirty="0" err="1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PRI_jet_leading_phi</a:t>
            </a:r>
            <a:endParaRPr lang="en-US" altLang="zh-CN" sz="900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900" dirty="0" err="1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PRI_jet_subleading_pt</a:t>
            </a:r>
            <a:endParaRPr lang="en-US" altLang="zh-CN" sz="900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900" dirty="0" err="1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PRI_jet_subleading_eta</a:t>
            </a:r>
            <a:endParaRPr lang="en-US" altLang="zh-CN" sz="900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900" dirty="0" err="1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PRI_jet_subleading_phi</a:t>
            </a:r>
            <a:endParaRPr lang="en-US" altLang="zh-CN" sz="900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900" dirty="0" err="1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PRI_jet_all_pt</a:t>
            </a:r>
            <a:endParaRPr lang="en-US" altLang="zh-CN" sz="900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23" name="矩形 19">
            <a:extLst>
              <a:ext uri="{FF2B5EF4-FFF2-40B4-BE49-F238E27FC236}">
                <a16:creationId xmlns:a16="http://schemas.microsoft.com/office/drawing/2014/main" id="{140C10DF-E677-4095-81AF-2C2B7BB509AD}"/>
              </a:ext>
            </a:extLst>
          </p:cNvPr>
          <p:cNvSpPr/>
          <p:nvPr/>
        </p:nvSpPr>
        <p:spPr>
          <a:xfrm>
            <a:off x="3774010" y="1083377"/>
            <a:ext cx="11499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400" b="1" dirty="0"/>
              <a:t>Primitives</a:t>
            </a:r>
            <a:endParaRPr lang="zh-CN" altLang="en-US" sz="1400" b="1" dirty="0">
              <a:cs typeface="+mn-ea"/>
              <a:sym typeface="+mn-lt"/>
            </a:endParaRPr>
          </a:p>
        </p:txBody>
      </p:sp>
      <p:cxnSp>
        <p:nvCxnSpPr>
          <p:cNvPr id="24" name="直接连接符 20">
            <a:extLst>
              <a:ext uri="{FF2B5EF4-FFF2-40B4-BE49-F238E27FC236}">
                <a16:creationId xmlns:a16="http://schemas.microsoft.com/office/drawing/2014/main" id="{D03D70AF-3B8E-4CEA-95F5-98C6EB365A2E}"/>
              </a:ext>
            </a:extLst>
          </p:cNvPr>
          <p:cNvCxnSpPr/>
          <p:nvPr/>
        </p:nvCxnSpPr>
        <p:spPr>
          <a:xfrm>
            <a:off x="4074480" y="1377837"/>
            <a:ext cx="499369" cy="0"/>
          </a:xfrm>
          <a:prstGeom prst="line">
            <a:avLst/>
          </a:prstGeom>
          <a:ln w="19050">
            <a:solidFill>
              <a:srgbClr val="159F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96">
            <a:extLst>
              <a:ext uri="{FF2B5EF4-FFF2-40B4-BE49-F238E27FC236}">
                <a16:creationId xmlns:a16="http://schemas.microsoft.com/office/drawing/2014/main" id="{7609E4A9-2BD0-4806-AEB1-C64ADB596AE2}"/>
              </a:ext>
            </a:extLst>
          </p:cNvPr>
          <p:cNvSpPr/>
          <p:nvPr/>
        </p:nvSpPr>
        <p:spPr>
          <a:xfrm>
            <a:off x="8489664" y="1391154"/>
            <a:ext cx="3868183" cy="1594671"/>
          </a:xfrm>
          <a:prstGeom prst="rect">
            <a:avLst/>
          </a:prstGeom>
          <a:noFill/>
        </p:spPr>
        <p:txBody>
          <a:bodyPr wrap="square" numCol="2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 err="1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DER_mass_MMC</a:t>
            </a:r>
            <a:endParaRPr lang="en-US" altLang="zh-CN" sz="900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900" dirty="0" err="1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DER_mass_transverse_met_lep</a:t>
            </a:r>
            <a:endParaRPr lang="en-US" altLang="zh-CN" sz="900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900" dirty="0" err="1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DER_mass_vis</a:t>
            </a:r>
            <a:endParaRPr lang="en-US" altLang="zh-CN" sz="900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900" dirty="0" err="1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DER_pt_h</a:t>
            </a:r>
            <a:endParaRPr lang="en-US" altLang="zh-CN" sz="900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900" dirty="0" err="1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DER_deltaeta_jet_jet</a:t>
            </a:r>
            <a:endParaRPr lang="en-US" altLang="zh-CN" sz="900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900" dirty="0" err="1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DER_mass_jet_jet</a:t>
            </a:r>
            <a:endParaRPr lang="en-US" altLang="zh-CN" sz="900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900" dirty="0" err="1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DER_prodeta_jet_jet</a:t>
            </a:r>
            <a:endParaRPr lang="en-US" altLang="zh-CN" sz="900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900" dirty="0" err="1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DER_deltar_tau_lep</a:t>
            </a:r>
            <a:endParaRPr lang="en-US" altLang="zh-CN" sz="900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900" dirty="0" err="1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DER_pt_tot</a:t>
            </a:r>
            <a:endParaRPr lang="en-US" altLang="zh-CN" sz="900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900" dirty="0" err="1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DER_sum_pt</a:t>
            </a:r>
            <a:endParaRPr lang="en-US" altLang="zh-CN" sz="900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900" dirty="0" err="1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DER_pt_ratio_lep_tau</a:t>
            </a:r>
            <a:endParaRPr lang="en-US" altLang="zh-CN" sz="900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900" dirty="0" err="1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DER_met_phi_centrality</a:t>
            </a:r>
            <a:endParaRPr lang="en-US" altLang="zh-CN" sz="900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900" dirty="0" err="1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DER_lep_eta_centrality</a:t>
            </a:r>
            <a:endParaRPr lang="en-US" altLang="zh-CN" sz="900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26" name="矩形 22">
            <a:extLst>
              <a:ext uri="{FF2B5EF4-FFF2-40B4-BE49-F238E27FC236}">
                <a16:creationId xmlns:a16="http://schemas.microsoft.com/office/drawing/2014/main" id="{88A2A8AD-9537-461C-ACE4-6105A13B9F6F}"/>
              </a:ext>
            </a:extLst>
          </p:cNvPr>
          <p:cNvSpPr/>
          <p:nvPr/>
        </p:nvSpPr>
        <p:spPr>
          <a:xfrm>
            <a:off x="8269941" y="1083377"/>
            <a:ext cx="9832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altLang="zh-CN" sz="1400" b="1" dirty="0">
                <a:cs typeface="+mn-ea"/>
                <a:sym typeface="+mn-lt"/>
              </a:rPr>
              <a:t>Derived</a:t>
            </a:r>
            <a:endParaRPr lang="zh-CN" altLang="en-US" sz="1400" b="1" dirty="0">
              <a:cs typeface="+mn-ea"/>
              <a:sym typeface="+mn-lt"/>
            </a:endParaRPr>
          </a:p>
        </p:txBody>
      </p:sp>
      <p:cxnSp>
        <p:nvCxnSpPr>
          <p:cNvPr id="27" name="直接连接符 23">
            <a:extLst>
              <a:ext uri="{FF2B5EF4-FFF2-40B4-BE49-F238E27FC236}">
                <a16:creationId xmlns:a16="http://schemas.microsoft.com/office/drawing/2014/main" id="{CDCD16B6-5D07-4B88-9433-138AC83C643D}"/>
              </a:ext>
            </a:extLst>
          </p:cNvPr>
          <p:cNvCxnSpPr/>
          <p:nvPr/>
        </p:nvCxnSpPr>
        <p:spPr>
          <a:xfrm>
            <a:off x="8570411" y="1377837"/>
            <a:ext cx="499369" cy="0"/>
          </a:xfrm>
          <a:prstGeom prst="line">
            <a:avLst/>
          </a:prstGeom>
          <a:ln w="19050">
            <a:solidFill>
              <a:srgbClr val="159F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CA340941-3FA4-406D-8815-8D43221DC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4D01-3212-4696-B7FF-DCA2E21A167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700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C3EA7-91CD-4757-867E-DB45F40B4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1: </a:t>
            </a:r>
            <a:r>
              <a:rPr lang="en-US" altLang="zh-CN" dirty="0"/>
              <a:t>Higgs boson discovery (BDT)</a:t>
            </a:r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01AB198-7D3D-47FC-A2C2-4CDA6932F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C5CB7"/>
                </a:solidFill>
              </a:rPr>
              <a:t>Tools</a:t>
            </a:r>
          </a:p>
          <a:p>
            <a:r>
              <a:rPr lang="en-US" dirty="0"/>
              <a:t>Python3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Python is a programming language that lets you work more quickly and integrate your systems more effectively.</a:t>
            </a:r>
          </a:p>
          <a:p>
            <a:r>
              <a:rPr lang="en-US" dirty="0" err="1"/>
              <a:t>Jupyter</a:t>
            </a:r>
            <a:endParaRPr lang="en-US" dirty="0"/>
          </a:p>
          <a:p>
            <a:pPr marL="457200" lvl="1" indent="0">
              <a:buNone/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Free software, open standards, and web services for interactive computing across all programming languages.</a:t>
            </a:r>
          </a:p>
          <a:p>
            <a:r>
              <a:rPr lang="en-US" dirty="0"/>
              <a:t>Scikit-learn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Machine Learning in Python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Simple and efficient tools for predictive data analysis</a:t>
            </a:r>
          </a:p>
          <a:p>
            <a:r>
              <a:rPr lang="en-US" dirty="0"/>
              <a:t>Matplotlib 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 comprehensive library for creating static, animated, and interactive visualizations in Python.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EDB87B-4BB5-4BA2-976D-6642EA910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4D01-3212-4696-B7FF-DCA2E21A167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552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C3EA7-91CD-4757-867E-DB45F40B4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1: </a:t>
            </a:r>
            <a:r>
              <a:rPr lang="en-US" altLang="zh-CN" dirty="0"/>
              <a:t>Higgs boson discovery (BDT)</a:t>
            </a:r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01AB198-7D3D-47FC-A2C2-4CDA6932F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C5CB7"/>
                </a:solidFill>
              </a:rPr>
              <a:t>Steps</a:t>
            </a:r>
          </a:p>
          <a:p>
            <a:r>
              <a:rPr lang="en-US" dirty="0"/>
              <a:t>Preprocess data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Format to Nd-array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Split into training set and validation set</a:t>
            </a:r>
          </a:p>
          <a:p>
            <a:r>
              <a:rPr lang="en-US" dirty="0"/>
              <a:t>Build mode</a:t>
            </a:r>
          </a:p>
          <a:p>
            <a:r>
              <a:rPr lang="en-US" dirty="0"/>
              <a:t>Train model</a:t>
            </a:r>
          </a:p>
          <a:p>
            <a:r>
              <a:rPr lang="en-US" dirty="0"/>
              <a:t>Make predictions</a:t>
            </a:r>
          </a:p>
          <a:p>
            <a:r>
              <a:rPr lang="en-US" dirty="0"/>
              <a:t>Evaluate model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12377C-E3DB-479D-8012-5FE02BE90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4D01-3212-4696-B7FF-DCA2E21A167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901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1102</Words>
  <Application>Microsoft Office PowerPoint</Application>
  <PresentationFormat>Widescreen</PresentationFormat>
  <Paragraphs>187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思源黑体 CN Light</vt:lpstr>
      <vt:lpstr>Arial</vt:lpstr>
      <vt:lpstr>Arial Black</vt:lpstr>
      <vt:lpstr>Calibri</vt:lpstr>
      <vt:lpstr>Calibri Light</vt:lpstr>
      <vt:lpstr>Cambria Math</vt:lpstr>
      <vt:lpstr>Wingdings</vt:lpstr>
      <vt:lpstr>Office Theme</vt:lpstr>
      <vt:lpstr>Tutorials towards HEP Data Physicist</vt:lpstr>
      <vt:lpstr>New career: Data Physicist</vt:lpstr>
      <vt:lpstr>New career: Data Physicist</vt:lpstr>
      <vt:lpstr>Familiar with Data Types</vt:lpstr>
      <vt:lpstr>Familiar with Algorithms</vt:lpstr>
      <vt:lpstr>Tutorial 1: Higgs boson discovery (BDT)</vt:lpstr>
      <vt:lpstr>Tutorial 1: Higgs boson discovery (BDT)</vt:lpstr>
      <vt:lpstr>Tutorial 1: Higgs boson discovery (BDT)</vt:lpstr>
      <vt:lpstr>Tutorial 1: Higgs boson discovery (BDT)</vt:lpstr>
      <vt:lpstr>Tutorial 1: Higgs boson discovery (BDT)</vt:lpstr>
      <vt:lpstr>Tutorial 1: Higgs boson discovery (BDT)</vt:lpstr>
      <vt:lpstr>Tutorial 2: Higgs boson discovery (FCNN)</vt:lpstr>
      <vt:lpstr>Tutorial 2: Higgs boson discovery (FCNN)</vt:lpstr>
      <vt:lpstr>Tutorial 2: Higgs boson discovery (FCNN)</vt:lpstr>
      <vt:lpstr>Tutorial 2: Higgs boson discovery (FCNN)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Tutorials towards HEP Data Physicist</dc:title>
  <dc:creator>rabbit</dc:creator>
  <cp:lastModifiedBy>Jie Ren</cp:lastModifiedBy>
  <cp:revision>27</cp:revision>
  <dcterms:created xsi:type="dcterms:W3CDTF">2023-08-03T07:57:50Z</dcterms:created>
  <dcterms:modified xsi:type="dcterms:W3CDTF">2023-08-04T01:37:59Z</dcterms:modified>
</cp:coreProperties>
</file>