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media/image46.jpg" ContentType="image/png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sldIdLst>
    <p:sldId id="266" r:id="rId2"/>
    <p:sldId id="257" r:id="rId3"/>
    <p:sldId id="258" r:id="rId4"/>
    <p:sldId id="261" r:id="rId5"/>
    <p:sldId id="259" r:id="rId6"/>
    <p:sldId id="262" r:id="rId7"/>
    <p:sldId id="263" r:id="rId8"/>
    <p:sldId id="689" r:id="rId9"/>
    <p:sldId id="690" r:id="rId10"/>
    <p:sldId id="691" r:id="rId11"/>
    <p:sldId id="264" r:id="rId12"/>
    <p:sldId id="693" r:id="rId13"/>
    <p:sldId id="692" r:id="rId14"/>
    <p:sldId id="783" r:id="rId15"/>
    <p:sldId id="784" r:id="rId16"/>
    <p:sldId id="788" r:id="rId17"/>
    <p:sldId id="695" r:id="rId18"/>
    <p:sldId id="696" r:id="rId19"/>
    <p:sldId id="928" r:id="rId20"/>
    <p:sldId id="697" r:id="rId21"/>
    <p:sldId id="702" r:id="rId22"/>
    <p:sldId id="930" r:id="rId23"/>
    <p:sldId id="704" r:id="rId24"/>
    <p:sldId id="270" r:id="rId25"/>
    <p:sldId id="894" r:id="rId26"/>
    <p:sldId id="895" r:id="rId27"/>
    <p:sldId id="926" r:id="rId28"/>
    <p:sldId id="897" r:id="rId29"/>
    <p:sldId id="285" r:id="rId30"/>
    <p:sldId id="922" r:id="rId31"/>
    <p:sldId id="925" r:id="rId32"/>
    <p:sldId id="932" r:id="rId33"/>
    <p:sldId id="933" r:id="rId34"/>
    <p:sldId id="900" r:id="rId35"/>
    <p:sldId id="905" r:id="rId36"/>
    <p:sldId id="909" r:id="rId37"/>
    <p:sldId id="914" r:id="rId38"/>
    <p:sldId id="699" r:id="rId39"/>
    <p:sldId id="700" r:id="rId40"/>
    <p:sldId id="707" r:id="rId41"/>
    <p:sldId id="701" r:id="rId42"/>
    <p:sldId id="931" r:id="rId43"/>
    <p:sldId id="265" r:id="rId44"/>
    <p:sldId id="898" r:id="rId45"/>
    <p:sldId id="927" r:id="rId46"/>
    <p:sldId id="694" r:id="rId47"/>
    <p:sldId id="703" r:id="rId48"/>
    <p:sldId id="907" r:id="rId49"/>
    <p:sldId id="908" r:id="rId50"/>
    <p:sldId id="934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D736"/>
    <a:srgbClr val="FFFF8B"/>
    <a:srgbClr val="FF9966"/>
    <a:srgbClr val="122030"/>
    <a:srgbClr val="254061"/>
    <a:srgbClr val="1B50A5"/>
    <a:srgbClr val="125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46"/>
  </p:normalViewPr>
  <p:slideViewPr>
    <p:cSldViewPr snapToGrid="0">
      <p:cViewPr>
        <p:scale>
          <a:sx n="94" d="100"/>
          <a:sy n="94" d="100"/>
        </p:scale>
        <p:origin x="-20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09:32:03.97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1,'49'41,"10"5,-54-33,24 8,-7 0,-7-8,14 9,-7-2,13-1,-1 2,-2-9,-10 2,0-1,0 4,0-1,0 0,0 1,-9 5,6 0,-6-5,9 0,0 3,0-6,-10 11,8-7,-8-1,10 8,0-11,0 12,-9-9,6 5,-6 0,9 0,0-5,0 4,0-8,0 8,0-9,0 9,0 1,0-4,-9 8,16-14,-24 9,24-4,-16 5,9 0,10 5,-18-8,16 1,-8-3,2-5,18 9,-27-14,14 13,-7-13,-7 9,24 0,-24-4,17 9,0-4,-8 5,-1 5,6-8,-24 1,24 1,-16-7,-1 12,17-9,-24 0,25 4,-18-4,10 0,0 4,0-4,0 0,0-1,1-1,-1-2,0 8,0-9,0 4,0 0,0-4,0 14,0-12,-10 11,18-3,-25 2,24 3,-26-5,16 5,-6-9,-1 8,8-9,-8 1,10 7,0-11,-10 12,18-9,-16 0,9 4,6-4,-24 5,24-5,-16 4,9-4,0 5,-10 5,8-8,-8 11,10-6,-10 4,8-1,-8-5,0 0,8 0,-8 0,1 0,6 10,-6-7,-1 2,7-7,-6-2,9 4,-10 0,8-5,-8 4,0 1,8 1,-8-1,0 4,8-7,-17 8,16-5,-7 5,1-4,6 9,-6-14,-1 8,-2-4,0 1,2 4,0 1,8-5,-8-1,0 3,-2-1,-10 4,10 4,-8-14,18 18,-8-21,0 11,-2 0,0-7,2 8,1-1,6-8,-6 4,9 4,0-8,0 4,-10-1,18 6,-26-7,16 11,-10-14,2 5,0 10,8-13,-8 12,1-9,6 7,-16-6,16 3,-6-4,-1-4,-2 13,0-13,2 9,0 0,-2-4,10 4,-16-4,16-1,-10 5,2-9,0 13,-2-13,0 9,-8 0,18-4,-8-1,1 4,6-7,-6 8,-1-5,-2 5,9-4,-14-1,15 4,-1-13,-14 13,25-9,-28 10,18-8,-8 11,0-11,8 8,-8-5,1 0,-4 5,11-4,-15 4,15-5,-11 5,4-3,-1 3,-2-5,0 0,-8 5,8-4,0 4,2-5,0 5,8-4,-18 5,18-6,-18 5,8-4,0 4,2-5,1 0,6 5,-16-4,16 4,-16-4,16-1,-16 5,16-4,-16 4,17-5,-18 5,18-4,-8 4,0-5,-2 5,-10-3,10 8,-8-4,18-5,-18 3,18 1,-18-7,8 15,0-16,2 7,1 2,-4-5,-9 4,10 0,-7-4,16 4,-16-5,7 5,-10 1,0-4,9 6,4-11,-1 8,-2 0,-10-4,10 4,2 0,0-9,-2 13,0-13,-8 10,18-1,-8-9,0 8,-2-4,10 16,-15-12,14 4,-19-9,10 3,-7 4,16-6,-16 4,7-3,-1 5,-6-1,7-5,-1 5,4-8,-1 11,-2-11,-10 8,10 0,2-9,0 13,-2-13,-10 9,0 0,10-3,2 2,0-3,-2 4,-10-4,0 4,10 5,-8-12,8 10,0 2,-7-11,6 19,1-16,-7-1,6 8,-9-8,0 5,0-1,0 0,0 1,0 1,10-2,-7-5,7 5,-1-4,-6 9,7-9,-10 4,0 0,0-3,9 3,4-5,-1 0,-2 5,-10-4,0 4,10 0,-8-3,18 3,-18-6,8 6,0 1,-8-4,18 2,-18-4,18-4,-18 13,8-7,0-1,2 7,1-6,-4-1,-9 8,10-13,2 9,1 0,-3 1,-10-4,0 6,9-11,-6 8,16 0,-16-4,7 4,0-5,-8 5,18-4,-18 4,18-5,-18 10,18-7,-8 7,0-15,-2 14,-10-12,10 13,2-10,1 5,-4 2,1-1,2 4,1-9,-3 4,-1-5,4 5,9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09:32:03.98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0,'42'48,"-1"0,1 3,-3-3,11 14,3 17,0-4,-8 0,-21-29,-1 0,14 29,-18-27,-1-1,8 13,-6 4,6-4,-7-5,12 3,-12-4,16-2,-5 17,-4-31,15 36,-14-36,20 31,-20-34,7 7,-19-24,0-3,9 4,-9-11,16 6,-4-11,-7-3,16 6,-13-1,14 13,-6-1,12 13,2-3,0 3,3-2,0-1,2 5,-4-4,-1-2,-8-6,16 9,-23-16,14 7,-27-13,5 2,3-2,6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09:32:03.97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1,'49'41,"10"5,-54-33,24 8,-7 0,-7-8,14 9,-7-2,13-1,-1 2,-2-9,-10 2,0-1,0 4,0-1,0 0,0 1,-9 5,6 0,-6-5,9 0,0 3,0-6,-10 11,8-7,-8-1,10 8,0-11,0 12,-9-9,6 5,-6 0,9 0,0-5,0 4,0-8,0 8,0-9,0 9,0 1,0-4,-9 8,16-14,-24 9,24-4,-16 5,9 0,10 5,-18-8,16 1,-8-3,2-5,18 9,-27-14,14 13,-7-13,-7 9,24 0,-24-4,17 9,0-4,-8 5,-1 5,6-8,-24 1,24 1,-16-7,-1 12,17-9,-24 0,25 4,-18-4,10 0,0 4,0-4,0 0,0-1,1-1,-1-2,0 8,0-9,0 4,0 0,0-4,0 14,0-12,-10 11,18-3,-25 2,24 3,-26-5,16 5,-6-9,-1 8,8-9,-8 1,10 7,0-11,-10 12,18-9,-16 0,9 4,6-4,-24 5,24-5,-16 4,9-4,0 5,-10 5,8-8,-8 11,10-6,-10 4,8-1,-8-5,0 0,8 0,-8 0,1 0,6 10,-6-7,-1 2,7-7,-6-2,9 4,-10 0,8-5,-8 4,0 1,8 1,-8-1,0 4,8-7,-17 8,16-5,-7 5,1-4,6 9,-6-14,-1 8,-2-4,0 1,2 4,0 1,8-5,-8-1,0 3,-2-1,-10 4,10 4,-8-14,18 18,-8-21,0 11,-2 0,0-7,2 8,1-1,6-8,-6 4,9 4,0-8,0 4,-10-1,18 6,-26-7,16 11,-10-14,2 5,0 10,8-13,-8 12,1-9,6 7,-16-6,16 3,-6-4,-1-4,-2 13,0-13,2 9,0 0,-2-4,10 4,-16-4,16-1,-10 5,2-9,0 13,-2-13,0 9,-8 0,18-4,-8-1,1 4,6-7,-6 8,-1-5,-2 5,9-4,-14-1,15 4,-1-13,-14 13,25-9,-28 10,18-8,-8 11,0-11,8 8,-8-5,1 0,-4 5,11-4,-15 4,15-5,-11 5,4-3,-1 3,-2-5,0 0,-8 5,8-4,0 4,2-5,0 5,8-4,-18 5,18-6,-18 5,8-4,0 4,2-5,1 0,6 5,-16-4,16 4,-16-4,16-1,-16 5,16-4,-16 4,17-5,-18 5,18-4,-8 4,0-5,-2 5,-10-3,10 8,-8-4,18-5,-18 3,18 1,-18-7,8 15,0-16,2 7,1 2,-4-5,-9 4,10 0,-7-4,16 4,-16-5,7 5,-10 1,0-4,9 6,4-11,-1 8,-2 0,-10-4,10 4,2 0,0-9,-2 13,0-13,-8 10,18-1,-8-9,0 8,-2-4,10 16,-15-12,14 4,-19-9,10 3,-7 4,16-6,-16 4,7-3,-1 5,-6-1,7-5,-1 5,4-8,-1 11,-2-11,-10 8,10 0,2-9,0 13,-2-13,-10 9,0 0,10-3,2 2,0-3,-2 4,-10-4,0 4,10 5,-8-12,8 10,0 2,-7-11,6 19,1-16,-7-1,6 8,-9-8,0 5,0-1,0 0,0 1,0 1,10-2,-7-5,7 5,-1-4,-6 9,7-9,-10 4,0 0,0-3,9 3,4-5,-1 0,-2 5,-10-4,0 4,10 0,-8-3,18 3,-18-6,8 6,0 1,-8-4,18 2,-18-4,18-4,-18 13,8-7,0-1,2 7,1-6,-4-1,-9 8,10-13,2 9,1 0,-3 1,-10-4,0 6,9-11,-6 8,16 0,-16-4,7 4,0-5,-8 5,18-4,-18 4,18-5,-18 10,18-7,-8 7,0-15,-2 14,-10-12,10 13,2-10,1 5,-4 2,1-1,2 4,1-9,-3 4,-1-5,4 5,9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09:32:03.98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0,'42'48,"-1"0,1 3,-3-3,11 14,3 17,0-4,-8 0,-21-29,-1 0,14 29,-18-27,-1-1,8 13,-6 4,6-4,-7-5,12 3,-12-4,16-2,-5 17,-4-31,15 36,-14-36,20 31,-20-34,7 7,-19-24,0-3,9 4,-9-11,16 6,-4-11,-7-3,16 6,-13-1,14 13,-6-1,12 13,2-3,0 3,3-2,0-1,2 5,-4-4,-1-2,-8-6,16 9,-23-16,14 7,-27-13,5 2,3-2,6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8T14:22:00.416"/>
    </inkml:context>
    <inkml:brush xml:id="br0">
      <inkml:brushProperty name="width" value="0.5" units="cm"/>
      <inkml:brushProperty name="height" value="1" units="cm"/>
      <inkml:brushProperty name="color" value="#FF2500"/>
      <inkml:brushProperty name="transparency" value="186"/>
      <inkml:brushProperty name="tip" value="rectangle"/>
      <inkml:brushProperty name="rasterOp" value="maskPen"/>
    </inkml:brush>
  </inkml:definitions>
  <inkml:trace contextRef="#ctx0" brushRef="#br0">4374 133,'-61'-12,"12"2,49 5,-30-1,3-5,-7 5,4 1,18 0,-20 4,-2-9,9 9,-4-9,7 4,-13-5,11 5,-6 1,8 0,-2 3,-8-3,10 5,-10 0,7 0,-7-4,10 2,-10-2,8 4,-8 4,10-2,-10 12,8-6,-8 3,10-1,-1-9,-8 14,6-13,-7 18,10-18,0 13,-10-4,7-4,-6 3,8-5,1-4,-10 9,8-9,-8 4,0 0,8-4,-8 9,10-9,0 14,-10-3,17 0,-24 8,14-13,1 10,-16-2,16-2,-1-2,-14 4,24-13,-17 13,0-9,8 5,-18 0,18 0,2-5,-8 9,15-8,-17 9,10 0,0-4,-10 5,8-2,2-7,-8 11,16-11,-18 8,0-5,17-5,-34 4,42-9,-33 9,18-4,-2 5,-8 0,10 0,0 0,-10 0,7 0,-7-5,0 4,18-9,-26 4,26 0,-18-4,-10 9,5-9,-17 9,20-8,-8 7,18-8,-8 4,10-5,-10 5,7-3,-7 3,0-5,8 0,-18 0,8 5,-10-4,-1 4,1-1,20-2,-6 2,-2 6,5-7,-24 12,26-14,-7 4,10-1,-19-2,-6 2,-10-4,3 0,20 0,-8 0,8 0,-20 0,7 0,13 0,-35 0,37 0,-51 0,46 0,-5 0,11 0,-4 0,1 0,2 0,10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8T14:22:36.255"/>
    </inkml:context>
    <inkml:brush xml:id="br0">
      <inkml:brushProperty name="width" value="0.5" units="cm"/>
      <inkml:brushProperty name="height" value="1" units="cm"/>
      <inkml:brushProperty name="color" value="#FF2500"/>
      <inkml:brushProperty name="transparency" value="186"/>
      <inkml:brushProperty name="tip" value="rectangle"/>
      <inkml:brushProperty name="rasterOp" value="maskPen"/>
    </inkml:brush>
  </inkml:definitions>
  <inkml:trace contextRef="#ctx0" brushRef="#br0">0 2229,'13'-64,"0"0,3-1,2 4,10-27,-12 39,0 2,4-24,4-19,-8 26,9-16,-2-5,-9 28,6-21,-11 34,2-19,-3 20,4-42,-6 40,6-30,-8 16,1 12,-2-17,-3 5,0 23,0-8,0 27,0-14,0 11,0-25,0 22,0-21,3 20,-2-24,6 15,-6-7,6 5,-3-4,3 10,3-20,-3 31,2-9,9 9,-1 6,16-10,-10 12,4 3,-2 1,1 5,0-2,4 3,-6 0,10 10,-10-2,0 13,-7-3,4 16,-6-10,13 24,-12-20,7 17,-10-14,3 0,-8-6,2 0,-3-3,3 12,-2-11,-1 3,-1 2,-2-7,2 10,0-8,1 4,0-5,-1 13,1-16,0 10,2-6,-1 1,1 5,0-4,-2-1,5 0,-1 0,4 5,-1-9,2 6,-2-9,0 4,5 5,-4-8,3 7,-2-5,0 2,0-2,0 2,0-2,0 0,0 5,2-7,-4 5,3-2,-3-1,3 1,-2 0,3-2,0 1,1-3,-1 0,2 0,0 0,-2-2,2-1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4281A-270A-9B4C-B6FF-3D054FB230CC}" type="datetimeFigureOut">
              <a:rPr kumimoji="1" lang="zh-CN" altLang="en-US" smtClean="0"/>
              <a:t>2023/8/7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A4DCC-7920-3A40-BD25-140DCE734E7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357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6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8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486566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7711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31917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081519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37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780664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532378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48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743851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217448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412405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4203120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973818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11616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439453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28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65513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32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57657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735805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14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18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71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61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19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8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35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06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18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95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0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22030">
                <a:alpha val="98824"/>
              </a:srgbClr>
            </a:gs>
            <a:gs pos="29000">
              <a:srgbClr val="254061"/>
            </a:gs>
            <a:gs pos="69000">
              <a:srgbClr val="254061"/>
            </a:gs>
            <a:gs pos="97000">
              <a:srgbClr val="25406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4E4C7-4539-4438-BB44-79A9FA895CAC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68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11" Type="http://schemas.openxmlformats.org/officeDocument/2006/relationships/image" Target="../media/image47.png"/><Relationship Id="rId5" Type="http://schemas.openxmlformats.org/officeDocument/2006/relationships/customXml" Target="../ink/ink1.xml"/><Relationship Id="rId10" Type="http://schemas.openxmlformats.org/officeDocument/2006/relationships/image" Target="../media/image50.png"/><Relationship Id="rId4" Type="http://schemas.openxmlformats.org/officeDocument/2006/relationships/image" Target="../media/image360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26" Type="http://schemas.openxmlformats.org/officeDocument/2006/relationships/image" Target="../media/image370.png"/><Relationship Id="rId3" Type="http://schemas.openxmlformats.org/officeDocument/2006/relationships/image" Target="../media/image49.png"/><Relationship Id="rId7" Type="http://schemas.openxmlformats.org/officeDocument/2006/relationships/customXml" Target="../ink/ink4.xml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24" Type="http://schemas.openxmlformats.org/officeDocument/2006/relationships/image" Target="../media/image130.png"/><Relationship Id="rId5" Type="http://schemas.openxmlformats.org/officeDocument/2006/relationships/image" Target="../media/image720.png"/><Relationship Id="rId15" Type="http://schemas.openxmlformats.org/officeDocument/2006/relationships/image" Target="../media/image390.png"/><Relationship Id="rId23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380.png"/><Relationship Id="rId14" Type="http://schemas.openxmlformats.org/officeDocument/2006/relationships/image" Target="../media/image140.png"/><Relationship Id="rId22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10.png"/><Relationship Id="rId7" Type="http://schemas.openxmlformats.org/officeDocument/2006/relationships/image" Target="../media/image10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B366A8D-7D21-36FD-DDB5-E983B7F69B60}"/>
              </a:ext>
            </a:extLst>
          </p:cNvPr>
          <p:cNvSpPr txBox="1"/>
          <p:nvPr/>
        </p:nvSpPr>
        <p:spPr>
          <a:xfrm>
            <a:off x="89065" y="1269277"/>
            <a:ext cx="12013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quasi-PDF</a:t>
            </a:r>
          </a:p>
          <a:p>
            <a:pPr algn="ctr"/>
            <a:r>
              <a:rPr lang="en-US" altLang="zh-CN" sz="28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Parton Distribution</a:t>
            </a:r>
            <a:r>
              <a:rPr lang="zh-CN" altLang="en-US" sz="28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Functions From Lattice QCD</a:t>
            </a:r>
            <a:endParaRPr lang="zh-CN" altLang="en-US" sz="2800" b="1" dirty="0">
              <a:solidFill>
                <a:srgbClr val="FAD7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80D2AA1-8176-AAFD-B7C9-7224B4C697B4}"/>
              </a:ext>
            </a:extLst>
          </p:cNvPr>
          <p:cNvSpPr txBox="1"/>
          <p:nvPr/>
        </p:nvSpPr>
        <p:spPr>
          <a:xfrm>
            <a:off x="338475" y="5050114"/>
            <a:ext cx="10885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 Wang 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Shanghai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Jiaotong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21FB38-D6F9-AC26-D63A-AC57CD1D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920" y="2582138"/>
            <a:ext cx="61214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52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E037C9-5C6D-5FAE-7E79-4EE320F0B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11" y="1273438"/>
            <a:ext cx="3245783" cy="3491675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055C81FD-17F7-5696-0B25-8A6537BC743D}"/>
              </a:ext>
            </a:extLst>
          </p:cNvPr>
          <p:cNvCxnSpPr>
            <a:cxnSpLocks/>
          </p:cNvCxnSpPr>
          <p:nvPr/>
        </p:nvCxnSpPr>
        <p:spPr>
          <a:xfrm>
            <a:off x="4440315" y="2662406"/>
            <a:ext cx="1871965" cy="0"/>
          </a:xfrm>
          <a:prstGeom prst="line">
            <a:avLst/>
          </a:prstGeom>
          <a:ln w="101600" cmpd="sng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B9A495EB-8543-789A-387F-D1C6D8C2F7AA}"/>
              </a:ext>
            </a:extLst>
          </p:cNvPr>
          <p:cNvSpPr/>
          <p:nvPr/>
        </p:nvSpPr>
        <p:spPr>
          <a:xfrm>
            <a:off x="4708709" y="3196425"/>
            <a:ext cx="1335178" cy="1335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CTEQ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MSHT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NNPDF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ABM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3EDA8C0-2592-F017-1FF5-48997ACC2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095" y="1572962"/>
            <a:ext cx="3435973" cy="319215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B501DF0-CE24-C476-5467-245DDF4CDB1C}"/>
              </a:ext>
            </a:extLst>
          </p:cNvPr>
          <p:cNvSpPr txBox="1"/>
          <p:nvPr/>
        </p:nvSpPr>
        <p:spPr>
          <a:xfrm>
            <a:off x="2401108" y="458633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[CT18, 1912.10053]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en" altLang="zh-CN" dirty="0">
                <a:solidFill>
                  <a:schemeClr val="bg1"/>
                </a:solidFill>
              </a:rPr>
              <a:t>[MSHT20, 2012.04684]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en" altLang="zh-CN" dirty="0">
                <a:solidFill>
                  <a:schemeClr val="bg1"/>
                </a:solidFill>
              </a:rPr>
              <a:t>[NNPDF4.0, 2109.02653]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E50287E-B28D-4CA3-7606-9A7259FA1C9D}"/>
              </a:ext>
            </a:extLst>
          </p:cNvPr>
          <p:cNvSpPr/>
          <p:nvPr/>
        </p:nvSpPr>
        <p:spPr>
          <a:xfrm>
            <a:off x="7601304" y="4863337"/>
            <a:ext cx="3290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1912.10053</a:t>
            </a:r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T.Hou</a:t>
            </a:r>
            <a:r>
              <a:rPr lang="en-US" altLang="zh-CN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J.Gao</a:t>
            </a:r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endParaRPr lang="en-US" altLang="zh-CN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07D7E45-76DA-399E-5549-AA168D49BA36}"/>
              </a:ext>
            </a:extLst>
          </p:cNvPr>
          <p:cNvSpPr txBox="1"/>
          <p:nvPr/>
        </p:nvSpPr>
        <p:spPr>
          <a:xfrm>
            <a:off x="1487475" y="87794"/>
            <a:ext cx="892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</a:rPr>
              <a:t>Parton Distributions: </a:t>
            </a: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Global Fit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47FE181B-0F5C-120D-3A37-C27CA2A0D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07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1487475" y="87794"/>
            <a:ext cx="892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</a:rPr>
              <a:t>Nucleon :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AD73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QCD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3F29EA3-B421-F50A-9B91-1E1549C4A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35" y="1740271"/>
            <a:ext cx="2778666" cy="25823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66B54DE-977C-A572-6CD2-BB8F5D32763B}"/>
                  </a:ext>
                </a:extLst>
              </p:cNvPr>
              <p:cNvSpPr txBox="1"/>
              <p:nvPr/>
            </p:nvSpPr>
            <p:spPr>
              <a:xfrm flipH="1">
                <a:off x="1986678" y="5230095"/>
                <a:ext cx="7928778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𝓛</m:t>
                      </m:r>
                      <m:r>
                        <a:rPr lang="en-US" altLang="zh-CN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</m:acc>
                      <m:d>
                        <m:dPr>
                          <m:ctrlP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</m:sSub>
                        </m:e>
                      </m:d>
                      <m:r>
                        <a:rPr lang="en-US" altLang="zh-CN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US" altLang="zh-CN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sSup>
                        <m:sSupPr>
                          <m:ctrlP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p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𝝁𝝂</m:t>
                          </m:r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𝝁𝝂</m:t>
                          </m:r>
                        </m:sub>
                        <m:sup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  <m:r>
                        <a:rPr lang="en-US" altLang="zh-CN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</m:acc>
                      <m:r>
                        <a:rPr lang="en-US" altLang="zh-CN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US" altLang="zh-CN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altLang="zh-CN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</m:oMath>
                  </m:oMathPara>
                </a14:m>
                <a:endParaRPr lang="en-US" altLang="zh-CN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66B54DE-977C-A572-6CD2-BB8F5D327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86678" y="5230095"/>
                <a:ext cx="7928778" cy="898964"/>
              </a:xfrm>
              <a:prstGeom prst="rect">
                <a:avLst/>
              </a:prstGeom>
              <a:blipFill>
                <a:blip r:embed="rId3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44AA50F8-A55B-A799-1749-43373DB43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404" y="1513414"/>
            <a:ext cx="3381661" cy="32504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0D2B56-4A5F-0CD4-3B07-1A6221F7A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699" y="1953692"/>
            <a:ext cx="2960567" cy="2004515"/>
          </a:xfrm>
          <a:prstGeom prst="rect">
            <a:avLst/>
          </a:prstGeom>
        </p:spPr>
      </p:pic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10F286A3-A373-18E8-E6BA-DE7F1B58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11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F07D7E45-76DA-399E-5549-AA168D49BA36}"/>
              </a:ext>
            </a:extLst>
          </p:cNvPr>
          <p:cNvSpPr txBox="1"/>
          <p:nvPr/>
        </p:nvSpPr>
        <p:spPr>
          <a:xfrm>
            <a:off x="1487475" y="87794"/>
            <a:ext cx="892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</a:rPr>
              <a:t>Lattice QCD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00FB11-EAE8-5CA5-CB37-62A67A5D0C0F}"/>
              </a:ext>
            </a:extLst>
          </p:cNvPr>
          <p:cNvSpPr/>
          <p:nvPr/>
        </p:nvSpPr>
        <p:spPr>
          <a:xfrm>
            <a:off x="4632775" y="1188815"/>
            <a:ext cx="6780314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 in Euclidean spacetime: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19BEA0-BEB5-53A4-7579-4F5D84B8C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226" y="1970441"/>
            <a:ext cx="5222701" cy="74306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619D888-A19B-2C3A-B231-3D7071A82BCC}"/>
              </a:ext>
            </a:extLst>
          </p:cNvPr>
          <p:cNvSpPr/>
          <p:nvPr/>
        </p:nvSpPr>
        <p:spPr>
          <a:xfrm>
            <a:off x="6410135" y="2575452"/>
            <a:ext cx="2247826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Wilson gauge action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AE151FF-5E71-47F1-D378-F0011D1E3638}"/>
              </a:ext>
            </a:extLst>
          </p:cNvPr>
          <p:cNvSpPr/>
          <p:nvPr/>
        </p:nvSpPr>
        <p:spPr>
          <a:xfrm>
            <a:off x="8517101" y="2575452"/>
            <a:ext cx="2247826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fermion action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063AF14-71C7-8480-514C-DC663405A33C}"/>
              </a:ext>
            </a:extLst>
          </p:cNvPr>
          <p:cNvSpPr/>
          <p:nvPr/>
        </p:nvSpPr>
        <p:spPr>
          <a:xfrm>
            <a:off x="4632775" y="3051328"/>
            <a:ext cx="6780314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 functions: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5AF8BDF-8E82-7FFC-6645-1B93EF44D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168" y="3707210"/>
            <a:ext cx="5745759" cy="174822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64B38F9-47C7-1DBE-1538-D215FD7C4524}"/>
              </a:ext>
            </a:extLst>
          </p:cNvPr>
          <p:cNvSpPr txBox="1"/>
          <p:nvPr/>
        </p:nvSpPr>
        <p:spPr>
          <a:xfrm>
            <a:off x="1244294" y="5159464"/>
            <a:ext cx="1972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Ken Wilson 1974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277E35-8D9E-28B6-BB30-C24800329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387" y="1823222"/>
            <a:ext cx="2729923" cy="271577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614943F-127D-408D-AF2C-23E620FBD89C}"/>
              </a:ext>
            </a:extLst>
          </p:cNvPr>
          <p:cNvSpPr/>
          <p:nvPr/>
        </p:nvSpPr>
        <p:spPr>
          <a:xfrm>
            <a:off x="4632775" y="5573926"/>
            <a:ext cx="6780314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(Time-independent) </a:t>
            </a: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Observables can be obtained from correlation function. </a:t>
            </a: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B9E6C837-0D98-835E-F73B-DE33892F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12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31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</a:rPr>
              <a:t>Parton Distributions : </a:t>
            </a: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Moments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44EB4B-F6E4-686D-C7A1-81118DD217FA}"/>
              </a:ext>
            </a:extLst>
          </p:cNvPr>
          <p:cNvSpPr txBox="1"/>
          <p:nvPr/>
        </p:nvSpPr>
        <p:spPr>
          <a:xfrm>
            <a:off x="4564838" y="921969"/>
            <a:ext cx="6105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FFFF00"/>
                </a:solidFill>
              </a:rPr>
              <a:t>First moments of unpolarized PDFs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F8FADF-728F-3F42-5755-E67A6566D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2" y="4153172"/>
            <a:ext cx="3824404" cy="23222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98ED28-0320-7F45-76C0-80A897001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80" y="1204853"/>
            <a:ext cx="3821966" cy="26401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8A2A5B4-6AC2-0621-EFEB-790967F8E96B}"/>
              </a:ext>
            </a:extLst>
          </p:cNvPr>
          <p:cNvSpPr txBox="1"/>
          <p:nvPr/>
        </p:nvSpPr>
        <p:spPr>
          <a:xfrm>
            <a:off x="4564838" y="3770077"/>
            <a:ext cx="644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FFFF00"/>
                </a:solidFill>
              </a:rPr>
              <a:t>Reconstructed with three moments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89EB2EB-AB65-3A90-1E37-CD10C1DC17B1}"/>
              </a:ext>
            </a:extLst>
          </p:cNvPr>
          <p:cNvSpPr/>
          <p:nvPr/>
        </p:nvSpPr>
        <p:spPr>
          <a:xfrm>
            <a:off x="6748009" y="4265863"/>
            <a:ext cx="50352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Detmold et al., Mod. Phys. Lett. A18, 2681-2698 (2003)</a:t>
            </a:r>
            <a:endParaRPr lang="zh-CN" altLang="en-US" sz="1600" i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A676042-46B1-5174-4B25-F79E56C94225}"/>
              </a:ext>
            </a:extLst>
          </p:cNvPr>
          <p:cNvSpPr/>
          <p:nvPr/>
        </p:nvSpPr>
        <p:spPr>
          <a:xfrm>
            <a:off x="6644520" y="1405322"/>
            <a:ext cx="5138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H.W. Lin et al., Prog. Part. </a:t>
            </a:r>
            <a:r>
              <a:rPr lang="en-US" altLang="zh-CN" sz="1600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6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100, 107-160 (2018)</a:t>
            </a:r>
            <a:endParaRPr lang="zh-CN" altLang="en-US" sz="1600" i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EDE8EEF-AB5C-770E-D328-0AF5EB909979}"/>
              </a:ext>
            </a:extLst>
          </p:cNvPr>
          <p:cNvSpPr/>
          <p:nvPr/>
        </p:nvSpPr>
        <p:spPr>
          <a:xfrm>
            <a:off x="4837242" y="1923072"/>
            <a:ext cx="7002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Power-divergent mixing between twist-2 operators on lattice;</a:t>
            </a:r>
            <a:endParaRPr lang="zh-CN" altLang="en-US" sz="2000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FED8AE6-21A9-819C-05CD-433CCD6D7F15}"/>
              </a:ext>
            </a:extLst>
          </p:cNvPr>
          <p:cNvSpPr/>
          <p:nvPr/>
        </p:nvSpPr>
        <p:spPr>
          <a:xfrm>
            <a:off x="4741382" y="3089970"/>
            <a:ext cx="72898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Zapf Dingbats"/>
              <a:buChar char="➯"/>
            </a:pPr>
            <a:r>
              <a:rPr lang="en-US" altLang="zh-CN" sz="2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Lattice calculation is limited to the </a:t>
            </a:r>
            <a:r>
              <a:rPr lang="en-US" altLang="zh-CN" sz="22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lowest three moments</a:t>
            </a:r>
            <a:r>
              <a:rPr lang="en-US" altLang="zh-CN" sz="2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!</a:t>
            </a:r>
            <a:endParaRPr lang="zh-CN" altLang="en-US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5787A1-7DA6-1368-5461-F478DC29D1DE}"/>
              </a:ext>
            </a:extLst>
          </p:cNvPr>
          <p:cNvSpPr/>
          <p:nvPr/>
        </p:nvSpPr>
        <p:spPr>
          <a:xfrm>
            <a:off x="4726394" y="5858842"/>
            <a:ext cx="72381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Zapf Dingbats"/>
              <a:buChar char="➯"/>
            </a:pPr>
            <a:r>
              <a:rPr lang="en-US" altLang="zh-CN" sz="2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Only can provide </a:t>
            </a:r>
            <a:r>
              <a:rPr lang="en-US" altLang="zh-CN" sz="22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constraints</a:t>
            </a:r>
            <a:r>
              <a:rPr lang="en-US" altLang="zh-CN" sz="2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in global extractions of PDFs!</a:t>
            </a:r>
            <a:endParaRPr lang="zh-CN" altLang="en-US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DA4255B-2B19-93E3-EBC7-852A90B37121}"/>
              </a:ext>
            </a:extLst>
          </p:cNvPr>
          <p:cNvSpPr/>
          <p:nvPr/>
        </p:nvSpPr>
        <p:spPr>
          <a:xfrm>
            <a:off x="4837242" y="2440640"/>
            <a:ext cx="70981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High-order discrete derivatives are hard to calculate on lattice;</a:t>
            </a:r>
            <a:endParaRPr lang="zh-CN" altLang="en-US" sz="2000" b="1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76C206A-45DD-F737-9036-31C285C2615F}"/>
              </a:ext>
            </a:extLst>
          </p:cNvPr>
          <p:cNvSpPr/>
          <p:nvPr/>
        </p:nvSpPr>
        <p:spPr>
          <a:xfrm>
            <a:off x="4837032" y="4711794"/>
            <a:ext cx="6117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3 moments are insufficient to fully reconstruct PDFs;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282697E-793B-D7C6-213F-BFDA420306B8}"/>
              </a:ext>
            </a:extLst>
          </p:cNvPr>
          <p:cNvSpPr/>
          <p:nvPr/>
        </p:nvSpPr>
        <p:spPr>
          <a:xfrm>
            <a:off x="4837032" y="5191846"/>
            <a:ext cx="2458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Model dependent;</a:t>
            </a: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0A023954-3E35-9D89-3057-19E10AD07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13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27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kumimoji="0" lang="zh-CN" altLang="en-US" sz="280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9EA09F6-DFE8-B543-846C-7C8E92B7583D}"/>
              </a:ext>
            </a:extLst>
          </p:cNvPr>
          <p:cNvSpPr/>
          <p:nvPr/>
        </p:nvSpPr>
        <p:spPr>
          <a:xfrm>
            <a:off x="3078412" y="1234652"/>
            <a:ext cx="8096127" cy="403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an object look like when travelling at infinite momentum or speed of light? </a:t>
            </a:r>
          </a:p>
          <a:p>
            <a:pPr>
              <a:lnSpc>
                <a:spcPct val="120000"/>
              </a:lnSpc>
            </a:pPr>
            <a:r>
              <a:rPr lang="en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Weinberg (scalar QFT) </a:t>
            </a:r>
          </a:p>
          <a:p>
            <a:pPr>
              <a:lnSpc>
                <a:spcPct val="120000"/>
              </a:lnSpc>
            </a:pPr>
            <a:r>
              <a:rPr lang="en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Dynamics at infinite momentum </a:t>
            </a:r>
          </a:p>
          <a:p>
            <a:pPr>
              <a:lnSpc>
                <a:spcPct val="120000"/>
              </a:lnSpc>
            </a:pPr>
            <a:r>
              <a:rPr lang="en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Phys. Rev. </a:t>
            </a:r>
            <a:r>
              <a:rPr lang="en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(1966) 1313-1318 </a:t>
            </a: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en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kinematic infinities can be removed from the calculations, resulting a set of rules for Hamiltonian perturbation theory (“old-fashioned </a:t>
            </a:r>
            <a:r>
              <a:rPr lang="en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p.t.</a:t>
            </a:r>
            <a:r>
              <a:rPr lang="en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F5384CA-C9AB-8918-A3A3-735FD80B3A22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Light-Front Quantization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1" descr="page5image15804992">
            <a:extLst>
              <a:ext uri="{FF2B5EF4-FFF2-40B4-BE49-F238E27FC236}">
                <a16:creationId xmlns:a16="http://schemas.microsoft.com/office/drawing/2014/main" id="{BBA20897-DD21-692D-7B30-D109165D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1" y="1809733"/>
            <a:ext cx="13081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550209"/>
      </p:ext>
    </p:extLst>
  </p:cSld>
  <p:clrMapOvr>
    <a:masterClrMapping/>
  </p:clrMapOvr>
  <p:transition advTm="3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9EA09F6-DFE8-B543-846C-7C8E92B7583D}"/>
              </a:ext>
            </a:extLst>
          </p:cNvPr>
          <p:cNvSpPr/>
          <p:nvPr/>
        </p:nvSpPr>
        <p:spPr>
          <a:xfrm>
            <a:off x="7055122" y="1643502"/>
            <a:ext cx="54668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J. Chang and S. K. Ma (1969) </a:t>
            </a:r>
          </a:p>
          <a:p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Feynman rules and quantum electrodynamics at infinite momentum, </a:t>
            </a:r>
          </a:p>
          <a:p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180 (1969) 1506-1513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Kogut</a:t>
            </a:r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D. Soper </a:t>
            </a:r>
          </a:p>
          <a:p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Electrodynamics in the Infinite Momentum Frame, </a:t>
            </a:r>
          </a:p>
          <a:p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1 (1970) 2901-2913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7F12BB72-5613-024C-B6C6-9F13C5D36CB6}"/>
                  </a:ext>
                </a:extLst>
              </p:cNvPr>
              <p:cNvSpPr/>
              <p:nvPr/>
            </p:nvSpPr>
            <p:spPr>
              <a:xfrm>
                <a:off x="311317" y="1413498"/>
                <a:ext cx="5629836" cy="4751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0" indent="-285750" defTabSz="914400">
                  <a:buFont typeface="Wingdings" pitchFamily="2" charset="2"/>
                  <a:buChar char="ü"/>
                </a:pPr>
                <a:r>
                  <a:rPr lang="zh-C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MT"/>
                    <a:cs typeface="Times New Roman" panose="02020603050405020304" pitchFamily="18" charset="0"/>
                  </a:rPr>
                  <a:t>All Weinberg’s rules in the P=∞ limit can be obtained by quantizing the theory with “new coordinates” </a:t>
                </a:r>
                <a:endPara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zh-C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MT"/>
                  <a:cs typeface="Times New Roman" panose="02020603050405020304" pitchFamily="18" charset="0"/>
                </a:endParaRPr>
              </a:p>
              <a:p>
                <a:pPr marL="342900" lvl="0" indent="-342900" defTabSz="914400">
                  <a:buFont typeface="Wingdings" pitchFamily="2" charset="2"/>
                  <a:buChar char="ü"/>
                </a:pPr>
                <a:r>
                  <a:rPr lang="zh-C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MT"/>
                    <a:cs typeface="Times New Roman" panose="02020603050405020304" pitchFamily="18" charset="0"/>
                  </a:rPr>
                  <a:t>treating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MT"/>
                    <a:cs typeface="Times New Roman" panose="02020603050405020304" pitchFamily="18" charset="0"/>
                  </a:rPr>
                  <a:t>as the new “time”</a:t>
                </a:r>
                <a:br>
                  <a:rPr lang="zh-C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MT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MT"/>
                    <a:cs typeface="Times New Roman" panose="02020603050405020304" pitchFamily="18" charset="0"/>
                  </a:rPr>
                  <a:t>as the new “space” dimension. </a:t>
                </a:r>
                <a:endPara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MT"/>
                  <a:cs typeface="Times New Roman" panose="02020603050405020304" pitchFamily="18" charset="0"/>
                </a:endParaRPr>
              </a:p>
              <a:p>
                <a:pPr marL="342900" lvl="0" indent="-342900" defTabSz="914400">
                  <a:buFont typeface="Wingdings" pitchFamily="2" charset="2"/>
                  <a:buChar char="ü"/>
                </a:pPr>
                <a:endPara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Forms of Relativistic Dynamics, </a:t>
                </a:r>
              </a:p>
              <a:p>
                <a:r>
                  <a:rPr lang="en" altLang="zh-CN" sz="24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Dirac, Rev. Mod. Phys. 21 (1949) 392 </a:t>
                </a:r>
              </a:p>
              <a:p>
                <a: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Light-front quantization (LFQ) </a:t>
                </a: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Connection with LF quantization and LC coordinates immediately recognized! </a:t>
                </a:r>
                <a:endParaRPr lang="zh-CN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7F12BB72-5613-024C-B6C6-9F13C5D36C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7" y="1413498"/>
                <a:ext cx="5629836" cy="4751557"/>
              </a:xfrm>
              <a:prstGeom prst="rect">
                <a:avLst/>
              </a:prstGeom>
              <a:blipFill>
                <a:blip r:embed="rId3"/>
                <a:stretch>
                  <a:fillRect l="-1573" t="-1067" r="-1348" b="-21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DF5AB8E2-F37D-1D13-3AF8-39E77E7ADC9A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Light-Front Quantization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914738"/>
      </p:ext>
    </p:extLst>
  </p:cSld>
  <p:clrMapOvr>
    <a:masterClrMapping/>
  </p:clrMapOvr>
  <p:transition advTm="3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16</a:t>
            </a:fld>
            <a:endParaRPr kumimoji="0" lang="zh-CN" altLang="en-US" sz="280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9EA09F6-DFE8-B543-846C-7C8E92B7583D}"/>
              </a:ext>
            </a:extLst>
          </p:cNvPr>
          <p:cNvSpPr/>
          <p:nvPr/>
        </p:nvSpPr>
        <p:spPr>
          <a:xfrm>
            <a:off x="1055900" y="1196391"/>
            <a:ext cx="9525015" cy="5082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slow-moving stuff in zero- modes (x=0) overlaps with vacuum.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 strongly coupled problem!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demonstration that the weak coupling expansion actually works for QCD. </a:t>
            </a:r>
          </a:p>
          <a:p>
            <a:pPr>
              <a:lnSpc>
                <a:spcPct val="150000"/>
              </a:lnSpc>
            </a:pPr>
            <a:r>
              <a:rPr lang="en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Wilson et. al. Phys. Rev. D49 (1994)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controlled approximation.</a:t>
            </a:r>
            <a:endParaRPr kumimoji="1"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FE6F031-19D2-8917-A102-888CE4E98EFC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Light-Front Quantization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656473"/>
      </p:ext>
    </p:extLst>
  </p:cSld>
  <p:clrMapOvr>
    <a:masterClrMapping/>
  </p:clrMapOvr>
  <p:transition advTm="3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Parton Distribution: Critical Phenomena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2A90758-30E3-3F9C-CF85-0DD74DBB8FDB}"/>
                  </a:ext>
                </a:extLst>
              </p:cNvPr>
              <p:cNvSpPr txBox="1"/>
              <p:nvPr/>
            </p:nvSpPr>
            <p:spPr>
              <a:xfrm>
                <a:off x="5378362" y="1482377"/>
                <a:ext cx="6451687" cy="3893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momentum space, PDFs give a small-x behavior </a:t>
                </a:r>
                <a:endParaRPr lang="en-US" altLang="zh-CN" sz="24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)~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FT back to position space, one has 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b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corresponds to critical phenomena with an “infinite correlation” length: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𝜆)~exp(−𝜆/𝜉) with 𝜉→∞  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2A90758-30E3-3F9C-CF85-0DD74DBB8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362" y="1482377"/>
                <a:ext cx="6451687" cy="3893245"/>
              </a:xfrm>
              <a:prstGeom prst="rect">
                <a:avLst/>
              </a:prstGeom>
              <a:blipFill>
                <a:blip r:embed="rId2"/>
                <a:stretch>
                  <a:fillRect l="-1179" b="-2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CA1540B5-95AA-E9BB-70C5-DF6420CF782A}"/>
              </a:ext>
            </a:extLst>
          </p:cNvPr>
          <p:cNvGrpSpPr/>
          <p:nvPr/>
        </p:nvGrpSpPr>
        <p:grpSpPr>
          <a:xfrm>
            <a:off x="655572" y="1871664"/>
            <a:ext cx="4433910" cy="2904383"/>
            <a:chOff x="987303" y="1743075"/>
            <a:chExt cx="4433910" cy="290438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17EBA90-F1F9-EF43-5DD2-905B02D39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03" y="1743075"/>
              <a:ext cx="4433910" cy="2904383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366C64E-5EEF-42FD-7D6E-85A52D119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909" y="1831975"/>
              <a:ext cx="4191000" cy="26797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D74CAB6D-EFDA-384E-D9FB-B7E7BBA5948E}"/>
              </a:ext>
            </a:extLst>
          </p:cNvPr>
          <p:cNvSpPr txBox="1"/>
          <p:nvPr/>
        </p:nvSpPr>
        <p:spPr>
          <a:xfrm>
            <a:off x="1721644" y="5144789"/>
            <a:ext cx="289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phenomena 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DF40DC-73D4-7064-AF8C-1043BAAB5DFD}"/>
              </a:ext>
            </a:extLst>
          </p:cNvPr>
          <p:cNvSpPr txBox="1"/>
          <p:nvPr/>
        </p:nvSpPr>
        <p:spPr>
          <a:xfrm>
            <a:off x="983051" y="5936030"/>
            <a:ext cx="10801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latin typeface="+mj-lt"/>
                <a:ea typeface="等线" panose="02010600030101010101" pitchFamily="2" charset="-122"/>
              </a:rPr>
              <a:t>Partons</a:t>
            </a:r>
            <a:r>
              <a:rPr lang="en-US" altLang="zh-CN" sz="3200" b="1" dirty="0">
                <a:solidFill>
                  <a:schemeClr val="bg1"/>
                </a:solidFill>
                <a:latin typeface="+mj-lt"/>
                <a:ea typeface="等线" panose="02010600030101010101" pitchFamily="2" charset="-122"/>
              </a:rPr>
              <a:t> are concepts that are related to </a:t>
            </a:r>
            <a:r>
              <a:rPr lang="en-US" altLang="zh-CN" sz="32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critical phenomena.</a:t>
            </a:r>
            <a:endParaRPr lang="zh-CN" altLang="en-US" sz="3200" dirty="0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051E4464-7EAE-BAAA-E0C8-DFA0C914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17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0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981513" y="17681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Large Momentum Effective Theory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50A8BA-5EB9-977B-FCE6-7F3C1CE836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557" y="1023309"/>
            <a:ext cx="2764261" cy="24056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1DBED0-53E6-64DC-82E8-FF7D1C961C63}"/>
              </a:ext>
            </a:extLst>
          </p:cNvPr>
          <p:cNvSpPr/>
          <p:nvPr/>
        </p:nvSpPr>
        <p:spPr>
          <a:xfrm>
            <a:off x="9462710" y="1488019"/>
            <a:ext cx="2337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PDF: </a:t>
            </a:r>
          </a:p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light-cone separation;</a:t>
            </a:r>
          </a:p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Cannot be calculated on the lattice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5BCBA14-050E-07C5-4CEC-386A4748F2BF}"/>
              </a:ext>
            </a:extLst>
          </p:cNvPr>
          <p:cNvGrpSpPr/>
          <p:nvPr/>
        </p:nvGrpSpPr>
        <p:grpSpPr>
          <a:xfrm>
            <a:off x="391713" y="1756379"/>
            <a:ext cx="4433910" cy="2904383"/>
            <a:chOff x="987303" y="1743075"/>
            <a:chExt cx="4433910" cy="290438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4C0F85C-94A3-1B5A-24A4-260BC59BB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03" y="1743075"/>
              <a:ext cx="4433910" cy="290438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62986D8-7FD2-F0DE-2FF5-B317C6E0A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909" y="1831975"/>
              <a:ext cx="4191000" cy="26797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C5A738A3-BCAD-E8CD-A47F-F93F9395A25F}"/>
              </a:ext>
            </a:extLst>
          </p:cNvPr>
          <p:cNvSpPr txBox="1"/>
          <p:nvPr/>
        </p:nvSpPr>
        <p:spPr>
          <a:xfrm>
            <a:off x="532753" y="5264339"/>
            <a:ext cx="5869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phenomena -&gt; Wilson Flow </a:t>
            </a:r>
            <a:endParaRPr lang="zh-CN" altLang="en-US" sz="2400" dirty="0"/>
          </a:p>
        </p:txBody>
      </p:sp>
      <p:grpSp>
        <p:nvGrpSpPr>
          <p:cNvPr id="17" name="组 11">
            <a:extLst>
              <a:ext uri="{FF2B5EF4-FFF2-40B4-BE49-F238E27FC236}">
                <a16:creationId xmlns:a16="http://schemas.microsoft.com/office/drawing/2014/main" id="{00E64C89-9E8D-E0B1-3AEE-A7FA9EF76B75}"/>
              </a:ext>
            </a:extLst>
          </p:cNvPr>
          <p:cNvGrpSpPr/>
          <p:nvPr/>
        </p:nvGrpSpPr>
        <p:grpSpPr>
          <a:xfrm>
            <a:off x="6432611" y="3716948"/>
            <a:ext cx="3060152" cy="2640989"/>
            <a:chOff x="3184204" y="2260751"/>
            <a:chExt cx="2082054" cy="2030501"/>
          </a:xfrm>
          <a:solidFill>
            <a:schemeClr val="bg1"/>
          </a:solidFill>
          <a:effectLst>
            <a:glow rad="402452">
              <a:schemeClr val="accent1">
                <a:alpha val="36759"/>
              </a:schemeClr>
            </a:glow>
          </a:effectLst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A84BB3C-C0E7-6F7E-0C3D-E9B5C82C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204" y="2260751"/>
              <a:ext cx="2082054" cy="2030501"/>
            </a:xfrm>
            <a:prstGeom prst="rect">
              <a:avLst/>
            </a:prstGeom>
            <a:grpFill/>
          </p:spPr>
        </p:pic>
        <p:grpSp>
          <p:nvGrpSpPr>
            <p:cNvPr id="19" name="组 13">
              <a:extLst>
                <a:ext uri="{FF2B5EF4-FFF2-40B4-BE49-F238E27FC236}">
                  <a16:creationId xmlns:a16="http://schemas.microsoft.com/office/drawing/2014/main" id="{74618A48-05FF-BC82-F7AA-77C9E401BBF7}"/>
                </a:ext>
              </a:extLst>
            </p:cNvPr>
            <p:cNvGrpSpPr/>
            <p:nvPr/>
          </p:nvGrpSpPr>
          <p:grpSpPr>
            <a:xfrm>
              <a:off x="3708322" y="3214071"/>
              <a:ext cx="884621" cy="201618"/>
              <a:chOff x="3708322" y="3214071"/>
              <a:chExt cx="884621" cy="201618"/>
            </a:xfrm>
            <a:grpFill/>
          </p:grpSpPr>
          <p:cxnSp>
            <p:nvCxnSpPr>
              <p:cNvPr id="20" name="直线连接符 19">
                <a:extLst>
                  <a:ext uri="{FF2B5EF4-FFF2-40B4-BE49-F238E27FC236}">
                    <a16:creationId xmlns:a16="http://schemas.microsoft.com/office/drawing/2014/main" id="{5C43C03F-EB36-38B2-9180-B60F0760A1D2}"/>
                  </a:ext>
                </a:extLst>
              </p:cNvPr>
              <p:cNvCxnSpPr/>
              <p:nvPr/>
            </p:nvCxnSpPr>
            <p:spPr>
              <a:xfrm>
                <a:off x="3806955" y="3313324"/>
                <a:ext cx="785988" cy="0"/>
              </a:xfrm>
              <a:prstGeom prst="line">
                <a:avLst/>
              </a:prstGeom>
              <a:grpFill/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50C70A3E-398A-3E61-60A9-020313798EE0}"/>
                  </a:ext>
                </a:extLst>
              </p:cNvPr>
              <p:cNvSpPr/>
              <p:nvPr/>
            </p:nvSpPr>
            <p:spPr>
              <a:xfrm>
                <a:off x="4395676" y="3214071"/>
                <a:ext cx="197267" cy="19850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54B2410-27F5-4BDE-56F6-9D4AB86A28D7}"/>
                  </a:ext>
                </a:extLst>
              </p:cNvPr>
              <p:cNvSpPr/>
              <p:nvPr/>
            </p:nvSpPr>
            <p:spPr>
              <a:xfrm>
                <a:off x="3708322" y="3217183"/>
                <a:ext cx="197267" cy="19850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2079ED48-A70B-3869-F774-D9A1BAAD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18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60046B-56F4-B1B5-DB23-2339313A4581}"/>
              </a:ext>
            </a:extLst>
          </p:cNvPr>
          <p:cNvSpPr/>
          <p:nvPr/>
        </p:nvSpPr>
        <p:spPr>
          <a:xfrm>
            <a:off x="1842710" y="5894147"/>
            <a:ext cx="2337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Ji, 2013</a:t>
            </a:r>
          </a:p>
        </p:txBody>
      </p:sp>
    </p:spTree>
    <p:extLst>
      <p:ext uri="{BB962C8B-B14F-4D97-AF65-F5344CB8AC3E}">
        <p14:creationId xmlns:p14="http://schemas.microsoft.com/office/powerpoint/2010/main" val="250424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350A8BA-5EB9-977B-FCE6-7F3C1CE836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557" y="1023309"/>
            <a:ext cx="2764261" cy="24056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1DBED0-53E6-64DC-82E8-FF7D1C961C63}"/>
              </a:ext>
            </a:extLst>
          </p:cNvPr>
          <p:cNvSpPr/>
          <p:nvPr/>
        </p:nvSpPr>
        <p:spPr>
          <a:xfrm>
            <a:off x="9462710" y="1488019"/>
            <a:ext cx="2337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PDF: </a:t>
            </a:r>
          </a:p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light-cone separation;</a:t>
            </a:r>
          </a:p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Cannot be calculated on the lattice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5BCBA14-050E-07C5-4CEC-386A4748F2BF}"/>
              </a:ext>
            </a:extLst>
          </p:cNvPr>
          <p:cNvGrpSpPr/>
          <p:nvPr/>
        </p:nvGrpSpPr>
        <p:grpSpPr>
          <a:xfrm>
            <a:off x="391713" y="1756379"/>
            <a:ext cx="4433910" cy="2904383"/>
            <a:chOff x="987303" y="1743075"/>
            <a:chExt cx="4433910" cy="290438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4C0F85C-94A3-1B5A-24A4-260BC59BB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03" y="1743075"/>
              <a:ext cx="4433910" cy="290438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62986D8-7FD2-F0DE-2FF5-B317C6E0A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909" y="1831975"/>
              <a:ext cx="4191000" cy="26797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C5A738A3-BCAD-E8CD-A47F-F93F9395A25F}"/>
              </a:ext>
            </a:extLst>
          </p:cNvPr>
          <p:cNvSpPr txBox="1"/>
          <p:nvPr/>
        </p:nvSpPr>
        <p:spPr>
          <a:xfrm>
            <a:off x="532753" y="5264339"/>
            <a:ext cx="5869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phenomena -&gt; Wilson Flow </a:t>
            </a:r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3043C81-C45D-8D37-E693-F17631CA47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928" y="3939056"/>
            <a:ext cx="2725517" cy="23575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E56E1A6-DFFA-C648-F2F3-8E13AAB361F2}"/>
              </a:ext>
            </a:extLst>
          </p:cNvPr>
          <p:cNvSpPr/>
          <p:nvPr/>
        </p:nvSpPr>
        <p:spPr>
          <a:xfrm>
            <a:off x="9522815" y="4304835"/>
            <a:ext cx="2416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Quasi-PDF :</a:t>
            </a:r>
          </a:p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Equal-time correlation;</a:t>
            </a:r>
          </a:p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Directly calculable on the lattice</a:t>
            </a:r>
          </a:p>
        </p:txBody>
      </p: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854C89DD-312B-64DF-E136-E14177DCA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19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A6BC71D-700F-A12B-ED38-DB5199C68C12}"/>
              </a:ext>
            </a:extLst>
          </p:cNvPr>
          <p:cNvSpPr txBox="1"/>
          <p:nvPr/>
        </p:nvSpPr>
        <p:spPr>
          <a:xfrm>
            <a:off x="981513" y="17681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Large Momentum Effective Theory (</a:t>
            </a:r>
            <a:r>
              <a:rPr lang="en-US" altLang="zh-CN" sz="4400" b="1" dirty="0" err="1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LaMET</a:t>
            </a: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C8DA76-8BFE-02A6-2884-80153B4C784C}"/>
              </a:ext>
            </a:extLst>
          </p:cNvPr>
          <p:cNvSpPr/>
          <p:nvPr/>
        </p:nvSpPr>
        <p:spPr>
          <a:xfrm>
            <a:off x="1842710" y="5894147"/>
            <a:ext cx="2337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Ji, 2013</a:t>
            </a:r>
          </a:p>
        </p:txBody>
      </p:sp>
    </p:spTree>
    <p:extLst>
      <p:ext uri="{BB962C8B-B14F-4D97-AF65-F5344CB8AC3E}">
        <p14:creationId xmlns:p14="http://schemas.microsoft.com/office/powerpoint/2010/main" val="3034920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B366A8D-7D21-36FD-DDB5-E983B7F69B60}"/>
              </a:ext>
            </a:extLst>
          </p:cNvPr>
          <p:cNvSpPr txBox="1"/>
          <p:nvPr/>
        </p:nvSpPr>
        <p:spPr>
          <a:xfrm>
            <a:off x="4636865" y="0"/>
            <a:ext cx="2918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AD736"/>
                </a:solidFill>
                <a:latin typeface="+mj-lt"/>
              </a:rPr>
              <a:t>Nucleons</a:t>
            </a:r>
            <a:endParaRPr lang="zh-CN" altLang="en-US" sz="4400" b="1" dirty="0">
              <a:solidFill>
                <a:srgbClr val="FAD736"/>
              </a:solidFill>
              <a:latin typeface="+mj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17DED54-9C36-F41A-0645-09E9A4402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135" y="1399423"/>
            <a:ext cx="3503390" cy="3092856"/>
          </a:xfrm>
          <a:prstGeom prst="rect">
            <a:avLst/>
          </a:prstGeom>
        </p:spPr>
      </p:pic>
      <p:pic>
        <p:nvPicPr>
          <p:cNvPr id="4098" name="Picture 2" descr="A colourful periodic table of the elements with key">
            <a:extLst>
              <a:ext uri="{FF2B5EF4-FFF2-40B4-BE49-F238E27FC236}">
                <a16:creationId xmlns:a16="http://schemas.microsoft.com/office/drawing/2014/main" id="{6EF605BC-E9EF-F711-4A9D-F7BFEBE17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1" y="1190570"/>
            <a:ext cx="5766787" cy="35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80D2AA1-8176-AAFD-B7C9-7224B4C697B4}"/>
              </a:ext>
            </a:extLst>
          </p:cNvPr>
          <p:cNvSpPr txBox="1"/>
          <p:nvPr/>
        </p:nvSpPr>
        <p:spPr>
          <a:xfrm>
            <a:off x="730361" y="5158055"/>
            <a:ext cx="108853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Nucleons (protons and neutrons) make up over </a:t>
            </a:r>
            <a:r>
              <a:rPr lang="en-US" altLang="zh-CN" sz="36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99%</a:t>
            </a:r>
            <a:r>
              <a:rPr lang="en-US" altLang="zh-CN" sz="32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mass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visible universe.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844E1091-7DAB-987E-DD28-2E2CE5EE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53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Progress on PDF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1DBED0-53E6-64DC-82E8-FF7D1C961C63}"/>
              </a:ext>
            </a:extLst>
          </p:cNvPr>
          <p:cNvSpPr/>
          <p:nvPr/>
        </p:nvSpPr>
        <p:spPr>
          <a:xfrm>
            <a:off x="1797919" y="5739693"/>
            <a:ext cx="78742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Perturbative calculations validate the </a:t>
            </a:r>
            <a:r>
              <a:rPr lang="en-US" altLang="zh-CN" sz="2800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infrared structure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allow to compensate the UV difference.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D9AD791-C41E-3CAD-A6ED-04270FC57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1" y="1997248"/>
            <a:ext cx="4272742" cy="2148938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27F8014-EFBA-4CB0-3DC4-606A02B7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20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32C7D55-6CE1-0F68-2BE1-6C068BBF031F}"/>
              </a:ext>
            </a:extLst>
          </p:cNvPr>
          <p:cNvSpPr/>
          <p:nvPr/>
        </p:nvSpPr>
        <p:spPr>
          <a:xfrm>
            <a:off x="6170530" y="4161571"/>
            <a:ext cx="3752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Cut off scheme: 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(</a:t>
            </a:r>
            <a:r>
              <a:rPr lang="en-US" altLang="zh-CN" dirty="0" err="1">
                <a:solidFill>
                  <a:schemeClr val="bg1"/>
                </a:solidFill>
              </a:rPr>
              <a:t>Xiong</a:t>
            </a:r>
            <a:r>
              <a:rPr lang="en-US" altLang="zh-CN" dirty="0">
                <a:solidFill>
                  <a:schemeClr val="bg1"/>
                </a:solidFill>
              </a:rPr>
              <a:t>, </a:t>
            </a:r>
            <a:r>
              <a:rPr lang="en-US" altLang="zh-CN" dirty="0" err="1">
                <a:solidFill>
                  <a:schemeClr val="bg1"/>
                </a:solidFill>
              </a:rPr>
              <a:t>et.al</a:t>
            </a:r>
            <a:r>
              <a:rPr lang="en-US" altLang="zh-CN" dirty="0">
                <a:solidFill>
                  <a:schemeClr val="bg1"/>
                </a:solidFill>
              </a:rPr>
              <a:t>, PRD</a:t>
            </a:r>
            <a:r>
              <a:rPr lang="zh-CN" altLang="en-US" dirty="0">
                <a:solidFill>
                  <a:schemeClr val="bg1"/>
                </a:solidFill>
              </a:rPr>
              <a:t>90 (2014) 1, 014051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AA1AE2D-B0A8-74F2-1656-9CCB2E90D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37" y="2343791"/>
            <a:ext cx="6933293" cy="175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3C76C583-C022-663D-0408-26DD56F4E021}"/>
              </a:ext>
            </a:extLst>
          </p:cNvPr>
          <p:cNvSpPr/>
          <p:nvPr/>
        </p:nvSpPr>
        <p:spPr>
          <a:xfrm>
            <a:off x="6582366" y="2855693"/>
            <a:ext cx="144016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1F70376-13F1-24A0-BC07-65FF4E0CE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37" y="1045180"/>
            <a:ext cx="6826415" cy="809421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30B26AC4-FDA5-ED5F-9F41-39EBA0B9201C}"/>
              </a:ext>
            </a:extLst>
          </p:cNvPr>
          <p:cNvSpPr/>
          <p:nvPr/>
        </p:nvSpPr>
        <p:spPr>
          <a:xfrm>
            <a:off x="6853518" y="1393048"/>
            <a:ext cx="144016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315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>
            <a:extLst>
              <a:ext uri="{FF2B5EF4-FFF2-40B4-BE49-F238E27FC236}">
                <a16:creationId xmlns:a16="http://schemas.microsoft.com/office/drawing/2014/main" id="{CAEDC2A1-ED5E-59F5-D67B-3C694492F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36" y="1226805"/>
            <a:ext cx="9123589" cy="5285025"/>
          </a:xfrm>
          <a:prstGeom prst="rect">
            <a:avLst/>
          </a:prstGeom>
        </p:spPr>
      </p:pic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44028930-1BF3-67CC-8205-A2D0ED95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21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0F709B-F1BF-237A-82D2-14CED0BCCE12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Progress on PDF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组合 47">
            <a:extLst>
              <a:ext uri="{FF2B5EF4-FFF2-40B4-BE49-F238E27FC236}">
                <a16:creationId xmlns:a16="http://schemas.microsoft.com/office/drawing/2014/main" id="{CAC2B28B-C169-0C1C-34A4-E931FB1FE18F}"/>
              </a:ext>
            </a:extLst>
          </p:cNvPr>
          <p:cNvGrpSpPr>
            <a:grpSpLocks/>
          </p:cNvGrpSpPr>
          <p:nvPr/>
        </p:nvGrpSpPr>
        <p:grpSpPr bwMode="auto">
          <a:xfrm>
            <a:off x="2294527" y="1564324"/>
            <a:ext cx="7316402" cy="2991415"/>
            <a:chOff x="1583468" y="2199428"/>
            <a:chExt cx="5551551" cy="2624006"/>
          </a:xfrm>
        </p:grpSpPr>
        <p:grpSp>
          <p:nvGrpSpPr>
            <p:cNvPr id="27" name="组合 27">
              <a:extLst>
                <a:ext uri="{FF2B5EF4-FFF2-40B4-BE49-F238E27FC236}">
                  <a16:creationId xmlns:a16="http://schemas.microsoft.com/office/drawing/2014/main" id="{964F66F1-3B6B-8BE0-ED46-41369C3BD3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468" y="2204864"/>
              <a:ext cx="5310833" cy="2596546"/>
              <a:chOff x="503348" y="2128598"/>
              <a:chExt cx="5310833" cy="2596546"/>
            </a:xfrm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82B0DA56-01E2-40BF-1301-521247D31EE6}"/>
                  </a:ext>
                </a:extLst>
              </p:cNvPr>
              <p:cNvSpPr/>
              <p:nvPr/>
            </p:nvSpPr>
            <p:spPr>
              <a:xfrm>
                <a:off x="503348" y="3068302"/>
                <a:ext cx="481518" cy="16567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u</a:t>
                </a:r>
              </a:p>
              <a:p>
                <a:pPr algn="ctr">
                  <a:defRPr/>
                </a:pPr>
                <a:endParaRPr lang="en-US" altLang="zh-CN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u</a:t>
                </a:r>
              </a:p>
              <a:p>
                <a:pPr algn="ctr">
                  <a:defRPr/>
                </a:pPr>
                <a:endParaRPr lang="en-US" altLang="zh-CN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d</a:t>
                </a:r>
              </a:p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弧形 2">
                <a:extLst>
                  <a:ext uri="{FF2B5EF4-FFF2-40B4-BE49-F238E27FC236}">
                    <a16:creationId xmlns:a16="http://schemas.microsoft.com/office/drawing/2014/main" id="{FFC9B2D2-FC79-438C-626F-DBF106AAB187}"/>
                  </a:ext>
                </a:extLst>
              </p:cNvPr>
              <p:cNvSpPr/>
              <p:nvPr/>
            </p:nvSpPr>
            <p:spPr>
              <a:xfrm>
                <a:off x="760374" y="2128689"/>
                <a:ext cx="4880246" cy="2089256"/>
              </a:xfrm>
              <a:prstGeom prst="arc">
                <a:avLst>
                  <a:gd name="adj1" fmla="val 10839120"/>
                  <a:gd name="adj2" fmla="val 16481186"/>
                </a:avLst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4" name="直接连接符 4">
                <a:extLst>
                  <a:ext uri="{FF2B5EF4-FFF2-40B4-BE49-F238E27FC236}">
                    <a16:creationId xmlns:a16="http://schemas.microsoft.com/office/drawing/2014/main" id="{5F8E3039-C73F-BA5F-2790-A858C1E1BB7F}"/>
                  </a:ext>
                </a:extLst>
              </p:cNvPr>
              <p:cNvCxnSpPr>
                <a:cxnSpLocks/>
                <a:stCxn id="32" idx="6"/>
              </p:cNvCxnSpPr>
              <p:nvPr/>
            </p:nvCxnSpPr>
            <p:spPr>
              <a:xfrm>
                <a:off x="984866" y="3897372"/>
                <a:ext cx="4634065" cy="22109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BAE263A4-E536-4B27-18F8-08FFEF9DB67C}"/>
                  </a:ext>
                </a:extLst>
              </p:cNvPr>
              <p:cNvSpPr/>
              <p:nvPr/>
            </p:nvSpPr>
            <p:spPr>
              <a:xfrm>
                <a:off x="3262314" y="2128689"/>
                <a:ext cx="65070" cy="93546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6" name="直接连接符 10">
                <a:extLst>
                  <a:ext uri="{FF2B5EF4-FFF2-40B4-BE49-F238E27FC236}">
                    <a16:creationId xmlns:a16="http://schemas.microsoft.com/office/drawing/2014/main" id="{0FE823AF-CDC9-E66F-254B-DC2305808A6F}"/>
                  </a:ext>
                </a:extLst>
              </p:cNvPr>
              <p:cNvCxnSpPr>
                <a:cxnSpLocks/>
                <a:stCxn id="35" idx="2"/>
                <a:endCxn id="30" idx="0"/>
              </p:cNvCxnSpPr>
              <p:nvPr/>
            </p:nvCxnSpPr>
            <p:spPr>
              <a:xfrm>
                <a:off x="3294849" y="3064156"/>
                <a:ext cx="2519291" cy="26254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8" name="直接箭头连接符 26">
              <a:extLst>
                <a:ext uri="{FF2B5EF4-FFF2-40B4-BE49-F238E27FC236}">
                  <a16:creationId xmlns:a16="http://schemas.microsoft.com/office/drawing/2014/main" id="{A6B0F932-004F-4E9C-044F-CB515150413B}"/>
                </a:ext>
              </a:extLst>
            </p:cNvPr>
            <p:cNvCxnSpPr>
              <a:cxnSpLocks/>
              <a:stCxn id="32" idx="4"/>
              <a:endCxn id="30" idx="4"/>
            </p:cNvCxnSpPr>
            <p:nvPr/>
          </p:nvCxnSpPr>
          <p:spPr>
            <a:xfrm>
              <a:off x="1824227" y="4801325"/>
              <a:ext cx="5070033" cy="22109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文本框 33">
              <a:extLst>
                <a:ext uri="{FF2B5EF4-FFF2-40B4-BE49-F238E27FC236}">
                  <a16:creationId xmlns:a16="http://schemas.microsoft.com/office/drawing/2014/main" id="{F903AE43-F7EA-7E8B-8B08-21C3C275A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764" y="2199428"/>
              <a:ext cx="1836404" cy="40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Propagate</a:t>
              </a:r>
              <a:r>
                <a:rPr lang="en-US" altLang="zh-CN" sz="2400" dirty="0"/>
                <a:t> </a:t>
              </a:r>
              <a:endParaRPr lang="zh-CN" altLang="en-US" sz="2400" dirty="0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463F578B-FEAA-54AE-D84E-B3B1D4BF1FD6}"/>
                </a:ext>
              </a:extLst>
            </p:cNvPr>
            <p:cNvSpPr/>
            <p:nvPr/>
          </p:nvSpPr>
          <p:spPr>
            <a:xfrm>
              <a:off x="6653501" y="3166676"/>
              <a:ext cx="481518" cy="16567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</a:rPr>
                <a:t>u</a:t>
              </a:r>
            </a:p>
            <a:p>
              <a:pPr algn="ctr">
                <a:defRPr/>
              </a:pPr>
              <a:endParaRPr lang="en-US" altLang="zh-CN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</a:rPr>
                <a:t>u</a:t>
              </a:r>
            </a:p>
            <a:p>
              <a:pPr algn="ctr">
                <a:defRPr/>
              </a:pPr>
              <a:endParaRPr lang="en-US" altLang="zh-CN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</a:rPr>
                <a:t>d</a:t>
              </a:r>
            </a:p>
            <a:p>
              <a:pPr algn="ctr">
                <a:defRPr/>
              </a:pP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42">
              <a:extLst>
                <a:ext uri="{FF2B5EF4-FFF2-40B4-BE49-F238E27FC236}">
                  <a16:creationId xmlns:a16="http://schemas.microsoft.com/office/drawing/2014/main" id="{DD1D31BF-9E77-8F3A-D1A9-62FB028929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3712" y="2286285"/>
              <a:ext cx="1091664" cy="566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</p:grpSp>
      <p:grpSp>
        <p:nvGrpSpPr>
          <p:cNvPr id="37" name="组合 141">
            <a:extLst>
              <a:ext uri="{FF2B5EF4-FFF2-40B4-BE49-F238E27FC236}">
                <a16:creationId xmlns:a16="http://schemas.microsoft.com/office/drawing/2014/main" id="{851B14BB-D39D-0EF8-F23D-DC54E5E6B3EF}"/>
              </a:ext>
            </a:extLst>
          </p:cNvPr>
          <p:cNvGrpSpPr>
            <a:grpSpLocks/>
          </p:cNvGrpSpPr>
          <p:nvPr/>
        </p:nvGrpSpPr>
        <p:grpSpPr bwMode="auto">
          <a:xfrm>
            <a:off x="3840682" y="4982421"/>
            <a:ext cx="5099602" cy="1280504"/>
            <a:chOff x="1583468" y="3145226"/>
            <a:chExt cx="5551551" cy="1678208"/>
          </a:xfrm>
        </p:grpSpPr>
        <p:grpSp>
          <p:nvGrpSpPr>
            <p:cNvPr id="38" name="组合 142">
              <a:extLst>
                <a:ext uri="{FF2B5EF4-FFF2-40B4-BE49-F238E27FC236}">
                  <a16:creationId xmlns:a16="http://schemas.microsoft.com/office/drawing/2014/main" id="{16F82F38-23C7-E1DD-AB29-1AD4CB32FB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468" y="3145226"/>
              <a:ext cx="5311339" cy="1655870"/>
              <a:chOff x="503348" y="3068960"/>
              <a:chExt cx="5311339" cy="1655870"/>
            </a:xfrm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77A084E7-30D6-C410-1F7C-21750DA1880E}"/>
                  </a:ext>
                </a:extLst>
              </p:cNvPr>
              <p:cNvSpPr/>
              <p:nvPr/>
            </p:nvSpPr>
            <p:spPr>
              <a:xfrm>
                <a:off x="503348" y="3068960"/>
                <a:ext cx="481906" cy="165587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u</a:t>
                </a:r>
              </a:p>
              <a:p>
                <a:pPr algn="ctr">
                  <a:defRPr/>
                </a:pPr>
                <a:endParaRPr lang="en-US" altLang="zh-CN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u</a:t>
                </a:r>
              </a:p>
              <a:p>
                <a:pPr algn="ctr">
                  <a:defRPr/>
                </a:pPr>
                <a:endParaRPr lang="en-US" altLang="zh-CN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d</a:t>
                </a:r>
              </a:p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2" name="直接连接符 149">
                <a:extLst>
                  <a:ext uri="{FF2B5EF4-FFF2-40B4-BE49-F238E27FC236}">
                    <a16:creationId xmlns:a16="http://schemas.microsoft.com/office/drawing/2014/main" id="{1ED52E1C-C55C-7BED-43A6-363E359C295E}"/>
                  </a:ext>
                </a:extLst>
              </p:cNvPr>
              <p:cNvCxnSpPr>
                <a:cxnSpLocks/>
                <a:stCxn id="41" idx="6"/>
              </p:cNvCxnSpPr>
              <p:nvPr/>
            </p:nvCxnSpPr>
            <p:spPr>
              <a:xfrm>
                <a:off x="985254" y="3896895"/>
                <a:ext cx="4635189" cy="22337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51">
                <a:extLst>
                  <a:ext uri="{FF2B5EF4-FFF2-40B4-BE49-F238E27FC236}">
                    <a16:creationId xmlns:a16="http://schemas.microsoft.com/office/drawing/2014/main" id="{2C9EB157-5E89-0BAC-C0E1-77E402F7F411}"/>
                  </a:ext>
                </a:extLst>
              </p:cNvPr>
              <p:cNvCxnSpPr>
                <a:cxnSpLocks/>
                <a:stCxn id="41" idx="0"/>
                <a:endCxn id="40" idx="0"/>
              </p:cNvCxnSpPr>
              <p:nvPr/>
            </p:nvCxnSpPr>
            <p:spPr>
              <a:xfrm>
                <a:off x="743559" y="3068960"/>
                <a:ext cx="5071128" cy="22337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9" name="直接箭头连接符 143">
              <a:extLst>
                <a:ext uri="{FF2B5EF4-FFF2-40B4-BE49-F238E27FC236}">
                  <a16:creationId xmlns:a16="http://schemas.microsoft.com/office/drawing/2014/main" id="{D390404E-35E3-5B7E-F2CB-9AE0DFCCFC70}"/>
                </a:ext>
              </a:extLst>
            </p:cNvPr>
            <p:cNvCxnSpPr>
              <a:cxnSpLocks/>
              <a:stCxn id="41" idx="4"/>
              <a:endCxn id="40" idx="4"/>
            </p:cNvCxnSpPr>
            <p:nvPr/>
          </p:nvCxnSpPr>
          <p:spPr>
            <a:xfrm>
              <a:off x="1823679" y="4801097"/>
              <a:ext cx="5071128" cy="2233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0DFF8C5-4C8A-3266-71E0-BFB6E0B9D4B8}"/>
                </a:ext>
              </a:extLst>
            </p:cNvPr>
            <p:cNvSpPr/>
            <p:nvPr/>
          </p:nvSpPr>
          <p:spPr>
            <a:xfrm>
              <a:off x="6653114" y="3167563"/>
              <a:ext cx="481905" cy="165587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</a:rPr>
                <a:t>u</a:t>
              </a:r>
            </a:p>
            <a:p>
              <a:pPr algn="ctr">
                <a:defRPr/>
              </a:pPr>
              <a:endParaRPr lang="en-US" altLang="zh-CN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</a:rPr>
                <a:t>u</a:t>
              </a:r>
            </a:p>
            <a:p>
              <a:pPr algn="ctr">
                <a:defRPr/>
              </a:pPr>
              <a:endParaRPr lang="en-US" altLang="zh-CN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</a:rPr>
                <a:t>d</a:t>
              </a:r>
            </a:p>
            <a:p>
              <a:pPr algn="ctr">
                <a:defRPr/>
              </a:pP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C517CA1-24B1-B2C4-8C1C-4465DFAA3014}"/>
              </a:ext>
            </a:extLst>
          </p:cNvPr>
          <p:cNvGrpSpPr>
            <a:grpSpLocks/>
          </p:cNvGrpSpPr>
          <p:nvPr/>
        </p:nvGrpSpPr>
        <p:grpSpPr bwMode="auto">
          <a:xfrm>
            <a:off x="3207161" y="1287418"/>
            <a:ext cx="2519363" cy="3543300"/>
            <a:chOff x="1381660" y="902863"/>
            <a:chExt cx="1996063" cy="3831320"/>
          </a:xfrm>
        </p:grpSpPr>
        <p:grpSp>
          <p:nvGrpSpPr>
            <p:cNvPr id="45" name="组合 76">
              <a:extLst>
                <a:ext uri="{FF2B5EF4-FFF2-40B4-BE49-F238E27FC236}">
                  <a16:creationId xmlns:a16="http://schemas.microsoft.com/office/drawing/2014/main" id="{7253E4BD-5651-1343-246B-C150898416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660" y="902863"/>
              <a:ext cx="1996063" cy="3831320"/>
              <a:chOff x="1381494" y="1139793"/>
              <a:chExt cx="1996063" cy="4301246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FB6E39C9-711F-1DA3-DB13-727332393E01}"/>
                  </a:ext>
                </a:extLst>
              </p:cNvPr>
              <p:cNvSpPr/>
              <p:nvPr/>
            </p:nvSpPr>
            <p:spPr>
              <a:xfrm>
                <a:off x="1687130" y="1438491"/>
                <a:ext cx="1270336" cy="3769371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左中括号 47">
                <a:extLst>
                  <a:ext uri="{FF2B5EF4-FFF2-40B4-BE49-F238E27FC236}">
                    <a16:creationId xmlns:a16="http://schemas.microsoft.com/office/drawing/2014/main" id="{AC6712D5-7F68-DF94-425D-491E2E310E85}"/>
                  </a:ext>
                </a:extLst>
              </p:cNvPr>
              <p:cNvSpPr/>
              <p:nvPr/>
            </p:nvSpPr>
            <p:spPr>
              <a:xfrm>
                <a:off x="2980105" y="1186043"/>
                <a:ext cx="397452" cy="4254996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右中括号 48">
                <a:extLst>
                  <a:ext uri="{FF2B5EF4-FFF2-40B4-BE49-F238E27FC236}">
                    <a16:creationId xmlns:a16="http://schemas.microsoft.com/office/drawing/2014/main" id="{0767E39F-82DE-AF36-175F-5450443A3EBC}"/>
                  </a:ext>
                </a:extLst>
              </p:cNvPr>
              <p:cNvSpPr/>
              <p:nvPr/>
            </p:nvSpPr>
            <p:spPr>
              <a:xfrm>
                <a:off x="1381494" y="1139793"/>
                <a:ext cx="342110" cy="4254996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FD4223F6-F45D-4180-6133-C82ECE3427F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509899"/>
            </a:xfrm>
            <a:prstGeom prst="rect">
              <a:avLst/>
            </a:prstGeom>
            <a:blipFill>
              <a:blip r:embed="rId3"/>
              <a:stretch>
                <a:fillRect l="-39344" t="-137662" r="-15164" b="-200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A50949CD-FE05-369E-2C06-73853D46E467}"/>
              </a:ext>
            </a:extLst>
          </p:cNvPr>
          <p:cNvGrpSpPr>
            <a:grpSpLocks/>
          </p:cNvGrpSpPr>
          <p:nvPr/>
        </p:nvGrpSpPr>
        <p:grpSpPr bwMode="auto">
          <a:xfrm>
            <a:off x="6308458" y="1324080"/>
            <a:ext cx="2544763" cy="3516312"/>
            <a:chOff x="1381515" y="915737"/>
            <a:chExt cx="2015491" cy="3801448"/>
          </a:xfrm>
        </p:grpSpPr>
        <p:grpSp>
          <p:nvGrpSpPr>
            <p:cNvPr id="51" name="组合 134">
              <a:extLst>
                <a:ext uri="{FF2B5EF4-FFF2-40B4-BE49-F238E27FC236}">
                  <a16:creationId xmlns:a16="http://schemas.microsoft.com/office/drawing/2014/main" id="{C6FBF43D-7B49-0B21-298F-3AB68FD0C2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515" y="915737"/>
              <a:ext cx="2015491" cy="3801448"/>
              <a:chOff x="1381349" y="1154246"/>
              <a:chExt cx="2015491" cy="4267709"/>
            </a:xfrm>
          </p:grpSpPr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9CD63A43-ED9C-2A45-7EA5-D1ACD3A0A3EB}"/>
                  </a:ext>
                </a:extLst>
              </p:cNvPr>
              <p:cNvSpPr/>
              <p:nvPr/>
            </p:nvSpPr>
            <p:spPr>
              <a:xfrm>
                <a:off x="1722084" y="1439402"/>
                <a:ext cx="1269897" cy="376675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左中括号 53">
                <a:extLst>
                  <a:ext uri="{FF2B5EF4-FFF2-40B4-BE49-F238E27FC236}">
                    <a16:creationId xmlns:a16="http://schemas.microsoft.com/office/drawing/2014/main" id="{55E5DC28-332B-06A0-160A-D3E7F820E4CA}"/>
                  </a:ext>
                </a:extLst>
              </p:cNvPr>
              <p:cNvSpPr/>
              <p:nvPr/>
            </p:nvSpPr>
            <p:spPr>
              <a:xfrm>
                <a:off x="2999526" y="1154246"/>
                <a:ext cx="397314" cy="4254222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右中括号 54">
                <a:extLst>
                  <a:ext uri="{FF2B5EF4-FFF2-40B4-BE49-F238E27FC236}">
                    <a16:creationId xmlns:a16="http://schemas.microsoft.com/office/drawing/2014/main" id="{58B38ABB-E877-F012-EFED-8AA694724DAA}"/>
                  </a:ext>
                </a:extLst>
              </p:cNvPr>
              <p:cNvSpPr/>
              <p:nvPr/>
            </p:nvSpPr>
            <p:spPr>
              <a:xfrm>
                <a:off x="1381349" y="1167733"/>
                <a:ext cx="343250" cy="4254222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C5CA59B-4338-B866-5327-A125B70A1F6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515444"/>
            </a:xfrm>
            <a:prstGeom prst="rect">
              <a:avLst/>
            </a:prstGeom>
            <a:blipFill>
              <a:blip r:embed="rId4"/>
              <a:stretch>
                <a:fillRect l="-39506" t="-137179" r="-16461" b="-19487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710A1AA5-0A59-CB7E-B5EF-603B83E274A4}"/>
              </a:ext>
            </a:extLst>
          </p:cNvPr>
          <p:cNvGrpSpPr>
            <a:grpSpLocks/>
          </p:cNvGrpSpPr>
          <p:nvPr/>
        </p:nvGrpSpPr>
        <p:grpSpPr bwMode="auto">
          <a:xfrm>
            <a:off x="4972063" y="4514395"/>
            <a:ext cx="2544763" cy="2165350"/>
            <a:chOff x="1381515" y="915737"/>
            <a:chExt cx="2015491" cy="3801448"/>
          </a:xfrm>
        </p:grpSpPr>
        <p:grpSp>
          <p:nvGrpSpPr>
            <p:cNvPr id="57" name="组合 155">
              <a:extLst>
                <a:ext uri="{FF2B5EF4-FFF2-40B4-BE49-F238E27FC236}">
                  <a16:creationId xmlns:a16="http://schemas.microsoft.com/office/drawing/2014/main" id="{1F351FDE-2101-96CB-5732-A9433780C1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515" y="915737"/>
              <a:ext cx="2015491" cy="3801448"/>
              <a:chOff x="1381349" y="1154246"/>
              <a:chExt cx="2015491" cy="4267709"/>
            </a:xfrm>
          </p:grpSpPr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0E2345F4-2991-2B82-62F0-9056718C19F8}"/>
                  </a:ext>
                </a:extLst>
              </p:cNvPr>
              <p:cNvSpPr/>
              <p:nvPr/>
            </p:nvSpPr>
            <p:spPr>
              <a:xfrm>
                <a:off x="1722084" y="1438970"/>
                <a:ext cx="1269897" cy="376709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左中括号 59">
                <a:extLst>
                  <a:ext uri="{FF2B5EF4-FFF2-40B4-BE49-F238E27FC236}">
                    <a16:creationId xmlns:a16="http://schemas.microsoft.com/office/drawing/2014/main" id="{D01B97B2-1250-3FCE-A988-B97FC0F99F8B}"/>
                  </a:ext>
                </a:extLst>
              </p:cNvPr>
              <p:cNvSpPr/>
              <p:nvPr/>
            </p:nvSpPr>
            <p:spPr>
              <a:xfrm>
                <a:off x="2999526" y="1154246"/>
                <a:ext cx="397314" cy="4255194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右中括号 60">
                <a:extLst>
                  <a:ext uri="{FF2B5EF4-FFF2-40B4-BE49-F238E27FC236}">
                    <a16:creationId xmlns:a16="http://schemas.microsoft.com/office/drawing/2014/main" id="{9DE2AB30-B86C-D42D-E711-82401BB41711}"/>
                  </a:ext>
                </a:extLst>
              </p:cNvPr>
              <p:cNvSpPr/>
              <p:nvPr/>
            </p:nvSpPr>
            <p:spPr>
              <a:xfrm>
                <a:off x="1381349" y="1166761"/>
                <a:ext cx="343250" cy="4255194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CAB2B77-FF89-328F-B83C-8D51119F616C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836777"/>
            </a:xfrm>
            <a:prstGeom prst="rect">
              <a:avLst/>
            </a:prstGeom>
            <a:blipFill>
              <a:blip r:embed="rId5"/>
              <a:stretch>
                <a:fillRect l="-39918" t="-137179" r="-16049" b="-19487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D23EB532-D3C1-2372-F067-815137B5BECD}"/>
              </a:ext>
            </a:extLst>
          </p:cNvPr>
          <p:cNvSpPr/>
          <p:nvPr/>
        </p:nvSpPr>
        <p:spPr>
          <a:xfrm>
            <a:off x="1491880" y="2986189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t=0</a:t>
            </a:r>
            <a:endParaRPr lang="zh-CN" altLang="en-US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4EB9DE2-0270-2475-C5E0-5CE6794BA41C}"/>
              </a:ext>
            </a:extLst>
          </p:cNvPr>
          <p:cNvSpPr/>
          <p:nvPr/>
        </p:nvSpPr>
        <p:spPr>
          <a:xfrm>
            <a:off x="9978698" y="3059668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t=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seq</a:t>
            </a:r>
            <a:endParaRPr lang="zh-CN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3099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44028930-1BF3-67CC-8205-A2D0ED95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22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0F709B-F1BF-237A-82D2-14CED0BCCE12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Progress on PDF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3BE0CEC-4E04-8173-0483-C0402B588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9"/>
          <a:stretch/>
        </p:blipFill>
        <p:spPr>
          <a:xfrm>
            <a:off x="1082664" y="1926214"/>
            <a:ext cx="4083103" cy="25285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AF0261-F566-B010-37B2-62A73B1E2DE3}"/>
              </a:ext>
            </a:extLst>
          </p:cNvPr>
          <p:cNvSpPr/>
          <p:nvPr/>
        </p:nvSpPr>
        <p:spPr>
          <a:xfrm>
            <a:off x="3100464" y="5735976"/>
            <a:ext cx="3206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LPC:</a:t>
            </a:r>
            <a:r>
              <a:rPr lang="en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 101,034020(2020)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0BC6022-825F-599F-AEF5-737B894251C3}"/>
              </a:ext>
            </a:extLst>
          </p:cNvPr>
          <p:cNvSpPr/>
          <p:nvPr/>
        </p:nvSpPr>
        <p:spPr>
          <a:xfrm>
            <a:off x="1706520" y="4931786"/>
            <a:ext cx="8294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CLS H102: 32</a:t>
            </a:r>
            <a:r>
              <a:rPr lang="en" altLang="zh-CN" sz="2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" altLang="zh-CN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96, 2+1 flavor clover fermion ensemble with Lattice spacing a = 0.086 </a:t>
            </a:r>
            <a:r>
              <a:rPr lang="en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pion mass M</a:t>
            </a:r>
            <a:r>
              <a:rPr lang="el-GR" altLang="zh-CN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 </a:t>
            </a:r>
            <a:r>
              <a:rPr lang="el-GR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356 </a:t>
            </a:r>
            <a:r>
              <a:rPr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7E1D23B-8760-1739-1E13-5717C1547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9"/>
          <a:stretch/>
        </p:blipFill>
        <p:spPr>
          <a:xfrm>
            <a:off x="6222022" y="2022518"/>
            <a:ext cx="4083103" cy="25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84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B031AE41-8C03-BAC7-49DA-B0811FC3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23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0A29BD-5F84-86D6-CBAE-C9F9B43590EA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Progress on PDF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7E77D5-F7EB-26AD-2EC6-EEA0B16CB92B}"/>
              </a:ext>
            </a:extLst>
          </p:cNvPr>
          <p:cNvSpPr/>
          <p:nvPr/>
        </p:nvSpPr>
        <p:spPr>
          <a:xfrm>
            <a:off x="8753030" y="4803447"/>
            <a:ext cx="2439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 valance PDF, 2208.02297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E527576-E98A-B062-B435-5D187E6D7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2"/>
          <a:stretch/>
        </p:blipFill>
        <p:spPr>
          <a:xfrm>
            <a:off x="8358019" y="2795943"/>
            <a:ext cx="3000614" cy="204048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2F6DDF0-56B2-48B2-F518-C5B4CA48371D}"/>
              </a:ext>
            </a:extLst>
          </p:cNvPr>
          <p:cNvSpPr/>
          <p:nvPr/>
        </p:nvSpPr>
        <p:spPr>
          <a:xfrm>
            <a:off x="593544" y="4665131"/>
            <a:ext cx="3539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unpolarized PDF, in preparation</a:t>
            </a:r>
            <a:endParaRPr lang="zh-CN" alt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2303E64-0F2D-69B6-8949-B46589B47DC9}"/>
              </a:ext>
            </a:extLst>
          </p:cNvPr>
          <p:cNvSpPr/>
          <p:nvPr/>
        </p:nvSpPr>
        <p:spPr>
          <a:xfrm>
            <a:off x="4284847" y="4796067"/>
            <a:ext cx="2900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</a:t>
            </a:r>
            <a:r>
              <a:rPr lang="en-US" altLang="zh-CN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transversity</a:t>
            </a:r>
            <a:r>
              <a:rPr lang="en-US" altLang="zh-CN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PDF, 2208.08008</a:t>
            </a:r>
            <a:endParaRPr lang="zh-CN" alt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1B395D9-8B66-B29F-960F-CDBB140F2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979" y="2692697"/>
            <a:ext cx="3111827" cy="20026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F21CAF-9F38-32C2-CBF1-50568838D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91"/>
          <a:stretch/>
        </p:blipFill>
        <p:spPr>
          <a:xfrm>
            <a:off x="529289" y="2692697"/>
            <a:ext cx="3202178" cy="201787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269DA52-6D5A-67FD-98F9-A6B42765B695}"/>
              </a:ext>
            </a:extLst>
          </p:cNvPr>
          <p:cNvSpPr/>
          <p:nvPr/>
        </p:nvSpPr>
        <p:spPr>
          <a:xfrm rot="20111890">
            <a:off x="953239" y="3060054"/>
            <a:ext cx="3899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432FF">
                    <a:alpha val="37000"/>
                  </a:srgbClr>
                </a:solidFill>
                <a:latin typeface="Bradley Hand" pitchFamily="2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178059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1685926" y="88682"/>
            <a:ext cx="85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FAD73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Transverse-Momentum-Dependent PDFs</a:t>
            </a:r>
            <a:endParaRPr kumimoji="1" lang="zh-CN" altLang="en-US" sz="3600" b="1" dirty="0">
              <a:solidFill>
                <a:srgbClr val="FAD73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1C2EEC82-D641-AF88-92CB-AD0B061CA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24</a:t>
            </a:fld>
            <a:endParaRPr kumimoji="0" lang="zh-CN" altLang="en-US" sz="28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629A8F8-6F9F-FB01-D4D1-535294261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430"/>
          <a:stretch/>
        </p:blipFill>
        <p:spPr>
          <a:xfrm>
            <a:off x="4688793" y="1747278"/>
            <a:ext cx="2984385" cy="283229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4450503-270E-D169-8F5E-C6830D7DC4C3}"/>
              </a:ext>
            </a:extLst>
          </p:cNvPr>
          <p:cNvSpPr/>
          <p:nvPr/>
        </p:nvSpPr>
        <p:spPr>
          <a:xfrm>
            <a:off x="655074" y="1145056"/>
            <a:ext cx="2307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Marion" panose="02020502060400020003" pitchFamily="18" charset="0"/>
                <a:ea typeface="SimHei" panose="02010609060101010101" pitchFamily="49" charset="-122"/>
              </a:rPr>
              <a:t>TMD processes: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22EB7D5-4A10-5B9F-6356-60A1BB0509C7}"/>
              </a:ext>
            </a:extLst>
          </p:cNvPr>
          <p:cNvSpPr/>
          <p:nvPr/>
        </p:nvSpPr>
        <p:spPr>
          <a:xfrm>
            <a:off x="4588282" y="4665802"/>
            <a:ext cx="2880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Marion" panose="02020502060400020003" pitchFamily="18" charset="0"/>
                <a:ea typeface="SimHei" panose="02010609060101010101" pitchFamily="49" charset="-122"/>
              </a:rPr>
              <a:t>HERMES, COMPASS, </a:t>
            </a:r>
            <a:r>
              <a:rPr lang="en-US" altLang="zh-CN" b="1" dirty="0" err="1">
                <a:solidFill>
                  <a:schemeClr val="bg1"/>
                </a:solidFill>
                <a:latin typeface="Marion" panose="02020502060400020003" pitchFamily="18" charset="0"/>
                <a:ea typeface="SimHei" panose="02010609060101010101" pitchFamily="49" charset="-122"/>
              </a:rPr>
              <a:t>JLab</a:t>
            </a:r>
            <a:r>
              <a:rPr lang="en-US" altLang="zh-CN" b="1" dirty="0">
                <a:solidFill>
                  <a:schemeClr val="bg1"/>
                </a:solidFill>
                <a:latin typeface="Marion" panose="02020502060400020003" pitchFamily="18" charset="0"/>
                <a:ea typeface="SimHei" panose="02010609060101010101" pitchFamily="49" charset="-122"/>
              </a:rPr>
              <a:t>, EIC, …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A506BC3-4C01-86CF-1A0C-E8A9A4F95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97" r="31916"/>
          <a:stretch/>
        </p:blipFill>
        <p:spPr>
          <a:xfrm>
            <a:off x="1083842" y="1786408"/>
            <a:ext cx="2667001" cy="28322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9AAC2B2-611E-C392-DD7D-F2CB59FC5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76" t="-1399" r="1037" b="1399"/>
          <a:stretch/>
        </p:blipFill>
        <p:spPr>
          <a:xfrm>
            <a:off x="8497112" y="1737499"/>
            <a:ext cx="2667001" cy="283229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5AB45D9-5D1B-9B2C-C401-5F8ABFBA54B9}"/>
              </a:ext>
            </a:extLst>
          </p:cNvPr>
          <p:cNvSpPr/>
          <p:nvPr/>
        </p:nvSpPr>
        <p:spPr>
          <a:xfrm>
            <a:off x="1217069" y="4665802"/>
            <a:ext cx="240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Marion" panose="02020502060400020003" pitchFamily="18" charset="0"/>
                <a:ea typeface="SimHei" panose="02010609060101010101" pitchFamily="49" charset="-122"/>
              </a:rPr>
              <a:t>LHC, </a:t>
            </a:r>
            <a:r>
              <a:rPr lang="en-US" altLang="zh-CN" b="1" dirty="0" err="1">
                <a:solidFill>
                  <a:schemeClr val="bg1"/>
                </a:solidFill>
                <a:latin typeface="Marion" panose="02020502060400020003" pitchFamily="18" charset="0"/>
                <a:ea typeface="SimHei" panose="02010609060101010101" pitchFamily="49" charset="-122"/>
              </a:rPr>
              <a:t>FermiLab</a:t>
            </a:r>
            <a:r>
              <a:rPr lang="en-US" altLang="zh-CN" b="1" dirty="0">
                <a:solidFill>
                  <a:schemeClr val="bg1"/>
                </a:solidFill>
                <a:latin typeface="Marion" panose="02020502060400020003" pitchFamily="18" charset="0"/>
                <a:ea typeface="SimHei" panose="02010609060101010101" pitchFamily="49" charset="-122"/>
              </a:rPr>
              <a:t>, RHIC, …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88970DF-1608-44D7-DD65-E5E517BD1C57}"/>
              </a:ext>
            </a:extLst>
          </p:cNvPr>
          <p:cNvSpPr/>
          <p:nvPr/>
        </p:nvSpPr>
        <p:spPr>
          <a:xfrm>
            <a:off x="8691828" y="4654465"/>
            <a:ext cx="2277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Marion" panose="02020502060400020003" pitchFamily="18" charset="0"/>
                <a:ea typeface="SimHei" panose="02010609060101010101" pitchFamily="49" charset="-122"/>
              </a:rPr>
              <a:t>BESIII, Babar, Belle, …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101C0AB-38CF-233F-92CB-697F1031F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87"/>
          <a:stretch/>
        </p:blipFill>
        <p:spPr>
          <a:xfrm>
            <a:off x="4280057" y="5520097"/>
            <a:ext cx="3656483" cy="4412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694A4BB-7C1B-4DC2-CFD7-8BD2F3310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" t="34417" r="-428" b="35870"/>
          <a:stretch/>
        </p:blipFill>
        <p:spPr>
          <a:xfrm>
            <a:off x="303236" y="5531965"/>
            <a:ext cx="3953072" cy="4412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45289D1-B5F3-507E-7552-009A25F7E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" t="63375" r="-622" b="6912"/>
          <a:stretch/>
        </p:blipFill>
        <p:spPr>
          <a:xfrm>
            <a:off x="8134661" y="5520097"/>
            <a:ext cx="3953072" cy="441225"/>
          </a:xfrm>
          <a:prstGeom prst="rect">
            <a:avLst/>
          </a:prstGeom>
        </p:spPr>
      </p:pic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3BC450E2-A032-C720-1ED4-B18856E5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24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182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F5CD07F-D81B-C641-8256-1691F0863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0"/>
          <a:stretch/>
        </p:blipFill>
        <p:spPr>
          <a:xfrm>
            <a:off x="171500" y="1044848"/>
            <a:ext cx="5624223" cy="5023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BE7DD23F-8616-C747-98E9-1ED969D7C4DA}"/>
                  </a:ext>
                </a:extLst>
              </p:cNvPr>
              <p:cNvSpPr/>
              <p:nvPr/>
            </p:nvSpPr>
            <p:spPr>
              <a:xfrm>
                <a:off x="471756" y="476405"/>
                <a:ext cx="5323967" cy="532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bg1"/>
                    </a:solidFill>
                  </a:rPr>
                  <a:t>Z-</a:t>
                </a:r>
                <a:r>
                  <a:rPr lang="en-US" altLang="zh-CN" sz="2400" b="1" dirty="0">
                    <a:solidFill>
                      <a:schemeClr val="bg1"/>
                    </a:solidFill>
                  </a:rPr>
                  <a:t>production</a:t>
                </a:r>
                <a:r>
                  <a:rPr lang="zh-CN" altLang="en-US" sz="2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</a:rPr>
                  <a:t>spectrum at LHC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BE7DD23F-8616-C747-98E9-1ED969D7C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56" y="476405"/>
                <a:ext cx="5323967" cy="532710"/>
              </a:xfrm>
              <a:prstGeom prst="rect">
                <a:avLst/>
              </a:prstGeom>
              <a:blipFill>
                <a:blip r:embed="rId4"/>
                <a:stretch>
                  <a:fillRect b="-23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墨迹 15">
                <a:extLst>
                  <a:ext uri="{FF2B5EF4-FFF2-40B4-BE49-F238E27FC236}">
                    <a16:creationId xmlns:a16="http://schemas.microsoft.com/office/drawing/2014/main" id="{A0885834-3E2B-BB40-8FF2-BCFBB2AE0695}"/>
                  </a:ext>
                </a:extLst>
              </p14:cNvPr>
              <p14:cNvContentPartPr/>
              <p14:nvPr/>
            </p14:nvContentPartPr>
            <p14:xfrm>
              <a:off x="3215737" y="1696756"/>
              <a:ext cx="1924560" cy="3288240"/>
            </p14:xfrm>
          </p:contentPart>
        </mc:Choice>
        <mc:Fallback xmlns="">
          <p:pic>
            <p:nvPicPr>
              <p:cNvPr id="16" name="墨迹 15">
                <a:extLst>
                  <a:ext uri="{FF2B5EF4-FFF2-40B4-BE49-F238E27FC236}">
                    <a16:creationId xmlns:a16="http://schemas.microsoft.com/office/drawing/2014/main" id="{A0885834-3E2B-BB40-8FF2-BCFBB2AE06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5737" y="1516736"/>
                <a:ext cx="2104200" cy="3647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E58281F-CB1D-174B-B9D7-2A2836754363}"/>
                  </a:ext>
                </a:extLst>
              </p:cNvPr>
              <p:cNvSpPr txBox="1"/>
              <p:nvPr/>
            </p:nvSpPr>
            <p:spPr>
              <a:xfrm>
                <a:off x="3053502" y="4090534"/>
                <a:ext cx="1753109" cy="369332"/>
              </a:xfrm>
              <a:prstGeom prst="rect">
                <a:avLst/>
              </a:prstGeom>
              <a:solidFill>
                <a:srgbClr val="FFFF00">
                  <a:alpha val="27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0432FF"/>
                    </a:solidFill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0432FF"/>
                    </a:solidFill>
                  </a:rPr>
                  <a:t> region </a:t>
                </a:r>
                <a:endParaRPr kumimoji="1" lang="zh-CN" alt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E58281F-CB1D-174B-B9D7-2A2836754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502" y="4090534"/>
                <a:ext cx="1753109" cy="369332"/>
              </a:xfrm>
              <a:prstGeom prst="rect">
                <a:avLst/>
              </a:prstGeom>
              <a:blipFill>
                <a:blip r:embed="rId7"/>
                <a:stretch>
                  <a:fillRect l="-2899" t="-3333" r="-2174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墨迹 17">
                <a:extLst>
                  <a:ext uri="{FF2B5EF4-FFF2-40B4-BE49-F238E27FC236}">
                    <a16:creationId xmlns:a16="http://schemas.microsoft.com/office/drawing/2014/main" id="{92BF9410-5DF7-B949-8603-804C537ACE8C}"/>
                  </a:ext>
                </a:extLst>
              </p14:cNvPr>
              <p14:cNvContentPartPr/>
              <p14:nvPr/>
            </p14:nvContentPartPr>
            <p14:xfrm>
              <a:off x="2776004" y="4340611"/>
              <a:ext cx="647280" cy="713520"/>
            </p14:xfrm>
          </p:contentPart>
        </mc:Choice>
        <mc:Fallback xmlns="">
          <p:pic>
            <p:nvPicPr>
              <p:cNvPr id="18" name="墨迹 17">
                <a:extLst>
                  <a:ext uri="{FF2B5EF4-FFF2-40B4-BE49-F238E27FC236}">
                    <a16:creationId xmlns:a16="http://schemas.microsoft.com/office/drawing/2014/main" id="{92BF9410-5DF7-B949-8603-804C537ACE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6004" y="4160611"/>
                <a:ext cx="826920" cy="10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D5F13D10-4693-5F47-8349-7041CE1EE2AA}"/>
                  </a:ext>
                </a:extLst>
              </p:cNvPr>
              <p:cNvSpPr/>
              <p:nvPr/>
            </p:nvSpPr>
            <p:spPr>
              <a:xfrm>
                <a:off x="5889358" y="3060019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chemeClr val="bg1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D5F13D10-4693-5F47-8349-7041CE1EE2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58" y="3060019"/>
                <a:ext cx="6168141" cy="579582"/>
              </a:xfrm>
              <a:prstGeom prst="rect">
                <a:avLst/>
              </a:prstGeom>
              <a:blipFill>
                <a:blip r:embed="rId10"/>
                <a:stretch>
                  <a:fillRect l="-1437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>
            <a:extLst>
              <a:ext uri="{FF2B5EF4-FFF2-40B4-BE49-F238E27FC236}">
                <a16:creationId xmlns:a16="http://schemas.microsoft.com/office/drawing/2014/main" id="{4D49BC25-3B1E-3642-ABAA-DFFC6B810497}"/>
              </a:ext>
            </a:extLst>
          </p:cNvPr>
          <p:cNvSpPr/>
          <p:nvPr/>
        </p:nvSpPr>
        <p:spPr>
          <a:xfrm>
            <a:off x="6396279" y="3632000"/>
            <a:ext cx="6415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Marion" panose="02020502060400020003" pitchFamily="18" charset="0"/>
              </a:rPr>
              <a:t>Collinear factorization</a:t>
            </a:r>
            <a:r>
              <a:rPr lang="zh-CN" altLang="en-US" sz="2400" dirty="0">
                <a:solidFill>
                  <a:schemeClr val="bg1"/>
                </a:solidFill>
                <a:latin typeface="Marion" panose="020205020604000200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Marion" panose="02020502060400020003" pitchFamily="18" charset="0"/>
              </a:rPr>
              <a:t>=&gt; PDF</a:t>
            </a:r>
            <a:endParaRPr lang="zh-CN" altLang="en-US" sz="2400" dirty="0">
              <a:solidFill>
                <a:schemeClr val="bg1"/>
              </a:solidFill>
              <a:latin typeface="Marion" panose="02020502060400020003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DA29563-23A5-394E-8AC5-9E77DF519D03}"/>
              </a:ext>
            </a:extLst>
          </p:cNvPr>
          <p:cNvSpPr txBox="1"/>
          <p:nvPr/>
        </p:nvSpPr>
        <p:spPr>
          <a:xfrm>
            <a:off x="4588282" y="60106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FAD73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TMDPDFs</a:t>
            </a:r>
            <a:endParaRPr kumimoji="1" lang="zh-CN" altLang="en-US" sz="3600" b="1" dirty="0">
              <a:solidFill>
                <a:srgbClr val="FAD73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41482ED-DCD9-BABA-C8D2-2045D355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25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339F0E-58F9-3136-161A-074F90349DF3}"/>
              </a:ext>
            </a:extLst>
          </p:cNvPr>
          <p:cNvSpPr/>
          <p:nvPr/>
        </p:nvSpPr>
        <p:spPr>
          <a:xfrm>
            <a:off x="1069530" y="5698499"/>
            <a:ext cx="30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 D85 (2012) 032002.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537D22B-843D-029C-F593-37904B5F777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297" t="21466" r="31916" b="22773"/>
          <a:stretch/>
        </p:blipFill>
        <p:spPr>
          <a:xfrm>
            <a:off x="6840192" y="734812"/>
            <a:ext cx="3501672" cy="2073546"/>
          </a:xfrm>
          <a:prstGeom prst="rect">
            <a:avLst/>
          </a:prstGeom>
        </p:spPr>
      </p:pic>
      <p:sp>
        <p:nvSpPr>
          <p:cNvPr id="19" name="弧 18">
            <a:extLst>
              <a:ext uri="{FF2B5EF4-FFF2-40B4-BE49-F238E27FC236}">
                <a16:creationId xmlns:a16="http://schemas.microsoft.com/office/drawing/2014/main" id="{F4AE4D13-3CAA-CF9B-7BB7-7BC305EE58AF}"/>
              </a:ext>
            </a:extLst>
          </p:cNvPr>
          <p:cNvSpPr/>
          <p:nvPr/>
        </p:nvSpPr>
        <p:spPr bwMode="auto">
          <a:xfrm rot="5138959">
            <a:off x="7753500" y="1523879"/>
            <a:ext cx="1354967" cy="1021641"/>
          </a:xfrm>
          <a:prstGeom prst="arc">
            <a:avLst>
              <a:gd name="adj1" fmla="val 16653202"/>
              <a:gd name="adj2" fmla="val 5321328"/>
            </a:avLst>
          </a:prstGeom>
          <a:noFill/>
          <a:ln w="38100">
            <a:solidFill>
              <a:srgbClr val="3E8C26"/>
            </a:solidFill>
            <a:prstDash val="sysDash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C27852A-9E29-E5CA-3B8E-ECF1C66AAFAB}"/>
              </a:ext>
            </a:extLst>
          </p:cNvPr>
          <p:cNvSpPr/>
          <p:nvPr/>
        </p:nvSpPr>
        <p:spPr>
          <a:xfrm>
            <a:off x="8713425" y="2795564"/>
            <a:ext cx="1124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AD736"/>
                </a:solidFill>
                <a:latin typeface="Bradley Hand" pitchFamily="2" charset="0"/>
              </a:rPr>
              <a:t>Hard</a:t>
            </a:r>
            <a:endParaRPr lang="zh-CN" altLang="en-US" sz="3200" dirty="0">
              <a:solidFill>
                <a:srgbClr val="FAD736"/>
              </a:solidFill>
              <a:latin typeface="Bradley Hand" pitchFamily="2" charset="0"/>
            </a:endParaRPr>
          </a:p>
        </p:txBody>
      </p: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C9C9C8EA-0B43-56D9-1FFC-8CA24FB66419}"/>
              </a:ext>
            </a:extLst>
          </p:cNvPr>
          <p:cNvCxnSpPr>
            <a:cxnSpLocks/>
          </p:cNvCxnSpPr>
          <p:nvPr/>
        </p:nvCxnSpPr>
        <p:spPr bwMode="auto">
          <a:xfrm>
            <a:off x="7668955" y="883289"/>
            <a:ext cx="0" cy="1935690"/>
          </a:xfrm>
          <a:prstGeom prst="line">
            <a:avLst/>
          </a:prstGeom>
          <a:solidFill>
            <a:srgbClr val="FFCC99">
              <a:alpha val="50000"/>
            </a:srgbClr>
          </a:solidFill>
          <a:ln w="12700">
            <a:solidFill>
              <a:schemeClr val="bg1">
                <a:lumMod val="50000"/>
              </a:schemeClr>
            </a:solidFill>
            <a:prstDash val="dash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9B471161-62E0-953D-22A1-7A3F25358401}"/>
              </a:ext>
            </a:extLst>
          </p:cNvPr>
          <p:cNvCxnSpPr>
            <a:cxnSpLocks/>
          </p:cNvCxnSpPr>
          <p:nvPr/>
        </p:nvCxnSpPr>
        <p:spPr bwMode="auto">
          <a:xfrm>
            <a:off x="9134242" y="813293"/>
            <a:ext cx="0" cy="1935690"/>
          </a:xfrm>
          <a:prstGeom prst="line">
            <a:avLst/>
          </a:prstGeom>
          <a:solidFill>
            <a:srgbClr val="FFCC99">
              <a:alpha val="50000"/>
            </a:srgbClr>
          </a:solidFill>
          <a:ln w="12700">
            <a:solidFill>
              <a:schemeClr val="bg1">
                <a:lumMod val="50000"/>
              </a:schemeClr>
            </a:solidFill>
            <a:prstDash val="dash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07336606"/>
      </p:ext>
    </p:extLst>
  </p:cSld>
  <p:clrMapOvr>
    <a:masterClrMapping/>
  </p:clrMapOvr>
  <p:transition advTm="3094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F5CD07F-D81B-C641-8256-1691F0863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0"/>
          <a:stretch/>
        </p:blipFill>
        <p:spPr>
          <a:xfrm>
            <a:off x="171500" y="1044848"/>
            <a:ext cx="5624223" cy="50238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墨迹 15">
                <a:extLst>
                  <a:ext uri="{FF2B5EF4-FFF2-40B4-BE49-F238E27FC236}">
                    <a16:creationId xmlns:a16="http://schemas.microsoft.com/office/drawing/2014/main" id="{A0885834-3E2B-BB40-8FF2-BCFBB2AE0695}"/>
                  </a:ext>
                </a:extLst>
              </p14:cNvPr>
              <p14:cNvContentPartPr/>
              <p14:nvPr/>
            </p14:nvContentPartPr>
            <p14:xfrm>
              <a:off x="3215737" y="1696756"/>
              <a:ext cx="1924560" cy="3288240"/>
            </p14:xfrm>
          </p:contentPart>
        </mc:Choice>
        <mc:Fallback xmlns="">
          <p:pic>
            <p:nvPicPr>
              <p:cNvPr id="16" name="墨迹 15">
                <a:extLst>
                  <a:ext uri="{FF2B5EF4-FFF2-40B4-BE49-F238E27FC236}">
                    <a16:creationId xmlns:a16="http://schemas.microsoft.com/office/drawing/2014/main" id="{A0885834-3E2B-BB40-8FF2-BCFBB2AE06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5737" y="1516736"/>
                <a:ext cx="2104200" cy="3647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E58281F-CB1D-174B-B9D7-2A2836754363}"/>
                  </a:ext>
                </a:extLst>
              </p:cNvPr>
              <p:cNvSpPr txBox="1"/>
              <p:nvPr/>
            </p:nvSpPr>
            <p:spPr>
              <a:xfrm>
                <a:off x="3053502" y="4090534"/>
                <a:ext cx="1753109" cy="369332"/>
              </a:xfrm>
              <a:prstGeom prst="rect">
                <a:avLst/>
              </a:prstGeom>
              <a:solidFill>
                <a:srgbClr val="FFFF00">
                  <a:alpha val="27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0432FF"/>
                    </a:solidFill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0432FF"/>
                    </a:solidFill>
                  </a:rPr>
                  <a:t> region </a:t>
                </a:r>
                <a:endParaRPr kumimoji="1" lang="zh-CN" alt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E58281F-CB1D-174B-B9D7-2A2836754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502" y="4090534"/>
                <a:ext cx="1753109" cy="369332"/>
              </a:xfrm>
              <a:prstGeom prst="rect">
                <a:avLst/>
              </a:prstGeom>
              <a:blipFill>
                <a:blip r:embed="rId6"/>
                <a:stretch>
                  <a:fillRect l="-2899" t="-3333" r="-2174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墨迹 17">
                <a:extLst>
                  <a:ext uri="{FF2B5EF4-FFF2-40B4-BE49-F238E27FC236}">
                    <a16:creationId xmlns:a16="http://schemas.microsoft.com/office/drawing/2014/main" id="{92BF9410-5DF7-B949-8603-804C537ACE8C}"/>
                  </a:ext>
                </a:extLst>
              </p14:cNvPr>
              <p14:cNvContentPartPr/>
              <p14:nvPr/>
            </p14:nvContentPartPr>
            <p14:xfrm>
              <a:off x="2776004" y="4340611"/>
              <a:ext cx="647280" cy="713520"/>
            </p14:xfrm>
          </p:contentPart>
        </mc:Choice>
        <mc:Fallback xmlns="">
          <p:pic>
            <p:nvPicPr>
              <p:cNvPr id="18" name="墨迹 17">
                <a:extLst>
                  <a:ext uri="{FF2B5EF4-FFF2-40B4-BE49-F238E27FC236}">
                    <a16:creationId xmlns:a16="http://schemas.microsoft.com/office/drawing/2014/main" id="{92BF9410-5DF7-B949-8603-804C537ACE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86004" y="4160611"/>
                <a:ext cx="826920" cy="10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218FCE-23C8-E348-9B33-45630FB0541E}"/>
                  </a:ext>
                </a:extLst>
              </p:cNvPr>
              <p:cNvSpPr/>
              <p:nvPr/>
            </p:nvSpPr>
            <p:spPr>
              <a:xfrm>
                <a:off x="5852359" y="4224562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FAD736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FAD736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rgbClr val="FAD736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218FCE-23C8-E348-9B33-45630FB054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359" y="4224562"/>
                <a:ext cx="6168141" cy="579582"/>
              </a:xfrm>
              <a:prstGeom prst="rect">
                <a:avLst/>
              </a:prstGeom>
              <a:blipFill>
                <a:blip r:embed="rId9"/>
                <a:stretch>
                  <a:fillRect l="-1232" b="-21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6710648-EEBC-754A-98DE-6B881758DAF8}"/>
                  </a:ext>
                </a:extLst>
              </p:cNvPr>
              <p:cNvSpPr txBox="1"/>
              <p:nvPr/>
            </p:nvSpPr>
            <p:spPr>
              <a:xfrm>
                <a:off x="1639011" y="2174940"/>
                <a:ext cx="1701813" cy="369332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0432FF"/>
                    </a:solidFill>
                  </a:rPr>
                  <a:t>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0432FF"/>
                    </a:solidFill>
                  </a:rPr>
                  <a:t> region </a:t>
                </a:r>
                <a:endParaRPr kumimoji="1" lang="zh-CN" alt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6710648-EEBC-754A-98DE-6B881758D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11" y="2174940"/>
                <a:ext cx="1701813" cy="369332"/>
              </a:xfrm>
              <a:prstGeom prst="rect">
                <a:avLst/>
              </a:prstGeom>
              <a:blipFill>
                <a:blip r:embed="rId14"/>
                <a:stretch>
                  <a:fillRect l="-2963" t="-6667" r="-1481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9A21ECD-7FD8-1B48-B292-0E095956904A}"/>
                  </a:ext>
                </a:extLst>
              </p:cNvPr>
              <p:cNvSpPr/>
              <p:nvPr/>
            </p:nvSpPr>
            <p:spPr>
              <a:xfrm>
                <a:off x="528392" y="390326"/>
                <a:ext cx="5323967" cy="532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bg1"/>
                    </a:solidFill>
                  </a:rPr>
                  <a:t>Z-</a:t>
                </a:r>
                <a:r>
                  <a:rPr lang="en-US" altLang="zh-CN" sz="2400" b="1" dirty="0">
                    <a:solidFill>
                      <a:schemeClr val="bg1"/>
                    </a:solidFill>
                  </a:rPr>
                  <a:t>production</a:t>
                </a:r>
                <a:r>
                  <a:rPr lang="zh-CN" altLang="en-US" sz="2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/>
                    </a:solidFill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</a:rPr>
                  <a:t>spectrum at LHC</a:t>
                </a: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9A21ECD-7FD8-1B48-B292-0E09595690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92" y="390326"/>
                <a:ext cx="5323967" cy="532710"/>
              </a:xfrm>
              <a:prstGeom prst="rect">
                <a:avLst/>
              </a:prstGeom>
              <a:blipFill>
                <a:blip r:embed="rId15"/>
                <a:stretch>
                  <a:fillRect b="-25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矩形 34">
            <a:extLst>
              <a:ext uri="{FF2B5EF4-FFF2-40B4-BE49-F238E27FC236}">
                <a16:creationId xmlns:a16="http://schemas.microsoft.com/office/drawing/2014/main" id="{9F03F7C2-9E49-F643-AE79-EC71131068A1}"/>
              </a:ext>
            </a:extLst>
          </p:cNvPr>
          <p:cNvSpPr/>
          <p:nvPr/>
        </p:nvSpPr>
        <p:spPr>
          <a:xfrm>
            <a:off x="1069530" y="5698499"/>
            <a:ext cx="30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 D85 (2012) 032002.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C4B53FA-CBF6-944B-9DB8-79AED9C65234}"/>
              </a:ext>
            </a:extLst>
          </p:cNvPr>
          <p:cNvSpPr/>
          <p:nvPr/>
        </p:nvSpPr>
        <p:spPr>
          <a:xfrm>
            <a:off x="6335972" y="4929552"/>
            <a:ext cx="5200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AD736"/>
                </a:solidFill>
                <a:latin typeface="Marion" panose="02020502060400020003" pitchFamily="18" charset="0"/>
              </a:rPr>
              <a:t> TMD factorization</a:t>
            </a:r>
          </a:p>
          <a:p>
            <a:r>
              <a:rPr lang="en-US" altLang="zh-CN" sz="2400" dirty="0">
                <a:solidFill>
                  <a:srgbClr val="FAD736"/>
                </a:solidFill>
                <a:latin typeface="Marion" panose="02020502060400020003" pitchFamily="18" charset="0"/>
              </a:rPr>
              <a:t>	=&gt; Generalize to TMDPDFs</a:t>
            </a:r>
            <a:endParaRPr lang="zh-CN" altLang="en-US" sz="2400" dirty="0">
              <a:solidFill>
                <a:srgbClr val="FAD736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墨迹 36">
                <a:extLst>
                  <a:ext uri="{FF2B5EF4-FFF2-40B4-BE49-F238E27FC236}">
                    <a16:creationId xmlns:a16="http://schemas.microsoft.com/office/drawing/2014/main" id="{4E6E666D-77C6-104E-B2EF-73890360CBB4}"/>
                  </a:ext>
                </a:extLst>
              </p14:cNvPr>
              <p14:cNvContentPartPr/>
              <p14:nvPr/>
            </p14:nvContentPartPr>
            <p14:xfrm>
              <a:off x="1480743" y="1600780"/>
              <a:ext cx="1574640" cy="278640"/>
            </p14:xfrm>
          </p:contentPart>
        </mc:Choice>
        <mc:Fallback xmlns="">
          <p:pic>
            <p:nvPicPr>
              <p:cNvPr id="37" name="墨迹 36">
                <a:extLst>
                  <a:ext uri="{FF2B5EF4-FFF2-40B4-BE49-F238E27FC236}">
                    <a16:creationId xmlns:a16="http://schemas.microsoft.com/office/drawing/2014/main" id="{4E6E666D-77C6-104E-B2EF-73890360CBB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90743" y="1420547"/>
                <a:ext cx="1754280" cy="6387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8" name="墨迹 37">
                <a:extLst>
                  <a:ext uri="{FF2B5EF4-FFF2-40B4-BE49-F238E27FC236}">
                    <a16:creationId xmlns:a16="http://schemas.microsoft.com/office/drawing/2014/main" id="{63D8FCA6-20EA-AA40-963C-301A13A40535}"/>
                  </a:ext>
                </a:extLst>
              </p14:cNvPr>
              <p14:cNvContentPartPr/>
              <p14:nvPr/>
            </p14:nvContentPartPr>
            <p14:xfrm>
              <a:off x="2028490" y="3697075"/>
              <a:ext cx="548280" cy="802800"/>
            </p14:xfrm>
          </p:contentPart>
        </mc:Choice>
        <mc:Fallback xmlns="">
          <p:pic>
            <p:nvPicPr>
              <p:cNvPr id="38" name="墨迹 37">
                <a:extLst>
                  <a:ext uri="{FF2B5EF4-FFF2-40B4-BE49-F238E27FC236}">
                    <a16:creationId xmlns:a16="http://schemas.microsoft.com/office/drawing/2014/main" id="{63D8FCA6-20EA-AA40-963C-301A13A4053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938490" y="3516994"/>
                <a:ext cx="727920" cy="1162601"/>
              </a:xfrm>
              <a:prstGeom prst="rect">
                <a:avLst/>
              </a:prstGeom>
            </p:spPr>
          </p:pic>
        </mc:Fallback>
      </mc:AlternateContent>
      <p:pic>
        <p:nvPicPr>
          <p:cNvPr id="39" name="图片 38">
            <a:extLst>
              <a:ext uri="{FF2B5EF4-FFF2-40B4-BE49-F238E27FC236}">
                <a16:creationId xmlns:a16="http://schemas.microsoft.com/office/drawing/2014/main" id="{A45B2513-23C5-014A-A8BC-AAC5362C88C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36297" t="21466" r="31916" b="22773"/>
          <a:stretch/>
        </p:blipFill>
        <p:spPr>
          <a:xfrm>
            <a:off x="6647240" y="632883"/>
            <a:ext cx="3567249" cy="2112378"/>
          </a:xfrm>
          <a:prstGeom prst="rect">
            <a:avLst/>
          </a:prstGeom>
        </p:spPr>
      </p:pic>
      <p:sp>
        <p:nvSpPr>
          <p:cNvPr id="40" name="弧 39">
            <a:extLst>
              <a:ext uri="{FF2B5EF4-FFF2-40B4-BE49-F238E27FC236}">
                <a16:creationId xmlns:a16="http://schemas.microsoft.com/office/drawing/2014/main" id="{AE2CDA3F-8B80-DF41-832E-050992FCC04F}"/>
              </a:ext>
            </a:extLst>
          </p:cNvPr>
          <p:cNvSpPr/>
          <p:nvPr/>
        </p:nvSpPr>
        <p:spPr bwMode="auto">
          <a:xfrm rot="5400000">
            <a:off x="7711049" y="979712"/>
            <a:ext cx="1439633" cy="2345948"/>
          </a:xfrm>
          <a:prstGeom prst="arc">
            <a:avLst>
              <a:gd name="adj1" fmla="val 16374545"/>
              <a:gd name="adj2" fmla="val 523039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9F364B6-E5AA-5F45-A90D-4D169A0795AD}"/>
              </a:ext>
            </a:extLst>
          </p:cNvPr>
          <p:cNvSpPr/>
          <p:nvPr/>
        </p:nvSpPr>
        <p:spPr>
          <a:xfrm>
            <a:off x="9395901" y="2589709"/>
            <a:ext cx="976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AD736"/>
                </a:solidFill>
                <a:latin typeface="Bradley Hand" pitchFamily="2" charset="0"/>
              </a:rPr>
              <a:t>Soft</a:t>
            </a:r>
            <a:endParaRPr lang="zh-CN" altLang="en-US" sz="3200" dirty="0">
              <a:solidFill>
                <a:srgbClr val="FAD736"/>
              </a:solidFill>
              <a:latin typeface="Bradley Han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1AFEEA68-A25F-AC49-90BB-D34091FBBE5A}"/>
                  </a:ext>
                </a:extLst>
              </p:cNvPr>
              <p:cNvSpPr/>
              <p:nvPr/>
            </p:nvSpPr>
            <p:spPr>
              <a:xfrm>
                <a:off x="5889358" y="3060019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chemeClr val="bg1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1AFEEA68-A25F-AC49-90BB-D34091FBBE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58" y="3060019"/>
                <a:ext cx="6168141" cy="579582"/>
              </a:xfrm>
              <a:prstGeom prst="rect">
                <a:avLst/>
              </a:prstGeom>
              <a:blipFill>
                <a:blip r:embed="rId26"/>
                <a:stretch>
                  <a:fillRect l="-1437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42">
            <a:extLst>
              <a:ext uri="{FF2B5EF4-FFF2-40B4-BE49-F238E27FC236}">
                <a16:creationId xmlns:a16="http://schemas.microsoft.com/office/drawing/2014/main" id="{B3E72033-1848-364D-B267-FEDFA4A3A7C0}"/>
              </a:ext>
            </a:extLst>
          </p:cNvPr>
          <p:cNvSpPr/>
          <p:nvPr/>
        </p:nvSpPr>
        <p:spPr>
          <a:xfrm>
            <a:off x="6396279" y="3632000"/>
            <a:ext cx="6415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Marion" panose="02020502060400020003" pitchFamily="18" charset="0"/>
              </a:rPr>
              <a:t>Collinear factorization</a:t>
            </a:r>
            <a:r>
              <a:rPr lang="zh-CN" altLang="en-US" sz="2400" dirty="0">
                <a:solidFill>
                  <a:schemeClr val="bg1"/>
                </a:solidFill>
                <a:latin typeface="Marion" panose="02020502060400020003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Marion" panose="02020502060400020003" pitchFamily="18" charset="0"/>
              </a:rPr>
              <a:t>=&gt; PDF</a:t>
            </a:r>
            <a:endParaRPr lang="zh-CN" altLang="en-US" sz="2400" dirty="0">
              <a:solidFill>
                <a:schemeClr val="bg1"/>
              </a:solidFill>
              <a:latin typeface="Marion" panose="02020502060400020003" pitchFamily="18" charset="0"/>
            </a:endParaRPr>
          </a:p>
        </p:txBody>
      </p: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91326DE1-8A81-2641-A52C-AE2D0788A070}"/>
              </a:ext>
            </a:extLst>
          </p:cNvPr>
          <p:cNvCxnSpPr>
            <a:cxnSpLocks/>
          </p:cNvCxnSpPr>
          <p:nvPr/>
        </p:nvCxnSpPr>
        <p:spPr bwMode="auto">
          <a:xfrm>
            <a:off x="7668955" y="728911"/>
            <a:ext cx="0" cy="2331108"/>
          </a:xfrm>
          <a:prstGeom prst="line">
            <a:avLst/>
          </a:prstGeom>
          <a:solidFill>
            <a:srgbClr val="FFCC99">
              <a:alpha val="50000"/>
            </a:srgbClr>
          </a:solidFill>
          <a:ln w="12700">
            <a:solidFill>
              <a:schemeClr val="bg1">
                <a:lumMod val="50000"/>
              </a:schemeClr>
            </a:solidFill>
            <a:prstDash val="dash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直线连接符 44">
            <a:extLst>
              <a:ext uri="{FF2B5EF4-FFF2-40B4-BE49-F238E27FC236}">
                <a16:creationId xmlns:a16="http://schemas.microsoft.com/office/drawing/2014/main" id="{637F5D10-1380-454B-9F5E-0374D0D65F41}"/>
              </a:ext>
            </a:extLst>
          </p:cNvPr>
          <p:cNvCxnSpPr>
            <a:cxnSpLocks/>
          </p:cNvCxnSpPr>
          <p:nvPr/>
        </p:nvCxnSpPr>
        <p:spPr bwMode="auto">
          <a:xfrm>
            <a:off x="9134242" y="658915"/>
            <a:ext cx="0" cy="2401104"/>
          </a:xfrm>
          <a:prstGeom prst="line">
            <a:avLst/>
          </a:prstGeom>
          <a:solidFill>
            <a:srgbClr val="FFCC99">
              <a:alpha val="50000"/>
            </a:srgbClr>
          </a:solidFill>
          <a:ln w="12700">
            <a:solidFill>
              <a:schemeClr val="bg1">
                <a:lumMod val="50000"/>
              </a:schemeClr>
            </a:solidFill>
            <a:prstDash val="dash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9950DE06-EE08-47C9-B257-2F3E044527A5}"/>
              </a:ext>
            </a:extLst>
          </p:cNvPr>
          <p:cNvSpPr txBox="1"/>
          <p:nvPr/>
        </p:nvSpPr>
        <p:spPr>
          <a:xfrm>
            <a:off x="4588282" y="17242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FAD73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TMDPDFs</a:t>
            </a:r>
            <a:endParaRPr kumimoji="1" lang="zh-CN" altLang="en-US" sz="3600" b="1" dirty="0">
              <a:solidFill>
                <a:srgbClr val="FAD73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1022EFBB-0C93-FF26-84F2-94EBE496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26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42115"/>
      </p:ext>
    </p:extLst>
  </p:cSld>
  <p:clrMapOvr>
    <a:masterClrMapping/>
  </p:clrMapOvr>
  <p:transition advTm="3094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747AD35-BF16-80F8-EC04-1E355EC9F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99" y="1896540"/>
            <a:ext cx="2759846" cy="30649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990A2D-0104-97DA-FDC1-E5058303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282" y="1520154"/>
            <a:ext cx="6065367" cy="381769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3A2A1D4-2EE2-A512-1249-F4CA8BE8AA7A}"/>
              </a:ext>
            </a:extLst>
          </p:cNvPr>
          <p:cNvSpPr txBox="1"/>
          <p:nvPr/>
        </p:nvSpPr>
        <p:spPr>
          <a:xfrm>
            <a:off x="3350419" y="5835259"/>
            <a:ext cx="610076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FAD736"/>
                </a:solidFill>
                <a:latin typeface="Times New Roman" charset="0"/>
                <a:ea typeface="Times New Roman" charset="0"/>
                <a:cs typeface="Times New Roman" charset="0"/>
              </a:rPr>
              <a:t>TMDPDFs: 3D tomography of nucleon</a:t>
            </a:r>
            <a:endParaRPr kumimoji="1" lang="zh-CN" altLang="en-US" sz="2800" b="1" dirty="0">
              <a:solidFill>
                <a:srgbClr val="FAD73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4EC5A564-C952-7ADA-121D-0FA9CADA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27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4B2BAB-737D-2CD5-6110-3C71F60DF9B0}"/>
              </a:ext>
            </a:extLst>
          </p:cNvPr>
          <p:cNvSpPr txBox="1"/>
          <p:nvPr/>
        </p:nvSpPr>
        <p:spPr>
          <a:xfrm>
            <a:off x="4424773" y="68947"/>
            <a:ext cx="422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FAD73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TMDPDF in QCD</a:t>
            </a:r>
            <a:endParaRPr kumimoji="1" lang="zh-CN" altLang="en-US" sz="3600" b="1" dirty="0">
              <a:solidFill>
                <a:srgbClr val="FAD73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2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CDFDFF40-A669-2043-9319-BF1D45750EEC}"/>
              </a:ext>
            </a:extLst>
          </p:cNvPr>
          <p:cNvSpPr/>
          <p:nvPr/>
        </p:nvSpPr>
        <p:spPr>
          <a:xfrm>
            <a:off x="799416" y="2504206"/>
            <a:ext cx="5323967" cy="48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Phenomenological extractions</a:t>
            </a:r>
            <a:endParaRPr lang="zh-CN" alt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E399F7-43B5-CC46-8A3F-4A45B780B7A7}"/>
              </a:ext>
            </a:extLst>
          </p:cNvPr>
          <p:cNvSpPr/>
          <p:nvPr/>
        </p:nvSpPr>
        <p:spPr>
          <a:xfrm>
            <a:off x="1274333" y="2944803"/>
            <a:ext cx="1111064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Unpolarized: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F484A97-1194-1C40-8918-8B9756D213B9}"/>
              </a:ext>
            </a:extLst>
          </p:cNvPr>
          <p:cNvSpPr/>
          <p:nvPr/>
        </p:nvSpPr>
        <p:spPr>
          <a:xfrm>
            <a:off x="1827332" y="3439581"/>
            <a:ext cx="951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Bacchetta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JHEP06 (2017); </a:t>
            </a:r>
            <a:r>
              <a:rPr lang="en-US" altLang="zh-CN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Scimem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JHEP06 (2020); </a:t>
            </a:r>
          </a:p>
          <a:p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Bury, 2201.07114; </a:t>
            </a:r>
            <a:r>
              <a:rPr lang="en-US" altLang="zh-CN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Bacchetta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2206.07598; ……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D91C4B7-E38A-0D4E-B4B2-9560CC8ACA78}"/>
              </a:ext>
            </a:extLst>
          </p:cNvPr>
          <p:cNvSpPr/>
          <p:nvPr/>
        </p:nvSpPr>
        <p:spPr>
          <a:xfrm>
            <a:off x="1274333" y="4039394"/>
            <a:ext cx="1111064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Sivers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27447B6-7A3F-F74C-A3DE-602F68A11D6F}"/>
              </a:ext>
            </a:extLst>
          </p:cNvPr>
          <p:cNvSpPr/>
          <p:nvPr/>
        </p:nvSpPr>
        <p:spPr>
          <a:xfrm>
            <a:off x="1750251" y="4534831"/>
            <a:ext cx="9519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Bury, PRL126 (2021), JHEP05 (2021) ; ……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45F4CFB-9C8A-2246-A5FD-DD8E20D75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328" y="3676938"/>
            <a:ext cx="2819695" cy="203915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B00BDB3-FB9A-8144-AABA-BDE6EF79EA6E}"/>
              </a:ext>
            </a:extLst>
          </p:cNvPr>
          <p:cNvSpPr/>
          <p:nvPr/>
        </p:nvSpPr>
        <p:spPr>
          <a:xfrm>
            <a:off x="7640064" y="5746783"/>
            <a:ext cx="3541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u-quark </a:t>
            </a:r>
            <a:r>
              <a:rPr lang="en-US" altLang="zh-CN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Sivers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function, PRL126 (2021) 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895E3FE-11D3-4043-8458-FB56D2F31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29"/>
          <a:stretch/>
        </p:blipFill>
        <p:spPr>
          <a:xfrm>
            <a:off x="7569558" y="1162674"/>
            <a:ext cx="3244242" cy="197198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E2291BF-B742-6444-8717-13107660B6CF}"/>
              </a:ext>
            </a:extLst>
          </p:cNvPr>
          <p:cNvSpPr/>
          <p:nvPr/>
        </p:nvSpPr>
        <p:spPr>
          <a:xfrm>
            <a:off x="7569558" y="3179536"/>
            <a:ext cx="3786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u-quark unpolarized TMDPDF, 2201.07114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8E15002-0819-784A-86F4-AA2B1F276416}"/>
              </a:ext>
            </a:extLst>
          </p:cNvPr>
          <p:cNvSpPr/>
          <p:nvPr/>
        </p:nvSpPr>
        <p:spPr>
          <a:xfrm>
            <a:off x="1274333" y="4863488"/>
            <a:ext cx="1111064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Boer-Mulders: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778B159-6012-0045-BF05-C0B0204635BC}"/>
              </a:ext>
            </a:extLst>
          </p:cNvPr>
          <p:cNvSpPr/>
          <p:nvPr/>
        </p:nvSpPr>
        <p:spPr>
          <a:xfrm>
            <a:off x="1750251" y="5356772"/>
            <a:ext cx="9519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Zhang, PRD77 (2008), Lu, PRD81 (2010) ; ……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0AEEEB2-A3EC-754B-B086-F6D71AFFC56F}"/>
              </a:ext>
            </a:extLst>
          </p:cNvPr>
          <p:cNvSpPr/>
          <p:nvPr/>
        </p:nvSpPr>
        <p:spPr>
          <a:xfrm>
            <a:off x="1274333" y="5678702"/>
            <a:ext cx="1111064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Others: worm-gear, gluon TMDs, ……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B60ADA-06F4-4B41-85E7-F40A0E5C725F}"/>
              </a:ext>
            </a:extLst>
          </p:cNvPr>
          <p:cNvSpPr/>
          <p:nvPr/>
        </p:nvSpPr>
        <p:spPr>
          <a:xfrm>
            <a:off x="746527" y="1041730"/>
            <a:ext cx="5323967" cy="48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analysis</a:t>
            </a:r>
            <a:endParaRPr lang="zh-CN" alt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5642491-6752-774A-830C-5D62AFD70CB0}"/>
              </a:ext>
            </a:extLst>
          </p:cNvPr>
          <p:cNvSpPr/>
          <p:nvPr/>
        </p:nvSpPr>
        <p:spPr>
          <a:xfrm>
            <a:off x="1274333" y="1468323"/>
            <a:ext cx="1111064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TMD factorization, evolution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resummation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43638E3-B4CD-9748-837F-A22AA7D8CA0C}"/>
              </a:ext>
            </a:extLst>
          </p:cNvPr>
          <p:cNvSpPr/>
          <p:nvPr/>
        </p:nvSpPr>
        <p:spPr>
          <a:xfrm>
            <a:off x="1765692" y="1996402"/>
            <a:ext cx="9519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Collins, Foundations of perturbative QCD;  ……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0B42A4-F3C1-709B-96FC-43DC8B9BF40E}"/>
              </a:ext>
            </a:extLst>
          </p:cNvPr>
          <p:cNvSpPr txBox="1"/>
          <p:nvPr/>
        </p:nvSpPr>
        <p:spPr>
          <a:xfrm>
            <a:off x="3732840" y="51272"/>
            <a:ext cx="619363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FAD736"/>
                </a:solidFill>
                <a:latin typeface="Times New Roman" charset="0"/>
                <a:ea typeface="Times New Roman" charset="0"/>
                <a:cs typeface="Times New Roman" charset="0"/>
              </a:rPr>
              <a:t>Progresses in the study of TMDPDFs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CCFFB0D4-E96D-FAE8-4B8F-F07B8595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28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3AEB3D0-F0C1-A05B-31A6-8CB2C2319A35}"/>
              </a:ext>
            </a:extLst>
          </p:cNvPr>
          <p:cNvSpPr txBox="1"/>
          <p:nvPr/>
        </p:nvSpPr>
        <p:spPr>
          <a:xfrm>
            <a:off x="3490683" y="6248401"/>
            <a:ext cx="619298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first-principle calculation</a:t>
            </a:r>
          </a:p>
        </p:txBody>
      </p:sp>
    </p:spTree>
    <p:extLst>
      <p:ext uri="{BB962C8B-B14F-4D97-AF65-F5344CB8AC3E}">
        <p14:creationId xmlns:p14="http://schemas.microsoft.com/office/powerpoint/2010/main" val="1987402965"/>
      </p:ext>
    </p:extLst>
  </p:cSld>
  <p:clrMapOvr>
    <a:masterClrMapping/>
  </p:clrMapOvr>
  <p:transition advTm="3094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ECCD796-F13C-A3A6-BB01-6B2A37E92AF6}"/>
              </a:ext>
            </a:extLst>
          </p:cNvPr>
          <p:cNvSpPr txBox="1"/>
          <p:nvPr/>
        </p:nvSpPr>
        <p:spPr>
          <a:xfrm>
            <a:off x="652514" y="1127124"/>
            <a:ext cx="393576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TMD: rapidity divergence</a:t>
            </a:r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0B235E32-B9D1-195A-2557-B450054F1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29</a:t>
            </a:fld>
            <a:endParaRPr kumimoji="0"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62F4A73-08E2-64EC-CD1F-A7B34D0CF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3" r="50741"/>
          <a:stretch/>
        </p:blipFill>
        <p:spPr>
          <a:xfrm>
            <a:off x="1513801" y="2423503"/>
            <a:ext cx="1289154" cy="14241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7A7591E-68A8-47ED-6C62-9F450DBDF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58" b="44606"/>
          <a:stretch/>
        </p:blipFill>
        <p:spPr>
          <a:xfrm>
            <a:off x="511204" y="4494780"/>
            <a:ext cx="5051530" cy="12360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4CE76F-0614-A879-B708-5E2E22A17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32357"/>
            <a:ext cx="5298917" cy="7805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E78DFEB-E508-48C5-8103-2C4BBCC7B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268" y="5526076"/>
            <a:ext cx="4371904" cy="54836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EF87831-A37C-FD70-AA83-1F684CB2B51C}"/>
              </a:ext>
            </a:extLst>
          </p:cNvPr>
          <p:cNvSpPr/>
          <p:nvPr/>
        </p:nvSpPr>
        <p:spPr bwMode="auto">
          <a:xfrm>
            <a:off x="3065076" y="4454079"/>
            <a:ext cx="661182" cy="743884"/>
          </a:xfrm>
          <a:prstGeom prst="rect">
            <a:avLst/>
          </a:prstGeom>
          <a:noFill/>
          <a:ln w="34925">
            <a:solidFill>
              <a:srgbClr val="FF0000"/>
            </a:solidFill>
            <a:prstDash val="dash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D721123E-A723-2FD4-1EDA-059E4E833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65" r="2959"/>
          <a:stretch/>
        </p:blipFill>
        <p:spPr>
          <a:xfrm>
            <a:off x="3036969" y="2432304"/>
            <a:ext cx="1289154" cy="142410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8BD0E12-6A50-E8B5-6D65-41BB1956C69E}"/>
              </a:ext>
            </a:extLst>
          </p:cNvPr>
          <p:cNvSpPr txBox="1"/>
          <p:nvPr/>
        </p:nvSpPr>
        <p:spPr>
          <a:xfrm>
            <a:off x="4424773" y="68947"/>
            <a:ext cx="422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FAD73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TMDPDF in QCD</a:t>
            </a:r>
            <a:endParaRPr kumimoji="1" lang="zh-CN" altLang="en-US" sz="3600" b="1" dirty="0">
              <a:solidFill>
                <a:srgbClr val="FAD73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9C4F6891-6F2E-AAA2-2048-5D81AF26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29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D7A905F-4127-95EC-7C3B-5DB2C4952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403" y="972689"/>
            <a:ext cx="3735177" cy="34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B366A8D-7D21-36FD-DDB5-E983B7F69B60}"/>
              </a:ext>
            </a:extLst>
          </p:cNvPr>
          <p:cNvSpPr txBox="1"/>
          <p:nvPr/>
        </p:nvSpPr>
        <p:spPr>
          <a:xfrm>
            <a:off x="1487475" y="87794"/>
            <a:ext cx="892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</a:rPr>
              <a:t>Nucleon :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AD73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The origin of mass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5B81DD9-2518-B5C2-EECA-C434DEB30719}"/>
              </a:ext>
            </a:extLst>
          </p:cNvPr>
          <p:cNvGrpSpPr/>
          <p:nvPr/>
        </p:nvGrpSpPr>
        <p:grpSpPr>
          <a:xfrm>
            <a:off x="719299" y="1875837"/>
            <a:ext cx="4893845" cy="3545754"/>
            <a:chOff x="469371" y="1098912"/>
            <a:chExt cx="5784673" cy="3630259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8C4C1A46-9FEC-656D-5D47-2DE722384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71" y="1098912"/>
              <a:ext cx="5784673" cy="3630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B1FD13C-7EC7-7F58-7416-1B9535CFC12F}"/>
                </a:ext>
              </a:extLst>
            </p:cNvPr>
            <p:cNvSpPr/>
            <p:nvPr/>
          </p:nvSpPr>
          <p:spPr>
            <a:xfrm>
              <a:off x="4317476" y="1110584"/>
              <a:ext cx="1936568" cy="537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D084BF4-305B-FE72-20BB-8B01F25F3430}"/>
                </a:ext>
              </a:extLst>
            </p:cNvPr>
            <p:cNvSpPr/>
            <p:nvPr/>
          </p:nvSpPr>
          <p:spPr>
            <a:xfrm>
              <a:off x="469371" y="4390965"/>
              <a:ext cx="1717648" cy="265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734355A-D151-4B00-CE56-7A488D268C3E}"/>
                  </a:ext>
                </a:extLst>
              </p:cNvPr>
              <p:cNvSpPr txBox="1"/>
              <p:nvPr/>
            </p:nvSpPr>
            <p:spPr>
              <a:xfrm>
                <a:off x="6854908" y="2644419"/>
                <a:ext cx="4617792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Quark mass  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zh-CN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MeV</a:t>
                </a:r>
              </a:p>
              <a:p>
                <a:endPara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 mass  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zh-CN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938 MeV</a:t>
                </a:r>
              </a:p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 mass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zh-CN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939.5 MeV</a:t>
                </a:r>
              </a:p>
              <a:p>
                <a:endPara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734355A-D151-4B00-CE56-7A488D268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908" y="2644419"/>
                <a:ext cx="4617792" cy="2246769"/>
              </a:xfrm>
              <a:prstGeom prst="rect">
                <a:avLst/>
              </a:prstGeom>
              <a:blipFill>
                <a:blip r:embed="rId3"/>
                <a:stretch>
                  <a:fillRect l="-2740" t="-2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24D51BF6-2F9D-858B-A105-78F7C3BD9C2B}"/>
              </a:ext>
            </a:extLst>
          </p:cNvPr>
          <p:cNvSpPr txBox="1"/>
          <p:nvPr/>
        </p:nvSpPr>
        <p:spPr>
          <a:xfrm>
            <a:off x="6481753" y="4836816"/>
            <a:ext cx="6232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origin of mass</a:t>
            </a:r>
            <a:r>
              <a:rPr lang="zh-CN" alt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1E55ADF3-B74E-AA2E-AF56-88655D2BE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90127E1-5454-436C-FC1A-44B5F8D50E94}"/>
              </a:ext>
            </a:extLst>
          </p:cNvPr>
          <p:cNvSpPr txBox="1"/>
          <p:nvPr/>
        </p:nvSpPr>
        <p:spPr>
          <a:xfrm>
            <a:off x="6897536" y="1764319"/>
            <a:ext cx="63592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mu=2.16+0.49−0.26</a:t>
            </a:r>
          </a:p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d=4.67+0.48−0.17</a:t>
            </a:r>
          </a:p>
          <a:p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981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61C35E6-8FD5-D664-9AA7-4CC14873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7" y="2110926"/>
            <a:ext cx="4229502" cy="3856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744D06A-3E10-6ACA-9CD9-22C3055153F4}"/>
                  </a:ext>
                </a:extLst>
              </p:cNvPr>
              <p:cNvSpPr/>
              <p:nvPr/>
            </p:nvSpPr>
            <p:spPr>
              <a:xfrm>
                <a:off x="5351399" y="4038986"/>
                <a:ext cx="6658876" cy="1687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u="none" strike="noStrike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𝜁</m:t>
                    </m:r>
                    <m:r>
                      <a:rPr lang="en-US" altLang="zh-CN" sz="2400" b="0" i="1" u="none" strike="noStrike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-dependence: nonperturbative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？</a:t>
                </a:r>
                <a:endPara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400" b="0" i="1" u="none" strike="noStrike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𝜁</m:t>
                    </m:r>
                  </m:oMath>
                </a14:m>
                <a:r>
                  <a:rPr lang="en-US" altLang="zh-C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dependence must be cancelled with a new concept, </a:t>
                </a:r>
                <a:r>
                  <a:rPr lang="en-US" altLang="zh-CN" sz="2400" b="1" dirty="0">
                    <a:solidFill>
                      <a:srgbClr val="FAD7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 function. </a:t>
                </a:r>
                <a:endParaRPr lang="en-US" altLang="zh-CN" sz="2400" dirty="0">
                  <a:solidFill>
                    <a:srgbClr val="FAD7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744D06A-3E10-6ACA-9CD9-22C305515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399" y="4038986"/>
                <a:ext cx="6658876" cy="1687963"/>
              </a:xfrm>
              <a:prstGeom prst="rect">
                <a:avLst/>
              </a:prstGeom>
              <a:blipFill>
                <a:blip r:embed="rId3"/>
                <a:stretch>
                  <a:fillRect l="-1333" b="-82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D0D03F7-777E-D864-F935-632476856524}"/>
                  </a:ext>
                </a:extLst>
              </p:cNvPr>
              <p:cNvSpPr/>
              <p:nvPr/>
            </p:nvSpPr>
            <p:spPr>
              <a:xfrm>
                <a:off x="5351399" y="2663118"/>
                <a:ext cx="6658876" cy="11339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en-US" altLang="zh-C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renormalization group evolution: perturbative</a:t>
                </a:r>
                <a:endPara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D0D03F7-777E-D864-F935-632476856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399" y="2663118"/>
                <a:ext cx="6658876" cy="1133965"/>
              </a:xfrm>
              <a:prstGeom prst="rect">
                <a:avLst/>
              </a:prstGeom>
              <a:blipFill>
                <a:blip r:embed="rId4"/>
                <a:stretch>
                  <a:fillRect l="-1333" b="-12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灯片编号占位符 4">
            <a:extLst>
              <a:ext uri="{FF2B5EF4-FFF2-40B4-BE49-F238E27FC236}">
                <a16:creationId xmlns:a16="http://schemas.microsoft.com/office/drawing/2014/main" id="{27F803D9-1420-F512-1B3E-C7BF1092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30</a:t>
            </a:fld>
            <a:endParaRPr kumimoji="0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414BB12-4EA1-55F8-B3C4-62350EC20D8C}"/>
                  </a:ext>
                </a:extLst>
              </p:cNvPr>
              <p:cNvSpPr txBox="1"/>
              <p:nvPr/>
            </p:nvSpPr>
            <p:spPr>
              <a:xfrm>
                <a:off x="5228757" y="1369942"/>
                <a:ext cx="60960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0" u="none" strike="noStrike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Rapidity divergence requires a regulator, and leaves a scale  (</a:t>
                </a:r>
                <a14:m>
                  <m:oMath xmlns:m="http://schemas.openxmlformats.org/officeDocument/2006/math">
                    <m:r>
                      <a:rPr lang="en-US" altLang="zh-CN" sz="2800" b="0" i="1" u="none" strike="noStrike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𝜁</m:t>
                    </m:r>
                    <m:r>
                      <a:rPr lang="en-US" altLang="zh-CN" sz="2800" b="0" i="1" u="none" strike="noStrike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800" b="0" u="none" strike="noStrike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dependence</a:t>
                </a: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414BB12-4EA1-55F8-B3C4-62350EC20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757" y="1369942"/>
                <a:ext cx="6096000" cy="954107"/>
              </a:xfrm>
              <a:prstGeom prst="rect">
                <a:avLst/>
              </a:prstGeom>
              <a:blipFill>
                <a:blip r:embed="rId5"/>
                <a:stretch>
                  <a:fillRect l="-2079" t="-8000" r="-1663" b="-18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36429609-98AC-D072-698C-B66BF65BF726}"/>
              </a:ext>
            </a:extLst>
          </p:cNvPr>
          <p:cNvSpPr txBox="1"/>
          <p:nvPr/>
        </p:nvSpPr>
        <p:spPr>
          <a:xfrm>
            <a:off x="652514" y="1323775"/>
            <a:ext cx="40693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TMD: rapidity divergence</a:t>
            </a: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AFF80CF4-1B8A-BD60-C940-81C7F11B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30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6645EEA-65B7-D4D1-FEA8-1B74FB597129}"/>
              </a:ext>
            </a:extLst>
          </p:cNvPr>
          <p:cNvSpPr txBox="1"/>
          <p:nvPr/>
        </p:nvSpPr>
        <p:spPr>
          <a:xfrm>
            <a:off x="4424773" y="68947"/>
            <a:ext cx="422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FAD73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TMDPDF in QCD</a:t>
            </a:r>
            <a:endParaRPr kumimoji="1" lang="zh-CN" altLang="en-US" sz="3600" b="1" dirty="0">
              <a:solidFill>
                <a:srgbClr val="FAD73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070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灯片编号占位符 4">
            <a:extLst>
              <a:ext uri="{FF2B5EF4-FFF2-40B4-BE49-F238E27FC236}">
                <a16:creationId xmlns:a16="http://schemas.microsoft.com/office/drawing/2014/main" id="{27F803D9-1420-F512-1B3E-C7BF1092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31</a:t>
            </a:fld>
            <a:endParaRPr kumimoji="0" lang="zh-CN" altLang="en-US" sz="28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7D089EE-D552-AD94-B9DB-176073CC621A}"/>
              </a:ext>
            </a:extLst>
          </p:cNvPr>
          <p:cNvSpPr/>
          <p:nvPr/>
        </p:nvSpPr>
        <p:spPr>
          <a:xfrm>
            <a:off x="343202" y="1638644"/>
            <a:ext cx="10931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Semi-inclusive hadron production in deep inelastic scattering: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16CD60-4AC2-058F-F532-7661B9AE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491" y="2816832"/>
            <a:ext cx="7114749" cy="240252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F70F6DF-1F2E-BC17-2F6D-EF642C1E4C01}"/>
              </a:ext>
            </a:extLst>
          </p:cNvPr>
          <p:cNvSpPr/>
          <p:nvPr/>
        </p:nvSpPr>
        <p:spPr>
          <a:xfrm>
            <a:off x="9274196" y="2857332"/>
            <a:ext cx="2050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TMD fragmentation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AE4CBDE-BF81-A5F9-2AB5-1E0FC84C4973}"/>
              </a:ext>
            </a:extLst>
          </p:cNvPr>
          <p:cNvSpPr/>
          <p:nvPr/>
        </p:nvSpPr>
        <p:spPr>
          <a:xfrm>
            <a:off x="9274196" y="3970803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function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E8B2195-7BDF-7219-83CF-AF6242A425C6}"/>
              </a:ext>
            </a:extLst>
          </p:cNvPr>
          <p:cNvSpPr/>
          <p:nvPr/>
        </p:nvSpPr>
        <p:spPr>
          <a:xfrm>
            <a:off x="9274196" y="4851643"/>
            <a:ext cx="2462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TMD parton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F601370-9578-C2B1-48DA-000647051D9C}"/>
                  </a:ext>
                </a:extLst>
              </p:cNvPr>
              <p:cNvSpPr txBox="1"/>
              <p:nvPr/>
            </p:nvSpPr>
            <p:spPr>
              <a:xfrm>
                <a:off x="1470713" y="5997383"/>
                <a:ext cx="9250573" cy="4224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𝑆𝐼𝐷𝐼𝑆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)⨂</m:t>
                        </m:r>
                        <m:sSubSup>
                          <m:sSub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𝑇𝑀𝐷</m:t>
                            </m:r>
                          </m:sup>
                        </m:sSub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)⨂</m:t>
                        </m:r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kumimoji="1" lang="en-US" altLang="zh-CN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kumimoji="1"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CN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zh-CN" sz="2400" dirty="0"/>
                  <a:t>)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F601370-9578-C2B1-48DA-000647051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713" y="5997383"/>
                <a:ext cx="9250573" cy="422423"/>
              </a:xfrm>
              <a:prstGeom prst="rect">
                <a:avLst/>
              </a:prstGeom>
              <a:blipFill>
                <a:blip r:embed="rId3"/>
                <a:stretch>
                  <a:fillRect l="-822" t="-147059" b="-2117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6FBFADC-627F-64F2-4610-C249975E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31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1A80DA0-D036-96A2-CD57-F5A46C9F872B}"/>
              </a:ext>
            </a:extLst>
          </p:cNvPr>
          <p:cNvSpPr txBox="1"/>
          <p:nvPr/>
        </p:nvSpPr>
        <p:spPr>
          <a:xfrm>
            <a:off x="4424773" y="68947"/>
            <a:ext cx="422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FAD73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TMDPDF in QCD</a:t>
            </a:r>
            <a:endParaRPr kumimoji="1" lang="zh-CN" altLang="en-US" sz="3600" b="1" dirty="0">
              <a:solidFill>
                <a:srgbClr val="FAD73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17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50B42A4-F3C1-709B-96FC-43DC8B9BF40E}"/>
              </a:ext>
            </a:extLst>
          </p:cNvPr>
          <p:cNvSpPr txBox="1"/>
          <p:nvPr/>
        </p:nvSpPr>
        <p:spPr>
          <a:xfrm>
            <a:off x="3732840" y="51272"/>
            <a:ext cx="619363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FAD736"/>
                </a:solidFill>
                <a:latin typeface="Times New Roman" charset="0"/>
                <a:ea typeface="Times New Roman" charset="0"/>
                <a:cs typeface="Times New Roman" charset="0"/>
              </a:rPr>
              <a:t>Soft function from Lattice QCD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CCFFB0D4-E96D-FAE8-4B8F-F07B8595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32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60D2A1B-AEA2-884D-B743-CA7027A266F4}"/>
              </a:ext>
            </a:extLst>
          </p:cNvPr>
          <p:cNvSpPr/>
          <p:nvPr/>
        </p:nvSpPr>
        <p:spPr>
          <a:xfrm>
            <a:off x="572295" y="981314"/>
            <a:ext cx="7760811" cy="539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Rapidity-dependent part: Collins-Soper kernel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AC6AC4-2429-AA22-5692-41CD9EEB5C5C}"/>
              </a:ext>
            </a:extLst>
          </p:cNvPr>
          <p:cNvSpPr/>
          <p:nvPr/>
        </p:nvSpPr>
        <p:spPr>
          <a:xfrm>
            <a:off x="900939" y="1633596"/>
            <a:ext cx="4698722" cy="1216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quasi beam function: </a:t>
            </a:r>
          </a:p>
          <a:p>
            <a:pPr>
              <a:lnSpc>
                <a:spcPct val="130000"/>
              </a:lnSpc>
            </a:pPr>
            <a:r>
              <a:rPr lang="en-US" altLang="zh-CN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Shanahan, PRD104(2021),</a:t>
            </a:r>
            <a:r>
              <a:rPr lang="zh-CN" alt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PRD102(2020);</a:t>
            </a:r>
          </a:p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Schlemmer, JHEP08(2021); ……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8B231D-7549-B6C7-5DF1-7F05161F2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95" y="2954001"/>
            <a:ext cx="4932681" cy="331778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74E2638-E73C-BE55-D1FE-A2D2C396682F}"/>
              </a:ext>
            </a:extLst>
          </p:cNvPr>
          <p:cNvSpPr/>
          <p:nvPr/>
        </p:nvSpPr>
        <p:spPr>
          <a:xfrm>
            <a:off x="6005565" y="1567726"/>
            <a:ext cx="6096000" cy="12167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quasi TMDWF: </a:t>
            </a:r>
          </a:p>
          <a:p>
            <a:pPr>
              <a:lnSpc>
                <a:spcPct val="130000"/>
              </a:lnSpc>
            </a:pPr>
            <a:r>
              <a:rPr lang="en-US" altLang="zh-CN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Chu, 2306.06488, PRD106(2022); Zhang, PRL125(2020); </a:t>
            </a:r>
          </a:p>
          <a:p>
            <a:pPr>
              <a:lnSpc>
                <a:spcPct val="130000"/>
              </a:lnSpc>
            </a:pPr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Li, PRL128(2022); ……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1E0DCE1-8CC3-3747-0875-C1CB0E249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785" y="2813521"/>
            <a:ext cx="4268290" cy="33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6921"/>
      </p:ext>
    </p:extLst>
  </p:cSld>
  <p:clrMapOvr>
    <a:masterClrMapping/>
  </p:clrMapOvr>
  <p:transition advTm="3094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50B42A4-F3C1-709B-96FC-43DC8B9BF40E}"/>
              </a:ext>
            </a:extLst>
          </p:cNvPr>
          <p:cNvSpPr txBox="1"/>
          <p:nvPr/>
        </p:nvSpPr>
        <p:spPr>
          <a:xfrm>
            <a:off x="3732840" y="51272"/>
            <a:ext cx="619363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FAD736"/>
                </a:solidFill>
                <a:latin typeface="Times New Roman" charset="0"/>
                <a:ea typeface="Times New Roman" charset="0"/>
                <a:cs typeface="Times New Roman" charset="0"/>
              </a:rPr>
              <a:t>Soft function from Lattice QCD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CCFFB0D4-E96D-FAE8-4B8F-F07B8595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33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2962C38-07F2-9B80-443A-F48D8097538D}"/>
              </a:ext>
            </a:extLst>
          </p:cNvPr>
          <p:cNvSpPr/>
          <p:nvPr/>
        </p:nvSpPr>
        <p:spPr>
          <a:xfrm>
            <a:off x="477936" y="1041245"/>
            <a:ext cx="7995922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Rapidity-independent part: intrinsic/reduced soft function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8B46D84-2C49-A31E-A4C5-F52567D49F1B}"/>
              </a:ext>
            </a:extLst>
          </p:cNvPr>
          <p:cNvSpPr/>
          <p:nvPr/>
        </p:nvSpPr>
        <p:spPr>
          <a:xfrm>
            <a:off x="956349" y="2699484"/>
            <a:ext cx="4593116" cy="128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Chu, 2302.09961; Ji, NPB955(2020); </a:t>
            </a:r>
          </a:p>
          <a:p>
            <a:pPr>
              <a:lnSpc>
                <a:spcPct val="150000"/>
              </a:lnSpc>
            </a:pPr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Zhang, PRL125(2020); Li, PRL128(2022); </a:t>
            </a:r>
          </a:p>
          <a:p>
            <a:pPr>
              <a:lnSpc>
                <a:spcPct val="150000"/>
              </a:lnSpc>
            </a:pPr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5B81B6F-5FF6-FEB5-DADE-4488F3DCEEFA}"/>
              </a:ext>
            </a:extLst>
          </p:cNvPr>
          <p:cNvSpPr/>
          <p:nvPr/>
        </p:nvSpPr>
        <p:spPr>
          <a:xfrm>
            <a:off x="881192" y="2074996"/>
            <a:ext cx="4999189" cy="416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quasi TMDWF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4-quark matrix element: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7BE5641-2901-6A37-91A9-6B4DA337A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889" y="2283258"/>
            <a:ext cx="4503501" cy="3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58335"/>
      </p:ext>
    </p:extLst>
  </p:cSld>
  <p:clrMapOvr>
    <a:masterClrMapping/>
  </p:clrMapOvr>
  <p:transition advTm="3094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A2F933F2-194D-AA40-A627-FBBF69EEB5B1}"/>
              </a:ext>
            </a:extLst>
          </p:cNvPr>
          <p:cNvGrpSpPr>
            <a:grpSpLocks noChangeAspect="1"/>
          </p:cNvGrpSpPr>
          <p:nvPr/>
        </p:nvGrpSpPr>
        <p:grpSpPr>
          <a:xfrm>
            <a:off x="1357334" y="934937"/>
            <a:ext cx="3298812" cy="2646221"/>
            <a:chOff x="4567740" y="1390390"/>
            <a:chExt cx="5683896" cy="455947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16DE115-6D0F-3949-BF25-E2B83704C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740" y="1390390"/>
              <a:ext cx="5683896" cy="45594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FFB5C18-E82A-074F-B68A-E0298CC22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002" r="23620" b="19983"/>
            <a:stretch/>
          </p:blipFill>
          <p:spPr>
            <a:xfrm>
              <a:off x="7509868" y="4649672"/>
              <a:ext cx="252295" cy="23654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5777D9E-0942-8647-97D7-A3625596D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7231" y="3005340"/>
              <a:ext cx="266700" cy="330200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891B41D-EDAC-5B4C-8E0D-9335EDF909D2}"/>
              </a:ext>
            </a:extLst>
          </p:cNvPr>
          <p:cNvGrpSpPr>
            <a:grpSpLocks noChangeAspect="1"/>
          </p:cNvGrpSpPr>
          <p:nvPr/>
        </p:nvGrpSpPr>
        <p:grpSpPr>
          <a:xfrm>
            <a:off x="6939358" y="927426"/>
            <a:ext cx="3567757" cy="2700693"/>
            <a:chOff x="1129605" y="3620021"/>
            <a:chExt cx="3307670" cy="250381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6F4F14B-FACB-1141-933E-F17A836D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605" y="3620021"/>
              <a:ext cx="3307670" cy="250381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4302A31-552D-3A45-9A5D-B9E7D4ED8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4736" y="4643240"/>
              <a:ext cx="214527" cy="203977"/>
            </a:xfrm>
            <a:prstGeom prst="rect">
              <a:avLst/>
            </a:prstGeom>
          </p:spPr>
        </p:pic>
      </p:grp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F2E3C0AE-E865-2544-A5E2-F4DC9FDEF333}"/>
              </a:ext>
            </a:extLst>
          </p:cNvPr>
          <p:cNvCxnSpPr>
            <a:cxnSpLocks/>
          </p:cNvCxnSpPr>
          <p:nvPr/>
        </p:nvCxnSpPr>
        <p:spPr bwMode="auto">
          <a:xfrm>
            <a:off x="5061646" y="2285412"/>
            <a:ext cx="1451626" cy="0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25400">
            <a:solidFill>
              <a:srgbClr val="C00000"/>
            </a:solidFill>
            <a:tailEnd type="stealth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363E7783-0903-D64A-BBDC-335AB8770B6E}"/>
              </a:ext>
            </a:extLst>
          </p:cNvPr>
          <p:cNvSpPr txBox="1"/>
          <p:nvPr/>
        </p:nvSpPr>
        <p:spPr>
          <a:xfrm>
            <a:off x="5080262" y="1872220"/>
            <a:ext cx="13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</a:rPr>
              <a:t>Lorentz boost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7935B7CF-7E0F-9742-B565-B3B22B05D6B8}"/>
                  </a:ext>
                </a:extLst>
              </p:cNvPr>
              <p:cNvSpPr txBox="1"/>
              <p:nvPr/>
            </p:nvSpPr>
            <p:spPr>
              <a:xfrm>
                <a:off x="5379527" y="2373503"/>
                <a:ext cx="8158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kumimoji="1" lang="en-US" altLang="zh-CN" sz="1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7935B7CF-7E0F-9742-B565-B3B22B05D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27" y="2373503"/>
                <a:ext cx="81586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任意形状 22">
            <a:extLst>
              <a:ext uri="{FF2B5EF4-FFF2-40B4-BE49-F238E27FC236}">
                <a16:creationId xmlns:a16="http://schemas.microsoft.com/office/drawing/2014/main" id="{31F0FE80-2FE1-0C40-9E3E-A5FB3527224E}"/>
              </a:ext>
            </a:extLst>
          </p:cNvPr>
          <p:cNvSpPr/>
          <p:nvPr/>
        </p:nvSpPr>
        <p:spPr>
          <a:xfrm>
            <a:off x="8561439" y="768118"/>
            <a:ext cx="1393722" cy="1149172"/>
          </a:xfrm>
          <a:custGeom>
            <a:avLst/>
            <a:gdLst>
              <a:gd name="connsiteX0" fmla="*/ 0 w 1312606"/>
              <a:gd name="connsiteY0" fmla="*/ 759542 h 759542"/>
              <a:gd name="connsiteX1" fmla="*/ 398206 w 1312606"/>
              <a:gd name="connsiteY1" fmla="*/ 427704 h 759542"/>
              <a:gd name="connsiteX2" fmla="*/ 1312606 w 1312606"/>
              <a:gd name="connsiteY2" fmla="*/ 0 h 7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606" h="759542">
                <a:moveTo>
                  <a:pt x="0" y="759542"/>
                </a:moveTo>
                <a:cubicBezTo>
                  <a:pt x="89719" y="656918"/>
                  <a:pt x="179438" y="554294"/>
                  <a:pt x="398206" y="427704"/>
                </a:cubicBezTo>
                <a:cubicBezTo>
                  <a:pt x="616974" y="301114"/>
                  <a:pt x="964790" y="150557"/>
                  <a:pt x="1312606" y="0"/>
                </a:cubicBezTo>
              </a:path>
            </a:pathLst>
          </a:custGeom>
          <a:noFill/>
          <a:ln w="22225">
            <a:solidFill>
              <a:schemeClr val="accent1">
                <a:shade val="95000"/>
                <a:satMod val="105000"/>
              </a:schemeClr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6" name="任意形状 55">
            <a:extLst>
              <a:ext uri="{FF2B5EF4-FFF2-40B4-BE49-F238E27FC236}">
                <a16:creationId xmlns:a16="http://schemas.microsoft.com/office/drawing/2014/main" id="{AD58A719-6054-8143-BA4E-2C85C2466A8E}"/>
              </a:ext>
            </a:extLst>
          </p:cNvPr>
          <p:cNvSpPr/>
          <p:nvPr/>
        </p:nvSpPr>
        <p:spPr>
          <a:xfrm>
            <a:off x="8927691" y="1327355"/>
            <a:ext cx="1453556" cy="1498349"/>
          </a:xfrm>
          <a:custGeom>
            <a:avLst/>
            <a:gdLst>
              <a:gd name="connsiteX0" fmla="*/ 0 w 1312606"/>
              <a:gd name="connsiteY0" fmla="*/ 759542 h 759542"/>
              <a:gd name="connsiteX1" fmla="*/ 398206 w 1312606"/>
              <a:gd name="connsiteY1" fmla="*/ 427704 h 759542"/>
              <a:gd name="connsiteX2" fmla="*/ 1312606 w 1312606"/>
              <a:gd name="connsiteY2" fmla="*/ 0 h 7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606" h="759542">
                <a:moveTo>
                  <a:pt x="0" y="759542"/>
                </a:moveTo>
                <a:cubicBezTo>
                  <a:pt x="89719" y="656918"/>
                  <a:pt x="179438" y="554294"/>
                  <a:pt x="398206" y="427704"/>
                </a:cubicBezTo>
                <a:cubicBezTo>
                  <a:pt x="616974" y="301114"/>
                  <a:pt x="964790" y="150557"/>
                  <a:pt x="1312606" y="0"/>
                </a:cubicBezTo>
              </a:path>
            </a:pathLst>
          </a:custGeom>
          <a:noFill/>
          <a:ln w="22225">
            <a:solidFill>
              <a:schemeClr val="accent1">
                <a:shade val="95000"/>
                <a:satMod val="105000"/>
              </a:schemeClr>
            </a:solidFill>
            <a:headEnd type="triangle"/>
            <a:tailEnd type="non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A7675A3-D6D2-5642-9EB8-16711882B040}"/>
              </a:ext>
            </a:extLst>
          </p:cNvPr>
          <p:cNvSpPr txBox="1"/>
          <p:nvPr/>
        </p:nvSpPr>
        <p:spPr>
          <a:xfrm rot="3095683">
            <a:off x="9548139" y="812103"/>
            <a:ext cx="184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bg1"/>
                </a:solidFill>
                <a:latin typeface="Bradley Hand" pitchFamily="2" charset="0"/>
              </a:rPr>
              <a:t>External states</a:t>
            </a:r>
            <a:endParaRPr kumimoji="1" lang="zh-CN" altLang="en-US" sz="2400" dirty="0">
              <a:solidFill>
                <a:schemeClr val="bg1"/>
              </a:solidFill>
              <a:latin typeface="Bradley Hand" pitchFamily="2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1D159EA-21FE-E347-BED0-6DDDAF366214}"/>
              </a:ext>
            </a:extLst>
          </p:cNvPr>
          <p:cNvSpPr/>
          <p:nvPr/>
        </p:nvSpPr>
        <p:spPr>
          <a:xfrm rot="3102973">
            <a:off x="9402362" y="462535"/>
            <a:ext cx="2083636" cy="929782"/>
          </a:xfrm>
          <a:prstGeom prst="ellipse">
            <a:avLst/>
          </a:prstGeom>
          <a:ln w="190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0B595AA8-1920-0345-A791-54131C9E33EE}"/>
              </a:ext>
            </a:extLst>
          </p:cNvPr>
          <p:cNvSpPr/>
          <p:nvPr/>
        </p:nvSpPr>
        <p:spPr>
          <a:xfrm>
            <a:off x="1357334" y="3540464"/>
            <a:ext cx="3397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Equal-time correlators, 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 calculable on lattice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D251D5E5-3333-5643-B22E-A6A22A4922A1}"/>
              </a:ext>
            </a:extLst>
          </p:cNvPr>
          <p:cNvSpPr/>
          <p:nvPr/>
        </p:nvSpPr>
        <p:spPr>
          <a:xfrm>
            <a:off x="7124507" y="3533395"/>
            <a:ext cx="4866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Space-like correlators, 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effective method for directly calculation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5BB3591-51B9-D54F-9964-256900E14253}"/>
              </a:ext>
            </a:extLst>
          </p:cNvPr>
          <p:cNvSpPr/>
          <p:nvPr/>
        </p:nvSpPr>
        <p:spPr>
          <a:xfrm>
            <a:off x="779690" y="4468117"/>
            <a:ext cx="4138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Connected at large-momentum limit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F895609-6777-5F45-BCFB-8ED059328B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419" y="4992684"/>
            <a:ext cx="9955161" cy="89269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3F2F270E-8F9F-3E47-840B-4CBEDC978080}"/>
              </a:ext>
            </a:extLst>
          </p:cNvPr>
          <p:cNvSpPr/>
          <p:nvPr/>
        </p:nvSpPr>
        <p:spPr>
          <a:xfrm>
            <a:off x="7978203" y="4661319"/>
            <a:ext cx="43080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Ji, PLB811(2020); Ebert, JHEP04(2022)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A675215-FD7B-9440-90DC-09259ABE07E7}"/>
              </a:ext>
            </a:extLst>
          </p:cNvPr>
          <p:cNvSpPr/>
          <p:nvPr/>
        </p:nvSpPr>
        <p:spPr>
          <a:xfrm>
            <a:off x="1118419" y="5089632"/>
            <a:ext cx="1658632" cy="661207"/>
          </a:xfrm>
          <a:prstGeom prst="rect">
            <a:avLst/>
          </a:prstGeom>
          <a:ln w="19050">
            <a:solidFill>
              <a:srgbClr val="0432FF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D82F179D-DCD7-D04F-9D2B-2598DB8A0F87}"/>
              </a:ext>
            </a:extLst>
          </p:cNvPr>
          <p:cNvSpPr/>
          <p:nvPr/>
        </p:nvSpPr>
        <p:spPr>
          <a:xfrm>
            <a:off x="6868713" y="5114326"/>
            <a:ext cx="1428136" cy="66120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B9324A3-CA09-D648-814E-AA7F444750EE}"/>
              </a:ext>
            </a:extLst>
          </p:cNvPr>
          <p:cNvSpPr/>
          <p:nvPr/>
        </p:nvSpPr>
        <p:spPr>
          <a:xfrm>
            <a:off x="2888741" y="5108428"/>
            <a:ext cx="1113916" cy="661207"/>
          </a:xfrm>
          <a:prstGeom prst="rect">
            <a:avLst/>
          </a:prstGeom>
          <a:ln w="19050">
            <a:solidFill>
              <a:srgbClr val="3E8C26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F8BCB0D-11D0-5449-9CCA-CA86E5283B0C}"/>
              </a:ext>
            </a:extLst>
          </p:cNvPr>
          <p:cNvSpPr/>
          <p:nvPr/>
        </p:nvSpPr>
        <p:spPr>
          <a:xfrm>
            <a:off x="6195391" y="5026160"/>
            <a:ext cx="650318" cy="661207"/>
          </a:xfrm>
          <a:prstGeom prst="rect">
            <a:avLst/>
          </a:prstGeom>
          <a:ln w="19050">
            <a:solidFill>
              <a:srgbClr val="3E8C26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61D8D9F-38B3-5D45-9DC3-35D5EC0B8452}"/>
              </a:ext>
            </a:extLst>
          </p:cNvPr>
          <p:cNvSpPr/>
          <p:nvPr/>
        </p:nvSpPr>
        <p:spPr>
          <a:xfrm>
            <a:off x="2777051" y="5735816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soft function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CC92784-DB77-D449-B057-1C6C7873EF02}"/>
              </a:ext>
            </a:extLst>
          </p:cNvPr>
          <p:cNvSpPr/>
          <p:nvPr/>
        </p:nvSpPr>
        <p:spPr>
          <a:xfrm>
            <a:off x="5333346" y="573238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Collins-Soper kernel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99E52BD-12C4-DC4C-8599-359B9CD79EAA}"/>
              </a:ext>
            </a:extLst>
          </p:cNvPr>
          <p:cNvSpPr/>
          <p:nvPr/>
        </p:nvSpPr>
        <p:spPr>
          <a:xfrm>
            <a:off x="838484" y="5750566"/>
            <a:ext cx="171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 TMDPDF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5E04717-9199-984B-849B-7D4934011A81}"/>
              </a:ext>
            </a:extLst>
          </p:cNvPr>
          <p:cNvSpPr/>
          <p:nvPr/>
        </p:nvSpPr>
        <p:spPr>
          <a:xfrm>
            <a:off x="7806284" y="5726836"/>
            <a:ext cx="224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Light-cone TMDPDF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CBBA64E-40FB-384B-A332-B4CAEDCA59DC}"/>
              </a:ext>
            </a:extLst>
          </p:cNvPr>
          <p:cNvSpPr/>
          <p:nvPr/>
        </p:nvSpPr>
        <p:spPr>
          <a:xfrm>
            <a:off x="4232330" y="5089731"/>
            <a:ext cx="1078012" cy="660835"/>
          </a:xfrm>
          <a:prstGeom prst="rect">
            <a:avLst/>
          </a:prstGeom>
          <a:ln w="19050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5117ECF-AB9C-C04A-92C9-F4187AC1E896}"/>
              </a:ext>
            </a:extLst>
          </p:cNvPr>
          <p:cNvSpPr/>
          <p:nvPr/>
        </p:nvSpPr>
        <p:spPr>
          <a:xfrm>
            <a:off x="4844254" y="4742253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kernel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99F00A94-7739-4C5B-009C-95799611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34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415BF7-EB1F-EC78-30A3-0454C6883473}"/>
              </a:ext>
            </a:extLst>
          </p:cNvPr>
          <p:cNvSpPr txBox="1"/>
          <p:nvPr/>
        </p:nvSpPr>
        <p:spPr>
          <a:xfrm>
            <a:off x="3796720" y="17346"/>
            <a:ext cx="609797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FAD736"/>
                </a:solidFill>
                <a:latin typeface="Times New Roman" charset="0"/>
                <a:ea typeface="Times New Roman" charset="0"/>
                <a:cs typeface="Times New Roman" charset="0"/>
              </a:rPr>
              <a:t>Factorization of quasi TMDPDF</a:t>
            </a:r>
          </a:p>
        </p:txBody>
      </p:sp>
    </p:spTree>
    <p:extLst>
      <p:ext uri="{BB962C8B-B14F-4D97-AF65-F5344CB8AC3E}">
        <p14:creationId xmlns:p14="http://schemas.microsoft.com/office/powerpoint/2010/main" val="3022379546"/>
      </p:ext>
    </p:extLst>
  </p:cSld>
  <p:clrMapOvr>
    <a:masterClrMapping/>
  </p:clrMapOvr>
  <p:transition advTm="3094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380854A-98CD-874F-B563-88EAE1E4EB44}"/>
              </a:ext>
            </a:extLst>
          </p:cNvPr>
          <p:cNvGrpSpPr/>
          <p:nvPr/>
        </p:nvGrpSpPr>
        <p:grpSpPr>
          <a:xfrm>
            <a:off x="6765588" y="3063667"/>
            <a:ext cx="4718268" cy="3022959"/>
            <a:chOff x="6538841" y="2957581"/>
            <a:chExt cx="4718268" cy="302295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1DC6D9B-47CC-E548-B5A3-D5C212C4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8841" y="2957581"/>
              <a:ext cx="4420125" cy="30229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66C87BD-E66D-AF4D-8AEA-1051A85FC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97570" y="4743070"/>
              <a:ext cx="1359539" cy="308986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F1D2432D-F0B0-B44E-9D1F-B4E43EE227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" t="1146" r="49669" b="-1146"/>
          <a:stretch/>
        </p:blipFill>
        <p:spPr>
          <a:xfrm>
            <a:off x="514830" y="1260990"/>
            <a:ext cx="4664209" cy="49275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711695F-872C-0E4A-B797-F61EE8935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462" y="1782946"/>
            <a:ext cx="6359180" cy="758669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19" name="右箭头 18">
            <a:extLst>
              <a:ext uri="{FF2B5EF4-FFF2-40B4-BE49-F238E27FC236}">
                <a16:creationId xmlns:a16="http://schemas.microsoft.com/office/drawing/2014/main" id="{C7B6B90F-F2A0-2540-A569-073D2B2820B3}"/>
              </a:ext>
            </a:extLst>
          </p:cNvPr>
          <p:cNvSpPr/>
          <p:nvPr/>
        </p:nvSpPr>
        <p:spPr>
          <a:xfrm>
            <a:off x="5560951" y="4426306"/>
            <a:ext cx="1204637" cy="148841"/>
          </a:xfrm>
          <a:prstGeom prst="rightArrow">
            <a:avLst>
              <a:gd name="adj1" fmla="val 50000"/>
              <a:gd name="adj2" fmla="val 233334"/>
            </a:avLst>
          </a:prstGeom>
          <a:ln>
            <a:solidFill>
              <a:srgbClr val="DE59C3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0075D77-7424-4542-A504-31A2C769D85E}"/>
              </a:ext>
            </a:extLst>
          </p:cNvPr>
          <p:cNvSpPr/>
          <p:nvPr/>
        </p:nvSpPr>
        <p:spPr>
          <a:xfrm>
            <a:off x="5859829" y="4089361"/>
            <a:ext cx="40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FT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77502782-AC0F-9FA9-17F2-F1ADA7A4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35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4313FBD-45BC-61B3-75D6-A1FE79B921F8}"/>
              </a:ext>
            </a:extLst>
          </p:cNvPr>
          <p:cNvSpPr txBox="1"/>
          <p:nvPr/>
        </p:nvSpPr>
        <p:spPr>
          <a:xfrm>
            <a:off x="3528882" y="156514"/>
            <a:ext cx="610076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FAD736"/>
                </a:solidFill>
                <a:latin typeface="Times New Roman" charset="0"/>
                <a:ea typeface="Times New Roman" charset="0"/>
                <a:cs typeface="Times New Roman" charset="0"/>
              </a:rPr>
              <a:t>Renormalized quasi TMDPDF</a:t>
            </a:r>
          </a:p>
        </p:txBody>
      </p:sp>
    </p:spTree>
    <p:extLst>
      <p:ext uri="{BB962C8B-B14F-4D97-AF65-F5344CB8AC3E}">
        <p14:creationId xmlns:p14="http://schemas.microsoft.com/office/powerpoint/2010/main" val="4173208895"/>
      </p:ext>
    </p:extLst>
  </p:cSld>
  <p:clrMapOvr>
    <a:masterClrMapping/>
  </p:clrMapOvr>
  <p:transition advTm="3094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5B82CC-D26D-DB4A-B6C9-EE92743A8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111" y="2784435"/>
            <a:ext cx="5042753" cy="311364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9232516F-2314-4E49-9C50-C3A9630496EC}"/>
              </a:ext>
            </a:extLst>
          </p:cNvPr>
          <p:cNvSpPr/>
          <p:nvPr/>
        </p:nvSpPr>
        <p:spPr>
          <a:xfrm>
            <a:off x="571450" y="1033106"/>
            <a:ext cx="8703179" cy="539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point &amp; infinite momentum combined extrapolation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7A9048B-D23C-FF47-8BDD-61E2F7902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16" b="11108"/>
          <a:stretch/>
        </p:blipFill>
        <p:spPr>
          <a:xfrm>
            <a:off x="1565671" y="1670611"/>
            <a:ext cx="9543570" cy="84613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2E56608-6F3D-DA46-954B-88E634BB93D0}"/>
              </a:ext>
            </a:extLst>
          </p:cNvPr>
          <p:cNvSpPr/>
          <p:nvPr/>
        </p:nvSpPr>
        <p:spPr>
          <a:xfrm>
            <a:off x="7778743" y="1754513"/>
            <a:ext cx="2003032" cy="698161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FA67B41-BA98-C34A-9093-470DD7220809}"/>
              </a:ext>
            </a:extLst>
          </p:cNvPr>
          <p:cNvSpPr/>
          <p:nvPr/>
        </p:nvSpPr>
        <p:spPr>
          <a:xfrm>
            <a:off x="10036569" y="1744596"/>
            <a:ext cx="751814" cy="698161"/>
          </a:xfrm>
          <a:prstGeom prst="rect">
            <a:avLst/>
          </a:prstGeom>
          <a:ln w="19050">
            <a:solidFill>
              <a:srgbClr val="0432FF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BC6C00-4488-654D-89B7-1DE380A41F33}"/>
              </a:ext>
            </a:extLst>
          </p:cNvPr>
          <p:cNvSpPr/>
          <p:nvPr/>
        </p:nvSpPr>
        <p:spPr>
          <a:xfrm>
            <a:off x="7176921" y="3179668"/>
            <a:ext cx="337326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 mass effect: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156FEC3-F679-084E-979F-6A578A70169A}"/>
              </a:ext>
            </a:extLst>
          </p:cNvPr>
          <p:cNvSpPr/>
          <p:nvPr/>
        </p:nvSpPr>
        <p:spPr>
          <a:xfrm>
            <a:off x="7438174" y="3636963"/>
            <a:ext cx="3949563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310MeV + 220MeV =&gt; 135MeV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468963A-8052-2E45-AA3F-5358FE26732B}"/>
                  </a:ext>
                </a:extLst>
              </p:cNvPr>
              <p:cNvSpPr/>
              <p:nvPr/>
            </p:nvSpPr>
            <p:spPr>
              <a:xfrm>
                <a:off x="7176921" y="4347298"/>
                <a:ext cx="4410602" cy="725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corrections: ~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𝑶</m:t>
                    </m:r>
                    <m:d>
                      <m:dPr>
                        <m:ctrlPr>
                          <a:rPr lang="en-US" altLang="zh-C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𝑷</m:t>
                                    </m:r>
                                  </m:e>
                                  <m:sup>
                                    <m:r>
                                      <a:rPr lang="en-US" altLang="zh-CN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𝒛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zh-CN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468963A-8052-2E45-AA3F-5358FE2673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921" y="4347298"/>
                <a:ext cx="4410602" cy="725711"/>
              </a:xfrm>
              <a:prstGeom prst="rect">
                <a:avLst/>
              </a:prstGeom>
              <a:blipFill>
                <a:blip r:embed="rId5"/>
                <a:stretch>
                  <a:fillRect l="-1146" b="-51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62EC70B2-F3F5-A613-4FE1-BCAA43928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36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29628C7-8131-A57B-DF73-9A98E0079686}"/>
              </a:ext>
            </a:extLst>
          </p:cNvPr>
          <p:cNvSpPr txBox="1"/>
          <p:nvPr/>
        </p:nvSpPr>
        <p:spPr>
          <a:xfrm>
            <a:off x="4127932" y="173852"/>
            <a:ext cx="609797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FAD736"/>
                </a:solidFill>
                <a:latin typeface="Times New Roman" charset="0"/>
                <a:ea typeface="Times New Roman" charset="0"/>
                <a:cs typeface="Times New Roman" charset="0"/>
              </a:rPr>
              <a:t>Physical TMDPDF</a:t>
            </a:r>
          </a:p>
        </p:txBody>
      </p:sp>
    </p:spTree>
    <p:extLst>
      <p:ext uri="{BB962C8B-B14F-4D97-AF65-F5344CB8AC3E}">
        <p14:creationId xmlns:p14="http://schemas.microsoft.com/office/powerpoint/2010/main" val="2150654865"/>
      </p:ext>
    </p:extLst>
  </p:cSld>
  <p:clrMapOvr>
    <a:masterClrMapping/>
  </p:clrMapOvr>
  <p:transition advTm="3094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BECE4D3-8A02-D148-BA8A-7F9369CEB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5" y="1416609"/>
            <a:ext cx="11871426" cy="475275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FB0E4AF-FE26-F946-97B1-49B967D7019E}"/>
              </a:ext>
            </a:extLst>
          </p:cNvPr>
          <p:cNvSpPr/>
          <p:nvPr/>
        </p:nvSpPr>
        <p:spPr>
          <a:xfrm>
            <a:off x="9810997" y="4483329"/>
            <a:ext cx="2351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Bacchetta</a:t>
            </a:r>
            <a:r>
              <a:rPr lang="en-US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JHEP06(2019)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B7012F-8EFC-1B40-9C33-AF328CE1C7F6}"/>
              </a:ext>
            </a:extLst>
          </p:cNvPr>
          <p:cNvSpPr/>
          <p:nvPr/>
        </p:nvSpPr>
        <p:spPr>
          <a:xfrm>
            <a:off x="10101390" y="4801063"/>
            <a:ext cx="20842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Bacchetta</a:t>
            </a:r>
            <a:r>
              <a:rPr lang="en-US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2206.07598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54AB060-C6FA-0740-9ACC-75067507989E}"/>
              </a:ext>
            </a:extLst>
          </p:cNvPr>
          <p:cNvSpPr/>
          <p:nvPr/>
        </p:nvSpPr>
        <p:spPr>
          <a:xfrm>
            <a:off x="9966711" y="5129328"/>
            <a:ext cx="2225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Scimemi</a:t>
            </a:r>
            <a:r>
              <a:rPr lang="en-US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JHEP06(2020)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7C324EC-F0C5-8246-829C-E7D3FCA2DB61}"/>
              </a:ext>
            </a:extLst>
          </p:cNvPr>
          <p:cNvSpPr/>
          <p:nvPr/>
        </p:nvSpPr>
        <p:spPr>
          <a:xfrm>
            <a:off x="10486339" y="5458920"/>
            <a:ext cx="1634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Bury, 2201.07114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DD6C702F-9BF9-3FD3-69EB-6B33D125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37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925BBE-2041-F475-CC9E-F80865125BBA}"/>
              </a:ext>
            </a:extLst>
          </p:cNvPr>
          <p:cNvSpPr txBox="1"/>
          <p:nvPr/>
        </p:nvSpPr>
        <p:spPr>
          <a:xfrm>
            <a:off x="4127932" y="173852"/>
            <a:ext cx="609797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solidFill>
                  <a:srgbClr val="FAD736"/>
                </a:solidFill>
                <a:latin typeface="Times New Roman" charset="0"/>
                <a:ea typeface="Times New Roman" charset="0"/>
                <a:cs typeface="Times New Roman" charset="0"/>
              </a:rPr>
              <a:t>Physical TMDPDF</a:t>
            </a:r>
          </a:p>
        </p:txBody>
      </p:sp>
    </p:spTree>
    <p:extLst>
      <p:ext uri="{BB962C8B-B14F-4D97-AF65-F5344CB8AC3E}">
        <p14:creationId xmlns:p14="http://schemas.microsoft.com/office/powerpoint/2010/main" val="1822792765"/>
      </p:ext>
    </p:extLst>
  </p:cSld>
  <p:clrMapOvr>
    <a:masterClrMapping/>
  </p:clrMapOvr>
  <p:transition advTm="3094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Summary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1DBED0-53E6-64DC-82E8-FF7D1C961C63}"/>
              </a:ext>
            </a:extLst>
          </p:cNvPr>
          <p:cNvSpPr/>
          <p:nvPr/>
        </p:nvSpPr>
        <p:spPr>
          <a:xfrm>
            <a:off x="1028690" y="1482569"/>
            <a:ext cx="9412697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Nucleons make up over 99% of the visible universe, but there are still many open questions.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Various theoretical progresses have been made, and first-principle predictions are needed.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LaMET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allows to extract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parton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distributions from Lattice QCD: PDFs and TMDPDFs.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3416A4-A34E-6484-6724-8C5D8E1F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38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14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Outlook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1DBED0-53E6-64DC-82E8-FF7D1C961C63}"/>
              </a:ext>
            </a:extLst>
          </p:cNvPr>
          <p:cNvSpPr/>
          <p:nvPr/>
        </p:nvSpPr>
        <p:spPr>
          <a:xfrm>
            <a:off x="1841508" y="5137663"/>
            <a:ext cx="2337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Inclusive: PDF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312A538-B273-87DC-CA7B-EAC3A6E67C1B}"/>
              </a:ext>
            </a:extLst>
          </p:cNvPr>
          <p:cNvSpPr/>
          <p:nvPr/>
        </p:nvSpPr>
        <p:spPr>
          <a:xfrm>
            <a:off x="7415380" y="5137663"/>
            <a:ext cx="2337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Exclusive: LCDA</a:t>
            </a: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70067342-0853-BAD2-C2E7-D1BC9C50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39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A606450-55BC-E823-35C5-B33F03832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329" y="1598589"/>
            <a:ext cx="4088466" cy="32317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D5C87F-94B1-1C92-A610-EAA014D0D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1" y="1780915"/>
            <a:ext cx="3854925" cy="279324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0737F1C-6BCA-42B4-3145-BD4A6B3B3D4A}"/>
              </a:ext>
            </a:extLst>
          </p:cNvPr>
          <p:cNvSpPr/>
          <p:nvPr/>
        </p:nvSpPr>
        <p:spPr>
          <a:xfrm>
            <a:off x="800101" y="5900790"/>
            <a:ext cx="10422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LCDAs provide a complementary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in understanding the structure of the proton. </a:t>
            </a:r>
          </a:p>
        </p:txBody>
      </p:sp>
    </p:spTree>
    <p:extLst>
      <p:ext uri="{BB962C8B-B14F-4D97-AF65-F5344CB8AC3E}">
        <p14:creationId xmlns:p14="http://schemas.microsoft.com/office/powerpoint/2010/main" val="235162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0E3F7C6-0C71-095C-2FF7-066A15CC9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42" y="1288143"/>
            <a:ext cx="2916236" cy="32536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03DE51D-594B-983C-A036-936837CB8D83}"/>
              </a:ext>
            </a:extLst>
          </p:cNvPr>
          <p:cNvSpPr txBox="1"/>
          <p:nvPr/>
        </p:nvSpPr>
        <p:spPr>
          <a:xfrm>
            <a:off x="800101" y="5788638"/>
            <a:ext cx="1099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Only 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FAD736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small fraction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of the proton’s spin comes from the spin of quarks.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378AACF-09CD-09DD-DA64-730B8111A6C4}"/>
              </a:ext>
            </a:extLst>
          </p:cNvPr>
          <p:cNvSpPr txBox="1"/>
          <p:nvPr/>
        </p:nvSpPr>
        <p:spPr>
          <a:xfrm>
            <a:off x="1487475" y="87794"/>
            <a:ext cx="892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</a:rPr>
              <a:t>Nucleon :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AD73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Spin Crisis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06E29AB-0C29-5D9C-5F7A-EA5D7E46C872}"/>
              </a:ext>
            </a:extLst>
          </p:cNvPr>
          <p:cNvSpPr txBox="1"/>
          <p:nvPr/>
        </p:nvSpPr>
        <p:spPr>
          <a:xfrm>
            <a:off x="6951773" y="4111631"/>
            <a:ext cx="346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EMC: PLB206 (2): 364-370, 1988 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8320247-EFC4-25D6-9D4E-C6F3D5215F74}"/>
                  </a:ext>
                </a:extLst>
              </p:cNvPr>
              <p:cNvSpPr txBox="1"/>
              <p:nvPr/>
            </p:nvSpPr>
            <p:spPr>
              <a:xfrm>
                <a:off x="5453061" y="1761158"/>
                <a:ext cx="594836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kumimoji="1"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</m:sSub>
                    <m:r>
                      <a:rPr kumimoji="1" lang="zh-CN" alt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zh-CN" alt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0.373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0.019</m:t>
                    </m:r>
                    <m:r>
                      <a:rPr kumimoji="1"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0.039</m:t>
                    </m:r>
                  </m:oMath>
                </a14:m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kumimoji="1"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kumimoji="1"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  <m:sub>
                        <m:r>
                          <a:rPr kumimoji="1"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kumimoji="1" lang="zh-CN" alt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zh-CN" alt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−0.254</m:t>
                    </m:r>
                    <m:r>
                      <a:rPr kumimoji="1"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0.019</m:t>
                    </m:r>
                    <m:r>
                      <a:rPr kumimoji="1"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0.039</m:t>
                    </m:r>
                  </m:oMath>
                </a14:m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kumimoji="1"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kumimoji="1"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  <m:sub>
                        <m:r>
                          <a:rPr kumimoji="1"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zh-CN" alt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zh-CN" alt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−0.113</m:t>
                    </m:r>
                    <m:r>
                      <a:rPr kumimoji="1"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0.019</m:t>
                    </m:r>
                    <m:r>
                      <a:rPr kumimoji="1"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0.039</m:t>
                    </m:r>
                  </m:oMath>
                </a14:m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kumimoji="1"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smtClean="0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kumimoji="1" lang="en-US" altLang="zh-CN" sz="2800" b="0" i="1" smtClean="0">
                                <a:solidFill>
                                  <a:srgbClr val="FAD73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0" i="1" smtClean="0">
                                <a:solidFill>
                                  <a:srgbClr val="FAD736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2800" b="0" i="1" smtClean="0">
                                <a:solidFill>
                                  <a:srgbClr val="FAD736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zh-CN" sz="2800" b="0" i="1" smtClean="0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800" i="1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kumimoji="1" lang="en-US" altLang="zh-CN" sz="2800" b="0" i="1" smtClean="0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zh-CN" sz="2800" b="0" i="1" smtClean="0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1" lang="en-US" altLang="zh-CN" sz="2800" b="0" i="1" smtClean="0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zh-CN" sz="2800" b="0" i="1" smtClean="0">
                            <a:solidFill>
                              <a:srgbClr val="FAD73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2800" b="0" i="1" smtClean="0">
                        <a:solidFill>
                          <a:srgbClr val="FAD736"/>
                        </a:solidFill>
                        <a:latin typeface="Cambria Math" panose="02040503050406030204" pitchFamily="18" charset="0"/>
                      </a:rPr>
                      <m:t>=0.006</m:t>
                    </m:r>
                    <m:r>
                      <a:rPr kumimoji="1" lang="en-US" altLang="zh-CN" sz="2800" i="1">
                        <a:solidFill>
                          <a:srgbClr val="FAD73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2800" b="0" i="1" smtClean="0">
                        <a:solidFill>
                          <a:srgbClr val="FAD736"/>
                        </a:solidFill>
                        <a:latin typeface="Cambria Math" panose="02040503050406030204" pitchFamily="18" charset="0"/>
                      </a:rPr>
                      <m:t>0.058</m:t>
                    </m:r>
                    <m:r>
                      <a:rPr kumimoji="1" lang="en-US" altLang="zh-CN" sz="2800" i="1">
                        <a:solidFill>
                          <a:srgbClr val="FAD73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2800" b="0" i="1" smtClean="0">
                        <a:solidFill>
                          <a:srgbClr val="FAD736"/>
                        </a:solidFill>
                        <a:latin typeface="Cambria Math" panose="02040503050406030204" pitchFamily="18" charset="0"/>
                      </a:rPr>
                      <m:t>0.017</m:t>
                    </m:r>
                  </m:oMath>
                </a14:m>
                <a:r>
                  <a:rPr kumimoji="1" lang="zh-CN" altLang="en-US" sz="2800" dirty="0">
                    <a:solidFill>
                      <a:srgbClr val="FAD7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8320247-EFC4-25D6-9D4E-C6F3D5215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061" y="1761158"/>
                <a:ext cx="5948363" cy="1815882"/>
              </a:xfrm>
              <a:prstGeom prst="rect">
                <a:avLst/>
              </a:prstGeom>
              <a:blipFill>
                <a:blip r:embed="rId3"/>
                <a:stretch>
                  <a:fillRect l="-213" b="-2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7DC883D3-F4AC-D37D-9B3D-8FEFE04D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4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741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Outlook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1DBED0-53E6-64DC-82E8-FF7D1C961C63}"/>
              </a:ext>
            </a:extLst>
          </p:cNvPr>
          <p:cNvSpPr/>
          <p:nvPr/>
        </p:nvSpPr>
        <p:spPr>
          <a:xfrm>
            <a:off x="1331860" y="5773622"/>
            <a:ext cx="3820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Parton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312A538-B273-87DC-CA7B-EAC3A6E67C1B}"/>
                  </a:ext>
                </a:extLst>
              </p:cNvPr>
              <p:cNvSpPr/>
              <p:nvPr/>
            </p:nvSpPr>
            <p:spPr>
              <a:xfrm>
                <a:off x="874638" y="1712332"/>
                <a:ext cx="5550990" cy="2241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1-d distributions: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en-US" altLang="zh-CN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zh-CN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400" dirty="0">
                    <a:solidFill>
                      <a:prstClr val="white"/>
                    </a:solidFill>
                    <a:latin typeface="Helvetica" charset="0"/>
                  </a:rPr>
                  <a:t> </a:t>
                </a:r>
                <a:endPara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Renormalization: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z: linear divergence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 z: logarithm divergence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312A538-B273-87DC-CA7B-EAC3A6E67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38" y="1712332"/>
                <a:ext cx="5550990" cy="2241960"/>
              </a:xfrm>
              <a:prstGeom prst="rect">
                <a:avLst/>
              </a:prstGeom>
              <a:blipFill>
                <a:blip r:embed="rId2"/>
                <a:stretch>
                  <a:fillRect l="-1370" b="-56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5ADA8597-2CE1-E1E5-BA57-B580D1B4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40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296D442-AE09-E9A6-B2BD-D55C909E57F9}"/>
              </a:ext>
            </a:extLst>
          </p:cNvPr>
          <p:cNvGrpSpPr/>
          <p:nvPr/>
        </p:nvGrpSpPr>
        <p:grpSpPr>
          <a:xfrm>
            <a:off x="1392688" y="4191006"/>
            <a:ext cx="3620641" cy="1109188"/>
            <a:chOff x="6480488" y="2780446"/>
            <a:chExt cx="3620641" cy="1109188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4ADE4FC4-A364-8668-7E0B-DE0D16B07A24}"/>
                </a:ext>
              </a:extLst>
            </p:cNvPr>
            <p:cNvSpPr/>
            <p:nvPr/>
          </p:nvSpPr>
          <p:spPr>
            <a:xfrm flipH="1" flipV="1">
              <a:off x="7312209" y="3472370"/>
              <a:ext cx="45719" cy="457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03E619B-4E4A-B344-3C98-7D2DA9D27E5B}"/>
                </a:ext>
              </a:extLst>
            </p:cNvPr>
            <p:cNvGrpSpPr/>
            <p:nvPr/>
          </p:nvGrpSpPr>
          <p:grpSpPr>
            <a:xfrm>
              <a:off x="6480488" y="2780446"/>
              <a:ext cx="3620641" cy="1109188"/>
              <a:chOff x="6480488" y="2780446"/>
              <a:chExt cx="3620641" cy="1109188"/>
            </a:xfrm>
          </p:grpSpPr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7ADD0742-92BF-9402-D3AA-90333778A0BB}"/>
                  </a:ext>
                </a:extLst>
              </p:cNvPr>
              <p:cNvCxnSpPr/>
              <p:nvPr/>
            </p:nvCxnSpPr>
            <p:spPr>
              <a:xfrm>
                <a:off x="6511895" y="3495230"/>
                <a:ext cx="333286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F37691CC-2EF1-E46A-C4BA-88DB6E8EF7FE}"/>
                      </a:ext>
                    </a:extLst>
                  </p:cNvPr>
                  <p:cNvSpPr txBox="1"/>
                  <p:nvPr/>
                </p:nvSpPr>
                <p:spPr>
                  <a:xfrm>
                    <a:off x="9844755" y="3520302"/>
                    <a:ext cx="25637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𝑧</m:t>
                          </m:r>
                        </m:oMath>
                      </m:oMathPara>
                    </a14:m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ea typeface="等线" panose="02010600030101010101" pitchFamily="2" charset="-122"/>
                      <a:cs typeface="Helvetica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7D762DB9-AEBE-7E7E-C45C-B80F1C3B32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44755" y="3520302"/>
                    <a:ext cx="256374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238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0AC24776-6BAD-6F79-69F4-BB368B9AD884}"/>
                      </a:ext>
                    </a:extLst>
                  </p:cNvPr>
                  <p:cNvSpPr txBox="1"/>
                  <p:nvPr/>
                </p:nvSpPr>
                <p:spPr>
                  <a:xfrm>
                    <a:off x="7312209" y="3520302"/>
                    <a:ext cx="25637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𝑆</m:t>
                              </m:r>
                            </m:sub>
                          </m:sSub>
                        </m:oMath>
                      </m:oMathPara>
                    </a14:m>
                    <a:endPara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ea typeface="等线" panose="02010600030101010101" pitchFamily="2" charset="-122"/>
                      <a:cs typeface="Helvetica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33CCFC12-73C2-82CE-C1A4-4D449C6A17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2209" y="3520302"/>
                    <a:ext cx="25637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452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337BB1F-0D9E-CDEB-65C3-5C7A631842AE}"/>
                  </a:ext>
                </a:extLst>
              </p:cNvPr>
              <p:cNvSpPr txBox="1"/>
              <p:nvPr/>
            </p:nvSpPr>
            <p:spPr>
              <a:xfrm>
                <a:off x="6577271" y="2794870"/>
                <a:ext cx="9913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short</a:t>
                </a:r>
                <a:endParaRPr kumimoji="0" lang="zh-CN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50BFB5F-23ED-C395-E2D6-81FAB149943B}"/>
                  </a:ext>
                </a:extLst>
              </p:cNvPr>
              <p:cNvSpPr txBox="1"/>
              <p:nvPr/>
            </p:nvSpPr>
            <p:spPr>
              <a:xfrm>
                <a:off x="8242277" y="2780446"/>
                <a:ext cx="9913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long</a:t>
                </a:r>
                <a:endParaRPr kumimoji="0" lang="zh-CN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左大括号 14">
                <a:extLst>
                  <a:ext uri="{FF2B5EF4-FFF2-40B4-BE49-F238E27FC236}">
                    <a16:creationId xmlns:a16="http://schemas.microsoft.com/office/drawing/2014/main" id="{9DF3496A-4758-F9DD-E2BA-DF685D0794A7}"/>
                  </a:ext>
                </a:extLst>
              </p:cNvPr>
              <p:cNvSpPr/>
              <p:nvPr/>
            </p:nvSpPr>
            <p:spPr>
              <a:xfrm rot="5400000">
                <a:off x="6753952" y="2847885"/>
                <a:ext cx="307651" cy="854580"/>
              </a:xfrm>
              <a:prstGeom prst="leftBrace">
                <a:avLst>
                  <a:gd name="adj1" fmla="val 44643"/>
                  <a:gd name="adj2" fmla="val 50000"/>
                </a:avLst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左大括号 8">
              <a:extLst>
                <a:ext uri="{FF2B5EF4-FFF2-40B4-BE49-F238E27FC236}">
                  <a16:creationId xmlns:a16="http://schemas.microsoft.com/office/drawing/2014/main" id="{4067D289-E8F4-26BF-AEE2-25BD71FBD1B5}"/>
                </a:ext>
              </a:extLst>
            </p:cNvPr>
            <p:cNvSpPr/>
            <p:nvPr/>
          </p:nvSpPr>
          <p:spPr>
            <a:xfrm rot="5400000">
              <a:off x="8384915" y="2192277"/>
              <a:ext cx="307651" cy="2127900"/>
            </a:xfrm>
            <a:prstGeom prst="leftBrace">
              <a:avLst>
                <a:gd name="adj1" fmla="val 105754"/>
                <a:gd name="adj2" fmla="val 50000"/>
              </a:avLst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D5722B5-54B9-5EC0-5699-D7AE5A1581CA}"/>
              </a:ext>
            </a:extLst>
          </p:cNvPr>
          <p:cNvGrpSpPr/>
          <p:nvPr/>
        </p:nvGrpSpPr>
        <p:grpSpPr>
          <a:xfrm>
            <a:off x="7221307" y="3545028"/>
            <a:ext cx="2603997" cy="2199845"/>
            <a:chOff x="6833644" y="2992842"/>
            <a:chExt cx="3883007" cy="3073905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59E3DA10-5692-096B-F8FD-5FBA9D1208DD}"/>
                </a:ext>
              </a:extLst>
            </p:cNvPr>
            <p:cNvGrpSpPr/>
            <p:nvPr/>
          </p:nvGrpSpPr>
          <p:grpSpPr>
            <a:xfrm>
              <a:off x="7403994" y="3161844"/>
              <a:ext cx="2793917" cy="2608483"/>
              <a:chOff x="4045370" y="3221664"/>
              <a:chExt cx="2793917" cy="2608483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E1401E4-8312-B1B5-95B9-74AE592F87F8}"/>
                  </a:ext>
                </a:extLst>
              </p:cNvPr>
              <p:cNvSpPr/>
              <p:nvPr/>
            </p:nvSpPr>
            <p:spPr>
              <a:xfrm rot="5400000">
                <a:off x="3122346" y="4324615"/>
                <a:ext cx="2408502" cy="50341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5FBA30C-AF4D-B0A4-B77E-A46A9162F427}"/>
                  </a:ext>
                </a:extLst>
              </p:cNvPr>
              <p:cNvSpPr/>
              <p:nvPr/>
            </p:nvSpPr>
            <p:spPr>
              <a:xfrm>
                <a:off x="4076953" y="5334338"/>
                <a:ext cx="2620106" cy="462762"/>
              </a:xfrm>
              <a:prstGeom prst="rect">
                <a:avLst/>
              </a:prstGeom>
              <a:solidFill>
                <a:srgbClr val="FAD736"/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99E3DFA-D6A5-5169-B507-9FBC3D86EDAE}"/>
                  </a:ext>
                </a:extLst>
              </p:cNvPr>
              <p:cNvSpPr/>
              <p:nvPr/>
            </p:nvSpPr>
            <p:spPr>
              <a:xfrm>
                <a:off x="4083197" y="5334338"/>
                <a:ext cx="503420" cy="4627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38197615-E5C5-40C7-529A-5EA55E9D4711}"/>
                  </a:ext>
                </a:extLst>
              </p:cNvPr>
              <p:cNvGrpSpPr/>
              <p:nvPr/>
            </p:nvGrpSpPr>
            <p:grpSpPr>
              <a:xfrm rot="5400000">
                <a:off x="5414374" y="4405235"/>
                <a:ext cx="66095" cy="2783730"/>
                <a:chOff x="7357928" y="3119216"/>
                <a:chExt cx="45719" cy="1770046"/>
              </a:xfrm>
            </p:grpSpPr>
            <p:cxnSp>
              <p:nvCxnSpPr>
                <p:cNvPr id="28" name="直接箭头连接符 30">
                  <a:extLst>
                    <a:ext uri="{FF2B5EF4-FFF2-40B4-BE49-F238E27FC236}">
                      <a16:creationId xmlns:a16="http://schemas.microsoft.com/office/drawing/2014/main" id="{76D4AFD4-6827-9832-A9E4-C045D0150D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78010" y="3119216"/>
                  <a:ext cx="0" cy="177004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2B93CD02-71F8-D36B-6C2B-683B5FE892DE}"/>
                    </a:ext>
                  </a:extLst>
                </p:cNvPr>
                <p:cNvSpPr/>
                <p:nvPr/>
              </p:nvSpPr>
              <p:spPr>
                <a:xfrm>
                  <a:off x="7357928" y="4546302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76096540-3BF4-F10A-E67E-B5CC64EC7FE6}"/>
                  </a:ext>
                </a:extLst>
              </p:cNvPr>
              <p:cNvGrpSpPr/>
              <p:nvPr/>
            </p:nvGrpSpPr>
            <p:grpSpPr>
              <a:xfrm>
                <a:off x="4045370" y="3221664"/>
                <a:ext cx="71902" cy="2558912"/>
                <a:chOff x="7357928" y="3119216"/>
                <a:chExt cx="45719" cy="1770046"/>
              </a:xfrm>
            </p:grpSpPr>
            <p:cxnSp>
              <p:nvCxnSpPr>
                <p:cNvPr id="26" name="直接箭头连接符 23">
                  <a:extLst>
                    <a:ext uri="{FF2B5EF4-FFF2-40B4-BE49-F238E27FC236}">
                      <a16:creationId xmlns:a16="http://schemas.microsoft.com/office/drawing/2014/main" id="{FC3E40E9-10BC-A0D7-4653-80275A0D4C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78010" y="3119216"/>
                  <a:ext cx="0" cy="177004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314657B2-5DDA-0069-380E-049AC2A7A615}"/>
                    </a:ext>
                  </a:extLst>
                </p:cNvPr>
                <p:cNvSpPr/>
                <p:nvPr/>
              </p:nvSpPr>
              <p:spPr>
                <a:xfrm>
                  <a:off x="7357928" y="4546302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CFD9E9F-1BE2-4FED-5F9C-7B55ED58A79A}"/>
                  </a:ext>
                </a:extLst>
              </p:cNvPr>
              <p:cNvSpPr/>
              <p:nvPr/>
            </p:nvSpPr>
            <p:spPr>
              <a:xfrm rot="8064113">
                <a:off x="4182756" y="4193376"/>
                <a:ext cx="2408502" cy="50341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62C6345A-2B0B-BA10-2C90-299EBAA69AF8}"/>
                    </a:ext>
                  </a:extLst>
                </p:cNvPr>
                <p:cNvSpPr txBox="1"/>
                <p:nvPr/>
              </p:nvSpPr>
              <p:spPr>
                <a:xfrm>
                  <a:off x="9981713" y="5697415"/>
                  <a:ext cx="7349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1BAC8569-057D-7C0B-B088-5573565A21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1713" y="5697415"/>
                  <a:ext cx="73493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149EAC1-3D14-5BD2-BAB7-3AE8A7DCFE75}"/>
                    </a:ext>
                  </a:extLst>
                </p:cNvPr>
                <p:cNvSpPr txBox="1"/>
                <p:nvPr/>
              </p:nvSpPr>
              <p:spPr>
                <a:xfrm>
                  <a:off x="6833644" y="2992842"/>
                  <a:ext cx="7349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9067C372-2A9D-53A1-04A5-6DC204B88D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644" y="2992842"/>
                  <a:ext cx="73493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2013F813-0F8F-2049-26C0-372F41ACC769}"/>
                  </a:ext>
                </a:extLst>
              </p:cNvPr>
              <p:cNvSpPr/>
              <p:nvPr/>
            </p:nvSpPr>
            <p:spPr>
              <a:xfrm>
                <a:off x="6329260" y="1790260"/>
                <a:ext cx="6105579" cy="11339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2-d distributions: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CN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altLang="zh-CN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US" altLang="zh-CN" sz="24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zh-CN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CN" sz="24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Renormalization:</a:t>
                </a:r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2013F813-0F8F-2049-26C0-372F41ACC7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60" y="1790260"/>
                <a:ext cx="6105579" cy="1133965"/>
              </a:xfrm>
              <a:prstGeom prst="rect">
                <a:avLst/>
              </a:prstGeom>
              <a:blipFill>
                <a:blip r:embed="rId8"/>
                <a:stretch>
                  <a:fillRect l="-1245" b="-1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>
            <a:extLst>
              <a:ext uri="{FF2B5EF4-FFF2-40B4-BE49-F238E27FC236}">
                <a16:creationId xmlns:a16="http://schemas.microsoft.com/office/drawing/2014/main" id="{443C0D28-FEB8-BD44-A760-8DC576DEB306}"/>
              </a:ext>
            </a:extLst>
          </p:cNvPr>
          <p:cNvSpPr/>
          <p:nvPr/>
        </p:nvSpPr>
        <p:spPr>
          <a:xfrm>
            <a:off x="6757157" y="5753357"/>
            <a:ext cx="3820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latin typeface="Helvetica" charset="0"/>
              </a:rPr>
              <a:t>Lightcone</a:t>
            </a:r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 Distribution Amplitudes</a:t>
            </a:r>
          </a:p>
        </p:txBody>
      </p:sp>
    </p:spTree>
    <p:extLst>
      <p:ext uri="{BB962C8B-B14F-4D97-AF65-F5344CB8AC3E}">
        <p14:creationId xmlns:p14="http://schemas.microsoft.com/office/powerpoint/2010/main" val="5903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Outlook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1DBED0-53E6-64DC-82E8-FF7D1C961C63}"/>
              </a:ext>
            </a:extLst>
          </p:cNvPr>
          <p:cNvSpPr/>
          <p:nvPr/>
        </p:nvSpPr>
        <p:spPr>
          <a:xfrm>
            <a:off x="1417722" y="5867010"/>
            <a:ext cx="10276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AD736"/>
                </a:solidFill>
                <a:latin typeface="Helvetica" charset="0"/>
              </a:rPr>
              <a:t>Heavy-meson LCDA </a:t>
            </a:r>
            <a:r>
              <a:rPr lang="en-US" altLang="zh-CN" sz="2400" dirty="0">
                <a:solidFill>
                  <a:schemeClr val="bg1"/>
                </a:solidFill>
                <a:latin typeface="Helvetica" charset="0"/>
              </a:rPr>
              <a:t>is the crucial input for the study of B meson decays.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00F586A-2C2A-4EBF-AAF7-080C6B5C7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22" y="2460303"/>
            <a:ext cx="1658248" cy="16972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EE8AD040-C971-EF17-5DBF-FF0696A8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41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0A14860-BFF7-CDF7-A973-E939D39B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60" y="2490358"/>
            <a:ext cx="3742016" cy="1442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10" name="Object 5">
            <a:extLst>
              <a:ext uri="{FF2B5EF4-FFF2-40B4-BE49-F238E27FC236}">
                <a16:creationId xmlns:a16="http://schemas.microsoft.com/office/drawing/2014/main" id="{F35628AA-83A2-1FF8-D3B7-7BE15778A8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010068"/>
              </p:ext>
            </p:extLst>
          </p:nvPr>
        </p:nvGraphicFramePr>
        <p:xfrm>
          <a:off x="5116377" y="4587895"/>
          <a:ext cx="5298621" cy="453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68173600" imgH="5562600" progId="Equation.3">
                  <p:embed/>
                </p:oleObj>
              </mc:Choice>
              <mc:Fallback>
                <p:oleObj name="公式" r:id="rId4" imgW="68173600" imgH="5562600" progId="Equation.3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93E877CA-59EB-D5B3-8C54-1643916C41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377" y="4587895"/>
                        <a:ext cx="5298621" cy="45309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13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Outlook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EE8AD040-C971-EF17-5DBF-FF0696A8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42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0A14860-BFF7-CDF7-A973-E939D39B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64" y="2524807"/>
            <a:ext cx="3742016" cy="1442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10" name="Object 5">
            <a:extLst>
              <a:ext uri="{FF2B5EF4-FFF2-40B4-BE49-F238E27FC236}">
                <a16:creationId xmlns:a16="http://schemas.microsoft.com/office/drawing/2014/main" id="{F35628AA-83A2-1FF8-D3B7-7BE15778A8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724307"/>
              </p:ext>
            </p:extLst>
          </p:nvPr>
        </p:nvGraphicFramePr>
        <p:xfrm>
          <a:off x="310880" y="4584569"/>
          <a:ext cx="5298621" cy="453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68173600" imgH="5562600" progId="Equation.3">
                  <p:embed/>
                </p:oleObj>
              </mc:Choice>
              <mc:Fallback>
                <p:oleObj name="公式" r:id="rId3" imgW="68173600" imgH="5562600" progId="Equation.3">
                  <p:embed/>
                  <p:pic>
                    <p:nvPicPr>
                      <p:cNvPr id="10" name="Object 5">
                        <a:extLst>
                          <a:ext uri="{FF2B5EF4-FFF2-40B4-BE49-F238E27FC236}">
                            <a16:creationId xmlns:a16="http://schemas.microsoft.com/office/drawing/2014/main" id="{F35628AA-83A2-1FF8-D3B7-7BE15778A8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80" y="4584569"/>
                        <a:ext cx="5298621" cy="45309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2216A39F-B362-D8B2-1EFE-A7B1D873E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500" y="1588910"/>
            <a:ext cx="4862243" cy="320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7134C93-2B9E-6D51-F3F2-DCB01150F2C3}"/>
              </a:ext>
            </a:extLst>
          </p:cNvPr>
          <p:cNvSpPr txBox="1"/>
          <p:nvPr/>
        </p:nvSpPr>
        <p:spPr>
          <a:xfrm>
            <a:off x="7692060" y="5037666"/>
            <a:ext cx="264312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PRD </a:t>
            </a:r>
            <a:r>
              <a:rPr lang="zh-CN" altLang="en-US" dirty="0"/>
              <a:t>127</a:t>
            </a:r>
            <a:r>
              <a:rPr lang="en-US" altLang="zh-CN" dirty="0"/>
              <a:t>, </a:t>
            </a:r>
            <a:r>
              <a:rPr lang="zh-CN" altLang="en-US" dirty="0"/>
              <a:t>062002 (2021)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DFC7FA1-824B-A433-5999-475D0EE951CE}"/>
              </a:ext>
            </a:extLst>
          </p:cNvPr>
          <p:cNvSpPr/>
          <p:nvPr/>
        </p:nvSpPr>
        <p:spPr>
          <a:xfrm>
            <a:off x="800101" y="5890428"/>
            <a:ext cx="11178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Helvetica" charset="0"/>
              </a:rPr>
              <a:t>An attempt is made in </a:t>
            </a:r>
            <a:r>
              <a:rPr lang="en-US" altLang="zh-CN" sz="2400" dirty="0">
                <a:solidFill>
                  <a:srgbClr val="FAD736"/>
                </a:solidFill>
                <a:latin typeface="Helvetica" charset="0"/>
              </a:rPr>
              <a:t>heavy quark effective theory</a:t>
            </a:r>
            <a:r>
              <a:rPr lang="en-US" altLang="zh-CN" sz="2400" dirty="0">
                <a:solidFill>
                  <a:schemeClr val="bg1"/>
                </a:solidFill>
                <a:latin typeface="Helvetica" charset="0"/>
              </a:rPr>
              <a:t>, but no first-principle yet.</a:t>
            </a:r>
          </a:p>
        </p:txBody>
      </p:sp>
    </p:spTree>
    <p:extLst>
      <p:ext uri="{BB962C8B-B14F-4D97-AF65-F5344CB8AC3E}">
        <p14:creationId xmlns:p14="http://schemas.microsoft.com/office/powerpoint/2010/main" val="711545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C29608-781F-1873-B40D-AE2E9E47F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56F3A1-F1AB-E10D-38D6-4C2B15BEF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1564" y="2627313"/>
            <a:ext cx="2633662" cy="1030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kumimoji="1" lang="zh-CN" alt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32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50181BB-7F15-6641-A7C2-9122AEB2E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16"/>
          <a:stretch/>
        </p:blipFill>
        <p:spPr>
          <a:xfrm>
            <a:off x="7880292" y="3067458"/>
            <a:ext cx="3688794" cy="257354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DFDFF40-A669-2043-9319-BF1D45750EEC}"/>
              </a:ext>
            </a:extLst>
          </p:cNvPr>
          <p:cNvSpPr/>
          <p:nvPr/>
        </p:nvSpPr>
        <p:spPr>
          <a:xfrm>
            <a:off x="410806" y="237961"/>
            <a:ext cx="5323967" cy="48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calculations</a:t>
            </a:r>
            <a:endParaRPr lang="zh-CN" alt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E399F7-43B5-CC46-8A3F-4A45B780B7A7}"/>
              </a:ext>
            </a:extLst>
          </p:cNvPr>
          <p:cNvSpPr/>
          <p:nvPr/>
        </p:nvSpPr>
        <p:spPr>
          <a:xfrm>
            <a:off x="804910" y="757181"/>
            <a:ext cx="1111064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Lorentz-invariant approach: 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ratios of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Mellin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moments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F484A97-1194-1C40-8918-8B9756D213B9}"/>
              </a:ext>
            </a:extLst>
          </p:cNvPr>
          <p:cNvSpPr/>
          <p:nvPr/>
        </p:nvSpPr>
        <p:spPr>
          <a:xfrm>
            <a:off x="1452209" y="1317507"/>
            <a:ext cx="4821000" cy="657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Hagler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EPL88(2009); </a:t>
            </a:r>
            <a:r>
              <a:rPr lang="en-US" altLang="zh-CN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Musch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PRD85(2012);</a:t>
            </a:r>
          </a:p>
          <a:p>
            <a:pPr>
              <a:lnSpc>
                <a:spcPct val="120000"/>
              </a:lnSpc>
            </a:pP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Yoon, 1601.05717, PRD96(2017); ……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D91C4B7-E38A-0D4E-B4B2-9560CC8ACA78}"/>
              </a:ext>
            </a:extLst>
          </p:cNvPr>
          <p:cNvSpPr/>
          <p:nvPr/>
        </p:nvSpPr>
        <p:spPr>
          <a:xfrm>
            <a:off x="804910" y="2004877"/>
            <a:ext cx="1111064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LaMET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formalism: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B00BDB3-FB9A-8144-AABA-BDE6EF79EA6E}"/>
              </a:ext>
            </a:extLst>
          </p:cNvPr>
          <p:cNvSpPr/>
          <p:nvPr/>
        </p:nvSpPr>
        <p:spPr>
          <a:xfrm>
            <a:off x="8138483" y="5708162"/>
            <a:ext cx="38053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Collins-Soper kernel, PRD106(2022)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E2291BF-B742-6444-8717-13107660B6CF}"/>
              </a:ext>
            </a:extLst>
          </p:cNvPr>
          <p:cNvSpPr/>
          <p:nvPr/>
        </p:nvSpPr>
        <p:spPr>
          <a:xfrm>
            <a:off x="8167303" y="2702781"/>
            <a:ext cx="3281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</a:t>
            </a:r>
            <a:r>
              <a:rPr lang="zh-CN" alt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function, PRL125(2020)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8213E8A-CB32-4047-9A37-008A562A8692}"/>
              </a:ext>
            </a:extLst>
          </p:cNvPr>
          <p:cNvSpPr/>
          <p:nvPr/>
        </p:nvSpPr>
        <p:spPr>
          <a:xfrm>
            <a:off x="1157130" y="2621647"/>
            <a:ext cx="6957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I: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theoretical framework of calculating TMDPDFs and related intrinsic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function, Collins-Soper kernel, beam function…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0A5B0FF-26B0-C14C-B49A-D8B2816F9A38}"/>
              </a:ext>
            </a:extLst>
          </p:cNvPr>
          <p:cNvSpPr/>
          <p:nvPr/>
        </p:nvSpPr>
        <p:spPr>
          <a:xfrm>
            <a:off x="1659377" y="3269642"/>
            <a:ext cx="5189597" cy="657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Ji, RMP93(2021), NPB955(2020), PLB811(2020); Ebert, JHEP04(2022); Deng, JHEP09(2022)…… 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91E73FA-BEE0-C04C-A9FD-02564DDDC972}"/>
              </a:ext>
            </a:extLst>
          </p:cNvPr>
          <p:cNvSpPr/>
          <p:nvPr/>
        </p:nvSpPr>
        <p:spPr>
          <a:xfrm>
            <a:off x="1157130" y="4036690"/>
            <a:ext cx="6651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II: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calculation of intrinsic soft function and Collins-Soper kernel;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72E24E0-51C2-5B4A-A473-D4543A47D633}"/>
              </a:ext>
            </a:extLst>
          </p:cNvPr>
          <p:cNvSpPr/>
          <p:nvPr/>
        </p:nvSpPr>
        <p:spPr>
          <a:xfrm>
            <a:off x="1652405" y="4711048"/>
            <a:ext cx="6462548" cy="657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LPC, PRL125(2020); Li, PRL128(2022); LPC, PRD106(2022); </a:t>
            </a:r>
          </a:p>
          <a:p>
            <a:pPr>
              <a:lnSpc>
                <a:spcPct val="120000"/>
              </a:lnSpc>
            </a:pP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Shanahan, PRD104(2021); Schlemmer, JHEP08(2021); ……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E4D3D1C-6DF3-3542-B2E7-FEA20751F709}"/>
              </a:ext>
            </a:extLst>
          </p:cNvPr>
          <p:cNvSpPr/>
          <p:nvPr/>
        </p:nvSpPr>
        <p:spPr>
          <a:xfrm>
            <a:off x="1157129" y="5442522"/>
            <a:ext cx="6651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III: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Renormalization,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resummation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F9DB56B-B05C-6C4E-9D26-3D835994B7B5}"/>
              </a:ext>
            </a:extLst>
          </p:cNvPr>
          <p:cNvSpPr/>
          <p:nvPr/>
        </p:nvSpPr>
        <p:spPr>
          <a:xfrm>
            <a:off x="1659377" y="5800315"/>
            <a:ext cx="7131810" cy="366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LPC, PRL129(2022); 2209.01236……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33E660B-FD6A-8440-98A5-8AB16BEAE6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21"/>
          <a:stretch/>
        </p:blipFill>
        <p:spPr>
          <a:xfrm>
            <a:off x="7666186" y="419035"/>
            <a:ext cx="3789925" cy="2269698"/>
          </a:xfrm>
          <a:prstGeom prst="rect">
            <a:avLst/>
          </a:prstGeom>
        </p:spPr>
      </p:pic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71DD1451-FF94-0F1B-2200-C57796D8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44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25113"/>
      </p:ext>
    </p:extLst>
  </p:cSld>
  <p:clrMapOvr>
    <a:masterClrMapping/>
  </p:clrMapOvr>
  <p:transition advTm="3094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LaMET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50A8BA-5EB9-977B-FCE6-7F3C1CE836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27" y="802880"/>
            <a:ext cx="2764261" cy="24056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1DBED0-53E6-64DC-82E8-FF7D1C961C63}"/>
              </a:ext>
            </a:extLst>
          </p:cNvPr>
          <p:cNvSpPr/>
          <p:nvPr/>
        </p:nvSpPr>
        <p:spPr>
          <a:xfrm>
            <a:off x="1356727" y="3761625"/>
            <a:ext cx="2337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PDF: </a:t>
            </a:r>
          </a:p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light-cone separation;</a:t>
            </a:r>
          </a:p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Cannot be calculated on the lattice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B1BA898-0CD9-A6AD-4F41-AAA0378F92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841" y="995831"/>
            <a:ext cx="2725517" cy="23575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DC7EC98-3879-BD2C-1821-9E03C85B9724}"/>
              </a:ext>
            </a:extLst>
          </p:cNvPr>
          <p:cNvSpPr/>
          <p:nvPr/>
        </p:nvSpPr>
        <p:spPr>
          <a:xfrm>
            <a:off x="8433944" y="3958047"/>
            <a:ext cx="2416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Quasi-PDF :</a:t>
            </a:r>
          </a:p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Equal-time correlation;</a:t>
            </a:r>
          </a:p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Directly calculable on the lattice</a:t>
            </a:r>
          </a:p>
        </p:txBody>
      </p:sp>
      <p:grpSp>
        <p:nvGrpSpPr>
          <p:cNvPr id="8" name="组 11">
            <a:extLst>
              <a:ext uri="{FF2B5EF4-FFF2-40B4-BE49-F238E27FC236}">
                <a16:creationId xmlns:a16="http://schemas.microsoft.com/office/drawing/2014/main" id="{6911BCCB-CE22-223D-5ABF-2E8BC97B052C}"/>
              </a:ext>
            </a:extLst>
          </p:cNvPr>
          <p:cNvGrpSpPr/>
          <p:nvPr/>
        </p:nvGrpSpPr>
        <p:grpSpPr>
          <a:xfrm>
            <a:off x="5054973" y="3408470"/>
            <a:ext cx="2082054" cy="2030501"/>
            <a:chOff x="3184204" y="2260751"/>
            <a:chExt cx="2082054" cy="2030501"/>
          </a:xfrm>
          <a:solidFill>
            <a:schemeClr val="bg1"/>
          </a:solidFill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260DAD1-0632-32F3-7F2E-7488361E0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204" y="2260751"/>
              <a:ext cx="2082054" cy="2030501"/>
            </a:xfrm>
            <a:prstGeom prst="rect">
              <a:avLst/>
            </a:prstGeom>
            <a:grpFill/>
          </p:spPr>
        </p:pic>
        <p:grpSp>
          <p:nvGrpSpPr>
            <p:cNvPr id="10" name="组 13">
              <a:extLst>
                <a:ext uri="{FF2B5EF4-FFF2-40B4-BE49-F238E27FC236}">
                  <a16:creationId xmlns:a16="http://schemas.microsoft.com/office/drawing/2014/main" id="{48FEC637-A358-4DE2-7085-C7AD52E3DA26}"/>
                </a:ext>
              </a:extLst>
            </p:cNvPr>
            <p:cNvGrpSpPr/>
            <p:nvPr/>
          </p:nvGrpSpPr>
          <p:grpSpPr>
            <a:xfrm>
              <a:off x="3708322" y="3214071"/>
              <a:ext cx="884621" cy="201618"/>
              <a:chOff x="3708322" y="3214071"/>
              <a:chExt cx="884621" cy="201618"/>
            </a:xfrm>
            <a:grpFill/>
          </p:grpSpPr>
          <p:cxnSp>
            <p:nvCxnSpPr>
              <p:cNvPr id="11" name="直线连接符 10">
                <a:extLst>
                  <a:ext uri="{FF2B5EF4-FFF2-40B4-BE49-F238E27FC236}">
                    <a16:creationId xmlns:a16="http://schemas.microsoft.com/office/drawing/2014/main" id="{69C0C621-7FF6-4796-0525-B28844604B16}"/>
                  </a:ext>
                </a:extLst>
              </p:cNvPr>
              <p:cNvCxnSpPr/>
              <p:nvPr/>
            </p:nvCxnSpPr>
            <p:spPr>
              <a:xfrm>
                <a:off x="3806955" y="3313324"/>
                <a:ext cx="785988" cy="0"/>
              </a:xfrm>
              <a:prstGeom prst="line">
                <a:avLst/>
              </a:prstGeom>
              <a:grpFill/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68880AB4-D131-F406-D39C-8DACD30B013A}"/>
                  </a:ext>
                </a:extLst>
              </p:cNvPr>
              <p:cNvSpPr/>
              <p:nvPr/>
            </p:nvSpPr>
            <p:spPr>
              <a:xfrm>
                <a:off x="4395676" y="3214071"/>
                <a:ext cx="197267" cy="19850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70426136-CF03-63EC-8B63-E2D85A41A4BB}"/>
                  </a:ext>
                </a:extLst>
              </p:cNvPr>
              <p:cNvSpPr/>
              <p:nvPr/>
            </p:nvSpPr>
            <p:spPr>
              <a:xfrm>
                <a:off x="3708322" y="3217183"/>
                <a:ext cx="197267" cy="19850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2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Light-Front Quantization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2A90758-30E3-3F9C-CF85-0DD74DBB8FDB}"/>
                  </a:ext>
                </a:extLst>
              </p:cNvPr>
              <p:cNvSpPr txBox="1"/>
              <p:nvPr/>
            </p:nvSpPr>
            <p:spPr>
              <a:xfrm>
                <a:off x="800101" y="1531422"/>
                <a:ext cx="6098720" cy="2619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" altLang="zh-CN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Naive</a:t>
                </a:r>
                <a:r>
                  <a:rPr lang="zh-CN" altLang="en-US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definition: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altLang="zh-CN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altLang="zh-CN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d>
                    <m:r>
                      <a:rPr lang="en-US" altLang="zh-CN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e>
                        <m:sSubSup>
                          <m:sSubSupPr>
                            <m:ctrlPr>
                              <a:rPr lang="en-US" altLang="zh-CN" sz="1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zh-CN" sz="1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1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  <m:e>
                        <m:r>
                          <a:rPr lang="en-US" altLang="zh-CN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" altLang="zh-CN" sz="1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" altLang="zh-CN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Every </a:t>
                </a:r>
                <a:r>
                  <a:rPr lang="en" altLang="zh-CN" sz="1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parton</a:t>
                </a:r>
                <a:r>
                  <a:rPr lang="en" altLang="zh-CN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has k=∞, however, </a:t>
                </a:r>
              </a:p>
              <a:p>
                <a:pPr>
                  <a:lnSpc>
                    <a:spcPct val="150000"/>
                  </a:lnSpc>
                </a:pPr>
                <a:r>
                  <a:rPr lang="en" altLang="zh-CN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x=k/p = finite,   x∈ [0,1] </a:t>
                </a:r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" altLang="zh-CN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Parton distribution function 𝑓(𝑥) </a:t>
                </a:r>
              </a:p>
              <a:p>
                <a:pPr>
                  <a:lnSpc>
                    <a:spcPct val="150000"/>
                  </a:lnSpc>
                </a:pPr>
                <a:r>
                  <a:rPr lang="en" altLang="zh-CN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probability of finding </a:t>
                </a:r>
                <a:r>
                  <a:rPr lang="en" altLang="zh-CN" sz="1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parton</a:t>
                </a:r>
                <a:r>
                  <a:rPr lang="en" altLang="zh-CN" sz="1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a proton, carrying x fraction of the momentum of the parent. 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2A90758-30E3-3F9C-CF85-0DD74DBB8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1" y="1531422"/>
                <a:ext cx="6098720" cy="2619500"/>
              </a:xfrm>
              <a:prstGeom prst="rect">
                <a:avLst/>
              </a:prstGeom>
              <a:blipFill>
                <a:blip r:embed="rId2"/>
                <a:stretch>
                  <a:fillRect l="-622" b="-2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A6C06861-8835-1F3D-9516-ECB9AAD5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46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87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E1DBED0-53E6-64DC-82E8-FF7D1C961C63}"/>
              </a:ext>
            </a:extLst>
          </p:cNvPr>
          <p:cNvSpPr/>
          <p:nvPr/>
        </p:nvSpPr>
        <p:spPr>
          <a:xfrm>
            <a:off x="2516055" y="4267811"/>
            <a:ext cx="4211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charset="0"/>
              </a:rPr>
              <a:t>Renormalization, self-renormalization</a:t>
            </a: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E825958D-8307-F6B0-2AAE-F2C418F7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47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06991FB-E6ED-1959-5EDE-5E749284943A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Progress on PDF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049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FFB2186D-75C6-F941-863B-C8C96BFED7CF}"/>
              </a:ext>
            </a:extLst>
          </p:cNvPr>
          <p:cNvSpPr/>
          <p:nvPr/>
        </p:nvSpPr>
        <p:spPr>
          <a:xfrm>
            <a:off x="410806" y="296219"/>
            <a:ext cx="11387318" cy="5760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216000" tIns="46800" rIns="216000" bIns="18000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b="1" dirty="0">
                <a:latin typeface="Times New Roman" charset="0"/>
                <a:ea typeface="Times New Roman" charset="0"/>
                <a:cs typeface="Times New Roman" charset="0"/>
              </a:rPr>
              <a:t>Soft function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57CB3B-A61E-E149-8531-3DEC6060C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80"/>
          <a:stretch/>
        </p:blipFill>
        <p:spPr>
          <a:xfrm>
            <a:off x="1011210" y="2199760"/>
            <a:ext cx="3279259" cy="1797869"/>
          </a:xfrm>
          <a:prstGeom prst="rect">
            <a:avLst/>
          </a:prstGeom>
        </p:spPr>
      </p:pic>
      <p:sp>
        <p:nvSpPr>
          <p:cNvPr id="3" name="弧 2">
            <a:extLst>
              <a:ext uri="{FF2B5EF4-FFF2-40B4-BE49-F238E27FC236}">
                <a16:creationId xmlns:a16="http://schemas.microsoft.com/office/drawing/2014/main" id="{0B6D4C01-2F63-394B-AD8D-A674575C62E9}"/>
              </a:ext>
            </a:extLst>
          </p:cNvPr>
          <p:cNvSpPr/>
          <p:nvPr/>
        </p:nvSpPr>
        <p:spPr bwMode="auto">
          <a:xfrm rot="8260431">
            <a:off x="1550286" y="2440844"/>
            <a:ext cx="1990165" cy="1944255"/>
          </a:xfrm>
          <a:prstGeom prst="arc">
            <a:avLst>
              <a:gd name="adj1" fmla="val 14253299"/>
              <a:gd name="adj2" fmla="val 1583246"/>
            </a:avLst>
          </a:prstGeom>
          <a:noFill/>
          <a:ln w="28575">
            <a:solidFill>
              <a:srgbClr val="FF0000"/>
            </a:solidFill>
            <a:prstDash val="sysDot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EEEB95-2978-404D-8FE7-E6030ECC0BE6}"/>
              </a:ext>
            </a:extLst>
          </p:cNvPr>
          <p:cNvSpPr/>
          <p:nvPr/>
        </p:nvSpPr>
        <p:spPr>
          <a:xfrm>
            <a:off x="803218" y="4630359"/>
            <a:ext cx="364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gluon emission =&gt;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function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91F3503-1A5A-F543-B4C5-54CE2D58C5B6}"/>
              </a:ext>
            </a:extLst>
          </p:cNvPr>
          <p:cNvSpPr/>
          <p:nvPr/>
        </p:nvSpPr>
        <p:spPr>
          <a:xfrm>
            <a:off x="4037313" y="1258039"/>
            <a:ext cx="7760811" cy="539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Rapidity-independent part: intrinsic/reduced soft function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94B86E9-5185-8449-97C5-53396823947A}"/>
              </a:ext>
            </a:extLst>
          </p:cNvPr>
          <p:cNvSpPr/>
          <p:nvPr/>
        </p:nvSpPr>
        <p:spPr>
          <a:xfrm>
            <a:off x="918160" y="2725298"/>
            <a:ext cx="1114185" cy="1367758"/>
          </a:xfrm>
          <a:prstGeom prst="ellipse">
            <a:avLst/>
          </a:prstGeom>
          <a:ln w="12700">
            <a:solidFill>
              <a:srgbClr val="3E8C26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01745BF-6E97-744D-8830-5E1E997FE571}"/>
              </a:ext>
            </a:extLst>
          </p:cNvPr>
          <p:cNvSpPr/>
          <p:nvPr/>
        </p:nvSpPr>
        <p:spPr>
          <a:xfrm>
            <a:off x="775716" y="2312853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3E8C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TMDPDF</a:t>
            </a:r>
            <a:endParaRPr lang="zh-CN" altLang="en-US" dirty="0">
              <a:solidFill>
                <a:srgbClr val="3E8C26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E84A396-3E2B-E949-9CEE-B1F038438FBF}"/>
              </a:ext>
            </a:extLst>
          </p:cNvPr>
          <p:cNvSpPr/>
          <p:nvPr/>
        </p:nvSpPr>
        <p:spPr>
          <a:xfrm>
            <a:off x="4744413" y="1921680"/>
            <a:ext cx="6436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Ji, NPB955(2020); Zhang, PRL125(2020); Li, PRL128(2022); ……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068227-E3E4-3641-9D96-F7599EE9B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501" y="2450320"/>
            <a:ext cx="5045582" cy="378692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57E2659-57C7-7340-92DE-5733351C42D1}"/>
              </a:ext>
            </a:extLst>
          </p:cNvPr>
          <p:cNvSpPr/>
          <p:nvPr/>
        </p:nvSpPr>
        <p:spPr>
          <a:xfrm>
            <a:off x="9720104" y="3046642"/>
            <a:ext cx="2861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&lt;=     Zhang, PRL125(2020)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564C3FC-9734-694D-9E4A-9E14434773DA}"/>
              </a:ext>
            </a:extLst>
          </p:cNvPr>
          <p:cNvSpPr/>
          <p:nvPr/>
        </p:nvSpPr>
        <p:spPr>
          <a:xfrm rot="20111890">
            <a:off x="5816721" y="3974413"/>
            <a:ext cx="38991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dirty="0">
                <a:solidFill>
                  <a:srgbClr val="FF0000">
                    <a:alpha val="37000"/>
                  </a:srgbClr>
                </a:solidFill>
                <a:latin typeface="Bradley Hand" pitchFamily="2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3D6BEDA-1F83-544B-A056-7F431CC7A9B6}"/>
              </a:ext>
            </a:extLst>
          </p:cNvPr>
          <p:cNvSpPr/>
          <p:nvPr/>
        </p:nvSpPr>
        <p:spPr>
          <a:xfrm>
            <a:off x="9768965" y="3331536"/>
            <a:ext cx="2081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&lt;=   Chu, 2211.xxxx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BDFEDCFD-047E-2345-903D-EC19285D2FD4}"/>
              </a:ext>
            </a:extLst>
          </p:cNvPr>
          <p:cNvSpPr/>
          <p:nvPr/>
        </p:nvSpPr>
        <p:spPr>
          <a:xfrm>
            <a:off x="2984208" y="2812473"/>
            <a:ext cx="1114185" cy="1367758"/>
          </a:xfrm>
          <a:prstGeom prst="ellipse">
            <a:avLst/>
          </a:prstGeom>
          <a:ln w="12700">
            <a:solidFill>
              <a:srgbClr val="3E8C26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CA86C9CA-EAC4-E07F-5524-DB20CE2E2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48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1350"/>
      </p:ext>
    </p:extLst>
  </p:cSld>
  <p:clrMapOvr>
    <a:masterClrMapping/>
  </p:clrMapOvr>
  <p:transition advTm="3094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FFB2186D-75C6-F941-863B-C8C96BFED7CF}"/>
              </a:ext>
            </a:extLst>
          </p:cNvPr>
          <p:cNvSpPr/>
          <p:nvPr/>
        </p:nvSpPr>
        <p:spPr>
          <a:xfrm>
            <a:off x="410806" y="296219"/>
            <a:ext cx="11387318" cy="5760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216000" tIns="46800" rIns="216000" bIns="18000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Soft function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91F3503-1A5A-F543-B4C5-54CE2D58C5B6}"/>
              </a:ext>
            </a:extLst>
          </p:cNvPr>
          <p:cNvSpPr/>
          <p:nvPr/>
        </p:nvSpPr>
        <p:spPr>
          <a:xfrm>
            <a:off x="4229895" y="1186245"/>
            <a:ext cx="7760811" cy="539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Rapidity-dependent part: Collins-Soper kernel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E84A396-3E2B-E949-9CEE-B1F038438FBF}"/>
              </a:ext>
            </a:extLst>
          </p:cNvPr>
          <p:cNvSpPr/>
          <p:nvPr/>
        </p:nvSpPr>
        <p:spPr>
          <a:xfrm>
            <a:off x="4770061" y="1772657"/>
            <a:ext cx="6410729" cy="1496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quasi WF: </a:t>
            </a:r>
          </a:p>
          <a:p>
            <a:pPr>
              <a:lnSpc>
                <a:spcPct val="130000"/>
              </a:lnSpc>
            </a:pPr>
            <a:r>
              <a:rPr lang="en-US" altLang="zh-CN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Chu, PRD106(2022); Zhang, PRL125(2020); Li, PRL128(2022); ……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quasi beam function: </a:t>
            </a:r>
          </a:p>
          <a:p>
            <a:pPr>
              <a:lnSpc>
                <a:spcPct val="130000"/>
              </a:lnSpc>
            </a:pPr>
            <a:r>
              <a:rPr lang="en-US" altLang="zh-CN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Shanahan, PRD104(2021); Schlemmer, JHEP08(2021); ……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A92FAD-344C-2743-A2EF-BE5EDBFC9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141" y="3224031"/>
            <a:ext cx="4030938" cy="299243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1A3AC9E-B7D0-E342-BE35-11CF0889DCC5}"/>
              </a:ext>
            </a:extLst>
          </p:cNvPr>
          <p:cNvSpPr/>
          <p:nvPr/>
        </p:nvSpPr>
        <p:spPr>
          <a:xfrm>
            <a:off x="9580418" y="5806989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Chu, PRD106(2022)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DA74D4B-DCDB-564A-AFF2-408CE7573B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80"/>
          <a:stretch/>
        </p:blipFill>
        <p:spPr>
          <a:xfrm>
            <a:off x="1011210" y="2194980"/>
            <a:ext cx="3279259" cy="1797869"/>
          </a:xfrm>
          <a:prstGeom prst="rect">
            <a:avLst/>
          </a:prstGeom>
        </p:spPr>
      </p:pic>
      <p:sp>
        <p:nvSpPr>
          <p:cNvPr id="25" name="弧 24">
            <a:extLst>
              <a:ext uri="{FF2B5EF4-FFF2-40B4-BE49-F238E27FC236}">
                <a16:creationId xmlns:a16="http://schemas.microsoft.com/office/drawing/2014/main" id="{4EF7DED5-FE3B-3546-B0A1-E9901836D117}"/>
              </a:ext>
            </a:extLst>
          </p:cNvPr>
          <p:cNvSpPr/>
          <p:nvPr/>
        </p:nvSpPr>
        <p:spPr bwMode="auto">
          <a:xfrm rot="8260431">
            <a:off x="1550286" y="2440844"/>
            <a:ext cx="1990165" cy="1944255"/>
          </a:xfrm>
          <a:prstGeom prst="arc">
            <a:avLst>
              <a:gd name="adj1" fmla="val 14253299"/>
              <a:gd name="adj2" fmla="val 1583246"/>
            </a:avLst>
          </a:prstGeom>
          <a:noFill/>
          <a:ln w="28575">
            <a:solidFill>
              <a:srgbClr val="FF0000"/>
            </a:solidFill>
            <a:prstDash val="sysDot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F004325-18DF-0E4B-8F6A-2991B85EDA98}"/>
              </a:ext>
            </a:extLst>
          </p:cNvPr>
          <p:cNvSpPr/>
          <p:nvPr/>
        </p:nvSpPr>
        <p:spPr>
          <a:xfrm>
            <a:off x="803218" y="4630359"/>
            <a:ext cx="364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gluon emission =&gt;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function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4742D0C5-1DB8-014A-BC57-27B0813D616E}"/>
              </a:ext>
            </a:extLst>
          </p:cNvPr>
          <p:cNvSpPr/>
          <p:nvPr/>
        </p:nvSpPr>
        <p:spPr>
          <a:xfrm>
            <a:off x="918160" y="2944286"/>
            <a:ext cx="1114185" cy="929782"/>
          </a:xfrm>
          <a:prstGeom prst="ellipse">
            <a:avLst/>
          </a:prstGeom>
          <a:ln w="12700">
            <a:solidFill>
              <a:srgbClr val="3E8C26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822E56C-068A-1D42-9061-9D9321832979}"/>
              </a:ext>
            </a:extLst>
          </p:cNvPr>
          <p:cNvSpPr/>
          <p:nvPr/>
        </p:nvSpPr>
        <p:spPr>
          <a:xfrm>
            <a:off x="775716" y="2312853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TMDPDF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6AA83D2-813F-A743-8850-2F5271197242}"/>
              </a:ext>
            </a:extLst>
          </p:cNvPr>
          <p:cNvSpPr/>
          <p:nvPr/>
        </p:nvSpPr>
        <p:spPr>
          <a:xfrm>
            <a:off x="2984208" y="3031461"/>
            <a:ext cx="1114185" cy="929782"/>
          </a:xfrm>
          <a:prstGeom prst="ellipse">
            <a:avLst/>
          </a:prstGeom>
          <a:ln w="12700">
            <a:solidFill>
              <a:srgbClr val="3E8C26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829A707B-7EE4-64E8-ED67-F768F66C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49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75494"/>
      </p:ext>
    </p:extLst>
  </p:cSld>
  <p:clrMapOvr>
    <a:masterClrMapping/>
  </p:clrMapOvr>
  <p:transition advTm="3094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03DE51D-594B-983C-A036-936837CB8D83}"/>
              </a:ext>
            </a:extLst>
          </p:cNvPr>
          <p:cNvSpPr txBox="1"/>
          <p:nvPr/>
        </p:nvSpPr>
        <p:spPr>
          <a:xfrm>
            <a:off x="2171700" y="5828791"/>
            <a:ext cx="8776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Charge radius of proton varies with different experiments.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30C0E4A-F1E7-0CA5-8CE6-8FBC56025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7" y="1510227"/>
            <a:ext cx="4690175" cy="294688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00323FE-D925-DD96-F758-B2A72BC20E26}"/>
              </a:ext>
            </a:extLst>
          </p:cNvPr>
          <p:cNvSpPr txBox="1"/>
          <p:nvPr/>
        </p:nvSpPr>
        <p:spPr>
          <a:xfrm>
            <a:off x="1487475" y="87794"/>
            <a:ext cx="892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</a:rPr>
              <a:t>Nucleon :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AD73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Charge Radius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3B0DC0F-50AA-3C4D-2148-49477B775D3E}"/>
              </a:ext>
            </a:extLst>
          </p:cNvPr>
          <p:cNvSpPr txBox="1"/>
          <p:nvPr/>
        </p:nvSpPr>
        <p:spPr>
          <a:xfrm>
            <a:off x="5723906" y="4932670"/>
            <a:ext cx="6551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i="1" dirty="0">
                <a:solidFill>
                  <a:schemeClr val="bg1"/>
                </a:solidFill>
                <a:effectLst/>
                <a:latin typeface="Helvetica" pitchFamily="2" charset="0"/>
              </a:rPr>
              <a:t>W. </a:t>
            </a:r>
            <a:r>
              <a:rPr lang="en" altLang="zh-CN" sz="18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Xiong</a:t>
            </a:r>
            <a:r>
              <a:rPr lang="en" altLang="zh-CN" sz="1800" i="1" dirty="0">
                <a:solidFill>
                  <a:schemeClr val="bg1"/>
                </a:solidFill>
                <a:effectLst/>
                <a:latin typeface="Helvetica" pitchFamily="2" charset="0"/>
              </a:rPr>
              <a:t> et al. Nature 575 (2019) 7781</a:t>
            </a:r>
            <a:r>
              <a:rPr lang="zh-CN" altLang="en-US" sz="1800" i="1" dirty="0">
                <a:solidFill>
                  <a:schemeClr val="bg1"/>
                </a:solidFill>
                <a:effectLst/>
                <a:latin typeface="Helvetica" pitchFamily="2" charset="0"/>
              </a:rPr>
              <a:t>，</a:t>
            </a:r>
            <a:r>
              <a:rPr lang="en-US" altLang="zh-CN" sz="1800" i="1" dirty="0">
                <a:solidFill>
                  <a:schemeClr val="bg1"/>
                </a:solidFill>
                <a:effectLst/>
                <a:latin typeface="Helvetica" pitchFamily="2" charset="0"/>
              </a:rPr>
              <a:t>Credit to </a:t>
            </a:r>
            <a:r>
              <a:rPr lang="en-US" altLang="zh-CN" sz="18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W.Xiong</a:t>
            </a:r>
            <a:r>
              <a:rPr lang="en" altLang="zh-CN" sz="1800" i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endParaRPr lang="en" altLang="zh-CN" i="1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A9B4F6-E565-CD91-E5CE-B0C237BBE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33" y="1349888"/>
            <a:ext cx="5830215" cy="3267564"/>
          </a:xfrm>
          <a:prstGeom prst="rect">
            <a:avLst/>
          </a:prstGeom>
        </p:spPr>
      </p:pic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E9922D02-B931-B05C-FFA6-E00E7D67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203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800101" y="152528"/>
            <a:ext cx="98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AD736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Outlook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Calibri Light" panose="020F03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70067342-0853-BAD2-C2E7-D1BC9C50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EEBC1-82E8-5D41-9FEE-969E72AB40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CE075BD-6739-3E74-655F-0FAC163DEBF5}"/>
              </a:ext>
            </a:extLst>
          </p:cNvPr>
          <p:cNvSpPr/>
          <p:nvPr/>
        </p:nvSpPr>
        <p:spPr>
          <a:xfrm>
            <a:off x="704531" y="1017087"/>
            <a:ext cx="4670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Difficulty in LCDA: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Renormalization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21E1416-80FF-4C8C-48B8-18DFDB0B7740}"/>
              </a:ext>
            </a:extLst>
          </p:cNvPr>
          <p:cNvSpPr/>
          <p:nvPr/>
        </p:nvSpPr>
        <p:spPr>
          <a:xfrm>
            <a:off x="800101" y="1642035"/>
            <a:ext cx="110935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Lattice QCD and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pQCD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 use different regularization, leading to different divergence.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Matching kernel is valid only when the renormalization scheme is the same.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1CAC7FB-3B19-9250-0F88-8D9F2A81C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6" y="3826762"/>
            <a:ext cx="9782086" cy="604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9A8CCE2-1802-457E-5ACD-D5768D742AB7}"/>
                  </a:ext>
                </a:extLst>
              </p:cNvPr>
              <p:cNvSpPr txBox="1"/>
              <p:nvPr/>
            </p:nvSpPr>
            <p:spPr>
              <a:xfrm>
                <a:off x="800101" y="2759058"/>
                <a:ext cx="9274323" cy="646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等线" panose="02010600030101010101" pitchFamily="2" charset="-122"/>
                    <a:cs typeface="Helvetica" panose="020B0604020202020204" pitchFamily="34" charset="0"/>
                  </a:rPr>
                  <a:t>On lattice QCD side:  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等线" panose="02010600030101010101" pitchFamily="2" charset="-122"/>
                    <a:cs typeface="Helvetica" panose="020B0604020202020204" pitchFamily="34" charset="0"/>
                  </a:rPr>
                  <a:t>self-renormalization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等线" panose="02010600030101010101" pitchFamily="2" charset="-122"/>
                    <a:cs typeface="Helvetica" panose="020B0604020202020204" pitchFamily="34" charset="0"/>
                  </a:rPr>
                  <a:t>A scheme </a:t>
                </a:r>
                <a:r>
                  <a:rPr kumimoji="0" lang="en-US" altLang="zh-CN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等线" panose="02010600030101010101" pitchFamily="2" charset="-122"/>
                    <a:cs typeface="Helvetica" panose="020B0604020202020204" pitchFamily="34" charset="0"/>
                  </a:rPr>
                  <a:t>convertion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等线" panose="02010600030101010101" pitchFamily="2" charset="-122"/>
                    <a:cs typeface="Helvetica" panose="020B0604020202020204" pitchFamily="34" charset="0"/>
                  </a:rPr>
                  <a:t> factor should be included on Lattice QCD to convert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Helvetica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Helvetica" panose="020B0604020202020204" pitchFamily="34" charset="0"/>
                          </a:rPr>
                          <m:t>𝑀𝑆</m:t>
                        </m:r>
                      </m:e>
                    </m:acc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等线" panose="02010600030101010101" pitchFamily="2" charset="-122"/>
                    <a:cs typeface="Helvetica" panose="020B0604020202020204" pitchFamily="34" charset="0"/>
                  </a:rPr>
                  <a:t> scheme   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9A8CCE2-1802-457E-5ACD-D5768D742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1" y="2759058"/>
                <a:ext cx="9274323" cy="646908"/>
              </a:xfrm>
              <a:prstGeom prst="rect">
                <a:avLst/>
              </a:prstGeom>
              <a:blipFill>
                <a:blip r:embed="rId3"/>
                <a:stretch>
                  <a:fillRect l="-526" t="-5660" r="-788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左大括号 11">
            <a:extLst>
              <a:ext uri="{FF2B5EF4-FFF2-40B4-BE49-F238E27FC236}">
                <a16:creationId xmlns:a16="http://schemas.microsoft.com/office/drawing/2014/main" id="{4A1F38E0-2171-E933-6027-A2205356830B}"/>
              </a:ext>
            </a:extLst>
          </p:cNvPr>
          <p:cNvSpPr/>
          <p:nvPr/>
        </p:nvSpPr>
        <p:spPr>
          <a:xfrm rot="16200000">
            <a:off x="3704605" y="4040915"/>
            <a:ext cx="470016" cy="1538246"/>
          </a:xfrm>
          <a:prstGeom prst="leftBrace">
            <a:avLst>
              <a:gd name="adj1" fmla="val 31621"/>
              <a:gd name="adj2" fmla="val 50000"/>
            </a:avLst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1869B6-38DE-382D-55F6-0FCEC0942D8E}"/>
              </a:ext>
            </a:extLst>
          </p:cNvPr>
          <p:cNvSpPr txBox="1"/>
          <p:nvPr/>
        </p:nvSpPr>
        <p:spPr>
          <a:xfrm>
            <a:off x="2973937" y="5045046"/>
            <a:ext cx="2085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Linear divergence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15" name="左大括号 14">
            <a:extLst>
              <a:ext uri="{FF2B5EF4-FFF2-40B4-BE49-F238E27FC236}">
                <a16:creationId xmlns:a16="http://schemas.microsoft.com/office/drawing/2014/main" id="{4B4AAE41-508D-40EC-4FED-C9D28B29FE9D}"/>
              </a:ext>
            </a:extLst>
          </p:cNvPr>
          <p:cNvSpPr/>
          <p:nvPr/>
        </p:nvSpPr>
        <p:spPr>
          <a:xfrm rot="16200000">
            <a:off x="7422024" y="3249006"/>
            <a:ext cx="470016" cy="3122063"/>
          </a:xfrm>
          <a:prstGeom prst="leftBrace">
            <a:avLst>
              <a:gd name="adj1" fmla="val 73439"/>
              <a:gd name="adj2" fmla="val 50000"/>
            </a:avLst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0291656-0379-A19D-CF15-EE989F6AADCF}"/>
              </a:ext>
            </a:extLst>
          </p:cNvPr>
          <p:cNvSpPr txBox="1"/>
          <p:nvPr/>
        </p:nvSpPr>
        <p:spPr>
          <a:xfrm>
            <a:off x="6614445" y="5055021"/>
            <a:ext cx="2085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Log divergence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17" name="左大括号 16">
            <a:extLst>
              <a:ext uri="{FF2B5EF4-FFF2-40B4-BE49-F238E27FC236}">
                <a16:creationId xmlns:a16="http://schemas.microsoft.com/office/drawing/2014/main" id="{98787762-1C58-8380-4F94-79FF11FB3498}"/>
              </a:ext>
            </a:extLst>
          </p:cNvPr>
          <p:cNvSpPr/>
          <p:nvPr/>
        </p:nvSpPr>
        <p:spPr>
          <a:xfrm rot="16200000">
            <a:off x="9877221" y="4252288"/>
            <a:ext cx="470016" cy="1115498"/>
          </a:xfrm>
          <a:prstGeom prst="leftBrace">
            <a:avLst>
              <a:gd name="adj1" fmla="val 27984"/>
              <a:gd name="adj2" fmla="val 50000"/>
            </a:avLst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EAADC1C-6E9C-1527-184B-248A917B489D}"/>
              </a:ext>
            </a:extLst>
          </p:cNvPr>
          <p:cNvSpPr txBox="1"/>
          <p:nvPr/>
        </p:nvSpPr>
        <p:spPr>
          <a:xfrm>
            <a:off x="9330940" y="5055021"/>
            <a:ext cx="2085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Discrete effect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2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799445-A308-6658-CE77-0622A3203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29" y="1589341"/>
            <a:ext cx="4716149" cy="33956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F9F07D-AF96-90E4-8174-80D1BCF69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958" y="2165239"/>
            <a:ext cx="3626028" cy="22438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D95BE0B-ACBF-C8B6-D069-708AF5249FCC}"/>
              </a:ext>
            </a:extLst>
          </p:cNvPr>
          <p:cNvSpPr txBox="1"/>
          <p:nvPr/>
        </p:nvSpPr>
        <p:spPr>
          <a:xfrm>
            <a:off x="6582910" y="4661802"/>
            <a:ext cx="482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b="0" i="0" u="none" strike="noStrike" dirty="0">
                <a:solidFill>
                  <a:schemeClr val="bg1"/>
                </a:solidFill>
                <a:effectLst/>
                <a:latin typeface="ff-meta-serif-web-pro"/>
              </a:rPr>
              <a:t>Gell-Mann, </a:t>
            </a:r>
            <a:r>
              <a:rPr lang="en" altLang="zh-CN" b="0" i="1" dirty="0" err="1">
                <a:solidFill>
                  <a:schemeClr val="bg1"/>
                </a:solidFill>
                <a:effectLst/>
                <a:latin typeface="-apple-system"/>
              </a:rPr>
              <a:t>Phys.Lett</a:t>
            </a:r>
            <a:r>
              <a:rPr lang="en" altLang="zh-CN" b="0" i="1" dirty="0">
                <a:solidFill>
                  <a:schemeClr val="bg1"/>
                </a:solidFill>
                <a:effectLst/>
                <a:latin typeface="-apple-system"/>
              </a:rPr>
              <a:t>.</a:t>
            </a:r>
            <a:r>
              <a:rPr lang="en" altLang="zh-CN" b="0" i="0" dirty="0">
                <a:solidFill>
                  <a:schemeClr val="bg1"/>
                </a:solidFill>
                <a:effectLst/>
                <a:latin typeface="-apple-system"/>
              </a:rPr>
              <a:t> 8 (1964) 214-215</a:t>
            </a:r>
            <a:endParaRPr lang="en" altLang="zh-CN" b="0" i="0" u="none" strike="noStrike" dirty="0">
              <a:solidFill>
                <a:schemeClr val="bg1"/>
              </a:solidFill>
              <a:effectLst/>
              <a:latin typeface="ff-meta-serif-web-pro"/>
            </a:endParaRPr>
          </a:p>
          <a:p>
            <a:pPr algn="ctr"/>
            <a:r>
              <a:rPr lang="en" altLang="zh-CN" b="0" i="0" u="none" strike="noStrike" dirty="0">
                <a:solidFill>
                  <a:schemeClr val="bg1"/>
                </a:solidFill>
                <a:effectLst/>
                <a:latin typeface="ff-meta-serif-web-pro"/>
              </a:rPr>
              <a:t>George Zweig, (</a:t>
            </a:r>
            <a:r>
              <a:rPr lang="en-US" altLang="zh-CN" b="0" i="0" u="none" strike="noStrike" dirty="0">
                <a:solidFill>
                  <a:schemeClr val="bg1"/>
                </a:solidFill>
                <a:effectLst/>
                <a:latin typeface="ff-meta-serif-web-pro"/>
              </a:rPr>
              <a:t>1964</a:t>
            </a:r>
            <a:r>
              <a:rPr lang="en-US" altLang="zh-CN" dirty="0">
                <a:solidFill>
                  <a:schemeClr val="bg1"/>
                </a:solidFill>
                <a:latin typeface="ff-meta-serif-web-pro"/>
              </a:rPr>
              <a:t>)</a:t>
            </a:r>
            <a:r>
              <a:rPr lang="en" altLang="zh-CN" b="0" i="0" u="none" strike="noStrike" dirty="0">
                <a:solidFill>
                  <a:schemeClr val="bg1"/>
                </a:solidFill>
                <a:effectLst/>
                <a:latin typeface="ff-meta-serif-web-pro"/>
              </a:rPr>
              <a:t>CERN-TH-401, CERN-TH-4</a:t>
            </a:r>
            <a:r>
              <a:rPr lang="en-US" altLang="zh-CN" b="0" i="0" u="none" strike="noStrike" dirty="0">
                <a:solidFill>
                  <a:schemeClr val="bg1"/>
                </a:solidFill>
                <a:effectLst/>
                <a:latin typeface="ff-meta-serif-web-pro"/>
              </a:rPr>
              <a:t>12</a:t>
            </a:r>
            <a:r>
              <a:rPr lang="en" altLang="zh-CN" b="0" i="0" u="none" strike="noStrike" dirty="0">
                <a:solidFill>
                  <a:schemeClr val="bg1"/>
                </a:solidFill>
                <a:effectLst/>
                <a:latin typeface="ff-meta-serif-web-pro"/>
              </a:rPr>
              <a:t>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0987EFA-8FFD-EC38-957B-F7A9EE6098CF}"/>
              </a:ext>
            </a:extLst>
          </p:cNvPr>
          <p:cNvSpPr txBox="1"/>
          <p:nvPr/>
        </p:nvSpPr>
        <p:spPr>
          <a:xfrm>
            <a:off x="1487475" y="87794"/>
            <a:ext cx="892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AD73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Quark Model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550EEDB-F88C-F144-B5EB-8DFB263BDFAB}"/>
              </a:ext>
            </a:extLst>
          </p:cNvPr>
          <p:cNvSpPr txBox="1"/>
          <p:nvPr/>
        </p:nvSpPr>
        <p:spPr>
          <a:xfrm>
            <a:off x="3387785" y="5876630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Nucleons are made of three quarks.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FDFDE779-23E6-4F85-74E1-FCB278EB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87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562661A-35DB-DC46-735B-2CFC5B9F1E17}"/>
              </a:ext>
            </a:extLst>
          </p:cNvPr>
          <p:cNvSpPr txBox="1"/>
          <p:nvPr/>
        </p:nvSpPr>
        <p:spPr>
          <a:xfrm>
            <a:off x="6547523" y="50196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solidFill>
                  <a:schemeClr val="bg1"/>
                </a:solidFill>
                <a:effectLst/>
                <a:latin typeface="CMR10"/>
              </a:rPr>
              <a:t>R. P. Feynman, Phys. Rev. Lett. </a:t>
            </a:r>
            <a:r>
              <a:rPr lang="en" altLang="zh-CN" sz="1800" dirty="0">
                <a:solidFill>
                  <a:schemeClr val="bg1"/>
                </a:solidFill>
                <a:effectLst/>
                <a:latin typeface="CMBX10"/>
              </a:rPr>
              <a:t>23</a:t>
            </a:r>
            <a:r>
              <a:rPr lang="en" altLang="zh-CN" sz="1800" dirty="0">
                <a:solidFill>
                  <a:schemeClr val="bg1"/>
                </a:solidFill>
                <a:effectLst/>
                <a:latin typeface="CMR10"/>
              </a:rPr>
              <a:t>, 1415 (1969); </a:t>
            </a:r>
          </a:p>
          <a:p>
            <a:r>
              <a:rPr lang="en" altLang="zh-CN" sz="1800" dirty="0">
                <a:solidFill>
                  <a:schemeClr val="bg1"/>
                </a:solidFill>
                <a:effectLst/>
                <a:latin typeface="CMR10"/>
              </a:rPr>
              <a:t>J. D. </a:t>
            </a:r>
            <a:r>
              <a:rPr lang="en" altLang="zh-CN" sz="1800" dirty="0" err="1">
                <a:solidFill>
                  <a:schemeClr val="bg1"/>
                </a:solidFill>
                <a:effectLst/>
                <a:latin typeface="CMR10"/>
              </a:rPr>
              <a:t>Bjorken</a:t>
            </a:r>
            <a:r>
              <a:rPr lang="en" altLang="zh-CN" sz="1800" dirty="0">
                <a:solidFill>
                  <a:schemeClr val="bg1"/>
                </a:solidFill>
                <a:effectLst/>
                <a:latin typeface="CMR10"/>
              </a:rPr>
              <a:t>, E. A. </a:t>
            </a:r>
            <a:r>
              <a:rPr lang="en" altLang="zh-CN" sz="1800" dirty="0" err="1">
                <a:solidFill>
                  <a:schemeClr val="bg1"/>
                </a:solidFill>
                <a:effectLst/>
                <a:latin typeface="CMR10"/>
              </a:rPr>
              <a:t>Paschos</a:t>
            </a:r>
            <a:r>
              <a:rPr lang="en" altLang="zh-CN" sz="1800" dirty="0">
                <a:solidFill>
                  <a:schemeClr val="bg1"/>
                </a:solidFill>
                <a:effectLst/>
                <a:latin typeface="CMR10"/>
              </a:rPr>
              <a:t>, Phys. Rev. </a:t>
            </a:r>
            <a:r>
              <a:rPr lang="en" altLang="zh-CN" sz="1800" dirty="0">
                <a:solidFill>
                  <a:schemeClr val="bg1"/>
                </a:solidFill>
                <a:effectLst/>
                <a:latin typeface="CMBX10"/>
              </a:rPr>
              <a:t>185</a:t>
            </a:r>
            <a:r>
              <a:rPr lang="en" altLang="zh-CN" sz="1800" dirty="0">
                <a:solidFill>
                  <a:schemeClr val="bg1"/>
                </a:solidFill>
                <a:effectLst/>
                <a:latin typeface="CMR10"/>
              </a:rPr>
              <a:t>, 1975 (1969</a:t>
            </a:r>
            <a:r>
              <a:rPr lang="en-US" altLang="zh-CN" dirty="0">
                <a:solidFill>
                  <a:schemeClr val="bg1"/>
                </a:solidFill>
                <a:latin typeface="CMR10"/>
              </a:rPr>
              <a:t>)</a:t>
            </a:r>
            <a:endParaRPr lang="en" altLang="zh-CN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560F343-15E1-FAD7-C92B-09BDD1BD8F7F}"/>
              </a:ext>
            </a:extLst>
          </p:cNvPr>
          <p:cNvSpPr txBox="1"/>
          <p:nvPr/>
        </p:nvSpPr>
        <p:spPr>
          <a:xfrm>
            <a:off x="0" y="522214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800" dirty="0">
                <a:solidFill>
                  <a:schemeClr val="bg1"/>
                </a:solidFill>
                <a:effectLst/>
                <a:latin typeface="CMR10"/>
              </a:rPr>
              <a:t>J. D. </a:t>
            </a:r>
            <a:r>
              <a:rPr lang="en" altLang="zh-CN" sz="1800" dirty="0" err="1">
                <a:solidFill>
                  <a:schemeClr val="bg1"/>
                </a:solidFill>
                <a:effectLst/>
                <a:latin typeface="CMR10"/>
              </a:rPr>
              <a:t>Bjorken</a:t>
            </a:r>
            <a:r>
              <a:rPr lang="en" altLang="zh-CN" sz="1800" dirty="0">
                <a:solidFill>
                  <a:schemeClr val="bg1"/>
                </a:solidFill>
                <a:effectLst/>
                <a:latin typeface="CMR10"/>
              </a:rPr>
              <a:t>, Phys. Rev. </a:t>
            </a:r>
            <a:r>
              <a:rPr lang="en" altLang="zh-CN" sz="1800" dirty="0">
                <a:solidFill>
                  <a:schemeClr val="bg1"/>
                </a:solidFill>
                <a:effectLst/>
                <a:latin typeface="CMBX10"/>
              </a:rPr>
              <a:t>179</a:t>
            </a:r>
            <a:r>
              <a:rPr lang="en" altLang="zh-CN" sz="1800" dirty="0">
                <a:solidFill>
                  <a:schemeClr val="bg1"/>
                </a:solidFill>
                <a:effectLst/>
                <a:latin typeface="CMR10"/>
              </a:rPr>
              <a:t>, 1547 (1969)</a:t>
            </a:r>
          </a:p>
          <a:p>
            <a:pPr algn="ctr"/>
            <a:r>
              <a:rPr lang="en" altLang="zh-CN" dirty="0">
                <a:solidFill>
                  <a:schemeClr val="bg1"/>
                </a:solidFill>
                <a:latin typeface="CMR10"/>
              </a:rPr>
              <a:t>M. Breidenbach, </a:t>
            </a:r>
            <a:r>
              <a:rPr lang="en" altLang="zh-CN" dirty="0" err="1">
                <a:solidFill>
                  <a:schemeClr val="bg1"/>
                </a:solidFill>
                <a:latin typeface="CMR10"/>
              </a:rPr>
              <a:t>et.al</a:t>
            </a:r>
            <a:r>
              <a:rPr lang="en" altLang="zh-CN" dirty="0">
                <a:solidFill>
                  <a:schemeClr val="bg1"/>
                </a:solidFill>
                <a:latin typeface="CMR10"/>
              </a:rPr>
              <a:t>. </a:t>
            </a:r>
            <a:r>
              <a:rPr lang="en" altLang="zh-CN" b="0" i="1" u="none" strike="noStrike" dirty="0" err="1">
                <a:solidFill>
                  <a:schemeClr val="bg1"/>
                </a:solidFill>
                <a:effectLst/>
                <a:latin typeface="-apple-system"/>
              </a:rPr>
              <a:t>Phys.Rev.Lett</a:t>
            </a:r>
            <a:r>
              <a:rPr lang="en" altLang="zh-CN" b="0" i="1" u="none" strike="noStrike" dirty="0">
                <a:solidFill>
                  <a:schemeClr val="bg1"/>
                </a:solidFill>
                <a:effectLst/>
                <a:latin typeface="-apple-system"/>
              </a:rPr>
              <a:t>.</a:t>
            </a:r>
            <a:r>
              <a:rPr lang="en" altLang="zh-CN" b="0" i="0" u="none" strike="noStrike" dirty="0">
                <a:solidFill>
                  <a:schemeClr val="bg1"/>
                </a:solidFill>
                <a:effectLst/>
                <a:latin typeface="-apple-system"/>
              </a:rPr>
              <a:t> 23 (1969) 935-939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0474641-4AFE-64AF-AD35-865C8E7D9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16" y="880466"/>
            <a:ext cx="2899890" cy="41391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4212F6-2333-8557-3973-BB521F762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721" y="1838375"/>
            <a:ext cx="2642716" cy="284169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DDE7454-72F7-F71F-5DE2-660E725C3AA3}"/>
              </a:ext>
            </a:extLst>
          </p:cNvPr>
          <p:cNvSpPr txBox="1"/>
          <p:nvPr/>
        </p:nvSpPr>
        <p:spPr>
          <a:xfrm>
            <a:off x="1487475" y="87794"/>
            <a:ext cx="892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AD73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Parton Model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B12E380-ACDC-61F2-432B-D2B5B243AE26}"/>
              </a:ext>
            </a:extLst>
          </p:cNvPr>
          <p:cNvSpPr txBox="1"/>
          <p:nvPr/>
        </p:nvSpPr>
        <p:spPr>
          <a:xfrm>
            <a:off x="2196936" y="5868471"/>
            <a:ext cx="8654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Nucleons are made of </a:t>
            </a:r>
            <a:r>
              <a:rPr lang="en-US" altLang="zh-CN" sz="2800" b="1" dirty="0" err="1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partons</a:t>
            </a:r>
            <a:r>
              <a:rPr lang="en-US" altLang="zh-CN" sz="2800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high energy limit.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413418FE-5BE7-9A94-16FC-A1A653760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23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kumimoji="0" lang="zh-CN" altLang="en-US" sz="28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3D82B-AD72-E34E-8B8F-ED1C64498305}"/>
              </a:ext>
            </a:extLst>
          </p:cNvPr>
          <p:cNvSpPr/>
          <p:nvPr/>
        </p:nvSpPr>
        <p:spPr>
          <a:xfrm>
            <a:off x="5951067" y="1937742"/>
            <a:ext cx="5713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Factorization theorem: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EBA3FB0-5640-C740-AE6D-27E54CD7C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84" y="2929735"/>
            <a:ext cx="5000629" cy="8245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4E3DB6-0EE5-7D44-828C-3FC3508DD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11" y="2212875"/>
            <a:ext cx="4968017" cy="25881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896C869-6FD6-22B6-2B7D-0FBFD94AEB0E}"/>
              </a:ext>
            </a:extLst>
          </p:cNvPr>
          <p:cNvSpPr txBox="1"/>
          <p:nvPr/>
        </p:nvSpPr>
        <p:spPr>
          <a:xfrm>
            <a:off x="1487475" y="87794"/>
            <a:ext cx="892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</a:rPr>
              <a:t>Parton Distributions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799FA50-51DC-8632-1EE2-638C7BE41F1A}"/>
              </a:ext>
            </a:extLst>
          </p:cNvPr>
          <p:cNvSpPr txBox="1"/>
          <p:nvPr/>
        </p:nvSpPr>
        <p:spPr>
          <a:xfrm>
            <a:off x="5995984" y="4284578"/>
            <a:ext cx="52736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cross sections are factorized in terms of PDFs and partonic x-section.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C1BA62-E6E4-4FB4-61DB-ABFBF205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1816"/>
      </p:ext>
    </p:extLst>
  </p:cSld>
  <p:clrMapOvr>
    <a:masterClrMapping/>
  </p:clrMapOvr>
  <p:transition advTm="309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6BFF2F-668F-19F8-B849-531992076759}"/>
              </a:ext>
            </a:extLst>
          </p:cNvPr>
          <p:cNvSpPr txBox="1"/>
          <p:nvPr/>
        </p:nvSpPr>
        <p:spPr>
          <a:xfrm>
            <a:off x="1487475" y="87794"/>
            <a:ext cx="8927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AD736"/>
                </a:solidFill>
                <a:latin typeface="+mj-lt"/>
              </a:rPr>
              <a:t>Parton Distributions: </a:t>
            </a:r>
            <a:r>
              <a:rPr lang="en-US" altLang="zh-CN" sz="4400" b="1" dirty="0">
                <a:solidFill>
                  <a:srgbClr val="FAD736"/>
                </a:solidFill>
                <a:latin typeface="+mj-lt"/>
                <a:ea typeface="等线" panose="02010600030101010101" pitchFamily="2" charset="-122"/>
              </a:rPr>
              <a:t>Global Fit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AD73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C5191A-40FD-46BA-FABA-6055281D4A93}"/>
              </a:ext>
            </a:extLst>
          </p:cNvPr>
          <p:cNvSpPr txBox="1"/>
          <p:nvPr/>
        </p:nvSpPr>
        <p:spPr>
          <a:xfrm>
            <a:off x="7344068" y="5124807"/>
            <a:ext cx="484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Kuti</a:t>
            </a:r>
            <a:r>
              <a:rPr lang="en" altLang="zh-CN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Weisskopf, PhysRevD.4.3418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(1971)</a:t>
            </a:r>
          </a:p>
          <a:p>
            <a:r>
              <a:rPr lang="en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Barger, Phillips, NPB73 (1974) 269-294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6A0EFD-F0EB-D0D0-BAE0-09226D02F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42" y="2101464"/>
            <a:ext cx="5925489" cy="31472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999D15-8241-E283-1A54-52500397B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993" y="1740568"/>
            <a:ext cx="3239531" cy="3147237"/>
          </a:xfrm>
          <a:prstGeom prst="rect">
            <a:avLst/>
          </a:prstGeom>
        </p:spPr>
      </p:pic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71B90036-55E8-BEB4-D459-CEFCA259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390" y="6328675"/>
            <a:ext cx="946734" cy="365125"/>
          </a:xfrm>
        </p:spPr>
        <p:txBody>
          <a:bodyPr/>
          <a:lstStyle/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en-US" altLang="zh-CN" sz="2400" dirty="0">
              <a:solidFill>
                <a:schemeClr val="bg1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60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{774D76F6-5DEF-E44A-81BE-C3A421F1A7CF}tf16401378</Template>
  <TotalTime>1411</TotalTime>
  <Words>2062</Words>
  <Application>Microsoft Macintosh PowerPoint</Application>
  <PresentationFormat>宽屏</PresentationFormat>
  <Paragraphs>413</Paragraphs>
  <Slides>50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8" baseType="lpstr">
      <vt:lpstr>-apple-system</vt:lpstr>
      <vt:lpstr>等线</vt:lpstr>
      <vt:lpstr>CMBX10</vt:lpstr>
      <vt:lpstr>CMR10</vt:lpstr>
      <vt:lpstr>ff-meta-serif-web-pro</vt:lpstr>
      <vt:lpstr>Zapf Dingbats</vt:lpstr>
      <vt:lpstr>Arial</vt:lpstr>
      <vt:lpstr>Bradley Hand</vt:lpstr>
      <vt:lpstr>Calibri</vt:lpstr>
      <vt:lpstr>Calibri Light</vt:lpstr>
      <vt:lpstr>Cambria Math</vt:lpstr>
      <vt:lpstr>Helvetica</vt:lpstr>
      <vt:lpstr>Luminari</vt:lpstr>
      <vt:lpstr>Marion</vt:lpstr>
      <vt:lpstr>Times New Roman</vt:lpstr>
      <vt:lpstr>Wingdings</vt:lpstr>
      <vt:lpstr>Office 主题​​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家璐</dc:creator>
  <cp:lastModifiedBy>Microsoft Office User</cp:lastModifiedBy>
  <cp:revision>267</cp:revision>
  <dcterms:created xsi:type="dcterms:W3CDTF">2023-07-23T01:35:15Z</dcterms:created>
  <dcterms:modified xsi:type="dcterms:W3CDTF">2023-08-07T07:37:17Z</dcterms:modified>
</cp:coreProperties>
</file>