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61" r:id="rId2"/>
    <p:sldId id="502" r:id="rId3"/>
    <p:sldId id="503" r:id="rId4"/>
    <p:sldId id="504" r:id="rId5"/>
    <p:sldId id="506" r:id="rId6"/>
    <p:sldId id="507" r:id="rId7"/>
    <p:sldId id="508" r:id="rId8"/>
    <p:sldId id="510" r:id="rId9"/>
    <p:sldId id="50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孟才" initials="孟才" lastIdx="1" clrIdx="0">
    <p:extLst>
      <p:ext uri="{19B8F6BF-5375-455C-9EA6-DF929625EA0E}">
        <p15:presenceInfo xmlns:p15="http://schemas.microsoft.com/office/powerpoint/2012/main" userId="9dded5530b46db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5070" autoAdjust="0"/>
  </p:normalViewPr>
  <p:slideViewPr>
    <p:cSldViewPr snapToGrid="0">
      <p:cViewPr varScale="1">
        <p:scale>
          <a:sx n="94" d="100"/>
          <a:sy n="94" d="100"/>
        </p:scale>
        <p:origin x="9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8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6650D-9494-41FF-9806-8B83AE6D8378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EF94D-5812-4AAB-BFF2-D0A300FCBC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690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4537-8308-4F40-AB51-228B839276B7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6EE03-0A88-4680-904D-DAEB55ADA7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85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6EE03-0A88-4680-904D-DAEB55ADA7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5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9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284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72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48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grpSp>
        <p:nvGrpSpPr>
          <p:cNvPr id="11" name="组合 2"/>
          <p:cNvGrpSpPr>
            <a:grpSpLocks/>
          </p:cNvGrpSpPr>
          <p:nvPr userDrawn="1"/>
        </p:nvGrpSpPr>
        <p:grpSpPr bwMode="auto">
          <a:xfrm>
            <a:off x="0" y="1643081"/>
            <a:ext cx="12192000" cy="2500294"/>
            <a:chOff x="0" y="1643074"/>
            <a:chExt cx="9144000" cy="2500282"/>
          </a:xfrm>
        </p:grpSpPr>
        <p:sp>
          <p:nvSpPr>
            <p:cNvPr id="12" name="矩形 11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lnSpc>
                <a:spcPct val="200000"/>
              </a:lnSpc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286252"/>
            <a:ext cx="8534400" cy="7269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altLang="zh-CN" dirty="0"/>
          </a:p>
        </p:txBody>
      </p:sp>
      <p:sp>
        <p:nvSpPr>
          <p:cNvPr id="26" name="内容占位符 25"/>
          <p:cNvSpPr>
            <a:spLocks noGrp="1"/>
          </p:cNvSpPr>
          <p:nvPr>
            <p:ph sz="quarter" idx="12"/>
          </p:nvPr>
        </p:nvSpPr>
        <p:spPr>
          <a:xfrm>
            <a:off x="2663182" y="5227563"/>
            <a:ext cx="686563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华文中宋" panose="02010600040101010101" pitchFamily="2" charset="-122"/>
                <a:ea typeface="华文中宋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" y="436172"/>
            <a:ext cx="3768517" cy="73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1868" y="1855821"/>
            <a:ext cx="8371114" cy="1649376"/>
          </a:xfrm>
          <a:prstGeom prst="rect">
            <a:avLst/>
          </a:prstGeom>
          <a:solidFill>
            <a:srgbClr val="00B0F0"/>
          </a:solidFill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>
              <a:lnSpc>
                <a:spcPct val="100000"/>
              </a:lnSpc>
              <a:defRPr sz="7200" b="1" cap="none" spc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1868" y="3788228"/>
            <a:ext cx="8459022" cy="2775857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0" y="2468238"/>
            <a:ext cx="186186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10080582" y="2468238"/>
            <a:ext cx="2111418" cy="42454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71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30481"/>
            <a:ext cx="4831080" cy="894079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sz="2600"/>
            </a:lvl1pPr>
            <a:lvl2pPr marL="685800" indent="-228600">
              <a:buFont typeface="Arial" panose="020B0604020202020204" pitchFamily="34" charset="0"/>
              <a:buChar char="•"/>
              <a:defRPr>
                <a:solidFill>
                  <a:srgbClr val="0070C0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/>
            </a:lvl3pPr>
            <a:lvl4pPr marL="1600200" indent="-228600">
              <a:buFont typeface="Wingdings" panose="05000000000000000000" pitchFamily="2" charset="2"/>
              <a:buChar char="p"/>
              <a:defRPr/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</p:nvPr>
        </p:nvSpPr>
        <p:spPr>
          <a:xfrm>
            <a:off x="5730240" y="233680"/>
            <a:ext cx="6147435" cy="69088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矩形 10"/>
          <p:cNvSpPr/>
          <p:nvPr userDrawn="1"/>
        </p:nvSpPr>
        <p:spPr bwMode="auto">
          <a:xfrm>
            <a:off x="0" y="6502300"/>
            <a:ext cx="12192000" cy="29310"/>
          </a:xfrm>
          <a:prstGeom prst="rect">
            <a:avLst/>
          </a:prstGeom>
          <a:solidFill>
            <a:srgbClr val="1D77C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1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3" name="组合 12"/>
          <p:cNvGrpSpPr/>
          <p:nvPr userDrawn="1"/>
        </p:nvGrpSpPr>
        <p:grpSpPr>
          <a:xfrm>
            <a:off x="8678333" y="6534224"/>
            <a:ext cx="2354010" cy="313416"/>
            <a:chOff x="2784098" y="6454578"/>
            <a:chExt cx="6359904" cy="399511"/>
          </a:xfrm>
        </p:grpSpPr>
        <p:sp>
          <p:nvSpPr>
            <p:cNvPr id="14" name="文本框 13"/>
            <p:cNvSpPr txBox="1"/>
            <p:nvPr/>
          </p:nvSpPr>
          <p:spPr>
            <a:xfrm>
              <a:off x="2784098" y="6461765"/>
              <a:ext cx="6359904" cy="39232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CEPC </a:t>
              </a:r>
              <a:r>
                <a:rPr lang="en-US" altLang="zh-CN" sz="1400" b="1" baseline="0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Linac</a:t>
              </a:r>
              <a:endParaRPr lang="zh-CN" altLang="en-US" sz="1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直角三角形 14"/>
            <p:cNvSpPr/>
            <p:nvPr/>
          </p:nvSpPr>
          <p:spPr>
            <a:xfrm flipV="1">
              <a:off x="2784098" y="6454578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9" name="页脚占位符 28"/>
          <p:cNvSpPr>
            <a:spLocks noGrp="1"/>
          </p:cNvSpPr>
          <p:nvPr>
            <p:ph type="ftr" sz="quarter" idx="15"/>
          </p:nvPr>
        </p:nvSpPr>
        <p:spPr>
          <a:xfrm>
            <a:off x="-1" y="6502300"/>
            <a:ext cx="6952891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1" name="矩形 30"/>
          <p:cNvSpPr/>
          <p:nvPr userDrawn="1"/>
        </p:nvSpPr>
        <p:spPr>
          <a:xfrm>
            <a:off x="17252" y="6539837"/>
            <a:ext cx="8330881" cy="307782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CEPC Day, April 21, 2022</a:t>
            </a:r>
            <a:r>
              <a:rPr lang="en-US" altLang="zh-CN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			  Cai</a:t>
            </a:r>
            <a:r>
              <a:rPr lang="en-US" altLang="zh-CN" sz="1200" b="1" baseline="0" dirty="0">
                <a:solidFill>
                  <a:schemeClr val="bg1"/>
                </a:solidFill>
                <a:latin typeface="Comic Sans MS" panose="030F0702030302020204" pitchFamily="66" charset="0"/>
              </a:rPr>
              <a:t> Meng</a:t>
            </a:r>
            <a:endParaRPr lang="zh-CN" altLang="en-US" sz="12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矩形 31"/>
          <p:cNvSpPr/>
          <p:nvPr userDrawn="1"/>
        </p:nvSpPr>
        <p:spPr>
          <a:xfrm>
            <a:off x="11291976" y="6542580"/>
            <a:ext cx="793631" cy="30503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71D156-31C7-4A0D-88C3-08F7D3EE48DA}" type="slidenum">
              <a:rPr lang="en-US" altLang="zh-CN" sz="1400" b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zh-CN" alt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43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58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69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1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04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9040"/>
            <a:ext cx="10515600" cy="4967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91C-952E-4B54-AB6D-0DB235DE1A4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2"/>
          <p:cNvGrpSpPr>
            <a:grpSpLocks/>
          </p:cNvGrpSpPr>
          <p:nvPr userDrawn="1"/>
        </p:nvGrpSpPr>
        <p:grpSpPr bwMode="auto">
          <a:xfrm>
            <a:off x="0" y="0"/>
            <a:ext cx="12192000" cy="1026160"/>
            <a:chOff x="0" y="1643074"/>
            <a:chExt cx="9144000" cy="2500282"/>
          </a:xfrm>
        </p:grpSpPr>
        <p:sp>
          <p:nvSpPr>
            <p:cNvPr id="9" name="矩形 8"/>
            <p:cNvSpPr/>
            <p:nvPr/>
          </p:nvSpPr>
          <p:spPr>
            <a:xfrm>
              <a:off x="0" y="4071942"/>
              <a:ext cx="9144000" cy="71414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1643074"/>
              <a:ext cx="9144000" cy="2285992"/>
            </a:xfrm>
            <a:prstGeom prst="rect">
              <a:avLst/>
            </a:prstGeom>
            <a:solidFill>
              <a:srgbClr val="1D77C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800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 </a:t>
              </a:r>
              <a:endParaRPr lang="zh-CN" altLang="en-US" sz="1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590" y="-24685"/>
            <a:ext cx="1636420" cy="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7645" y="2290713"/>
            <a:ext cx="11444141" cy="15177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CN" sz="4800" dirty="0">
                <a:effectLst/>
              </a:rPr>
              <a:t> CEPC component list and </a:t>
            </a:r>
            <a:br>
              <a:rPr lang="en-US" altLang="zh-CN" sz="4800" dirty="0">
                <a:effectLst/>
              </a:rPr>
            </a:br>
            <a:r>
              <a:rPr lang="en-US" altLang="zh-CN" sz="4800" dirty="0">
                <a:effectLst/>
              </a:rPr>
              <a:t>the key parameters for the LINAC</a:t>
            </a:r>
            <a:endParaRPr lang="zh-CN" altLang="en-US" sz="6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55763" y="5241802"/>
            <a:ext cx="4385824" cy="1395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Meng</a:t>
            </a: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behalf of CEPC AP group, IHEP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52194" y="460282"/>
            <a:ext cx="4639806" cy="769441"/>
            <a:chOff x="4497077" y="389339"/>
            <a:chExt cx="5353333" cy="95124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077" y="389339"/>
              <a:ext cx="1541104" cy="90751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038181" y="389339"/>
              <a:ext cx="3812229" cy="951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dirty="0">
                  <a:latin typeface="华文行楷" panose="02010800040101010101" pitchFamily="2" charset="-122"/>
                  <a:ea typeface="华文行楷" panose="02010800040101010101" pitchFamily="2" charset="-122"/>
                </a:rPr>
                <a:t>环形正负电子对撞机</a:t>
              </a:r>
              <a:endParaRPr lang="en-US" altLang="zh-CN" sz="2400" dirty="0"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r>
                <a:rPr lang="en-US" altLang="zh-CN" sz="2000" dirty="0">
                  <a:latin typeface="Monotype Corsiva" panose="03010101010201010101" pitchFamily="66" charset="0"/>
                </a:rPr>
                <a:t>Circular Electron Positron Collider</a:t>
              </a:r>
              <a:endParaRPr lang="zh-CN" altLang="en-US" sz="2000" dirty="0">
                <a:latin typeface="Monotype Corsiva" panose="03010101010201010101" pitchFamily="66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6999426-551E-4228-B1FF-B89253E2A0D2}"/>
              </a:ext>
            </a:extLst>
          </p:cNvPr>
          <p:cNvSpPr/>
          <p:nvPr/>
        </p:nvSpPr>
        <p:spPr>
          <a:xfrm>
            <a:off x="4482229" y="4192467"/>
            <a:ext cx="2932892" cy="91666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10000"/>
              </a:lnSpc>
            </a:pPr>
            <a:r>
              <a:rPr lang="en-US" altLang="zh-CN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DAY</a:t>
            </a:r>
          </a:p>
          <a:p>
            <a:pPr algn="ctr">
              <a:lnSpc>
                <a:spcPct val="110000"/>
              </a:lnSpc>
            </a:pPr>
            <a:r>
              <a:rPr lang="en-US" altLang="zh-CN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Apr. 21, 2023</a:t>
            </a:r>
          </a:p>
        </p:txBody>
      </p:sp>
    </p:spTree>
    <p:extLst>
      <p:ext uri="{BB962C8B-B14F-4D97-AF65-F5344CB8AC3E}">
        <p14:creationId xmlns:p14="http://schemas.microsoft.com/office/powerpoint/2010/main" val="3329172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682594-A8FA-4CD4-AB6C-7FBD43A90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A0EBD3-6E48-4C0A-8FF1-624EDA857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1"/>
            <a:ext cx="10515600" cy="936504"/>
          </a:xfrm>
        </p:spPr>
        <p:txBody>
          <a:bodyPr/>
          <a:lstStyle/>
          <a:p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月，确定直线加速器能量为</a:t>
            </a:r>
            <a:r>
              <a:rPr lang="en-US" altLang="zh-CN" dirty="0"/>
              <a:t>30GeV</a:t>
            </a:r>
          </a:p>
          <a:p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10</a:t>
            </a:r>
            <a:r>
              <a:rPr lang="zh-CN" altLang="en-US" dirty="0"/>
              <a:t>月</a:t>
            </a:r>
            <a:r>
              <a:rPr lang="en-US" altLang="zh-CN" dirty="0"/>
              <a:t>12</a:t>
            </a:r>
            <a:r>
              <a:rPr lang="zh-CN" altLang="en-US" dirty="0"/>
              <a:t>日，发出参数表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406E1A-B38C-4490-ABBA-6FD3374D55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Layout</a:t>
            </a:r>
            <a:endParaRPr lang="zh-CN" altLang="en-US" dirty="0"/>
          </a:p>
        </p:txBody>
      </p:sp>
      <p:pic>
        <p:nvPicPr>
          <p:cNvPr id="71" name="图片 70">
            <a:extLst>
              <a:ext uri="{FF2B5EF4-FFF2-40B4-BE49-F238E27FC236}">
                <a16:creationId xmlns:a16="http://schemas.microsoft.com/office/drawing/2014/main" id="{DB48D12F-4841-4D08-95D7-B777EA76A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51" y="2991791"/>
            <a:ext cx="9045937" cy="3505912"/>
          </a:xfrm>
          <a:prstGeom prst="rect">
            <a:avLst/>
          </a:prstGeom>
        </p:spPr>
      </p:pic>
      <p:graphicFrame>
        <p:nvGraphicFramePr>
          <p:cNvPr id="72" name="表格 71">
            <a:extLst>
              <a:ext uri="{FF2B5EF4-FFF2-40B4-BE49-F238E27FC236}">
                <a16:creationId xmlns:a16="http://schemas.microsoft.com/office/drawing/2014/main" id="{EBF547CD-FCE7-4A05-8EA9-86902D127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28903"/>
              </p:ext>
            </p:extLst>
          </p:nvPr>
        </p:nvGraphicFramePr>
        <p:xfrm>
          <a:off x="7701153" y="1140746"/>
          <a:ext cx="4405630" cy="1797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5975">
                  <a:extLst>
                    <a:ext uri="{9D8B030D-6E8A-4147-A177-3AD203B41FA5}">
                      <a16:colId xmlns:a16="http://schemas.microsoft.com/office/drawing/2014/main" val="37411273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6907192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224759871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3881261705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Parameter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Symbol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Unit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Design value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892903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Energy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GeV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30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323259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Repetition rate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f</a:t>
                      </a:r>
                      <a:r>
                        <a:rPr lang="en-GB" sz="1100" baseline="-25000">
                          <a:effectLst/>
                        </a:rPr>
                        <a:t>rep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Hz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100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63999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Number of bunches per pulse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1 or 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16521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Bunch charge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nC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>
                          <a:effectLst/>
                        </a:rPr>
                        <a:t>1.5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377927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Energy spread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σ</a:t>
                      </a:r>
                      <a:r>
                        <a:rPr lang="en-GB" sz="1100" baseline="-25000">
                          <a:effectLst/>
                        </a:rPr>
                        <a:t>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>
                          <a:effectLst/>
                        </a:rPr>
                        <a:t>1.5×10</a:t>
                      </a:r>
                      <a:r>
                        <a:rPr lang="en-GB" sz="1100" baseline="30000">
                          <a:effectLst/>
                        </a:rPr>
                        <a:t>–3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973234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Emittance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ε</a:t>
                      </a:r>
                      <a:r>
                        <a:rPr lang="en-GB" sz="1100" baseline="-25000">
                          <a:effectLst/>
                        </a:rPr>
                        <a:t>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nm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>
                          <a:effectLst/>
                        </a:rPr>
                        <a:t>6.5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715604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Electron energy   at   target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GeV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>
                          <a:effectLst/>
                        </a:rPr>
                        <a:t>4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048423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Electron bunch   charge at   target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nC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>
                          <a:effectLst/>
                        </a:rPr>
                        <a:t>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142551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r>
                        <a:rPr lang="en-GB" sz="1100">
                          <a:effectLst/>
                        </a:rPr>
                        <a:t>Tunnel length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L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>
                          <a:effectLst/>
                        </a:rPr>
                        <a:t>m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73025" algn="ctr"/>
                      <a:r>
                        <a:rPr lang="en-GB" sz="1100" dirty="0">
                          <a:effectLst/>
                        </a:rPr>
                        <a:t>1800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0122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68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07811424-31AB-4B42-AA09-F1117D7F2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6021"/>
            <a:ext cx="10515600" cy="3674596"/>
          </a:xfr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</p:spTree>
    <p:extLst>
      <p:ext uri="{BB962C8B-B14F-4D97-AF65-F5344CB8AC3E}">
        <p14:creationId xmlns:p14="http://schemas.microsoft.com/office/powerpoint/2010/main" val="10882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3BFEB4AB-02F7-466A-9C30-C062CAB5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41" y="1526099"/>
            <a:ext cx="11964718" cy="2155885"/>
          </a:xfrm>
        </p:spPr>
      </p:pic>
    </p:spTree>
    <p:extLst>
      <p:ext uri="{BB962C8B-B14F-4D97-AF65-F5344CB8AC3E}">
        <p14:creationId xmlns:p14="http://schemas.microsoft.com/office/powerpoint/2010/main" val="513842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  <p:pic>
        <p:nvPicPr>
          <p:cNvPr id="30" name="内容占位符 29">
            <a:extLst>
              <a:ext uri="{FF2B5EF4-FFF2-40B4-BE49-F238E27FC236}">
                <a16:creationId xmlns:a16="http://schemas.microsoft.com/office/drawing/2014/main" id="{C03FAD7E-78E4-4973-9C1A-57B1A811E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33014"/>
            <a:ext cx="10515600" cy="4920610"/>
          </a:xfrm>
        </p:spPr>
      </p:pic>
    </p:spTree>
    <p:extLst>
      <p:ext uri="{BB962C8B-B14F-4D97-AF65-F5344CB8AC3E}">
        <p14:creationId xmlns:p14="http://schemas.microsoft.com/office/powerpoint/2010/main" val="2271322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AC57427-FE4A-45A8-83FA-4DF2E9000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689" y="1584020"/>
            <a:ext cx="11380095" cy="2823761"/>
          </a:xfrm>
        </p:spPr>
      </p:pic>
    </p:spTree>
    <p:extLst>
      <p:ext uri="{BB962C8B-B14F-4D97-AF65-F5344CB8AC3E}">
        <p14:creationId xmlns:p14="http://schemas.microsoft.com/office/powerpoint/2010/main" val="1380385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81C90B0-1F3C-4DAA-86ED-2E8CC871E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7004"/>
            <a:ext cx="10515600" cy="2832629"/>
          </a:xfrm>
        </p:spPr>
      </p:pic>
    </p:spTree>
    <p:extLst>
      <p:ext uri="{BB962C8B-B14F-4D97-AF65-F5344CB8AC3E}">
        <p14:creationId xmlns:p14="http://schemas.microsoft.com/office/powerpoint/2010/main" val="33068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30EC32-DF2F-4D81-9066-D7A4B8FDB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286410-041F-46AF-90EE-5FE091C3F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参数表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2C669AF-EED8-43A7-ABE6-9DDDE9CE0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34" y="1465384"/>
            <a:ext cx="12093731" cy="2180024"/>
          </a:xfrm>
        </p:spPr>
      </p:pic>
    </p:spTree>
    <p:extLst>
      <p:ext uri="{BB962C8B-B14F-4D97-AF65-F5344CB8AC3E}">
        <p14:creationId xmlns:p14="http://schemas.microsoft.com/office/powerpoint/2010/main" val="108642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449CA4-924B-4A43-B860-D37A66BD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CEPC LINAC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12C103-31BC-428B-8E79-EABF166B1F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需要准直的设备及要求</a:t>
            </a:r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B8A6C001-C961-4F6D-B504-99697E70F9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502" y="1331595"/>
            <a:ext cx="8486914" cy="4082948"/>
          </a:xfrm>
        </p:spPr>
      </p:pic>
    </p:spTree>
    <p:extLst>
      <p:ext uri="{BB962C8B-B14F-4D97-AF65-F5344CB8AC3E}">
        <p14:creationId xmlns:p14="http://schemas.microsoft.com/office/powerpoint/2010/main" val="18112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</Template>
  <TotalTime>77605</TotalTime>
  <Words>151</Words>
  <Application>Microsoft Office PowerPoint</Application>
  <PresentationFormat>宽屏</PresentationFormat>
  <Paragraphs>66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等线</vt:lpstr>
      <vt:lpstr>黑体</vt:lpstr>
      <vt:lpstr>华文行楷</vt:lpstr>
      <vt:lpstr>华文中宋</vt:lpstr>
      <vt:lpstr>Arial</vt:lpstr>
      <vt:lpstr>Calibri</vt:lpstr>
      <vt:lpstr>Calibri Light</vt:lpstr>
      <vt:lpstr>Comic Sans MS</vt:lpstr>
      <vt:lpstr>Monotype Corsiva</vt:lpstr>
      <vt:lpstr>Times New Roman</vt:lpstr>
      <vt:lpstr>Wingdings</vt:lpstr>
      <vt:lpstr>Office 主题</vt:lpstr>
      <vt:lpstr> CEPC component list and  the key parameters for the LINAC</vt:lpstr>
      <vt:lpstr>CEPC LINAC</vt:lpstr>
      <vt:lpstr>CEPC LINAC</vt:lpstr>
      <vt:lpstr>CEPC LINAC</vt:lpstr>
      <vt:lpstr>CEPC LINAC</vt:lpstr>
      <vt:lpstr>CEPC LINAC</vt:lpstr>
      <vt:lpstr>CEPC LINAC</vt:lpstr>
      <vt:lpstr>CEPC LINAC</vt:lpstr>
      <vt:lpstr>CEPC LINAC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孟才</dc:creator>
  <cp:keywords>CEPC</cp:keywords>
  <cp:lastModifiedBy>孟 才</cp:lastModifiedBy>
  <cp:revision>739</cp:revision>
  <dcterms:created xsi:type="dcterms:W3CDTF">2016-06-16T12:03:06Z</dcterms:created>
  <dcterms:modified xsi:type="dcterms:W3CDTF">2023-04-21T09:24:25Z</dcterms:modified>
</cp:coreProperties>
</file>