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1" r:id="rId18"/>
    <p:sldId id="272" r:id="rId19"/>
    <p:sldId id="27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011E9-7AB1-4625-AE61-1D1B1F11453A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CCF52-6B66-42D2-8859-0EADF702CD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3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AE8535A-40F8-40D9-8270-6C6C58294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BF3A901A-EC41-418C-9E90-4C69DB2B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95A784B-0A25-458D-BCE5-DF6AB558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8888-0C97-4E98-AE34-387D96A75E4A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5EBC617-8710-4147-920F-10F1DE1F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0C78BFE-7777-4DC7-BC2E-71DCAA0C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2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C29E66D-FD56-403F-B45F-2C74F76C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99FC83AB-DFFF-4626-A809-AC737298D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BFF8CA9-BDEF-402F-B2F2-3DBDB48E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FFFC-DE33-4095-A3E6-6026C25BC209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3CDB393-04C2-4B98-844F-A26D1420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EF798A9-8AEE-47AF-B89A-D125DAE2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7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BEF8E47B-216E-438D-B4AD-BDDD6725C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082D86D1-D996-4A91-A0E0-181ED00D1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0A9E449-308E-447F-B5B3-AF941DA2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46F9-1873-469A-B103-E4EB2B5A8A20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A0E7ECC-8E14-4C94-AE81-36856B3E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FBD64F8-F0DE-491D-871D-FFE6CDE8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15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AE8BFC5-4DA1-4D01-AF33-390AF02C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3CEED443-962B-4B4A-A847-644B0ADD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BEEC82A-CE3B-440F-BFD0-5D09D156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0B0E-2604-4BC0-B178-BA185154DDB7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E31ADEB-98D3-40F3-9B5B-3EA76354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87DD93F-D660-4DC0-9C7F-026267A2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87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4055385-19D7-4605-B86F-EC7A192B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A0C492A-2C8D-4D06-A173-D3D44FFA5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AB60F32-9A93-4743-8B8A-2F77416A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3BBA-401E-438F-8B23-6320E341A57E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64C8919-FD22-4F62-A35B-DE94362A3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90383E4-6541-43C1-AADE-7A2D9717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51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796569A-88ED-4BFB-B02E-091E9293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CF9A865-4E1A-476F-B220-F5C5A5F0E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78DA6115-8F92-4153-8FEA-8F182404B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E809BFE7-C4E4-4788-B065-670E2E6A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F279-929E-436A-A56F-C119779203E1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E2FA5AEB-B25A-4965-82DD-2BFA198C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64851B10-86AA-4C1A-9627-251A1DA4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5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B61D3E1-FAD5-4FE5-B202-26C46F66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9A0E1316-3E2C-40C4-B4C4-ABEC96E92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6B7083DE-8409-4276-9CAF-67241A8C4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EE2DE65D-00AB-448E-97A5-73C6EF6EF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75985CAB-6B76-45F2-B036-77F0F4704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27605413-F1B4-47A2-BCA3-8FCBE0D5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6EF0-F074-46A3-9D14-46821137963C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7422EF54-71CC-4CD9-A5FD-22CA45AE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50F8686C-FEB6-477A-BC17-202AC481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1CA4CB5-29F6-4EDF-88CC-FB9E985A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1FA13E26-5B4C-4096-AFDA-A0D6F814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2751-5B23-4DB5-8BF7-4A4D37AA8D19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8DD103D0-C117-4709-9E95-5764BC90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FC60647B-7140-4E84-A2A4-70899E28F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21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D45A1B62-D152-4662-BA9C-1B1BC320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5B31-17E6-467F-B94D-A57677263EAE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24AC2611-71FF-40F4-A1E9-E0104DD3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2FE59915-7FC0-4993-A459-677CED19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85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68A47F-B296-4D5A-AFBE-75CFFD6F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95B3CF4E-5512-4AD0-80BC-A617D66E6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59DDFBD0-5369-40C2-BE95-052FCABF4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378753D9-9E0D-443E-B190-C29B0E302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0EEF-05B5-49C5-932C-99F059393379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2ECC41FF-5EC0-4FA1-A7FB-D4A354BD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96BFF8E2-83BC-428F-9A3E-82F74CEA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61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F5FB855-5058-4CED-A409-1B3E33705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FB5B1030-6050-438D-9908-42B70A979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ED396E19-8C41-482C-9536-BE3A6093B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D631D14A-F32E-4ADB-8493-B96FC01C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6464-AB11-4C60-BD18-23EBE928F5E3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B324567-5EDF-4E7C-AA71-219C0657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1ECEDFF0-8D64-42EC-8C42-9BBE0841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59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7091F1F5-6252-46C0-ADCB-7D571D075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F6082DB7-9473-4FC7-9FE7-6207A27ED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90600D4-A85C-4A92-80F3-3C3ADC0F3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3DCD-595F-490F-9941-D34852D8B6E1}" type="datetime1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6C837F4-D8AB-46B0-955F-BF543B967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BADDEF6-AEFD-4087-8887-6972DBA77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0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D0DEBE2-1DE8-4983-888E-C6E6E672F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435" y="1446423"/>
            <a:ext cx="11239129" cy="165547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en-US" altLang="zh-C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list and the key parameters for the Transport Line</a:t>
            </a:r>
            <a:endParaRPr lang="zh-CN" alt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D6EF30F1-D183-4056-B1D1-22F23D7CD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146" y="3756107"/>
            <a:ext cx="9241654" cy="1991549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Xiaohao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group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2023/04/21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28551CAE-2ECC-4090-8574-0B186D08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2743" y="5959277"/>
            <a:ext cx="2743200" cy="365125"/>
          </a:xfrm>
        </p:spPr>
        <p:txBody>
          <a:bodyPr/>
          <a:lstStyle/>
          <a:p>
            <a:fld id="{3E77E41A-3222-472D-9E0D-CAE005F31005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28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5</a:t>
            </a:r>
            <a:r>
              <a:rPr lang="en-US" altLang="zh-CN" dirty="0" smtClean="0"/>
              <a:t>. Booster to Collider (off-axis)</a:t>
            </a:r>
            <a:endParaRPr lang="zh-CN" alt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A916BB52-30EB-48AB-9204-9C9F2EE8739B}"/>
              </a:ext>
            </a:extLst>
          </p:cNvPr>
          <p:cNvGrpSpPr/>
          <p:nvPr/>
        </p:nvGrpSpPr>
        <p:grpSpPr>
          <a:xfrm>
            <a:off x="1296984" y="2480560"/>
            <a:ext cx="8630787" cy="1844697"/>
            <a:chOff x="1343564" y="2395728"/>
            <a:chExt cx="9504872" cy="2875142"/>
          </a:xfrm>
        </p:grpSpPr>
        <p:grpSp>
          <p:nvGrpSpPr>
            <p:cNvPr id="5" name="Group 24">
              <a:extLst>
                <a:ext uri="{FF2B5EF4-FFF2-40B4-BE49-F238E27FC236}">
                  <a16:creationId xmlns="" xmlns:a16="http://schemas.microsoft.com/office/drawing/2014/main" id="{BF02427B-5897-4C52-8FB0-ECEED0601E96}"/>
                </a:ext>
              </a:extLst>
            </p:cNvPr>
            <p:cNvGrpSpPr/>
            <p:nvPr/>
          </p:nvGrpSpPr>
          <p:grpSpPr>
            <a:xfrm>
              <a:off x="1343564" y="2395728"/>
              <a:ext cx="9504872" cy="2875142"/>
              <a:chOff x="838200" y="2368296"/>
              <a:chExt cx="9504872" cy="2875142"/>
            </a:xfrm>
          </p:grpSpPr>
          <p:grpSp>
            <p:nvGrpSpPr>
              <p:cNvPr id="8" name="Group 4">
                <a:extLst>
                  <a:ext uri="{FF2B5EF4-FFF2-40B4-BE49-F238E27FC236}">
                    <a16:creationId xmlns="" xmlns:a16="http://schemas.microsoft.com/office/drawing/2014/main" id="{642298A3-F887-411B-A9A1-2482F4E457EA}"/>
                  </a:ext>
                </a:extLst>
              </p:cNvPr>
              <p:cNvGrpSpPr/>
              <p:nvPr/>
            </p:nvGrpSpPr>
            <p:grpSpPr>
              <a:xfrm>
                <a:off x="838200" y="2368296"/>
                <a:ext cx="9504872" cy="2875142"/>
                <a:chOff x="838200" y="2907792"/>
                <a:chExt cx="9504872" cy="2875142"/>
              </a:xfrm>
            </p:grpSpPr>
            <p:cxnSp>
              <p:nvCxnSpPr>
                <p:cNvPr id="17" name="Straight Connector 5">
                  <a:extLst>
                    <a:ext uri="{FF2B5EF4-FFF2-40B4-BE49-F238E27FC236}">
                      <a16:creationId xmlns="" xmlns:a16="http://schemas.microsoft.com/office/drawing/2014/main" id="{F40E8D0A-D9EF-4761-97F8-04DEDA06B543}"/>
                    </a:ext>
                  </a:extLst>
                </p:cNvPr>
                <p:cNvCxnSpPr/>
                <p:nvPr/>
              </p:nvCxnSpPr>
              <p:spPr>
                <a:xfrm>
                  <a:off x="1190445" y="4011283"/>
                  <a:ext cx="9152627" cy="86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Rectangle 6">
                  <a:extLst>
                    <a:ext uri="{FF2B5EF4-FFF2-40B4-BE49-F238E27FC236}">
                      <a16:creationId xmlns="" xmlns:a16="http://schemas.microsoft.com/office/drawing/2014/main" id="{6530D739-1D29-431B-892F-7E80711C1921}"/>
                    </a:ext>
                  </a:extLst>
                </p:cNvPr>
                <p:cNvSpPr/>
                <p:nvPr/>
              </p:nvSpPr>
              <p:spPr>
                <a:xfrm>
                  <a:off x="1186305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Rectangle 7">
                  <a:extLst>
                    <a:ext uri="{FF2B5EF4-FFF2-40B4-BE49-F238E27FC236}">
                      <a16:creationId xmlns="" xmlns:a16="http://schemas.microsoft.com/office/drawing/2014/main" id="{07AEAD2E-201A-4A3B-A4AB-65C7FE234D14}"/>
                    </a:ext>
                  </a:extLst>
                </p:cNvPr>
                <p:cNvSpPr/>
                <p:nvPr/>
              </p:nvSpPr>
              <p:spPr>
                <a:xfrm>
                  <a:off x="3963033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Rectangle 8">
                  <a:extLst>
                    <a:ext uri="{FF2B5EF4-FFF2-40B4-BE49-F238E27FC236}">
                      <a16:creationId xmlns="" xmlns:a16="http://schemas.microsoft.com/office/drawing/2014/main" id="{2BBAEB64-4907-4B3E-809D-2647951BCCFF}"/>
                    </a:ext>
                  </a:extLst>
                </p:cNvPr>
                <p:cNvSpPr/>
                <p:nvPr/>
              </p:nvSpPr>
              <p:spPr>
                <a:xfrm>
                  <a:off x="5516938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" name="Rectangle 9">
                  <a:extLst>
                    <a:ext uri="{FF2B5EF4-FFF2-40B4-BE49-F238E27FC236}">
                      <a16:creationId xmlns="" xmlns:a16="http://schemas.microsoft.com/office/drawing/2014/main" id="{3A0AD019-6D8D-466D-94A8-1A4A53E7F695}"/>
                    </a:ext>
                  </a:extLst>
                </p:cNvPr>
                <p:cNvSpPr/>
                <p:nvPr/>
              </p:nvSpPr>
              <p:spPr>
                <a:xfrm>
                  <a:off x="7540838" y="3303917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" name="Rectangle 10">
                  <a:extLst>
                    <a:ext uri="{FF2B5EF4-FFF2-40B4-BE49-F238E27FC236}">
                      <a16:creationId xmlns="" xmlns:a16="http://schemas.microsoft.com/office/drawing/2014/main" id="{F8F1F172-D209-4DF7-A0BA-0E90166F127A}"/>
                    </a:ext>
                  </a:extLst>
                </p:cNvPr>
                <p:cNvSpPr/>
                <p:nvPr/>
              </p:nvSpPr>
              <p:spPr>
                <a:xfrm>
                  <a:off x="1298965" y="3739896"/>
                  <a:ext cx="1514943" cy="60350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3" name="Straight Connector 11">
                  <a:extLst>
                    <a:ext uri="{FF2B5EF4-FFF2-40B4-BE49-F238E27FC236}">
                      <a16:creationId xmlns="" xmlns:a16="http://schemas.microsoft.com/office/drawing/2014/main" id="{BB9B68A9-3682-4421-BC4B-70AF087AEB01}"/>
                    </a:ext>
                  </a:extLst>
                </p:cNvPr>
                <p:cNvCxnSpPr/>
                <p:nvPr/>
              </p:nvCxnSpPr>
              <p:spPr>
                <a:xfrm flipH="1" flipV="1">
                  <a:off x="838200" y="2907792"/>
                  <a:ext cx="1507236" cy="110349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ight Brace 12">
                  <a:extLst>
                    <a:ext uri="{FF2B5EF4-FFF2-40B4-BE49-F238E27FC236}">
                      <a16:creationId xmlns="" xmlns:a16="http://schemas.microsoft.com/office/drawing/2014/main" id="{1DFF99D4-A8D5-42FC-A22B-A040C4A3211C}"/>
                    </a:ext>
                  </a:extLst>
                </p:cNvPr>
                <p:cNvSpPr/>
                <p:nvPr/>
              </p:nvSpPr>
              <p:spPr>
                <a:xfrm rot="5400000">
                  <a:off x="2378717" y="3711581"/>
                  <a:ext cx="486275" cy="2682356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TextBox 13">
                  <a:extLst>
                    <a:ext uri="{FF2B5EF4-FFF2-40B4-BE49-F238E27FC236}">
                      <a16:creationId xmlns="" xmlns:a16="http://schemas.microsoft.com/office/drawing/2014/main" id="{ABA31635-3BCF-44EB-9B6B-6CD6E6780A30}"/>
                    </a:ext>
                  </a:extLst>
                </p:cNvPr>
                <p:cNvSpPr txBox="1"/>
                <p:nvPr/>
              </p:nvSpPr>
              <p:spPr>
                <a:xfrm>
                  <a:off x="2345436" y="5392786"/>
                  <a:ext cx="1399032" cy="3901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60m</a:t>
                  </a:r>
                  <a:endParaRPr lang="zh-CN" altLang="en-US" sz="1200" dirty="0"/>
                </a:p>
              </p:txBody>
            </p:sp>
          </p:grpSp>
          <p:sp>
            <p:nvSpPr>
              <p:cNvPr id="9" name="Rectangle 17">
                <a:extLst>
                  <a:ext uri="{FF2B5EF4-FFF2-40B4-BE49-F238E27FC236}">
                    <a16:creationId xmlns="" xmlns:a16="http://schemas.microsoft.com/office/drawing/2014/main" id="{971D085A-43A8-46E2-B48E-4EB9E9DF9C63}"/>
                  </a:ext>
                </a:extLst>
              </p:cNvPr>
              <p:cNvSpPr/>
              <p:nvPr/>
            </p:nvSpPr>
            <p:spPr>
              <a:xfrm>
                <a:off x="9631766" y="2772012"/>
                <a:ext cx="103517" cy="14147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Right Brace 18">
                <a:extLst>
                  <a:ext uri="{FF2B5EF4-FFF2-40B4-BE49-F238E27FC236}">
                    <a16:creationId xmlns="" xmlns:a16="http://schemas.microsoft.com/office/drawing/2014/main" id="{A3D15CB2-0FBD-4FBB-99B6-B1F2FC0DCA45}"/>
                  </a:ext>
                </a:extLst>
              </p:cNvPr>
              <p:cNvSpPr/>
              <p:nvPr/>
            </p:nvSpPr>
            <p:spPr>
              <a:xfrm rot="5400000">
                <a:off x="4496848" y="3736312"/>
                <a:ext cx="486275" cy="15539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19">
                <a:extLst>
                  <a:ext uri="{FF2B5EF4-FFF2-40B4-BE49-F238E27FC236}">
                    <a16:creationId xmlns="" xmlns:a16="http://schemas.microsoft.com/office/drawing/2014/main" id="{047A3DDF-1CC0-48FD-93ED-D4094F23BB9B}"/>
                  </a:ext>
                </a:extLst>
              </p:cNvPr>
              <p:cNvSpPr txBox="1"/>
              <p:nvPr/>
            </p:nvSpPr>
            <p:spPr>
              <a:xfrm>
                <a:off x="4367726" y="4853290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26m</a:t>
                </a:r>
                <a:endParaRPr lang="zh-CN" altLang="en-US" sz="1200" dirty="0"/>
              </a:p>
            </p:txBody>
          </p:sp>
          <p:sp>
            <p:nvSpPr>
              <p:cNvPr id="13" name="Right Brace 20">
                <a:extLst>
                  <a:ext uri="{FF2B5EF4-FFF2-40B4-BE49-F238E27FC236}">
                    <a16:creationId xmlns="" xmlns:a16="http://schemas.microsoft.com/office/drawing/2014/main" id="{5DD453CE-4AA0-4A1C-9BD6-9CAE30A8AA50}"/>
                  </a:ext>
                </a:extLst>
              </p:cNvPr>
              <p:cNvSpPr/>
              <p:nvPr/>
            </p:nvSpPr>
            <p:spPr>
              <a:xfrm rot="5400000">
                <a:off x="6285750" y="3448146"/>
                <a:ext cx="486275" cy="20239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TextBox 21">
                <a:extLst>
                  <a:ext uri="{FF2B5EF4-FFF2-40B4-BE49-F238E27FC236}">
                    <a16:creationId xmlns="" xmlns:a16="http://schemas.microsoft.com/office/drawing/2014/main" id="{712BE1FC-47AA-44D2-8536-EE46D554ED4E}"/>
                  </a:ext>
                </a:extLst>
              </p:cNvPr>
              <p:cNvSpPr txBox="1"/>
              <p:nvPr/>
            </p:nvSpPr>
            <p:spPr>
              <a:xfrm>
                <a:off x="6187354" y="4852065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66m</a:t>
                </a:r>
                <a:endParaRPr lang="zh-CN" altLang="en-US" sz="1200" dirty="0"/>
              </a:p>
            </p:txBody>
          </p:sp>
          <p:sp>
            <p:nvSpPr>
              <p:cNvPr id="15" name="TextBox 22">
                <a:extLst>
                  <a:ext uri="{FF2B5EF4-FFF2-40B4-BE49-F238E27FC236}">
                    <a16:creationId xmlns="" xmlns:a16="http://schemas.microsoft.com/office/drawing/2014/main" id="{C90EBC6B-3816-44BB-8F3E-C5CD9D75FAEC}"/>
                  </a:ext>
                </a:extLst>
              </p:cNvPr>
              <p:cNvSpPr txBox="1"/>
              <p:nvPr/>
            </p:nvSpPr>
            <p:spPr>
              <a:xfrm>
                <a:off x="8497738" y="4852065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68m</a:t>
                </a:r>
                <a:endParaRPr lang="zh-CN" altLang="en-US" sz="1200" dirty="0"/>
              </a:p>
            </p:txBody>
          </p:sp>
          <p:sp>
            <p:nvSpPr>
              <p:cNvPr id="16" name="Right Brace 23">
                <a:extLst>
                  <a:ext uri="{FF2B5EF4-FFF2-40B4-BE49-F238E27FC236}">
                    <a16:creationId xmlns="" xmlns:a16="http://schemas.microsoft.com/office/drawing/2014/main" id="{E7FF32B1-C495-4986-AA26-474B74B29CD6}"/>
                  </a:ext>
                </a:extLst>
              </p:cNvPr>
              <p:cNvSpPr/>
              <p:nvPr/>
            </p:nvSpPr>
            <p:spPr>
              <a:xfrm rot="5400000">
                <a:off x="8392004" y="3446181"/>
                <a:ext cx="486275" cy="20239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Rectangle 2">
              <a:extLst>
                <a:ext uri="{FF2B5EF4-FFF2-40B4-BE49-F238E27FC236}">
                  <a16:creationId xmlns="" xmlns:a16="http://schemas.microsoft.com/office/drawing/2014/main" id="{1B9D48EA-B00D-485C-914C-065FFDC8BB57}"/>
                </a:ext>
              </a:extLst>
            </p:cNvPr>
            <p:cNvSpPr/>
            <p:nvPr/>
          </p:nvSpPr>
          <p:spPr>
            <a:xfrm>
              <a:off x="4701180" y="3223346"/>
              <a:ext cx="103517" cy="612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Rectangle 26">
              <a:extLst>
                <a:ext uri="{FF2B5EF4-FFF2-40B4-BE49-F238E27FC236}">
                  <a16:creationId xmlns="" xmlns:a16="http://schemas.microsoft.com/office/drawing/2014/main" id="{F3D7E2FD-B1FA-4CFF-B252-46C7F842437A}"/>
                </a:ext>
              </a:extLst>
            </p:cNvPr>
            <p:cNvSpPr/>
            <p:nvPr/>
          </p:nvSpPr>
          <p:spPr>
            <a:xfrm>
              <a:off x="8278985" y="3223346"/>
              <a:ext cx="103517" cy="612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0799B118-CA7F-47CE-8B1F-ED5644B138E8}"/>
              </a:ext>
            </a:extLst>
          </p:cNvPr>
          <p:cNvSpPr/>
          <p:nvPr/>
        </p:nvSpPr>
        <p:spPr>
          <a:xfrm>
            <a:off x="678204" y="5069098"/>
            <a:ext cx="991509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e+ and e-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Higgs/W/Z/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4-bump off-axis injection.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5</a:t>
            </a:r>
            <a:r>
              <a:rPr lang="en-US" altLang="zh-CN" dirty="0" smtClean="0"/>
              <a:t>. Booster to Collider (off-axis)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758" y="1738765"/>
            <a:ext cx="9494041" cy="497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0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5</a:t>
            </a:r>
            <a:r>
              <a:rPr lang="en-US" altLang="zh-CN" dirty="0" smtClean="0"/>
              <a:t>. Booster to Collider (off-axis)</a:t>
            </a:r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657" y="1724252"/>
            <a:ext cx="9805960" cy="476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0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6. Booster to Collider (on-axis)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0799B118-CA7F-47CE-8B1F-ED5644B138E8}"/>
              </a:ext>
            </a:extLst>
          </p:cNvPr>
          <p:cNvSpPr/>
          <p:nvPr/>
        </p:nvSpPr>
        <p:spPr>
          <a:xfrm>
            <a:off x="678204" y="5069098"/>
            <a:ext cx="991509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e+ and e-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Higgs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120GeV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injection.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971" y="2008188"/>
            <a:ext cx="10604668" cy="318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2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6. Booster to Collider (on-axis)</a:t>
            </a:r>
            <a:endParaRPr lang="zh-CN" altLang="en-US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21" y="2209722"/>
            <a:ext cx="12054757" cy="317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7</a:t>
            </a:r>
            <a:r>
              <a:rPr lang="en-US" altLang="zh-CN" dirty="0" smtClean="0"/>
              <a:t>. Collider to Booster (Higgs)</a:t>
            </a:r>
            <a:endParaRPr lang="zh-CN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06" y="2516187"/>
            <a:ext cx="10701235" cy="32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7</a:t>
            </a:r>
            <a:r>
              <a:rPr lang="en-US" altLang="zh-CN" dirty="0" smtClean="0"/>
              <a:t>. Collider to Booster (Higgs)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90" y="2371045"/>
            <a:ext cx="12116247" cy="318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2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8. Collider to Dump</a:t>
            </a:r>
            <a:endParaRPr lang="zh-CN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441" y="1736647"/>
            <a:ext cx="9545671" cy="499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8</a:t>
            </a:r>
            <a:r>
              <a:rPr lang="en-US" altLang="zh-CN" dirty="0" smtClean="0"/>
              <a:t>. Collider to Dump</a:t>
            </a:r>
            <a:endParaRPr lang="zh-CN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01" y="1782310"/>
            <a:ext cx="9804370" cy="476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6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55914" y="27309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5400" b="1" dirty="0" smtClean="0"/>
              <a:t>Thank You</a:t>
            </a:r>
            <a:endParaRPr lang="zh-CN" altLang="en-US" sz="54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2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1.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to Damping ring</a:t>
            </a:r>
            <a:endParaRPr lang="zh-CN" altLang="en-US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="" xmlns:a16="http://schemas.microsoft.com/office/drawing/2014/main" id="{BD98D91F-C8B8-4DC9-9674-BA667FCA6EF1}"/>
              </a:ext>
            </a:extLst>
          </p:cNvPr>
          <p:cNvCxnSpPr>
            <a:cxnSpLocks/>
          </p:cNvCxnSpPr>
          <p:nvPr/>
        </p:nvCxnSpPr>
        <p:spPr>
          <a:xfrm>
            <a:off x="2866412" y="3610167"/>
            <a:ext cx="7459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6F4C59F-64AA-43A6-90FE-42E07729FFC3}"/>
              </a:ext>
            </a:extLst>
          </p:cNvPr>
          <p:cNvSpPr/>
          <p:nvPr/>
        </p:nvSpPr>
        <p:spPr>
          <a:xfrm>
            <a:off x="2866412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C53286F0-E764-4F55-B115-19E4C89513BA}"/>
              </a:ext>
            </a:extLst>
          </p:cNvPr>
          <p:cNvSpPr/>
          <p:nvPr/>
        </p:nvSpPr>
        <p:spPr>
          <a:xfrm>
            <a:off x="6935027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D16B86AA-B0BC-4D79-A820-7D4B09D7D3FE}"/>
              </a:ext>
            </a:extLst>
          </p:cNvPr>
          <p:cNvSpPr/>
          <p:nvPr/>
        </p:nvSpPr>
        <p:spPr>
          <a:xfrm>
            <a:off x="7141279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78A65B9A-A7A8-4D8C-8EE2-301DCB9FC896}"/>
              </a:ext>
            </a:extLst>
          </p:cNvPr>
          <p:cNvSpPr/>
          <p:nvPr/>
        </p:nvSpPr>
        <p:spPr>
          <a:xfrm>
            <a:off x="10220041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3A579510-D2A9-4D99-8011-725200F246B5}"/>
              </a:ext>
            </a:extLst>
          </p:cNvPr>
          <p:cNvSpPr/>
          <p:nvPr/>
        </p:nvSpPr>
        <p:spPr>
          <a:xfrm>
            <a:off x="4375029" y="3285151"/>
            <a:ext cx="654155" cy="65299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" name="右大括号 12">
            <a:extLst>
              <a:ext uri="{FF2B5EF4-FFF2-40B4-BE49-F238E27FC236}">
                <a16:creationId xmlns="" xmlns:a16="http://schemas.microsoft.com/office/drawing/2014/main" id="{76E341D8-EE35-46C9-86C4-427CCB68CD41}"/>
              </a:ext>
            </a:extLst>
          </p:cNvPr>
          <p:cNvSpPr/>
          <p:nvPr/>
        </p:nvSpPr>
        <p:spPr>
          <a:xfrm rot="5400000">
            <a:off x="5863773" y="3135210"/>
            <a:ext cx="227414" cy="189659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" name="文本框 10">
            <a:extLst>
              <a:ext uri="{FF2B5EF4-FFF2-40B4-BE49-F238E27FC236}">
                <a16:creationId xmlns="" xmlns:a16="http://schemas.microsoft.com/office/drawing/2014/main" id="{BDAF26ED-859D-4B64-8EC2-A9067453BE73}"/>
              </a:ext>
            </a:extLst>
          </p:cNvPr>
          <p:cNvSpPr txBox="1"/>
          <p:nvPr/>
        </p:nvSpPr>
        <p:spPr>
          <a:xfrm>
            <a:off x="5635752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1.25m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="" xmlns:a16="http://schemas.microsoft.com/office/drawing/2014/main" id="{F9E6594A-1E97-4342-9137-227E6FD28A80}"/>
              </a:ext>
            </a:extLst>
          </p:cNvPr>
          <p:cNvCxnSpPr>
            <a:cxnSpLocks/>
          </p:cNvCxnSpPr>
          <p:nvPr/>
        </p:nvCxnSpPr>
        <p:spPr>
          <a:xfrm>
            <a:off x="2659575" y="2495183"/>
            <a:ext cx="1710840" cy="9104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="" xmlns:a16="http://schemas.microsoft.com/office/drawing/2014/main" id="{0B0D950A-6BF3-428C-AEA8-1E6F6813F91C}"/>
              </a:ext>
            </a:extLst>
          </p:cNvPr>
          <p:cNvCxnSpPr/>
          <p:nvPr/>
        </p:nvCxnSpPr>
        <p:spPr>
          <a:xfrm>
            <a:off x="4248729" y="3404704"/>
            <a:ext cx="0" cy="2655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弧形 17">
            <a:extLst>
              <a:ext uri="{FF2B5EF4-FFF2-40B4-BE49-F238E27FC236}">
                <a16:creationId xmlns="" xmlns:a16="http://schemas.microsoft.com/office/drawing/2014/main" id="{5D05CFDD-90EE-4DDE-8F28-52E27D3C1214}"/>
              </a:ext>
            </a:extLst>
          </p:cNvPr>
          <p:cNvSpPr/>
          <p:nvPr/>
        </p:nvSpPr>
        <p:spPr>
          <a:xfrm rot="10321379">
            <a:off x="4284515" y="2603196"/>
            <a:ext cx="1365355" cy="1010249"/>
          </a:xfrm>
          <a:prstGeom prst="arc">
            <a:avLst>
              <a:gd name="adj1" fmla="val 16200000"/>
              <a:gd name="adj2" fmla="val 2060728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9" name="右大括号 18">
            <a:extLst>
              <a:ext uri="{FF2B5EF4-FFF2-40B4-BE49-F238E27FC236}">
                <a16:creationId xmlns="" xmlns:a16="http://schemas.microsoft.com/office/drawing/2014/main" id="{3293348C-28B6-4A6A-B995-56F5242633CF}"/>
              </a:ext>
            </a:extLst>
          </p:cNvPr>
          <p:cNvSpPr/>
          <p:nvPr/>
        </p:nvSpPr>
        <p:spPr>
          <a:xfrm rot="5400000">
            <a:off x="3886049" y="3055696"/>
            <a:ext cx="227414" cy="2063489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文本框 16">
            <a:extLst>
              <a:ext uri="{FF2B5EF4-FFF2-40B4-BE49-F238E27FC236}">
                <a16:creationId xmlns="" xmlns:a16="http://schemas.microsoft.com/office/drawing/2014/main" id="{466E6408-E0D1-46F5-88F5-C4A9E78400E5}"/>
              </a:ext>
            </a:extLst>
          </p:cNvPr>
          <p:cNvSpPr txBox="1"/>
          <p:nvPr/>
        </p:nvSpPr>
        <p:spPr>
          <a:xfrm>
            <a:off x="3597611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1.25m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" name="右大括号 20">
            <a:extLst>
              <a:ext uri="{FF2B5EF4-FFF2-40B4-BE49-F238E27FC236}">
                <a16:creationId xmlns="" xmlns:a16="http://schemas.microsoft.com/office/drawing/2014/main" id="{811050FC-5054-4E83-96E4-59C34E13D5F1}"/>
              </a:ext>
            </a:extLst>
          </p:cNvPr>
          <p:cNvSpPr/>
          <p:nvPr/>
        </p:nvSpPr>
        <p:spPr>
          <a:xfrm rot="16200000">
            <a:off x="4583787" y="2613166"/>
            <a:ext cx="227414" cy="654157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="" xmlns:a16="http://schemas.microsoft.com/office/drawing/2014/main" id="{0DAD4D32-9707-4C4A-9DE7-8F7CCC945690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033823" y="3607047"/>
            <a:ext cx="3656704" cy="809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A3E7745A-E796-4AD6-A6CF-727BFEA9F346}"/>
              </a:ext>
            </a:extLst>
          </p:cNvPr>
          <p:cNvSpPr/>
          <p:nvPr/>
        </p:nvSpPr>
        <p:spPr>
          <a:xfrm>
            <a:off x="8690527" y="3439678"/>
            <a:ext cx="1484000" cy="3509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右大括号 24">
            <a:extLst>
              <a:ext uri="{FF2B5EF4-FFF2-40B4-BE49-F238E27FC236}">
                <a16:creationId xmlns="" xmlns:a16="http://schemas.microsoft.com/office/drawing/2014/main" id="{D8DF14AD-2159-4BCF-B14C-FDD3A45A1084}"/>
              </a:ext>
            </a:extLst>
          </p:cNvPr>
          <p:cNvSpPr/>
          <p:nvPr/>
        </p:nvSpPr>
        <p:spPr>
          <a:xfrm rot="5400000">
            <a:off x="9365003" y="3329109"/>
            <a:ext cx="227414" cy="14839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6" name="文本框 22">
            <a:extLst>
              <a:ext uri="{FF2B5EF4-FFF2-40B4-BE49-F238E27FC236}">
                <a16:creationId xmlns="" xmlns:a16="http://schemas.microsoft.com/office/drawing/2014/main" id="{21BABE8E-D38B-4048-A10F-84A7EEC5FA6F}"/>
              </a:ext>
            </a:extLst>
          </p:cNvPr>
          <p:cNvSpPr txBox="1"/>
          <p:nvPr/>
        </p:nvSpPr>
        <p:spPr>
          <a:xfrm>
            <a:off x="9245556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1.4m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7" name="右大括号 26">
            <a:extLst>
              <a:ext uri="{FF2B5EF4-FFF2-40B4-BE49-F238E27FC236}">
                <a16:creationId xmlns="" xmlns:a16="http://schemas.microsoft.com/office/drawing/2014/main" id="{3A055E0A-ADF5-42D0-9026-0BCA95AB509F}"/>
              </a:ext>
            </a:extLst>
          </p:cNvPr>
          <p:cNvSpPr/>
          <p:nvPr/>
        </p:nvSpPr>
        <p:spPr>
          <a:xfrm rot="5400000">
            <a:off x="7922916" y="3353504"/>
            <a:ext cx="183959" cy="14331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8" name="文本框 24">
            <a:extLst>
              <a:ext uri="{FF2B5EF4-FFF2-40B4-BE49-F238E27FC236}">
                <a16:creationId xmlns="" xmlns:a16="http://schemas.microsoft.com/office/drawing/2014/main" id="{B1414676-9743-4A21-8362-66B978972DE4}"/>
              </a:ext>
            </a:extLst>
          </p:cNvPr>
          <p:cNvSpPr txBox="1"/>
          <p:nvPr/>
        </p:nvSpPr>
        <p:spPr>
          <a:xfrm>
            <a:off x="7539374" y="4236738"/>
            <a:ext cx="119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0.847m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29" name="直接箭头连接符 28">
            <a:extLst>
              <a:ext uri="{FF2B5EF4-FFF2-40B4-BE49-F238E27FC236}">
                <a16:creationId xmlns="" xmlns:a16="http://schemas.microsoft.com/office/drawing/2014/main" id="{A6AAC19E-7F42-479A-973E-D41F23F53A3E}"/>
              </a:ext>
            </a:extLst>
          </p:cNvPr>
          <p:cNvCxnSpPr>
            <a:cxnSpLocks/>
          </p:cNvCxnSpPr>
          <p:nvPr/>
        </p:nvCxnSpPr>
        <p:spPr>
          <a:xfrm flipV="1">
            <a:off x="10330870" y="3600999"/>
            <a:ext cx="1558746" cy="93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6">
            <a:extLst>
              <a:ext uri="{FF2B5EF4-FFF2-40B4-BE49-F238E27FC236}">
                <a16:creationId xmlns="" xmlns:a16="http://schemas.microsoft.com/office/drawing/2014/main" id="{D96DE84F-5685-4E6B-B531-D01ED5335631}"/>
              </a:ext>
            </a:extLst>
          </p:cNvPr>
          <p:cNvSpPr txBox="1"/>
          <p:nvPr/>
        </p:nvSpPr>
        <p:spPr>
          <a:xfrm>
            <a:off x="399002" y="3370167"/>
            <a:ext cx="154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Top View: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1" name="文本框 27">
            <a:extLst>
              <a:ext uri="{FF2B5EF4-FFF2-40B4-BE49-F238E27FC236}">
                <a16:creationId xmlns="" xmlns:a16="http://schemas.microsoft.com/office/drawing/2014/main" id="{E4DDAA49-B867-4BED-96AE-754567067B0C}"/>
              </a:ext>
            </a:extLst>
          </p:cNvPr>
          <p:cNvSpPr txBox="1"/>
          <p:nvPr/>
        </p:nvSpPr>
        <p:spPr>
          <a:xfrm>
            <a:off x="8968041" y="2318652"/>
            <a:ext cx="14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Kicker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2" name="文本框 28">
            <a:extLst>
              <a:ext uri="{FF2B5EF4-FFF2-40B4-BE49-F238E27FC236}">
                <a16:creationId xmlns="" xmlns:a16="http://schemas.microsoft.com/office/drawing/2014/main" id="{8B7C9152-30C7-4D02-BEA4-EB2205CA6E3F}"/>
              </a:ext>
            </a:extLst>
          </p:cNvPr>
          <p:cNvSpPr txBox="1"/>
          <p:nvPr/>
        </p:nvSpPr>
        <p:spPr>
          <a:xfrm>
            <a:off x="4260186" y="2309615"/>
            <a:ext cx="14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Lambertson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="" xmlns:a16="http://schemas.microsoft.com/office/drawing/2014/main" id="{0799B118-CA7F-47CE-8B1F-ED5644B138E8}"/>
              </a:ext>
            </a:extLst>
          </p:cNvPr>
          <p:cNvSpPr/>
          <p:nvPr/>
        </p:nvSpPr>
        <p:spPr>
          <a:xfrm>
            <a:off x="678204" y="5069098"/>
            <a:ext cx="991509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e+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only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On-axis injection.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72" y="2324327"/>
            <a:ext cx="10034369" cy="356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350" y="2324327"/>
            <a:ext cx="10721506" cy="356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1.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to Damping ring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08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72" y="2324327"/>
            <a:ext cx="10034369" cy="356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314" y="2321600"/>
            <a:ext cx="10645524" cy="357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 Extraction from Damping ring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10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to Booster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37F1A99D-F1B5-4C63-9E86-C34E2D9B2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395" y="2084401"/>
            <a:ext cx="9683230" cy="213925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394857" y="2084401"/>
            <a:ext cx="1523999" cy="783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0799B118-CA7F-47CE-8B1F-ED5644B138E8}"/>
              </a:ext>
            </a:extLst>
          </p:cNvPr>
          <p:cNvSpPr/>
          <p:nvPr/>
        </p:nvSpPr>
        <p:spPr>
          <a:xfrm>
            <a:off x="678204" y="5069098"/>
            <a:ext cx="991509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e+ and e-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On-axis injection.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to Booster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6" y="2396899"/>
            <a:ext cx="10766383" cy="324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6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to Booster</a:t>
            </a:r>
            <a:endParaRPr lang="zh-CN" alt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52" y="2506774"/>
            <a:ext cx="11360578" cy="300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9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4. Booster Extraction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508" y="1724250"/>
            <a:ext cx="9952491" cy="521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4. Booster Extraction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360" y="1782310"/>
            <a:ext cx="9640468" cy="468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4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190</Words>
  <Application>Microsoft Office PowerPoint</Application>
  <PresentationFormat>自定义</PresentationFormat>
  <Paragraphs>51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主题​​</vt:lpstr>
      <vt:lpstr>CEPC component list and the key parameters for the Transport Line</vt:lpstr>
      <vt:lpstr>1. Linac to Damping ring</vt:lpstr>
      <vt:lpstr>1. Linac to Damping ring</vt:lpstr>
      <vt:lpstr>2. Extraction from Damping ring</vt:lpstr>
      <vt:lpstr>3. Linac to Booster</vt:lpstr>
      <vt:lpstr>3. Linac to Booster</vt:lpstr>
      <vt:lpstr>3. Linac to Booster</vt:lpstr>
      <vt:lpstr>4. Booster Extraction</vt:lpstr>
      <vt:lpstr>4. Booster Extraction</vt:lpstr>
      <vt:lpstr>5. Booster to Collider (off-axis)</vt:lpstr>
      <vt:lpstr>5. Booster to Collider (off-axis)</vt:lpstr>
      <vt:lpstr>5. Booster to Collider (off-axis)</vt:lpstr>
      <vt:lpstr>6. Booster to Collider (on-axis)</vt:lpstr>
      <vt:lpstr>6. Booster to Collider (on-axis)</vt:lpstr>
      <vt:lpstr>7. Collider to Booster (Higgs)</vt:lpstr>
      <vt:lpstr>7. Collider to Booster (Higgs)</vt:lpstr>
      <vt:lpstr>8. Collider to Dump</vt:lpstr>
      <vt:lpstr>8. Collider to Dump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Timing and philosophy of the injection/extraction design</dc:title>
  <dc:creator>Cui Xiaohao</dc:creator>
  <cp:lastModifiedBy>cuixiaohao</cp:lastModifiedBy>
  <cp:revision>605</cp:revision>
  <dcterms:created xsi:type="dcterms:W3CDTF">2021-10-09T02:58:04Z</dcterms:created>
  <dcterms:modified xsi:type="dcterms:W3CDTF">2023-04-20T23:31:55Z</dcterms:modified>
</cp:coreProperties>
</file>