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8" r:id="rId2"/>
    <p:sldId id="359" r:id="rId3"/>
    <p:sldId id="369" r:id="rId4"/>
    <p:sldId id="396" r:id="rId5"/>
    <p:sldId id="395" r:id="rId6"/>
    <p:sldId id="397" r:id="rId7"/>
    <p:sldId id="398" r:id="rId8"/>
    <p:sldId id="399" r:id="rId9"/>
    <p:sldId id="401" r:id="rId10"/>
    <p:sldId id="402" r:id="rId11"/>
    <p:sldId id="403" r:id="rId12"/>
    <p:sldId id="404" r:id="rId13"/>
    <p:sldId id="415" r:id="rId14"/>
    <p:sldId id="416" r:id="rId15"/>
    <p:sldId id="417" r:id="rId16"/>
    <p:sldId id="418" r:id="rId17"/>
    <p:sldId id="405" r:id="rId18"/>
    <p:sldId id="406" r:id="rId19"/>
    <p:sldId id="407" r:id="rId20"/>
    <p:sldId id="408" r:id="rId21"/>
    <p:sldId id="41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p:normalViewPr>
  <p:slideViewPr>
    <p:cSldViewPr snapToGrid="0">
      <p:cViewPr varScale="1">
        <p:scale>
          <a:sx n="64" d="100"/>
          <a:sy n="64" d="100"/>
        </p:scale>
        <p:origin x="9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9892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5309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14630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7428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0635268-E0D5-4651-8A0D-1EF637D06372}"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47529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0635268-E0D5-4651-8A0D-1EF637D06372}"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6728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0635268-E0D5-4651-8A0D-1EF637D06372}" type="datetimeFigureOut">
              <a:rPr lang="zh-CN" altLang="en-US" smtClean="0"/>
              <a:t>2023/4/17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37706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0635268-E0D5-4651-8A0D-1EF637D06372}" type="datetimeFigureOut">
              <a:rPr lang="zh-CN" altLang="en-US" smtClean="0"/>
              <a:t>2023/4/17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5540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635268-E0D5-4651-8A0D-1EF637D06372}" type="datetimeFigureOut">
              <a:rPr lang="zh-CN" altLang="en-US" smtClean="0"/>
              <a:t>2023/4/17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4131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98130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96721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35268-E0D5-4651-8A0D-1EF637D06372}" type="datetimeFigureOut">
              <a:rPr lang="zh-CN" altLang="en-US" smtClean="0"/>
              <a:t>2023/4/17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55716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ormAutofit/>
          </a:bodyPr>
          <a:lstStyle/>
          <a:p>
            <a:r>
              <a:rPr lang="en-US" altLang="zh-CN" sz="4800" b="1" dirty="0" smtClean="0"/>
              <a:t>Magnet design </a:t>
            </a:r>
            <a:r>
              <a:rPr lang="en-US" altLang="zh-CN" sz="4800" b="1" dirty="0"/>
              <a:t>for the </a:t>
            </a:r>
            <a:r>
              <a:rPr lang="en-US" altLang="zh-CN" sz="4800" b="1" dirty="0" err="1" smtClean="0"/>
              <a:t>linac</a:t>
            </a:r>
            <a:r>
              <a:rPr lang="en-US" altLang="zh-CN" sz="4800" b="1" dirty="0" smtClean="0"/>
              <a:t>, DR and transport lines of CEPC</a:t>
            </a:r>
            <a:r>
              <a:rPr lang="en-US" altLang="zh-CN" dirty="0" smtClean="0"/>
              <a:t/>
            </a:r>
            <a:br>
              <a:rPr lang="en-US" altLang="zh-CN" dirty="0" smtClean="0"/>
            </a:br>
            <a:endParaRPr lang="zh-CN" altLang="en-US" dirty="0"/>
          </a:p>
        </p:txBody>
      </p:sp>
      <p:sp>
        <p:nvSpPr>
          <p:cNvPr id="3" name="副标题 2"/>
          <p:cNvSpPr>
            <a:spLocks noGrp="1"/>
          </p:cNvSpPr>
          <p:nvPr>
            <p:ph type="subTitle" idx="1"/>
          </p:nvPr>
        </p:nvSpPr>
        <p:spPr>
          <a:xfrm>
            <a:off x="1524000" y="4114102"/>
            <a:ext cx="9144000" cy="1655762"/>
          </a:xfrm>
        </p:spPr>
        <p:txBody>
          <a:bodyPr>
            <a:normAutofit lnSpcReduction="10000"/>
          </a:bodyPr>
          <a:lstStyle/>
          <a:p>
            <a:r>
              <a:rPr lang="en-US" altLang="zh-CN" dirty="0" smtClean="0"/>
              <a:t>Wen Kang</a:t>
            </a:r>
          </a:p>
          <a:p>
            <a:endParaRPr lang="en-US" altLang="zh-CN" dirty="0" smtClean="0"/>
          </a:p>
          <a:p>
            <a:r>
              <a:rPr lang="en-US" altLang="zh-CN" dirty="0" smtClean="0"/>
              <a:t>CEPC Day</a:t>
            </a:r>
          </a:p>
          <a:p>
            <a:r>
              <a:rPr lang="en-US" altLang="zh-CN" dirty="0" smtClean="0"/>
              <a:t>2023-04-21</a:t>
            </a:r>
            <a:endParaRPr lang="zh-CN" altLang="en-US" dirty="0"/>
          </a:p>
        </p:txBody>
      </p:sp>
    </p:spTree>
    <p:extLst>
      <p:ext uri="{BB962C8B-B14F-4D97-AF65-F5344CB8AC3E}">
        <p14:creationId xmlns:p14="http://schemas.microsoft.com/office/powerpoint/2010/main" val="106174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649307" y="1370257"/>
            <a:ext cx="11402785" cy="1685077"/>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In </a:t>
            </a:r>
            <a:r>
              <a:rPr lang="en-GB" altLang="zh-CN" sz="2400" b="1" dirty="0">
                <a:solidFill>
                  <a:srgbClr val="0000FF"/>
                </a:solidFill>
                <a:ea typeface="华文楷体"/>
                <a:cs typeface="Times New Roman" pitchFamily="18" charset="0"/>
              </a:rPr>
              <a:t>the CEPC </a:t>
            </a:r>
            <a:r>
              <a:rPr lang="en-GB" altLang="zh-CN" sz="2400" b="1" dirty="0" err="1">
                <a:solidFill>
                  <a:srgbClr val="0000FF"/>
                </a:solidFill>
                <a:ea typeface="华文楷体"/>
                <a:cs typeface="Times New Roman" pitchFamily="18" charset="0"/>
              </a:rPr>
              <a:t>Linac</a:t>
            </a:r>
            <a:r>
              <a:rPr lang="en-GB" altLang="zh-CN" sz="2400" b="1" dirty="0">
                <a:solidFill>
                  <a:srgbClr val="0000FF"/>
                </a:solidFill>
                <a:ea typeface="华文楷体"/>
                <a:cs typeface="Times New Roman" pitchFamily="18" charset="0"/>
              </a:rPr>
              <a:t>, there are </a:t>
            </a:r>
            <a:r>
              <a:rPr lang="en-GB" altLang="zh-CN" sz="2400" b="1" dirty="0" smtClean="0">
                <a:solidFill>
                  <a:srgbClr val="0000FF"/>
                </a:solidFill>
                <a:ea typeface="华文楷体"/>
                <a:cs typeface="Times New Roman" pitchFamily="18" charset="0"/>
              </a:rPr>
              <a:t>seven </a:t>
            </a:r>
            <a:r>
              <a:rPr lang="en-GB" altLang="zh-CN" sz="2400" b="1" dirty="0">
                <a:solidFill>
                  <a:srgbClr val="0000FF"/>
                </a:solidFill>
                <a:ea typeface="华文楷体"/>
                <a:cs typeface="Times New Roman" pitchFamily="18" charset="0"/>
              </a:rPr>
              <a:t>types of correctors. </a:t>
            </a:r>
            <a:r>
              <a:rPr lang="en-GB" altLang="zh-CN" sz="2400" b="1" dirty="0">
                <a:solidFill>
                  <a:srgbClr val="0000FF"/>
                </a:solidFill>
                <a:ea typeface="华文楷体"/>
                <a:cs typeface="Times New Roman" pitchFamily="18" charset="0"/>
              </a:rPr>
              <a:t>Three of these, C1, C2, and C3, have very low fields and are designed as correctors without iron cores. The remaining correctors have relatively high fields and are designed as correctors with iron cores.</a:t>
            </a:r>
            <a:endParaRPr lang="zh-CN" altLang="zh-CN" sz="2400" b="1" dirty="0">
              <a:solidFill>
                <a:srgbClr val="0000FF"/>
              </a:solidFill>
              <a:ea typeface="华文楷体"/>
              <a:cs typeface="Times New Roman" pitchFamily="18" charset="0"/>
            </a:endParaRPr>
          </a:p>
          <a:p>
            <a:pPr algn="just">
              <a:spcBef>
                <a:spcPts val="900"/>
              </a:spcBef>
              <a:buClr>
                <a:srgbClr val="FF0000"/>
              </a:buClr>
            </a:pPr>
            <a:endParaRPr lang="zh-CN" altLang="zh-CN" sz="2400" b="1" dirty="0">
              <a:solidFill>
                <a:srgbClr val="0000FF"/>
              </a:solidFill>
              <a:ea typeface="华文楷体"/>
              <a:cs typeface="Times New Roman" pitchFamily="18" charset="0"/>
            </a:endParaRPr>
          </a:p>
        </p:txBody>
      </p:sp>
      <p:sp>
        <p:nvSpPr>
          <p:cNvPr id="7" name="Rectangle 8"/>
          <p:cNvSpPr>
            <a:spLocks noChangeArrowheads="1"/>
          </p:cNvSpPr>
          <p:nvPr/>
        </p:nvSpPr>
        <p:spPr bwMode="auto">
          <a:xfrm>
            <a:off x="776725" y="5276588"/>
            <a:ext cx="10803178" cy="769441"/>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GB" altLang="zh-CN" sz="2200" b="1" dirty="0" smtClean="0">
                <a:ea typeface="华文楷体"/>
                <a:cs typeface="Times New Roman" pitchFamily="18" charset="0"/>
              </a:rPr>
              <a:t>The </a:t>
            </a:r>
            <a:r>
              <a:rPr lang="en-GB" altLang="zh-CN" sz="2200" b="1" dirty="0">
                <a:ea typeface="华文楷体"/>
                <a:cs typeface="Times New Roman" pitchFamily="18" charset="0"/>
              </a:rPr>
              <a:t>coils for all correctors are wound with solid copper conductors, which are installed on the yokes of the </a:t>
            </a:r>
            <a:r>
              <a:rPr lang="en-GB" altLang="zh-CN" sz="2200" b="1" dirty="0" smtClean="0">
                <a:ea typeface="华文楷体"/>
                <a:cs typeface="Times New Roman" pitchFamily="18" charset="0"/>
              </a:rPr>
              <a:t>cores or supporters made from G10. </a:t>
            </a:r>
            <a:endParaRPr lang="en-GB" altLang="zh-CN" sz="2200" b="1" dirty="0">
              <a:ea typeface="华文楷体"/>
              <a:cs typeface="Times New Roman" pitchFamily="18" charset="0"/>
            </a:endParaRPr>
          </a:p>
        </p:txBody>
      </p:sp>
      <p:sp>
        <p:nvSpPr>
          <p:cNvPr id="13" name="Rectangle 4"/>
          <p:cNvSpPr txBox="1">
            <a:spLocks noChangeArrowheads="1"/>
          </p:cNvSpPr>
          <p:nvPr/>
        </p:nvSpPr>
        <p:spPr>
          <a:xfrm>
            <a:off x="3827776" y="141587"/>
            <a:ext cx="4926479"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a:t>
            </a:r>
            <a:r>
              <a:rPr lang="en-US" altLang="zh-CN" b="1" dirty="0" err="1" smtClean="0">
                <a:solidFill>
                  <a:srgbClr val="FF0000"/>
                </a:solidFill>
                <a:ea typeface="华文楷体"/>
                <a:cs typeface="Times New Roman" pitchFamily="18" charset="0"/>
              </a:rPr>
              <a:t>linac</a:t>
            </a:r>
            <a:endParaRPr lang="en-US" altLang="zh-CN" b="1" dirty="0">
              <a:solidFill>
                <a:srgbClr val="FF0000"/>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4" name="Rectangle 4"/>
          <p:cNvSpPr txBox="1">
            <a:spLocks noChangeArrowheads="1"/>
          </p:cNvSpPr>
          <p:nvPr/>
        </p:nvSpPr>
        <p:spPr>
          <a:xfrm>
            <a:off x="502459" y="840137"/>
            <a:ext cx="454922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3000" b="1" dirty="0">
                <a:solidFill>
                  <a:srgbClr val="FF0000"/>
                </a:solidFill>
                <a:ea typeface="华文楷体"/>
                <a:cs typeface="Times New Roman" pitchFamily="18" charset="0"/>
              </a:rPr>
              <a:t>4</a:t>
            </a:r>
            <a:r>
              <a:rPr lang="en-US" altLang="zh-CN" sz="3000" b="1" dirty="0" smtClean="0">
                <a:solidFill>
                  <a:srgbClr val="FF0000"/>
                </a:solidFill>
                <a:ea typeface="华文楷体"/>
                <a:cs typeface="Times New Roman" pitchFamily="18" charset="0"/>
              </a:rPr>
              <a:t>) Corrector magnets</a:t>
            </a:r>
            <a:endParaRPr lang="en-US" altLang="zh-CN" sz="3000" b="1" dirty="0">
              <a:solidFill>
                <a:srgbClr val="FF0000"/>
              </a:solidFill>
              <a:ea typeface="华文楷体"/>
              <a:cs typeface="Times New Roman" pitchFamily="18" charset="0"/>
            </a:endParaRPr>
          </a:p>
        </p:txBody>
      </p:sp>
      <p:pic>
        <p:nvPicPr>
          <p:cNvPr id="10" name="picture" descr="descript"/>
          <p:cNvPicPr/>
          <p:nvPr/>
        </p:nvPicPr>
        <p:blipFill rotWithShape="1">
          <a:blip r:embed="rId2"/>
          <a:stretch/>
        </p:blipFill>
        <p:spPr>
          <a:xfrm>
            <a:off x="1545769" y="2710325"/>
            <a:ext cx="1743075" cy="1819275"/>
          </a:xfrm>
          <a:prstGeom prst="rect">
            <a:avLst/>
          </a:prstGeom>
        </p:spPr>
      </p:pic>
      <p:pic>
        <p:nvPicPr>
          <p:cNvPr id="11" name="picture" descr="descript"/>
          <p:cNvPicPr/>
          <p:nvPr/>
        </p:nvPicPr>
        <p:blipFill rotWithShape="1">
          <a:blip r:embed="rId3"/>
          <a:stretch/>
        </p:blipFill>
        <p:spPr>
          <a:xfrm>
            <a:off x="3453592" y="2732648"/>
            <a:ext cx="1762125" cy="1914525"/>
          </a:xfrm>
          <a:prstGeom prst="rect">
            <a:avLst/>
          </a:prstGeom>
        </p:spPr>
      </p:pic>
      <p:pic>
        <p:nvPicPr>
          <p:cNvPr id="15" name="picture" descr="descript"/>
          <p:cNvPicPr/>
          <p:nvPr/>
        </p:nvPicPr>
        <p:blipFill rotWithShape="1">
          <a:blip r:embed="rId4"/>
          <a:stretch/>
        </p:blipFill>
        <p:spPr>
          <a:xfrm>
            <a:off x="6442024" y="2635763"/>
            <a:ext cx="1676400" cy="2047875"/>
          </a:xfrm>
          <a:prstGeom prst="rect">
            <a:avLst/>
          </a:prstGeom>
        </p:spPr>
      </p:pic>
      <p:pic>
        <p:nvPicPr>
          <p:cNvPr id="16" name="picture" descr="descript"/>
          <p:cNvPicPr/>
          <p:nvPr/>
        </p:nvPicPr>
        <p:blipFill rotWithShape="1">
          <a:blip r:embed="rId5"/>
          <a:stretch/>
        </p:blipFill>
        <p:spPr>
          <a:xfrm>
            <a:off x="8513632" y="2700800"/>
            <a:ext cx="1571625" cy="2028825"/>
          </a:xfrm>
          <a:prstGeom prst="rect">
            <a:avLst/>
          </a:prstGeom>
        </p:spPr>
      </p:pic>
    </p:spTree>
    <p:extLst>
      <p:ext uri="{BB962C8B-B14F-4D97-AF65-F5344CB8AC3E}">
        <p14:creationId xmlns:p14="http://schemas.microsoft.com/office/powerpoint/2010/main" val="105809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3242447" y="809281"/>
            <a:ext cx="6426207" cy="461665"/>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 main parameters of the corrector magnets</a:t>
            </a:r>
            <a:endParaRPr lang="en-US" altLang="zh-CN" sz="2400" b="1" dirty="0">
              <a:solidFill>
                <a:srgbClr val="0000FF"/>
              </a:solidFill>
              <a:ea typeface="华文楷体"/>
              <a:cs typeface="Times New Roman" pitchFamily="18" charset="0"/>
            </a:endParaRPr>
          </a:p>
        </p:txBody>
      </p:sp>
      <p:sp>
        <p:nvSpPr>
          <p:cNvPr id="13" name="Rectangle 4"/>
          <p:cNvSpPr txBox="1">
            <a:spLocks noChangeArrowheads="1"/>
          </p:cNvSpPr>
          <p:nvPr/>
        </p:nvSpPr>
        <p:spPr>
          <a:xfrm>
            <a:off x="3827776" y="141587"/>
            <a:ext cx="4926479"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a:t>
            </a:r>
            <a:r>
              <a:rPr lang="en-US" altLang="zh-CN" b="1" dirty="0" err="1" smtClean="0">
                <a:solidFill>
                  <a:srgbClr val="FF0000"/>
                </a:solidFill>
                <a:ea typeface="华文楷体"/>
                <a:cs typeface="Times New Roman" pitchFamily="18" charset="0"/>
              </a:rPr>
              <a:t>linac</a:t>
            </a:r>
            <a:endParaRPr lang="en-US" altLang="zh-CN" b="1" dirty="0">
              <a:solidFill>
                <a:srgbClr val="FF0000"/>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2" name="图片 1"/>
          <p:cNvPicPr>
            <a:picLocks noChangeAspect="1"/>
          </p:cNvPicPr>
          <p:nvPr/>
        </p:nvPicPr>
        <p:blipFill>
          <a:blip r:embed="rId2"/>
          <a:stretch>
            <a:fillRect/>
          </a:stretch>
        </p:blipFill>
        <p:spPr>
          <a:xfrm>
            <a:off x="91024" y="1671711"/>
            <a:ext cx="6616784" cy="3837174"/>
          </a:xfrm>
          <a:prstGeom prst="rect">
            <a:avLst/>
          </a:prstGeom>
        </p:spPr>
      </p:pic>
      <p:pic>
        <p:nvPicPr>
          <p:cNvPr id="4" name="图片 3"/>
          <p:cNvPicPr>
            <a:picLocks noChangeAspect="1"/>
          </p:cNvPicPr>
          <p:nvPr/>
        </p:nvPicPr>
        <p:blipFill>
          <a:blip r:embed="rId3"/>
          <a:stretch>
            <a:fillRect/>
          </a:stretch>
        </p:blipFill>
        <p:spPr>
          <a:xfrm>
            <a:off x="4737972" y="1671711"/>
            <a:ext cx="7030334" cy="3837174"/>
          </a:xfrm>
          <a:prstGeom prst="rect">
            <a:avLst/>
          </a:prstGeom>
        </p:spPr>
      </p:pic>
    </p:spTree>
    <p:extLst>
      <p:ext uri="{BB962C8B-B14F-4D97-AF65-F5344CB8AC3E}">
        <p14:creationId xmlns:p14="http://schemas.microsoft.com/office/powerpoint/2010/main" val="201972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3242447" y="809281"/>
            <a:ext cx="6426207" cy="461665"/>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 main parameters of the corrector magnets</a:t>
            </a:r>
            <a:endParaRPr lang="en-US" altLang="zh-CN" sz="2400" b="1" dirty="0">
              <a:solidFill>
                <a:srgbClr val="0000FF"/>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3" name="图片 2"/>
          <p:cNvPicPr>
            <a:picLocks noChangeAspect="1"/>
          </p:cNvPicPr>
          <p:nvPr/>
        </p:nvPicPr>
        <p:blipFill>
          <a:blip r:embed="rId2"/>
          <a:stretch>
            <a:fillRect/>
          </a:stretch>
        </p:blipFill>
        <p:spPr>
          <a:xfrm>
            <a:off x="582222" y="1560359"/>
            <a:ext cx="6000744" cy="3229544"/>
          </a:xfrm>
          <a:prstGeom prst="rect">
            <a:avLst/>
          </a:prstGeom>
        </p:spPr>
      </p:pic>
      <p:sp>
        <p:nvSpPr>
          <p:cNvPr id="10" name="Rectangle 4"/>
          <p:cNvSpPr txBox="1">
            <a:spLocks noChangeArrowheads="1"/>
          </p:cNvSpPr>
          <p:nvPr/>
        </p:nvSpPr>
        <p:spPr>
          <a:xfrm>
            <a:off x="3582594" y="54550"/>
            <a:ext cx="4926479"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a:t>
            </a:r>
            <a:r>
              <a:rPr lang="en-US" altLang="zh-CN" b="1" dirty="0" err="1" smtClean="0">
                <a:solidFill>
                  <a:srgbClr val="FF0000"/>
                </a:solidFill>
                <a:ea typeface="华文楷体"/>
                <a:cs typeface="Times New Roman" pitchFamily="18" charset="0"/>
              </a:rPr>
              <a:t>linac</a:t>
            </a:r>
            <a:endParaRPr lang="en-US" altLang="zh-CN" b="1" dirty="0">
              <a:solidFill>
                <a:srgbClr val="FF0000"/>
              </a:solidFill>
              <a:ea typeface="华文楷体"/>
              <a:cs typeface="Times New Roman" pitchFamily="18" charset="0"/>
            </a:endParaRPr>
          </a:p>
        </p:txBody>
      </p:sp>
      <p:pic>
        <p:nvPicPr>
          <p:cNvPr id="6" name="图片 5"/>
          <p:cNvPicPr>
            <a:picLocks noChangeAspect="1"/>
          </p:cNvPicPr>
          <p:nvPr/>
        </p:nvPicPr>
        <p:blipFill>
          <a:blip r:embed="rId3"/>
          <a:stretch>
            <a:fillRect/>
          </a:stretch>
        </p:blipFill>
        <p:spPr>
          <a:xfrm>
            <a:off x="5435017" y="1938170"/>
            <a:ext cx="6279167" cy="4657502"/>
          </a:xfrm>
          <a:prstGeom prst="rect">
            <a:avLst/>
          </a:prstGeom>
        </p:spPr>
      </p:pic>
    </p:spTree>
    <p:extLst>
      <p:ext uri="{BB962C8B-B14F-4D97-AF65-F5344CB8AC3E}">
        <p14:creationId xmlns:p14="http://schemas.microsoft.com/office/powerpoint/2010/main" val="94182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458230" y="887755"/>
            <a:ext cx="11413980" cy="1200329"/>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 </a:t>
            </a:r>
            <a:r>
              <a:rPr lang="en-GB" altLang="zh-CN" sz="2400" b="1" dirty="0">
                <a:solidFill>
                  <a:srgbClr val="0000FF"/>
                </a:solidFill>
                <a:ea typeface="华文楷体"/>
                <a:cs typeface="Times New Roman" pitchFamily="18" charset="0"/>
              </a:rPr>
              <a:t>CEPC Booster features two transport lines, one for electron transport and the other for positron transport. </a:t>
            </a:r>
            <a:r>
              <a:rPr lang="en-GB" altLang="zh-CN" sz="2400" b="1" dirty="0">
                <a:solidFill>
                  <a:srgbClr val="0000FF"/>
                </a:solidFill>
                <a:ea typeface="华文楷体"/>
                <a:cs typeface="Times New Roman" pitchFamily="18" charset="0"/>
              </a:rPr>
              <a:t>The structures of these transport lines are completely symmetric, with the only difference being the directions of the magnetic fields.</a:t>
            </a:r>
            <a:endParaRPr lang="zh-CN" altLang="zh-CN" sz="2400" b="1" dirty="0">
              <a:solidFill>
                <a:srgbClr val="0000FF"/>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4" name="Rectangle 4"/>
          <p:cNvSpPr txBox="1">
            <a:spLocks noChangeArrowheads="1"/>
          </p:cNvSpPr>
          <p:nvPr/>
        </p:nvSpPr>
        <p:spPr>
          <a:xfrm>
            <a:off x="352269" y="1988865"/>
            <a:ext cx="454922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3000" b="1" dirty="0" smtClean="0">
                <a:solidFill>
                  <a:srgbClr val="FF0000"/>
                </a:solidFill>
                <a:ea typeface="华文楷体"/>
                <a:cs typeface="Times New Roman" pitchFamily="18" charset="0"/>
              </a:rPr>
              <a:t>1) Dipole magnets</a:t>
            </a:r>
            <a:endParaRPr lang="en-US" altLang="zh-CN" sz="3000" b="1" dirty="0">
              <a:solidFill>
                <a:srgbClr val="FF0000"/>
              </a:solidFill>
              <a:ea typeface="华文楷体"/>
              <a:cs typeface="Times New Roman" pitchFamily="18" charset="0"/>
            </a:endParaRPr>
          </a:p>
        </p:txBody>
      </p:sp>
      <p:sp>
        <p:nvSpPr>
          <p:cNvPr id="12" name="Rectangle 4"/>
          <p:cNvSpPr txBox="1">
            <a:spLocks noChangeArrowheads="1"/>
          </p:cNvSpPr>
          <p:nvPr/>
        </p:nvSpPr>
        <p:spPr>
          <a:xfrm>
            <a:off x="2853415" y="125370"/>
            <a:ext cx="676277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transport lines</a:t>
            </a:r>
            <a:endParaRPr lang="en-US" altLang="zh-CN" b="1" dirty="0">
              <a:solidFill>
                <a:srgbClr val="FF0000"/>
              </a:solidFill>
              <a:ea typeface="华文楷体"/>
              <a:cs typeface="Times New Roman" pitchFamily="18" charset="0"/>
            </a:endParaRPr>
          </a:p>
        </p:txBody>
      </p:sp>
      <p:sp>
        <p:nvSpPr>
          <p:cNvPr id="10" name="Rectangle 8"/>
          <p:cNvSpPr>
            <a:spLocks noChangeArrowheads="1"/>
          </p:cNvSpPr>
          <p:nvPr/>
        </p:nvSpPr>
        <p:spPr bwMode="auto">
          <a:xfrm>
            <a:off x="566026" y="2575407"/>
            <a:ext cx="11198388" cy="830997"/>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Each </a:t>
            </a:r>
            <a:r>
              <a:rPr lang="en-GB" altLang="zh-CN" sz="2400" b="1" dirty="0">
                <a:solidFill>
                  <a:srgbClr val="0000FF"/>
                </a:solidFill>
                <a:ea typeface="华文楷体"/>
                <a:cs typeface="Times New Roman" pitchFamily="18" charset="0"/>
              </a:rPr>
              <a:t>transport line employs four types of dipole magnets, namely BT0 &amp; BT1, </a:t>
            </a:r>
            <a:r>
              <a:rPr lang="en-GB" altLang="zh-CN" sz="2400" b="1" dirty="0" err="1">
                <a:solidFill>
                  <a:srgbClr val="0000FF"/>
                </a:solidFill>
                <a:ea typeface="华文楷体"/>
                <a:cs typeface="Times New Roman" pitchFamily="18" charset="0"/>
              </a:rPr>
              <a:t>Btv</a:t>
            </a:r>
            <a:r>
              <a:rPr lang="en-GB" altLang="zh-CN" sz="2400" b="1" dirty="0">
                <a:solidFill>
                  <a:srgbClr val="0000FF"/>
                </a:solidFill>
                <a:ea typeface="华文楷体"/>
                <a:cs typeface="Times New Roman" pitchFamily="18" charset="0"/>
              </a:rPr>
              <a:t>, BT2, and BT3, with lengths of 5 m, 28 m, 35 m, and 15 m, respectively</a:t>
            </a:r>
            <a:r>
              <a:rPr lang="en-GB" altLang="zh-CN" sz="2400" b="1" dirty="0">
                <a:solidFill>
                  <a:srgbClr val="0000FF"/>
                </a:solidFill>
                <a:ea typeface="华文楷体"/>
                <a:cs typeface="Times New Roman" pitchFamily="18" charset="0"/>
              </a:rPr>
              <a:t>.</a:t>
            </a:r>
            <a:endParaRPr lang="zh-CN" altLang="zh-CN" sz="2400" b="1" dirty="0">
              <a:solidFill>
                <a:srgbClr val="0000FF"/>
              </a:solidFill>
              <a:ea typeface="华文楷体"/>
              <a:cs typeface="Times New Roman" pitchFamily="18" charset="0"/>
            </a:endParaRPr>
          </a:p>
        </p:txBody>
      </p:sp>
      <p:sp>
        <p:nvSpPr>
          <p:cNvPr id="11" name="Rectangle 8"/>
          <p:cNvSpPr>
            <a:spLocks noChangeArrowheads="1"/>
          </p:cNvSpPr>
          <p:nvPr/>
        </p:nvSpPr>
        <p:spPr bwMode="auto">
          <a:xfrm>
            <a:off x="458230" y="3472065"/>
            <a:ext cx="4867908" cy="2877711"/>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GB" altLang="zh-CN" sz="2200" b="1" dirty="0">
                <a:ea typeface="华文楷体"/>
                <a:cs typeface="Times New Roman" pitchFamily="18" charset="0"/>
              </a:rPr>
              <a:t>I</a:t>
            </a:r>
            <a:r>
              <a:rPr lang="en-GB" altLang="zh-CN" sz="2200" b="1" dirty="0" smtClean="0">
                <a:ea typeface="华文楷体"/>
                <a:cs typeface="Times New Roman" pitchFamily="18" charset="0"/>
              </a:rPr>
              <a:t>t </a:t>
            </a:r>
            <a:r>
              <a:rPr lang="en-GB" altLang="zh-CN" sz="2200" b="1" dirty="0">
                <a:ea typeface="华文楷体"/>
                <a:cs typeface="Times New Roman" pitchFamily="18" charset="0"/>
              </a:rPr>
              <a:t>is challenging to fabricate very long yokes, so the dipoles with lengths of 15 m and 35 m </a:t>
            </a:r>
            <a:r>
              <a:rPr lang="en-GB" altLang="zh-CN" sz="2200" b="1" dirty="0" smtClean="0">
                <a:ea typeface="华文楷体"/>
                <a:cs typeface="Times New Roman" pitchFamily="18" charset="0"/>
              </a:rPr>
              <a:t>are divided </a:t>
            </a:r>
            <a:r>
              <a:rPr lang="en-GB" altLang="zh-CN" sz="2200" b="1" dirty="0">
                <a:ea typeface="华文楷体"/>
                <a:cs typeface="Times New Roman" pitchFamily="18" charset="0"/>
              </a:rPr>
              <a:t>into three and seven parts, respectively</a:t>
            </a:r>
            <a:r>
              <a:rPr lang="en-GB" altLang="zh-CN" sz="2200" b="1" dirty="0">
                <a:ea typeface="华文楷体"/>
                <a:cs typeface="Times New Roman" pitchFamily="18" charset="0"/>
              </a:rPr>
              <a:t>.</a:t>
            </a:r>
            <a:endParaRPr lang="en-GB" altLang="zh-CN" sz="2200" b="1" dirty="0">
              <a:ea typeface="华文楷体"/>
              <a:cs typeface="Times New Roman" pitchFamily="18" charset="0"/>
            </a:endParaRPr>
          </a:p>
          <a:p>
            <a:pPr marL="342900" indent="-342900" algn="just">
              <a:spcBef>
                <a:spcPts val="600"/>
              </a:spcBef>
              <a:buClr>
                <a:srgbClr val="FF0000"/>
              </a:buClr>
              <a:buFont typeface="Wingdings" panose="05000000000000000000" pitchFamily="2" charset="2"/>
              <a:buChar char="ü"/>
            </a:pPr>
            <a:r>
              <a:rPr lang="en-GB" altLang="zh-CN" sz="2200" b="1" dirty="0">
                <a:ea typeface="华文楷体"/>
                <a:cs typeface="Times New Roman" pitchFamily="18" charset="0"/>
              </a:rPr>
              <a:t>The cores of the magnets have a </a:t>
            </a:r>
            <a:r>
              <a:rPr lang="en-GB" altLang="zh-CN" sz="2200" b="1" dirty="0" smtClean="0">
                <a:ea typeface="华文楷体"/>
                <a:cs typeface="Times New Roman" pitchFamily="18" charset="0"/>
              </a:rPr>
              <a:t>curved C-type structure. So the coils and vacuum chamber could be installed from the side of the cores.</a:t>
            </a:r>
            <a:endParaRPr lang="en-US" altLang="zh-CN" sz="2200" b="1" dirty="0">
              <a:ea typeface="华文楷体"/>
              <a:cs typeface="Times New Roman" pitchFamily="18" charset="0"/>
            </a:endParaRPr>
          </a:p>
        </p:txBody>
      </p:sp>
      <p:pic>
        <p:nvPicPr>
          <p:cNvPr id="13" name="picture" descr="descript"/>
          <p:cNvPicPr/>
          <p:nvPr/>
        </p:nvPicPr>
        <p:blipFill rotWithShape="1">
          <a:blip r:embed="rId2"/>
          <a:srcRect b="52"/>
          <a:stretch/>
        </p:blipFill>
        <p:spPr>
          <a:xfrm>
            <a:off x="8424838" y="3654236"/>
            <a:ext cx="3556201" cy="1914609"/>
          </a:xfrm>
          <a:prstGeom prst="rect">
            <a:avLst/>
          </a:prstGeom>
        </p:spPr>
      </p:pic>
      <p:pic>
        <p:nvPicPr>
          <p:cNvPr id="15" name="picture" descr="descript"/>
          <p:cNvPicPr/>
          <p:nvPr/>
        </p:nvPicPr>
        <p:blipFill rotWithShape="1">
          <a:blip r:embed="rId3"/>
          <a:srcRect/>
          <a:stretch/>
        </p:blipFill>
        <p:spPr>
          <a:xfrm>
            <a:off x="5412181" y="3572329"/>
            <a:ext cx="3012657" cy="2453718"/>
          </a:xfrm>
          <a:prstGeom prst="rect">
            <a:avLst/>
          </a:prstGeom>
        </p:spPr>
      </p:pic>
    </p:spTree>
    <p:extLst>
      <p:ext uri="{BB962C8B-B14F-4D97-AF65-F5344CB8AC3E}">
        <p14:creationId xmlns:p14="http://schemas.microsoft.com/office/powerpoint/2010/main" val="394495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
          <p:cNvSpPr>
            <a:spLocks noChangeShapeType="1"/>
          </p:cNvSpPr>
          <p:nvPr/>
        </p:nvSpPr>
        <p:spPr bwMode="auto">
          <a:xfrm flipV="1">
            <a:off x="0" y="801786"/>
            <a:ext cx="12221979" cy="7495"/>
          </a:xfrm>
          <a:prstGeom prst="line">
            <a:avLst/>
          </a:prstGeom>
          <a:noFill/>
          <a:ln w="76200">
            <a:solidFill>
              <a:srgbClr val="FFFF00"/>
            </a:solidFill>
            <a:round/>
            <a:headEnd/>
            <a:tailEnd/>
          </a:ln>
        </p:spPr>
        <p:txBody>
          <a:bodyPr/>
          <a:lstStyle/>
          <a:p>
            <a:endParaRPr lang="zh-CN" altLang="en-US"/>
          </a:p>
        </p:txBody>
      </p:sp>
      <p:sp>
        <p:nvSpPr>
          <p:cNvPr id="6" name="Rectangle 8"/>
          <p:cNvSpPr>
            <a:spLocks noChangeArrowheads="1"/>
          </p:cNvSpPr>
          <p:nvPr/>
        </p:nvSpPr>
        <p:spPr bwMode="auto">
          <a:xfrm>
            <a:off x="3370072" y="809281"/>
            <a:ext cx="6426208" cy="461665"/>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 main parameters of the dipole magnets</a:t>
            </a:r>
            <a:endParaRPr lang="en-US" altLang="zh-CN" sz="2400" b="1" dirty="0">
              <a:solidFill>
                <a:srgbClr val="0000FF"/>
              </a:solidFill>
              <a:ea typeface="华文楷体"/>
              <a:cs typeface="Times New Roman" pitchFamily="18" charset="0"/>
            </a:endParaRPr>
          </a:p>
        </p:txBody>
      </p:sp>
      <p:graphicFrame>
        <p:nvGraphicFramePr>
          <p:cNvPr id="5" name="表格 4"/>
          <p:cNvGraphicFramePr>
            <a:graphicFrameLocks noGrp="1"/>
          </p:cNvGraphicFramePr>
          <p:nvPr/>
        </p:nvGraphicFramePr>
        <p:xfrm>
          <a:off x="3105798" y="1270946"/>
          <a:ext cx="6218295" cy="5462235"/>
        </p:xfrm>
        <a:graphic>
          <a:graphicData uri="http://schemas.openxmlformats.org/drawingml/2006/table">
            <a:tbl>
              <a:tblPr firstRow="1" firstCol="1" bandRow="1">
                <a:tableStyleId>{5C22544A-7EE6-4342-B048-85BDC9FD1C3A}</a:tableStyleId>
              </a:tblPr>
              <a:tblGrid>
                <a:gridCol w="2542287"/>
                <a:gridCol w="973398"/>
                <a:gridCol w="858880"/>
                <a:gridCol w="858880"/>
                <a:gridCol w="984850"/>
              </a:tblGrid>
              <a:tr h="155322">
                <a:tc>
                  <a:txBody>
                    <a:bodyPr/>
                    <a:lstStyle/>
                    <a:p>
                      <a:pPr>
                        <a:spcAft>
                          <a:spcPts val="0"/>
                        </a:spcAft>
                      </a:pPr>
                      <a:r>
                        <a:rPr lang="en-GB" sz="1200" dirty="0">
                          <a:effectLst/>
                        </a:rPr>
                        <a:t>Magnet name</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dirty="0">
                          <a:effectLst/>
                        </a:rPr>
                        <a:t>BT0&amp;BT1</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dirty="0" err="1">
                          <a:effectLst/>
                        </a:rPr>
                        <a:t>BTv</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dirty="0">
                          <a:effectLst/>
                        </a:rPr>
                        <a:t>BT2</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dirty="0">
                          <a:effectLst/>
                        </a:rPr>
                        <a:t>BT3</a:t>
                      </a:r>
                      <a:endParaRPr lang="zh-CN" sz="1200" dirty="0">
                        <a:effectLst/>
                        <a:latin typeface="Times New Roman" panose="02020603050405020304" pitchFamily="18" charset="0"/>
                        <a:ea typeface="MS Mincho"/>
                      </a:endParaRPr>
                    </a:p>
                  </a:txBody>
                  <a:tcPr marL="56247" marR="56247" marT="0" marB="0"/>
                </a:tc>
              </a:tr>
              <a:tr h="155322">
                <a:tc>
                  <a:txBody>
                    <a:bodyPr/>
                    <a:lstStyle/>
                    <a:p>
                      <a:pPr>
                        <a:spcAft>
                          <a:spcPts val="0"/>
                        </a:spcAft>
                      </a:pPr>
                      <a:r>
                        <a:rPr lang="en-GB" sz="1200" dirty="0">
                          <a:effectLst/>
                        </a:rPr>
                        <a:t>Magnet type</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whole</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6in1</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7in1</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3in1</a:t>
                      </a:r>
                      <a:endParaRPr lang="zh-CN" sz="1200" b="1">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Quantity</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48</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4</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8</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4</a:t>
                      </a:r>
                      <a:endParaRPr lang="zh-CN" sz="1200" b="1">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Magnetic Length (m)</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5</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5*5+3=28</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5*7=35</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5*3=15</a:t>
                      </a:r>
                      <a:endParaRPr lang="zh-CN" sz="1200" b="1">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Strength of field (T)</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1.5</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1.5</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0.426</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0.81</a:t>
                      </a:r>
                      <a:endParaRPr lang="zh-CN" sz="1200" b="1">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Gap (mm)</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37</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37</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24</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24</a:t>
                      </a:r>
                      <a:endParaRPr lang="zh-CN" sz="1200" b="1">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Good field region (mm)</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33</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33</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20</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20</a:t>
                      </a:r>
                      <a:endParaRPr lang="zh-CN" sz="1200" b="1">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Field uniformity</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0.1%</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0.1%</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0.1%</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0.1%</a:t>
                      </a:r>
                      <a:endParaRPr lang="zh-CN" sz="1200" b="1">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Excitation amp-turns</a:t>
                      </a:r>
                      <a:r>
                        <a:rPr lang="ja-JP" sz="1200" dirty="0">
                          <a:effectLst/>
                        </a:rPr>
                        <a:t>（</a:t>
                      </a:r>
                      <a:r>
                        <a:rPr lang="en-GB" sz="1200" dirty="0">
                          <a:effectLst/>
                        </a:rPr>
                        <a:t>At</a:t>
                      </a:r>
                      <a:r>
                        <a:rPr lang="ja-JP" sz="1200" dirty="0">
                          <a:effectLst/>
                        </a:rPr>
                        <a:t>）</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7421</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7421</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1418</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2840</a:t>
                      </a:r>
                      <a:endParaRPr lang="zh-CN" sz="1200" b="1">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Size of conductor</a:t>
                      </a:r>
                      <a:r>
                        <a:rPr lang="ja-JP" sz="1200" dirty="0">
                          <a:effectLst/>
                        </a:rPr>
                        <a:t>（</a:t>
                      </a:r>
                      <a:r>
                        <a:rPr lang="en-GB" sz="1200" dirty="0">
                          <a:effectLst/>
                        </a:rPr>
                        <a:t>mm</a:t>
                      </a:r>
                      <a:r>
                        <a:rPr lang="ja-JP" sz="1200" dirty="0">
                          <a:effectLst/>
                        </a:rPr>
                        <a:t>）</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12*12D8</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12*12D8</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12*12D8</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12*12D8</a:t>
                      </a:r>
                      <a:endParaRPr lang="zh-CN" sz="1200" b="1">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Coils turns on each pole</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24</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24</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4</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8</a:t>
                      </a:r>
                      <a:endParaRPr lang="zh-CN" sz="1200" b="1">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Current</a:t>
                      </a:r>
                      <a:r>
                        <a:rPr lang="ja-JP" sz="1200" dirty="0">
                          <a:effectLst/>
                        </a:rPr>
                        <a:t>（</a:t>
                      </a:r>
                      <a:r>
                        <a:rPr lang="en-GB" sz="1200" dirty="0">
                          <a:effectLst/>
                        </a:rPr>
                        <a:t>A</a:t>
                      </a:r>
                      <a:r>
                        <a:rPr lang="ja-JP" sz="1200" dirty="0">
                          <a:effectLst/>
                        </a:rPr>
                        <a:t>）</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310</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310</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355</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355</a:t>
                      </a:r>
                      <a:endParaRPr lang="zh-CN" sz="1200" b="1">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Current density</a:t>
                      </a:r>
                      <a:r>
                        <a:rPr lang="ja-JP" sz="1200" dirty="0">
                          <a:effectLst/>
                        </a:rPr>
                        <a:t>（</a:t>
                      </a:r>
                      <a:r>
                        <a:rPr lang="en-GB" sz="1200" dirty="0">
                          <a:effectLst/>
                        </a:rPr>
                        <a:t>A/mm^2)</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3.33</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3.33</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3.82</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3.82</a:t>
                      </a:r>
                      <a:endParaRPr lang="zh-CN" sz="1200" b="1">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Number of magnet unit</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1</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6</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7</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3</a:t>
                      </a:r>
                      <a:endParaRPr lang="zh-CN" sz="1200" b="1" dirty="0">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Length of magnet unit (m)</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5</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5/3</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5</a:t>
                      </a:r>
                      <a:endParaRPr lang="zh-CN" sz="1200" b="1"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5</a:t>
                      </a:r>
                      <a:endParaRPr lang="zh-CN" sz="1200" b="1" dirty="0">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Resistance (</a:t>
                      </a:r>
                      <a:r>
                        <a:rPr lang="en-GB" sz="1200" dirty="0" err="1">
                          <a:effectLst/>
                        </a:rPr>
                        <a:t>mOhm</a:t>
                      </a:r>
                      <a:r>
                        <a:rPr lang="ja-JP" sz="1200" dirty="0">
                          <a:effectLst/>
                        </a:rPr>
                        <a:t>）</a:t>
                      </a:r>
                      <a:r>
                        <a:rPr lang="en-GB" sz="1200" dirty="0">
                          <a:effectLst/>
                        </a:rPr>
                        <a:t>/unit</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218</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218</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156</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156</a:t>
                      </a:r>
                      <a:endParaRPr lang="zh-CN" sz="1200" b="1" dirty="0">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Voltage drop (V)/unit</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102</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102</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31</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54</a:t>
                      </a:r>
                      <a:endParaRPr lang="zh-CN" sz="1200" b="1" dirty="0">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Power loss (kW)/unit</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47.9</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47.9</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5.8</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17.8</a:t>
                      </a:r>
                      <a:endParaRPr lang="zh-CN" sz="1200" b="1" dirty="0">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Total power loss of magnet(kW)</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47.9</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287.6</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40.5</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53.4</a:t>
                      </a:r>
                      <a:endParaRPr lang="zh-CN" sz="1200" b="1" dirty="0">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Width/Height of  core (mm)</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320/500</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320/500</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220/323</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220/323</a:t>
                      </a:r>
                      <a:endParaRPr lang="zh-CN" sz="1200" b="1" dirty="0">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Weight of magnet unit (ton)</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6.4</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6.4</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2.8</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2.8</a:t>
                      </a:r>
                      <a:endParaRPr lang="zh-CN" sz="1200" b="1" dirty="0">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Total weight of magnet (ton)</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6.4</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38.4</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19.2</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8.3</a:t>
                      </a:r>
                      <a:endParaRPr lang="zh-CN" sz="1200" b="1" dirty="0">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Number of cooling circuits</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8</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8</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6</a:t>
                      </a:r>
                      <a:endParaRPr lang="zh-CN" sz="1200" b="1" dirty="0">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Water pressure drop (kg/cm^2)</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6</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6</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6</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6</a:t>
                      </a:r>
                      <a:endParaRPr lang="zh-CN" sz="1200" b="1" dirty="0">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Water flow</a:t>
                      </a:r>
                      <a:r>
                        <a:rPr lang="ja-JP" sz="1200" dirty="0">
                          <a:effectLst/>
                        </a:rPr>
                        <a:t>（</a:t>
                      </a:r>
                      <a:r>
                        <a:rPr lang="en-GB" sz="1200" dirty="0">
                          <a:effectLst/>
                        </a:rPr>
                        <a:t>L/min</a:t>
                      </a:r>
                      <a:r>
                        <a:rPr lang="ja-JP" sz="1200" dirty="0">
                          <a:effectLst/>
                        </a:rPr>
                        <a:t>）</a:t>
                      </a:r>
                      <a:r>
                        <a:rPr lang="en-GB" sz="1200" dirty="0">
                          <a:effectLst/>
                        </a:rPr>
                        <a:t>/unit</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39.1</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39.1</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3.5</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10.4</a:t>
                      </a:r>
                      <a:endParaRPr lang="zh-CN" sz="1200" b="1" dirty="0">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Total water flow of magnet (L/min)</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39.1</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234.8</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24.5</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31.2</a:t>
                      </a:r>
                      <a:endParaRPr lang="zh-CN" sz="1200" b="1" dirty="0">
                        <a:effectLst/>
                        <a:latin typeface="Times New Roman" panose="02020603050405020304" pitchFamily="18" charset="0"/>
                        <a:ea typeface="MS Mincho"/>
                      </a:endParaRPr>
                    </a:p>
                  </a:txBody>
                  <a:tcPr marL="56247" marR="56247" marT="0" marB="0"/>
                </a:tc>
              </a:tr>
              <a:tr h="203859">
                <a:tc>
                  <a:txBody>
                    <a:bodyPr/>
                    <a:lstStyle/>
                    <a:p>
                      <a:pPr>
                        <a:spcAft>
                          <a:spcPts val="0"/>
                        </a:spcAft>
                      </a:pPr>
                      <a:r>
                        <a:rPr lang="en-GB" sz="1200" dirty="0">
                          <a:effectLst/>
                        </a:rPr>
                        <a:t>Temperature rise (</a:t>
                      </a:r>
                      <a:r>
                        <a:rPr lang="en-GB" sz="1200" dirty="0" err="1">
                          <a:effectLst/>
                        </a:rPr>
                        <a:t>deg</a:t>
                      </a:r>
                      <a:r>
                        <a:rPr lang="en-GB" sz="1200" dirty="0">
                          <a:effectLst/>
                        </a:rPr>
                        <a:t>)</a:t>
                      </a:r>
                      <a:endParaRPr lang="zh-CN" sz="1200" dirty="0">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17.5</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17.5</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a:effectLst/>
                        </a:rPr>
                        <a:t>23.7</a:t>
                      </a:r>
                      <a:endParaRPr lang="zh-CN" sz="1200" b="1">
                        <a:effectLst/>
                        <a:latin typeface="Times New Roman" panose="02020603050405020304" pitchFamily="18" charset="0"/>
                        <a:ea typeface="MS Mincho"/>
                      </a:endParaRPr>
                    </a:p>
                  </a:txBody>
                  <a:tcPr marL="56247" marR="56247" marT="0" marB="0"/>
                </a:tc>
                <a:tc>
                  <a:txBody>
                    <a:bodyPr/>
                    <a:lstStyle/>
                    <a:p>
                      <a:pPr algn="ctr">
                        <a:spcAft>
                          <a:spcPts val="0"/>
                        </a:spcAft>
                      </a:pPr>
                      <a:r>
                        <a:rPr lang="en-GB" sz="1200" b="1" dirty="0">
                          <a:effectLst/>
                        </a:rPr>
                        <a:t>24.5</a:t>
                      </a:r>
                      <a:endParaRPr lang="zh-CN" sz="1200" b="1" dirty="0">
                        <a:effectLst/>
                        <a:latin typeface="Times New Roman" panose="02020603050405020304" pitchFamily="18" charset="0"/>
                        <a:ea typeface="MS Mincho"/>
                      </a:endParaRPr>
                    </a:p>
                  </a:txBody>
                  <a:tcPr marL="56247" marR="56247" marT="0" marB="0"/>
                </a:tc>
              </a:tr>
            </a:tbl>
          </a:graphicData>
        </a:graphic>
      </p:graphicFrame>
      <p:sp>
        <p:nvSpPr>
          <p:cNvPr id="10" name="Rectangle 4"/>
          <p:cNvSpPr txBox="1">
            <a:spLocks noChangeArrowheads="1"/>
          </p:cNvSpPr>
          <p:nvPr/>
        </p:nvSpPr>
        <p:spPr>
          <a:xfrm>
            <a:off x="2853415" y="125370"/>
            <a:ext cx="676277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transport lines</a:t>
            </a: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110263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4" name="Rectangle 4"/>
          <p:cNvSpPr txBox="1">
            <a:spLocks noChangeArrowheads="1"/>
          </p:cNvSpPr>
          <p:nvPr/>
        </p:nvSpPr>
        <p:spPr>
          <a:xfrm>
            <a:off x="337279" y="883713"/>
            <a:ext cx="454922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3000" b="1" dirty="0">
                <a:solidFill>
                  <a:srgbClr val="FF0000"/>
                </a:solidFill>
                <a:ea typeface="华文楷体"/>
                <a:cs typeface="Times New Roman" pitchFamily="18" charset="0"/>
              </a:rPr>
              <a:t>2</a:t>
            </a:r>
            <a:r>
              <a:rPr lang="en-US" altLang="zh-CN" sz="3000" b="1" dirty="0" smtClean="0">
                <a:solidFill>
                  <a:srgbClr val="FF0000"/>
                </a:solidFill>
                <a:ea typeface="华文楷体"/>
                <a:cs typeface="Times New Roman" pitchFamily="18" charset="0"/>
              </a:rPr>
              <a:t>) Quadrupole magnets</a:t>
            </a:r>
            <a:endParaRPr lang="en-US" altLang="zh-CN" sz="3000" b="1" dirty="0">
              <a:solidFill>
                <a:srgbClr val="FF0000"/>
              </a:solidFill>
              <a:ea typeface="华文楷体"/>
              <a:cs typeface="Times New Roman" pitchFamily="18" charset="0"/>
            </a:endParaRPr>
          </a:p>
        </p:txBody>
      </p:sp>
      <p:sp>
        <p:nvSpPr>
          <p:cNvPr id="12" name="Rectangle 4"/>
          <p:cNvSpPr txBox="1">
            <a:spLocks noChangeArrowheads="1"/>
          </p:cNvSpPr>
          <p:nvPr/>
        </p:nvSpPr>
        <p:spPr>
          <a:xfrm>
            <a:off x="2853415" y="125370"/>
            <a:ext cx="676277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transport lines</a:t>
            </a:r>
            <a:endParaRPr lang="en-US" altLang="zh-CN" b="1" dirty="0">
              <a:solidFill>
                <a:srgbClr val="FF0000"/>
              </a:solidFill>
              <a:ea typeface="华文楷体"/>
              <a:cs typeface="Times New Roman" pitchFamily="18" charset="0"/>
            </a:endParaRPr>
          </a:p>
        </p:txBody>
      </p:sp>
      <p:sp>
        <p:nvSpPr>
          <p:cNvPr id="10" name="Rectangle 8"/>
          <p:cNvSpPr>
            <a:spLocks noChangeArrowheads="1"/>
          </p:cNvSpPr>
          <p:nvPr/>
        </p:nvSpPr>
        <p:spPr bwMode="auto">
          <a:xfrm>
            <a:off x="337280" y="1356239"/>
            <a:ext cx="5928610" cy="2916183"/>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GB" altLang="zh-CN" sz="2200" b="1" dirty="0" smtClean="0">
                <a:solidFill>
                  <a:srgbClr val="0000FF"/>
                </a:solidFill>
                <a:ea typeface="华文楷体"/>
                <a:cs typeface="Times New Roman" pitchFamily="18" charset="0"/>
              </a:rPr>
              <a:t>The </a:t>
            </a:r>
            <a:r>
              <a:rPr lang="en-GB" altLang="zh-CN" sz="2200" b="1" dirty="0">
                <a:solidFill>
                  <a:srgbClr val="0000FF"/>
                </a:solidFill>
                <a:ea typeface="华文楷体"/>
                <a:cs typeface="Times New Roman" pitchFamily="18" charset="0"/>
              </a:rPr>
              <a:t>CEPC transport lines require two types of quadrupole </a:t>
            </a:r>
            <a:r>
              <a:rPr lang="en-GB" altLang="zh-CN" sz="2200" b="1" dirty="0" smtClean="0">
                <a:solidFill>
                  <a:srgbClr val="0000FF"/>
                </a:solidFill>
                <a:ea typeface="华文楷体"/>
                <a:cs typeface="Times New Roman" pitchFamily="18" charset="0"/>
              </a:rPr>
              <a:t>magnets. </a:t>
            </a:r>
            <a:r>
              <a:rPr lang="en-GB" altLang="zh-CN" sz="2200" b="1" dirty="0">
                <a:solidFill>
                  <a:srgbClr val="0000FF"/>
                </a:solidFill>
                <a:ea typeface="华文楷体"/>
                <a:cs typeface="Times New Roman" pitchFamily="18" charset="0"/>
              </a:rPr>
              <a:t>One type has a large aperture of 33 mm and the other has a </a:t>
            </a:r>
            <a:r>
              <a:rPr lang="en-GB" altLang="zh-CN" sz="2200" b="1" dirty="0" smtClean="0">
                <a:solidFill>
                  <a:srgbClr val="0000FF"/>
                </a:solidFill>
                <a:ea typeface="华文楷体"/>
                <a:cs typeface="Times New Roman" pitchFamily="18" charset="0"/>
              </a:rPr>
              <a:t>small </a:t>
            </a:r>
            <a:r>
              <a:rPr lang="en-GB" altLang="zh-CN" sz="2200" b="1" dirty="0">
                <a:solidFill>
                  <a:srgbClr val="0000FF"/>
                </a:solidFill>
                <a:ea typeface="华文楷体"/>
                <a:cs typeface="Times New Roman" pitchFamily="18" charset="0"/>
              </a:rPr>
              <a:t>aperture of 24 mm</a:t>
            </a:r>
            <a:r>
              <a:rPr lang="en-GB" altLang="zh-CN" sz="2200" b="1" dirty="0" smtClean="0">
                <a:solidFill>
                  <a:srgbClr val="0000FF"/>
                </a:solidFill>
                <a:ea typeface="华文楷体"/>
                <a:cs typeface="Times New Roman" pitchFamily="18" charset="0"/>
              </a:rPr>
              <a:t>.</a:t>
            </a:r>
          </a:p>
          <a:p>
            <a:pPr marL="342900" indent="-342900" algn="just">
              <a:spcBef>
                <a:spcPts val="900"/>
              </a:spcBef>
              <a:buClr>
                <a:srgbClr val="FF0000"/>
              </a:buClr>
              <a:buFont typeface="Wingdings" panose="05000000000000000000" pitchFamily="2" charset="2"/>
              <a:buChar char="ü"/>
            </a:pPr>
            <a:r>
              <a:rPr lang="en-GB" altLang="zh-CN" sz="2200" b="1" dirty="0" smtClean="0">
                <a:solidFill>
                  <a:srgbClr val="0000FF"/>
                </a:solidFill>
                <a:ea typeface="华文楷体"/>
                <a:cs typeface="Times New Roman" pitchFamily="18" charset="0"/>
              </a:rPr>
              <a:t>Since the field gradient is relatively low,  the poles of the cores have rectangle roots and the coils are wound by the solid copper conductors without water cooling.</a:t>
            </a:r>
            <a:endParaRPr lang="zh-CN" altLang="zh-CN" sz="2200" b="1" dirty="0">
              <a:solidFill>
                <a:srgbClr val="0000FF"/>
              </a:solidFill>
              <a:ea typeface="华文楷体"/>
              <a:cs typeface="Times New Roman" pitchFamily="18" charset="0"/>
            </a:endParaRPr>
          </a:p>
        </p:txBody>
      </p:sp>
      <p:graphicFrame>
        <p:nvGraphicFramePr>
          <p:cNvPr id="4" name="表格 3"/>
          <p:cNvGraphicFramePr>
            <a:graphicFrameLocks noGrp="1"/>
          </p:cNvGraphicFramePr>
          <p:nvPr/>
        </p:nvGraphicFramePr>
        <p:xfrm>
          <a:off x="6250899" y="1468418"/>
          <a:ext cx="5546361" cy="4632579"/>
        </p:xfrm>
        <a:graphic>
          <a:graphicData uri="http://schemas.openxmlformats.org/drawingml/2006/table">
            <a:tbl>
              <a:tblPr firstRow="1" firstCol="1" bandRow="1">
                <a:tableStyleId>{5C22544A-7EE6-4342-B048-85BDC9FD1C3A}</a:tableStyleId>
              </a:tblPr>
              <a:tblGrid>
                <a:gridCol w="2567454"/>
                <a:gridCol w="1596430"/>
                <a:gridCol w="1382477"/>
              </a:tblGrid>
              <a:tr h="323203">
                <a:tc>
                  <a:txBody>
                    <a:bodyPr/>
                    <a:lstStyle/>
                    <a:p>
                      <a:pPr>
                        <a:spcAft>
                          <a:spcPts val="0"/>
                        </a:spcAft>
                      </a:pPr>
                      <a:r>
                        <a:rPr lang="en-GB" sz="1400" dirty="0">
                          <a:effectLst/>
                        </a:rPr>
                        <a:t>Magnet name</a:t>
                      </a:r>
                      <a:endParaRPr lang="zh-CN" sz="14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a:effectLst/>
                        </a:rPr>
                        <a:t>TL-33Q</a:t>
                      </a:r>
                      <a:endParaRPr lang="zh-CN" sz="14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a:effectLst/>
                        </a:rPr>
                        <a:t>TL-24Q</a:t>
                      </a:r>
                      <a:endParaRPr lang="zh-CN" sz="1400">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dirty="0">
                          <a:effectLst/>
                        </a:rPr>
                        <a:t>Quantity</a:t>
                      </a:r>
                      <a:endParaRPr lang="zh-CN" sz="14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80</a:t>
                      </a:r>
                      <a:endParaRPr lang="zh-CN" sz="14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a:effectLst/>
                        </a:rPr>
                        <a:t>40</a:t>
                      </a:r>
                      <a:endParaRPr lang="zh-CN" sz="1400" b="1">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dirty="0">
                          <a:effectLst/>
                        </a:rPr>
                        <a:t>Bore diameter</a:t>
                      </a:r>
                      <a:r>
                        <a:rPr lang="ja-JP" sz="1400" dirty="0">
                          <a:effectLst/>
                        </a:rPr>
                        <a:t>（</a:t>
                      </a:r>
                      <a:r>
                        <a:rPr lang="en-GB" sz="1400" dirty="0">
                          <a:effectLst/>
                        </a:rPr>
                        <a:t>mm</a:t>
                      </a:r>
                      <a:r>
                        <a:rPr lang="ja-JP" sz="1400" dirty="0">
                          <a:effectLst/>
                        </a:rPr>
                        <a:t>）</a:t>
                      </a:r>
                      <a:endParaRPr lang="zh-CN" sz="14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33</a:t>
                      </a:r>
                      <a:endParaRPr lang="zh-CN" sz="14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a:effectLst/>
                        </a:rPr>
                        <a:t>24</a:t>
                      </a:r>
                      <a:endParaRPr lang="zh-CN" sz="1400" b="1">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dirty="0">
                          <a:effectLst/>
                        </a:rPr>
                        <a:t>Field gradient</a:t>
                      </a:r>
                      <a:r>
                        <a:rPr lang="ja-JP" sz="1400" dirty="0">
                          <a:effectLst/>
                        </a:rPr>
                        <a:t>（</a:t>
                      </a:r>
                      <a:r>
                        <a:rPr lang="en-GB" sz="1400" dirty="0">
                          <a:effectLst/>
                        </a:rPr>
                        <a:t>T/m</a:t>
                      </a:r>
                      <a:r>
                        <a:rPr lang="ja-JP" sz="1400" dirty="0">
                          <a:effectLst/>
                        </a:rPr>
                        <a:t>）</a:t>
                      </a:r>
                      <a:endParaRPr lang="zh-CN" sz="14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14.7</a:t>
                      </a:r>
                      <a:endParaRPr lang="zh-CN" sz="14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a:effectLst/>
                        </a:rPr>
                        <a:t>27</a:t>
                      </a:r>
                      <a:endParaRPr lang="zh-CN" sz="1400" b="1">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dirty="0">
                          <a:effectLst/>
                        </a:rPr>
                        <a:t>Magnetic length</a:t>
                      </a:r>
                      <a:r>
                        <a:rPr lang="ja-JP" sz="1400" dirty="0">
                          <a:effectLst/>
                        </a:rPr>
                        <a:t>（</a:t>
                      </a:r>
                      <a:r>
                        <a:rPr lang="en-GB" sz="1400" dirty="0">
                          <a:effectLst/>
                        </a:rPr>
                        <a:t>m</a:t>
                      </a:r>
                      <a:r>
                        <a:rPr lang="ja-JP" sz="1400" dirty="0">
                          <a:effectLst/>
                        </a:rPr>
                        <a:t>）</a:t>
                      </a:r>
                      <a:endParaRPr lang="zh-CN" sz="14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0.9</a:t>
                      </a:r>
                      <a:endParaRPr lang="zh-CN" sz="14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a:effectLst/>
                        </a:rPr>
                        <a:t>2.0</a:t>
                      </a:r>
                      <a:endParaRPr lang="zh-CN" sz="1400" b="1">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a:effectLst/>
                        </a:rPr>
                        <a:t>Ampere-turns per pole</a:t>
                      </a:r>
                      <a:r>
                        <a:rPr lang="ja-JP" sz="1400">
                          <a:effectLst/>
                        </a:rPr>
                        <a:t>（</a:t>
                      </a:r>
                      <a:r>
                        <a:rPr lang="en-GB" sz="1400">
                          <a:effectLst/>
                        </a:rPr>
                        <a:t>AT</a:t>
                      </a:r>
                      <a:r>
                        <a:rPr lang="ja-JP" sz="1400">
                          <a:effectLst/>
                        </a:rPr>
                        <a:t>）</a:t>
                      </a:r>
                      <a:endParaRPr lang="zh-CN" sz="14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1640</a:t>
                      </a:r>
                      <a:endParaRPr lang="zh-CN" sz="14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a:effectLst/>
                        </a:rPr>
                        <a:t>1593</a:t>
                      </a:r>
                      <a:endParaRPr lang="zh-CN" sz="1400" b="1">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a:effectLst/>
                        </a:rPr>
                        <a:t>Coil turns per pole</a:t>
                      </a:r>
                      <a:endParaRPr lang="zh-CN" sz="14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72</a:t>
                      </a:r>
                      <a:endParaRPr lang="zh-CN" sz="14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a:effectLst/>
                        </a:rPr>
                        <a:t>72</a:t>
                      </a:r>
                      <a:endParaRPr lang="zh-CN" sz="1400" b="1">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a:effectLst/>
                        </a:rPr>
                        <a:t>Excitation current</a:t>
                      </a:r>
                      <a:r>
                        <a:rPr lang="ja-JP" sz="1400">
                          <a:effectLst/>
                        </a:rPr>
                        <a:t>（</a:t>
                      </a:r>
                      <a:r>
                        <a:rPr lang="en-GB" sz="1400">
                          <a:effectLst/>
                        </a:rPr>
                        <a:t>A</a:t>
                      </a:r>
                      <a:r>
                        <a:rPr lang="ja-JP" sz="1400">
                          <a:effectLst/>
                        </a:rPr>
                        <a:t>）</a:t>
                      </a:r>
                      <a:endParaRPr lang="zh-CN" sz="14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23</a:t>
                      </a:r>
                      <a:endParaRPr lang="zh-CN" sz="14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a:effectLst/>
                        </a:rPr>
                        <a:t>22</a:t>
                      </a:r>
                      <a:endParaRPr lang="zh-CN" sz="1400" b="1">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dirty="0">
                          <a:effectLst/>
                        </a:rPr>
                        <a:t>Conductor size</a:t>
                      </a:r>
                      <a:r>
                        <a:rPr lang="ja-JP" sz="1400" dirty="0">
                          <a:effectLst/>
                        </a:rPr>
                        <a:t>（</a:t>
                      </a:r>
                      <a:r>
                        <a:rPr lang="en-GB" sz="1400" dirty="0">
                          <a:effectLst/>
                        </a:rPr>
                        <a:t>mm</a:t>
                      </a:r>
                      <a:r>
                        <a:rPr lang="ja-JP" sz="1400" dirty="0">
                          <a:effectLst/>
                        </a:rPr>
                        <a:t>）</a:t>
                      </a:r>
                      <a:endParaRPr lang="zh-CN" sz="14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8×3</a:t>
                      </a:r>
                      <a:endParaRPr lang="zh-CN" sz="14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a:effectLst/>
                        </a:rPr>
                        <a:t>8×3</a:t>
                      </a:r>
                      <a:endParaRPr lang="zh-CN" sz="1400" b="1">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a:effectLst/>
                        </a:rPr>
                        <a:t>Current density</a:t>
                      </a:r>
                      <a:r>
                        <a:rPr lang="ja-JP" sz="1400">
                          <a:effectLst/>
                        </a:rPr>
                        <a:t>（</a:t>
                      </a:r>
                      <a:r>
                        <a:rPr lang="en-GB" sz="1400">
                          <a:effectLst/>
                        </a:rPr>
                        <a:t>A/mm</a:t>
                      </a:r>
                      <a:r>
                        <a:rPr lang="en-GB" sz="1400" baseline="30000">
                          <a:effectLst/>
                        </a:rPr>
                        <a:t>2</a:t>
                      </a:r>
                      <a:r>
                        <a:rPr lang="ja-JP" sz="1400">
                          <a:effectLst/>
                        </a:rPr>
                        <a:t>）</a:t>
                      </a:r>
                      <a:endParaRPr lang="zh-CN" sz="14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0.95</a:t>
                      </a:r>
                      <a:endParaRPr lang="zh-CN" sz="14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0.92</a:t>
                      </a:r>
                      <a:endParaRPr lang="zh-CN" sz="1400" b="1" dirty="0">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a:effectLst/>
                        </a:rPr>
                        <a:t>Resistance</a:t>
                      </a:r>
                      <a:r>
                        <a:rPr lang="ja-JP" sz="1400">
                          <a:effectLst/>
                        </a:rPr>
                        <a:t>（</a:t>
                      </a:r>
                      <a:r>
                        <a:rPr lang="en-GB" sz="1400">
                          <a:effectLst/>
                        </a:rPr>
                        <a:t>Ω</a:t>
                      </a:r>
                      <a:r>
                        <a:rPr lang="ja-JP" sz="1400">
                          <a:effectLst/>
                        </a:rPr>
                        <a:t>）</a:t>
                      </a:r>
                      <a:endParaRPr lang="zh-CN" sz="14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0.44</a:t>
                      </a:r>
                      <a:endParaRPr lang="zh-CN" sz="14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0.93</a:t>
                      </a:r>
                      <a:endParaRPr lang="zh-CN" sz="1400" b="1" dirty="0">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a:effectLst/>
                        </a:rPr>
                        <a:t>Inductance</a:t>
                      </a:r>
                      <a:r>
                        <a:rPr lang="ja-JP" sz="1400">
                          <a:effectLst/>
                        </a:rPr>
                        <a:t>（</a:t>
                      </a:r>
                      <a:r>
                        <a:rPr lang="en-GB" sz="1400">
                          <a:effectLst/>
                        </a:rPr>
                        <a:t>mH</a:t>
                      </a:r>
                      <a:r>
                        <a:rPr lang="ja-JP" sz="1400">
                          <a:effectLst/>
                        </a:rPr>
                        <a:t>）</a:t>
                      </a:r>
                      <a:endParaRPr lang="zh-CN" sz="14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25</a:t>
                      </a:r>
                      <a:endParaRPr lang="zh-CN" sz="14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81</a:t>
                      </a:r>
                      <a:endParaRPr lang="zh-CN" sz="1400" b="1" dirty="0">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a:effectLst/>
                        </a:rPr>
                        <a:t>Voltage drop</a:t>
                      </a:r>
                      <a:r>
                        <a:rPr lang="ja-JP" sz="1400">
                          <a:effectLst/>
                        </a:rPr>
                        <a:t>（</a:t>
                      </a:r>
                      <a:r>
                        <a:rPr lang="en-GB" sz="1400">
                          <a:effectLst/>
                        </a:rPr>
                        <a:t>V</a:t>
                      </a:r>
                      <a:r>
                        <a:rPr lang="ja-JP" sz="1400">
                          <a:effectLst/>
                        </a:rPr>
                        <a:t>）</a:t>
                      </a:r>
                      <a:endParaRPr lang="zh-CN" sz="14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a:effectLst/>
                        </a:rPr>
                        <a:t>10.1</a:t>
                      </a:r>
                      <a:endParaRPr lang="zh-CN" sz="14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20.7</a:t>
                      </a:r>
                      <a:endParaRPr lang="zh-CN" sz="1400" b="1" dirty="0">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a:effectLst/>
                        </a:rPr>
                        <a:t>Power loss</a:t>
                      </a:r>
                      <a:r>
                        <a:rPr lang="ja-JP" sz="1400">
                          <a:effectLst/>
                        </a:rPr>
                        <a:t>（</a:t>
                      </a:r>
                      <a:r>
                        <a:rPr lang="en-GB" sz="1400">
                          <a:effectLst/>
                        </a:rPr>
                        <a:t>W</a:t>
                      </a:r>
                      <a:r>
                        <a:rPr lang="ja-JP" sz="1400">
                          <a:effectLst/>
                        </a:rPr>
                        <a:t>）</a:t>
                      </a:r>
                      <a:endParaRPr lang="zh-CN" sz="14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a:effectLst/>
                        </a:rPr>
                        <a:t>229</a:t>
                      </a:r>
                      <a:endParaRPr lang="zh-CN" sz="14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457</a:t>
                      </a:r>
                      <a:endParaRPr lang="zh-CN" sz="1400" b="1" dirty="0">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a:effectLst/>
                        </a:rPr>
                        <a:t>Core width/height</a:t>
                      </a:r>
                      <a:r>
                        <a:rPr lang="ja-JP" sz="1400">
                          <a:effectLst/>
                        </a:rPr>
                        <a:t>（</a:t>
                      </a:r>
                      <a:r>
                        <a:rPr lang="en-GB" sz="1400">
                          <a:effectLst/>
                        </a:rPr>
                        <a:t>mm</a:t>
                      </a:r>
                      <a:r>
                        <a:rPr lang="ja-JP" sz="1400">
                          <a:effectLst/>
                        </a:rPr>
                        <a:t>）</a:t>
                      </a:r>
                      <a:endParaRPr lang="zh-CN" sz="14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a:effectLst/>
                        </a:rPr>
                        <a:t>420/420</a:t>
                      </a:r>
                      <a:endParaRPr lang="zh-CN" sz="14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400/400</a:t>
                      </a:r>
                      <a:endParaRPr lang="zh-CN" sz="1400" b="1" dirty="0">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a:effectLst/>
                        </a:rPr>
                        <a:t>Core length</a:t>
                      </a:r>
                      <a:r>
                        <a:rPr lang="ja-JP" sz="1400">
                          <a:effectLst/>
                        </a:rPr>
                        <a:t>（</a:t>
                      </a:r>
                      <a:r>
                        <a:rPr lang="en-GB" sz="1400">
                          <a:effectLst/>
                        </a:rPr>
                        <a:t>mm</a:t>
                      </a:r>
                      <a:r>
                        <a:rPr lang="ja-JP" sz="1400">
                          <a:effectLst/>
                        </a:rPr>
                        <a:t>）</a:t>
                      </a:r>
                      <a:endParaRPr lang="zh-CN" sz="14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a:effectLst/>
                        </a:rPr>
                        <a:t>888</a:t>
                      </a:r>
                      <a:endParaRPr lang="zh-CN" sz="14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1991</a:t>
                      </a:r>
                      <a:endParaRPr lang="zh-CN" sz="1400" b="1" dirty="0">
                        <a:effectLst/>
                        <a:latin typeface="Times New Roman" panose="02020603050405020304" pitchFamily="18" charset="0"/>
                        <a:ea typeface="MS Mincho"/>
                      </a:endParaRPr>
                    </a:p>
                  </a:txBody>
                  <a:tcPr marL="68580" marR="68580" marT="0" marB="0"/>
                </a:tc>
              </a:tr>
              <a:tr h="269336">
                <a:tc>
                  <a:txBody>
                    <a:bodyPr/>
                    <a:lstStyle/>
                    <a:p>
                      <a:pPr>
                        <a:spcAft>
                          <a:spcPts val="0"/>
                        </a:spcAft>
                      </a:pPr>
                      <a:r>
                        <a:rPr lang="en-GB" sz="1400">
                          <a:effectLst/>
                        </a:rPr>
                        <a:t>Magnet   weight (ton)</a:t>
                      </a:r>
                      <a:endParaRPr lang="zh-CN" sz="14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a:effectLst/>
                        </a:rPr>
                        <a:t>1.36</a:t>
                      </a:r>
                      <a:endParaRPr lang="zh-CN" sz="14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400" b="1" dirty="0">
                          <a:effectLst/>
                        </a:rPr>
                        <a:t>2.79</a:t>
                      </a:r>
                      <a:endParaRPr lang="zh-CN" sz="1400" b="1" dirty="0">
                        <a:effectLst/>
                        <a:latin typeface="Times New Roman" panose="02020603050405020304" pitchFamily="18" charset="0"/>
                        <a:ea typeface="MS Mincho"/>
                      </a:endParaRPr>
                    </a:p>
                  </a:txBody>
                  <a:tcPr marL="68580" marR="68580" marT="0" marB="0"/>
                </a:tc>
              </a:tr>
            </a:tbl>
          </a:graphicData>
        </a:graphic>
      </p:graphicFrame>
      <p:pic>
        <p:nvPicPr>
          <p:cNvPr id="18" name="picture" descr="descript"/>
          <p:cNvPicPr/>
          <p:nvPr/>
        </p:nvPicPr>
        <p:blipFill rotWithShape="1">
          <a:blip r:embed="rId2"/>
          <a:srcRect/>
          <a:stretch/>
        </p:blipFill>
        <p:spPr>
          <a:xfrm>
            <a:off x="1904721" y="4182480"/>
            <a:ext cx="3139469" cy="2548104"/>
          </a:xfrm>
          <a:prstGeom prst="rect">
            <a:avLst/>
          </a:prstGeom>
        </p:spPr>
      </p:pic>
    </p:spTree>
    <p:extLst>
      <p:ext uri="{BB962C8B-B14F-4D97-AF65-F5344CB8AC3E}">
        <p14:creationId xmlns:p14="http://schemas.microsoft.com/office/powerpoint/2010/main" val="103379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4" name="Rectangle 4"/>
          <p:cNvSpPr txBox="1">
            <a:spLocks noChangeArrowheads="1"/>
          </p:cNvSpPr>
          <p:nvPr/>
        </p:nvSpPr>
        <p:spPr>
          <a:xfrm>
            <a:off x="337279" y="883713"/>
            <a:ext cx="454922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3000" b="1" dirty="0" smtClean="0">
                <a:solidFill>
                  <a:srgbClr val="FF0000"/>
                </a:solidFill>
                <a:ea typeface="华文楷体"/>
                <a:cs typeface="Times New Roman" pitchFamily="18" charset="0"/>
              </a:rPr>
              <a:t>3) Corrector magnets</a:t>
            </a:r>
            <a:endParaRPr lang="en-US" altLang="zh-CN" sz="3000" b="1" dirty="0">
              <a:solidFill>
                <a:srgbClr val="FF0000"/>
              </a:solidFill>
              <a:ea typeface="华文楷体"/>
              <a:cs typeface="Times New Roman" pitchFamily="18" charset="0"/>
            </a:endParaRPr>
          </a:p>
        </p:txBody>
      </p:sp>
      <p:sp>
        <p:nvSpPr>
          <p:cNvPr id="12" name="Rectangle 4"/>
          <p:cNvSpPr txBox="1">
            <a:spLocks noChangeArrowheads="1"/>
          </p:cNvSpPr>
          <p:nvPr/>
        </p:nvSpPr>
        <p:spPr>
          <a:xfrm>
            <a:off x="2853415" y="125370"/>
            <a:ext cx="676277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transport lines</a:t>
            </a:r>
            <a:endParaRPr lang="en-US" altLang="zh-CN" b="1" dirty="0">
              <a:solidFill>
                <a:srgbClr val="FF0000"/>
              </a:solidFill>
              <a:ea typeface="华文楷体"/>
              <a:cs typeface="Times New Roman" pitchFamily="18" charset="0"/>
            </a:endParaRPr>
          </a:p>
        </p:txBody>
      </p:sp>
      <p:sp>
        <p:nvSpPr>
          <p:cNvPr id="10" name="Rectangle 8"/>
          <p:cNvSpPr>
            <a:spLocks noChangeArrowheads="1"/>
          </p:cNvSpPr>
          <p:nvPr/>
        </p:nvSpPr>
        <p:spPr bwMode="auto">
          <a:xfrm>
            <a:off x="337280" y="1383110"/>
            <a:ext cx="5726242" cy="2577629"/>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GB" altLang="zh-CN" sz="2200" b="1" dirty="0" smtClean="0">
                <a:solidFill>
                  <a:srgbClr val="0000FF"/>
                </a:solidFill>
                <a:ea typeface="华文楷体"/>
                <a:cs typeface="Times New Roman" pitchFamily="18" charset="0"/>
              </a:rPr>
              <a:t>The </a:t>
            </a:r>
            <a:r>
              <a:rPr lang="en-GB" altLang="zh-CN" sz="2200" b="1" dirty="0">
                <a:solidFill>
                  <a:srgbClr val="0000FF"/>
                </a:solidFill>
                <a:ea typeface="华文楷体"/>
                <a:cs typeface="Times New Roman" pitchFamily="18" charset="0"/>
              </a:rPr>
              <a:t>CEPC transport lines feature two types of correctors with different gaps: 37 mm and 24 </a:t>
            </a:r>
            <a:r>
              <a:rPr lang="en-GB" altLang="zh-CN" sz="2200" b="1" dirty="0" smtClean="0">
                <a:solidFill>
                  <a:srgbClr val="0000FF"/>
                </a:solidFill>
                <a:ea typeface="华文楷体"/>
                <a:cs typeface="Times New Roman" pitchFamily="18" charset="0"/>
              </a:rPr>
              <a:t>mm.</a:t>
            </a:r>
            <a:endParaRPr lang="en-GB" altLang="zh-CN" sz="2200" b="1" dirty="0">
              <a:solidFill>
                <a:srgbClr val="0000FF"/>
              </a:solidFill>
              <a:ea typeface="华文楷体"/>
              <a:cs typeface="Times New Roman" pitchFamily="18" charset="0"/>
            </a:endParaRPr>
          </a:p>
          <a:p>
            <a:pPr marL="342900" indent="-342900" algn="just">
              <a:spcBef>
                <a:spcPts val="900"/>
              </a:spcBef>
              <a:buClr>
                <a:srgbClr val="FF0000"/>
              </a:buClr>
              <a:buFont typeface="Wingdings" panose="05000000000000000000" pitchFamily="2" charset="2"/>
              <a:buChar char="ü"/>
            </a:pPr>
            <a:r>
              <a:rPr lang="en-GB" altLang="zh-CN" sz="2200" b="1" dirty="0" smtClean="0">
                <a:solidFill>
                  <a:srgbClr val="0000FF"/>
                </a:solidFill>
                <a:ea typeface="华文楷体"/>
                <a:cs typeface="Times New Roman" pitchFamily="18" charset="0"/>
              </a:rPr>
              <a:t>Because the field precision is 0.1%, the </a:t>
            </a:r>
            <a:r>
              <a:rPr lang="en-GB" altLang="zh-CN" sz="2200" b="1" dirty="0">
                <a:solidFill>
                  <a:srgbClr val="0000FF"/>
                </a:solidFill>
                <a:ea typeface="华文楷体"/>
                <a:cs typeface="Times New Roman" pitchFamily="18" charset="0"/>
              </a:rPr>
              <a:t>correctors adopt H-type structure </a:t>
            </a:r>
            <a:r>
              <a:rPr lang="en-GB" altLang="zh-CN" sz="2200" b="1" dirty="0" smtClean="0">
                <a:solidFill>
                  <a:srgbClr val="0000FF"/>
                </a:solidFill>
                <a:ea typeface="华文楷体"/>
                <a:cs typeface="Times New Roman" pitchFamily="18" charset="0"/>
              </a:rPr>
              <a:t>cores which can be shimmed to improve the field quality.</a:t>
            </a:r>
            <a:endParaRPr lang="zh-CN" altLang="zh-CN" sz="2200" b="1" dirty="0">
              <a:solidFill>
                <a:srgbClr val="0000FF"/>
              </a:solidFill>
              <a:ea typeface="华文楷体"/>
              <a:cs typeface="Times New Roman" pitchFamily="18" charset="0"/>
            </a:endParaRPr>
          </a:p>
        </p:txBody>
      </p:sp>
      <p:graphicFrame>
        <p:nvGraphicFramePr>
          <p:cNvPr id="2" name="表格 1"/>
          <p:cNvGraphicFramePr>
            <a:graphicFrameLocks noGrp="1"/>
          </p:cNvGraphicFramePr>
          <p:nvPr/>
        </p:nvGraphicFramePr>
        <p:xfrm>
          <a:off x="6234802" y="1404594"/>
          <a:ext cx="5421833" cy="5071354"/>
        </p:xfrm>
        <a:graphic>
          <a:graphicData uri="http://schemas.openxmlformats.org/drawingml/2006/table">
            <a:tbl>
              <a:tblPr firstRow="1" firstCol="1" bandRow="1">
                <a:tableStyleId>{5C22544A-7EE6-4342-B048-85BDC9FD1C3A}</a:tableStyleId>
              </a:tblPr>
              <a:tblGrid>
                <a:gridCol w="2790135"/>
                <a:gridCol w="1403852"/>
                <a:gridCol w="1227846"/>
              </a:tblGrid>
              <a:tr h="266680">
                <a:tc>
                  <a:txBody>
                    <a:bodyPr/>
                    <a:lstStyle/>
                    <a:p>
                      <a:pPr>
                        <a:spcAft>
                          <a:spcPts val="0"/>
                        </a:spcAft>
                      </a:pPr>
                      <a:r>
                        <a:rPr lang="en-GB" sz="1600" dirty="0">
                          <a:effectLst/>
                        </a:rPr>
                        <a:t>Magnet name</a:t>
                      </a:r>
                      <a:endParaRPr lang="zh-CN" sz="16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a:effectLst/>
                        </a:rPr>
                        <a:t>TL-37C</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a:effectLst/>
                        </a:rPr>
                        <a:t>TL-24C</a:t>
                      </a:r>
                      <a:endParaRPr lang="zh-CN" sz="1600">
                        <a:effectLst/>
                        <a:latin typeface="Times New Roman" panose="02020603050405020304" pitchFamily="18" charset="0"/>
                        <a:ea typeface="MS Mincho"/>
                      </a:endParaRPr>
                    </a:p>
                  </a:txBody>
                  <a:tcPr marL="68580" marR="68580" marT="0" marB="0"/>
                </a:tc>
              </a:tr>
              <a:tr h="266680">
                <a:tc>
                  <a:txBody>
                    <a:bodyPr/>
                    <a:lstStyle/>
                    <a:p>
                      <a:pPr>
                        <a:spcAft>
                          <a:spcPts val="0"/>
                        </a:spcAft>
                      </a:pPr>
                      <a:r>
                        <a:rPr lang="en-GB" sz="1600" dirty="0">
                          <a:effectLst/>
                        </a:rPr>
                        <a:t>Quantity</a:t>
                      </a:r>
                      <a:endParaRPr lang="zh-CN" sz="16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24</a:t>
                      </a:r>
                      <a:endParaRPr lang="zh-CN" sz="16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a:effectLst/>
                        </a:rPr>
                        <a:t>30</a:t>
                      </a:r>
                      <a:endParaRPr lang="zh-CN" sz="1600" b="1">
                        <a:effectLst/>
                        <a:latin typeface="Times New Roman" panose="02020603050405020304" pitchFamily="18" charset="0"/>
                        <a:ea typeface="MS Mincho"/>
                      </a:endParaRPr>
                    </a:p>
                  </a:txBody>
                  <a:tcPr marL="68580" marR="68580" marT="0" marB="0"/>
                </a:tc>
              </a:tr>
              <a:tr h="266680">
                <a:tc>
                  <a:txBody>
                    <a:bodyPr/>
                    <a:lstStyle/>
                    <a:p>
                      <a:pPr>
                        <a:spcAft>
                          <a:spcPts val="0"/>
                        </a:spcAft>
                      </a:pPr>
                      <a:r>
                        <a:rPr lang="en-GB" sz="1600" dirty="0">
                          <a:effectLst/>
                        </a:rPr>
                        <a:t>Gap [mm]</a:t>
                      </a:r>
                      <a:endParaRPr lang="zh-CN" sz="16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37</a:t>
                      </a:r>
                      <a:endParaRPr lang="zh-CN" sz="16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a:effectLst/>
                        </a:rPr>
                        <a:t>24</a:t>
                      </a:r>
                      <a:endParaRPr lang="zh-CN" sz="1600" b="1">
                        <a:effectLst/>
                        <a:latin typeface="Times New Roman" panose="02020603050405020304" pitchFamily="18" charset="0"/>
                        <a:ea typeface="MS Mincho"/>
                      </a:endParaRPr>
                    </a:p>
                  </a:txBody>
                  <a:tcPr marL="68580" marR="68580" marT="0" marB="0"/>
                </a:tc>
              </a:tr>
              <a:tr h="266680">
                <a:tc>
                  <a:txBody>
                    <a:bodyPr/>
                    <a:lstStyle/>
                    <a:p>
                      <a:pPr>
                        <a:spcAft>
                          <a:spcPts val="0"/>
                        </a:spcAft>
                      </a:pPr>
                      <a:r>
                        <a:rPr lang="en-GB" sz="1600" dirty="0">
                          <a:effectLst/>
                        </a:rPr>
                        <a:t>Max. Field [</a:t>
                      </a:r>
                      <a:r>
                        <a:rPr lang="en-GB" sz="1600" dirty="0" err="1">
                          <a:effectLst/>
                        </a:rPr>
                        <a:t>Gs</a:t>
                      </a:r>
                      <a:r>
                        <a:rPr lang="en-GB" sz="1600" dirty="0">
                          <a:effectLst/>
                        </a:rPr>
                        <a:t>]</a:t>
                      </a:r>
                      <a:endParaRPr lang="zh-CN" sz="16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1680</a:t>
                      </a:r>
                      <a:endParaRPr lang="zh-CN" sz="16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3000</a:t>
                      </a:r>
                      <a:endParaRPr lang="zh-CN" sz="1600" b="1" dirty="0">
                        <a:effectLst/>
                        <a:latin typeface="Times New Roman" panose="02020603050405020304" pitchFamily="18" charset="0"/>
                        <a:ea typeface="MS Mincho"/>
                      </a:endParaRPr>
                    </a:p>
                  </a:txBody>
                  <a:tcPr marL="68580" marR="68580" marT="0" marB="0"/>
                </a:tc>
              </a:tr>
              <a:tr h="266680">
                <a:tc>
                  <a:txBody>
                    <a:bodyPr/>
                    <a:lstStyle/>
                    <a:p>
                      <a:pPr>
                        <a:spcAft>
                          <a:spcPts val="0"/>
                        </a:spcAft>
                      </a:pPr>
                      <a:r>
                        <a:rPr lang="en-GB" sz="1600" dirty="0">
                          <a:effectLst/>
                        </a:rPr>
                        <a:t>Magnetic Length [mm]</a:t>
                      </a:r>
                      <a:endParaRPr lang="zh-CN" sz="16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200</a:t>
                      </a:r>
                      <a:endParaRPr lang="zh-CN" sz="16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300</a:t>
                      </a:r>
                      <a:endParaRPr lang="zh-CN" sz="1600" b="1" dirty="0">
                        <a:effectLst/>
                        <a:latin typeface="Times New Roman" panose="02020603050405020304" pitchFamily="18" charset="0"/>
                        <a:ea typeface="MS Mincho"/>
                      </a:endParaRPr>
                    </a:p>
                  </a:txBody>
                  <a:tcPr marL="68580" marR="68580" marT="0" marB="0"/>
                </a:tc>
              </a:tr>
              <a:tr h="266680">
                <a:tc>
                  <a:txBody>
                    <a:bodyPr/>
                    <a:lstStyle/>
                    <a:p>
                      <a:pPr>
                        <a:spcAft>
                          <a:spcPts val="0"/>
                        </a:spcAft>
                      </a:pPr>
                      <a:r>
                        <a:rPr lang="en-GB" sz="1600" dirty="0">
                          <a:effectLst/>
                        </a:rPr>
                        <a:t>Good Field Region [mm]</a:t>
                      </a:r>
                      <a:endParaRPr lang="zh-CN" sz="16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33</a:t>
                      </a:r>
                      <a:endParaRPr lang="zh-CN" sz="16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20</a:t>
                      </a:r>
                      <a:endParaRPr lang="zh-CN" sz="1600" b="1" dirty="0">
                        <a:effectLst/>
                        <a:latin typeface="Times New Roman" panose="02020603050405020304" pitchFamily="18" charset="0"/>
                        <a:ea typeface="MS Mincho"/>
                      </a:endParaRPr>
                    </a:p>
                  </a:txBody>
                  <a:tcPr marL="68580" marR="68580" marT="0" marB="0"/>
                </a:tc>
              </a:tr>
              <a:tr h="266680">
                <a:tc>
                  <a:txBody>
                    <a:bodyPr/>
                    <a:lstStyle/>
                    <a:p>
                      <a:pPr>
                        <a:spcAft>
                          <a:spcPts val="0"/>
                        </a:spcAft>
                      </a:pPr>
                      <a:r>
                        <a:rPr lang="en-GB" sz="1600">
                          <a:effectLst/>
                        </a:rPr>
                        <a:t>Field Uniformity</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0.1%</a:t>
                      </a:r>
                      <a:endParaRPr lang="zh-CN" sz="16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0.1%</a:t>
                      </a:r>
                      <a:endParaRPr lang="zh-CN" sz="1600" b="1" dirty="0">
                        <a:effectLst/>
                        <a:latin typeface="Times New Roman" panose="02020603050405020304" pitchFamily="18" charset="0"/>
                        <a:ea typeface="MS Mincho"/>
                      </a:endParaRPr>
                    </a:p>
                  </a:txBody>
                  <a:tcPr marL="68580" marR="68580" marT="0" marB="0"/>
                </a:tc>
              </a:tr>
              <a:tr h="266680">
                <a:tc>
                  <a:txBody>
                    <a:bodyPr/>
                    <a:lstStyle/>
                    <a:p>
                      <a:pPr>
                        <a:spcAft>
                          <a:spcPts val="0"/>
                        </a:spcAft>
                      </a:pPr>
                      <a:r>
                        <a:rPr lang="en-GB" sz="1600">
                          <a:effectLst/>
                        </a:rPr>
                        <a:t>Ampere turns per pole[At]</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2473 </a:t>
                      </a:r>
                      <a:endParaRPr lang="zh-CN" sz="16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2864 </a:t>
                      </a:r>
                      <a:endParaRPr lang="zh-CN" sz="1600" b="1" dirty="0">
                        <a:effectLst/>
                        <a:latin typeface="Times New Roman" panose="02020603050405020304" pitchFamily="18" charset="0"/>
                        <a:ea typeface="MS Mincho"/>
                      </a:endParaRPr>
                    </a:p>
                  </a:txBody>
                  <a:tcPr marL="68580" marR="68580" marT="0" marB="0"/>
                </a:tc>
              </a:tr>
              <a:tr h="266680">
                <a:tc>
                  <a:txBody>
                    <a:bodyPr/>
                    <a:lstStyle/>
                    <a:p>
                      <a:pPr>
                        <a:spcAft>
                          <a:spcPts val="0"/>
                        </a:spcAft>
                      </a:pPr>
                      <a:r>
                        <a:rPr lang="en-GB" sz="1600">
                          <a:effectLst/>
                        </a:rPr>
                        <a:t>Turns per pole</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96 </a:t>
                      </a:r>
                      <a:endParaRPr lang="zh-CN" sz="16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112 </a:t>
                      </a:r>
                      <a:endParaRPr lang="zh-CN" sz="1600" b="1" dirty="0">
                        <a:effectLst/>
                        <a:latin typeface="Times New Roman" panose="02020603050405020304" pitchFamily="18" charset="0"/>
                        <a:ea typeface="MS Mincho"/>
                      </a:endParaRPr>
                    </a:p>
                  </a:txBody>
                  <a:tcPr marL="68580" marR="68580" marT="0" marB="0"/>
                </a:tc>
              </a:tr>
              <a:tr h="266680">
                <a:tc>
                  <a:txBody>
                    <a:bodyPr/>
                    <a:lstStyle/>
                    <a:p>
                      <a:pPr>
                        <a:spcAft>
                          <a:spcPts val="0"/>
                        </a:spcAft>
                      </a:pPr>
                      <a:r>
                        <a:rPr lang="en-GB" sz="1600">
                          <a:effectLst/>
                        </a:rPr>
                        <a:t>Max. current[A]</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26 </a:t>
                      </a:r>
                      <a:endParaRPr lang="zh-CN" sz="1600" b="1" dirty="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26 </a:t>
                      </a:r>
                      <a:endParaRPr lang="zh-CN" sz="1600" b="1" dirty="0">
                        <a:effectLst/>
                        <a:latin typeface="Times New Roman" panose="02020603050405020304" pitchFamily="18" charset="0"/>
                        <a:ea typeface="MS Mincho"/>
                      </a:endParaRPr>
                    </a:p>
                  </a:txBody>
                  <a:tcPr marL="68580" marR="68580" marT="0" marB="0"/>
                </a:tc>
              </a:tr>
              <a:tr h="266680">
                <a:tc>
                  <a:txBody>
                    <a:bodyPr/>
                    <a:lstStyle/>
                    <a:p>
                      <a:pPr>
                        <a:spcAft>
                          <a:spcPts val="0"/>
                        </a:spcAft>
                      </a:pPr>
                      <a:r>
                        <a:rPr lang="en-GB" sz="1600">
                          <a:effectLst/>
                        </a:rPr>
                        <a:t>Size of conductor [mm</a:t>
                      </a:r>
                      <a:r>
                        <a:rPr lang="en-GB" sz="1600" baseline="30000">
                          <a:effectLst/>
                        </a:rPr>
                        <a:t>2</a:t>
                      </a:r>
                      <a:r>
                        <a:rPr lang="en-GB" sz="1600">
                          <a:effectLst/>
                        </a:rPr>
                        <a:t>]</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a:effectLst/>
                        </a:rPr>
                        <a:t>8*3</a:t>
                      </a:r>
                      <a:endParaRPr lang="zh-CN" sz="16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8*3</a:t>
                      </a:r>
                      <a:endParaRPr lang="zh-CN" sz="1600" b="1" dirty="0">
                        <a:effectLst/>
                        <a:latin typeface="Times New Roman" panose="02020603050405020304" pitchFamily="18" charset="0"/>
                        <a:ea typeface="MS Mincho"/>
                      </a:endParaRPr>
                    </a:p>
                  </a:txBody>
                  <a:tcPr marL="68580" marR="68580" marT="0" marB="0"/>
                </a:tc>
              </a:tr>
              <a:tr h="266680">
                <a:tc>
                  <a:txBody>
                    <a:bodyPr/>
                    <a:lstStyle/>
                    <a:p>
                      <a:pPr>
                        <a:spcAft>
                          <a:spcPts val="0"/>
                        </a:spcAft>
                      </a:pPr>
                      <a:r>
                        <a:rPr lang="en-GB" sz="1600">
                          <a:effectLst/>
                        </a:rPr>
                        <a:t>Current density[A/mm</a:t>
                      </a:r>
                      <a:r>
                        <a:rPr lang="en-GB" sz="1600" baseline="30000">
                          <a:effectLst/>
                        </a:rPr>
                        <a:t>2</a:t>
                      </a:r>
                      <a:r>
                        <a:rPr lang="en-GB" sz="1600">
                          <a:effectLst/>
                        </a:rPr>
                        <a:t>]</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a:effectLst/>
                        </a:rPr>
                        <a:t>1.07 </a:t>
                      </a:r>
                      <a:endParaRPr lang="zh-CN" sz="16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1.07 </a:t>
                      </a:r>
                      <a:endParaRPr lang="zh-CN" sz="1600" b="1" dirty="0">
                        <a:effectLst/>
                        <a:latin typeface="Times New Roman" panose="02020603050405020304" pitchFamily="18" charset="0"/>
                        <a:ea typeface="MS Mincho"/>
                      </a:endParaRPr>
                    </a:p>
                  </a:txBody>
                  <a:tcPr marL="68580" marR="68580" marT="0" marB="0"/>
                </a:tc>
              </a:tr>
              <a:tr h="266680">
                <a:tc>
                  <a:txBody>
                    <a:bodyPr/>
                    <a:lstStyle/>
                    <a:p>
                      <a:pPr>
                        <a:spcAft>
                          <a:spcPts val="0"/>
                        </a:spcAft>
                      </a:pPr>
                      <a:r>
                        <a:rPr lang="en-GB" sz="1600">
                          <a:effectLst/>
                        </a:rPr>
                        <a:t>Resistance(mOhm)</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a:effectLst/>
                        </a:rPr>
                        <a:t>96 </a:t>
                      </a:r>
                      <a:endParaRPr lang="zh-CN" sz="16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153 </a:t>
                      </a:r>
                      <a:endParaRPr lang="zh-CN" sz="1600" b="1" dirty="0">
                        <a:effectLst/>
                        <a:latin typeface="Times New Roman" panose="02020603050405020304" pitchFamily="18" charset="0"/>
                        <a:ea typeface="MS Mincho"/>
                      </a:endParaRPr>
                    </a:p>
                  </a:txBody>
                  <a:tcPr marL="68580" marR="68580" marT="0" marB="0"/>
                </a:tc>
              </a:tr>
              <a:tr h="267419">
                <a:tc>
                  <a:txBody>
                    <a:bodyPr/>
                    <a:lstStyle/>
                    <a:p>
                      <a:pPr>
                        <a:spcAft>
                          <a:spcPts val="0"/>
                        </a:spcAft>
                      </a:pPr>
                      <a:r>
                        <a:rPr lang="en-GB" sz="1600">
                          <a:effectLst/>
                        </a:rPr>
                        <a:t>Power loss (W)</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a:effectLst/>
                        </a:rPr>
                        <a:t>64 </a:t>
                      </a:r>
                      <a:endParaRPr lang="zh-CN" sz="16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100 </a:t>
                      </a:r>
                      <a:endParaRPr lang="zh-CN" sz="1600" b="1" dirty="0">
                        <a:effectLst/>
                        <a:latin typeface="Times New Roman" panose="02020603050405020304" pitchFamily="18" charset="0"/>
                        <a:ea typeface="MS Mincho"/>
                      </a:endParaRPr>
                    </a:p>
                  </a:txBody>
                  <a:tcPr marL="68580" marR="68580" marT="0" marB="0"/>
                </a:tc>
              </a:tr>
              <a:tr h="267419">
                <a:tc>
                  <a:txBody>
                    <a:bodyPr/>
                    <a:lstStyle/>
                    <a:p>
                      <a:pPr>
                        <a:spcAft>
                          <a:spcPts val="0"/>
                        </a:spcAft>
                      </a:pPr>
                      <a:r>
                        <a:rPr lang="en-GB" sz="1600">
                          <a:effectLst/>
                        </a:rPr>
                        <a:t>Voltage[V]</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a:effectLst/>
                        </a:rPr>
                        <a:t>2.47 </a:t>
                      </a:r>
                      <a:endParaRPr lang="zh-CN" sz="16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3.91 </a:t>
                      </a:r>
                      <a:endParaRPr lang="zh-CN" sz="1600" b="1" dirty="0">
                        <a:effectLst/>
                        <a:latin typeface="Times New Roman" panose="02020603050405020304" pitchFamily="18" charset="0"/>
                        <a:ea typeface="MS Mincho"/>
                      </a:endParaRPr>
                    </a:p>
                  </a:txBody>
                  <a:tcPr marL="68580" marR="68580" marT="0" marB="0"/>
                </a:tc>
              </a:tr>
              <a:tr h="267419">
                <a:tc>
                  <a:txBody>
                    <a:bodyPr/>
                    <a:lstStyle/>
                    <a:p>
                      <a:pPr>
                        <a:spcAft>
                          <a:spcPts val="0"/>
                        </a:spcAft>
                      </a:pPr>
                      <a:r>
                        <a:rPr lang="en-GB" sz="1600">
                          <a:effectLst/>
                        </a:rPr>
                        <a:t>Height of core [mm]</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a:effectLst/>
                        </a:rPr>
                        <a:t>340</a:t>
                      </a:r>
                      <a:endParaRPr lang="zh-CN" sz="16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320</a:t>
                      </a:r>
                      <a:endParaRPr lang="zh-CN" sz="1600" b="1" dirty="0">
                        <a:effectLst/>
                        <a:latin typeface="Times New Roman" panose="02020603050405020304" pitchFamily="18" charset="0"/>
                        <a:ea typeface="MS Mincho"/>
                      </a:endParaRPr>
                    </a:p>
                  </a:txBody>
                  <a:tcPr marL="68580" marR="68580" marT="0" marB="0"/>
                </a:tc>
              </a:tr>
              <a:tr h="267419">
                <a:tc>
                  <a:txBody>
                    <a:bodyPr/>
                    <a:lstStyle/>
                    <a:p>
                      <a:pPr>
                        <a:spcAft>
                          <a:spcPts val="0"/>
                        </a:spcAft>
                      </a:pPr>
                      <a:r>
                        <a:rPr lang="en-GB" sz="1600">
                          <a:effectLst/>
                        </a:rPr>
                        <a:t>Width of core [mm]</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a:effectLst/>
                        </a:rPr>
                        <a:t>280</a:t>
                      </a:r>
                      <a:endParaRPr lang="zh-CN" sz="16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300</a:t>
                      </a:r>
                      <a:endParaRPr lang="zh-CN" sz="1600" b="1" dirty="0">
                        <a:effectLst/>
                        <a:latin typeface="Times New Roman" panose="02020603050405020304" pitchFamily="18" charset="0"/>
                        <a:ea typeface="MS Mincho"/>
                      </a:endParaRPr>
                    </a:p>
                  </a:txBody>
                  <a:tcPr marL="68580" marR="68580" marT="0" marB="0"/>
                </a:tc>
              </a:tr>
              <a:tr h="267419">
                <a:tc>
                  <a:txBody>
                    <a:bodyPr/>
                    <a:lstStyle/>
                    <a:p>
                      <a:pPr>
                        <a:spcAft>
                          <a:spcPts val="0"/>
                        </a:spcAft>
                      </a:pPr>
                      <a:r>
                        <a:rPr lang="en-GB" sz="1600">
                          <a:effectLst/>
                        </a:rPr>
                        <a:t>Core Length [mm]</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a:effectLst/>
                        </a:rPr>
                        <a:t>180</a:t>
                      </a:r>
                      <a:endParaRPr lang="zh-CN" sz="16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280</a:t>
                      </a:r>
                      <a:endParaRPr lang="zh-CN" sz="1600" b="1" dirty="0">
                        <a:effectLst/>
                        <a:latin typeface="Times New Roman" panose="02020603050405020304" pitchFamily="18" charset="0"/>
                        <a:ea typeface="MS Mincho"/>
                      </a:endParaRPr>
                    </a:p>
                  </a:txBody>
                  <a:tcPr marL="68580" marR="68580" marT="0" marB="0"/>
                </a:tc>
              </a:tr>
              <a:tr h="267419">
                <a:tc>
                  <a:txBody>
                    <a:bodyPr/>
                    <a:lstStyle/>
                    <a:p>
                      <a:pPr>
                        <a:spcAft>
                          <a:spcPts val="0"/>
                        </a:spcAft>
                      </a:pPr>
                      <a:r>
                        <a:rPr lang="en-GB" sz="1600">
                          <a:effectLst/>
                        </a:rPr>
                        <a:t>Total weight of magnet[kg]</a:t>
                      </a:r>
                      <a:endParaRPr lang="zh-CN" sz="1600">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a:effectLst/>
                        </a:rPr>
                        <a:t>144</a:t>
                      </a:r>
                      <a:endParaRPr lang="zh-CN" sz="1600" b="1">
                        <a:effectLst/>
                        <a:latin typeface="Times New Roman" panose="02020603050405020304" pitchFamily="18" charset="0"/>
                        <a:ea typeface="MS Mincho"/>
                      </a:endParaRPr>
                    </a:p>
                  </a:txBody>
                  <a:tcPr marL="68580" marR="68580" marT="0" marB="0"/>
                </a:tc>
                <a:tc>
                  <a:txBody>
                    <a:bodyPr/>
                    <a:lstStyle/>
                    <a:p>
                      <a:pPr algn="ctr">
                        <a:spcAft>
                          <a:spcPts val="0"/>
                        </a:spcAft>
                      </a:pPr>
                      <a:r>
                        <a:rPr lang="en-GB" sz="1600" b="1" dirty="0">
                          <a:effectLst/>
                        </a:rPr>
                        <a:t>226</a:t>
                      </a:r>
                      <a:endParaRPr lang="zh-CN" sz="1600" b="1" dirty="0">
                        <a:effectLst/>
                        <a:latin typeface="Times New Roman" panose="02020603050405020304" pitchFamily="18" charset="0"/>
                        <a:ea typeface="MS Mincho"/>
                      </a:endParaRPr>
                    </a:p>
                  </a:txBody>
                  <a:tcPr marL="68580" marR="68580" marT="0" marB="0"/>
                </a:tc>
              </a:tr>
            </a:tbl>
          </a:graphicData>
        </a:graphic>
      </p:graphicFrame>
      <p:pic>
        <p:nvPicPr>
          <p:cNvPr id="11" name="picture" descr="descript"/>
          <p:cNvPicPr/>
          <p:nvPr/>
        </p:nvPicPr>
        <p:blipFill rotWithShape="1">
          <a:blip r:embed="rId2"/>
          <a:stretch/>
        </p:blipFill>
        <p:spPr>
          <a:xfrm>
            <a:off x="1844065" y="3940271"/>
            <a:ext cx="2747645" cy="2700020"/>
          </a:xfrm>
          <a:prstGeom prst="rect">
            <a:avLst/>
          </a:prstGeom>
        </p:spPr>
      </p:pic>
    </p:spTree>
    <p:extLst>
      <p:ext uri="{BB962C8B-B14F-4D97-AF65-F5344CB8AC3E}">
        <p14:creationId xmlns:p14="http://schemas.microsoft.com/office/powerpoint/2010/main" val="2740972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837381" y="1492963"/>
            <a:ext cx="4736603" cy="2793072"/>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There </a:t>
            </a:r>
            <a:r>
              <a:rPr lang="en-GB" altLang="zh-CN" sz="2400" b="1" dirty="0">
                <a:solidFill>
                  <a:srgbClr val="0000FF"/>
                </a:solidFill>
                <a:ea typeface="华文楷体"/>
                <a:cs typeface="Times New Roman" pitchFamily="18" charset="0"/>
              </a:rPr>
              <a:t>are </a:t>
            </a:r>
            <a:r>
              <a:rPr lang="en-GB" altLang="zh-CN" sz="2400" b="1" dirty="0" smtClean="0">
                <a:solidFill>
                  <a:srgbClr val="0000FF"/>
                </a:solidFill>
                <a:ea typeface="华文楷体"/>
                <a:cs typeface="Times New Roman" pitchFamily="18" charset="0"/>
              </a:rPr>
              <a:t>80 </a:t>
            </a:r>
            <a:r>
              <a:rPr lang="en-GB" altLang="zh-CN" sz="2400" b="1" dirty="0">
                <a:solidFill>
                  <a:srgbClr val="0000FF"/>
                </a:solidFill>
                <a:ea typeface="华文楷体"/>
                <a:cs typeface="Times New Roman" pitchFamily="18" charset="0"/>
              </a:rPr>
              <a:t>dipole magnets in the Damping Ring (DR), each with </a:t>
            </a:r>
            <a:r>
              <a:rPr lang="en-GB" altLang="zh-CN" sz="2400" b="1" dirty="0" smtClean="0">
                <a:solidFill>
                  <a:srgbClr val="0000FF"/>
                </a:solidFill>
                <a:ea typeface="华文楷体"/>
                <a:cs typeface="Times New Roman" pitchFamily="18" charset="0"/>
              </a:rPr>
              <a:t>length </a:t>
            </a:r>
            <a:r>
              <a:rPr lang="en-GB" altLang="zh-CN" sz="2400" b="1" dirty="0">
                <a:solidFill>
                  <a:srgbClr val="0000FF"/>
                </a:solidFill>
                <a:ea typeface="华文楷体"/>
                <a:cs typeface="Times New Roman" pitchFamily="18" charset="0"/>
              </a:rPr>
              <a:t>of </a:t>
            </a:r>
            <a:r>
              <a:rPr lang="en-GB" altLang="zh-CN" sz="2400" b="1" dirty="0" smtClean="0">
                <a:solidFill>
                  <a:srgbClr val="0000FF"/>
                </a:solidFill>
                <a:ea typeface="华文楷体"/>
                <a:cs typeface="Times New Roman" pitchFamily="18" charset="0"/>
              </a:rPr>
              <a:t>0.7m or 0.248m. </a:t>
            </a:r>
            <a:r>
              <a:rPr lang="en-GB" altLang="zh-CN" sz="2400" b="1" dirty="0">
                <a:solidFill>
                  <a:srgbClr val="0000FF"/>
                </a:solidFill>
                <a:ea typeface="华文楷体"/>
                <a:cs typeface="Times New Roman" pitchFamily="18" charset="0"/>
              </a:rPr>
              <a:t>Additionally, there are </a:t>
            </a:r>
            <a:r>
              <a:rPr lang="en-GB" altLang="zh-CN" sz="2400" b="1" dirty="0" smtClean="0">
                <a:solidFill>
                  <a:srgbClr val="0000FF"/>
                </a:solidFill>
                <a:ea typeface="华文楷体"/>
                <a:cs typeface="Times New Roman" pitchFamily="18" charset="0"/>
              </a:rPr>
              <a:t>28 </a:t>
            </a:r>
            <a:r>
              <a:rPr lang="en-GB" altLang="zh-CN" sz="2400" b="1" dirty="0">
                <a:solidFill>
                  <a:srgbClr val="0000FF"/>
                </a:solidFill>
                <a:ea typeface="华文楷体"/>
                <a:cs typeface="Times New Roman" pitchFamily="18" charset="0"/>
              </a:rPr>
              <a:t>dipole magnets </a:t>
            </a:r>
            <a:r>
              <a:rPr lang="en-GB" altLang="zh-CN" sz="2400" b="1" dirty="0" smtClean="0">
                <a:solidFill>
                  <a:srgbClr val="0000FF"/>
                </a:solidFill>
                <a:ea typeface="华文楷体"/>
                <a:cs typeface="Times New Roman" pitchFamily="18" charset="0"/>
              </a:rPr>
              <a:t>with </a:t>
            </a:r>
            <a:r>
              <a:rPr lang="en-GB" altLang="zh-CN" sz="2400" b="1" dirty="0">
                <a:solidFill>
                  <a:srgbClr val="0000FF"/>
                </a:solidFill>
                <a:ea typeface="华文楷体"/>
                <a:cs typeface="Times New Roman" pitchFamily="18" charset="0"/>
              </a:rPr>
              <a:t>length of </a:t>
            </a:r>
            <a:r>
              <a:rPr lang="en-GB" altLang="zh-CN" sz="2400" b="1" dirty="0" smtClean="0">
                <a:solidFill>
                  <a:srgbClr val="0000FF"/>
                </a:solidFill>
                <a:ea typeface="华文楷体"/>
                <a:cs typeface="Times New Roman" pitchFamily="18" charset="0"/>
              </a:rPr>
              <a:t>2 m </a:t>
            </a:r>
            <a:r>
              <a:rPr lang="en-GB" altLang="zh-CN" sz="2400" b="1" dirty="0">
                <a:solidFill>
                  <a:srgbClr val="0000FF"/>
                </a:solidFill>
                <a:ea typeface="华文楷体"/>
                <a:cs typeface="Times New Roman" pitchFamily="18" charset="0"/>
              </a:rPr>
              <a:t>for the DR transport line</a:t>
            </a:r>
            <a:r>
              <a:rPr lang="en-GB" altLang="zh-CN" sz="2400" b="1" dirty="0">
                <a:solidFill>
                  <a:srgbClr val="0000FF"/>
                </a:solidFill>
                <a:ea typeface="华文楷体"/>
                <a:cs typeface="Times New Roman" pitchFamily="18" charset="0"/>
              </a:rPr>
              <a:t>.</a:t>
            </a:r>
            <a:endParaRPr lang="zh-CN" altLang="zh-CN" sz="2400" b="1" dirty="0">
              <a:solidFill>
                <a:srgbClr val="0000FF"/>
              </a:solidFill>
              <a:ea typeface="华文楷体"/>
              <a:cs typeface="Times New Roman" pitchFamily="18" charset="0"/>
            </a:endParaRPr>
          </a:p>
          <a:p>
            <a:pPr algn="just">
              <a:spcBef>
                <a:spcPts val="900"/>
              </a:spcBef>
              <a:buClr>
                <a:srgbClr val="FF0000"/>
              </a:buClr>
            </a:pPr>
            <a:endParaRPr lang="zh-CN" altLang="zh-CN" sz="2400" b="1" dirty="0">
              <a:solidFill>
                <a:srgbClr val="0000FF"/>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4" name="Rectangle 4"/>
          <p:cNvSpPr txBox="1">
            <a:spLocks noChangeArrowheads="1"/>
          </p:cNvSpPr>
          <p:nvPr/>
        </p:nvSpPr>
        <p:spPr>
          <a:xfrm>
            <a:off x="502459" y="840137"/>
            <a:ext cx="454922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3000" b="1" dirty="0" smtClean="0">
                <a:solidFill>
                  <a:srgbClr val="FF0000"/>
                </a:solidFill>
                <a:ea typeface="华文楷体"/>
                <a:cs typeface="Times New Roman" pitchFamily="18" charset="0"/>
              </a:rPr>
              <a:t>1) Dipole magnets</a:t>
            </a:r>
            <a:endParaRPr lang="en-US" altLang="zh-CN" sz="3000" b="1" dirty="0">
              <a:solidFill>
                <a:srgbClr val="FF0000"/>
              </a:solidFill>
              <a:ea typeface="华文楷体"/>
              <a:cs typeface="Times New Roman" pitchFamily="18" charset="0"/>
            </a:endParaRPr>
          </a:p>
        </p:txBody>
      </p:sp>
      <p:sp>
        <p:nvSpPr>
          <p:cNvPr id="12" name="Rectangle 4"/>
          <p:cNvSpPr txBox="1">
            <a:spLocks noChangeArrowheads="1"/>
          </p:cNvSpPr>
          <p:nvPr/>
        </p:nvSpPr>
        <p:spPr>
          <a:xfrm>
            <a:off x="3123238" y="143693"/>
            <a:ext cx="676277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Damping Ring</a:t>
            </a:r>
            <a:endParaRPr lang="en-US" altLang="zh-CN" b="1" dirty="0">
              <a:solidFill>
                <a:srgbClr val="FF0000"/>
              </a:solidFill>
              <a:ea typeface="华文楷体"/>
              <a:cs typeface="Times New Roman" pitchFamily="18" charset="0"/>
            </a:endParaRPr>
          </a:p>
        </p:txBody>
      </p:sp>
      <p:pic>
        <p:nvPicPr>
          <p:cNvPr id="17" name="picture" descr="descript"/>
          <p:cNvPicPr/>
          <p:nvPr/>
        </p:nvPicPr>
        <p:blipFill rotWithShape="1">
          <a:blip r:embed="rId2"/>
          <a:stretch/>
        </p:blipFill>
        <p:spPr>
          <a:xfrm>
            <a:off x="1511358" y="3753550"/>
            <a:ext cx="3412911" cy="2797151"/>
          </a:xfrm>
          <a:prstGeom prst="rect">
            <a:avLst/>
          </a:prstGeom>
        </p:spPr>
      </p:pic>
      <p:pic>
        <p:nvPicPr>
          <p:cNvPr id="4" name="图片 3"/>
          <p:cNvPicPr>
            <a:picLocks noChangeAspect="1"/>
          </p:cNvPicPr>
          <p:nvPr/>
        </p:nvPicPr>
        <p:blipFill>
          <a:blip r:embed="rId3"/>
          <a:stretch>
            <a:fillRect/>
          </a:stretch>
        </p:blipFill>
        <p:spPr>
          <a:xfrm>
            <a:off x="5543424" y="1051613"/>
            <a:ext cx="6340840" cy="5723941"/>
          </a:xfrm>
          <a:prstGeom prst="rect">
            <a:avLst/>
          </a:prstGeom>
        </p:spPr>
      </p:pic>
    </p:spTree>
    <p:extLst>
      <p:ext uri="{BB962C8B-B14F-4D97-AF65-F5344CB8AC3E}">
        <p14:creationId xmlns:p14="http://schemas.microsoft.com/office/powerpoint/2010/main" val="246679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674845" y="1527728"/>
            <a:ext cx="5051397" cy="242374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 </a:t>
            </a:r>
            <a:r>
              <a:rPr lang="en-GB" altLang="zh-CN" sz="2400" b="1" dirty="0">
                <a:solidFill>
                  <a:srgbClr val="0000FF"/>
                </a:solidFill>
                <a:ea typeface="华文楷体"/>
                <a:cs typeface="Times New Roman" pitchFamily="18" charset="0"/>
              </a:rPr>
              <a:t>quadrupole magnets used in both the </a:t>
            </a:r>
            <a:r>
              <a:rPr lang="en-GB" altLang="zh-CN" sz="2400" b="1" dirty="0" smtClean="0">
                <a:solidFill>
                  <a:srgbClr val="0000FF"/>
                </a:solidFill>
                <a:ea typeface="华文楷体"/>
                <a:cs typeface="Times New Roman" pitchFamily="18" charset="0"/>
              </a:rPr>
              <a:t>DR </a:t>
            </a:r>
            <a:r>
              <a:rPr lang="en-GB" altLang="zh-CN" sz="2400" b="1" dirty="0">
                <a:solidFill>
                  <a:srgbClr val="0000FF"/>
                </a:solidFill>
                <a:ea typeface="华文楷体"/>
                <a:cs typeface="Times New Roman" pitchFamily="18" charset="0"/>
              </a:rPr>
              <a:t>and </a:t>
            </a:r>
            <a:r>
              <a:rPr lang="en-GB" altLang="zh-CN" sz="2400" b="1" dirty="0" smtClean="0">
                <a:solidFill>
                  <a:srgbClr val="0000FF"/>
                </a:solidFill>
                <a:ea typeface="华文楷体"/>
                <a:cs typeface="Times New Roman" pitchFamily="18" charset="0"/>
              </a:rPr>
              <a:t>its </a:t>
            </a:r>
            <a:r>
              <a:rPr lang="en-GB" altLang="zh-CN" sz="2400" b="1" dirty="0">
                <a:solidFill>
                  <a:srgbClr val="0000FF"/>
                </a:solidFill>
                <a:ea typeface="华文楷体"/>
                <a:cs typeface="Times New Roman" pitchFamily="18" charset="0"/>
              </a:rPr>
              <a:t>transport beam lines </a:t>
            </a:r>
            <a:r>
              <a:rPr lang="en-GB" altLang="zh-CN" sz="2400" b="1" dirty="0" smtClean="0">
                <a:solidFill>
                  <a:srgbClr val="0000FF"/>
                </a:solidFill>
                <a:ea typeface="华文楷体"/>
                <a:cs typeface="Times New Roman" pitchFamily="18" charset="0"/>
              </a:rPr>
              <a:t>have the </a:t>
            </a:r>
            <a:r>
              <a:rPr lang="en-GB" altLang="zh-CN" sz="2400" b="1" dirty="0">
                <a:solidFill>
                  <a:srgbClr val="0000FF"/>
                </a:solidFill>
                <a:ea typeface="华文楷体"/>
                <a:cs typeface="Times New Roman" pitchFamily="18" charset="0"/>
              </a:rPr>
              <a:t>same </a:t>
            </a:r>
            <a:r>
              <a:rPr lang="en-GB" altLang="zh-CN" sz="2400" b="1" dirty="0" smtClean="0">
                <a:solidFill>
                  <a:srgbClr val="0000FF"/>
                </a:solidFill>
                <a:ea typeface="华文楷体"/>
                <a:cs typeface="Times New Roman" pitchFamily="18" charset="0"/>
              </a:rPr>
              <a:t>design as </a:t>
            </a:r>
            <a:r>
              <a:rPr lang="en-GB" altLang="zh-CN" sz="2400" b="1" dirty="0">
                <a:solidFill>
                  <a:srgbClr val="0000FF"/>
                </a:solidFill>
                <a:ea typeface="华文楷体"/>
                <a:cs typeface="Times New Roman" pitchFamily="18" charset="0"/>
              </a:rPr>
              <a:t>those for </a:t>
            </a:r>
            <a:r>
              <a:rPr lang="en-GB" altLang="zh-CN" sz="2400" b="1" dirty="0" err="1" smtClean="0">
                <a:solidFill>
                  <a:srgbClr val="0000FF"/>
                </a:solidFill>
                <a:ea typeface="华文楷体"/>
                <a:cs typeface="Times New Roman" pitchFamily="18" charset="0"/>
              </a:rPr>
              <a:t>Linac</a:t>
            </a:r>
            <a:r>
              <a:rPr lang="en-GB" altLang="zh-CN" sz="2400" b="1" dirty="0" smtClean="0">
                <a:solidFill>
                  <a:srgbClr val="0000FF"/>
                </a:solidFill>
                <a:ea typeface="华文楷体"/>
                <a:cs typeface="Times New Roman" pitchFamily="18" charset="0"/>
              </a:rPr>
              <a:t>.</a:t>
            </a:r>
            <a:r>
              <a:rPr lang="en-GB" altLang="zh-CN" sz="2400" dirty="0"/>
              <a:t> </a:t>
            </a:r>
            <a:r>
              <a:rPr lang="en-GB" altLang="zh-CN" sz="2400" b="1" dirty="0">
                <a:solidFill>
                  <a:srgbClr val="0000FF"/>
                </a:solidFill>
                <a:ea typeface="华文楷体"/>
                <a:cs typeface="Times New Roman" pitchFamily="18" charset="0"/>
              </a:rPr>
              <a:t>To facilitate coil </a:t>
            </a:r>
            <a:r>
              <a:rPr lang="en-GB" altLang="zh-CN" sz="2400" b="1" dirty="0" smtClean="0">
                <a:solidFill>
                  <a:srgbClr val="0000FF"/>
                </a:solidFill>
                <a:ea typeface="华文楷体"/>
                <a:cs typeface="Times New Roman" pitchFamily="18" charset="0"/>
              </a:rPr>
              <a:t>installation, the </a:t>
            </a:r>
            <a:r>
              <a:rPr lang="en-GB" altLang="zh-CN" sz="2400" b="1" dirty="0">
                <a:solidFill>
                  <a:srgbClr val="0000FF"/>
                </a:solidFill>
                <a:ea typeface="华文楷体"/>
                <a:cs typeface="Times New Roman" pitchFamily="18" charset="0"/>
              </a:rPr>
              <a:t>magnets have a four-in-one structure</a:t>
            </a:r>
            <a:endParaRPr lang="zh-CN" altLang="zh-CN" sz="2400" b="1" dirty="0">
              <a:solidFill>
                <a:srgbClr val="0000FF"/>
              </a:solidFill>
              <a:ea typeface="华文楷体"/>
              <a:cs typeface="Times New Roman" pitchFamily="18" charset="0"/>
            </a:endParaRPr>
          </a:p>
          <a:p>
            <a:pPr algn="just">
              <a:spcBef>
                <a:spcPts val="900"/>
              </a:spcBef>
              <a:buClr>
                <a:srgbClr val="FF0000"/>
              </a:buClr>
            </a:pPr>
            <a:endParaRPr lang="zh-CN" altLang="zh-CN" sz="2400" b="1" dirty="0">
              <a:solidFill>
                <a:srgbClr val="0000FF"/>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4" name="Rectangle 4"/>
          <p:cNvSpPr txBox="1">
            <a:spLocks noChangeArrowheads="1"/>
          </p:cNvSpPr>
          <p:nvPr/>
        </p:nvSpPr>
        <p:spPr>
          <a:xfrm>
            <a:off x="502459" y="840137"/>
            <a:ext cx="454922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3000" b="1" dirty="0">
                <a:solidFill>
                  <a:srgbClr val="FF0000"/>
                </a:solidFill>
                <a:ea typeface="华文楷体"/>
                <a:cs typeface="Times New Roman" pitchFamily="18" charset="0"/>
              </a:rPr>
              <a:t>2</a:t>
            </a:r>
            <a:r>
              <a:rPr lang="en-US" altLang="zh-CN" sz="3000" b="1" dirty="0" smtClean="0">
                <a:solidFill>
                  <a:srgbClr val="FF0000"/>
                </a:solidFill>
                <a:ea typeface="华文楷体"/>
                <a:cs typeface="Times New Roman" pitchFamily="18" charset="0"/>
              </a:rPr>
              <a:t>) </a:t>
            </a:r>
            <a:r>
              <a:rPr lang="en-US" altLang="zh-CN" sz="3000" b="1" dirty="0" smtClean="0">
                <a:solidFill>
                  <a:srgbClr val="FF0000"/>
                </a:solidFill>
                <a:ea typeface="华文楷体"/>
                <a:cs typeface="Times New Roman" pitchFamily="18" charset="0"/>
              </a:rPr>
              <a:t>quadru</a:t>
            </a:r>
            <a:r>
              <a:rPr lang="en-US" altLang="zh-CN" sz="3000" b="1" dirty="0" smtClean="0">
                <a:solidFill>
                  <a:srgbClr val="FF0000"/>
                </a:solidFill>
                <a:ea typeface="华文楷体"/>
                <a:cs typeface="Times New Roman" pitchFamily="18" charset="0"/>
              </a:rPr>
              <a:t>pole magnets</a:t>
            </a:r>
            <a:endParaRPr lang="en-US" altLang="zh-CN" sz="3000" b="1" dirty="0">
              <a:solidFill>
                <a:srgbClr val="FF0000"/>
              </a:solidFill>
              <a:ea typeface="华文楷体"/>
              <a:cs typeface="Times New Roman" pitchFamily="18" charset="0"/>
            </a:endParaRPr>
          </a:p>
        </p:txBody>
      </p:sp>
      <p:sp>
        <p:nvSpPr>
          <p:cNvPr id="12" name="Rectangle 4"/>
          <p:cNvSpPr txBox="1">
            <a:spLocks noChangeArrowheads="1"/>
          </p:cNvSpPr>
          <p:nvPr/>
        </p:nvSpPr>
        <p:spPr>
          <a:xfrm>
            <a:off x="3123238" y="143693"/>
            <a:ext cx="676277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Damping Ring</a:t>
            </a:r>
            <a:endParaRPr lang="en-US" altLang="zh-CN" b="1" dirty="0">
              <a:solidFill>
                <a:srgbClr val="FF0000"/>
              </a:solidFill>
              <a:ea typeface="华文楷体"/>
              <a:cs typeface="Times New Roman" pitchFamily="18" charset="0"/>
            </a:endParaRPr>
          </a:p>
        </p:txBody>
      </p:sp>
      <p:pic>
        <p:nvPicPr>
          <p:cNvPr id="5" name="图片 4"/>
          <p:cNvPicPr>
            <a:picLocks noChangeAspect="1"/>
          </p:cNvPicPr>
          <p:nvPr/>
        </p:nvPicPr>
        <p:blipFill>
          <a:blip r:embed="rId2"/>
          <a:stretch>
            <a:fillRect/>
          </a:stretch>
        </p:blipFill>
        <p:spPr>
          <a:xfrm>
            <a:off x="5659870" y="1100577"/>
            <a:ext cx="6287291" cy="5571617"/>
          </a:xfrm>
          <a:prstGeom prst="rect">
            <a:avLst/>
          </a:prstGeom>
        </p:spPr>
      </p:pic>
      <p:pic>
        <p:nvPicPr>
          <p:cNvPr id="13" name="picture" descr="descript"/>
          <p:cNvPicPr/>
          <p:nvPr/>
        </p:nvPicPr>
        <p:blipFill rotWithShape="1">
          <a:blip r:embed="rId3"/>
          <a:srcRect/>
          <a:stretch/>
        </p:blipFill>
        <p:spPr>
          <a:xfrm>
            <a:off x="1387507" y="3815653"/>
            <a:ext cx="3626071" cy="2856541"/>
          </a:xfrm>
          <a:prstGeom prst="rect">
            <a:avLst/>
          </a:prstGeom>
        </p:spPr>
      </p:pic>
    </p:spTree>
    <p:extLst>
      <p:ext uri="{BB962C8B-B14F-4D97-AF65-F5344CB8AC3E}">
        <p14:creationId xmlns:p14="http://schemas.microsoft.com/office/powerpoint/2010/main" val="409966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502459" y="1434617"/>
            <a:ext cx="5486111" cy="1938992"/>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There are 72 </a:t>
            </a:r>
            <a:r>
              <a:rPr lang="en-GB" altLang="zh-CN" sz="2400" b="1" dirty="0" err="1" smtClean="0">
                <a:solidFill>
                  <a:srgbClr val="0000FF"/>
                </a:solidFill>
                <a:ea typeface="华文楷体"/>
                <a:cs typeface="Times New Roman" pitchFamily="18" charset="0"/>
              </a:rPr>
              <a:t>sextupole</a:t>
            </a:r>
            <a:r>
              <a:rPr lang="en-GB" altLang="zh-CN" sz="2400" b="1" dirty="0" smtClean="0">
                <a:solidFill>
                  <a:srgbClr val="0000FF"/>
                </a:solidFill>
                <a:ea typeface="华文楷体"/>
                <a:cs typeface="Times New Roman" pitchFamily="18" charset="0"/>
              </a:rPr>
              <a:t> magnets in DR. </a:t>
            </a:r>
            <a:r>
              <a:rPr lang="en-GB" altLang="zh-CN" sz="2400" b="1" dirty="0">
                <a:solidFill>
                  <a:srgbClr val="0000FF"/>
                </a:solidFill>
                <a:ea typeface="华文楷体"/>
                <a:cs typeface="Times New Roman" pitchFamily="18" charset="0"/>
              </a:rPr>
              <a:t>The magnet has a two-in-one </a:t>
            </a:r>
            <a:r>
              <a:rPr lang="en-GB" altLang="zh-CN" sz="2400" b="1" dirty="0" smtClean="0">
                <a:solidFill>
                  <a:srgbClr val="0000FF"/>
                </a:solidFill>
                <a:ea typeface="华文楷体"/>
                <a:cs typeface="Times New Roman" pitchFamily="18" charset="0"/>
              </a:rPr>
              <a:t>structure. Due </a:t>
            </a:r>
            <a:r>
              <a:rPr lang="en-GB" altLang="zh-CN" sz="2400" b="1" dirty="0">
                <a:solidFill>
                  <a:srgbClr val="0000FF"/>
                </a:solidFill>
                <a:ea typeface="华文楷体"/>
                <a:cs typeface="Times New Roman" pitchFamily="18" charset="0"/>
              </a:rPr>
              <a:t>to the low </a:t>
            </a:r>
            <a:r>
              <a:rPr lang="en-GB" altLang="zh-CN" sz="2400" b="1" dirty="0" smtClean="0">
                <a:solidFill>
                  <a:srgbClr val="0000FF"/>
                </a:solidFill>
                <a:ea typeface="华文楷体"/>
                <a:cs typeface="Times New Roman" pitchFamily="18" charset="0"/>
              </a:rPr>
              <a:t>working field and current, </a:t>
            </a:r>
            <a:r>
              <a:rPr lang="en-GB" altLang="zh-CN" sz="2400" b="1" dirty="0">
                <a:solidFill>
                  <a:srgbClr val="0000FF"/>
                </a:solidFill>
                <a:ea typeface="华文楷体"/>
                <a:cs typeface="Times New Roman" pitchFamily="18" charset="0"/>
              </a:rPr>
              <a:t>the coils are made of solid copper </a:t>
            </a:r>
            <a:r>
              <a:rPr lang="en-GB" altLang="zh-CN" sz="2400" b="1" dirty="0" smtClean="0">
                <a:solidFill>
                  <a:srgbClr val="0000FF"/>
                </a:solidFill>
                <a:ea typeface="华文楷体"/>
                <a:cs typeface="Times New Roman" pitchFamily="18" charset="0"/>
              </a:rPr>
              <a:t>conductors without water cooling</a:t>
            </a:r>
            <a:r>
              <a:rPr lang="en-US" altLang="zh-CN" sz="2400" b="1" dirty="0" smtClean="0">
                <a:solidFill>
                  <a:srgbClr val="0000FF"/>
                </a:solidFill>
                <a:ea typeface="华文楷体"/>
                <a:cs typeface="Times New Roman" pitchFamily="18" charset="0"/>
              </a:rPr>
              <a:t>. </a:t>
            </a:r>
            <a:endParaRPr lang="zh-CN" altLang="zh-CN" sz="2400" b="1" dirty="0">
              <a:solidFill>
                <a:srgbClr val="0000FF"/>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4" name="Rectangle 4"/>
          <p:cNvSpPr txBox="1">
            <a:spLocks noChangeArrowheads="1"/>
          </p:cNvSpPr>
          <p:nvPr/>
        </p:nvSpPr>
        <p:spPr>
          <a:xfrm>
            <a:off x="502459" y="840137"/>
            <a:ext cx="454922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3000" b="1" dirty="0" smtClean="0">
                <a:solidFill>
                  <a:srgbClr val="FF0000"/>
                </a:solidFill>
                <a:ea typeface="华文楷体"/>
                <a:cs typeface="Times New Roman" pitchFamily="18" charset="0"/>
              </a:rPr>
              <a:t>3) </a:t>
            </a:r>
            <a:r>
              <a:rPr lang="en-US" altLang="zh-CN" sz="3000" b="1" dirty="0" err="1" smtClean="0">
                <a:solidFill>
                  <a:srgbClr val="FF0000"/>
                </a:solidFill>
                <a:ea typeface="华文楷体"/>
                <a:cs typeface="Times New Roman" pitchFamily="18" charset="0"/>
              </a:rPr>
              <a:t>Sextupole</a:t>
            </a:r>
            <a:r>
              <a:rPr lang="en-US" altLang="zh-CN" sz="3000" b="1" dirty="0" smtClean="0">
                <a:solidFill>
                  <a:srgbClr val="FF0000"/>
                </a:solidFill>
                <a:ea typeface="华文楷体"/>
                <a:cs typeface="Times New Roman" pitchFamily="18" charset="0"/>
              </a:rPr>
              <a:t> magnets</a:t>
            </a:r>
            <a:endParaRPr lang="en-US" altLang="zh-CN" sz="3000" b="1" dirty="0">
              <a:solidFill>
                <a:srgbClr val="FF0000"/>
              </a:solidFill>
              <a:ea typeface="华文楷体"/>
              <a:cs typeface="Times New Roman" pitchFamily="18" charset="0"/>
            </a:endParaRPr>
          </a:p>
        </p:txBody>
      </p:sp>
      <p:sp>
        <p:nvSpPr>
          <p:cNvPr id="12" name="Rectangle 4"/>
          <p:cNvSpPr txBox="1">
            <a:spLocks noChangeArrowheads="1"/>
          </p:cNvSpPr>
          <p:nvPr/>
        </p:nvSpPr>
        <p:spPr>
          <a:xfrm>
            <a:off x="3123238" y="143693"/>
            <a:ext cx="676277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Damping Ring</a:t>
            </a:r>
            <a:endParaRPr lang="en-US" altLang="zh-CN" b="1" dirty="0">
              <a:solidFill>
                <a:srgbClr val="FF0000"/>
              </a:solidFill>
              <a:ea typeface="华文楷体"/>
              <a:cs typeface="Times New Roman" pitchFamily="18" charset="0"/>
            </a:endParaRPr>
          </a:p>
        </p:txBody>
      </p:sp>
      <p:pic>
        <p:nvPicPr>
          <p:cNvPr id="11" name="picture" descr="descript"/>
          <p:cNvPicPr/>
          <p:nvPr/>
        </p:nvPicPr>
        <p:blipFill rotWithShape="1">
          <a:blip r:embed="rId2"/>
          <a:stretch/>
        </p:blipFill>
        <p:spPr>
          <a:xfrm>
            <a:off x="1465354" y="3321143"/>
            <a:ext cx="3520270" cy="3207074"/>
          </a:xfrm>
          <a:prstGeom prst="rect">
            <a:avLst/>
          </a:prstGeom>
        </p:spPr>
      </p:pic>
      <p:pic>
        <p:nvPicPr>
          <p:cNvPr id="4" name="图片 3"/>
          <p:cNvPicPr>
            <a:picLocks noChangeAspect="1"/>
          </p:cNvPicPr>
          <p:nvPr/>
        </p:nvPicPr>
        <p:blipFill>
          <a:blip r:embed="rId3"/>
          <a:stretch>
            <a:fillRect/>
          </a:stretch>
        </p:blipFill>
        <p:spPr>
          <a:xfrm>
            <a:off x="5948519" y="1255914"/>
            <a:ext cx="6243481" cy="5437194"/>
          </a:xfrm>
          <a:prstGeom prst="rect">
            <a:avLst/>
          </a:prstGeom>
        </p:spPr>
      </p:pic>
    </p:spTree>
    <p:extLst>
      <p:ext uri="{BB962C8B-B14F-4D97-AF65-F5344CB8AC3E}">
        <p14:creationId xmlns:p14="http://schemas.microsoft.com/office/powerpoint/2010/main" val="292958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672828" y="166116"/>
            <a:ext cx="8437562" cy="647700"/>
          </a:xfrm>
          <a:prstGeom prst="rect">
            <a:avLst/>
          </a:prstGeom>
        </p:spPr>
        <p:txBody>
          <a:bodyPr vert="horz" lIns="91440" tIns="45720" rIns="91440" bIns="45720" rtlCol="0" anchor="ctr">
            <a:normAutofit/>
          </a:bodyPr>
          <a:lstStyle/>
          <a:p>
            <a:pPr algn="ctr">
              <a:spcBef>
                <a:spcPct val="0"/>
              </a:spcBef>
              <a:defRPr/>
            </a:pPr>
            <a:r>
              <a:rPr lang="en-US" altLang="zh-CN" sz="3200" b="1" dirty="0" smtClean="0">
                <a:solidFill>
                  <a:srgbClr val="FF0000"/>
                </a:solidFill>
                <a:ea typeface="+mj-ea"/>
                <a:cs typeface="+mj-cs"/>
              </a:rPr>
              <a:t>Contents</a:t>
            </a:r>
            <a:endParaRPr lang="en-US" altLang="zh-CN" sz="3200" b="1" dirty="0">
              <a:solidFill>
                <a:srgbClr val="FF0000"/>
              </a:solidFill>
              <a:ea typeface="+mj-ea"/>
              <a:cs typeface="+mj-cs"/>
            </a:endParaRPr>
          </a:p>
        </p:txBody>
      </p:sp>
      <p:sp>
        <p:nvSpPr>
          <p:cNvPr id="8" name="副标题 2"/>
          <p:cNvSpPr>
            <a:spLocks noGrp="1"/>
          </p:cNvSpPr>
          <p:nvPr>
            <p:ph type="subTitle" idx="1"/>
          </p:nvPr>
        </p:nvSpPr>
        <p:spPr>
          <a:xfrm>
            <a:off x="2265642" y="1489989"/>
            <a:ext cx="7470470" cy="4521680"/>
          </a:xfrm>
        </p:spPr>
        <p:txBody>
          <a:bodyPr>
            <a:noAutofit/>
          </a:bodyPr>
          <a:lstStyle/>
          <a:p>
            <a:pPr marL="457200" indent="-457200" algn="just">
              <a:spcBef>
                <a:spcPts val="1200"/>
              </a:spcBef>
              <a:buClr>
                <a:srgbClr val="FF0000"/>
              </a:buClr>
              <a:buFont typeface="Wingdings" pitchFamily="2" charset="2"/>
              <a:buChar char="Ø"/>
            </a:pPr>
            <a:r>
              <a:rPr lang="en-US" altLang="zh-CN" sz="2800" b="1" dirty="0" smtClean="0">
                <a:solidFill>
                  <a:srgbClr val="0000FF"/>
                </a:solidFill>
                <a:ea typeface="华文楷体"/>
                <a:cs typeface="Times New Roman" pitchFamily="18" charset="0"/>
              </a:rPr>
              <a:t>Magnet design for the </a:t>
            </a:r>
            <a:r>
              <a:rPr lang="en-US" altLang="zh-CN" sz="2800" b="1" dirty="0" err="1" smtClean="0">
                <a:solidFill>
                  <a:srgbClr val="0000FF"/>
                </a:solidFill>
                <a:ea typeface="华文楷体"/>
                <a:cs typeface="Times New Roman" pitchFamily="18" charset="0"/>
              </a:rPr>
              <a:t>linac</a:t>
            </a:r>
            <a:endParaRPr lang="en-US" altLang="zh-CN" sz="2800" b="1" dirty="0">
              <a:solidFill>
                <a:srgbClr val="0000FF"/>
              </a:solidFill>
              <a:ea typeface="华文楷体"/>
              <a:cs typeface="Times New Roman" pitchFamily="18" charset="0"/>
            </a:endParaRPr>
          </a:p>
          <a:p>
            <a:pPr marL="457200" indent="-457200" algn="l">
              <a:lnSpc>
                <a:spcPct val="110000"/>
              </a:lnSpc>
              <a:buClr>
                <a:srgbClr val="FF0000"/>
              </a:buClr>
              <a:buFont typeface="Wingdings" panose="05000000000000000000" pitchFamily="2" charset="2"/>
              <a:buChar char="Ø"/>
            </a:pPr>
            <a:r>
              <a:rPr lang="en-US" altLang="zh-CN" sz="2800" b="1" dirty="0">
                <a:solidFill>
                  <a:srgbClr val="0000FF"/>
                </a:solidFill>
                <a:ea typeface="华文楷体"/>
                <a:cs typeface="Times New Roman" pitchFamily="18" charset="0"/>
              </a:rPr>
              <a:t>Magnet design for the transport lines</a:t>
            </a:r>
          </a:p>
          <a:p>
            <a:pPr marL="457200" indent="-457200" algn="l">
              <a:lnSpc>
                <a:spcPct val="110000"/>
              </a:lnSpc>
              <a:buClr>
                <a:srgbClr val="FF0000"/>
              </a:buClr>
              <a:buFont typeface="Wingdings" panose="05000000000000000000" pitchFamily="2" charset="2"/>
              <a:buChar char="Ø"/>
            </a:pPr>
            <a:r>
              <a:rPr lang="en-US" altLang="zh-CN" sz="2800" b="1" dirty="0" smtClean="0">
                <a:solidFill>
                  <a:srgbClr val="0000FF"/>
                </a:solidFill>
                <a:ea typeface="华文楷体"/>
                <a:cs typeface="Times New Roman" pitchFamily="18" charset="0"/>
              </a:rPr>
              <a:t>Magnet design for the Damping Ring</a:t>
            </a:r>
            <a:endParaRPr lang="en-US" altLang="zh-CN" sz="2800" b="1" dirty="0">
              <a:solidFill>
                <a:srgbClr val="0000FF"/>
              </a:solidFill>
              <a:ea typeface="华文楷体"/>
              <a:cs typeface="Times New Roman" pitchFamily="18" charset="0"/>
            </a:endParaRPr>
          </a:p>
          <a:p>
            <a:pPr marL="457200" indent="-457200" algn="l">
              <a:lnSpc>
                <a:spcPct val="110000"/>
              </a:lnSpc>
              <a:buClr>
                <a:srgbClr val="FF0000"/>
              </a:buClr>
              <a:buFont typeface="Wingdings" panose="05000000000000000000" pitchFamily="2" charset="2"/>
              <a:buChar char="Ø"/>
            </a:pPr>
            <a:r>
              <a:rPr lang="en-US" altLang="zh-CN" sz="2800" b="1" dirty="0" smtClean="0">
                <a:solidFill>
                  <a:srgbClr val="0000FF"/>
                </a:solidFill>
                <a:ea typeface="华文楷体"/>
                <a:cs typeface="Times New Roman" pitchFamily="18" charset="0"/>
              </a:rPr>
              <a:t>Summary</a:t>
            </a:r>
            <a:endParaRPr lang="en-US" altLang="zh-CN" sz="2800" b="1" dirty="0">
              <a:solidFill>
                <a:srgbClr val="0000FF"/>
              </a:solidFill>
              <a:ea typeface="华文楷体"/>
              <a:cs typeface="Times New Roman" pitchFamily="18" charset="0"/>
            </a:endParaRPr>
          </a:p>
        </p:txBody>
      </p:sp>
      <p:sp>
        <p:nvSpPr>
          <p:cNvPr id="5" name="Line 3"/>
          <p:cNvSpPr>
            <a:spLocks noChangeShapeType="1"/>
          </p:cNvSpPr>
          <p:nvPr/>
        </p:nvSpPr>
        <p:spPr bwMode="auto">
          <a:xfrm flipV="1">
            <a:off x="-29980" y="914399"/>
            <a:ext cx="12221979" cy="7495"/>
          </a:xfrm>
          <a:prstGeom prst="line">
            <a:avLst/>
          </a:prstGeom>
          <a:noFill/>
          <a:ln w="76200">
            <a:solidFill>
              <a:srgbClr val="FFFF00"/>
            </a:solidFill>
            <a:round/>
            <a:headEnd/>
            <a:tailEnd/>
          </a:ln>
        </p:spPr>
        <p:txBody>
          <a:bodyPr/>
          <a:lstStyle/>
          <a:p>
            <a:endParaRPr lang="zh-CN" altLang="en-US"/>
          </a:p>
        </p:txBody>
      </p:sp>
    </p:spTree>
    <p:extLst>
      <p:ext uri="{BB962C8B-B14F-4D97-AF65-F5344CB8AC3E}">
        <p14:creationId xmlns:p14="http://schemas.microsoft.com/office/powerpoint/2010/main" val="2977649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502459" y="1344503"/>
            <a:ext cx="5486111" cy="2677656"/>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There </a:t>
            </a:r>
            <a:r>
              <a:rPr lang="en-GB" altLang="zh-CN" sz="2400" b="1" dirty="0">
                <a:solidFill>
                  <a:srgbClr val="0000FF"/>
                </a:solidFill>
                <a:ea typeface="华文楷体"/>
                <a:cs typeface="Times New Roman" pitchFamily="18" charset="0"/>
              </a:rPr>
              <a:t>are 60 correctors in the </a:t>
            </a:r>
            <a:r>
              <a:rPr lang="en-GB" altLang="zh-CN" sz="2400" b="1" dirty="0" smtClean="0">
                <a:solidFill>
                  <a:srgbClr val="0000FF"/>
                </a:solidFill>
                <a:ea typeface="华文楷体"/>
                <a:cs typeface="Times New Roman" pitchFamily="18" charset="0"/>
              </a:rPr>
              <a:t>DR. Since </a:t>
            </a:r>
            <a:r>
              <a:rPr lang="en-GB" altLang="zh-CN" sz="2400" b="1" dirty="0">
                <a:solidFill>
                  <a:srgbClr val="0000FF"/>
                </a:solidFill>
                <a:ea typeface="华文楷体"/>
                <a:cs typeface="Times New Roman" pitchFamily="18" charset="0"/>
              </a:rPr>
              <a:t>the maximum working field is only 20 </a:t>
            </a:r>
            <a:r>
              <a:rPr lang="en-GB" altLang="zh-CN" sz="2400" b="1" dirty="0" err="1" smtClean="0">
                <a:solidFill>
                  <a:srgbClr val="0000FF"/>
                </a:solidFill>
                <a:ea typeface="华文楷体"/>
                <a:cs typeface="Times New Roman" pitchFamily="18" charset="0"/>
              </a:rPr>
              <a:t>Gs</a:t>
            </a:r>
            <a:r>
              <a:rPr lang="en-GB" altLang="zh-CN" sz="2400" b="1" dirty="0" smtClean="0">
                <a:solidFill>
                  <a:srgbClr val="0000FF"/>
                </a:solidFill>
                <a:ea typeface="华文楷体"/>
                <a:cs typeface="Times New Roman" pitchFamily="18" charset="0"/>
              </a:rPr>
              <a:t>, </a:t>
            </a:r>
            <a:r>
              <a:rPr lang="en-GB" altLang="zh-CN" sz="2400" b="1" dirty="0">
                <a:solidFill>
                  <a:srgbClr val="0000FF"/>
                </a:solidFill>
                <a:ea typeface="华文楷体"/>
                <a:cs typeface="Times New Roman" pitchFamily="18" charset="0"/>
              </a:rPr>
              <a:t>the corrector magnet is designed without iron cores. The coils </a:t>
            </a:r>
            <a:r>
              <a:rPr lang="en-GB" altLang="zh-CN" sz="2400" b="1" dirty="0" smtClean="0">
                <a:solidFill>
                  <a:srgbClr val="0000FF"/>
                </a:solidFill>
                <a:ea typeface="华文楷体"/>
                <a:cs typeface="Times New Roman" pitchFamily="18" charset="0"/>
              </a:rPr>
              <a:t>are </a:t>
            </a:r>
            <a:r>
              <a:rPr lang="en-GB" altLang="zh-CN" sz="2400" b="1" dirty="0">
                <a:solidFill>
                  <a:srgbClr val="0000FF"/>
                </a:solidFill>
                <a:ea typeface="华文楷体"/>
                <a:cs typeface="Times New Roman" pitchFamily="18" charset="0"/>
              </a:rPr>
              <a:t>made of solid copper </a:t>
            </a:r>
            <a:r>
              <a:rPr lang="en-GB" altLang="zh-CN" sz="2400" b="1" dirty="0" smtClean="0">
                <a:solidFill>
                  <a:srgbClr val="0000FF"/>
                </a:solidFill>
                <a:ea typeface="华文楷体"/>
                <a:cs typeface="Times New Roman" pitchFamily="18" charset="0"/>
              </a:rPr>
              <a:t>conductors, which are supported by a </a:t>
            </a:r>
            <a:r>
              <a:rPr lang="en-GB" altLang="zh-CN" sz="2400" b="1" dirty="0">
                <a:solidFill>
                  <a:srgbClr val="0000FF"/>
                </a:solidFill>
                <a:ea typeface="华文楷体"/>
                <a:cs typeface="Times New Roman" pitchFamily="18" charset="0"/>
              </a:rPr>
              <a:t>H-type structures made by G10 </a:t>
            </a:r>
            <a:r>
              <a:rPr lang="en-GB" altLang="zh-CN" sz="2400" b="1" dirty="0" smtClean="0">
                <a:solidFill>
                  <a:srgbClr val="0000FF"/>
                </a:solidFill>
                <a:ea typeface="华文楷体"/>
                <a:cs typeface="Times New Roman" pitchFamily="18" charset="0"/>
              </a:rPr>
              <a:t>material.</a:t>
            </a:r>
            <a:endParaRPr lang="zh-CN" altLang="zh-CN" sz="2400" b="1" dirty="0">
              <a:solidFill>
                <a:srgbClr val="0000FF"/>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4" name="Rectangle 4"/>
          <p:cNvSpPr txBox="1">
            <a:spLocks noChangeArrowheads="1"/>
          </p:cNvSpPr>
          <p:nvPr/>
        </p:nvSpPr>
        <p:spPr>
          <a:xfrm>
            <a:off x="502459" y="840137"/>
            <a:ext cx="454922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3000" b="1" dirty="0">
                <a:solidFill>
                  <a:srgbClr val="FF0000"/>
                </a:solidFill>
                <a:ea typeface="华文楷体"/>
                <a:cs typeface="Times New Roman" pitchFamily="18" charset="0"/>
              </a:rPr>
              <a:t>4</a:t>
            </a:r>
            <a:r>
              <a:rPr lang="en-US" altLang="zh-CN" sz="3000" b="1" dirty="0" smtClean="0">
                <a:solidFill>
                  <a:srgbClr val="FF0000"/>
                </a:solidFill>
                <a:ea typeface="华文楷体"/>
                <a:cs typeface="Times New Roman" pitchFamily="18" charset="0"/>
              </a:rPr>
              <a:t>) Corrector magnets</a:t>
            </a:r>
            <a:endParaRPr lang="en-US" altLang="zh-CN" sz="3000" b="1" dirty="0">
              <a:solidFill>
                <a:srgbClr val="FF0000"/>
              </a:solidFill>
              <a:ea typeface="华文楷体"/>
              <a:cs typeface="Times New Roman" pitchFamily="18" charset="0"/>
            </a:endParaRPr>
          </a:p>
        </p:txBody>
      </p:sp>
      <p:sp>
        <p:nvSpPr>
          <p:cNvPr id="12" name="Rectangle 4"/>
          <p:cNvSpPr txBox="1">
            <a:spLocks noChangeArrowheads="1"/>
          </p:cNvSpPr>
          <p:nvPr/>
        </p:nvSpPr>
        <p:spPr>
          <a:xfrm>
            <a:off x="3123238" y="143693"/>
            <a:ext cx="676277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Damping Ring</a:t>
            </a:r>
            <a:endParaRPr lang="en-US" altLang="zh-CN" b="1" dirty="0">
              <a:solidFill>
                <a:srgbClr val="FF0000"/>
              </a:solidFill>
              <a:ea typeface="华文楷体"/>
              <a:cs typeface="Times New Roman" pitchFamily="18" charset="0"/>
            </a:endParaRPr>
          </a:p>
        </p:txBody>
      </p:sp>
      <p:pic>
        <p:nvPicPr>
          <p:cNvPr id="10" name="图片 9"/>
          <p:cNvPicPr/>
          <p:nvPr/>
        </p:nvPicPr>
        <p:blipFill>
          <a:blip r:embed="rId2" cstate="print">
            <a:extLst>
              <a:ext uri="{28A0092B-C50C-407E-A947-70E740481C1C}">
                <a14:useLocalDpi xmlns:a14="http://schemas.microsoft.com/office/drawing/2010/main" val="0"/>
              </a:ext>
            </a:extLst>
          </a:blip>
          <a:stretch>
            <a:fillRect/>
          </a:stretch>
        </p:blipFill>
        <p:spPr>
          <a:xfrm>
            <a:off x="1481891" y="4092706"/>
            <a:ext cx="2985177" cy="2510463"/>
          </a:xfrm>
          <a:prstGeom prst="rect">
            <a:avLst/>
          </a:prstGeom>
        </p:spPr>
      </p:pic>
      <p:pic>
        <p:nvPicPr>
          <p:cNvPr id="2" name="图片 1"/>
          <p:cNvPicPr>
            <a:picLocks noChangeAspect="1"/>
          </p:cNvPicPr>
          <p:nvPr/>
        </p:nvPicPr>
        <p:blipFill>
          <a:blip r:embed="rId3"/>
          <a:stretch>
            <a:fillRect/>
          </a:stretch>
        </p:blipFill>
        <p:spPr>
          <a:xfrm>
            <a:off x="5988570" y="1437856"/>
            <a:ext cx="5970386" cy="4910478"/>
          </a:xfrm>
          <a:prstGeom prst="rect">
            <a:avLst/>
          </a:prstGeom>
        </p:spPr>
      </p:pic>
    </p:spTree>
    <p:extLst>
      <p:ext uri="{BB962C8B-B14F-4D97-AF65-F5344CB8AC3E}">
        <p14:creationId xmlns:p14="http://schemas.microsoft.com/office/powerpoint/2010/main" val="142985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2" name="Rectangle 4"/>
          <p:cNvSpPr txBox="1">
            <a:spLocks noChangeArrowheads="1"/>
          </p:cNvSpPr>
          <p:nvPr/>
        </p:nvSpPr>
        <p:spPr>
          <a:xfrm>
            <a:off x="4886504" y="113133"/>
            <a:ext cx="258801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Summary</a:t>
            </a:r>
            <a:endParaRPr lang="en-US" altLang="zh-CN" b="1" dirty="0">
              <a:solidFill>
                <a:srgbClr val="FF0000"/>
              </a:solidFill>
              <a:ea typeface="华文楷体"/>
              <a:cs typeface="Times New Roman" pitchFamily="18" charset="0"/>
            </a:endParaRPr>
          </a:p>
        </p:txBody>
      </p:sp>
      <p:sp>
        <p:nvSpPr>
          <p:cNvPr id="8" name="Rectangle 8"/>
          <p:cNvSpPr>
            <a:spLocks noChangeArrowheads="1"/>
          </p:cNvSpPr>
          <p:nvPr/>
        </p:nvSpPr>
        <p:spPr bwMode="auto">
          <a:xfrm>
            <a:off x="507032" y="1204806"/>
            <a:ext cx="10870502" cy="3393237"/>
          </a:xfrm>
          <a:prstGeom prst="rect">
            <a:avLst/>
          </a:prstGeom>
          <a:noFill/>
          <a:ln w="9525">
            <a:noFill/>
            <a:miter lim="800000"/>
            <a:headEnd/>
            <a:tailEnd/>
          </a:ln>
        </p:spPr>
        <p:txBody>
          <a:bodyPr wrap="square" anchor="ctr">
            <a:spAutoFit/>
          </a:bodyPr>
          <a:lstStyle/>
          <a:p>
            <a:pPr marL="342900" indent="-342900" algn="just">
              <a:spcBef>
                <a:spcPts val="900"/>
              </a:spcBef>
              <a:buClr>
                <a:srgbClr val="FF0000"/>
              </a:buClr>
              <a:buFont typeface="Wingdings" panose="05000000000000000000" pitchFamily="2" charset="2"/>
              <a:buChar char="ü"/>
            </a:pPr>
            <a:r>
              <a:rPr lang="en-GB" altLang="zh-CN" sz="2400" b="1" dirty="0" smtClean="0">
                <a:solidFill>
                  <a:srgbClr val="0000FF"/>
                </a:solidFill>
                <a:ea typeface="华文楷体"/>
                <a:cs typeface="Times New Roman" pitchFamily="18" charset="0"/>
              </a:rPr>
              <a:t>The total number of the magnets for </a:t>
            </a:r>
            <a:r>
              <a:rPr lang="en-GB" altLang="zh-CN" sz="2400" b="1" dirty="0" err="1" smtClean="0">
                <a:solidFill>
                  <a:srgbClr val="0000FF"/>
                </a:solidFill>
                <a:ea typeface="华文楷体"/>
                <a:cs typeface="Times New Roman" pitchFamily="18" charset="0"/>
              </a:rPr>
              <a:t>linac</a:t>
            </a:r>
            <a:r>
              <a:rPr lang="en-GB" altLang="zh-CN" sz="2400" b="1" dirty="0" smtClean="0">
                <a:solidFill>
                  <a:srgbClr val="0000FF"/>
                </a:solidFill>
                <a:ea typeface="华文楷体"/>
                <a:cs typeface="Times New Roman" pitchFamily="18" charset="0"/>
              </a:rPr>
              <a:t>, DR and transport lines is only </a:t>
            </a:r>
            <a:r>
              <a:rPr lang="en-GB" altLang="zh-CN" sz="2400" b="1" dirty="0" smtClean="0">
                <a:solidFill>
                  <a:srgbClr val="FF0000"/>
                </a:solidFill>
                <a:ea typeface="华文楷体"/>
                <a:cs typeface="Times New Roman" pitchFamily="18" charset="0"/>
              </a:rPr>
              <a:t>1302</a:t>
            </a:r>
            <a:r>
              <a:rPr lang="en-GB" altLang="zh-CN" sz="2400" b="1" dirty="0" smtClean="0">
                <a:solidFill>
                  <a:srgbClr val="0000FF"/>
                </a:solidFill>
                <a:ea typeface="华文楷体"/>
                <a:cs typeface="Times New Roman" pitchFamily="18" charset="0"/>
              </a:rPr>
              <a:t>, which is a little compared to that of the Booster(</a:t>
            </a:r>
            <a:r>
              <a:rPr lang="en-GB" altLang="zh-CN" sz="2400" b="1" dirty="0" smtClean="0">
                <a:solidFill>
                  <a:srgbClr val="FF0000"/>
                </a:solidFill>
                <a:ea typeface="华文楷体"/>
                <a:cs typeface="Times New Roman" pitchFamily="18" charset="0"/>
              </a:rPr>
              <a:t>18774</a:t>
            </a:r>
            <a:r>
              <a:rPr lang="en-GB" altLang="zh-CN" sz="2400" b="1" dirty="0" smtClean="0">
                <a:solidFill>
                  <a:srgbClr val="0000FF"/>
                </a:solidFill>
                <a:ea typeface="华文楷体"/>
                <a:cs typeface="Times New Roman" pitchFamily="18" charset="0"/>
              </a:rPr>
              <a:t>). But the magnets have </a:t>
            </a:r>
            <a:r>
              <a:rPr lang="en-GB" altLang="zh-CN" sz="2400" b="1" dirty="0" smtClean="0">
                <a:solidFill>
                  <a:srgbClr val="FF0000"/>
                </a:solidFill>
                <a:ea typeface="华文楷体"/>
                <a:cs typeface="Times New Roman" pitchFamily="18" charset="0"/>
              </a:rPr>
              <a:t>42</a:t>
            </a:r>
            <a:r>
              <a:rPr lang="en-GB" altLang="zh-CN" sz="2400" b="1" dirty="0" smtClean="0">
                <a:solidFill>
                  <a:srgbClr val="0000FF"/>
                </a:solidFill>
                <a:ea typeface="华文楷体"/>
                <a:cs typeface="Times New Roman" pitchFamily="18" charset="0"/>
              </a:rPr>
              <a:t> types, which are much more than that of the Booster(</a:t>
            </a:r>
            <a:r>
              <a:rPr lang="en-GB" altLang="zh-CN" sz="2400" b="1" dirty="0" smtClean="0">
                <a:solidFill>
                  <a:srgbClr val="FF0000"/>
                </a:solidFill>
                <a:ea typeface="华文楷体"/>
                <a:cs typeface="Times New Roman" pitchFamily="18" charset="0"/>
              </a:rPr>
              <a:t>10</a:t>
            </a:r>
            <a:r>
              <a:rPr lang="en-GB" altLang="zh-CN" sz="2400" b="1" dirty="0" smtClean="0">
                <a:solidFill>
                  <a:srgbClr val="0000FF"/>
                </a:solidFill>
                <a:ea typeface="华文楷体"/>
                <a:cs typeface="Times New Roman" pitchFamily="18" charset="0"/>
              </a:rPr>
              <a:t>).</a:t>
            </a:r>
          </a:p>
          <a:p>
            <a:pPr marL="342900" indent="-342900" algn="just">
              <a:spcBef>
                <a:spcPts val="900"/>
              </a:spcBef>
              <a:buClr>
                <a:srgbClr val="FF0000"/>
              </a:buClr>
              <a:buFont typeface="Wingdings" panose="05000000000000000000" pitchFamily="2" charset="2"/>
              <a:buChar char="ü"/>
            </a:pPr>
            <a:r>
              <a:rPr lang="en-GB" altLang="zh-CN" sz="2400" b="1" dirty="0" smtClean="0">
                <a:solidFill>
                  <a:srgbClr val="0000FF"/>
                </a:solidFill>
                <a:ea typeface="华文楷体"/>
                <a:cs typeface="Times New Roman" pitchFamily="18" charset="0"/>
              </a:rPr>
              <a:t>The length of some dipole magnets is very long, to </a:t>
            </a:r>
            <a:r>
              <a:rPr lang="en-GB" altLang="zh-CN" sz="2400" b="1" dirty="0">
                <a:solidFill>
                  <a:srgbClr val="0000FF"/>
                </a:solidFill>
                <a:ea typeface="华文楷体"/>
                <a:cs typeface="Times New Roman" pitchFamily="18" charset="0"/>
              </a:rPr>
              <a:t>control </a:t>
            </a:r>
            <a:r>
              <a:rPr lang="en-GB" altLang="zh-CN" sz="2400" b="1" dirty="0" smtClean="0">
                <a:solidFill>
                  <a:srgbClr val="0000FF"/>
                </a:solidFill>
                <a:ea typeface="华文楷体"/>
                <a:cs typeface="Times New Roman" pitchFamily="18" charset="0"/>
              </a:rPr>
              <a:t>the risk of fabrication </a:t>
            </a:r>
            <a:r>
              <a:rPr lang="en-GB" altLang="zh-CN" sz="2400" b="1" dirty="0">
                <a:solidFill>
                  <a:srgbClr val="0000FF"/>
                </a:solidFill>
                <a:ea typeface="华文楷体"/>
                <a:cs typeface="Times New Roman" pitchFamily="18" charset="0"/>
              </a:rPr>
              <a:t>and </a:t>
            </a:r>
            <a:r>
              <a:rPr lang="en-GB" altLang="zh-CN" sz="2400" b="1" dirty="0" smtClean="0">
                <a:solidFill>
                  <a:srgbClr val="0000FF"/>
                </a:solidFill>
                <a:ea typeface="华文楷体"/>
                <a:cs typeface="Times New Roman" pitchFamily="18" charset="0"/>
              </a:rPr>
              <a:t>cost</a:t>
            </a:r>
            <a:r>
              <a:rPr lang="en-GB" altLang="zh-CN" sz="2400" b="1" dirty="0">
                <a:solidFill>
                  <a:srgbClr val="0000FF"/>
                </a:solidFill>
                <a:ea typeface="华文楷体"/>
                <a:cs typeface="Times New Roman" pitchFamily="18" charset="0"/>
              </a:rPr>
              <a:t>,</a:t>
            </a:r>
            <a:r>
              <a:rPr lang="en-GB" altLang="zh-CN" sz="2400" b="1" dirty="0">
                <a:solidFill>
                  <a:srgbClr val="0000FF"/>
                </a:solidFill>
                <a:ea typeface="华文楷体"/>
                <a:cs typeface="Times New Roman" pitchFamily="18" charset="0"/>
              </a:rPr>
              <a:t> the </a:t>
            </a:r>
            <a:r>
              <a:rPr lang="en-GB" altLang="zh-CN" sz="2400" b="1" dirty="0" smtClean="0">
                <a:solidFill>
                  <a:srgbClr val="0000FF"/>
                </a:solidFill>
                <a:ea typeface="华文楷体"/>
                <a:cs typeface="Times New Roman" pitchFamily="18" charset="0"/>
              </a:rPr>
              <a:t>magnets are </a:t>
            </a:r>
            <a:r>
              <a:rPr lang="en-GB" altLang="zh-CN" sz="2400" b="1" dirty="0">
                <a:solidFill>
                  <a:srgbClr val="0000FF"/>
                </a:solidFill>
                <a:ea typeface="华文楷体"/>
                <a:cs typeface="Times New Roman" pitchFamily="18" charset="0"/>
              </a:rPr>
              <a:t>divided into </a:t>
            </a:r>
            <a:r>
              <a:rPr lang="en-GB" altLang="zh-CN" sz="2400" b="1" dirty="0" smtClean="0">
                <a:solidFill>
                  <a:srgbClr val="0000FF"/>
                </a:solidFill>
                <a:ea typeface="华文楷体"/>
                <a:cs typeface="Times New Roman" pitchFamily="18" charset="0"/>
              </a:rPr>
              <a:t>several units with length less than 5m.</a:t>
            </a:r>
          </a:p>
          <a:p>
            <a:pPr marL="342900" indent="-342900" algn="just">
              <a:spcBef>
                <a:spcPts val="900"/>
              </a:spcBef>
              <a:buClr>
                <a:srgbClr val="FF0000"/>
              </a:buClr>
              <a:buFont typeface="Wingdings" panose="05000000000000000000" pitchFamily="2" charset="2"/>
              <a:buChar char="ü"/>
            </a:pPr>
            <a:r>
              <a:rPr lang="en-GB" altLang="zh-CN" sz="2400" b="1" dirty="0" smtClean="0">
                <a:solidFill>
                  <a:srgbClr val="0000FF"/>
                </a:solidFill>
                <a:ea typeface="华文楷体"/>
                <a:cs typeface="Times New Roman" pitchFamily="18" charset="0"/>
              </a:rPr>
              <a:t>Because all the magnets are DC excited traditional magnets, the design and fabrication of the magnets have no challenging technologies.</a:t>
            </a:r>
            <a:endParaRPr lang="zh-CN" altLang="zh-CN" sz="2400" b="1" dirty="0">
              <a:solidFill>
                <a:srgbClr val="0000FF"/>
              </a:solidFill>
              <a:ea typeface="华文楷体"/>
              <a:cs typeface="Times New Roman" pitchFamily="18" charset="0"/>
            </a:endParaRPr>
          </a:p>
          <a:p>
            <a:pPr algn="just">
              <a:spcBef>
                <a:spcPts val="900"/>
              </a:spcBef>
              <a:buClr>
                <a:srgbClr val="FF0000"/>
              </a:buClr>
            </a:pPr>
            <a:endParaRPr lang="zh-CN" altLang="zh-CN" sz="24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424192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921025" y="1344874"/>
            <a:ext cx="10499849" cy="1685077"/>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There are 37 solenoids in the </a:t>
            </a:r>
            <a:r>
              <a:rPr lang="en-GB" altLang="zh-CN" sz="2400" b="1" dirty="0" err="1" smtClean="0">
                <a:solidFill>
                  <a:srgbClr val="0000FF"/>
                </a:solidFill>
                <a:ea typeface="华文楷体"/>
                <a:cs typeface="Times New Roman" pitchFamily="18" charset="0"/>
              </a:rPr>
              <a:t>linac</a:t>
            </a:r>
            <a:r>
              <a:rPr lang="en-GB" altLang="zh-CN" sz="2400" b="1" dirty="0" smtClean="0">
                <a:solidFill>
                  <a:srgbClr val="0000FF"/>
                </a:solidFill>
                <a:ea typeface="华文楷体"/>
                <a:cs typeface="Times New Roman" pitchFamily="18" charset="0"/>
              </a:rPr>
              <a:t>, which are </a:t>
            </a:r>
            <a:r>
              <a:rPr lang="en-GB" altLang="zh-CN" sz="2400" b="1" dirty="0">
                <a:solidFill>
                  <a:srgbClr val="0000FF"/>
                </a:solidFill>
                <a:ea typeface="华文楷体"/>
                <a:cs typeface="Times New Roman" pitchFamily="18" charset="0"/>
              </a:rPr>
              <a:t>classified into four </a:t>
            </a:r>
            <a:r>
              <a:rPr lang="en-GB" altLang="zh-CN" sz="2400" b="1" dirty="0" smtClean="0">
                <a:solidFill>
                  <a:srgbClr val="0000FF"/>
                </a:solidFill>
                <a:ea typeface="华文楷体"/>
                <a:cs typeface="Times New Roman" pitchFamily="18" charset="0"/>
              </a:rPr>
              <a:t>families (SOL-I, SOL-II, SOL-III and SOL-IV) </a:t>
            </a:r>
            <a:r>
              <a:rPr lang="en-GB" altLang="zh-CN" sz="2400" b="1" dirty="0">
                <a:solidFill>
                  <a:srgbClr val="0000FF"/>
                </a:solidFill>
                <a:ea typeface="华文楷体"/>
                <a:cs typeface="Times New Roman" pitchFamily="18" charset="0"/>
              </a:rPr>
              <a:t>based on their apertures. </a:t>
            </a:r>
            <a:r>
              <a:rPr lang="en-GB" altLang="zh-CN" sz="2400" b="1" dirty="0" smtClean="0">
                <a:solidFill>
                  <a:srgbClr val="0000FF"/>
                </a:solidFill>
                <a:ea typeface="华文楷体"/>
                <a:cs typeface="Times New Roman" pitchFamily="18" charset="0"/>
              </a:rPr>
              <a:t>The </a:t>
            </a:r>
            <a:r>
              <a:rPr lang="en-GB" altLang="zh-CN" sz="2400" b="1" dirty="0">
                <a:solidFill>
                  <a:srgbClr val="0000FF"/>
                </a:solidFill>
                <a:ea typeface="华文楷体"/>
                <a:cs typeface="Times New Roman" pitchFamily="18" charset="0"/>
              </a:rPr>
              <a:t>maximum magnetic fields for SOL-I to SOL-III are 800 </a:t>
            </a:r>
            <a:r>
              <a:rPr lang="en-GB" altLang="zh-CN" sz="2400" b="1" dirty="0" err="1">
                <a:solidFill>
                  <a:srgbClr val="0000FF"/>
                </a:solidFill>
                <a:ea typeface="华文楷体"/>
                <a:cs typeface="Times New Roman" pitchFamily="18" charset="0"/>
              </a:rPr>
              <a:t>Gs</a:t>
            </a:r>
            <a:r>
              <a:rPr lang="en-GB" altLang="zh-CN" sz="2400" b="1" dirty="0">
                <a:solidFill>
                  <a:srgbClr val="0000FF"/>
                </a:solidFill>
                <a:ea typeface="华文楷体"/>
                <a:cs typeface="Times New Roman" pitchFamily="18" charset="0"/>
              </a:rPr>
              <a:t>, while for SOL-IV, it is 5000 </a:t>
            </a:r>
            <a:r>
              <a:rPr lang="en-GB" altLang="zh-CN" sz="2400" b="1" dirty="0" err="1">
                <a:solidFill>
                  <a:srgbClr val="0000FF"/>
                </a:solidFill>
                <a:ea typeface="华文楷体"/>
                <a:cs typeface="Times New Roman" pitchFamily="18" charset="0"/>
              </a:rPr>
              <a:t>Gs</a:t>
            </a:r>
            <a:r>
              <a:rPr lang="en-GB" altLang="zh-CN" sz="2400" b="1" dirty="0">
                <a:solidFill>
                  <a:srgbClr val="0000FF"/>
                </a:solidFill>
                <a:ea typeface="华文楷体"/>
                <a:cs typeface="Times New Roman" pitchFamily="18" charset="0"/>
              </a:rPr>
              <a:t>.</a:t>
            </a:r>
            <a:endParaRPr lang="zh-CN" altLang="zh-CN" sz="2400" b="1" dirty="0">
              <a:solidFill>
                <a:srgbClr val="0000FF"/>
              </a:solidFill>
              <a:ea typeface="华文楷体"/>
              <a:cs typeface="Times New Roman" pitchFamily="18" charset="0"/>
            </a:endParaRPr>
          </a:p>
          <a:p>
            <a:pPr algn="just">
              <a:spcBef>
                <a:spcPts val="900"/>
              </a:spcBef>
              <a:buClr>
                <a:srgbClr val="FF0000"/>
              </a:buClr>
            </a:pPr>
            <a:endParaRPr lang="en-US" altLang="zh-CN" sz="2400" b="1" dirty="0">
              <a:solidFill>
                <a:srgbClr val="0000FF"/>
              </a:solidFill>
              <a:ea typeface="华文楷体"/>
              <a:cs typeface="Times New Roman" pitchFamily="18" charset="0"/>
            </a:endParaRPr>
          </a:p>
        </p:txBody>
      </p:sp>
      <p:sp>
        <p:nvSpPr>
          <p:cNvPr id="7" name="Rectangle 8"/>
          <p:cNvSpPr>
            <a:spLocks noChangeArrowheads="1"/>
          </p:cNvSpPr>
          <p:nvPr/>
        </p:nvSpPr>
        <p:spPr bwMode="auto">
          <a:xfrm>
            <a:off x="810229" y="4804276"/>
            <a:ext cx="10172381" cy="1523494"/>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GB" altLang="zh-CN" sz="2200" b="1" dirty="0">
                <a:ea typeface="华文楷体"/>
                <a:cs typeface="Times New Roman" pitchFamily="18" charset="0"/>
              </a:rPr>
              <a:t>Since SOL-I to SOL-III solenoids operate at a relatively low field, they will be wound using enamelled wires with water-cooling plates at the end. </a:t>
            </a:r>
            <a:endParaRPr lang="en-GB" altLang="zh-CN" sz="2200" b="1" dirty="0" smtClean="0">
              <a:ea typeface="华文楷体"/>
              <a:cs typeface="Times New Roman" pitchFamily="18" charset="0"/>
            </a:endParaRPr>
          </a:p>
          <a:p>
            <a:pPr marL="342900" indent="-342900" algn="just">
              <a:spcBef>
                <a:spcPts val="600"/>
              </a:spcBef>
              <a:buClr>
                <a:srgbClr val="FF0000"/>
              </a:buClr>
              <a:buFont typeface="Wingdings" panose="05000000000000000000" pitchFamily="2" charset="2"/>
              <a:buChar char="ü"/>
            </a:pPr>
            <a:r>
              <a:rPr lang="en-GB" altLang="zh-CN" sz="2200" b="1" dirty="0" smtClean="0">
                <a:ea typeface="华文楷体"/>
                <a:cs typeface="Times New Roman" pitchFamily="18" charset="0"/>
              </a:rPr>
              <a:t>SOL-IV </a:t>
            </a:r>
            <a:r>
              <a:rPr lang="en-GB" altLang="zh-CN" sz="2200" b="1" dirty="0">
                <a:ea typeface="华文楷体"/>
                <a:cs typeface="Times New Roman" pitchFamily="18" charset="0"/>
              </a:rPr>
              <a:t>solenoids will be wound using hollow copper conductors with water cooling in the conductors, given their high magnetic fields. </a:t>
            </a:r>
            <a:endParaRPr lang="en-US" altLang="zh-CN" sz="2200" b="1" dirty="0" smtClean="0">
              <a:ea typeface="华文楷体"/>
              <a:cs typeface="Times New Roman" pitchFamily="18" charset="0"/>
            </a:endParaRPr>
          </a:p>
        </p:txBody>
      </p:sp>
      <p:sp>
        <p:nvSpPr>
          <p:cNvPr id="13" name="Rectangle 4"/>
          <p:cNvSpPr txBox="1">
            <a:spLocks noChangeArrowheads="1"/>
          </p:cNvSpPr>
          <p:nvPr/>
        </p:nvSpPr>
        <p:spPr>
          <a:xfrm>
            <a:off x="3827776" y="141587"/>
            <a:ext cx="4926479"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a:t>
            </a:r>
            <a:r>
              <a:rPr lang="en-US" altLang="zh-CN" b="1" dirty="0" err="1" smtClean="0">
                <a:solidFill>
                  <a:srgbClr val="FF0000"/>
                </a:solidFill>
                <a:ea typeface="华文楷体"/>
                <a:cs typeface="Times New Roman" pitchFamily="18" charset="0"/>
              </a:rPr>
              <a:t>linac</a:t>
            </a:r>
            <a:endParaRPr lang="en-US" altLang="zh-CN" b="1" dirty="0">
              <a:solidFill>
                <a:srgbClr val="FF0000"/>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4" name="Rectangle 4"/>
          <p:cNvSpPr txBox="1">
            <a:spLocks noChangeArrowheads="1"/>
          </p:cNvSpPr>
          <p:nvPr/>
        </p:nvSpPr>
        <p:spPr>
          <a:xfrm>
            <a:off x="502460" y="840137"/>
            <a:ext cx="2697942"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3000" b="1" dirty="0" smtClean="0">
                <a:solidFill>
                  <a:srgbClr val="FF0000"/>
                </a:solidFill>
                <a:ea typeface="华文楷体"/>
                <a:cs typeface="Times New Roman" pitchFamily="18" charset="0"/>
              </a:rPr>
              <a:t>1) Solenoids</a:t>
            </a:r>
            <a:endParaRPr lang="en-US" altLang="zh-CN" sz="3000" b="1" dirty="0">
              <a:solidFill>
                <a:srgbClr val="FF0000"/>
              </a:solidFill>
              <a:ea typeface="华文楷体"/>
              <a:cs typeface="Times New Roman" pitchFamily="18" charset="0"/>
            </a:endParaRPr>
          </a:p>
        </p:txBody>
      </p:sp>
      <p:pic>
        <p:nvPicPr>
          <p:cNvPr id="15" name="picture" descr="descript"/>
          <p:cNvPicPr/>
          <p:nvPr/>
        </p:nvPicPr>
        <p:blipFill rotWithShape="1">
          <a:blip r:embed="rId2"/>
          <a:srcRect/>
          <a:stretch/>
        </p:blipFill>
        <p:spPr>
          <a:xfrm>
            <a:off x="2707052" y="2578780"/>
            <a:ext cx="2085975" cy="2016125"/>
          </a:xfrm>
          <a:prstGeom prst="rect">
            <a:avLst/>
          </a:prstGeom>
        </p:spPr>
      </p:pic>
      <p:pic>
        <p:nvPicPr>
          <p:cNvPr id="16" name="picture" descr="descript"/>
          <p:cNvPicPr/>
          <p:nvPr/>
        </p:nvPicPr>
        <p:blipFill rotWithShape="1">
          <a:blip r:embed="rId3"/>
          <a:srcRect b="-102"/>
          <a:stretch/>
        </p:blipFill>
        <p:spPr>
          <a:xfrm>
            <a:off x="6291015" y="2578780"/>
            <a:ext cx="2076450" cy="2177415"/>
          </a:xfrm>
          <a:prstGeom prst="rect">
            <a:avLst/>
          </a:prstGeom>
        </p:spPr>
      </p:pic>
    </p:spTree>
    <p:extLst>
      <p:ext uri="{BB962C8B-B14F-4D97-AF65-F5344CB8AC3E}">
        <p14:creationId xmlns:p14="http://schemas.microsoft.com/office/powerpoint/2010/main" val="412815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3334441" y="941293"/>
            <a:ext cx="5157487" cy="461665"/>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 main parameters of the solenoids</a:t>
            </a:r>
            <a:endParaRPr lang="en-US" altLang="zh-CN" sz="2400" b="1" dirty="0">
              <a:solidFill>
                <a:srgbClr val="0000FF"/>
              </a:solidFill>
              <a:ea typeface="华文楷体"/>
              <a:cs typeface="Times New Roman" pitchFamily="18" charset="0"/>
            </a:endParaRPr>
          </a:p>
        </p:txBody>
      </p:sp>
      <p:sp>
        <p:nvSpPr>
          <p:cNvPr id="13" name="Rectangle 4"/>
          <p:cNvSpPr txBox="1">
            <a:spLocks noChangeArrowheads="1"/>
          </p:cNvSpPr>
          <p:nvPr/>
        </p:nvSpPr>
        <p:spPr>
          <a:xfrm>
            <a:off x="3827776" y="141587"/>
            <a:ext cx="4926479"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a:t>
            </a:r>
            <a:r>
              <a:rPr lang="en-US" altLang="zh-CN" b="1" dirty="0" err="1" smtClean="0">
                <a:solidFill>
                  <a:srgbClr val="FF0000"/>
                </a:solidFill>
                <a:ea typeface="华文楷体"/>
                <a:cs typeface="Times New Roman" pitchFamily="18" charset="0"/>
              </a:rPr>
              <a:t>linac</a:t>
            </a:r>
            <a:endParaRPr lang="en-US" altLang="zh-CN" b="1" dirty="0">
              <a:solidFill>
                <a:srgbClr val="FF0000"/>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2" name="图片 1"/>
          <p:cNvPicPr>
            <a:picLocks noChangeAspect="1"/>
          </p:cNvPicPr>
          <p:nvPr/>
        </p:nvPicPr>
        <p:blipFill>
          <a:blip r:embed="rId2"/>
          <a:stretch>
            <a:fillRect/>
          </a:stretch>
        </p:blipFill>
        <p:spPr>
          <a:xfrm>
            <a:off x="2872886" y="1402958"/>
            <a:ext cx="6195042" cy="5342616"/>
          </a:xfrm>
          <a:prstGeom prst="rect">
            <a:avLst/>
          </a:prstGeom>
        </p:spPr>
      </p:pic>
    </p:spTree>
    <p:extLst>
      <p:ext uri="{BB962C8B-B14F-4D97-AF65-F5344CB8AC3E}">
        <p14:creationId xmlns:p14="http://schemas.microsoft.com/office/powerpoint/2010/main" val="361864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649307" y="1350148"/>
            <a:ext cx="11283415" cy="1200329"/>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a:solidFill>
                  <a:srgbClr val="0000FF"/>
                </a:solidFill>
                <a:ea typeface="华文楷体"/>
                <a:cs typeface="Times New Roman" pitchFamily="18" charset="0"/>
              </a:rPr>
              <a:t>The </a:t>
            </a:r>
            <a:r>
              <a:rPr lang="en-GB" altLang="zh-CN" sz="2400" b="1" dirty="0" err="1">
                <a:solidFill>
                  <a:srgbClr val="0000FF"/>
                </a:solidFill>
                <a:ea typeface="华文楷体"/>
                <a:cs typeface="Times New Roman" pitchFamily="18" charset="0"/>
              </a:rPr>
              <a:t>Linac</a:t>
            </a:r>
            <a:r>
              <a:rPr lang="en-GB" altLang="zh-CN" sz="2400" b="1" dirty="0">
                <a:solidFill>
                  <a:srgbClr val="0000FF"/>
                </a:solidFill>
                <a:ea typeface="华文楷体"/>
                <a:cs typeface="Times New Roman" pitchFamily="18" charset="0"/>
              </a:rPr>
              <a:t> contains </a:t>
            </a:r>
            <a:r>
              <a:rPr lang="en-GB" altLang="zh-CN" sz="2400" b="1" dirty="0" smtClean="0">
                <a:solidFill>
                  <a:srgbClr val="0000FF"/>
                </a:solidFill>
                <a:ea typeface="华文楷体"/>
                <a:cs typeface="Times New Roman" pitchFamily="18" charset="0"/>
              </a:rPr>
              <a:t>15 </a:t>
            </a:r>
            <a:r>
              <a:rPr lang="en-GB" altLang="zh-CN" sz="2400" b="1" dirty="0">
                <a:solidFill>
                  <a:srgbClr val="0000FF"/>
                </a:solidFill>
                <a:ea typeface="华文楷体"/>
                <a:cs typeface="Times New Roman" pitchFamily="18" charset="0"/>
              </a:rPr>
              <a:t>dipole magnets that are classified into </a:t>
            </a:r>
            <a:r>
              <a:rPr lang="en-GB" altLang="zh-CN" sz="2400" b="1" dirty="0" smtClean="0">
                <a:solidFill>
                  <a:srgbClr val="0000FF"/>
                </a:solidFill>
                <a:ea typeface="华文楷体"/>
                <a:cs typeface="Times New Roman" pitchFamily="18" charset="0"/>
              </a:rPr>
              <a:t>five </a:t>
            </a:r>
            <a:r>
              <a:rPr lang="en-GB" altLang="zh-CN" sz="2400" b="1" dirty="0">
                <a:solidFill>
                  <a:srgbClr val="0000FF"/>
                </a:solidFill>
                <a:ea typeface="华文楷体"/>
                <a:cs typeface="Times New Roman" pitchFamily="18" charset="0"/>
              </a:rPr>
              <a:t>families. To control fabrication and cost, the maximum length of the magnet is set to be less than 6 m. </a:t>
            </a:r>
            <a:r>
              <a:rPr lang="en-GB" altLang="zh-CN" sz="2400" b="1" dirty="0" smtClean="0">
                <a:solidFill>
                  <a:srgbClr val="0000FF"/>
                </a:solidFill>
                <a:ea typeface="华文楷体"/>
                <a:cs typeface="Times New Roman" pitchFamily="18" charset="0"/>
              </a:rPr>
              <a:t>So  the long AM2/AM5</a:t>
            </a:r>
            <a:r>
              <a:rPr lang="en-GB" altLang="zh-CN" sz="2400" b="1" dirty="0">
                <a:solidFill>
                  <a:srgbClr val="0000FF"/>
                </a:solidFill>
                <a:ea typeface="华文楷体"/>
                <a:cs typeface="Times New Roman" pitchFamily="18" charset="0"/>
              </a:rPr>
              <a:t> </a:t>
            </a:r>
            <a:r>
              <a:rPr lang="en-GB" altLang="zh-CN" sz="2400" b="1" dirty="0" smtClean="0">
                <a:solidFill>
                  <a:srgbClr val="0000FF"/>
                </a:solidFill>
                <a:ea typeface="华文楷体"/>
                <a:cs typeface="Times New Roman" pitchFamily="18" charset="0"/>
              </a:rPr>
              <a:t>and AM6/AM7 </a:t>
            </a:r>
            <a:r>
              <a:rPr lang="en-GB" altLang="zh-CN" sz="2400" b="1" dirty="0">
                <a:solidFill>
                  <a:srgbClr val="0000FF"/>
                </a:solidFill>
                <a:ea typeface="华文楷体"/>
                <a:cs typeface="Times New Roman" pitchFamily="18" charset="0"/>
              </a:rPr>
              <a:t>are divided into multiple magnet </a:t>
            </a:r>
            <a:r>
              <a:rPr lang="en-GB" altLang="zh-CN" sz="2400" b="1" dirty="0" smtClean="0">
                <a:solidFill>
                  <a:srgbClr val="0000FF"/>
                </a:solidFill>
                <a:ea typeface="华文楷体"/>
                <a:cs typeface="Times New Roman" pitchFamily="18" charset="0"/>
              </a:rPr>
              <a:t>units.</a:t>
            </a:r>
            <a:endParaRPr lang="zh-CN" altLang="zh-CN" sz="2400" b="1" dirty="0">
              <a:solidFill>
                <a:srgbClr val="0000FF"/>
              </a:solidFill>
              <a:ea typeface="华文楷体"/>
              <a:cs typeface="Times New Roman" pitchFamily="18" charset="0"/>
            </a:endParaRPr>
          </a:p>
        </p:txBody>
      </p:sp>
      <p:sp>
        <p:nvSpPr>
          <p:cNvPr id="7" name="Rectangle 8"/>
          <p:cNvSpPr>
            <a:spLocks noChangeArrowheads="1"/>
          </p:cNvSpPr>
          <p:nvPr/>
        </p:nvSpPr>
        <p:spPr bwMode="auto">
          <a:xfrm>
            <a:off x="744890" y="5134060"/>
            <a:ext cx="10732197" cy="1523494"/>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GB" altLang="zh-CN" sz="2200" b="1" dirty="0">
                <a:ea typeface="华文楷体"/>
                <a:cs typeface="Times New Roman" pitchFamily="18" charset="0"/>
              </a:rPr>
              <a:t>The iron cores can be made of low carbon silicon steel laminations or solid steel, while the coils are wound using hollow copper conductors with water cooling</a:t>
            </a:r>
            <a:r>
              <a:rPr lang="en-GB" altLang="zh-CN" sz="2200" b="1" dirty="0" smtClean="0">
                <a:ea typeface="华文楷体"/>
                <a:cs typeface="Times New Roman" pitchFamily="18" charset="0"/>
              </a:rPr>
              <a:t>.</a:t>
            </a:r>
            <a:endParaRPr lang="en-GB" altLang="zh-CN" sz="2200" b="1" dirty="0">
              <a:ea typeface="华文楷体"/>
              <a:cs typeface="Times New Roman" pitchFamily="18" charset="0"/>
            </a:endParaRPr>
          </a:p>
          <a:p>
            <a:pPr marL="342900" indent="-342900" algn="just">
              <a:spcBef>
                <a:spcPts val="600"/>
              </a:spcBef>
              <a:buClr>
                <a:srgbClr val="FF0000"/>
              </a:buClr>
              <a:buFont typeface="Wingdings" panose="05000000000000000000" pitchFamily="2" charset="2"/>
              <a:buChar char="ü"/>
            </a:pPr>
            <a:r>
              <a:rPr lang="en-GB" altLang="zh-CN" sz="2200" b="1" dirty="0">
                <a:ea typeface="华文楷体"/>
                <a:cs typeface="Times New Roman" pitchFamily="18" charset="0"/>
              </a:rPr>
              <a:t>The cores of the magnets have a curved </a:t>
            </a:r>
            <a:r>
              <a:rPr lang="en-GB" altLang="zh-CN" sz="2200" b="1" dirty="0" smtClean="0">
                <a:ea typeface="华文楷体"/>
                <a:cs typeface="Times New Roman" pitchFamily="18" charset="0"/>
              </a:rPr>
              <a:t>structure. </a:t>
            </a:r>
            <a:r>
              <a:rPr lang="en-GB" altLang="zh-CN" sz="2200" b="1" dirty="0">
                <a:ea typeface="华文楷体"/>
                <a:cs typeface="Times New Roman" pitchFamily="18" charset="0"/>
              </a:rPr>
              <a:t>To install the vacuum chamber, the whole magnet is split into two halves</a:t>
            </a:r>
            <a:r>
              <a:rPr lang="en-GB" altLang="zh-CN" sz="2200" b="1" dirty="0" smtClean="0">
                <a:ea typeface="华文楷体"/>
                <a:cs typeface="Times New Roman" pitchFamily="18" charset="0"/>
              </a:rPr>
              <a:t>.</a:t>
            </a:r>
            <a:endParaRPr lang="en-US" altLang="zh-CN" sz="2200" b="1" dirty="0">
              <a:ea typeface="华文楷体"/>
              <a:cs typeface="Times New Roman" pitchFamily="18" charset="0"/>
            </a:endParaRPr>
          </a:p>
        </p:txBody>
      </p:sp>
      <p:sp>
        <p:nvSpPr>
          <p:cNvPr id="13" name="Rectangle 4"/>
          <p:cNvSpPr txBox="1">
            <a:spLocks noChangeArrowheads="1"/>
          </p:cNvSpPr>
          <p:nvPr/>
        </p:nvSpPr>
        <p:spPr>
          <a:xfrm>
            <a:off x="3827776" y="141587"/>
            <a:ext cx="4926479"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a:t>
            </a:r>
            <a:r>
              <a:rPr lang="en-US" altLang="zh-CN" b="1" dirty="0" err="1" smtClean="0">
                <a:solidFill>
                  <a:srgbClr val="FF0000"/>
                </a:solidFill>
                <a:ea typeface="华文楷体"/>
                <a:cs typeface="Times New Roman" pitchFamily="18" charset="0"/>
              </a:rPr>
              <a:t>linac</a:t>
            </a:r>
            <a:endParaRPr lang="en-US" altLang="zh-CN" b="1" dirty="0">
              <a:solidFill>
                <a:srgbClr val="FF0000"/>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4" name="Rectangle 4"/>
          <p:cNvSpPr txBox="1">
            <a:spLocks noChangeArrowheads="1"/>
          </p:cNvSpPr>
          <p:nvPr/>
        </p:nvSpPr>
        <p:spPr>
          <a:xfrm>
            <a:off x="502460" y="840137"/>
            <a:ext cx="348492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3000" b="1" dirty="0">
                <a:solidFill>
                  <a:srgbClr val="FF0000"/>
                </a:solidFill>
                <a:ea typeface="华文楷体"/>
                <a:cs typeface="Times New Roman" pitchFamily="18" charset="0"/>
              </a:rPr>
              <a:t>2</a:t>
            </a:r>
            <a:r>
              <a:rPr lang="en-US" altLang="zh-CN" sz="3000" b="1" dirty="0" smtClean="0">
                <a:solidFill>
                  <a:srgbClr val="FF0000"/>
                </a:solidFill>
                <a:ea typeface="华文楷体"/>
                <a:cs typeface="Times New Roman" pitchFamily="18" charset="0"/>
              </a:rPr>
              <a:t>) Dipole magnets</a:t>
            </a:r>
            <a:endParaRPr lang="en-US" altLang="zh-CN" sz="3000" b="1" dirty="0">
              <a:solidFill>
                <a:srgbClr val="FF0000"/>
              </a:solidFill>
              <a:ea typeface="华文楷体"/>
              <a:cs typeface="Times New Roman" pitchFamily="18" charset="0"/>
            </a:endParaRPr>
          </a:p>
        </p:txBody>
      </p:sp>
      <p:pic>
        <p:nvPicPr>
          <p:cNvPr id="10" name="picture" descr="descript"/>
          <p:cNvPicPr/>
          <p:nvPr/>
        </p:nvPicPr>
        <p:blipFill rotWithShape="1">
          <a:blip r:embed="rId2"/>
          <a:srcRect/>
          <a:stretch/>
        </p:blipFill>
        <p:spPr>
          <a:xfrm>
            <a:off x="2163346" y="2948113"/>
            <a:ext cx="3648075" cy="1712595"/>
          </a:xfrm>
          <a:prstGeom prst="rect">
            <a:avLst/>
          </a:prstGeom>
        </p:spPr>
      </p:pic>
      <p:pic>
        <p:nvPicPr>
          <p:cNvPr id="11" name="picture" descr="descript"/>
          <p:cNvPicPr/>
          <p:nvPr/>
        </p:nvPicPr>
        <p:blipFill rotWithShape="1">
          <a:blip r:embed="rId3"/>
          <a:srcRect b="-123"/>
          <a:stretch/>
        </p:blipFill>
        <p:spPr>
          <a:xfrm>
            <a:off x="7133799" y="2572963"/>
            <a:ext cx="2879631" cy="2651038"/>
          </a:xfrm>
          <a:prstGeom prst="rect">
            <a:avLst/>
          </a:prstGeom>
        </p:spPr>
      </p:pic>
    </p:spTree>
    <p:extLst>
      <p:ext uri="{BB962C8B-B14F-4D97-AF65-F5344CB8AC3E}">
        <p14:creationId xmlns:p14="http://schemas.microsoft.com/office/powerpoint/2010/main" val="274098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3242448" y="809281"/>
            <a:ext cx="6034412" cy="461665"/>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 main parameters of the dipole magnets</a:t>
            </a:r>
            <a:endParaRPr lang="en-US" altLang="zh-CN" sz="2400" b="1" dirty="0">
              <a:solidFill>
                <a:srgbClr val="0000FF"/>
              </a:solidFill>
              <a:ea typeface="华文楷体"/>
              <a:cs typeface="Times New Roman" pitchFamily="18" charset="0"/>
            </a:endParaRPr>
          </a:p>
        </p:txBody>
      </p:sp>
      <p:sp>
        <p:nvSpPr>
          <p:cNvPr id="13" name="Rectangle 4"/>
          <p:cNvSpPr txBox="1">
            <a:spLocks noChangeArrowheads="1"/>
          </p:cNvSpPr>
          <p:nvPr/>
        </p:nvSpPr>
        <p:spPr>
          <a:xfrm>
            <a:off x="3827776" y="141587"/>
            <a:ext cx="4926479"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a:t>
            </a:r>
            <a:r>
              <a:rPr lang="en-US" altLang="zh-CN" b="1" dirty="0" err="1" smtClean="0">
                <a:solidFill>
                  <a:srgbClr val="FF0000"/>
                </a:solidFill>
                <a:ea typeface="华文楷体"/>
                <a:cs typeface="Times New Roman" pitchFamily="18" charset="0"/>
              </a:rPr>
              <a:t>linac</a:t>
            </a:r>
            <a:endParaRPr lang="en-US" altLang="zh-CN" b="1" dirty="0">
              <a:solidFill>
                <a:srgbClr val="FF0000"/>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6" name="图片 5"/>
          <p:cNvPicPr>
            <a:picLocks noChangeAspect="1"/>
          </p:cNvPicPr>
          <p:nvPr/>
        </p:nvPicPr>
        <p:blipFill>
          <a:blip r:embed="rId2"/>
          <a:stretch>
            <a:fillRect/>
          </a:stretch>
        </p:blipFill>
        <p:spPr>
          <a:xfrm>
            <a:off x="3242448" y="1217103"/>
            <a:ext cx="6328772" cy="5738332"/>
          </a:xfrm>
          <a:prstGeom prst="rect">
            <a:avLst/>
          </a:prstGeom>
        </p:spPr>
      </p:pic>
    </p:spTree>
    <p:extLst>
      <p:ext uri="{BB962C8B-B14F-4D97-AF65-F5344CB8AC3E}">
        <p14:creationId xmlns:p14="http://schemas.microsoft.com/office/powerpoint/2010/main" val="223975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649307" y="1427966"/>
            <a:ext cx="11402785" cy="156966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 quadrupole magnets for the </a:t>
            </a:r>
            <a:r>
              <a:rPr lang="en-GB" altLang="zh-CN" sz="2400" b="1" dirty="0" err="1" smtClean="0">
                <a:solidFill>
                  <a:srgbClr val="0000FF"/>
                </a:solidFill>
                <a:ea typeface="华文楷体"/>
                <a:cs typeface="Times New Roman" pitchFamily="18" charset="0"/>
              </a:rPr>
              <a:t>linac</a:t>
            </a:r>
            <a:r>
              <a:rPr lang="en-GB" altLang="zh-CN" sz="2400" b="1" dirty="0" smtClean="0">
                <a:solidFill>
                  <a:srgbClr val="0000FF"/>
                </a:solidFill>
                <a:ea typeface="华文楷体"/>
                <a:cs typeface="Times New Roman" pitchFamily="18" charset="0"/>
              </a:rPr>
              <a:t> </a:t>
            </a:r>
            <a:r>
              <a:rPr lang="en-GB" altLang="zh-CN" sz="2400" b="1" dirty="0">
                <a:solidFill>
                  <a:srgbClr val="0000FF"/>
                </a:solidFill>
                <a:ea typeface="华文楷体"/>
                <a:cs typeface="Times New Roman" pitchFamily="18" charset="0"/>
              </a:rPr>
              <a:t>are divided into two types: </a:t>
            </a:r>
            <a:r>
              <a:rPr lang="en-GB" altLang="zh-CN" sz="2400" b="1" dirty="0" smtClean="0">
                <a:solidFill>
                  <a:srgbClr val="0000FF"/>
                </a:solidFill>
                <a:ea typeface="华文楷体"/>
                <a:cs typeface="Times New Roman" pitchFamily="18" charset="0"/>
              </a:rPr>
              <a:t>the </a:t>
            </a:r>
            <a:r>
              <a:rPr lang="en-GB" altLang="zh-CN" sz="2400" b="1" dirty="0">
                <a:solidFill>
                  <a:srgbClr val="0000FF"/>
                </a:solidFill>
                <a:ea typeface="华文楷体"/>
                <a:cs typeface="Times New Roman" pitchFamily="18" charset="0"/>
              </a:rPr>
              <a:t>quadrupole magnets with large aperture and small aperture. </a:t>
            </a:r>
            <a:r>
              <a:rPr lang="en-GB" altLang="zh-CN" sz="2400" b="1" dirty="0">
                <a:solidFill>
                  <a:srgbClr val="0000FF"/>
                </a:solidFill>
                <a:ea typeface="华文楷体"/>
                <a:cs typeface="Times New Roman" pitchFamily="18" charset="0"/>
              </a:rPr>
              <a:t>The former has an aperture of 150 mm . </a:t>
            </a:r>
            <a:r>
              <a:rPr lang="en-GB" altLang="zh-CN" sz="2400" b="1" dirty="0">
                <a:solidFill>
                  <a:srgbClr val="0000FF"/>
                </a:solidFill>
                <a:ea typeface="华文楷体"/>
                <a:cs typeface="Times New Roman" pitchFamily="18" charset="0"/>
              </a:rPr>
              <a:t>The latter includes quadrupole magnets divided into four apertures: 24 mm, </a:t>
            </a:r>
            <a:r>
              <a:rPr lang="en-GB" altLang="zh-CN" sz="2400" b="1" dirty="0" smtClean="0">
                <a:solidFill>
                  <a:srgbClr val="0000FF"/>
                </a:solidFill>
                <a:ea typeface="华文楷体"/>
                <a:cs typeface="Times New Roman" pitchFamily="18" charset="0"/>
              </a:rPr>
              <a:t>34 mm </a:t>
            </a:r>
            <a:r>
              <a:rPr lang="en-GB" altLang="zh-CN" sz="2400" b="1" dirty="0">
                <a:solidFill>
                  <a:srgbClr val="0000FF"/>
                </a:solidFill>
                <a:ea typeface="华文楷体"/>
                <a:cs typeface="Times New Roman" pitchFamily="18" charset="0"/>
              </a:rPr>
              <a:t>and 60 mm, respectively. </a:t>
            </a:r>
            <a:endParaRPr lang="zh-CN" altLang="zh-CN" sz="2400" b="1" dirty="0">
              <a:solidFill>
                <a:srgbClr val="0000FF"/>
              </a:solidFill>
              <a:ea typeface="华文楷体"/>
              <a:cs typeface="Times New Roman" pitchFamily="18" charset="0"/>
            </a:endParaRPr>
          </a:p>
        </p:txBody>
      </p:sp>
      <p:sp>
        <p:nvSpPr>
          <p:cNvPr id="7" name="Rectangle 8"/>
          <p:cNvSpPr>
            <a:spLocks noChangeArrowheads="1"/>
          </p:cNvSpPr>
          <p:nvPr/>
        </p:nvSpPr>
        <p:spPr bwMode="auto">
          <a:xfrm>
            <a:off x="836684" y="3064574"/>
            <a:ext cx="6665893" cy="2877711"/>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GB" altLang="zh-CN" sz="2200" b="1" dirty="0">
                <a:ea typeface="华文楷体"/>
                <a:cs typeface="Times New Roman" pitchFamily="18" charset="0"/>
              </a:rPr>
              <a:t>All the </a:t>
            </a:r>
            <a:r>
              <a:rPr lang="en-GB" altLang="zh-CN" sz="2200" b="1" dirty="0" smtClean="0">
                <a:ea typeface="华文楷体"/>
                <a:cs typeface="Times New Roman" pitchFamily="18" charset="0"/>
              </a:rPr>
              <a:t>quadrupole magnets are DC-excited. </a:t>
            </a:r>
            <a:r>
              <a:rPr lang="en-GB" altLang="zh-CN" sz="2200" b="1" dirty="0">
                <a:ea typeface="华文楷体"/>
                <a:cs typeface="Times New Roman" pitchFamily="18" charset="0"/>
              </a:rPr>
              <a:t>The core can be made of silicon steel lamination sheets or DT4 solid iron, while the coils are made using hollow copper conductors. </a:t>
            </a:r>
            <a:endParaRPr lang="en-GB" altLang="zh-CN" sz="2200" b="1" dirty="0" smtClean="0">
              <a:ea typeface="华文楷体"/>
              <a:cs typeface="Times New Roman" pitchFamily="18" charset="0"/>
            </a:endParaRPr>
          </a:p>
          <a:p>
            <a:pPr marL="342900" indent="-342900" algn="just">
              <a:spcBef>
                <a:spcPts val="600"/>
              </a:spcBef>
              <a:buClr>
                <a:srgbClr val="FF0000"/>
              </a:buClr>
              <a:buFont typeface="Wingdings" panose="05000000000000000000" pitchFamily="2" charset="2"/>
              <a:buChar char="ü"/>
            </a:pPr>
            <a:r>
              <a:rPr lang="en-GB" altLang="zh-CN" sz="2200" b="1" dirty="0" smtClean="0">
                <a:ea typeface="华文楷体"/>
                <a:cs typeface="Times New Roman" pitchFamily="18" charset="0"/>
              </a:rPr>
              <a:t>The </a:t>
            </a:r>
            <a:r>
              <a:rPr lang="en-GB" altLang="zh-CN" sz="2200" b="1" dirty="0">
                <a:ea typeface="华文楷体"/>
                <a:cs typeface="Times New Roman" pitchFamily="18" charset="0"/>
              </a:rPr>
              <a:t>maximum field on the pole tips of most magnets is less than </a:t>
            </a:r>
            <a:r>
              <a:rPr lang="en-GB" altLang="zh-CN" sz="2200" b="1" dirty="0" smtClean="0">
                <a:ea typeface="华文楷体"/>
                <a:cs typeface="Times New Roman" pitchFamily="18" charset="0"/>
              </a:rPr>
              <a:t>5000Gs</a:t>
            </a:r>
            <a:r>
              <a:rPr lang="en-GB" altLang="zh-CN" sz="2200" b="1" dirty="0">
                <a:ea typeface="华文楷体"/>
                <a:cs typeface="Times New Roman" pitchFamily="18" charset="0"/>
              </a:rPr>
              <a:t>, allowing the poles to have a rectangle root and the coils to have a simple racetrack structure. </a:t>
            </a:r>
          </a:p>
        </p:txBody>
      </p:sp>
      <p:sp>
        <p:nvSpPr>
          <p:cNvPr id="13" name="Rectangle 4"/>
          <p:cNvSpPr txBox="1">
            <a:spLocks noChangeArrowheads="1"/>
          </p:cNvSpPr>
          <p:nvPr/>
        </p:nvSpPr>
        <p:spPr>
          <a:xfrm>
            <a:off x="3827776" y="141587"/>
            <a:ext cx="4926479"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a:t>
            </a:r>
            <a:r>
              <a:rPr lang="en-US" altLang="zh-CN" b="1" dirty="0" err="1" smtClean="0">
                <a:solidFill>
                  <a:srgbClr val="FF0000"/>
                </a:solidFill>
                <a:ea typeface="华文楷体"/>
                <a:cs typeface="Times New Roman" pitchFamily="18" charset="0"/>
              </a:rPr>
              <a:t>linac</a:t>
            </a:r>
            <a:endParaRPr lang="en-US" altLang="zh-CN" b="1" dirty="0">
              <a:solidFill>
                <a:srgbClr val="FF0000"/>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4" name="Rectangle 4"/>
          <p:cNvSpPr txBox="1">
            <a:spLocks noChangeArrowheads="1"/>
          </p:cNvSpPr>
          <p:nvPr/>
        </p:nvSpPr>
        <p:spPr>
          <a:xfrm>
            <a:off x="502459" y="840137"/>
            <a:ext cx="454922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3000" b="1" dirty="0" smtClean="0">
                <a:solidFill>
                  <a:srgbClr val="FF0000"/>
                </a:solidFill>
                <a:ea typeface="华文楷体"/>
                <a:cs typeface="Times New Roman" pitchFamily="18" charset="0"/>
              </a:rPr>
              <a:t>3) Quadrupole magnets</a:t>
            </a:r>
            <a:endParaRPr lang="en-US" altLang="zh-CN" sz="3000" b="1" dirty="0">
              <a:solidFill>
                <a:srgbClr val="FF0000"/>
              </a:solidFill>
              <a:ea typeface="华文楷体"/>
              <a:cs typeface="Times New Roman" pitchFamily="18" charset="0"/>
            </a:endParaRPr>
          </a:p>
        </p:txBody>
      </p:sp>
      <p:pic>
        <p:nvPicPr>
          <p:cNvPr id="12" name="picture" descr="descript"/>
          <p:cNvPicPr/>
          <p:nvPr/>
        </p:nvPicPr>
        <p:blipFill rotWithShape="1">
          <a:blip r:embed="rId2"/>
          <a:srcRect/>
          <a:stretch/>
        </p:blipFill>
        <p:spPr>
          <a:xfrm>
            <a:off x="7698997" y="3139525"/>
            <a:ext cx="3626071" cy="2856541"/>
          </a:xfrm>
          <a:prstGeom prst="rect">
            <a:avLst/>
          </a:prstGeom>
        </p:spPr>
      </p:pic>
    </p:spTree>
    <p:extLst>
      <p:ext uri="{BB962C8B-B14F-4D97-AF65-F5344CB8AC3E}">
        <p14:creationId xmlns:p14="http://schemas.microsoft.com/office/powerpoint/2010/main" val="21580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2978585" y="805628"/>
            <a:ext cx="6486168" cy="461665"/>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 main parameters of the quadrupole magnets</a:t>
            </a:r>
            <a:endParaRPr lang="en-US" altLang="zh-CN" sz="2400" b="1" dirty="0">
              <a:solidFill>
                <a:srgbClr val="0000FF"/>
              </a:solidFill>
              <a:ea typeface="华文楷体"/>
              <a:cs typeface="Times New Roman" pitchFamily="18" charset="0"/>
            </a:endParaRPr>
          </a:p>
        </p:txBody>
      </p:sp>
      <p:sp>
        <p:nvSpPr>
          <p:cNvPr id="13" name="Rectangle 4"/>
          <p:cNvSpPr txBox="1">
            <a:spLocks noChangeArrowheads="1"/>
          </p:cNvSpPr>
          <p:nvPr/>
        </p:nvSpPr>
        <p:spPr>
          <a:xfrm>
            <a:off x="3827776" y="141587"/>
            <a:ext cx="4926479"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a:t>
            </a:r>
            <a:r>
              <a:rPr lang="en-US" altLang="zh-CN" b="1" dirty="0" err="1" smtClean="0">
                <a:solidFill>
                  <a:srgbClr val="FF0000"/>
                </a:solidFill>
                <a:ea typeface="华文楷体"/>
                <a:cs typeface="Times New Roman" pitchFamily="18" charset="0"/>
              </a:rPr>
              <a:t>linac</a:t>
            </a:r>
            <a:endParaRPr lang="en-US" altLang="zh-CN" b="1" dirty="0">
              <a:solidFill>
                <a:srgbClr val="FF0000"/>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7" name="图片 6"/>
          <p:cNvPicPr>
            <a:picLocks noChangeAspect="1"/>
          </p:cNvPicPr>
          <p:nvPr/>
        </p:nvPicPr>
        <p:blipFill>
          <a:blip r:embed="rId2"/>
          <a:stretch>
            <a:fillRect/>
          </a:stretch>
        </p:blipFill>
        <p:spPr>
          <a:xfrm>
            <a:off x="3153095" y="1192224"/>
            <a:ext cx="6275840" cy="5665776"/>
          </a:xfrm>
          <a:prstGeom prst="rect">
            <a:avLst/>
          </a:prstGeom>
        </p:spPr>
      </p:pic>
    </p:spTree>
    <p:extLst>
      <p:ext uri="{BB962C8B-B14F-4D97-AF65-F5344CB8AC3E}">
        <p14:creationId xmlns:p14="http://schemas.microsoft.com/office/powerpoint/2010/main" val="2567733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a:xfrm>
            <a:off x="3827776" y="141587"/>
            <a:ext cx="4926479"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Magnet design for </a:t>
            </a:r>
            <a:r>
              <a:rPr lang="en-US" altLang="zh-CN" b="1" dirty="0" smtClean="0">
                <a:solidFill>
                  <a:srgbClr val="FF0000"/>
                </a:solidFill>
                <a:ea typeface="华文楷体"/>
                <a:cs typeface="Times New Roman" pitchFamily="18" charset="0"/>
              </a:rPr>
              <a:t>the </a:t>
            </a:r>
            <a:r>
              <a:rPr lang="en-US" altLang="zh-CN" b="1" dirty="0" err="1" smtClean="0">
                <a:solidFill>
                  <a:srgbClr val="FF0000"/>
                </a:solidFill>
                <a:ea typeface="华文楷体"/>
                <a:cs typeface="Times New Roman" pitchFamily="18" charset="0"/>
              </a:rPr>
              <a:t>linac</a:t>
            </a:r>
            <a:endParaRPr lang="en-US" altLang="zh-CN" b="1" dirty="0">
              <a:solidFill>
                <a:srgbClr val="FF0000"/>
              </a:solidFill>
              <a:ea typeface="华文楷体"/>
              <a:cs typeface="Times New Roman" pitchFamily="18" charset="0"/>
            </a:endParaRPr>
          </a:p>
        </p:txBody>
      </p:sp>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6" name="Rectangle 8"/>
          <p:cNvSpPr>
            <a:spLocks noChangeArrowheads="1"/>
          </p:cNvSpPr>
          <p:nvPr/>
        </p:nvSpPr>
        <p:spPr bwMode="auto">
          <a:xfrm>
            <a:off x="2897885" y="809281"/>
            <a:ext cx="6426208" cy="461665"/>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GB" altLang="zh-CN" sz="2400" b="1" dirty="0" smtClean="0">
                <a:solidFill>
                  <a:srgbClr val="0000FF"/>
                </a:solidFill>
                <a:ea typeface="华文楷体"/>
                <a:cs typeface="Times New Roman" pitchFamily="18" charset="0"/>
              </a:rPr>
              <a:t>The main parameters of the quadrupole magnets</a:t>
            </a:r>
            <a:endParaRPr lang="en-US" altLang="zh-CN" sz="2400" b="1" dirty="0">
              <a:solidFill>
                <a:srgbClr val="0000FF"/>
              </a:solidFill>
              <a:ea typeface="华文楷体"/>
              <a:cs typeface="Times New Roman" pitchFamily="18" charset="0"/>
            </a:endParaRPr>
          </a:p>
        </p:txBody>
      </p:sp>
      <p:pic>
        <p:nvPicPr>
          <p:cNvPr id="2" name="图片 1"/>
          <p:cNvPicPr>
            <a:picLocks noChangeAspect="1"/>
          </p:cNvPicPr>
          <p:nvPr/>
        </p:nvPicPr>
        <p:blipFill>
          <a:blip r:embed="rId2"/>
          <a:stretch>
            <a:fillRect/>
          </a:stretch>
        </p:blipFill>
        <p:spPr>
          <a:xfrm>
            <a:off x="3201481" y="1270946"/>
            <a:ext cx="6377233" cy="5703149"/>
          </a:xfrm>
          <a:prstGeom prst="rect">
            <a:avLst/>
          </a:prstGeom>
        </p:spPr>
      </p:pic>
    </p:spTree>
    <p:extLst>
      <p:ext uri="{BB962C8B-B14F-4D97-AF65-F5344CB8AC3E}">
        <p14:creationId xmlns:p14="http://schemas.microsoft.com/office/powerpoint/2010/main" val="234721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112809</TotalTime>
  <Words>1589</Words>
  <Application>Microsoft Office PowerPoint</Application>
  <PresentationFormat>宽屏</PresentationFormat>
  <Paragraphs>316</Paragraphs>
  <Slides>21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MS Mincho</vt:lpstr>
      <vt:lpstr>MS PGothic</vt:lpstr>
      <vt:lpstr>华文楷体</vt:lpstr>
      <vt:lpstr>宋体</vt:lpstr>
      <vt:lpstr>Arial</vt:lpstr>
      <vt:lpstr>Calibri</vt:lpstr>
      <vt:lpstr>Calibri Light</vt:lpstr>
      <vt:lpstr>Times New Roman</vt:lpstr>
      <vt:lpstr>Wingdings</vt:lpstr>
      <vt:lpstr>Office 主题</vt:lpstr>
      <vt:lpstr>Magnet design for the linac, DR and transport lines of CEPC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8615699787073</cp:lastModifiedBy>
  <cp:revision>496</cp:revision>
  <dcterms:created xsi:type="dcterms:W3CDTF">2019-04-22T02:12:31Z</dcterms:created>
  <dcterms:modified xsi:type="dcterms:W3CDTF">2023-04-21T01:16:17Z</dcterms:modified>
</cp:coreProperties>
</file>