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64" r:id="rId3"/>
    <p:sldId id="404" r:id="rId4"/>
    <p:sldId id="1811" r:id="rId5"/>
    <p:sldId id="409" r:id="rId6"/>
    <p:sldId id="408" r:id="rId7"/>
    <p:sldId id="1829" r:id="rId8"/>
    <p:sldId id="373" r:id="rId9"/>
    <p:sldId id="374" r:id="rId10"/>
    <p:sldId id="369" r:id="rId11"/>
    <p:sldId id="370" r:id="rId12"/>
    <p:sldId id="263" r:id="rId13"/>
    <p:sldId id="375" r:id="rId14"/>
    <p:sldId id="287" r:id="rId15"/>
    <p:sldId id="411" r:id="rId16"/>
    <p:sldId id="412" r:id="rId17"/>
    <p:sldId id="410" r:id="rId18"/>
    <p:sldId id="413" r:id="rId19"/>
    <p:sldId id="415" r:id="rId20"/>
    <p:sldId id="414" r:id="rId21"/>
    <p:sldId id="284" r:id="rId22"/>
    <p:sldId id="1828" r:id="rId23"/>
    <p:sldId id="1824" r:id="rId24"/>
    <p:sldId id="273" r:id="rId25"/>
    <p:sldId id="403" r:id="rId26"/>
    <p:sldId id="402" r:id="rId27"/>
    <p:sldId id="37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3085-A832-4199-B4D5-454C36334635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00E4-B11F-4099-BA7D-B7C09C4FE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u="none" strike="noStrike" dirty="0">
                <a:solidFill>
                  <a:srgbClr val="5A75E0"/>
                </a:solidFill>
                <a:effectLst/>
                <a:latin typeface="PingFang SC"/>
              </a:rPr>
              <a:t>conventional technology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1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904672" y="8730225"/>
            <a:ext cx="2988563" cy="459101"/>
          </a:xfrm>
          <a:prstGeom prst="rect">
            <a:avLst/>
          </a:prstGeom>
          <a:noFill/>
          <a:ln w="9525">
            <a:noFill/>
          </a:ln>
        </p:spPr>
        <p:txBody>
          <a:bodyPr lIns="96067" tIns="48033" rIns="96067" bIns="48033" anchor="b"/>
          <a:lstStyle/>
          <a:p>
            <a:pPr lvl="0" algn="r" defTabSz="960755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/>
              <a:t>10</a:t>
            </a:fld>
            <a:endParaRPr lang="en-US" altLang="zh-CN" sz="1300" dirty="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90563"/>
            <a:ext cx="6126163" cy="3446462"/>
          </a:xfrm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6067" tIns="48033" rIns="96067" bIns="48033" anchor="t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1660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材料的选择→加工工艺→样件试制→检漏→变形测量→极限真空测试</a:t>
            </a:r>
            <a:endParaRPr lang="en-US" altLang="zh-CN" sz="1200" dirty="0"/>
          </a:p>
          <a:p>
            <a:r>
              <a:rPr lang="en-US" altLang="zh-CN" sz="1200" dirty="0"/>
              <a:t>对0.1mm厚的钛膜进行电子束焊和钎焊试验；</a:t>
            </a:r>
          </a:p>
          <a:p>
            <a:r>
              <a:rPr lang="zh-CN" altLang="en-US" sz="1200" dirty="0"/>
              <a:t>钛窗真空下变形实验，椭圆窗</a:t>
            </a:r>
            <a:r>
              <a:rPr lang="en-US" altLang="zh-CN" sz="1200" dirty="0"/>
              <a:t>0.4mm</a:t>
            </a:r>
            <a:r>
              <a:rPr lang="zh-CN" altLang="en-US" sz="1200" dirty="0"/>
              <a:t>，圆窗</a:t>
            </a:r>
            <a:r>
              <a:rPr lang="en-US" altLang="zh-CN" sz="1200" dirty="0"/>
              <a:t>2.3mm，打压1MPa未发现有漏；</a:t>
            </a:r>
          </a:p>
          <a:p>
            <a:r>
              <a:rPr lang="zh-CN" altLang="en-US" sz="1200" dirty="0"/>
              <a:t>极限真空小于</a:t>
            </a:r>
            <a:r>
              <a:rPr lang="en-US" altLang="zh-CN" sz="1200" dirty="0"/>
              <a:t>5 ×10</a:t>
            </a:r>
            <a:r>
              <a:rPr lang="en-US" altLang="zh-CN" sz="1200" baseline="30000" dirty="0"/>
              <a:t>-8</a:t>
            </a:r>
            <a:r>
              <a:rPr lang="en-US" altLang="zh-CN" sz="1200" dirty="0"/>
              <a:t>Pa。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0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世界上基本上所有的光源加速器对</a:t>
            </a:r>
            <a:r>
              <a:rPr lang="en-US" altLang="zh-CN" dirty="0"/>
              <a:t>NEG</a:t>
            </a:r>
            <a:r>
              <a:rPr lang="en-US" altLang="zh-CN" baseline="0" dirty="0"/>
              <a:t> </a:t>
            </a:r>
            <a:r>
              <a:rPr lang="zh-CN" altLang="en-US" baseline="0" dirty="0"/>
              <a:t>都有应用</a:t>
            </a:r>
            <a:endParaRPr lang="en-US" altLang="zh-CN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SPS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腔超高真空的获得”。提出了通过非蒸散型吸气剂泵改善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对撞区真空的设计方案，达到预期的降低谱仪本底噪声的目标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62E1B-686D-471C-9D5E-7AAC5C1837EA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190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4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11200" y="39370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F450-13CC-482A-8612-03B7B2F926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9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3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9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C926-F034-49CA-8FD7-4B1F02654A9B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1687830" y="907414"/>
            <a:ext cx="8816340" cy="1315403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Vacuum system of CEPC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>
          <a:xfrm>
            <a:off x="2667000" y="4105275"/>
            <a:ext cx="6858000" cy="1655762"/>
          </a:xfrm>
        </p:spPr>
        <p:txBody>
          <a:bodyPr/>
          <a:lstStyle/>
          <a:p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Yongsheng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Ma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2023.4.21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63586B-DD7A-4A7E-B061-F2CDF6648F06}"/>
              </a:ext>
            </a:extLst>
          </p:cNvPr>
          <p:cNvSpPr txBox="1"/>
          <p:nvPr/>
        </p:nvSpPr>
        <p:spPr>
          <a:xfrm>
            <a:off x="1320800" y="2509420"/>
            <a:ext cx="1003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Further interpretation to the Vacuum system cost for the CEPC and the 2nd version of the TDR for the linac/damping ring vacuum system</a:t>
            </a:r>
            <a:endParaRPr lang="zh-CN" altLang="en-US" sz="4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2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1257300" y="135668"/>
            <a:ext cx="9585960" cy="114300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Technique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process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 vacuum chamber 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650389" y="1505680"/>
            <a:ext cx="5414648" cy="463740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Cu beam pipe and water cooling channel are extruded respectively, and brazed together.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Stainless steel material is used for flanges, and there is a rotatable flange at an end of vacuum chamber. </a:t>
            </a:r>
            <a:endParaRPr lang="en-US" altLang="zh-CN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sym typeface="+mn-ea"/>
              </a:rPr>
              <a:t>The flanges and beam pipe are welded by high temperature brazing solder, and low temperature brazing solder are used between the beam pipe and water cooling channel.</a:t>
            </a:r>
            <a:endParaRPr lang="zh-CN" altLang="en-US" sz="25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500" dirty="0"/>
          </a:p>
        </p:txBody>
      </p:sp>
      <p:pic>
        <p:nvPicPr>
          <p:cNvPr id="2" name="图片 3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13" y="1687512"/>
            <a:ext cx="1857375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等于号 6"/>
          <p:cNvSpPr/>
          <p:nvPr/>
        </p:nvSpPr>
        <p:spPr bwMode="auto">
          <a:xfrm>
            <a:off x="7963288" y="2036762"/>
            <a:ext cx="504825" cy="28892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加号 9"/>
          <p:cNvSpPr/>
          <p:nvPr/>
        </p:nvSpPr>
        <p:spPr bwMode="auto">
          <a:xfrm>
            <a:off x="9673744" y="1997010"/>
            <a:ext cx="360363" cy="34253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365506" y="2779712"/>
            <a:ext cx="177721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Vacuum chamber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8309808" y="2743113"/>
            <a:ext cx="1342034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Beam pipe +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9502261" y="2743113"/>
            <a:ext cx="1651414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</a:rPr>
              <a:t>Cooling channel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pic>
        <p:nvPicPr>
          <p:cNvPr id="10254" name="图片 16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3475355"/>
            <a:ext cx="4664710" cy="3125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356041" y="6492875"/>
            <a:ext cx="676422" cy="365125"/>
          </a:xfrm>
        </p:spPr>
        <p:txBody>
          <a:bodyPr/>
          <a:lstStyle/>
          <a:p>
            <a:fld id="{F277EA53-4DB1-4D95-B40D-C748397C9D0C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061" y="1526471"/>
            <a:ext cx="1132682" cy="11984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898" y="1514710"/>
            <a:ext cx="899771" cy="11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2"/>
          <p:cNvSpPr txBox="1"/>
          <p:nvPr/>
        </p:nvSpPr>
        <p:spPr>
          <a:xfrm>
            <a:off x="1151516" y="257983"/>
            <a:ext cx="9021184" cy="739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</a:rPr>
              <a:t>Technique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process of Cu vacuum chamber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11268" name="图片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31" y="1592553"/>
            <a:ext cx="1245577" cy="1252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4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78" y="1530436"/>
            <a:ext cx="1384789" cy="139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 descr="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18" y="1473286"/>
            <a:ext cx="1507881" cy="1516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426" y="1331145"/>
            <a:ext cx="2307981" cy="1658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右箭头 9"/>
          <p:cNvSpPr/>
          <p:nvPr/>
        </p:nvSpPr>
        <p:spPr>
          <a:xfrm>
            <a:off x="3045818" y="2054150"/>
            <a:ext cx="329712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73" name="右箭头 10"/>
          <p:cNvSpPr/>
          <p:nvPr/>
        </p:nvSpPr>
        <p:spPr>
          <a:xfrm>
            <a:off x="5124451" y="2066768"/>
            <a:ext cx="329711" cy="26376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74" name="右箭头 11"/>
          <p:cNvSpPr/>
          <p:nvPr/>
        </p:nvSpPr>
        <p:spPr>
          <a:xfrm>
            <a:off x="7450602" y="206676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pic>
        <p:nvPicPr>
          <p:cNvPr id="11275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669" y="3901188"/>
            <a:ext cx="2277208" cy="16485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图片 15" descr="0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666" y="3835244"/>
            <a:ext cx="2307981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TextBox 34"/>
          <p:cNvSpPr txBox="1"/>
          <p:nvPr/>
        </p:nvSpPr>
        <p:spPr>
          <a:xfrm>
            <a:off x="1284752" y="3096038"/>
            <a:ext cx="1952623" cy="3351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</a:rPr>
              <a:t>Transition tube machining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78" name="TextBox 34"/>
          <p:cNvSpPr txBox="1"/>
          <p:nvPr/>
        </p:nvSpPr>
        <p:spPr>
          <a:xfrm>
            <a:off x="3871548" y="3121845"/>
            <a:ext cx="1121019" cy="2769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Brazing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79" name="TextBox 34"/>
          <p:cNvSpPr txBox="1"/>
          <p:nvPr/>
        </p:nvSpPr>
        <p:spPr>
          <a:xfrm>
            <a:off x="5540456" y="3067583"/>
            <a:ext cx="236956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Knife edge machining of flange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0" name="TextBox 34"/>
          <p:cNvSpPr txBox="1"/>
          <p:nvPr/>
        </p:nvSpPr>
        <p:spPr>
          <a:xfrm>
            <a:off x="8460253" y="3055902"/>
            <a:ext cx="11210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Silver brazing or EBW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1" name="下箭头 20"/>
          <p:cNvSpPr/>
          <p:nvPr/>
        </p:nvSpPr>
        <p:spPr>
          <a:xfrm>
            <a:off x="9581272" y="3121844"/>
            <a:ext cx="263769" cy="3956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82" name="TextBox 34"/>
          <p:cNvSpPr txBox="1"/>
          <p:nvPr/>
        </p:nvSpPr>
        <p:spPr>
          <a:xfrm>
            <a:off x="9567204" y="5483804"/>
            <a:ext cx="158261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Welding of fittings for cooling channel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3" name="TextBox 22"/>
          <p:cNvSpPr txBox="1"/>
          <p:nvPr/>
        </p:nvSpPr>
        <p:spPr>
          <a:xfrm>
            <a:off x="9944433" y="3035508"/>
            <a:ext cx="92758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detection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4" name="TextBox 23"/>
          <p:cNvSpPr txBox="1"/>
          <p:nvPr/>
        </p:nvSpPr>
        <p:spPr>
          <a:xfrm>
            <a:off x="5046491" y="1534670"/>
            <a:ext cx="9275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detection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5" name="右箭头 24"/>
          <p:cNvSpPr/>
          <p:nvPr/>
        </p:nvSpPr>
        <p:spPr>
          <a:xfrm rot="10800000">
            <a:off x="8050530" y="475843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11286" name="TextBox 25"/>
          <p:cNvSpPr txBox="1"/>
          <p:nvPr/>
        </p:nvSpPr>
        <p:spPr>
          <a:xfrm>
            <a:off x="7631592" y="4058130"/>
            <a:ext cx="14507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Leak tests for hydraulic pressure and vacuum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7" name="TextBox 34"/>
          <p:cNvSpPr txBox="1"/>
          <p:nvPr/>
        </p:nvSpPr>
        <p:spPr>
          <a:xfrm>
            <a:off x="5594059" y="5558375"/>
            <a:ext cx="197826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</a:rPr>
              <a:t>Welding between beam pipe and cooling channel with a low temperature brazing solder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1288" name="右箭头 27"/>
          <p:cNvSpPr/>
          <p:nvPr/>
        </p:nvSpPr>
        <p:spPr>
          <a:xfrm rot="10800000">
            <a:off x="4885300" y="4758438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" y="5674887"/>
            <a:ext cx="1886680" cy="8951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/>
              <a:t>Cleaning, leak detection, baking and pumping down</a:t>
            </a:r>
            <a:endParaRPr lang="zh-CN" altLang="en-US" sz="12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359702" y="6387506"/>
            <a:ext cx="565598" cy="365125"/>
          </a:xfrm>
        </p:spPr>
        <p:txBody>
          <a:bodyPr/>
          <a:lstStyle/>
          <a:p>
            <a:fld id="{F277EA53-4DB1-4D95-B40D-C748397C9D0C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27" name="图片 10">
            <a:extLst>
              <a:ext uri="{FF2B5EF4-FFF2-40B4-BE49-F238E27FC236}">
                <a16:creationId xmlns:a16="http://schemas.microsoft.com/office/drawing/2014/main" id="{59A829A9-BC2C-4198-B6D8-4D070981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42" y="3901188"/>
            <a:ext cx="1541353" cy="26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60966E-B690-436B-ADB6-CB92CA0E1C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98" y="4168660"/>
            <a:ext cx="1827630" cy="1315144"/>
          </a:xfrm>
          <a:prstGeom prst="rect">
            <a:avLst/>
          </a:prstGeom>
        </p:spPr>
      </p:pic>
      <p:sp>
        <p:nvSpPr>
          <p:cNvPr id="30" name="右箭头 27">
            <a:extLst>
              <a:ext uri="{FF2B5EF4-FFF2-40B4-BE49-F238E27FC236}">
                <a16:creationId xmlns:a16="http://schemas.microsoft.com/office/drawing/2014/main" id="{01732F0F-547D-43A8-8EDA-B4A7D8549F3B}"/>
              </a:ext>
            </a:extLst>
          </p:cNvPr>
          <p:cNvSpPr/>
          <p:nvPr/>
        </p:nvSpPr>
        <p:spPr>
          <a:xfrm rot="10800000">
            <a:off x="2464810" y="4758439"/>
            <a:ext cx="395654" cy="2637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95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90154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43" y="1387370"/>
            <a:ext cx="2485636" cy="20016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211" y="1387457"/>
            <a:ext cx="2485636" cy="2001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B657EC-23C2-492F-8860-D721932D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80" y="4488017"/>
            <a:ext cx="2718321" cy="19662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21C5D4-683A-4D81-A5E5-DD8F75FE7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97793"/>
            <a:ext cx="2718321" cy="194549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54DF3D4-3835-4185-B7E8-75524B4420C0}"/>
              </a:ext>
            </a:extLst>
          </p:cNvPr>
          <p:cNvSpPr txBox="1"/>
          <p:nvPr/>
        </p:nvSpPr>
        <p:spPr>
          <a:xfrm>
            <a:off x="698573" y="281191"/>
            <a:ext cx="9674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b="1" i="0" dirty="0">
                <a:solidFill>
                  <a:srgbClr val="2A2B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Strength calculation of 10 m vacuum chamber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D3C824-A3C0-46B9-BBD9-B285181AB921}"/>
              </a:ext>
            </a:extLst>
          </p:cNvPr>
          <p:cNvSpPr txBox="1"/>
          <p:nvPr/>
        </p:nvSpPr>
        <p:spPr>
          <a:xfrm>
            <a:off x="992613" y="940190"/>
            <a:ext cx="10912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Good support is an important guarantee to ensure that the 10-meter vacuum chamber does not deform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A8BD77-3B27-4DD7-9BE4-32DCAC07F7C3}"/>
              </a:ext>
            </a:extLst>
          </p:cNvPr>
          <p:cNvSpPr txBox="1"/>
          <p:nvPr/>
        </p:nvSpPr>
        <p:spPr>
          <a:xfrm>
            <a:off x="2203585" y="3617295"/>
            <a:ext cx="3955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effectLst/>
                <a:latin typeface="PingFang SC"/>
              </a:rPr>
              <a:t>Every 3m is supported, with a maximum deformation of 1.66mm; </a:t>
            </a:r>
            <a:endParaRPr lang="zh-CN" altLang="en-US" sz="11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DBDBD2-2A1E-4090-BCD2-CD29EA8C8524}"/>
              </a:ext>
            </a:extLst>
          </p:cNvPr>
          <p:cNvSpPr txBox="1"/>
          <p:nvPr/>
        </p:nvSpPr>
        <p:spPr>
          <a:xfrm>
            <a:off x="6150047" y="361729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effectLst/>
                <a:latin typeface="PingFang SC"/>
              </a:rPr>
              <a:t>Every 2m is supported, with a maximum deformation of 0.1mm</a:t>
            </a:r>
            <a:endParaRPr lang="zh-CN" altLang="en-US" sz="11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E75C40-BDB6-4FFE-9287-2DFA719ACC69}"/>
              </a:ext>
            </a:extLst>
          </p:cNvPr>
          <p:cNvSpPr txBox="1"/>
          <p:nvPr/>
        </p:nvSpPr>
        <p:spPr>
          <a:xfrm>
            <a:off x="992613" y="4003683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The RF bellows need enough compression length</a:t>
            </a:r>
          </a:p>
        </p:txBody>
      </p:sp>
    </p:spTree>
    <p:extLst>
      <p:ext uri="{BB962C8B-B14F-4D97-AF65-F5344CB8AC3E}">
        <p14:creationId xmlns:p14="http://schemas.microsoft.com/office/powerpoint/2010/main" val="103482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02" y="2428237"/>
            <a:ext cx="3240000" cy="20143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7416" y="5032395"/>
            <a:ext cx="102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5035" y="256260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3mm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88" y="2428237"/>
            <a:ext cx="2815470" cy="201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58114" y="2541808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2mm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FACA7D-CFBB-41BC-9C85-0D16807CAD27}"/>
              </a:ext>
            </a:extLst>
          </p:cNvPr>
          <p:cNvSpPr txBox="1"/>
          <p:nvPr/>
        </p:nvSpPr>
        <p:spPr>
          <a:xfrm>
            <a:off x="827613" y="221096"/>
            <a:ext cx="9943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2A2B2E"/>
                </a:solidFill>
                <a:effectLst/>
                <a:latin typeface="PingFang SC"/>
              </a:rPr>
              <a:t>Comparison of temperature rise with different wall thickness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5A05A6-BED7-4FAB-B4C5-3147574A1CE9}"/>
              </a:ext>
            </a:extLst>
          </p:cNvPr>
          <p:cNvSpPr txBox="1"/>
          <p:nvPr/>
        </p:nvSpPr>
        <p:spPr>
          <a:xfrm>
            <a:off x="1038686" y="878680"/>
            <a:ext cx="10479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i="0" dirty="0">
                <a:solidFill>
                  <a:srgbClr val="2A2B2E"/>
                </a:solidFill>
                <a:effectLst/>
                <a:latin typeface="PingFang SC"/>
              </a:rPr>
              <a:t>Boundary conditions: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 water cooling convection heat transfer coefficient 1000 W/ m</a:t>
            </a:r>
            <a:r>
              <a:rPr lang="en-US" altLang="zh-CN" b="0" i="0" baseline="30000" dirty="0">
                <a:solidFill>
                  <a:srgbClr val="2A2B2E"/>
                </a:solidFill>
                <a:effectLst/>
                <a:latin typeface="PingFang SC"/>
              </a:rPr>
              <a:t>2</a:t>
            </a:r>
            <a:r>
              <a:rPr lang="en-US" altLang="zh-CN" dirty="0">
                <a:solidFill>
                  <a:srgbClr val="2A2B2E"/>
                </a:solidFill>
                <a:latin typeface="PingFang SC"/>
              </a:rPr>
              <a:t>·k,</a:t>
            </a:r>
            <a:endParaRPr lang="en-US" altLang="zh-CN" b="0" i="0" dirty="0">
              <a:solidFill>
                <a:srgbClr val="2A2B2E"/>
              </a:solidFill>
              <a:effectLst/>
              <a:latin typeface="PingFang SC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 air natural convection heat transfer coefficient W/ m</a:t>
            </a:r>
            <a:r>
              <a:rPr lang="en-US" altLang="zh-CN" b="0" i="0" baseline="30000" dirty="0">
                <a:solidFill>
                  <a:srgbClr val="2A2B2E"/>
                </a:solidFill>
                <a:effectLst/>
                <a:latin typeface="PingFang SC"/>
              </a:rPr>
              <a:t>2</a:t>
            </a:r>
            <a:r>
              <a:rPr lang="en-US" altLang="zh-CN" dirty="0">
                <a:solidFill>
                  <a:srgbClr val="2A2B2E"/>
                </a:solidFill>
                <a:latin typeface="PingFang SC"/>
              </a:rPr>
              <a:t>·k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Photon power density 740W/m; The width of photon beam is 0.85mm.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49FD16-2D00-4D56-AC0C-45E87A0D5843}"/>
              </a:ext>
            </a:extLst>
          </p:cNvPr>
          <p:cNvSpPr txBox="1"/>
          <p:nvPr/>
        </p:nvSpPr>
        <p:spPr>
          <a:xfrm>
            <a:off x="1176488" y="5462957"/>
            <a:ext cx="106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The water cooling efficiency has a great influence on the temperature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Vacuum chamber Wall thickness has little effect on temperature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the thermal deformation caused by synchronous light mainly depends on the water cooling 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When the chamber wall is thinner, better support is needed to prevent deformation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01EDE6-9100-4292-B7E1-31A835F5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44" y="2428237"/>
            <a:ext cx="2485636" cy="20015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2D9AA6E-D681-43C7-A9A3-8BCCC6B0EAE9}"/>
              </a:ext>
            </a:extLst>
          </p:cNvPr>
          <p:cNvSpPr txBox="1"/>
          <p:nvPr/>
        </p:nvSpPr>
        <p:spPr>
          <a:xfrm>
            <a:off x="7967058" y="470955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effectLst/>
                <a:latin typeface="PingFang SC"/>
              </a:rPr>
              <a:t>Every 2m is supported, with a maximum deformation of 0.1mm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9511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7F2E359-54AA-4229-AD73-84F95E666BB0}"/>
              </a:ext>
            </a:extLst>
          </p:cNvPr>
          <p:cNvSpPr txBox="1"/>
          <p:nvPr/>
        </p:nvSpPr>
        <p:spPr>
          <a:xfrm>
            <a:off x="794549" y="396248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铜真空盒预算说明（按单环核算）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91EBD8-5A48-4900-83B2-F687C2DD8473}"/>
              </a:ext>
            </a:extLst>
          </p:cNvPr>
          <p:cNvSpPr txBox="1"/>
          <p:nvPr/>
        </p:nvSpPr>
        <p:spPr>
          <a:xfrm>
            <a:off x="794549" y="5892365"/>
            <a:ext cx="106029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/>
              <a:t>CDR</a:t>
            </a:r>
            <a:r>
              <a:rPr lang="zh-CN" altLang="en-US" b="1" dirty="0"/>
              <a:t>铜真空盒是按</a:t>
            </a:r>
            <a:r>
              <a:rPr lang="en-US" altLang="zh-CN" b="1" dirty="0"/>
              <a:t>80km</a:t>
            </a:r>
            <a:r>
              <a:rPr lang="zh-CN" altLang="en-US" b="1" dirty="0"/>
              <a:t>估算，</a:t>
            </a:r>
            <a:r>
              <a:rPr lang="en-US" altLang="zh-CN" b="1" dirty="0"/>
              <a:t>TDR</a:t>
            </a:r>
            <a:r>
              <a:rPr lang="zh-CN" altLang="en-US" b="1" dirty="0"/>
              <a:t> 按真空盒长度</a:t>
            </a:r>
            <a:r>
              <a:rPr lang="en-US" altLang="zh-CN" b="1" dirty="0"/>
              <a:t>95.074km</a:t>
            </a:r>
            <a:r>
              <a:rPr lang="zh-CN" altLang="en-US" b="1" dirty="0"/>
              <a:t>计算</a:t>
            </a:r>
            <a:r>
              <a:rPr lang="en-US" altLang="zh-CN" b="1" dirty="0"/>
              <a:t>,</a:t>
            </a:r>
            <a:r>
              <a:rPr lang="zh-CN" altLang="en-US" b="1" dirty="0"/>
              <a:t>单环铜真空盒增加</a:t>
            </a:r>
            <a:r>
              <a:rPr lang="en-US" altLang="zh-CN" b="1" dirty="0"/>
              <a:t>15.074km</a:t>
            </a:r>
            <a:r>
              <a:rPr lang="zh-CN" altLang="en-US" b="1" dirty="0"/>
              <a:t>；</a:t>
            </a:r>
            <a:endParaRPr lang="en-US" altLang="zh-CN" b="1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D9AD118-282B-4F32-B0EB-DD9E954C5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75597"/>
              </p:ext>
            </p:extLst>
          </p:nvPr>
        </p:nvGraphicFramePr>
        <p:xfrm>
          <a:off x="1047750" y="1309688"/>
          <a:ext cx="10096499" cy="43008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94723">
                  <a:extLst>
                    <a:ext uri="{9D8B030D-6E8A-4147-A177-3AD203B41FA5}">
                      <a16:colId xmlns:a16="http://schemas.microsoft.com/office/drawing/2014/main" val="2093878333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37702764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1665563301"/>
                    </a:ext>
                  </a:extLst>
                </a:gridCol>
                <a:gridCol w="1073351">
                  <a:extLst>
                    <a:ext uri="{9D8B030D-6E8A-4147-A177-3AD203B41FA5}">
                      <a16:colId xmlns:a16="http://schemas.microsoft.com/office/drawing/2014/main" val="1337093934"/>
                    </a:ext>
                  </a:extLst>
                </a:gridCol>
                <a:gridCol w="792394">
                  <a:extLst>
                    <a:ext uri="{9D8B030D-6E8A-4147-A177-3AD203B41FA5}">
                      <a16:colId xmlns:a16="http://schemas.microsoft.com/office/drawing/2014/main" val="214958408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633639858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819749532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val="3547724432"/>
                    </a:ext>
                  </a:extLst>
                </a:gridCol>
                <a:gridCol w="2452831">
                  <a:extLst>
                    <a:ext uri="{9D8B030D-6E8A-4147-A177-3AD203B41FA5}">
                      <a16:colId xmlns:a16="http://schemas.microsoft.com/office/drawing/2014/main" val="112845361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collider d56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圆铜真空盒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(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单环弧区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)-2018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价格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collider d56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圆铜真空盒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(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单环直线节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)-2018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价格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备注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35988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编号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明细项目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单位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单价（万元</a:t>
                      </a:r>
                      <a:r>
                        <a:rPr lang="en-US" altLang="zh-CN" sz="1400" b="0" u="none" strike="noStrike" dirty="0">
                          <a:effectLst/>
                        </a:rPr>
                        <a:t>/</a:t>
                      </a:r>
                      <a:r>
                        <a:rPr lang="zh-CN" altLang="en-US" sz="1400" b="0" u="none" strike="noStrike" dirty="0">
                          <a:effectLst/>
                        </a:rPr>
                        <a:t>米）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数量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总价（万元）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数量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总价（万元）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3343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管坯材料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米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0.20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78426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15685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16648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3330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按弧区</a:t>
                      </a:r>
                      <a:r>
                        <a:rPr lang="en-US" altLang="zh-CN" sz="1400" b="0" u="none" strike="noStrike">
                          <a:effectLst/>
                        </a:rPr>
                        <a:t>78.4km</a:t>
                      </a:r>
                      <a:r>
                        <a:rPr lang="zh-CN" altLang="en-US" sz="1400" b="0" u="none" strike="noStrike">
                          <a:effectLst/>
                        </a:rPr>
                        <a:t>，直线节、高频区、对撞区共</a:t>
                      </a:r>
                      <a:r>
                        <a:rPr lang="en-US" altLang="zh-CN" sz="1400" b="0" u="none" strike="noStrike">
                          <a:effectLst/>
                        </a:rPr>
                        <a:t>16km</a:t>
                      </a:r>
                      <a:r>
                        <a:rPr lang="zh-CN" altLang="en-US" sz="1400" b="0" u="none" strike="noStrike">
                          <a:effectLst/>
                        </a:rPr>
                        <a:t>计算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77984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法兰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17792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1779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2781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278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89992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加工费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0.80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8896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7117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1112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effectLst/>
                        </a:rPr>
                        <a:t>包括真空管、水道、挡光台阶等的加工，涉及</a:t>
                      </a:r>
                      <a:r>
                        <a:rPr lang="en-US" altLang="zh-CN" sz="1400" b="0" u="none" strike="noStrike" dirty="0">
                          <a:effectLst/>
                        </a:rPr>
                        <a:t>5.5</a:t>
                      </a:r>
                      <a:r>
                        <a:rPr lang="zh-CN" altLang="en-US" sz="1400" b="0" u="none" strike="noStrike" dirty="0">
                          <a:effectLst/>
                        </a:rPr>
                        <a:t>米长冷却水管的低温钎焊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802087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焊接及装配检测费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9786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1530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164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水路配件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0.05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445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70457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表面处理费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米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0.05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78426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3921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16648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832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需有效去除表面碳氧化层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79607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包装运输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890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1391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139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真空封装，需要两个盲板法兰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67431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税费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套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0.33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8896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>
                          <a:effectLst/>
                        </a:rPr>
                        <a:t>2891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1391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452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effectLst/>
                        </a:rPr>
                        <a:t>13%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267118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42398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50122.5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562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54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86A2C74-BE0E-4F1E-A9B3-20CADACBB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30104"/>
              </p:ext>
            </p:extLst>
          </p:nvPr>
        </p:nvGraphicFramePr>
        <p:xfrm>
          <a:off x="235527" y="692656"/>
          <a:ext cx="11720945" cy="6017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48">
                  <a:extLst>
                    <a:ext uri="{9D8B030D-6E8A-4147-A177-3AD203B41FA5}">
                      <a16:colId xmlns:a16="http://schemas.microsoft.com/office/drawing/2014/main" val="28343211"/>
                    </a:ext>
                  </a:extLst>
                </a:gridCol>
                <a:gridCol w="922134">
                  <a:extLst>
                    <a:ext uri="{9D8B030D-6E8A-4147-A177-3AD203B41FA5}">
                      <a16:colId xmlns:a16="http://schemas.microsoft.com/office/drawing/2014/main" val="531180858"/>
                    </a:ext>
                  </a:extLst>
                </a:gridCol>
                <a:gridCol w="1375921">
                  <a:extLst>
                    <a:ext uri="{9D8B030D-6E8A-4147-A177-3AD203B41FA5}">
                      <a16:colId xmlns:a16="http://schemas.microsoft.com/office/drawing/2014/main" val="625600914"/>
                    </a:ext>
                  </a:extLst>
                </a:gridCol>
                <a:gridCol w="614241">
                  <a:extLst>
                    <a:ext uri="{9D8B030D-6E8A-4147-A177-3AD203B41FA5}">
                      <a16:colId xmlns:a16="http://schemas.microsoft.com/office/drawing/2014/main" val="2249235143"/>
                    </a:ext>
                  </a:extLst>
                </a:gridCol>
                <a:gridCol w="624311">
                  <a:extLst>
                    <a:ext uri="{9D8B030D-6E8A-4147-A177-3AD203B41FA5}">
                      <a16:colId xmlns:a16="http://schemas.microsoft.com/office/drawing/2014/main" val="3031674701"/>
                    </a:ext>
                  </a:extLst>
                </a:gridCol>
                <a:gridCol w="644452">
                  <a:extLst>
                    <a:ext uri="{9D8B030D-6E8A-4147-A177-3AD203B41FA5}">
                      <a16:colId xmlns:a16="http://schemas.microsoft.com/office/drawing/2014/main" val="1323238125"/>
                    </a:ext>
                  </a:extLst>
                </a:gridCol>
                <a:gridCol w="686047">
                  <a:extLst>
                    <a:ext uri="{9D8B030D-6E8A-4147-A177-3AD203B41FA5}">
                      <a16:colId xmlns:a16="http://schemas.microsoft.com/office/drawing/2014/main" val="593468665"/>
                    </a:ext>
                  </a:extLst>
                </a:gridCol>
                <a:gridCol w="756358">
                  <a:extLst>
                    <a:ext uri="{9D8B030D-6E8A-4147-A177-3AD203B41FA5}">
                      <a16:colId xmlns:a16="http://schemas.microsoft.com/office/drawing/2014/main" val="1161509414"/>
                    </a:ext>
                  </a:extLst>
                </a:gridCol>
                <a:gridCol w="714913">
                  <a:extLst>
                    <a:ext uri="{9D8B030D-6E8A-4147-A177-3AD203B41FA5}">
                      <a16:colId xmlns:a16="http://schemas.microsoft.com/office/drawing/2014/main" val="1121950856"/>
                    </a:ext>
                  </a:extLst>
                </a:gridCol>
                <a:gridCol w="551727">
                  <a:extLst>
                    <a:ext uri="{9D8B030D-6E8A-4147-A177-3AD203B41FA5}">
                      <a16:colId xmlns:a16="http://schemas.microsoft.com/office/drawing/2014/main" val="1820657276"/>
                    </a:ext>
                  </a:extLst>
                </a:gridCol>
                <a:gridCol w="865642">
                  <a:extLst>
                    <a:ext uri="{9D8B030D-6E8A-4147-A177-3AD203B41FA5}">
                      <a16:colId xmlns:a16="http://schemas.microsoft.com/office/drawing/2014/main" val="1153040020"/>
                    </a:ext>
                  </a:extLst>
                </a:gridCol>
                <a:gridCol w="859125">
                  <a:extLst>
                    <a:ext uri="{9D8B030D-6E8A-4147-A177-3AD203B41FA5}">
                      <a16:colId xmlns:a16="http://schemas.microsoft.com/office/drawing/2014/main" val="1396617142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821305274"/>
                    </a:ext>
                  </a:extLst>
                </a:gridCol>
                <a:gridCol w="1893453">
                  <a:extLst>
                    <a:ext uri="{9D8B030D-6E8A-4147-A177-3AD203B41FA5}">
                      <a16:colId xmlns:a16="http://schemas.microsoft.com/office/drawing/2014/main" val="410229108"/>
                    </a:ext>
                  </a:extLst>
                </a:gridCol>
              </a:tblGrid>
              <a:tr h="366318"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615027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Quantity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436914"/>
                  </a:ext>
                </a:extLst>
              </a:tr>
              <a:tr h="235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Collider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arc beam pipe_positron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D56/C10100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64000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64000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D56/C10100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-21602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简化真空盒结构，将真空链接件单独列出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144838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arc beam pipe_electron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Al-6060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D56/C10100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42398.0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10398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电子环铝升级为铜，简化真空盒结构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2892149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 Straight section 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304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304L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7725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15449.2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7449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将不锈钢更改为铜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779773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SIP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13333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603970"/>
                  </a:ext>
                </a:extLst>
              </a:tr>
              <a:tr h="196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Gauge &amp; RGA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304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304L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4840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1452.0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1452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75372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NEG coating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Ti-Zr-V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0.15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Ti-Zr-V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电子环增加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NEG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镀膜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488704"/>
                  </a:ext>
                </a:extLst>
              </a:tr>
              <a:tr h="230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50-100L/s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22300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1..5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33450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50-100L/s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13333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-13450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按照</a:t>
                      </a:r>
                      <a:r>
                        <a:rPr lang="en-US" altLang="zh-CN" sz="1200" u="none" strike="noStrike" dirty="0">
                          <a:effectLst/>
                        </a:rPr>
                        <a:t>Higgs 30MW</a:t>
                      </a:r>
                      <a:r>
                        <a:rPr lang="zh-CN" altLang="en-US" sz="1200" u="none" strike="noStrike" dirty="0">
                          <a:effectLst/>
                        </a:rPr>
                        <a:t>最低配置，同时</a:t>
                      </a:r>
                      <a:r>
                        <a:rPr lang="en-US" altLang="zh-CN" sz="1200" u="none" strike="noStrike" dirty="0">
                          <a:effectLst/>
                        </a:rPr>
                        <a:t>NEG</a:t>
                      </a:r>
                      <a:r>
                        <a:rPr lang="zh-CN" altLang="en-US" sz="1200" u="none" strike="noStrike" dirty="0">
                          <a:effectLst/>
                        </a:rPr>
                        <a:t>镀膜降低泵的数量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9373345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200L/s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36139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1040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15600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DN63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1040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15600.0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61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026624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3120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3120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CF63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63588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RF shielded bellows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36000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DN63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20573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30859.6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-5140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真空盒数量变动引起</a:t>
                      </a:r>
                      <a:r>
                        <a:rPr lang="en-US" altLang="zh-CN" sz="1200" u="none" strike="noStrike" dirty="0">
                          <a:effectLst/>
                        </a:rPr>
                        <a:t>RF</a:t>
                      </a:r>
                      <a:r>
                        <a:rPr lang="zh-CN" altLang="en-US" sz="1200" u="none" strike="noStrike" dirty="0">
                          <a:effectLst/>
                        </a:rPr>
                        <a:t>屏蔽波纹管数量减少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6831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8640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CCG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8640.0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794148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Residual gas analyzer</a:t>
                      </a:r>
                      <a:endParaRPr lang="en-GB" sz="1200" b="0" i="0" u="none" strike="noStrike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5200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RGA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4736283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Helium leak detector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 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He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62248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Cooling tube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10mm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0.005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10mm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0813685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heating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220v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0.01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220v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18000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计算有误，增加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亿　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822794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024218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 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1000.0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352884"/>
                  </a:ext>
                </a:extLst>
              </a:tr>
              <a:tr h="1875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233010.0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249116.7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16107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合计增加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1.61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亿元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07509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DB19F2C-7031-4D62-BFD9-0A15BE647B95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Collider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958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17E3105-EC3F-41D6-936F-A313151A0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65153"/>
              </p:ext>
            </p:extLst>
          </p:nvPr>
        </p:nvGraphicFramePr>
        <p:xfrm>
          <a:off x="221673" y="1099128"/>
          <a:ext cx="11739418" cy="4758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189">
                  <a:extLst>
                    <a:ext uri="{9D8B030D-6E8A-4147-A177-3AD203B41FA5}">
                      <a16:colId xmlns:a16="http://schemas.microsoft.com/office/drawing/2014/main" val="1875300965"/>
                    </a:ext>
                  </a:extLst>
                </a:gridCol>
                <a:gridCol w="923588">
                  <a:extLst>
                    <a:ext uri="{9D8B030D-6E8A-4147-A177-3AD203B41FA5}">
                      <a16:colId xmlns:a16="http://schemas.microsoft.com/office/drawing/2014/main" val="2185942712"/>
                    </a:ext>
                  </a:extLst>
                </a:gridCol>
                <a:gridCol w="1463211">
                  <a:extLst>
                    <a:ext uri="{9D8B030D-6E8A-4147-A177-3AD203B41FA5}">
                      <a16:colId xmlns:a16="http://schemas.microsoft.com/office/drawing/2014/main" val="976095787"/>
                    </a:ext>
                  </a:extLst>
                </a:gridCol>
                <a:gridCol w="739388">
                  <a:extLst>
                    <a:ext uri="{9D8B030D-6E8A-4147-A177-3AD203B41FA5}">
                      <a16:colId xmlns:a16="http://schemas.microsoft.com/office/drawing/2014/main" val="2378020613"/>
                    </a:ext>
                  </a:extLst>
                </a:gridCol>
                <a:gridCol w="739388">
                  <a:extLst>
                    <a:ext uri="{9D8B030D-6E8A-4147-A177-3AD203B41FA5}">
                      <a16:colId xmlns:a16="http://schemas.microsoft.com/office/drawing/2014/main" val="547542312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900808024"/>
                    </a:ext>
                  </a:extLst>
                </a:gridCol>
                <a:gridCol w="674814">
                  <a:extLst>
                    <a:ext uri="{9D8B030D-6E8A-4147-A177-3AD203B41FA5}">
                      <a16:colId xmlns:a16="http://schemas.microsoft.com/office/drawing/2014/main" val="3887433052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1204369169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3772598638"/>
                    </a:ext>
                  </a:extLst>
                </a:gridCol>
                <a:gridCol w="535709">
                  <a:extLst>
                    <a:ext uri="{9D8B030D-6E8A-4147-A177-3AD203B41FA5}">
                      <a16:colId xmlns:a16="http://schemas.microsoft.com/office/drawing/2014/main" val="1589946596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1387623282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val="2720320222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186976049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864025396"/>
                    </a:ext>
                  </a:extLst>
                </a:gridCol>
              </a:tblGrid>
              <a:tr h="4063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9391529"/>
                  </a:ext>
                </a:extLst>
              </a:tr>
              <a:tr h="786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No.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8107812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Booster</a:t>
                      </a:r>
                      <a:endParaRPr lang="zh-CN" altLang="en-US" sz="1200" b="1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Arc beam pipe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Al6060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Al6060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27367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27367.3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-4633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简化真空盒结构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961179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Straight section beam pipe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5540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5540.0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不锈钢改为铝合金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8999369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SIP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8400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2520.0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2520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856694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Manifold for Gauge &amp; RGA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726.0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726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93911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12000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193071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100-400L/s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8400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12600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100-400L/s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8400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12600.0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1003957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DN63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5200.0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8478493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1560.0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743172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2160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4320.0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917720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2600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2600.0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0484394"/>
                  </a:ext>
                </a:extLst>
              </a:tr>
              <a:tr h="240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1834329"/>
                  </a:ext>
                </a:extLst>
              </a:tr>
              <a:tr h="235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2065810"/>
                  </a:ext>
                </a:extLst>
              </a:tr>
              <a:tr h="2294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67380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67533.3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768649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2B1256F-4693-4180-9DB4-7A7622E126B9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Booster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145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F3315D8-2928-4130-BC31-938277728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46661"/>
              </p:ext>
            </p:extLst>
          </p:nvPr>
        </p:nvGraphicFramePr>
        <p:xfrm>
          <a:off x="544947" y="755361"/>
          <a:ext cx="11102105" cy="5946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72">
                  <a:extLst>
                    <a:ext uri="{9D8B030D-6E8A-4147-A177-3AD203B41FA5}">
                      <a16:colId xmlns:a16="http://schemas.microsoft.com/office/drawing/2014/main" val="2103854056"/>
                    </a:ext>
                  </a:extLst>
                </a:gridCol>
                <a:gridCol w="713554">
                  <a:extLst>
                    <a:ext uri="{9D8B030D-6E8A-4147-A177-3AD203B41FA5}">
                      <a16:colId xmlns:a16="http://schemas.microsoft.com/office/drawing/2014/main" val="298209152"/>
                    </a:ext>
                  </a:extLst>
                </a:gridCol>
                <a:gridCol w="1299972">
                  <a:extLst>
                    <a:ext uri="{9D8B030D-6E8A-4147-A177-3AD203B41FA5}">
                      <a16:colId xmlns:a16="http://schemas.microsoft.com/office/drawing/2014/main" val="327069863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975476049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377057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808714661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val="506470712"/>
                    </a:ext>
                  </a:extLst>
                </a:gridCol>
                <a:gridCol w="779391">
                  <a:extLst>
                    <a:ext uri="{9D8B030D-6E8A-4147-A177-3AD203B41FA5}">
                      <a16:colId xmlns:a16="http://schemas.microsoft.com/office/drawing/2014/main" val="2744413015"/>
                    </a:ext>
                  </a:extLst>
                </a:gridCol>
                <a:gridCol w="677167">
                  <a:extLst>
                    <a:ext uri="{9D8B030D-6E8A-4147-A177-3AD203B41FA5}">
                      <a16:colId xmlns:a16="http://schemas.microsoft.com/office/drawing/2014/main" val="2215296641"/>
                    </a:ext>
                  </a:extLst>
                </a:gridCol>
                <a:gridCol w="522596">
                  <a:extLst>
                    <a:ext uri="{9D8B030D-6E8A-4147-A177-3AD203B41FA5}">
                      <a16:colId xmlns:a16="http://schemas.microsoft.com/office/drawing/2014/main" val="1564932235"/>
                    </a:ext>
                  </a:extLst>
                </a:gridCol>
                <a:gridCol w="754810">
                  <a:extLst>
                    <a:ext uri="{9D8B030D-6E8A-4147-A177-3AD203B41FA5}">
                      <a16:colId xmlns:a16="http://schemas.microsoft.com/office/drawing/2014/main" val="3784333684"/>
                    </a:ext>
                  </a:extLst>
                </a:gridCol>
                <a:gridCol w="757381">
                  <a:extLst>
                    <a:ext uri="{9D8B030D-6E8A-4147-A177-3AD203B41FA5}">
                      <a16:colId xmlns:a16="http://schemas.microsoft.com/office/drawing/2014/main" val="257347991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27604739"/>
                    </a:ext>
                  </a:extLst>
                </a:gridCol>
                <a:gridCol w="1967343">
                  <a:extLst>
                    <a:ext uri="{9D8B030D-6E8A-4147-A177-3AD203B41FA5}">
                      <a16:colId xmlns:a16="http://schemas.microsoft.com/office/drawing/2014/main" val="1931523297"/>
                    </a:ext>
                  </a:extLst>
                </a:gridCol>
              </a:tblGrid>
              <a:tr h="359615"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393291"/>
                  </a:ext>
                </a:extLst>
              </a:tr>
              <a:tr h="359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Classification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1200" b="1" u="none" strike="noStrike" dirty="0">
                          <a:effectLst/>
                        </a:rPr>
                        <a:t>Specification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742469"/>
                  </a:ext>
                </a:extLst>
              </a:tr>
              <a:tr h="22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7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LINAC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931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279.3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磁导率：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r>
                        <a:rPr lang="zh-CN" altLang="en-US" sz="1200" u="none" strike="noStrike" dirty="0">
                          <a:effectLst/>
                        </a:rPr>
                        <a:t>，磁铁内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，个别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044402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Manifold for SIP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0.3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1029.3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1029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832585"/>
                  </a:ext>
                </a:extLst>
              </a:tr>
              <a:tr h="1221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Gauge &amp; RGA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1352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405.6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956397"/>
                  </a:ext>
                </a:extLst>
              </a:tr>
              <a:tr h="243653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Manifold for Gauge &amp; RGA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0.3</a:t>
                      </a:r>
                      <a:endParaRPr lang="en-US" altLang="zh-CN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405.6</a:t>
                      </a:r>
                      <a:endParaRPr lang="en-US" altLang="zh-CN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2908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528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4094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1228.2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700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1041078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Sputtering </a:t>
                      </a:r>
                      <a:r>
                        <a:rPr lang="en-GB" sz="1200" b="1" u="none" strike="noStrike" dirty="0">
                          <a:effectLst/>
                        </a:rPr>
                        <a:t>Ion pump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100L/s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1310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2620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100L/s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6862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4242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566083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25747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506148"/>
                  </a:ext>
                </a:extLst>
              </a:tr>
              <a:tr h="432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798627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VAT</a:t>
                      </a:r>
                      <a:r>
                        <a:rPr lang="zh-CN" altLang="en-US" sz="1200" u="none" strike="noStrike">
                          <a:effectLst/>
                        </a:rPr>
                        <a:t>进口阀门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376129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Vacuum gauge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611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1222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2704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1482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9243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114584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Helium leak detector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6232028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connectors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71104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heating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89582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55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855090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Total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6060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14736.4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8676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能量增加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20GeV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805988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0523224-0578-4401-980E-15317F6D6FC7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GB" altLang="zh-CN" sz="2000" b="1" u="none" strike="noStrike" dirty="0">
                <a:effectLst/>
              </a:rPr>
              <a:t>LINAC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486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7BB0706-B76B-412A-8807-94DF874BE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42082"/>
              </p:ext>
            </p:extLst>
          </p:nvPr>
        </p:nvGraphicFramePr>
        <p:xfrm>
          <a:off x="475673" y="966211"/>
          <a:ext cx="11554689" cy="4606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81">
                  <a:extLst>
                    <a:ext uri="{9D8B030D-6E8A-4147-A177-3AD203B41FA5}">
                      <a16:colId xmlns:a16="http://schemas.microsoft.com/office/drawing/2014/main" val="3420508935"/>
                    </a:ext>
                  </a:extLst>
                </a:gridCol>
                <a:gridCol w="909055">
                  <a:extLst>
                    <a:ext uri="{9D8B030D-6E8A-4147-A177-3AD203B41FA5}">
                      <a16:colId xmlns:a16="http://schemas.microsoft.com/office/drawing/2014/main" val="2864220173"/>
                    </a:ext>
                  </a:extLst>
                </a:gridCol>
                <a:gridCol w="1253563">
                  <a:extLst>
                    <a:ext uri="{9D8B030D-6E8A-4147-A177-3AD203B41FA5}">
                      <a16:colId xmlns:a16="http://schemas.microsoft.com/office/drawing/2014/main" val="538761740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96843624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32887297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30722919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531138012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741959250"/>
                    </a:ext>
                  </a:extLst>
                </a:gridCol>
                <a:gridCol w="483668">
                  <a:extLst>
                    <a:ext uri="{9D8B030D-6E8A-4147-A177-3AD203B41FA5}">
                      <a16:colId xmlns:a16="http://schemas.microsoft.com/office/drawing/2014/main" val="1854863374"/>
                    </a:ext>
                  </a:extLst>
                </a:gridCol>
                <a:gridCol w="543901">
                  <a:extLst>
                    <a:ext uri="{9D8B030D-6E8A-4147-A177-3AD203B41FA5}">
                      <a16:colId xmlns:a16="http://schemas.microsoft.com/office/drawing/2014/main" val="897039706"/>
                    </a:ext>
                  </a:extLst>
                </a:gridCol>
                <a:gridCol w="810467">
                  <a:extLst>
                    <a:ext uri="{9D8B030D-6E8A-4147-A177-3AD203B41FA5}">
                      <a16:colId xmlns:a16="http://schemas.microsoft.com/office/drawing/2014/main" val="372116811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498846435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3458870216"/>
                    </a:ext>
                  </a:extLst>
                </a:gridCol>
                <a:gridCol w="1939635">
                  <a:extLst>
                    <a:ext uri="{9D8B030D-6E8A-4147-A177-3AD203B41FA5}">
                      <a16:colId xmlns:a16="http://schemas.microsoft.com/office/drawing/2014/main" val="1688214298"/>
                    </a:ext>
                  </a:extLst>
                </a:gridCol>
              </a:tblGrid>
              <a:tr h="390845"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8360027"/>
                  </a:ext>
                </a:extLst>
              </a:tr>
              <a:tr h="39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No.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Classification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Device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total Price  / (CNY 10,000)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1" u="none" strike="noStrike" dirty="0">
                          <a:effectLst/>
                        </a:rPr>
                        <a:t>Specification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Unit price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total Price  / (CNY 10,000)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2851493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Damping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Al6060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真空盒材料改为铝合金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327611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Bellows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75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112.5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磁导率要求，材料改为</a:t>
                      </a:r>
                      <a:r>
                        <a:rPr lang="en-US" altLang="zh-CN" sz="1200" u="none" strike="noStrike">
                          <a:effectLst/>
                        </a:rPr>
                        <a:t>316L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6752763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30L/s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561901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565173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CF63</a:t>
                      </a:r>
                      <a:endParaRPr lang="en-GB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995340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83870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11140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RGA</a:t>
                      </a:r>
                      <a:endParaRPr lang="en-GB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80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291830"/>
                  </a:ext>
                </a:extLst>
              </a:tr>
              <a:tr h="226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connectors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67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67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266626"/>
                  </a:ext>
                </a:extLst>
              </a:tr>
              <a:tr h="3449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705.5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增加 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388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万元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6178841"/>
                  </a:ext>
                </a:extLst>
              </a:tr>
              <a:tr h="148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transport line</a:t>
                      </a:r>
                      <a:endParaRPr lang="en-GB" sz="1200" b="1" i="0" u="none" strike="noStrike" dirty="0">
                        <a:solidFill>
                          <a:srgbClr val="2F75B5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316L</a:t>
                      </a:r>
                      <a:endParaRPr lang="en-GB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内径</a:t>
                      </a:r>
                      <a:r>
                        <a:rPr lang="en-GB" sz="1200" u="none" strike="noStrike" dirty="0">
                          <a:effectLst/>
                        </a:rPr>
                        <a:t>D57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7337410"/>
                  </a:ext>
                </a:extLst>
              </a:tr>
              <a:tr h="148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936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280.8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281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019581"/>
                  </a:ext>
                </a:extLst>
              </a:tr>
              <a:tr h="148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Ion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936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1404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9624254"/>
                  </a:ext>
                </a:extLst>
              </a:tr>
              <a:tr h="148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117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按</a:t>
                      </a:r>
                      <a:r>
                        <a:rPr lang="en-US" altLang="zh-CN" sz="1200" u="none" strike="noStrike">
                          <a:effectLst/>
                        </a:rPr>
                        <a:t>20</a:t>
                      </a:r>
                      <a:r>
                        <a:rPr lang="zh-CN" altLang="en-US" sz="1200" u="none" strike="noStrike">
                          <a:effectLst/>
                        </a:rPr>
                        <a:t>米分布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642674"/>
                  </a:ext>
                </a:extLst>
              </a:tr>
              <a:tr h="148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Gate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CF35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47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301224"/>
                  </a:ext>
                </a:extLst>
              </a:tr>
              <a:tr h="144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gauge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CCG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234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468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按</a:t>
                      </a:r>
                      <a:r>
                        <a:rPr lang="en-US" altLang="zh-CN" sz="1200" u="none" strike="noStrike" dirty="0">
                          <a:effectLst/>
                        </a:rPr>
                        <a:t>20</a:t>
                      </a:r>
                      <a:r>
                        <a:rPr lang="zh-CN" altLang="en-US" sz="1200" u="none" strike="noStrike" dirty="0">
                          <a:effectLst/>
                        </a:rPr>
                        <a:t>米分布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7253554"/>
                  </a:ext>
                </a:extLst>
              </a:tr>
              <a:tr h="1768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4141.8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4142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4141.8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76900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E17A3E7-DBB0-4F96-AA11-CE2922980232}"/>
              </a:ext>
            </a:extLst>
          </p:cNvPr>
          <p:cNvSpPr txBox="1"/>
          <p:nvPr/>
        </p:nvSpPr>
        <p:spPr>
          <a:xfrm>
            <a:off x="876300" y="1563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u="none" strike="noStrike" dirty="0">
                <a:effectLst/>
              </a:rPr>
              <a:t>Damping ring &amp; transport line</a:t>
            </a:r>
            <a:r>
              <a:rPr lang="en-GB" altLang="zh-CN" sz="2000" b="1" u="none" strike="noStrike" dirty="0">
                <a:effectLst/>
              </a:rPr>
              <a:t> </a:t>
            </a:r>
            <a:r>
              <a:rPr lang="en-US" altLang="zh-CN" sz="2000" b="1" u="none" strike="noStrike" dirty="0">
                <a:effectLst/>
              </a:rPr>
              <a:t>cost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90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2CD2A86-C8E0-493F-ACB4-B14CAEC90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64083"/>
              </p:ext>
            </p:extLst>
          </p:nvPr>
        </p:nvGraphicFramePr>
        <p:xfrm>
          <a:off x="1529607" y="2503713"/>
          <a:ext cx="8626764" cy="4005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918">
                  <a:extLst>
                    <a:ext uri="{9D8B030D-6E8A-4147-A177-3AD203B41FA5}">
                      <a16:colId xmlns:a16="http://schemas.microsoft.com/office/drawing/2014/main" val="798184559"/>
                    </a:ext>
                  </a:extLst>
                </a:gridCol>
                <a:gridCol w="2111984">
                  <a:extLst>
                    <a:ext uri="{9D8B030D-6E8A-4147-A177-3AD203B41FA5}">
                      <a16:colId xmlns:a16="http://schemas.microsoft.com/office/drawing/2014/main" val="2318463174"/>
                    </a:ext>
                  </a:extLst>
                </a:gridCol>
                <a:gridCol w="2657009">
                  <a:extLst>
                    <a:ext uri="{9D8B030D-6E8A-4147-A177-3AD203B41FA5}">
                      <a16:colId xmlns:a16="http://schemas.microsoft.com/office/drawing/2014/main" val="3311379697"/>
                    </a:ext>
                  </a:extLst>
                </a:gridCol>
                <a:gridCol w="2043853">
                  <a:extLst>
                    <a:ext uri="{9D8B030D-6E8A-4147-A177-3AD203B41FA5}">
                      <a16:colId xmlns:a16="http://schemas.microsoft.com/office/drawing/2014/main" val="4234644000"/>
                    </a:ext>
                  </a:extLst>
                </a:gridCol>
              </a:tblGrid>
              <a:tr h="6370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accelerator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TDR-CDR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99024"/>
                  </a:ext>
                </a:extLst>
              </a:tr>
              <a:tr h="737214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total Price  / (CNY 10,000)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97873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Collider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</a:rPr>
                        <a:t>233010.0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249116.7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16106.7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09704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Booster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</a:rPr>
                        <a:t>67380.0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67533.3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153.3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22972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LINAC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</a:rPr>
                        <a:t>6060.0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8676.4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53622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Damping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</a:rPr>
                        <a:t>320.0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707.5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387.5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8612"/>
                  </a:ext>
                </a:extLst>
              </a:tr>
              <a:tr h="494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</a:rPr>
                        <a:t>transport line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4141.8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4141.8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7323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</a:rPr>
                        <a:t>306770.0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336235.7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29465.7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6576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C0CB3B5-57F7-480D-A4A2-2DE7D8C16C23}"/>
              </a:ext>
            </a:extLst>
          </p:cNvPr>
          <p:cNvSpPr txBox="1"/>
          <p:nvPr/>
        </p:nvSpPr>
        <p:spPr>
          <a:xfrm>
            <a:off x="767944" y="1242338"/>
            <a:ext cx="825631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ea"/>
              </a:rPr>
              <a:t>NEG coating will be applied to both e-, e+ ring;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0" i="0" dirty="0">
                <a:solidFill>
                  <a:srgbClr val="2A2B2E"/>
                </a:solidFill>
                <a:effectLst/>
                <a:latin typeface="PingFang SC"/>
              </a:rPr>
              <a:t>Vacuum system budget of TDR increased by CNY 290 million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24089A-AAF1-4422-876F-ED7E56214406}"/>
              </a:ext>
            </a:extLst>
          </p:cNvPr>
          <p:cNvSpPr txBox="1"/>
          <p:nvPr/>
        </p:nvSpPr>
        <p:spPr>
          <a:xfrm>
            <a:off x="767944" y="459123"/>
            <a:ext cx="7857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 - Total cost CDR Vs TDR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45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Vacuum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ystem</a:t>
            </a: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ring, Transport line</a:t>
            </a:r>
          </a:p>
          <a:p>
            <a:pPr marL="533400" indent="45720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Collider, Booster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ost evaluation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TDR report of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damping ring </a:t>
            </a:r>
          </a:p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Conclusion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615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1BB0C89-08BB-4D63-8BA8-C320C82F4A37}"/>
              </a:ext>
            </a:extLst>
          </p:cNvPr>
          <p:cNvSpPr txBox="1"/>
          <p:nvPr/>
        </p:nvSpPr>
        <p:spPr>
          <a:xfrm>
            <a:off x="877453" y="919080"/>
            <a:ext cx="7831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TDR report of </a:t>
            </a:r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damping ring </a:t>
            </a:r>
          </a:p>
        </p:txBody>
      </p:sp>
    </p:spTree>
    <p:extLst>
      <p:ext uri="{BB962C8B-B14F-4D97-AF65-F5344CB8AC3E}">
        <p14:creationId xmlns:p14="http://schemas.microsoft.com/office/powerpoint/2010/main" val="116776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/>
          <a:lstStyle/>
          <a:p>
            <a:r>
              <a:rPr lang="en-US" altLang="zh-CN" sz="3200" dirty="0"/>
              <a:t>Dump chambers and membrane windows for </a:t>
            </a:r>
            <a:r>
              <a:rPr lang="en-US" altLang="zh-CN" sz="3200" dirty="0" err="1"/>
              <a:t>Linac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1384" y="924525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The elliptical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Ti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thin membrane window of 170×10 mm with a thickness of 0.1 mm was welded on the s. s. plate with a diameter of 183 mm and a thickness of 5mm.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0EF10AA-E74F-4B44-B603-E88AAB77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92" y="1632411"/>
            <a:ext cx="3600400" cy="25628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3087A81-C8EF-4ECF-9F98-762B5DA5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77" y="1698770"/>
            <a:ext cx="6861937" cy="2592288"/>
          </a:xfrm>
          <a:prstGeom prst="rect">
            <a:avLst/>
          </a:prstGeom>
        </p:spPr>
      </p:pic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BD883DD-03CF-45A8-ABFB-3561585D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8" y="4829882"/>
            <a:ext cx="6686340" cy="16863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The thickness of </a:t>
            </a:r>
            <a:r>
              <a:rPr lang="en-US" altLang="zh-CN" sz="2000" dirty="0" err="1"/>
              <a:t>Ti</a:t>
            </a:r>
            <a:r>
              <a:rPr lang="en-US" altLang="zh-CN" sz="2000" dirty="0"/>
              <a:t>  window is 0.1mm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Deformation test under vacuum: elliptical window is 0.4mm, circle window is 2.3mm;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ultimate vacuum&lt;5 ×10</a:t>
            </a:r>
            <a:r>
              <a:rPr lang="en-US" altLang="zh-CN" sz="2000" baseline="30000" dirty="0"/>
              <a:t>-8</a:t>
            </a:r>
            <a:r>
              <a:rPr lang="en-US" altLang="zh-CN" sz="2000" dirty="0"/>
              <a:t>Pa。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6BCA82-3D1B-49C4-9978-F99AE555E4E5}"/>
              </a:ext>
            </a:extLst>
          </p:cNvPr>
          <p:cNvSpPr txBox="1"/>
          <p:nvPr/>
        </p:nvSpPr>
        <p:spPr>
          <a:xfrm>
            <a:off x="687216" y="4357417"/>
            <a:ext cx="609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Membrane windows 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FD41B1-F699-46DD-AEB5-5DE7F3986B01}"/>
              </a:ext>
            </a:extLst>
          </p:cNvPr>
          <p:cNvSpPr/>
          <p:nvPr/>
        </p:nvSpPr>
        <p:spPr>
          <a:xfrm>
            <a:off x="8998867" y="1888108"/>
            <a:ext cx="2313120" cy="39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membrane windows</a:t>
            </a:r>
            <a:endParaRPr lang="zh-CN" alt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F1F2835-FE62-4A9E-AD25-0BBED67D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4657" t="21832" r="25258" b="27328"/>
          <a:stretch>
            <a:fillRect/>
          </a:stretch>
        </p:blipFill>
        <p:spPr bwMode="auto">
          <a:xfrm>
            <a:off x="7366398" y="4427961"/>
            <a:ext cx="3661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19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29" y="1196752"/>
            <a:ext cx="8424936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A6D63E-ECC6-4B7F-8410-55DB255D1049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3618392"/>
          <a:ext cx="10159995" cy="11307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6435">
                  <a:extLst>
                    <a:ext uri="{9D8B030D-6E8A-4147-A177-3AD203B41FA5}">
                      <a16:colId xmlns:a16="http://schemas.microsoft.com/office/drawing/2014/main" val="213636640"/>
                    </a:ext>
                  </a:extLst>
                </a:gridCol>
                <a:gridCol w="462425">
                  <a:extLst>
                    <a:ext uri="{9D8B030D-6E8A-4147-A177-3AD203B41FA5}">
                      <a16:colId xmlns:a16="http://schemas.microsoft.com/office/drawing/2014/main" val="623174613"/>
                    </a:ext>
                  </a:extLst>
                </a:gridCol>
                <a:gridCol w="599505">
                  <a:extLst>
                    <a:ext uri="{9D8B030D-6E8A-4147-A177-3AD203B41FA5}">
                      <a16:colId xmlns:a16="http://schemas.microsoft.com/office/drawing/2014/main" val="2552857430"/>
                    </a:ext>
                  </a:extLst>
                </a:gridCol>
                <a:gridCol w="599505">
                  <a:extLst>
                    <a:ext uri="{9D8B030D-6E8A-4147-A177-3AD203B41FA5}">
                      <a16:colId xmlns:a16="http://schemas.microsoft.com/office/drawing/2014/main" val="2768411878"/>
                    </a:ext>
                  </a:extLst>
                </a:gridCol>
                <a:gridCol w="716486">
                  <a:extLst>
                    <a:ext uri="{9D8B030D-6E8A-4147-A177-3AD203B41FA5}">
                      <a16:colId xmlns:a16="http://schemas.microsoft.com/office/drawing/2014/main" val="3705141729"/>
                    </a:ext>
                  </a:extLst>
                </a:gridCol>
                <a:gridCol w="716486">
                  <a:extLst>
                    <a:ext uri="{9D8B030D-6E8A-4147-A177-3AD203B41FA5}">
                      <a16:colId xmlns:a16="http://schemas.microsoft.com/office/drawing/2014/main" val="2410420288"/>
                    </a:ext>
                  </a:extLst>
                </a:gridCol>
                <a:gridCol w="1741036">
                  <a:extLst>
                    <a:ext uri="{9D8B030D-6E8A-4147-A177-3AD203B41FA5}">
                      <a16:colId xmlns:a16="http://schemas.microsoft.com/office/drawing/2014/main" val="4237596409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337504727"/>
                    </a:ext>
                  </a:extLst>
                </a:gridCol>
                <a:gridCol w="1077783">
                  <a:extLst>
                    <a:ext uri="{9D8B030D-6E8A-4147-A177-3AD203B41FA5}">
                      <a16:colId xmlns:a16="http://schemas.microsoft.com/office/drawing/2014/main" val="2831725608"/>
                    </a:ext>
                  </a:extLst>
                </a:gridCol>
                <a:gridCol w="1593914">
                  <a:extLst>
                    <a:ext uri="{9D8B030D-6E8A-4147-A177-3AD203B41FA5}">
                      <a16:colId xmlns:a16="http://schemas.microsoft.com/office/drawing/2014/main" val="3477587259"/>
                    </a:ext>
                  </a:extLst>
                </a:gridCol>
              </a:tblGrid>
              <a:tr h="30102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effectLst/>
                        </a:rPr>
                        <a:t>ρ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PSD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q </a:t>
                      </a:r>
                      <a:r>
                        <a:rPr lang="en-US" altLang="zh-CN" sz="1600" b="1" u="none" strike="noStrike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altLang="zh-CN" sz="1600" b="1" i="0" u="none" strike="noStrike" kern="1200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 </a:t>
                      </a:r>
                      <a:r>
                        <a:rPr lang="en-US" sz="1600" b="1" u="none" strike="noStrike" baseline="-25000" dirty="0">
                          <a:effectLst/>
                        </a:rPr>
                        <a:t>gas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 </a:t>
                      </a:r>
                      <a:r>
                        <a:rPr lang="en-US" sz="1600" b="1" u="none" strike="noStrike" baseline="-25000" dirty="0">
                          <a:effectLst/>
                        </a:rPr>
                        <a:t>LSR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386563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molecules/photon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Torr·L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/s·cm</a:t>
                      </a:r>
                      <a:r>
                        <a:rPr lang="en-US" altLang="zh-CN" sz="1600" b="0" u="none" strike="noStrike" kern="1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600" b="0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Torr·L</a:t>
                      </a:r>
                      <a:r>
                        <a:rPr lang="en-US" sz="1600" u="none" strike="noStrike" dirty="0">
                          <a:effectLst/>
                        </a:rPr>
                        <a:t>/s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Torr·L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s·m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782517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damping</a:t>
                      </a:r>
                      <a:r>
                        <a:rPr lang="en-US" sz="1600" u="none" strike="noStrike" dirty="0">
                          <a:effectLst/>
                        </a:rPr>
                        <a:t> 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0.024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2.87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60.12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2.00E-06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1.28E-06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7.09E-08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89077"/>
                  </a:ext>
                </a:extLst>
              </a:tr>
            </a:tbl>
          </a:graphicData>
        </a:graphic>
      </p:graphicFrame>
      <p:sp>
        <p:nvSpPr>
          <p:cNvPr id="8" name="标题 2">
            <a:extLst>
              <a:ext uri="{FF2B5EF4-FFF2-40B4-BE49-F238E27FC236}">
                <a16:creationId xmlns:a16="http://schemas.microsoft.com/office/drawing/2014/main" id="{A4E6C739-57D0-4A49-AC8A-AA21223A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97" y="182782"/>
            <a:ext cx="10515600" cy="663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dirty="0"/>
              <a:t> SR power and gas load of damping ring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41E621-782C-4888-9985-E7F7470E739A}"/>
              </a:ext>
            </a:extLst>
          </p:cNvPr>
          <p:cNvGraphicFramePr>
            <a:graphicFrameLocks noGrp="1"/>
          </p:cNvGraphicFramePr>
          <p:nvPr/>
        </p:nvGraphicFramePr>
        <p:xfrm>
          <a:off x="584200" y="4786368"/>
          <a:ext cx="10159996" cy="17018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970502729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1831703305"/>
                    </a:ext>
                  </a:extLst>
                </a:gridCol>
                <a:gridCol w="819728">
                  <a:extLst>
                    <a:ext uri="{9D8B030D-6E8A-4147-A177-3AD203B41FA5}">
                      <a16:colId xmlns:a16="http://schemas.microsoft.com/office/drawing/2014/main" val="754251006"/>
                    </a:ext>
                  </a:extLst>
                </a:gridCol>
                <a:gridCol w="1027544">
                  <a:extLst>
                    <a:ext uri="{9D8B030D-6E8A-4147-A177-3AD203B41FA5}">
                      <a16:colId xmlns:a16="http://schemas.microsoft.com/office/drawing/2014/main" val="2732832402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30684983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1374733501"/>
                    </a:ext>
                  </a:extLst>
                </a:gridCol>
                <a:gridCol w="795484">
                  <a:extLst>
                    <a:ext uri="{9D8B030D-6E8A-4147-A177-3AD203B41FA5}">
                      <a16:colId xmlns:a16="http://schemas.microsoft.com/office/drawing/2014/main" val="2716071821"/>
                    </a:ext>
                  </a:extLst>
                </a:gridCol>
                <a:gridCol w="1051788">
                  <a:extLst>
                    <a:ext uri="{9D8B030D-6E8A-4147-A177-3AD203B41FA5}">
                      <a16:colId xmlns:a16="http://schemas.microsoft.com/office/drawing/2014/main" val="161510468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640908394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1679006501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3946664441"/>
                    </a:ext>
                  </a:extLst>
                </a:gridCol>
              </a:tblGrid>
              <a:tr h="47625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50MW </a:t>
                      </a:r>
                      <a:r>
                        <a:rPr lang="zh-CN" altLang="en-US" sz="1600" u="none" strike="noStrike" dirty="0">
                          <a:effectLst/>
                        </a:rPr>
                        <a:t>下最差真空度</a:t>
                      </a:r>
                      <a:r>
                        <a:rPr lang="en-US" altLang="zh-CN" sz="1600" u="none" strike="noStrike" dirty="0">
                          <a:effectLst/>
                        </a:rPr>
                        <a:t>--</a:t>
                      </a:r>
                      <a:r>
                        <a:rPr lang="zh-CN" altLang="en-US" sz="1600" u="none" strike="noStrike" dirty="0">
                          <a:effectLst/>
                        </a:rPr>
                        <a:t>公式计算 </a:t>
                      </a: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en-GB" sz="1600" u="none" strike="noStrike" dirty="0">
                          <a:effectLst/>
                        </a:rPr>
                        <a:t>E-6 </a:t>
                      </a:r>
                      <a:r>
                        <a:rPr lang="zh-CN" altLang="en-US" sz="1600" u="none" strike="noStrike" dirty="0">
                          <a:effectLst/>
                        </a:rPr>
                        <a:t>热放气率按</a:t>
                      </a:r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r>
                        <a:rPr lang="en-GB" sz="1600" u="none" strike="noStrike" dirty="0">
                          <a:effectLst/>
                        </a:rPr>
                        <a:t>E-11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02888"/>
                  </a:ext>
                </a:extLst>
              </a:tr>
              <a:tr h="263574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离子泵间距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 热放气率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每米热气载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总长度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单位长度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总放气量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有效抽速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Pave--</a:t>
                      </a:r>
                      <a:r>
                        <a:rPr lang="zh-CN" altLang="en-US" sz="1600" u="none" strike="noStrike" dirty="0">
                          <a:effectLst/>
                        </a:rPr>
                        <a:t>总压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Pmax--</a:t>
                      </a:r>
                      <a:r>
                        <a:rPr lang="zh-CN" altLang="en-US" sz="1600" u="none" strike="noStrike">
                          <a:effectLst/>
                        </a:rPr>
                        <a:t>总压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951133"/>
                  </a:ext>
                </a:extLst>
              </a:tr>
              <a:tr h="47502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D/cm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L/cm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/scm</a:t>
                      </a:r>
                      <a:r>
                        <a:rPr lang="en-GB" sz="1600" u="none" strike="noStrike" baseline="30000" dirty="0">
                          <a:effectLst/>
                        </a:rPr>
                        <a:t>2</a:t>
                      </a:r>
                      <a:endParaRPr lang="en-GB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</a:t>
                      </a:r>
                      <a:r>
                        <a:rPr lang="en-GB" sz="1600" u="none" strike="noStrike" dirty="0" err="1">
                          <a:effectLst/>
                        </a:rPr>
                        <a:t>sm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流导 </a:t>
                      </a:r>
                      <a:r>
                        <a:rPr lang="en-GB" sz="1600" u="none" strike="noStrike">
                          <a:effectLst/>
                        </a:rPr>
                        <a:t>L/s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TorrL</a:t>
                      </a:r>
                      <a:r>
                        <a:rPr lang="en-GB" sz="1600" u="none" strike="noStrike" dirty="0">
                          <a:effectLst/>
                        </a:rPr>
                        <a:t>/scm</a:t>
                      </a:r>
                      <a:r>
                        <a:rPr lang="en-GB" sz="1600" u="none" strike="noStrike" baseline="30000" dirty="0">
                          <a:effectLst/>
                        </a:rPr>
                        <a:t>2</a:t>
                      </a:r>
                      <a:endParaRPr lang="en-GB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 L/s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Torr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Torr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8114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damping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1E-11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9.42E-09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1.6335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3.267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8.53E-11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u="none" strike="noStrike" dirty="0">
                          <a:effectLst/>
                        </a:rPr>
                        <a:t>1.9E-08</a:t>
                      </a:r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2.3E-08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33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46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/>
          <a:lstStyle/>
          <a:p>
            <a:r>
              <a:rPr lang="en-US" altLang="zh-CN" sz="3200" dirty="0">
                <a:sym typeface="+mn-ea"/>
              </a:rPr>
              <a:t>RF shielding bellows of damping ring</a:t>
            </a:r>
            <a:endParaRPr lang="zh-CN" altLang="en-US" sz="3200" dirty="0"/>
          </a:p>
        </p:txBody>
      </p:sp>
      <p:graphicFrame>
        <p:nvGraphicFramePr>
          <p:cNvPr id="12" name="表格 11"/>
          <p:cNvGraphicFramePr/>
          <p:nvPr/>
        </p:nvGraphicFramePr>
        <p:xfrm>
          <a:off x="479375" y="1020091"/>
          <a:ext cx="11366595" cy="106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2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3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/>
                        <a:t>Total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Expansion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Contraction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Ellipse</a:t>
                      </a:r>
                      <a:r>
                        <a:rPr lang="en-US" altLang="zh-CN" sz="1800" baseline="0" dirty="0"/>
                        <a:t> cross section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Contact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/>
                        <a:t>Maximum radial </a:t>
                      </a:r>
                      <a:r>
                        <a:rPr lang="en-US" altLang="zh-CN" sz="1800" dirty="0"/>
                        <a:t>offset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70-100mm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36mm</a:t>
                      </a:r>
                      <a:r>
                        <a:rPr lang="zh-CN" altLang="en-US" sz="1800" dirty="0"/>
                        <a:t>×</a:t>
                      </a:r>
                      <a:r>
                        <a:rPr lang="en-US" altLang="zh-CN" sz="1800" dirty="0"/>
                        <a:t>30mm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125±25g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2mm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2CE9D350-FC92-4922-B9E6-E8D9D9FE3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5" t="10552" r="5057" b="21732"/>
          <a:stretch/>
        </p:blipFill>
        <p:spPr>
          <a:xfrm>
            <a:off x="8591088" y="2276872"/>
            <a:ext cx="3359457" cy="22547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ACC537-02DA-4D2E-977C-FBAC96D96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2" r="16749" b="24637"/>
          <a:stretch/>
        </p:blipFill>
        <p:spPr>
          <a:xfrm>
            <a:off x="6448449" y="2279366"/>
            <a:ext cx="2279910" cy="22521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6D287A-BDF9-4775-B2BD-50C4B9538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18" b="20491"/>
          <a:stretch/>
        </p:blipFill>
        <p:spPr>
          <a:xfrm>
            <a:off x="6448449" y="4531484"/>
            <a:ext cx="5502096" cy="20882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986CF28-3C35-4C43-9644-8E9C012C80A7}"/>
              </a:ext>
            </a:extLst>
          </p:cNvPr>
          <p:cNvSpPr txBox="1"/>
          <p:nvPr/>
        </p:nvSpPr>
        <p:spPr>
          <a:xfrm>
            <a:off x="695400" y="2420888"/>
            <a:ext cx="561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Mask is designed on the upstream of RF bellows to absorb the SR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dirty="0"/>
              <a:t>The all RF bellows will be produced by domestic company in China</a:t>
            </a: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932CA6-D4AD-4A59-8E24-FBDC7548D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988" y="4076419"/>
            <a:ext cx="3178549" cy="2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1824" y="3066596"/>
            <a:ext cx="3668486" cy="134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/>
              <a:t>Thank You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5147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BBCC602A-7C79-4D2F-B731-B29DB6B94AD3}"/>
              </a:ext>
            </a:extLst>
          </p:cNvPr>
          <p:cNvSpPr txBox="1">
            <a:spLocks/>
          </p:cNvSpPr>
          <p:nvPr/>
        </p:nvSpPr>
        <p:spPr>
          <a:xfrm>
            <a:off x="8382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BE3C10-AB5B-4929-B042-DDA8E92D5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77" y="1486619"/>
            <a:ext cx="10536872" cy="35194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642C97-EB55-4A28-B455-BF49B4A1B72D}"/>
              </a:ext>
            </a:extLst>
          </p:cNvPr>
          <p:cNvSpPr txBox="1"/>
          <p:nvPr/>
        </p:nvSpPr>
        <p:spPr>
          <a:xfrm>
            <a:off x="1034142" y="426107"/>
            <a:ext cx="10635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1654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年，科学家葛利克做过一个有名的“马拉铜球”的实验，以表明我们周围并非什么也没有，而是充满空气：空气对物体施加压力，以至于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匹马都得十分费力才能把抽空气体的铜球拉开。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B7ED6B-2309-4D6C-B970-B7942C052398}"/>
              </a:ext>
            </a:extLst>
          </p:cNvPr>
          <p:cNvSpPr txBox="1"/>
          <p:nvPr/>
        </p:nvSpPr>
        <p:spPr>
          <a:xfrm>
            <a:off x="1132613" y="5143289"/>
            <a:ext cx="10536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但是，真空其实不空。直到今天，科学家甚至不能完全排除某一小范围内的空气。电视机显像管需要高真空才能保证图像清晰，其内部真空度达到几十亿分之一个大气压这样的真空内，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立方厘米大小的空间也有好几百亿个空气分子。在高能加速器上，为防止加速的基本粒子与管道中的空气分子碰撞而损失能量，需要管道保持几亿亿分之一个大气压的“超高真空”；即使在这样的空间，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立方厘米内还有近千个空气分子；即使在高度真空的太空实验室里，每立方厘米的空间也有几个空气分子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913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 t="20000" r="20227" b="10151"/>
          <a:stretch/>
        </p:blipFill>
        <p:spPr bwMode="auto">
          <a:xfrm>
            <a:off x="0" y="587351"/>
            <a:ext cx="6645811" cy="57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3716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NEG</a:t>
            </a:r>
            <a:r>
              <a:rPr lang="zh-CN" altLang="en-US" dirty="0"/>
              <a:t>薄膜</a:t>
            </a:r>
            <a:endParaRPr lang="en-US" altLang="zh-CN" dirty="0"/>
          </a:p>
          <a:p>
            <a:pPr algn="ctr"/>
            <a:r>
              <a:rPr lang="en-US" altLang="zh-CN" sz="1400" dirty="0"/>
              <a:t>(</a:t>
            </a:r>
            <a:r>
              <a:rPr lang="zh-CN" altLang="en-US" sz="1400" dirty="0"/>
              <a:t>真空盒内壁镀膜</a:t>
            </a:r>
            <a:r>
              <a:rPr lang="en-US" altLang="zh-CN" sz="1400" dirty="0"/>
              <a:t>)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4406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NEG</a:t>
            </a:r>
            <a:r>
              <a:rPr lang="zh-CN" altLang="en-US" dirty="0"/>
              <a:t> 块体泵</a:t>
            </a:r>
            <a:endParaRPr lang="en-US" altLang="zh-CN" dirty="0"/>
          </a:p>
          <a:p>
            <a:pPr algn="ctr"/>
            <a:r>
              <a:rPr lang="zh-CN" altLang="en-US" sz="1400" dirty="0"/>
              <a:t>（泵体）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/>
          <a:stretch/>
        </p:blipFill>
        <p:spPr bwMode="auto">
          <a:xfrm>
            <a:off x="8513128" y="855519"/>
            <a:ext cx="2098013" cy="1799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43333" r="45139" b="35564"/>
          <a:stretch/>
        </p:blipFill>
        <p:spPr bwMode="auto">
          <a:xfrm>
            <a:off x="8513128" y="3163299"/>
            <a:ext cx="2098013" cy="109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1600" y="14310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1um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2398" y="5093675"/>
            <a:ext cx="5129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体积小，不需要在线供电</a:t>
            </a:r>
          </a:p>
        </p:txBody>
      </p:sp>
    </p:spTree>
    <p:extLst>
      <p:ext uri="{BB962C8B-B14F-4D97-AF65-F5344CB8AC3E}">
        <p14:creationId xmlns:p14="http://schemas.microsoft.com/office/powerpoint/2010/main" val="80140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224637-A45A-49BB-BC03-825BC9FC7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0333" r="4312" b="36889"/>
          <a:stretch/>
        </p:blipFill>
        <p:spPr>
          <a:xfrm>
            <a:off x="2136000" y="2417619"/>
            <a:ext cx="7920990" cy="11843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F3F16-D916-4300-B29B-301DBDB5D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2" t="39000" r="4499" b="36111"/>
          <a:stretch/>
        </p:blipFill>
        <p:spPr>
          <a:xfrm>
            <a:off x="2136000" y="1017884"/>
            <a:ext cx="7920000" cy="12940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933F4F-56DF-488B-ABB0-EDE5DBBB8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37" t="10223" r="34437" b="7889"/>
          <a:stretch/>
        </p:blipFill>
        <p:spPr>
          <a:xfrm>
            <a:off x="2181527" y="4138408"/>
            <a:ext cx="2397900" cy="2271532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400DBD9F-6B65-4E29-A09B-DD6FF4C6709E}"/>
              </a:ext>
            </a:extLst>
          </p:cNvPr>
          <p:cNvSpPr/>
          <p:nvPr/>
        </p:nvSpPr>
        <p:spPr>
          <a:xfrm rot="20475603">
            <a:off x="2763257" y="3364842"/>
            <a:ext cx="259080" cy="1744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D4AE5D-FF4C-4FB2-A2BB-62063E16991A}"/>
              </a:ext>
            </a:extLst>
          </p:cNvPr>
          <p:cNvSpPr txBox="1"/>
          <p:nvPr/>
        </p:nvSpPr>
        <p:spPr>
          <a:xfrm>
            <a:off x="2892797" y="3292692"/>
            <a:ext cx="975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Block</a:t>
            </a:r>
            <a:endParaRPr lang="zh-CN" altLang="en-US" dirty="0"/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866734F8-B475-452A-A175-4F1E7A589B3E}"/>
              </a:ext>
            </a:extLst>
          </p:cNvPr>
          <p:cNvSpPr txBox="1"/>
          <p:nvPr/>
        </p:nvSpPr>
        <p:spPr>
          <a:xfrm>
            <a:off x="1143896" y="102870"/>
            <a:ext cx="9021184" cy="739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</a:rPr>
              <a:t>HEPS vacuum chamber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187776-9ABF-4F82-9A13-DA65E3B4602D}"/>
              </a:ext>
            </a:extLst>
          </p:cNvPr>
          <p:cNvSpPr txBox="1"/>
          <p:nvPr/>
        </p:nvSpPr>
        <p:spPr>
          <a:xfrm>
            <a:off x="4933243" y="4336528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26.5 million CNY</a:t>
            </a:r>
            <a:r>
              <a:rPr lang="zh-CN" altLang="en-US" dirty="0"/>
              <a:t> </a:t>
            </a:r>
            <a:r>
              <a:rPr lang="en-US" altLang="zh-CN" dirty="0"/>
              <a:t>of  ~1300 m copper vacuum chamber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Unit cost is 20 k CNY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22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7E6E66A-8281-47DE-A717-A503AC15A17B}"/>
              </a:ext>
            </a:extLst>
          </p:cNvPr>
          <p:cNvSpPr txBox="1"/>
          <p:nvPr/>
        </p:nvSpPr>
        <p:spPr>
          <a:xfrm>
            <a:off x="3869868" y="1072358"/>
            <a:ext cx="466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粒子加速器真空系统构成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F38C3B-7492-4AC2-B2F1-BD36424C0503}"/>
              </a:ext>
            </a:extLst>
          </p:cNvPr>
          <p:cNvSpPr txBox="1"/>
          <p:nvPr/>
        </p:nvSpPr>
        <p:spPr>
          <a:xfrm>
            <a:off x="8539839" y="2526660"/>
            <a:ext cx="228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真空测量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（真空诊断）</a:t>
            </a:r>
            <a:endParaRPr lang="en-US" altLang="zh-CN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706B93-DB1B-4258-965B-14C2DFF1FD49}"/>
              </a:ext>
            </a:extLst>
          </p:cNvPr>
          <p:cNvSpPr txBox="1"/>
          <p:nvPr/>
        </p:nvSpPr>
        <p:spPr>
          <a:xfrm>
            <a:off x="1262742" y="2526660"/>
            <a:ext cx="1992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真空室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（封闭系统）</a:t>
            </a:r>
            <a:endParaRPr lang="en-US" altLang="zh-CN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44622C-1223-4B5E-A524-F8A473A695EA}"/>
              </a:ext>
            </a:extLst>
          </p:cNvPr>
          <p:cNvSpPr txBox="1"/>
          <p:nvPr/>
        </p:nvSpPr>
        <p:spPr>
          <a:xfrm>
            <a:off x="4920342" y="2526660"/>
            <a:ext cx="1862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真空获得</a:t>
            </a:r>
            <a:endParaRPr lang="en-US" altLang="zh-CN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7C31AE-0653-4EF9-9046-0764885494DE}"/>
              </a:ext>
            </a:extLst>
          </p:cNvPr>
          <p:cNvSpPr txBox="1"/>
          <p:nvPr/>
        </p:nvSpPr>
        <p:spPr>
          <a:xfrm>
            <a:off x="619983" y="3500344"/>
            <a:ext cx="3262432" cy="18667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束流微波系统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高频系统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注入引出</a:t>
            </a:r>
          </a:p>
          <a:p>
            <a:r>
              <a:rPr lang="zh-CN" altLang="en-US" sz="2000" dirty="0"/>
              <a:t>波纹管</a:t>
            </a:r>
            <a:endParaRPr lang="en-US" altLang="zh-CN" sz="2000" dirty="0"/>
          </a:p>
          <a:p>
            <a:r>
              <a:rPr lang="zh-CN" altLang="en-US" sz="2000" dirty="0"/>
              <a:t>真空测量设备</a:t>
            </a:r>
            <a:endParaRPr lang="en-US" altLang="zh-CN" sz="2000" dirty="0"/>
          </a:p>
          <a:p>
            <a:r>
              <a:rPr lang="zh-CN" altLang="en-US" sz="2000" dirty="0"/>
              <a:t>阀门</a:t>
            </a:r>
            <a:endParaRPr lang="en-US" altLang="zh-CN" sz="2000" dirty="0"/>
          </a:p>
          <a:p>
            <a:r>
              <a:rPr lang="zh-CN" altLang="en-US" sz="2000" dirty="0"/>
              <a:t>真空转接</a:t>
            </a:r>
            <a:endParaRPr lang="en-US" altLang="zh-CN" sz="2000" dirty="0"/>
          </a:p>
          <a:p>
            <a:r>
              <a:rPr lang="zh-CN" altLang="en-US" sz="2000" dirty="0"/>
              <a:t>离子泵</a:t>
            </a:r>
            <a:endParaRPr lang="en-US" altLang="zh-CN" sz="2000" dirty="0"/>
          </a:p>
          <a:p>
            <a:r>
              <a:rPr lang="zh-CN" altLang="en-US" sz="2000" dirty="0"/>
              <a:t>真空计</a:t>
            </a:r>
            <a:endParaRPr lang="en-US" altLang="zh-CN" sz="2000" dirty="0"/>
          </a:p>
          <a:p>
            <a:r>
              <a:rPr lang="zh-CN" altLang="en-US" sz="2000" dirty="0"/>
              <a:t>真空盒</a:t>
            </a:r>
            <a:endParaRPr lang="en-US" altLang="zh-CN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60A307-14FA-4513-908C-12DD4B357F37}"/>
              </a:ext>
            </a:extLst>
          </p:cNvPr>
          <p:cNvSpPr txBox="1"/>
          <p:nvPr/>
        </p:nvSpPr>
        <p:spPr>
          <a:xfrm>
            <a:off x="4794684" y="3429000"/>
            <a:ext cx="2031325" cy="1230790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r>
              <a:rPr lang="zh-CN" altLang="en-US" sz="2000" dirty="0"/>
              <a:t>烘烤设备</a:t>
            </a:r>
            <a:endParaRPr lang="en-US" altLang="zh-CN" sz="2000" dirty="0"/>
          </a:p>
          <a:p>
            <a:r>
              <a:rPr lang="en-US" altLang="zh-CN" sz="2000" dirty="0"/>
              <a:t>NEG</a:t>
            </a:r>
            <a:r>
              <a:rPr lang="zh-CN" altLang="en-US" sz="2000" dirty="0"/>
              <a:t>泵</a:t>
            </a:r>
            <a:endParaRPr lang="en-US" altLang="zh-CN" sz="2000" dirty="0"/>
          </a:p>
          <a:p>
            <a:r>
              <a:rPr lang="en-US" altLang="zh-CN" sz="2000" dirty="0"/>
              <a:t>NEG</a:t>
            </a:r>
            <a:r>
              <a:rPr lang="zh-CN" altLang="en-US" sz="2000" dirty="0"/>
              <a:t>薄膜</a:t>
            </a:r>
            <a:endParaRPr lang="en-US" altLang="zh-CN" sz="2000" dirty="0"/>
          </a:p>
          <a:p>
            <a:r>
              <a:rPr lang="zh-CN" altLang="en-US" sz="2000" dirty="0"/>
              <a:t>离子泵</a:t>
            </a:r>
            <a:endParaRPr lang="en-US" altLang="zh-CN" sz="2000" dirty="0"/>
          </a:p>
          <a:p>
            <a:r>
              <a:rPr lang="zh-CN" altLang="en-US" sz="2000" dirty="0"/>
              <a:t>分子泵</a:t>
            </a:r>
            <a:endParaRPr lang="en-US" altLang="zh-CN" sz="2000" dirty="0"/>
          </a:p>
          <a:p>
            <a:r>
              <a:rPr lang="zh-CN" altLang="en-US" sz="2000" dirty="0"/>
              <a:t>机械泵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9086E5-0442-4C8D-9DB7-F87CD9025AC7}"/>
              </a:ext>
            </a:extLst>
          </p:cNvPr>
          <p:cNvSpPr txBox="1"/>
          <p:nvPr/>
        </p:nvSpPr>
        <p:spPr>
          <a:xfrm>
            <a:off x="9101629" y="3500344"/>
            <a:ext cx="1107996" cy="24437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/>
              <a:t>四极质谱仪（</a:t>
            </a:r>
            <a:r>
              <a:rPr lang="en-US" altLang="zh-CN" sz="2000" dirty="0"/>
              <a:t>RGA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r>
              <a:rPr lang="zh-CN" altLang="en-US" sz="2000" dirty="0"/>
              <a:t>真空计</a:t>
            </a:r>
            <a:endParaRPr lang="en-US" altLang="zh-CN" sz="2000" dirty="0"/>
          </a:p>
          <a:p>
            <a:r>
              <a:rPr lang="zh-CN" altLang="en-US" sz="2000" dirty="0"/>
              <a:t>检漏仪</a:t>
            </a:r>
            <a:endParaRPr lang="en-US" altLang="zh-CN" sz="20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18F3B6B-4844-4E23-899A-ED6A2A63C5FF}"/>
              </a:ext>
            </a:extLst>
          </p:cNvPr>
          <p:cNvCxnSpPr>
            <a:cxnSpLocks/>
          </p:cNvCxnSpPr>
          <p:nvPr/>
        </p:nvCxnSpPr>
        <p:spPr>
          <a:xfrm>
            <a:off x="903510" y="2079171"/>
            <a:ext cx="9829804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2568923-B2F3-4996-89A2-09E6E81575D0}"/>
              </a:ext>
            </a:extLst>
          </p:cNvPr>
          <p:cNvCxnSpPr/>
          <p:nvPr/>
        </p:nvCxnSpPr>
        <p:spPr>
          <a:xfrm>
            <a:off x="2264234" y="2079171"/>
            <a:ext cx="0" cy="35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0B609DD-8D76-43E3-8E74-3EA66F96A526}"/>
              </a:ext>
            </a:extLst>
          </p:cNvPr>
          <p:cNvCxnSpPr/>
          <p:nvPr/>
        </p:nvCxnSpPr>
        <p:spPr>
          <a:xfrm>
            <a:off x="5802079" y="2090056"/>
            <a:ext cx="0" cy="35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06E0C31-683A-4B39-B735-BE8A3EFF1861}"/>
              </a:ext>
            </a:extLst>
          </p:cNvPr>
          <p:cNvCxnSpPr/>
          <p:nvPr/>
        </p:nvCxnSpPr>
        <p:spPr>
          <a:xfrm>
            <a:off x="9590311" y="2090057"/>
            <a:ext cx="0" cy="35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4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07368" y="1196752"/>
            <a:ext cx="5616624" cy="1869160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/>
              <a:t>The </a:t>
            </a:r>
            <a:r>
              <a:rPr lang="en-US" altLang="zh-CN" sz="2000" dirty="0" err="1"/>
              <a:t>Linac</a:t>
            </a:r>
            <a:r>
              <a:rPr lang="en-US" altLang="zh-CN" sz="2000" dirty="0"/>
              <a:t> vacuum system with a length of 2100m is divided into 59 sections. it consists of electron gun, bunching system, accelerating structures . 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/>
              <a:t>Sputter ion pumps: 3431; Vacuum gauges: 1352; Gate valves: 60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u"/>
              <a:defRPr/>
            </a:pP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252820"/>
            <a:ext cx="10515600" cy="663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vacuum system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66BF53-659F-497D-AC6B-18EB7AFF3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69117"/>
              </p:ext>
            </p:extLst>
          </p:nvPr>
        </p:nvGraphicFramePr>
        <p:xfrm>
          <a:off x="6168010" y="1305828"/>
          <a:ext cx="5735961" cy="212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Section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Static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pressure /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Torr</a:t>
                      </a:r>
                      <a:endParaRPr lang="zh-CN" alt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Dynamic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pressure /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Torr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E-gun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&lt;1×10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-9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 err="1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Buncher</a:t>
                      </a: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altLang="zh-CN" sz="1800" b="0" kern="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Accelerating</a:t>
                      </a:r>
                      <a:r>
                        <a:rPr lang="en-US" altLang="zh-CN" sz="1800" b="0" kern="0" baseline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structure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&lt;2×10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Waveguide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-8</a:t>
                      </a:r>
                      <a:endParaRPr lang="zh-CN" sz="1800" b="1" kern="1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&lt;5×10</a:t>
                      </a:r>
                      <a:r>
                        <a:rPr lang="en-US" sz="1800" b="0" kern="0" baseline="300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-7</a:t>
                      </a:r>
                      <a:endParaRPr lang="zh-CN" sz="1800" b="1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图片 3">
            <a:extLst>
              <a:ext uri="{FF2B5EF4-FFF2-40B4-BE49-F238E27FC236}">
                <a16:creationId xmlns:a16="http://schemas.microsoft.com/office/drawing/2014/main" id="{67A5E29D-2398-418E-B4FB-842AF1C0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4657" t="21832" r="25258" b="27328"/>
          <a:stretch>
            <a:fillRect/>
          </a:stretch>
        </p:blipFill>
        <p:spPr bwMode="auto">
          <a:xfrm>
            <a:off x="983432" y="3545056"/>
            <a:ext cx="3661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8EE8360-B8CB-45DE-9A25-FDC0A1FCA6CC}"/>
              </a:ext>
            </a:extLst>
          </p:cNvPr>
          <p:cNvSpPr/>
          <p:nvPr/>
        </p:nvSpPr>
        <p:spPr>
          <a:xfrm>
            <a:off x="407368" y="573899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Most of the components are made of oxygen-free copper . </a:t>
            </a: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The thermal outgassing  rate is 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10</a:t>
            </a:r>
            <a:r>
              <a:rPr lang="en-US" altLang="zh-CN" baseline="30000" dirty="0">
                <a:solidFill>
                  <a:srgbClr val="000000"/>
                </a:solidFill>
                <a:latin typeface="Calibri"/>
                <a:ea typeface="微软雅黑"/>
              </a:rPr>
              <a:t>-11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Calibri"/>
                <a:ea typeface="微软雅黑"/>
              </a:rPr>
              <a:t>Torr·l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/s·cm</a:t>
            </a:r>
            <a:r>
              <a:rPr lang="en-US" altLang="zh-CN" baseline="30000" dirty="0">
                <a:solidFill>
                  <a:srgbClr val="000000"/>
                </a:solidFill>
                <a:latin typeface="Calibri"/>
                <a:ea typeface="微软雅黑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51650B7-60DE-4304-B90A-A05A1C89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62" y="4002077"/>
            <a:ext cx="6163188" cy="23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0BF839-3B35-44CA-930C-1A59BAFC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54220"/>
              </p:ext>
            </p:extLst>
          </p:nvPr>
        </p:nvGraphicFramePr>
        <p:xfrm>
          <a:off x="130463" y="3658567"/>
          <a:ext cx="7743535" cy="285693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86641">
                  <a:extLst>
                    <a:ext uri="{9D8B030D-6E8A-4147-A177-3AD203B41FA5}">
                      <a16:colId xmlns:a16="http://schemas.microsoft.com/office/drawing/2014/main" val="1443339954"/>
                    </a:ext>
                  </a:extLst>
                </a:gridCol>
                <a:gridCol w="1601381">
                  <a:extLst>
                    <a:ext uri="{9D8B030D-6E8A-4147-A177-3AD203B41FA5}">
                      <a16:colId xmlns:a16="http://schemas.microsoft.com/office/drawing/2014/main" val="221603610"/>
                    </a:ext>
                  </a:extLst>
                </a:gridCol>
                <a:gridCol w="479709">
                  <a:extLst>
                    <a:ext uri="{9D8B030D-6E8A-4147-A177-3AD203B41FA5}">
                      <a16:colId xmlns:a16="http://schemas.microsoft.com/office/drawing/2014/main" val="2948453893"/>
                    </a:ext>
                  </a:extLst>
                </a:gridCol>
                <a:gridCol w="978231">
                  <a:extLst>
                    <a:ext uri="{9D8B030D-6E8A-4147-A177-3AD203B41FA5}">
                      <a16:colId xmlns:a16="http://schemas.microsoft.com/office/drawing/2014/main" val="775085537"/>
                    </a:ext>
                  </a:extLst>
                </a:gridCol>
                <a:gridCol w="893575">
                  <a:extLst>
                    <a:ext uri="{9D8B030D-6E8A-4147-A177-3AD203B41FA5}">
                      <a16:colId xmlns:a16="http://schemas.microsoft.com/office/drawing/2014/main" val="1721428998"/>
                    </a:ext>
                  </a:extLst>
                </a:gridCol>
                <a:gridCol w="893575">
                  <a:extLst>
                    <a:ext uri="{9D8B030D-6E8A-4147-A177-3AD203B41FA5}">
                      <a16:colId xmlns:a16="http://schemas.microsoft.com/office/drawing/2014/main" val="828438576"/>
                    </a:ext>
                  </a:extLst>
                </a:gridCol>
                <a:gridCol w="2210423">
                  <a:extLst>
                    <a:ext uri="{9D8B030D-6E8A-4147-A177-3AD203B41FA5}">
                      <a16:colId xmlns:a16="http://schemas.microsoft.com/office/drawing/2014/main" val="2876439836"/>
                    </a:ext>
                  </a:extLst>
                </a:gridCol>
              </a:tblGrid>
              <a:tr h="3466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相关系统</a:t>
                      </a:r>
                      <a:endParaRPr lang="zh-CN" alt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名称</a:t>
                      </a:r>
                      <a:endParaRPr lang="zh-CN" altLang="en-US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数量</a:t>
                      </a:r>
                      <a:endParaRPr lang="zh-CN" altLang="en-US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孔径</a:t>
                      </a:r>
                      <a:r>
                        <a:rPr lang="en-US" altLang="zh-CN" sz="1400" u="none" strike="noStrike">
                          <a:effectLst/>
                        </a:rPr>
                        <a:t>/</a:t>
                      </a:r>
                      <a:r>
                        <a:rPr lang="zh-CN" altLang="en-US" sz="1400" u="none" strike="noStrike">
                          <a:effectLst/>
                        </a:rPr>
                        <a:t>间隙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en-GB" sz="1400" u="none" strike="noStrike">
                          <a:effectLst/>
                        </a:rPr>
                        <a:t>mm)</a:t>
                      </a:r>
                      <a:endParaRPr lang="en-GB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长度</a:t>
                      </a:r>
                      <a:r>
                        <a:rPr lang="en-US" altLang="zh-CN" sz="1400" u="none" strike="noStrike" dirty="0">
                          <a:effectLst/>
                        </a:rPr>
                        <a:t>/</a:t>
                      </a:r>
                      <a:r>
                        <a:rPr lang="en-GB" sz="1400" u="none" strike="noStrike" dirty="0">
                          <a:effectLst/>
                        </a:rPr>
                        <a:t>m</a:t>
                      </a:r>
                      <a:endParaRPr lang="en-GB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总长</a:t>
                      </a:r>
                      <a:r>
                        <a:rPr lang="en-US" altLang="zh-CN" sz="1400" u="none" strike="noStrike" dirty="0">
                          <a:effectLst/>
                        </a:rPr>
                        <a:t>/m</a:t>
                      </a:r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备注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仅粗略估计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1" i="0" u="none" strike="noStrike">
                        <a:solidFill>
                          <a:srgbClr val="00B0F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575787420"/>
                  </a:ext>
                </a:extLst>
              </a:tr>
              <a:tr h="14885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>
                          <a:effectLst/>
                        </a:rPr>
                        <a:t>Linac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波纹管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0.05645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0.39515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此波纹管数量仅包括磁铁与加速结构之间的连接，对于</a:t>
                      </a:r>
                      <a:r>
                        <a:rPr lang="en-US" altLang="zh-CN" sz="1400" u="none" strike="noStrike" dirty="0">
                          <a:effectLst/>
                        </a:rPr>
                        <a:t>EBTL</a:t>
                      </a:r>
                      <a:r>
                        <a:rPr lang="zh-CN" altLang="en-US" sz="1400" u="none" strike="noStrike" dirty="0">
                          <a:effectLst/>
                        </a:rPr>
                        <a:t>及直线末端预留的长真空盒之间的波纹管连接未考虑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3622841246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0.09500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33.25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91973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0.09645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0.28935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21252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0.10950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0.438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63892"/>
                  </a:ext>
                </a:extLst>
              </a:tr>
              <a:tr h="15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0.13922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32.57748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78825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0.1495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9.269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36680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磁铁相关真空盒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20-30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334.76102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阀门及泵未统计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（加速结构的数量见微波系统）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extLst>
                  <a:ext uri="{0D108BD9-81ED-4DB2-BD59-A6C34878D82A}">
                    <a16:rowId xmlns:a16="http://schemas.microsoft.com/office/drawing/2014/main" val="1660774076"/>
                  </a:ext>
                </a:extLst>
              </a:tr>
              <a:tr h="2739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EBTL</a:t>
                      </a:r>
                      <a:r>
                        <a:rPr lang="zh-CN" altLang="en-US" sz="1400" u="none" strike="noStrike">
                          <a:effectLst/>
                        </a:rPr>
                        <a:t>段长真空盒</a:t>
                      </a:r>
                      <a:r>
                        <a:rPr lang="en-US" altLang="zh-CN" sz="1400" u="none" strike="noStrike">
                          <a:effectLst/>
                        </a:rPr>
                        <a:t>,</a:t>
                      </a:r>
                      <a:r>
                        <a:rPr lang="zh-CN" altLang="en-US" sz="1400" u="none" strike="noStrike">
                          <a:effectLst/>
                        </a:rPr>
                        <a:t>（电子</a:t>
                      </a:r>
                      <a:r>
                        <a:rPr lang="en-US" altLang="zh-CN" sz="1400" u="none" strike="noStrike">
                          <a:effectLst/>
                        </a:rPr>
                        <a:t>bypass</a:t>
                      </a:r>
                      <a:r>
                        <a:rPr lang="zh-CN" altLang="en-US" sz="1400" u="none" strike="noStrike">
                          <a:effectLst/>
                        </a:rPr>
                        <a:t>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335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08113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直线末端长真空盒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20/30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07514"/>
                  </a:ext>
                </a:extLst>
              </a:tr>
              <a:tr h="1488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930.98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569" marR="7569" marT="7569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93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25F17C2-AC49-4100-A756-DB55BE50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39627"/>
              </p:ext>
            </p:extLst>
          </p:nvPr>
        </p:nvGraphicFramePr>
        <p:xfrm>
          <a:off x="130463" y="1208773"/>
          <a:ext cx="5765801" cy="22631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87882">
                  <a:extLst>
                    <a:ext uri="{9D8B030D-6E8A-4147-A177-3AD203B41FA5}">
                      <a16:colId xmlns:a16="http://schemas.microsoft.com/office/drawing/2014/main" val="3428722615"/>
                    </a:ext>
                  </a:extLst>
                </a:gridCol>
                <a:gridCol w="849145">
                  <a:extLst>
                    <a:ext uri="{9D8B030D-6E8A-4147-A177-3AD203B41FA5}">
                      <a16:colId xmlns:a16="http://schemas.microsoft.com/office/drawing/2014/main" val="750816830"/>
                    </a:ext>
                  </a:extLst>
                </a:gridCol>
                <a:gridCol w="715484">
                  <a:extLst>
                    <a:ext uri="{9D8B030D-6E8A-4147-A177-3AD203B41FA5}">
                      <a16:colId xmlns:a16="http://schemas.microsoft.com/office/drawing/2014/main" val="600538028"/>
                    </a:ext>
                  </a:extLst>
                </a:gridCol>
                <a:gridCol w="542509">
                  <a:extLst>
                    <a:ext uri="{9D8B030D-6E8A-4147-A177-3AD203B41FA5}">
                      <a16:colId xmlns:a16="http://schemas.microsoft.com/office/drawing/2014/main" val="98007892"/>
                    </a:ext>
                  </a:extLst>
                </a:gridCol>
                <a:gridCol w="998531">
                  <a:extLst>
                    <a:ext uri="{9D8B030D-6E8A-4147-A177-3AD203B41FA5}">
                      <a16:colId xmlns:a16="http://schemas.microsoft.com/office/drawing/2014/main" val="430980128"/>
                    </a:ext>
                  </a:extLst>
                </a:gridCol>
                <a:gridCol w="691896">
                  <a:extLst>
                    <a:ext uri="{9D8B030D-6E8A-4147-A177-3AD203B41FA5}">
                      <a16:colId xmlns:a16="http://schemas.microsoft.com/office/drawing/2014/main" val="1919857822"/>
                    </a:ext>
                  </a:extLst>
                </a:gridCol>
                <a:gridCol w="542509">
                  <a:extLst>
                    <a:ext uri="{9D8B030D-6E8A-4147-A177-3AD203B41FA5}">
                      <a16:colId xmlns:a16="http://schemas.microsoft.com/office/drawing/2014/main" val="1022397894"/>
                    </a:ext>
                  </a:extLst>
                </a:gridCol>
                <a:gridCol w="1037845">
                  <a:extLst>
                    <a:ext uri="{9D8B030D-6E8A-4147-A177-3AD203B41FA5}">
                      <a16:colId xmlns:a16="http://schemas.microsoft.com/office/drawing/2014/main" val="3283481478"/>
                    </a:ext>
                  </a:extLst>
                </a:gridCol>
              </a:tblGrid>
              <a:tr h="3459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</a:rPr>
                        <a:t>真空计、离子泵、真空管等数量统计表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33872"/>
                  </a:ext>
                </a:extLst>
              </a:tr>
              <a:tr h="5056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</a:rPr>
                        <a:t>序号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直线元件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直线元件数量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真空计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离子泵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波纹管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闸板阀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粗抽阀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037640152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加速结构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581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581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145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833648727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束调管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271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271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271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784317682"/>
                  </a:ext>
                </a:extLst>
              </a:tr>
              <a:tr h="3798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波导长度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4065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407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1626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323452668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真空管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931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372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663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3461098260"/>
                  </a:ext>
                </a:extLst>
              </a:tr>
              <a:tr h="25792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合计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4094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178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90518703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84848C3-B963-47E4-9B5A-BE84BA1DBE8E}"/>
              </a:ext>
            </a:extLst>
          </p:cNvPr>
          <p:cNvSpPr txBox="1"/>
          <p:nvPr/>
        </p:nvSpPr>
        <p:spPr>
          <a:xfrm>
            <a:off x="541482" y="3374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Linac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Vacuum system</a:t>
            </a:r>
            <a:endParaRPr lang="zh-CN" altLang="en-US" sz="2400" dirty="0"/>
          </a:p>
        </p:txBody>
      </p:sp>
      <p:pic>
        <p:nvPicPr>
          <p:cNvPr id="8" name="图片 3" descr="直线真空布局图20180718.png">
            <a:extLst>
              <a:ext uri="{FF2B5EF4-FFF2-40B4-BE49-F238E27FC236}">
                <a16:creationId xmlns:a16="http://schemas.microsoft.com/office/drawing/2014/main" id="{4D79B3C6-7316-4B9B-B0A7-D2432752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284" t="12135" r="24146" b="4146"/>
          <a:stretch>
            <a:fillRect/>
          </a:stretch>
        </p:blipFill>
        <p:spPr bwMode="auto">
          <a:xfrm>
            <a:off x="5896264" y="804029"/>
            <a:ext cx="5962073" cy="24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3934C3-665C-4861-8914-6FA5E3F5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82" y="3658567"/>
            <a:ext cx="4143217" cy="3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4DB3AD-15EA-4336-BBE2-065473CD7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0336" r="20583" b="18922"/>
          <a:stretch/>
        </p:blipFill>
        <p:spPr>
          <a:xfrm>
            <a:off x="5718461" y="2946401"/>
            <a:ext cx="6105238" cy="3944789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303A35C-F772-4370-990F-378270027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22887"/>
              </p:ext>
            </p:extLst>
          </p:nvPr>
        </p:nvGraphicFramePr>
        <p:xfrm>
          <a:off x="5181601" y="262884"/>
          <a:ext cx="6389256" cy="274701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8187">
                  <a:extLst>
                    <a:ext uri="{9D8B030D-6E8A-4147-A177-3AD203B41FA5}">
                      <a16:colId xmlns:a16="http://schemas.microsoft.com/office/drawing/2014/main" val="3397217563"/>
                    </a:ext>
                  </a:extLst>
                </a:gridCol>
                <a:gridCol w="1921611">
                  <a:extLst>
                    <a:ext uri="{9D8B030D-6E8A-4147-A177-3AD203B41FA5}">
                      <a16:colId xmlns:a16="http://schemas.microsoft.com/office/drawing/2014/main" val="785370717"/>
                    </a:ext>
                  </a:extLst>
                </a:gridCol>
                <a:gridCol w="837935">
                  <a:extLst>
                    <a:ext uri="{9D8B030D-6E8A-4147-A177-3AD203B41FA5}">
                      <a16:colId xmlns:a16="http://schemas.microsoft.com/office/drawing/2014/main" val="1170662692"/>
                    </a:ext>
                  </a:extLst>
                </a:gridCol>
                <a:gridCol w="2191523">
                  <a:extLst>
                    <a:ext uri="{9D8B030D-6E8A-4147-A177-3AD203B41FA5}">
                      <a16:colId xmlns:a16="http://schemas.microsoft.com/office/drawing/2014/main" val="7189445"/>
                    </a:ext>
                  </a:extLst>
                </a:gridCol>
              </a:tblGrid>
              <a:tr h="53927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u="none" strike="noStrike" dirty="0">
                          <a:effectLst/>
                        </a:rPr>
                        <a:t>Classification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length/m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说明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0734182"/>
                  </a:ext>
                </a:extLst>
              </a:tr>
              <a:tr h="50834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transport line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linac to booster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3000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直线到</a:t>
                      </a:r>
                      <a:r>
                        <a:rPr lang="en-US" altLang="zh-CN" sz="1400" b="1" u="none" strike="noStrike">
                          <a:effectLst/>
                        </a:rPr>
                        <a:t>booster</a:t>
                      </a:r>
                      <a:r>
                        <a:rPr lang="zh-CN" altLang="en-US" sz="1400" b="1" u="none" strike="noStrike">
                          <a:effectLst/>
                        </a:rPr>
                        <a:t>的输运线，正负电子各</a:t>
                      </a:r>
                      <a:r>
                        <a:rPr lang="en-US" altLang="zh-CN" sz="1400" b="1" u="none" strike="noStrike">
                          <a:effectLst/>
                        </a:rPr>
                        <a:t>1500</a:t>
                      </a:r>
                      <a:r>
                        <a:rPr lang="zh-CN" altLang="en-US" sz="1400" b="1" u="none" strike="noStrike">
                          <a:effectLst/>
                        </a:rPr>
                        <a:t>米；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003506"/>
                  </a:ext>
                </a:extLst>
              </a:tr>
              <a:tr h="682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booster to </a:t>
                      </a:r>
                      <a:r>
                        <a:rPr lang="en-GB" sz="1400" b="1" u="none" strike="noStrike" dirty="0" err="1">
                          <a:effectLst/>
                        </a:rPr>
                        <a:t>colider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960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booster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到主环的输运线，离轴注入正负电子各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240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米；在轴注入正负电子各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240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米。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9330"/>
                  </a:ext>
                </a:extLst>
              </a:tr>
              <a:tr h="5083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colider to booster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480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主环到</a:t>
                      </a:r>
                      <a:r>
                        <a:rPr lang="en-US" altLang="zh-CN" sz="1400" b="1" u="none" strike="noStrike">
                          <a:effectLst/>
                        </a:rPr>
                        <a:t>booster</a:t>
                      </a:r>
                      <a:r>
                        <a:rPr lang="zh-CN" altLang="en-US" sz="1400" b="1" u="none" strike="noStrike">
                          <a:effectLst/>
                        </a:rPr>
                        <a:t>的输运线，正负电子各</a:t>
                      </a:r>
                      <a:r>
                        <a:rPr lang="en-US" altLang="zh-CN" sz="1400" b="1" u="none" strike="noStrike">
                          <a:effectLst/>
                        </a:rPr>
                        <a:t>240</a:t>
                      </a:r>
                      <a:r>
                        <a:rPr lang="zh-CN" altLang="en-US" sz="1400" b="1" u="none" strike="noStrike">
                          <a:effectLst/>
                        </a:rPr>
                        <a:t>米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8692017"/>
                  </a:ext>
                </a:extLst>
              </a:tr>
              <a:tr h="2541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</a:rPr>
                        <a:t>damping ring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240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进出各</a:t>
                      </a:r>
                      <a:r>
                        <a:rPr lang="en-US" altLang="zh-CN" sz="1400" b="1" u="none" strike="noStrike">
                          <a:effectLst/>
                        </a:rPr>
                        <a:t>120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6924698"/>
                  </a:ext>
                </a:extLst>
              </a:tr>
              <a:tr h="2541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4680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707909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6F25B3B-8A9D-4750-857C-82FB23CAF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89793"/>
              </p:ext>
            </p:extLst>
          </p:nvPr>
        </p:nvGraphicFramePr>
        <p:xfrm>
          <a:off x="279401" y="2718914"/>
          <a:ext cx="4813300" cy="367030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21303">
                  <a:extLst>
                    <a:ext uri="{9D8B030D-6E8A-4147-A177-3AD203B41FA5}">
                      <a16:colId xmlns:a16="http://schemas.microsoft.com/office/drawing/2014/main" val="4112403028"/>
                    </a:ext>
                  </a:extLst>
                </a:gridCol>
                <a:gridCol w="1849511">
                  <a:extLst>
                    <a:ext uri="{9D8B030D-6E8A-4147-A177-3AD203B41FA5}">
                      <a16:colId xmlns:a16="http://schemas.microsoft.com/office/drawing/2014/main" val="671400521"/>
                    </a:ext>
                  </a:extLst>
                </a:gridCol>
                <a:gridCol w="1442486">
                  <a:extLst>
                    <a:ext uri="{9D8B030D-6E8A-4147-A177-3AD203B41FA5}">
                      <a16:colId xmlns:a16="http://schemas.microsoft.com/office/drawing/2014/main" val="1466473935"/>
                    </a:ext>
                  </a:extLst>
                </a:gridCol>
              </a:tblGrid>
              <a:tr h="306295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u="none" strike="noStrike" dirty="0">
                          <a:effectLst/>
                        </a:rPr>
                        <a:t>Classification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length/m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1011812"/>
                  </a:ext>
                </a:extLst>
              </a:tr>
              <a:tr h="599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119.0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348331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</a:rPr>
                        <a:t>直线节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14.0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955780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高频代用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0.0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4976158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高频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705268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注入引出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2.8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2925216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离子泵接口三通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1.5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5192640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波纹管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1663736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BPM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4.0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4930253"/>
                  </a:ext>
                </a:extLst>
              </a:tr>
              <a:tr h="306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真空转接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845193"/>
                  </a:ext>
                </a:extLst>
              </a:tr>
              <a:tr h="3141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total length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147.3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67563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C6BB33BC-EBC0-4AD0-B1FE-F81FACEC5CD7}"/>
              </a:ext>
            </a:extLst>
          </p:cNvPr>
          <p:cNvSpPr txBox="1"/>
          <p:nvPr/>
        </p:nvSpPr>
        <p:spPr>
          <a:xfrm>
            <a:off x="0" y="8724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ring, Transport line</a:t>
            </a:r>
          </a:p>
        </p:txBody>
      </p:sp>
    </p:spTree>
    <p:extLst>
      <p:ext uri="{BB962C8B-B14F-4D97-AF65-F5344CB8AC3E}">
        <p14:creationId xmlns:p14="http://schemas.microsoft.com/office/powerpoint/2010/main" val="289188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4DB3AD-15EA-4336-BBE2-065473CD7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0336" r="20583" b="18922"/>
          <a:stretch/>
        </p:blipFill>
        <p:spPr>
          <a:xfrm>
            <a:off x="5745018" y="2913210"/>
            <a:ext cx="6105238" cy="394478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4CEB206-83A6-4337-82BD-19CF7789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46865"/>
              </p:ext>
            </p:extLst>
          </p:nvPr>
        </p:nvGraphicFramePr>
        <p:xfrm>
          <a:off x="878176" y="1544334"/>
          <a:ext cx="4306166" cy="471105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90277">
                  <a:extLst>
                    <a:ext uri="{9D8B030D-6E8A-4147-A177-3AD203B41FA5}">
                      <a16:colId xmlns:a16="http://schemas.microsoft.com/office/drawing/2014/main" val="1710893739"/>
                    </a:ext>
                  </a:extLst>
                </a:gridCol>
                <a:gridCol w="1896628">
                  <a:extLst>
                    <a:ext uri="{9D8B030D-6E8A-4147-A177-3AD203B41FA5}">
                      <a16:colId xmlns:a16="http://schemas.microsoft.com/office/drawing/2014/main" val="696201811"/>
                    </a:ext>
                  </a:extLst>
                </a:gridCol>
                <a:gridCol w="1219261">
                  <a:extLst>
                    <a:ext uri="{9D8B030D-6E8A-4147-A177-3AD203B41FA5}">
                      <a16:colId xmlns:a16="http://schemas.microsoft.com/office/drawing/2014/main" val="699250132"/>
                    </a:ext>
                  </a:extLst>
                </a:gridCol>
              </a:tblGrid>
              <a:tr h="322640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u="none" strike="noStrike" dirty="0">
                          <a:effectLst/>
                        </a:rPr>
                        <a:t>col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l</a:t>
                      </a:r>
                      <a:r>
                        <a:rPr lang="en-GB" altLang="zh-CN" sz="1400" b="1" u="none" strike="noStrike" dirty="0" err="1">
                          <a:effectLst/>
                        </a:rPr>
                        <a:t>ider</a:t>
                      </a:r>
                      <a:endParaRPr lang="en-GB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i="1" u="none" strike="noStrike" dirty="0">
                          <a:effectLst/>
                        </a:rPr>
                        <a:t>Classification</a:t>
                      </a:r>
                      <a:endParaRPr lang="zh-CN" alt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effectLst/>
                        </a:rPr>
                        <a:t>length/m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12495"/>
                  </a:ext>
                </a:extLst>
              </a:tr>
              <a:tr h="419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78426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0578573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直线节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56761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高频代用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5648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24696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对撞区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469642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高频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>
                          <a:effectLst/>
                        </a:rPr>
                        <a:t>352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3195145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注入引出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286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117075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Manifold for SIP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1333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957850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RF shielded bellows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2057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766771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BPM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312937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对撞点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750984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对撞点</a:t>
                      </a:r>
                      <a:r>
                        <a:rPr lang="en-US" altLang="zh-CN" sz="1400" b="1" u="none" strike="noStrike">
                          <a:effectLst/>
                        </a:rPr>
                        <a:t>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835082"/>
                  </a:ext>
                </a:extLst>
              </a:tr>
              <a:tr h="419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真空转接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574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395418"/>
                  </a:ext>
                </a:extLst>
              </a:tr>
              <a:tr h="322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100000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00904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C42B5DF6-E50E-4BBB-996A-7E6A574B39A0}"/>
              </a:ext>
            </a:extLst>
          </p:cNvPr>
          <p:cNvSpPr txBox="1"/>
          <p:nvPr/>
        </p:nvSpPr>
        <p:spPr>
          <a:xfrm>
            <a:off x="317500" y="3662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Collider, Booster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16A9F49-85DF-40CF-9D49-D75A8E711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60164"/>
              </p:ext>
            </p:extLst>
          </p:nvPr>
        </p:nvGraphicFramePr>
        <p:xfrm>
          <a:off x="5745018" y="246857"/>
          <a:ext cx="4588598" cy="25949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68345">
                  <a:extLst>
                    <a:ext uri="{9D8B030D-6E8A-4147-A177-3AD203B41FA5}">
                      <a16:colId xmlns:a16="http://schemas.microsoft.com/office/drawing/2014/main" val="1710893739"/>
                    </a:ext>
                  </a:extLst>
                </a:gridCol>
                <a:gridCol w="2021023">
                  <a:extLst>
                    <a:ext uri="{9D8B030D-6E8A-4147-A177-3AD203B41FA5}">
                      <a16:colId xmlns:a16="http://schemas.microsoft.com/office/drawing/2014/main" val="696201811"/>
                    </a:ext>
                  </a:extLst>
                </a:gridCol>
                <a:gridCol w="1299230">
                  <a:extLst>
                    <a:ext uri="{9D8B030D-6E8A-4147-A177-3AD203B41FA5}">
                      <a16:colId xmlns:a16="http://schemas.microsoft.com/office/drawing/2014/main" val="699250132"/>
                    </a:ext>
                  </a:extLst>
                </a:gridCol>
              </a:tblGrid>
              <a:tr h="4105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400" b="1" i="1" u="none" strike="noStrike" dirty="0">
                          <a:effectLst/>
                        </a:rPr>
                        <a:t>Classification</a:t>
                      </a:r>
                      <a:endParaRPr lang="zh-CN" alt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effectLst/>
                        </a:rPr>
                        <a:t>length/m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12495"/>
                  </a:ext>
                </a:extLst>
              </a:tr>
              <a:tr h="205278">
                <a:tc rowSpan="10">
                  <a:txBody>
                    <a:bodyPr/>
                    <a:lstStyle/>
                    <a:p>
                      <a:pPr algn="ctr"/>
                      <a:r>
                        <a:rPr lang="en-GB" altLang="zh-CN" sz="1400" b="1" u="none" strike="noStrike" dirty="0">
                          <a:effectLst/>
                        </a:rPr>
                        <a:t>booster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标准弧区真空盒长度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78426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340539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直线节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3297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</a:rPr>
                        <a:t>高频代用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5910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640378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高频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>
                          <a:effectLst/>
                        </a:rPr>
                        <a:t>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6141735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u="none" strike="noStrike" dirty="0">
                          <a:effectLst/>
                        </a:rPr>
                        <a:t>注入引出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198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6044469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离子泵接口三通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1250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8146769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波纹管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</a:rPr>
                        <a:t>850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8511020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BPM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effectLst/>
                        </a:rPr>
                        <a:t>240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24517"/>
                  </a:ext>
                </a:extLst>
              </a:tr>
              <a:tr h="205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</a:rPr>
                        <a:t>真空转接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1930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480863"/>
                  </a:ext>
                </a:extLst>
              </a:tr>
              <a:tr h="247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total length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</a:rPr>
                        <a:t>100000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384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23B72F-4798-4215-A65D-D82A7B8A6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3" t="37037" r="3712" b="36566"/>
          <a:stretch/>
        </p:blipFill>
        <p:spPr>
          <a:xfrm>
            <a:off x="1186873" y="2516437"/>
            <a:ext cx="8806873" cy="14690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EB5DED-4997-4831-BCC0-E61364603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2" t="23299" r="1743" b="36835"/>
          <a:stretch/>
        </p:blipFill>
        <p:spPr>
          <a:xfrm>
            <a:off x="1186873" y="762844"/>
            <a:ext cx="8806873" cy="20542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3650C05-33BA-496B-93FA-B4CD98E51583}"/>
              </a:ext>
            </a:extLst>
          </p:cNvPr>
          <p:cNvSpPr txBox="1"/>
          <p:nvPr/>
        </p:nvSpPr>
        <p:spPr>
          <a:xfrm>
            <a:off x="10224655" y="1034473"/>
            <a:ext cx="179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Wang YW</a:t>
            </a:r>
          </a:p>
          <a:p>
            <a:r>
              <a:rPr lang="en-US" altLang="zh-CN" dirty="0"/>
              <a:t>LI MX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59F6BA-E3DF-41FF-BE49-ED8C23243000}"/>
              </a:ext>
            </a:extLst>
          </p:cNvPr>
          <p:cNvSpPr txBox="1"/>
          <p:nvPr/>
        </p:nvSpPr>
        <p:spPr>
          <a:xfrm>
            <a:off x="886690" y="210619"/>
            <a:ext cx="1011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Configuration of Vacuum chamber in collider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84885C2-3F25-4D02-B6DC-A34072239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29937"/>
              </p:ext>
            </p:extLst>
          </p:nvPr>
        </p:nvGraphicFramePr>
        <p:xfrm>
          <a:off x="1186873" y="3784118"/>
          <a:ext cx="9404927" cy="29233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54069">
                  <a:extLst>
                    <a:ext uri="{9D8B030D-6E8A-4147-A177-3AD203B41FA5}">
                      <a16:colId xmlns:a16="http://schemas.microsoft.com/office/drawing/2014/main" val="3309184431"/>
                    </a:ext>
                  </a:extLst>
                </a:gridCol>
                <a:gridCol w="879121">
                  <a:extLst>
                    <a:ext uri="{9D8B030D-6E8A-4147-A177-3AD203B41FA5}">
                      <a16:colId xmlns:a16="http://schemas.microsoft.com/office/drawing/2014/main" val="1503926552"/>
                    </a:ext>
                  </a:extLst>
                </a:gridCol>
                <a:gridCol w="613558">
                  <a:extLst>
                    <a:ext uri="{9D8B030D-6E8A-4147-A177-3AD203B41FA5}">
                      <a16:colId xmlns:a16="http://schemas.microsoft.com/office/drawing/2014/main" val="4047759673"/>
                    </a:ext>
                  </a:extLst>
                </a:gridCol>
                <a:gridCol w="871431">
                  <a:extLst>
                    <a:ext uri="{9D8B030D-6E8A-4147-A177-3AD203B41FA5}">
                      <a16:colId xmlns:a16="http://schemas.microsoft.com/office/drawing/2014/main" val="2957836946"/>
                    </a:ext>
                  </a:extLst>
                </a:gridCol>
                <a:gridCol w="1164871">
                  <a:extLst>
                    <a:ext uri="{9D8B030D-6E8A-4147-A177-3AD203B41FA5}">
                      <a16:colId xmlns:a16="http://schemas.microsoft.com/office/drawing/2014/main" val="4283114281"/>
                    </a:ext>
                  </a:extLst>
                </a:gridCol>
                <a:gridCol w="1209332">
                  <a:extLst>
                    <a:ext uri="{9D8B030D-6E8A-4147-A177-3AD203B41FA5}">
                      <a16:colId xmlns:a16="http://schemas.microsoft.com/office/drawing/2014/main" val="3566118489"/>
                    </a:ext>
                  </a:extLst>
                </a:gridCol>
                <a:gridCol w="880322">
                  <a:extLst>
                    <a:ext uri="{9D8B030D-6E8A-4147-A177-3AD203B41FA5}">
                      <a16:colId xmlns:a16="http://schemas.microsoft.com/office/drawing/2014/main" val="2958082042"/>
                    </a:ext>
                  </a:extLst>
                </a:gridCol>
                <a:gridCol w="738049">
                  <a:extLst>
                    <a:ext uri="{9D8B030D-6E8A-4147-A177-3AD203B41FA5}">
                      <a16:colId xmlns:a16="http://schemas.microsoft.com/office/drawing/2014/main" val="3289286160"/>
                    </a:ext>
                  </a:extLst>
                </a:gridCol>
                <a:gridCol w="2294174">
                  <a:extLst>
                    <a:ext uri="{9D8B030D-6E8A-4147-A177-3AD203B41FA5}">
                      <a16:colId xmlns:a16="http://schemas.microsoft.com/office/drawing/2014/main" val="535753586"/>
                    </a:ext>
                  </a:extLst>
                </a:gridCol>
              </a:tblGrid>
              <a:tr h="38202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collider </a:t>
                      </a:r>
                      <a:r>
                        <a:rPr lang="zh-CN" altLang="en-US" sz="1100" u="none" strike="noStrike" dirty="0">
                          <a:effectLst/>
                        </a:rPr>
                        <a:t>真空盒的数量与长度统计：根据磁铁长度与布局得到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243726"/>
                  </a:ext>
                </a:extLst>
              </a:tr>
              <a:tr h="1987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根据磁铁分类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组合数量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真空盒长度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标准单元数量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真空盒总数量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合计长度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备注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573270"/>
                  </a:ext>
                </a:extLst>
              </a:tr>
              <a:tr h="1918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标准单元</a:t>
                      </a:r>
                    </a:p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二级铁组合</a:t>
                      </a:r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11.5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3840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44160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4528884"/>
                  </a:ext>
                </a:extLst>
              </a:tr>
              <a:tr h="19189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二级铁组合</a:t>
                      </a:r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9.8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2048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20070.4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54656"/>
                  </a:ext>
                </a:extLst>
              </a:tr>
              <a:tr h="19189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四六级铁组合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6656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8738985"/>
                  </a:ext>
                </a:extLst>
              </a:tr>
              <a:tr h="36186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四级，校正铁组合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3.8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1984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7539.2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磁铁组合放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根真空盒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903258"/>
                  </a:ext>
                </a:extLst>
              </a:tr>
              <a:tr h="1987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弧区汇总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8896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78425.6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7397436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直线节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</a:rPr>
                        <a:t>364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348772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高频代用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5648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5648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2252299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对撞区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7000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513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7000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6881587"/>
                  </a:ext>
                </a:extLst>
              </a:tr>
              <a:tr h="24672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直线节汇总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1391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16648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147461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 dirty="0">
                          <a:effectLst/>
                        </a:rPr>
                        <a:t>　合计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10287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95074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739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C983C9F-32CC-4191-ABF6-019675A5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05" y="1508760"/>
            <a:ext cx="6702095" cy="28536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91D45F0-3D66-4C41-877C-8E5CA548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08" y="4709160"/>
            <a:ext cx="3607732" cy="1720215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E63B2C7-E1C8-4A04-9ADD-32B81B63FBEB}"/>
              </a:ext>
            </a:extLst>
          </p:cNvPr>
          <p:cNvCxnSpPr>
            <a:cxnSpLocks/>
          </p:cNvCxnSpPr>
          <p:nvPr/>
        </p:nvCxnSpPr>
        <p:spPr>
          <a:xfrm>
            <a:off x="7532708" y="4086225"/>
            <a:ext cx="607357" cy="7974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2D3E492D-43DA-493D-B132-B726F0900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94" y="1549672"/>
            <a:ext cx="4545011" cy="30800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81FDA8D-4109-4C8F-BB19-0A575FC3E9B1}"/>
              </a:ext>
            </a:extLst>
          </p:cNvPr>
          <p:cNvSpPr txBox="1"/>
          <p:nvPr/>
        </p:nvSpPr>
        <p:spPr>
          <a:xfrm>
            <a:off x="505777" y="5011261"/>
            <a:ext cx="66093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Due to the large bending radius, a 1mm block at the dipole iron outlet can block the synchronous light irradiation in the downstream 0.44m area, theoretically.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installation accuracy needs to be very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89AB37-4C81-49FD-97F6-890D098620AA}"/>
              </a:ext>
            </a:extLst>
          </p:cNvPr>
          <p:cNvSpPr txBox="1"/>
          <p:nvPr/>
        </p:nvSpPr>
        <p:spPr>
          <a:xfrm>
            <a:off x="754394" y="326990"/>
            <a:ext cx="973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The block and water cooling design for collider 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28343</TotalTime>
  <Words>3421</Words>
  <Application>Microsoft Office PowerPoint</Application>
  <PresentationFormat>宽屏</PresentationFormat>
  <Paragraphs>1583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PingFang SC</vt:lpstr>
      <vt:lpstr>等线</vt:lpstr>
      <vt:lpstr>等线 Light</vt:lpstr>
      <vt:lpstr>黑体</vt:lpstr>
      <vt:lpstr>宋体</vt:lpstr>
      <vt:lpstr>微软雅黑</vt:lpstr>
      <vt:lpstr>微软雅黑</vt:lpstr>
      <vt:lpstr>Arial</vt:lpstr>
      <vt:lpstr>Calibri</vt:lpstr>
      <vt:lpstr>Times New Roman</vt:lpstr>
      <vt:lpstr>Wingdings</vt:lpstr>
      <vt:lpstr>Office 主题​​</vt:lpstr>
      <vt:lpstr>Vacuum system of CEPC</vt:lpstr>
      <vt:lpstr>outline</vt:lpstr>
      <vt:lpstr>PowerPoint 演示文稿</vt:lpstr>
      <vt:lpstr>Linac vacuum system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Technique process Cu vacuum chamber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Dump chambers and membrane windows for Linac</vt:lpstr>
      <vt:lpstr> SR power and gas load of damping ring</vt:lpstr>
      <vt:lpstr>RF shielding bellows of damping ring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mays</dc:creator>
  <cp:lastModifiedBy>mays</cp:lastModifiedBy>
  <cp:revision>347</cp:revision>
  <dcterms:created xsi:type="dcterms:W3CDTF">2020-12-24T08:04:32Z</dcterms:created>
  <dcterms:modified xsi:type="dcterms:W3CDTF">2023-04-21T05:31:38Z</dcterms:modified>
</cp:coreProperties>
</file>