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953" r:id="rId2"/>
    <p:sldId id="907" r:id="rId3"/>
    <p:sldId id="946" r:id="rId4"/>
    <p:sldId id="1004" r:id="rId5"/>
    <p:sldId id="1028" r:id="rId6"/>
    <p:sldId id="1006" r:id="rId7"/>
    <p:sldId id="993" r:id="rId8"/>
    <p:sldId id="957" r:id="rId9"/>
    <p:sldId id="958" r:id="rId10"/>
    <p:sldId id="961" r:id="rId11"/>
    <p:sldId id="1023" r:id="rId12"/>
    <p:sldId id="994" r:id="rId13"/>
    <p:sldId id="1003" r:id="rId14"/>
    <p:sldId id="1007" r:id="rId15"/>
    <p:sldId id="1025" r:id="rId16"/>
    <p:sldId id="1008" r:id="rId17"/>
    <p:sldId id="1026" r:id="rId18"/>
    <p:sldId id="1009" r:id="rId19"/>
    <p:sldId id="1010" r:id="rId20"/>
    <p:sldId id="1011" r:id="rId21"/>
    <p:sldId id="1012" r:id="rId22"/>
    <p:sldId id="1016" r:id="rId23"/>
    <p:sldId id="1017" r:id="rId24"/>
    <p:sldId id="1013" r:id="rId25"/>
    <p:sldId id="1014" r:id="rId26"/>
    <p:sldId id="1015" r:id="rId27"/>
    <p:sldId id="1022" r:id="rId28"/>
    <p:sldId id="1019" r:id="rId29"/>
    <p:sldId id="1020" r:id="rId3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8400"/>
    <a:srgbClr val="2214AC"/>
    <a:srgbClr val="005800"/>
    <a:srgbClr val="003399"/>
    <a:srgbClr val="E6E6E6"/>
    <a:srgbClr val="0070C0"/>
    <a:srgbClr val="4D8357"/>
    <a:srgbClr val="FDC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1732" autoAdjust="0"/>
  </p:normalViewPr>
  <p:slideViewPr>
    <p:cSldViewPr>
      <p:cViewPr>
        <p:scale>
          <a:sx n="66" d="100"/>
          <a:sy n="66" d="100"/>
        </p:scale>
        <p:origin x="1181" y="396"/>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2023/10/22</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2023/10/22</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155335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10</a:t>
            </a:fld>
            <a:endParaRPr lang="zh-CN" altLang="en-US"/>
          </a:p>
        </p:txBody>
      </p:sp>
    </p:spTree>
    <p:extLst>
      <p:ext uri="{BB962C8B-B14F-4D97-AF65-F5344CB8AC3E}">
        <p14:creationId xmlns:p14="http://schemas.microsoft.com/office/powerpoint/2010/main" val="177607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03BE66-EB2A-E740-B519-5F19C818F2D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436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12</a:t>
            </a:fld>
            <a:endParaRPr lang="zh-CN" altLang="en-US"/>
          </a:p>
        </p:txBody>
      </p:sp>
    </p:spTree>
    <p:extLst>
      <p:ext uri="{BB962C8B-B14F-4D97-AF65-F5344CB8AC3E}">
        <p14:creationId xmlns:p14="http://schemas.microsoft.com/office/powerpoint/2010/main" val="2998381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13</a:t>
            </a:fld>
            <a:endParaRPr lang="zh-CN" altLang="en-US"/>
          </a:p>
        </p:txBody>
      </p:sp>
    </p:spTree>
    <p:extLst>
      <p:ext uri="{BB962C8B-B14F-4D97-AF65-F5344CB8AC3E}">
        <p14:creationId xmlns:p14="http://schemas.microsoft.com/office/powerpoint/2010/main" val="2215785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14</a:t>
            </a:fld>
            <a:endParaRPr lang="zh-CN" altLang="en-US"/>
          </a:p>
        </p:txBody>
      </p:sp>
    </p:spTree>
    <p:extLst>
      <p:ext uri="{BB962C8B-B14F-4D97-AF65-F5344CB8AC3E}">
        <p14:creationId xmlns:p14="http://schemas.microsoft.com/office/powerpoint/2010/main" val="354125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15</a:t>
            </a:fld>
            <a:endParaRPr lang="zh-CN" altLang="en-US"/>
          </a:p>
        </p:txBody>
      </p:sp>
    </p:spTree>
    <p:extLst>
      <p:ext uri="{BB962C8B-B14F-4D97-AF65-F5344CB8AC3E}">
        <p14:creationId xmlns:p14="http://schemas.microsoft.com/office/powerpoint/2010/main" val="1320501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16</a:t>
            </a:fld>
            <a:endParaRPr lang="zh-CN" altLang="en-US"/>
          </a:p>
        </p:txBody>
      </p:sp>
    </p:spTree>
    <p:extLst>
      <p:ext uri="{BB962C8B-B14F-4D97-AF65-F5344CB8AC3E}">
        <p14:creationId xmlns:p14="http://schemas.microsoft.com/office/powerpoint/2010/main" val="119793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03BE66-EB2A-E740-B519-5F19C818F2D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678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351717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308229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1452738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21</a:t>
            </a:fld>
            <a:endParaRPr lang="zh-CN" altLang="en-US"/>
          </a:p>
        </p:txBody>
      </p:sp>
    </p:spTree>
    <p:extLst>
      <p:ext uri="{BB962C8B-B14F-4D97-AF65-F5344CB8AC3E}">
        <p14:creationId xmlns:p14="http://schemas.microsoft.com/office/powerpoint/2010/main" val="413035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3251546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23</a:t>
            </a:fld>
            <a:endParaRPr lang="zh-CN" altLang="en-US"/>
          </a:p>
        </p:txBody>
      </p:sp>
    </p:spTree>
    <p:extLst>
      <p:ext uri="{BB962C8B-B14F-4D97-AF65-F5344CB8AC3E}">
        <p14:creationId xmlns:p14="http://schemas.microsoft.com/office/powerpoint/2010/main" val="2661527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24</a:t>
            </a:fld>
            <a:endParaRPr lang="zh-CN" altLang="en-US"/>
          </a:p>
        </p:txBody>
      </p:sp>
    </p:spTree>
    <p:extLst>
      <p:ext uri="{BB962C8B-B14F-4D97-AF65-F5344CB8AC3E}">
        <p14:creationId xmlns:p14="http://schemas.microsoft.com/office/powerpoint/2010/main" val="3565926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377224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26</a:t>
            </a:fld>
            <a:endParaRPr lang="zh-CN" altLang="en-US"/>
          </a:p>
        </p:txBody>
      </p:sp>
    </p:spTree>
    <p:extLst>
      <p:ext uri="{BB962C8B-B14F-4D97-AF65-F5344CB8AC3E}">
        <p14:creationId xmlns:p14="http://schemas.microsoft.com/office/powerpoint/2010/main" val="2238985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27</a:t>
            </a:fld>
            <a:endParaRPr lang="zh-CN" altLang="en-US"/>
          </a:p>
        </p:txBody>
      </p:sp>
    </p:spTree>
    <p:extLst>
      <p:ext uri="{BB962C8B-B14F-4D97-AF65-F5344CB8AC3E}">
        <p14:creationId xmlns:p14="http://schemas.microsoft.com/office/powerpoint/2010/main" val="265274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28</a:t>
            </a:fld>
            <a:endParaRPr lang="zh-CN" altLang="en-US"/>
          </a:p>
        </p:txBody>
      </p:sp>
    </p:spTree>
    <p:extLst>
      <p:ext uri="{BB962C8B-B14F-4D97-AF65-F5344CB8AC3E}">
        <p14:creationId xmlns:p14="http://schemas.microsoft.com/office/powerpoint/2010/main" val="776723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29</a:t>
            </a:fld>
            <a:endParaRPr lang="zh-CN" altLang="en-US"/>
          </a:p>
        </p:txBody>
      </p:sp>
    </p:spTree>
    <p:extLst>
      <p:ext uri="{BB962C8B-B14F-4D97-AF65-F5344CB8AC3E}">
        <p14:creationId xmlns:p14="http://schemas.microsoft.com/office/powerpoint/2010/main" val="60479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377277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12766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635808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202120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7</a:t>
            </a:fld>
            <a:endParaRPr lang="zh-CN" altLang="en-US"/>
          </a:p>
        </p:txBody>
      </p:sp>
    </p:spTree>
    <p:extLst>
      <p:ext uri="{BB962C8B-B14F-4D97-AF65-F5344CB8AC3E}">
        <p14:creationId xmlns:p14="http://schemas.microsoft.com/office/powerpoint/2010/main" val="298631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245455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9</a:t>
            </a:fld>
            <a:endParaRPr lang="zh-CN" altLang="en-US"/>
          </a:p>
        </p:txBody>
      </p:sp>
    </p:spTree>
    <p:extLst>
      <p:ext uri="{BB962C8B-B14F-4D97-AF65-F5344CB8AC3E}">
        <p14:creationId xmlns:p14="http://schemas.microsoft.com/office/powerpoint/2010/main" val="362404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0A52CB4-0EC5-48C5-BAFC-FF89C82232AB}" type="datetime1">
              <a:rPr lang="zh-CN" altLang="en-US" smtClean="0"/>
              <a:t>2023/10/22</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Footer Placeholder 4"/>
          <p:cNvSpPr>
            <a:spLocks noGrp="1"/>
          </p:cNvSpPr>
          <p:nvPr>
            <p:ph type="ftr" sz="quarter" idx="11"/>
          </p:nvPr>
        </p:nvSpPr>
        <p:spPr>
          <a:xfrm>
            <a:off x="3647728" y="6356351"/>
            <a:ext cx="4666704" cy="365125"/>
          </a:xfrm>
        </p:spPr>
        <p:txBody>
          <a:bodyPr/>
          <a:lstStyle>
            <a:lvl1pPr>
              <a:defRPr>
                <a:solidFill>
                  <a:schemeClr val="bg1">
                    <a:lumMod val="65000"/>
                  </a:schemeClr>
                </a:solidFill>
              </a:defRPr>
            </a:lvl1pPr>
          </a:lstStyle>
          <a:p>
            <a:r>
              <a:rPr lang="en-US" altLang="zh-CN" dirty="0" smtClean="0"/>
              <a:t>2023 International Workshop on the Circular Electron Positron Collider</a:t>
            </a:r>
            <a:endParaRPr lang="zh-CN" altLang="en-US" dirty="0"/>
          </a:p>
        </p:txBody>
      </p:sp>
    </p:spTree>
    <p:extLst>
      <p:ext uri="{BB962C8B-B14F-4D97-AF65-F5344CB8AC3E}">
        <p14:creationId xmlns:p14="http://schemas.microsoft.com/office/powerpoint/2010/main" val="17917917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4293459A-D756-406E-8190-62726D0F43C4}" type="datetime1">
              <a:rPr lang="zh-CN" altLang="en-US" smtClean="0"/>
              <a:t>2023/10/22</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11" name="Footer Placeholder 4"/>
          <p:cNvSpPr>
            <a:spLocks noGrp="1"/>
          </p:cNvSpPr>
          <p:nvPr>
            <p:ph type="ftr" sz="quarter" idx="11"/>
          </p:nvPr>
        </p:nvSpPr>
        <p:spPr>
          <a:xfrm>
            <a:off x="3647728" y="6356351"/>
            <a:ext cx="4666704" cy="365125"/>
          </a:xfrm>
        </p:spPr>
        <p:txBody>
          <a:bodyPr/>
          <a:lstStyle>
            <a:lvl1pPr>
              <a:defRPr>
                <a:solidFill>
                  <a:schemeClr val="bg1">
                    <a:lumMod val="65000"/>
                  </a:schemeClr>
                </a:solidFill>
              </a:defRPr>
            </a:lvl1pPr>
          </a:lstStyle>
          <a:p>
            <a:r>
              <a:rPr lang="en-US" altLang="zh-CN" smtClean="0"/>
              <a:t>2023 International Workshop on the Circular Electron Positron Collider</a:t>
            </a:r>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6A34465E-AB4B-4BEF-92F2-9D7F12DD42AC}" type="datetime1">
              <a:rPr lang="zh-CN" altLang="en-US" smtClean="0"/>
              <a:t>2023/10/22</a:t>
            </a:fld>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smtClean="0"/>
              <a:t>Click to edit Master title style</a:t>
            </a:r>
            <a:endParaRPr lang="zh-CN" altLang="en-US"/>
          </a:p>
        </p:txBody>
      </p:sp>
      <p:sp>
        <p:nvSpPr>
          <p:cNvPr id="8" name="Footer Placeholder 4"/>
          <p:cNvSpPr>
            <a:spLocks noGrp="1"/>
          </p:cNvSpPr>
          <p:nvPr>
            <p:ph type="ftr" sz="quarter" idx="11"/>
          </p:nvPr>
        </p:nvSpPr>
        <p:spPr>
          <a:xfrm>
            <a:off x="3647728" y="6356351"/>
            <a:ext cx="4666704" cy="365125"/>
          </a:xfrm>
        </p:spPr>
        <p:txBody>
          <a:bodyPr/>
          <a:lstStyle>
            <a:lvl1pPr>
              <a:defRPr>
                <a:solidFill>
                  <a:schemeClr val="bg1">
                    <a:lumMod val="65000"/>
                  </a:schemeClr>
                </a:solidFill>
              </a:defRPr>
            </a:lvl1pPr>
          </a:lstStyle>
          <a:p>
            <a:r>
              <a:rPr lang="en-US" altLang="zh-CN" smtClean="0"/>
              <a:t>2023 International Workshop on the Circular Electron Positron Collider</a:t>
            </a:r>
            <a:endParaRPr lang="zh-CN" altLang="en-US" dirty="0"/>
          </a:p>
        </p:txBody>
      </p:sp>
    </p:spTree>
    <p:extLst>
      <p:ext uri="{BB962C8B-B14F-4D97-AF65-F5344CB8AC3E}">
        <p14:creationId xmlns:p14="http://schemas.microsoft.com/office/powerpoint/2010/main" val="6896756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E3971-0A08-40C2-A05A-9D43299488A8}" type="datetime1">
              <a:rPr lang="zh-CN" altLang="en-US" smtClean="0"/>
              <a:t>2023/10/22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ltLang="zh-CN" smtClean="0"/>
              <a:t>2023 International Workshop on the Circular Electron Positron Collider</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74" r:id="rId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emf"/><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703512" y="259419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smtClean="0">
                <a:solidFill>
                  <a:srgbClr val="C00000"/>
                </a:solidFill>
              </a:rPr>
              <a:t>Status of the CEPC</a:t>
            </a:r>
          </a:p>
        </p:txBody>
      </p:sp>
      <p:sp>
        <p:nvSpPr>
          <p:cNvPr id="7" name="文本框 7">
            <a:extLst>
              <a:ext uri="{FF2B5EF4-FFF2-40B4-BE49-F238E27FC236}">
                <a16:creationId xmlns:a16="http://schemas.microsoft.com/office/drawing/2014/main" id="{785816F2-AEF2-4FFE-A0DA-84B4490709A4}"/>
              </a:ext>
            </a:extLst>
          </p:cNvPr>
          <p:cNvSpPr txBox="1"/>
          <p:nvPr/>
        </p:nvSpPr>
        <p:spPr>
          <a:xfrm>
            <a:off x="1487488" y="4190691"/>
            <a:ext cx="8479813" cy="892552"/>
          </a:xfrm>
          <a:prstGeom prst="rect">
            <a:avLst/>
          </a:prstGeom>
          <a:noFill/>
        </p:spPr>
        <p:txBody>
          <a:bodyPr wrap="square" rtlCol="0">
            <a:spAutoFit/>
          </a:bodyPr>
          <a:lstStyle/>
          <a:p>
            <a:pPr algn="ctr"/>
            <a:r>
              <a:rPr lang="en-US" altLang="zh-CN" sz="2800" dirty="0" err="1" smtClean="0">
                <a:solidFill>
                  <a:srgbClr val="0000FF"/>
                </a:solidFill>
                <a:latin typeface="Times New Roman" panose="02020603050405020304" pitchFamily="18" charset="0"/>
                <a:ea typeface="微软雅黑" panose="020B0503020204020204" pitchFamily="34" charset="-122"/>
              </a:rPr>
              <a:t>Yuhui</a:t>
            </a:r>
            <a:r>
              <a:rPr lang="en-US" altLang="zh-CN" sz="2800" dirty="0" smtClean="0">
                <a:solidFill>
                  <a:srgbClr val="0000FF"/>
                </a:solidFill>
                <a:latin typeface="Times New Roman" panose="02020603050405020304" pitchFamily="18" charset="0"/>
                <a:ea typeface="微软雅黑" panose="020B0503020204020204" pitchFamily="34" charset="-122"/>
              </a:rPr>
              <a:t> Li</a:t>
            </a:r>
          </a:p>
          <a:p>
            <a:pPr algn="ctr"/>
            <a:r>
              <a:rPr lang="en-US" altLang="zh-CN" sz="2400" dirty="0" smtClean="0">
                <a:solidFill>
                  <a:srgbClr val="0000FF"/>
                </a:solidFill>
                <a:latin typeface="Times New Roman" panose="02020603050405020304" pitchFamily="18" charset="0"/>
                <a:ea typeface="微软雅黑" panose="020B0503020204020204" pitchFamily="34" charset="-122"/>
              </a:rPr>
              <a:t>On behalf of the CEPC research team</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smtClean="0">
                <a:solidFill>
                  <a:schemeClr val="bg1"/>
                </a:solidFill>
              </a:rPr>
              <a:t>23. Oct, Nanjing</a:t>
            </a:r>
            <a:r>
              <a:rPr lang="en-US" altLang="zh-CN" dirty="0">
                <a:solidFill>
                  <a:schemeClr val="bg1"/>
                </a:solidFill>
              </a:rPr>
              <a:t>, 2023 international workshop on the high energy Circular Electron Positron Collider (CEPC) </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8" name="Slide Number Placeholder 7"/>
          <p:cNvSpPr>
            <a:spLocks noGrp="1"/>
          </p:cNvSpPr>
          <p:nvPr>
            <p:ph type="sldNum" sz="quarter" idx="12"/>
          </p:nvPr>
        </p:nvSpPr>
        <p:spPr/>
        <p:txBody>
          <a:bodyPr/>
          <a:lstStyle/>
          <a:p>
            <a:fld id="{27F552FA-C358-4F70-9CE8-3E41459FCE36}" type="slidenum">
              <a:rPr lang="zh-CN" altLang="en-US" smtClean="0"/>
              <a:t>1</a:t>
            </a:fld>
            <a:endParaRPr lang="zh-CN" altLang="en-US"/>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mc:Choice xmlns:p14="http://schemas.microsoft.com/office/powerpoint/2010/main" Requires="p14">
      <p:transition spd="slow" p14:dur="2000" advTm="23350"/>
    </mc:Choice>
    <mc:Fallback>
      <p:transition spd="slow" advTm="2335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defPPr>
              <a:defRPr lang="zh-CN"/>
            </a:defPPr>
            <a:lvl1pPr algn="ctr">
              <a:lnSpc>
                <a:spcPct val="90000"/>
              </a:lnSpc>
              <a:spcBef>
                <a:spcPct val="0"/>
              </a:spcBef>
              <a:buNone/>
              <a:defRPr sz="4000" b="1">
                <a:solidFill>
                  <a:srgbClr val="C00000"/>
                </a:solidFill>
                <a:latin typeface="Arial" panose="020B0604020202020204" pitchFamily="34" charset="0"/>
                <a:ea typeface="+mj-ea"/>
                <a:cs typeface="Arial" panose="020B0604020202020204" pitchFamily="34" charset="0"/>
              </a:defRPr>
            </a:lvl1pPr>
          </a:lstStyle>
          <a:p>
            <a:r>
              <a:rPr lang="en-US" altLang="zh-CN" dirty="0"/>
              <a:t>Key scientific issues </a:t>
            </a:r>
            <a:r>
              <a:rPr lang="en-US" altLang="zh-CN" dirty="0" smtClean="0"/>
              <a:t>and </a:t>
            </a:r>
            <a:r>
              <a:rPr lang="en-US" altLang="zh-CN" dirty="0"/>
              <a:t>technological route</a:t>
            </a:r>
            <a:endParaRPr lang="zh-CN" altLang="en-US" dirty="0"/>
          </a:p>
        </p:txBody>
      </p:sp>
      <p:sp>
        <p:nvSpPr>
          <p:cNvPr id="4" name="Footer Placeholder 3"/>
          <p:cNvSpPr>
            <a:spLocks noGrp="1"/>
          </p:cNvSpPr>
          <p:nvPr>
            <p:ph type="ftr" sz="quarter" idx="11"/>
          </p:nvPr>
        </p:nvSpPr>
        <p:spPr/>
        <p:txBody>
          <a:bodyPr/>
          <a:lstStyle/>
          <a:p>
            <a:r>
              <a:rPr lang="en-US" altLang="zh-CN" dirty="0" smtClean="0"/>
              <a:t>2023 International Workshop on the Circular Electron Positron Collider</a:t>
            </a:r>
            <a:endParaRPr lang="zh-CN" altLang="en-US" dirty="0"/>
          </a:p>
        </p:txBody>
      </p:sp>
      <p:pic>
        <p:nvPicPr>
          <p:cNvPr id="14" name="Picture 13"/>
          <p:cNvPicPr>
            <a:picLocks noChangeAspect="1"/>
          </p:cNvPicPr>
          <p:nvPr/>
        </p:nvPicPr>
        <p:blipFill rotWithShape="1">
          <a:blip r:embed="rId4"/>
          <a:srcRect b="10316"/>
          <a:stretch/>
        </p:blipFill>
        <p:spPr>
          <a:xfrm>
            <a:off x="511224" y="1154734"/>
            <a:ext cx="10933788" cy="5082577"/>
          </a:xfrm>
          <a:prstGeom prst="rect">
            <a:avLst/>
          </a:prstGeom>
        </p:spPr>
      </p:pic>
      <p:sp>
        <p:nvSpPr>
          <p:cNvPr id="15" name="Slide Number Placeholder 14"/>
          <p:cNvSpPr>
            <a:spLocks noGrp="1"/>
          </p:cNvSpPr>
          <p:nvPr>
            <p:ph type="sldNum" sz="quarter" idx="12"/>
          </p:nvPr>
        </p:nvSpPr>
        <p:spPr/>
        <p:txBody>
          <a:bodyPr/>
          <a:lstStyle/>
          <a:p>
            <a:fld id="{F15E9139-A00B-4B2A-98A6-095DC08F1345}" type="slidenum">
              <a:rPr lang="zh-CN" altLang="en-US" smtClean="0"/>
              <a:pPr/>
              <a:t>10</a:t>
            </a:fld>
            <a:endParaRPr lang="zh-CN" altLang="en-US"/>
          </a:p>
        </p:txBody>
      </p:sp>
    </p:spTree>
    <p:custDataLst>
      <p:tags r:id="rId1"/>
    </p:custDataLst>
    <p:extLst>
      <p:ext uri="{BB962C8B-B14F-4D97-AF65-F5344CB8AC3E}">
        <p14:creationId xmlns:p14="http://schemas.microsoft.com/office/powerpoint/2010/main" val="837796799"/>
      </p:ext>
    </p:extLst>
  </p:cSld>
  <p:clrMapOvr>
    <a:masterClrMapping/>
  </p:clrMapOvr>
  <mc:AlternateContent xmlns:mc="http://schemas.openxmlformats.org/markup-compatibility/2006">
    <mc:Choice xmlns:p14="http://schemas.microsoft.com/office/powerpoint/2010/main" Requires="p14">
      <p:transition spd="slow" p14:dur="2000" advTm="13822"/>
    </mc:Choice>
    <mc:Fallback>
      <p:transition spd="slow" advTm="1382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F58ECCA-7483-0643-867A-1BFFBED3B292}" type="slidenum">
              <a:rPr lang="en-US" sz="900">
                <a:solidFill>
                  <a:prstClr val="black"/>
                </a:solidFill>
                <a:latin typeface="Calibri"/>
              </a:rPr>
              <a:pPr>
                <a:defRPr/>
              </a:pPr>
              <a:t>11</a:t>
            </a:fld>
            <a:endParaRPr lang="en-US" sz="900" dirty="0">
              <a:solidFill>
                <a:prstClr val="black"/>
              </a:solidFill>
              <a:latin typeface="Calibri"/>
            </a:endParaRPr>
          </a:p>
        </p:txBody>
      </p:sp>
      <p:sp>
        <p:nvSpPr>
          <p:cNvPr id="14" name="Rectangle 3"/>
          <p:cNvSpPr/>
          <p:nvPr/>
        </p:nvSpPr>
        <p:spPr>
          <a:xfrm>
            <a:off x="3801724" y="201842"/>
            <a:ext cx="5397631" cy="707886"/>
          </a:xfrm>
          <a:prstGeom prst="rect">
            <a:avLst/>
          </a:prstGeom>
        </p:spPr>
        <p:txBody>
          <a:bodyPr wrap="none">
            <a:spAutoFit/>
          </a:bodyPr>
          <a:lstStyle/>
          <a:p>
            <a:pPr>
              <a:defRPr/>
            </a:pPr>
            <a:r>
              <a:rPr lang="en-US" altLang="zh-CN" sz="4000" b="1" dirty="0">
                <a:solidFill>
                  <a:srgbClr val="C00000"/>
                </a:solidFill>
                <a:latin typeface="Arial" panose="020B0604020202020204" pitchFamily="34" charset="0"/>
                <a:ea typeface="+mj-ea"/>
                <a:cs typeface="Arial" panose="020B0604020202020204" pitchFamily="34" charset="0"/>
              </a:rPr>
              <a:t>CEPC Operation Plan</a:t>
            </a:r>
            <a:endParaRPr lang="en-US" sz="4000" b="1" dirty="0">
              <a:solidFill>
                <a:srgbClr val="C00000"/>
              </a:solidFill>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le 5"/>
              <p:cNvGraphicFramePr>
                <a:graphicFrameLocks noGrp="1"/>
              </p:cNvGraphicFramePr>
              <p:nvPr>
                <p:extLst>
                  <p:ext uri="{D42A27DB-BD31-4B8C-83A1-F6EECF244321}">
                    <p14:modId xmlns:p14="http://schemas.microsoft.com/office/powerpoint/2010/main" val="3516498014"/>
                  </p:ext>
                </p:extLst>
              </p:nvPr>
            </p:nvGraphicFramePr>
            <p:xfrm>
              <a:off x="1712006" y="1245647"/>
              <a:ext cx="8767988" cy="4091471"/>
            </p:xfrm>
            <a:graphic>
              <a:graphicData uri="http://schemas.openxmlformats.org/drawingml/2006/table">
                <a:tbl>
                  <a:tblPr firstRow="1" firstCol="1" bandRow="1"/>
                  <a:tblGrid>
                    <a:gridCol w="878794">
                      <a:extLst>
                        <a:ext uri="{9D8B030D-6E8A-4147-A177-3AD203B41FA5}">
                          <a16:colId xmlns:a16="http://schemas.microsoft.com/office/drawing/2014/main" val="20000"/>
                        </a:ext>
                      </a:extLst>
                    </a:gridCol>
                    <a:gridCol w="693396">
                      <a:extLst>
                        <a:ext uri="{9D8B030D-6E8A-4147-A177-3AD203B41FA5}">
                          <a16:colId xmlns:a16="http://schemas.microsoft.com/office/drawing/2014/main" val="20001"/>
                        </a:ext>
                      </a:extLst>
                    </a:gridCol>
                    <a:gridCol w="665158">
                      <a:extLst>
                        <a:ext uri="{9D8B030D-6E8A-4147-A177-3AD203B41FA5}">
                          <a16:colId xmlns:a16="http://schemas.microsoft.com/office/drawing/2014/main" val="20002"/>
                        </a:ext>
                      </a:extLst>
                    </a:gridCol>
                    <a:gridCol w="907033">
                      <a:extLst>
                        <a:ext uri="{9D8B030D-6E8A-4147-A177-3AD203B41FA5}">
                          <a16:colId xmlns:a16="http://schemas.microsoft.com/office/drawing/2014/main" val="20003"/>
                        </a:ext>
                      </a:extLst>
                    </a:gridCol>
                    <a:gridCol w="1451253">
                      <a:extLst>
                        <a:ext uri="{9D8B030D-6E8A-4147-A177-3AD203B41FA5}">
                          <a16:colId xmlns:a16="http://schemas.microsoft.com/office/drawing/2014/main" val="20004"/>
                        </a:ext>
                      </a:extLst>
                    </a:gridCol>
                    <a:gridCol w="1269847">
                      <a:extLst>
                        <a:ext uri="{9D8B030D-6E8A-4147-A177-3AD203B41FA5}">
                          <a16:colId xmlns:a16="http://schemas.microsoft.com/office/drawing/2014/main" val="20005"/>
                        </a:ext>
                      </a:extLst>
                    </a:gridCol>
                    <a:gridCol w="1441526">
                      <a:extLst>
                        <a:ext uri="{9D8B030D-6E8A-4147-A177-3AD203B41FA5}">
                          <a16:colId xmlns:a16="http://schemas.microsoft.com/office/drawing/2014/main" val="20006"/>
                        </a:ext>
                      </a:extLst>
                    </a:gridCol>
                    <a:gridCol w="1460981">
                      <a:extLst>
                        <a:ext uri="{9D8B030D-6E8A-4147-A177-3AD203B41FA5}">
                          <a16:colId xmlns:a16="http://schemas.microsoft.com/office/drawing/2014/main" val="20007"/>
                        </a:ext>
                      </a:extLst>
                    </a:gridCol>
                  </a:tblGrid>
                  <a:tr h="1142915">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Particle</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err="1">
                              <a:effectLst/>
                            </a:rPr>
                            <a:t>E</a:t>
                          </a:r>
                          <a:r>
                            <a:rPr lang="en-GB" sz="1800" baseline="-25000" dirty="0" err="1">
                              <a:effectLst/>
                            </a:rPr>
                            <a:t>c.m</a:t>
                          </a:r>
                          <a:r>
                            <a:rPr lang="en-GB" sz="1800" baseline="-25000" dirty="0">
                              <a:effectLst/>
                            </a:rPr>
                            <a:t>.</a:t>
                          </a:r>
                          <a:r>
                            <a:rPr lang="en-GB" sz="1800" dirty="0">
                              <a:effectLst/>
                            </a:rPr>
                            <a:t> </a:t>
                          </a:r>
                          <a:endParaRPr lang="zh-CN" sz="2400" dirty="0">
                            <a:effectLst/>
                          </a:endParaRPr>
                        </a:p>
                        <a:p>
                          <a:pPr algn="ctr">
                            <a:spcAft>
                              <a:spcPts val="0"/>
                            </a:spcAft>
                          </a:pPr>
                          <a:r>
                            <a:rPr lang="en-GB" sz="1800" dirty="0">
                              <a:effectLst/>
                            </a:rPr>
                            <a:t>(GeV)</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Years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US" altLang="zh-CN" sz="1800" b="1" kern="1200" dirty="0">
                              <a:solidFill>
                                <a:schemeClr val="lt1"/>
                              </a:solidFill>
                              <a:effectLst/>
                              <a:latin typeface="+mn-lt"/>
                              <a:ea typeface="+mn-ea"/>
                              <a:cs typeface="+mn-cs"/>
                            </a:rPr>
                            <a:t>SR Power</a:t>
                          </a:r>
                        </a:p>
                        <a:p>
                          <a:pPr marL="0" algn="ctr" defTabSz="914400" rtl="0" eaLnBrk="1" latinLnBrk="0" hangingPunct="1">
                            <a:spcAft>
                              <a:spcPts val="0"/>
                            </a:spcAft>
                          </a:pPr>
                          <a:r>
                            <a:rPr lang="en-US" altLang="zh-CN" sz="1800" b="1" kern="1200" dirty="0">
                              <a:solidFill>
                                <a:schemeClr val="lt1"/>
                              </a:solidFill>
                              <a:effectLst/>
                              <a:latin typeface="+mn-lt"/>
                              <a:ea typeface="+mn-ea"/>
                              <a:cs typeface="+mn-cs"/>
                            </a:rPr>
                            <a:t>(MW)</a:t>
                          </a:r>
                          <a:endParaRPr lang="zh-CN" sz="1800" b="1" kern="1200" dirty="0">
                            <a:solidFill>
                              <a:schemeClr val="lt1"/>
                            </a:solidFill>
                            <a:effectLst/>
                            <a:latin typeface="+mn-lt"/>
                            <a:ea typeface="+mn-ea"/>
                            <a:cs typeface="+mn-cs"/>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GB" altLang="zh-CN" sz="1800" b="1" kern="1200" dirty="0" err="1">
                              <a:solidFill>
                                <a:schemeClr val="lt1"/>
                              </a:solidFill>
                              <a:effectLst/>
                              <a:latin typeface="+mn-lt"/>
                              <a:ea typeface="+mn-ea"/>
                              <a:cs typeface="+mn-cs"/>
                            </a:rPr>
                            <a:t>Lumi</a:t>
                          </a:r>
                          <a:r>
                            <a:rPr lang="en-GB" altLang="zh-CN" sz="1800" b="1" kern="1200" dirty="0">
                              <a:solidFill>
                                <a:schemeClr val="lt1"/>
                              </a:solidFill>
                              <a:effectLst/>
                              <a:latin typeface="+mn-lt"/>
                              <a:ea typeface="+mn-ea"/>
                              <a:cs typeface="+mn-cs"/>
                            </a:rPr>
                            <a:t>. /IP</a:t>
                          </a:r>
                          <a:endParaRPr lang="en-US" altLang="zh-CN" sz="1800" b="1" kern="1200" dirty="0">
                            <a:solidFill>
                              <a:schemeClr val="lt1"/>
                            </a:solidFill>
                            <a:effectLst/>
                            <a:latin typeface="+mn-lt"/>
                            <a:ea typeface="+mn-ea"/>
                            <a:cs typeface="+mn-cs"/>
                          </a:endParaRPr>
                        </a:p>
                        <a:p>
                          <a:pPr marL="0" algn="ctr" defTabSz="894080" rtl="0" eaLnBrk="1" latinLnBrk="0" hangingPunct="1">
                            <a:spcAft>
                              <a:spcPts val="0"/>
                            </a:spcAft>
                          </a:pPr>
                          <a:r>
                            <a:rPr lang="en-GB" altLang="zh-CN" sz="1800" dirty="0">
                              <a:effectLst/>
                            </a:rPr>
                            <a:t>(10</a:t>
                          </a:r>
                          <a:r>
                            <a:rPr lang="en-GB" altLang="zh-CN" sz="1800" baseline="30000" dirty="0">
                              <a:effectLst/>
                            </a:rPr>
                            <a:t>34</a:t>
                          </a:r>
                          <a:r>
                            <a:rPr lang="en-GB" altLang="zh-CN" sz="1800" dirty="0">
                              <a:effectLst/>
                            </a:rPr>
                            <a:t>cm</a:t>
                          </a:r>
                          <a:r>
                            <a:rPr lang="en-GB" altLang="zh-CN" sz="1800" baseline="30000" dirty="0">
                              <a:effectLst/>
                            </a:rPr>
                            <a:t>-2</a:t>
                          </a:r>
                          <a:r>
                            <a:rPr lang="en-GB" altLang="zh-CN" sz="1800" dirty="0">
                              <a:effectLst/>
                            </a:rPr>
                            <a:t>s</a:t>
                          </a:r>
                          <a:r>
                            <a:rPr lang="en-GB" altLang="zh-CN" sz="1800" baseline="30000" dirty="0">
                              <a:effectLst/>
                            </a:rPr>
                            <a:t>-1</a:t>
                          </a:r>
                          <a:r>
                            <a:rPr lang="en-GB" altLang="zh-CN" sz="1800" b="1" kern="1200" dirty="0">
                              <a:solidFill>
                                <a:schemeClr val="lt1"/>
                              </a:solidFill>
                              <a:effectLst/>
                              <a:latin typeface="+mn-lt"/>
                              <a:ea typeface="+mn-ea"/>
                              <a:cs typeface="+mn-cs"/>
                            </a:rPr>
                            <a:t>)</a:t>
                          </a:r>
                          <a:endParaRPr lang="zh-CN" altLang="zh-CN" sz="1800" b="1" kern="1200" dirty="0">
                            <a:solidFill>
                              <a:schemeClr val="lt1"/>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Integrated L</a:t>
                          </a:r>
                          <a:r>
                            <a:rPr lang="en-US" altLang="zh-CN" sz="1800" dirty="0" err="1">
                              <a:effectLst/>
                            </a:rPr>
                            <a:t>umi</a:t>
                          </a:r>
                          <a:r>
                            <a:rPr lang="en-US" altLang="zh-CN" sz="1800" dirty="0">
                              <a:effectLst/>
                            </a:rPr>
                            <a:t>.</a:t>
                          </a:r>
                          <a:r>
                            <a:rPr lang="en-GB" sz="1800" dirty="0">
                              <a:effectLst/>
                            </a:rPr>
                            <a:t> /</a:t>
                          </a:r>
                          <a:r>
                            <a:rPr lang="en-GB" sz="1800" dirty="0" err="1">
                              <a:effectLst/>
                            </a:rPr>
                            <a:t>yr</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a:t>
                          </a:r>
                          <a:endParaRPr lang="zh-CN" sz="2400" dirty="0">
                            <a:effectLst/>
                          </a:endParaRPr>
                        </a:p>
                        <a:p>
                          <a:pPr algn="ctr">
                            <a:spcAft>
                              <a:spcPts val="0"/>
                            </a:spcAft>
                          </a:pPr>
                          <a:r>
                            <a:rPr lang="en-GB" sz="1800" dirty="0">
                              <a:effectLst/>
                            </a:rPr>
                            <a:t>Integrated L </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no. of events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89694">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GB" sz="1800" dirty="0">
                              <a:effectLst/>
                            </a:rPr>
                            <a:t>H</a:t>
                          </a:r>
                          <a:r>
                            <a:rPr lang="en-GB" altLang="zh-CN" sz="2400" kern="1200" dirty="0">
                              <a:solidFill>
                                <a:srgbClr val="C00000"/>
                              </a:solidFill>
                              <a:effectLst/>
                              <a:latin typeface="+mn-lt"/>
                              <a:ea typeface="+mn-ea"/>
                              <a:cs typeface="+mn-cs"/>
                            </a:rPr>
                            <a:t>*</a:t>
                          </a:r>
                          <a:endParaRPr lang="zh-CN" altLang="zh-CN" sz="2400" kern="1200" dirty="0">
                            <a:solidFill>
                              <a:srgbClr val="C00000"/>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240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FF0000"/>
                              </a:solidFill>
                            </a:rPr>
                            <a:t>50</a:t>
                          </a:r>
                          <a:endParaRPr lang="zh-CN" altLang="en-US" sz="1800" dirty="0">
                            <a:solidFill>
                              <a:srgbClr val="FF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8.3</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2.2</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21.6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4.3 </a:t>
                          </a:r>
                          <a:r>
                            <a:rPr lang="en-GB" sz="1800" dirty="0">
                              <a:solidFill>
                                <a:srgbClr val="FF0000"/>
                              </a:solidFill>
                              <a:effectLst/>
                              <a:sym typeface="Symbol" panose="05050102010706020507" pitchFamily="18" charset="2"/>
                            </a:rPr>
                            <a:t></a:t>
                          </a:r>
                          <a:r>
                            <a:rPr lang="en-GB" sz="1800" dirty="0">
                              <a:solidFill>
                                <a:srgbClr val="FF0000"/>
                              </a:solidFill>
                              <a:effectLst/>
                            </a:rPr>
                            <a:t> 10</a:t>
                          </a:r>
                          <a:r>
                            <a:rPr lang="en-GB" sz="1800" baseline="30000" dirty="0">
                              <a:solidFill>
                                <a:srgbClr val="FF0000"/>
                              </a:solidFill>
                              <a:effectLst/>
                            </a:rPr>
                            <a:t>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8449">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2.6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Z</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91</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192**</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50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4.1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12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115**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30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60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2.5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12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W</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160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26.7</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8</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16</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8</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261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spcAft>
                              <a:spcPts val="0"/>
                            </a:spcAft>
                          </a:pPr>
                          <a14:m>
                            <m:oMathPara xmlns:m="http://schemas.openxmlformats.org/officeDocument/2006/math">
                              <m:oMathParaPr>
                                <m:jc m:val="centerGroup"/>
                              </m:oMathParaPr>
                              <m:oMath xmlns:m="http://schemas.openxmlformats.org/officeDocument/2006/math">
                                <m:r>
                                  <a:rPr lang="en-GB" sz="2400" smtClean="0">
                                    <a:effectLst/>
                                    <a:latin typeface="Cambria Math" panose="02040503050406030204" pitchFamily="18" charset="0"/>
                                  </a:rPr>
                                  <m:t>𝑡</m:t>
                                </m:r>
                                <m:acc>
                                  <m:accPr>
                                    <m:chr m:val="̅"/>
                                    <m:ctrlPr>
                                      <a:rPr lang="zh-CN" sz="2400" i="1">
                                        <a:effectLst/>
                                        <a:latin typeface="Cambria Math" panose="02040503050406030204" pitchFamily="18" charset="0"/>
                                      </a:rPr>
                                    </m:ctrlPr>
                                  </m:accPr>
                                  <m:e>
                                    <m:r>
                                      <a:rPr lang="en-GB" sz="2400">
                                        <a:effectLst/>
                                        <a:latin typeface="Cambria Math" panose="02040503050406030204" pitchFamily="18" charset="0"/>
                                      </a:rPr>
                                      <m:t>𝑡</m:t>
                                    </m:r>
                                  </m:e>
                                </m:acc>
                              </m:oMath>
                            </m:oMathPara>
                          </a14:m>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360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5</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0.8</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0.6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6</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8237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0.65</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0.4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alt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mc:Choice>
        <mc:Fallback xmlns="">
          <p:graphicFrame>
            <p:nvGraphicFramePr>
              <p:cNvPr id="9" name="Table 5"/>
              <p:cNvGraphicFramePr>
                <a:graphicFrameLocks noGrp="1"/>
              </p:cNvGraphicFramePr>
              <p:nvPr>
                <p:extLst>
                  <p:ext uri="{D42A27DB-BD31-4B8C-83A1-F6EECF244321}">
                    <p14:modId xmlns:p14="http://schemas.microsoft.com/office/powerpoint/2010/main" val="3516498014"/>
                  </p:ext>
                </p:extLst>
              </p:nvPr>
            </p:nvGraphicFramePr>
            <p:xfrm>
              <a:off x="1712006" y="1245647"/>
              <a:ext cx="8767988" cy="4091471"/>
            </p:xfrm>
            <a:graphic>
              <a:graphicData uri="http://schemas.openxmlformats.org/drawingml/2006/table">
                <a:tbl>
                  <a:tblPr firstRow="1" firstCol="1" bandRow="1"/>
                  <a:tblGrid>
                    <a:gridCol w="878794">
                      <a:extLst>
                        <a:ext uri="{9D8B030D-6E8A-4147-A177-3AD203B41FA5}">
                          <a16:colId xmlns:a16="http://schemas.microsoft.com/office/drawing/2014/main" val="20000"/>
                        </a:ext>
                      </a:extLst>
                    </a:gridCol>
                    <a:gridCol w="693396">
                      <a:extLst>
                        <a:ext uri="{9D8B030D-6E8A-4147-A177-3AD203B41FA5}">
                          <a16:colId xmlns:a16="http://schemas.microsoft.com/office/drawing/2014/main" val="20001"/>
                        </a:ext>
                      </a:extLst>
                    </a:gridCol>
                    <a:gridCol w="665158">
                      <a:extLst>
                        <a:ext uri="{9D8B030D-6E8A-4147-A177-3AD203B41FA5}">
                          <a16:colId xmlns:a16="http://schemas.microsoft.com/office/drawing/2014/main" val="20002"/>
                        </a:ext>
                      </a:extLst>
                    </a:gridCol>
                    <a:gridCol w="907033">
                      <a:extLst>
                        <a:ext uri="{9D8B030D-6E8A-4147-A177-3AD203B41FA5}">
                          <a16:colId xmlns:a16="http://schemas.microsoft.com/office/drawing/2014/main" val="20003"/>
                        </a:ext>
                      </a:extLst>
                    </a:gridCol>
                    <a:gridCol w="1451253">
                      <a:extLst>
                        <a:ext uri="{9D8B030D-6E8A-4147-A177-3AD203B41FA5}">
                          <a16:colId xmlns:a16="http://schemas.microsoft.com/office/drawing/2014/main" val="20004"/>
                        </a:ext>
                      </a:extLst>
                    </a:gridCol>
                    <a:gridCol w="1269847">
                      <a:extLst>
                        <a:ext uri="{9D8B030D-6E8A-4147-A177-3AD203B41FA5}">
                          <a16:colId xmlns:a16="http://schemas.microsoft.com/office/drawing/2014/main" val="20005"/>
                        </a:ext>
                      </a:extLst>
                    </a:gridCol>
                    <a:gridCol w="1441526">
                      <a:extLst>
                        <a:ext uri="{9D8B030D-6E8A-4147-A177-3AD203B41FA5}">
                          <a16:colId xmlns:a16="http://schemas.microsoft.com/office/drawing/2014/main" val="20006"/>
                        </a:ext>
                      </a:extLst>
                    </a:gridCol>
                    <a:gridCol w="1460981">
                      <a:extLst>
                        <a:ext uri="{9D8B030D-6E8A-4147-A177-3AD203B41FA5}">
                          <a16:colId xmlns:a16="http://schemas.microsoft.com/office/drawing/2014/main" val="20007"/>
                        </a:ext>
                      </a:extLst>
                    </a:gridCol>
                  </a:tblGrid>
                  <a:tr h="1142915">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Particle</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err="1">
                              <a:effectLst/>
                            </a:rPr>
                            <a:t>E</a:t>
                          </a:r>
                          <a:r>
                            <a:rPr lang="en-GB" sz="1800" baseline="-25000" dirty="0" err="1">
                              <a:effectLst/>
                            </a:rPr>
                            <a:t>c.m</a:t>
                          </a:r>
                          <a:r>
                            <a:rPr lang="en-GB" sz="1800" baseline="-25000" dirty="0">
                              <a:effectLst/>
                            </a:rPr>
                            <a:t>.</a:t>
                          </a:r>
                          <a:r>
                            <a:rPr lang="en-GB" sz="1800" dirty="0">
                              <a:effectLst/>
                            </a:rPr>
                            <a:t> </a:t>
                          </a:r>
                          <a:endParaRPr lang="zh-CN" sz="2400" dirty="0">
                            <a:effectLst/>
                          </a:endParaRPr>
                        </a:p>
                        <a:p>
                          <a:pPr algn="ctr">
                            <a:spcAft>
                              <a:spcPts val="0"/>
                            </a:spcAft>
                          </a:pPr>
                          <a:r>
                            <a:rPr lang="en-GB" sz="1800" dirty="0">
                              <a:effectLst/>
                            </a:rPr>
                            <a:t>(GeV)</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Years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US" altLang="zh-CN" sz="1800" b="1" kern="1200" dirty="0">
                              <a:solidFill>
                                <a:schemeClr val="lt1"/>
                              </a:solidFill>
                              <a:effectLst/>
                              <a:latin typeface="+mn-lt"/>
                              <a:ea typeface="+mn-ea"/>
                              <a:cs typeface="+mn-cs"/>
                            </a:rPr>
                            <a:t>SR Power</a:t>
                          </a:r>
                        </a:p>
                        <a:p>
                          <a:pPr marL="0" algn="ctr" defTabSz="914400" rtl="0" eaLnBrk="1" latinLnBrk="0" hangingPunct="1">
                            <a:spcAft>
                              <a:spcPts val="0"/>
                            </a:spcAft>
                          </a:pPr>
                          <a:r>
                            <a:rPr lang="en-US" altLang="zh-CN" sz="1800" b="1" kern="1200" dirty="0">
                              <a:solidFill>
                                <a:schemeClr val="lt1"/>
                              </a:solidFill>
                              <a:effectLst/>
                              <a:latin typeface="+mn-lt"/>
                              <a:ea typeface="+mn-ea"/>
                              <a:cs typeface="+mn-cs"/>
                            </a:rPr>
                            <a:t>(MW)</a:t>
                          </a:r>
                          <a:endParaRPr lang="zh-CN" sz="1800" b="1" kern="1200" dirty="0">
                            <a:solidFill>
                              <a:schemeClr val="lt1"/>
                            </a:solidFill>
                            <a:effectLst/>
                            <a:latin typeface="+mn-lt"/>
                            <a:ea typeface="+mn-ea"/>
                            <a:cs typeface="+mn-cs"/>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GB" altLang="zh-CN" sz="1800" b="1" kern="1200" dirty="0" err="1">
                              <a:solidFill>
                                <a:schemeClr val="lt1"/>
                              </a:solidFill>
                              <a:effectLst/>
                              <a:latin typeface="+mn-lt"/>
                              <a:ea typeface="+mn-ea"/>
                              <a:cs typeface="+mn-cs"/>
                            </a:rPr>
                            <a:t>Lumi</a:t>
                          </a:r>
                          <a:r>
                            <a:rPr lang="en-GB" altLang="zh-CN" sz="1800" b="1" kern="1200" dirty="0">
                              <a:solidFill>
                                <a:schemeClr val="lt1"/>
                              </a:solidFill>
                              <a:effectLst/>
                              <a:latin typeface="+mn-lt"/>
                              <a:ea typeface="+mn-ea"/>
                              <a:cs typeface="+mn-cs"/>
                            </a:rPr>
                            <a:t>. /IP</a:t>
                          </a:r>
                          <a:endParaRPr lang="en-US" altLang="zh-CN" sz="1800" b="1" kern="1200" dirty="0">
                            <a:solidFill>
                              <a:schemeClr val="lt1"/>
                            </a:solidFill>
                            <a:effectLst/>
                            <a:latin typeface="+mn-lt"/>
                            <a:ea typeface="+mn-ea"/>
                            <a:cs typeface="+mn-cs"/>
                          </a:endParaRPr>
                        </a:p>
                        <a:p>
                          <a:pPr marL="0" algn="ctr" defTabSz="894080" rtl="0" eaLnBrk="1" latinLnBrk="0" hangingPunct="1">
                            <a:spcAft>
                              <a:spcPts val="0"/>
                            </a:spcAft>
                          </a:pPr>
                          <a:r>
                            <a:rPr lang="en-GB" altLang="zh-CN" sz="1800" dirty="0">
                              <a:effectLst/>
                            </a:rPr>
                            <a:t>(10</a:t>
                          </a:r>
                          <a:r>
                            <a:rPr lang="en-GB" altLang="zh-CN" sz="1800" baseline="30000" dirty="0">
                              <a:effectLst/>
                            </a:rPr>
                            <a:t>34</a:t>
                          </a:r>
                          <a:r>
                            <a:rPr lang="en-GB" altLang="zh-CN" sz="1800" dirty="0">
                              <a:effectLst/>
                            </a:rPr>
                            <a:t>cm</a:t>
                          </a:r>
                          <a:r>
                            <a:rPr lang="en-GB" altLang="zh-CN" sz="1800" baseline="30000" dirty="0">
                              <a:effectLst/>
                            </a:rPr>
                            <a:t>-2</a:t>
                          </a:r>
                          <a:r>
                            <a:rPr lang="en-GB" altLang="zh-CN" sz="1800" dirty="0">
                              <a:effectLst/>
                            </a:rPr>
                            <a:t>s</a:t>
                          </a:r>
                          <a:r>
                            <a:rPr lang="en-GB" altLang="zh-CN" sz="1800" baseline="30000" dirty="0">
                              <a:effectLst/>
                            </a:rPr>
                            <a:t>-1</a:t>
                          </a:r>
                          <a:r>
                            <a:rPr lang="en-GB" altLang="zh-CN" sz="1800" b="1" kern="1200" dirty="0">
                              <a:solidFill>
                                <a:schemeClr val="lt1"/>
                              </a:solidFill>
                              <a:effectLst/>
                              <a:latin typeface="+mn-lt"/>
                              <a:ea typeface="+mn-ea"/>
                              <a:cs typeface="+mn-cs"/>
                            </a:rPr>
                            <a:t>)</a:t>
                          </a:r>
                          <a:endParaRPr lang="zh-CN" altLang="zh-CN" sz="1800" b="1" kern="1200" dirty="0">
                            <a:solidFill>
                              <a:schemeClr val="lt1"/>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Integrated L</a:t>
                          </a:r>
                          <a:r>
                            <a:rPr lang="en-US" altLang="zh-CN" sz="1800" dirty="0" err="1">
                              <a:effectLst/>
                            </a:rPr>
                            <a:t>umi</a:t>
                          </a:r>
                          <a:r>
                            <a:rPr lang="en-US" altLang="zh-CN" sz="1800" dirty="0">
                              <a:effectLst/>
                            </a:rPr>
                            <a:t>.</a:t>
                          </a:r>
                          <a:r>
                            <a:rPr lang="en-GB" sz="1800" dirty="0">
                              <a:effectLst/>
                            </a:rPr>
                            <a:t> /</a:t>
                          </a:r>
                          <a:r>
                            <a:rPr lang="en-GB" sz="1800" dirty="0" err="1">
                              <a:effectLst/>
                            </a:rPr>
                            <a:t>yr</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a:t>
                          </a:r>
                          <a:endParaRPr lang="zh-CN" sz="2400" dirty="0">
                            <a:effectLst/>
                          </a:endParaRPr>
                        </a:p>
                        <a:p>
                          <a:pPr algn="ctr">
                            <a:spcAft>
                              <a:spcPts val="0"/>
                            </a:spcAft>
                          </a:pPr>
                          <a:r>
                            <a:rPr lang="en-GB" sz="1800" dirty="0">
                              <a:effectLst/>
                            </a:rPr>
                            <a:t>Integrated L </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no. of events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89694">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GB" sz="1800" dirty="0">
                              <a:effectLst/>
                            </a:rPr>
                            <a:t>H</a:t>
                          </a:r>
                          <a:r>
                            <a:rPr lang="en-GB" altLang="zh-CN" sz="2400" kern="1200" dirty="0">
                              <a:solidFill>
                                <a:srgbClr val="C00000"/>
                              </a:solidFill>
                              <a:effectLst/>
                              <a:latin typeface="+mn-lt"/>
                              <a:ea typeface="+mn-ea"/>
                              <a:cs typeface="+mn-cs"/>
                            </a:rPr>
                            <a:t>*</a:t>
                          </a:r>
                          <a:endParaRPr lang="zh-CN" altLang="zh-CN" sz="2400" kern="1200" dirty="0">
                            <a:solidFill>
                              <a:srgbClr val="C00000"/>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240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FF0000"/>
                              </a:solidFill>
                            </a:rPr>
                            <a:t>50</a:t>
                          </a:r>
                          <a:endParaRPr lang="zh-CN" altLang="en-US" sz="1800" dirty="0">
                            <a:solidFill>
                              <a:srgbClr val="FF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8.3</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2.2</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21.6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4.3 </a:t>
                          </a:r>
                          <a:r>
                            <a:rPr lang="en-GB" sz="1800" dirty="0">
                              <a:solidFill>
                                <a:srgbClr val="FF0000"/>
                              </a:solidFill>
                              <a:effectLst/>
                              <a:sym typeface="Symbol" panose="05050102010706020507" pitchFamily="18" charset="2"/>
                            </a:rPr>
                            <a:t></a:t>
                          </a:r>
                          <a:r>
                            <a:rPr lang="en-GB" sz="1800" dirty="0">
                              <a:solidFill>
                                <a:srgbClr val="FF0000"/>
                              </a:solidFill>
                              <a:effectLst/>
                            </a:rPr>
                            <a:t> 10</a:t>
                          </a:r>
                          <a:r>
                            <a:rPr lang="en-GB" sz="1800" baseline="30000" dirty="0">
                              <a:solidFill>
                                <a:srgbClr val="FF0000"/>
                              </a:solidFill>
                              <a:effectLst/>
                            </a:rPr>
                            <a:t>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8449">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2.6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Z</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91</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192**</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50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4.1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12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115**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30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60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2.5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12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W</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160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26.7</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8</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16</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8</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26169">
                    <a:tc rowSpan="2">
                      <a:txBody>
                        <a:bodyPr/>
                        <a:lstStyle/>
                        <a:p>
                          <a:endParaRPr lang="zh-CN"/>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694" t="-480172" r="-902778" b="-18966"/>
                          </a:stretch>
                        </a:blip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360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5</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0.8</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0.6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6</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8237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0.65</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0.4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alt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mc:Fallback>
      </mc:AlternateContent>
      <p:sp>
        <p:nvSpPr>
          <p:cNvPr id="10" name="Rectangle 13"/>
          <p:cNvSpPr/>
          <p:nvPr/>
        </p:nvSpPr>
        <p:spPr>
          <a:xfrm>
            <a:off x="1898758" y="5847433"/>
            <a:ext cx="8159157" cy="369332"/>
          </a:xfrm>
          <a:prstGeom prst="rect">
            <a:avLst/>
          </a:prstGeom>
        </p:spPr>
        <p:txBody>
          <a:bodyPr wrap="none">
            <a:spAutoFit/>
          </a:bodyPr>
          <a:lstStyle/>
          <a:p>
            <a:pPr defTabSz="685800">
              <a:spcBef>
                <a:spcPts val="900"/>
              </a:spcBef>
              <a:defRPr/>
            </a:pPr>
            <a:r>
              <a:rPr lang="en-GB" altLang="zh-CN" dirty="0">
                <a:solidFill>
                  <a:prstClr val="black"/>
                </a:solidFill>
                <a:latin typeface="Times New Roman" panose="02020603050405020304" pitchFamily="18" charset="0"/>
                <a:ea typeface="MS Mincho"/>
              </a:rPr>
              <a:t>**   Detector solenoid field is 2 Tesla during Z operation, 3Tesla for all other energies.</a:t>
            </a:r>
            <a:endParaRPr lang="zh-CN" altLang="zh-CN" dirty="0">
              <a:solidFill>
                <a:prstClr val="black"/>
              </a:solidFill>
              <a:latin typeface="Times New Roman" panose="02020603050405020304" pitchFamily="18" charset="0"/>
              <a:ea typeface="MS Mincho"/>
            </a:endParaRPr>
          </a:p>
        </p:txBody>
      </p:sp>
      <p:sp>
        <p:nvSpPr>
          <p:cNvPr id="11" name="Rectangle 14"/>
          <p:cNvSpPr/>
          <p:nvPr/>
        </p:nvSpPr>
        <p:spPr>
          <a:xfrm>
            <a:off x="1898757" y="6134097"/>
            <a:ext cx="5853896" cy="369332"/>
          </a:xfrm>
          <a:prstGeom prst="rect">
            <a:avLst/>
          </a:prstGeom>
        </p:spPr>
        <p:txBody>
          <a:bodyPr wrap="square">
            <a:spAutoFit/>
          </a:bodyPr>
          <a:lstStyle/>
          <a:p>
            <a:pPr defTabSz="685800">
              <a:defRPr/>
            </a:pPr>
            <a:r>
              <a:rPr lang="en-US" altLang="zh-CN" dirty="0">
                <a:solidFill>
                  <a:prstClr val="black"/>
                </a:solidFill>
                <a:latin typeface="Times New Roman" panose="02020603050405020304" pitchFamily="18" charset="0"/>
                <a:ea typeface="Times New Roman" panose="02020603050405020304" pitchFamily="18" charset="0"/>
              </a:rPr>
              <a:t>*** Calculated using 3,600 hours per year for data collection. </a:t>
            </a:r>
            <a:endParaRPr lang="zh-CN" altLang="en-US" dirty="0">
              <a:solidFill>
                <a:prstClr val="black"/>
              </a:solidFill>
              <a:latin typeface="Calibri"/>
              <a:ea typeface="宋体" panose="02010600030101010101" pitchFamily="2" charset="-122"/>
            </a:endParaRPr>
          </a:p>
        </p:txBody>
      </p:sp>
      <p:sp>
        <p:nvSpPr>
          <p:cNvPr id="15" name="Rectangle 7"/>
          <p:cNvSpPr/>
          <p:nvPr/>
        </p:nvSpPr>
        <p:spPr>
          <a:xfrm>
            <a:off x="1903998" y="5545798"/>
            <a:ext cx="8764002" cy="369332"/>
          </a:xfrm>
          <a:prstGeom prst="rect">
            <a:avLst/>
          </a:prstGeom>
        </p:spPr>
        <p:txBody>
          <a:bodyPr wrap="none">
            <a:spAutoFit/>
          </a:bodyPr>
          <a:lstStyle/>
          <a:p>
            <a:pPr defTabSz="685800">
              <a:spcBef>
                <a:spcPts val="900"/>
              </a:spcBef>
              <a:defRPr/>
            </a:pPr>
            <a:r>
              <a:rPr lang="en-GB" altLang="zh-CN" dirty="0">
                <a:solidFill>
                  <a:prstClr val="black"/>
                </a:solidFill>
                <a:latin typeface="Times New Roman" panose="02020603050405020304" pitchFamily="18" charset="0"/>
                <a:ea typeface="MS Mincho"/>
              </a:rPr>
              <a:t>*     Higgs is the top priority</a:t>
            </a:r>
            <a:r>
              <a:rPr lang="en-US" altLang="zh-CN" dirty="0">
                <a:solidFill>
                  <a:prstClr val="black"/>
                </a:solidFill>
                <a:latin typeface="Times New Roman" panose="02020603050405020304" pitchFamily="18" charset="0"/>
                <a:ea typeface="MS Mincho"/>
              </a:rPr>
              <a:t>. </a:t>
            </a:r>
            <a:r>
              <a:rPr lang="en-GB" altLang="zh-CN" dirty="0">
                <a:solidFill>
                  <a:prstClr val="black"/>
                </a:solidFill>
                <a:latin typeface="Times New Roman" panose="02020603050405020304" pitchFamily="18" charset="0"/>
                <a:ea typeface="MS Mincho"/>
              </a:rPr>
              <a:t>The CEPC will commence its operation with a focus on Higgs. </a:t>
            </a:r>
            <a:endParaRPr lang="zh-CN" altLang="zh-CN" dirty="0">
              <a:solidFill>
                <a:prstClr val="black"/>
              </a:solidFill>
              <a:latin typeface="Times New Roman" panose="02020603050405020304" pitchFamily="18" charset="0"/>
              <a:ea typeface="MS Mincho"/>
            </a:endParaRPr>
          </a:p>
        </p:txBody>
      </p:sp>
      <p:sp>
        <p:nvSpPr>
          <p:cNvPr id="3" name="椭圆 2"/>
          <p:cNvSpPr/>
          <p:nvPr/>
        </p:nvSpPr>
        <p:spPr>
          <a:xfrm>
            <a:off x="3297298" y="2393550"/>
            <a:ext cx="685800" cy="2895600"/>
          </a:xfrm>
          <a:prstGeom prst="ellipse">
            <a:avLst/>
          </a:prstGeom>
          <a:noFill/>
          <a:ln w="5715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等线" panose="02010600030101010101" pitchFamily="2" charset="-122"/>
            </a:endParaRPr>
          </a:p>
        </p:txBody>
      </p:sp>
      <p:sp>
        <p:nvSpPr>
          <p:cNvPr id="16" name="Footer Placeholder 3"/>
          <p:cNvSpPr>
            <a:spLocks noGrp="1"/>
          </p:cNvSpPr>
          <p:nvPr>
            <p:ph type="ftr" sz="quarter" idx="11"/>
          </p:nvPr>
        </p:nvSpPr>
        <p:spPr>
          <a:xfrm>
            <a:off x="3647728" y="6356351"/>
            <a:ext cx="4666704" cy="365125"/>
          </a:xfrm>
        </p:spPr>
        <p:txBody>
          <a:bodyPr/>
          <a:lstStyle/>
          <a:p>
            <a:r>
              <a:rPr lang="en-US" altLang="zh-CN" dirty="0" smtClean="0"/>
              <a:t>2023 International Workshop on the Circular Electron Positron Collider</a:t>
            </a:r>
            <a:endParaRPr lang="zh-CN" altLang="en-US" dirty="0"/>
          </a:p>
        </p:txBody>
      </p:sp>
    </p:spTree>
    <p:extLst>
      <p:ext uri="{BB962C8B-B14F-4D97-AF65-F5344CB8AC3E}">
        <p14:creationId xmlns:p14="http://schemas.microsoft.com/office/powerpoint/2010/main" val="24333320"/>
      </p:ext>
    </p:extLst>
  </p:cSld>
  <p:clrMapOvr>
    <a:masterClrMapping/>
  </p:clrMapOvr>
  <mc:AlternateContent xmlns:mc="http://schemas.openxmlformats.org/markup-compatibility/2006">
    <mc:Choice xmlns:p14="http://schemas.microsoft.com/office/powerpoint/2010/main" Requires="p14">
      <p:transition spd="slow" p14:dur="2000" advTm="117511"/>
    </mc:Choice>
    <mc:Fallback>
      <p:transition spd="slow" advTm="11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Design of experimental facility</a:t>
            </a:r>
            <a:endParaRPr lang="zh-CN" altLang="en-US" b="1" dirty="0">
              <a:solidFill>
                <a:srgbClr val="C00000"/>
              </a:solidFill>
            </a:endParaRPr>
          </a:p>
        </p:txBody>
      </p:sp>
      <p:sp>
        <p:nvSpPr>
          <p:cNvPr id="4" name="Footer Placeholder 3"/>
          <p:cNvSpPr>
            <a:spLocks noGrp="1"/>
          </p:cNvSpPr>
          <p:nvPr>
            <p:ph type="ftr" sz="quarter" idx="11"/>
          </p:nvPr>
        </p:nvSpPr>
        <p:spPr>
          <a:xfrm>
            <a:off x="3586586" y="6458399"/>
            <a:ext cx="5040560" cy="354977"/>
          </a:xfrm>
        </p:spPr>
        <p:txBody>
          <a:bodyPr/>
          <a:lstStyle/>
          <a:p>
            <a:r>
              <a:rPr lang="en-US" altLang="zh-CN" smtClean="0"/>
              <a:t>2023 International Workshop on the Circular Electron Positron Collider</a:t>
            </a:r>
            <a:endParaRPr lang="zh-CN" altLang="en-US" dirty="0"/>
          </a:p>
        </p:txBody>
      </p:sp>
      <p:sp>
        <p:nvSpPr>
          <p:cNvPr id="17" name="Slide Number Placeholder 14"/>
          <p:cNvSpPr>
            <a:spLocks noGrp="1"/>
          </p:cNvSpPr>
          <p:nvPr>
            <p:ph type="sldNum" sz="quarter" idx="12"/>
          </p:nvPr>
        </p:nvSpPr>
        <p:spPr>
          <a:xfrm>
            <a:off x="8568871" y="6438091"/>
            <a:ext cx="2743200" cy="365125"/>
          </a:xfrm>
        </p:spPr>
        <p:txBody>
          <a:bodyPr/>
          <a:lstStyle/>
          <a:p>
            <a:fld id="{BF58ECCA-7483-0643-867A-1BFFBED3B292}" type="slidenum">
              <a:rPr lang="en-US" smtClean="0"/>
              <a:t>12</a:t>
            </a:fld>
            <a:endParaRPr lang="en-US" dirty="0"/>
          </a:p>
        </p:txBody>
      </p:sp>
      <p:pic>
        <p:nvPicPr>
          <p:cNvPr id="31" name="Picture 1"/>
          <p:cNvPicPr>
            <a:picLocks noChangeAspect="1"/>
          </p:cNvPicPr>
          <p:nvPr/>
        </p:nvPicPr>
        <p:blipFill rotWithShape="1">
          <a:blip r:embed="rId4"/>
          <a:srcRect l="1745"/>
          <a:stretch>
            <a:fillRect/>
          </a:stretch>
        </p:blipFill>
        <p:spPr>
          <a:xfrm>
            <a:off x="4176909" y="2924944"/>
            <a:ext cx="3071219" cy="3034328"/>
          </a:xfrm>
          <a:prstGeom prst="rect">
            <a:avLst/>
          </a:prstGeom>
        </p:spPr>
      </p:pic>
      <p:pic>
        <p:nvPicPr>
          <p:cNvPr id="32" name="图片 10"/>
          <p:cNvPicPr>
            <a:picLocks noChangeAspect="1"/>
          </p:cNvPicPr>
          <p:nvPr>
            <p:custDataLst>
              <p:tags r:id="rId1"/>
            </p:custDataLst>
          </p:nvPr>
        </p:nvPicPr>
        <p:blipFill rotWithShape="1">
          <a:blip r:embed="rId5"/>
          <a:srcRect l="12041" t="20997" r="12232" b="4887"/>
          <a:stretch>
            <a:fillRect/>
          </a:stretch>
        </p:blipFill>
        <p:spPr>
          <a:xfrm>
            <a:off x="862933" y="3055037"/>
            <a:ext cx="3096344" cy="2708662"/>
          </a:xfrm>
          <a:prstGeom prst="rect">
            <a:avLst/>
          </a:prstGeom>
        </p:spPr>
      </p:pic>
      <p:pic>
        <p:nvPicPr>
          <p:cNvPr id="33" name="图片 5"/>
          <p:cNvPicPr>
            <a:picLocks noChangeAspect="1"/>
          </p:cNvPicPr>
          <p:nvPr/>
        </p:nvPicPr>
        <p:blipFill>
          <a:blip r:embed="rId6"/>
          <a:stretch>
            <a:fillRect/>
          </a:stretch>
        </p:blipFill>
        <p:spPr>
          <a:xfrm>
            <a:off x="7417627" y="1268760"/>
            <a:ext cx="4439013" cy="2349020"/>
          </a:xfrm>
          <a:prstGeom prst="rect">
            <a:avLst/>
          </a:prstGeom>
        </p:spPr>
      </p:pic>
      <p:sp>
        <p:nvSpPr>
          <p:cNvPr id="34" name="Rectangle 16"/>
          <p:cNvSpPr/>
          <p:nvPr/>
        </p:nvSpPr>
        <p:spPr>
          <a:xfrm>
            <a:off x="708051" y="5489424"/>
            <a:ext cx="1817694" cy="415498"/>
          </a:xfrm>
          <a:prstGeom prst="rect">
            <a:avLst/>
          </a:prstGeom>
          <a:solidFill>
            <a:srgbClr val="8064A2">
              <a:lumMod val="40000"/>
              <a:lumOff val="60000"/>
            </a:srgb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 tunnel for booster/collider &amp; SppC</a:t>
            </a:r>
            <a:endParaRPr kumimoji="0" lang="en-US"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35" name="Rectangle 17"/>
          <p:cNvSpPr/>
          <p:nvPr/>
        </p:nvSpPr>
        <p:spPr>
          <a:xfrm>
            <a:off x="7824192" y="1033486"/>
            <a:ext cx="2923690" cy="253916"/>
          </a:xfrm>
          <a:prstGeom prst="rect">
            <a:avLst/>
          </a:prstGeom>
          <a:solidFill>
            <a:srgbClr val="8064A2">
              <a:lumMod val="40000"/>
              <a:lumOff val="60000"/>
            </a:srgb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Switchable operation for Higgs W and Z</a:t>
            </a:r>
            <a:endParaRPr kumimoji="0" lang="en-US" sz="1050" b="1" i="0" u="none" strike="noStrike" kern="0" cap="none" spc="0" normalizeH="0" baseline="0" noProof="0" dirty="0">
              <a:ln>
                <a:noFill/>
              </a:ln>
              <a:solidFill>
                <a:prstClr val="black"/>
              </a:solidFill>
              <a:effectLst/>
              <a:uLnTx/>
              <a:uFillTx/>
              <a:latin typeface="Calibri"/>
              <a:ea typeface="+mn-ea"/>
              <a:cs typeface="+mn-cs"/>
            </a:endParaRPr>
          </a:p>
        </p:txBody>
      </p:sp>
      <p:pic>
        <p:nvPicPr>
          <p:cNvPr id="36" name="Picture 18"/>
          <p:cNvPicPr>
            <a:picLocks noChangeAspect="1"/>
          </p:cNvPicPr>
          <p:nvPr/>
        </p:nvPicPr>
        <p:blipFill>
          <a:blip r:embed="rId7"/>
          <a:stretch>
            <a:fillRect/>
          </a:stretch>
        </p:blipFill>
        <p:spPr>
          <a:xfrm>
            <a:off x="7857177" y="3665488"/>
            <a:ext cx="4053941" cy="2736304"/>
          </a:xfrm>
          <a:prstGeom prst="rect">
            <a:avLst/>
          </a:prstGeom>
        </p:spPr>
      </p:pic>
      <p:sp>
        <p:nvSpPr>
          <p:cNvPr id="37" name="矩形 38"/>
          <p:cNvSpPr/>
          <p:nvPr/>
        </p:nvSpPr>
        <p:spPr bwMode="auto">
          <a:xfrm>
            <a:off x="373972" y="1076296"/>
            <a:ext cx="6082068" cy="1776640"/>
          </a:xfrm>
          <a:prstGeom prst="rect">
            <a:avLst/>
          </a:prstGeom>
          <a:grpFill/>
        </p:spPr>
        <p:txBody>
          <a:bodyPr wrap="square">
            <a:spAutoFit/>
          </a:bodyPr>
          <a:lstStyle/>
          <a:p>
            <a:pPr marL="257175" marR="0" lvl="0" indent="-257175" algn="l" defTabSz="685800" rtl="0" eaLnBrk="1" fontAlgn="auto" latinLnBrk="0" hangingPunct="1">
              <a:lnSpc>
                <a:spcPct val="114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Circular collider</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Higher luminosity than a linear collider</a:t>
            </a:r>
          </a:p>
          <a:p>
            <a:pPr marL="257175" marR="0" lvl="0" indent="-257175" algn="l" defTabSz="685800" rtl="0" eaLnBrk="1" fontAlgn="auto" latinLnBrk="0" hangingPunct="1">
              <a:lnSpc>
                <a:spcPct val="114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100km circumference</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Optimal total cost</a:t>
            </a:r>
          </a:p>
          <a:p>
            <a:pPr marL="257175" marR="0" lvl="0" indent="-257175" algn="l" defTabSz="685800" rtl="0" eaLnBrk="1" fontAlgn="auto" latinLnBrk="0" hangingPunct="1">
              <a:lnSpc>
                <a:spcPct val="114000"/>
              </a:lnSpc>
              <a:spcBef>
                <a:spcPts val="0"/>
              </a:spcBef>
              <a:spcAft>
                <a:spcPts val="0"/>
              </a:spcAft>
              <a:buClrTx/>
              <a:buSzTx/>
              <a:buFont typeface="Wingdings" panose="05000000000000000000" pitchFamily="2" charset="2"/>
              <a:buChar char="l"/>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Shared tunnel</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Compatible design for CEPC and SppC</a:t>
            </a:r>
          </a:p>
          <a:p>
            <a:pPr marL="257175" marR="0" lvl="0" indent="-257175" algn="l" defTabSz="685800" rtl="0" eaLnBrk="1" fontAlgn="auto" latinLnBrk="0" hangingPunct="1">
              <a:lnSpc>
                <a:spcPct val="114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Switchable</a:t>
            </a: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operation</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Higgs, W/Z, top</a:t>
            </a:r>
          </a:p>
          <a:p>
            <a:pPr marL="257175" marR="0" lvl="0" indent="-257175" algn="l" defTabSz="685800" rtl="0" eaLnBrk="1" fontAlgn="auto" latinLnBrk="0" hangingPunct="1">
              <a:lnSpc>
                <a:spcPct val="114000"/>
              </a:lnSpc>
              <a:spcBef>
                <a:spcPts val="0"/>
              </a:spcBef>
              <a:spcAft>
                <a:spcPts val="0"/>
              </a:spcAft>
              <a:buClrTx/>
              <a:buSzTx/>
              <a:buFont typeface="Wingdings" panose="05000000000000000000" pitchFamily="2" charset="2"/>
              <a:buChar char="l"/>
              <a:tabLst/>
              <a:defRPr/>
            </a:pPr>
            <a:r>
              <a:rPr kumimoji="0" lang="en-US" altLang="zh-CN" sz="16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mn-cs"/>
              </a:rPr>
              <a:t>Accelerator complex comprised of a</a:t>
            </a:r>
            <a:r>
              <a:rPr kumimoji="0" lang="zh-CN" altLang="en-US" sz="16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err="1">
                <a:ln>
                  <a:noFill/>
                </a:ln>
                <a:solidFill>
                  <a:srgbClr val="0000FF"/>
                </a:solidFill>
                <a:effectLst/>
                <a:uLnTx/>
                <a:uFillTx/>
                <a:latin typeface="微软雅黑" panose="020B0503020204020204" charset="-122"/>
                <a:ea typeface="微软雅黑" panose="020B0503020204020204" charset="-122"/>
                <a:cs typeface="+mn-cs"/>
              </a:rPr>
              <a:t>Linac</a:t>
            </a:r>
            <a:r>
              <a:rPr kumimoji="0" lang="en-US" altLang="zh-CN" sz="1600" b="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mn-cs"/>
              </a:rPr>
              <a:t>, a 100 km booster and a collider ring</a:t>
            </a:r>
          </a:p>
        </p:txBody>
      </p:sp>
      <p:sp>
        <p:nvSpPr>
          <p:cNvPr id="38" name="矩形 24"/>
          <p:cNvSpPr/>
          <p:nvPr/>
        </p:nvSpPr>
        <p:spPr>
          <a:xfrm>
            <a:off x="1118592" y="6155580"/>
            <a:ext cx="6705600" cy="390107"/>
          </a:xfrm>
          <a:prstGeom prst="rect">
            <a:avLst/>
          </a:prstGeom>
          <a:ln>
            <a:solidFill>
              <a:sysClr val="windowText" lastClr="000000"/>
            </a:solidFill>
          </a:ln>
        </p:spPr>
        <p:txBody>
          <a:bodyPr wrap="square">
            <a:spAutoFit/>
          </a:bodyPr>
          <a:lstStyle/>
          <a:p>
            <a:pPr marL="0" marR="0" lvl="0" indent="0" algn="l" defTabSz="685800" rtl="0" eaLnBrk="1" fontAlgn="auto" latinLnBrk="0" hangingPunct="1">
              <a:lnSpc>
                <a:spcPct val="114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C00000"/>
                </a:solidFill>
                <a:effectLst/>
                <a:uLnTx/>
                <a:uFillTx/>
                <a:latin typeface="Calibri"/>
                <a:ea typeface="宋体" panose="02010600030101010101" pitchFamily="2" charset="-122"/>
                <a:cs typeface="+mn-cs"/>
              </a:rPr>
              <a:t>Baseline</a:t>
            </a:r>
            <a:r>
              <a:rPr kumimoji="1" lang="en-US" altLang="zh-CN" sz="18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100 km, 30 MW; </a:t>
            </a:r>
            <a:r>
              <a:rPr kumimoji="1" lang="en-US" altLang="zh-CN" sz="1800" b="1" i="0" u="none" strike="noStrike" kern="0" cap="none" spc="0" normalizeH="0" baseline="0" noProof="0" dirty="0">
                <a:ln>
                  <a:noFill/>
                </a:ln>
                <a:solidFill>
                  <a:srgbClr val="C00000"/>
                </a:solidFill>
                <a:effectLst/>
                <a:uLnTx/>
                <a:uFillTx/>
                <a:latin typeface="Calibri"/>
                <a:ea typeface="宋体" panose="02010600030101010101" pitchFamily="2" charset="-122"/>
                <a:cs typeface="+mn-cs"/>
              </a:rPr>
              <a:t>Upgradable</a:t>
            </a:r>
            <a:r>
              <a:rPr kumimoji="1" lang="en-US" altLang="zh-CN" sz="18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to 50 MW, High </a:t>
            </a:r>
            <a:r>
              <a:rPr kumimoji="1" lang="en-US" altLang="zh-CN" sz="1800" b="1" i="0" u="none" strike="noStrike" kern="0" cap="none" spc="0" normalizeH="0" baseline="0" noProof="0" dirty="0" err="1">
                <a:ln>
                  <a:noFill/>
                </a:ln>
                <a:solidFill>
                  <a:srgbClr val="0000FF"/>
                </a:solidFill>
                <a:effectLst/>
                <a:uLnTx/>
                <a:uFillTx/>
                <a:latin typeface="Calibri"/>
                <a:ea typeface="宋体" panose="02010600030101010101" pitchFamily="2" charset="-122"/>
                <a:cs typeface="+mn-cs"/>
              </a:rPr>
              <a:t>Lumi</a:t>
            </a:r>
            <a:r>
              <a:rPr kumimoji="1" lang="en-US" altLang="zh-CN" sz="18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Z, ttbar</a:t>
            </a:r>
          </a:p>
        </p:txBody>
      </p:sp>
    </p:spTree>
    <p:extLst>
      <p:ext uri="{BB962C8B-B14F-4D97-AF65-F5344CB8AC3E}">
        <p14:creationId xmlns:p14="http://schemas.microsoft.com/office/powerpoint/2010/main" val="1250734641"/>
      </p:ext>
    </p:extLst>
  </p:cSld>
  <p:clrMapOvr>
    <a:masterClrMapping/>
  </p:clrMapOvr>
  <mc:AlternateContent xmlns:mc="http://schemas.openxmlformats.org/markup-compatibility/2006">
    <mc:Choice xmlns:p14="http://schemas.microsoft.com/office/powerpoint/2010/main" Requires="p14">
      <p:transition spd="slow" p14:dur="2000" advTm="195030"/>
    </mc:Choice>
    <mc:Fallback>
      <p:transition spd="slow" advTm="19503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Upgrade capability and added value</a:t>
            </a:r>
            <a:endParaRPr lang="zh-CN" altLang="en-US" b="1" dirty="0">
              <a:solidFill>
                <a:srgbClr val="C00000"/>
              </a:solidFill>
            </a:endParaRPr>
          </a:p>
        </p:txBody>
      </p:sp>
      <p:sp>
        <p:nvSpPr>
          <p:cNvPr id="4" name="Footer Placeholder 3"/>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12" name="Content Placeholder 2"/>
          <p:cNvSpPr>
            <a:spLocks noGrp="1"/>
          </p:cNvSpPr>
          <p:nvPr>
            <p:ph idx="1"/>
          </p:nvPr>
        </p:nvSpPr>
        <p:spPr>
          <a:xfrm>
            <a:off x="341286" y="5033088"/>
            <a:ext cx="11698506" cy="1352206"/>
          </a:xfrm>
        </p:spPr>
        <p:txBody>
          <a:bodyPr>
            <a:noAutofit/>
          </a:bodyPr>
          <a:lstStyle/>
          <a:p>
            <a:pPr marL="0" indent="0">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Upgradable sceanrios to facilate the kick-off of construction  </a:t>
            </a:r>
          </a:p>
          <a:p>
            <a:pPr marL="0" indent="0">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Can be upgraded in several highly valuable ways that further strengthen its discovery power; lifetime spans for decades</a:t>
            </a:r>
          </a:p>
          <a:p>
            <a:pPr marL="0" indent="0">
              <a:buNone/>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CEPC has significant spillover effects on multi-field and multidisciplinary scientific research and </a:t>
            </a:r>
            <a:r>
              <a:rPr lang="en-US" sz="1800" b="1" dirty="0" smtClean="0">
                <a:latin typeface="Times New Roman" panose="02020603050405020304" pitchFamily="18" charset="0"/>
                <a:ea typeface="Times New Roman" panose="02020603050405020304" pitchFamily="18" charset="0"/>
                <a:cs typeface="Times New Roman" panose="02020603050405020304" pitchFamily="18" charset="0"/>
              </a:rPr>
              <a:t>applications</a:t>
            </a:r>
            <a:endParaRPr lang="en-US" sz="1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文本框 12"/>
          <p:cNvSpPr txBox="1"/>
          <p:nvPr/>
        </p:nvSpPr>
        <p:spPr>
          <a:xfrm>
            <a:off x="1559497" y="1344879"/>
            <a:ext cx="8856984" cy="400110"/>
          </a:xfrm>
          <a:prstGeom prst="rect">
            <a:avLst/>
          </a:prstGeom>
          <a:noFill/>
          <a:ln>
            <a:solidFill>
              <a:schemeClr val="accent1">
                <a:shade val="50000"/>
              </a:schemeClr>
            </a:solidFill>
          </a:ln>
        </p:spPr>
        <p:txBody>
          <a:bodyPr wrap="square" rtlCol="0">
            <a:spAutoFit/>
          </a:bodyPr>
          <a:lstStyle/>
          <a:p>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SR power </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per beam upgrade to </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50 MW</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High Luminosity (8E34 @ 240 GeV)</a:t>
            </a:r>
            <a:endParaRPr lang="en-GB"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文本框 13"/>
          <p:cNvSpPr txBox="1"/>
          <p:nvPr/>
        </p:nvSpPr>
        <p:spPr>
          <a:xfrm>
            <a:off x="1559497" y="1920943"/>
            <a:ext cx="8856984" cy="400110"/>
          </a:xfrm>
          <a:prstGeom prst="rect">
            <a:avLst/>
          </a:prstGeom>
          <a:noFill/>
          <a:ln>
            <a:solidFill>
              <a:schemeClr val="accent1">
                <a:shade val="50000"/>
              </a:schemeClr>
            </a:solidFill>
          </a:ln>
        </p:spPr>
        <p:txBody>
          <a:bodyPr wrap="square" rtlCol="0">
            <a:spAutoFit/>
          </a:bodyPr>
          <a:lstStyle/>
          <a:p>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The </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center-of-mass energy</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can increase to </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360 GeV</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top quark data</a:t>
            </a:r>
            <a:endParaRPr lang="en-GB"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文本框 15"/>
          <p:cNvSpPr txBox="1"/>
          <p:nvPr/>
        </p:nvSpPr>
        <p:spPr>
          <a:xfrm>
            <a:off x="1559496" y="2514634"/>
            <a:ext cx="8856984" cy="400110"/>
          </a:xfrm>
          <a:prstGeom prst="rect">
            <a:avLst/>
          </a:prstGeom>
          <a:noFill/>
          <a:ln>
            <a:solidFill>
              <a:schemeClr val="accent1">
                <a:shade val="50000"/>
              </a:schemeClr>
            </a:solidFill>
          </a:ln>
        </p:spPr>
        <p:txBody>
          <a:bodyPr wrap="square" rtlCol="0">
            <a:spAutoFit/>
          </a:bodyPr>
          <a:lstStyle/>
          <a:p>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Add a </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super proton-proton collider </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(S</a:t>
            </a:r>
            <a:r>
              <a:rPr lang="en-US" altLang="zh-CN" sz="2000" dirty="0">
                <a:latin typeface="Times New Roman" panose="02020603050405020304" pitchFamily="18" charset="0"/>
                <a:ea typeface="Times New Roman" panose="02020603050405020304" pitchFamily="18" charset="0"/>
                <a:cs typeface="Times New Roman" panose="02020603050405020304" pitchFamily="18" charset="0"/>
              </a:rPr>
              <a:t>pp</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C)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with</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c.m.s</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&gt;</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100 </a:t>
            </a:r>
            <a:r>
              <a:rPr lang="de-CH" altLang="zh-CN"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TeV</a:t>
            </a:r>
            <a:endParaRPr lang="en-GB"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文本框 15"/>
          <p:cNvSpPr txBox="1"/>
          <p:nvPr/>
        </p:nvSpPr>
        <p:spPr>
          <a:xfrm>
            <a:off x="1559496" y="3049745"/>
            <a:ext cx="8856984" cy="707886"/>
          </a:xfrm>
          <a:prstGeom prst="rect">
            <a:avLst/>
          </a:prstGeom>
          <a:solidFill>
            <a:schemeClr val="accent1">
              <a:lumMod val="20000"/>
              <a:lumOff val="80000"/>
            </a:schemeClr>
          </a:solidFill>
          <a:ln>
            <a:solidFill>
              <a:srgbClr val="0070C0"/>
            </a:solidFill>
          </a:ln>
        </p:spPr>
        <p:txBody>
          <a:bodyPr wrap="square" rtlCol="0">
            <a:spAutoFit/>
          </a:bodyPr>
          <a:lstStyle/>
          <a:p>
            <a:r>
              <a:rPr lang="en-GB"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Expandability: High</a:t>
            </a:r>
            <a:r>
              <a:rPr lang="zh-CN" altLang="en-US"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energy &amp; high flux synchrotron light source </a:t>
            </a:r>
            <a:r>
              <a:rPr lang="en-US" altLang="zh-CN" sz="2000" dirty="0">
                <a:latin typeface="Times New Roman" panose="02020603050405020304" pitchFamily="18" charset="0"/>
                <a:ea typeface="Times New Roman" panose="02020603050405020304" pitchFamily="18" charset="0"/>
                <a:cs typeface="Times New Roman" panose="02020603050405020304" pitchFamily="18" charset="0"/>
              </a:rPr>
              <a:t>provides gamma-ray energy up to 300 MeV, critical for multi-disciplinary science</a:t>
            </a:r>
            <a:endParaRPr lang="en-GB"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文本框 15"/>
          <p:cNvSpPr txBox="1"/>
          <p:nvPr/>
        </p:nvSpPr>
        <p:spPr>
          <a:xfrm>
            <a:off x="1555953" y="3908711"/>
            <a:ext cx="8856984" cy="892552"/>
          </a:xfrm>
          <a:prstGeom prst="rect">
            <a:avLst/>
          </a:prstGeom>
          <a:solidFill>
            <a:schemeClr val="accent1">
              <a:lumMod val="20000"/>
              <a:lumOff val="80000"/>
            </a:schemeClr>
          </a:solidFill>
          <a:ln>
            <a:solidFill>
              <a:schemeClr val="accent1">
                <a:shade val="50000"/>
              </a:schemeClr>
            </a:solidFill>
          </a:ln>
        </p:spPr>
        <p:txBody>
          <a:bodyPr wrap="square" rtlCol="0">
            <a:spAutoFit/>
          </a:bodyPr>
          <a:lstStyle/>
          <a:p>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Boost </a:t>
            </a:r>
            <a:r>
              <a:rPr lang="de-CH" altLang="zh-CN"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developments</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of</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multiple </a:t>
            </a:r>
            <a:r>
              <a:rPr lang="de-CH" altLang="zh-CN"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technologies</a:t>
            </a:r>
            <a:r>
              <a:rPr lang="de-CH" altLang="zh-CN"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Fast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electronics</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mechanics</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vacuum</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beam, RF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acceleration</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cryogenic</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system</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novel</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magnets</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high-</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accuracy</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power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supplies</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control</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systems</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big</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data</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automation</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and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intelligence</a:t>
            </a:r>
            <a:r>
              <a:rPr lang="de-CH" altLang="zh-CN" sz="16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600" dirty="0" err="1">
                <a:latin typeface="Times New Roman" panose="02020603050405020304" pitchFamily="18" charset="0"/>
                <a:ea typeface="Times New Roman" panose="02020603050405020304" pitchFamily="18" charset="0"/>
                <a:cs typeface="Times New Roman" panose="02020603050405020304" pitchFamily="18" charset="0"/>
              </a:rPr>
              <a:t>etc</a:t>
            </a:r>
            <a:endParaRPr lang="de-CH" altLang="zh-CN"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15E9139-A00B-4B2A-98A6-095DC08F1345}" type="slidenum">
              <a:rPr lang="zh-CN" altLang="en-US" smtClean="0"/>
              <a:pPr/>
              <a:t>13</a:t>
            </a:fld>
            <a:endParaRPr lang="zh-CN" altLang="en-US"/>
          </a:p>
        </p:txBody>
      </p:sp>
    </p:spTree>
    <p:extLst>
      <p:ext uri="{BB962C8B-B14F-4D97-AF65-F5344CB8AC3E}">
        <p14:creationId xmlns:p14="http://schemas.microsoft.com/office/powerpoint/2010/main" val="535413679"/>
      </p:ext>
    </p:extLst>
  </p:cSld>
  <p:clrMapOvr>
    <a:masterClrMapping/>
  </p:clrMapOvr>
  <mc:AlternateContent xmlns:mc="http://schemas.openxmlformats.org/markup-compatibility/2006">
    <mc:Choice xmlns:p14="http://schemas.microsoft.com/office/powerpoint/2010/main" Requires="p14">
      <p:transition spd="slow" p14:dur="2000" advTm="127716"/>
    </mc:Choice>
    <mc:Fallback>
      <p:transition spd="slow" advTm="12771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354694" y="1082824"/>
            <a:ext cx="3846994" cy="5638652"/>
          </a:xfrm>
          <a:prstGeom prst="rect">
            <a:avLst/>
          </a:prstGeom>
        </p:spPr>
      </p:pic>
      <p:sp>
        <p:nvSpPr>
          <p:cNvPr id="24"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Accelerator R&amp;D</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4" name="Footer Placeholder 3"/>
          <p:cNvSpPr>
            <a:spLocks noGrp="1"/>
          </p:cNvSpPr>
          <p:nvPr>
            <p:ph type="ftr" sz="quarter" idx="11"/>
          </p:nvPr>
        </p:nvSpPr>
        <p:spPr>
          <a:xfrm>
            <a:off x="3586586" y="6458399"/>
            <a:ext cx="5040560" cy="354977"/>
          </a:xfrm>
        </p:spPr>
        <p:txBody>
          <a:bodyPr/>
          <a:lstStyle/>
          <a:p>
            <a:r>
              <a:rPr lang="en-US" altLang="zh-CN" smtClean="0"/>
              <a:t>2023 International Workshop on the Circular Electron Positron Collider</a:t>
            </a:r>
            <a:endParaRPr lang="zh-CN" altLang="en-US" dirty="0"/>
          </a:p>
        </p:txBody>
      </p:sp>
      <p:sp>
        <p:nvSpPr>
          <p:cNvPr id="68" name="Rectangle 67"/>
          <p:cNvSpPr/>
          <p:nvPr/>
        </p:nvSpPr>
        <p:spPr>
          <a:xfrm>
            <a:off x="4164418" y="1119987"/>
            <a:ext cx="1670907" cy="338554"/>
          </a:xfrm>
          <a:prstGeom prst="rect">
            <a:avLst/>
          </a:prstGeom>
        </p:spPr>
        <p:txBody>
          <a:bodyPr wrap="none">
            <a:spAutoFit/>
          </a:bodyPr>
          <a:lstStyle/>
          <a:p>
            <a:r>
              <a:rPr lang="en-US" altLang="zh-CN" sz="1600" b="1" dirty="0">
                <a:ln w="0"/>
                <a:solidFill>
                  <a:srgbClr val="00B050"/>
                </a:solidFill>
                <a:effectLst>
                  <a:outerShdw blurRad="38100" dist="25400" dir="5400000" algn="ctr" rotWithShape="0">
                    <a:srgbClr val="6E747A">
                      <a:alpha val="43000"/>
                    </a:srgbClr>
                  </a:outerShdw>
                </a:effectLst>
              </a:rPr>
              <a:t>Specification Met</a:t>
            </a:r>
            <a:endParaRPr lang="zh-CN" altLang="en-US" sz="1600" b="1" dirty="0">
              <a:solidFill>
                <a:srgbClr val="00B050"/>
              </a:solidFill>
            </a:endParaRPr>
          </a:p>
        </p:txBody>
      </p:sp>
      <p:sp>
        <p:nvSpPr>
          <p:cNvPr id="70" name="Rectangle 69"/>
          <p:cNvSpPr/>
          <p:nvPr/>
        </p:nvSpPr>
        <p:spPr>
          <a:xfrm>
            <a:off x="6480058" y="993577"/>
            <a:ext cx="1928046" cy="584775"/>
          </a:xfrm>
          <a:prstGeom prst="rect">
            <a:avLst/>
          </a:prstGeom>
        </p:spPr>
        <p:txBody>
          <a:bodyPr wrap="square">
            <a:spAutoFit/>
          </a:bodyPr>
          <a:lstStyle/>
          <a:p>
            <a:r>
              <a:rPr lang="en-US" altLang="zh-CN" sz="1600" b="1" dirty="0">
                <a:ln w="0"/>
                <a:effectLst>
                  <a:outerShdw blurRad="38100" dist="25400" dir="5400000" algn="ctr" rotWithShape="0">
                    <a:srgbClr val="6E747A">
                      <a:alpha val="43000"/>
                    </a:srgbClr>
                  </a:outerShdw>
                </a:effectLst>
              </a:rPr>
              <a:t>Prototype Manufactured</a:t>
            </a:r>
            <a:endParaRPr lang="zh-CN" altLang="en-US" sz="1600" b="1" dirty="0"/>
          </a:p>
        </p:txBody>
      </p:sp>
      <p:sp>
        <p:nvSpPr>
          <p:cNvPr id="71" name="Rectangle 70"/>
          <p:cNvSpPr/>
          <p:nvPr/>
        </p:nvSpPr>
        <p:spPr>
          <a:xfrm>
            <a:off x="187353" y="5989569"/>
            <a:ext cx="7910014" cy="461665"/>
          </a:xfrm>
          <a:prstGeom prst="rect">
            <a:avLst/>
          </a:prstGeom>
          <a:solidFill>
            <a:schemeClr val="accent4">
              <a:lumMod val="20000"/>
              <a:lumOff val="80000"/>
            </a:schemeClr>
          </a:solidFill>
        </p:spPr>
        <p:txBody>
          <a:bodyPr wrap="square">
            <a:spAutoFit/>
          </a:bodyPr>
          <a:lstStyle/>
          <a:p>
            <a:pPr marL="0" lvl="1"/>
            <a:r>
              <a:rPr lang="en-US" altLang="zh-CN" sz="2400" dirty="0" smtClean="0">
                <a:latin typeface="Times New Roman" panose="02020603050405020304" pitchFamily="18" charset="0"/>
                <a:ea typeface="Times New Roman" panose="02020603050405020304" pitchFamily="18" charset="0"/>
                <a:cs typeface="Times New Roman" panose="02020603050405020304" pitchFamily="18" charset="0"/>
              </a:rPr>
              <a:t>Key technology R&amp;D spans all component lists in CEPC CDR</a:t>
            </a:r>
          </a:p>
        </p:txBody>
      </p:sp>
      <p:pic>
        <p:nvPicPr>
          <p:cNvPr id="2050" name="Picture 2" descr="https://img1.baidu.com/it/u=4145686801,716650686&amp;fm=253&amp;fmt=auto&amp;app=138&amp;f=JPEG?w=500&amp;h=5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6195" y="1053939"/>
            <a:ext cx="436281" cy="45809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8441" y="1323137"/>
            <a:ext cx="4010213" cy="307777"/>
          </a:xfrm>
          <a:prstGeom prst="rect">
            <a:avLst/>
          </a:prstGeom>
          <a:solidFill>
            <a:schemeClr val="accent4">
              <a:lumMod val="40000"/>
              <a:lumOff val="60000"/>
            </a:schemeClr>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Represented Key Technologies for the CEPC</a:t>
            </a:r>
            <a:endParaRPr lang="en-US" sz="1400" b="1" dirty="0">
              <a:solidFill>
                <a:prstClr val="black"/>
              </a:solidFill>
            </a:endParaRPr>
          </a:p>
        </p:txBody>
      </p:sp>
      <p:sp>
        <p:nvSpPr>
          <p:cNvPr id="9" name="TextBox 8"/>
          <p:cNvSpPr txBox="1"/>
          <p:nvPr/>
        </p:nvSpPr>
        <p:spPr>
          <a:xfrm>
            <a:off x="11280576" y="1133681"/>
            <a:ext cx="864096" cy="307777"/>
          </a:xfrm>
          <a:prstGeom prst="rect">
            <a:avLst/>
          </a:prstGeom>
          <a:solidFill>
            <a:schemeClr val="tx2">
              <a:lumMod val="60000"/>
              <a:lumOff val="40000"/>
            </a:schemeClr>
          </a:solidFill>
        </p:spPr>
        <p:txBody>
          <a:bodyPr wrap="square" rtlCol="0">
            <a:spAutoFit/>
          </a:bodyPr>
          <a:lstStyle/>
          <a:p>
            <a:r>
              <a:rPr lang="en-US" altLang="zh-CN" sz="1400" dirty="0" smtClean="0">
                <a:solidFill>
                  <a:schemeClr val="bg1"/>
                </a:solidFill>
                <a:latin typeface="Arial" panose="020B0604020202020204" pitchFamily="34" charset="0"/>
                <a:cs typeface="Arial" panose="020B0604020202020204" pitchFamily="34" charset="0"/>
              </a:rPr>
              <a:t>Fraction</a:t>
            </a:r>
            <a:endParaRPr lang="zh-CN" altLang="en-US" sz="14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19336" y="1751914"/>
            <a:ext cx="8096184" cy="4033379"/>
          </a:xfrm>
          <a:prstGeom prst="rect">
            <a:avLst/>
          </a:prstGeom>
        </p:spPr>
      </p:pic>
      <p:pic>
        <p:nvPicPr>
          <p:cNvPr id="5" name="Picture 4"/>
          <p:cNvPicPr>
            <a:picLocks noChangeAspect="1"/>
          </p:cNvPicPr>
          <p:nvPr/>
        </p:nvPicPr>
        <p:blipFill>
          <a:blip r:embed="rId6"/>
          <a:stretch>
            <a:fillRect/>
          </a:stretch>
        </p:blipFill>
        <p:spPr>
          <a:xfrm>
            <a:off x="7850030" y="1171894"/>
            <a:ext cx="429988" cy="340140"/>
          </a:xfrm>
          <a:prstGeom prst="rect">
            <a:avLst/>
          </a:prstGeom>
        </p:spPr>
      </p:pic>
      <p:pic>
        <p:nvPicPr>
          <p:cNvPr id="15" name="Picture 14"/>
          <p:cNvPicPr>
            <a:picLocks noChangeAspect="1"/>
          </p:cNvPicPr>
          <p:nvPr/>
        </p:nvPicPr>
        <p:blipFill>
          <a:blip r:embed="rId6"/>
          <a:stretch>
            <a:fillRect/>
          </a:stretch>
        </p:blipFill>
        <p:spPr>
          <a:xfrm>
            <a:off x="8627146" y="2276873"/>
            <a:ext cx="314614" cy="248873"/>
          </a:xfrm>
          <a:prstGeom prst="rect">
            <a:avLst/>
          </a:prstGeom>
        </p:spPr>
      </p:pic>
      <p:pic>
        <p:nvPicPr>
          <p:cNvPr id="16" name="Picture 15"/>
          <p:cNvPicPr>
            <a:picLocks noChangeAspect="1"/>
          </p:cNvPicPr>
          <p:nvPr/>
        </p:nvPicPr>
        <p:blipFill>
          <a:blip r:embed="rId6"/>
          <a:stretch>
            <a:fillRect/>
          </a:stretch>
        </p:blipFill>
        <p:spPr>
          <a:xfrm>
            <a:off x="8627146" y="4869160"/>
            <a:ext cx="335882" cy="265697"/>
          </a:xfrm>
          <a:prstGeom prst="rect">
            <a:avLst/>
          </a:prstGeom>
        </p:spPr>
      </p:pic>
      <p:pic>
        <p:nvPicPr>
          <p:cNvPr id="17" name="Picture 16"/>
          <p:cNvPicPr>
            <a:picLocks noChangeAspect="1"/>
          </p:cNvPicPr>
          <p:nvPr/>
        </p:nvPicPr>
        <p:blipFill>
          <a:blip r:embed="rId6"/>
          <a:stretch>
            <a:fillRect/>
          </a:stretch>
        </p:blipFill>
        <p:spPr>
          <a:xfrm>
            <a:off x="8590366" y="5226757"/>
            <a:ext cx="386026" cy="305363"/>
          </a:xfrm>
          <a:prstGeom prst="rect">
            <a:avLst/>
          </a:prstGeom>
        </p:spPr>
      </p:pic>
      <p:pic>
        <p:nvPicPr>
          <p:cNvPr id="18" name="Picture 17"/>
          <p:cNvPicPr>
            <a:picLocks noChangeAspect="1"/>
          </p:cNvPicPr>
          <p:nvPr/>
        </p:nvPicPr>
        <p:blipFill>
          <a:blip r:embed="rId6"/>
          <a:stretch>
            <a:fillRect/>
          </a:stretch>
        </p:blipFill>
        <p:spPr>
          <a:xfrm>
            <a:off x="8544272" y="5938419"/>
            <a:ext cx="404016" cy="319594"/>
          </a:xfrm>
          <a:prstGeom prst="rect">
            <a:avLst/>
          </a:prstGeom>
        </p:spPr>
      </p:pic>
    </p:spTree>
    <p:extLst>
      <p:ext uri="{BB962C8B-B14F-4D97-AF65-F5344CB8AC3E}">
        <p14:creationId xmlns:p14="http://schemas.microsoft.com/office/powerpoint/2010/main" val="3716362467"/>
      </p:ext>
    </p:extLst>
  </p:cSld>
  <p:clrMapOvr>
    <a:masterClrMapping/>
  </p:clrMapOvr>
  <mc:AlternateContent xmlns:mc="http://schemas.openxmlformats.org/markup-compatibility/2006">
    <mc:Choice xmlns:p14="http://schemas.microsoft.com/office/powerpoint/2010/main" Requires="p14">
      <p:transition spd="slow" p14:dur="2000" advTm="73091"/>
    </mc:Choice>
    <mc:Fallback>
      <p:transition spd="slow" advTm="7309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510125" cy="659643"/>
          </a:xfrm>
        </p:spPr>
        <p:txBody>
          <a:bodyPr>
            <a:normAutofit/>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Efforts on green machine</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15"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a:xfrm>
            <a:off x="10833184" y="6309320"/>
            <a:ext cx="1080000" cy="360000"/>
          </a:xfrm>
        </p:spPr>
        <p:txBody>
          <a:bodyPr>
            <a:normAutofit/>
          </a:bodyPr>
          <a:lstStyle/>
          <a:p>
            <a:r>
              <a:rPr lang="en-US" altLang="zh-CN" dirty="0" smtClean="0">
                <a:solidFill>
                  <a:prstClr val="black">
                    <a:tint val="75000"/>
                  </a:prstClr>
                </a:solidFill>
              </a:rPr>
              <a:t>15</a:t>
            </a:r>
            <a:endParaRPr lang="zh-CN" altLang="en-US" dirty="0">
              <a:solidFill>
                <a:prstClr val="black">
                  <a:tint val="75000"/>
                </a:prstClr>
              </a:solidFill>
            </a:endParaRPr>
          </a:p>
        </p:txBody>
      </p:sp>
      <p:sp>
        <p:nvSpPr>
          <p:cNvPr id="16" name="内容占位符 1"/>
          <p:cNvSpPr txBox="1">
            <a:spLocks/>
          </p:cNvSpPr>
          <p:nvPr/>
        </p:nvSpPr>
        <p:spPr>
          <a:xfrm>
            <a:off x="88537" y="1133904"/>
            <a:ext cx="7198233" cy="5632656"/>
          </a:xfrm>
          <a:prstGeom prst="rect">
            <a:avLst/>
          </a:prstGeom>
        </p:spPr>
        <p:txBody>
          <a:bodyPr vert="horz" wrap="square" lIns="90170" tIns="46990" rIns="90170" bIns="46990" rtlCol="0">
            <a:normAutofit fontScale="92500"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r>
              <a:rPr lang="en-US" altLang="zh-CN" dirty="0">
                <a:latin typeface="+mn-lt"/>
              </a:rPr>
              <a:t> Measures at HEPS</a:t>
            </a:r>
            <a:endParaRPr lang="zh-CN" altLang="en-US" dirty="0">
              <a:latin typeface="+mn-lt"/>
            </a:endParaRPr>
          </a:p>
          <a:p>
            <a:pPr marL="431800" lvl="1" indent="-215900"/>
            <a:r>
              <a:rPr lang="en-US" altLang="zh-CN" dirty="0">
                <a:latin typeface="+mn-lt"/>
              </a:rPr>
              <a:t>Solar panel on roof: </a:t>
            </a:r>
            <a:r>
              <a:rPr lang="en-US" altLang="zh-CN" b="1" dirty="0">
                <a:solidFill>
                  <a:srgbClr val="C00000"/>
                </a:solidFill>
                <a:cs typeface="Arial" panose="020B0604020202020204" pitchFamily="34" charset="0"/>
              </a:rPr>
              <a:t>10 MW</a:t>
            </a:r>
            <a:r>
              <a:rPr lang="zh-CN" altLang="en-US" b="1" dirty="0">
                <a:solidFill>
                  <a:srgbClr val="C00000"/>
                </a:solidFill>
                <a:latin typeface="+mn-lt"/>
              </a:rPr>
              <a:t> </a:t>
            </a:r>
            <a:r>
              <a:rPr lang="zh-CN" altLang="en-US" dirty="0">
                <a:latin typeface="+mn-lt"/>
                <a:sym typeface="Wingdings" panose="05000000000000000000" pitchFamily="2" charset="2"/>
              </a:rPr>
              <a:t> </a:t>
            </a:r>
            <a:r>
              <a:rPr lang="en-US" altLang="zh-CN" dirty="0">
                <a:latin typeface="+mn-lt"/>
                <a:sym typeface="Wingdings" panose="05000000000000000000" pitchFamily="2" charset="2"/>
              </a:rPr>
              <a:t>10% saving</a:t>
            </a:r>
          </a:p>
          <a:p>
            <a:pPr marL="431800" lvl="1" indent="-215900"/>
            <a:r>
              <a:rPr lang="en-US" altLang="zh-CN" dirty="0">
                <a:latin typeface="+mn-lt"/>
                <a:sym typeface="Wingdings" panose="05000000000000000000" pitchFamily="2" charset="2"/>
              </a:rPr>
              <a:t>Permanent-magnet dipole @ storage ring: </a:t>
            </a:r>
            <a:r>
              <a:rPr lang="en-US" altLang="zh-CN" b="1" dirty="0">
                <a:solidFill>
                  <a:srgbClr val="C00000"/>
                </a:solidFill>
              </a:rPr>
              <a:t>5.6M</a:t>
            </a:r>
            <a:r>
              <a:rPr lang="zh-CN" altLang="en-US" b="1" dirty="0">
                <a:solidFill>
                  <a:srgbClr val="C00000"/>
                </a:solidFill>
              </a:rPr>
              <a:t> </a:t>
            </a:r>
            <a:r>
              <a:rPr lang="en-US" altLang="zh-CN" b="1" dirty="0">
                <a:solidFill>
                  <a:srgbClr val="C00000"/>
                </a:solidFill>
              </a:rPr>
              <a:t>kWh</a:t>
            </a:r>
            <a:r>
              <a:rPr lang="zh-CN" altLang="en-US" dirty="0">
                <a:latin typeface="+mn-lt"/>
                <a:sym typeface="Wingdings" panose="05000000000000000000" pitchFamily="2" charset="2"/>
              </a:rPr>
              <a:t> </a:t>
            </a:r>
            <a:r>
              <a:rPr lang="en-US" altLang="zh-CN" dirty="0">
                <a:latin typeface="+mn-lt"/>
                <a:sym typeface="Wingdings" panose="05000000000000000000" pitchFamily="2" charset="2"/>
              </a:rPr>
              <a:t>saving/</a:t>
            </a:r>
            <a:r>
              <a:rPr lang="en-US" altLang="zh-CN" dirty="0" err="1">
                <a:latin typeface="+mn-lt"/>
                <a:sym typeface="Wingdings" panose="05000000000000000000" pitchFamily="2" charset="2"/>
              </a:rPr>
              <a:t>yr</a:t>
            </a:r>
            <a:endParaRPr lang="zh-CN" altLang="en-US" dirty="0">
              <a:latin typeface="+mn-lt"/>
              <a:sym typeface="Wingdings" panose="05000000000000000000" pitchFamily="2" charset="2"/>
            </a:endParaRPr>
          </a:p>
          <a:p>
            <a:pPr marL="431800" lvl="1" indent="-215900"/>
            <a:r>
              <a:rPr lang="en-US" altLang="zh-CN" dirty="0">
                <a:latin typeface="+mn-lt"/>
                <a:sym typeface="Wingdings" panose="05000000000000000000" pitchFamily="2" charset="2"/>
              </a:rPr>
              <a:t>Energy recovery from cooling water (13 MW@42</a:t>
            </a:r>
            <a:r>
              <a:rPr lang="en-US" altLang="zh-CN" baseline="30000" dirty="0">
                <a:latin typeface="+mn-lt"/>
                <a:sym typeface="Wingdings" panose="05000000000000000000" pitchFamily="2" charset="2"/>
              </a:rPr>
              <a:t>o</a:t>
            </a:r>
            <a:r>
              <a:rPr lang="en-US" altLang="zh-CN" dirty="0">
                <a:latin typeface="+mn-lt"/>
                <a:sym typeface="Wingdings" panose="05000000000000000000" pitchFamily="2" charset="2"/>
              </a:rPr>
              <a:t>C) : Exceeds HEPS heating </a:t>
            </a:r>
            <a:r>
              <a:rPr lang="en-US" altLang="zh-CN" dirty="0" smtClean="0">
                <a:latin typeface="+mn-lt"/>
                <a:sym typeface="Wingdings" panose="05000000000000000000" pitchFamily="2" charset="2"/>
              </a:rPr>
              <a:t>requirement</a:t>
            </a:r>
            <a:endParaRPr lang="en-US" altLang="zh-CN" dirty="0">
              <a:latin typeface="+mn-lt"/>
              <a:sym typeface="Wingdings" panose="05000000000000000000" pitchFamily="2" charset="2"/>
            </a:endParaRPr>
          </a:p>
          <a:p>
            <a:pPr marL="132080" indent="-215900"/>
            <a:r>
              <a:rPr lang="en-US" altLang="zh-CN" dirty="0">
                <a:latin typeface="+mn-lt"/>
                <a:sym typeface="Wingdings" panose="05000000000000000000" pitchFamily="2" charset="2"/>
              </a:rPr>
              <a:t>R&amp;D for CEPC</a:t>
            </a:r>
          </a:p>
          <a:p>
            <a:pPr marL="431800" lvl="1" indent="-215900"/>
            <a:r>
              <a:rPr lang="en-US" altLang="zh-CN" dirty="0">
                <a:sym typeface="Wingdings" panose="05000000000000000000" pitchFamily="2" charset="2"/>
              </a:rPr>
              <a:t>High Q SRF cavity: reducing 10MW operation power in a comprehensive evaluation, saving electricity energy about</a:t>
            </a:r>
            <a:r>
              <a:rPr lang="zh-CN" altLang="en-US" dirty="0">
                <a:latin typeface="+mj-ea"/>
              </a:rPr>
              <a:t> </a:t>
            </a:r>
            <a:r>
              <a:rPr lang="en-US" altLang="zh-CN" b="1" dirty="0">
                <a:solidFill>
                  <a:srgbClr val="FF0000"/>
                </a:solidFill>
                <a:latin typeface="+mj-ea"/>
              </a:rPr>
              <a:t>60M kWh </a:t>
            </a:r>
            <a:r>
              <a:rPr lang="en-US" altLang="zh-CN" sz="2100" dirty="0"/>
              <a:t>per-year;</a:t>
            </a:r>
            <a:endParaRPr lang="zh-CN" altLang="en-US" sz="2100" dirty="0">
              <a:sym typeface="Wingdings" panose="05000000000000000000" pitchFamily="2" charset="2"/>
            </a:endParaRPr>
          </a:p>
          <a:p>
            <a:pPr marL="431800" lvl="1" indent="-215900"/>
            <a:r>
              <a:rPr lang="en-US" altLang="zh-CN" dirty="0">
                <a:latin typeface="+mn-lt"/>
                <a:sym typeface="Wingdings" panose="05000000000000000000" pitchFamily="2" charset="2"/>
              </a:rPr>
              <a:t>R&amp;D effort for High efficiency &amp; Energy recovery klystron: improve the efficiency from the conventional value (55%) the high efficiency of 80%</a:t>
            </a:r>
            <a:r>
              <a:rPr lang="zh-CN" altLang="en-US" dirty="0">
                <a:latin typeface="+mn-lt"/>
                <a:sym typeface="Wingdings" panose="05000000000000000000" pitchFamily="2" charset="2"/>
              </a:rPr>
              <a:t>，</a:t>
            </a:r>
            <a:r>
              <a:rPr lang="en-US" altLang="zh-CN" dirty="0">
                <a:latin typeface="+mn-lt"/>
                <a:sym typeface="Wingdings" panose="05000000000000000000" pitchFamily="2" charset="2"/>
              </a:rPr>
              <a:t>CEPC will save </a:t>
            </a:r>
            <a:r>
              <a:rPr lang="en-US" altLang="zh-CN" dirty="0">
                <a:solidFill>
                  <a:srgbClr val="FF0000"/>
                </a:solidFill>
                <a:latin typeface="+mn-lt"/>
                <a:sym typeface="Wingdings" panose="05000000000000000000" pitchFamily="2" charset="2"/>
              </a:rPr>
              <a:t>160M kWh </a:t>
            </a:r>
            <a:r>
              <a:rPr lang="en-US" altLang="zh-CN" dirty="0">
                <a:latin typeface="+mn-lt"/>
                <a:sym typeface="Wingdings" panose="05000000000000000000" pitchFamily="2" charset="2"/>
              </a:rPr>
              <a:t>electricity per-year;</a:t>
            </a:r>
            <a:endParaRPr lang="zh-CN" altLang="en-US" dirty="0">
              <a:sym typeface="Wingdings" panose="05000000000000000000" pitchFamily="2" charset="2"/>
            </a:endParaRPr>
          </a:p>
          <a:p>
            <a:pPr marL="431800" lvl="1" indent="-215900"/>
            <a:r>
              <a:rPr lang="en-US" altLang="zh-CN" dirty="0">
                <a:latin typeface="+mn-lt"/>
                <a:sym typeface="Wingdings" panose="05000000000000000000" pitchFamily="2" charset="2"/>
              </a:rPr>
              <a:t>Proposal and R&amp;D for “heating-cooling” switchable waste energy recovery system, and increasing the re-use of energy in the cooling water</a:t>
            </a:r>
            <a:endParaRPr lang="zh-CN" altLang="en-US" dirty="0">
              <a:latin typeface="+mn-lt"/>
              <a:sym typeface="Wingdings" panose="05000000000000000000" pitchFamily="2" charset="2"/>
            </a:endParaRPr>
          </a:p>
          <a:p>
            <a:pPr marL="431800" lvl="1" indent="-215900"/>
            <a:r>
              <a:rPr lang="en-US" altLang="zh-CN" dirty="0">
                <a:latin typeface="+mn-lt"/>
                <a:sym typeface="Wingdings" panose="05000000000000000000" pitchFamily="2" charset="2"/>
              </a:rPr>
              <a:t>R&amp;D and prototypes for dual-aperture magnets with a common coil</a:t>
            </a:r>
            <a:endParaRPr lang="zh-CN" altLang="en-US" dirty="0">
              <a:latin typeface="+mn-lt"/>
            </a:endParaRPr>
          </a:p>
        </p:txBody>
      </p:sp>
      <p:pic>
        <p:nvPicPr>
          <p:cNvPr id="17" name="图片 6"/>
          <p:cNvPicPr>
            <a:picLocks noChangeAspect="1"/>
          </p:cNvPicPr>
          <p:nvPr/>
        </p:nvPicPr>
        <p:blipFill>
          <a:blip r:embed="rId3" cstate="print"/>
          <a:stretch>
            <a:fillRect/>
          </a:stretch>
        </p:blipFill>
        <p:spPr>
          <a:xfrm>
            <a:off x="7919544" y="1133904"/>
            <a:ext cx="3993640" cy="2247335"/>
          </a:xfrm>
          <a:prstGeom prst="rect">
            <a:avLst/>
          </a:prstGeom>
        </p:spPr>
      </p:pic>
      <p:sp>
        <p:nvSpPr>
          <p:cNvPr id="18" name="TextBox 17"/>
          <p:cNvSpPr txBox="1">
            <a:spLocks noChangeArrowheads="1"/>
          </p:cNvSpPr>
          <p:nvPr/>
        </p:nvSpPr>
        <p:spPr bwMode="auto">
          <a:xfrm>
            <a:off x="7899972" y="3018118"/>
            <a:ext cx="3890912" cy="369178"/>
          </a:xfrm>
          <a:prstGeom prst="rect">
            <a:avLst/>
          </a:prstGeom>
          <a:solidFill>
            <a:schemeClr val="bg2"/>
          </a:solidFill>
          <a:ln w="9525">
            <a:noFill/>
            <a:miter lim="800000"/>
          </a:ln>
        </p:spPr>
        <p:txBody>
          <a:bodyPr wrap="square" lIns="121766" tIns="60884" rIns="121766" bIns="6088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1600" b="1" dirty="0">
                <a:solidFill>
                  <a:srgbClr val="2D3C47"/>
                </a:solidFill>
                <a:ea typeface="仿宋" panose="02010609060101010101" pitchFamily="49" charset="-122"/>
              </a:rPr>
              <a:t>Solar</a:t>
            </a:r>
            <a:r>
              <a:rPr lang="zh-CN" altLang="en-US" sz="1600" b="1" dirty="0">
                <a:solidFill>
                  <a:srgbClr val="2D3C47"/>
                </a:solidFill>
                <a:ea typeface="仿宋" panose="02010609060101010101" pitchFamily="49" charset="-122"/>
              </a:rPr>
              <a:t> </a:t>
            </a:r>
            <a:r>
              <a:rPr lang="en-US" altLang="zh-CN" sz="1600" b="1" dirty="0">
                <a:solidFill>
                  <a:srgbClr val="2D3C47"/>
                </a:solidFill>
                <a:ea typeface="仿宋" panose="02010609060101010101" pitchFamily="49" charset="-122"/>
              </a:rPr>
              <a:t>panel on the roof of HEPS</a:t>
            </a:r>
            <a:endParaRPr lang="zh-CN" altLang="en-US" sz="1600" b="1" dirty="0">
              <a:solidFill>
                <a:srgbClr val="2D3C47"/>
              </a:solidFill>
              <a:ea typeface="仿宋" panose="02010609060101010101" pitchFamily="49" charset="-122"/>
            </a:endParaRPr>
          </a:p>
        </p:txBody>
      </p:sp>
      <p:pic>
        <p:nvPicPr>
          <p:cNvPr id="20" name="图片 7">
            <a:extLst>
              <a:ext uri="{FF2B5EF4-FFF2-40B4-BE49-F238E27FC236}">
                <a16:creationId xmlns:a16="http://schemas.microsoft.com/office/drawing/2014/main" id="{A3034503-58C6-460B-B15C-3581A4AF6D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980" t="11397" r="5971" b="4682"/>
          <a:stretch/>
        </p:blipFill>
        <p:spPr>
          <a:xfrm>
            <a:off x="7619299" y="3415487"/>
            <a:ext cx="2214446" cy="1502326"/>
          </a:xfrm>
          <a:prstGeom prst="rect">
            <a:avLst/>
          </a:prstGeom>
        </p:spPr>
      </p:pic>
      <p:sp>
        <p:nvSpPr>
          <p:cNvPr id="21" name="TextBox 20"/>
          <p:cNvSpPr txBox="1">
            <a:spLocks noChangeArrowheads="1"/>
          </p:cNvSpPr>
          <p:nvPr/>
        </p:nvSpPr>
        <p:spPr bwMode="auto">
          <a:xfrm>
            <a:off x="7662374" y="4536468"/>
            <a:ext cx="1883043" cy="369178"/>
          </a:xfrm>
          <a:prstGeom prst="rect">
            <a:avLst/>
          </a:prstGeom>
          <a:solidFill>
            <a:schemeClr val="bg2"/>
          </a:solidFill>
          <a:ln w="9525">
            <a:noFill/>
            <a:miter lim="800000"/>
          </a:ln>
        </p:spPr>
        <p:txBody>
          <a:bodyPr wrap="square" lIns="121766" tIns="60884" rIns="121766" bIns="6088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1600" b="1" dirty="0" smtClean="0">
                <a:solidFill>
                  <a:srgbClr val="2D3C47"/>
                </a:solidFill>
                <a:ea typeface="仿宋" panose="02010609060101010101" pitchFamily="49" charset="-122"/>
              </a:rPr>
              <a:t>High Q SRF module</a:t>
            </a:r>
            <a:endParaRPr lang="zh-CN" altLang="en-US" sz="1600" b="1" dirty="0">
              <a:solidFill>
                <a:srgbClr val="2D3C47"/>
              </a:solidFill>
              <a:ea typeface="仿宋" panose="02010609060101010101" pitchFamily="49" charset="-122"/>
            </a:endParaRPr>
          </a:p>
        </p:txBody>
      </p:sp>
      <p:pic>
        <p:nvPicPr>
          <p:cNvPr id="22" name="Picture 21"/>
          <p:cNvPicPr>
            <a:picLocks noChangeAspect="1"/>
          </p:cNvPicPr>
          <p:nvPr/>
        </p:nvPicPr>
        <p:blipFill>
          <a:blip r:embed="rId5"/>
          <a:stretch>
            <a:fillRect/>
          </a:stretch>
        </p:blipFill>
        <p:spPr>
          <a:xfrm>
            <a:off x="9908885" y="3429000"/>
            <a:ext cx="2257066" cy="1476646"/>
          </a:xfrm>
          <a:prstGeom prst="rect">
            <a:avLst/>
          </a:prstGeom>
        </p:spPr>
      </p:pic>
      <p:pic>
        <p:nvPicPr>
          <p:cNvPr id="23" name="图片 13"/>
          <p:cNvPicPr>
            <a:picLocks noChangeAspect="1"/>
          </p:cNvPicPr>
          <p:nvPr/>
        </p:nvPicPr>
        <p:blipFill>
          <a:blip r:embed="rId6" cstate="print"/>
          <a:stretch>
            <a:fillRect/>
          </a:stretch>
        </p:blipFill>
        <p:spPr>
          <a:xfrm>
            <a:off x="8832304" y="5051861"/>
            <a:ext cx="1212789" cy="1617459"/>
          </a:xfrm>
          <a:prstGeom prst="rect">
            <a:avLst/>
          </a:prstGeom>
        </p:spPr>
      </p:pic>
      <p:pic>
        <p:nvPicPr>
          <p:cNvPr id="25" name="Picture 24"/>
          <p:cNvPicPr>
            <a:picLocks noChangeAspect="1"/>
          </p:cNvPicPr>
          <p:nvPr/>
        </p:nvPicPr>
        <p:blipFill rotWithShape="1">
          <a:blip r:embed="rId7" cstate="print"/>
          <a:srcRect/>
          <a:stretch>
            <a:fillRect/>
          </a:stretch>
        </p:blipFill>
        <p:spPr>
          <a:xfrm>
            <a:off x="7539537" y="5042103"/>
            <a:ext cx="1414177" cy="1603743"/>
          </a:xfrm>
          <a:prstGeom prst="rect">
            <a:avLst/>
          </a:prstGeom>
        </p:spPr>
      </p:pic>
      <p:sp>
        <p:nvSpPr>
          <p:cNvPr id="26" name="TextBox 25"/>
          <p:cNvSpPr txBox="1">
            <a:spLocks noChangeArrowheads="1"/>
          </p:cNvSpPr>
          <p:nvPr/>
        </p:nvSpPr>
        <p:spPr bwMode="auto">
          <a:xfrm>
            <a:off x="7634834" y="6385622"/>
            <a:ext cx="2281530" cy="369178"/>
          </a:xfrm>
          <a:prstGeom prst="rect">
            <a:avLst/>
          </a:prstGeom>
          <a:solidFill>
            <a:schemeClr val="bg2"/>
          </a:solidFill>
          <a:ln w="9525">
            <a:noFill/>
            <a:miter lim="800000"/>
          </a:ln>
        </p:spPr>
        <p:txBody>
          <a:bodyPr wrap="square" lIns="121766" tIns="60884" rIns="121766" bIns="6088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1600" b="1" dirty="0" smtClean="0">
                <a:solidFill>
                  <a:srgbClr val="2D3C47"/>
                </a:solidFill>
                <a:ea typeface="仿宋" panose="02010609060101010101" pitchFamily="49" charset="-122"/>
              </a:rPr>
              <a:t>High efficiency klystron</a:t>
            </a:r>
            <a:endParaRPr lang="zh-CN" altLang="en-US" sz="1600" b="1" dirty="0">
              <a:solidFill>
                <a:srgbClr val="2D3C47"/>
              </a:solidFill>
              <a:ea typeface="仿宋" panose="02010609060101010101" pitchFamily="49" charset="-122"/>
            </a:endParaRPr>
          </a:p>
        </p:txBody>
      </p:sp>
      <p:sp>
        <p:nvSpPr>
          <p:cNvPr id="27" name="TextBox 26"/>
          <p:cNvSpPr txBox="1">
            <a:spLocks noChangeArrowheads="1"/>
          </p:cNvSpPr>
          <p:nvPr/>
        </p:nvSpPr>
        <p:spPr bwMode="auto">
          <a:xfrm>
            <a:off x="10197213" y="4550490"/>
            <a:ext cx="1883043" cy="369178"/>
          </a:xfrm>
          <a:prstGeom prst="rect">
            <a:avLst/>
          </a:prstGeom>
          <a:solidFill>
            <a:schemeClr val="bg2"/>
          </a:solidFill>
          <a:ln w="9525">
            <a:noFill/>
            <a:miter lim="800000"/>
          </a:ln>
        </p:spPr>
        <p:txBody>
          <a:bodyPr wrap="square" lIns="121766" tIns="60884" rIns="121766" bIns="6088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1600" b="1" dirty="0" smtClean="0">
                <a:solidFill>
                  <a:srgbClr val="2D3C47"/>
                </a:solidFill>
                <a:ea typeface="仿宋" panose="02010609060101010101" pitchFamily="49" charset="-122"/>
              </a:rPr>
              <a:t>Permanent magnet</a:t>
            </a:r>
            <a:endParaRPr lang="zh-CN" altLang="en-US" sz="1600" b="1" dirty="0">
              <a:solidFill>
                <a:srgbClr val="2D3C47"/>
              </a:solidFill>
              <a:ea typeface="仿宋" panose="02010609060101010101" pitchFamily="49" charset="-122"/>
            </a:endParaRPr>
          </a:p>
        </p:txBody>
      </p:sp>
      <p:pic>
        <p:nvPicPr>
          <p:cNvPr id="28" name="图片 4"/>
          <p:cNvPicPr>
            <a:picLocks noChangeAspect="1"/>
          </p:cNvPicPr>
          <p:nvPr/>
        </p:nvPicPr>
        <p:blipFill>
          <a:blip r:embed="rId8" cstate="print"/>
          <a:stretch>
            <a:fillRect/>
          </a:stretch>
        </p:blipFill>
        <p:spPr>
          <a:xfrm>
            <a:off x="10087476" y="4994200"/>
            <a:ext cx="2038452" cy="1600857"/>
          </a:xfrm>
          <a:prstGeom prst="rect">
            <a:avLst/>
          </a:prstGeom>
        </p:spPr>
      </p:pic>
      <p:sp>
        <p:nvSpPr>
          <p:cNvPr id="29" name="TextBox 28"/>
          <p:cNvSpPr txBox="1">
            <a:spLocks noChangeArrowheads="1"/>
          </p:cNvSpPr>
          <p:nvPr/>
        </p:nvSpPr>
        <p:spPr bwMode="auto">
          <a:xfrm>
            <a:off x="9989427" y="6350004"/>
            <a:ext cx="2176524" cy="369178"/>
          </a:xfrm>
          <a:prstGeom prst="rect">
            <a:avLst/>
          </a:prstGeom>
          <a:solidFill>
            <a:schemeClr val="bg2"/>
          </a:solidFill>
          <a:ln w="9525">
            <a:noFill/>
            <a:miter lim="800000"/>
          </a:ln>
        </p:spPr>
        <p:txBody>
          <a:bodyPr wrap="square" lIns="121766" tIns="60884" rIns="121766" bIns="6088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1600" b="1" dirty="0" smtClean="0">
                <a:solidFill>
                  <a:srgbClr val="2D3C47"/>
                </a:solidFill>
                <a:ea typeface="仿宋" panose="02010609060101010101" pitchFamily="49" charset="-122"/>
              </a:rPr>
              <a:t>Heat bump application</a:t>
            </a:r>
            <a:endParaRPr lang="zh-CN" altLang="en-US" sz="1600" b="1" dirty="0">
              <a:solidFill>
                <a:srgbClr val="2D3C47"/>
              </a:solidFill>
              <a:ea typeface="仿宋" panose="02010609060101010101" pitchFamily="49" charset="-122"/>
            </a:endParaRPr>
          </a:p>
        </p:txBody>
      </p:sp>
    </p:spTree>
    <p:extLst>
      <p:ext uri="{BB962C8B-B14F-4D97-AF65-F5344CB8AC3E}">
        <p14:creationId xmlns:p14="http://schemas.microsoft.com/office/powerpoint/2010/main" val="2667945679"/>
      </p:ext>
    </p:extLst>
  </p:cSld>
  <p:clrMapOvr>
    <a:masterClrMapping/>
  </p:clrMapOvr>
  <mc:AlternateContent xmlns:mc="http://schemas.openxmlformats.org/markup-compatibility/2006">
    <mc:Choice xmlns:p14="http://schemas.microsoft.com/office/powerpoint/2010/main" Requires="p14">
      <p:transition spd="slow" p14:dur="2000" advTm="171594"/>
    </mc:Choice>
    <mc:Fallback>
      <p:transition spd="slow" advTm="17159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4" name="图片 3"/>
          <p:cNvPicPr>
            <a:picLocks noChangeAspect="1"/>
          </p:cNvPicPr>
          <p:nvPr/>
        </p:nvPicPr>
        <p:blipFill>
          <a:blip r:embed="rId3" cstate="print"/>
          <a:stretch>
            <a:fillRect/>
          </a:stretch>
        </p:blipFill>
        <p:spPr>
          <a:xfrm>
            <a:off x="581157" y="3579223"/>
            <a:ext cx="6010858" cy="3079879"/>
          </a:xfrm>
          <a:prstGeom prst="rect">
            <a:avLst/>
          </a:prstGeom>
        </p:spPr>
      </p:pic>
      <p:pic>
        <p:nvPicPr>
          <p:cNvPr id="5" name="图片 4"/>
          <p:cNvPicPr>
            <a:picLocks noChangeAspect="1"/>
          </p:cNvPicPr>
          <p:nvPr/>
        </p:nvPicPr>
        <p:blipFill>
          <a:blip r:embed="rId4" cstate="print"/>
          <a:stretch>
            <a:fillRect/>
          </a:stretch>
        </p:blipFill>
        <p:spPr>
          <a:xfrm>
            <a:off x="10186970" y="1413350"/>
            <a:ext cx="1933171" cy="1401225"/>
          </a:xfrm>
          <a:prstGeom prst="rect">
            <a:avLst/>
          </a:prstGeom>
        </p:spPr>
      </p:pic>
      <p:pic>
        <p:nvPicPr>
          <p:cNvPr id="6" name="图片 6" descr="图片包含 游戏机, 电子, 电路, 电脑&#10;&#10;已生成极高可信度的说明"/>
          <p:cNvPicPr/>
          <p:nvPr/>
        </p:nvPicPr>
        <p:blipFill>
          <a:blip r:embed="rId5" cstate="print"/>
          <a:stretch>
            <a:fillRect/>
          </a:stretch>
        </p:blipFill>
        <p:spPr>
          <a:xfrm>
            <a:off x="8653169" y="1364925"/>
            <a:ext cx="1482815" cy="1387817"/>
          </a:xfrm>
          <a:prstGeom prst="rect">
            <a:avLst/>
          </a:prstGeom>
        </p:spPr>
      </p:pic>
      <p:pic>
        <p:nvPicPr>
          <p:cNvPr id="7" name="Content Placeholder 4"/>
          <p:cNvPicPr>
            <a:picLocks noChangeAspect="1"/>
          </p:cNvPicPr>
          <p:nvPr/>
        </p:nvPicPr>
        <p:blipFill>
          <a:blip r:embed="rId6" cstate="print"/>
          <a:stretch>
            <a:fillRect/>
          </a:stretch>
        </p:blipFill>
        <p:spPr>
          <a:xfrm>
            <a:off x="6690891" y="4902001"/>
            <a:ext cx="5429250" cy="1850571"/>
          </a:xfrm>
          <a:prstGeom prst="rect">
            <a:avLst/>
          </a:prstGeom>
        </p:spPr>
      </p:pic>
      <p:pic>
        <p:nvPicPr>
          <p:cNvPr id="8" name="图片 13"/>
          <p:cNvPicPr>
            <a:picLocks noChangeAspect="1"/>
          </p:cNvPicPr>
          <p:nvPr/>
        </p:nvPicPr>
        <p:blipFill>
          <a:blip r:embed="rId7" cstate="print"/>
          <a:stretch>
            <a:fillRect/>
          </a:stretch>
        </p:blipFill>
        <p:spPr>
          <a:xfrm>
            <a:off x="7188275" y="1375450"/>
            <a:ext cx="1417691" cy="1387817"/>
          </a:xfrm>
          <a:prstGeom prst="rect">
            <a:avLst/>
          </a:prstGeom>
        </p:spPr>
      </p:pic>
      <p:sp>
        <p:nvSpPr>
          <p:cNvPr id="9" name="文本框 15"/>
          <p:cNvSpPr txBox="1"/>
          <p:nvPr/>
        </p:nvSpPr>
        <p:spPr>
          <a:xfrm>
            <a:off x="7088164" y="2812552"/>
            <a:ext cx="1749209" cy="829945"/>
          </a:xfrm>
          <a:prstGeom prst="rect">
            <a:avLst/>
          </a:prstGeom>
          <a:noFill/>
        </p:spPr>
        <p:txBody>
          <a:bodyPr wrap="square">
            <a:spAutoFit/>
          </a:bodyPr>
          <a:lstStyle/>
          <a:p>
            <a:pPr algn="ctr"/>
            <a:r>
              <a:rPr lang="en-US" altLang="zh-CN"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TPC prototype </a:t>
            </a:r>
            <a:r>
              <a:rPr lang="zh-CN" alt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altLang="zh-CN"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(low power </a:t>
            </a:r>
          </a:p>
          <a:p>
            <a:pPr algn="ctr"/>
            <a:r>
              <a:rPr lang="en-US" altLang="zh-CN"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electronics)</a:t>
            </a:r>
          </a:p>
        </p:txBody>
      </p:sp>
      <p:pic>
        <p:nvPicPr>
          <p:cNvPr id="10" name="Picture 4"/>
          <p:cNvPicPr>
            <a:picLocks noChangeAspect="1" noChangeArrowheads="1"/>
          </p:cNvPicPr>
          <p:nvPr/>
        </p:nvPicPr>
        <p:blipFill>
          <a:blip r:embed="rId8" cstate="print"/>
          <a:srcRect/>
          <a:stretch>
            <a:fillRect/>
          </a:stretch>
        </p:blipFill>
        <p:spPr bwMode="auto">
          <a:xfrm>
            <a:off x="7141891" y="3748757"/>
            <a:ext cx="1665504" cy="104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8"/>
          <p:cNvSpPr txBox="1"/>
          <p:nvPr/>
        </p:nvSpPr>
        <p:spPr>
          <a:xfrm>
            <a:off x="7962768" y="989078"/>
            <a:ext cx="3688652" cy="368300"/>
          </a:xfrm>
          <a:prstGeom prst="rect">
            <a:avLst/>
          </a:prstGeom>
          <a:noFill/>
        </p:spPr>
        <p:txBody>
          <a:bodyPr wrap="square">
            <a:spAutoFit/>
          </a:bodyPr>
          <a:lstStyle/>
          <a:p>
            <a:r>
              <a:rPr lang="en-US" altLang="zh-CN"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Vertex detector R &amp; D ( 3- 5 </a:t>
            </a:r>
            <a:r>
              <a:rPr lang="en-US" altLang="zh-CN"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μm</a:t>
            </a:r>
            <a:r>
              <a:rPr lang="en-US" altLang="zh-CN"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reso</a:t>
            </a:r>
            <a:r>
              <a:rPr lang="en-US" altLang="zh-CN"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9" cstate="print"/>
          <a:stretch>
            <a:fillRect/>
          </a:stretch>
        </p:blipFill>
        <p:spPr>
          <a:xfrm>
            <a:off x="8726273" y="3074221"/>
            <a:ext cx="3410826" cy="1906050"/>
          </a:xfrm>
          <a:prstGeom prst="rect">
            <a:avLst/>
          </a:prstGeom>
        </p:spPr>
      </p:pic>
      <p:pic>
        <p:nvPicPr>
          <p:cNvPr id="13" name="图片 8" descr="upload_873000419"/>
          <p:cNvPicPr>
            <a:picLocks noChangeAspect="1"/>
          </p:cNvPicPr>
          <p:nvPr/>
        </p:nvPicPr>
        <p:blipFill>
          <a:blip r:embed="rId10"/>
          <a:stretch>
            <a:fillRect/>
          </a:stretch>
        </p:blipFill>
        <p:spPr>
          <a:xfrm>
            <a:off x="3014297" y="3582221"/>
            <a:ext cx="1058333" cy="3026833"/>
          </a:xfrm>
          <a:prstGeom prst="rect">
            <a:avLst/>
          </a:prstGeom>
        </p:spPr>
      </p:pic>
      <p:pic>
        <p:nvPicPr>
          <p:cNvPr id="14" name="图片 9" descr="upload_873000419"/>
          <p:cNvPicPr>
            <a:picLocks noChangeAspect="1"/>
          </p:cNvPicPr>
          <p:nvPr/>
        </p:nvPicPr>
        <p:blipFill>
          <a:blip r:embed="rId10"/>
          <a:stretch>
            <a:fillRect/>
          </a:stretch>
        </p:blipFill>
        <p:spPr>
          <a:xfrm>
            <a:off x="5469631" y="3582221"/>
            <a:ext cx="1058333" cy="3026833"/>
          </a:xfrm>
          <a:prstGeom prst="rect">
            <a:avLst/>
          </a:prstGeom>
        </p:spPr>
      </p:pic>
      <p:pic>
        <p:nvPicPr>
          <p:cNvPr id="15" name="图片 11" descr="upload_873000419"/>
          <p:cNvPicPr>
            <a:picLocks noChangeAspect="1"/>
          </p:cNvPicPr>
          <p:nvPr/>
        </p:nvPicPr>
        <p:blipFill>
          <a:blip r:embed="rId10"/>
          <a:stretch>
            <a:fillRect/>
          </a:stretch>
        </p:blipFill>
        <p:spPr>
          <a:xfrm>
            <a:off x="283797" y="3586683"/>
            <a:ext cx="1354667" cy="3026833"/>
          </a:xfrm>
          <a:prstGeom prst="rect">
            <a:avLst/>
          </a:prstGeom>
        </p:spPr>
      </p:pic>
      <p:pic>
        <p:nvPicPr>
          <p:cNvPr id="16" name="Picture 4" descr="See the source image"/>
          <p:cNvPicPr>
            <a:picLocks noChangeAspect="1" noChangeArrowheads="1"/>
          </p:cNvPicPr>
          <p:nvPr/>
        </p:nvPicPr>
        <p:blipFill rotWithShape="1">
          <a:blip r:embed="rId11" cstate="print"/>
          <a:srcRect/>
          <a:stretch>
            <a:fillRect/>
          </a:stretch>
        </p:blipFill>
        <p:spPr bwMode="auto">
          <a:xfrm>
            <a:off x="336714" y="5074471"/>
            <a:ext cx="188470" cy="1567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p:cNvPicPr>
            <a:picLocks noChangeAspect="1" noChangeArrowheads="1"/>
          </p:cNvPicPr>
          <p:nvPr/>
        </p:nvPicPr>
        <p:blipFill rotWithShape="1">
          <a:blip r:embed="rId11" cstate="print"/>
          <a:srcRect/>
          <a:stretch>
            <a:fillRect/>
          </a:stretch>
        </p:blipFill>
        <p:spPr bwMode="auto">
          <a:xfrm>
            <a:off x="352370" y="4507024"/>
            <a:ext cx="188470" cy="1567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p:cNvPicPr>
            <a:picLocks noChangeAspect="1" noChangeArrowheads="1"/>
          </p:cNvPicPr>
          <p:nvPr/>
        </p:nvPicPr>
        <p:blipFill rotWithShape="1">
          <a:blip r:embed="rId11" cstate="print"/>
          <a:srcRect/>
          <a:stretch>
            <a:fillRect/>
          </a:stretch>
        </p:blipFill>
        <p:spPr bwMode="auto">
          <a:xfrm>
            <a:off x="347297" y="4083690"/>
            <a:ext cx="188470" cy="1567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ee the source image"/>
          <p:cNvPicPr>
            <a:picLocks noChangeAspect="1" noChangeArrowheads="1"/>
          </p:cNvPicPr>
          <p:nvPr/>
        </p:nvPicPr>
        <p:blipFill rotWithShape="1">
          <a:blip r:embed="rId11" cstate="print"/>
          <a:srcRect/>
          <a:stretch>
            <a:fillRect/>
          </a:stretch>
        </p:blipFill>
        <p:spPr bwMode="auto">
          <a:xfrm>
            <a:off x="336714" y="5582471"/>
            <a:ext cx="188470" cy="1567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ee the source image"/>
          <p:cNvPicPr>
            <a:picLocks noChangeAspect="1" noChangeArrowheads="1"/>
          </p:cNvPicPr>
          <p:nvPr/>
        </p:nvPicPr>
        <p:blipFill rotWithShape="1">
          <a:blip r:embed="rId11" cstate="print"/>
          <a:srcRect/>
          <a:stretch>
            <a:fillRect/>
          </a:stretch>
        </p:blipFill>
        <p:spPr bwMode="auto">
          <a:xfrm>
            <a:off x="336714" y="5952888"/>
            <a:ext cx="188470" cy="1567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ee the source image"/>
          <p:cNvPicPr>
            <a:picLocks noChangeAspect="1" noChangeArrowheads="1"/>
          </p:cNvPicPr>
          <p:nvPr/>
        </p:nvPicPr>
        <p:blipFill rotWithShape="1">
          <a:blip r:embed="rId11" cstate="print"/>
          <a:srcRect/>
          <a:stretch>
            <a:fillRect/>
          </a:stretch>
        </p:blipFill>
        <p:spPr bwMode="auto">
          <a:xfrm>
            <a:off x="336713" y="6302138"/>
            <a:ext cx="188470" cy="1567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See the source image"/>
          <p:cNvPicPr>
            <a:picLocks noChangeAspect="1" noChangeArrowheads="1"/>
          </p:cNvPicPr>
          <p:nvPr/>
        </p:nvPicPr>
        <p:blipFill rotWithShape="1">
          <a:blip r:embed="rId12" cstate="print"/>
          <a:srcRect l="6996" t="14278" r="5966" b="13342"/>
          <a:stretch>
            <a:fillRect/>
          </a:stretch>
        </p:blipFill>
        <p:spPr bwMode="auto">
          <a:xfrm>
            <a:off x="289845" y="3359971"/>
            <a:ext cx="331666" cy="27580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804374" y="3182667"/>
            <a:ext cx="2614930" cy="368300"/>
          </a:xfrm>
          <a:prstGeom prst="rect">
            <a:avLst/>
          </a:prstGeom>
        </p:spPr>
        <p:txBody>
          <a:bodyPr wrap="none">
            <a:spAutoFit/>
          </a:bodyPr>
          <a:lstStyle/>
          <a:p>
            <a:r>
              <a:rPr lang="en-US" altLang="zh-CN"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cs typeface="Times New Roman" panose="02020603050405020304" pitchFamily="18" charset="0"/>
              </a:rPr>
              <a:t>Prototype Manufactured</a:t>
            </a:r>
            <a:endParaRPr lang="zh-C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4" descr="See the source image"/>
          <p:cNvPicPr>
            <a:picLocks noChangeAspect="1" noChangeArrowheads="1"/>
          </p:cNvPicPr>
          <p:nvPr/>
        </p:nvPicPr>
        <p:blipFill rotWithShape="1">
          <a:blip r:embed="rId11" cstate="print"/>
          <a:srcRect/>
          <a:stretch>
            <a:fillRect/>
          </a:stretch>
        </p:blipFill>
        <p:spPr bwMode="auto">
          <a:xfrm>
            <a:off x="347297" y="3872024"/>
            <a:ext cx="188470" cy="156729"/>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32"/>
          <p:cNvSpPr txBox="1"/>
          <p:nvPr/>
        </p:nvSpPr>
        <p:spPr>
          <a:xfrm>
            <a:off x="175993" y="1082389"/>
            <a:ext cx="6486622" cy="2213868"/>
          </a:xfrm>
          <a:prstGeom prst="rect">
            <a:avLst/>
          </a:prstGeom>
        </p:spPr>
        <p:txBody>
          <a:bodyPr wrap="square" rtlCol="0">
            <a:noAutofit/>
          </a:bodyPr>
          <a:lstStyle/>
          <a:p>
            <a:pPr marL="342900" indent="-342900">
              <a:buFont typeface="Wingdings" panose="05000000000000000000" charset="0"/>
              <a:buChar char="Ø"/>
            </a:pPr>
            <a:r>
              <a:rPr lang="en-US" altLang="zh-CN" dirty="0" smtClean="0"/>
              <a:t>Lots </a:t>
            </a:r>
            <a:r>
              <a:rPr lang="en-US" altLang="zh-CN" dirty="0"/>
              <a:t>of </a:t>
            </a:r>
            <a:r>
              <a:rPr lang="en-US" altLang="zh-CN" dirty="0" smtClean="0"/>
              <a:t>R</a:t>
            </a:r>
            <a:r>
              <a:rPr lang="zh-CN" altLang="en-US" dirty="0" smtClean="0"/>
              <a:t>&amp;</a:t>
            </a:r>
            <a:r>
              <a:rPr lang="en-US" altLang="zh-CN" dirty="0" smtClean="0"/>
              <a:t>D </a:t>
            </a:r>
            <a:r>
              <a:rPr lang="en-US" altLang="zh-CN" dirty="0"/>
              <a:t>benefitted from past experience</a:t>
            </a:r>
          </a:p>
          <a:p>
            <a:pPr marL="800100" lvl="1" indent="-342900">
              <a:buFont typeface="Wingdings" panose="05000000000000000000" charset="0"/>
              <a:buChar char="Ø"/>
            </a:pPr>
            <a:r>
              <a:rPr lang="en-US" altLang="zh-CN" dirty="0">
                <a:sym typeface="+mn-ea"/>
              </a:rPr>
              <a:t>Silicon strip detector: Experience from  ATLAS upgrade</a:t>
            </a:r>
            <a:endParaRPr lang="en-US" altLang="zh-CN" dirty="0"/>
          </a:p>
          <a:p>
            <a:pPr marL="800100" lvl="1" indent="-342900">
              <a:buFont typeface="Wingdings" panose="05000000000000000000" charset="0"/>
              <a:buChar char="Ø"/>
            </a:pPr>
            <a:r>
              <a:rPr lang="en-US" altLang="zh-CN" dirty="0">
                <a:sym typeface="+mn-ea"/>
              </a:rPr>
              <a:t>Drift  chamber: Lots of Experience from  BESIII</a:t>
            </a:r>
          </a:p>
          <a:p>
            <a:pPr marL="800100" lvl="1" indent="-342900">
              <a:buFont typeface="Wingdings" panose="05000000000000000000" charset="0"/>
              <a:buChar char="Ø"/>
            </a:pPr>
            <a:r>
              <a:rPr lang="en-US" altLang="zh-CN" dirty="0"/>
              <a:t>Super</a:t>
            </a:r>
            <a:r>
              <a:rPr lang="zh-CN" altLang="en-US" dirty="0"/>
              <a:t>-</a:t>
            </a:r>
            <a:r>
              <a:rPr lang="en-US" altLang="zh-CN" dirty="0"/>
              <a:t>conducting magnet: </a:t>
            </a:r>
            <a:r>
              <a:rPr lang="en-US" altLang="zh-CN" dirty="0">
                <a:sym typeface="+mn-ea"/>
              </a:rPr>
              <a:t>Experience from  BESIII </a:t>
            </a:r>
            <a:endParaRPr lang="en-US" altLang="zh-CN" dirty="0"/>
          </a:p>
          <a:p>
            <a:pPr marL="342900" indent="-342900">
              <a:buFont typeface="Wingdings" panose="05000000000000000000" charset="0"/>
              <a:buChar char="Ø"/>
            </a:pPr>
            <a:r>
              <a:rPr lang="en-US" altLang="zh-CN" dirty="0">
                <a:sym typeface="+mn-ea"/>
              </a:rPr>
              <a:t>New </a:t>
            </a:r>
            <a:r>
              <a:rPr lang="en-US" altLang="zh-CN" dirty="0" smtClean="0">
                <a:sym typeface="+mn-ea"/>
              </a:rPr>
              <a:t>R</a:t>
            </a:r>
            <a:r>
              <a:rPr lang="zh-CN" altLang="en-US" dirty="0" smtClean="0">
                <a:sym typeface="+mn-ea"/>
              </a:rPr>
              <a:t>&amp;</a:t>
            </a:r>
            <a:r>
              <a:rPr lang="en-US" altLang="zh-CN" dirty="0" smtClean="0">
                <a:sym typeface="+mn-ea"/>
              </a:rPr>
              <a:t>D </a:t>
            </a:r>
            <a:r>
              <a:rPr lang="en-US" altLang="zh-CN" dirty="0">
                <a:sym typeface="+mn-ea"/>
              </a:rPr>
              <a:t>on key technology </a:t>
            </a:r>
          </a:p>
          <a:p>
            <a:pPr marL="800100" lvl="1" indent="-342900">
              <a:buFont typeface="Wingdings" panose="05000000000000000000" charset="0"/>
              <a:buChar char="Ø"/>
            </a:pPr>
            <a:r>
              <a:rPr lang="en-US" altLang="zh-CN" dirty="0"/>
              <a:t>Vertex detector </a:t>
            </a:r>
          </a:p>
          <a:p>
            <a:pPr marL="800100" lvl="1" indent="-342900">
              <a:buFont typeface="Wingdings" panose="05000000000000000000" charset="0"/>
              <a:buChar char="Ø"/>
            </a:pPr>
            <a:r>
              <a:rPr lang="en-US" altLang="zh-CN" dirty="0"/>
              <a:t>TPC drift chamber </a:t>
            </a:r>
          </a:p>
          <a:p>
            <a:pPr marL="800100" lvl="1" indent="-342900">
              <a:buFont typeface="Wingdings" panose="05000000000000000000" charset="0"/>
              <a:buChar char="Ø"/>
            </a:pPr>
            <a:r>
              <a:rPr lang="en-US" altLang="zh-CN" dirty="0"/>
              <a:t>PFA calorimeter </a:t>
            </a:r>
          </a:p>
          <a:p>
            <a:pPr marL="800100" lvl="1" indent="-342900">
              <a:buFont typeface="Wingdings" panose="05000000000000000000" charset="0"/>
              <a:buChar char="Ø"/>
            </a:pPr>
            <a:endParaRPr lang="en-US" altLang="zh-CN" dirty="0"/>
          </a:p>
          <a:p>
            <a:pPr marL="342900" indent="-342900">
              <a:buFont typeface="Wingdings" panose="05000000000000000000" charset="0"/>
              <a:buChar char="Ø"/>
            </a:pPr>
            <a:endParaRPr lang="zh-CN" altLang="en-US" dirty="0"/>
          </a:p>
        </p:txBody>
      </p:sp>
      <p:sp>
        <p:nvSpPr>
          <p:cNvPr id="27"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Detector R&amp;D</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16</a:t>
            </a:fld>
            <a:endParaRPr lang="zh-CN" altLang="en-US"/>
          </a:p>
        </p:txBody>
      </p:sp>
    </p:spTree>
    <p:extLst>
      <p:ext uri="{BB962C8B-B14F-4D97-AF65-F5344CB8AC3E}">
        <p14:creationId xmlns:p14="http://schemas.microsoft.com/office/powerpoint/2010/main" val="2397352853"/>
      </p:ext>
    </p:extLst>
  </p:cSld>
  <p:clrMapOvr>
    <a:masterClrMapping/>
  </p:clrMapOvr>
  <mc:AlternateContent xmlns:mc="http://schemas.openxmlformats.org/markup-compatibility/2006">
    <mc:Choice xmlns:p14="http://schemas.microsoft.com/office/powerpoint/2010/main" Requires="p14">
      <p:transition spd="slow" p14:dur="2000" advTm="62029"/>
    </mc:Choice>
    <mc:Fallback>
      <p:transition spd="slow" advTm="6202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F58ECCA-7483-0643-867A-1BFFBED3B292}" type="slidenum">
              <a:rPr lang="en-US" sz="900">
                <a:solidFill>
                  <a:prstClr val="black"/>
                </a:solidFill>
                <a:latin typeface="Calibri"/>
              </a:rPr>
              <a:pPr>
                <a:defRPr/>
              </a:pPr>
              <a:t>17</a:t>
            </a:fld>
            <a:endParaRPr lang="en-US" sz="900" dirty="0">
              <a:solidFill>
                <a:prstClr val="black"/>
              </a:solidFill>
              <a:latin typeface="Calibri"/>
            </a:endParaRPr>
          </a:p>
        </p:txBody>
      </p:sp>
      <p:sp>
        <p:nvSpPr>
          <p:cNvPr id="14" name="Rectangle 3"/>
          <p:cNvSpPr/>
          <p:nvPr/>
        </p:nvSpPr>
        <p:spPr>
          <a:xfrm>
            <a:off x="4079776" y="44624"/>
            <a:ext cx="5004896" cy="707886"/>
          </a:xfrm>
          <a:prstGeom prst="rect">
            <a:avLst/>
          </a:prstGeom>
        </p:spPr>
        <p:txBody>
          <a:bodyPr wrap="none">
            <a:spAutoFit/>
          </a:bodyPr>
          <a:lstStyle/>
          <a:p>
            <a:pPr>
              <a:defRPr/>
            </a:pPr>
            <a:r>
              <a:rPr lang="en-US" altLang="zh-CN" sz="4000" b="1" dirty="0">
                <a:solidFill>
                  <a:srgbClr val="C00000"/>
                </a:solidFill>
                <a:latin typeface="Arial" panose="020B0604020202020204" pitchFamily="34" charset="0"/>
                <a:ea typeface="+mj-ea"/>
                <a:cs typeface="Arial" panose="020B0604020202020204" pitchFamily="34" charset="0"/>
              </a:rPr>
              <a:t>Project </a:t>
            </a:r>
            <a:r>
              <a:rPr lang="en-US" altLang="zh-CN" sz="4000" b="1" dirty="0" smtClean="0">
                <a:solidFill>
                  <a:srgbClr val="C00000"/>
                </a:solidFill>
                <a:latin typeface="Arial" panose="020B0604020202020204" pitchFamily="34" charset="0"/>
                <a:ea typeface="+mj-ea"/>
                <a:cs typeface="Arial" panose="020B0604020202020204" pitchFamily="34" charset="0"/>
              </a:rPr>
              <a:t>assessment</a:t>
            </a:r>
            <a:endParaRPr lang="en-US" sz="4000" b="1" dirty="0">
              <a:solidFill>
                <a:srgbClr val="C00000"/>
              </a:solidFill>
              <a:latin typeface="Arial" panose="020B0604020202020204" pitchFamily="34" charset="0"/>
              <a:ea typeface="+mj-ea"/>
              <a:cs typeface="Arial" panose="020B0604020202020204" pitchFamily="34" charset="0"/>
            </a:endParaRPr>
          </a:p>
        </p:txBody>
      </p:sp>
      <p:sp>
        <p:nvSpPr>
          <p:cNvPr id="9" name="内容占位符 2"/>
          <p:cNvSpPr txBox="1">
            <a:spLocks/>
          </p:cNvSpPr>
          <p:nvPr/>
        </p:nvSpPr>
        <p:spPr>
          <a:xfrm>
            <a:off x="299356" y="1196752"/>
            <a:ext cx="11593288" cy="4320480"/>
          </a:xfrm>
          <a:prstGeom prst="rect">
            <a:avLst/>
          </a:prstGeom>
        </p:spPr>
        <p:txBody>
          <a:bodyPr vert="horz" lIns="91332" tIns="45666" rIns="91332" bIns="45666" rtlCol="0">
            <a:noAutofit/>
          </a:bodyPr>
          <a:lstStyle>
            <a:lvl1pPr marL="228600" indent="-228600" algn="l" defTabSz="91313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13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30" indent="-228600" algn="l" defTabSz="91313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9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86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142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99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19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75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defRPr/>
            </a:pPr>
            <a:endParaRPr lang="en-US" altLang="zh-CN" sz="400" dirty="0">
              <a:solidFill>
                <a:prstClr val="black"/>
              </a:solidFill>
              <a:latin typeface="Calibri" panose="020F0502020204030204" pitchFamily="34" charset="0"/>
              <a:ea typeface="等线" panose="02010600030101010101" pitchFamily="2" charset="-122"/>
              <a:cs typeface="Calibri" panose="020F0502020204030204" pitchFamily="34" charset="0"/>
            </a:endParaRPr>
          </a:p>
          <a:p>
            <a:pPr marL="0" indent="0">
              <a:lnSpc>
                <a:spcPct val="100000"/>
              </a:lnSpc>
              <a:spcBef>
                <a:spcPts val="300"/>
              </a:spcBef>
              <a:buNone/>
              <a:defRPr/>
            </a:pPr>
            <a:r>
              <a:rPr lang="en-US" altLang="zh-CN" sz="2400" dirty="0">
                <a:solidFill>
                  <a:srgbClr val="7030A0"/>
                </a:solidFill>
                <a:latin typeface="Calibri" panose="020F0502020204030204" pitchFamily="34" charset="0"/>
                <a:ea typeface="等线" panose="02010600030101010101" pitchFamily="2" charset="-122"/>
                <a:cs typeface="Calibri" panose="020F0502020204030204" pitchFamily="34" charset="0"/>
              </a:rPr>
              <a:t>CAS is planning for the 15</a:t>
            </a:r>
            <a:r>
              <a:rPr lang="en-US" altLang="zh-CN" sz="2400" baseline="30000" dirty="0">
                <a:solidFill>
                  <a:srgbClr val="7030A0"/>
                </a:solidFill>
                <a:latin typeface="Calibri" panose="020F0502020204030204" pitchFamily="34" charset="0"/>
                <a:ea typeface="等线" panose="02010600030101010101" pitchFamily="2" charset="-122"/>
                <a:cs typeface="Calibri" panose="020F0502020204030204" pitchFamily="34" charset="0"/>
              </a:rPr>
              <a:t>th</a:t>
            </a:r>
            <a:r>
              <a:rPr lang="en-US" altLang="zh-CN" sz="2400" dirty="0">
                <a:solidFill>
                  <a:srgbClr val="7030A0"/>
                </a:solidFill>
                <a:latin typeface="Calibri" panose="020F0502020204030204" pitchFamily="34" charset="0"/>
                <a:ea typeface="等线" panose="02010600030101010101" pitchFamily="2" charset="-122"/>
                <a:cs typeface="Calibri" panose="020F0502020204030204" pitchFamily="34" charset="0"/>
              </a:rPr>
              <a:t> 5-years plan for large science projects, and a steering committee has been established, chaired by the president of </a:t>
            </a:r>
            <a:r>
              <a:rPr lang="en-US" altLang="zh-CN" sz="2400" dirty="0" smtClean="0">
                <a:solidFill>
                  <a:srgbClr val="7030A0"/>
                </a:solidFill>
                <a:latin typeface="Calibri" panose="020F0502020204030204" pitchFamily="34" charset="0"/>
                <a:ea typeface="等线" panose="02010600030101010101" pitchFamily="2" charset="-122"/>
                <a:cs typeface="Calibri" panose="020F0502020204030204" pitchFamily="34" charset="0"/>
              </a:rPr>
              <a:t>CAS</a:t>
            </a:r>
          </a:p>
          <a:p>
            <a:pPr marL="0" indent="0">
              <a:lnSpc>
                <a:spcPct val="100000"/>
              </a:lnSpc>
              <a:spcBef>
                <a:spcPts val="300"/>
              </a:spcBef>
              <a:buNone/>
              <a:defRPr/>
            </a:pPr>
            <a:endParaRPr lang="en-US" altLang="zh-CN" sz="2400" dirty="0">
              <a:solidFill>
                <a:srgbClr val="7030A0"/>
              </a:solidFill>
              <a:latin typeface="Calibri" panose="020F0502020204030204" pitchFamily="34" charset="0"/>
              <a:ea typeface="等线" panose="02010600030101010101" pitchFamily="2" charset="-122"/>
              <a:cs typeface="Calibri" panose="020F0502020204030204" pitchFamily="34" charset="0"/>
            </a:endParaRPr>
          </a:p>
          <a:p>
            <a:pPr marL="252095" indent="-252095">
              <a:lnSpc>
                <a:spcPct val="100000"/>
              </a:lnSpc>
              <a:spcBef>
                <a:spcPts val="300"/>
              </a:spcBef>
              <a:defRPr/>
            </a:pPr>
            <a:r>
              <a:rPr lang="en-US" altLang="zh-CN" sz="2400" b="1" dirty="0">
                <a:solidFill>
                  <a:srgbClr val="2E9238"/>
                </a:solidFill>
                <a:latin typeface="Calibri" panose="020F0502020204030204" pitchFamily="34" charset="0"/>
                <a:ea typeface="等线" panose="02010600030101010101" pitchFamily="2" charset="-122"/>
                <a:cs typeface="Calibri" panose="020F0502020204030204" pitchFamily="34" charset="0"/>
              </a:rPr>
              <a:t>High energy physics</a:t>
            </a:r>
            <a:r>
              <a:rPr lang="en-US" altLang="zh-CN" sz="2400" dirty="0">
                <a:solidFill>
                  <a:prstClr val="black"/>
                </a:solidFill>
                <a:latin typeface="Calibri" panose="020F0502020204030204" pitchFamily="34" charset="0"/>
                <a:ea typeface="等线" panose="02010600030101010101" pitchFamily="2" charset="-122"/>
                <a:cs typeface="Calibri" panose="020F0502020204030204" pitchFamily="34" charset="0"/>
              </a:rPr>
              <a:t>, as one of the 8 groups, has been working on this for a year:</a:t>
            </a:r>
          </a:p>
          <a:p>
            <a:pPr marL="504190" lvl="1" indent="-252095">
              <a:lnSpc>
                <a:spcPct val="100000"/>
              </a:lnSpc>
              <a:spcBef>
                <a:spcPts val="300"/>
              </a:spcBef>
              <a:defRPr/>
            </a:pP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Setting up rules and the standard(based on scientific and technological merits, strategic value and feasibility, R&amp;D status, team and capabilities, etc.), established </a:t>
            </a:r>
            <a:r>
              <a:rPr lang="en-US" altLang="zh-CN" sz="2000" b="1" dirty="0">
                <a:solidFill>
                  <a:prstClr val="black"/>
                </a:solidFill>
                <a:latin typeface="Calibri" panose="020F0502020204030204" pitchFamily="34" charset="0"/>
                <a:ea typeface="等线" panose="02010600030101010101" pitchFamily="2" charset="-122"/>
                <a:cs typeface="Calibri" panose="020F0502020204030204" pitchFamily="34" charset="0"/>
              </a:rPr>
              <a:t>domestic </a:t>
            </a: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and</a:t>
            </a:r>
            <a:r>
              <a:rPr lang="en-US" altLang="zh-CN" sz="2000" b="1" dirty="0">
                <a:solidFill>
                  <a:prstClr val="black"/>
                </a:solidFill>
                <a:latin typeface="Calibri" panose="020F0502020204030204" pitchFamily="34" charset="0"/>
                <a:ea typeface="等线" panose="02010600030101010101" pitchFamily="2" charset="-122"/>
                <a:cs typeface="Calibri" panose="020F0502020204030204" pitchFamily="34" charset="0"/>
              </a:rPr>
              <a:t> international </a:t>
            </a: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advisory committees</a:t>
            </a:r>
          </a:p>
          <a:p>
            <a:pPr marL="504190" lvl="1" indent="-252095">
              <a:lnSpc>
                <a:spcPct val="100000"/>
              </a:lnSpc>
              <a:spcBef>
                <a:spcPts val="300"/>
              </a:spcBef>
              <a:defRPr/>
            </a:pP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Collected </a:t>
            </a:r>
            <a:r>
              <a:rPr lang="en-US" altLang="zh-CN" sz="2000" b="1" dirty="0">
                <a:solidFill>
                  <a:prstClr val="black"/>
                </a:solidFill>
                <a:latin typeface="Calibri" panose="020F0502020204030204" pitchFamily="34" charset="0"/>
                <a:ea typeface="等线" panose="02010600030101010101" pitchFamily="2" charset="-122"/>
                <a:cs typeface="Calibri" panose="020F0502020204030204" pitchFamily="34" charset="0"/>
              </a:rPr>
              <a:t>15</a:t>
            </a: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 proposals and selected </a:t>
            </a:r>
            <a:r>
              <a:rPr lang="en-US" altLang="zh-CN" sz="2000" b="1" dirty="0">
                <a:solidFill>
                  <a:prstClr val="black"/>
                </a:solidFill>
                <a:latin typeface="Calibri" panose="020F0502020204030204" pitchFamily="34" charset="0"/>
                <a:ea typeface="等线" panose="02010600030101010101" pitchFamily="2" charset="-122"/>
                <a:cs typeface="Calibri" panose="020F0502020204030204" pitchFamily="34" charset="0"/>
              </a:rPr>
              <a:t>9</a:t>
            </a: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 based on the above-mentioned standard</a:t>
            </a:r>
          </a:p>
          <a:p>
            <a:pPr marL="504190" lvl="1" indent="-252095">
              <a:lnSpc>
                <a:spcPct val="100000"/>
              </a:lnSpc>
              <a:spcBef>
                <a:spcPts val="300"/>
              </a:spcBef>
              <a:defRPr/>
            </a:pPr>
            <a:r>
              <a:rPr lang="en-US" altLang="zh-CN" sz="2000" dirty="0">
                <a:solidFill>
                  <a:prstClr val="black"/>
                </a:solidFill>
                <a:latin typeface="Calibri" panose="020F0502020204030204" pitchFamily="34" charset="0"/>
                <a:ea typeface="等线" panose="02010600030101010101" pitchFamily="2" charset="-122"/>
                <a:cs typeface="Calibri" panose="020F0502020204030204" pitchFamily="34" charset="0"/>
              </a:rPr>
              <a:t>Evaluations and ranking by committees after oral presentations by each project </a:t>
            </a:r>
          </a:p>
          <a:p>
            <a:pPr>
              <a:lnSpc>
                <a:spcPct val="100000"/>
              </a:lnSpc>
              <a:spcBef>
                <a:spcPts val="300"/>
              </a:spcBef>
              <a:defRPr/>
            </a:pPr>
            <a:r>
              <a:rPr lang="en-US" altLang="zh-CN" sz="2400" b="1" dirty="0">
                <a:solidFill>
                  <a:srgbClr val="0000FF"/>
                </a:solidFill>
                <a:cs typeface="Calibri" panose="020F0502020204030204" pitchFamily="34" charset="0"/>
              </a:rPr>
              <a:t>CEPC is ranked No. 1, with the smallest uncertainties, by every committee</a:t>
            </a:r>
            <a:endParaRPr lang="en-US" altLang="zh-CN" sz="2400" b="1" dirty="0">
              <a:solidFill>
                <a:srgbClr val="2E9238"/>
              </a:solidFill>
              <a:latin typeface="Calibri" panose="020F0502020204030204" pitchFamily="34" charset="0"/>
              <a:ea typeface="等线" panose="02010600030101010101" pitchFamily="2" charset="-122"/>
              <a:cs typeface="Calibri" panose="020F0502020204030204" pitchFamily="34" charset="0"/>
            </a:endParaRPr>
          </a:p>
          <a:p>
            <a:pPr>
              <a:lnSpc>
                <a:spcPct val="100000"/>
              </a:lnSpc>
              <a:spcBef>
                <a:spcPts val="300"/>
              </a:spcBef>
              <a:defRPr/>
            </a:pPr>
            <a:r>
              <a:rPr lang="en-US" altLang="zh-CN" sz="2400" dirty="0">
                <a:solidFill>
                  <a:prstClr val="black"/>
                </a:solidFill>
                <a:latin typeface="Calibri" panose="020F0502020204030204" pitchFamily="34" charset="0"/>
                <a:ea typeface="等线" panose="02010600030101010101" pitchFamily="2" charset="-122"/>
                <a:cs typeface="Calibri" panose="020F0502020204030204" pitchFamily="34" charset="0"/>
              </a:rPr>
              <a:t>A final report will be submitted to CAS for consideration</a:t>
            </a:r>
            <a:endParaRPr lang="zh-CN" altLang="en-US" sz="1600"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4193372028"/>
      </p:ext>
    </p:extLst>
  </p:cSld>
  <p:clrMapOvr>
    <a:masterClrMapping/>
  </p:clrMapOvr>
  <mc:AlternateContent xmlns:mc="http://schemas.openxmlformats.org/markup-compatibility/2006">
    <mc:Choice xmlns:p14="http://schemas.microsoft.com/office/powerpoint/2010/main" Requires="p14">
      <p:transition spd="slow" p14:dur="2000" advTm="126392"/>
    </mc:Choice>
    <mc:Fallback>
      <p:transition spd="slow" advTm="12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3" name="Picture 2"/>
          <p:cNvPicPr>
            <a:picLocks noChangeAspect="1"/>
          </p:cNvPicPr>
          <p:nvPr/>
        </p:nvPicPr>
        <p:blipFill>
          <a:blip r:embed="rId3" cstate="print"/>
          <a:stretch>
            <a:fillRect/>
          </a:stretch>
        </p:blipFill>
        <p:spPr>
          <a:xfrm>
            <a:off x="3869630" y="3501008"/>
            <a:ext cx="3301502" cy="2388444"/>
          </a:xfrm>
          <a:prstGeom prst="rect">
            <a:avLst/>
          </a:prstGeom>
        </p:spPr>
      </p:pic>
      <p:pic>
        <p:nvPicPr>
          <p:cNvPr id="4" name="Picture 3"/>
          <p:cNvPicPr>
            <a:picLocks noChangeAspect="1"/>
          </p:cNvPicPr>
          <p:nvPr/>
        </p:nvPicPr>
        <p:blipFill>
          <a:blip r:embed="rId4" cstate="print"/>
          <a:stretch>
            <a:fillRect/>
          </a:stretch>
        </p:blipFill>
        <p:spPr>
          <a:xfrm>
            <a:off x="266060" y="3478667"/>
            <a:ext cx="3385052" cy="3261029"/>
          </a:xfrm>
          <a:prstGeom prst="rect">
            <a:avLst/>
          </a:prstGeom>
        </p:spPr>
      </p:pic>
      <p:pic>
        <p:nvPicPr>
          <p:cNvPr id="5" name="Picture 4"/>
          <p:cNvPicPr>
            <a:picLocks noChangeAspect="1"/>
          </p:cNvPicPr>
          <p:nvPr/>
        </p:nvPicPr>
        <p:blipFill>
          <a:blip r:embed="rId5" cstate="print"/>
          <a:stretch>
            <a:fillRect/>
          </a:stretch>
        </p:blipFill>
        <p:spPr>
          <a:xfrm>
            <a:off x="7613156" y="3478667"/>
            <a:ext cx="3744416" cy="3274547"/>
          </a:xfrm>
          <a:prstGeom prst="rect">
            <a:avLst/>
          </a:prstGeom>
        </p:spPr>
      </p:pic>
      <p:sp>
        <p:nvSpPr>
          <p:cNvPr id="6" name="TextBox 5"/>
          <p:cNvSpPr txBox="1"/>
          <p:nvPr/>
        </p:nvSpPr>
        <p:spPr>
          <a:xfrm>
            <a:off x="4295800" y="1096768"/>
            <a:ext cx="7803948" cy="2308324"/>
          </a:xfrm>
          <a:prstGeom prst="rect">
            <a:avLst/>
          </a:prstGeom>
          <a:noFill/>
        </p:spPr>
        <p:txBody>
          <a:bodyPr wrap="square">
            <a:spAutoFit/>
          </a:bodyPr>
          <a:lstStyle/>
          <a:p>
            <a:pPr marL="214313" indent="-214313">
              <a:buFont typeface="Arial" panose="020B0604020202020204" pitchFamily="34" charset="0"/>
              <a:buChar char="•"/>
            </a:pP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Institution Board: </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32 institutes, top universities/institutes in China</a:t>
            </a:r>
          </a:p>
          <a:p>
            <a:pPr marL="214313" indent="-214313">
              <a:buFont typeface="Arial" panose="020B0604020202020204" pitchFamily="34" charset="0"/>
              <a:buChar char="•"/>
            </a:pP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Management team: </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comprehensive management experience at</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construction projects of </a:t>
            </a:r>
            <a:r>
              <a:rPr lang="en-US" dirty="0">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BEPCII/CSNS/HEPS</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and international projects of </a:t>
            </a:r>
            <a:r>
              <a:rPr lang="en-US" altLang="zh-CN" dirty="0">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BESIII/</a:t>
            </a:r>
            <a:r>
              <a:rPr lang="en-US" altLang="zh-CN" dirty="0" err="1">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Daya</a:t>
            </a:r>
            <a:r>
              <a:rPr lang="en-US" altLang="zh-CN" dirty="0">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 Bay/JUNO/…</a:t>
            </a:r>
          </a:p>
          <a:p>
            <a:pPr marL="214313" indent="-214313">
              <a:buFont typeface="Arial" panose="020B0604020202020204" pitchFamily="34" charset="0"/>
              <a:buChar char="•"/>
            </a:pPr>
            <a:r>
              <a:rPr lang="en-US" altLang="zh-CN"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Accelerator team: </a:t>
            </a:r>
            <a:r>
              <a:rPr lang="en-US" altLang="zh-CN"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fully over all disciplines with </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rich experiences at </a:t>
            </a:r>
            <a:r>
              <a:rPr lang="en-US" dirty="0">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BEPCII, HEPS…</a:t>
            </a: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altLang="zh-CN"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Physics and Detector team:</a:t>
            </a:r>
            <a:r>
              <a:rPr lang="en-US" altLang="zh-CN"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fully over all disciplines with rich experiences at </a:t>
            </a:r>
            <a:r>
              <a:rPr lang="en-US" altLang="zh-CN" dirty="0">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BESIII, </a:t>
            </a:r>
            <a:r>
              <a:rPr lang="en-US" altLang="zh-CN" dirty="0" err="1">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Daya</a:t>
            </a:r>
            <a:r>
              <a:rPr lang="en-US" altLang="zh-CN" dirty="0">
                <a:solidFill>
                  <a:srgbClr val="0070F9"/>
                </a:solidFill>
                <a:latin typeface="Times New Roman" panose="02020603050405020304" pitchFamily="18" charset="0"/>
                <a:ea typeface="Times New Roman" panose="02020603050405020304" pitchFamily="18" charset="0"/>
                <a:cs typeface="Times New Roman" panose="02020603050405020304" pitchFamily="18" charset="0"/>
              </a:rPr>
              <a:t> Bay, JUNO, ATLAS, CMS</a:t>
            </a:r>
            <a:r>
              <a:rPr lang="en-US" altLang="zh-CN"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6" cstate="print"/>
          <a:srcRect/>
          <a:stretch>
            <a:fillRect/>
          </a:stretch>
        </p:blipFill>
        <p:spPr>
          <a:xfrm>
            <a:off x="416436" y="1103457"/>
            <a:ext cx="3084299" cy="2321979"/>
          </a:xfrm>
          <a:prstGeom prst="rect">
            <a:avLst/>
          </a:prstGeom>
        </p:spPr>
      </p:pic>
      <p:sp>
        <p:nvSpPr>
          <p:cNvPr id="8" name="TextBox 7"/>
          <p:cNvSpPr txBox="1"/>
          <p:nvPr/>
        </p:nvSpPr>
        <p:spPr>
          <a:xfrm>
            <a:off x="5159896" y="4553665"/>
            <a:ext cx="5587261" cy="1061829"/>
          </a:xfrm>
          <a:prstGeom prst="rect">
            <a:avLst/>
          </a:prstGeom>
          <a:solidFill>
            <a:srgbClr val="F4B183">
              <a:alpha val="50980"/>
            </a:srgbClr>
          </a:solidFill>
        </p:spPr>
        <p:txBody>
          <a:bodyPr wrap="square">
            <a:spAutoFit/>
          </a:bodyPr>
          <a:lstStyle/>
          <a:p>
            <a:r>
              <a:rPr lang="en-GB" sz="2100" dirty="0">
                <a:ln w="0"/>
                <a:solidFill>
                  <a:srgbClr val="0000FB"/>
                </a:solidFill>
                <a:effectLst>
                  <a:outerShdw blurRad="38100" dist="19050" dir="2700000" algn="tl" rotWithShape="0">
                    <a:prstClr val="black">
                      <a:alpha val="40000"/>
                    </a:prstClr>
                  </a:outerShdw>
                </a:effectLst>
              </a:rPr>
              <a:t>117 accelerator + ~300 detector staffs currently, + </a:t>
            </a:r>
          </a:p>
          <a:p>
            <a:pPr algn="ctr"/>
            <a:r>
              <a:rPr lang="en-GB" sz="2100" dirty="0">
                <a:ln w="0"/>
                <a:solidFill>
                  <a:srgbClr val="0000FB"/>
                </a:solidFill>
                <a:effectLst>
                  <a:outerShdw blurRad="38100" dist="19050" dir="2700000" algn="tl" rotWithShape="0">
                    <a:prstClr val="black">
                      <a:alpha val="40000"/>
                    </a:prstClr>
                  </a:outerShdw>
                </a:effectLst>
              </a:rPr>
              <a:t>~ 400 from BEPC/BESIII/JUNO/HEPS...once CEPC approved </a:t>
            </a:r>
          </a:p>
        </p:txBody>
      </p:sp>
      <p:sp>
        <p:nvSpPr>
          <p:cNvPr id="9" name="TextBox 8"/>
          <p:cNvSpPr txBox="1"/>
          <p:nvPr/>
        </p:nvSpPr>
        <p:spPr>
          <a:xfrm>
            <a:off x="926959" y="4463647"/>
            <a:ext cx="2496795" cy="1061829"/>
          </a:xfrm>
          <a:prstGeom prst="rect">
            <a:avLst/>
          </a:prstGeom>
          <a:solidFill>
            <a:srgbClr val="F4B183">
              <a:alpha val="50980"/>
            </a:srgbClr>
          </a:solidFill>
        </p:spPr>
        <p:txBody>
          <a:bodyPr wrap="square">
            <a:spAutoFit/>
          </a:bodyPr>
          <a:lstStyle/>
          <a:p>
            <a:r>
              <a:rPr lang="en-GB" sz="2100" dirty="0">
                <a:ln w="0"/>
                <a:solidFill>
                  <a:srgbClr val="0000FB"/>
                </a:solidFill>
                <a:effectLst>
                  <a:outerShdw blurRad="38100" dist="19050" dir="2700000" algn="tl" rotWithShape="0">
                    <a:prstClr val="black">
                      <a:alpha val="40000"/>
                    </a:prstClr>
                  </a:outerShdw>
                </a:effectLst>
              </a:rPr>
              <a:t>Management team,</a:t>
            </a:r>
            <a:br>
              <a:rPr lang="en-GB" sz="2100" dirty="0">
                <a:ln w="0"/>
                <a:solidFill>
                  <a:srgbClr val="0000FB"/>
                </a:solidFill>
                <a:effectLst>
                  <a:outerShdw blurRad="38100" dist="19050" dir="2700000" algn="tl" rotWithShape="0">
                    <a:prstClr val="black">
                      <a:alpha val="40000"/>
                    </a:prstClr>
                  </a:outerShdw>
                </a:effectLst>
              </a:rPr>
            </a:br>
            <a:r>
              <a:rPr lang="en-GB" sz="2100" dirty="0">
                <a:ln w="0"/>
                <a:solidFill>
                  <a:srgbClr val="0000FB"/>
                </a:solidFill>
                <a:effectLst>
                  <a:outerShdw blurRad="38100" dist="19050" dir="2700000" algn="tl" rotWithShape="0">
                    <a:prstClr val="black">
                      <a:alpha val="40000"/>
                    </a:prstClr>
                  </a:outerShdw>
                </a:effectLst>
              </a:rPr>
              <a:t>world-class leading scientists</a:t>
            </a:r>
          </a:p>
        </p:txBody>
      </p:sp>
      <p:sp>
        <p:nvSpPr>
          <p:cNvPr id="10" name="文本框 23">
            <a:extLst>
              <a:ext uri="{FF2B5EF4-FFF2-40B4-BE49-F238E27FC236}">
                <a16:creationId xmlns:a16="http://schemas.microsoft.com/office/drawing/2014/main" id="{3545BBB0-F5A1-4124-8C5A-A942C707EE66}"/>
              </a:ext>
            </a:extLst>
          </p:cNvPr>
          <p:cNvSpPr txBox="1"/>
          <p:nvPr/>
        </p:nvSpPr>
        <p:spPr>
          <a:xfrm>
            <a:off x="335360" y="116632"/>
            <a:ext cx="1185664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Core team, host institution and existing support</a:t>
            </a:r>
            <a:endParaRPr lang="zh-CN" altLang="en-US" b="1" dirty="0">
              <a:solidFill>
                <a:srgbClr val="C00000"/>
              </a:solidFill>
            </a:endParaRPr>
          </a:p>
        </p:txBody>
      </p:sp>
      <p:sp>
        <p:nvSpPr>
          <p:cNvPr id="11" name="Slide Number Placeholder 10"/>
          <p:cNvSpPr>
            <a:spLocks noGrp="1"/>
          </p:cNvSpPr>
          <p:nvPr>
            <p:ph type="sldNum" sz="quarter" idx="12"/>
          </p:nvPr>
        </p:nvSpPr>
        <p:spPr/>
        <p:txBody>
          <a:bodyPr/>
          <a:lstStyle/>
          <a:p>
            <a:fld id="{F15E9139-A00B-4B2A-98A6-095DC08F1345}" type="slidenum">
              <a:rPr lang="zh-CN" altLang="en-US" smtClean="0"/>
              <a:pPr/>
              <a:t>18</a:t>
            </a:fld>
            <a:endParaRPr lang="zh-CN" altLang="en-US"/>
          </a:p>
        </p:txBody>
      </p:sp>
    </p:spTree>
    <p:extLst>
      <p:ext uri="{BB962C8B-B14F-4D97-AF65-F5344CB8AC3E}">
        <p14:creationId xmlns:p14="http://schemas.microsoft.com/office/powerpoint/2010/main" val="657514281"/>
      </p:ext>
    </p:extLst>
  </p:cSld>
  <p:clrMapOvr>
    <a:masterClrMapping/>
  </p:clrMapOvr>
  <mc:AlternateContent xmlns:mc="http://schemas.openxmlformats.org/markup-compatibility/2006">
    <mc:Choice xmlns:p14="http://schemas.microsoft.com/office/powerpoint/2010/main" Requires="p14">
      <p:transition spd="slow" p14:dur="2000" advTm="220700"/>
    </mc:Choice>
    <mc:Fallback>
      <p:transition spd="slow" advTm="2207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3" name="Picture 2"/>
          <p:cNvPicPr>
            <a:picLocks noChangeAspect="1"/>
          </p:cNvPicPr>
          <p:nvPr/>
        </p:nvPicPr>
        <p:blipFill>
          <a:blip r:embed="rId3"/>
          <a:stretch>
            <a:fillRect/>
          </a:stretch>
        </p:blipFill>
        <p:spPr>
          <a:xfrm>
            <a:off x="8632239" y="1068704"/>
            <a:ext cx="3234668" cy="2156445"/>
          </a:xfrm>
          <a:prstGeom prst="rect">
            <a:avLst/>
          </a:prstGeom>
        </p:spPr>
      </p:pic>
      <p:pic>
        <p:nvPicPr>
          <p:cNvPr id="4" name="Picture 3"/>
          <p:cNvPicPr>
            <a:picLocks noChangeAspect="1"/>
          </p:cNvPicPr>
          <p:nvPr/>
        </p:nvPicPr>
        <p:blipFill>
          <a:blip r:embed="rId4"/>
          <a:stretch>
            <a:fillRect/>
          </a:stretch>
        </p:blipFill>
        <p:spPr>
          <a:xfrm>
            <a:off x="8610600" y="3253302"/>
            <a:ext cx="2927293" cy="2220418"/>
          </a:xfrm>
          <a:prstGeom prst="rect">
            <a:avLst/>
          </a:prstGeom>
        </p:spPr>
      </p:pic>
      <p:sp>
        <p:nvSpPr>
          <p:cNvPr id="5" name="TextBox 4"/>
          <p:cNvSpPr txBox="1"/>
          <p:nvPr/>
        </p:nvSpPr>
        <p:spPr>
          <a:xfrm>
            <a:off x="244549" y="5406896"/>
            <a:ext cx="11622358" cy="1046440"/>
          </a:xfrm>
          <a:prstGeom prst="rect">
            <a:avLst/>
          </a:prstGeom>
          <a:noFill/>
        </p:spPr>
        <p:txBody>
          <a:bodyPr wrap="square">
            <a:spAutoFit/>
          </a:bodyPr>
          <a:lstStyle/>
          <a:p>
            <a:pPr algn="ctr"/>
            <a:r>
              <a:rPr lang="en-GB"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IAC</a:t>
            </a:r>
            <a:r>
              <a:rPr lang="en-GB"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composed of  </a:t>
            </a:r>
            <a:r>
              <a:rPr lang="en-GB" dirty="0">
                <a:latin typeface="Times New Roman" panose="02020603050405020304" pitchFamily="18" charset="0"/>
                <a:ea typeface="Times New Roman" panose="02020603050405020304" pitchFamily="18" charset="0"/>
                <a:cs typeface="Times New Roman" panose="02020603050405020304" pitchFamily="18" charset="0"/>
              </a:rPr>
              <a:t>global</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GB" dirty="0">
                <a:latin typeface="Times New Roman" panose="02020603050405020304" pitchFamily="18" charset="0"/>
                <a:ea typeface="Times New Roman" panose="02020603050405020304" pitchFamily="18" charset="0"/>
                <a:cs typeface="Times New Roman" panose="02020603050405020304" pitchFamily="18" charset="0"/>
              </a:rPr>
              <a:t>renowned scientists and top laboratory or project leaders</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GB" dirty="0">
                <a:latin typeface="Times New Roman" panose="02020603050405020304" pitchFamily="18" charset="0"/>
                <a:ea typeface="Times New Roman" panose="02020603050405020304" pitchFamily="18" charset="0"/>
                <a:cs typeface="Times New Roman" panose="02020603050405020304" pitchFamily="18" charset="0"/>
              </a:rPr>
              <a:t>who have ample experience in project management, planning, and execution of strategies, </a:t>
            </a:r>
            <a:r>
              <a:rPr lang="en-GB" b="1" dirty="0">
                <a:latin typeface="Times New Roman" panose="02020603050405020304" pitchFamily="18" charset="0"/>
                <a:ea typeface="Times New Roman" panose="02020603050405020304" pitchFamily="18" charset="0"/>
                <a:cs typeface="Times New Roman" panose="02020603050405020304" pitchFamily="18" charset="0"/>
              </a:rPr>
              <a:t>operating since 2015</a:t>
            </a:r>
          </a:p>
          <a:p>
            <a:pPr algn="ctr"/>
            <a:endParaRPr lang="en-GB" sz="800" dirty="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IARC &amp; IDRC </a:t>
            </a:r>
            <a:r>
              <a:rPr lang="en-US" dirty="0">
                <a:latin typeface="Times New Roman" panose="02020603050405020304" pitchFamily="18" charset="0"/>
                <a:ea typeface="Times New Roman" panose="02020603050405020304" pitchFamily="18" charset="0"/>
                <a:cs typeface="Times New Roman" panose="02020603050405020304" pitchFamily="18" charset="0"/>
              </a:rPr>
              <a:t>composed of leading experts of this field, provide guide to the project director</a:t>
            </a:r>
          </a:p>
        </p:txBody>
      </p:sp>
      <p:pic>
        <p:nvPicPr>
          <p:cNvPr id="6" name="Picture 5"/>
          <p:cNvPicPr>
            <a:picLocks noChangeAspect="1"/>
          </p:cNvPicPr>
          <p:nvPr/>
        </p:nvPicPr>
        <p:blipFill>
          <a:blip r:embed="rId5" cstate="print"/>
          <a:stretch>
            <a:fillRect/>
          </a:stretch>
        </p:blipFill>
        <p:spPr>
          <a:xfrm>
            <a:off x="169286" y="3809546"/>
            <a:ext cx="2235288" cy="1488533"/>
          </a:xfrm>
          <a:prstGeom prst="rect">
            <a:avLst/>
          </a:prstGeom>
        </p:spPr>
      </p:pic>
      <p:pic>
        <p:nvPicPr>
          <p:cNvPr id="7" name="Picture 6"/>
          <p:cNvPicPr>
            <a:picLocks noChangeAspect="1"/>
          </p:cNvPicPr>
          <p:nvPr/>
        </p:nvPicPr>
        <p:blipFill rotWithShape="1">
          <a:blip r:embed="rId6" cstate="print"/>
          <a:srcRect t="18603"/>
          <a:stretch/>
        </p:blipFill>
        <p:spPr>
          <a:xfrm>
            <a:off x="325093" y="1175170"/>
            <a:ext cx="3965944" cy="2421134"/>
          </a:xfrm>
          <a:prstGeom prst="rect">
            <a:avLst/>
          </a:prstGeom>
        </p:spPr>
      </p:pic>
      <p:pic>
        <p:nvPicPr>
          <p:cNvPr id="8" name="Picture 2"/>
          <p:cNvPicPr>
            <a:picLocks noChangeAspect="1" noChangeArrowheads="1"/>
          </p:cNvPicPr>
          <p:nvPr/>
        </p:nvPicPr>
        <p:blipFill>
          <a:blip r:embed="rId7" cstate="print"/>
          <a:srcRect/>
          <a:stretch>
            <a:fillRect/>
          </a:stretch>
        </p:blipFill>
        <p:spPr bwMode="auto">
          <a:xfrm>
            <a:off x="2450184" y="3809547"/>
            <a:ext cx="2262432" cy="1488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4758226" y="1119299"/>
            <a:ext cx="3874013" cy="4211699"/>
          </a:xfrm>
          <a:prstGeom prst="rect">
            <a:avLst/>
          </a:prstGeom>
        </p:spPr>
      </p:pic>
      <p:sp>
        <p:nvSpPr>
          <p:cNvPr id="10" name="文本框 23">
            <a:extLst>
              <a:ext uri="{FF2B5EF4-FFF2-40B4-BE49-F238E27FC236}">
                <a16:creationId xmlns:a16="http://schemas.microsoft.com/office/drawing/2014/main" id="{3545BBB0-F5A1-4124-8C5A-A942C707EE66}"/>
              </a:ext>
            </a:extLst>
          </p:cNvPr>
          <p:cNvSpPr txBox="1"/>
          <p:nvPr/>
        </p:nvSpPr>
        <p:spPr>
          <a:xfrm>
            <a:off x="407368" y="116632"/>
            <a:ext cx="11665296"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International Committees for CEPC</a:t>
            </a:r>
            <a:endParaRPr lang="zh-CN" altLang="en-US" b="1" dirty="0">
              <a:solidFill>
                <a:srgbClr val="C00000"/>
              </a:solidFill>
            </a:endParaRPr>
          </a:p>
        </p:txBody>
      </p:sp>
      <p:sp>
        <p:nvSpPr>
          <p:cNvPr id="11" name="Slide Number Placeholder 10"/>
          <p:cNvSpPr>
            <a:spLocks noGrp="1"/>
          </p:cNvSpPr>
          <p:nvPr>
            <p:ph type="sldNum" sz="quarter" idx="12"/>
          </p:nvPr>
        </p:nvSpPr>
        <p:spPr/>
        <p:txBody>
          <a:bodyPr/>
          <a:lstStyle/>
          <a:p>
            <a:fld id="{F15E9139-A00B-4B2A-98A6-095DC08F1345}" type="slidenum">
              <a:rPr lang="zh-CN" altLang="en-US" smtClean="0"/>
              <a:pPr/>
              <a:t>19</a:t>
            </a:fld>
            <a:endParaRPr lang="zh-CN" altLang="en-US"/>
          </a:p>
        </p:txBody>
      </p:sp>
    </p:spTree>
    <p:extLst>
      <p:ext uri="{BB962C8B-B14F-4D97-AF65-F5344CB8AC3E}">
        <p14:creationId xmlns:p14="http://schemas.microsoft.com/office/powerpoint/2010/main" val="798326602"/>
      </p:ext>
    </p:extLst>
  </p:cSld>
  <p:clrMapOvr>
    <a:masterClrMapping/>
  </p:clrMapOvr>
  <mc:AlternateContent xmlns:mc="http://schemas.openxmlformats.org/markup-compatibility/2006">
    <mc:Choice xmlns:p14="http://schemas.microsoft.com/office/powerpoint/2010/main" Requires="p14">
      <p:transition spd="slow" p14:dur="2000" advTm="67573"/>
    </mc:Choice>
    <mc:Fallback>
      <p:transition spd="slow" advTm="6757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smtClean="0">
                <a:latin typeface="Arial Black" panose="020B0A04020102020204" pitchFamily="34" charset="0"/>
              </a:rPr>
              <a:t>Content</a:t>
            </a:r>
            <a:endParaRPr lang="zh-CN" altLang="en-US" sz="6000" kern="0" dirty="0">
              <a:latin typeface="Arial Black" panose="020B0A04020102020204" pitchFamily="34" charset="0"/>
            </a:endParaRPr>
          </a:p>
        </p:txBody>
      </p:sp>
      <p:sp>
        <p:nvSpPr>
          <p:cNvPr id="4" name="内容占位符 2"/>
          <p:cNvSpPr txBox="1">
            <a:spLocks/>
          </p:cNvSpPr>
          <p:nvPr/>
        </p:nvSpPr>
        <p:spPr>
          <a:xfrm>
            <a:off x="839416" y="1356578"/>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cs typeface="Times New Roman" panose="02020603050405020304" pitchFamily="18" charset="0"/>
              </a:rPr>
              <a:t>Introduction and reminder</a:t>
            </a:r>
          </a:p>
          <a:p>
            <a:pPr>
              <a:lnSpc>
                <a:spcPct val="120000"/>
              </a:lnSpc>
            </a:pPr>
            <a:r>
              <a:rPr lang="en-US" altLang="zh-CN"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Scientific objectives and key technology issues</a:t>
            </a:r>
          </a:p>
          <a:p>
            <a:pPr>
              <a:lnSpc>
                <a:spcPct val="120000"/>
              </a:lnSpc>
            </a:pPr>
            <a:r>
              <a:rPr lang="en-US" altLang="zh-CN"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Status and maturities of the CEPC technologies</a:t>
            </a:r>
          </a:p>
          <a:p>
            <a:pPr>
              <a:lnSpc>
                <a:spcPct val="120000"/>
              </a:lnSpc>
            </a:pPr>
            <a:r>
              <a:rPr lang="en-US" altLang="zh-CN"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Core team, the host institution and the existing support</a:t>
            </a:r>
          </a:p>
          <a:p>
            <a:pPr>
              <a:lnSpc>
                <a:spcPct val="120000"/>
              </a:lnSpc>
            </a:pPr>
            <a:r>
              <a:rPr lang="en-US" altLang="zh-CN"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International collaboration and influence</a:t>
            </a:r>
          </a:p>
          <a:p>
            <a:pPr>
              <a:lnSpc>
                <a:spcPct val="120000"/>
              </a:lnSpc>
            </a:pPr>
            <a:r>
              <a:rPr lang="en-US" altLang="zh-CN"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Summary</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2" name="Footer Placeholder 1"/>
          <p:cNvSpPr>
            <a:spLocks noGrp="1"/>
          </p:cNvSpPr>
          <p:nvPr>
            <p:ph type="ftr" sz="quarter" idx="11"/>
          </p:nvPr>
        </p:nvSpPr>
        <p:spPr/>
        <p:txBody>
          <a:bodyPr/>
          <a:lstStyle/>
          <a:p>
            <a:r>
              <a:rPr lang="en-US" altLang="zh-CN" smtClean="0"/>
              <a:t>2023 International Workshop on the Circular Electron Positron Collider</a:t>
            </a:r>
            <a:endParaRPr lang="zh-CN" altLang="en-US" dirty="0"/>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mc:Choice xmlns:p14="http://schemas.microsoft.com/office/powerpoint/2010/main" Requires="p14">
      <p:transition spd="slow" p14:dur="2000" advTm="63262"/>
    </mc:Choice>
    <mc:Fallback>
      <p:transition spd="slow" advTm="6326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16" name="文本框 23">
            <a:extLst>
              <a:ext uri="{FF2B5EF4-FFF2-40B4-BE49-F238E27FC236}">
                <a16:creationId xmlns:a16="http://schemas.microsoft.com/office/drawing/2014/main" id="{3545BBB0-F5A1-4124-8C5A-A942C707EE66}"/>
              </a:ext>
            </a:extLst>
          </p:cNvPr>
          <p:cNvSpPr txBox="1"/>
          <p:nvPr/>
        </p:nvSpPr>
        <p:spPr>
          <a:xfrm>
            <a:off x="407368" y="116632"/>
            <a:ext cx="11665296"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Experiences for large-scaled facilities</a:t>
            </a:r>
            <a:endParaRPr lang="zh-CN" altLang="en-US" b="1" dirty="0">
              <a:solidFill>
                <a:srgbClr val="C00000"/>
              </a:solidFill>
            </a:endParaRPr>
          </a:p>
        </p:txBody>
      </p:sp>
      <p:pic>
        <p:nvPicPr>
          <p:cNvPr id="36" name="Picture 35"/>
          <p:cNvPicPr>
            <a:picLocks noChangeAspect="1"/>
          </p:cNvPicPr>
          <p:nvPr/>
        </p:nvPicPr>
        <p:blipFill>
          <a:blip r:embed="rId3"/>
          <a:stretch>
            <a:fillRect/>
          </a:stretch>
        </p:blipFill>
        <p:spPr>
          <a:xfrm>
            <a:off x="191344" y="1124744"/>
            <a:ext cx="11755026" cy="5439135"/>
          </a:xfrm>
          <a:prstGeom prst="rect">
            <a:avLst/>
          </a:prstGeom>
        </p:spPr>
      </p:pic>
      <p:sp>
        <p:nvSpPr>
          <p:cNvPr id="37" name="Slide Number Placeholder 36"/>
          <p:cNvSpPr>
            <a:spLocks noGrp="1"/>
          </p:cNvSpPr>
          <p:nvPr>
            <p:ph type="sldNum" sz="quarter" idx="12"/>
          </p:nvPr>
        </p:nvSpPr>
        <p:spPr/>
        <p:txBody>
          <a:bodyPr/>
          <a:lstStyle/>
          <a:p>
            <a:fld id="{F15E9139-A00B-4B2A-98A6-095DC08F1345}" type="slidenum">
              <a:rPr lang="zh-CN" altLang="en-US" smtClean="0"/>
              <a:pPr/>
              <a:t>20</a:t>
            </a:fld>
            <a:endParaRPr lang="zh-CN" altLang="en-US"/>
          </a:p>
        </p:txBody>
      </p:sp>
    </p:spTree>
    <p:extLst>
      <p:ext uri="{BB962C8B-B14F-4D97-AF65-F5344CB8AC3E}">
        <p14:creationId xmlns:p14="http://schemas.microsoft.com/office/powerpoint/2010/main" val="3857208799"/>
      </p:ext>
    </p:extLst>
  </p:cSld>
  <p:clrMapOvr>
    <a:masterClrMapping/>
  </p:clrMapOvr>
  <mc:AlternateContent xmlns:mc="http://schemas.openxmlformats.org/markup-compatibility/2006">
    <mc:Choice xmlns:p14="http://schemas.microsoft.com/office/powerpoint/2010/main" Requires="p14">
      <p:transition spd="slow" p14:dur="2000" advTm="67764"/>
    </mc:Choice>
    <mc:Fallback>
      <p:transition spd="slow" advTm="6776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3" name="图片 2">
            <a:extLst>
              <a:ext uri="{FF2B5EF4-FFF2-40B4-BE49-F238E27FC236}">
                <a16:creationId xmlns:a16="http://schemas.microsoft.com/office/drawing/2014/main" id="{AF4FD3CA-60FB-4117-8CC7-BC3049574BF3}"/>
              </a:ext>
            </a:extLst>
          </p:cNvPr>
          <p:cNvPicPr>
            <a:picLocks noChangeAspect="1"/>
          </p:cNvPicPr>
          <p:nvPr/>
        </p:nvPicPr>
        <p:blipFill>
          <a:blip r:embed="rId3"/>
          <a:stretch>
            <a:fillRect/>
          </a:stretch>
        </p:blipFill>
        <p:spPr>
          <a:xfrm>
            <a:off x="3778160" y="4935859"/>
            <a:ext cx="2438810" cy="1717215"/>
          </a:xfrm>
          <a:prstGeom prst="rect">
            <a:avLst/>
          </a:prstGeom>
        </p:spPr>
      </p:pic>
      <p:pic>
        <p:nvPicPr>
          <p:cNvPr id="5" name="图片 13">
            <a:extLst>
              <a:ext uri="{FF2B5EF4-FFF2-40B4-BE49-F238E27FC236}">
                <a16:creationId xmlns:a16="http://schemas.microsoft.com/office/drawing/2014/main" id="{68F6B4D4-D6AF-483E-BA4A-238FE4D160BD}"/>
              </a:ext>
            </a:extLst>
          </p:cNvPr>
          <p:cNvPicPr>
            <a:picLocks noChangeAspect="1"/>
          </p:cNvPicPr>
          <p:nvPr/>
        </p:nvPicPr>
        <p:blipFill>
          <a:blip r:embed="rId4"/>
          <a:stretch>
            <a:fillRect/>
          </a:stretch>
        </p:blipFill>
        <p:spPr>
          <a:xfrm>
            <a:off x="695400" y="1186312"/>
            <a:ext cx="10723808" cy="3453585"/>
          </a:xfrm>
          <a:prstGeom prst="rect">
            <a:avLst/>
          </a:prstGeom>
        </p:spPr>
      </p:pic>
      <p:sp>
        <p:nvSpPr>
          <p:cNvPr id="6" name="文本框 18">
            <a:extLst>
              <a:ext uri="{FF2B5EF4-FFF2-40B4-BE49-F238E27FC236}">
                <a16:creationId xmlns:a16="http://schemas.microsoft.com/office/drawing/2014/main" id="{1A7464C6-DCC2-4887-BFB6-2F30B10E972F}"/>
              </a:ext>
            </a:extLst>
          </p:cNvPr>
          <p:cNvSpPr txBox="1"/>
          <p:nvPr/>
        </p:nvSpPr>
        <p:spPr>
          <a:xfrm>
            <a:off x="2063552" y="1052736"/>
            <a:ext cx="8810040" cy="461665"/>
          </a:xfrm>
          <a:prstGeom prst="rect">
            <a:avLst/>
          </a:prstGeom>
          <a:solidFill>
            <a:schemeClr val="accent3">
              <a:lumMod val="20000"/>
              <a:lumOff val="80000"/>
            </a:schemeClr>
          </a:solidFill>
        </p:spPr>
        <p:txBody>
          <a:bodyPr wrap="none" rtlCol="0">
            <a:spAutoFit/>
          </a:bodyPr>
          <a:lstStyle/>
          <a:p>
            <a:r>
              <a:rPr lang="en-US" altLang="zh-CN" sz="2400" b="1" dirty="0">
                <a:solidFill>
                  <a:srgbClr val="0070C0"/>
                </a:solidFill>
              </a:rPr>
              <a:t> beam energy 6 GeV, </a:t>
            </a:r>
            <a:r>
              <a:rPr lang="en-US" altLang="zh-CN" sz="2400" b="1" dirty="0" smtClean="0">
                <a:solidFill>
                  <a:srgbClr val="0070C0"/>
                </a:solidFill>
              </a:rPr>
              <a:t>1.36 km, </a:t>
            </a:r>
            <a:r>
              <a:rPr lang="en-US" altLang="zh-CN" sz="2400" b="1" dirty="0">
                <a:solidFill>
                  <a:srgbClr val="0070C0"/>
                </a:solidFill>
              </a:rPr>
              <a:t>≤ 0.06nm·rad, 14 beam </a:t>
            </a:r>
            <a:r>
              <a:rPr lang="en-US" altLang="zh-CN" sz="2400" b="1" dirty="0" smtClean="0">
                <a:solidFill>
                  <a:srgbClr val="0070C0"/>
                </a:solidFill>
              </a:rPr>
              <a:t>lines (Phase I)</a:t>
            </a:r>
            <a:endParaRPr lang="zh-CN" altLang="en-US" sz="2400" b="1" dirty="0">
              <a:solidFill>
                <a:srgbClr val="0070C0"/>
              </a:solidFill>
            </a:endParaRPr>
          </a:p>
        </p:txBody>
      </p:sp>
      <p:pic>
        <p:nvPicPr>
          <p:cNvPr id="7" name="图片 19">
            <a:extLst>
              <a:ext uri="{FF2B5EF4-FFF2-40B4-BE49-F238E27FC236}">
                <a16:creationId xmlns:a16="http://schemas.microsoft.com/office/drawing/2014/main" id="{F84D7372-A030-4C02-BD3B-B631BEC657C5}"/>
              </a:ext>
            </a:extLst>
          </p:cNvPr>
          <p:cNvPicPr>
            <a:picLocks noChangeAspect="1"/>
          </p:cNvPicPr>
          <p:nvPr/>
        </p:nvPicPr>
        <p:blipFill rotWithShape="1">
          <a:blip r:embed="rId5"/>
          <a:srcRect t="9037" b="16916"/>
          <a:stretch/>
        </p:blipFill>
        <p:spPr>
          <a:xfrm>
            <a:off x="851209" y="5124958"/>
            <a:ext cx="2590434" cy="1440161"/>
          </a:xfrm>
          <a:prstGeom prst="rect">
            <a:avLst/>
          </a:prstGeom>
        </p:spPr>
      </p:pic>
      <p:pic>
        <p:nvPicPr>
          <p:cNvPr id="8" name="图片 21">
            <a:extLst>
              <a:ext uri="{FF2B5EF4-FFF2-40B4-BE49-F238E27FC236}">
                <a16:creationId xmlns:a16="http://schemas.microsoft.com/office/drawing/2014/main" id="{7FA1285F-D2CB-41E3-9A59-EFB005DF9888}"/>
              </a:ext>
            </a:extLst>
          </p:cNvPr>
          <p:cNvPicPr>
            <a:picLocks noChangeAspect="1"/>
          </p:cNvPicPr>
          <p:nvPr/>
        </p:nvPicPr>
        <p:blipFill>
          <a:blip r:embed="rId6"/>
          <a:stretch>
            <a:fillRect/>
          </a:stretch>
        </p:blipFill>
        <p:spPr>
          <a:xfrm>
            <a:off x="6528048" y="5043526"/>
            <a:ext cx="2967633" cy="1666821"/>
          </a:xfrm>
          <a:prstGeom prst="rect">
            <a:avLst/>
          </a:prstGeom>
        </p:spPr>
      </p:pic>
      <p:pic>
        <p:nvPicPr>
          <p:cNvPr id="9" name="图片 25">
            <a:extLst>
              <a:ext uri="{FF2B5EF4-FFF2-40B4-BE49-F238E27FC236}">
                <a16:creationId xmlns:a16="http://schemas.microsoft.com/office/drawing/2014/main" id="{5EBD9791-59CA-4895-8179-6F46DC38EB09}"/>
              </a:ext>
            </a:extLst>
          </p:cNvPr>
          <p:cNvPicPr>
            <a:picLocks noChangeAspect="1"/>
          </p:cNvPicPr>
          <p:nvPr/>
        </p:nvPicPr>
        <p:blipFill>
          <a:blip r:embed="rId7"/>
          <a:stretch>
            <a:fillRect/>
          </a:stretch>
        </p:blipFill>
        <p:spPr>
          <a:xfrm>
            <a:off x="9408368" y="4973325"/>
            <a:ext cx="2500231" cy="1666821"/>
          </a:xfrm>
          <a:prstGeom prst="rect">
            <a:avLst/>
          </a:prstGeom>
        </p:spPr>
      </p:pic>
      <p:sp>
        <p:nvSpPr>
          <p:cNvPr id="10" name="文本框 27">
            <a:extLst>
              <a:ext uri="{FF2B5EF4-FFF2-40B4-BE49-F238E27FC236}">
                <a16:creationId xmlns:a16="http://schemas.microsoft.com/office/drawing/2014/main" id="{28D234A0-B1E1-42AE-9B27-ED07F8E0E922}"/>
              </a:ext>
            </a:extLst>
          </p:cNvPr>
          <p:cNvSpPr txBox="1"/>
          <p:nvPr/>
        </p:nvSpPr>
        <p:spPr>
          <a:xfrm>
            <a:off x="5159896" y="3687598"/>
            <a:ext cx="6335965" cy="830997"/>
          </a:xfrm>
          <a:prstGeom prst="rect">
            <a:avLst/>
          </a:prstGeom>
          <a:solidFill>
            <a:srgbClr val="FFFF00"/>
          </a:solidFill>
        </p:spPr>
        <p:txBody>
          <a:bodyPr wrap="none" rtlCol="0">
            <a:spAutoFit/>
          </a:bodyPr>
          <a:lstStyle/>
          <a:p>
            <a:r>
              <a:rPr lang="en-US" altLang="zh-CN" sz="2400" b="1" dirty="0">
                <a:solidFill>
                  <a:srgbClr val="7030A0"/>
                </a:solidFill>
                <a:latin typeface="Times New Roman" panose="02020603050405020304" pitchFamily="18" charset="0"/>
                <a:cs typeface="Times New Roman" panose="02020603050405020304" pitchFamily="18" charset="0"/>
              </a:rPr>
              <a:t>Carried out by IHEP, to be completed in 2025, </a:t>
            </a:r>
          </a:p>
          <a:p>
            <a:r>
              <a:rPr lang="en-US" altLang="zh-CN" sz="2400" b="1" dirty="0">
                <a:solidFill>
                  <a:srgbClr val="7030A0"/>
                </a:solidFill>
                <a:latin typeface="Times New Roman" panose="02020603050405020304" pitchFamily="18" charset="0"/>
                <a:cs typeface="Times New Roman" panose="02020603050405020304" pitchFamily="18" charset="0"/>
              </a:rPr>
              <a:t>great training and preparation for CEPC</a:t>
            </a:r>
            <a:endParaRPr lang="zh-CN" altLang="en-US" sz="2400" b="1" dirty="0">
              <a:solidFill>
                <a:srgbClr val="7030A0"/>
              </a:solidFill>
              <a:latin typeface="Times New Roman" panose="02020603050405020304" pitchFamily="18" charset="0"/>
              <a:cs typeface="Times New Roman" panose="02020603050405020304" pitchFamily="18" charset="0"/>
            </a:endParaRPr>
          </a:p>
        </p:txBody>
      </p:sp>
      <p:pic>
        <p:nvPicPr>
          <p:cNvPr id="4" name="图片 7">
            <a:extLst>
              <a:ext uri="{FF2B5EF4-FFF2-40B4-BE49-F238E27FC236}">
                <a16:creationId xmlns:a16="http://schemas.microsoft.com/office/drawing/2014/main" id="{5B76FBBB-3BB6-483E-A4BF-2393DF4EBA0F}"/>
              </a:ext>
            </a:extLst>
          </p:cNvPr>
          <p:cNvPicPr>
            <a:picLocks noChangeAspect="1"/>
          </p:cNvPicPr>
          <p:nvPr/>
        </p:nvPicPr>
        <p:blipFill>
          <a:blip r:embed="rId8"/>
          <a:stretch>
            <a:fillRect/>
          </a:stretch>
        </p:blipFill>
        <p:spPr>
          <a:xfrm>
            <a:off x="236138" y="3296989"/>
            <a:ext cx="3191233" cy="1761137"/>
          </a:xfrm>
          <a:prstGeom prst="rect">
            <a:avLst/>
          </a:prstGeom>
        </p:spPr>
      </p:pic>
      <p:sp>
        <p:nvSpPr>
          <p:cNvPr id="11" name="文本框 23">
            <a:extLst>
              <a:ext uri="{FF2B5EF4-FFF2-40B4-BE49-F238E27FC236}">
                <a16:creationId xmlns:a16="http://schemas.microsoft.com/office/drawing/2014/main" id="{3545BBB0-F5A1-4124-8C5A-A942C707EE66}"/>
              </a:ext>
            </a:extLst>
          </p:cNvPr>
          <p:cNvSpPr txBox="1"/>
          <p:nvPr/>
        </p:nvSpPr>
        <p:spPr>
          <a:xfrm>
            <a:off x="407368" y="116632"/>
            <a:ext cx="11665296"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Benefits from HEPS</a:t>
            </a:r>
            <a:endParaRPr lang="zh-CN" altLang="en-US" b="1" dirty="0">
              <a:solidFill>
                <a:srgbClr val="C00000"/>
              </a:solidFill>
            </a:endParaRPr>
          </a:p>
        </p:txBody>
      </p:sp>
      <p:sp>
        <p:nvSpPr>
          <p:cNvPr id="12" name="Slide Number Placeholder 11"/>
          <p:cNvSpPr>
            <a:spLocks noGrp="1"/>
          </p:cNvSpPr>
          <p:nvPr>
            <p:ph type="sldNum" sz="quarter" idx="12"/>
          </p:nvPr>
        </p:nvSpPr>
        <p:spPr/>
        <p:txBody>
          <a:bodyPr/>
          <a:lstStyle/>
          <a:p>
            <a:fld id="{F15E9139-A00B-4B2A-98A6-095DC08F1345}" type="slidenum">
              <a:rPr lang="zh-CN" altLang="en-US" smtClean="0"/>
              <a:pPr/>
              <a:t>21</a:t>
            </a:fld>
            <a:endParaRPr lang="zh-CN" altLang="en-US"/>
          </a:p>
        </p:txBody>
      </p:sp>
    </p:spTree>
    <p:extLst>
      <p:ext uri="{BB962C8B-B14F-4D97-AF65-F5344CB8AC3E}">
        <p14:creationId xmlns:p14="http://schemas.microsoft.com/office/powerpoint/2010/main" val="611522997"/>
      </p:ext>
    </p:extLst>
  </p:cSld>
  <p:clrMapOvr>
    <a:masterClrMapping/>
  </p:clrMapOvr>
  <mc:AlternateContent xmlns:mc="http://schemas.openxmlformats.org/markup-compatibility/2006">
    <mc:Choice xmlns:p14="http://schemas.microsoft.com/office/powerpoint/2010/main" Requires="p14">
      <p:transition spd="slow" p14:dur="2000" advTm="53211"/>
    </mc:Choice>
    <mc:Fallback>
      <p:transition spd="slow" advTm="532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Platform for key technology R&amp;D</a:t>
            </a:r>
            <a:endParaRPr lang="zh-CN" altLang="en-US" b="1" dirty="0">
              <a:solidFill>
                <a:srgbClr val="C00000"/>
              </a:solidFill>
            </a:endParaRPr>
          </a:p>
        </p:txBody>
      </p:sp>
      <p:pic>
        <p:nvPicPr>
          <p:cNvPr id="27" name="图片 42">
            <a:extLst>
              <a:ext uri="{FF2B5EF4-FFF2-40B4-BE49-F238E27FC236}">
                <a16:creationId xmlns:a16="http://schemas.microsoft.com/office/drawing/2014/main" id="{214D8BE6-EE3B-4DAB-956F-DC7A585CBA8C}"/>
              </a:ext>
            </a:extLst>
          </p:cNvPr>
          <p:cNvPicPr>
            <a:picLocks noChangeAspect="1"/>
          </p:cNvPicPr>
          <p:nvPr/>
        </p:nvPicPr>
        <p:blipFill rotWithShape="1">
          <a:blip r:embed="rId3"/>
          <a:srcRect l="4516" t="6481" r="10479" b="15753"/>
          <a:stretch/>
        </p:blipFill>
        <p:spPr>
          <a:xfrm>
            <a:off x="8638076" y="5438507"/>
            <a:ext cx="1793182" cy="1304133"/>
          </a:xfrm>
          <a:prstGeom prst="rect">
            <a:avLst/>
          </a:prstGeom>
        </p:spPr>
      </p:pic>
      <p:pic>
        <p:nvPicPr>
          <p:cNvPr id="29" name="图片 6">
            <a:extLst>
              <a:ext uri="{FF2B5EF4-FFF2-40B4-BE49-F238E27FC236}">
                <a16:creationId xmlns:a16="http://schemas.microsoft.com/office/drawing/2014/main" id="{A3C7A075-7188-4258-83F4-6CAB94ABB3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6872" y="1107348"/>
            <a:ext cx="5092545" cy="2465667"/>
          </a:xfrm>
          <a:prstGeom prst="rect">
            <a:avLst/>
          </a:prstGeom>
        </p:spPr>
      </p:pic>
      <p:pic>
        <p:nvPicPr>
          <p:cNvPr id="30" name="图片 7">
            <a:extLst>
              <a:ext uri="{FF2B5EF4-FFF2-40B4-BE49-F238E27FC236}">
                <a16:creationId xmlns:a16="http://schemas.microsoft.com/office/drawing/2014/main" id="{FC0FD6E6-6195-4559-9A36-F15FBDF93FED}"/>
              </a:ext>
            </a:extLst>
          </p:cNvPr>
          <p:cNvPicPr>
            <a:picLocks noChangeAspect="1"/>
          </p:cNvPicPr>
          <p:nvPr/>
        </p:nvPicPr>
        <p:blipFill>
          <a:blip r:embed="rId5"/>
          <a:stretch>
            <a:fillRect/>
          </a:stretch>
        </p:blipFill>
        <p:spPr>
          <a:xfrm>
            <a:off x="61776" y="1161757"/>
            <a:ext cx="6671589" cy="3977836"/>
          </a:xfrm>
          <a:prstGeom prst="rect">
            <a:avLst/>
          </a:prstGeom>
        </p:spPr>
      </p:pic>
      <p:sp>
        <p:nvSpPr>
          <p:cNvPr id="31" name="Rectangle 30"/>
          <p:cNvSpPr/>
          <p:nvPr/>
        </p:nvSpPr>
        <p:spPr>
          <a:xfrm>
            <a:off x="4725856" y="4618141"/>
            <a:ext cx="1612207" cy="261610"/>
          </a:xfrm>
          <a:prstGeom prst="rect">
            <a:avLst/>
          </a:prstGeom>
          <a:solidFill>
            <a:schemeClr val="accent4">
              <a:lumMod val="40000"/>
              <a:lumOff val="60000"/>
            </a:schemeClr>
          </a:solidFill>
        </p:spPr>
        <p:txBody>
          <a:bodyPr wrap="square">
            <a:spAutoFit/>
          </a:bodyPr>
          <a:lstStyle/>
          <a:p>
            <a:r>
              <a:rPr lang="en-US" altLang="zh-CN" sz="1100" b="1" dirty="0" smtClean="0">
                <a:solidFill>
                  <a:prstClr val="black"/>
                </a:solidFill>
                <a:latin typeface="Arial" panose="020B0604020202020204" pitchFamily="34" charset="0"/>
                <a:cs typeface="Arial" panose="020B0604020202020204" pitchFamily="34" charset="0"/>
              </a:rPr>
              <a:t>Cryogenic System</a:t>
            </a:r>
            <a:endParaRPr lang="en-US" sz="1100" b="1" dirty="0">
              <a:solidFill>
                <a:prstClr val="black"/>
              </a:solidFill>
            </a:endParaRPr>
          </a:p>
        </p:txBody>
      </p:sp>
      <p:sp>
        <p:nvSpPr>
          <p:cNvPr id="32" name="Rectangle 31"/>
          <p:cNvSpPr/>
          <p:nvPr/>
        </p:nvSpPr>
        <p:spPr>
          <a:xfrm>
            <a:off x="67288" y="2382872"/>
            <a:ext cx="2354312" cy="430887"/>
          </a:xfrm>
          <a:prstGeom prst="rect">
            <a:avLst/>
          </a:prstGeom>
          <a:solidFill>
            <a:schemeClr val="accent4">
              <a:lumMod val="40000"/>
              <a:lumOff val="60000"/>
            </a:schemeClr>
          </a:solidFill>
        </p:spPr>
        <p:txBody>
          <a:bodyPr wrap="square">
            <a:spAutoFit/>
          </a:bodyPr>
          <a:lstStyle/>
          <a:p>
            <a:pPr marL="171450" indent="-171450">
              <a:buFont typeface="Arial" panose="020B0604020202020204" pitchFamily="34" charset="0"/>
              <a:buChar char="•"/>
            </a:pPr>
            <a:r>
              <a:rPr lang="en-US" altLang="zh-CN" sz="1100" b="1" dirty="0" smtClean="0">
                <a:solidFill>
                  <a:prstClr val="black"/>
                </a:solidFill>
                <a:latin typeface="Arial" panose="020B0604020202020204" pitchFamily="34" charset="0"/>
                <a:cs typeface="Arial" panose="020B0604020202020204" pitchFamily="34" charset="0"/>
              </a:rPr>
              <a:t>SRF test hall</a:t>
            </a:r>
          </a:p>
          <a:p>
            <a:pPr marL="171450" indent="-171450">
              <a:buFont typeface="Arial" panose="020B0604020202020204" pitchFamily="34" charset="0"/>
              <a:buChar char="•"/>
            </a:pPr>
            <a:r>
              <a:rPr lang="en-US" sz="1100" b="1" dirty="0" smtClean="0">
                <a:solidFill>
                  <a:prstClr val="black"/>
                </a:solidFill>
                <a:latin typeface="Arial" panose="020B0604020202020204" pitchFamily="34" charset="0"/>
                <a:cs typeface="Arial" panose="020B0604020202020204" pitchFamily="34" charset="0"/>
              </a:rPr>
              <a:t>Vacuum assembly &amp; coating</a:t>
            </a:r>
            <a:endParaRPr lang="en-US" sz="1100" b="1" dirty="0">
              <a:solidFill>
                <a:prstClr val="black"/>
              </a:solidFill>
            </a:endParaRPr>
          </a:p>
        </p:txBody>
      </p:sp>
      <p:sp>
        <p:nvSpPr>
          <p:cNvPr id="33" name="Rectangle 32"/>
          <p:cNvSpPr/>
          <p:nvPr/>
        </p:nvSpPr>
        <p:spPr>
          <a:xfrm>
            <a:off x="2349592" y="2002723"/>
            <a:ext cx="1152128" cy="261610"/>
          </a:xfrm>
          <a:prstGeom prst="rect">
            <a:avLst/>
          </a:prstGeom>
          <a:solidFill>
            <a:schemeClr val="accent4">
              <a:lumMod val="40000"/>
              <a:lumOff val="60000"/>
            </a:schemeClr>
          </a:solidFill>
        </p:spPr>
        <p:txBody>
          <a:bodyPr wrap="square">
            <a:spAutoFit/>
          </a:bodyPr>
          <a:lstStyle/>
          <a:p>
            <a:r>
              <a:rPr lang="en-US" altLang="zh-CN" sz="1100" b="1" dirty="0" smtClean="0">
                <a:solidFill>
                  <a:prstClr val="black"/>
                </a:solidFill>
                <a:latin typeface="Arial" panose="020B0604020202020204" pitchFamily="34" charset="0"/>
                <a:cs typeface="Arial" panose="020B0604020202020204" pitchFamily="34" charset="0"/>
              </a:rPr>
              <a:t>Beam test hall</a:t>
            </a:r>
            <a:endParaRPr lang="en-US" sz="1100" b="1" dirty="0">
              <a:solidFill>
                <a:prstClr val="black"/>
              </a:solidFill>
            </a:endParaRPr>
          </a:p>
        </p:txBody>
      </p:sp>
      <p:sp>
        <p:nvSpPr>
          <p:cNvPr id="34" name="Rectangle 33"/>
          <p:cNvSpPr/>
          <p:nvPr/>
        </p:nvSpPr>
        <p:spPr>
          <a:xfrm>
            <a:off x="4438952" y="1693429"/>
            <a:ext cx="2186014" cy="600164"/>
          </a:xfrm>
          <a:prstGeom prst="rect">
            <a:avLst/>
          </a:prstGeom>
          <a:solidFill>
            <a:schemeClr val="accent4">
              <a:lumMod val="40000"/>
              <a:lumOff val="60000"/>
            </a:schemeClr>
          </a:solidFill>
        </p:spPr>
        <p:txBody>
          <a:bodyPr wrap="square">
            <a:spAutoFit/>
          </a:bodyPr>
          <a:lstStyle/>
          <a:p>
            <a:pPr marL="171450" indent="-171450">
              <a:buFont typeface="Arial" panose="020B0604020202020204" pitchFamily="34" charset="0"/>
              <a:buChar char="•"/>
            </a:pPr>
            <a:r>
              <a:rPr lang="en-US" altLang="zh-CN" sz="1100" b="1" dirty="0" smtClean="0">
                <a:solidFill>
                  <a:prstClr val="black"/>
                </a:solidFill>
                <a:latin typeface="Arial" panose="020B0604020202020204" pitchFamily="34" charset="0"/>
                <a:cs typeface="Arial" panose="020B0604020202020204" pitchFamily="34" charset="0"/>
              </a:rPr>
              <a:t>Magnet R&amp;D </a:t>
            </a:r>
          </a:p>
          <a:p>
            <a:pPr marL="171450" indent="-171450">
              <a:buFont typeface="Arial" panose="020B0604020202020204" pitchFamily="34" charset="0"/>
              <a:buChar char="•"/>
            </a:pPr>
            <a:r>
              <a:rPr lang="en-US" sz="1100" b="1" dirty="0" smtClean="0">
                <a:solidFill>
                  <a:prstClr val="black"/>
                </a:solidFill>
                <a:latin typeface="Arial" panose="020B0604020202020204" pitchFamily="34" charset="0"/>
                <a:cs typeface="Arial" panose="020B0604020202020204" pitchFamily="34" charset="0"/>
              </a:rPr>
              <a:t>Mechanical &amp; alignment</a:t>
            </a:r>
          </a:p>
          <a:p>
            <a:pPr marL="171450" indent="-171450">
              <a:buFont typeface="Arial" panose="020B0604020202020204" pitchFamily="34" charset="0"/>
              <a:buChar char="•"/>
            </a:pPr>
            <a:r>
              <a:rPr lang="en-US" sz="1100" b="1" dirty="0" smtClean="0">
                <a:solidFill>
                  <a:prstClr val="black"/>
                </a:solidFill>
                <a:latin typeface="Arial" panose="020B0604020202020204" pitchFamily="34" charset="0"/>
                <a:cs typeface="Arial" panose="020B0604020202020204" pitchFamily="34" charset="0"/>
              </a:rPr>
              <a:t>Klystron Test</a:t>
            </a:r>
            <a:endParaRPr lang="en-US" sz="1100" b="1" dirty="0">
              <a:solidFill>
                <a:prstClr val="black"/>
              </a:solidFill>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33201" b="33200"/>
          <a:stretch/>
        </p:blipFill>
        <p:spPr>
          <a:xfrm>
            <a:off x="6895312" y="3613809"/>
            <a:ext cx="2466018" cy="1783228"/>
          </a:xfrm>
          <a:prstGeom prst="rect">
            <a:avLst/>
          </a:prstGeom>
        </p:spPr>
      </p:pic>
      <p:pic>
        <p:nvPicPr>
          <p:cNvPr id="35" name="图片 6"/>
          <p:cNvPicPr>
            <a:picLocks noChangeAspect="1"/>
          </p:cNvPicPr>
          <p:nvPr/>
        </p:nvPicPr>
        <p:blipFill>
          <a:blip r:embed="rId7"/>
          <a:stretch>
            <a:fillRect/>
          </a:stretch>
        </p:blipFill>
        <p:spPr>
          <a:xfrm>
            <a:off x="6846871" y="5438507"/>
            <a:ext cx="1791205" cy="1304133"/>
          </a:xfrm>
          <a:prstGeom prst="rect">
            <a:avLst/>
          </a:prstGeom>
        </p:spPr>
      </p:pic>
      <p:pic>
        <p:nvPicPr>
          <p:cNvPr id="36" name="图片 23"/>
          <p:cNvPicPr>
            <a:picLocks noChangeAspect="1"/>
          </p:cNvPicPr>
          <p:nvPr/>
        </p:nvPicPr>
        <p:blipFill rotWithShape="1">
          <a:blip r:embed="rId8" cstate="print">
            <a:extLst>
              <a:ext uri="{28A0092B-C50C-407E-A947-70E740481C1C}">
                <a14:useLocalDpi xmlns:a14="http://schemas.microsoft.com/office/drawing/2010/main" val="0"/>
              </a:ext>
            </a:extLst>
          </a:blip>
          <a:srcRect r="2423" b="9049"/>
          <a:stretch/>
        </p:blipFill>
        <p:spPr>
          <a:xfrm>
            <a:off x="9415534" y="3613809"/>
            <a:ext cx="2513114" cy="1756860"/>
          </a:xfrm>
          <a:prstGeom prst="rect">
            <a:avLst/>
          </a:prstGeom>
        </p:spPr>
      </p:pic>
      <p:pic>
        <p:nvPicPr>
          <p:cNvPr id="37" name="Picture 36"/>
          <p:cNvPicPr>
            <a:picLocks noChangeAspect="1"/>
          </p:cNvPicPr>
          <p:nvPr/>
        </p:nvPicPr>
        <p:blipFill rotWithShape="1">
          <a:blip r:embed="rId9"/>
          <a:srcRect l="68357"/>
          <a:stretch/>
        </p:blipFill>
        <p:spPr>
          <a:xfrm>
            <a:off x="10434921" y="5457917"/>
            <a:ext cx="1733322" cy="1316939"/>
          </a:xfrm>
          <a:prstGeom prst="rect">
            <a:avLst/>
          </a:prstGeom>
        </p:spPr>
      </p:pic>
      <p:sp>
        <p:nvSpPr>
          <p:cNvPr id="38" name="Rectangle 37"/>
          <p:cNvSpPr/>
          <p:nvPr/>
        </p:nvSpPr>
        <p:spPr>
          <a:xfrm>
            <a:off x="47328" y="5314665"/>
            <a:ext cx="6663517" cy="1323439"/>
          </a:xfrm>
          <a:prstGeom prst="rect">
            <a:avLst/>
          </a:prstGeom>
          <a:solidFill>
            <a:schemeClr val="accent4">
              <a:lumMod val="20000"/>
              <a:lumOff val="80000"/>
            </a:schemeClr>
          </a:solidFill>
        </p:spPr>
        <p:txBody>
          <a:bodyPr wrap="square">
            <a:spAutoFit/>
          </a:bodyPr>
          <a:lstStyle/>
          <a:p>
            <a:pPr marL="0" lvl="1"/>
            <a:r>
              <a:rPr lang="en-US" altLang="zh-CN" sz="2000" dirty="0" smtClean="0">
                <a:latin typeface="Times New Roman" panose="02020603050405020304" pitchFamily="18" charset="0"/>
                <a:ea typeface="Times New Roman" panose="02020603050405020304" pitchFamily="18" charset="0"/>
                <a:cs typeface="Times New Roman" panose="02020603050405020304" pitchFamily="18" charset="0"/>
              </a:rPr>
              <a:t>Accelerator key technology R&amp;D platform was established:</a:t>
            </a:r>
          </a:p>
          <a:p>
            <a:pPr marL="0" lvl="1"/>
            <a:r>
              <a:rPr lang="en-US" altLang="zh-C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SRF cavity and module            High efficiency Klystron </a:t>
            </a:r>
          </a:p>
          <a:p>
            <a:pPr marL="0" lvl="1"/>
            <a:r>
              <a:rPr lang="en-US" altLang="zh-C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High precision magnet             Mechanics and alignment</a:t>
            </a:r>
          </a:p>
          <a:p>
            <a:pPr marL="0" lvl="1"/>
            <a:r>
              <a:rPr lang="en-US" altLang="zh-C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Vacuum assembly &amp; coating    Beam test facility</a:t>
            </a:r>
            <a:endParaRPr lang="en-US" altLang="zh-CN"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Rectangle 38"/>
          <p:cNvSpPr/>
          <p:nvPr/>
        </p:nvSpPr>
        <p:spPr>
          <a:xfrm>
            <a:off x="10128448" y="1178877"/>
            <a:ext cx="1810969" cy="307777"/>
          </a:xfrm>
          <a:prstGeom prst="rect">
            <a:avLst/>
          </a:prstGeom>
          <a:solidFill>
            <a:srgbClr val="FFC000"/>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SRF R&amp;D facility</a:t>
            </a:r>
            <a:endParaRPr lang="en-US" sz="1400" b="1" dirty="0">
              <a:solidFill>
                <a:prstClr val="black"/>
              </a:solidFill>
            </a:endParaRPr>
          </a:p>
        </p:txBody>
      </p:sp>
      <p:sp>
        <p:nvSpPr>
          <p:cNvPr id="40" name="Rectangle 39"/>
          <p:cNvSpPr/>
          <p:nvPr/>
        </p:nvSpPr>
        <p:spPr>
          <a:xfrm>
            <a:off x="7968208" y="3640853"/>
            <a:ext cx="1353951" cy="307777"/>
          </a:xfrm>
          <a:prstGeom prst="rect">
            <a:avLst/>
          </a:prstGeom>
          <a:solidFill>
            <a:srgbClr val="FFC000"/>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Magnet R&amp;D</a:t>
            </a:r>
            <a:endParaRPr lang="en-US" sz="1400" b="1" dirty="0">
              <a:solidFill>
                <a:prstClr val="black"/>
              </a:solidFill>
            </a:endParaRPr>
          </a:p>
        </p:txBody>
      </p:sp>
      <p:sp>
        <p:nvSpPr>
          <p:cNvPr id="41" name="Rectangle 40"/>
          <p:cNvSpPr/>
          <p:nvPr/>
        </p:nvSpPr>
        <p:spPr>
          <a:xfrm>
            <a:off x="10574697" y="3645024"/>
            <a:ext cx="1353951" cy="307777"/>
          </a:xfrm>
          <a:prstGeom prst="rect">
            <a:avLst/>
          </a:prstGeom>
          <a:solidFill>
            <a:srgbClr val="FFC000"/>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Vacuum R&amp;D</a:t>
            </a:r>
            <a:endParaRPr lang="en-US" sz="1400" b="1" dirty="0">
              <a:solidFill>
                <a:prstClr val="black"/>
              </a:solidFill>
            </a:endParaRPr>
          </a:p>
        </p:txBody>
      </p:sp>
      <p:sp>
        <p:nvSpPr>
          <p:cNvPr id="42" name="Rectangle 41"/>
          <p:cNvSpPr/>
          <p:nvPr/>
        </p:nvSpPr>
        <p:spPr>
          <a:xfrm>
            <a:off x="7291232" y="5457917"/>
            <a:ext cx="1353951" cy="307777"/>
          </a:xfrm>
          <a:prstGeom prst="rect">
            <a:avLst/>
          </a:prstGeom>
          <a:solidFill>
            <a:srgbClr val="FFC000"/>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Beam test lab</a:t>
            </a:r>
            <a:endParaRPr lang="en-US" sz="1400" b="1" dirty="0">
              <a:solidFill>
                <a:prstClr val="black"/>
              </a:solidFill>
            </a:endParaRPr>
          </a:p>
        </p:txBody>
      </p:sp>
      <p:sp>
        <p:nvSpPr>
          <p:cNvPr id="43" name="Rectangle 42"/>
          <p:cNvSpPr/>
          <p:nvPr/>
        </p:nvSpPr>
        <p:spPr>
          <a:xfrm>
            <a:off x="9300767" y="5429055"/>
            <a:ext cx="1182919" cy="307777"/>
          </a:xfrm>
          <a:prstGeom prst="rect">
            <a:avLst/>
          </a:prstGeom>
          <a:solidFill>
            <a:srgbClr val="FFC000"/>
          </a:solidFill>
        </p:spPr>
        <p:txBody>
          <a:bodyPr wrap="square">
            <a:spAutoFit/>
          </a:bodyPr>
          <a:lstStyle/>
          <a:p>
            <a:r>
              <a:rPr lang="en-US" sz="1400" b="1" dirty="0" smtClean="0">
                <a:solidFill>
                  <a:prstClr val="black"/>
                </a:solidFill>
                <a:latin typeface="Arial" panose="020B0604020202020204" pitchFamily="34" charset="0"/>
                <a:cs typeface="Arial" panose="020B0604020202020204" pitchFamily="34" charset="0"/>
              </a:rPr>
              <a:t>Alignment</a:t>
            </a:r>
            <a:endParaRPr lang="en-US" sz="1400" b="1" dirty="0">
              <a:solidFill>
                <a:prstClr val="black"/>
              </a:solidFill>
            </a:endParaRPr>
          </a:p>
        </p:txBody>
      </p:sp>
      <p:sp>
        <p:nvSpPr>
          <p:cNvPr id="44" name="Rectangle 43"/>
          <p:cNvSpPr/>
          <p:nvPr/>
        </p:nvSpPr>
        <p:spPr>
          <a:xfrm>
            <a:off x="10776520" y="5457917"/>
            <a:ext cx="1395865" cy="307777"/>
          </a:xfrm>
          <a:prstGeom prst="rect">
            <a:avLst/>
          </a:prstGeom>
          <a:solidFill>
            <a:srgbClr val="FFC000"/>
          </a:solidFill>
        </p:spPr>
        <p:txBody>
          <a:bodyPr wrap="square">
            <a:spAutoFit/>
          </a:bodyPr>
          <a:lstStyle/>
          <a:p>
            <a:r>
              <a:rPr lang="en-US" sz="1400" b="1" dirty="0" smtClean="0">
                <a:solidFill>
                  <a:prstClr val="black"/>
                </a:solidFill>
                <a:latin typeface="Arial" panose="020B0604020202020204" pitchFamily="34" charset="0"/>
                <a:cs typeface="Arial" panose="020B0604020202020204" pitchFamily="34" charset="0"/>
              </a:rPr>
              <a:t>Klystron R&amp;D</a:t>
            </a:r>
            <a:endParaRPr lang="en-US" sz="1400" b="1" dirty="0">
              <a:solidFill>
                <a:prstClr val="black"/>
              </a:solidFill>
            </a:endParaRPr>
          </a:p>
        </p:txBody>
      </p:sp>
      <p:sp>
        <p:nvSpPr>
          <p:cNvPr id="5" name="Footer Placeholder 4"/>
          <p:cNvSpPr>
            <a:spLocks noGrp="1"/>
          </p:cNvSpPr>
          <p:nvPr>
            <p:ph type="ftr" sz="quarter" idx="11"/>
          </p:nvPr>
        </p:nvSpPr>
        <p:spPr/>
        <p:txBody>
          <a:bodyPr/>
          <a:lstStyle/>
          <a:p>
            <a:r>
              <a:rPr lang="en-US" altLang="zh-CN" smtClean="0"/>
              <a:t>2023 International Workshop on the Circular Electron Positron Collider</a:t>
            </a:r>
            <a:endParaRPr lang="zh-CN" altLang="en-US" dirty="0"/>
          </a:p>
        </p:txBody>
      </p:sp>
      <p:sp>
        <p:nvSpPr>
          <p:cNvPr id="6" name="Slide Number Placeholder 5"/>
          <p:cNvSpPr>
            <a:spLocks noGrp="1"/>
          </p:cNvSpPr>
          <p:nvPr>
            <p:ph type="sldNum" sz="quarter" idx="12"/>
          </p:nvPr>
        </p:nvSpPr>
        <p:spPr/>
        <p:txBody>
          <a:bodyPr/>
          <a:lstStyle/>
          <a:p>
            <a:fld id="{F15E9139-A00B-4B2A-98A6-095DC08F1345}" type="slidenum">
              <a:rPr lang="zh-CN" altLang="en-US" smtClean="0"/>
              <a:pPr/>
              <a:t>22</a:t>
            </a:fld>
            <a:endParaRPr lang="zh-CN" altLang="en-US"/>
          </a:p>
        </p:txBody>
      </p:sp>
    </p:spTree>
    <p:extLst>
      <p:ext uri="{BB962C8B-B14F-4D97-AF65-F5344CB8AC3E}">
        <p14:creationId xmlns:p14="http://schemas.microsoft.com/office/powerpoint/2010/main" val="2672099533"/>
      </p:ext>
    </p:extLst>
  </p:cSld>
  <p:clrMapOvr>
    <a:masterClrMapping/>
  </p:clrMapOvr>
  <mc:AlternateContent xmlns:mc="http://schemas.openxmlformats.org/markup-compatibility/2006">
    <mc:Choice xmlns:p14="http://schemas.microsoft.com/office/powerpoint/2010/main" Requires="p14">
      <p:transition spd="slow" p14:dur="2000" advTm="58619"/>
    </mc:Choice>
    <mc:Fallback>
      <p:transition spd="slow" advTm="5861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63490" y="1107573"/>
            <a:ext cx="5603632" cy="4529202"/>
            <a:chOff x="3063490" y="1107573"/>
            <a:chExt cx="5603632" cy="4529202"/>
          </a:xfrm>
        </p:grpSpPr>
        <p:pic>
          <p:nvPicPr>
            <p:cNvPr id="6" name="Picture 5"/>
            <p:cNvPicPr>
              <a:picLocks noChangeAspect="1"/>
            </p:cNvPicPr>
            <p:nvPr/>
          </p:nvPicPr>
          <p:blipFill>
            <a:blip r:embed="rId3"/>
            <a:stretch>
              <a:fillRect/>
            </a:stretch>
          </p:blipFill>
          <p:spPr>
            <a:xfrm>
              <a:off x="3063490" y="1107573"/>
              <a:ext cx="5603632" cy="4529202"/>
            </a:xfrm>
            <a:prstGeom prst="rect">
              <a:avLst/>
            </a:prstGeom>
          </p:spPr>
        </p:pic>
        <p:sp>
          <p:nvSpPr>
            <p:cNvPr id="5" name="Rectangle 4"/>
            <p:cNvSpPr/>
            <p:nvPr/>
          </p:nvSpPr>
          <p:spPr>
            <a:xfrm>
              <a:off x="5630048" y="2241934"/>
              <a:ext cx="1452129" cy="369332"/>
            </a:xfrm>
            <a:prstGeom prst="rect">
              <a:avLst/>
            </a:prstGeom>
            <a:solidFill>
              <a:schemeClr val="accent3">
                <a:lumMod val="40000"/>
                <a:lumOff val="60000"/>
              </a:schemeClr>
            </a:solidFill>
          </p:spPr>
          <p:txBody>
            <a:bodyPr wrap="none">
              <a:spAutoFit/>
            </a:bodyPr>
            <a:lstStyle/>
            <a:p>
              <a:r>
                <a:rPr lang="en-US" altLang="zh-CN" dirty="0"/>
                <a:t>Qinhuangdao</a:t>
              </a:r>
              <a:endParaRPr lang="zh-CN" altLang="en-US" dirty="0"/>
            </a:p>
          </p:txBody>
        </p:sp>
        <p:sp>
          <p:nvSpPr>
            <p:cNvPr id="10" name="Rectangle 9"/>
            <p:cNvSpPr/>
            <p:nvPr/>
          </p:nvSpPr>
          <p:spPr>
            <a:xfrm>
              <a:off x="6672064" y="1565563"/>
              <a:ext cx="1233286" cy="369332"/>
            </a:xfrm>
            <a:prstGeom prst="rect">
              <a:avLst/>
            </a:prstGeom>
            <a:solidFill>
              <a:schemeClr val="accent3">
                <a:lumMod val="40000"/>
                <a:lumOff val="60000"/>
              </a:schemeClr>
            </a:solidFill>
          </p:spPr>
          <p:txBody>
            <a:bodyPr wrap="none">
              <a:spAutoFit/>
            </a:bodyPr>
            <a:lstStyle/>
            <a:p>
              <a:r>
                <a:rPr lang="en-US" altLang="zh-CN" dirty="0" smtClean="0"/>
                <a:t>Changchun</a:t>
              </a:r>
              <a:endParaRPr lang="zh-CN" altLang="en-US" dirty="0"/>
            </a:p>
          </p:txBody>
        </p:sp>
        <p:sp>
          <p:nvSpPr>
            <p:cNvPr id="11" name="Rectangle 10"/>
            <p:cNvSpPr/>
            <p:nvPr/>
          </p:nvSpPr>
          <p:spPr>
            <a:xfrm>
              <a:off x="5065631" y="3145522"/>
              <a:ext cx="1128835" cy="369332"/>
            </a:xfrm>
            <a:prstGeom prst="rect">
              <a:avLst/>
            </a:prstGeom>
            <a:solidFill>
              <a:schemeClr val="accent3">
                <a:lumMod val="40000"/>
                <a:lumOff val="60000"/>
              </a:schemeClr>
            </a:solidFill>
          </p:spPr>
          <p:txBody>
            <a:bodyPr wrap="none">
              <a:spAutoFit/>
            </a:bodyPr>
            <a:lstStyle/>
            <a:p>
              <a:r>
                <a:rPr lang="en-US" altLang="zh-CN" dirty="0" err="1" smtClean="0"/>
                <a:t>Huanglin</a:t>
              </a:r>
              <a:r>
                <a:rPr lang="en-US" altLang="zh-CN" dirty="0" err="1"/>
                <a:t>g</a:t>
              </a:r>
              <a:endParaRPr lang="zh-CN" altLang="en-US" dirty="0"/>
            </a:p>
          </p:txBody>
        </p:sp>
        <p:sp>
          <p:nvSpPr>
            <p:cNvPr id="12" name="Rectangle 11"/>
            <p:cNvSpPr/>
            <p:nvPr/>
          </p:nvSpPr>
          <p:spPr>
            <a:xfrm>
              <a:off x="6853291" y="5091887"/>
              <a:ext cx="1093569" cy="369332"/>
            </a:xfrm>
            <a:prstGeom prst="rect">
              <a:avLst/>
            </a:prstGeom>
            <a:solidFill>
              <a:schemeClr val="accent3">
                <a:lumMod val="40000"/>
                <a:lumOff val="60000"/>
              </a:schemeClr>
            </a:solidFill>
          </p:spPr>
          <p:txBody>
            <a:bodyPr wrap="none">
              <a:spAutoFit/>
            </a:bodyPr>
            <a:lstStyle/>
            <a:p>
              <a:r>
                <a:rPr lang="en-US" altLang="zh-CN" dirty="0" err="1" smtClean="0"/>
                <a:t>Shenshan</a:t>
              </a:r>
              <a:endParaRPr lang="zh-CN" altLang="en-US" dirty="0"/>
            </a:p>
          </p:txBody>
        </p:sp>
        <p:sp>
          <p:nvSpPr>
            <p:cNvPr id="13" name="Rectangle 12"/>
            <p:cNvSpPr/>
            <p:nvPr/>
          </p:nvSpPr>
          <p:spPr>
            <a:xfrm>
              <a:off x="5324072" y="4086180"/>
              <a:ext cx="1093569" cy="369332"/>
            </a:xfrm>
            <a:prstGeom prst="rect">
              <a:avLst/>
            </a:prstGeom>
            <a:solidFill>
              <a:schemeClr val="accent3">
                <a:lumMod val="40000"/>
                <a:lumOff val="60000"/>
              </a:schemeClr>
            </a:solidFill>
          </p:spPr>
          <p:txBody>
            <a:bodyPr wrap="none">
              <a:spAutoFit/>
            </a:bodyPr>
            <a:lstStyle/>
            <a:p>
              <a:r>
                <a:rPr lang="en-US" altLang="zh-CN" dirty="0" smtClean="0"/>
                <a:t>Changsha</a:t>
              </a:r>
              <a:endParaRPr lang="zh-CN" altLang="en-US" dirty="0"/>
            </a:p>
          </p:txBody>
        </p:sp>
        <p:sp>
          <p:nvSpPr>
            <p:cNvPr id="14" name="Rectangle 13"/>
            <p:cNvSpPr/>
            <p:nvPr/>
          </p:nvSpPr>
          <p:spPr>
            <a:xfrm>
              <a:off x="7759501" y="3821989"/>
              <a:ext cx="907621" cy="369332"/>
            </a:xfrm>
            <a:prstGeom prst="rect">
              <a:avLst/>
            </a:prstGeom>
            <a:solidFill>
              <a:schemeClr val="accent3">
                <a:lumMod val="40000"/>
                <a:lumOff val="60000"/>
              </a:schemeClr>
            </a:solidFill>
          </p:spPr>
          <p:txBody>
            <a:bodyPr wrap="none">
              <a:spAutoFit/>
            </a:bodyPr>
            <a:lstStyle/>
            <a:p>
              <a:r>
                <a:rPr lang="en-US" altLang="zh-CN" dirty="0" err="1" smtClean="0"/>
                <a:t>Huzhou</a:t>
              </a:r>
              <a:endParaRPr lang="zh-CN" altLang="en-US" dirty="0"/>
            </a:p>
          </p:txBody>
        </p:sp>
      </p:grpSp>
      <p:sp>
        <p:nvSpPr>
          <p:cNvPr id="31" name="Rectangular Callout 30"/>
          <p:cNvSpPr/>
          <p:nvPr/>
        </p:nvSpPr>
        <p:spPr>
          <a:xfrm>
            <a:off x="8732207" y="1061768"/>
            <a:ext cx="3280160" cy="2479384"/>
          </a:xfrm>
          <a:prstGeom prst="wedgeRectCallout">
            <a:avLst>
              <a:gd name="adj1" fmla="val -94611"/>
              <a:gd name="adj2" fmla="val 251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ular Callout 7"/>
          <p:cNvSpPr/>
          <p:nvPr/>
        </p:nvSpPr>
        <p:spPr>
          <a:xfrm>
            <a:off x="8737600" y="3717032"/>
            <a:ext cx="3280160" cy="3004444"/>
          </a:xfrm>
          <a:prstGeom prst="wedgeRectCallout">
            <a:avLst>
              <a:gd name="adj1" fmla="val -81645"/>
              <a:gd name="adj2" fmla="val -316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ular Callout 20"/>
          <p:cNvSpPr/>
          <p:nvPr/>
        </p:nvSpPr>
        <p:spPr>
          <a:xfrm>
            <a:off x="1096" y="1097058"/>
            <a:ext cx="3073495" cy="5624418"/>
          </a:xfrm>
          <a:prstGeom prst="wedgeRectCallout">
            <a:avLst>
              <a:gd name="adj1" fmla="val 123469"/>
              <a:gd name="adj2" fmla="val 608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Site Selection</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23</a:t>
            </a:fld>
            <a:endParaRPr lang="zh-CN" altLang="en-US"/>
          </a:p>
        </p:txBody>
      </p:sp>
      <p:pic>
        <p:nvPicPr>
          <p:cNvPr id="15" name="Picture 14"/>
          <p:cNvPicPr>
            <a:picLocks noChangeAspect="1"/>
          </p:cNvPicPr>
          <p:nvPr/>
        </p:nvPicPr>
        <p:blipFill>
          <a:blip r:embed="rId4"/>
          <a:stretch>
            <a:fillRect/>
          </a:stretch>
        </p:blipFill>
        <p:spPr>
          <a:xfrm>
            <a:off x="88451" y="4369848"/>
            <a:ext cx="2842579" cy="696978"/>
          </a:xfrm>
          <a:prstGeom prst="rect">
            <a:avLst/>
          </a:prstGeom>
        </p:spPr>
      </p:pic>
      <p:pic>
        <p:nvPicPr>
          <p:cNvPr id="16" name="Picture 15"/>
          <p:cNvPicPr>
            <a:picLocks noChangeAspect="1"/>
          </p:cNvPicPr>
          <p:nvPr/>
        </p:nvPicPr>
        <p:blipFill>
          <a:blip r:embed="rId5"/>
          <a:stretch>
            <a:fillRect/>
          </a:stretch>
        </p:blipFill>
        <p:spPr>
          <a:xfrm>
            <a:off x="88451" y="5066826"/>
            <a:ext cx="2909954" cy="728352"/>
          </a:xfrm>
          <a:prstGeom prst="rect">
            <a:avLst/>
          </a:prstGeom>
        </p:spPr>
      </p:pic>
      <p:pic>
        <p:nvPicPr>
          <p:cNvPr id="17" name="Picture 16"/>
          <p:cNvPicPr>
            <a:picLocks noChangeAspect="1"/>
          </p:cNvPicPr>
          <p:nvPr/>
        </p:nvPicPr>
        <p:blipFill>
          <a:blip r:embed="rId6"/>
          <a:stretch>
            <a:fillRect/>
          </a:stretch>
        </p:blipFill>
        <p:spPr>
          <a:xfrm>
            <a:off x="49520" y="1110150"/>
            <a:ext cx="2965547" cy="766495"/>
          </a:xfrm>
          <a:prstGeom prst="rect">
            <a:avLst/>
          </a:prstGeom>
        </p:spPr>
      </p:pic>
      <p:pic>
        <p:nvPicPr>
          <p:cNvPr id="26" name="Picture 25"/>
          <p:cNvPicPr>
            <a:picLocks noChangeAspect="1"/>
          </p:cNvPicPr>
          <p:nvPr/>
        </p:nvPicPr>
        <p:blipFill>
          <a:blip r:embed="rId7"/>
          <a:stretch>
            <a:fillRect/>
          </a:stretch>
        </p:blipFill>
        <p:spPr>
          <a:xfrm>
            <a:off x="9150672" y="4369848"/>
            <a:ext cx="2589647" cy="2289110"/>
          </a:xfrm>
          <a:prstGeom prst="rect">
            <a:avLst/>
          </a:prstGeom>
        </p:spPr>
      </p:pic>
      <p:pic>
        <p:nvPicPr>
          <p:cNvPr id="27" name="图片 20540"/>
          <p:cNvPicPr/>
          <p:nvPr/>
        </p:nvPicPr>
        <p:blipFill>
          <a:blip r:embed="rId8">
            <a:extLst>
              <a:ext uri="{28A0092B-C50C-407E-A947-70E740481C1C}">
                <a14:useLocalDpi xmlns:a14="http://schemas.microsoft.com/office/drawing/2010/main" val="0"/>
              </a:ext>
            </a:extLst>
          </a:blip>
          <a:srcRect/>
          <a:stretch>
            <a:fillRect/>
          </a:stretch>
        </p:blipFill>
        <p:spPr bwMode="auto">
          <a:xfrm>
            <a:off x="159069" y="1969949"/>
            <a:ext cx="2719612" cy="2387182"/>
          </a:xfrm>
          <a:prstGeom prst="rect">
            <a:avLst/>
          </a:prstGeom>
          <a:noFill/>
          <a:ln>
            <a:noFill/>
          </a:ln>
        </p:spPr>
      </p:pic>
      <p:pic>
        <p:nvPicPr>
          <p:cNvPr id="28" name="图片 12">
            <a:extLst>
              <a:ext uri="{FF2B5EF4-FFF2-40B4-BE49-F238E27FC236}">
                <a16:creationId xmlns:a16="http://schemas.microsoft.com/office/drawing/2014/main" id="{23336C4B-3D59-446A-8464-E620067E03AD}"/>
              </a:ext>
            </a:extLst>
          </p:cNvPr>
          <p:cNvPicPr/>
          <p:nvPr/>
        </p:nvPicPr>
        <p:blipFill rotWithShape="1">
          <a:blip r:embed="rId9"/>
          <a:srcRect l="12486" t="17683" r="14160" b="40144"/>
          <a:stretch/>
        </p:blipFill>
        <p:spPr>
          <a:xfrm>
            <a:off x="88451" y="5823090"/>
            <a:ext cx="2922712" cy="873442"/>
          </a:xfrm>
          <a:prstGeom prst="rect">
            <a:avLst/>
          </a:prstGeom>
          <a:solidFill>
            <a:srgbClr val="ACCFB7"/>
          </a:solidFill>
        </p:spPr>
      </p:pic>
      <p:pic>
        <p:nvPicPr>
          <p:cNvPr id="23" name="Picture 22"/>
          <p:cNvPicPr>
            <a:picLocks noChangeAspect="1"/>
          </p:cNvPicPr>
          <p:nvPr/>
        </p:nvPicPr>
        <p:blipFill>
          <a:blip r:embed="rId10"/>
          <a:stretch>
            <a:fillRect/>
          </a:stretch>
        </p:blipFill>
        <p:spPr>
          <a:xfrm>
            <a:off x="8777576" y="3757344"/>
            <a:ext cx="3173226" cy="558151"/>
          </a:xfrm>
          <a:prstGeom prst="rect">
            <a:avLst/>
          </a:prstGeom>
        </p:spPr>
      </p:pic>
      <p:sp>
        <p:nvSpPr>
          <p:cNvPr id="30" name="Footer Placeholder 29"/>
          <p:cNvSpPr>
            <a:spLocks noGrp="1"/>
          </p:cNvSpPr>
          <p:nvPr>
            <p:ph type="ftr" sz="quarter" idx="11"/>
          </p:nvPr>
        </p:nvSpPr>
        <p:spPr/>
        <p:txBody>
          <a:bodyPr/>
          <a:lstStyle/>
          <a:p>
            <a:r>
              <a:rPr lang="en-US" altLang="zh-CN" smtClean="0"/>
              <a:t>2023 International Workshop on the Circular Electron Positron Collider</a:t>
            </a:r>
            <a:endParaRPr lang="zh-CN" altLang="en-US" dirty="0"/>
          </a:p>
        </p:txBody>
      </p:sp>
      <p:sp>
        <p:nvSpPr>
          <p:cNvPr id="22" name="Rectangle 21"/>
          <p:cNvSpPr/>
          <p:nvPr/>
        </p:nvSpPr>
        <p:spPr>
          <a:xfrm>
            <a:off x="3011163" y="5552803"/>
            <a:ext cx="5753682" cy="1200329"/>
          </a:xfrm>
          <a:prstGeom prst="rect">
            <a:avLst/>
          </a:prstGeom>
          <a:solidFill>
            <a:schemeClr val="accent3">
              <a:lumMod val="40000"/>
              <a:lumOff val="60000"/>
            </a:schemeClr>
          </a:solidFill>
        </p:spPr>
        <p:txBody>
          <a:bodyPr wrap="square">
            <a:spAutoFit/>
          </a:bodyPr>
          <a:lstStyle/>
          <a:p>
            <a:pPr marL="285750" lvl="1" indent="-285750" algn="just">
              <a:buFont typeface="Arial" panose="020B0604020202020204" pitchFamily="34" charset="0"/>
              <a:buChar char="•"/>
            </a:pPr>
            <a:r>
              <a:rPr lang="en-US" altLang="zh-CN"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Six cities </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were investigated as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potential </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site for the CEPC;</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marL="285750" lvl="1" indent="-285750" algn="just">
              <a:buFont typeface="Arial" panose="020B0604020202020204" pitchFamily="34" charset="0"/>
              <a:buChar char="•"/>
            </a:pPr>
            <a:r>
              <a:rPr lang="en-US" altLang="zh-CN" dirty="0" smtClean="0"/>
              <a:t>Geodetic </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survey were conducted on all candidate sites</a:t>
            </a:r>
          </a:p>
          <a:p>
            <a:pPr marL="285750" lvl="1" indent="-285750" algn="just">
              <a:buFont typeface="Arial" panose="020B0604020202020204" pitchFamily="34" charset="0"/>
              <a:buChar char="•"/>
            </a:pPr>
            <a:r>
              <a:rPr lang="en-US" altLang="zh-CN" dirty="0" err="1" smtClean="0">
                <a:latin typeface="Times New Roman" panose="02020603050405020304" pitchFamily="18" charset="0"/>
                <a:ea typeface="Times New Roman" panose="02020603050405020304" pitchFamily="18" charset="0"/>
                <a:cs typeface="Times New Roman" panose="02020603050405020304" pitchFamily="18" charset="0"/>
              </a:rPr>
              <a:t>Qinghuangdao</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 Changsha and </a:t>
            </a:r>
            <a:r>
              <a:rPr lang="en-US" altLang="zh-CN" dirty="0" err="1" smtClean="0">
                <a:latin typeface="Times New Roman" panose="02020603050405020304" pitchFamily="18" charset="0"/>
                <a:ea typeface="Times New Roman" panose="02020603050405020304" pitchFamily="18" charset="0"/>
                <a:cs typeface="Times New Roman" panose="02020603050405020304" pitchFamily="18" charset="0"/>
              </a:rPr>
              <a:t>Huzhou</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 are selected for demonstration;</a:t>
            </a:r>
          </a:p>
        </p:txBody>
      </p:sp>
      <p:pic>
        <p:nvPicPr>
          <p:cNvPr id="29" name="图片 1"/>
          <p:cNvPicPr/>
          <p:nvPr/>
        </p:nvPicPr>
        <p:blipFill rotWithShape="1">
          <a:blip r:embed="rId11"/>
          <a:srcRect r="6740"/>
          <a:stretch/>
        </p:blipFill>
        <p:spPr>
          <a:xfrm>
            <a:off x="10272468" y="1967640"/>
            <a:ext cx="1674493" cy="1542479"/>
          </a:xfrm>
          <a:prstGeom prst="rect">
            <a:avLst/>
          </a:prstGeom>
          <a:noFill/>
          <a:ln>
            <a:noFill/>
          </a:ln>
        </p:spPr>
      </p:pic>
      <p:pic>
        <p:nvPicPr>
          <p:cNvPr id="32" name="图片 3"/>
          <p:cNvPicPr/>
          <p:nvPr/>
        </p:nvPicPr>
        <p:blipFill>
          <a:blip r:embed="rId12" cstate="print">
            <a:extLst>
              <a:ext uri="{28A0092B-C50C-407E-A947-70E740481C1C}">
                <a14:useLocalDpi xmlns:a14="http://schemas.microsoft.com/office/drawing/2010/main" val="0"/>
              </a:ext>
            </a:extLst>
          </a:blip>
          <a:srcRect l="42857" r="42540"/>
          <a:stretch>
            <a:fillRect/>
          </a:stretch>
        </p:blipFill>
        <p:spPr>
          <a:xfrm rot="16200000">
            <a:off x="9972196" y="-79278"/>
            <a:ext cx="787914" cy="3161615"/>
          </a:xfrm>
          <a:prstGeom prst="rect">
            <a:avLst/>
          </a:prstGeom>
        </p:spPr>
      </p:pic>
      <p:pic>
        <p:nvPicPr>
          <p:cNvPr id="2050" name="Picture 2" descr="~1[SHJSRP]PT0EOW7(9S)$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64845" y="2254162"/>
            <a:ext cx="1596065" cy="108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030069"/>
      </p:ext>
    </p:extLst>
  </p:cSld>
  <p:clrMapOvr>
    <a:masterClrMapping/>
  </p:clrMapOvr>
  <mc:AlternateContent xmlns:mc="http://schemas.openxmlformats.org/markup-compatibility/2006">
    <mc:Choice xmlns:p14="http://schemas.microsoft.com/office/powerpoint/2010/main" Requires="p14">
      <p:transition spd="slow" p14:dur="2000" advTm="60377"/>
    </mc:Choice>
    <mc:Fallback>
      <p:transition spd="slow" advTm="6037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grpSp>
        <p:nvGrpSpPr>
          <p:cNvPr id="13" name="Group 12"/>
          <p:cNvGrpSpPr/>
          <p:nvPr/>
        </p:nvGrpSpPr>
        <p:grpSpPr>
          <a:xfrm>
            <a:off x="9074194" y="2335344"/>
            <a:ext cx="2843323" cy="1689104"/>
            <a:chOff x="8956303" y="4908688"/>
            <a:chExt cx="3128748" cy="1858662"/>
          </a:xfrm>
        </p:grpSpPr>
        <p:pic>
          <p:nvPicPr>
            <p:cNvPr id="14" name="Picture 14" descr="http://cepc.ihep.ac.cn/events/cepc-chicago.jpg"/>
            <p:cNvPicPr>
              <a:picLocks noChangeAspect="1" noChangeArrowheads="1"/>
            </p:cNvPicPr>
            <p:nvPr/>
          </p:nvPicPr>
          <p:blipFill>
            <a:blip r:embed="rId3" cstate="print"/>
            <a:srcRect/>
            <a:stretch>
              <a:fillRect/>
            </a:stretch>
          </p:blipFill>
          <p:spPr bwMode="auto">
            <a:xfrm>
              <a:off x="8956303" y="4908688"/>
              <a:ext cx="3128748" cy="18586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015954" y="6393969"/>
              <a:ext cx="2868437" cy="307777"/>
            </a:xfrm>
            <a:prstGeom prst="rect">
              <a:avLst/>
            </a:prstGeom>
            <a:noFill/>
          </p:spPr>
          <p:txBody>
            <a:bodyPr wrap="square" rtlCol="0">
              <a:spAutoFit/>
            </a:bodyPr>
            <a:lstStyle/>
            <a:p>
              <a:r>
                <a:rPr lang="en-US" altLang="zh-CN" sz="1400" b="1" dirty="0">
                  <a:solidFill>
                    <a:srgbClr val="FFFF00"/>
                  </a:solidFill>
                  <a:latin typeface="Times New Roman" panose="02020603050405020304" pitchFamily="18" charset="0"/>
                  <a:cs typeface="Times New Roman" panose="02020603050405020304" pitchFamily="18" charset="0"/>
                </a:rPr>
                <a:t>CEPC workshop in Chicago, 2019</a:t>
              </a:r>
              <a:endParaRPr lang="zh-CN" altLang="en-US" sz="1400" b="1" dirty="0">
                <a:solidFill>
                  <a:srgbClr val="FFFF00"/>
                </a:solidFill>
                <a:latin typeface="Times New Roman" panose="02020603050405020304" pitchFamily="18" charset="0"/>
                <a:cs typeface="Times New Roman" panose="02020603050405020304" pitchFamily="18" charset="0"/>
              </a:endParaRPr>
            </a:p>
          </p:txBody>
        </p:sp>
      </p:grpSp>
      <p:sp>
        <p:nvSpPr>
          <p:cNvPr id="16" name="Content Placeholder 2"/>
          <p:cNvSpPr txBox="1"/>
          <p:nvPr/>
        </p:nvSpPr>
        <p:spPr>
          <a:xfrm>
            <a:off x="117370" y="2041460"/>
            <a:ext cx="5165591" cy="4150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Conceptual design report: </a:t>
            </a:r>
            <a:r>
              <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1143</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authors from 221 institutes </a:t>
            </a:r>
            <a:r>
              <a:rPr lang="en-US" altLang="zh-CN"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including </a:t>
            </a:r>
            <a:r>
              <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140</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International Institutes )</a:t>
            </a: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More than 20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MoUs</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signed and executed</a:t>
            </a:r>
          </a:p>
          <a:p>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Intensive collaboration on Physics studies</a:t>
            </a: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Oversea scientists made substantial contributions to the R&amp;D, especially the detector system</a:t>
            </a:r>
          </a:p>
          <a:p>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CEPC International Workshop since 2014</a:t>
            </a:r>
          </a:p>
          <a:p>
            <a:r>
              <a:rPr lang="en-US" sz="1800" dirty="0">
                <a:latin typeface="Times New Roman" panose="02020603050405020304" pitchFamily="18" charset="0"/>
                <a:ea typeface="Times New Roman" panose="02020603050405020304" pitchFamily="18" charset="0"/>
                <a:cs typeface="Times New Roman" panose="02020603050405020304" pitchFamily="18" charset="0"/>
              </a:rPr>
              <a:t>EU-US versions of CEPC</a:t>
            </a:r>
            <a:r>
              <a:rPr lang="zh-CN" alt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ea typeface="Times New Roman" panose="02020603050405020304" pitchFamily="18" charset="0"/>
                <a:cs typeface="Times New Roman" panose="02020603050405020304" pitchFamily="18" charset="0"/>
              </a:rPr>
              <a:t>WS</a:t>
            </a:r>
          </a:p>
          <a:p>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Annual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working month at HKIAS (since 2015)</a:t>
            </a:r>
          </a:p>
        </p:txBody>
      </p:sp>
      <p:pic>
        <p:nvPicPr>
          <p:cNvPr id="17" name="Picture 16"/>
          <p:cNvPicPr>
            <a:picLocks noChangeAspect="1"/>
          </p:cNvPicPr>
          <p:nvPr/>
        </p:nvPicPr>
        <p:blipFill>
          <a:blip r:embed="rId4"/>
          <a:stretch>
            <a:fillRect/>
          </a:stretch>
        </p:blipFill>
        <p:spPr>
          <a:xfrm>
            <a:off x="9069644" y="1142026"/>
            <a:ext cx="2847873" cy="1296004"/>
          </a:xfrm>
          <a:prstGeom prst="rect">
            <a:avLst/>
          </a:prstGeom>
        </p:spPr>
      </p:pic>
      <p:grpSp>
        <p:nvGrpSpPr>
          <p:cNvPr id="18" name="Group 17"/>
          <p:cNvGrpSpPr/>
          <p:nvPr/>
        </p:nvGrpSpPr>
        <p:grpSpPr>
          <a:xfrm>
            <a:off x="5359582" y="1114038"/>
            <a:ext cx="3719769" cy="2833970"/>
            <a:chOff x="7132320" y="3474720"/>
            <a:chExt cx="4206240" cy="3204596"/>
          </a:xfrm>
        </p:grpSpPr>
        <p:pic>
          <p:nvPicPr>
            <p:cNvPr id="19" name="图片 5"/>
            <p:cNvPicPr>
              <a:picLocks noChangeAspect="1" noChangeArrowheads="1"/>
            </p:cNvPicPr>
            <p:nvPr/>
          </p:nvPicPr>
          <p:blipFill>
            <a:blip r:embed="rId5" cstate="email"/>
            <a:srcRect/>
            <a:stretch>
              <a:fillRect/>
            </a:stretch>
          </p:blipFill>
          <p:spPr bwMode="auto">
            <a:xfrm>
              <a:off x="7132320" y="3474720"/>
              <a:ext cx="4206240" cy="320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9"/>
            <p:cNvSpPr txBox="1">
              <a:spLocks noChangeArrowheads="1"/>
            </p:cNvSpPr>
            <p:nvPr/>
          </p:nvSpPr>
          <p:spPr bwMode="auto">
            <a:xfrm>
              <a:off x="7463980" y="3548985"/>
              <a:ext cx="3522845" cy="400109"/>
            </a:xfrm>
            <a:prstGeom prst="rect">
              <a:avLst/>
            </a:prstGeom>
            <a:solidFill>
              <a:srgbClr val="FFFF00">
                <a:alpha val="90000"/>
              </a:srgbClr>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zh-CN" sz="1350" b="1" dirty="0">
                  <a:solidFill>
                    <a:srgbClr val="0000FF"/>
                  </a:solidFill>
                  <a:latin typeface="Malgun Gothic" panose="020B0503020000020004" pitchFamily="34" charset="-127"/>
                  <a:ea typeface="Malgun Gothic" panose="020B0503020000020004" pitchFamily="34" charset="-127"/>
                </a:rPr>
                <a:t>CEPC CDR Released (2018.11)</a:t>
              </a:r>
              <a:endParaRPr lang="en-US" altLang="en-US" sz="1350" b="1" dirty="0">
                <a:solidFill>
                  <a:srgbClr val="0000FF"/>
                </a:solidFill>
                <a:latin typeface="Malgun Gothic" panose="020B0503020000020004" pitchFamily="34" charset="-127"/>
                <a:ea typeface="Malgun Gothic" panose="020B0503020000020004" pitchFamily="34" charset="-127"/>
              </a:endParaRPr>
            </a:p>
          </p:txBody>
        </p:sp>
      </p:grpSp>
      <p:sp>
        <p:nvSpPr>
          <p:cNvPr id="21" name="TextBox 20"/>
          <p:cNvSpPr txBox="1"/>
          <p:nvPr/>
        </p:nvSpPr>
        <p:spPr>
          <a:xfrm>
            <a:off x="263352" y="1268760"/>
            <a:ext cx="4964699" cy="707886"/>
          </a:xfrm>
          <a:prstGeom prst="rect">
            <a:avLst/>
          </a:prstGeom>
          <a:noFill/>
        </p:spPr>
        <p:txBody>
          <a:bodyPr wrap="square">
            <a:spAutoFit/>
          </a:bodyPr>
          <a:lstStyle/>
          <a:p>
            <a:pPr marL="0" indent="0" algn="ctr">
              <a:buNone/>
            </a:pPr>
            <a:r>
              <a:rPr lang="en-GB"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CEPC attracts significant International participation </a:t>
            </a:r>
          </a:p>
        </p:txBody>
      </p:sp>
      <p:pic>
        <p:nvPicPr>
          <p:cNvPr id="22" name="Picture 21"/>
          <p:cNvPicPr>
            <a:picLocks noChangeAspect="1"/>
          </p:cNvPicPr>
          <p:nvPr/>
        </p:nvPicPr>
        <p:blipFill>
          <a:blip r:embed="rId6"/>
          <a:stretch>
            <a:fillRect/>
          </a:stretch>
        </p:blipFill>
        <p:spPr>
          <a:xfrm>
            <a:off x="5438481" y="3930103"/>
            <a:ext cx="6344238" cy="2508856"/>
          </a:xfrm>
          <a:prstGeom prst="rect">
            <a:avLst/>
          </a:prstGeom>
        </p:spPr>
      </p:pic>
      <p:sp>
        <p:nvSpPr>
          <p:cNvPr id="23"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International collaborations</a:t>
            </a:r>
            <a:endParaRPr lang="zh-CN" altLang="en-US" b="1" dirty="0">
              <a:solidFill>
                <a:srgbClr val="C00000"/>
              </a:solidFill>
            </a:endParaRPr>
          </a:p>
        </p:txBody>
      </p:sp>
      <p:sp>
        <p:nvSpPr>
          <p:cNvPr id="24" name="Slide Number Placeholder 23"/>
          <p:cNvSpPr>
            <a:spLocks noGrp="1"/>
          </p:cNvSpPr>
          <p:nvPr>
            <p:ph type="sldNum" sz="quarter" idx="12"/>
          </p:nvPr>
        </p:nvSpPr>
        <p:spPr/>
        <p:txBody>
          <a:bodyPr/>
          <a:lstStyle/>
          <a:p>
            <a:fld id="{F15E9139-A00B-4B2A-98A6-095DC08F1345}" type="slidenum">
              <a:rPr lang="zh-CN" altLang="en-US" smtClean="0"/>
              <a:pPr/>
              <a:t>24</a:t>
            </a:fld>
            <a:endParaRPr lang="zh-CN" altLang="en-US"/>
          </a:p>
        </p:txBody>
      </p:sp>
    </p:spTree>
    <p:extLst>
      <p:ext uri="{BB962C8B-B14F-4D97-AF65-F5344CB8AC3E}">
        <p14:creationId xmlns:p14="http://schemas.microsoft.com/office/powerpoint/2010/main" val="2367776598"/>
      </p:ext>
    </p:extLst>
  </p:cSld>
  <p:clrMapOvr>
    <a:masterClrMapping/>
  </p:clrMapOvr>
  <mc:AlternateContent xmlns:mc="http://schemas.openxmlformats.org/markup-compatibility/2006">
    <mc:Choice xmlns:p14="http://schemas.microsoft.com/office/powerpoint/2010/main" Requires="p14">
      <p:transition spd="slow" p14:dur="2000" advTm="141407"/>
    </mc:Choice>
    <mc:Fallback>
      <p:transition spd="slow" advTm="14140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3" name="Content Placeholder 2"/>
          <p:cNvSpPr>
            <a:spLocks noGrp="1"/>
          </p:cNvSpPr>
          <p:nvPr>
            <p:ph idx="1"/>
          </p:nvPr>
        </p:nvSpPr>
        <p:spPr>
          <a:xfrm>
            <a:off x="307381" y="4996575"/>
            <a:ext cx="11598969" cy="1450960"/>
          </a:xfrm>
        </p:spPr>
        <p:txBody>
          <a:bodyPr>
            <a:noAutofit/>
          </a:bodyPr>
          <a:lstStyle/>
          <a:p>
            <a:r>
              <a:rPr lang="en-US" sz="1600" dirty="0">
                <a:latin typeface="Times New Roman" panose="02020603050405020304" pitchFamily="18" charset="0"/>
                <a:ea typeface="Times New Roman" panose="02020603050405020304" pitchFamily="18" charset="0"/>
                <a:cs typeface="Times New Roman" panose="02020603050405020304" pitchFamily="18" charset="0"/>
              </a:rPr>
              <a:t>CEPC provides critical input to ESPPU &amp; Snowmass as a </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major player</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Team actively participate International Panel discussions</a:t>
            </a:r>
          </a:p>
          <a:p>
            <a:pPr marL="0" indent="0">
              <a:buNone/>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CEPC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attracts intensive international collaboration, ensuring that the CEPC design and technology are among the most advanced in the world. once approved, CEPC is expected to be substantially supported by international community. </a:t>
            </a:r>
          </a:p>
          <a:p>
            <a:endParaRPr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International influence</a:t>
            </a:r>
            <a:endParaRPr lang="zh-CN" altLang="en-US" b="1" dirty="0">
              <a:solidFill>
                <a:srgbClr val="C00000"/>
              </a:solidFill>
            </a:endParaRPr>
          </a:p>
        </p:txBody>
      </p:sp>
      <p:sp>
        <p:nvSpPr>
          <p:cNvPr id="12" name="Slide Number Placeholder 11"/>
          <p:cNvSpPr>
            <a:spLocks noGrp="1"/>
          </p:cNvSpPr>
          <p:nvPr>
            <p:ph type="sldNum" sz="quarter" idx="12"/>
          </p:nvPr>
        </p:nvSpPr>
        <p:spPr/>
        <p:txBody>
          <a:bodyPr/>
          <a:lstStyle/>
          <a:p>
            <a:fld id="{F15E9139-A00B-4B2A-98A6-095DC08F1345}" type="slidenum">
              <a:rPr lang="zh-CN" altLang="en-US" smtClean="0"/>
              <a:pPr/>
              <a:t>25</a:t>
            </a:fld>
            <a:endParaRPr lang="zh-CN" altLang="en-US"/>
          </a:p>
        </p:txBody>
      </p:sp>
      <p:pic>
        <p:nvPicPr>
          <p:cNvPr id="20" name="Picture 19"/>
          <p:cNvPicPr>
            <a:picLocks noChangeAspect="1"/>
          </p:cNvPicPr>
          <p:nvPr/>
        </p:nvPicPr>
        <p:blipFill>
          <a:blip r:embed="rId3"/>
          <a:stretch>
            <a:fillRect/>
          </a:stretch>
        </p:blipFill>
        <p:spPr>
          <a:xfrm>
            <a:off x="6076389" y="1267228"/>
            <a:ext cx="5857042" cy="3384376"/>
          </a:xfrm>
          <a:prstGeom prst="rect">
            <a:avLst/>
          </a:prstGeom>
        </p:spPr>
      </p:pic>
      <p:pic>
        <p:nvPicPr>
          <p:cNvPr id="21" name="Picture 20"/>
          <p:cNvPicPr>
            <a:picLocks noChangeAspect="1"/>
          </p:cNvPicPr>
          <p:nvPr/>
        </p:nvPicPr>
        <p:blipFill rotWithShape="1">
          <a:blip r:embed="rId4" cstate="print"/>
          <a:srcRect l="8809" t="4849" r="8982" b="2229"/>
          <a:stretch/>
        </p:blipFill>
        <p:spPr>
          <a:xfrm>
            <a:off x="3006287" y="1124170"/>
            <a:ext cx="2448272" cy="3847286"/>
          </a:xfrm>
          <a:prstGeom prst="rect">
            <a:avLst/>
          </a:prstGeom>
        </p:spPr>
      </p:pic>
      <p:pic>
        <p:nvPicPr>
          <p:cNvPr id="22" name="Picture 21"/>
          <p:cNvPicPr>
            <a:picLocks noChangeAspect="1"/>
          </p:cNvPicPr>
          <p:nvPr/>
        </p:nvPicPr>
        <p:blipFill rotWithShape="1">
          <a:blip r:embed="rId5" cstate="print"/>
          <a:srcRect l="9922" t="3786" r="7868" b="2985"/>
          <a:stretch/>
        </p:blipFill>
        <p:spPr>
          <a:xfrm>
            <a:off x="275819" y="1196752"/>
            <a:ext cx="2304256" cy="3546036"/>
          </a:xfrm>
          <a:prstGeom prst="rect">
            <a:avLst/>
          </a:prstGeom>
        </p:spPr>
      </p:pic>
      <p:sp>
        <p:nvSpPr>
          <p:cNvPr id="23" name="TextBox 22"/>
          <p:cNvSpPr txBox="1"/>
          <p:nvPr/>
        </p:nvSpPr>
        <p:spPr>
          <a:xfrm>
            <a:off x="717677" y="2562016"/>
            <a:ext cx="1317219" cy="338554"/>
          </a:xfrm>
          <a:prstGeom prst="rect">
            <a:avLst/>
          </a:prstGeom>
          <a:solidFill>
            <a:schemeClr val="accent6">
              <a:lumMod val="20000"/>
              <a:lumOff val="80000"/>
            </a:schemeClr>
          </a:solidFill>
        </p:spPr>
        <p:txBody>
          <a:bodyPr wrap="square">
            <a:spAutoFit/>
          </a:bodyPr>
          <a:lstStyle/>
          <a:p>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ESPPU input</a:t>
            </a:r>
            <a:endParaRPr sz="1600" dirty="0">
              <a:solidFill>
                <a:prstClr val="black"/>
              </a:solidFill>
            </a:endParaRPr>
          </a:p>
        </p:txBody>
      </p:sp>
      <p:sp>
        <p:nvSpPr>
          <p:cNvPr id="24" name="TextBox 23"/>
          <p:cNvSpPr txBox="1"/>
          <p:nvPr/>
        </p:nvSpPr>
        <p:spPr>
          <a:xfrm>
            <a:off x="3440140" y="2564904"/>
            <a:ext cx="1647748" cy="338554"/>
          </a:xfrm>
          <a:prstGeom prst="rect">
            <a:avLst/>
          </a:prstGeom>
          <a:solidFill>
            <a:schemeClr val="accent6">
              <a:lumMod val="20000"/>
              <a:lumOff val="80000"/>
            </a:schemeClr>
          </a:solidFill>
        </p:spPr>
        <p:txBody>
          <a:bodyPr wrap="square">
            <a:spAutoFit/>
          </a:bodyPr>
          <a:lstStyle/>
          <a:p>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Snowmass input</a:t>
            </a:r>
            <a:endParaRPr sz="1600" dirty="0">
              <a:solidFill>
                <a:prstClr val="black"/>
              </a:solidFill>
            </a:endParaRPr>
          </a:p>
        </p:txBody>
      </p:sp>
      <p:sp>
        <p:nvSpPr>
          <p:cNvPr id="25" name="文本框 10">
            <a:extLst>
              <a:ext uri="{FF2B5EF4-FFF2-40B4-BE49-F238E27FC236}">
                <a16:creationId xmlns:a16="http://schemas.microsoft.com/office/drawing/2014/main" id="{7BE19263-0395-4A9B-A486-7BDD29C43A9F}"/>
              </a:ext>
            </a:extLst>
          </p:cNvPr>
          <p:cNvSpPr txBox="1"/>
          <p:nvPr/>
        </p:nvSpPr>
        <p:spPr>
          <a:xfrm>
            <a:off x="553944" y="3097426"/>
            <a:ext cx="1644687" cy="507831"/>
          </a:xfrm>
          <a:prstGeom prst="rect">
            <a:avLst/>
          </a:prstGeom>
          <a:solidFill>
            <a:schemeClr val="accent4">
              <a:lumMod val="20000"/>
              <a:lumOff val="80000"/>
            </a:schemeClr>
          </a:solidFill>
        </p:spPr>
        <p:txBody>
          <a:bodyPr wrap="square" rtlCol="0">
            <a:spAutoFit/>
          </a:bodyPr>
          <a:lstStyle/>
          <a:p>
            <a:r>
              <a:rPr lang="en-US" altLang="zh-CN" sz="1350" dirty="0" err="1">
                <a:solidFill>
                  <a:prstClr val="black"/>
                </a:solidFill>
              </a:rPr>
              <a:t>arXiv</a:t>
            </a:r>
            <a:r>
              <a:rPr lang="en-US" altLang="zh-CN" sz="1350" dirty="0">
                <a:solidFill>
                  <a:prstClr val="black"/>
                </a:solidFill>
              </a:rPr>
              <a:t>: 1901.03170</a:t>
            </a:r>
          </a:p>
          <a:p>
            <a:r>
              <a:rPr lang="en-US" altLang="zh-CN" sz="1350" dirty="0">
                <a:solidFill>
                  <a:prstClr val="black"/>
                </a:solidFill>
              </a:rPr>
              <a:t>           1901.03169</a:t>
            </a:r>
            <a:endParaRPr lang="zh-CN" altLang="en-US" sz="1350" dirty="0">
              <a:solidFill>
                <a:prstClr val="black"/>
              </a:solidFill>
            </a:endParaRPr>
          </a:p>
        </p:txBody>
      </p:sp>
      <p:sp>
        <p:nvSpPr>
          <p:cNvPr id="26" name="文本框 22">
            <a:extLst>
              <a:ext uri="{FF2B5EF4-FFF2-40B4-BE49-F238E27FC236}">
                <a16:creationId xmlns:a16="http://schemas.microsoft.com/office/drawing/2014/main" id="{42CFA5A4-A28F-4F0A-9421-70EF9D42EC53}"/>
              </a:ext>
            </a:extLst>
          </p:cNvPr>
          <p:cNvSpPr txBox="1"/>
          <p:nvPr/>
        </p:nvSpPr>
        <p:spPr>
          <a:xfrm>
            <a:off x="3503712" y="3420953"/>
            <a:ext cx="1644687" cy="507831"/>
          </a:xfrm>
          <a:prstGeom prst="rect">
            <a:avLst/>
          </a:prstGeom>
          <a:solidFill>
            <a:schemeClr val="accent4">
              <a:lumMod val="20000"/>
              <a:lumOff val="80000"/>
            </a:schemeClr>
          </a:solidFill>
        </p:spPr>
        <p:txBody>
          <a:bodyPr wrap="square" rtlCol="0">
            <a:spAutoFit/>
          </a:bodyPr>
          <a:lstStyle/>
          <a:p>
            <a:r>
              <a:rPr lang="en-US" altLang="zh-CN" sz="1350" dirty="0" err="1">
                <a:solidFill>
                  <a:prstClr val="black"/>
                </a:solidFill>
              </a:rPr>
              <a:t>arXiv</a:t>
            </a:r>
            <a:r>
              <a:rPr lang="en-US" altLang="zh-CN" sz="1350" dirty="0">
                <a:solidFill>
                  <a:prstClr val="black"/>
                </a:solidFill>
              </a:rPr>
              <a:t>: 2203.09451</a:t>
            </a:r>
          </a:p>
          <a:p>
            <a:r>
              <a:rPr lang="en-US" altLang="zh-CN" sz="1350" dirty="0">
                <a:solidFill>
                  <a:prstClr val="black"/>
                </a:solidFill>
              </a:rPr>
              <a:t>           2205.08553</a:t>
            </a:r>
          </a:p>
        </p:txBody>
      </p:sp>
    </p:spTree>
    <p:extLst>
      <p:ext uri="{BB962C8B-B14F-4D97-AF65-F5344CB8AC3E}">
        <p14:creationId xmlns:p14="http://schemas.microsoft.com/office/powerpoint/2010/main" val="3470180958"/>
      </p:ext>
    </p:extLst>
  </p:cSld>
  <p:clrMapOvr>
    <a:masterClrMapping/>
  </p:clrMapOvr>
  <mc:AlternateContent xmlns:mc="http://schemas.openxmlformats.org/markup-compatibility/2006">
    <mc:Choice xmlns:p14="http://schemas.microsoft.com/office/powerpoint/2010/main" Requires="p14">
      <p:transition spd="slow" p14:dur="2000" advTm="61602"/>
    </mc:Choice>
    <mc:Fallback>
      <p:transition spd="slow" advTm="6160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3" name="Content Placeholder 2"/>
          <p:cNvSpPr>
            <a:spLocks noGrp="1"/>
          </p:cNvSpPr>
          <p:nvPr>
            <p:ph idx="1"/>
          </p:nvPr>
        </p:nvSpPr>
        <p:spPr>
          <a:xfrm>
            <a:off x="379636" y="5049370"/>
            <a:ext cx="11693028" cy="1485555"/>
          </a:xfrm>
        </p:spPr>
        <p:txBody>
          <a:bodyPr>
            <a:noAutofit/>
          </a:bodyPr>
          <a:lstStyle/>
          <a:p>
            <a:pPr>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CIPC, established in 2017, composed of ~ 70 high tech. enterprises, covers Superconducting materials, Superconducting cavities, cryomodules, cryogenics, Klystrons, electronics, power source, vacuum, civil engineering, etc. CIPC actively joins the Key technology R&amp;D and </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prepares for the mass production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for the CEPC construction. </a:t>
            </a:r>
          </a:p>
          <a:p>
            <a:pPr>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CEPC study group is actively </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surveying main international suppliers</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CEPC strongly promote these relevant technology development (cost-benefit).</a:t>
            </a:r>
            <a:endParaRPr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stretch>
            <a:fillRect/>
          </a:stretch>
        </p:blipFill>
        <p:spPr>
          <a:xfrm>
            <a:off x="364460" y="1136425"/>
            <a:ext cx="2842299" cy="1891790"/>
          </a:xfrm>
          <a:prstGeom prst="rect">
            <a:avLst/>
          </a:prstGeom>
        </p:spPr>
      </p:pic>
      <p:pic>
        <p:nvPicPr>
          <p:cNvPr id="5" name="Picture 4"/>
          <p:cNvPicPr>
            <a:picLocks noChangeAspect="1"/>
          </p:cNvPicPr>
          <p:nvPr/>
        </p:nvPicPr>
        <p:blipFill>
          <a:blip r:embed="rId4" cstate="print"/>
          <a:stretch>
            <a:fillRect/>
          </a:stretch>
        </p:blipFill>
        <p:spPr>
          <a:xfrm>
            <a:off x="8613937" y="1166764"/>
            <a:ext cx="3061278" cy="1892657"/>
          </a:xfrm>
          <a:prstGeom prst="rect">
            <a:avLst/>
          </a:prstGeom>
        </p:spPr>
      </p:pic>
      <p:pic>
        <p:nvPicPr>
          <p:cNvPr id="6" name="Picture 5"/>
          <p:cNvPicPr>
            <a:picLocks noChangeAspect="1"/>
          </p:cNvPicPr>
          <p:nvPr/>
        </p:nvPicPr>
        <p:blipFill>
          <a:blip r:embed="rId5" cstate="print"/>
          <a:stretch>
            <a:fillRect/>
          </a:stretch>
        </p:blipFill>
        <p:spPr>
          <a:xfrm>
            <a:off x="8613937" y="3238808"/>
            <a:ext cx="3107635" cy="1745997"/>
          </a:xfrm>
          <a:prstGeom prst="rect">
            <a:avLst/>
          </a:prstGeom>
        </p:spPr>
      </p:pic>
      <p:pic>
        <p:nvPicPr>
          <p:cNvPr id="7" name="Picture 6"/>
          <p:cNvPicPr>
            <a:picLocks noChangeAspect="1"/>
          </p:cNvPicPr>
          <p:nvPr/>
        </p:nvPicPr>
        <p:blipFill>
          <a:blip r:embed="rId6" cstate="print"/>
          <a:stretch>
            <a:fillRect/>
          </a:stretch>
        </p:blipFill>
        <p:spPr>
          <a:xfrm>
            <a:off x="6958652" y="1124744"/>
            <a:ext cx="1282204" cy="960881"/>
          </a:xfrm>
          <a:prstGeom prst="rect">
            <a:avLst/>
          </a:prstGeom>
        </p:spPr>
      </p:pic>
      <p:pic>
        <p:nvPicPr>
          <p:cNvPr id="8" name="Picture 7"/>
          <p:cNvPicPr>
            <a:picLocks noChangeAspect="1"/>
          </p:cNvPicPr>
          <p:nvPr/>
        </p:nvPicPr>
        <p:blipFill>
          <a:blip r:embed="rId7" cstate="print"/>
          <a:stretch>
            <a:fillRect/>
          </a:stretch>
        </p:blipFill>
        <p:spPr>
          <a:xfrm>
            <a:off x="3331931" y="1124744"/>
            <a:ext cx="3603571" cy="1971102"/>
          </a:xfrm>
          <a:prstGeom prst="rect">
            <a:avLst/>
          </a:prstGeom>
        </p:spPr>
      </p:pic>
      <p:pic>
        <p:nvPicPr>
          <p:cNvPr id="9" name="Picture 8"/>
          <p:cNvPicPr>
            <a:picLocks noChangeAspect="1"/>
          </p:cNvPicPr>
          <p:nvPr/>
        </p:nvPicPr>
        <p:blipFill>
          <a:blip r:embed="rId8" cstate="print"/>
          <a:stretch>
            <a:fillRect/>
          </a:stretch>
        </p:blipFill>
        <p:spPr>
          <a:xfrm>
            <a:off x="3303575" y="3059421"/>
            <a:ext cx="5067449" cy="1854929"/>
          </a:xfrm>
          <a:prstGeom prst="rect">
            <a:avLst/>
          </a:prstGeom>
        </p:spPr>
      </p:pic>
      <p:pic>
        <p:nvPicPr>
          <p:cNvPr id="10" name="Picture 9"/>
          <p:cNvPicPr>
            <a:picLocks noChangeAspect="1"/>
          </p:cNvPicPr>
          <p:nvPr/>
        </p:nvPicPr>
        <p:blipFill>
          <a:blip r:embed="rId9"/>
          <a:stretch>
            <a:fillRect/>
          </a:stretch>
        </p:blipFill>
        <p:spPr>
          <a:xfrm>
            <a:off x="364459" y="3059421"/>
            <a:ext cx="2842298" cy="1894865"/>
          </a:xfrm>
          <a:prstGeom prst="rect">
            <a:avLst/>
          </a:prstGeom>
        </p:spPr>
      </p:pic>
      <p:pic>
        <p:nvPicPr>
          <p:cNvPr id="11" name="Picture 10"/>
          <p:cNvPicPr>
            <a:picLocks noChangeAspect="1"/>
          </p:cNvPicPr>
          <p:nvPr/>
        </p:nvPicPr>
        <p:blipFill>
          <a:blip r:embed="rId10" cstate="print"/>
          <a:stretch>
            <a:fillRect/>
          </a:stretch>
        </p:blipFill>
        <p:spPr>
          <a:xfrm>
            <a:off x="6958652" y="2113092"/>
            <a:ext cx="1322019" cy="960882"/>
          </a:xfrm>
          <a:prstGeom prst="rect">
            <a:avLst/>
          </a:prstGeom>
        </p:spPr>
      </p:pic>
      <p:sp>
        <p:nvSpPr>
          <p:cNvPr id="12"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Industrial engagement</a:t>
            </a:r>
            <a:endParaRPr lang="zh-CN" altLang="en-US" b="1" dirty="0">
              <a:solidFill>
                <a:srgbClr val="C00000"/>
              </a:solidFill>
            </a:endParaRPr>
          </a:p>
        </p:txBody>
      </p:sp>
      <p:sp>
        <p:nvSpPr>
          <p:cNvPr id="13" name="Slide Number Placeholder 12"/>
          <p:cNvSpPr>
            <a:spLocks noGrp="1"/>
          </p:cNvSpPr>
          <p:nvPr>
            <p:ph type="sldNum" sz="quarter" idx="12"/>
          </p:nvPr>
        </p:nvSpPr>
        <p:spPr/>
        <p:txBody>
          <a:bodyPr/>
          <a:lstStyle/>
          <a:p>
            <a:fld id="{F15E9139-A00B-4B2A-98A6-095DC08F1345}" type="slidenum">
              <a:rPr lang="zh-CN" altLang="en-US" smtClean="0"/>
              <a:pPr/>
              <a:t>26</a:t>
            </a:fld>
            <a:endParaRPr lang="zh-CN" altLang="en-US"/>
          </a:p>
        </p:txBody>
      </p:sp>
    </p:spTree>
    <p:extLst>
      <p:ext uri="{BB962C8B-B14F-4D97-AF65-F5344CB8AC3E}">
        <p14:creationId xmlns:p14="http://schemas.microsoft.com/office/powerpoint/2010/main" val="1644264232"/>
      </p:ext>
    </p:extLst>
  </p:cSld>
  <p:clrMapOvr>
    <a:masterClrMapping/>
  </p:clrMapOvr>
  <mc:AlternateContent xmlns:mc="http://schemas.openxmlformats.org/markup-compatibility/2006">
    <mc:Choice xmlns:p14="http://schemas.microsoft.com/office/powerpoint/2010/main" Requires="p14">
      <p:transition spd="slow" p14:dur="2000" advTm="86934"/>
    </mc:Choice>
    <mc:Fallback>
      <p:transition spd="slow" advTm="8693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3" name="图片 1"/>
          <p:cNvPicPr>
            <a:picLocks noChangeAspect="1"/>
          </p:cNvPicPr>
          <p:nvPr/>
        </p:nvPicPr>
        <p:blipFill>
          <a:blip r:embed="rId3"/>
          <a:stretch>
            <a:fillRect/>
          </a:stretch>
        </p:blipFill>
        <p:spPr>
          <a:xfrm>
            <a:off x="2207568" y="1340768"/>
            <a:ext cx="7773074" cy="5316173"/>
          </a:xfrm>
          <a:prstGeom prst="rect">
            <a:avLst/>
          </a:prstGeom>
        </p:spPr>
      </p:pic>
      <p:sp>
        <p:nvSpPr>
          <p:cNvPr id="4" name="文本框 2"/>
          <p:cNvSpPr txBox="1"/>
          <p:nvPr/>
        </p:nvSpPr>
        <p:spPr>
          <a:xfrm>
            <a:off x="6703368" y="2058834"/>
            <a:ext cx="821059" cy="369332"/>
          </a:xfrm>
          <a:prstGeom prst="rect">
            <a:avLst/>
          </a:prstGeom>
          <a:solidFill>
            <a:srgbClr val="FFFF00"/>
          </a:solidFill>
        </p:spPr>
        <p:txBody>
          <a:bodyPr wrap="none" rtlCol="0">
            <a:spAutoFit/>
          </a:bodyPr>
          <a:lstStyle/>
          <a:p>
            <a:r>
              <a:rPr lang="en-US" altLang="zh-CN" dirty="0" smtClean="0">
                <a:solidFill>
                  <a:srgbClr val="C00000"/>
                </a:solidFill>
              </a:rPr>
              <a:t>15</a:t>
            </a:r>
            <a:r>
              <a:rPr lang="en-US" altLang="zh-CN" baseline="30000" dirty="0" smtClean="0">
                <a:solidFill>
                  <a:srgbClr val="C00000"/>
                </a:solidFill>
              </a:rPr>
              <a:t>th</a:t>
            </a:r>
            <a:r>
              <a:rPr lang="en-US" altLang="zh-CN" dirty="0" smtClean="0">
                <a:solidFill>
                  <a:srgbClr val="C00000"/>
                </a:solidFill>
              </a:rPr>
              <a:t> FY</a:t>
            </a:r>
            <a:endParaRPr lang="zh-CN" altLang="en-US" dirty="0">
              <a:solidFill>
                <a:srgbClr val="C00000"/>
              </a:solidFill>
            </a:endParaRPr>
          </a:p>
        </p:txBody>
      </p:sp>
      <p:sp>
        <p:nvSpPr>
          <p:cNvPr id="5" name="文本框 11"/>
          <p:cNvSpPr txBox="1"/>
          <p:nvPr/>
        </p:nvSpPr>
        <p:spPr>
          <a:xfrm>
            <a:off x="8074968" y="2102768"/>
            <a:ext cx="821059" cy="369332"/>
          </a:xfrm>
          <a:prstGeom prst="rect">
            <a:avLst/>
          </a:prstGeom>
          <a:solidFill>
            <a:srgbClr val="FFFF00"/>
          </a:solidFill>
        </p:spPr>
        <p:txBody>
          <a:bodyPr wrap="none" rtlCol="0">
            <a:spAutoFit/>
          </a:bodyPr>
          <a:lstStyle/>
          <a:p>
            <a:r>
              <a:rPr lang="en-US" altLang="zh-CN" dirty="0" smtClean="0">
                <a:solidFill>
                  <a:srgbClr val="C00000"/>
                </a:solidFill>
              </a:rPr>
              <a:t>16</a:t>
            </a:r>
            <a:r>
              <a:rPr lang="en-US" altLang="zh-CN" baseline="30000" dirty="0" smtClean="0">
                <a:solidFill>
                  <a:srgbClr val="C00000"/>
                </a:solidFill>
              </a:rPr>
              <a:t>th</a:t>
            </a:r>
            <a:r>
              <a:rPr lang="en-US" altLang="zh-CN" dirty="0" smtClean="0">
                <a:solidFill>
                  <a:srgbClr val="C00000"/>
                </a:solidFill>
              </a:rPr>
              <a:t> FY</a:t>
            </a:r>
            <a:endParaRPr lang="zh-CN" altLang="en-US" dirty="0">
              <a:solidFill>
                <a:srgbClr val="C00000"/>
              </a:solidFill>
            </a:endParaRPr>
          </a:p>
        </p:txBody>
      </p:sp>
      <p:sp>
        <p:nvSpPr>
          <p:cNvPr id="6" name="文本框 3"/>
          <p:cNvSpPr txBox="1"/>
          <p:nvPr/>
        </p:nvSpPr>
        <p:spPr>
          <a:xfrm>
            <a:off x="3465276" y="1084897"/>
            <a:ext cx="5257658" cy="369332"/>
          </a:xfrm>
          <a:prstGeom prst="rect">
            <a:avLst/>
          </a:prstGeom>
          <a:noFill/>
        </p:spPr>
        <p:txBody>
          <a:bodyPr wrap="none" rtlCol="0">
            <a:spAutoFit/>
          </a:bodyPr>
          <a:lstStyle/>
          <a:p>
            <a:r>
              <a:rPr lang="en-US" altLang="zh-CN" b="1" dirty="0" smtClean="0">
                <a:solidFill>
                  <a:srgbClr val="0F1AF7"/>
                </a:solidFill>
              </a:rPr>
              <a:t>TDR (2023), EDR(2026), start of construction (2027-8)</a:t>
            </a:r>
            <a:endParaRPr lang="zh-CN" altLang="en-US" b="1" dirty="0">
              <a:solidFill>
                <a:srgbClr val="0F1AF7"/>
              </a:solidFill>
            </a:endParaRPr>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CEPC timeline</a:t>
            </a:r>
            <a:endParaRPr lang="zh-CN" altLang="en-US" b="1" dirty="0">
              <a:solidFill>
                <a:srgbClr val="C00000"/>
              </a:solidFill>
            </a:endParaRPr>
          </a:p>
        </p:txBody>
      </p:sp>
      <p:sp>
        <p:nvSpPr>
          <p:cNvPr id="8" name="Slide Number Placeholder 7"/>
          <p:cNvSpPr>
            <a:spLocks noGrp="1"/>
          </p:cNvSpPr>
          <p:nvPr>
            <p:ph type="sldNum" sz="quarter" idx="12"/>
          </p:nvPr>
        </p:nvSpPr>
        <p:spPr/>
        <p:txBody>
          <a:bodyPr/>
          <a:lstStyle/>
          <a:p>
            <a:fld id="{F15E9139-A00B-4B2A-98A6-095DC08F1345}" type="slidenum">
              <a:rPr lang="zh-CN" altLang="en-US" smtClean="0"/>
              <a:pPr/>
              <a:t>27</a:t>
            </a:fld>
            <a:endParaRPr lang="zh-CN" altLang="en-US"/>
          </a:p>
        </p:txBody>
      </p:sp>
    </p:spTree>
    <p:extLst>
      <p:ext uri="{BB962C8B-B14F-4D97-AF65-F5344CB8AC3E}">
        <p14:creationId xmlns:p14="http://schemas.microsoft.com/office/powerpoint/2010/main" val="1940676490"/>
      </p:ext>
    </p:extLst>
  </p:cSld>
  <p:clrMapOvr>
    <a:masterClrMapping/>
  </p:clrMapOvr>
  <mc:AlternateContent xmlns:mc="http://schemas.openxmlformats.org/markup-compatibility/2006">
    <mc:Choice xmlns:p14="http://schemas.microsoft.com/office/powerpoint/2010/main" Requires="p14">
      <p:transition spd="slow" p14:dur="2000" advTm="101523"/>
    </mc:Choice>
    <mc:Fallback>
      <p:transition spd="slow" advTm="101523"/>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3" name="矩形 1"/>
          <p:cNvSpPr/>
          <p:nvPr/>
        </p:nvSpPr>
        <p:spPr>
          <a:xfrm>
            <a:off x="407368" y="1016156"/>
            <a:ext cx="11593288" cy="5225020"/>
          </a:xfrm>
          <a:prstGeom prst="rect">
            <a:avLst/>
          </a:prstGeom>
        </p:spPr>
        <p:txBody>
          <a:bodyPr wrap="square">
            <a:spAutoFit/>
          </a:bodyPr>
          <a:lstStyle/>
          <a:p>
            <a:pPr lvl="0">
              <a:spcBef>
                <a:spcPts val="1000"/>
              </a:spcBef>
            </a:pPr>
            <a:r>
              <a:rPr lang="en-US" altLang="zh-CN" sz="2800" b="1" dirty="0" smtClean="0">
                <a:latin typeface="Calibri" panose="020F0502020204030204" pitchFamily="34" charset="0"/>
                <a:ea typeface="等线" panose="02010600030101010101" pitchFamily="2" charset="-122"/>
                <a:cs typeface="Calibri" panose="020F0502020204030204" pitchFamily="34" charset="0"/>
              </a:rPr>
              <a:t>CEPC </a:t>
            </a:r>
          </a:p>
          <a:p>
            <a:pPr marL="285750" lvl="0" indent="-285750">
              <a:spcBef>
                <a:spcPts val="1000"/>
              </a:spcBef>
              <a:buFont typeface="Wingdings" panose="05000000000000000000" pitchFamily="2" charset="2"/>
              <a:buChar char="p"/>
            </a:pPr>
            <a:r>
              <a:rPr lang="en-US" altLang="zh-CN" sz="2400" b="1" dirty="0" smtClean="0">
                <a:solidFill>
                  <a:srgbClr val="008400"/>
                </a:solidFill>
                <a:latin typeface="Calibri" panose="020F0502020204030204" pitchFamily="34" charset="0"/>
                <a:ea typeface="等线" panose="02010600030101010101" pitchFamily="2" charset="-122"/>
                <a:cs typeface="Calibri" panose="020F0502020204030204" pitchFamily="34" charset="0"/>
              </a:rPr>
              <a:t> addresses </a:t>
            </a:r>
            <a:r>
              <a:rPr lang="en-US" altLang="zh-CN" sz="2400" b="1" dirty="0" smtClean="0">
                <a:solidFill>
                  <a:srgbClr val="008400"/>
                </a:solidFill>
                <a:latin typeface="Calibri" panose="020F0502020204030204" pitchFamily="34" charset="0"/>
                <a:ea typeface="等线" panose="02010600030101010101" pitchFamily="2" charset="-122"/>
                <a:cs typeface="Calibri" panose="020F0502020204030204" pitchFamily="34" charset="0"/>
              </a:rPr>
              <a:t>many most </a:t>
            </a:r>
            <a:r>
              <a:rPr lang="en-US" altLang="zh-CN" sz="2400" b="1" dirty="0">
                <a:solidFill>
                  <a:srgbClr val="008400"/>
                </a:solidFill>
                <a:latin typeface="Calibri" panose="020F0502020204030204" pitchFamily="34" charset="0"/>
                <a:ea typeface="等线" panose="02010600030101010101" pitchFamily="2" charset="-122"/>
                <a:cs typeface="Calibri" panose="020F0502020204030204" pitchFamily="34" charset="0"/>
              </a:rPr>
              <a:t>pressing &amp; critical science </a:t>
            </a:r>
            <a:r>
              <a:rPr lang="en-US" altLang="zh-CN" sz="2400" b="1" dirty="0" smtClean="0">
                <a:solidFill>
                  <a:srgbClr val="008400"/>
                </a:solidFill>
                <a:latin typeface="Calibri" panose="020F0502020204030204" pitchFamily="34" charset="0"/>
                <a:ea typeface="等线" panose="02010600030101010101" pitchFamily="2" charset="-122"/>
                <a:cs typeface="Calibri" panose="020F0502020204030204" pitchFamily="34" charset="0"/>
              </a:rPr>
              <a:t>problems in particle physics;</a:t>
            </a:r>
            <a:endParaRPr lang="zh-CN" altLang="en-US" sz="2400" b="1" dirty="0">
              <a:solidFill>
                <a:srgbClr val="008400"/>
              </a:solidFill>
              <a:latin typeface="Calibri" panose="020F0502020204030204" pitchFamily="34" charset="0"/>
              <a:ea typeface="等线" panose="02010600030101010101" pitchFamily="2" charset="-122"/>
              <a:cs typeface="Calibri" panose="020F0502020204030204" pitchFamily="34" charset="0"/>
            </a:endParaRPr>
          </a:p>
          <a:p>
            <a:pPr marL="285750" indent="-285750">
              <a:lnSpc>
                <a:spcPct val="90000"/>
              </a:lnSpc>
              <a:spcBef>
                <a:spcPts val="1000"/>
              </a:spcBef>
              <a:buFont typeface="Wingdings" panose="05000000000000000000" pitchFamily="2" charset="2"/>
              <a:buChar char="p"/>
            </a:pPr>
            <a:r>
              <a:rPr lang="en-US" altLang="zh-CN" sz="2400" b="1" dirty="0" smtClean="0">
                <a:solidFill>
                  <a:srgbClr val="0000FF"/>
                </a:solidFill>
                <a:ea typeface="等线" panose="02010600030101010101" pitchFamily="2" charset="-122"/>
                <a:cs typeface="Calibri" panose="020F0502020204030204" pitchFamily="34" charset="0"/>
              </a:rPr>
              <a:t> is </a:t>
            </a:r>
            <a:r>
              <a:rPr lang="en-US" altLang="zh-CN" sz="2400" b="1" dirty="0">
                <a:solidFill>
                  <a:srgbClr val="0000FF"/>
                </a:solidFill>
                <a:ea typeface="等线" panose="02010600030101010101" pitchFamily="2" charset="-122"/>
                <a:cs typeface="Calibri" panose="020F0502020204030204" pitchFamily="34" charset="0"/>
              </a:rPr>
              <a:t>part of the worldwide effort to build a leading edge, </a:t>
            </a:r>
            <a:r>
              <a:rPr lang="en-US" altLang="zh-CN" sz="2400" b="1" dirty="0" smtClean="0">
                <a:solidFill>
                  <a:srgbClr val="0000FF"/>
                </a:solidFill>
                <a:ea typeface="等线" panose="02010600030101010101" pitchFamily="2" charset="-122"/>
                <a:cs typeface="Calibri" panose="020F0502020204030204" pitchFamily="34" charset="0"/>
              </a:rPr>
              <a:t>highly capable </a:t>
            </a:r>
            <a:r>
              <a:rPr lang="en-US" altLang="zh-CN" sz="2400" b="1" dirty="0">
                <a:solidFill>
                  <a:srgbClr val="0000FF"/>
                </a:solidFill>
                <a:ea typeface="等线" panose="02010600030101010101" pitchFamily="2" charset="-122"/>
                <a:cs typeface="Calibri" panose="020F0502020204030204" pitchFamily="34" charset="0"/>
              </a:rPr>
              <a:t>next generation accelerator system as a Higgs </a:t>
            </a:r>
            <a:r>
              <a:rPr lang="en-US" altLang="zh-CN" sz="2400" b="1" dirty="0" smtClean="0">
                <a:solidFill>
                  <a:srgbClr val="0000FF"/>
                </a:solidFill>
                <a:ea typeface="等线" panose="02010600030101010101" pitchFamily="2" charset="-122"/>
                <a:cs typeface="Calibri" panose="020F0502020204030204" pitchFamily="34" charset="0"/>
              </a:rPr>
              <a:t>factory as </a:t>
            </a:r>
            <a:r>
              <a:rPr lang="en-US" altLang="zh-CN" sz="2400" b="1" dirty="0">
                <a:solidFill>
                  <a:srgbClr val="0000FF"/>
                </a:solidFill>
                <a:ea typeface="等线" panose="02010600030101010101" pitchFamily="2" charset="-122"/>
                <a:cs typeface="Calibri" panose="020F0502020204030204" pitchFamily="34" charset="0"/>
              </a:rPr>
              <a:t>well as for energy frontier collider</a:t>
            </a:r>
            <a:endPar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endParaRPr>
          </a:p>
          <a:p>
            <a:pPr marL="285750" lvl="0" indent="-285750">
              <a:lnSpc>
                <a:spcPct val="90000"/>
              </a:lnSpc>
              <a:spcBef>
                <a:spcPts val="1000"/>
              </a:spcBef>
              <a:buFont typeface="Wingdings" panose="05000000000000000000" pitchFamily="2" charset="2"/>
              <a:buChar char="p"/>
            </a:pPr>
            <a:r>
              <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rPr>
              <a:t>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h</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as made strong and systematic progress; design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and technologies are reaching maturity;</a:t>
            </a:r>
          </a:p>
          <a:p>
            <a:pPr marL="285750" indent="-285750">
              <a:lnSpc>
                <a:spcPct val="90000"/>
              </a:lnSpc>
              <a:spcBef>
                <a:spcPts val="1000"/>
              </a:spcBef>
              <a:buFont typeface="Wingdings" panose="05000000000000000000" pitchFamily="2" charset="2"/>
              <a:buChar char="p"/>
            </a:pPr>
            <a:r>
              <a:rPr lang="en-US" altLang="zh-CN" sz="2400" b="1" dirty="0" smtClean="0">
                <a:solidFill>
                  <a:srgbClr val="0000FF"/>
                </a:solidFill>
                <a:ea typeface="等线" panose="02010600030101010101" pitchFamily="2" charset="-122"/>
                <a:cs typeface="Calibri" panose="020F0502020204030204" pitchFamily="34" charset="0"/>
              </a:rPr>
              <a:t> is </a:t>
            </a:r>
            <a:r>
              <a:rPr lang="en-US" altLang="zh-CN" sz="2400" b="1" dirty="0">
                <a:solidFill>
                  <a:srgbClr val="0000FF"/>
                </a:solidFill>
                <a:ea typeface="等线" panose="02010600030101010101" pitchFamily="2" charset="-122"/>
                <a:cs typeface="Calibri" panose="020F0502020204030204" pitchFamily="34" charset="0"/>
              </a:rPr>
              <a:t>completing the TDR for the </a:t>
            </a:r>
            <a:r>
              <a:rPr lang="en-US" altLang="zh-CN" sz="2400" b="1" dirty="0" err="1">
                <a:solidFill>
                  <a:srgbClr val="0000FF"/>
                </a:solidFill>
                <a:ea typeface="等线" panose="02010600030101010101" pitchFamily="2" charset="-122"/>
                <a:cs typeface="Calibri" panose="020F0502020204030204" pitchFamily="34" charset="0"/>
              </a:rPr>
              <a:t>e</a:t>
            </a:r>
            <a:r>
              <a:rPr lang="en-US" altLang="zh-CN" sz="2400" b="1" baseline="30000" dirty="0" err="1">
                <a:solidFill>
                  <a:srgbClr val="0000FF"/>
                </a:solidFill>
                <a:ea typeface="等线" panose="02010600030101010101" pitchFamily="2" charset="-122"/>
                <a:cs typeface="Calibri" panose="020F0502020204030204" pitchFamily="34" charset="0"/>
              </a:rPr>
              <a:t>+</a:t>
            </a:r>
            <a:r>
              <a:rPr lang="en-US" altLang="zh-CN" sz="2400" b="1" dirty="0" err="1">
                <a:solidFill>
                  <a:srgbClr val="0000FF"/>
                </a:solidFill>
                <a:ea typeface="等线" panose="02010600030101010101" pitchFamily="2" charset="-122"/>
                <a:cs typeface="Calibri" panose="020F0502020204030204" pitchFamily="34" charset="0"/>
              </a:rPr>
              <a:t>e</a:t>
            </a:r>
            <a:r>
              <a:rPr lang="en-US" altLang="zh-CN" sz="2400" b="1" baseline="30000" dirty="0">
                <a:solidFill>
                  <a:srgbClr val="0000FF"/>
                </a:solidFill>
                <a:ea typeface="等线" panose="02010600030101010101" pitchFamily="2" charset="-122"/>
                <a:cs typeface="Calibri" panose="020F0502020204030204" pitchFamily="34" charset="0"/>
              </a:rPr>
              <a:t>-</a:t>
            </a:r>
            <a:r>
              <a:rPr lang="en-US" altLang="zh-CN" sz="2400" b="1" dirty="0">
                <a:solidFill>
                  <a:srgbClr val="0000FF"/>
                </a:solidFill>
                <a:ea typeface="等线" panose="02010600030101010101" pitchFamily="2" charset="-122"/>
                <a:cs typeface="Calibri" panose="020F0502020204030204" pitchFamily="34" charset="0"/>
              </a:rPr>
              <a:t> accelerator </a:t>
            </a:r>
            <a:r>
              <a:rPr lang="en-US" altLang="zh-CN" sz="2400" b="1" dirty="0" smtClean="0">
                <a:solidFill>
                  <a:srgbClr val="0000FF"/>
                </a:solidFill>
                <a:ea typeface="等线" panose="02010600030101010101" pitchFamily="2" charset="-122"/>
                <a:cs typeface="Calibri" panose="020F0502020204030204" pitchFamily="34" charset="0"/>
              </a:rPr>
              <a:t>and </a:t>
            </a:r>
            <a:r>
              <a:rPr lang="en-US" altLang="zh-CN" sz="2400" b="1" dirty="0">
                <a:solidFill>
                  <a:srgbClr val="0000FF"/>
                </a:solidFill>
                <a:ea typeface="等线" panose="02010600030101010101" pitchFamily="2" charset="-122"/>
                <a:cs typeface="Calibri" panose="020F0502020204030204" pitchFamily="34" charset="0"/>
              </a:rPr>
              <a:t>will enter the EDR phase</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a:t>
            </a:r>
            <a:endPar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endParaRPr>
          </a:p>
          <a:p>
            <a:pPr marL="285750" lvl="0" indent="-285750">
              <a:lnSpc>
                <a:spcPct val="90000"/>
              </a:lnSpc>
              <a:spcBef>
                <a:spcPts val="1000"/>
              </a:spcBef>
              <a:buFont typeface="Wingdings" panose="05000000000000000000" pitchFamily="2" charset="2"/>
              <a:buChar char="p"/>
            </a:pP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 has </a:t>
            </a:r>
            <a:r>
              <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rPr>
              <a:t>a strong-experienced team,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backed by IHEP </a:t>
            </a:r>
            <a:r>
              <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rPr>
              <a:t>support and international cooperation, which are keys to bring CEPC to fruition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a:t>
            </a:r>
            <a:endParaRPr lang="zh-CN" altLang="en-US" sz="2400" b="1" dirty="0">
              <a:solidFill>
                <a:srgbClr val="0000FF"/>
              </a:solidFill>
              <a:latin typeface="Calibri" panose="020F0502020204030204" pitchFamily="34" charset="0"/>
              <a:ea typeface="等线" panose="02010600030101010101" pitchFamily="2" charset="-122"/>
              <a:cs typeface="Calibri" panose="020F0502020204030204" pitchFamily="34" charset="0"/>
            </a:endParaRPr>
          </a:p>
          <a:p>
            <a:pPr marL="285750" lvl="0" indent="-285750">
              <a:spcBef>
                <a:spcPts val="1000"/>
              </a:spcBef>
              <a:buFont typeface="Wingdings" panose="05000000000000000000" pitchFamily="2" charset="2"/>
              <a:buChar char="p"/>
            </a:pP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 aims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schedule following </a:t>
            </a:r>
            <a:r>
              <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rPr>
              <a:t>China’s 5-year planning; expects to complete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the R&amp;D </a:t>
            </a:r>
            <a:r>
              <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rPr>
              <a:t>and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the preparation </a:t>
            </a:r>
            <a:r>
              <a:rPr lang="en-US" altLang="zh-CN" sz="2400" b="1" dirty="0">
                <a:solidFill>
                  <a:srgbClr val="0000FF"/>
                </a:solidFill>
                <a:latin typeface="Calibri" panose="020F0502020204030204" pitchFamily="34" charset="0"/>
                <a:ea typeface="等线" panose="02010600030101010101" pitchFamily="2" charset="-122"/>
                <a:cs typeface="Calibri" panose="020F0502020204030204" pitchFamily="34" charset="0"/>
              </a:rPr>
              <a:t>to build the facility and carry out the science </a:t>
            </a:r>
            <a:r>
              <a:rPr lang="en-US" altLang="zh-CN" sz="2400" b="1" dirty="0" smtClean="0">
                <a:solidFill>
                  <a:srgbClr val="0000FF"/>
                </a:solidFill>
                <a:latin typeface="Calibri" panose="020F0502020204030204" pitchFamily="34" charset="0"/>
                <a:ea typeface="等线" panose="02010600030101010101" pitchFamily="2" charset="-122"/>
                <a:cs typeface="Calibri" panose="020F0502020204030204" pitchFamily="34" charset="0"/>
              </a:rPr>
              <a:t>program</a:t>
            </a:r>
          </a:p>
          <a:p>
            <a:pPr marL="285750" indent="-285750">
              <a:spcBef>
                <a:spcPts val="1000"/>
              </a:spcBef>
              <a:buFont typeface="Wingdings" panose="05000000000000000000" pitchFamily="2" charset="2"/>
              <a:buChar char="p"/>
            </a:pPr>
            <a:r>
              <a:rPr lang="en-US" altLang="zh-CN" sz="2400" b="1" dirty="0" smtClean="0">
                <a:solidFill>
                  <a:srgbClr val="C00000"/>
                </a:solidFill>
                <a:ea typeface="等线" panose="02010600030101010101" pitchFamily="2" charset="-122"/>
                <a:cs typeface="Calibri" panose="020F0502020204030204" pitchFamily="34" charset="0"/>
              </a:rPr>
              <a:t> will </a:t>
            </a:r>
            <a:r>
              <a:rPr lang="en-US" altLang="zh-CN" sz="2400" b="1" dirty="0">
                <a:solidFill>
                  <a:srgbClr val="C00000"/>
                </a:solidFill>
                <a:ea typeface="等线" panose="02010600030101010101" pitchFamily="2" charset="-122"/>
                <a:cs typeface="Calibri" panose="020F0502020204030204" pitchFamily="34" charset="0"/>
              </a:rPr>
              <a:t>offer worldwide HEP community an early Higgs </a:t>
            </a:r>
            <a:r>
              <a:rPr lang="en-US" altLang="zh-CN" sz="2400" b="1" dirty="0" smtClean="0">
                <a:solidFill>
                  <a:srgbClr val="C00000"/>
                </a:solidFill>
                <a:ea typeface="等线" panose="02010600030101010101" pitchFamily="2" charset="-122"/>
                <a:cs typeface="Calibri" panose="020F0502020204030204" pitchFamily="34" charset="0"/>
              </a:rPr>
              <a:t>factory</a:t>
            </a:r>
            <a:endParaRPr lang="en-US" altLang="zh-CN" sz="2400" b="1" dirty="0">
              <a:solidFill>
                <a:srgbClr val="C00000"/>
              </a:solidFill>
              <a:ea typeface="等线" panose="02010600030101010101" pitchFamily="2" charset="-122"/>
              <a:cs typeface="Calibri" panose="020F0502020204030204" pitchFamily="34" charset="0"/>
            </a:endParaRPr>
          </a:p>
        </p:txBody>
      </p:sp>
      <p:sp>
        <p:nvSpPr>
          <p:cNvPr id="4"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Summary</a:t>
            </a:r>
            <a:endParaRPr lang="zh-CN" altLang="en-US" b="1" dirty="0">
              <a:solidFill>
                <a:srgbClr val="C00000"/>
              </a:solidFill>
            </a:endParaRPr>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28</a:t>
            </a:fld>
            <a:endParaRPr lang="zh-CN" altLang="en-US"/>
          </a:p>
        </p:txBody>
      </p:sp>
    </p:spTree>
    <p:extLst>
      <p:ext uri="{BB962C8B-B14F-4D97-AF65-F5344CB8AC3E}">
        <p14:creationId xmlns:p14="http://schemas.microsoft.com/office/powerpoint/2010/main" val="1506461905"/>
      </p:ext>
    </p:extLst>
  </p:cSld>
  <p:clrMapOvr>
    <a:masterClrMapping/>
  </p:clrMapOvr>
  <mc:AlternateContent xmlns:mc="http://schemas.openxmlformats.org/markup-compatibility/2006">
    <mc:Choice xmlns:p14="http://schemas.microsoft.com/office/powerpoint/2010/main" Requires="p14">
      <p:transition spd="slow" p14:dur="2000" advTm="443178"/>
    </mc:Choice>
    <mc:Fallback>
      <p:transition spd="slow" advTm="44317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6738" y="1234121"/>
            <a:ext cx="12120255" cy="5122230"/>
          </a:xfrm>
          <a:prstGeom prst="rect">
            <a:avLst/>
          </a:prstGeom>
        </p:spPr>
      </p:pic>
      <p:sp>
        <p:nvSpPr>
          <p:cNvPr id="2" name="Footer Placeholder 1"/>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5" name="Rectangle 4"/>
          <p:cNvSpPr/>
          <p:nvPr/>
        </p:nvSpPr>
        <p:spPr>
          <a:xfrm>
            <a:off x="1976923" y="0"/>
            <a:ext cx="8238153" cy="923330"/>
          </a:xfrm>
          <a:prstGeom prst="rect">
            <a:avLst/>
          </a:prstGeom>
          <a:noFill/>
        </p:spPr>
        <p:txBody>
          <a:bodyPr wrap="none" lIns="91440" tIns="45720" rIns="91440" bIns="45720">
            <a:spAutoFit/>
          </a:bodyPr>
          <a:lstStyle/>
          <a:p>
            <a:pPr algn="ctr"/>
            <a:r>
              <a:rPr lang="en-US" altLang="zh-CN" sz="5400" b="0" cap="none" spc="0" dirty="0" smtClean="0">
                <a:ln w="0"/>
                <a:solidFill>
                  <a:srgbClr val="FF0000"/>
                </a:solidFill>
                <a:effectLst>
                  <a:outerShdw blurRad="38100" dist="25400" dir="5400000" algn="ctr" rotWithShape="0">
                    <a:srgbClr val="6E747A">
                      <a:alpha val="43000"/>
                    </a:srgbClr>
                  </a:outerShdw>
                </a:effectLst>
              </a:rPr>
              <a:t>Thank you for your attention</a:t>
            </a:r>
            <a:endParaRPr lang="en-US" altLang="zh-CN" sz="5400" b="0"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58726182"/>
      </p:ext>
    </p:extLst>
  </p:cSld>
  <p:clrMapOvr>
    <a:masterClrMapping/>
  </p:clrMapOvr>
  <mc:AlternateContent xmlns:mc="http://schemas.openxmlformats.org/markup-compatibility/2006" xmlns:p14="http://schemas.microsoft.com/office/powerpoint/2010/main">
    <mc:Choice Requires="p14">
      <p:transition spd="slow" p14:dur="2000" advTm="6700"/>
    </mc:Choice>
    <mc:Fallback xmlns="">
      <p:transition spd="slow" advTm="67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479376" y="116632"/>
            <a:ext cx="1143523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A brief introduction to CEPC</a:t>
            </a:r>
            <a:endParaRPr lang="zh-CN" altLang="en-US" b="1" dirty="0">
              <a:solidFill>
                <a:srgbClr val="C00000"/>
              </a:solidFill>
            </a:endParaRPr>
          </a:p>
        </p:txBody>
      </p:sp>
      <p:sp>
        <p:nvSpPr>
          <p:cNvPr id="5" name="Footer Placeholder 4"/>
          <p:cNvSpPr>
            <a:spLocks noGrp="1"/>
          </p:cNvSpPr>
          <p:nvPr>
            <p:ph type="ftr" sz="quarter" idx="11"/>
          </p:nvPr>
        </p:nvSpPr>
        <p:spPr>
          <a:xfrm>
            <a:off x="3590973" y="6361085"/>
            <a:ext cx="5040560" cy="354977"/>
          </a:xfrm>
        </p:spPr>
        <p:txBody>
          <a:bodyPr/>
          <a:lstStyle/>
          <a:p>
            <a:r>
              <a:rPr lang="en-US" altLang="zh-CN" smtClean="0"/>
              <a:t>2023 International Workshop on the Circular Electron Positron Collider</a:t>
            </a:r>
            <a:endParaRPr lang="zh-CN" altLang="en-US" dirty="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263352" y="1052736"/>
                <a:ext cx="11809312" cy="2617349"/>
              </a:xfrm>
              <a:prstGeom prst="rect">
                <a:avLst/>
              </a:prstGeom>
            </p:spPr>
            <p:txBody>
              <a:bodyPr vert="horz" lIns="68580" tIns="34290" rIns="68580" bIns="34290" rtlCol="0">
                <a:noAutofit/>
              </a:bodyPr>
              <a:lstStyle>
                <a:lvl1pPr marL="461963" indent="-461963" algn="l" defTabSz="914400" rtl="0" eaLnBrk="1" latinLnBrk="0" hangingPunct="1">
                  <a:lnSpc>
                    <a:spcPct val="90000"/>
                  </a:lnSpc>
                  <a:spcBef>
                    <a:spcPts val="1000"/>
                  </a:spcBef>
                  <a:buFont typeface="Wingdings" panose="05000000000000000000" pitchFamily="2" charset="2"/>
                  <a:buChar char="v"/>
                  <a:defRPr sz="2000" kern="1200">
                    <a:solidFill>
                      <a:schemeClr val="tx1"/>
                    </a:solidFill>
                    <a:latin typeface="Arial" panose="020B0604020202020204" pitchFamily="34" charset="0"/>
                    <a:ea typeface="+mn-ea"/>
                    <a:cs typeface="Arial" panose="020B0604020202020204" pitchFamily="34" charset="0"/>
                  </a:defRPr>
                </a:lvl1pPr>
                <a:lvl2pPr marL="914400" indent="-45243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376363" indent="-4619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828800" indent="-452438" algn="l" defTabSz="914400" rtl="0" eaLnBrk="1" latinLnBrk="0" hangingPunct="1">
                  <a:lnSpc>
                    <a:spcPct val="90000"/>
                  </a:lnSpc>
                  <a:spcBef>
                    <a:spcPts val="500"/>
                  </a:spcBef>
                  <a:buFont typeface="Arial" panose="020B0604020202020204" pitchFamily="34" charset="0"/>
                  <a:buChar char="•"/>
                  <a:tabLst>
                    <a:tab pos="1828800" algn="l"/>
                  </a:tabLst>
                  <a:defRPr sz="1600" kern="1200">
                    <a:solidFill>
                      <a:schemeClr val="tx1"/>
                    </a:solidFill>
                    <a:latin typeface="Arial" panose="020B0604020202020204" pitchFamily="34" charset="0"/>
                    <a:ea typeface="+mn-ea"/>
                    <a:cs typeface="Arial" panose="020B0604020202020204" pitchFamily="34" charset="0"/>
                  </a:defRPr>
                </a:lvl4pPr>
                <a:lvl5pPr marL="1711325" indent="-3349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buFont typeface="Wingdings" panose="05000000000000000000" pitchFamily="2" charset="2"/>
                  <a:buChar char="q"/>
                </a:pPr>
                <a:r>
                  <a:rPr lang="en-US" dirty="0">
                    <a:solidFill>
                      <a:prstClr val="black"/>
                    </a:solidFill>
                  </a:rPr>
                  <a:t>The idea of </a:t>
                </a:r>
                <a:r>
                  <a:rPr lang="en-US" dirty="0" smtClean="0">
                    <a:solidFill>
                      <a:prstClr val="black"/>
                    </a:solidFill>
                  </a:rPr>
                  <a:t>CEPC was </a:t>
                </a:r>
                <a:r>
                  <a:rPr lang="en-US" dirty="0">
                    <a:solidFill>
                      <a:prstClr val="black"/>
                    </a:solidFill>
                  </a:rPr>
                  <a:t>proposed in Sep. 2012, and quickly gained the momentum in IHEP and in the world.</a:t>
                </a:r>
              </a:p>
              <a:p>
                <a:pPr>
                  <a:lnSpc>
                    <a:spcPct val="100000"/>
                  </a:lnSpc>
                  <a:spcBef>
                    <a:spcPts val="450"/>
                  </a:spcBef>
                  <a:buFont typeface="Wingdings" panose="05000000000000000000" pitchFamily="2" charset="2"/>
                  <a:buChar char="q"/>
                </a:pPr>
                <a:r>
                  <a:rPr lang="en-US" dirty="0" smtClean="0">
                    <a:solidFill>
                      <a:prstClr val="black"/>
                    </a:solidFill>
                  </a:rPr>
                  <a:t>The </a:t>
                </a:r>
                <a:r>
                  <a:rPr lang="en-US" dirty="0">
                    <a:solidFill>
                      <a:prstClr val="black"/>
                    </a:solidFill>
                  </a:rPr>
                  <a:t>CEPC aims to start operation in 2030’s, as a Higgs (Z / W) factory </a:t>
                </a:r>
                <a:r>
                  <a:rPr lang="en-US" altLang="zh-CN" dirty="0">
                    <a:solidFill>
                      <a:prstClr val="black"/>
                    </a:solidFill>
                  </a:rPr>
                  <a:t>in China</a:t>
                </a:r>
                <a:r>
                  <a:rPr lang="en-US" dirty="0">
                    <a:solidFill>
                      <a:prstClr val="black"/>
                    </a:solidFill>
                  </a:rPr>
                  <a:t>. </a:t>
                </a:r>
              </a:p>
              <a:p>
                <a:pPr>
                  <a:lnSpc>
                    <a:spcPct val="100000"/>
                  </a:lnSpc>
                  <a:spcBef>
                    <a:spcPts val="450"/>
                  </a:spcBef>
                  <a:buFont typeface="Wingdings" panose="05000000000000000000" pitchFamily="2" charset="2"/>
                  <a:buChar char="q"/>
                </a:pPr>
                <a:r>
                  <a:rPr lang="en-US" dirty="0">
                    <a:solidFill>
                      <a:prstClr val="black"/>
                    </a:solidFill>
                  </a:rPr>
                  <a:t>To run at </a:t>
                </a:r>
                <a14:m>
                  <m:oMath xmlns:m="http://schemas.openxmlformats.org/officeDocument/2006/math">
                    <m:rad>
                      <m:radPr>
                        <m:degHide m:val="on"/>
                        <m:ctrlPr>
                          <a:rPr lang="en-US" i="1">
                            <a:solidFill>
                              <a:prstClr val="black"/>
                            </a:solidFill>
                            <a:latin typeface="Cambria Math" panose="02040503050406030204" pitchFamily="18" charset="0"/>
                          </a:rPr>
                        </m:ctrlPr>
                      </m:radPr>
                      <m:deg/>
                      <m:e>
                        <m:r>
                          <a:rPr lang="en-US" i="1">
                            <a:solidFill>
                              <a:prstClr val="black"/>
                            </a:solidFill>
                            <a:latin typeface="Cambria Math" panose="02040503050406030204" pitchFamily="18" charset="0"/>
                          </a:rPr>
                          <m:t>𝑠</m:t>
                        </m:r>
                      </m:e>
                    </m:rad>
                  </m:oMath>
                </a14:m>
                <a:r>
                  <a:rPr lang="en-US" dirty="0">
                    <a:solidFill>
                      <a:prstClr val="black"/>
                    </a:solidFill>
                  </a:rPr>
                  <a:t> ~ 240 GeV, above the </a:t>
                </a:r>
                <a:r>
                  <a:rPr lang="en-US" b="1" dirty="0">
                    <a:solidFill>
                      <a:srgbClr val="0000FF"/>
                    </a:solidFill>
                  </a:rPr>
                  <a:t>ZH</a:t>
                </a:r>
                <a:r>
                  <a:rPr lang="en-US" dirty="0">
                    <a:solidFill>
                      <a:prstClr val="black"/>
                    </a:solidFill>
                  </a:rPr>
                  <a:t> production threshold for ≥1 M Higgs; at the </a:t>
                </a:r>
                <a:r>
                  <a:rPr lang="en-US" b="1" dirty="0">
                    <a:solidFill>
                      <a:srgbClr val="0000FF"/>
                    </a:solidFill>
                  </a:rPr>
                  <a:t>Z</a:t>
                </a:r>
                <a:r>
                  <a:rPr lang="en-US" dirty="0">
                    <a:solidFill>
                      <a:prstClr val="black"/>
                    </a:solidFill>
                  </a:rPr>
                  <a:t> pole for ~Tera Z;    at the </a:t>
                </a:r>
                <a:r>
                  <a:rPr lang="en-US" b="1" dirty="0">
                    <a:solidFill>
                      <a:srgbClr val="0000FF"/>
                    </a:solidFill>
                  </a:rPr>
                  <a:t>W</a:t>
                </a:r>
                <a:r>
                  <a:rPr lang="en-US" b="1" baseline="30000" dirty="0">
                    <a:solidFill>
                      <a:srgbClr val="0000FF"/>
                    </a:solidFill>
                  </a:rPr>
                  <a:t>+</a:t>
                </a:r>
                <a:r>
                  <a:rPr lang="en-US" b="1" dirty="0">
                    <a:solidFill>
                      <a:srgbClr val="0000FF"/>
                    </a:solidFill>
                  </a:rPr>
                  <a:t>W</a:t>
                </a:r>
                <a:r>
                  <a:rPr lang="en-US" b="1" baseline="30000" dirty="0">
                    <a:solidFill>
                      <a:srgbClr val="0000FF"/>
                    </a:solidFill>
                  </a:rPr>
                  <a:t>-</a:t>
                </a:r>
                <a:r>
                  <a:rPr lang="en-US" dirty="0">
                    <a:solidFill>
                      <a:prstClr val="black"/>
                    </a:solidFill>
                  </a:rPr>
                  <a:t> pair </a:t>
                </a:r>
                <a:r>
                  <a:rPr lang="en-US" dirty="0" smtClean="0">
                    <a:solidFill>
                      <a:prstClr val="black"/>
                    </a:solidFill>
                  </a:rPr>
                  <a:t>and then </a:t>
                </a:r>
                <a14:m>
                  <m:oMath xmlns:m="http://schemas.openxmlformats.org/officeDocument/2006/math">
                    <m:r>
                      <a:rPr lang="en-US" b="1" i="1">
                        <a:solidFill>
                          <a:srgbClr val="0000FF"/>
                        </a:solidFill>
                        <a:latin typeface="Cambria Math" panose="02040503050406030204" pitchFamily="18" charset="0"/>
                      </a:rPr>
                      <m:t>𝒕</m:t>
                    </m:r>
                    <m:acc>
                      <m:accPr>
                        <m:chr m:val="̅"/>
                        <m:ctrlPr>
                          <a:rPr lang="en-US" altLang="zh-CN" b="1" i="1">
                            <a:solidFill>
                              <a:srgbClr val="0000FF"/>
                            </a:solidFill>
                            <a:latin typeface="Cambria Math" panose="02040503050406030204" pitchFamily="18" charset="0"/>
                          </a:rPr>
                        </m:ctrlPr>
                      </m:accPr>
                      <m:e>
                        <m:r>
                          <a:rPr lang="en-US" altLang="zh-CN" b="1" i="1">
                            <a:solidFill>
                              <a:srgbClr val="0000FF"/>
                            </a:solidFill>
                            <a:latin typeface="Cambria Math" panose="02040503050406030204" pitchFamily="18" charset="0"/>
                          </a:rPr>
                          <m:t>𝒕</m:t>
                        </m:r>
                      </m:e>
                    </m:acc>
                  </m:oMath>
                </a14:m>
                <a:r>
                  <a:rPr lang="en-US" dirty="0">
                    <a:solidFill>
                      <a:prstClr val="black"/>
                    </a:solidFill>
                  </a:rPr>
                  <a:t> pair production thresholds.</a:t>
                </a:r>
              </a:p>
              <a:p>
                <a:pPr>
                  <a:lnSpc>
                    <a:spcPct val="100000"/>
                  </a:lnSpc>
                  <a:spcBef>
                    <a:spcPts val="450"/>
                  </a:spcBef>
                  <a:buFont typeface="Wingdings" panose="05000000000000000000" pitchFamily="2" charset="2"/>
                  <a:buChar char="q"/>
                </a:pPr>
                <a:r>
                  <a:rPr lang="en-US" dirty="0">
                    <a:solidFill>
                      <a:prstClr val="black"/>
                    </a:solidFill>
                  </a:rPr>
                  <a:t>Higgs, EW, flavor physics &amp; QCD, probes of physics BSM.</a:t>
                </a:r>
              </a:p>
              <a:p>
                <a:pPr>
                  <a:lnSpc>
                    <a:spcPct val="100000"/>
                  </a:lnSpc>
                  <a:spcBef>
                    <a:spcPts val="900"/>
                  </a:spcBef>
                  <a:buFont typeface="Wingdings" panose="05000000000000000000" pitchFamily="2" charset="2"/>
                  <a:buChar char="q"/>
                </a:pPr>
                <a:r>
                  <a:rPr lang="en-US" dirty="0">
                    <a:solidFill>
                      <a:prstClr val="black"/>
                    </a:solidFill>
                  </a:rPr>
                  <a:t>Possible </a:t>
                </a:r>
                <a:r>
                  <a:rPr lang="en-US" i="1" dirty="0">
                    <a:solidFill>
                      <a:prstClr val="black"/>
                    </a:solidFill>
                  </a:rPr>
                  <a:t>pp</a:t>
                </a:r>
                <a:r>
                  <a:rPr lang="en-US" dirty="0">
                    <a:solidFill>
                      <a:prstClr val="black"/>
                    </a:solidFill>
                  </a:rPr>
                  <a:t> collider (SppC) of </a:t>
                </a:r>
                <a14:m>
                  <m:oMath xmlns:m="http://schemas.openxmlformats.org/officeDocument/2006/math">
                    <m:rad>
                      <m:radPr>
                        <m:degHide m:val="on"/>
                        <m:ctrlPr>
                          <a:rPr lang="en-US" i="1">
                            <a:solidFill>
                              <a:prstClr val="black"/>
                            </a:solidFill>
                            <a:latin typeface="Cambria Math" panose="02040503050406030204" pitchFamily="18" charset="0"/>
                          </a:rPr>
                        </m:ctrlPr>
                      </m:radPr>
                      <m:deg/>
                      <m:e>
                        <m:r>
                          <a:rPr lang="en-US" i="1">
                            <a:solidFill>
                              <a:prstClr val="black"/>
                            </a:solidFill>
                            <a:latin typeface="Cambria Math" panose="02040503050406030204" pitchFamily="18" charset="0"/>
                          </a:rPr>
                          <m:t>𝑠</m:t>
                        </m:r>
                      </m:e>
                    </m:rad>
                  </m:oMath>
                </a14:m>
                <a:r>
                  <a:rPr lang="en-US" dirty="0">
                    <a:solidFill>
                      <a:prstClr val="black"/>
                    </a:solidFill>
                  </a:rPr>
                  <a:t> ~ 50–100 TeV in the far future.</a:t>
                </a: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263352" y="1052736"/>
                <a:ext cx="11809312" cy="2617349"/>
              </a:xfrm>
              <a:prstGeom prst="rect">
                <a:avLst/>
              </a:prstGeom>
              <a:blipFill>
                <a:blip r:embed="rId3"/>
                <a:stretch>
                  <a:fillRect l="-671" t="-1632" b="-932"/>
                </a:stretch>
              </a:blipFill>
            </p:spPr>
            <p:txBody>
              <a:bodyPr/>
              <a:lstStyle/>
              <a:p>
                <a:r>
                  <a:rPr lang="zh-CN" altLang="en-US">
                    <a:noFill/>
                  </a:rPr>
                  <a:t> </a:t>
                </a:r>
              </a:p>
            </p:txBody>
          </p:sp>
        </mc:Fallback>
      </mc:AlternateContent>
      <p:grpSp>
        <p:nvGrpSpPr>
          <p:cNvPr id="9" name="Group 5"/>
          <p:cNvGrpSpPr/>
          <p:nvPr/>
        </p:nvGrpSpPr>
        <p:grpSpPr>
          <a:xfrm>
            <a:off x="1351099" y="3717032"/>
            <a:ext cx="3456384" cy="2850028"/>
            <a:chOff x="304800" y="3493876"/>
            <a:chExt cx="4073078" cy="3252456"/>
          </a:xfrm>
        </p:grpSpPr>
        <p:pic>
          <p:nvPicPr>
            <p:cNvPr id="10" name="Picture 6"/>
            <p:cNvPicPr>
              <a:picLocks noChangeAspect="1"/>
            </p:cNvPicPr>
            <p:nvPr/>
          </p:nvPicPr>
          <p:blipFill rotWithShape="1">
            <a:blip r:embed="rId4" cstate="email">
              <a:extLst>
                <a:ext uri="{28A0092B-C50C-407E-A947-70E740481C1C}">
                  <a14:useLocalDpi xmlns:a14="http://schemas.microsoft.com/office/drawing/2010/main"/>
                </a:ext>
              </a:extLst>
            </a:blip>
            <a:srcRect t="1" r="2734" b="1848"/>
            <a:stretch/>
          </p:blipFill>
          <p:spPr>
            <a:xfrm>
              <a:off x="304800" y="3712485"/>
              <a:ext cx="4073078" cy="2641337"/>
            </a:xfrm>
            <a:prstGeom prst="rect">
              <a:avLst/>
            </a:prstGeom>
            <a:solidFill>
              <a:schemeClr val="bg2"/>
            </a:solidFill>
          </p:spPr>
        </p:pic>
        <mc:AlternateContent xmlns:mc="http://schemas.openxmlformats.org/markup-compatibility/2006" xmlns:a14="http://schemas.microsoft.com/office/drawing/2010/main">
          <mc:Choice Requires="a14">
            <p:sp>
              <p:nvSpPr>
                <p:cNvPr id="11" name="Rectangle 7"/>
                <p:cNvSpPr>
                  <a:spLocks noChangeArrowheads="1"/>
                </p:cNvSpPr>
                <p:nvPr/>
              </p:nvSpPr>
              <p:spPr bwMode="auto">
                <a:xfrm>
                  <a:off x="1603407" y="4615229"/>
                  <a:ext cx="2387340" cy="6541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algn="ctr" defTabSz="685800">
                    <a:spcBef>
                      <a:spcPts val="300"/>
                    </a:spcBef>
                    <a:buClr>
                      <a:srgbClr val="3333CC"/>
                    </a:buClr>
                    <a:buSzPct val="80000"/>
                    <a:defRPr/>
                  </a:pPr>
                  <a14:m>
                    <m:oMath xmlns:m="http://schemas.openxmlformats.org/officeDocument/2006/math">
                      <m:sSup>
                        <m:sSupPr>
                          <m:ctrlP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ctrlPr>
                        </m:sSupPr>
                        <m:e>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𝒆</m:t>
                          </m:r>
                        </m:e>
                        <m:sup>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m:t>
                          </m:r>
                        </m:sup>
                      </m:sSup>
                      <m:sSup>
                        <m:sSupPr>
                          <m:ctrlP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ctrlPr>
                        </m:sSupPr>
                        <m:e>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𝒆</m:t>
                          </m:r>
                        </m:e>
                        <m:sup>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m:t>
                          </m:r>
                        </m:sup>
                      </m:sSup>
                    </m:oMath>
                  </a14:m>
                  <a:r>
                    <a:rPr lang="en-US" altLang="zh-CN" sz="12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 Higgs (Z) factory</a:t>
                  </a:r>
                </a:p>
                <a:p>
                  <a:pPr marL="257175" indent="-257175" algn="ctr" defTabSz="685800">
                    <a:spcBef>
                      <a:spcPts val="300"/>
                    </a:spcBef>
                    <a:buClr>
                      <a:srgbClr val="3333CC"/>
                    </a:buClr>
                    <a:buSzPct val="80000"/>
                    <a:defRPr/>
                  </a:pPr>
                  <a:r>
                    <a:rPr lang="en-US" altLang="zh-CN" sz="1200" b="1" dirty="0">
                      <a:solidFill>
                        <a:srgbClr val="70AD47">
                          <a:lumMod val="50000"/>
                        </a:srgbClr>
                      </a:solidFill>
                      <a:latin typeface="Arial" panose="020B0604020202020204" pitchFamily="34" charset="0"/>
                      <a:ea typeface="Arial Unicode MS" panose="020B0604020202020204" pitchFamily="34" charset="-122"/>
                      <a:cs typeface="Arial" panose="020B0604020202020204" pitchFamily="34" charset="0"/>
                    </a:rPr>
                    <a:t>Ring length ~ 100 km</a:t>
                  </a:r>
                  <a:endParaRPr lang="en-US" altLang="zh-CN" sz="1200" b="1" dirty="0">
                    <a:solidFill>
                      <a:srgbClr val="70AD47">
                        <a:lumMod val="50000"/>
                      </a:srgbClr>
                    </a:solidFill>
                    <a:latin typeface="Arial" panose="020B0604020202020204" pitchFamily="34" charset="0"/>
                    <a:cs typeface="Arial" panose="020B0604020202020204" pitchFamily="34" charset="0"/>
                  </a:endParaRPr>
                </a:p>
              </p:txBody>
            </p:sp>
          </mc:Choice>
          <mc:Fallback xmlns="">
            <p:sp>
              <p:nvSpPr>
                <p:cNvPr id="13" name="Rectangle 7"/>
                <p:cNvSpPr>
                  <a:spLocks noRot="1" noChangeAspect="1" noMove="1" noResize="1" noEditPoints="1" noAdjustHandles="1" noChangeArrowheads="1" noChangeShapeType="1" noTextEdit="1"/>
                </p:cNvSpPr>
                <p:nvPr/>
              </p:nvSpPr>
              <p:spPr bwMode="auto">
                <a:xfrm>
                  <a:off x="1603407" y="4615229"/>
                  <a:ext cx="2387340" cy="654183"/>
                </a:xfrm>
                <a:prstGeom prst="rect">
                  <a:avLst/>
                </a:prstGeom>
                <a:blipFill rotWithShape="0">
                  <a:blip r:embed="rId5"/>
                  <a:stretch>
                    <a:fillRect t="-1220" b="-85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2" name="Rectangle 8"/>
            <p:cNvSpPr>
              <a:spLocks noChangeArrowheads="1"/>
            </p:cNvSpPr>
            <p:nvPr/>
          </p:nvSpPr>
          <p:spPr bwMode="auto">
            <a:xfrm>
              <a:off x="2016371" y="6353822"/>
              <a:ext cx="649940" cy="39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algn="ctr" defTabSz="685800">
                <a:spcBef>
                  <a:spcPts val="300"/>
                </a:spcBef>
                <a:buClr>
                  <a:srgbClr val="3333CC"/>
                </a:buClr>
                <a:buSzPct val="80000"/>
                <a:defRPr/>
              </a:pPr>
              <a:r>
                <a:rPr lang="en-US" altLang="zh-CN" sz="135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IP 1</a:t>
              </a:r>
              <a:endParaRPr lang="en-US" altLang="zh-CN" sz="1350" b="1" dirty="0">
                <a:solidFill>
                  <a:srgbClr val="70AD47">
                    <a:lumMod val="50000"/>
                  </a:srgbClr>
                </a:solidFill>
                <a:latin typeface="Arial" panose="020B0604020202020204" pitchFamily="34" charset="0"/>
                <a:cs typeface="Arial" panose="020B0604020202020204" pitchFamily="34" charset="0"/>
              </a:endParaRPr>
            </a:p>
          </p:txBody>
        </p:sp>
        <p:sp>
          <p:nvSpPr>
            <p:cNvPr id="13" name="Rectangle 9"/>
            <p:cNvSpPr>
              <a:spLocks noChangeArrowheads="1"/>
            </p:cNvSpPr>
            <p:nvPr/>
          </p:nvSpPr>
          <p:spPr bwMode="auto">
            <a:xfrm>
              <a:off x="2052110" y="3493876"/>
              <a:ext cx="649940" cy="39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algn="ctr" defTabSz="685800">
                <a:spcBef>
                  <a:spcPts val="300"/>
                </a:spcBef>
                <a:buClr>
                  <a:srgbClr val="3333CC"/>
                </a:buClr>
                <a:buSzPct val="80000"/>
                <a:defRPr/>
              </a:pPr>
              <a:r>
                <a:rPr lang="en-US" altLang="zh-CN" sz="135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IP 2</a:t>
              </a:r>
              <a:endParaRPr lang="en-US" altLang="zh-CN" sz="1350" b="1" dirty="0">
                <a:solidFill>
                  <a:srgbClr val="70AD47">
                    <a:lumMod val="50000"/>
                  </a:srgbClr>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6"/>
          <a:stretch>
            <a:fillRect/>
          </a:stretch>
        </p:blipFill>
        <p:spPr>
          <a:xfrm>
            <a:off x="5972550" y="3701613"/>
            <a:ext cx="3919950" cy="2766662"/>
          </a:xfrm>
          <a:prstGeom prst="rect">
            <a:avLst/>
          </a:prstGeom>
        </p:spPr>
      </p:pic>
      <p:sp>
        <p:nvSpPr>
          <p:cNvPr id="6" name="Slide Number Placeholder 5"/>
          <p:cNvSpPr>
            <a:spLocks noGrp="1"/>
          </p:cNvSpPr>
          <p:nvPr>
            <p:ph type="sldNum" sz="quarter" idx="12"/>
          </p:nvPr>
        </p:nvSpPr>
        <p:spPr/>
        <p:txBody>
          <a:bodyPr/>
          <a:lstStyle/>
          <a:p>
            <a:fld id="{F15E9139-A00B-4B2A-98A6-095DC08F1345}" type="slidenum">
              <a:rPr lang="zh-CN" altLang="en-US" smtClean="0"/>
              <a:pPr/>
              <a:t>3</a:t>
            </a:fld>
            <a:endParaRPr lang="zh-CN" altLang="en-US"/>
          </a:p>
        </p:txBody>
      </p:sp>
    </p:spTree>
    <p:extLst>
      <p:ext uri="{BB962C8B-B14F-4D97-AF65-F5344CB8AC3E}">
        <p14:creationId xmlns:p14="http://schemas.microsoft.com/office/powerpoint/2010/main" val="450977743"/>
      </p:ext>
    </p:extLst>
  </p:cSld>
  <p:clrMapOvr>
    <a:masterClrMapping/>
  </p:clrMapOvr>
  <mc:AlternateContent xmlns:mc="http://schemas.openxmlformats.org/markup-compatibility/2006">
    <mc:Choice xmlns:p14="http://schemas.microsoft.com/office/powerpoint/2010/main" Requires="p14">
      <p:transition spd="slow" p14:dur="2000" advTm="122895"/>
    </mc:Choice>
    <mc:Fallback>
      <p:transition spd="slow" advTm="12289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99708" y="116632"/>
            <a:ext cx="1151490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Steps advance and CEPC-CDR</a:t>
            </a:r>
            <a:endParaRPr lang="zh-CN" altLang="en-US" b="1" dirty="0">
              <a:solidFill>
                <a:srgbClr val="C00000"/>
              </a:solidFill>
            </a:endParaRPr>
          </a:p>
        </p:txBody>
      </p:sp>
      <p:sp>
        <p:nvSpPr>
          <p:cNvPr id="5" name="Footer Placeholder 4"/>
          <p:cNvSpPr>
            <a:spLocks noGrp="1"/>
          </p:cNvSpPr>
          <p:nvPr>
            <p:ph type="ftr" sz="quarter" idx="11"/>
          </p:nvPr>
        </p:nvSpPr>
        <p:spPr>
          <a:xfrm>
            <a:off x="3590973" y="6361085"/>
            <a:ext cx="5040560" cy="354977"/>
          </a:xfrm>
        </p:spPr>
        <p:txBody>
          <a:bodyPr/>
          <a:lstStyle/>
          <a:p>
            <a:r>
              <a:rPr lang="en-US" altLang="zh-CN" smtClean="0"/>
              <a:t>2023 International Workshop on the Circular Electron Positron Collider</a:t>
            </a:r>
            <a:endParaRPr lang="zh-CN" altLang="en-US" dirty="0"/>
          </a:p>
        </p:txBody>
      </p:sp>
      <p:pic>
        <p:nvPicPr>
          <p:cNvPr id="14" name="图片 22">
            <a:extLst>
              <a:ext uri="{FF2B5EF4-FFF2-40B4-BE49-F238E27FC236}">
                <a16:creationId xmlns:a16="http://schemas.microsoft.com/office/drawing/2014/main" id="{52EEA83D-4BD2-4705-B9AC-587A43847FAD}"/>
              </a:ext>
            </a:extLst>
          </p:cNvPr>
          <p:cNvPicPr/>
          <p:nvPr/>
        </p:nvPicPr>
        <p:blipFill>
          <a:blip r:embed="rId3" cstate="print"/>
          <a:stretch>
            <a:fillRect/>
          </a:stretch>
        </p:blipFill>
        <p:spPr>
          <a:xfrm>
            <a:off x="199321" y="1071986"/>
            <a:ext cx="2019910" cy="2700282"/>
          </a:xfrm>
          <a:prstGeom prst="rect">
            <a:avLst/>
          </a:prstGeom>
        </p:spPr>
      </p:pic>
      <p:pic>
        <p:nvPicPr>
          <p:cNvPr id="15" name="图片 23">
            <a:extLst>
              <a:ext uri="{FF2B5EF4-FFF2-40B4-BE49-F238E27FC236}">
                <a16:creationId xmlns:a16="http://schemas.microsoft.com/office/drawing/2014/main" id="{0FDA654D-4827-4101-8522-14E5E5805322}"/>
              </a:ext>
            </a:extLst>
          </p:cNvPr>
          <p:cNvPicPr/>
          <p:nvPr/>
        </p:nvPicPr>
        <p:blipFill>
          <a:blip r:embed="rId4" cstate="print"/>
          <a:stretch>
            <a:fillRect/>
          </a:stretch>
        </p:blipFill>
        <p:spPr>
          <a:xfrm>
            <a:off x="199321" y="3860096"/>
            <a:ext cx="2016224" cy="2691839"/>
          </a:xfrm>
          <a:prstGeom prst="rect">
            <a:avLst/>
          </a:prstGeom>
        </p:spPr>
      </p:pic>
      <p:pic>
        <p:nvPicPr>
          <p:cNvPr id="17" name="图片 11">
            <a:extLst>
              <a:ext uri="{FF2B5EF4-FFF2-40B4-BE49-F238E27FC236}">
                <a16:creationId xmlns:a16="http://schemas.microsoft.com/office/drawing/2014/main" id="{7038DE55-7D46-4092-B1E5-2607908F331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5596" y="2000986"/>
            <a:ext cx="4331754" cy="330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2">
            <a:extLst>
              <a:ext uri="{FF2B5EF4-FFF2-40B4-BE49-F238E27FC236}">
                <a16:creationId xmlns:a16="http://schemas.microsoft.com/office/drawing/2014/main" id="{257153E9-0EA2-4C32-A01F-8E1D2DBDA31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8084" y="2367459"/>
            <a:ext cx="5264580" cy="25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3">
            <a:extLst>
              <a:ext uri="{FF2B5EF4-FFF2-40B4-BE49-F238E27FC236}">
                <a16:creationId xmlns:a16="http://schemas.microsoft.com/office/drawing/2014/main" id="{DDF9C85B-8E01-45BB-BC92-A5504DEE80DC}"/>
              </a:ext>
            </a:extLst>
          </p:cNvPr>
          <p:cNvSpPr txBox="1">
            <a:spLocks noChangeArrowheads="1"/>
          </p:cNvSpPr>
          <p:nvPr/>
        </p:nvSpPr>
        <p:spPr bwMode="auto">
          <a:xfrm>
            <a:off x="2567608" y="1462096"/>
            <a:ext cx="3090077" cy="338554"/>
          </a:xfrm>
          <a:prstGeom prst="rect">
            <a:avLst/>
          </a:prstGeom>
          <a:solidFill>
            <a:srgbClr val="FFFF00">
              <a:alpha val="90000"/>
            </a:srgbClr>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zh-CN" sz="1600" b="1" dirty="0">
                <a:solidFill>
                  <a:srgbClr val="0000FF"/>
                </a:solidFill>
                <a:latin typeface="Malgun Gothic" panose="020B0503020000020004" pitchFamily="34" charset="-127"/>
                <a:ea typeface="Malgun Gothic" panose="020B0503020000020004" pitchFamily="34" charset="-127"/>
              </a:rPr>
              <a:t>CEPC CDR Released (2018.11)</a:t>
            </a:r>
            <a:endParaRPr lang="en-US" altLang="en-US" sz="1600" b="1" dirty="0">
              <a:solidFill>
                <a:srgbClr val="0000FF"/>
              </a:solidFill>
              <a:latin typeface="Malgun Gothic" panose="020B0503020000020004" pitchFamily="34" charset="-127"/>
              <a:ea typeface="Malgun Gothic" panose="020B0503020000020004" pitchFamily="34" charset="-127"/>
            </a:endParaRPr>
          </a:p>
        </p:txBody>
      </p:sp>
      <p:sp>
        <p:nvSpPr>
          <p:cNvPr id="20" name="文本框 13">
            <a:extLst>
              <a:ext uri="{FF2B5EF4-FFF2-40B4-BE49-F238E27FC236}">
                <a16:creationId xmlns:a16="http://schemas.microsoft.com/office/drawing/2014/main" id="{DDF9C85B-8E01-45BB-BC92-A5504DEE80DC}"/>
              </a:ext>
            </a:extLst>
          </p:cNvPr>
          <p:cNvSpPr txBox="1">
            <a:spLocks noChangeArrowheads="1"/>
          </p:cNvSpPr>
          <p:nvPr/>
        </p:nvSpPr>
        <p:spPr bwMode="auto">
          <a:xfrm>
            <a:off x="47329" y="1157157"/>
            <a:ext cx="1152127" cy="584775"/>
          </a:xfrm>
          <a:prstGeom prst="rect">
            <a:avLst/>
          </a:prstGeom>
          <a:solidFill>
            <a:srgbClr val="FFFF00">
              <a:alpha val="90000"/>
            </a:srgbClr>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zh-CN" sz="1600" b="1" dirty="0" smtClean="0">
                <a:solidFill>
                  <a:srgbClr val="0000FF"/>
                </a:solidFill>
                <a:latin typeface="Malgun Gothic" panose="020B0503020000020004" pitchFamily="34" charset="-127"/>
                <a:ea typeface="Malgun Gothic" panose="020B0503020000020004" pitchFamily="34" charset="-127"/>
              </a:rPr>
              <a:t>Pre-CDR in 2015</a:t>
            </a:r>
            <a:endParaRPr lang="en-US" altLang="en-US" sz="1600" b="1" dirty="0">
              <a:solidFill>
                <a:srgbClr val="0000FF"/>
              </a:solidFill>
              <a:latin typeface="Malgun Gothic" panose="020B0503020000020004" pitchFamily="34" charset="-127"/>
              <a:ea typeface="Malgun Gothic" panose="020B0503020000020004" pitchFamily="34" charset="-127"/>
            </a:endParaRPr>
          </a:p>
        </p:txBody>
      </p:sp>
      <p:sp>
        <p:nvSpPr>
          <p:cNvPr id="2" name="Slide Number Placeholder 1"/>
          <p:cNvSpPr>
            <a:spLocks noGrp="1"/>
          </p:cNvSpPr>
          <p:nvPr>
            <p:ph type="sldNum" sz="quarter" idx="12"/>
          </p:nvPr>
        </p:nvSpPr>
        <p:spPr/>
        <p:txBody>
          <a:bodyPr/>
          <a:lstStyle/>
          <a:p>
            <a:fld id="{F15E9139-A00B-4B2A-98A6-095DC08F1345}" type="slidenum">
              <a:rPr lang="zh-CN" altLang="en-US" smtClean="0"/>
              <a:pPr/>
              <a:t>4</a:t>
            </a:fld>
            <a:endParaRPr lang="zh-CN" altLang="en-US"/>
          </a:p>
        </p:txBody>
      </p:sp>
    </p:spTree>
    <p:extLst>
      <p:ext uri="{BB962C8B-B14F-4D97-AF65-F5344CB8AC3E}">
        <p14:creationId xmlns:p14="http://schemas.microsoft.com/office/powerpoint/2010/main" val="2060479243"/>
      </p:ext>
    </p:extLst>
  </p:cSld>
  <p:clrMapOvr>
    <a:masterClrMapping/>
  </p:clrMapOvr>
  <mc:AlternateContent xmlns:mc="http://schemas.openxmlformats.org/markup-compatibility/2006">
    <mc:Choice xmlns:p14="http://schemas.microsoft.com/office/powerpoint/2010/main" Requires="p14">
      <p:transition spd="slow" p14:dur="2000" advTm="37590"/>
    </mc:Choice>
    <mc:Fallback>
      <p:transition spd="slow" advTm="3759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590973" y="6361085"/>
            <a:ext cx="5040560" cy="354977"/>
          </a:xfrm>
        </p:spPr>
        <p:txBody>
          <a:bodyPr/>
          <a:lstStyle/>
          <a:p>
            <a:r>
              <a:rPr lang="en-US" altLang="zh-CN" smtClean="0"/>
              <a:t>2023 International Workshop on the Circular Electron Positron Collider</a:t>
            </a:r>
            <a:endParaRPr lang="zh-CN" altLang="en-US" dirty="0"/>
          </a:p>
        </p:txBody>
      </p:sp>
      <p:sp>
        <p:nvSpPr>
          <p:cNvPr id="2" name="Slide Number Placeholder 1"/>
          <p:cNvSpPr>
            <a:spLocks noGrp="1"/>
          </p:cNvSpPr>
          <p:nvPr>
            <p:ph type="sldNum" sz="quarter" idx="12"/>
          </p:nvPr>
        </p:nvSpPr>
        <p:spPr/>
        <p:txBody>
          <a:bodyPr/>
          <a:lstStyle/>
          <a:p>
            <a:fld id="{F15E9139-A00B-4B2A-98A6-095DC08F1345}" type="slidenum">
              <a:rPr lang="zh-CN" altLang="en-US" smtClean="0"/>
              <a:pPr/>
              <a:t>5</a:t>
            </a:fld>
            <a:endParaRPr lang="zh-CN" altLang="en-US"/>
          </a:p>
        </p:txBody>
      </p:sp>
      <p:sp>
        <p:nvSpPr>
          <p:cNvPr id="13" name="Rectangle 3">
            <a:extLst>
              <a:ext uri="{FF2B5EF4-FFF2-40B4-BE49-F238E27FC236}">
                <a16:creationId xmlns:a16="http://schemas.microsoft.com/office/drawing/2014/main" id="{C51F2AB9-8431-4D8E-A25D-D1BA0C7E884C}"/>
              </a:ext>
            </a:extLst>
          </p:cNvPr>
          <p:cNvSpPr/>
          <p:nvPr/>
        </p:nvSpPr>
        <p:spPr>
          <a:xfrm>
            <a:off x="400491" y="116632"/>
            <a:ext cx="11814453" cy="707886"/>
          </a:xfrm>
          <a:prstGeom prst="rect">
            <a:avLst/>
          </a:prstGeom>
        </p:spPr>
        <p:txBody>
          <a:bodyPr wrap="none">
            <a:spAutoFit/>
          </a:bodyPr>
          <a:lstStyle/>
          <a:p>
            <a:pPr lvl="0"/>
            <a:r>
              <a:rPr lang="en-US" altLang="zh-CN" sz="4000" b="1" dirty="0">
                <a:solidFill>
                  <a:srgbClr val="C00000"/>
                </a:solidFill>
                <a:latin typeface="Arial" panose="020B0604020202020204" pitchFamily="34" charset="0"/>
                <a:ea typeface="+mj-ea"/>
                <a:cs typeface="Arial" panose="020B0604020202020204" pitchFamily="34" charset="0"/>
              </a:rPr>
              <a:t>CEPC accelerator technical design report (TDR)</a:t>
            </a:r>
          </a:p>
        </p:txBody>
      </p:sp>
      <p:sp>
        <p:nvSpPr>
          <p:cNvPr id="22" name="Content Placeholder 2"/>
          <p:cNvSpPr txBox="1">
            <a:spLocks/>
          </p:cNvSpPr>
          <p:nvPr/>
        </p:nvSpPr>
        <p:spPr>
          <a:xfrm>
            <a:off x="117610" y="1143918"/>
            <a:ext cx="6912768" cy="5544616"/>
          </a:xfrm>
          <a:prstGeom prst="rect">
            <a:avLst/>
          </a:prstGeom>
          <a:solidFill>
            <a:schemeClr val="bg1">
              <a:lumMod val="95000"/>
            </a:schemeClr>
          </a:solidFill>
          <a:ln>
            <a:solidFill>
              <a:schemeClr val="accent1"/>
            </a:solidFill>
          </a:ln>
        </p:spPr>
        <p:txBody>
          <a:bodyPr vert="horz" lIns="68580" tIns="34290" rIns="68580" bIns="34290" rtlCol="0">
            <a:noAutofit/>
          </a:bodyPr>
          <a:lstStyle>
            <a:lvl1pPr marL="461963" indent="-461963" algn="l" defTabSz="914400" rtl="0" eaLnBrk="1" latinLnBrk="0" hangingPunct="1">
              <a:lnSpc>
                <a:spcPct val="90000"/>
              </a:lnSpc>
              <a:spcBef>
                <a:spcPts val="1000"/>
              </a:spcBef>
              <a:buFont typeface="Wingdings" panose="05000000000000000000" pitchFamily="2" charset="2"/>
              <a:buChar char="v"/>
              <a:defRPr sz="2000" kern="1200">
                <a:solidFill>
                  <a:schemeClr val="tx1"/>
                </a:solidFill>
                <a:latin typeface="Arial" panose="020B0604020202020204" pitchFamily="34" charset="0"/>
                <a:ea typeface="+mn-ea"/>
                <a:cs typeface="Arial" panose="020B0604020202020204" pitchFamily="34" charset="0"/>
              </a:defRPr>
            </a:lvl1pPr>
            <a:lvl2pPr marL="914400" indent="-45243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376363" indent="-4619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828800" indent="-452438" algn="l" defTabSz="914400" rtl="0" eaLnBrk="1" latinLnBrk="0" hangingPunct="1">
              <a:lnSpc>
                <a:spcPct val="90000"/>
              </a:lnSpc>
              <a:spcBef>
                <a:spcPts val="500"/>
              </a:spcBef>
              <a:buFont typeface="Arial" panose="020B0604020202020204" pitchFamily="34" charset="0"/>
              <a:buChar char="•"/>
              <a:tabLst>
                <a:tab pos="1828800" algn="l"/>
              </a:tabLst>
              <a:defRPr sz="1600" kern="1200">
                <a:solidFill>
                  <a:schemeClr val="tx1"/>
                </a:solidFill>
                <a:latin typeface="Arial" panose="020B0604020202020204" pitchFamily="34" charset="0"/>
                <a:ea typeface="+mn-ea"/>
                <a:cs typeface="Arial" panose="020B0604020202020204" pitchFamily="34" charset="0"/>
              </a:defRPr>
            </a:lvl4pPr>
            <a:lvl5pPr marL="1711325" indent="-3349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None/>
            </a:pPr>
            <a:r>
              <a:rPr lang="en-US" sz="1800" dirty="0">
                <a:solidFill>
                  <a:srgbClr val="000099"/>
                </a:solidFill>
              </a:rPr>
              <a:t>      The CEPC Accelerator TDR </a:t>
            </a:r>
            <a:r>
              <a:rPr lang="en-US" sz="1800" dirty="0" smtClean="0">
                <a:solidFill>
                  <a:srgbClr val="000099"/>
                </a:solidFill>
              </a:rPr>
              <a:t>covers</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The design and the knowledge and progress gained by the CEPC</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The advancement of the technologies the CEPC depends upon, delivered through the comprehensive R&amp;D program, HEPS experience and international contributions and cooperation</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New, innovative ideas and future upgrades to make the CEPC start-of-art as times moves forward</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The </a:t>
            </a:r>
            <a:r>
              <a:rPr lang="en-US" sz="1600" dirty="0" smtClean="0">
                <a:solidFill>
                  <a:prstClr val="black"/>
                </a:solidFill>
              </a:rPr>
              <a:t>costs</a:t>
            </a:r>
          </a:p>
          <a:p>
            <a:pPr marL="0" indent="0">
              <a:lnSpc>
                <a:spcPct val="100000"/>
              </a:lnSpc>
              <a:spcBef>
                <a:spcPts val="450"/>
              </a:spcBef>
              <a:buNone/>
            </a:pPr>
            <a:r>
              <a:rPr lang="en-US" altLang="zh-CN" sz="1800" dirty="0" smtClean="0">
                <a:solidFill>
                  <a:srgbClr val="000099"/>
                </a:solidFill>
              </a:rPr>
              <a:t>       Two </a:t>
            </a:r>
            <a:r>
              <a:rPr lang="en-US" altLang="zh-CN" sz="1800" dirty="0">
                <a:solidFill>
                  <a:srgbClr val="000099"/>
                </a:solidFill>
              </a:rPr>
              <a:t>phases of reviews </a:t>
            </a:r>
            <a:r>
              <a:rPr lang="en-US" altLang="zh-CN" sz="1800" dirty="0" smtClean="0">
                <a:solidFill>
                  <a:srgbClr val="000099"/>
                </a:solidFill>
              </a:rPr>
              <a:t>conducted</a:t>
            </a:r>
          </a:p>
          <a:p>
            <a:pPr marL="898525" indent="-898525">
              <a:lnSpc>
                <a:spcPct val="100000"/>
              </a:lnSpc>
              <a:spcBef>
                <a:spcPts val="450"/>
              </a:spcBef>
              <a:buNone/>
            </a:pPr>
            <a:r>
              <a:rPr lang="en-US" altLang="zh-CN" sz="1800" b="1" dirty="0" smtClean="0">
                <a:solidFill>
                  <a:srgbClr val="7030A0"/>
                </a:solidFill>
              </a:rPr>
              <a:t>Phase-I</a:t>
            </a:r>
            <a:r>
              <a:rPr lang="en-US" altLang="zh-CN" sz="1600" dirty="0">
                <a:solidFill>
                  <a:prstClr val="black"/>
                </a:solidFill>
              </a:rPr>
              <a:t>: </a:t>
            </a:r>
            <a:r>
              <a:rPr lang="en-US" altLang="zh-CN" sz="1800" dirty="0">
                <a:solidFill>
                  <a:prstClr val="black"/>
                </a:solidFill>
              </a:rPr>
              <a:t>This review on the </a:t>
            </a:r>
            <a:r>
              <a:rPr lang="en-US" altLang="zh-CN" sz="1800" b="1" dirty="0">
                <a:solidFill>
                  <a:srgbClr val="C00000"/>
                </a:solidFill>
              </a:rPr>
              <a:t>technical aspects </a:t>
            </a:r>
            <a:r>
              <a:rPr lang="en-US" altLang="zh-CN" sz="1800" dirty="0" smtClean="0">
                <a:solidFill>
                  <a:prstClr val="black"/>
                </a:solidFill>
              </a:rPr>
              <a:t>of </a:t>
            </a:r>
            <a:r>
              <a:rPr lang="en-US" altLang="zh-CN" sz="1800" dirty="0">
                <a:solidFill>
                  <a:prstClr val="black"/>
                </a:solidFill>
              </a:rPr>
              <a:t>CEPC accelerator </a:t>
            </a:r>
            <a:r>
              <a:rPr lang="en-US" altLang="zh-CN" sz="1600" dirty="0">
                <a:solidFill>
                  <a:prstClr val="black"/>
                </a:solidFill>
              </a:rPr>
              <a:t> </a:t>
            </a:r>
            <a:r>
              <a:rPr lang="en-US" altLang="zh-CN" sz="1600" dirty="0">
                <a:solidFill>
                  <a:srgbClr val="00B050"/>
                </a:solidFill>
              </a:rPr>
              <a:t>June 12-16, HKUST</a:t>
            </a:r>
            <a:endParaRPr lang="en-US" altLang="zh-CN" sz="1600" dirty="0">
              <a:solidFill>
                <a:prstClr val="black"/>
              </a:solidFill>
            </a:endParaRPr>
          </a:p>
          <a:p>
            <a:pPr marL="898525" lvl="1" indent="-898525">
              <a:lnSpc>
                <a:spcPct val="100000"/>
              </a:lnSpc>
              <a:spcBef>
                <a:spcPts val="450"/>
              </a:spcBef>
              <a:buNone/>
            </a:pPr>
            <a:r>
              <a:rPr lang="en-US" altLang="zh-CN" sz="1800" b="1" dirty="0">
                <a:solidFill>
                  <a:srgbClr val="7030A0"/>
                </a:solidFill>
              </a:rPr>
              <a:t>Phase-II: </a:t>
            </a:r>
            <a:r>
              <a:rPr lang="en-US" altLang="zh-CN" sz="1800" dirty="0">
                <a:solidFill>
                  <a:prstClr val="black"/>
                </a:solidFill>
              </a:rPr>
              <a:t>Review on the </a:t>
            </a:r>
            <a:r>
              <a:rPr lang="en-US" altLang="zh-CN" sz="1800" b="1" dirty="0" smtClean="0">
                <a:solidFill>
                  <a:srgbClr val="C00000"/>
                </a:solidFill>
              </a:rPr>
              <a:t>cost </a:t>
            </a:r>
            <a:r>
              <a:rPr lang="en-US" altLang="zh-CN" sz="1800" b="1" dirty="0">
                <a:solidFill>
                  <a:srgbClr val="C00000"/>
                </a:solidFill>
              </a:rPr>
              <a:t>aspects </a:t>
            </a:r>
            <a:endParaRPr lang="en-US" altLang="zh-CN" sz="1800" b="1" dirty="0" smtClean="0">
              <a:solidFill>
                <a:srgbClr val="C00000"/>
              </a:solidFill>
            </a:endParaRPr>
          </a:p>
          <a:p>
            <a:pPr marL="898525" lvl="1" indent="-898525">
              <a:lnSpc>
                <a:spcPct val="100000"/>
              </a:lnSpc>
              <a:spcBef>
                <a:spcPts val="450"/>
              </a:spcBef>
              <a:buNone/>
            </a:pPr>
            <a:r>
              <a:rPr lang="en-US" altLang="zh-CN" sz="1800" b="1" dirty="0" smtClean="0">
                <a:solidFill>
                  <a:srgbClr val="C00000"/>
                </a:solidFill>
              </a:rPr>
              <a:t>       civil cost review </a:t>
            </a:r>
            <a:r>
              <a:rPr lang="en-US" altLang="zh-CN" sz="1800" dirty="0" smtClean="0">
                <a:solidFill>
                  <a:prstClr val="black"/>
                </a:solidFill>
              </a:rPr>
              <a:t>by </a:t>
            </a:r>
            <a:r>
              <a:rPr lang="en-US" altLang="zh-CN" sz="1800" dirty="0">
                <a:solidFill>
                  <a:prstClr val="black"/>
                </a:solidFill>
              </a:rPr>
              <a:t>a domestic </a:t>
            </a:r>
            <a:r>
              <a:rPr lang="en-US" altLang="zh-CN" sz="1800" dirty="0" smtClean="0">
                <a:solidFill>
                  <a:prstClr val="black"/>
                </a:solidFill>
              </a:rPr>
              <a:t> committee </a:t>
            </a:r>
            <a:r>
              <a:rPr lang="en-US" altLang="zh-CN" sz="1600" dirty="0">
                <a:solidFill>
                  <a:srgbClr val="00B050"/>
                </a:solidFill>
              </a:rPr>
              <a:t>June 26, </a:t>
            </a:r>
            <a:r>
              <a:rPr lang="en-US" altLang="zh-CN" sz="1600" dirty="0" smtClean="0">
                <a:solidFill>
                  <a:srgbClr val="00B050"/>
                </a:solidFill>
              </a:rPr>
              <a:t>2023</a:t>
            </a:r>
            <a:r>
              <a:rPr lang="en-US" altLang="zh-CN" sz="1400" dirty="0" smtClean="0">
                <a:solidFill>
                  <a:prstClr val="black"/>
                </a:solidFill>
              </a:rPr>
              <a:t>         </a:t>
            </a:r>
            <a:endParaRPr lang="en-US" altLang="zh-CN" sz="1400" dirty="0">
              <a:solidFill>
                <a:prstClr val="black"/>
              </a:solidFill>
            </a:endParaRPr>
          </a:p>
          <a:p>
            <a:pPr marL="461962" lvl="1" indent="0">
              <a:lnSpc>
                <a:spcPct val="100000"/>
              </a:lnSpc>
              <a:spcBef>
                <a:spcPts val="0"/>
              </a:spcBef>
              <a:buNone/>
            </a:pPr>
            <a:r>
              <a:rPr lang="en-US" altLang="zh-CN" sz="1600" dirty="0" smtClean="0"/>
              <a:t>committee </a:t>
            </a:r>
            <a:r>
              <a:rPr lang="en-US" altLang="zh-CN" sz="1600" dirty="0"/>
              <a:t>report was presented to an </a:t>
            </a:r>
            <a:r>
              <a:rPr lang="en-US" altLang="zh-CN" sz="1600" dirty="0" smtClean="0"/>
              <a:t>international </a:t>
            </a:r>
            <a:r>
              <a:rPr lang="en-US" altLang="zh-CN" sz="1600" dirty="0"/>
              <a:t>panel</a:t>
            </a:r>
            <a:r>
              <a:rPr lang="en-US" altLang="zh-CN" sz="1600" dirty="0">
                <a:solidFill>
                  <a:srgbClr val="00B0F0"/>
                </a:solidFill>
              </a:rPr>
              <a:t> </a:t>
            </a:r>
            <a:r>
              <a:rPr lang="en-US" altLang="zh-CN" sz="1600" dirty="0">
                <a:solidFill>
                  <a:srgbClr val="00B050"/>
                </a:solidFill>
              </a:rPr>
              <a:t>July 17, 2023, online</a:t>
            </a:r>
            <a:r>
              <a:rPr lang="en-US" altLang="zh-CN" sz="1600" dirty="0">
                <a:solidFill>
                  <a:prstClr val="black"/>
                </a:solidFill>
              </a:rPr>
              <a:t> </a:t>
            </a:r>
          </a:p>
          <a:p>
            <a:pPr marL="461962" lvl="1" indent="0">
              <a:lnSpc>
                <a:spcPct val="100000"/>
              </a:lnSpc>
              <a:spcBef>
                <a:spcPts val="450"/>
              </a:spcBef>
              <a:buNone/>
            </a:pPr>
            <a:r>
              <a:rPr lang="en-US" altLang="zh-CN" sz="1800" b="1" dirty="0" smtClean="0">
                <a:solidFill>
                  <a:srgbClr val="C00000"/>
                </a:solidFill>
              </a:rPr>
              <a:t>cost </a:t>
            </a:r>
            <a:r>
              <a:rPr lang="en-US" altLang="zh-CN" sz="1800" b="1" dirty="0">
                <a:solidFill>
                  <a:srgbClr val="C00000"/>
                </a:solidFill>
              </a:rPr>
              <a:t>of accelerator technical </a:t>
            </a:r>
            <a:r>
              <a:rPr lang="en-US" altLang="zh-CN" sz="1800" b="1" dirty="0" smtClean="0">
                <a:solidFill>
                  <a:srgbClr val="C00000"/>
                </a:solidFill>
              </a:rPr>
              <a:t>system </a:t>
            </a:r>
            <a:r>
              <a:rPr lang="en-US" altLang="zh-CN" sz="1800" dirty="0" smtClean="0"/>
              <a:t>reviewed </a:t>
            </a:r>
            <a:r>
              <a:rPr lang="en-US" altLang="zh-CN" sz="1800" dirty="0" smtClean="0">
                <a:solidFill>
                  <a:prstClr val="black"/>
                </a:solidFill>
              </a:rPr>
              <a:t>by </a:t>
            </a:r>
            <a:r>
              <a:rPr lang="en-US" altLang="zh-CN" sz="1800" dirty="0">
                <a:solidFill>
                  <a:prstClr val="black"/>
                </a:solidFill>
              </a:rPr>
              <a:t>an international committee </a:t>
            </a:r>
            <a:r>
              <a:rPr lang="en-US" altLang="zh-CN" sz="1600" dirty="0" smtClean="0">
                <a:solidFill>
                  <a:srgbClr val="00B050"/>
                </a:solidFill>
              </a:rPr>
              <a:t>September </a:t>
            </a:r>
            <a:r>
              <a:rPr lang="en-US" altLang="zh-CN" sz="1600" dirty="0">
                <a:solidFill>
                  <a:srgbClr val="00B050"/>
                </a:solidFill>
              </a:rPr>
              <a:t>11-15, 2023, HKUST</a:t>
            </a:r>
            <a:endParaRPr lang="en-US" altLang="zh-CN" sz="1600" dirty="0">
              <a:solidFill>
                <a:prstClr val="black"/>
              </a:solidFill>
            </a:endParaRPr>
          </a:p>
          <a:p>
            <a:pPr marL="0" lvl="1" indent="0">
              <a:lnSpc>
                <a:spcPct val="100000"/>
              </a:lnSpc>
              <a:spcBef>
                <a:spcPts val="450"/>
              </a:spcBef>
              <a:spcAft>
                <a:spcPts val="600"/>
              </a:spcAft>
              <a:buNone/>
            </a:pPr>
            <a:endParaRPr lang="en-US" sz="1600" dirty="0">
              <a:solidFill>
                <a:prstClr val="black"/>
              </a:solidFill>
            </a:endParaRPr>
          </a:p>
        </p:txBody>
      </p:sp>
      <p:sp>
        <p:nvSpPr>
          <p:cNvPr id="23" name="文本框 2"/>
          <p:cNvSpPr txBox="1"/>
          <p:nvPr/>
        </p:nvSpPr>
        <p:spPr>
          <a:xfrm>
            <a:off x="7320136" y="5877272"/>
            <a:ext cx="4552022" cy="707886"/>
          </a:xfrm>
          <a:prstGeom prst="rect">
            <a:avLst/>
          </a:prstGeom>
          <a:solidFill>
            <a:schemeClr val="accent6">
              <a:lumMod val="20000"/>
              <a:lumOff val="80000"/>
            </a:schemeClr>
          </a:solidFill>
        </p:spPr>
        <p:txBody>
          <a:bodyPr wrap="square" rtlCol="0">
            <a:spAutoFit/>
          </a:bodyPr>
          <a:lstStyle/>
          <a:p>
            <a:pPr algn="ctr"/>
            <a:r>
              <a:rPr lang="en-US" altLang="zh-CN" sz="2000" b="1" dirty="0">
                <a:solidFill>
                  <a:srgbClr val="7030A0"/>
                </a:solidFill>
              </a:rPr>
              <a:t>TDR to be endorsed by the CEPC IAC committee, published in November 2023</a:t>
            </a:r>
            <a:endParaRPr lang="zh-CN" altLang="en-US" sz="2000" b="1" dirty="0">
              <a:solidFill>
                <a:srgbClr val="7030A0"/>
              </a:solidFill>
            </a:endParaRP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b="9643"/>
          <a:stretch/>
        </p:blipFill>
        <p:spPr>
          <a:xfrm>
            <a:off x="7117541" y="1196752"/>
            <a:ext cx="4957211" cy="3359399"/>
          </a:xfrm>
          <a:prstGeom prst="rect">
            <a:avLst/>
          </a:prstGeom>
        </p:spPr>
      </p:pic>
      <p:sp>
        <p:nvSpPr>
          <p:cNvPr id="25" name="文本框 2"/>
          <p:cNvSpPr txBox="1"/>
          <p:nvPr/>
        </p:nvSpPr>
        <p:spPr>
          <a:xfrm>
            <a:off x="7320136" y="4556151"/>
            <a:ext cx="4552022" cy="646331"/>
          </a:xfrm>
          <a:prstGeom prst="rect">
            <a:avLst/>
          </a:prstGeom>
          <a:solidFill>
            <a:schemeClr val="bg1"/>
          </a:solidFill>
        </p:spPr>
        <p:txBody>
          <a:bodyPr wrap="square" rtlCol="0">
            <a:spAutoFit/>
          </a:bodyPr>
          <a:lstStyle/>
          <a:p>
            <a:pPr algn="ctr"/>
            <a:r>
              <a:rPr lang="en-US" altLang="zh-CN" dirty="0" smtClean="0">
                <a:solidFill>
                  <a:srgbClr val="7030A0"/>
                </a:solidFill>
              </a:rPr>
              <a:t>Group photo at the TDR review meeting, </a:t>
            </a:r>
            <a:r>
              <a:rPr lang="en-US" altLang="zh-CN" dirty="0" err="1" smtClean="0">
                <a:solidFill>
                  <a:srgbClr val="7030A0"/>
                </a:solidFill>
              </a:rPr>
              <a:t>Hongkong</a:t>
            </a:r>
            <a:r>
              <a:rPr lang="en-US" altLang="zh-CN" dirty="0" smtClean="0">
                <a:solidFill>
                  <a:srgbClr val="7030A0"/>
                </a:solidFill>
              </a:rPr>
              <a:t>, June 2023</a:t>
            </a:r>
            <a:endParaRPr lang="zh-CN" altLang="en-US" dirty="0">
              <a:solidFill>
                <a:srgbClr val="7030A0"/>
              </a:solidFill>
            </a:endParaRPr>
          </a:p>
        </p:txBody>
      </p:sp>
    </p:spTree>
    <p:extLst>
      <p:ext uri="{BB962C8B-B14F-4D97-AF65-F5344CB8AC3E}">
        <p14:creationId xmlns:p14="http://schemas.microsoft.com/office/powerpoint/2010/main" val="2444386356"/>
      </p:ext>
    </p:extLst>
  </p:cSld>
  <p:clrMapOvr>
    <a:masterClrMapping/>
  </p:clrMapOvr>
  <mc:AlternateContent xmlns:mc="http://schemas.openxmlformats.org/markup-compatibility/2006">
    <mc:Choice xmlns:p14="http://schemas.microsoft.com/office/powerpoint/2010/main" Requires="p14">
      <p:transition spd="slow" p14:dur="2000" advTm="15178"/>
    </mc:Choice>
    <mc:Fallback>
      <p:transition spd="slow" advTm="1517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Scientific significance and strategic value</a:t>
            </a:r>
            <a:endParaRPr lang="zh-CN" altLang="en-US" b="1" dirty="0">
              <a:solidFill>
                <a:srgbClr val="C00000"/>
              </a:solidFill>
            </a:endParaRPr>
          </a:p>
        </p:txBody>
      </p:sp>
      <p:sp>
        <p:nvSpPr>
          <p:cNvPr id="5" name="Footer Placeholder 4"/>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13" name="图片 3"/>
          <p:cNvPicPr>
            <a:picLocks noChangeAspect="1"/>
          </p:cNvPicPr>
          <p:nvPr/>
        </p:nvPicPr>
        <p:blipFill>
          <a:blip r:embed="rId3"/>
          <a:stretch>
            <a:fillRect/>
          </a:stretch>
        </p:blipFill>
        <p:spPr>
          <a:xfrm>
            <a:off x="213133" y="1516042"/>
            <a:ext cx="2207260" cy="1844565"/>
          </a:xfrm>
          <a:prstGeom prst="rect">
            <a:avLst/>
          </a:prstGeom>
        </p:spPr>
      </p:pic>
      <p:sp>
        <p:nvSpPr>
          <p:cNvPr id="14" name="TextBox 13"/>
          <p:cNvSpPr txBox="1"/>
          <p:nvPr/>
        </p:nvSpPr>
        <p:spPr>
          <a:xfrm>
            <a:off x="2649755" y="1667611"/>
            <a:ext cx="4243602" cy="1015663"/>
          </a:xfrm>
          <a:prstGeom prst="rect">
            <a:avLst/>
          </a:prstGeom>
          <a:noFill/>
        </p:spPr>
        <p:txBody>
          <a:bodyPr wrap="square">
            <a:spAutoFit/>
          </a:bodyPr>
          <a:lstStyle/>
          <a:p>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2013, </a:t>
            </a:r>
            <a:r>
              <a:rPr lang="en-US"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016: </a:t>
            </a:r>
            <a:r>
              <a:rPr lang="de-CH" altLang="zh-CN" sz="15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de-CH" altLang="zh-CN" sz="15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CEPC </a:t>
            </a:r>
            <a:r>
              <a:rPr lang="de-CH" altLang="zh-CN" sz="15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is</a:t>
            </a:r>
            <a:r>
              <a:rPr lang="de-CH" altLang="zh-CN" sz="15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de-CH" altLang="zh-CN" sz="15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best</a:t>
            </a:r>
            <a:r>
              <a:rPr lang="de-CH" altLang="zh-CN" sz="15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approach</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and a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major</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historical</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opportunity</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zh-CN" altLang="en-US"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national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development</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of</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accelerator-based</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high-</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energy</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physics</a:t>
            </a:r>
            <a:r>
              <a:rPr lang="de-CH"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15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program</a:t>
            </a:r>
            <a:r>
              <a:rPr lang="en-US" altLang="zh-CN" sz="15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TextBox 14"/>
          <p:cNvSpPr txBox="1"/>
          <p:nvPr/>
        </p:nvSpPr>
        <p:spPr>
          <a:xfrm>
            <a:off x="266282" y="958679"/>
            <a:ext cx="11925718" cy="400110"/>
          </a:xfrm>
          <a:prstGeom prst="rect">
            <a:avLst/>
          </a:prstGeom>
          <a:noFill/>
        </p:spPr>
        <p:txBody>
          <a:bodyPr wrap="square">
            <a:spAutoFit/>
          </a:bodyPr>
          <a:lstStyle/>
          <a:p>
            <a:pPr algn="ct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The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scientific</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importance</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and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strategical</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value</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of</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an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electron</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positron</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Higgs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factory</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is</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clearly</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 </a:t>
            </a:r>
            <a:r>
              <a:rPr lang="de-CH" altLang="zh-CN" sz="2000" dirty="0" err="1">
                <a:latin typeface="Times New Roman" panose="02020603050405020304" pitchFamily="18" charset="0"/>
                <a:ea typeface="Times New Roman" panose="02020603050405020304" pitchFamily="18" charset="0"/>
                <a:cs typeface="Times New Roman" panose="02020603050405020304" pitchFamily="18" charset="0"/>
              </a:rPr>
              <a:t>identified</a:t>
            </a:r>
            <a:r>
              <a:rPr lang="de-CH" altLang="zh-CN" sz="2000" dirty="0">
                <a:latin typeface="Times New Roman" panose="02020603050405020304" pitchFamily="18" charset="0"/>
                <a:ea typeface="Times New Roman" panose="02020603050405020304" pitchFamily="18" charset="0"/>
                <a:cs typeface="Times New Roman" panose="02020603050405020304" pitchFamily="18" charset="0"/>
              </a:rPr>
              <a:t>.</a:t>
            </a:r>
            <a:endParaRPr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p:cNvSpPr txBox="1"/>
          <p:nvPr/>
        </p:nvSpPr>
        <p:spPr>
          <a:xfrm>
            <a:off x="2649755" y="5174538"/>
            <a:ext cx="9025974" cy="1015663"/>
          </a:xfrm>
          <a:prstGeom prst="rect">
            <a:avLst/>
          </a:prstGeom>
          <a:noFill/>
        </p:spPr>
        <p:txBody>
          <a:bodyPr wrap="square">
            <a:spAutoFit/>
          </a:bodyPr>
          <a:lstStyle/>
          <a:p>
            <a:r>
              <a:rPr lang="en-US" sz="1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April 2022, the International Committee for Future Accelerators (ICFA) “reconfirmed the international consensus on the importance of </a:t>
            </a:r>
            <a:r>
              <a:rPr lang="en-US" sz="15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Higgs factory as the highest priority for realizing the scientific goals of particle physics</a:t>
            </a:r>
            <a:r>
              <a:rPr lang="en-US" sz="1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expressed support for the above-mentioned Higgs factory proposals. Recently, the United States also proposed a new linear collider concept based on the cool copper collider (C3) technology [</a:t>
            </a:r>
            <a:r>
              <a:rPr lang="en-US" sz="1500" i="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r>
              <a:rPr lang="en-US" sz="1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CE50A62-51C0-7429-6848-7C1904C56B37}"/>
              </a:ext>
            </a:extLst>
          </p:cNvPr>
          <p:cNvPicPr>
            <a:picLocks noChangeAspect="1"/>
          </p:cNvPicPr>
          <p:nvPr/>
        </p:nvPicPr>
        <p:blipFill>
          <a:blip r:embed="rId4"/>
          <a:stretch>
            <a:fillRect/>
          </a:stretch>
        </p:blipFill>
        <p:spPr>
          <a:xfrm>
            <a:off x="213132" y="3512464"/>
            <a:ext cx="2207260" cy="1327339"/>
          </a:xfrm>
          <a:prstGeom prst="rect">
            <a:avLst/>
          </a:prstGeom>
        </p:spPr>
      </p:pic>
      <p:pic>
        <p:nvPicPr>
          <p:cNvPr id="18" name="Picture 17">
            <a:extLst>
              <a:ext uri="{FF2B5EF4-FFF2-40B4-BE49-F238E27FC236}">
                <a16:creationId xmlns:a16="http://schemas.microsoft.com/office/drawing/2014/main" id="{8FC8909C-0A00-99E3-E77D-735782308876}"/>
              </a:ext>
            </a:extLst>
          </p:cNvPr>
          <p:cNvPicPr>
            <a:picLocks noChangeAspect="1"/>
          </p:cNvPicPr>
          <p:nvPr/>
        </p:nvPicPr>
        <p:blipFill>
          <a:blip r:embed="rId5"/>
          <a:stretch>
            <a:fillRect/>
          </a:stretch>
        </p:blipFill>
        <p:spPr>
          <a:xfrm>
            <a:off x="2420392" y="3490192"/>
            <a:ext cx="4817639" cy="1361788"/>
          </a:xfrm>
          <a:prstGeom prst="rect">
            <a:avLst/>
          </a:prstGeom>
        </p:spPr>
      </p:pic>
      <p:sp>
        <p:nvSpPr>
          <p:cNvPr id="19" name="TextBox 18">
            <a:extLst>
              <a:ext uri="{FF2B5EF4-FFF2-40B4-BE49-F238E27FC236}">
                <a16:creationId xmlns:a16="http://schemas.microsoft.com/office/drawing/2014/main" id="{A318D68A-40E8-63B7-475B-58130350BEA9}"/>
              </a:ext>
            </a:extLst>
          </p:cNvPr>
          <p:cNvSpPr txBox="1"/>
          <p:nvPr/>
        </p:nvSpPr>
        <p:spPr>
          <a:xfrm>
            <a:off x="301069" y="3889847"/>
            <a:ext cx="1185242" cy="369332"/>
          </a:xfrm>
          <a:prstGeom prst="rect">
            <a:avLst/>
          </a:prstGeom>
          <a:noFill/>
        </p:spPr>
        <p:txBody>
          <a:bodyPr wrap="square">
            <a:spAutoFit/>
          </a:bodyPr>
          <a:lstStyle/>
          <a:p>
            <a:r>
              <a:rPr lang="en-US" dirty="0">
                <a:solidFill>
                  <a:srgbClr val="FFC000"/>
                </a:solidFill>
              </a:rPr>
              <a:t>2020</a:t>
            </a:r>
            <a:endParaRPr dirty="0">
              <a:solidFill>
                <a:srgbClr val="FFC000"/>
              </a:solidFill>
            </a:endParaRPr>
          </a:p>
        </p:txBody>
      </p:sp>
      <p:pic>
        <p:nvPicPr>
          <p:cNvPr id="20" name="Picture 19">
            <a:extLst>
              <a:ext uri="{FF2B5EF4-FFF2-40B4-BE49-F238E27FC236}">
                <a16:creationId xmlns:a16="http://schemas.microsoft.com/office/drawing/2014/main" id="{40B72282-71C3-DE1A-6DE1-D4A7955ED2BD}"/>
              </a:ext>
            </a:extLst>
          </p:cNvPr>
          <p:cNvPicPr>
            <a:picLocks noChangeAspect="1"/>
          </p:cNvPicPr>
          <p:nvPr/>
        </p:nvPicPr>
        <p:blipFill>
          <a:blip r:embed="rId6"/>
          <a:stretch>
            <a:fillRect/>
          </a:stretch>
        </p:blipFill>
        <p:spPr>
          <a:xfrm>
            <a:off x="55809" y="5024326"/>
            <a:ext cx="2336254" cy="1285724"/>
          </a:xfrm>
          <a:prstGeom prst="rect">
            <a:avLst/>
          </a:prstGeom>
        </p:spPr>
      </p:pic>
      <p:pic>
        <p:nvPicPr>
          <p:cNvPr id="21" name="Picture 20">
            <a:extLst>
              <a:ext uri="{FF2B5EF4-FFF2-40B4-BE49-F238E27FC236}">
                <a16:creationId xmlns:a16="http://schemas.microsoft.com/office/drawing/2014/main" id="{9149E4FC-64AE-CD94-05A2-7F780FD6F43D}"/>
              </a:ext>
            </a:extLst>
          </p:cNvPr>
          <p:cNvPicPr>
            <a:picLocks noChangeAspect="1"/>
          </p:cNvPicPr>
          <p:nvPr/>
        </p:nvPicPr>
        <p:blipFill>
          <a:blip r:embed="rId7"/>
          <a:stretch>
            <a:fillRect/>
          </a:stretch>
        </p:blipFill>
        <p:spPr>
          <a:xfrm>
            <a:off x="7174435" y="1719638"/>
            <a:ext cx="4705949" cy="1620081"/>
          </a:xfrm>
          <a:prstGeom prst="rect">
            <a:avLst/>
          </a:prstGeom>
        </p:spPr>
      </p:pic>
      <p:pic>
        <p:nvPicPr>
          <p:cNvPr id="22" name="Picture 21">
            <a:extLst>
              <a:ext uri="{FF2B5EF4-FFF2-40B4-BE49-F238E27FC236}">
                <a16:creationId xmlns:a16="http://schemas.microsoft.com/office/drawing/2014/main" id="{F58866F9-79F8-D184-05BB-53C8F68EB4CE}"/>
              </a:ext>
            </a:extLst>
          </p:cNvPr>
          <p:cNvPicPr>
            <a:picLocks noChangeAspect="1"/>
          </p:cNvPicPr>
          <p:nvPr/>
        </p:nvPicPr>
        <p:blipFill>
          <a:blip r:embed="rId8"/>
          <a:stretch>
            <a:fillRect/>
          </a:stretch>
        </p:blipFill>
        <p:spPr>
          <a:xfrm>
            <a:off x="7200624" y="3416229"/>
            <a:ext cx="4701881" cy="1015663"/>
          </a:xfrm>
          <a:prstGeom prst="rect">
            <a:avLst/>
          </a:prstGeom>
        </p:spPr>
      </p:pic>
      <p:sp>
        <p:nvSpPr>
          <p:cNvPr id="23" name="Oval 22">
            <a:extLst>
              <a:ext uri="{FF2B5EF4-FFF2-40B4-BE49-F238E27FC236}">
                <a16:creationId xmlns:a16="http://schemas.microsoft.com/office/drawing/2014/main" id="{617C1807-6CCF-E37E-3A51-741A7F8A2208}"/>
              </a:ext>
            </a:extLst>
          </p:cNvPr>
          <p:cNvSpPr/>
          <p:nvPr/>
        </p:nvSpPr>
        <p:spPr>
          <a:xfrm>
            <a:off x="2392063" y="3490193"/>
            <a:ext cx="4135985" cy="44286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27" name="Picture 26">
            <a:extLst>
              <a:ext uri="{FF2B5EF4-FFF2-40B4-BE49-F238E27FC236}">
                <a16:creationId xmlns:a16="http://schemas.microsoft.com/office/drawing/2014/main" id="{44CBA37C-8E1E-A9C7-C255-3528D90C656B}"/>
              </a:ext>
            </a:extLst>
          </p:cNvPr>
          <p:cNvPicPr>
            <a:picLocks noChangeAspect="1"/>
          </p:cNvPicPr>
          <p:nvPr/>
        </p:nvPicPr>
        <p:blipFill>
          <a:blip r:embed="rId9"/>
          <a:stretch>
            <a:fillRect/>
          </a:stretch>
        </p:blipFill>
        <p:spPr>
          <a:xfrm>
            <a:off x="9984805" y="4431892"/>
            <a:ext cx="1917700" cy="279400"/>
          </a:xfrm>
          <a:prstGeom prst="rect">
            <a:avLst/>
          </a:prstGeom>
        </p:spPr>
      </p:pic>
      <p:sp>
        <p:nvSpPr>
          <p:cNvPr id="3" name="Slide Number Placeholder 2"/>
          <p:cNvSpPr>
            <a:spLocks noGrp="1"/>
          </p:cNvSpPr>
          <p:nvPr>
            <p:ph type="sldNum" sz="quarter" idx="12"/>
          </p:nvPr>
        </p:nvSpPr>
        <p:spPr/>
        <p:txBody>
          <a:bodyPr/>
          <a:lstStyle/>
          <a:p>
            <a:fld id="{F15E9139-A00B-4B2A-98A6-095DC08F1345}" type="slidenum">
              <a:rPr lang="zh-CN" altLang="en-US" smtClean="0"/>
              <a:pPr/>
              <a:t>6</a:t>
            </a:fld>
            <a:endParaRPr lang="zh-CN" altLang="en-US"/>
          </a:p>
        </p:txBody>
      </p:sp>
    </p:spTree>
    <p:extLst>
      <p:ext uri="{BB962C8B-B14F-4D97-AF65-F5344CB8AC3E}">
        <p14:creationId xmlns:p14="http://schemas.microsoft.com/office/powerpoint/2010/main" val="2937813908"/>
      </p:ext>
    </p:extLst>
  </p:cSld>
  <p:clrMapOvr>
    <a:masterClrMapping/>
  </p:clrMapOvr>
  <mc:AlternateContent xmlns:mc="http://schemas.openxmlformats.org/markup-compatibility/2006">
    <mc:Choice xmlns:p14="http://schemas.microsoft.com/office/powerpoint/2010/main" Requires="p14">
      <p:transition spd="slow" p14:dur="2000" advTm="119112"/>
    </mc:Choice>
    <mc:Fallback>
      <p:transition spd="slow" advTm="11911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Challenges to the SM and best approaches</a:t>
            </a:r>
            <a:endParaRPr lang="zh-CN" altLang="en-US" b="1" dirty="0">
              <a:solidFill>
                <a:srgbClr val="C00000"/>
              </a:solidFill>
            </a:endParaRPr>
          </a:p>
        </p:txBody>
      </p:sp>
      <p:sp>
        <p:nvSpPr>
          <p:cNvPr id="5" name="Footer Placeholder 4"/>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pic>
        <p:nvPicPr>
          <p:cNvPr id="14" name="Picture 13"/>
          <p:cNvPicPr>
            <a:picLocks noChangeAspect="1"/>
          </p:cNvPicPr>
          <p:nvPr/>
        </p:nvPicPr>
        <p:blipFill>
          <a:blip r:embed="rId3" cstate="print"/>
          <a:stretch>
            <a:fillRect/>
          </a:stretch>
        </p:blipFill>
        <p:spPr>
          <a:xfrm>
            <a:off x="70360" y="1467361"/>
            <a:ext cx="5883769" cy="3927138"/>
          </a:xfrm>
          <a:prstGeom prst="rect">
            <a:avLst/>
          </a:prstGeom>
        </p:spPr>
      </p:pic>
      <p:sp>
        <p:nvSpPr>
          <p:cNvPr id="15" name="标题 1"/>
          <p:cNvSpPr txBox="1"/>
          <p:nvPr/>
        </p:nvSpPr>
        <p:spPr>
          <a:xfrm>
            <a:off x="89521" y="5553441"/>
            <a:ext cx="12192000" cy="6313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Pressing science questions, best addressed by a Higgs Factory (~1% precision) </a:t>
            </a:r>
          </a:p>
          <a:p>
            <a:pPr algn="ct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图片 18">
            <a:extLst>
              <a:ext uri="{FF2B5EF4-FFF2-40B4-BE49-F238E27FC236}">
                <a16:creationId xmlns:a16="http://schemas.microsoft.com/office/drawing/2014/main" id="{B73C614F-AD41-2DBF-6502-EB52568352AE}"/>
              </a:ext>
            </a:extLst>
          </p:cNvPr>
          <p:cNvPicPr>
            <a:picLocks noChangeAspect="1"/>
          </p:cNvPicPr>
          <p:nvPr/>
        </p:nvPicPr>
        <p:blipFill>
          <a:blip r:embed="rId4"/>
          <a:stretch>
            <a:fillRect/>
          </a:stretch>
        </p:blipFill>
        <p:spPr>
          <a:xfrm>
            <a:off x="5975125" y="1527322"/>
            <a:ext cx="6191405" cy="3927138"/>
          </a:xfrm>
          <a:prstGeom prst="rect">
            <a:avLst/>
          </a:prstGeom>
        </p:spPr>
      </p:pic>
      <p:sp>
        <p:nvSpPr>
          <p:cNvPr id="6" name="Slide Number Placeholder 5"/>
          <p:cNvSpPr>
            <a:spLocks noGrp="1"/>
          </p:cNvSpPr>
          <p:nvPr>
            <p:ph type="sldNum" sz="quarter" idx="12"/>
          </p:nvPr>
        </p:nvSpPr>
        <p:spPr/>
        <p:txBody>
          <a:bodyPr/>
          <a:lstStyle/>
          <a:p>
            <a:fld id="{F15E9139-A00B-4B2A-98A6-095DC08F1345}" type="slidenum">
              <a:rPr lang="zh-CN" altLang="en-US" smtClean="0"/>
              <a:pPr/>
              <a:t>7</a:t>
            </a:fld>
            <a:endParaRPr lang="zh-CN" altLang="en-US"/>
          </a:p>
        </p:txBody>
      </p:sp>
    </p:spTree>
    <p:extLst>
      <p:ext uri="{BB962C8B-B14F-4D97-AF65-F5344CB8AC3E}">
        <p14:creationId xmlns:p14="http://schemas.microsoft.com/office/powerpoint/2010/main" val="3673616311"/>
      </p:ext>
    </p:extLst>
  </p:cSld>
  <p:clrMapOvr>
    <a:masterClrMapping/>
  </p:clrMapOvr>
  <mc:AlternateContent xmlns:mc="http://schemas.openxmlformats.org/markup-compatibility/2006">
    <mc:Choice xmlns:p14="http://schemas.microsoft.com/office/powerpoint/2010/main" Requires="p14">
      <p:transition spd="slow" p14:dur="2000" advTm="136620"/>
    </mc:Choice>
    <mc:Fallback>
      <p:transition spd="slow" advTm="13662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defPPr>
              <a:defRPr lang="zh-CN"/>
            </a:defPPr>
            <a:lvl1pPr algn="ctr">
              <a:lnSpc>
                <a:spcPct val="90000"/>
              </a:lnSpc>
              <a:spcBef>
                <a:spcPct val="0"/>
              </a:spcBef>
              <a:buNone/>
              <a:defRPr sz="4000" b="1">
                <a:solidFill>
                  <a:srgbClr val="C00000"/>
                </a:solidFill>
                <a:latin typeface="Arial" panose="020B0604020202020204" pitchFamily="34" charset="0"/>
                <a:ea typeface="+mj-ea"/>
                <a:cs typeface="Arial" panose="020B0604020202020204" pitchFamily="34" charset="0"/>
              </a:defRPr>
            </a:lvl1pPr>
          </a:lstStyle>
          <a:p>
            <a:r>
              <a:rPr lang="en-US" altLang="zh-CN" dirty="0" smtClean="0"/>
              <a:t>High precision provided by CEPC</a:t>
            </a:r>
            <a:endParaRPr lang="zh-CN" altLang="en-US" dirty="0"/>
          </a:p>
        </p:txBody>
      </p:sp>
      <p:sp>
        <p:nvSpPr>
          <p:cNvPr id="4" name="Footer Placeholder 3"/>
          <p:cNvSpPr>
            <a:spLocks noGrp="1"/>
          </p:cNvSpPr>
          <p:nvPr>
            <p:ph type="ftr" sz="quarter" idx="11"/>
          </p:nvPr>
        </p:nvSpPr>
        <p:spPr>
          <a:xfrm>
            <a:off x="3586586" y="6597352"/>
            <a:ext cx="5040560" cy="144016"/>
          </a:xfrm>
        </p:spPr>
        <p:txBody>
          <a:bodyPr/>
          <a:lstStyle/>
          <a:p>
            <a:r>
              <a:rPr lang="en-US" altLang="zh-CN" smtClean="0"/>
              <a:t>2023 International Workshop on the Circular Electron Positron Collider</a:t>
            </a:r>
            <a:endParaRPr lang="zh-CN" altLang="en-US" dirty="0"/>
          </a:p>
        </p:txBody>
      </p:sp>
      <p:pic>
        <p:nvPicPr>
          <p:cNvPr id="9" name="Picture 8"/>
          <p:cNvPicPr>
            <a:picLocks noChangeAspect="1"/>
          </p:cNvPicPr>
          <p:nvPr/>
        </p:nvPicPr>
        <p:blipFill>
          <a:blip r:embed="rId3"/>
          <a:stretch>
            <a:fillRect/>
          </a:stretch>
        </p:blipFill>
        <p:spPr>
          <a:xfrm>
            <a:off x="6096000" y="1080632"/>
            <a:ext cx="5744725" cy="3603139"/>
          </a:xfrm>
          <a:prstGeom prst="rect">
            <a:avLst/>
          </a:prstGeom>
        </p:spPr>
      </p:pic>
      <p:pic>
        <p:nvPicPr>
          <p:cNvPr id="10" name="Picture 9"/>
          <p:cNvPicPr>
            <a:picLocks noChangeAspect="1"/>
          </p:cNvPicPr>
          <p:nvPr/>
        </p:nvPicPr>
        <p:blipFill>
          <a:blip r:embed="rId4" cstate="print"/>
          <a:stretch>
            <a:fillRect/>
          </a:stretch>
        </p:blipFill>
        <p:spPr>
          <a:xfrm>
            <a:off x="2300051" y="1047864"/>
            <a:ext cx="3454356" cy="4613384"/>
          </a:xfrm>
          <a:prstGeom prst="rect">
            <a:avLst/>
          </a:prstGeom>
        </p:spPr>
      </p:pic>
      <p:sp>
        <p:nvSpPr>
          <p:cNvPr id="11" name="TextBox 10"/>
          <p:cNvSpPr txBox="1"/>
          <p:nvPr/>
        </p:nvSpPr>
        <p:spPr>
          <a:xfrm>
            <a:off x="2048540" y="4676826"/>
            <a:ext cx="9880108" cy="1920526"/>
          </a:xfrm>
          <a:prstGeom prst="rect">
            <a:avLst/>
          </a:prstGeom>
          <a:solidFill>
            <a:schemeClr val="bg1"/>
          </a:solidFill>
        </p:spPr>
        <p:txBody>
          <a:bodyPr wrap="square">
            <a:spAutoFit/>
          </a:bodyPr>
          <a:lstStyle/>
          <a:p>
            <a:pPr>
              <a:lnSpc>
                <a:spcPct val="110000"/>
              </a:lnSpc>
            </a:pPr>
            <a:r>
              <a:rPr lang="en-US" altLang="zh-CN"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Scientific Significance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quantified by </a:t>
            </a: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CEPC physics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studies, via full simulation/phenomenology studies: </a:t>
            </a:r>
          </a:p>
          <a:p>
            <a:pPr marL="742950" lvl="1" indent="-285750">
              <a:lnSpc>
                <a:spcPct val="110000"/>
              </a:lnSpc>
              <a:buFont typeface="Arial" panose="020B0604020202020204" pitchFamily="34" charset="0"/>
              <a:buChar char="•"/>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Higgs: Precisions exceed HL-LHC ~ 1 order of magnitude.</a:t>
            </a:r>
          </a:p>
          <a:p>
            <a:pPr marL="742950" lvl="1" indent="-285750">
              <a:lnSpc>
                <a:spcPct val="110000"/>
              </a:lnSpc>
              <a:buFont typeface="Arial" panose="020B0604020202020204" pitchFamily="34" charset="0"/>
              <a:buChar char="•"/>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EW: Precision improved from current limit by 1-2 orders.</a:t>
            </a:r>
          </a:p>
          <a:p>
            <a:pPr marL="742950" lvl="1" indent="-285750">
              <a:lnSpc>
                <a:spcPct val="110000"/>
              </a:lnSpc>
              <a:buFont typeface="Arial" panose="020B0604020202020204" pitchFamily="34" charset="0"/>
              <a:buChar char="•"/>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Flavor Physics, sensitive to NP of 10 </a:t>
            </a:r>
            <a:r>
              <a:rPr lang="en-US" altLang="zh-CN" dirty="0" err="1">
                <a:latin typeface="Times New Roman" panose="02020603050405020304" pitchFamily="18" charset="0"/>
                <a:ea typeface="Times New Roman" panose="02020603050405020304" pitchFamily="18" charset="0"/>
                <a:cs typeface="Times New Roman" panose="02020603050405020304" pitchFamily="18" charset="0"/>
              </a:rPr>
              <a:t>TeV</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 or even higher. </a:t>
            </a:r>
          </a:p>
          <a:p>
            <a:pPr marL="742950" lvl="1" indent="-285750">
              <a:lnSpc>
                <a:spcPct val="110000"/>
              </a:lnSpc>
              <a:buFont typeface="Arial" panose="020B0604020202020204" pitchFamily="34" charset="0"/>
              <a:buChar char="•"/>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Sensitive to varies of NP signal.</a:t>
            </a:r>
          </a:p>
          <a:p>
            <a:pPr marL="742950" lvl="1" indent="-285750">
              <a:lnSpc>
                <a:spcPct val="110000"/>
              </a:lnSpc>
              <a:buFont typeface="Arial" panose="020B0604020202020204" pitchFamily="34" charset="0"/>
              <a:buChar char="•"/>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5" cstate="print"/>
          <a:stretch>
            <a:fillRect/>
          </a:stretch>
        </p:blipFill>
        <p:spPr>
          <a:xfrm>
            <a:off x="201426" y="1124744"/>
            <a:ext cx="1802795" cy="1832717"/>
          </a:xfrm>
          <a:prstGeom prst="rect">
            <a:avLst/>
          </a:prstGeom>
        </p:spPr>
      </p:pic>
      <p:pic>
        <p:nvPicPr>
          <p:cNvPr id="13" name="Picture 12"/>
          <p:cNvPicPr>
            <a:picLocks noChangeAspect="1"/>
          </p:cNvPicPr>
          <p:nvPr/>
        </p:nvPicPr>
        <p:blipFill>
          <a:blip r:embed="rId6" cstate="print"/>
          <a:stretch>
            <a:fillRect/>
          </a:stretch>
        </p:blipFill>
        <p:spPr>
          <a:xfrm>
            <a:off x="257130" y="2916749"/>
            <a:ext cx="1743679" cy="1832718"/>
          </a:xfrm>
          <a:prstGeom prst="rect">
            <a:avLst/>
          </a:prstGeom>
        </p:spPr>
      </p:pic>
      <p:pic>
        <p:nvPicPr>
          <p:cNvPr id="16" name="Picture 15"/>
          <p:cNvPicPr>
            <a:picLocks noChangeAspect="1"/>
          </p:cNvPicPr>
          <p:nvPr/>
        </p:nvPicPr>
        <p:blipFill>
          <a:blip r:embed="rId7" cstate="print"/>
          <a:stretch>
            <a:fillRect/>
          </a:stretch>
        </p:blipFill>
        <p:spPr>
          <a:xfrm>
            <a:off x="97952" y="4737891"/>
            <a:ext cx="1894884" cy="1768558"/>
          </a:xfrm>
          <a:prstGeom prst="rect">
            <a:avLst/>
          </a:prstGeom>
        </p:spPr>
      </p:pic>
      <p:sp>
        <p:nvSpPr>
          <p:cNvPr id="17" name="TextBox 16"/>
          <p:cNvSpPr txBox="1"/>
          <p:nvPr/>
        </p:nvSpPr>
        <p:spPr>
          <a:xfrm>
            <a:off x="2498682" y="3711122"/>
            <a:ext cx="3411226" cy="368300"/>
          </a:xfrm>
          <a:prstGeom prst="rect">
            <a:avLst/>
          </a:prstGeom>
          <a:solidFill>
            <a:schemeClr val="bg1"/>
          </a:solidFill>
        </p:spPr>
        <p:txBody>
          <a:bodyPr wrap="square">
            <a:spAutoFit/>
          </a:bodyPr>
          <a:lstStyle/>
          <a:p>
            <a:r>
              <a:rPr lang="en-US" altLang="zh-C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(100) journal/arXiv papers </a:t>
            </a:r>
            <a:endParaRP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Oval 17"/>
          <p:cNvSpPr/>
          <p:nvPr/>
        </p:nvSpPr>
        <p:spPr>
          <a:xfrm>
            <a:off x="8053652" y="2494341"/>
            <a:ext cx="968188" cy="374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C00000"/>
              </a:solidFill>
              <a:highlight>
                <a:srgbClr val="FF0000"/>
              </a:highlight>
            </a:endParaRPr>
          </a:p>
        </p:txBody>
      </p:sp>
      <p:sp>
        <p:nvSpPr>
          <p:cNvPr id="19" name="TextBox 18"/>
          <p:cNvSpPr txBox="1"/>
          <p:nvPr/>
        </p:nvSpPr>
        <p:spPr>
          <a:xfrm>
            <a:off x="2657784" y="2954002"/>
            <a:ext cx="2738891" cy="369332"/>
          </a:xfrm>
          <a:prstGeom prst="rect">
            <a:avLst/>
          </a:prstGeom>
          <a:solidFill>
            <a:schemeClr val="bg1"/>
          </a:solidFill>
        </p:spPr>
        <p:txBody>
          <a:bodyPr wrap="none" rtlCol="0">
            <a:spAutoFit/>
          </a:bodyPr>
          <a:lstStyle/>
          <a:p>
            <a:r>
              <a:rPr lang="en-GB"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CEPC Higgs White Paper</a:t>
            </a:r>
          </a:p>
        </p:txBody>
      </p:sp>
      <p:pic>
        <p:nvPicPr>
          <p:cNvPr id="20" name="Picture 19"/>
          <p:cNvPicPr>
            <a:picLocks noChangeAspect="1"/>
          </p:cNvPicPr>
          <p:nvPr/>
        </p:nvPicPr>
        <p:blipFill>
          <a:blip r:embed="rId7" cstate="print"/>
          <a:stretch>
            <a:fillRect/>
          </a:stretch>
        </p:blipFill>
        <p:spPr>
          <a:xfrm>
            <a:off x="105925" y="4749467"/>
            <a:ext cx="1894884" cy="1768558"/>
          </a:xfrm>
          <a:prstGeom prst="rect">
            <a:avLst/>
          </a:prstGeom>
        </p:spPr>
      </p:pic>
      <p:sp>
        <p:nvSpPr>
          <p:cNvPr id="2" name="Slide Number Placeholder 1"/>
          <p:cNvSpPr>
            <a:spLocks noGrp="1"/>
          </p:cNvSpPr>
          <p:nvPr>
            <p:ph type="sldNum" sz="quarter" idx="12"/>
          </p:nvPr>
        </p:nvSpPr>
        <p:spPr/>
        <p:txBody>
          <a:bodyPr/>
          <a:lstStyle/>
          <a:p>
            <a:fld id="{F15E9139-A00B-4B2A-98A6-095DC08F1345}" type="slidenum">
              <a:rPr lang="zh-CN" altLang="en-US" smtClean="0"/>
              <a:pPr/>
              <a:t>8</a:t>
            </a:fld>
            <a:endParaRPr lang="zh-CN" altLang="en-US"/>
          </a:p>
        </p:txBody>
      </p:sp>
    </p:spTree>
    <p:extLst>
      <p:ext uri="{BB962C8B-B14F-4D97-AF65-F5344CB8AC3E}">
        <p14:creationId xmlns:p14="http://schemas.microsoft.com/office/powerpoint/2010/main" val="3106308983"/>
      </p:ext>
    </p:extLst>
  </p:cSld>
  <p:clrMapOvr>
    <a:masterClrMapping/>
  </p:clrMapOvr>
  <mc:AlternateContent xmlns:mc="http://schemas.openxmlformats.org/markup-compatibility/2006">
    <mc:Choice xmlns:p14="http://schemas.microsoft.com/office/powerpoint/2010/main" Requires="p14">
      <p:transition spd="slow" p14:dur="2000" advTm="63533"/>
    </mc:Choice>
    <mc:Fallback>
      <p:transition spd="slow" advTm="6353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86586" y="6386391"/>
            <a:ext cx="5040560" cy="354977"/>
          </a:xfrm>
        </p:spPr>
        <p:txBody>
          <a:bodyPr/>
          <a:lstStyle/>
          <a:p>
            <a:r>
              <a:rPr lang="en-US" altLang="zh-CN" smtClean="0"/>
              <a:t>2023 International Workshop on the Circular Electron Positron Collider</a:t>
            </a:r>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CEPC layout and design </a:t>
            </a:r>
            <a:r>
              <a:rPr lang="en-US" altLang="zh-CN" b="1" dirty="0">
                <a:solidFill>
                  <a:srgbClr val="C00000"/>
                </a:solidFill>
              </a:rPr>
              <a:t>e</a:t>
            </a:r>
            <a:r>
              <a:rPr lang="en-US" altLang="zh-CN" b="1" dirty="0" smtClean="0">
                <a:solidFill>
                  <a:srgbClr val="C00000"/>
                </a:solidFill>
              </a:rPr>
              <a:t>ssentials</a:t>
            </a:r>
            <a:endParaRPr lang="zh-CN" altLang="en-US" b="1" dirty="0">
              <a:solidFill>
                <a:srgbClr val="C00000"/>
              </a:solidFill>
            </a:endParaRPr>
          </a:p>
        </p:txBody>
      </p:sp>
      <p:pic>
        <p:nvPicPr>
          <p:cNvPr id="24" name="Picture 23"/>
          <p:cNvPicPr>
            <a:picLocks noChangeAspect="1"/>
          </p:cNvPicPr>
          <p:nvPr/>
        </p:nvPicPr>
        <p:blipFill>
          <a:blip r:embed="rId3"/>
          <a:stretch>
            <a:fillRect/>
          </a:stretch>
        </p:blipFill>
        <p:spPr>
          <a:xfrm>
            <a:off x="321041" y="1076731"/>
            <a:ext cx="11546387" cy="4733425"/>
          </a:xfrm>
          <a:prstGeom prst="rect">
            <a:avLst/>
          </a:prstGeom>
        </p:spPr>
      </p:pic>
      <p:sp>
        <p:nvSpPr>
          <p:cNvPr id="25" name="TextBox 24"/>
          <p:cNvSpPr txBox="1"/>
          <p:nvPr/>
        </p:nvSpPr>
        <p:spPr>
          <a:xfrm>
            <a:off x="146735" y="5715966"/>
            <a:ext cx="11925741" cy="400110"/>
          </a:xfrm>
          <a:prstGeom prst="rect">
            <a:avLst/>
          </a:prstGeom>
          <a:noFill/>
        </p:spPr>
        <p:txBody>
          <a:bodyPr wrap="square">
            <a:spAutoFit/>
          </a:bodyPr>
          <a:lstStyle/>
          <a:p>
            <a:pPr algn="ct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CEPC targets</a:t>
            </a:r>
            <a:r>
              <a:rPr lang="en-US" sz="2000" b="1" i="1" dirty="0">
                <a:effectLst/>
                <a:latin typeface="Times New Roman" panose="02020603050405020304" pitchFamily="18" charset="0"/>
                <a:ea typeface="Times New Roman" panose="02020603050405020304" pitchFamily="18" charset="0"/>
                <a:cs typeface="Times New Roman" panose="02020603050405020304" pitchFamily="18" charset="0"/>
              </a:rPr>
              <a:t> a major breakthrough in basic research, will</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effectLst/>
                <a:latin typeface="Times New Roman" panose="02020603050405020304" pitchFamily="18" charset="0"/>
                <a:ea typeface="Times New Roman" panose="02020603050405020304" pitchFamily="18" charset="0"/>
                <a:cs typeface="Times New Roman" panose="02020603050405020304" pitchFamily="18" charset="0"/>
              </a:rPr>
              <a:t>greatly expand our understanding of the world.</a:t>
            </a:r>
            <a:endParaRPr lang="en-US" altLang="zh-CN"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defPPr>
              <a:defRPr lang="zh-CN"/>
            </a:defPPr>
            <a:lvl1pPr algn="ctr">
              <a:lnSpc>
                <a:spcPct val="90000"/>
              </a:lnSpc>
              <a:spcBef>
                <a:spcPct val="0"/>
              </a:spcBef>
              <a:buNone/>
              <a:defRPr sz="4000" b="1">
                <a:solidFill>
                  <a:srgbClr val="C00000"/>
                </a:solidFill>
                <a:latin typeface="Arial" panose="020B0604020202020204" pitchFamily="34" charset="0"/>
                <a:ea typeface="+mj-ea"/>
                <a:cs typeface="Arial" panose="020B0604020202020204" pitchFamily="34" charset="0"/>
              </a:defRPr>
            </a:lvl1pPr>
          </a:lstStyle>
          <a:p>
            <a:r>
              <a:rPr lang="en-US" altLang="zh-CN" dirty="0" smtClean="0"/>
              <a:t>New </a:t>
            </a:r>
            <a:r>
              <a:rPr lang="en-US" altLang="zh-CN" dirty="0"/>
              <a:t>physics at energy range of ~10 </a:t>
            </a:r>
            <a:r>
              <a:rPr lang="en-US" altLang="zh-CN" dirty="0" err="1"/>
              <a:t>TeV</a:t>
            </a:r>
            <a:r>
              <a:rPr lang="en-US" altLang="zh-CN" dirty="0"/>
              <a:t> </a:t>
            </a:r>
            <a:endParaRPr lang="zh-CN" altLang="en-US" dirty="0"/>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9</a:t>
            </a:fld>
            <a:endParaRPr lang="zh-CN" altLang="en-US"/>
          </a:p>
        </p:txBody>
      </p:sp>
    </p:spTree>
    <p:extLst>
      <p:ext uri="{BB962C8B-B14F-4D97-AF65-F5344CB8AC3E}">
        <p14:creationId xmlns:p14="http://schemas.microsoft.com/office/powerpoint/2010/main" val="3029253229"/>
      </p:ext>
    </p:extLst>
  </p:cSld>
  <p:clrMapOvr>
    <a:masterClrMapping/>
  </p:clrMapOvr>
  <mc:AlternateContent xmlns:mc="http://schemas.openxmlformats.org/markup-compatibility/2006">
    <mc:Choice xmlns:p14="http://schemas.microsoft.com/office/powerpoint/2010/main" Requires="p14">
      <p:transition spd="slow" p14:dur="2000" advTm="21784"/>
    </mc:Choice>
    <mc:Fallback>
      <p:transition spd="slow" advTm="2178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3"/>
</p:tagLst>
</file>

<file path=ppt/tags/tag2.xml><?xml version="1.0" encoding="utf-8"?>
<p:tagLst xmlns:a="http://schemas.openxmlformats.org/drawingml/2006/main" xmlns:r="http://schemas.openxmlformats.org/officeDocument/2006/relationships" xmlns:p="http://schemas.openxmlformats.org/presentationml/2006/main">
  <p:tag name="REFSHAPE" val="803612012"/>
  <p:tag name="KSO_WM_UNIT_PLACING_PICTURE_USER_VIEWPORT" val="{&quot;height&quot;:2890,&quot;width&quot;:32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42217</TotalTime>
  <Words>2296</Words>
  <Application>Microsoft Office PowerPoint</Application>
  <PresentationFormat>Widescreen</PresentationFormat>
  <Paragraphs>362</Paragraphs>
  <Slides>29</Slides>
  <Notes>29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Arial Unicode MS</vt:lpstr>
      <vt:lpstr>Malgun Gothic</vt:lpstr>
      <vt:lpstr>MS Mincho</vt:lpstr>
      <vt:lpstr>等线</vt:lpstr>
      <vt:lpstr>仿宋</vt:lpstr>
      <vt:lpstr>宋体</vt:lpstr>
      <vt:lpstr>微软雅黑</vt:lpstr>
      <vt:lpstr>Arial</vt:lpstr>
      <vt:lpstr>Arial Black</vt:lpstr>
      <vt:lpstr>Calibri</vt:lpstr>
      <vt:lpstr>Cambria Math</vt:lpstr>
      <vt:lpstr>Symbol</vt:lpstr>
      <vt:lpstr>Times New Roman</vt:lpstr>
      <vt:lpstr>Wingdings</vt:lpstr>
      <vt:lpstr>Office 主题</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Efforts on green machine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liyuhui</cp:lastModifiedBy>
  <cp:revision>2253</cp:revision>
  <cp:lastPrinted>2022-11-06T05:19:21Z</cp:lastPrinted>
  <dcterms:created xsi:type="dcterms:W3CDTF">2012-09-04T11:33:36Z</dcterms:created>
  <dcterms:modified xsi:type="dcterms:W3CDTF">2023-10-22T16:55:51Z</dcterms:modified>
</cp:coreProperties>
</file>