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Lst>
  <p:notesMasterIdLst>
    <p:notesMasterId r:id="rId41"/>
  </p:notesMasterIdLst>
  <p:sldIdLst>
    <p:sldId id="953" r:id="rId2"/>
    <p:sldId id="1420" r:id="rId3"/>
    <p:sldId id="1189" r:id="rId4"/>
    <p:sldId id="1158" r:id="rId5"/>
    <p:sldId id="1421" r:id="rId6"/>
    <p:sldId id="1077" r:id="rId7"/>
    <p:sldId id="1185" r:id="rId8"/>
    <p:sldId id="1161" r:id="rId9"/>
    <p:sldId id="906" r:id="rId10"/>
    <p:sldId id="1157" r:id="rId11"/>
    <p:sldId id="1422" r:id="rId12"/>
    <p:sldId id="1163" r:id="rId13"/>
    <p:sldId id="1164" r:id="rId14"/>
    <p:sldId id="1165" r:id="rId15"/>
    <p:sldId id="1181" r:id="rId16"/>
    <p:sldId id="1423" r:id="rId17"/>
    <p:sldId id="1186" r:id="rId18"/>
    <p:sldId id="1166" r:id="rId19"/>
    <p:sldId id="1168" r:id="rId20"/>
    <p:sldId id="1167" r:id="rId21"/>
    <p:sldId id="967" r:id="rId22"/>
    <p:sldId id="968" r:id="rId23"/>
    <p:sldId id="969" r:id="rId24"/>
    <p:sldId id="1171" r:id="rId25"/>
    <p:sldId id="258" r:id="rId26"/>
    <p:sldId id="2292" r:id="rId27"/>
    <p:sldId id="2295" r:id="rId28"/>
    <p:sldId id="1174" r:id="rId29"/>
    <p:sldId id="2298" r:id="rId30"/>
    <p:sldId id="1176" r:id="rId31"/>
    <p:sldId id="1169" r:id="rId32"/>
    <p:sldId id="1187" r:id="rId33"/>
    <p:sldId id="1179" r:id="rId34"/>
    <p:sldId id="2297" r:id="rId35"/>
    <p:sldId id="2296" r:id="rId36"/>
    <p:sldId id="977" r:id="rId37"/>
    <p:sldId id="976" r:id="rId38"/>
    <p:sldId id="924" r:id="rId39"/>
    <p:sldId id="1180"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葛锐]" initials="l" lastIdx="2" clrIdx="0">
    <p:extLst>
      <p:ext uri="{19B8F6BF-5375-455C-9EA6-DF929625EA0E}">
        <p15:presenceInfo xmlns:p15="http://schemas.microsoft.com/office/powerpoint/2012/main" userId="[葛锐]" providerId="None"/>
      </p:ext>
    </p:extLst>
  </p:cmAuthor>
  <p:cmAuthor id="2" name="Li Mei" initials="LM" lastIdx="3" clrIdx="1">
    <p:extLst>
      <p:ext uri="{19B8F6BF-5375-455C-9EA6-DF929625EA0E}">
        <p15:presenceInfo xmlns:p15="http://schemas.microsoft.com/office/powerpoint/2012/main" userId="27f4163e153943f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FF"/>
    <a:srgbClr val="00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4" autoAdjust="0"/>
    <p:restoredTop sz="92013" autoAdjust="0"/>
  </p:normalViewPr>
  <p:slideViewPr>
    <p:cSldViewPr snapToGrid="0">
      <p:cViewPr>
        <p:scale>
          <a:sx n="66" d="100"/>
          <a:sy n="66" d="100"/>
        </p:scale>
        <p:origin x="684" y="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G:\Backup\&#26700;&#38754;\&#39640;&#25928;&#29575;&#26679;&#31649;&#27979;&#35797;-20220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193137313299503E-2"/>
          <c:y val="6.8597639718951803E-2"/>
          <c:w val="0.900355147256935"/>
          <c:h val="0.85113808690580295"/>
        </c:manualLayout>
      </c:layout>
      <c:scatterChart>
        <c:scatterStyle val="smoothMarker"/>
        <c:varyColors val="0"/>
        <c:ser>
          <c:idx val="0"/>
          <c:order val="0"/>
          <c:spPr>
            <a:ln w="28575" cap="rnd" cmpd="sng" algn="ctr">
              <a:solidFill>
                <a:srgbClr val="FF0000"/>
              </a:solidFill>
              <a:prstDash val="solid"/>
              <a:round/>
            </a:ln>
          </c:spPr>
          <c:marker>
            <c:symbol val="none"/>
          </c:marker>
          <c:xVal>
            <c:numRef>
              <c:f>Sheet1!$K$6:$K$12</c:f>
              <c:numCache>
                <c:formatCode>0%</c:formatCode>
                <c:ptCount val="7"/>
                <c:pt idx="0">
                  <c:v>0.4</c:v>
                </c:pt>
                <c:pt idx="1">
                  <c:v>0.5</c:v>
                </c:pt>
                <c:pt idx="2">
                  <c:v>0.6</c:v>
                </c:pt>
                <c:pt idx="3">
                  <c:v>0.7</c:v>
                </c:pt>
                <c:pt idx="4">
                  <c:v>0.8</c:v>
                </c:pt>
                <c:pt idx="5">
                  <c:v>0.9</c:v>
                </c:pt>
                <c:pt idx="6">
                  <c:v>1</c:v>
                </c:pt>
              </c:numCache>
            </c:numRef>
          </c:xVal>
          <c:yVal>
            <c:numRef>
              <c:f>Sheet1!$N$6:$N$12</c:f>
              <c:numCache>
                <c:formatCode>General</c:formatCode>
                <c:ptCount val="7"/>
                <c:pt idx="0">
                  <c:v>576</c:v>
                </c:pt>
                <c:pt idx="1">
                  <c:v>460.8</c:v>
                </c:pt>
                <c:pt idx="2">
                  <c:v>384</c:v>
                </c:pt>
                <c:pt idx="3">
                  <c:v>329.142857142857</c:v>
                </c:pt>
                <c:pt idx="4">
                  <c:v>288</c:v>
                </c:pt>
                <c:pt idx="5">
                  <c:v>256</c:v>
                </c:pt>
                <c:pt idx="6">
                  <c:v>230.4</c:v>
                </c:pt>
              </c:numCache>
            </c:numRef>
          </c:yVal>
          <c:smooth val="1"/>
          <c:extLst>
            <c:ext xmlns:c16="http://schemas.microsoft.com/office/drawing/2014/chart" uri="{C3380CC4-5D6E-409C-BE32-E72D297353CC}">
              <c16:uniqueId val="{00000000-57E9-403A-A0BD-394C5EA224AF}"/>
            </c:ext>
          </c:extLst>
        </c:ser>
        <c:dLbls>
          <c:showLegendKey val="0"/>
          <c:showVal val="0"/>
          <c:showCatName val="0"/>
          <c:showSerName val="0"/>
          <c:showPercent val="0"/>
          <c:showBubbleSize val="0"/>
        </c:dLbls>
        <c:axId val="410797424"/>
        <c:axId val="410797984"/>
      </c:scatterChart>
      <c:valAx>
        <c:axId val="410797424"/>
        <c:scaling>
          <c:orientation val="minMax"/>
          <c:max val="1"/>
          <c:min val="0.4"/>
        </c:scaling>
        <c:delete val="0"/>
        <c:axPos val="b"/>
        <c:numFmt formatCode="0%" sourceLinked="1"/>
        <c:majorTickMark val="out"/>
        <c:minorTickMark val="none"/>
        <c:tickLblPos val="nextTo"/>
        <c:txPr>
          <a:bodyPr rot="0" spcFirstLastPara="0" vertOverflow="ellipsis" vert="horz" wrap="square" anchor="ctr" anchorCtr="1"/>
          <a:lstStyle/>
          <a:p>
            <a:pPr>
              <a:defRPr lang="zh-CN" sz="1000" b="0" i="0" u="none" strike="noStrike" kern="1200" baseline="0">
                <a:solidFill>
                  <a:srgbClr val="000000"/>
                </a:solidFill>
                <a:latin typeface="宋体" panose="02010600030101010101" pitchFamily="2" charset="-122"/>
                <a:ea typeface="宋体" panose="02010600030101010101" pitchFamily="2" charset="-122"/>
                <a:cs typeface="宋体" panose="02010600030101010101" pitchFamily="2" charset="-122"/>
              </a:defRPr>
            </a:pPr>
            <a:endParaRPr lang="zh-CN"/>
          </a:p>
        </c:txPr>
        <c:crossAx val="410797984"/>
        <c:crosses val="autoZero"/>
        <c:crossBetween val="midCat"/>
        <c:majorUnit val="0.05"/>
      </c:valAx>
      <c:valAx>
        <c:axId val="410797984"/>
        <c:scaling>
          <c:orientation val="minMax"/>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410797424"/>
        <c:crosses val="autoZero"/>
        <c:crossBetween val="midCat"/>
      </c:valAx>
      <c:spPr>
        <a:ln>
          <a:solidFill>
            <a:schemeClr val="accent1"/>
          </a:solidFill>
        </a:ln>
      </c:spPr>
    </c:plotArea>
    <c:plotVisOnly val="1"/>
    <c:dispBlanksAs val="gap"/>
    <c:showDLblsOverMax val="0"/>
  </c:chart>
  <c:txPr>
    <a:bodyPr/>
    <a:lstStyle/>
    <a:p>
      <a:pPr>
        <a:defRPr lang="zh-CN"/>
      </a:pPr>
      <a:endParaRPr lang="zh-CN"/>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r>
              <a:rPr lang="en-US" altLang="zh-CN"/>
              <a:t>Power vs. Efficiency</a:t>
            </a:r>
            <a:endParaRPr lang="zh-CN" altLang="en-US"/>
          </a:p>
        </c:rich>
      </c:tx>
      <c:layout>
        <c:manualLayout>
          <c:xMode val="edge"/>
          <c:yMode val="edge"/>
          <c:x val="0.36601058683021598"/>
          <c:y val="0.59020221470914902"/>
        </c:manualLayout>
      </c:layout>
      <c:overlay val="0"/>
      <c:spPr>
        <a:noFill/>
        <a:ln>
          <a:noFill/>
        </a:ln>
        <a:effectLst/>
      </c:spPr>
      <c:txPr>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11405037145339"/>
          <c:y val="8.8695194066769095E-2"/>
          <c:w val="0.84051937168573998"/>
          <c:h val="0.79783046094112897"/>
        </c:manualLayout>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'直流高压&amp;微波老练'!$D$483:$D$490</c:f>
              <c:numCache>
                <c:formatCode>General</c:formatCode>
                <c:ptCount val="8"/>
                <c:pt idx="0">
                  <c:v>70</c:v>
                </c:pt>
                <c:pt idx="1">
                  <c:v>75</c:v>
                </c:pt>
                <c:pt idx="2">
                  <c:v>80</c:v>
                </c:pt>
                <c:pt idx="3">
                  <c:v>85</c:v>
                </c:pt>
                <c:pt idx="4">
                  <c:v>90</c:v>
                </c:pt>
                <c:pt idx="5">
                  <c:v>95</c:v>
                </c:pt>
                <c:pt idx="6">
                  <c:v>100</c:v>
                </c:pt>
                <c:pt idx="7">
                  <c:v>103</c:v>
                </c:pt>
              </c:numCache>
            </c:numRef>
          </c:xVal>
          <c:yVal>
            <c:numRef>
              <c:f>'直流高压&amp;微波老练'!$M$483:$M$490</c:f>
              <c:numCache>
                <c:formatCode>0.0%</c:formatCode>
                <c:ptCount val="8"/>
                <c:pt idx="0">
                  <c:v>0.53422323203635302</c:v>
                </c:pt>
                <c:pt idx="1">
                  <c:v>0.593058049072412</c:v>
                </c:pt>
                <c:pt idx="2">
                  <c:v>0.637888707037643</c:v>
                </c:pt>
                <c:pt idx="3">
                  <c:v>0.68026850379791604</c:v>
                </c:pt>
                <c:pt idx="4">
                  <c:v>0.69724911633625297</c:v>
                </c:pt>
                <c:pt idx="5">
                  <c:v>0.70715249662618096</c:v>
                </c:pt>
                <c:pt idx="6">
                  <c:v>0.71087216248506602</c:v>
                </c:pt>
                <c:pt idx="7">
                  <c:v>0.704613601150335</c:v>
                </c:pt>
              </c:numCache>
            </c:numRef>
          </c:yVal>
          <c:smooth val="1"/>
          <c:extLst>
            <c:ext xmlns:c16="http://schemas.microsoft.com/office/drawing/2014/chart" uri="{C3380CC4-5D6E-409C-BE32-E72D297353CC}">
              <c16:uniqueId val="{00000000-08A6-4E49-A142-299861F46A0A}"/>
            </c:ext>
          </c:extLst>
        </c:ser>
        <c:dLbls>
          <c:showLegendKey val="0"/>
          <c:showVal val="0"/>
          <c:showCatName val="0"/>
          <c:showSerName val="0"/>
          <c:showPercent val="0"/>
          <c:showBubbleSize val="0"/>
        </c:dLbls>
        <c:axId val="937572832"/>
        <c:axId val="794423792"/>
      </c:scatterChart>
      <c:valAx>
        <c:axId val="937572832"/>
        <c:scaling>
          <c:orientation val="minMax"/>
          <c:min val="7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794423792"/>
        <c:crosses val="autoZero"/>
        <c:crossBetween val="midCat"/>
      </c:valAx>
      <c:valAx>
        <c:axId val="7944237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937572832"/>
        <c:crosses val="autoZero"/>
        <c:crossBetween val="midCat"/>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AF30E-ECEF-4DE7-8582-33AD8F89BB46}" type="datetimeFigureOut">
              <a:rPr lang="zh-CN" altLang="en-US" smtClean="0"/>
              <a:t>2023/10/27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6BB68-145E-4D6B-A52C-7C0A0198E3B0}" type="slidenum">
              <a:rPr lang="zh-CN" altLang="en-US" smtClean="0"/>
              <a:t>‹#›</a:t>
            </a:fld>
            <a:endParaRPr lang="zh-CN" altLang="en-US"/>
          </a:p>
        </p:txBody>
      </p:sp>
    </p:spTree>
    <p:extLst>
      <p:ext uri="{BB962C8B-B14F-4D97-AF65-F5344CB8AC3E}">
        <p14:creationId xmlns:p14="http://schemas.microsoft.com/office/powerpoint/2010/main" val="1997009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a:t>
            </a:fld>
            <a:endParaRPr lang="zh-CN" altLang="en-US"/>
          </a:p>
        </p:txBody>
      </p:sp>
    </p:spTree>
    <p:extLst>
      <p:ext uri="{BB962C8B-B14F-4D97-AF65-F5344CB8AC3E}">
        <p14:creationId xmlns:p14="http://schemas.microsoft.com/office/powerpoint/2010/main" val="3777527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a:t>
            </a:fld>
            <a:endParaRPr lang="zh-CN" altLang="en-US"/>
          </a:p>
        </p:txBody>
      </p:sp>
    </p:spTree>
    <p:extLst>
      <p:ext uri="{BB962C8B-B14F-4D97-AF65-F5344CB8AC3E}">
        <p14:creationId xmlns:p14="http://schemas.microsoft.com/office/powerpoint/2010/main" val="1383677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12</a:t>
            </a:fld>
            <a:endParaRPr lang="zh-CN" altLang="en-US"/>
          </a:p>
        </p:txBody>
      </p:sp>
    </p:spTree>
    <p:extLst>
      <p:ext uri="{BB962C8B-B14F-4D97-AF65-F5344CB8AC3E}">
        <p14:creationId xmlns:p14="http://schemas.microsoft.com/office/powerpoint/2010/main" val="2950539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7D23A-ADF8-422A-B259-A68161F67E98}" type="slidenum">
              <a:rPr lang="zh-CN" altLang="en-US" smtClean="0"/>
              <a:t>25</a:t>
            </a:fld>
            <a:endParaRPr lang="zh-CN" altLang="en-US"/>
          </a:p>
        </p:txBody>
      </p:sp>
    </p:spTree>
    <p:extLst>
      <p:ext uri="{BB962C8B-B14F-4D97-AF65-F5344CB8AC3E}">
        <p14:creationId xmlns:p14="http://schemas.microsoft.com/office/powerpoint/2010/main" val="3128920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29</a:t>
            </a:fld>
            <a:endParaRPr lang="zh-CN" altLang="en-US"/>
          </a:p>
        </p:txBody>
      </p:sp>
    </p:spTree>
    <p:extLst>
      <p:ext uri="{BB962C8B-B14F-4D97-AF65-F5344CB8AC3E}">
        <p14:creationId xmlns:p14="http://schemas.microsoft.com/office/powerpoint/2010/main" val="255647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30</a:t>
            </a:fld>
            <a:endParaRPr lang="zh-CN" altLang="en-US"/>
          </a:p>
        </p:txBody>
      </p:sp>
    </p:spTree>
    <p:extLst>
      <p:ext uri="{BB962C8B-B14F-4D97-AF65-F5344CB8AC3E}">
        <p14:creationId xmlns:p14="http://schemas.microsoft.com/office/powerpoint/2010/main" val="705815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FD38D49-5F3F-56AE-0D60-BAD43E6C7470}"/>
              </a:ext>
            </a:extLst>
          </p:cNvPr>
          <p:cNvSpPr>
            <a:spLocks noGrp="1"/>
          </p:cNvSpPr>
          <p:nvPr>
            <p:ph type="sldNum" sz="quarter" idx="5"/>
          </p:nvPr>
        </p:nvSpPr>
        <p:spPr/>
        <p:txBody>
          <a:bodyPr/>
          <a:lstStyle/>
          <a:p>
            <a:fld id="{5FD4487E-253C-4F2A-AD3B-D7DF4058A670}" type="slidenum">
              <a:rPr lang="zh-CN" altLang="en-US" smtClean="0"/>
              <a:t>37</a:t>
            </a:fld>
            <a:endParaRPr lang="zh-CN" altLang="en-US"/>
          </a:p>
        </p:txBody>
      </p:sp>
    </p:spTree>
    <p:extLst>
      <p:ext uri="{BB962C8B-B14F-4D97-AF65-F5344CB8AC3E}">
        <p14:creationId xmlns:p14="http://schemas.microsoft.com/office/powerpoint/2010/main" val="1366076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FD4487E-253C-4F2A-AD3B-D7DF4058A670}" type="slidenum">
              <a:rPr lang="zh-CN" altLang="en-US" smtClean="0"/>
              <a:t>38</a:t>
            </a:fld>
            <a:endParaRPr lang="zh-CN" altLang="en-US"/>
          </a:p>
        </p:txBody>
      </p:sp>
    </p:spTree>
    <p:extLst>
      <p:ext uri="{BB962C8B-B14F-4D97-AF65-F5344CB8AC3E}">
        <p14:creationId xmlns:p14="http://schemas.microsoft.com/office/powerpoint/2010/main" val="3458424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143A80FB-A8ED-43D2-B2CA-2DAE69E5D87F}" type="datetime1">
              <a:rPr lang="zh-CN" altLang="en-US" smtClean="0"/>
              <a:t>2023/10/27</a:t>
            </a:fld>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3988338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cs typeface="Arial" panose="020B0604020202020204" pitchFamily="34" charset="0"/>
              </a:defRPr>
            </a:lvl1pPr>
            <a:lvl2pPr>
              <a:defRPr sz="2400" baseline="0">
                <a:latin typeface="Arial" panose="020B0604020202020204" pitchFamily="34" charset="0"/>
                <a:ea typeface="微软雅黑" pitchFamily="34" charset="-122"/>
                <a:cs typeface="Arial" panose="020B0604020202020204" pitchFamily="34" charset="0"/>
              </a:defRPr>
            </a:lvl2pPr>
            <a:lvl3pPr>
              <a:defRPr baseline="0">
                <a:cs typeface="Arial" panose="020B0604020202020204" pitchFamily="34" charset="0"/>
              </a:defRPr>
            </a:lvl3pPr>
            <a:lvl4pPr>
              <a:defRPr baseline="0">
                <a:cs typeface="Arial" panose="020B0604020202020204" pitchFamily="34" charset="0"/>
              </a:defRPr>
            </a:lvl4pPr>
            <a:lvl5pPr>
              <a:defRPr baseline="0">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6BB84907-F742-4188-8053-661FECC26264}" type="datetime1">
              <a:rPr lang="zh-CN" altLang="en-US" smtClean="0"/>
              <a:t>2023/10/27</a:t>
            </a:fld>
            <a:endParaRPr lang="zh-CN" altLang="en-US"/>
          </a:p>
        </p:txBody>
      </p:sp>
      <p:sp>
        <p:nvSpPr>
          <p:cNvPr id="2" name="标题 1"/>
          <p:cNvSpPr>
            <a:spLocks noGrp="1"/>
          </p:cNvSpPr>
          <p:nvPr>
            <p:ph type="title"/>
          </p:nvPr>
        </p:nvSpPr>
        <p:spPr>
          <a:xfrm>
            <a:off x="0" y="85702"/>
            <a:ext cx="12192000" cy="725470"/>
          </a:xfrm>
        </p:spPr>
        <p:txBody>
          <a:bodyPr>
            <a:normAutofit/>
          </a:bodyPr>
          <a:lstStyle>
            <a:lvl1pPr algn="ctr">
              <a:defRPr sz="3200" b="1"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8" name="矩形 17"/>
          <p:cNvSpPr/>
          <p:nvPr userDrawn="1"/>
        </p:nvSpPr>
        <p:spPr>
          <a:xfrm>
            <a:off x="-1" y="80417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5" name="页脚占位符 4"/>
          <p:cNvSpPr>
            <a:spLocks noGrp="1"/>
          </p:cNvSpPr>
          <p:nvPr>
            <p:ph type="ftr" sz="quarter" idx="11"/>
          </p:nvPr>
        </p:nvSpPr>
        <p:spPr>
          <a:xfrm>
            <a:off x="2700001" y="6380773"/>
            <a:ext cx="6791996" cy="354977"/>
          </a:xfrm>
        </p:spPr>
        <p:txBody>
          <a:bodyPr/>
          <a:lstStyle>
            <a:lvl1pPr>
              <a:defRPr sz="1050">
                <a:latin typeface="Arial" panose="020B0604020202020204" pitchFamily="34" charset="0"/>
                <a:cs typeface="Arial" panose="020B0604020202020204" pitchFamily="34" charset="0"/>
              </a:defRPr>
            </a:lvl1pPr>
          </a:lstStyle>
          <a:p>
            <a:r>
              <a:rPr lang="en-US" altLang="zh-CN"/>
              <a:t>CEPC Accelerator TDR International Review</a:t>
            </a:r>
            <a:endParaRPr lang="zh-CN" altLang="en-US" dirty="0"/>
          </a:p>
        </p:txBody>
      </p:sp>
      <p:sp>
        <p:nvSpPr>
          <p:cNvPr id="6" name="灯片编号占位符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1683929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FB078D1-C5BE-4DC9-A38D-39B37552D0D4}" type="datetime1">
              <a:rPr lang="zh-CN" altLang="en-US" smtClean="0"/>
              <a:t>2023/10/27</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extLst>
      <p:ext uri="{BB962C8B-B14F-4D97-AF65-F5344CB8AC3E}">
        <p14:creationId xmlns:p14="http://schemas.microsoft.com/office/powerpoint/2010/main" val="22414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78592717-4372-4D4E-94FE-176F8E6D2796}" type="datetime1">
              <a:rPr lang="zh-CN" altLang="en-US" smtClean="0"/>
              <a:t>2023/10/27</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dirty="0"/>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4047803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BDE87-CA23-492A-841C-4A5FD624EE7A}" type="datetime1">
              <a:rPr lang="zh-CN" altLang="en-US" smtClean="0"/>
              <a:t>2023/10/27</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35102763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png"/><Relationship Id="rId10" Type="http://schemas.openxmlformats.org/officeDocument/2006/relationships/image" Target="../media/image81.jpeg"/><Relationship Id="rId4" Type="http://schemas.openxmlformats.org/officeDocument/2006/relationships/image" Target="../media/image75.emf"/><Relationship Id="rId9"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7.jp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9.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emf"/><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p:blipFill>
        <p:spPr>
          <a:xfrm>
            <a:off x="635" y="0"/>
            <a:ext cx="12191365" cy="2118283"/>
          </a:xfrm>
          <a:prstGeom prst="rect">
            <a:avLst/>
          </a:prstGeom>
        </p:spPr>
      </p:pic>
      <p:sp>
        <p:nvSpPr>
          <p:cNvPr id="6" name="标题 3"/>
          <p:cNvSpPr txBox="1">
            <a:spLocks/>
          </p:cNvSpPr>
          <p:nvPr/>
        </p:nvSpPr>
        <p:spPr>
          <a:xfrm>
            <a:off x="1692720" y="2480570"/>
            <a:ext cx="8627534" cy="1380478"/>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pPr marL="0" marR="0" lvl="0" indent="0" algn="ctr" defTabSz="914354"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rPr>
              <a:t>CEPC as an environmental friendly facility</a:t>
            </a:r>
          </a:p>
        </p:txBody>
      </p:sp>
      <p:sp>
        <p:nvSpPr>
          <p:cNvPr id="7" name="文本框 7">
            <a:extLst>
              <a:ext uri="{FF2B5EF4-FFF2-40B4-BE49-F238E27FC236}">
                <a16:creationId xmlns:a16="http://schemas.microsoft.com/office/drawing/2014/main" id="{785816F2-AEF2-4FFE-A0DA-84B4490709A4}"/>
              </a:ext>
            </a:extLst>
          </p:cNvPr>
          <p:cNvSpPr txBox="1"/>
          <p:nvPr/>
        </p:nvSpPr>
        <p:spPr>
          <a:xfrm>
            <a:off x="881185" y="5680923"/>
            <a:ext cx="102506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Contributors: Mei Yang, </a:t>
            </a:r>
            <a:r>
              <a:rPr kumimoji="0" lang="en-US" altLang="zh-CN" sz="2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Jiyuan</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Zhai</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Zusheng</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Zhou, Mei Li, </a:t>
            </a:r>
            <a:r>
              <a:rPr kumimoji="0" lang="en-US" altLang="zh-CN" sz="2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Yuhui</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Li</a:t>
            </a:r>
            <a:endParaRPr kumimoji="0" lang="en-US" altLang="zh-CN" sz="2000" b="0" i="0" u="sng"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 name="TextBox 8"/>
          <p:cNvSpPr txBox="1"/>
          <p:nvPr/>
        </p:nvSpPr>
        <p:spPr>
          <a:xfrm>
            <a:off x="635" y="6452689"/>
            <a:ext cx="12191365" cy="369332"/>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The 2023 International Workshop on the High Energy Circular Electron Positron Collider, Oct. 23~27</a:t>
            </a:r>
            <a:r>
              <a:rPr kumimoji="0" lang="en-US" altLang="zh-CN" sz="1800" b="0" i="0" u="none" strike="noStrike" kern="1200" cap="none" spc="0" normalizeH="0" baseline="3000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th</a:t>
            </a: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 Nanjing </a:t>
            </a: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2234" y="8666"/>
            <a:ext cx="3552825" cy="672912"/>
          </a:xfrm>
          <a:prstGeom prst="rect">
            <a:avLst/>
          </a:prstGeom>
        </p:spPr>
      </p:pic>
      <p:sp>
        <p:nvSpPr>
          <p:cNvPr id="3" name="灯片编号占位符 2">
            <a:extLst>
              <a:ext uri="{FF2B5EF4-FFF2-40B4-BE49-F238E27FC236}">
                <a16:creationId xmlns:a16="http://schemas.microsoft.com/office/drawing/2014/main" id="{E99D5C31-49CF-4433-9D75-D1055CDE2D05}"/>
              </a:ext>
            </a:extLst>
          </p:cNvPr>
          <p:cNvSpPr>
            <a:spLocks noGrp="1"/>
          </p:cNvSpPr>
          <p:nvPr>
            <p:ph type="sldNum" sz="quarter" idx="12"/>
          </p:nvPr>
        </p:nvSpPr>
        <p:spPr/>
        <p:txBody>
          <a:bodyPr/>
          <a:lstStyle/>
          <a:p>
            <a:fld id="{27F552FA-C358-4F70-9CE8-3E41459FCE36}" type="slidenum">
              <a:rPr lang="zh-CN" altLang="en-US" smtClean="0"/>
              <a:t>1</a:t>
            </a:fld>
            <a:endParaRPr lang="zh-CN" altLang="en-US"/>
          </a:p>
        </p:txBody>
      </p:sp>
      <p:sp>
        <p:nvSpPr>
          <p:cNvPr id="12" name="文本框 7">
            <a:extLst>
              <a:ext uri="{FF2B5EF4-FFF2-40B4-BE49-F238E27FC236}">
                <a16:creationId xmlns:a16="http://schemas.microsoft.com/office/drawing/2014/main" id="{70A52310-664C-4878-94C6-C26EF3C89ECD}"/>
              </a:ext>
            </a:extLst>
          </p:cNvPr>
          <p:cNvSpPr txBox="1"/>
          <p:nvPr/>
        </p:nvSpPr>
        <p:spPr>
          <a:xfrm>
            <a:off x="2863650" y="4355161"/>
            <a:ext cx="67695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Rui 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Institute of High Energy Physics, CAS</a:t>
            </a:r>
            <a:endParaRPr kumimoji="0" lang="en-US" altLang="zh-CN" sz="2800" b="0" i="0" u="sng"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55"/>
          <p:cNvSpPr/>
          <p:nvPr/>
        </p:nvSpPr>
        <p:spPr bwMode="auto">
          <a:xfrm>
            <a:off x="6222160" y="1066905"/>
            <a:ext cx="5822881" cy="5616085"/>
          </a:xfrm>
          <a:prstGeom prst="roundRect">
            <a:avLst>
              <a:gd name="adj" fmla="val 10000"/>
            </a:avLst>
          </a:prstGeom>
          <a:solidFill>
            <a:schemeClr val="accent2">
              <a:lumMod val="75000"/>
              <a:alpha val="10000"/>
            </a:schemeClr>
          </a:solidFill>
          <a:ln w="28575" cap="flat" cmpd="sng" algn="ctr">
            <a:solidFill>
              <a:schemeClr val="accent6">
                <a:lumMod val="40000"/>
                <a:lumOff val="60000"/>
              </a:schemeClr>
            </a:solidFill>
            <a:prstDash val="solid"/>
            <a:miter lim="800000"/>
          </a:ln>
        </p:spPr>
        <p:txBody>
          <a:bodyPr/>
          <a:lstStyle/>
          <a:p>
            <a:pPr marL="0" marR="0" lvl="0" indent="0" algn="l" defTabSz="914400">
              <a:lnSpc>
                <a:spcPct val="100000"/>
              </a:lnSpc>
              <a:spcBef>
                <a:spcPts val="0"/>
              </a:spcBef>
              <a:spcAft>
                <a:spcPts val="0"/>
              </a:spcAft>
              <a:buClrTx/>
              <a:buSzTx/>
              <a:buFontTx/>
              <a:buNone/>
              <a:defRPr/>
            </a:pPr>
            <a:endParaRPr lang="zh-CN" sz="1800" b="0" i="0" u="none" strike="noStrike" cap="none" spc="0">
              <a:ln>
                <a:noFill/>
              </a:ln>
              <a:solidFill>
                <a:prstClr val="black"/>
              </a:solidFill>
              <a:latin typeface="微软雅黑" panose="020B0503020204020204" pitchFamily="34" charset="-122"/>
              <a:ea typeface="微软雅黑" panose="020B0503020204020204" pitchFamily="34" charset="-122"/>
              <a:cs typeface="Arial" panose="020B0604020202020204"/>
            </a:endParaRPr>
          </a:p>
        </p:txBody>
      </p:sp>
      <p:sp>
        <p:nvSpPr>
          <p:cNvPr id="8" name="Slide Number Placeholder 7"/>
          <p:cNvSpPr>
            <a:spLocks noGrp="1"/>
          </p:cNvSpPr>
          <p:nvPr>
            <p:ph type="sldNum" sz="quarter" idx="12"/>
          </p:nvPr>
        </p:nvSpPr>
        <p:spPr/>
        <p:txBody>
          <a:bodyPr/>
          <a:lstStyle/>
          <a:p>
            <a:fld id="{BF58ECCA-7483-0643-867A-1BFFBED3B292}" type="slidenum">
              <a:rPr lang="en-US" smtClean="0"/>
              <a:t>10</a:t>
            </a:fld>
            <a:endParaRPr lang="en-US"/>
          </a:p>
        </p:txBody>
      </p:sp>
      <p:sp>
        <p:nvSpPr>
          <p:cNvPr id="12" name="Title 1"/>
          <p:cNvSpPr>
            <a:spLocks noGrp="1"/>
          </p:cNvSpPr>
          <p:nvPr>
            <p:ph type="title"/>
          </p:nvPr>
        </p:nvSpPr>
        <p:spPr>
          <a:xfrm>
            <a:off x="115523" y="-104355"/>
            <a:ext cx="11566188" cy="674066"/>
          </a:xfrm>
        </p:spPr>
        <p:txBody>
          <a:bodyPr>
            <a:normAutofit/>
          </a:bodyPr>
          <a:lstStyle/>
          <a:p>
            <a:r>
              <a:rPr lang="en-US" altLang="zh-CN" sz="29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Energy saving initiatives at Accelerator field: CERN</a:t>
            </a:r>
            <a:endParaRPr sz="29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6510246" y="4522341"/>
            <a:ext cx="2996612" cy="2121165"/>
          </a:xfrm>
          <a:prstGeom prst="rect">
            <a:avLst/>
          </a:prstGeom>
        </p:spPr>
      </p:pic>
      <p:sp>
        <p:nvSpPr>
          <p:cNvPr id="15" name="矩形: 圆角 56"/>
          <p:cNvSpPr/>
          <p:nvPr/>
        </p:nvSpPr>
        <p:spPr bwMode="auto">
          <a:xfrm>
            <a:off x="115523" y="1066905"/>
            <a:ext cx="6000797" cy="5616085"/>
          </a:xfrm>
          <a:prstGeom prst="roundRect">
            <a:avLst>
              <a:gd name="adj" fmla="val 10000"/>
            </a:avLst>
          </a:prstGeom>
          <a:solidFill>
            <a:schemeClr val="accent1">
              <a:lumMod val="75000"/>
              <a:alpha val="10000"/>
            </a:schemeClr>
          </a:solidFill>
          <a:ln w="28575" cap="flat" cmpd="sng" algn="ctr">
            <a:solidFill>
              <a:schemeClr val="accent3"/>
            </a:solidFill>
            <a:prstDash val="solid"/>
            <a:miter lim="800000"/>
          </a:ln>
        </p:spPr>
        <p:txBody>
          <a:bodyPr/>
          <a:lstStyle/>
          <a:p>
            <a:pPr marL="0" marR="0" lvl="0" indent="0" algn="l" defTabSz="914400">
              <a:lnSpc>
                <a:spcPct val="100000"/>
              </a:lnSpc>
              <a:spcBef>
                <a:spcPts val="0"/>
              </a:spcBef>
              <a:spcAft>
                <a:spcPts val="0"/>
              </a:spcAft>
              <a:buClrTx/>
              <a:buSzTx/>
              <a:buFontTx/>
              <a:buNone/>
              <a:defRPr/>
            </a:pPr>
            <a:endParaRPr lang="zh-CN" sz="1800" b="0" i="0" u="none" strike="noStrike" cap="none" spc="0" dirty="0">
              <a:ln>
                <a:noFill/>
              </a:ln>
              <a:solidFill>
                <a:prstClr val="black"/>
              </a:solidFill>
              <a:latin typeface="微软雅黑" panose="020B0503020204020204" pitchFamily="34" charset="-122"/>
              <a:ea typeface="微软雅黑" panose="020B0503020204020204" pitchFamily="34" charset="-122"/>
              <a:cs typeface="+mn-cs"/>
            </a:endParaRPr>
          </a:p>
        </p:txBody>
      </p:sp>
      <p:sp>
        <p:nvSpPr>
          <p:cNvPr id="16" name="矩形 57"/>
          <p:cNvSpPr/>
          <p:nvPr/>
        </p:nvSpPr>
        <p:spPr bwMode="auto">
          <a:xfrm>
            <a:off x="954183" y="1203935"/>
            <a:ext cx="4288354"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i="0" u="none" strike="noStrike" cap="none" spc="0" dirty="0">
                <a:ln>
                  <a:noFill/>
                </a:ln>
                <a:solidFill>
                  <a:srgbClr val="C00000"/>
                </a:solidFill>
                <a:latin typeface="Arial" panose="020B0604020202020204"/>
                <a:ea typeface="微软雅黑" panose="020B0503020204020204" pitchFamily="34" charset="-122"/>
                <a:cs typeface="+mn-cs"/>
              </a:rPr>
              <a:t>Management-side initiatives</a:t>
            </a:r>
            <a:endParaRPr lang="zh-CN" sz="2400" b="1" i="0" u="none" strike="noStrike" cap="none" spc="0" dirty="0">
              <a:ln>
                <a:noFill/>
              </a:ln>
              <a:solidFill>
                <a:srgbClr val="C00000"/>
              </a:solidFill>
              <a:latin typeface="Arial" panose="020B0604020202020204"/>
              <a:ea typeface="微软雅黑" panose="020B0503020204020204" pitchFamily="34" charset="-122"/>
              <a:cs typeface="Arial" panose="020B0604020202020204"/>
            </a:endParaRPr>
          </a:p>
        </p:txBody>
      </p:sp>
      <p:sp>
        <p:nvSpPr>
          <p:cNvPr id="17" name="TextBox 16"/>
          <p:cNvSpPr txBox="1"/>
          <p:nvPr/>
        </p:nvSpPr>
        <p:spPr>
          <a:xfrm>
            <a:off x="298437" y="1704388"/>
            <a:ext cx="5779680" cy="455509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sz="2000" b="1" dirty="0"/>
              <a:t>① Reduction of operating hours from 2022 (approx. 20% reduction); ② Comprehensive energy saving initiatives (turning off street lights, lowering room temperatures, delaying heating)</a:t>
            </a:r>
          </a:p>
          <a:p>
            <a:pPr marL="285750" indent="-285750">
              <a:spcBef>
                <a:spcPts val="600"/>
              </a:spcBef>
              <a:buFont typeface="Arial" panose="020B0604020202020204" pitchFamily="34" charset="0"/>
              <a:buChar char="•"/>
            </a:pPr>
            <a:r>
              <a:rPr lang="en-US" altLang="zh-CN" sz="2000" b="1" dirty="0"/>
              <a:t>Apply for and pass energy management certification </a:t>
            </a:r>
            <a:r>
              <a:rPr lang="en-US" altLang="zh-CN" sz="2000" b="1" dirty="0">
                <a:solidFill>
                  <a:srgbClr val="0000FF"/>
                </a:solidFill>
              </a:rPr>
              <a:t>ISO 50001</a:t>
            </a:r>
            <a:r>
              <a:rPr lang="en-US" altLang="zh-CN" sz="2000" b="1" dirty="0"/>
              <a:t>: ① Improve feasible comprehensive energy management and energy utilization programs; ② Submit energy use plan for 2022-2026 (new energy use manual, new energy procurement process, establish communication program focusing on energy, etc.)</a:t>
            </a:r>
          </a:p>
          <a:p>
            <a:pPr marL="285750" indent="-285750">
              <a:spcBef>
                <a:spcPts val="600"/>
              </a:spcBef>
              <a:buFont typeface="Arial" panose="020B0604020202020204" pitchFamily="34" charset="0"/>
              <a:buChar char="•"/>
            </a:pPr>
            <a:r>
              <a:rPr lang="en-US" altLang="zh-CN" sz="2000" b="1" dirty="0"/>
              <a:t>Assessment of the energy-related technology situation in laboratories to confirm the use of standardized technologies.</a:t>
            </a:r>
          </a:p>
        </p:txBody>
      </p:sp>
      <p:sp>
        <p:nvSpPr>
          <p:cNvPr id="19" name="矩形 56"/>
          <p:cNvSpPr/>
          <p:nvPr/>
        </p:nvSpPr>
        <p:spPr bwMode="auto">
          <a:xfrm>
            <a:off x="7057919" y="1143933"/>
            <a:ext cx="4318811"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i="0" u="none" strike="noStrike" cap="none" spc="0" dirty="0">
                <a:ln>
                  <a:noFill/>
                </a:ln>
                <a:solidFill>
                  <a:srgbClr val="C00000"/>
                </a:solidFill>
                <a:latin typeface="微软雅黑" panose="020B0503020204020204" pitchFamily="34" charset="-122"/>
                <a:ea typeface="微软雅黑" panose="020B0503020204020204" pitchFamily="34" charset="-122"/>
                <a:cs typeface="Arial" panose="020B0604020202020204"/>
              </a:rPr>
              <a:t>Technology-side initiatives</a:t>
            </a:r>
            <a:endParaRPr sz="1800" b="0" i="0" u="none" strike="noStrike" cap="none" spc="0" dirty="0">
              <a:ln>
                <a:noFill/>
              </a:ln>
              <a:solidFill>
                <a:prstClr val="black"/>
              </a:solidFill>
              <a:latin typeface="Calibri" panose="020F0502020204030204"/>
              <a:ea typeface="宋体" panose="02010600030101010101" pitchFamily="2" charset="-122"/>
              <a:cs typeface="Arial" panose="020B0604020202020204"/>
            </a:endParaRPr>
          </a:p>
        </p:txBody>
      </p:sp>
      <p:sp>
        <p:nvSpPr>
          <p:cNvPr id="20" name="TextBox 19"/>
          <p:cNvSpPr txBox="1"/>
          <p:nvPr/>
        </p:nvSpPr>
        <p:spPr>
          <a:xfrm>
            <a:off x="6283722" y="1541284"/>
            <a:ext cx="5699758" cy="301621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sz="2000" b="1" dirty="0"/>
              <a:t>Improvement of the performance of LHC machine, by increasing the collision brightness and reducing the energy consumption/brightness ratio</a:t>
            </a:r>
          </a:p>
          <a:p>
            <a:pPr marL="285750" indent="-285750">
              <a:spcBef>
                <a:spcPts val="600"/>
              </a:spcBef>
              <a:buFont typeface="Arial" panose="020B0604020202020204" pitchFamily="34" charset="0"/>
              <a:buChar char="•"/>
            </a:pPr>
            <a:r>
              <a:rPr lang="en-US" altLang="zh-CN" sz="2000" b="1" dirty="0">
                <a:solidFill>
                  <a:srgbClr val="0000FF"/>
                </a:solidFill>
              </a:rPr>
              <a:t>Utilization development of waste heat from the Research Data </a:t>
            </a:r>
            <a:r>
              <a:rPr lang="en-US" altLang="zh-CN" sz="2000" b="1" dirty="0"/>
              <a:t>Center (</a:t>
            </a:r>
            <a:r>
              <a:rPr lang="en-US" altLang="zh-CN" sz="2000" b="1" dirty="0" err="1"/>
              <a:t>Prévessin</a:t>
            </a:r>
            <a:r>
              <a:rPr lang="en-US" altLang="zh-CN" sz="2000" b="1" dirty="0"/>
              <a:t>) for the heating of the surrounding buildings</a:t>
            </a:r>
          </a:p>
          <a:p>
            <a:pPr marL="285750" indent="-285750">
              <a:spcBef>
                <a:spcPts val="600"/>
              </a:spcBef>
              <a:buFont typeface="Arial" panose="020B0604020202020204" pitchFamily="34" charset="0"/>
              <a:buChar char="•"/>
            </a:pPr>
            <a:r>
              <a:rPr lang="en-US" altLang="zh-CN" sz="2000" b="1" dirty="0">
                <a:solidFill>
                  <a:srgbClr val="0000FF"/>
                </a:solidFill>
              </a:rPr>
              <a:t>Recovery of cooling tower heat </a:t>
            </a:r>
            <a:r>
              <a:rPr lang="en-US" altLang="zh-CN" sz="2000" b="1" dirty="0"/>
              <a:t>from the LHC for heating the town of </a:t>
            </a:r>
            <a:r>
              <a:rPr lang="en-US" altLang="zh-CN" sz="2000" b="1" dirty="0" err="1"/>
              <a:t>Meyrin</a:t>
            </a:r>
            <a:r>
              <a:rPr lang="en-US" altLang="zh-CN" sz="2000" b="1" dirty="0"/>
              <a:t>, Switzerland.</a:t>
            </a:r>
            <a:endParaRPr lang="zh-CN" altLang="en-US" sz="2000" b="1" dirty="0"/>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9506858" y="5252806"/>
            <a:ext cx="2476622" cy="839387"/>
          </a:xfrm>
          <a:prstGeom prst="rect">
            <a:avLst/>
          </a:prstGeom>
        </p:spPr>
      </p:pic>
      <p:sp>
        <p:nvSpPr>
          <p:cNvPr id="13" name="矩形 57">
            <a:extLst>
              <a:ext uri="{FF2B5EF4-FFF2-40B4-BE49-F238E27FC236}">
                <a16:creationId xmlns:a16="http://schemas.microsoft.com/office/drawing/2014/main" id="{87E22246-2F2C-48C2-84C6-FD8DFE855D3A}"/>
              </a:ext>
            </a:extLst>
          </p:cNvPr>
          <p:cNvSpPr/>
          <p:nvPr/>
        </p:nvSpPr>
        <p:spPr bwMode="auto">
          <a:xfrm>
            <a:off x="4206524" y="416792"/>
            <a:ext cx="7196201"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i="0" u="none" strike="noStrike" cap="none" spc="0" dirty="0">
                <a:ln>
                  <a:noFill/>
                </a:ln>
                <a:solidFill>
                  <a:srgbClr val="C00000"/>
                </a:solidFill>
                <a:latin typeface="Arial" panose="020B0604020202020204"/>
                <a:ea typeface="微软雅黑" panose="020B0503020204020204" pitchFamily="34" charset="-122"/>
                <a:cs typeface="+mn-cs"/>
              </a:rPr>
              <a:t>Focus on management and waste heat recovery</a:t>
            </a:r>
            <a:endParaRPr lang="zh-CN" sz="2400" b="1" i="0" u="none" strike="noStrike" cap="none" spc="0" dirty="0">
              <a:ln>
                <a:noFill/>
              </a:ln>
              <a:solidFill>
                <a:srgbClr val="C00000"/>
              </a:solidFill>
              <a:latin typeface="Arial" panose="020B0604020202020204"/>
              <a:ea typeface="微软雅黑" panose="020B0503020204020204" pitchFamily="34" charset="-122"/>
              <a:cs typeface="Arial" panose="020B060402020202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CC743F2-A469-4BD0-A307-52DB1BF2D86A}"/>
              </a:ext>
            </a:extLst>
          </p:cNvPr>
          <p:cNvSpPr>
            <a:spLocks noGrp="1"/>
          </p:cNvSpPr>
          <p:nvPr>
            <p:ph type="sldNum" sz="quarter" idx="12"/>
          </p:nvPr>
        </p:nvSpPr>
        <p:spPr/>
        <p:txBody>
          <a:bodyPr/>
          <a:lstStyle/>
          <a:p>
            <a:fld id="{F15E9139-A00B-4B2A-98A6-095DC08F1345}" type="slidenum">
              <a:rPr lang="zh-CN" altLang="en-US" smtClean="0"/>
              <a:pPr/>
              <a:t>11</a:t>
            </a:fld>
            <a:endParaRPr lang="zh-CN" altLang="en-US"/>
          </a:p>
        </p:txBody>
      </p:sp>
      <p:sp>
        <p:nvSpPr>
          <p:cNvPr id="5" name="Title 1">
            <a:extLst>
              <a:ext uri="{FF2B5EF4-FFF2-40B4-BE49-F238E27FC236}">
                <a16:creationId xmlns:a16="http://schemas.microsoft.com/office/drawing/2014/main" id="{1F2A2CB6-C3E9-4A63-9B91-8461622A68AA}"/>
              </a:ext>
            </a:extLst>
          </p:cNvPr>
          <p:cNvSpPr>
            <a:spLocks noGrp="1"/>
          </p:cNvSpPr>
          <p:nvPr>
            <p:ph type="title"/>
          </p:nvPr>
        </p:nvSpPr>
        <p:spPr>
          <a:xfrm>
            <a:off x="115523" y="-104355"/>
            <a:ext cx="11566188" cy="674066"/>
          </a:xfrm>
        </p:spPr>
        <p:txBody>
          <a:bodyPr>
            <a:normAutofit/>
          </a:bodyPr>
          <a:lstStyle/>
          <a:p>
            <a:r>
              <a:rPr lang="en-US" altLang="zh-CN" sz="29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Energy saving initiatives at Accelerator field: CERN</a:t>
            </a:r>
            <a:endParaRPr sz="29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6" name="矩形 57">
            <a:extLst>
              <a:ext uri="{FF2B5EF4-FFF2-40B4-BE49-F238E27FC236}">
                <a16:creationId xmlns:a16="http://schemas.microsoft.com/office/drawing/2014/main" id="{30831C0C-D85A-4D88-A028-646D3B42DA93}"/>
              </a:ext>
            </a:extLst>
          </p:cNvPr>
          <p:cNvSpPr/>
          <p:nvPr/>
        </p:nvSpPr>
        <p:spPr bwMode="auto">
          <a:xfrm>
            <a:off x="4206524" y="416792"/>
            <a:ext cx="7196201"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i="0" u="none" strike="noStrike" cap="none" spc="0" dirty="0">
                <a:ln>
                  <a:noFill/>
                </a:ln>
                <a:solidFill>
                  <a:srgbClr val="C00000"/>
                </a:solidFill>
                <a:latin typeface="Arial" panose="020B0604020202020204"/>
                <a:ea typeface="微软雅黑" panose="020B0503020204020204" pitchFamily="34" charset="-122"/>
                <a:cs typeface="+mn-cs"/>
              </a:rPr>
              <a:t>Focus on management and waste heat recovery</a:t>
            </a:r>
            <a:endParaRPr lang="zh-CN" sz="2400" b="1" i="0" u="none" strike="noStrike" cap="none" spc="0" dirty="0">
              <a:ln>
                <a:noFill/>
              </a:ln>
              <a:solidFill>
                <a:srgbClr val="C00000"/>
              </a:solidFill>
              <a:latin typeface="Arial" panose="020B0604020202020204"/>
              <a:ea typeface="微软雅黑" panose="020B0503020204020204" pitchFamily="34" charset="-122"/>
              <a:cs typeface="Arial" panose="020B0604020202020204"/>
            </a:endParaRPr>
          </a:p>
        </p:txBody>
      </p:sp>
      <p:sp>
        <p:nvSpPr>
          <p:cNvPr id="7" name="文本框 6">
            <a:extLst>
              <a:ext uri="{FF2B5EF4-FFF2-40B4-BE49-F238E27FC236}">
                <a16:creationId xmlns:a16="http://schemas.microsoft.com/office/drawing/2014/main" id="{E58C5334-83A1-4974-AC08-DE88C9A14025}"/>
              </a:ext>
            </a:extLst>
          </p:cNvPr>
          <p:cNvSpPr txBox="1"/>
          <p:nvPr/>
        </p:nvSpPr>
        <p:spPr>
          <a:xfrm>
            <a:off x="312906" y="957729"/>
            <a:ext cx="11566187" cy="2246769"/>
          </a:xfrm>
          <a:prstGeom prst="rect">
            <a:avLst/>
          </a:prstGeom>
          <a:noFill/>
        </p:spPr>
        <p:txBody>
          <a:bodyPr wrap="square">
            <a:spAutoFit/>
          </a:bodyPr>
          <a:lstStyle/>
          <a:p>
            <a:pPr marL="342900" indent="-342900" algn="just">
              <a:spcBef>
                <a:spcPts val="1200"/>
              </a:spcBef>
              <a:buFont typeface="Wingdings" panose="05000000000000000000" pitchFamily="2" charset="2"/>
              <a:buChar char="u"/>
            </a:pPr>
            <a:r>
              <a:rPr lang="en-US" altLang="zh-CN" sz="2000" dirty="0">
                <a:latin typeface="Arial" panose="020B0604020202020204" pitchFamily="34" charset="0"/>
                <a:cs typeface="Arial" panose="020B0604020202020204" pitchFamily="34" charset="0"/>
              </a:rPr>
              <a:t>July 23, 2019 - CERN signed an agreement with local authorities in France to recycle the thermal energy generated by the LHC 8th site to </a:t>
            </a:r>
            <a:r>
              <a:rPr lang="en-US" altLang="zh-CN" sz="2000" b="1" dirty="0">
                <a:solidFill>
                  <a:srgbClr val="0000FF"/>
                </a:solidFill>
                <a:latin typeface="Arial" panose="020B0604020202020204" pitchFamily="34" charset="0"/>
                <a:cs typeface="Arial" panose="020B0604020202020204" pitchFamily="34" charset="0"/>
              </a:rPr>
              <a:t>provide hot water for the heating system of the town </a:t>
            </a:r>
            <a:r>
              <a:rPr lang="en-US" altLang="zh-CN" sz="2000" dirty="0">
                <a:latin typeface="Arial" panose="020B0604020202020204" pitchFamily="34" charset="0"/>
                <a:cs typeface="Arial" panose="020B0604020202020204" pitchFamily="34" charset="0"/>
              </a:rPr>
              <a:t>of </a:t>
            </a:r>
            <a:r>
              <a:rPr lang="en-US" altLang="zh-CN" sz="2000" dirty="0" err="1">
                <a:latin typeface="Arial" panose="020B0604020202020204" pitchFamily="34" charset="0"/>
                <a:cs typeface="Arial" panose="020B0604020202020204" pitchFamily="34" charset="0"/>
              </a:rPr>
              <a:t>Ferney</a:t>
            </a:r>
            <a:r>
              <a:rPr lang="en-US" altLang="zh-CN" sz="2000" dirty="0">
                <a:latin typeface="Arial" panose="020B0604020202020204" pitchFamily="34" charset="0"/>
                <a:cs typeface="Arial" panose="020B0604020202020204" pitchFamily="34" charset="0"/>
              </a:rPr>
              <a:t>-Voltaire from 2022 onwards .</a:t>
            </a:r>
          </a:p>
          <a:p>
            <a:pPr algn="just">
              <a:spcBef>
                <a:spcPts val="1200"/>
              </a:spcBef>
            </a:pPr>
            <a:r>
              <a:rPr lang="en-US" altLang="zh-CN" dirty="0">
                <a:solidFill>
                  <a:srgbClr val="00B050"/>
                </a:solidFill>
                <a:latin typeface="Arial" panose="020B0604020202020204" pitchFamily="34" charset="0"/>
                <a:cs typeface="Arial" panose="020B0604020202020204" pitchFamily="34" charset="0"/>
              </a:rPr>
              <a:t>(Quoted from: *Globe. 'Part-time' heating for residents, Europe's LHC no longer 'cold', 2019-07-25.)</a:t>
            </a:r>
          </a:p>
          <a:p>
            <a:pPr marL="342900" indent="-342900" algn="just">
              <a:spcBef>
                <a:spcPts val="1200"/>
              </a:spcBef>
              <a:buFont typeface="Wingdings" panose="05000000000000000000" pitchFamily="2" charset="2"/>
              <a:buChar char="u"/>
            </a:pPr>
            <a:r>
              <a:rPr lang="en-US" altLang="zh-CN" sz="2000" dirty="0">
                <a:latin typeface="Arial" panose="020B0604020202020204" pitchFamily="34" charset="0"/>
                <a:cs typeface="Arial" panose="020B0604020202020204" pitchFamily="34" charset="0"/>
              </a:rPr>
              <a:t>Up to </a:t>
            </a:r>
            <a:r>
              <a:rPr lang="en-US" altLang="zh-CN" sz="2000" b="1" dirty="0">
                <a:solidFill>
                  <a:srgbClr val="0000FF"/>
                </a:solidFill>
                <a:latin typeface="Arial" panose="020B0604020202020204" pitchFamily="34" charset="0"/>
                <a:cs typeface="Arial" panose="020B0604020202020204" pitchFamily="34" charset="0"/>
              </a:rPr>
              <a:t>8,000 people </a:t>
            </a:r>
            <a:r>
              <a:rPr lang="en-US" altLang="zh-CN" sz="2000" dirty="0">
                <a:latin typeface="Arial" panose="020B0604020202020204" pitchFamily="34" charset="0"/>
                <a:cs typeface="Arial" panose="020B0604020202020204" pitchFamily="34" charset="0"/>
              </a:rPr>
              <a:t>benefit from having their homes heated at a lower cost and with fewer CO2 emissions.</a:t>
            </a:r>
            <a:endParaRPr lang="zh-CN" altLang="en-US" sz="2000" dirty="0">
              <a:solidFill>
                <a:srgbClr val="0000FF"/>
              </a:solidFill>
              <a:highlight>
                <a:srgbClr val="00FFFF"/>
              </a:highlight>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id="{9F5764D6-E398-4780-ADAE-BF8CB9864CD2}"/>
              </a:ext>
            </a:extLst>
          </p:cNvPr>
          <p:cNvPicPr>
            <a:picLocks noChangeAspect="1"/>
          </p:cNvPicPr>
          <p:nvPr/>
        </p:nvPicPr>
        <p:blipFill>
          <a:blip r:embed="rId2"/>
          <a:stretch>
            <a:fillRect/>
          </a:stretch>
        </p:blipFill>
        <p:spPr>
          <a:xfrm>
            <a:off x="535016" y="3143220"/>
            <a:ext cx="5363601" cy="3213131"/>
          </a:xfrm>
          <a:prstGeom prst="rect">
            <a:avLst/>
          </a:prstGeom>
        </p:spPr>
      </p:pic>
      <p:pic>
        <p:nvPicPr>
          <p:cNvPr id="9" name="图片 8">
            <a:extLst>
              <a:ext uri="{FF2B5EF4-FFF2-40B4-BE49-F238E27FC236}">
                <a16:creationId xmlns:a16="http://schemas.microsoft.com/office/drawing/2014/main" id="{58DB17F7-3D89-441D-8072-AB9F3540A3FD}"/>
              </a:ext>
            </a:extLst>
          </p:cNvPr>
          <p:cNvPicPr>
            <a:picLocks noChangeAspect="1"/>
          </p:cNvPicPr>
          <p:nvPr/>
        </p:nvPicPr>
        <p:blipFill>
          <a:blip r:embed="rId3"/>
          <a:stretch>
            <a:fillRect/>
          </a:stretch>
        </p:blipFill>
        <p:spPr>
          <a:xfrm>
            <a:off x="6240118" y="3086842"/>
            <a:ext cx="5297473" cy="3213130"/>
          </a:xfrm>
          <a:prstGeom prst="rect">
            <a:avLst/>
          </a:prstGeom>
        </p:spPr>
      </p:pic>
      <p:sp>
        <p:nvSpPr>
          <p:cNvPr id="11" name="文本框 10">
            <a:extLst>
              <a:ext uri="{FF2B5EF4-FFF2-40B4-BE49-F238E27FC236}">
                <a16:creationId xmlns:a16="http://schemas.microsoft.com/office/drawing/2014/main" id="{0E32B2DA-63E2-47B8-BFEC-F9A19E1F571C}"/>
              </a:ext>
            </a:extLst>
          </p:cNvPr>
          <p:cNvSpPr txBox="1"/>
          <p:nvPr/>
        </p:nvSpPr>
        <p:spPr>
          <a:xfrm>
            <a:off x="1553957" y="6357320"/>
            <a:ext cx="8365067" cy="307777"/>
          </a:xfrm>
          <a:prstGeom prst="rect">
            <a:avLst/>
          </a:prstGeom>
          <a:noFill/>
        </p:spPr>
        <p:txBody>
          <a:bodyPr wrap="square">
            <a:spAutoFit/>
          </a:bodyPr>
          <a:lstStyle/>
          <a:p>
            <a:r>
              <a:rPr lang="zh-CN" altLang="en-US" sz="1400" b="1" dirty="0">
                <a:solidFill>
                  <a:srgbClr val="0000FF"/>
                </a:solidFill>
              </a:rPr>
              <a:t>https://home.cern/news/news/engineering/lhcs-cooling-system-energy-source-cerns-neighbours</a:t>
            </a:r>
          </a:p>
        </p:txBody>
      </p:sp>
    </p:spTree>
    <p:extLst>
      <p:ext uri="{BB962C8B-B14F-4D97-AF65-F5344CB8AC3E}">
        <p14:creationId xmlns:p14="http://schemas.microsoft.com/office/powerpoint/2010/main" val="325419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F58ECCA-7483-0643-867A-1BFFBED3B292}" type="slidenum">
              <a:rPr lang="en-US" smtClean="0"/>
              <a:t>12</a:t>
            </a:fld>
            <a:endParaRPr lang="en-US"/>
          </a:p>
        </p:txBody>
      </p:sp>
      <p:sp>
        <p:nvSpPr>
          <p:cNvPr id="12" name="Title 1"/>
          <p:cNvSpPr>
            <a:spLocks noGrp="1"/>
          </p:cNvSpPr>
          <p:nvPr>
            <p:ph type="title"/>
          </p:nvPr>
        </p:nvSpPr>
        <p:spPr>
          <a:xfrm>
            <a:off x="116731" y="-126791"/>
            <a:ext cx="11566188" cy="674066"/>
          </a:xfrm>
        </p:spPr>
        <p:txBody>
          <a:bodyPr>
            <a:normAutofit fontScale="90000"/>
          </a:bodyPr>
          <a:lstStyle/>
          <a:p>
            <a:r>
              <a:rPr lang="en-US" altLang="zh-CN" sz="36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Energy saving initiatives at Accelerator field: </a:t>
            </a:r>
            <a:r>
              <a:rPr lang="en-US" altLang="zh-CN" sz="3600" dirty="0" err="1">
                <a:solidFill>
                  <a:srgbClr val="FF0000"/>
                </a:solidFill>
                <a:latin typeface="Arial Rounded MT Bold" panose="020F0704030504030204" pitchFamily="34" charset="0"/>
                <a:ea typeface="Tahoma" panose="020B0604030504040204" pitchFamily="34" charset="0"/>
                <a:cs typeface="Tahoma" panose="020B0604030504040204" pitchFamily="34" charset="0"/>
              </a:rPr>
              <a:t>FermiLab</a:t>
            </a:r>
            <a:endParaRPr sz="36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49970" y="949726"/>
            <a:ext cx="2757589" cy="2181466"/>
          </a:xfrm>
          <a:prstGeom prst="rect">
            <a:avLst/>
          </a:prstGeom>
        </p:spPr>
      </p:pic>
      <p:sp>
        <p:nvSpPr>
          <p:cNvPr id="13" name="TextBox 12"/>
          <p:cNvSpPr txBox="1"/>
          <p:nvPr/>
        </p:nvSpPr>
        <p:spPr>
          <a:xfrm>
            <a:off x="84440" y="946592"/>
            <a:ext cx="9124250" cy="400110"/>
          </a:xfrm>
          <a:prstGeom prst="rect">
            <a:avLst/>
          </a:prstGeom>
          <a:noFill/>
        </p:spPr>
        <p:txBody>
          <a:bodyPr wrap="square" rtlCol="0">
            <a:spAutoFit/>
          </a:bodyPr>
          <a:lstStyle/>
          <a:p>
            <a:pPr marL="285750" indent="-285750">
              <a:buFont typeface="Wingdings" panose="05000000000000000000" pitchFamily="2" charset="2"/>
              <a:buChar char="p"/>
            </a:pP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Research on key technology of SRF to improve cavity Q value</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7949472" y="3065632"/>
            <a:ext cx="2347672" cy="1825854"/>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9918283" y="5061208"/>
            <a:ext cx="2101852" cy="1660268"/>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240067" y="1303077"/>
                <a:ext cx="7884620" cy="496867"/>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Current: </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𝑄</m:t>
                        </m:r>
                      </m:e>
                      <m:sub>
                        <m:r>
                          <a:rPr lang="en-US" altLang="zh-CN" sz="2000" b="0" i="1" smtClean="0">
                            <a:latin typeface="Cambria Math" panose="02040503050406030204" pitchFamily="18" charset="0"/>
                          </a:rPr>
                          <m:t>0</m:t>
                        </m:r>
                      </m:sub>
                    </m:sSub>
                    <m:r>
                      <a:rPr lang="en-US" altLang="zh-CN" sz="2000" b="0" i="1" smtClean="0">
                        <a:latin typeface="Cambria Math" panose="02040503050406030204" pitchFamily="18" charset="0"/>
                      </a:rPr>
                      <m:t>&gt;</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1</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rPr>
                          <m:t>10</m:t>
                        </m:r>
                      </m:e>
                      <m:sup>
                        <m:r>
                          <a:rPr lang="en-US" altLang="zh-CN" sz="2000" b="0" i="1" smtClean="0">
                            <a:latin typeface="Cambria Math" panose="02040503050406030204" pitchFamily="18" charset="0"/>
                          </a:rPr>
                          <m:t>10</m:t>
                        </m:r>
                      </m:sup>
                    </m:sSup>
                  </m:oMath>
                </a14:m>
                <a:r>
                  <a:rPr lang="en-US" altLang="zh-CN" sz="2000" dirty="0">
                    <a:latin typeface="Arial" panose="020B0604020202020204" pitchFamily="34" charset="0"/>
                    <a:cs typeface="Arial" panose="020B0604020202020204" pitchFamily="34" charset="0"/>
                  </a:rPr>
                  <a:t> (ILC, LCLS-II, </a:t>
                </a:r>
                <a:r>
                  <a:rPr lang="en-US" altLang="zh-CN" sz="2000" dirty="0" err="1">
                    <a:latin typeface="Arial" panose="020B0604020202020204" pitchFamily="34" charset="0"/>
                    <a:cs typeface="Arial" panose="020B0604020202020204" pitchFamily="34" charset="0"/>
                  </a:rPr>
                  <a:t>etc</a:t>
                </a:r>
                <a:r>
                  <a:rPr lang="en-US" altLang="zh-CN" sz="2000" dirty="0">
                    <a:latin typeface="Arial" panose="020B0604020202020204" pitchFamily="34" charset="0"/>
                    <a:cs typeface="Arial" panose="020B0604020202020204" pitchFamily="34" charset="0"/>
                  </a:rPr>
                  <a:t>)</a:t>
                </a:r>
              </a:p>
            </p:txBody>
          </p:sp>
        </mc:Choice>
        <mc:Fallback xmlns="">
          <p:sp>
            <p:nvSpPr>
              <p:cNvPr id="15" name="TextBox 14"/>
              <p:cNvSpPr txBox="1">
                <a:spLocks noRot="1" noChangeAspect="1" noMove="1" noResize="1" noEditPoints="1" noAdjustHandles="1" noChangeArrowheads="1" noChangeShapeType="1" noTextEdit="1"/>
              </p:cNvSpPr>
              <p:nvPr/>
            </p:nvSpPr>
            <p:spPr>
              <a:xfrm>
                <a:off x="240067" y="1303077"/>
                <a:ext cx="7884620" cy="496867"/>
              </a:xfrm>
              <a:prstGeom prst="rect">
                <a:avLst/>
              </a:prstGeom>
              <a:blipFill>
                <a:blip r:embed="rId6"/>
                <a:stretch>
                  <a:fillRect l="-696" b="-2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273197" y="1778530"/>
                <a:ext cx="8642664" cy="504177"/>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altLang="zh-CN" sz="2000" dirty="0"/>
                  <a:t>F</a:t>
                </a:r>
                <a14:m>
                  <m:oMath xmlns:m="http://schemas.openxmlformats.org/officeDocument/2006/math">
                    <m:r>
                      <m:rPr>
                        <m:sty m:val="p"/>
                      </m:rPr>
                      <a:rPr lang="en-US" altLang="zh-CN" sz="2000" b="0" i="0" smtClean="0">
                        <a:latin typeface="Cambria Math" panose="02040503050406030204" pitchFamily="18" charset="0"/>
                      </a:rPr>
                      <m:t>uture</m:t>
                    </m:r>
                    <m:r>
                      <a:rPr lang="en-US" altLang="zh-CN" sz="2000" b="0" i="0" smtClean="0">
                        <a:latin typeface="Cambria Math" panose="02040503050406030204" pitchFamily="18" charset="0"/>
                      </a:rPr>
                      <m:t>: </m:t>
                    </m:r>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𝑄</m:t>
                        </m:r>
                      </m:e>
                      <m:sub>
                        <m:r>
                          <a:rPr lang="en-US" altLang="zh-CN" sz="2000" b="0" i="1" smtClean="0">
                            <a:latin typeface="Cambria Math" panose="02040503050406030204" pitchFamily="18" charset="0"/>
                          </a:rPr>
                          <m:t>0</m:t>
                        </m:r>
                      </m:sub>
                    </m:sSub>
                    <m:r>
                      <a:rPr lang="en-US" altLang="zh-CN" sz="2000" b="0" i="1" smtClean="0">
                        <a:latin typeface="Cambria Math" panose="02040503050406030204" pitchFamily="18" charset="0"/>
                      </a:rPr>
                      <m:t>&gt;</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3</m:t>
                        </m:r>
                        <m:r>
                          <a:rPr lang="en-US" altLang="zh-CN" sz="2000" i="1">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rPr>
                          <m:t>10</m:t>
                        </m:r>
                      </m:e>
                      <m:sup>
                        <m:r>
                          <a:rPr lang="en-US" altLang="zh-CN" sz="2000" b="0" i="1" smtClean="0">
                            <a:latin typeface="Cambria Math" panose="02040503050406030204" pitchFamily="18" charset="0"/>
                          </a:rPr>
                          <m:t>10</m:t>
                        </m:r>
                      </m:sup>
                    </m:sSup>
                  </m:oMath>
                </a14:m>
                <a:r>
                  <a:rPr lang="en-US" altLang="zh-CN" sz="2000" dirty="0"/>
                  <a:t> (FCCee, Muon Collider, </a:t>
                </a:r>
                <a:r>
                  <a:rPr lang="en-US" altLang="zh-CN" sz="2000" dirty="0" err="1"/>
                  <a:t>etc</a:t>
                </a:r>
                <a:r>
                  <a:rPr lang="en-US" altLang="zh-CN" sz="2000" dirty="0"/>
                  <a:t>)</a:t>
                </a:r>
              </a:p>
            </p:txBody>
          </p:sp>
        </mc:Choice>
        <mc:Fallback xmlns="">
          <p:sp>
            <p:nvSpPr>
              <p:cNvPr id="16" name="TextBox 15"/>
              <p:cNvSpPr txBox="1">
                <a:spLocks noRot="1" noChangeAspect="1" noMove="1" noResize="1" noEditPoints="1" noAdjustHandles="1" noChangeArrowheads="1" noChangeShapeType="1" noTextEdit="1"/>
              </p:cNvSpPr>
              <p:nvPr/>
            </p:nvSpPr>
            <p:spPr>
              <a:xfrm>
                <a:off x="273197" y="1778530"/>
                <a:ext cx="8642664" cy="504177"/>
              </a:xfrm>
              <a:prstGeom prst="rect">
                <a:avLst/>
              </a:prstGeom>
              <a:blipFill>
                <a:blip r:embed="rId7"/>
                <a:stretch>
                  <a:fillRect l="-635" b="-219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283165" y="2234993"/>
                <a:ext cx="8642664" cy="504305"/>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R</a:t>
                </a:r>
                <a14:m>
                  <m:oMath xmlns:m="http://schemas.openxmlformats.org/officeDocument/2006/math">
                    <m:r>
                      <m:rPr>
                        <m:sty m:val="p"/>
                      </m:rPr>
                      <a:rPr lang="en-US" altLang="zh-CN" sz="2000" b="0" i="0" smtClean="0">
                        <a:latin typeface="Cambria Math" panose="02040503050406030204" pitchFamily="18" charset="0"/>
                      </a:rPr>
                      <m:t>aising</m:t>
                    </m:r>
                    <m:r>
                      <a:rPr lang="en-US" altLang="zh-CN" sz="2000" b="0" i="0" smtClean="0">
                        <a:latin typeface="Cambria Math" panose="02040503050406030204" pitchFamily="18" charset="0"/>
                      </a:rPr>
                      <m:t> </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𝑄</m:t>
                        </m:r>
                      </m:e>
                      <m:sub>
                        <m:r>
                          <a:rPr lang="en-US" altLang="zh-CN" sz="2000" i="1">
                            <a:latin typeface="Cambria Math" panose="02040503050406030204" pitchFamily="18" charset="0"/>
                          </a:rPr>
                          <m:t>0</m:t>
                        </m:r>
                      </m:sub>
                    </m:sSub>
                    <m:r>
                      <a:rPr lang="en-US" altLang="zh-CN" sz="2000" b="0" i="1" smtClean="0">
                        <a:latin typeface="Cambria Math" panose="02040503050406030204" pitchFamily="18" charset="0"/>
                      </a:rPr>
                      <m:t> </m:t>
                    </m:r>
                    <m:r>
                      <a:rPr lang="en-US" altLang="zh-CN" sz="2000" b="0" i="1" smtClean="0">
                        <a:latin typeface="Cambria Math" panose="02040503050406030204" pitchFamily="18" charset="0"/>
                      </a:rPr>
                      <m:t>𝑤h𝑖𝑙𝑒</m:t>
                    </m:r>
                    <m:r>
                      <a:rPr lang="en-US" altLang="zh-CN" sz="2000" b="0" i="1" smtClean="0">
                        <a:latin typeface="Cambria Math" panose="02040503050406030204" pitchFamily="18" charset="0"/>
                      </a:rPr>
                      <m:t> </m:t>
                    </m:r>
                    <m:r>
                      <a:rPr lang="en-US" altLang="zh-CN" sz="2000" b="0" i="1" smtClean="0">
                        <a:latin typeface="Cambria Math" panose="02040503050406030204" pitchFamily="18" charset="0"/>
                      </a:rPr>
                      <m:t>𝑟𝑎𝑖𝑠𝑖𝑛𝑔</m:t>
                    </m:r>
                    <m:r>
                      <a:rPr lang="en-US" altLang="zh-CN" sz="2000" b="0" i="1" smtClean="0">
                        <a:latin typeface="Cambria Math" panose="02040503050406030204" pitchFamily="18" charset="0"/>
                      </a:rPr>
                      <m:t> </m:t>
                    </m:r>
                    <m:r>
                      <a:rPr lang="en-US" altLang="zh-CN" sz="2000" b="0" i="1" smtClean="0">
                        <a:latin typeface="Cambria Math" panose="02040503050406030204" pitchFamily="18" charset="0"/>
                      </a:rPr>
                      <m:t>𝑔𝑟𝑎𝑑𝑖𝑒𝑛𝑡</m:t>
                    </m:r>
                  </m:oMath>
                </a14:m>
                <a:r>
                  <a:rPr lang="zh-CN" altLang="en-US" sz="2000" dirty="0"/>
                  <a:t> </a:t>
                </a:r>
                <a14:m>
                  <m:oMath xmlns:m="http://schemas.openxmlformats.org/officeDocument/2006/math">
                    <m:r>
                      <a:rPr lang="en-US" altLang="zh-CN" sz="2000" i="1">
                        <a:latin typeface="Cambria Math" panose="02040503050406030204" pitchFamily="18" charset="0"/>
                      </a:rPr>
                      <m:t>&gt;</m:t>
                    </m:r>
                    <m:r>
                      <a:rPr lang="en-US" altLang="zh-CN" sz="2000" b="0" i="1" smtClean="0">
                        <a:latin typeface="Cambria Math" panose="02040503050406030204" pitchFamily="18" charset="0"/>
                      </a:rPr>
                      <m:t>45</m:t>
                    </m:r>
                    <m:r>
                      <m:rPr>
                        <m:sty m:val="p"/>
                      </m:rPr>
                      <a:rPr lang="en-US" altLang="zh-CN" sz="2000" i="1">
                        <a:latin typeface="Cambria Math" panose="02040503050406030204" pitchFamily="18" charset="0"/>
                      </a:rPr>
                      <m:t>GV</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𝑚</m:t>
                    </m:r>
                  </m:oMath>
                </a14:m>
                <a:endParaRPr lang="en-US" altLang="zh-CN"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283165" y="2234993"/>
                <a:ext cx="8642664" cy="504305"/>
              </a:xfrm>
              <a:prstGeom prst="rect">
                <a:avLst/>
              </a:prstGeom>
              <a:blipFill>
                <a:blip r:embed="rId8"/>
                <a:stretch>
                  <a:fillRect l="-635" b="-20732"/>
                </a:stretch>
              </a:blipFill>
            </p:spPr>
            <p:txBody>
              <a:bodyPr/>
              <a:lstStyle/>
              <a:p>
                <a:r>
                  <a:rPr lang="zh-CN" altLang="en-US">
                    <a:noFill/>
                  </a:rPr>
                  <a:t> </a:t>
                </a:r>
              </a:p>
            </p:txBody>
          </p:sp>
        </mc:Fallback>
      </mc:AlternateContent>
      <p:sp>
        <p:nvSpPr>
          <p:cNvPr id="18" name="TextBox 17"/>
          <p:cNvSpPr txBox="1"/>
          <p:nvPr/>
        </p:nvSpPr>
        <p:spPr>
          <a:xfrm>
            <a:off x="84440" y="2714497"/>
            <a:ext cx="9487585"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High-temperature superconducting high-field magnet technology</a:t>
            </a:r>
          </a:p>
        </p:txBody>
      </p:sp>
      <p:sp>
        <p:nvSpPr>
          <p:cNvPr id="19" name="TextBox 18"/>
          <p:cNvSpPr txBox="1"/>
          <p:nvPr/>
        </p:nvSpPr>
        <p:spPr>
          <a:xfrm>
            <a:off x="232557" y="3232062"/>
            <a:ext cx="7884620" cy="496996"/>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High field solenoid coils &gt;30 T</a:t>
            </a:r>
          </a:p>
        </p:txBody>
      </p:sp>
      <p:sp>
        <p:nvSpPr>
          <p:cNvPr id="20" name="TextBox 19"/>
          <p:cNvSpPr txBox="1"/>
          <p:nvPr/>
        </p:nvSpPr>
        <p:spPr>
          <a:xfrm>
            <a:off x="253142" y="3708833"/>
            <a:ext cx="7884620" cy="496996"/>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Low cost 0.1T HTS diode iron (for </a:t>
            </a:r>
            <a:r>
              <a:rPr lang="en-US" altLang="zh-CN" sz="2000" dirty="0" err="1">
                <a:latin typeface="Arial" panose="020B0604020202020204" pitchFamily="34" charset="0"/>
                <a:cs typeface="Arial" panose="020B0604020202020204" pitchFamily="34" charset="0"/>
              </a:rPr>
              <a:t>FCCee</a:t>
            </a:r>
            <a:r>
              <a:rPr lang="en-US" altLang="zh-CN" sz="2000" dirty="0">
                <a:latin typeface="Arial" panose="020B0604020202020204" pitchFamily="34" charset="0"/>
                <a:cs typeface="Arial" panose="020B0604020202020204" pitchFamily="34" charset="0"/>
              </a:rPr>
              <a:t>)</a:t>
            </a:r>
          </a:p>
        </p:txBody>
      </p:sp>
      <p:sp>
        <p:nvSpPr>
          <p:cNvPr id="21" name="TextBox 20"/>
          <p:cNvSpPr txBox="1"/>
          <p:nvPr/>
        </p:nvSpPr>
        <p:spPr>
          <a:xfrm>
            <a:off x="253142" y="4185604"/>
            <a:ext cx="7884620" cy="496996"/>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50T superconducting solenoid HTS Magnet (for Muon Collider)</a:t>
            </a:r>
          </a:p>
        </p:txBody>
      </p:sp>
      <p:sp>
        <p:nvSpPr>
          <p:cNvPr id="22" name="TextBox 21"/>
          <p:cNvSpPr txBox="1"/>
          <p:nvPr/>
        </p:nvSpPr>
        <p:spPr>
          <a:xfrm>
            <a:off x="84440" y="4692890"/>
            <a:ext cx="8493869" cy="577850"/>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lang="zh-CN" altLang="en-US" sz="24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HTS magnets with rapidly changeable magnetic fields</a:t>
            </a:r>
          </a:p>
        </p:txBody>
      </p:sp>
      <p:sp>
        <p:nvSpPr>
          <p:cNvPr id="23" name="TextBox 22"/>
          <p:cNvSpPr txBox="1"/>
          <p:nvPr/>
        </p:nvSpPr>
        <p:spPr>
          <a:xfrm>
            <a:off x="598317" y="5239565"/>
            <a:ext cx="8317544" cy="496996"/>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For RCS (rapid cycling synchrotron) and Muon collider</a:t>
            </a:r>
          </a:p>
        </p:txBody>
      </p:sp>
      <p:sp>
        <p:nvSpPr>
          <p:cNvPr id="24" name="TextBox 23"/>
          <p:cNvSpPr txBox="1"/>
          <p:nvPr/>
        </p:nvSpPr>
        <p:spPr>
          <a:xfrm>
            <a:off x="608285" y="5692318"/>
            <a:ext cx="7884620" cy="496996"/>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2</a:t>
            </a:r>
            <a:r>
              <a:rPr lang="en-US" altLang="zh-CN" sz="2000" baseline="30000" dirty="0">
                <a:latin typeface="Arial" panose="020B0604020202020204" pitchFamily="34" charset="0"/>
                <a:cs typeface="Arial" panose="020B0604020202020204" pitchFamily="34" charset="0"/>
              </a:rPr>
              <a:t>nd</a:t>
            </a:r>
            <a:r>
              <a:rPr lang="en-US" altLang="zh-CN" sz="2000" dirty="0">
                <a:latin typeface="Arial" panose="020B0604020202020204" pitchFamily="34" charset="0"/>
                <a:cs typeface="Arial" panose="020B0604020202020204" pitchFamily="34" charset="0"/>
              </a:rPr>
              <a:t> HTS materials (</a:t>
            </a:r>
            <a:r>
              <a:rPr lang="en-US" altLang="zh-CN" sz="2000" dirty="0" err="1">
                <a:latin typeface="Arial" panose="020B0604020202020204" pitchFamily="34" charset="0"/>
                <a:cs typeface="Arial" panose="020B0604020202020204" pitchFamily="34" charset="0"/>
              </a:rPr>
              <a:t>ReBCO</a:t>
            </a:r>
            <a:r>
              <a:rPr lang="en-US" altLang="zh-CN" sz="2000" dirty="0">
                <a:latin typeface="Arial" panose="020B0604020202020204" pitchFamily="34" charset="0"/>
                <a:cs typeface="Arial" panose="020B0604020202020204" pitchFamily="34" charset="0"/>
              </a:rPr>
              <a:t> etc.) ~1m magnet realizes 300T/s</a:t>
            </a:r>
          </a:p>
        </p:txBody>
      </p:sp>
      <p:sp>
        <p:nvSpPr>
          <p:cNvPr id="25" name="TextBox 24"/>
          <p:cNvSpPr txBox="1"/>
          <p:nvPr/>
        </p:nvSpPr>
        <p:spPr>
          <a:xfrm>
            <a:off x="608285" y="6157491"/>
            <a:ext cx="7884620" cy="496996"/>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Plans to realize 1000-3000T/s prototypes</a:t>
            </a:r>
          </a:p>
        </p:txBody>
      </p:sp>
      <p:sp>
        <p:nvSpPr>
          <p:cNvPr id="26" name="矩形 57"/>
          <p:cNvSpPr/>
          <p:nvPr/>
        </p:nvSpPr>
        <p:spPr bwMode="auto">
          <a:xfrm>
            <a:off x="4746796" y="424351"/>
            <a:ext cx="5950283"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i="0" u="none" strike="noStrike" cap="none" spc="0" dirty="0">
                <a:ln>
                  <a:noFill/>
                </a:ln>
                <a:solidFill>
                  <a:srgbClr val="C00000"/>
                </a:solidFill>
                <a:latin typeface="Arial" panose="020B0604020202020204"/>
                <a:ea typeface="微软雅黑" panose="020B0503020204020204" pitchFamily="34" charset="-122"/>
                <a:cs typeface="+mn-cs"/>
              </a:rPr>
              <a:t>Focus on Superconducting Technology</a:t>
            </a:r>
            <a:endParaRPr lang="zh-CN" sz="2400" b="1" i="0" u="none" strike="noStrike" cap="none" spc="0" dirty="0">
              <a:ln>
                <a:noFill/>
              </a:ln>
              <a:solidFill>
                <a:srgbClr val="C00000"/>
              </a:solidFill>
              <a:latin typeface="Arial" panose="020B0604020202020204"/>
              <a:ea typeface="微软雅黑" panose="020B0503020204020204" pitchFamily="34" charset="-122"/>
              <a:cs typeface="Arial" panose="020B060402020202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F58ECCA-7483-0643-867A-1BFFBED3B292}" type="slidenum">
              <a:rPr lang="en-US" smtClean="0"/>
              <a:t>13</a:t>
            </a:fld>
            <a:endParaRPr lang="en-US"/>
          </a:p>
        </p:txBody>
      </p:sp>
      <p:sp>
        <p:nvSpPr>
          <p:cNvPr id="12" name="Title 1"/>
          <p:cNvSpPr>
            <a:spLocks noGrp="1"/>
          </p:cNvSpPr>
          <p:nvPr>
            <p:ph type="title"/>
          </p:nvPr>
        </p:nvSpPr>
        <p:spPr>
          <a:xfrm>
            <a:off x="-127000" y="-105591"/>
            <a:ext cx="12446000" cy="674066"/>
          </a:xfrm>
        </p:spPr>
        <p:txBody>
          <a:bodyPr>
            <a:norm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Energy saving initiatives at Accelerator field: TRIUMF(Canada)</a:t>
            </a:r>
            <a:endParaRPr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7731529" y="1242542"/>
            <a:ext cx="4056799" cy="5017267"/>
          </a:xfrm>
          <a:prstGeom prst="rect">
            <a:avLst/>
          </a:prstGeom>
        </p:spPr>
      </p:pic>
      <p:sp>
        <p:nvSpPr>
          <p:cNvPr id="6" name="TextBox 5"/>
          <p:cNvSpPr txBox="1"/>
          <p:nvPr/>
        </p:nvSpPr>
        <p:spPr>
          <a:xfrm>
            <a:off x="254797" y="980655"/>
            <a:ext cx="7383622" cy="2015936"/>
          </a:xfrm>
          <a:prstGeom prst="rect">
            <a:avLst/>
          </a:prstGeom>
          <a:noFill/>
        </p:spPr>
        <p:txBody>
          <a:bodyPr wrap="square" rtlCol="0">
            <a:spAutoFit/>
          </a:bodyPr>
          <a:lstStyle/>
          <a:p>
            <a:pPr marL="285750" indent="-285750">
              <a:spcBef>
                <a:spcPts val="600"/>
              </a:spcBef>
              <a:buFont typeface="Wingdings" panose="05000000000000000000" pitchFamily="2" charset="2"/>
              <a:buChar char="p"/>
            </a:pP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Retrofit the older machines (cyclotron at 500 MeV after 50 years of operation; </a:t>
            </a:r>
          </a:p>
          <a:p>
            <a:pPr marL="285750" indent="-285750">
              <a:spcBef>
                <a:spcPts val="600"/>
              </a:spcBef>
              <a:buFont typeface="Wingdings" panose="05000000000000000000" pitchFamily="2" charset="2"/>
              <a:buChar char="p"/>
            </a:pPr>
            <a:r>
              <a:rPr lang="en-US" altLang="zh-CN" sz="2400" dirty="0">
                <a:latin typeface="Arial" panose="020B0604020202020204" pitchFamily="34" charset="0"/>
                <a:cs typeface="Arial" panose="020B0604020202020204" pitchFamily="34" charset="0"/>
              </a:rPr>
              <a:t>ISAC (isotope separation accelerator ) to improve the efficiency of power utilization after 25 years of operation.</a:t>
            </a:r>
          </a:p>
        </p:txBody>
      </p:sp>
      <p:sp>
        <p:nvSpPr>
          <p:cNvPr id="7" name="TextBox 6"/>
          <p:cNvSpPr txBox="1"/>
          <p:nvPr/>
        </p:nvSpPr>
        <p:spPr>
          <a:xfrm>
            <a:off x="801039" y="2932004"/>
            <a:ext cx="6730685" cy="496996"/>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altLang="zh-CN" sz="2000" dirty="0">
                <a:solidFill>
                  <a:srgbClr val="0000FF"/>
                </a:solidFill>
                <a:latin typeface="Arial" panose="020B0604020202020204" pitchFamily="34" charset="0"/>
                <a:cs typeface="Arial" panose="020B0604020202020204" pitchFamily="34" charset="0"/>
              </a:rPr>
              <a:t>New High Efficiency Magnet Power Supplies</a:t>
            </a:r>
          </a:p>
        </p:txBody>
      </p:sp>
      <p:sp>
        <p:nvSpPr>
          <p:cNvPr id="10" name="TextBox 9"/>
          <p:cNvSpPr txBox="1"/>
          <p:nvPr/>
        </p:nvSpPr>
        <p:spPr>
          <a:xfrm>
            <a:off x="236511" y="3578448"/>
            <a:ext cx="7295213" cy="1200329"/>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TRIUMF Campus: exploring the use of heat pump technology, future utilization of waste heat, serving local universities, etc.</a:t>
            </a:r>
          </a:p>
        </p:txBody>
      </p:sp>
      <p:sp>
        <p:nvSpPr>
          <p:cNvPr id="11" name="TextBox 10"/>
          <p:cNvSpPr txBox="1"/>
          <p:nvPr/>
        </p:nvSpPr>
        <p:spPr>
          <a:xfrm>
            <a:off x="236512" y="4833164"/>
            <a:ext cx="6662605" cy="1200329"/>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dirty="0"/>
              <a:t> </a:t>
            </a:r>
            <a:r>
              <a:rPr lang="en-US" altLang="zh-CN" sz="2400" dirty="0">
                <a:latin typeface="Arial" panose="020B0604020202020204" pitchFamily="34" charset="0"/>
                <a:cs typeface="Arial" panose="020B0604020202020204" pitchFamily="34" charset="0"/>
              </a:rPr>
              <a:t>Projects to consider serving sustainable development in the next five-year plan (2025-2030)</a:t>
            </a:r>
          </a:p>
        </p:txBody>
      </p:sp>
      <p:sp>
        <p:nvSpPr>
          <p:cNvPr id="13" name="TextBox 12"/>
          <p:cNvSpPr txBox="1"/>
          <p:nvPr/>
        </p:nvSpPr>
        <p:spPr>
          <a:xfrm>
            <a:off x="801039" y="6006564"/>
            <a:ext cx="6730685" cy="496996"/>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altLang="zh-CN" sz="2000" dirty="0">
                <a:solidFill>
                  <a:srgbClr val="0000FF"/>
                </a:solidFill>
                <a:latin typeface="Arial" panose="020B0604020202020204" pitchFamily="34" charset="0"/>
                <a:cs typeface="Arial" panose="020B0604020202020204" pitchFamily="34" charset="0"/>
              </a:rPr>
              <a:t>Promoting the ADS program in Canada</a:t>
            </a:r>
          </a:p>
        </p:txBody>
      </p:sp>
      <p:sp>
        <p:nvSpPr>
          <p:cNvPr id="14" name="矩形 57"/>
          <p:cNvSpPr/>
          <p:nvPr/>
        </p:nvSpPr>
        <p:spPr bwMode="auto">
          <a:xfrm>
            <a:off x="6037805" y="337643"/>
            <a:ext cx="5171609"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i="0" u="none" strike="noStrike" cap="none" spc="0" dirty="0">
                <a:ln>
                  <a:noFill/>
                </a:ln>
                <a:solidFill>
                  <a:srgbClr val="C00000"/>
                </a:solidFill>
                <a:latin typeface="Arial" panose="020B0604020202020204"/>
                <a:ea typeface="微软雅黑" panose="020B0503020204020204" pitchFamily="34" charset="-122"/>
                <a:cs typeface="+mn-cs"/>
              </a:rPr>
              <a:t>Focus on Old Equipment Retrofits</a:t>
            </a:r>
            <a:endParaRPr lang="zh-CN" sz="2400" b="1" i="0" u="none" strike="noStrike" cap="none" spc="0" dirty="0">
              <a:ln>
                <a:noFill/>
              </a:ln>
              <a:solidFill>
                <a:srgbClr val="C00000"/>
              </a:solidFill>
              <a:latin typeface="Arial" panose="020B0604020202020204"/>
              <a:ea typeface="微软雅黑" panose="020B0503020204020204" pitchFamily="34" charset="-122"/>
              <a:cs typeface="Arial" panose="020B060402020202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F58ECCA-7483-0643-867A-1BFFBED3B292}" type="slidenum">
              <a:rPr lang="en-US" smtClean="0"/>
              <a:t>14</a:t>
            </a:fld>
            <a:endParaRPr lang="en-US"/>
          </a:p>
        </p:txBody>
      </p:sp>
      <p:sp>
        <p:nvSpPr>
          <p:cNvPr id="12" name="Title 1"/>
          <p:cNvSpPr>
            <a:spLocks noGrp="1"/>
          </p:cNvSpPr>
          <p:nvPr>
            <p:ph type="title"/>
          </p:nvPr>
        </p:nvSpPr>
        <p:spPr>
          <a:xfrm>
            <a:off x="-360789" y="-101917"/>
            <a:ext cx="11566188" cy="674066"/>
          </a:xfrm>
        </p:spPr>
        <p:txBody>
          <a:bodyPr>
            <a:norm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Energy saving initiatives at Accelerator field: SLAC</a:t>
            </a:r>
            <a:endParaRPr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5" name="TextBox 4"/>
          <p:cNvSpPr txBox="1"/>
          <p:nvPr/>
        </p:nvSpPr>
        <p:spPr>
          <a:xfrm>
            <a:off x="186305" y="831951"/>
            <a:ext cx="11427040" cy="589841"/>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For pulsed devices, solenoid coils typically consume the most average power</a:t>
            </a:r>
          </a:p>
        </p:txBody>
      </p:sp>
      <p:sp>
        <p:nvSpPr>
          <p:cNvPr id="6" name="矩形 57"/>
          <p:cNvSpPr/>
          <p:nvPr/>
        </p:nvSpPr>
        <p:spPr bwMode="auto">
          <a:xfrm>
            <a:off x="5899825" y="376404"/>
            <a:ext cx="5474191"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i="0" u="none" strike="noStrike" cap="none" spc="0" dirty="0">
                <a:ln>
                  <a:noFill/>
                </a:ln>
                <a:solidFill>
                  <a:srgbClr val="C00000"/>
                </a:solidFill>
                <a:latin typeface="Arial" panose="020B0604020202020204"/>
                <a:ea typeface="微软雅黑" panose="020B0503020204020204" pitchFamily="34" charset="-122"/>
                <a:cs typeface="+mn-cs"/>
              </a:rPr>
              <a:t>Focus on Power Source Technology</a:t>
            </a:r>
            <a:endParaRPr lang="zh-CN" sz="2400" b="1" i="0" u="none" strike="noStrike" cap="none" spc="0" dirty="0">
              <a:ln>
                <a:noFill/>
              </a:ln>
              <a:solidFill>
                <a:srgbClr val="C00000"/>
              </a:solidFill>
              <a:latin typeface="Arial" panose="020B0604020202020204"/>
              <a:ea typeface="微软雅黑" panose="020B0503020204020204" pitchFamily="34" charset="-122"/>
              <a:cs typeface="Arial" panose="020B0604020202020204"/>
            </a:endParaRPr>
          </a:p>
        </p:txBody>
      </p:sp>
      <p:sp>
        <p:nvSpPr>
          <p:cNvPr id="7" name="TextBox 6"/>
          <p:cNvSpPr txBox="1"/>
          <p:nvPr/>
        </p:nvSpPr>
        <p:spPr>
          <a:xfrm>
            <a:off x="662761" y="1456880"/>
            <a:ext cx="8150499" cy="707886"/>
          </a:xfrm>
          <a:prstGeom prst="rect">
            <a:avLst/>
          </a:prstGeom>
          <a:noFill/>
        </p:spPr>
        <p:txBody>
          <a:bodyPr wrap="square" rtlCol="0">
            <a:spAutoFit/>
          </a:bodyPr>
          <a:lstStyle/>
          <a:p>
            <a:pPr marL="457200" indent="-457200">
              <a:buFont typeface="Wingdings" panose="05000000000000000000" pitchFamily="2" charset="2"/>
              <a:buChar char="Ø"/>
            </a:pPr>
            <a:r>
              <a:rPr lang="en-US" altLang="zh-CN" sz="2000" dirty="0">
                <a:solidFill>
                  <a:srgbClr val="0000FF"/>
                </a:solidFill>
                <a:latin typeface="Arial" panose="020B0604020202020204" pitchFamily="34" charset="0"/>
                <a:cs typeface="Arial" panose="020B0604020202020204" pitchFamily="34" charset="0"/>
              </a:rPr>
              <a:t>Started manufacturing of Periodic Permanent Magnets (PPM) klystron.</a:t>
            </a:r>
          </a:p>
        </p:txBody>
      </p:sp>
      <p:sp>
        <p:nvSpPr>
          <p:cNvPr id="9" name="TextBox 8"/>
          <p:cNvSpPr txBox="1"/>
          <p:nvPr/>
        </p:nvSpPr>
        <p:spPr>
          <a:xfrm>
            <a:off x="186305" y="2427199"/>
            <a:ext cx="9087938" cy="1200329"/>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dirty="0"/>
              <a:t> </a:t>
            </a:r>
            <a:r>
              <a:rPr lang="en-US" altLang="zh-CN" sz="2400" dirty="0">
                <a:latin typeface="Arial" panose="020B0604020202020204" pitchFamily="34" charset="0"/>
                <a:cs typeface="Arial" panose="020B0604020202020204" pitchFamily="34" charset="0"/>
              </a:rPr>
              <a:t>Improvement of efficiency by adopting a new type of cluster design (BAC-Bunching Alignment Collection/COM-Core Oscillation Method)</a:t>
            </a:r>
          </a:p>
        </p:txBody>
      </p:sp>
      <p:sp>
        <p:nvSpPr>
          <p:cNvPr id="10" name="TextBox 9"/>
          <p:cNvSpPr txBox="1"/>
          <p:nvPr/>
        </p:nvSpPr>
        <p:spPr>
          <a:xfrm>
            <a:off x="155360" y="4304910"/>
            <a:ext cx="11427040" cy="589072"/>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lang="zh-CN" altLang="en-US" sz="2400" dirty="0"/>
              <a:t> </a:t>
            </a:r>
            <a:r>
              <a:rPr lang="en-US" altLang="zh-CN" sz="2400" dirty="0">
                <a:latin typeface="Arial" panose="020B0604020202020204" pitchFamily="34" charset="0"/>
                <a:cs typeface="Arial" panose="020B0604020202020204" pitchFamily="34" charset="0"/>
              </a:rPr>
              <a:t>Collector Pole Energy Recovery Program</a:t>
            </a:r>
          </a:p>
        </p:txBody>
      </p:sp>
      <p:pic>
        <p:nvPicPr>
          <p:cNvPr id="2" name="Picture 1"/>
          <p:cNvPicPr>
            <a:picLocks noChangeAspect="1"/>
          </p:cNvPicPr>
          <p:nvPr/>
        </p:nvPicPr>
        <p:blipFill>
          <a:blip r:embed="rId2"/>
          <a:stretch>
            <a:fillRect/>
          </a:stretch>
        </p:blipFill>
        <p:spPr>
          <a:xfrm>
            <a:off x="9378068" y="1325089"/>
            <a:ext cx="2674741" cy="2181567"/>
          </a:xfrm>
          <a:prstGeom prst="rect">
            <a:avLst/>
          </a:prstGeom>
        </p:spPr>
      </p:pic>
      <p:pic>
        <p:nvPicPr>
          <p:cNvPr id="4" name="Picture 3"/>
          <p:cNvPicPr>
            <a:picLocks noChangeAspect="1"/>
          </p:cNvPicPr>
          <p:nvPr/>
        </p:nvPicPr>
        <p:blipFill>
          <a:blip r:embed="rId3"/>
          <a:stretch>
            <a:fillRect/>
          </a:stretch>
        </p:blipFill>
        <p:spPr>
          <a:xfrm>
            <a:off x="4942932" y="4991682"/>
            <a:ext cx="6841587" cy="1671397"/>
          </a:xfrm>
          <a:prstGeom prst="rect">
            <a:avLst/>
          </a:prstGeom>
        </p:spPr>
      </p:pic>
      <p:pic>
        <p:nvPicPr>
          <p:cNvPr id="13" name="Picture 12"/>
          <p:cNvPicPr>
            <a:picLocks noChangeAspect="1"/>
          </p:cNvPicPr>
          <p:nvPr/>
        </p:nvPicPr>
        <p:blipFill>
          <a:blip r:embed="rId4"/>
          <a:stretch>
            <a:fillRect/>
          </a:stretch>
        </p:blipFill>
        <p:spPr>
          <a:xfrm>
            <a:off x="6640117" y="3208400"/>
            <a:ext cx="3208359" cy="1687053"/>
          </a:xfrm>
          <a:prstGeom prst="rect">
            <a:avLst/>
          </a:prstGeom>
        </p:spPr>
      </p:pic>
      <p:sp>
        <p:nvSpPr>
          <p:cNvPr id="14" name="TextBox 13"/>
          <p:cNvSpPr txBox="1"/>
          <p:nvPr/>
        </p:nvSpPr>
        <p:spPr>
          <a:xfrm>
            <a:off x="662761" y="5168783"/>
            <a:ext cx="3647439" cy="1015663"/>
          </a:xfrm>
          <a:prstGeom prst="rect">
            <a:avLst/>
          </a:prstGeom>
          <a:noFill/>
        </p:spPr>
        <p:txBody>
          <a:bodyPr wrap="square" rtlCol="0">
            <a:spAutoFit/>
          </a:bodyPr>
          <a:lstStyle/>
          <a:p>
            <a:pPr marL="457200" indent="-457200">
              <a:buFont typeface="Wingdings" panose="05000000000000000000" pitchFamily="2" charset="2"/>
              <a:buChar char="Ø"/>
            </a:pPr>
            <a:r>
              <a:rPr lang="en-US" altLang="zh-CN" sz="2000" dirty="0">
                <a:solidFill>
                  <a:srgbClr val="0000FF"/>
                </a:solidFill>
                <a:latin typeface="Arial" panose="020B0604020202020204" pitchFamily="34" charset="0"/>
                <a:cs typeface="Arial" panose="020B0604020202020204" pitchFamily="34" charset="0"/>
              </a:rPr>
              <a:t>Residual energy recovery of the collector pole waste beam</a:t>
            </a:r>
            <a:endParaRPr lang="zh-CN" altLang="en-US" sz="2000" dirty="0">
              <a:solidFill>
                <a:srgbClr val="0000FF"/>
              </a:solidFill>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16731" y="-126351"/>
            <a:ext cx="11566188" cy="674066"/>
          </a:xfrm>
        </p:spPr>
        <p:txBody>
          <a:bodyPr>
            <a:norm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Energy saving initiatives at Accelerator field: ESS</a:t>
            </a:r>
            <a:endParaRPr sz="2800" dirty="0">
              <a:latin typeface="幼圆" panose="02010509060101010101" pitchFamily="49" charset="-122"/>
              <a:ea typeface="幼圆" panose="02010509060101010101" pitchFamily="49" charset="-122"/>
            </a:endParaRPr>
          </a:p>
        </p:txBody>
      </p:sp>
      <p:sp>
        <p:nvSpPr>
          <p:cNvPr id="5" name="TextBox 4"/>
          <p:cNvSpPr txBox="1"/>
          <p:nvPr/>
        </p:nvSpPr>
        <p:spPr>
          <a:xfrm>
            <a:off x="20815" y="947665"/>
            <a:ext cx="6989585" cy="1348254"/>
          </a:xfrm>
          <a:prstGeom prst="rect">
            <a:avLst/>
          </a:prstGeom>
          <a:noFill/>
        </p:spPr>
        <p:txBody>
          <a:bodyPr wrap="square" rtlCol="0">
            <a:spAutoFit/>
          </a:bodyPr>
          <a:lstStyle/>
          <a:p>
            <a:pPr marL="514350" indent="-514350">
              <a:lnSpc>
                <a:spcPct val="150000"/>
              </a:lnSpc>
              <a:spcBef>
                <a:spcPct val="20000"/>
              </a:spcBef>
              <a:buFont typeface="Wingdings" panose="05000000000000000000" pitchFamily="2" charset="2"/>
              <a:buChar char="p"/>
            </a:pPr>
            <a:r>
              <a:rPr lang="en-US" altLang="zh-CN" dirty="0">
                <a:latin typeface="Comic Sans MS" pitchFamily="66" charset="0"/>
              </a:rPr>
              <a:t>Limit annual power consumption to </a:t>
            </a:r>
            <a:r>
              <a:rPr lang="en-US" altLang="zh-CN" dirty="0">
                <a:solidFill>
                  <a:srgbClr val="0000FF"/>
                </a:solidFill>
                <a:latin typeface="Comic Sans MS" pitchFamily="66" charset="0"/>
              </a:rPr>
              <a:t>no more than 270 GWh</a:t>
            </a:r>
            <a:r>
              <a:rPr lang="en-US" altLang="zh-CN" dirty="0">
                <a:latin typeface="Comic Sans MS" pitchFamily="66" charset="0"/>
              </a:rPr>
              <a:t>;</a:t>
            </a:r>
          </a:p>
          <a:p>
            <a:pPr marL="514350" indent="-514350">
              <a:lnSpc>
                <a:spcPct val="150000"/>
              </a:lnSpc>
              <a:spcBef>
                <a:spcPct val="20000"/>
              </a:spcBef>
              <a:buFont typeface="Wingdings" panose="05000000000000000000" pitchFamily="2" charset="2"/>
              <a:buChar char="p"/>
            </a:pPr>
            <a:r>
              <a:rPr lang="en-US" altLang="zh-CN" dirty="0">
                <a:latin typeface="Comic Sans MS" pitchFamily="66" charset="0"/>
              </a:rPr>
              <a:t>Create detailed energy flow profiles, including levels and distribution of different temperatures</a:t>
            </a:r>
          </a:p>
        </p:txBody>
      </p:sp>
      <p:sp>
        <p:nvSpPr>
          <p:cNvPr id="6" name="矩形 57"/>
          <p:cNvSpPr/>
          <p:nvPr/>
        </p:nvSpPr>
        <p:spPr bwMode="auto">
          <a:xfrm>
            <a:off x="5899825" y="362213"/>
            <a:ext cx="6218369"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i="0" u="none" strike="noStrike" cap="none" spc="0" dirty="0">
                <a:ln>
                  <a:noFill/>
                </a:ln>
                <a:solidFill>
                  <a:srgbClr val="C00000"/>
                </a:solidFill>
                <a:latin typeface="Arial" panose="020B0604020202020204"/>
                <a:ea typeface="微软雅黑" panose="020B0503020204020204" pitchFamily="34" charset="-122"/>
                <a:cs typeface="+mn-cs"/>
              </a:rPr>
              <a:t>Focus on Integrated Energy Management</a:t>
            </a:r>
            <a:endParaRPr lang="zh-CN" altLang="en-US" sz="2400" b="1" i="0" u="none" strike="noStrike" cap="none" spc="0" dirty="0">
              <a:ln>
                <a:noFill/>
              </a:ln>
              <a:solidFill>
                <a:srgbClr val="C00000"/>
              </a:solidFill>
              <a:latin typeface="Arial" panose="020B0604020202020204"/>
              <a:ea typeface="微软雅黑" panose="020B0503020204020204" pitchFamily="34" charset="-122"/>
              <a:cs typeface="+mn-cs"/>
            </a:endParaRPr>
          </a:p>
        </p:txBody>
      </p:sp>
      <p:pic>
        <p:nvPicPr>
          <p:cNvPr id="1026" name="Picture 2" descr="respons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32320" y="981411"/>
            <a:ext cx="4941543" cy="26280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l="1885" t="7706" b="2760"/>
          <a:stretch>
            <a:fillRect/>
          </a:stretch>
        </p:blipFill>
        <p:spPr>
          <a:xfrm>
            <a:off x="509081" y="3834901"/>
            <a:ext cx="4832765" cy="2886575"/>
          </a:xfrm>
          <a:prstGeom prst="rect">
            <a:avLst/>
          </a:prstGeom>
        </p:spPr>
      </p:pic>
      <p:sp>
        <p:nvSpPr>
          <p:cNvPr id="15" name="TextBox 14"/>
          <p:cNvSpPr txBox="1"/>
          <p:nvPr/>
        </p:nvSpPr>
        <p:spPr>
          <a:xfrm>
            <a:off x="20814" y="2265774"/>
            <a:ext cx="6989585" cy="1292854"/>
          </a:xfrm>
          <a:prstGeom prst="rect">
            <a:avLst/>
          </a:prstGeom>
          <a:noFill/>
        </p:spPr>
        <p:txBody>
          <a:bodyPr wrap="square" rtlCol="0">
            <a:spAutoFit/>
          </a:bodyPr>
          <a:lstStyle/>
          <a:p>
            <a:pPr marL="514350" indent="-514350">
              <a:lnSpc>
                <a:spcPct val="150000"/>
              </a:lnSpc>
              <a:spcBef>
                <a:spcPct val="20000"/>
              </a:spcBef>
              <a:buFont typeface="Wingdings" panose="05000000000000000000" pitchFamily="2" charset="2"/>
              <a:buChar char="p"/>
            </a:pPr>
            <a:r>
              <a:rPr lang="en-US" altLang="zh-CN" dirty="0">
                <a:solidFill>
                  <a:srgbClr val="0000FF"/>
                </a:solidFill>
                <a:latin typeface="Comic Sans MS" pitchFamily="66" charset="0"/>
              </a:rPr>
              <a:t>Maximize the use of renewable energy sources</a:t>
            </a:r>
            <a:r>
              <a:rPr lang="en-US" altLang="zh-CN" dirty="0">
                <a:latin typeface="Comic Sans MS" pitchFamily="66" charset="0"/>
              </a:rPr>
              <a:t>; ensure that installations are based on new and competitive technologies and that energy use is stable and predictable</a:t>
            </a:r>
          </a:p>
        </p:txBody>
      </p:sp>
      <p:sp>
        <p:nvSpPr>
          <p:cNvPr id="16" name="TextBox 15"/>
          <p:cNvSpPr txBox="1"/>
          <p:nvPr/>
        </p:nvSpPr>
        <p:spPr>
          <a:xfrm>
            <a:off x="5688784" y="3643977"/>
            <a:ext cx="6097631" cy="1015856"/>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lang="zh-CN" altLang="en-US" sz="2400" dirty="0"/>
              <a:t> </a:t>
            </a:r>
            <a:r>
              <a:rPr lang="en-US" altLang="zh-CN" dirty="0">
                <a:latin typeface="Comic Sans MS" pitchFamily="66" charset="0"/>
              </a:rPr>
              <a:t>Optimizing the recyclability of energy by dividing waste heat into three classes</a:t>
            </a:r>
          </a:p>
        </p:txBody>
      </p:sp>
      <p:sp>
        <p:nvSpPr>
          <p:cNvPr id="17" name="TextBox 16"/>
          <p:cNvSpPr txBox="1"/>
          <p:nvPr/>
        </p:nvSpPr>
        <p:spPr>
          <a:xfrm>
            <a:off x="5675489" y="4927522"/>
            <a:ext cx="6429410" cy="1631216"/>
          </a:xfrm>
          <a:prstGeom prst="rect">
            <a:avLst/>
          </a:prstGeom>
          <a:noFill/>
        </p:spPr>
        <p:txBody>
          <a:bodyPr wrap="square" rtlCol="0">
            <a:spAutoFit/>
          </a:bodyPr>
          <a:lstStyle/>
          <a:p>
            <a:pPr marL="342900" indent="-342900">
              <a:spcBef>
                <a:spcPts val="600"/>
              </a:spcBef>
              <a:buFont typeface="Wingdings" panose="05000000000000000000" pitchFamily="2" charset="2"/>
              <a:buChar char="Ø"/>
            </a:pPr>
            <a:r>
              <a:rPr lang="en-US" altLang="zh-CN" dirty="0">
                <a:solidFill>
                  <a:srgbClr val="0000FF"/>
                </a:solidFill>
                <a:latin typeface="Comic Sans MS" pitchFamily="66" charset="0"/>
              </a:rPr>
              <a:t>High temperature waste heat</a:t>
            </a:r>
            <a:r>
              <a:rPr lang="en-US" altLang="zh-CN" dirty="0">
                <a:latin typeface="Comic Sans MS" pitchFamily="66" charset="0"/>
              </a:rPr>
              <a:t>: directly integrated into the local heating system</a:t>
            </a:r>
          </a:p>
          <a:p>
            <a:pPr marL="342900" indent="-342900">
              <a:spcBef>
                <a:spcPts val="600"/>
              </a:spcBef>
              <a:buFont typeface="Wingdings" panose="05000000000000000000" pitchFamily="2" charset="2"/>
              <a:buChar char="Ø"/>
            </a:pPr>
            <a:r>
              <a:rPr lang="en-US" altLang="zh-CN" dirty="0">
                <a:solidFill>
                  <a:srgbClr val="0000FF"/>
                </a:solidFill>
                <a:latin typeface="Comic Sans MS" pitchFamily="66" charset="0"/>
              </a:rPr>
              <a:t>Low-temperature waste heat</a:t>
            </a:r>
            <a:r>
              <a:rPr lang="en-US" altLang="zh-CN" dirty="0">
                <a:latin typeface="Comic Sans MS" pitchFamily="66" charset="0"/>
              </a:rPr>
              <a:t>: used to heat the buildings in the ESS park.</a:t>
            </a:r>
          </a:p>
          <a:p>
            <a:pPr marL="342900" indent="-342900">
              <a:spcBef>
                <a:spcPts val="600"/>
              </a:spcBef>
              <a:buFont typeface="Wingdings" panose="05000000000000000000" pitchFamily="2" charset="2"/>
              <a:buChar char="Ø"/>
            </a:pPr>
            <a:r>
              <a:rPr lang="en-US" altLang="zh-CN" dirty="0">
                <a:solidFill>
                  <a:srgbClr val="0000FF"/>
                </a:solidFill>
                <a:latin typeface="Comic Sans MS" pitchFamily="66" charset="0"/>
              </a:rPr>
              <a:t>Medium-temperature waste heat</a:t>
            </a:r>
            <a:r>
              <a:rPr lang="en-US" altLang="zh-CN" dirty="0">
                <a:latin typeface="Comic Sans MS" pitchFamily="66" charset="0"/>
              </a:rPr>
              <a:t>: de-ices bike paths</a:t>
            </a:r>
            <a:endParaRPr lang="zh-CN" altLang="en-US" dirty="0">
              <a:latin typeface="Comic Sans MS" pitchFamily="66" charset="0"/>
            </a:endParaRPr>
          </a:p>
        </p:txBody>
      </p:sp>
      <p:sp>
        <p:nvSpPr>
          <p:cNvPr id="2" name="Slide Number Placeholder 1"/>
          <p:cNvSpPr>
            <a:spLocks noGrp="1"/>
          </p:cNvSpPr>
          <p:nvPr>
            <p:ph type="sldNum" sz="quarter" idx="12"/>
          </p:nvPr>
        </p:nvSpPr>
        <p:spPr>
          <a:xfrm>
            <a:off x="8737599" y="6356351"/>
            <a:ext cx="3336263" cy="365125"/>
          </a:xfrm>
        </p:spPr>
        <p:txBody>
          <a:bodyPr/>
          <a:lstStyle/>
          <a:p>
            <a:fld id="{BF58ECCA-7483-0643-867A-1BFFBED3B292}" type="slidenum">
              <a:rPr lang="en-US" smtClean="0"/>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16731" y="-126351"/>
            <a:ext cx="11566188" cy="674066"/>
          </a:xfrm>
        </p:spPr>
        <p:txBody>
          <a:bodyPr>
            <a:norm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Energy saving initiatives at Accelerator field: ILC</a:t>
            </a:r>
            <a:endParaRPr sz="2800" dirty="0">
              <a:latin typeface="幼圆" panose="02010509060101010101" pitchFamily="49" charset="-122"/>
              <a:ea typeface="幼圆" panose="02010509060101010101" pitchFamily="49" charset="-122"/>
            </a:endParaRPr>
          </a:p>
        </p:txBody>
      </p:sp>
      <p:sp>
        <p:nvSpPr>
          <p:cNvPr id="6" name="矩形 57"/>
          <p:cNvSpPr/>
          <p:nvPr/>
        </p:nvSpPr>
        <p:spPr bwMode="auto">
          <a:xfrm>
            <a:off x="6839991" y="362213"/>
            <a:ext cx="4338047"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i="0" u="none" strike="noStrike" cap="none" spc="0" dirty="0">
                <a:ln>
                  <a:noFill/>
                </a:ln>
                <a:solidFill>
                  <a:srgbClr val="C00000"/>
                </a:solidFill>
                <a:latin typeface="Arial" panose="020B0604020202020204"/>
                <a:ea typeface="微软雅黑" panose="020B0503020204020204" pitchFamily="34" charset="-122"/>
                <a:cs typeface="+mn-cs"/>
              </a:rPr>
              <a:t>Focus on Renewable energy</a:t>
            </a:r>
            <a:endParaRPr lang="zh-CN" altLang="en-US" sz="2400" b="1" i="0" u="none" strike="noStrike" cap="none" spc="0" dirty="0">
              <a:ln>
                <a:noFill/>
              </a:ln>
              <a:solidFill>
                <a:srgbClr val="C00000"/>
              </a:solidFill>
              <a:latin typeface="Arial" panose="020B0604020202020204"/>
              <a:ea typeface="微软雅黑" panose="020B0503020204020204" pitchFamily="34" charset="-122"/>
              <a:cs typeface="+mn-cs"/>
            </a:endParaRPr>
          </a:p>
        </p:txBody>
      </p:sp>
      <p:sp>
        <p:nvSpPr>
          <p:cNvPr id="2" name="Slide Number Placeholder 1"/>
          <p:cNvSpPr>
            <a:spLocks noGrp="1"/>
          </p:cNvSpPr>
          <p:nvPr>
            <p:ph type="sldNum" sz="quarter" idx="12"/>
          </p:nvPr>
        </p:nvSpPr>
        <p:spPr/>
        <p:txBody>
          <a:bodyPr/>
          <a:lstStyle/>
          <a:p>
            <a:fld id="{BF58ECCA-7483-0643-867A-1BFFBED3B292}" type="slidenum">
              <a:rPr lang="en-US" smtClean="0"/>
              <a:t>16</a:t>
            </a:fld>
            <a:endParaRPr lang="en-US"/>
          </a:p>
        </p:txBody>
      </p:sp>
      <p:pic>
        <p:nvPicPr>
          <p:cNvPr id="11" name="Picture 2">
            <a:extLst>
              <a:ext uri="{FF2B5EF4-FFF2-40B4-BE49-F238E27FC236}">
                <a16:creationId xmlns:a16="http://schemas.microsoft.com/office/drawing/2014/main" id="{4B12D769-066F-4A00-B66F-05396D74BBB9}"/>
              </a:ext>
            </a:extLst>
          </p:cNvPr>
          <p:cNvPicPr>
            <a:picLocks noChangeAspect="1" noChangeArrowheads="1"/>
          </p:cNvPicPr>
          <p:nvPr/>
        </p:nvPicPr>
        <p:blipFill>
          <a:blip r:embed="rId2" cstate="print"/>
          <a:srcRect/>
          <a:stretch>
            <a:fillRect/>
          </a:stretch>
        </p:blipFill>
        <p:spPr bwMode="auto">
          <a:xfrm>
            <a:off x="6358108" y="1710159"/>
            <a:ext cx="5726387" cy="4286558"/>
          </a:xfrm>
          <a:prstGeom prst="rect">
            <a:avLst/>
          </a:prstGeom>
          <a:noFill/>
          <a:ln w="9525">
            <a:noFill/>
            <a:miter lim="800000"/>
            <a:headEnd/>
            <a:tailEnd/>
          </a:ln>
        </p:spPr>
      </p:pic>
      <p:sp>
        <p:nvSpPr>
          <p:cNvPr id="14" name="Content Placeholder 2">
            <a:extLst>
              <a:ext uri="{FF2B5EF4-FFF2-40B4-BE49-F238E27FC236}">
                <a16:creationId xmlns:a16="http://schemas.microsoft.com/office/drawing/2014/main" id="{C32251BA-B78F-4887-BDFA-BF56BE6E267F}"/>
              </a:ext>
            </a:extLst>
          </p:cNvPr>
          <p:cNvSpPr txBox="1">
            <a:spLocks/>
          </p:cNvSpPr>
          <p:nvPr/>
        </p:nvSpPr>
        <p:spPr>
          <a:xfrm>
            <a:off x="703330" y="1965727"/>
            <a:ext cx="4276038" cy="1060047"/>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1400" dirty="0">
                <a:latin typeface="Comic Sans MS" pitchFamily="66" charset="0"/>
              </a:rPr>
              <a:t>Energy Saving: improving efficiency ….         90% lost as heat waste</a:t>
            </a:r>
          </a:p>
          <a:p>
            <a:pPr marL="514350" indent="-514350">
              <a:buFont typeface="+mj-lt"/>
              <a:buAutoNum type="arabicPeriod"/>
            </a:pPr>
            <a:r>
              <a:rPr lang="en-US" sz="1400" dirty="0">
                <a:latin typeface="Comic Sans MS" pitchFamily="66" charset="0"/>
              </a:rPr>
              <a:t>Operational saving </a:t>
            </a:r>
          </a:p>
          <a:p>
            <a:pPr marL="514350" indent="-514350">
              <a:buFont typeface="+mj-lt"/>
              <a:buAutoNum type="arabicPeriod"/>
            </a:pPr>
            <a:r>
              <a:rPr lang="en-US" sz="1400" dirty="0">
                <a:latin typeface="Comic Sans MS" pitchFamily="66" charset="0"/>
              </a:rPr>
              <a:t>Energy Recovery and Recycling</a:t>
            </a:r>
          </a:p>
          <a:p>
            <a:pPr marL="514350" indent="-514350">
              <a:buFont typeface="+mj-lt"/>
              <a:buAutoNum type="arabicPeriod"/>
            </a:pPr>
            <a:endParaRPr lang="en-US" sz="2400" dirty="0">
              <a:solidFill>
                <a:srgbClr val="0070C0"/>
              </a:solidFill>
            </a:endParaRPr>
          </a:p>
        </p:txBody>
      </p:sp>
      <p:sp>
        <p:nvSpPr>
          <p:cNvPr id="18" name="Content Placeholder 2">
            <a:extLst>
              <a:ext uri="{FF2B5EF4-FFF2-40B4-BE49-F238E27FC236}">
                <a16:creationId xmlns:a16="http://schemas.microsoft.com/office/drawing/2014/main" id="{B63C8F7A-F7A7-4DD5-8584-ACB9ED19919B}"/>
              </a:ext>
            </a:extLst>
          </p:cNvPr>
          <p:cNvSpPr txBox="1">
            <a:spLocks/>
          </p:cNvSpPr>
          <p:nvPr/>
        </p:nvSpPr>
        <p:spPr>
          <a:xfrm>
            <a:off x="683568" y="1412776"/>
            <a:ext cx="3177232" cy="440763"/>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0070C0"/>
                </a:solidFill>
              </a:rPr>
              <a:t>Revisiting all ILC components:</a:t>
            </a:r>
          </a:p>
        </p:txBody>
      </p:sp>
      <p:sp>
        <p:nvSpPr>
          <p:cNvPr id="19" name="Content Placeholder 2">
            <a:extLst>
              <a:ext uri="{FF2B5EF4-FFF2-40B4-BE49-F238E27FC236}">
                <a16:creationId xmlns:a16="http://schemas.microsoft.com/office/drawing/2014/main" id="{936B7F17-B95E-4F3E-9270-76559BE45B5E}"/>
              </a:ext>
            </a:extLst>
          </p:cNvPr>
          <p:cNvSpPr txBox="1">
            <a:spLocks/>
          </p:cNvSpPr>
          <p:nvPr/>
        </p:nvSpPr>
        <p:spPr>
          <a:xfrm>
            <a:off x="703330" y="3662210"/>
            <a:ext cx="5411284" cy="767516"/>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1400" dirty="0"/>
              <a:t>Renewable energy production, best for ILC and ILC site</a:t>
            </a:r>
          </a:p>
          <a:p>
            <a:pPr marL="514350" indent="-514350">
              <a:buFont typeface="+mj-lt"/>
              <a:buAutoNum type="arabicPeriod"/>
            </a:pPr>
            <a:r>
              <a:rPr lang="en-US" sz="1400" dirty="0"/>
              <a:t>Energy Storage (for energy recovery and intermittency)</a:t>
            </a:r>
          </a:p>
          <a:p>
            <a:pPr marL="514350" indent="-514350">
              <a:buFont typeface="+mj-lt"/>
              <a:buAutoNum type="arabicPeriod"/>
            </a:pPr>
            <a:r>
              <a:rPr lang="en-US" sz="1400" dirty="0"/>
              <a:t>Distribution and Management: Smart Grid</a:t>
            </a:r>
            <a:endParaRPr lang="en-US" sz="800" dirty="0"/>
          </a:p>
        </p:txBody>
      </p:sp>
      <p:sp>
        <p:nvSpPr>
          <p:cNvPr id="20" name="Content Placeholder 2">
            <a:extLst>
              <a:ext uri="{FF2B5EF4-FFF2-40B4-BE49-F238E27FC236}">
                <a16:creationId xmlns:a16="http://schemas.microsoft.com/office/drawing/2014/main" id="{33F95C0E-2016-49D6-8F2D-FE9D3F7D0CD1}"/>
              </a:ext>
            </a:extLst>
          </p:cNvPr>
          <p:cNvSpPr txBox="1">
            <a:spLocks/>
          </p:cNvSpPr>
          <p:nvPr/>
        </p:nvSpPr>
        <p:spPr>
          <a:xfrm>
            <a:off x="726392" y="3137963"/>
            <a:ext cx="3287292" cy="440763"/>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0070C0"/>
                </a:solidFill>
              </a:rPr>
              <a:t>Alternative energies:</a:t>
            </a:r>
          </a:p>
        </p:txBody>
      </p:sp>
      <p:sp>
        <p:nvSpPr>
          <p:cNvPr id="21" name="Content Placeholder 2">
            <a:extLst>
              <a:ext uri="{FF2B5EF4-FFF2-40B4-BE49-F238E27FC236}">
                <a16:creationId xmlns:a16="http://schemas.microsoft.com/office/drawing/2014/main" id="{13D76CA9-1A17-4B3D-A234-6BB91E046C53}"/>
              </a:ext>
            </a:extLst>
          </p:cNvPr>
          <p:cNvSpPr txBox="1">
            <a:spLocks/>
          </p:cNvSpPr>
          <p:nvPr/>
        </p:nvSpPr>
        <p:spPr>
          <a:xfrm>
            <a:off x="107504" y="908719"/>
            <a:ext cx="7812360" cy="440763"/>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rgbClr val="FF0000"/>
                </a:solidFill>
              </a:rPr>
              <a:t>ILC : </a:t>
            </a:r>
            <a:r>
              <a:rPr lang="en-US" sz="1600" dirty="0">
                <a:solidFill>
                  <a:srgbClr val="00B050"/>
                </a:solidFill>
              </a:rPr>
              <a:t>lower running cost,  better operational flexibility, environment friendly</a:t>
            </a:r>
          </a:p>
        </p:txBody>
      </p:sp>
      <p:sp>
        <p:nvSpPr>
          <p:cNvPr id="22" name="Content Placeholder 2">
            <a:extLst>
              <a:ext uri="{FF2B5EF4-FFF2-40B4-BE49-F238E27FC236}">
                <a16:creationId xmlns:a16="http://schemas.microsoft.com/office/drawing/2014/main" id="{BECAE6E0-E26A-48A2-BC12-A83650A8E5B0}"/>
              </a:ext>
            </a:extLst>
          </p:cNvPr>
          <p:cNvSpPr txBox="1">
            <a:spLocks/>
          </p:cNvSpPr>
          <p:nvPr/>
        </p:nvSpPr>
        <p:spPr>
          <a:xfrm>
            <a:off x="107504" y="4612076"/>
            <a:ext cx="4977827" cy="440763"/>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rgbClr val="FF0000"/>
                </a:solidFill>
              </a:rPr>
              <a:t>Energy for: </a:t>
            </a:r>
            <a:r>
              <a:rPr lang="en-US" sz="1600" dirty="0">
                <a:solidFill>
                  <a:srgbClr val="00B050"/>
                </a:solidFill>
              </a:rPr>
              <a:t>societal needs and world economy,  </a:t>
            </a:r>
          </a:p>
          <a:p>
            <a:pPr marL="0" indent="0">
              <a:buNone/>
            </a:pPr>
            <a:r>
              <a:rPr lang="en-US" sz="2000" dirty="0">
                <a:solidFill>
                  <a:srgbClr val="FF0000"/>
                </a:solidFill>
              </a:rPr>
              <a:t>  </a:t>
            </a:r>
          </a:p>
        </p:txBody>
      </p:sp>
      <p:sp>
        <p:nvSpPr>
          <p:cNvPr id="23" name="Content Placeholder 2">
            <a:extLst>
              <a:ext uri="{FF2B5EF4-FFF2-40B4-BE49-F238E27FC236}">
                <a16:creationId xmlns:a16="http://schemas.microsoft.com/office/drawing/2014/main" id="{AD08C3DD-C275-4BAF-A18D-5BE7A64F7F37}"/>
              </a:ext>
            </a:extLst>
          </p:cNvPr>
          <p:cNvSpPr txBox="1">
            <a:spLocks/>
          </p:cNvSpPr>
          <p:nvPr/>
        </p:nvSpPr>
        <p:spPr>
          <a:xfrm>
            <a:off x="703330" y="5235189"/>
            <a:ext cx="5280910" cy="1296144"/>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1400" dirty="0"/>
              <a:t>Basic Research</a:t>
            </a:r>
          </a:p>
          <a:p>
            <a:pPr marL="514350" indent="-514350">
              <a:buFont typeface="+mj-lt"/>
              <a:buAutoNum type="arabicPeriod"/>
            </a:pPr>
            <a:r>
              <a:rPr lang="en-US" sz="1400" dirty="0"/>
              <a:t>Synergies: </a:t>
            </a:r>
            <a:r>
              <a:rPr lang="en-US" sz="1200" dirty="0"/>
              <a:t>expertise (SC, magnets, beams, computing), photon, neutron factories  </a:t>
            </a:r>
          </a:p>
          <a:p>
            <a:pPr marL="514350" indent="-514350">
              <a:buFont typeface="+mj-lt"/>
              <a:buAutoNum type="arabicPeriod"/>
            </a:pPr>
            <a:r>
              <a:rPr lang="en-US" sz="1400" dirty="0"/>
              <a:t>Technology innovation</a:t>
            </a:r>
          </a:p>
          <a:p>
            <a:pPr marL="514350" indent="-514350">
              <a:buFont typeface="+mj-lt"/>
              <a:buAutoNum type="arabicPeriod"/>
            </a:pPr>
            <a:r>
              <a:rPr lang="en-US" sz="1400" dirty="0"/>
              <a:t>ILC as a test bench: building pilot power plants for ILC</a:t>
            </a:r>
            <a:endParaRPr lang="en-US" sz="800" dirty="0"/>
          </a:p>
        </p:txBody>
      </p:sp>
      <p:grpSp>
        <p:nvGrpSpPr>
          <p:cNvPr id="24" name="Group 14">
            <a:extLst>
              <a:ext uri="{FF2B5EF4-FFF2-40B4-BE49-F238E27FC236}">
                <a16:creationId xmlns:a16="http://schemas.microsoft.com/office/drawing/2014/main" id="{BBFFD4CF-937B-4376-9212-DE47CEEF2E0B}"/>
              </a:ext>
            </a:extLst>
          </p:cNvPr>
          <p:cNvGrpSpPr/>
          <p:nvPr/>
        </p:nvGrpSpPr>
        <p:grpSpPr>
          <a:xfrm>
            <a:off x="5129168" y="1912475"/>
            <a:ext cx="1224136" cy="1516525"/>
            <a:chOff x="5426821" y="733241"/>
            <a:chExt cx="2362969" cy="3323343"/>
          </a:xfrm>
        </p:grpSpPr>
        <p:pic>
          <p:nvPicPr>
            <p:cNvPr id="25" name="Picture 2" descr="http://4.bp.blogspot.com/-SKVkVPxYm4A/T7QqAKO5v9I/AAAAAAAAAEw/wnsLCI35EvQ/s1600/001.jpeg">
              <a:extLst>
                <a:ext uri="{FF2B5EF4-FFF2-40B4-BE49-F238E27FC236}">
                  <a16:creationId xmlns:a16="http://schemas.microsoft.com/office/drawing/2014/main" id="{5ED996EA-2835-4865-B11D-EDC57BBE70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764704"/>
              <a:ext cx="2353694" cy="32918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6" name="Straight Connector 17">
              <a:extLst>
                <a:ext uri="{FF2B5EF4-FFF2-40B4-BE49-F238E27FC236}">
                  <a16:creationId xmlns:a16="http://schemas.microsoft.com/office/drawing/2014/main" id="{E25A162F-9150-4404-A756-0E7DACF7DE58}"/>
                </a:ext>
              </a:extLst>
            </p:cNvPr>
            <p:cNvCxnSpPr/>
            <p:nvPr/>
          </p:nvCxnSpPr>
          <p:spPr>
            <a:xfrm>
              <a:off x="5436096" y="733241"/>
              <a:ext cx="2353694" cy="329188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18">
              <a:extLst>
                <a:ext uri="{FF2B5EF4-FFF2-40B4-BE49-F238E27FC236}">
                  <a16:creationId xmlns:a16="http://schemas.microsoft.com/office/drawing/2014/main" id="{AAC1783D-EE29-4F28-95FA-9452037D6239}"/>
                </a:ext>
              </a:extLst>
            </p:cNvPr>
            <p:cNvCxnSpPr/>
            <p:nvPr/>
          </p:nvCxnSpPr>
          <p:spPr>
            <a:xfrm flipH="1">
              <a:off x="5426821" y="738340"/>
              <a:ext cx="2353694" cy="329188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5938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F58ECCA-7483-0643-867A-1BFFBED3B292}" type="slidenum">
              <a:rPr lang="en-US" smtClean="0"/>
              <a:t>17</a:t>
            </a:fld>
            <a:endParaRPr lang="en-US"/>
          </a:p>
        </p:txBody>
      </p:sp>
      <p:sp>
        <p:nvSpPr>
          <p:cNvPr id="5" name="Rectangle 4"/>
          <p:cNvSpPr/>
          <p:nvPr/>
        </p:nvSpPr>
        <p:spPr>
          <a:xfrm>
            <a:off x="547248" y="1682936"/>
            <a:ext cx="8480014" cy="584775"/>
          </a:xfrm>
          <a:prstGeom prst="rect">
            <a:avLst/>
          </a:prstGeom>
        </p:spPr>
        <p:txBody>
          <a:bodyPr wrap="none">
            <a:spAutoFit/>
          </a:bodyPr>
          <a:lstStyle/>
          <a:p>
            <a:r>
              <a:rPr lang="en-US" altLang="zh-CN" sz="3200" b="1" dirty="0">
                <a:ln w="0"/>
                <a:solidFill>
                  <a:schemeClr val="accent1"/>
                </a:solidFill>
                <a:effectLst>
                  <a:outerShdw blurRad="38100" dist="25400" dir="5400000" algn="ctr" rotWithShape="0">
                    <a:srgbClr val="6E747A">
                      <a:alpha val="43000"/>
                    </a:srgbClr>
                  </a:outerShdw>
                </a:effectLst>
              </a:rPr>
              <a:t>IHEP's "Green" Initiative for Particle Accelerators</a:t>
            </a:r>
            <a:endParaRPr lang="de-CH" altLang="zh-CN" sz="3200" b="1" dirty="0">
              <a:ln w="0"/>
              <a:solidFill>
                <a:schemeClr val="accent1"/>
              </a:solidFill>
              <a:effectLst>
                <a:outerShdw blurRad="38100" dist="25400" dir="5400000" algn="ctr" rotWithShape="0">
                  <a:srgbClr val="6E747A">
                    <a:alpha val="43000"/>
                  </a:srgbClr>
                </a:outerShdw>
              </a:effectLst>
            </a:endParaRPr>
          </a:p>
        </p:txBody>
      </p:sp>
      <p:cxnSp>
        <p:nvCxnSpPr>
          <p:cNvPr id="11" name="Straight Connector 10"/>
          <p:cNvCxnSpPr/>
          <p:nvPr/>
        </p:nvCxnSpPr>
        <p:spPr>
          <a:xfrm>
            <a:off x="547248" y="2524220"/>
            <a:ext cx="5600633"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61873" y="2780730"/>
            <a:ext cx="9023698" cy="295786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dirty="0"/>
              <a:t>Large-scale utilization of solar energy (new energy)</a:t>
            </a:r>
          </a:p>
          <a:p>
            <a:pPr marL="285750" indent="-285750">
              <a:lnSpc>
                <a:spcPct val="150000"/>
              </a:lnSpc>
              <a:buFont typeface="Arial" panose="020B0604020202020204" pitchFamily="34" charset="0"/>
              <a:buChar char="•"/>
            </a:pPr>
            <a:r>
              <a:rPr lang="en-US" altLang="zh-CN" dirty="0"/>
              <a:t>The first large-scale adoption of permanent dipole magnet in China for HEPS facility</a:t>
            </a:r>
          </a:p>
          <a:p>
            <a:pPr marL="285750" indent="-285750">
              <a:lnSpc>
                <a:spcPct val="150000"/>
              </a:lnSpc>
              <a:buFont typeface="Arial" panose="020B0604020202020204" pitchFamily="34" charset="0"/>
              <a:buChar char="•"/>
            </a:pPr>
            <a:r>
              <a:rPr lang="en-US" altLang="zh-CN" dirty="0"/>
              <a:t>Vigorously develop high-efficiency klystron</a:t>
            </a:r>
          </a:p>
          <a:p>
            <a:pPr marL="285750" indent="-285750">
              <a:lnSpc>
                <a:spcPct val="150000"/>
              </a:lnSpc>
              <a:buFont typeface="Arial" panose="020B0604020202020204" pitchFamily="34" charset="0"/>
              <a:buChar char="•"/>
            </a:pPr>
            <a:r>
              <a:rPr lang="en-US" altLang="zh-CN" dirty="0"/>
              <a:t>Vigorously improving the Q value of superconducting high-frequency cavity and SC </a:t>
            </a:r>
            <a:r>
              <a:rPr lang="en-US" altLang="zh-CN" dirty="0" err="1"/>
              <a:t>magets</a:t>
            </a:r>
            <a:endParaRPr lang="en-US" altLang="zh-CN" dirty="0"/>
          </a:p>
          <a:p>
            <a:pPr marL="285750" indent="-285750">
              <a:lnSpc>
                <a:spcPct val="150000"/>
              </a:lnSpc>
              <a:buFont typeface="Arial" panose="020B0604020202020204" pitchFamily="34" charset="0"/>
              <a:buChar char="•"/>
            </a:pPr>
            <a:r>
              <a:rPr lang="en-US" altLang="zh-CN" dirty="0"/>
              <a:t>Recycling of liquid helium in the Institute</a:t>
            </a:r>
          </a:p>
          <a:p>
            <a:pPr marL="285750" indent="-285750">
              <a:lnSpc>
                <a:spcPct val="150000"/>
              </a:lnSpc>
              <a:buFont typeface="Arial" panose="020B0604020202020204" pitchFamily="34" charset="0"/>
              <a:buChar char="•"/>
            </a:pPr>
            <a:r>
              <a:rPr lang="en-US" altLang="zh-CN" dirty="0"/>
              <a:t>Optimization of large cryogenic system</a:t>
            </a:r>
          </a:p>
          <a:p>
            <a:pPr marL="285750" indent="-285750">
              <a:lnSpc>
                <a:spcPct val="150000"/>
              </a:lnSpc>
              <a:buFont typeface="Arial" panose="020B0604020202020204" pitchFamily="34" charset="0"/>
              <a:buChar char="•"/>
            </a:pPr>
            <a:r>
              <a:rPr lang="en-US" altLang="zh-CN" dirty="0"/>
              <a:t>Practical application of waste heat resources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F58ECCA-7483-0643-867A-1BFFBED3B292}" type="slidenum">
              <a:rPr lang="en-US" smtClean="0"/>
              <a:t>18</a:t>
            </a:fld>
            <a:endParaRPr lang="en-US"/>
          </a:p>
        </p:txBody>
      </p:sp>
      <p:sp>
        <p:nvSpPr>
          <p:cNvPr id="12" name="Title 1"/>
          <p:cNvSpPr>
            <a:spLocks noGrp="1"/>
          </p:cNvSpPr>
          <p:nvPr>
            <p:ph type="title"/>
          </p:nvPr>
        </p:nvSpPr>
        <p:spPr>
          <a:xfrm>
            <a:off x="116731" y="157885"/>
            <a:ext cx="11566188" cy="674066"/>
          </a:xfrm>
        </p:spPr>
        <p:txBody>
          <a:bodyPr>
            <a:norm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High Energy Photon Source (HEPS) Photovoltaic facilities</a:t>
            </a:r>
            <a:endParaRPr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6" name="内容占位符 2"/>
          <p:cNvSpPr>
            <a:spLocks noGrp="1"/>
          </p:cNvSpPr>
          <p:nvPr>
            <p:ph idx="1"/>
          </p:nvPr>
        </p:nvSpPr>
        <p:spPr>
          <a:xfrm>
            <a:off x="116731" y="1044322"/>
            <a:ext cx="7300069" cy="5496693"/>
          </a:xfrm>
        </p:spPr>
        <p:txBody>
          <a:bodyPr>
            <a:normAutofit lnSpcReduction="10000"/>
          </a:bodyPr>
          <a:lstStyle/>
          <a:p>
            <a:pPr>
              <a:lnSpc>
                <a:spcPct val="120000"/>
              </a:lnSpc>
              <a:spcBef>
                <a:spcPct val="20000"/>
              </a:spcBef>
              <a:spcAft>
                <a:spcPts val="600"/>
              </a:spcAft>
              <a:buFont typeface="Wingdings" panose="05000000000000000000" pitchFamily="2" charset="2"/>
              <a:buChar char="p"/>
            </a:pPr>
            <a:r>
              <a:rPr lang="en-US" altLang="zh-CN" sz="1800" dirty="0">
                <a:latin typeface="Comic Sans MS" pitchFamily="66" charset="0"/>
                <a:ea typeface="+mn-ea"/>
                <a:cs typeface="+mn-cs"/>
              </a:rPr>
              <a:t>HEPS buildings in </a:t>
            </a:r>
            <a:r>
              <a:rPr lang="en-US" altLang="zh-CN" sz="1800" dirty="0" err="1">
                <a:latin typeface="Comic Sans MS" pitchFamily="66" charset="0"/>
                <a:ea typeface="+mn-ea"/>
                <a:cs typeface="+mn-cs"/>
              </a:rPr>
              <a:t>Huairou</a:t>
            </a:r>
            <a:r>
              <a:rPr lang="en-US" altLang="zh-CN" sz="1800" dirty="0">
                <a:latin typeface="Comic Sans MS" pitchFamily="66" charset="0"/>
                <a:ea typeface="+mn-ea"/>
                <a:cs typeface="+mn-cs"/>
              </a:rPr>
              <a:t> are designed and </a:t>
            </a:r>
            <a:r>
              <a:rPr lang="en-US" altLang="zh-CN" sz="1800" b="1" dirty="0">
                <a:solidFill>
                  <a:srgbClr val="0000FF"/>
                </a:solidFill>
                <a:latin typeface="Comic Sans MS" pitchFamily="66" charset="0"/>
                <a:ea typeface="+mn-ea"/>
                <a:cs typeface="+mn-cs"/>
              </a:rPr>
              <a:t>installed with photovoltaic (PV) power generation systems on the roofs </a:t>
            </a:r>
            <a:r>
              <a:rPr lang="en-US" altLang="zh-CN" sz="1800" dirty="0">
                <a:latin typeface="Comic Sans MS" pitchFamily="66" charset="0"/>
                <a:ea typeface="+mn-ea"/>
                <a:cs typeface="+mn-cs"/>
              </a:rPr>
              <a:t>to realize the win-win effect of architectural functions and grid-connected power generation, and to create a clean, environmental friendly, intelligent, convenient, and aesthetically pleasing high-tech park.</a:t>
            </a:r>
          </a:p>
          <a:p>
            <a:pPr>
              <a:lnSpc>
                <a:spcPct val="120000"/>
              </a:lnSpc>
              <a:spcBef>
                <a:spcPct val="20000"/>
              </a:spcBef>
              <a:spcAft>
                <a:spcPts val="600"/>
              </a:spcAft>
              <a:buFont typeface="Wingdings" panose="05000000000000000000" pitchFamily="2" charset="2"/>
              <a:buChar char="p"/>
            </a:pPr>
            <a:r>
              <a:rPr lang="en-US" altLang="zh-CN" sz="1800" dirty="0">
                <a:latin typeface="Comic Sans MS" pitchFamily="66" charset="0"/>
                <a:ea typeface="+mn-ea"/>
                <a:cs typeface="+mn-cs"/>
              </a:rPr>
              <a:t>Adopting 465Wp/550Wp monocrystalline silicon photovoltaic modules, the first phase has a total installed capacity of </a:t>
            </a:r>
            <a:r>
              <a:rPr lang="en-US" altLang="zh-CN" sz="1800" b="1" dirty="0">
                <a:solidFill>
                  <a:srgbClr val="FF0000"/>
                </a:solidFill>
                <a:latin typeface="Comic Sans MS" pitchFamily="66" charset="0"/>
                <a:ea typeface="+mn-ea"/>
                <a:cs typeface="+mn-cs"/>
              </a:rPr>
              <a:t>9,950.92 </a:t>
            </a:r>
            <a:r>
              <a:rPr lang="en-US" altLang="zh-CN" sz="1800" b="1" dirty="0" err="1">
                <a:solidFill>
                  <a:srgbClr val="FF0000"/>
                </a:solidFill>
                <a:latin typeface="Comic Sans MS" pitchFamily="66" charset="0"/>
                <a:ea typeface="+mn-ea"/>
                <a:cs typeface="+mn-cs"/>
              </a:rPr>
              <a:t>kWp</a:t>
            </a:r>
            <a:r>
              <a:rPr lang="en-US" altLang="zh-CN" sz="1800" dirty="0">
                <a:latin typeface="Comic Sans MS" pitchFamily="66" charset="0"/>
                <a:ea typeface="+mn-ea"/>
                <a:cs typeface="+mn-cs"/>
              </a:rPr>
              <a:t>. It is expected that the average annual power generation will be </a:t>
            </a:r>
            <a:r>
              <a:rPr lang="en-US" altLang="zh-CN" sz="1800" b="1" dirty="0">
                <a:solidFill>
                  <a:srgbClr val="FF0000"/>
                </a:solidFill>
                <a:latin typeface="Comic Sans MS" pitchFamily="66" charset="0"/>
                <a:ea typeface="+mn-ea"/>
                <a:cs typeface="+mn-cs"/>
              </a:rPr>
              <a:t>10.30766 million kWh</a:t>
            </a:r>
            <a:r>
              <a:rPr lang="en-US" altLang="zh-CN" sz="1800" dirty="0">
                <a:latin typeface="Comic Sans MS" pitchFamily="66" charset="0"/>
                <a:ea typeface="+mn-ea"/>
                <a:cs typeface="+mn-cs"/>
              </a:rPr>
              <a:t>, and the equivalent average annual utilization hours will be 10,035.85h.</a:t>
            </a:r>
          </a:p>
          <a:p>
            <a:pPr>
              <a:lnSpc>
                <a:spcPct val="120000"/>
              </a:lnSpc>
              <a:spcBef>
                <a:spcPct val="20000"/>
              </a:spcBef>
              <a:spcAft>
                <a:spcPts val="600"/>
              </a:spcAft>
              <a:buFont typeface="Wingdings" panose="05000000000000000000" pitchFamily="2" charset="2"/>
              <a:buChar char="p"/>
            </a:pPr>
            <a:r>
              <a:rPr lang="en-US" altLang="zh-CN" sz="1800" b="1" dirty="0">
                <a:solidFill>
                  <a:srgbClr val="FF0000"/>
                </a:solidFill>
                <a:latin typeface="Comic Sans MS" pitchFamily="66" charset="0"/>
                <a:ea typeface="+mn-ea"/>
                <a:cs typeface="+mn-cs"/>
              </a:rPr>
              <a:t>The electricity generated by the project is consumed locally</a:t>
            </a:r>
            <a:r>
              <a:rPr lang="en-US" altLang="zh-CN" sz="1800" dirty="0">
                <a:latin typeface="Comic Sans MS" pitchFamily="66" charset="0"/>
                <a:ea typeface="+mn-ea"/>
                <a:cs typeface="+mn-cs"/>
              </a:rPr>
              <a:t>.</a:t>
            </a:r>
          </a:p>
          <a:p>
            <a:pPr>
              <a:lnSpc>
                <a:spcPct val="120000"/>
              </a:lnSpc>
              <a:spcBef>
                <a:spcPct val="20000"/>
              </a:spcBef>
              <a:spcAft>
                <a:spcPts val="600"/>
              </a:spcAft>
              <a:buFont typeface="Wingdings" panose="05000000000000000000" pitchFamily="2" charset="2"/>
              <a:buChar char="p"/>
            </a:pPr>
            <a:r>
              <a:rPr lang="en-US" altLang="zh-CN" sz="1800" dirty="0">
                <a:latin typeface="Comic Sans MS" pitchFamily="66" charset="0"/>
                <a:ea typeface="+mn-ea"/>
                <a:cs typeface="+mn-cs"/>
              </a:rPr>
              <a:t>Phase I is planned to be connected to the grid on </a:t>
            </a:r>
            <a:r>
              <a:rPr lang="en-US" altLang="zh-CN" sz="1800" b="1" dirty="0">
                <a:solidFill>
                  <a:srgbClr val="0000FF"/>
                </a:solidFill>
                <a:latin typeface="Comic Sans MS" pitchFamily="66" charset="0"/>
                <a:ea typeface="+mn-ea"/>
                <a:cs typeface="+mn-cs"/>
              </a:rPr>
              <a:t>2023.10.30</a:t>
            </a:r>
            <a:r>
              <a:rPr lang="en-US" altLang="zh-CN" sz="1800" dirty="0">
                <a:latin typeface="Comic Sans MS" pitchFamily="66" charset="0"/>
                <a:ea typeface="+mn-ea"/>
                <a:cs typeface="+mn-cs"/>
              </a:rPr>
              <a:t>.</a:t>
            </a:r>
          </a:p>
          <a:p>
            <a:pPr>
              <a:lnSpc>
                <a:spcPct val="120000"/>
              </a:lnSpc>
              <a:spcBef>
                <a:spcPct val="20000"/>
              </a:spcBef>
              <a:spcAft>
                <a:spcPts val="600"/>
              </a:spcAft>
              <a:buFont typeface="Wingdings" panose="05000000000000000000" pitchFamily="2" charset="2"/>
              <a:buChar char="p"/>
            </a:pPr>
            <a:r>
              <a:rPr lang="en-US" altLang="zh-CN" sz="1800" dirty="0">
                <a:latin typeface="Comic Sans MS" pitchFamily="66" charset="0"/>
                <a:ea typeface="+mn-ea"/>
                <a:cs typeface="+mn-cs"/>
              </a:rPr>
              <a:t>The second phase is planned to lay PV modules on the ground inside the storage ring with an installed capacity of </a:t>
            </a:r>
            <a:r>
              <a:rPr lang="en-US" altLang="zh-CN" sz="1800" b="1" dirty="0">
                <a:solidFill>
                  <a:srgbClr val="FF0000"/>
                </a:solidFill>
                <a:latin typeface="Comic Sans MS" pitchFamily="66" charset="0"/>
                <a:ea typeface="+mn-ea"/>
                <a:cs typeface="+mn-cs"/>
              </a:rPr>
              <a:t>7314.45kWp</a:t>
            </a:r>
            <a:r>
              <a:rPr lang="en-US" altLang="zh-CN" sz="1800" dirty="0">
                <a:latin typeface="Comic Sans MS" pitchFamily="66" charset="0"/>
                <a:ea typeface="+mn-ea"/>
                <a:cs typeface="+mn-cs"/>
              </a:rPr>
              <a:t>.</a:t>
            </a:r>
            <a:endParaRPr lang="zh-CN" altLang="en-US" sz="1800" dirty="0">
              <a:latin typeface="Comic Sans MS" pitchFamily="66" charset="0"/>
              <a:ea typeface="+mn-ea"/>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18324" y="988705"/>
            <a:ext cx="4335322" cy="2439609"/>
          </a:xfrm>
          <a:prstGeom prst="rect">
            <a:avLst/>
          </a:prstGeom>
        </p:spPr>
      </p:pic>
      <p:sp>
        <p:nvSpPr>
          <p:cNvPr id="7" name="Slide Number Placeholder 7"/>
          <p:cNvSpPr txBox="1"/>
          <p:nvPr/>
        </p:nvSpPr>
        <p:spPr>
          <a:xfrm>
            <a:off x="8721404" y="63882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58ECCA-7483-0643-867A-1BFFBED3B292}" type="slidenum">
              <a:rPr lang="en-US" smtClean="0"/>
              <a:t>18</a:t>
            </a:fld>
            <a:endParaRPr lang="en-US"/>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9932789" y="3799480"/>
            <a:ext cx="2220857" cy="3006939"/>
          </a:xfrm>
          <a:prstGeom prst="rect">
            <a:avLst/>
          </a:prstGeom>
        </p:spPr>
      </p:pic>
      <p:pic>
        <p:nvPicPr>
          <p:cNvPr id="10" name="图片 7"/>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7818324" y="3783593"/>
            <a:ext cx="2091217" cy="3022827"/>
          </a:xfrm>
          <a:prstGeom prst="rect">
            <a:avLst/>
          </a:prstGeom>
        </p:spPr>
      </p:pic>
      <p:sp>
        <p:nvSpPr>
          <p:cNvPr id="11" name="TextBox 6"/>
          <p:cNvSpPr txBox="1">
            <a:spLocks noChangeArrowheads="1"/>
          </p:cNvSpPr>
          <p:nvPr/>
        </p:nvSpPr>
        <p:spPr bwMode="auto">
          <a:xfrm>
            <a:off x="8971814" y="3429000"/>
            <a:ext cx="2242380" cy="369178"/>
          </a:xfrm>
          <a:prstGeom prst="rect">
            <a:avLst/>
          </a:prstGeom>
          <a:noFill/>
          <a:ln w="9525">
            <a:noFill/>
            <a:miter lim="800000"/>
          </a:ln>
        </p:spPr>
        <p:txBody>
          <a:bodyPr wrap="square" lIns="121766" tIns="60884" rIns="121766" bIns="60884">
            <a:spAutoFit/>
          </a:bodyPr>
          <a:lstStyle/>
          <a:p>
            <a:pPr eaLnBrk="1" hangingPunct="1"/>
            <a:r>
              <a:rPr lang="zh-CN" altLang="en-US" sz="1600" b="1" dirty="0">
                <a:solidFill>
                  <a:srgbClr val="2D3C47"/>
                </a:solidFill>
                <a:latin typeface="仿宋" panose="02010609060101010101" pitchFamily="49" charset="-122"/>
                <a:ea typeface="仿宋" panose="02010609060101010101" pitchFamily="49" charset="-122"/>
              </a:rPr>
              <a:t>储存环屋顶施工现场</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EDFA7E0-4C93-498E-B6B8-09C19ECF33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2"/>
            <a:ext cx="12192000" cy="6850915"/>
          </a:xfrm>
          <a:prstGeom prst="rect">
            <a:avLst/>
          </a:prstGeom>
        </p:spPr>
      </p:pic>
      <p:sp>
        <p:nvSpPr>
          <p:cNvPr id="8" name="Slide Number Placeholder 7"/>
          <p:cNvSpPr>
            <a:spLocks noGrp="1"/>
          </p:cNvSpPr>
          <p:nvPr>
            <p:ph type="sldNum" sz="quarter" idx="12"/>
          </p:nvPr>
        </p:nvSpPr>
        <p:spPr/>
        <p:txBody>
          <a:bodyPr/>
          <a:lstStyle/>
          <a:p>
            <a:fld id="{BF58ECCA-7483-0643-867A-1BFFBED3B292}" type="slidenum">
              <a:rPr lang="en-US" smtClean="0"/>
              <a:t>19</a:t>
            </a:fld>
            <a:endParaRPr lang="en-US"/>
          </a:p>
        </p:txBody>
      </p:sp>
      <p:sp>
        <p:nvSpPr>
          <p:cNvPr id="7" name="矩形 57"/>
          <p:cNvSpPr/>
          <p:nvPr/>
        </p:nvSpPr>
        <p:spPr bwMode="auto">
          <a:xfrm>
            <a:off x="8766262" y="285784"/>
            <a:ext cx="3124574"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i="0" u="none" strike="noStrike" cap="none" spc="0" dirty="0">
                <a:ln>
                  <a:noFill/>
                </a:ln>
                <a:solidFill>
                  <a:srgbClr val="C00000"/>
                </a:solidFill>
                <a:latin typeface="Arial" panose="020B0604020202020204"/>
                <a:ea typeface="微软雅黑" panose="020B0503020204020204" pitchFamily="34" charset="-122"/>
                <a:cs typeface="+mn-cs"/>
              </a:rPr>
              <a:t>HEPS </a:t>
            </a:r>
            <a:r>
              <a:rPr lang="en-US" altLang="zh-CN" sz="2400" b="1" dirty="0">
                <a:solidFill>
                  <a:srgbClr val="C00000"/>
                </a:solidFill>
                <a:latin typeface="Arial" panose="020B0604020202020204"/>
                <a:ea typeface="微软雅黑" panose="020B0503020204020204" pitchFamily="34" charset="-122"/>
              </a:rPr>
              <a:t>onsite</a:t>
            </a:r>
            <a:r>
              <a:rPr lang="zh-CN" altLang="en-US" sz="2400" b="1" dirty="0">
                <a:solidFill>
                  <a:srgbClr val="C00000"/>
                </a:solidFill>
                <a:latin typeface="Arial" panose="020B0604020202020204"/>
                <a:ea typeface="微软雅黑" panose="020B0503020204020204" pitchFamily="34" charset="-122"/>
              </a:rPr>
              <a:t> </a:t>
            </a:r>
            <a:r>
              <a:rPr lang="en-US" altLang="zh-CN" sz="2400" b="1" dirty="0">
                <a:solidFill>
                  <a:srgbClr val="C00000"/>
                </a:solidFill>
                <a:latin typeface="Arial" panose="020B0604020202020204"/>
                <a:ea typeface="微软雅黑" panose="020B0503020204020204" pitchFamily="34" charset="-122"/>
              </a:rPr>
              <a:t>picture</a:t>
            </a:r>
            <a:endParaRPr lang="zh-CN" sz="2400" b="1" i="0" u="none" strike="noStrike" cap="none" spc="0" dirty="0">
              <a:ln>
                <a:noFill/>
              </a:ln>
              <a:solidFill>
                <a:srgbClr val="C00000"/>
              </a:solidFill>
              <a:latin typeface="Arial" panose="020B0604020202020204"/>
              <a:ea typeface="微软雅黑" panose="020B0503020204020204" pitchFamily="34" charset="-122"/>
              <a:cs typeface="Arial" panose="020B060402020202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EBA40FD-AC6B-4F79-A16F-E10C5641B453}"/>
              </a:ext>
            </a:extLst>
          </p:cNvPr>
          <p:cNvSpPr>
            <a:spLocks noGrp="1"/>
          </p:cNvSpPr>
          <p:nvPr>
            <p:ph idx="1"/>
          </p:nvPr>
        </p:nvSpPr>
        <p:spPr>
          <a:xfrm>
            <a:off x="335280" y="1641461"/>
            <a:ext cx="11856720" cy="3540139"/>
          </a:xfrm>
        </p:spPr>
        <p:txBody>
          <a:bodyPr>
            <a:normAutofit/>
          </a:bodyPr>
          <a:lstStyle/>
          <a:p>
            <a:r>
              <a:rPr lang="en-US" altLang="zh-CN" sz="3200" dirty="0">
                <a:ln w="0"/>
                <a:solidFill>
                  <a:schemeClr val="accent1"/>
                </a:solidFill>
                <a:effectLst>
                  <a:outerShdw blurRad="38100" dist="25400" dir="5400000" algn="ctr" rotWithShape="0">
                    <a:srgbClr val="6E747A">
                      <a:alpha val="43000"/>
                    </a:srgbClr>
                  </a:outerShdw>
                </a:effectLst>
                <a:latin typeface="Arial Black" panose="020B0A04020102020204" pitchFamily="34" charset="0"/>
              </a:rPr>
              <a:t>Brief introduction</a:t>
            </a:r>
          </a:p>
          <a:p>
            <a:r>
              <a:rPr lang="en-US" altLang="zh-CN" sz="3200" dirty="0">
                <a:ln w="0"/>
                <a:solidFill>
                  <a:schemeClr val="accent1"/>
                </a:solidFill>
                <a:effectLst>
                  <a:outerShdw blurRad="38100" dist="25400" dir="5400000" algn="ctr" rotWithShape="0">
                    <a:srgbClr val="6E747A">
                      <a:alpha val="43000"/>
                    </a:srgbClr>
                  </a:outerShdw>
                </a:effectLst>
                <a:latin typeface="Arial Black" panose="020B0A04020102020204" pitchFamily="34" charset="0"/>
              </a:rPr>
              <a:t>International "green" initiatives for Accelerator</a:t>
            </a:r>
          </a:p>
          <a:p>
            <a:r>
              <a:rPr lang="en-US" altLang="zh-CN" sz="3200" dirty="0">
                <a:ln w="0"/>
                <a:solidFill>
                  <a:schemeClr val="accent1"/>
                </a:solidFill>
                <a:effectLst>
                  <a:outerShdw blurRad="38100" dist="25400" dir="5400000" algn="ctr" rotWithShape="0">
                    <a:srgbClr val="6E747A">
                      <a:alpha val="43000"/>
                    </a:srgbClr>
                  </a:outerShdw>
                </a:effectLst>
                <a:latin typeface="Arial Black" panose="020B0A04020102020204" pitchFamily="34" charset="0"/>
              </a:rPr>
              <a:t>IHEP's "Green" Initiative for Particle Accelerators</a:t>
            </a:r>
          </a:p>
          <a:p>
            <a:r>
              <a:rPr lang="en-US" altLang="zh-CN" sz="3200" dirty="0">
                <a:ln w="0"/>
                <a:solidFill>
                  <a:schemeClr val="accent1"/>
                </a:solidFill>
                <a:effectLst>
                  <a:outerShdw blurRad="38100" dist="25400" dir="5400000" algn="ctr" rotWithShape="0">
                    <a:srgbClr val="6E747A">
                      <a:alpha val="43000"/>
                    </a:srgbClr>
                  </a:outerShdw>
                </a:effectLst>
                <a:latin typeface="Arial Black" panose="020B0A04020102020204" pitchFamily="34" charset="0"/>
              </a:rPr>
              <a:t>Difficulties/challenges and outlook</a:t>
            </a:r>
          </a:p>
          <a:p>
            <a:r>
              <a:rPr lang="en-US" altLang="zh-CN" sz="3200" dirty="0">
                <a:ln w="0"/>
                <a:solidFill>
                  <a:schemeClr val="accent1"/>
                </a:solidFill>
                <a:effectLst>
                  <a:outerShdw blurRad="38100" dist="25400" dir="5400000" algn="ctr" rotWithShape="0">
                    <a:srgbClr val="6E747A">
                      <a:alpha val="43000"/>
                    </a:srgbClr>
                  </a:outerShdw>
                </a:effectLst>
                <a:latin typeface="Arial Black" panose="020B0A04020102020204" pitchFamily="34" charset="0"/>
              </a:rPr>
              <a:t>Summary </a:t>
            </a:r>
            <a:endParaRPr lang="de-CH" altLang="zh-CN" sz="3200" dirty="0">
              <a:ln w="0"/>
              <a:solidFill>
                <a:schemeClr val="accent1"/>
              </a:solidFill>
              <a:effectLst>
                <a:outerShdw blurRad="38100" dist="25400" dir="5400000" algn="ctr" rotWithShape="0">
                  <a:srgbClr val="6E747A">
                    <a:alpha val="43000"/>
                  </a:srgbClr>
                </a:outerShdw>
              </a:effectLst>
              <a:latin typeface="Arial Black" panose="020B0A04020102020204" pitchFamily="34" charset="0"/>
            </a:endParaRPr>
          </a:p>
        </p:txBody>
      </p:sp>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Content </a:t>
            </a:r>
            <a:endParaRPr lang="zh-CN" altLang="en-US" dirty="0"/>
          </a:p>
        </p:txBody>
      </p:sp>
      <p:sp>
        <p:nvSpPr>
          <p:cNvPr id="5" name="灯片编号占位符 4">
            <a:extLst>
              <a:ext uri="{FF2B5EF4-FFF2-40B4-BE49-F238E27FC236}">
                <a16:creationId xmlns:a16="http://schemas.microsoft.com/office/drawing/2014/main" id="{31142DA0-15AF-4E15-B382-2C5440D1AA57}"/>
              </a:ext>
            </a:extLst>
          </p:cNvPr>
          <p:cNvSpPr>
            <a:spLocks noGrp="1"/>
          </p:cNvSpPr>
          <p:nvPr>
            <p:ph type="sldNum" sz="quarter" idx="12"/>
          </p:nvPr>
        </p:nvSpPr>
        <p:spPr/>
        <p:txBody>
          <a:bodyPr/>
          <a:lstStyle/>
          <a:p>
            <a:fld id="{F15E9139-A00B-4B2A-98A6-095DC08F1345}" type="slidenum">
              <a:rPr lang="zh-CN" altLang="en-US" smtClean="0"/>
              <a:pPr/>
              <a:t>2</a:t>
            </a:fld>
            <a:endParaRPr lang="zh-CN" altLang="en-US"/>
          </a:p>
        </p:txBody>
      </p:sp>
    </p:spTree>
    <p:extLst>
      <p:ext uri="{BB962C8B-B14F-4D97-AF65-F5344CB8AC3E}">
        <p14:creationId xmlns:p14="http://schemas.microsoft.com/office/powerpoint/2010/main" val="2022380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438640" y="394348"/>
            <a:ext cx="2419786" cy="1793411"/>
          </a:xfrm>
          <a:prstGeom prst="rect">
            <a:avLst/>
          </a:prstGeom>
        </p:spPr>
      </p:pic>
      <p:sp>
        <p:nvSpPr>
          <p:cNvPr id="8" name="Slide Number Placeholder 7"/>
          <p:cNvSpPr>
            <a:spLocks noGrp="1"/>
          </p:cNvSpPr>
          <p:nvPr>
            <p:ph type="sldNum" sz="quarter" idx="12"/>
          </p:nvPr>
        </p:nvSpPr>
        <p:spPr/>
        <p:txBody>
          <a:bodyPr/>
          <a:lstStyle/>
          <a:p>
            <a:fld id="{BF58ECCA-7483-0643-867A-1BFFBED3B292}" type="slidenum">
              <a:rPr lang="en-US" smtClean="0"/>
              <a:t>20</a:t>
            </a:fld>
            <a:endParaRPr lang="en-US"/>
          </a:p>
        </p:txBody>
      </p:sp>
      <p:sp>
        <p:nvSpPr>
          <p:cNvPr id="12" name="Title 1"/>
          <p:cNvSpPr>
            <a:spLocks noGrp="1"/>
          </p:cNvSpPr>
          <p:nvPr>
            <p:ph type="title"/>
          </p:nvPr>
        </p:nvSpPr>
        <p:spPr>
          <a:xfrm>
            <a:off x="34046" y="144160"/>
            <a:ext cx="11566188" cy="674066"/>
          </a:xfrm>
        </p:spPr>
        <p:txBody>
          <a:bodyPr>
            <a:norm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HEPS employs a permanent dipole magnet </a:t>
            </a:r>
            <a:endParaRPr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pic>
        <p:nvPicPr>
          <p:cNvPr id="5" name="图片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0504" y="4264692"/>
            <a:ext cx="6615877" cy="2518362"/>
          </a:xfrm>
          <a:prstGeom prst="rect">
            <a:avLst/>
          </a:prstGeom>
        </p:spPr>
      </p:pic>
      <p:pic>
        <p:nvPicPr>
          <p:cNvPr id="6" name="图片 13"/>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60039" y="4264692"/>
            <a:ext cx="5283309" cy="251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2"/>
          <p:cNvSpPr>
            <a:spLocks noGrp="1"/>
          </p:cNvSpPr>
          <p:nvPr>
            <p:ph idx="1"/>
          </p:nvPr>
        </p:nvSpPr>
        <p:spPr>
          <a:xfrm>
            <a:off x="548856" y="921681"/>
            <a:ext cx="7619784" cy="1192887"/>
          </a:xfrm>
        </p:spPr>
        <p:txBody>
          <a:bodyPr>
            <a:normAutofit fontScale="70000" lnSpcReduction="20000"/>
          </a:bodyPr>
          <a:lstStyle/>
          <a:p>
            <a:pPr>
              <a:lnSpc>
                <a:spcPct val="120000"/>
              </a:lnSpc>
              <a:spcBef>
                <a:spcPts val="300"/>
              </a:spcBef>
              <a:spcAft>
                <a:spcPts val="600"/>
              </a:spcAft>
              <a:buFont typeface="Wingdings" panose="05000000000000000000" pitchFamily="2" charset="2"/>
              <a:buChar char="p"/>
            </a:pPr>
            <a:r>
              <a:rPr lang="zh-CN" altLang="en-US" sz="2400" dirty="0">
                <a:latin typeface="Comic Sans MS" panose="030F0702030302020204" pitchFamily="66" charset="0"/>
                <a:ea typeface="+mj-ea"/>
              </a:rPr>
              <a:t> </a:t>
            </a:r>
            <a:r>
              <a:rPr lang="en-US" altLang="zh-CN" sz="2400" dirty="0">
                <a:latin typeface="Comic Sans MS" panose="030F0702030302020204" pitchFamily="66" charset="0"/>
                <a:ea typeface="+mj-ea"/>
              </a:rPr>
              <a:t>Developing new technologies, the dipole magnets are made from pure permanent magnetic materials without consuming electricity during operation, all without affecting the device's performance.</a:t>
            </a:r>
            <a:endParaRPr lang="zh-CN" altLang="en-US" sz="2400" dirty="0">
              <a:latin typeface="Comic Sans MS" panose="030F0702030302020204" pitchFamily="66" charset="0"/>
              <a:ea typeface="+mj-ea"/>
            </a:endParaRPr>
          </a:p>
        </p:txBody>
      </p:sp>
      <p:sp>
        <p:nvSpPr>
          <p:cNvPr id="10" name="TextBox 9"/>
          <p:cNvSpPr txBox="1"/>
          <p:nvPr/>
        </p:nvSpPr>
        <p:spPr>
          <a:xfrm>
            <a:off x="241930" y="1952686"/>
            <a:ext cx="5048007" cy="2031325"/>
          </a:xfrm>
          <a:prstGeom prst="rect">
            <a:avLst/>
          </a:prstGeom>
          <a:noFill/>
        </p:spPr>
        <p:txBody>
          <a:bodyPr wrap="square" rtlCol="0">
            <a:spAutoFit/>
          </a:bodyPr>
          <a:lstStyle/>
          <a:p>
            <a:pPr marL="457200" indent="-457200">
              <a:buFont typeface="Arial" panose="020B0604020202020204" pitchFamily="34" charset="0"/>
              <a:buChar char="•"/>
            </a:pPr>
            <a:r>
              <a:rPr lang="en-US" altLang="zh-CN" dirty="0">
                <a:latin typeface="Comic Sans MS" panose="030F0702030302020204" pitchFamily="66" charset="0"/>
              </a:rPr>
              <a:t>Equivalent single excitation energy consumption of about 1.62kW.</a:t>
            </a:r>
          </a:p>
          <a:p>
            <a:pPr marL="457200" indent="-457200">
              <a:buFont typeface="Arial" panose="020B0604020202020204" pitchFamily="34" charset="0"/>
              <a:buChar char="•"/>
            </a:pPr>
            <a:r>
              <a:rPr lang="en-US" altLang="zh-CN" dirty="0">
                <a:latin typeface="Comic Sans MS" panose="030F0702030302020204" pitchFamily="66" charset="0"/>
              </a:rPr>
              <a:t>Equivalent cooling, power efficiency additional energy consumption of about 1.3kW</a:t>
            </a:r>
          </a:p>
          <a:p>
            <a:pPr marL="457200" indent="-457200">
              <a:buFont typeface="Arial" panose="020B0604020202020204" pitchFamily="34" charset="0"/>
              <a:buChar char="•"/>
            </a:pPr>
            <a:r>
              <a:rPr lang="en-US" altLang="zh-CN" dirty="0">
                <a:solidFill>
                  <a:srgbClr val="0070C0"/>
                </a:solidFill>
                <a:latin typeface="Comic Sans MS" panose="030F0702030302020204" pitchFamily="66" charset="0"/>
              </a:rPr>
              <a:t>240 magnets in the whole ring</a:t>
            </a:r>
          </a:p>
          <a:p>
            <a:pPr marL="457200" indent="-457200">
              <a:buFont typeface="Arial" panose="020B0604020202020204" pitchFamily="34" charset="0"/>
              <a:buChar char="•"/>
            </a:pPr>
            <a:r>
              <a:rPr lang="en-US" altLang="zh-CN" dirty="0">
                <a:solidFill>
                  <a:srgbClr val="0070C0"/>
                </a:solidFill>
                <a:latin typeface="Comic Sans MS" panose="030F0702030302020204" pitchFamily="66" charset="0"/>
              </a:rPr>
              <a:t>Annual running time of 8000 hours</a:t>
            </a:r>
          </a:p>
        </p:txBody>
      </p:sp>
      <p:sp>
        <p:nvSpPr>
          <p:cNvPr id="2" name="Right Brace 1"/>
          <p:cNvSpPr/>
          <p:nvPr/>
        </p:nvSpPr>
        <p:spPr>
          <a:xfrm>
            <a:off x="5170250" y="2107913"/>
            <a:ext cx="398834" cy="1441624"/>
          </a:xfrm>
          <a:prstGeom prst="rightBrace">
            <a:avLst>
              <a:gd name="adj1" fmla="val 30284"/>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TextBox 3"/>
          <p:cNvSpPr txBox="1"/>
          <p:nvPr/>
        </p:nvSpPr>
        <p:spPr>
          <a:xfrm>
            <a:off x="5817140" y="2599017"/>
            <a:ext cx="2490282" cy="646331"/>
          </a:xfrm>
          <a:prstGeom prst="rect">
            <a:avLst/>
          </a:prstGeom>
          <a:noFill/>
        </p:spPr>
        <p:txBody>
          <a:bodyPr wrap="square" rtlCol="0">
            <a:spAutoFit/>
          </a:bodyPr>
          <a:lstStyle/>
          <a:p>
            <a:r>
              <a:rPr lang="en-US" altLang="zh-CN" dirty="0"/>
              <a:t>Annual saving electricity about</a:t>
            </a:r>
            <a:r>
              <a:rPr lang="zh-CN" altLang="en-US" dirty="0"/>
              <a:t> </a:t>
            </a:r>
            <a:r>
              <a:rPr lang="en-US" altLang="zh-CN" b="1" dirty="0">
                <a:solidFill>
                  <a:srgbClr val="C00000"/>
                </a:solidFill>
              </a:rPr>
              <a:t>5.6 million kWh</a:t>
            </a:r>
            <a:endParaRPr lang="zh-CN" altLang="en-US" b="1" dirty="0">
              <a:solidFill>
                <a:srgbClr val="C00000"/>
              </a:solidFill>
            </a:endParaRPr>
          </a:p>
        </p:txBody>
      </p:sp>
      <p:pic>
        <p:nvPicPr>
          <p:cNvPr id="14" name="Picture 13"/>
          <p:cNvPicPr>
            <a:picLocks noChangeAspect="1"/>
          </p:cNvPicPr>
          <p:nvPr/>
        </p:nvPicPr>
        <p:blipFill>
          <a:blip r:embed="rId5"/>
          <a:stretch>
            <a:fillRect/>
          </a:stretch>
        </p:blipFill>
        <p:spPr>
          <a:xfrm>
            <a:off x="8391910" y="2187759"/>
            <a:ext cx="2798948" cy="175432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BC41350-500E-445E-9A81-04AF7A792CA5}"/>
              </a:ext>
            </a:extLst>
          </p:cNvPr>
          <p:cNvSpPr>
            <a:spLocks noGrp="1"/>
          </p:cNvSpPr>
          <p:nvPr>
            <p:ph idx="1"/>
          </p:nvPr>
        </p:nvSpPr>
        <p:spPr>
          <a:xfrm>
            <a:off x="449131" y="1294750"/>
            <a:ext cx="11535843" cy="5178684"/>
          </a:xfrm>
        </p:spPr>
        <p:txBody>
          <a:bodyPr>
            <a:normAutofit fontScale="85000" lnSpcReduction="10000"/>
          </a:bodyPr>
          <a:lstStyle/>
          <a:p>
            <a:pPr>
              <a:lnSpc>
                <a:spcPct val="130000"/>
              </a:lnSpc>
              <a:spcBef>
                <a:spcPct val="20000"/>
              </a:spcBef>
              <a:spcAft>
                <a:spcPts val="600"/>
              </a:spcAft>
              <a:buFont typeface="Wingdings" panose="05000000000000000000" pitchFamily="2" charset="2"/>
              <a:buChar char="p"/>
            </a:pPr>
            <a:r>
              <a:rPr lang="en-US" altLang="zh-CN" sz="2400" dirty="0">
                <a:latin typeface="Comic Sans MS" pitchFamily="66" charset="0"/>
                <a:ea typeface="+mn-ea"/>
                <a:cs typeface="+mn-cs"/>
              </a:rPr>
              <a:t>Magnets provide one of the largest sources of power consumption in modern accelerators. By reducing the power requirements of magnets, more sustainable accelerators can be designed and built. </a:t>
            </a:r>
          </a:p>
          <a:p>
            <a:pPr>
              <a:lnSpc>
                <a:spcPct val="130000"/>
              </a:lnSpc>
              <a:spcBef>
                <a:spcPct val="20000"/>
              </a:spcBef>
              <a:spcAft>
                <a:spcPts val="600"/>
              </a:spcAft>
              <a:buFont typeface="Wingdings" panose="05000000000000000000" pitchFamily="2" charset="2"/>
              <a:buChar char="p"/>
            </a:pPr>
            <a:r>
              <a:rPr lang="en-US" altLang="zh-CN" sz="2400" dirty="0">
                <a:latin typeface="Comic Sans MS" pitchFamily="66" charset="0"/>
                <a:ea typeface="+mn-ea"/>
                <a:cs typeface="+mn-cs"/>
              </a:rPr>
              <a:t>In CEPC</a:t>
            </a:r>
            <a:r>
              <a:rPr lang="zh-CN" altLang="en-US" sz="2400" dirty="0">
                <a:latin typeface="Comic Sans MS" pitchFamily="66" charset="0"/>
                <a:ea typeface="+mn-ea"/>
                <a:cs typeface="+mn-cs"/>
              </a:rPr>
              <a:t> </a:t>
            </a:r>
            <a:r>
              <a:rPr lang="en-US" altLang="zh-CN" sz="2400" dirty="0">
                <a:latin typeface="Comic Sans MS" pitchFamily="66" charset="0"/>
                <a:ea typeface="+mn-ea"/>
                <a:cs typeface="+mn-cs"/>
              </a:rPr>
              <a:t>magnet system,</a:t>
            </a:r>
            <a:r>
              <a:rPr lang="zh-CN" altLang="en-US" sz="2400" dirty="0">
                <a:latin typeface="Comic Sans MS" pitchFamily="66" charset="0"/>
                <a:ea typeface="+mn-ea"/>
                <a:cs typeface="+mn-cs"/>
              </a:rPr>
              <a:t> </a:t>
            </a:r>
            <a:r>
              <a:rPr lang="en-US" altLang="zh-CN" sz="2400" dirty="0">
                <a:latin typeface="Comic Sans MS" pitchFamily="66" charset="0"/>
                <a:ea typeface="+mn-ea"/>
                <a:cs typeface="+mn-cs"/>
              </a:rPr>
              <a:t>large amount magnets are needed. The following aspects are considered to optimize the magnet construction and operation cost.</a:t>
            </a:r>
          </a:p>
          <a:p>
            <a:pPr marL="742950" lvl="2" indent="-342900">
              <a:lnSpc>
                <a:spcPct val="130000"/>
              </a:lnSpc>
              <a:spcAft>
                <a:spcPts val="600"/>
              </a:spcAft>
              <a:buClr>
                <a:srgbClr val="FFC000"/>
              </a:buClr>
              <a:buSzPct val="80000"/>
              <a:buFont typeface="Wingdings" panose="05000000000000000000" pitchFamily="2" charset="2"/>
              <a:buChar char="Ø"/>
            </a:pPr>
            <a:r>
              <a:rPr lang="en-US" altLang="zh-CN" dirty="0">
                <a:latin typeface="Comic Sans MS" pitchFamily="66" charset="0"/>
                <a:ea typeface="+mn-ea"/>
                <a:cs typeface="+mn-cs"/>
              </a:rPr>
              <a:t>Low current density with less power consumption in the power cables. </a:t>
            </a:r>
          </a:p>
          <a:p>
            <a:pPr marL="742950" lvl="2" indent="-342900">
              <a:lnSpc>
                <a:spcPct val="130000"/>
              </a:lnSpc>
              <a:spcAft>
                <a:spcPts val="600"/>
              </a:spcAft>
              <a:buClr>
                <a:srgbClr val="FFC000"/>
              </a:buClr>
              <a:buSzPct val="80000"/>
              <a:buFont typeface="Wingdings" panose="05000000000000000000" pitchFamily="2" charset="2"/>
              <a:buChar char="Ø"/>
            </a:pPr>
            <a:r>
              <a:rPr lang="en-US" altLang="zh-CN" dirty="0">
                <a:latin typeface="Comic Sans MS" pitchFamily="66" charset="0"/>
                <a:ea typeface="+mn-ea"/>
                <a:cs typeface="+mn-cs"/>
              </a:rPr>
              <a:t>Compact magnets with narrow yokes and simple structure</a:t>
            </a:r>
          </a:p>
          <a:p>
            <a:pPr marL="742950" lvl="2" indent="-342900">
              <a:lnSpc>
                <a:spcPct val="130000"/>
              </a:lnSpc>
              <a:spcAft>
                <a:spcPts val="600"/>
              </a:spcAft>
              <a:buClr>
                <a:srgbClr val="FFC000"/>
              </a:buClr>
              <a:buSzPct val="80000"/>
              <a:buFont typeface="Wingdings" panose="05000000000000000000" pitchFamily="2" charset="2"/>
              <a:buChar char="Ø"/>
            </a:pPr>
            <a:r>
              <a:rPr lang="en-US" altLang="zh-CN" dirty="0">
                <a:latin typeface="Comic Sans MS" pitchFamily="66" charset="0"/>
                <a:ea typeface="+mn-ea"/>
                <a:cs typeface="+mn-cs"/>
              </a:rPr>
              <a:t>Dual aperture dipole and quadrupole magnets can save about 50% power consumptions.</a:t>
            </a:r>
          </a:p>
          <a:p>
            <a:pPr marL="742950" lvl="2" indent="-342900">
              <a:lnSpc>
                <a:spcPct val="130000"/>
              </a:lnSpc>
              <a:spcAft>
                <a:spcPts val="600"/>
              </a:spcAft>
              <a:buClr>
                <a:srgbClr val="FFC000"/>
              </a:buClr>
              <a:buSzPct val="80000"/>
              <a:buFont typeface="Wingdings" panose="05000000000000000000" pitchFamily="2" charset="2"/>
              <a:buChar char="Ø"/>
            </a:pPr>
            <a:r>
              <a:rPr lang="en-US" altLang="zh-CN" dirty="0">
                <a:latin typeface="Comic Sans MS" pitchFamily="66" charset="0"/>
                <a:ea typeface="+mn-ea"/>
                <a:cs typeface="+mn-cs"/>
              </a:rPr>
              <a:t>Low field strength dipole magnets, so combined magnets can be used.</a:t>
            </a:r>
          </a:p>
          <a:p>
            <a:pPr marL="742950" lvl="2" indent="-342900">
              <a:lnSpc>
                <a:spcPct val="130000"/>
              </a:lnSpc>
              <a:spcAft>
                <a:spcPts val="600"/>
              </a:spcAft>
              <a:buClr>
                <a:srgbClr val="FFC000"/>
              </a:buClr>
              <a:buSzPct val="80000"/>
              <a:buFont typeface="Wingdings" panose="05000000000000000000" pitchFamily="2" charset="2"/>
              <a:buChar char="Ø"/>
            </a:pPr>
            <a:r>
              <a:rPr lang="en-US" altLang="zh-CN" dirty="0">
                <a:latin typeface="Comic Sans MS" pitchFamily="66" charset="0"/>
                <a:ea typeface="+mn-ea"/>
                <a:cs typeface="+mn-cs"/>
              </a:rPr>
              <a:t>Recycling related to magnet heating is considered.</a:t>
            </a:r>
          </a:p>
          <a:p>
            <a:pPr marL="742950" lvl="2" indent="-342900">
              <a:lnSpc>
                <a:spcPct val="130000"/>
              </a:lnSpc>
              <a:spcAft>
                <a:spcPts val="600"/>
              </a:spcAft>
              <a:buClr>
                <a:srgbClr val="FFC000"/>
              </a:buClr>
              <a:buSzPct val="80000"/>
              <a:buFont typeface="Wingdings" panose="05000000000000000000" pitchFamily="2" charset="2"/>
              <a:buChar char="Ø"/>
            </a:pPr>
            <a:r>
              <a:rPr lang="en-US" altLang="zh-CN" dirty="0">
                <a:latin typeface="Comic Sans MS" pitchFamily="66" charset="0"/>
                <a:ea typeface="+mn-ea"/>
                <a:cs typeface="+mn-cs"/>
              </a:rPr>
              <a:t>Permanent and superconducting magnets are also an option under consideration.</a:t>
            </a:r>
          </a:p>
          <a:p>
            <a:pPr lvl="2"/>
            <a:endParaRPr lang="en-US" altLang="zh-CN" sz="3200" dirty="0"/>
          </a:p>
          <a:p>
            <a:pPr lvl="2"/>
            <a:endParaRPr lang="en-US" altLang="zh-CN" sz="3200" dirty="0"/>
          </a:p>
          <a:p>
            <a:pPr lvl="2"/>
            <a:endParaRPr lang="en-US" altLang="zh-CN" sz="3200" dirty="0"/>
          </a:p>
          <a:p>
            <a:pPr lvl="2"/>
            <a:endParaRPr lang="en-US" altLang="zh-CN" sz="3200" dirty="0"/>
          </a:p>
          <a:p>
            <a:pPr marL="514350" lvl="1" indent="0">
              <a:buNone/>
            </a:pPr>
            <a:endParaRPr lang="zh-CN" altLang="en-US" sz="3200" dirty="0"/>
          </a:p>
        </p:txBody>
      </p:sp>
      <p:sp>
        <p:nvSpPr>
          <p:cNvPr id="3" name="标题 2">
            <a:extLst>
              <a:ext uri="{FF2B5EF4-FFF2-40B4-BE49-F238E27FC236}">
                <a16:creationId xmlns:a16="http://schemas.microsoft.com/office/drawing/2014/main" id="{C3D08DEB-D0B6-4E9F-B35F-CB1E11410028}"/>
              </a:ext>
            </a:extLst>
          </p:cNvPr>
          <p:cNvSpPr>
            <a:spLocks noGrp="1"/>
          </p:cNvSpPr>
          <p:nvPr>
            <p:ph type="title"/>
          </p:nvPr>
        </p:nvSpPr>
        <p:spPr>
          <a:xfrm>
            <a:off x="335360" y="142852"/>
            <a:ext cx="11737304" cy="725470"/>
          </a:xfrm>
        </p:spPr>
        <p:txBody>
          <a:bodyPr>
            <a:no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Environmental protection and optimization of Magnet design</a:t>
            </a:r>
            <a:endParaRPr lang="zh-CN" altLang="en-US" sz="2800" dirty="0">
              <a:solidFill>
                <a:srgbClr val="FF0000"/>
              </a:solidFill>
              <a:latin typeface="Arial Rounded MT Bold" panose="020F0704030504030204" pitchFamily="34" charset="0"/>
              <a:cs typeface="Tahoma" panose="020B0604030504040204" pitchFamily="34" charset="0"/>
            </a:endParaRPr>
          </a:p>
        </p:txBody>
      </p:sp>
      <p:sp>
        <p:nvSpPr>
          <p:cNvPr id="5" name="灯片编号占位符 4">
            <a:extLst>
              <a:ext uri="{FF2B5EF4-FFF2-40B4-BE49-F238E27FC236}">
                <a16:creationId xmlns:a16="http://schemas.microsoft.com/office/drawing/2014/main" id="{7E9136C7-BCBD-44BC-890A-59B18C008F55}"/>
              </a:ext>
            </a:extLst>
          </p:cNvPr>
          <p:cNvSpPr>
            <a:spLocks noGrp="1"/>
          </p:cNvSpPr>
          <p:nvPr>
            <p:ph type="sldNum" sz="quarter" idx="12"/>
          </p:nvPr>
        </p:nvSpPr>
        <p:spPr/>
        <p:txBody>
          <a:bodyPr/>
          <a:lstStyle/>
          <a:p>
            <a:fld id="{F15E9139-A00B-4B2A-98A6-095DC08F1345}" type="slidenum">
              <a:rPr lang="zh-CN" altLang="en-US" smtClean="0"/>
              <a:pPr/>
              <a:t>21</a:t>
            </a:fld>
            <a:endParaRPr lang="zh-CN" altLang="en-US"/>
          </a:p>
        </p:txBody>
      </p:sp>
    </p:spTree>
    <p:extLst>
      <p:ext uri="{BB962C8B-B14F-4D97-AF65-F5344CB8AC3E}">
        <p14:creationId xmlns:p14="http://schemas.microsoft.com/office/powerpoint/2010/main" val="2959145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29EC3E9-F06E-4ED6-9F23-E380D2F502EB}"/>
              </a:ext>
            </a:extLst>
          </p:cNvPr>
          <p:cNvSpPr>
            <a:spLocks noGrp="1"/>
          </p:cNvSpPr>
          <p:nvPr>
            <p:ph idx="1"/>
          </p:nvPr>
        </p:nvSpPr>
        <p:spPr>
          <a:xfrm>
            <a:off x="609600" y="1120827"/>
            <a:ext cx="10972800" cy="4840303"/>
          </a:xfrm>
        </p:spPr>
        <p:txBody>
          <a:bodyPr>
            <a:normAutofit/>
          </a:bodyPr>
          <a:lstStyle/>
          <a:p>
            <a:r>
              <a:rPr lang="en-US" altLang="zh-CN" sz="2400" dirty="0"/>
              <a:t>CEPC Booster magnets (</a:t>
            </a:r>
            <a:r>
              <a:rPr lang="en-US" altLang="zh-CN" sz="2400" b="1" dirty="0">
                <a:solidFill>
                  <a:srgbClr val="0000FF"/>
                </a:solidFill>
                <a:ea typeface="华文楷体"/>
              </a:rPr>
              <a:t>19624 sets of magnets cover about 74 km )</a:t>
            </a:r>
            <a:endParaRPr lang="en-US" altLang="zh-CN" sz="2400" dirty="0"/>
          </a:p>
          <a:p>
            <a:pPr lvl="1">
              <a:lnSpc>
                <a:spcPct val="110000"/>
              </a:lnSpc>
            </a:pPr>
            <a:r>
              <a:rPr lang="en-US" altLang="zh-CN" sz="2000" dirty="0"/>
              <a:t>Field ramping with  the beam energy ( from 30 GeV to180 GeV) in 10 seconds</a:t>
            </a:r>
          </a:p>
          <a:p>
            <a:pPr lvl="1">
              <a:lnSpc>
                <a:spcPct val="110000"/>
              </a:lnSpc>
            </a:pPr>
            <a:r>
              <a:rPr lang="en-US" altLang="zh-CN" sz="2000" dirty="0"/>
              <a:t>Low field and long dipole magnets:  95 Gs @30 GeV to 564 Gs @180 GeV with a length of 4.7 m.</a:t>
            </a:r>
          </a:p>
          <a:p>
            <a:pPr lvl="1">
              <a:lnSpc>
                <a:spcPct val="110000"/>
              </a:lnSpc>
            </a:pPr>
            <a:r>
              <a:rPr lang="en-US" altLang="zh-CN" sz="2000" dirty="0"/>
              <a:t>Resistant laminated magnets are the first choice.</a:t>
            </a:r>
          </a:p>
          <a:p>
            <a:pPr lvl="1">
              <a:lnSpc>
                <a:spcPct val="110000"/>
              </a:lnSpc>
            </a:pPr>
            <a:r>
              <a:rPr lang="en-US" altLang="zh-CN" sz="2000" dirty="0"/>
              <a:t>Low field dipole magnets with interleaved non-steel/steel laminations, narrow yoke and holes in  the pole to reduce the magnet weight </a:t>
            </a:r>
          </a:p>
          <a:p>
            <a:pPr lvl="1">
              <a:lnSpc>
                <a:spcPct val="110000"/>
              </a:lnSpc>
            </a:pPr>
            <a:r>
              <a:rPr lang="en-US" altLang="zh-CN" sz="2000" dirty="0"/>
              <a:t>Aluminum busbar coils for cheap price and low weight ( Vs Copper)</a:t>
            </a:r>
          </a:p>
          <a:p>
            <a:pPr lvl="1">
              <a:lnSpc>
                <a:spcPct val="110000"/>
              </a:lnSpc>
            </a:pPr>
            <a:r>
              <a:rPr lang="en-US" altLang="zh-CN" sz="2000" dirty="0"/>
              <a:t>Combined dipole and </a:t>
            </a:r>
            <a:r>
              <a:rPr lang="en-US" altLang="zh-CN" sz="2000" dirty="0" err="1"/>
              <a:t>sextupole</a:t>
            </a:r>
            <a:r>
              <a:rPr lang="en-US" altLang="zh-CN" sz="2000" dirty="0"/>
              <a:t> magnets are used to reduce the power consumption of individual </a:t>
            </a:r>
            <a:r>
              <a:rPr lang="en-US" altLang="zh-CN" sz="2000" dirty="0" err="1"/>
              <a:t>sextupole</a:t>
            </a:r>
            <a:r>
              <a:rPr lang="en-US" altLang="zh-CN" sz="2000" dirty="0"/>
              <a:t> magnets.</a:t>
            </a:r>
          </a:p>
          <a:p>
            <a:pPr lvl="1">
              <a:lnSpc>
                <a:spcPct val="110000"/>
              </a:lnSpc>
            </a:pPr>
            <a:endParaRPr lang="en-US" altLang="zh-CN" sz="2000" dirty="0"/>
          </a:p>
          <a:p>
            <a:pPr lvl="1">
              <a:lnSpc>
                <a:spcPct val="110000"/>
              </a:lnSpc>
            </a:pPr>
            <a:endParaRPr lang="en-US" altLang="zh-CN" sz="2000" dirty="0"/>
          </a:p>
          <a:p>
            <a:pPr lvl="1">
              <a:lnSpc>
                <a:spcPct val="110000"/>
              </a:lnSpc>
            </a:pPr>
            <a:endParaRPr lang="zh-CN" altLang="en-US" sz="2000" dirty="0"/>
          </a:p>
        </p:txBody>
      </p:sp>
      <p:sp>
        <p:nvSpPr>
          <p:cNvPr id="3" name="标题 2">
            <a:extLst>
              <a:ext uri="{FF2B5EF4-FFF2-40B4-BE49-F238E27FC236}">
                <a16:creationId xmlns:a16="http://schemas.microsoft.com/office/drawing/2014/main" id="{E5602BF9-7C14-40D9-A7FB-64644753545D}"/>
              </a:ext>
            </a:extLst>
          </p:cNvPr>
          <p:cNvSpPr>
            <a:spLocks noGrp="1"/>
          </p:cNvSpPr>
          <p:nvPr>
            <p:ph type="title"/>
          </p:nvPr>
        </p:nvSpPr>
        <p:spPr/>
        <p:txBody>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CEPC Booster magnets design</a:t>
            </a:r>
            <a:endParaRPr lang="zh-CN" altLang="en-US" sz="2800" dirty="0">
              <a:solidFill>
                <a:srgbClr val="FF0000"/>
              </a:solidFill>
              <a:latin typeface="Arial Rounded MT Bold" panose="020F0704030504030204" pitchFamily="34" charset="0"/>
              <a:cs typeface="Tahoma" panose="020B0604030504040204" pitchFamily="34" charset="0"/>
            </a:endParaRPr>
          </a:p>
        </p:txBody>
      </p:sp>
      <p:sp>
        <p:nvSpPr>
          <p:cNvPr id="5" name="灯片编号占位符 4">
            <a:extLst>
              <a:ext uri="{FF2B5EF4-FFF2-40B4-BE49-F238E27FC236}">
                <a16:creationId xmlns:a16="http://schemas.microsoft.com/office/drawing/2014/main" id="{CF8B42FD-9B82-409A-973F-17D8229415EE}"/>
              </a:ext>
            </a:extLst>
          </p:cNvPr>
          <p:cNvSpPr>
            <a:spLocks noGrp="1"/>
          </p:cNvSpPr>
          <p:nvPr>
            <p:ph type="sldNum" sz="quarter" idx="12"/>
          </p:nvPr>
        </p:nvSpPr>
        <p:spPr/>
        <p:txBody>
          <a:bodyPr/>
          <a:lstStyle/>
          <a:p>
            <a:fld id="{F15E9139-A00B-4B2A-98A6-095DC08F1345}" type="slidenum">
              <a:rPr lang="zh-CN" altLang="en-US" smtClean="0"/>
              <a:pPr/>
              <a:t>22</a:t>
            </a:fld>
            <a:endParaRPr lang="zh-CN" altLang="en-US"/>
          </a:p>
        </p:txBody>
      </p:sp>
      <p:pic>
        <p:nvPicPr>
          <p:cNvPr id="7" name="图片 6">
            <a:extLst>
              <a:ext uri="{FF2B5EF4-FFF2-40B4-BE49-F238E27FC236}">
                <a16:creationId xmlns:a16="http://schemas.microsoft.com/office/drawing/2014/main" id="{4201C847-3BB4-4425-B41F-AD27CB7D3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69033" y="4786905"/>
            <a:ext cx="1680783" cy="2241044"/>
          </a:xfrm>
          <a:prstGeom prst="rect">
            <a:avLst/>
          </a:prstGeom>
        </p:spPr>
      </p:pic>
      <p:pic>
        <p:nvPicPr>
          <p:cNvPr id="8" name="图片 7">
            <a:extLst>
              <a:ext uri="{FF2B5EF4-FFF2-40B4-BE49-F238E27FC236}">
                <a16:creationId xmlns:a16="http://schemas.microsoft.com/office/drawing/2014/main" id="{FA7C1A9C-3F94-4921-846C-4F8977B58ED6}"/>
              </a:ext>
            </a:extLst>
          </p:cNvPr>
          <p:cNvPicPr>
            <a:picLocks noChangeAspect="1"/>
          </p:cNvPicPr>
          <p:nvPr/>
        </p:nvPicPr>
        <p:blipFill>
          <a:blip r:embed="rId3"/>
          <a:stretch>
            <a:fillRect/>
          </a:stretch>
        </p:blipFill>
        <p:spPr>
          <a:xfrm>
            <a:off x="3610297" y="5119698"/>
            <a:ext cx="3326431" cy="1597374"/>
          </a:xfrm>
          <a:prstGeom prst="rect">
            <a:avLst/>
          </a:prstGeom>
        </p:spPr>
      </p:pic>
      <p:pic>
        <p:nvPicPr>
          <p:cNvPr id="10" name="picture" descr="descript">
            <a:extLst>
              <a:ext uri="{FF2B5EF4-FFF2-40B4-BE49-F238E27FC236}">
                <a16:creationId xmlns:a16="http://schemas.microsoft.com/office/drawing/2014/main" id="{29192B60-05D2-4E13-964D-BD13B9AB71E0}"/>
              </a:ext>
            </a:extLst>
          </p:cNvPr>
          <p:cNvPicPr>
            <a:picLocks noChangeAspect="1"/>
          </p:cNvPicPr>
          <p:nvPr/>
        </p:nvPicPr>
        <p:blipFill rotWithShape="1">
          <a:blip r:embed="rId4"/>
          <a:srcRect/>
          <a:stretch/>
        </p:blipFill>
        <p:spPr>
          <a:xfrm>
            <a:off x="7617078" y="4704435"/>
            <a:ext cx="2911032" cy="2106640"/>
          </a:xfrm>
          <a:prstGeom prst="rect">
            <a:avLst/>
          </a:prstGeom>
        </p:spPr>
      </p:pic>
    </p:spTree>
    <p:extLst>
      <p:ext uri="{BB962C8B-B14F-4D97-AF65-F5344CB8AC3E}">
        <p14:creationId xmlns:p14="http://schemas.microsoft.com/office/powerpoint/2010/main" val="1628145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BD19E7A-EA6C-4AA3-BF1B-EA47208C3E19}"/>
              </a:ext>
            </a:extLst>
          </p:cNvPr>
          <p:cNvSpPr>
            <a:spLocks noGrp="1"/>
          </p:cNvSpPr>
          <p:nvPr>
            <p:ph idx="1"/>
          </p:nvPr>
        </p:nvSpPr>
        <p:spPr>
          <a:xfrm>
            <a:off x="449131" y="1069793"/>
            <a:ext cx="11247811" cy="4459201"/>
          </a:xfrm>
        </p:spPr>
        <p:txBody>
          <a:bodyPr/>
          <a:lstStyle/>
          <a:p>
            <a:pPr>
              <a:lnSpc>
                <a:spcPct val="100000"/>
              </a:lnSpc>
            </a:pPr>
            <a:r>
              <a:rPr lang="en-US" altLang="zh-CN" dirty="0"/>
              <a:t>CEPC Collider magnets (</a:t>
            </a:r>
            <a:r>
              <a:rPr lang="en-US" altLang="zh-CN" b="1" dirty="0">
                <a:solidFill>
                  <a:srgbClr val="0000FF"/>
                </a:solidFill>
              </a:rPr>
              <a:t>17574 sets of magnets cover about 84.67 km</a:t>
            </a:r>
            <a:r>
              <a:rPr lang="en-US" altLang="zh-CN" dirty="0"/>
              <a:t>)</a:t>
            </a:r>
          </a:p>
          <a:p>
            <a:pPr lvl="1"/>
            <a:r>
              <a:rPr lang="en-US" altLang="zh-CN" dirty="0"/>
              <a:t>DC magnets work at four energies of 45.5, 80, 120 and 180 GeV</a:t>
            </a:r>
          </a:p>
          <a:p>
            <a:pPr lvl="1"/>
            <a:r>
              <a:rPr lang="en-US" altLang="zh-CN" dirty="0"/>
              <a:t>Dual aperture magnets can decrease the number of units to manufacture, test, transport, install, maintain,  and save about 50% power consumption.</a:t>
            </a:r>
          </a:p>
          <a:p>
            <a:pPr lvl="1"/>
            <a:r>
              <a:rPr lang="en-US" altLang="zh-CN" dirty="0"/>
              <a:t>Compact magnets with narrow yokes and simple pole shape</a:t>
            </a:r>
          </a:p>
          <a:p>
            <a:pPr lvl="1"/>
            <a:r>
              <a:rPr lang="en-US" altLang="zh-CN" dirty="0"/>
              <a:t>Pure solid iron is used for dual aperture dipole magnet with aluminum excitation bars </a:t>
            </a:r>
          </a:p>
          <a:p>
            <a:pPr lvl="1"/>
            <a:r>
              <a:rPr lang="en-US" altLang="zh-CN" dirty="0"/>
              <a:t>Simple racetrack coil is used for dual aperture quadrupoles.</a:t>
            </a:r>
          </a:p>
          <a:p>
            <a:pPr>
              <a:lnSpc>
                <a:spcPct val="100000"/>
              </a:lnSpc>
            </a:pPr>
            <a:endParaRPr lang="zh-CN" altLang="en-US" dirty="0"/>
          </a:p>
          <a:p>
            <a:pPr>
              <a:lnSpc>
                <a:spcPct val="100000"/>
              </a:lnSpc>
            </a:pPr>
            <a:endParaRPr lang="zh-CN" altLang="en-US" dirty="0"/>
          </a:p>
        </p:txBody>
      </p:sp>
      <p:sp>
        <p:nvSpPr>
          <p:cNvPr id="3" name="标题 2">
            <a:extLst>
              <a:ext uri="{FF2B5EF4-FFF2-40B4-BE49-F238E27FC236}">
                <a16:creationId xmlns:a16="http://schemas.microsoft.com/office/drawing/2014/main" id="{3E70D31A-2B71-4729-BD74-53D7E58A2561}"/>
              </a:ext>
            </a:extLst>
          </p:cNvPr>
          <p:cNvSpPr>
            <a:spLocks noGrp="1"/>
          </p:cNvSpPr>
          <p:nvPr>
            <p:ph type="title"/>
          </p:nvPr>
        </p:nvSpPr>
        <p:spPr/>
        <p:txBody>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CEPC Collider magnets design</a:t>
            </a:r>
            <a:endParaRPr lang="zh-CN" altLang="en-US" sz="2800" dirty="0">
              <a:solidFill>
                <a:srgbClr val="FF0000"/>
              </a:solidFill>
              <a:latin typeface="Arial Rounded MT Bold" panose="020F0704030504030204" pitchFamily="34" charset="0"/>
              <a:cs typeface="Tahoma" panose="020B0604030504040204" pitchFamily="34" charset="0"/>
            </a:endParaRPr>
          </a:p>
        </p:txBody>
      </p:sp>
      <p:sp>
        <p:nvSpPr>
          <p:cNvPr id="5" name="灯片编号占位符 4">
            <a:extLst>
              <a:ext uri="{FF2B5EF4-FFF2-40B4-BE49-F238E27FC236}">
                <a16:creationId xmlns:a16="http://schemas.microsoft.com/office/drawing/2014/main" id="{36799FA5-B2EC-498B-B219-B1821E568745}"/>
              </a:ext>
            </a:extLst>
          </p:cNvPr>
          <p:cNvSpPr>
            <a:spLocks noGrp="1"/>
          </p:cNvSpPr>
          <p:nvPr>
            <p:ph type="sldNum" sz="quarter" idx="12"/>
          </p:nvPr>
        </p:nvSpPr>
        <p:spPr/>
        <p:txBody>
          <a:bodyPr/>
          <a:lstStyle/>
          <a:p>
            <a:fld id="{F15E9139-A00B-4B2A-98A6-095DC08F1345}" type="slidenum">
              <a:rPr lang="zh-CN" altLang="en-US" smtClean="0"/>
              <a:pPr/>
              <a:t>23</a:t>
            </a:fld>
            <a:endParaRPr lang="zh-CN" altLang="en-US"/>
          </a:p>
        </p:txBody>
      </p:sp>
      <p:pic>
        <p:nvPicPr>
          <p:cNvPr id="6" name="图片 5">
            <a:extLst>
              <a:ext uri="{FF2B5EF4-FFF2-40B4-BE49-F238E27FC236}">
                <a16:creationId xmlns:a16="http://schemas.microsoft.com/office/drawing/2014/main" id="{AB32B8B1-C2FD-4C3B-A993-6555276A85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52360" y="5121085"/>
            <a:ext cx="2753308" cy="1506338"/>
          </a:xfrm>
          <a:prstGeom prst="rect">
            <a:avLst/>
          </a:prstGeom>
          <a:noFill/>
          <a:ln>
            <a:noFill/>
          </a:ln>
        </p:spPr>
      </p:pic>
      <p:pic>
        <p:nvPicPr>
          <p:cNvPr id="7" name="图片 6">
            <a:extLst>
              <a:ext uri="{FF2B5EF4-FFF2-40B4-BE49-F238E27FC236}">
                <a16:creationId xmlns:a16="http://schemas.microsoft.com/office/drawing/2014/main" id="{05593240-1661-4C5C-910E-DA6F037F7D51}"/>
              </a:ext>
            </a:extLst>
          </p:cNvPr>
          <p:cNvPicPr>
            <a:picLocks noChangeAspect="1"/>
          </p:cNvPicPr>
          <p:nvPr/>
        </p:nvPicPr>
        <p:blipFill>
          <a:blip r:embed="rId3"/>
          <a:stretch>
            <a:fillRect/>
          </a:stretch>
        </p:blipFill>
        <p:spPr>
          <a:xfrm>
            <a:off x="3182693" y="5073964"/>
            <a:ext cx="2482338" cy="1649554"/>
          </a:xfrm>
          <a:prstGeom prst="rect">
            <a:avLst/>
          </a:prstGeom>
        </p:spPr>
      </p:pic>
      <p:pic>
        <p:nvPicPr>
          <p:cNvPr id="8" name="图片 7">
            <a:extLst>
              <a:ext uri="{FF2B5EF4-FFF2-40B4-BE49-F238E27FC236}">
                <a16:creationId xmlns:a16="http://schemas.microsoft.com/office/drawing/2014/main" id="{E48F467D-CF4F-4FC0-9E0B-6902E642B132}"/>
              </a:ext>
            </a:extLst>
          </p:cNvPr>
          <p:cNvPicPr>
            <a:picLocks noChangeAspect="1"/>
          </p:cNvPicPr>
          <p:nvPr/>
        </p:nvPicPr>
        <p:blipFill>
          <a:blip r:embed="rId4"/>
          <a:stretch>
            <a:fillRect/>
          </a:stretch>
        </p:blipFill>
        <p:spPr>
          <a:xfrm>
            <a:off x="163258" y="5268132"/>
            <a:ext cx="2826390" cy="1344031"/>
          </a:xfrm>
          <a:prstGeom prst="rect">
            <a:avLst/>
          </a:prstGeom>
        </p:spPr>
      </p:pic>
      <p:pic>
        <p:nvPicPr>
          <p:cNvPr id="9" name="图片 8">
            <a:extLst>
              <a:ext uri="{FF2B5EF4-FFF2-40B4-BE49-F238E27FC236}">
                <a16:creationId xmlns:a16="http://schemas.microsoft.com/office/drawing/2014/main" id="{FC44F6FA-4A2F-44E1-B585-2A17DA4F4B41}"/>
              </a:ext>
            </a:extLst>
          </p:cNvPr>
          <p:cNvPicPr>
            <a:picLocks noChangeAspect="1"/>
          </p:cNvPicPr>
          <p:nvPr/>
        </p:nvPicPr>
        <p:blipFill rotWithShape="1">
          <a:blip r:embed="rId5"/>
          <a:srcRect l="14271" t="30749" r="11193" b="-1055"/>
          <a:stretch/>
        </p:blipFill>
        <p:spPr>
          <a:xfrm>
            <a:off x="6062217" y="5219255"/>
            <a:ext cx="3107995" cy="1455386"/>
          </a:xfrm>
          <a:prstGeom prst="rect">
            <a:avLst/>
          </a:prstGeom>
        </p:spPr>
      </p:pic>
    </p:spTree>
    <p:extLst>
      <p:ext uri="{BB962C8B-B14F-4D97-AF65-F5344CB8AC3E}">
        <p14:creationId xmlns:p14="http://schemas.microsoft.com/office/powerpoint/2010/main" val="3592732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55"/>
          <p:cNvSpPr/>
          <p:nvPr/>
        </p:nvSpPr>
        <p:spPr bwMode="auto">
          <a:xfrm>
            <a:off x="6167332" y="861135"/>
            <a:ext cx="6024668" cy="5972512"/>
          </a:xfrm>
          <a:prstGeom prst="roundRect">
            <a:avLst>
              <a:gd name="adj" fmla="val 3789"/>
            </a:avLst>
          </a:prstGeom>
          <a:solidFill>
            <a:schemeClr val="accent2">
              <a:lumMod val="75000"/>
              <a:alpha val="10000"/>
            </a:schemeClr>
          </a:solidFill>
          <a:ln w="28575" cap="flat" cmpd="sng" algn="ctr">
            <a:solidFill>
              <a:schemeClr val="accent6">
                <a:lumMod val="40000"/>
                <a:lumOff val="60000"/>
              </a:schemeClr>
            </a:solidFill>
            <a:prstDash val="solid"/>
            <a:miter lim="800000"/>
          </a:ln>
        </p:spPr>
        <p:txBody>
          <a:bodyPr/>
          <a:lstStyle/>
          <a:p>
            <a:pPr marL="0" marR="0" lvl="0" indent="0" algn="l" defTabSz="914400">
              <a:lnSpc>
                <a:spcPct val="100000"/>
              </a:lnSpc>
              <a:spcBef>
                <a:spcPts val="0"/>
              </a:spcBef>
              <a:spcAft>
                <a:spcPts val="0"/>
              </a:spcAft>
              <a:buClrTx/>
              <a:buSzTx/>
              <a:buFontTx/>
              <a:buNone/>
              <a:defRPr/>
            </a:pPr>
            <a:endParaRPr lang="zh-CN" sz="1800" b="0" i="0" u="none" strike="noStrike" cap="none" spc="0">
              <a:ln>
                <a:noFill/>
              </a:ln>
              <a:solidFill>
                <a:prstClr val="black"/>
              </a:solidFill>
              <a:latin typeface="微软雅黑" panose="020B0503020204020204" pitchFamily="34" charset="-122"/>
              <a:ea typeface="微软雅黑" panose="020B0503020204020204" pitchFamily="34" charset="-122"/>
              <a:cs typeface="Arial" panose="020B0604020202020204"/>
            </a:endParaRPr>
          </a:p>
        </p:txBody>
      </p:sp>
      <p:sp>
        <p:nvSpPr>
          <p:cNvPr id="8" name="Slide Number Placeholder 7"/>
          <p:cNvSpPr>
            <a:spLocks noGrp="1"/>
          </p:cNvSpPr>
          <p:nvPr>
            <p:ph type="sldNum" sz="quarter" idx="12"/>
          </p:nvPr>
        </p:nvSpPr>
        <p:spPr/>
        <p:txBody>
          <a:bodyPr/>
          <a:lstStyle/>
          <a:p>
            <a:fld id="{BF58ECCA-7483-0643-867A-1BFFBED3B292}" type="slidenum">
              <a:rPr lang="en-US" smtClean="0"/>
              <a:t>24</a:t>
            </a:fld>
            <a:endParaRPr lang="en-US"/>
          </a:p>
        </p:txBody>
      </p:sp>
      <p:sp>
        <p:nvSpPr>
          <p:cNvPr id="6" name="Title 1"/>
          <p:cNvSpPr>
            <a:spLocks noGrp="1"/>
          </p:cNvSpPr>
          <p:nvPr>
            <p:ph type="title"/>
          </p:nvPr>
        </p:nvSpPr>
        <p:spPr>
          <a:xfrm>
            <a:off x="194552" y="116352"/>
            <a:ext cx="11566188" cy="674066"/>
          </a:xfrm>
        </p:spPr>
        <p:txBody>
          <a:bodyPr>
            <a:norm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Develop the superconducting technology</a:t>
            </a:r>
            <a:endParaRPr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0" y="3813243"/>
            <a:ext cx="5868620" cy="3044757"/>
          </a:xfrm>
          <a:prstGeom prst="rect">
            <a:avLst/>
          </a:prstGeom>
        </p:spPr>
      </p:pic>
      <p:sp>
        <p:nvSpPr>
          <p:cNvPr id="9" name="内容占位符 2"/>
          <p:cNvSpPr>
            <a:spLocks noGrp="1"/>
          </p:cNvSpPr>
          <p:nvPr>
            <p:ph idx="1"/>
          </p:nvPr>
        </p:nvSpPr>
        <p:spPr>
          <a:xfrm>
            <a:off x="189689" y="885488"/>
            <a:ext cx="5787958" cy="1222154"/>
          </a:xfrm>
        </p:spPr>
        <p:txBody>
          <a:bodyPr>
            <a:noAutofit/>
          </a:bodyPr>
          <a:lstStyle/>
          <a:p>
            <a:pPr>
              <a:lnSpc>
                <a:spcPct val="130000"/>
              </a:lnSpc>
              <a:spcBef>
                <a:spcPts val="300"/>
              </a:spcBef>
              <a:spcAft>
                <a:spcPts val="600"/>
              </a:spcAft>
              <a:buFont typeface="Wingdings" panose="05000000000000000000" pitchFamily="2" charset="2"/>
              <a:buChar char="p"/>
            </a:pPr>
            <a:r>
              <a:rPr lang="en-US" altLang="zh-CN" sz="1400" dirty="0">
                <a:latin typeface="Comic Sans MS" pitchFamily="66" charset="0"/>
                <a:ea typeface="+mn-ea"/>
                <a:cs typeface="+mn-cs"/>
              </a:rPr>
              <a:t>CEPC's superconducting high-frequency system (with attached cryogenic system) is the main source of energy consumption. The high Q superconducting cavity can effectively reduce the heat load of the cryogenic system, effectively saving power</a:t>
            </a:r>
            <a:endParaRPr lang="zh-CN" altLang="en-US" sz="1400" dirty="0">
              <a:latin typeface="Comic Sans MS" pitchFamily="66" charset="0"/>
              <a:ea typeface="+mn-ea"/>
              <a:cs typeface="+mn-cs"/>
            </a:endParaRPr>
          </a:p>
        </p:txBody>
      </p:sp>
      <p:sp>
        <p:nvSpPr>
          <p:cNvPr id="10" name="TextBox 9"/>
          <p:cNvSpPr txBox="1"/>
          <p:nvPr/>
        </p:nvSpPr>
        <p:spPr>
          <a:xfrm>
            <a:off x="1571294" y="3848032"/>
            <a:ext cx="3921760" cy="584775"/>
          </a:xfrm>
          <a:prstGeom prst="rect">
            <a:avLst/>
          </a:prstGeom>
          <a:noFill/>
          <a:ln>
            <a:solidFill>
              <a:schemeClr val="tx1"/>
            </a:solidFill>
          </a:ln>
        </p:spPr>
        <p:txBody>
          <a:bodyPr wrap="square" rtlCol="0">
            <a:spAutoFit/>
          </a:bodyPr>
          <a:lstStyle/>
          <a:p>
            <a:pPr algn="ctr"/>
            <a:r>
              <a:rPr lang="en-US" altLang="zh-CN" sz="1600" b="1" dirty="0">
                <a:solidFill>
                  <a:srgbClr val="C00000"/>
                </a:solidFill>
              </a:rPr>
              <a:t>50MW Higgs Mode Cryogenic System Power Consumption vs. Q</a:t>
            </a:r>
            <a:endParaRPr lang="zh-CN" altLang="en-US" sz="1600" b="1" dirty="0">
              <a:solidFill>
                <a:srgbClr val="C00000"/>
              </a:solidFill>
            </a:endParaRPr>
          </a:p>
        </p:txBody>
      </p:sp>
      <p:sp>
        <p:nvSpPr>
          <p:cNvPr id="16" name="内容占位符 2"/>
          <p:cNvSpPr txBox="1"/>
          <p:nvPr/>
        </p:nvSpPr>
        <p:spPr>
          <a:xfrm>
            <a:off x="189688" y="2187146"/>
            <a:ext cx="6018071" cy="8105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300"/>
              </a:spcBef>
              <a:spcAft>
                <a:spcPts val="600"/>
              </a:spcAft>
              <a:buFont typeface="Wingdings" panose="05000000000000000000" pitchFamily="2" charset="2"/>
              <a:buChar char="p"/>
            </a:pPr>
            <a:r>
              <a:rPr lang="en-US" altLang="zh-CN" sz="1400" dirty="0">
                <a:latin typeface="Comic Sans MS" pitchFamily="66" charset="0"/>
              </a:rPr>
              <a:t>High-Q superconducting cavities at IHEP, with a quality factor of ~5e10. Average Q of superconducting cavities at </a:t>
            </a:r>
            <a:r>
              <a:rPr lang="en-US" altLang="zh-CN" sz="1400" dirty="0" err="1">
                <a:latin typeface="Comic Sans MS" pitchFamily="66" charset="0"/>
              </a:rPr>
              <a:t>EuXFEL</a:t>
            </a:r>
            <a:r>
              <a:rPr lang="en-US" altLang="zh-CN" sz="1400" dirty="0">
                <a:latin typeface="Comic Sans MS" pitchFamily="66" charset="0"/>
              </a:rPr>
              <a:t> is ~1e10 </a:t>
            </a:r>
          </a:p>
        </p:txBody>
      </p:sp>
      <p:sp>
        <p:nvSpPr>
          <p:cNvPr id="17" name="内容占位符 2"/>
          <p:cNvSpPr txBox="1"/>
          <p:nvPr/>
        </p:nvSpPr>
        <p:spPr>
          <a:xfrm>
            <a:off x="189687" y="3076362"/>
            <a:ext cx="5787959" cy="83758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300"/>
              </a:spcBef>
              <a:spcAft>
                <a:spcPts val="600"/>
              </a:spcAft>
              <a:buFont typeface="Wingdings" panose="05000000000000000000" pitchFamily="2" charset="2"/>
              <a:buChar char="p"/>
            </a:pPr>
            <a:r>
              <a:rPr lang="en-US" altLang="zh-CN" sz="1400" dirty="0">
                <a:latin typeface="Comic Sans MS" pitchFamily="66" charset="0"/>
              </a:rPr>
              <a:t>High Q cavity for CEPC, comprehensive accounting can reduce the operating power of </a:t>
            </a:r>
            <a:r>
              <a:rPr lang="en-US" altLang="zh-CN" sz="1400" b="1" dirty="0">
                <a:solidFill>
                  <a:srgbClr val="FF0000"/>
                </a:solidFill>
                <a:latin typeface="Comic Sans MS" pitchFamily="66" charset="0"/>
              </a:rPr>
              <a:t>10MW</a:t>
            </a:r>
            <a:r>
              <a:rPr lang="en-US" altLang="zh-CN" sz="1400" dirty="0">
                <a:latin typeface="Comic Sans MS" pitchFamily="66" charset="0"/>
              </a:rPr>
              <a:t>, annual power savings of about </a:t>
            </a:r>
            <a:r>
              <a:rPr lang="en-US" altLang="zh-CN" sz="1400" b="1" dirty="0">
                <a:solidFill>
                  <a:srgbClr val="FF0000"/>
                </a:solidFill>
                <a:latin typeface="Comic Sans MS" pitchFamily="66" charset="0"/>
              </a:rPr>
              <a:t>60M kWh</a:t>
            </a:r>
            <a:endParaRPr lang="zh-CN" altLang="en-US" sz="1400" b="1" dirty="0">
              <a:solidFill>
                <a:srgbClr val="FF0000"/>
              </a:solidFill>
              <a:latin typeface="Comic Sans MS" pitchFamily="66" charset="0"/>
            </a:endParaRPr>
          </a:p>
        </p:txBody>
      </p:sp>
      <p:sp>
        <p:nvSpPr>
          <p:cNvPr id="11" name="内容占位符 2"/>
          <p:cNvSpPr txBox="1"/>
          <p:nvPr/>
        </p:nvSpPr>
        <p:spPr>
          <a:xfrm>
            <a:off x="6207759" y="885488"/>
            <a:ext cx="5892695" cy="1721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lnSpc>
                <a:spcPct val="140000"/>
              </a:lnSpc>
              <a:spcBef>
                <a:spcPct val="20000"/>
              </a:spcBef>
              <a:spcAft>
                <a:spcPts val="600"/>
              </a:spcAft>
              <a:buClr>
                <a:srgbClr val="FFC000"/>
              </a:buClr>
              <a:buSzPct val="80000"/>
              <a:buFont typeface="Wingdings" panose="05000000000000000000" pitchFamily="2" charset="2"/>
              <a:buChar char="p"/>
            </a:pPr>
            <a:r>
              <a:rPr lang="en-US" altLang="zh-CN" sz="1600" dirty="0">
                <a:latin typeface="Comic Sans MS" pitchFamily="66" charset="0"/>
              </a:rPr>
              <a:t>High-temperature superconducting (HTS) technology, can dramatically change the technical solutions of accelerator magnets and reduce energy consumption</a:t>
            </a:r>
          </a:p>
        </p:txBody>
      </p:sp>
      <p:sp>
        <p:nvSpPr>
          <p:cNvPr id="13" name="矩形 57"/>
          <p:cNvSpPr/>
          <p:nvPr/>
        </p:nvSpPr>
        <p:spPr bwMode="auto">
          <a:xfrm>
            <a:off x="564256" y="6420688"/>
            <a:ext cx="595035"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dirty="0">
                <a:solidFill>
                  <a:srgbClr val="C00000"/>
                </a:solidFill>
                <a:latin typeface="Arial" panose="020B0604020202020204"/>
                <a:ea typeface="微软雅黑" panose="020B0503020204020204" pitchFamily="34" charset="-122"/>
              </a:rPr>
              <a:t>RF</a:t>
            </a:r>
            <a:endParaRPr lang="zh-CN" sz="2400" b="1" i="0" u="none" strike="noStrike" cap="none" spc="0" dirty="0">
              <a:ln>
                <a:noFill/>
              </a:ln>
              <a:solidFill>
                <a:srgbClr val="C00000"/>
              </a:solidFill>
              <a:latin typeface="Arial" panose="020B0604020202020204"/>
              <a:ea typeface="微软雅黑" panose="020B0503020204020204" pitchFamily="34" charset="-122"/>
              <a:cs typeface="Arial" panose="020B0604020202020204"/>
            </a:endParaRPr>
          </a:p>
        </p:txBody>
      </p:sp>
      <p:sp>
        <p:nvSpPr>
          <p:cNvPr id="18" name="内容占位符 2"/>
          <p:cNvSpPr txBox="1"/>
          <p:nvPr/>
        </p:nvSpPr>
        <p:spPr>
          <a:xfrm>
            <a:off x="6198873" y="2900446"/>
            <a:ext cx="5794554" cy="92142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300"/>
              </a:spcBef>
              <a:spcAft>
                <a:spcPts val="600"/>
              </a:spcAft>
              <a:buClrTx/>
              <a:buSzTx/>
              <a:buFont typeface="Wingdings" panose="05000000000000000000" pitchFamily="2" charset="2"/>
              <a:buChar char="p"/>
              <a:defRPr/>
            </a:pPr>
            <a:r>
              <a:rPr kumimoji="0" lang="zh-CN" altLang="en-US" sz="2000" b="0" i="0" u="none" strike="noStrike" kern="1200" cap="none" spc="0" normalizeH="0" baseline="0" noProof="0" dirty="0">
                <a:ln>
                  <a:noFill/>
                </a:ln>
                <a:solidFill>
                  <a:prstClr val="black"/>
                </a:solidFill>
                <a:effectLst/>
                <a:uLnTx/>
                <a:uFillTx/>
                <a:latin typeface="等线 Light" panose="02010600030101010101" pitchFamily="2" charset="-122"/>
                <a:ea typeface="等线" panose="02010600030101010101" pitchFamily="2" charset="-122"/>
                <a:cs typeface="+mn-cs"/>
              </a:rPr>
              <a:t> </a:t>
            </a:r>
            <a:r>
              <a:rPr lang="en-US" altLang="zh-CN" sz="1700" dirty="0">
                <a:latin typeface="Comic Sans MS" pitchFamily="66" charset="0"/>
              </a:rPr>
              <a:t>Chinese scientists pioneered iron-based high-temperature superconductivity technology IBS</a:t>
            </a:r>
          </a:p>
          <a:p>
            <a:pPr marL="457200" marR="0" lvl="1" indent="0" algn="l" defTabSz="914400" rtl="0" eaLnBrk="1" fontAlgn="auto" latinLnBrk="0" hangingPunct="1">
              <a:lnSpc>
                <a:spcPct val="120000"/>
              </a:lnSpc>
              <a:spcBef>
                <a:spcPts val="300"/>
              </a:spcBef>
              <a:spcAft>
                <a:spcPts val="60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rgbClr val="C00000"/>
                </a:solidFill>
                <a:effectLst/>
                <a:uLnTx/>
                <a:uFillTx/>
                <a:latin typeface="Malgun Gothic" panose="020B0503020000020004" pitchFamily="34" charset="-127"/>
                <a:ea typeface="Malgun Gothic" panose="020B0503020000020004" pitchFamily="34" charset="-127"/>
                <a:cs typeface="+mn-cs"/>
              </a:rPr>
              <a:t>◈ </a:t>
            </a:r>
            <a:r>
              <a:rPr kumimoji="0" lang="en-US" altLang="zh-CN" sz="1600" b="1" i="0" u="none" strike="noStrike" kern="1200" cap="none" spc="0" normalizeH="0" baseline="0" noProof="0" dirty="0">
                <a:ln>
                  <a:noFill/>
                </a:ln>
                <a:solidFill>
                  <a:srgbClr val="C00000"/>
                </a:solidFill>
                <a:effectLst/>
                <a:uLnTx/>
                <a:uFillTx/>
                <a:latin typeface="Malgun Gothic" panose="020B0503020000020004" pitchFamily="34" charset="-127"/>
                <a:ea typeface="Malgun Gothic" panose="020B0503020000020004" pitchFamily="34" charset="-127"/>
                <a:cs typeface="+mn-cs"/>
              </a:rPr>
              <a:t>low cost</a:t>
            </a:r>
            <a:r>
              <a:rPr kumimoji="0" lang="zh-CN" altLang="en-US" sz="1600" b="1" i="0" u="none" strike="noStrike" kern="1200" cap="none" spc="0" normalizeH="0" baseline="0" noProof="0" dirty="0">
                <a:ln>
                  <a:noFill/>
                </a:ln>
                <a:solidFill>
                  <a:srgbClr val="C00000"/>
                </a:solidFill>
                <a:effectLst/>
                <a:uLnTx/>
                <a:uFillTx/>
                <a:latin typeface="等线 Light" panose="02010600030101010101" pitchFamily="2" charset="-122"/>
                <a:ea typeface="等线" panose="02010600030101010101" pitchFamily="2" charset="-122"/>
                <a:cs typeface="+mn-cs"/>
              </a:rPr>
              <a:t>      </a:t>
            </a:r>
            <a:r>
              <a:rPr kumimoji="0" lang="zh-CN" altLang="en-US" sz="1600" b="1" i="0" u="none" strike="noStrike" kern="1200" cap="none" spc="0" normalizeH="0" baseline="0" noProof="0" dirty="0">
                <a:ln>
                  <a:noFill/>
                </a:ln>
                <a:solidFill>
                  <a:srgbClr val="C00000"/>
                </a:solidFill>
                <a:effectLst/>
                <a:uLnTx/>
                <a:uFillTx/>
                <a:latin typeface="Malgun Gothic" panose="020B0503020000020004" pitchFamily="34" charset="-127"/>
                <a:ea typeface="Malgun Gothic" panose="020B0503020000020004" pitchFamily="34" charset="-127"/>
                <a:cs typeface="+mn-cs"/>
              </a:rPr>
              <a:t>◈</a:t>
            </a:r>
            <a:r>
              <a:rPr kumimoji="0" lang="en-US" altLang="zh-CN" sz="1600" b="1" i="0" u="none" strike="noStrike" kern="1200" cap="none" spc="0" normalizeH="0" baseline="0" noProof="0" dirty="0">
                <a:ln>
                  <a:noFill/>
                </a:ln>
                <a:solidFill>
                  <a:srgbClr val="C00000"/>
                </a:solidFill>
                <a:effectLst/>
                <a:uLnTx/>
                <a:uFillTx/>
                <a:latin typeface="Malgun Gothic" panose="020B0503020000020004" pitchFamily="34" charset="-127"/>
                <a:ea typeface="Malgun Gothic" panose="020B0503020000020004" pitchFamily="34" charset="-127"/>
                <a:cs typeface="+mn-cs"/>
              </a:rPr>
              <a:t>good stability</a:t>
            </a:r>
            <a:r>
              <a:rPr kumimoji="0" lang="en-US" altLang="zh-CN" sz="1600" b="1" i="0" u="none" strike="noStrike" kern="1200" cap="none" spc="0" normalizeH="0" baseline="0" noProof="0" dirty="0">
                <a:ln>
                  <a:noFill/>
                </a:ln>
                <a:solidFill>
                  <a:srgbClr val="C00000"/>
                </a:solidFill>
                <a:effectLst/>
                <a:uLnTx/>
                <a:uFillTx/>
                <a:latin typeface="等线 Light" panose="02010600030101010101" pitchFamily="2" charset="-122"/>
                <a:ea typeface="等线" panose="02010600030101010101" pitchFamily="2" charset="-122"/>
                <a:cs typeface="+mn-cs"/>
              </a:rPr>
              <a:t>      </a:t>
            </a:r>
            <a:r>
              <a:rPr kumimoji="0" lang="zh-CN" altLang="en-US" sz="1600" b="1" i="0" u="none" strike="noStrike" kern="1200" cap="none" spc="0" normalizeH="0" baseline="0" noProof="0" dirty="0">
                <a:ln>
                  <a:noFill/>
                </a:ln>
                <a:solidFill>
                  <a:srgbClr val="C00000"/>
                </a:solidFill>
                <a:effectLst/>
                <a:uLnTx/>
                <a:uFillTx/>
                <a:latin typeface="Malgun Gothic" panose="020B0503020000020004" pitchFamily="34" charset="-127"/>
                <a:ea typeface="Malgun Gothic" panose="020B0503020000020004" pitchFamily="34" charset="-127"/>
                <a:cs typeface="+mn-cs"/>
              </a:rPr>
              <a:t>◈ </a:t>
            </a:r>
            <a:r>
              <a:rPr lang="en-US" altLang="zh-CN" sz="1600" b="1" dirty="0">
                <a:solidFill>
                  <a:srgbClr val="C00000"/>
                </a:solidFill>
                <a:latin typeface="Malgun Gothic" panose="020B0503020000020004" pitchFamily="34" charset="-127"/>
                <a:ea typeface="Malgun Gothic" panose="020B0503020000020004" pitchFamily="34" charset="-127"/>
              </a:rPr>
              <a:t>flexible winding</a:t>
            </a:r>
          </a:p>
        </p:txBody>
      </p:sp>
      <p:sp>
        <p:nvSpPr>
          <p:cNvPr id="19" name="内容占位符 2"/>
          <p:cNvSpPr txBox="1"/>
          <p:nvPr/>
        </p:nvSpPr>
        <p:spPr>
          <a:xfrm>
            <a:off x="6198873" y="2016705"/>
            <a:ext cx="5892695" cy="1080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300"/>
              </a:spcBef>
              <a:spcAft>
                <a:spcPts val="600"/>
              </a:spcAft>
              <a:buClrTx/>
              <a:buSzTx/>
              <a:buFont typeface="Wingdings" panose="05000000000000000000" pitchFamily="2" charset="2"/>
              <a:buChar char="p"/>
              <a:defRPr/>
            </a:pPr>
            <a:r>
              <a:rPr kumimoji="0" lang="zh-CN" altLang="en-US" sz="1600" b="0" i="0" u="none" strike="noStrike" kern="1200" cap="none" spc="0" normalizeH="0" baseline="0" noProof="0" dirty="0">
                <a:ln>
                  <a:noFill/>
                </a:ln>
                <a:solidFill>
                  <a:prstClr val="black"/>
                </a:solidFill>
                <a:effectLst/>
                <a:uLnTx/>
                <a:uFillTx/>
                <a:latin typeface="等线 Light" panose="02010600030101010101" pitchFamily="2" charset="-122"/>
                <a:ea typeface="等线" panose="02010600030101010101" pitchFamily="2" charset="-122"/>
                <a:cs typeface="+mn-cs"/>
              </a:rPr>
              <a:t> </a:t>
            </a:r>
            <a:r>
              <a:rPr lang="en-US" altLang="zh-CN" sz="1600" dirty="0">
                <a:latin typeface="Comic Sans MS" pitchFamily="66" charset="0"/>
              </a:rPr>
              <a:t>High-performance superconducting cable is the  key technology for superconducting magnets;</a:t>
            </a:r>
          </a:p>
        </p:txBody>
      </p:sp>
      <p:sp>
        <p:nvSpPr>
          <p:cNvPr id="20" name="矩形 6"/>
          <p:cNvSpPr/>
          <p:nvPr/>
        </p:nvSpPr>
        <p:spPr>
          <a:xfrm>
            <a:off x="10025341" y="5125599"/>
            <a:ext cx="163423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a:t>
            </a:r>
            <a:r>
              <a:rPr kumimoji="0" lang="en-US" altLang="zh-CN" b="0" i="0" u="none" strike="noStrike" kern="1200" cap="none" spc="0" normalizeH="0" baseline="-2500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reach </a:t>
            </a:r>
            <a:r>
              <a:rPr kumimoji="0" lang="en-US" altLang="zh-CN"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60 A at 4.2 K and 32 T</a:t>
            </a:r>
            <a:endPar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21"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9936" y="4003681"/>
            <a:ext cx="3352801" cy="2663879"/>
          </a:xfrm>
          <a:prstGeom prst="rect">
            <a:avLst/>
          </a:prstGeom>
        </p:spPr>
      </p:pic>
      <p:sp>
        <p:nvSpPr>
          <p:cNvPr id="22" name="矩形 9"/>
          <p:cNvSpPr/>
          <p:nvPr/>
        </p:nvSpPr>
        <p:spPr>
          <a:xfrm>
            <a:off x="9795914" y="4301196"/>
            <a:ext cx="2124412" cy="537272"/>
          </a:xfrm>
          <a:prstGeom prst="rect">
            <a:avLst/>
          </a:prstGeom>
          <a:solidFill>
            <a:srgbClr val="FFFF00"/>
          </a:solidFill>
        </p:spPr>
        <p:txBody>
          <a:bodyPr/>
          <a:lstStyle/>
          <a:p>
            <a:pPr marL="0" marR="0" lvl="0" indent="0" algn="ctr" defTabSz="914400" rtl="0" eaLnBrk="1" fontAlgn="auto" latinLnBrk="0" hangingPunct="1">
              <a:lnSpc>
                <a:spcPct val="90000"/>
              </a:lnSpc>
              <a:spcBef>
                <a:spcPct val="0"/>
              </a:spcBef>
              <a:spcAft>
                <a:spcPts val="0"/>
              </a:spcAft>
              <a:buClrTx/>
              <a:buSzTx/>
              <a:buFontTx/>
              <a:buNone/>
              <a:defRPr/>
            </a:pPr>
            <a:r>
              <a:rPr lang="en-US" altLang="zh-CN" sz="1400" dirty="0">
                <a:latin typeface="Comic Sans MS" pitchFamily="66" charset="0"/>
              </a:rPr>
              <a:t>Performance of IBS solenoids under a 32 T</a:t>
            </a:r>
            <a:endParaRPr lang="zh-CN" altLang="en-US" sz="1400" dirty="0">
              <a:latin typeface="Comic Sans MS" pitchFamily="66" charset="0"/>
            </a:endParaRPr>
          </a:p>
        </p:txBody>
      </p:sp>
      <p:sp>
        <p:nvSpPr>
          <p:cNvPr id="23" name="矩形 57"/>
          <p:cNvSpPr/>
          <p:nvPr/>
        </p:nvSpPr>
        <p:spPr bwMode="auto">
          <a:xfrm>
            <a:off x="10299090" y="6235362"/>
            <a:ext cx="1792478"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dirty="0">
                <a:solidFill>
                  <a:srgbClr val="C00000"/>
                </a:solidFill>
                <a:latin typeface="Arial" panose="020B0604020202020204"/>
                <a:ea typeface="微软雅黑" panose="020B0503020204020204" pitchFamily="34" charset="-122"/>
              </a:rPr>
              <a:t>SC magnet</a:t>
            </a:r>
            <a:endParaRPr lang="zh-CN" sz="2400" b="1" i="0" u="none" strike="noStrike" cap="none" spc="0" dirty="0">
              <a:ln>
                <a:noFill/>
              </a:ln>
              <a:solidFill>
                <a:srgbClr val="C00000"/>
              </a:solidFill>
              <a:latin typeface="Arial" panose="020B0604020202020204"/>
              <a:ea typeface="微软雅黑" panose="020B0503020204020204" pitchFamily="34" charset="-122"/>
              <a:cs typeface="Arial" panose="020B0604020202020204"/>
            </a:endParaRPr>
          </a:p>
        </p:txBody>
      </p:sp>
      <p:sp>
        <p:nvSpPr>
          <p:cNvPr id="12" name="矩形: 圆角 56"/>
          <p:cNvSpPr/>
          <p:nvPr/>
        </p:nvSpPr>
        <p:spPr bwMode="auto">
          <a:xfrm>
            <a:off x="1" y="861135"/>
            <a:ext cx="6116320" cy="5996865"/>
          </a:xfrm>
          <a:prstGeom prst="roundRect">
            <a:avLst>
              <a:gd name="adj" fmla="val 3360"/>
            </a:avLst>
          </a:prstGeom>
          <a:solidFill>
            <a:schemeClr val="accent1">
              <a:lumMod val="75000"/>
              <a:alpha val="10000"/>
            </a:schemeClr>
          </a:solidFill>
          <a:ln w="28575" cap="flat" cmpd="sng" algn="ctr">
            <a:solidFill>
              <a:schemeClr val="accent3"/>
            </a:solidFill>
            <a:prstDash val="solid"/>
            <a:miter lim="800000"/>
          </a:ln>
        </p:spPr>
        <p:txBody>
          <a:bodyPr/>
          <a:lstStyle/>
          <a:p>
            <a:pPr marL="0" marR="0" lvl="0" indent="0" algn="l" defTabSz="914400">
              <a:lnSpc>
                <a:spcPct val="100000"/>
              </a:lnSpc>
              <a:spcBef>
                <a:spcPts val="0"/>
              </a:spcBef>
              <a:spcAft>
                <a:spcPts val="0"/>
              </a:spcAft>
              <a:buClrTx/>
              <a:buSzTx/>
              <a:buFontTx/>
              <a:buNone/>
              <a:defRPr/>
            </a:pPr>
            <a:endParaRPr lang="zh-CN" sz="1800" b="0" i="0" u="none" strike="noStrike" cap="none" spc="0" dirty="0">
              <a:ln>
                <a:noFill/>
              </a:ln>
              <a:solidFill>
                <a:prstClr val="black"/>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ABF0712-C73B-4A44-B518-E44057E8F801}"/>
              </a:ext>
            </a:extLst>
          </p:cNvPr>
          <p:cNvPicPr>
            <a:picLocks noChangeAspect="1"/>
          </p:cNvPicPr>
          <p:nvPr/>
        </p:nvPicPr>
        <p:blipFill>
          <a:blip r:embed="rId3"/>
          <a:stretch>
            <a:fillRect/>
          </a:stretch>
        </p:blipFill>
        <p:spPr>
          <a:xfrm>
            <a:off x="1124454" y="1539439"/>
            <a:ext cx="5950212" cy="5029636"/>
          </a:xfrm>
          <a:prstGeom prst="rect">
            <a:avLst/>
          </a:prstGeom>
        </p:spPr>
      </p:pic>
      <p:sp>
        <p:nvSpPr>
          <p:cNvPr id="13" name="标题 12">
            <a:extLst>
              <a:ext uri="{FF2B5EF4-FFF2-40B4-BE49-F238E27FC236}">
                <a16:creationId xmlns:a16="http://schemas.microsoft.com/office/drawing/2014/main" id="{4D271452-CA7C-4480-ACD9-5AC170C1B456}"/>
              </a:ext>
            </a:extLst>
          </p:cNvPr>
          <p:cNvSpPr>
            <a:spLocks noGrp="1"/>
          </p:cNvSpPr>
          <p:nvPr>
            <p:ph type="title"/>
          </p:nvPr>
        </p:nvSpPr>
        <p:spPr>
          <a:xfrm>
            <a:off x="101600" y="-245406"/>
            <a:ext cx="12192000" cy="1325563"/>
          </a:xfrm>
        </p:spPr>
        <p:txBody>
          <a:bodyPr>
            <a:no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Cryogenic AC Power vs Cavity Q0 of CEPC</a:t>
            </a:r>
            <a:endParaRPr lang="zh-CN" altLang="en-US" sz="2800" dirty="0">
              <a:solidFill>
                <a:srgbClr val="FF0000"/>
              </a:solidFill>
              <a:latin typeface="Arial Rounded MT Bold" panose="020F0704030504030204" pitchFamily="34" charset="0"/>
              <a:cs typeface="Tahoma" panose="020B0604030504040204" pitchFamily="34" charset="0"/>
            </a:endParaRPr>
          </a:p>
        </p:txBody>
      </p:sp>
      <p:sp>
        <p:nvSpPr>
          <p:cNvPr id="4" name="文本框 3">
            <a:extLst>
              <a:ext uri="{FF2B5EF4-FFF2-40B4-BE49-F238E27FC236}">
                <a16:creationId xmlns:a16="http://schemas.microsoft.com/office/drawing/2014/main" id="{CF9FC687-450F-43F6-9FBE-0C87F16199E3}"/>
              </a:ext>
            </a:extLst>
          </p:cNvPr>
          <p:cNvSpPr txBox="1"/>
          <p:nvPr/>
        </p:nvSpPr>
        <p:spPr>
          <a:xfrm>
            <a:off x="7451716" y="4284333"/>
            <a:ext cx="4079884" cy="163121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CN" sz="2000" dirty="0">
                <a:latin typeface="Arial" panose="020B0604020202020204" pitchFamily="34" charset="0"/>
                <a:cs typeface="Arial" panose="020B0604020202020204" pitchFamily="34" charset="0"/>
              </a:rPr>
              <a:t>For CEPC</a:t>
            </a:r>
            <a:r>
              <a:rPr lang="en-US" altLang="zh-CN" sz="2000" b="1" dirty="0">
                <a:latin typeface="Arial" panose="020B0604020202020204" pitchFamily="34" charset="0"/>
                <a:cs typeface="Arial" panose="020B0604020202020204" pitchFamily="34" charset="0"/>
              </a:rPr>
              <a:t> ttbar collider ring</a:t>
            </a:r>
            <a:r>
              <a:rPr lang="en-US" altLang="zh-CN" sz="2000" dirty="0">
                <a:latin typeface="Arial" panose="020B0604020202020204" pitchFamily="34" charset="0"/>
                <a:cs typeface="Arial" panose="020B0604020202020204" pitchFamily="34" charset="0"/>
              </a:rPr>
              <a:t>:</a:t>
            </a:r>
          </a:p>
          <a:p>
            <a:r>
              <a:rPr lang="en-US" altLang="zh-CN" sz="2000" dirty="0">
                <a:latin typeface="Arial" panose="020B0604020202020204" pitchFamily="34" charset="0"/>
                <a:cs typeface="Arial" panose="020B0604020202020204" pitchFamily="34" charset="0"/>
              </a:rPr>
              <a:t>2 K dynamic heat load will decrease from 60 kW to 20 kW by increasing Q</a:t>
            </a:r>
            <a:r>
              <a:rPr lang="en-US" altLang="zh-CN" sz="2000" baseline="-25000" dirty="0">
                <a:latin typeface="Arial" panose="020B0604020202020204" pitchFamily="34" charset="0"/>
                <a:cs typeface="Arial" panose="020B0604020202020204" pitchFamily="34" charset="0"/>
              </a:rPr>
              <a:t>0</a:t>
            </a:r>
            <a:r>
              <a:rPr lang="en-US" altLang="zh-CN" sz="2000" dirty="0">
                <a:latin typeface="Arial" panose="020B0604020202020204" pitchFamily="34" charset="0"/>
                <a:cs typeface="Arial" panose="020B0604020202020204" pitchFamily="34" charset="0"/>
              </a:rPr>
              <a:t> from 1E10 to 3E10, saving </a:t>
            </a:r>
            <a:r>
              <a:rPr lang="en-US" altLang="zh-CN" sz="2000" b="1" dirty="0">
                <a:solidFill>
                  <a:srgbClr val="FF0000"/>
                </a:solidFill>
                <a:latin typeface="Arial" panose="020B0604020202020204" pitchFamily="34" charset="0"/>
                <a:cs typeface="Arial" panose="020B0604020202020204" pitchFamily="34" charset="0"/>
              </a:rPr>
              <a:t>30 MW </a:t>
            </a:r>
            <a:r>
              <a:rPr lang="en-US" altLang="zh-CN" sz="2000" dirty="0">
                <a:latin typeface="Arial" panose="020B0604020202020204" pitchFamily="34" charset="0"/>
                <a:cs typeface="Arial" panose="020B0604020202020204" pitchFamily="34" charset="0"/>
              </a:rPr>
              <a:t>electric power.</a:t>
            </a:r>
            <a:endParaRPr lang="zh-CN" altLang="en-US" sz="2000" dirty="0">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EC1D69C3-0F38-4512-94D4-CA4A666DDE12}"/>
              </a:ext>
            </a:extLst>
          </p:cNvPr>
          <p:cNvSpPr txBox="1"/>
          <p:nvPr/>
        </p:nvSpPr>
        <p:spPr>
          <a:xfrm>
            <a:off x="6586256" y="2767280"/>
            <a:ext cx="4874224" cy="1015663"/>
          </a:xfrm>
          <a:prstGeom prst="rect">
            <a:avLst/>
          </a:prstGeom>
          <a:noFill/>
        </p:spPr>
        <p:txBody>
          <a:bodyPr wrap="square" rtlCol="0">
            <a:spAutoFit/>
          </a:bodyPr>
          <a:lstStyle/>
          <a:p>
            <a:r>
              <a:rPr lang="en-US" altLang="zh-CN" sz="2000" b="1" i="0" u="none" strike="noStrike" baseline="0" dirty="0">
                <a:solidFill>
                  <a:schemeClr val="tx1"/>
                </a:solidFill>
                <a:effectLst/>
                <a:latin typeface="Arial" panose="020B0604020202020204" pitchFamily="34" charset="0"/>
                <a:cs typeface="Arial" panose="020B0604020202020204" pitchFamily="34" charset="0"/>
              </a:rPr>
              <a:t>CEPC Higgs 30 MW mode: </a:t>
            </a:r>
            <a:endParaRPr lang="en-US" altLang="zh-CN" sz="2000" b="1" dirty="0">
              <a:solidFill>
                <a:srgbClr val="C00000"/>
              </a:solidFill>
              <a:latin typeface="Arial" panose="020B0604020202020204" pitchFamily="34" charset="0"/>
              <a:cs typeface="Arial" panose="020B0604020202020204" pitchFamily="34" charset="0"/>
            </a:endParaRPr>
          </a:p>
          <a:p>
            <a:r>
              <a:rPr lang="en-US" altLang="zh-CN" sz="2000" b="1" dirty="0">
                <a:solidFill>
                  <a:srgbClr val="C00000"/>
                </a:solidFill>
                <a:latin typeface="Arial" panose="020B0604020202020204" pitchFamily="34" charset="0"/>
                <a:cs typeface="Arial" panose="020B0604020202020204" pitchFamily="34" charset="0"/>
              </a:rPr>
              <a:t>10 MW cryogenic AC power reduction</a:t>
            </a:r>
          </a:p>
          <a:p>
            <a:r>
              <a:rPr lang="en-US" altLang="zh-CN" sz="2000" b="1" dirty="0">
                <a:solidFill>
                  <a:srgbClr val="C00000"/>
                </a:solidFill>
                <a:latin typeface="Arial" panose="020B0604020202020204" pitchFamily="34" charset="0"/>
                <a:cs typeface="Arial" panose="020B0604020202020204" pitchFamily="34" charset="0"/>
              </a:rPr>
              <a:t>with high Q SCRF cavity </a:t>
            </a:r>
            <a:endParaRPr lang="zh-CN" altLang="en-US" sz="2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4186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482B85A-53F2-49D7-A499-AD9769BAD491}"/>
              </a:ext>
            </a:extLst>
          </p:cNvPr>
          <p:cNvSpPr>
            <a:spLocks noGrp="1"/>
          </p:cNvSpPr>
          <p:nvPr>
            <p:ph type="title"/>
          </p:nvPr>
        </p:nvSpPr>
        <p:spPr>
          <a:xfrm>
            <a:off x="0" y="-13802"/>
            <a:ext cx="12192000" cy="935833"/>
          </a:xfrm>
        </p:spPr>
        <p:txBody>
          <a:bodyPr/>
          <a:lstStyle/>
          <a:p>
            <a:pPr algn="ctr"/>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IHEP High Q 650 MHz and 1.3 GHz Cavity</a:t>
            </a:r>
            <a:endParaRPr lang="zh-CN" altLang="en-US" sz="2800" dirty="0">
              <a:solidFill>
                <a:srgbClr val="FF0000"/>
              </a:solidFill>
              <a:latin typeface="Arial Rounded MT Bold" panose="020F0704030504030204" pitchFamily="34" charset="0"/>
              <a:cs typeface="Tahoma" panose="020B0604030504040204" pitchFamily="34" charset="0"/>
            </a:endParaRPr>
          </a:p>
        </p:txBody>
      </p:sp>
      <p:sp>
        <p:nvSpPr>
          <p:cNvPr id="5" name="灯片编号占位符 4">
            <a:extLst>
              <a:ext uri="{FF2B5EF4-FFF2-40B4-BE49-F238E27FC236}">
                <a16:creationId xmlns:a16="http://schemas.microsoft.com/office/drawing/2014/main" id="{2A281137-FC93-402E-9417-2B40C46DD0DE}"/>
              </a:ext>
            </a:extLst>
          </p:cNvPr>
          <p:cNvSpPr>
            <a:spLocks noGrp="1"/>
          </p:cNvSpPr>
          <p:nvPr>
            <p:ph type="sldNum" sz="quarter" idx="12"/>
          </p:nvPr>
        </p:nvSpPr>
        <p:spPr/>
        <p:txBody>
          <a:bodyPr/>
          <a:lstStyle/>
          <a:p>
            <a:fld id="{F15E9139-A00B-4B2A-98A6-095DC08F1345}" type="slidenum">
              <a:rPr lang="zh-CN" altLang="en-US" smtClean="0"/>
              <a:pPr/>
              <a:t>26</a:t>
            </a:fld>
            <a:endParaRPr lang="zh-CN" altLang="en-US"/>
          </a:p>
        </p:txBody>
      </p:sp>
      <p:pic>
        <p:nvPicPr>
          <p:cNvPr id="9" name="图片 8">
            <a:extLst>
              <a:ext uri="{FF2B5EF4-FFF2-40B4-BE49-F238E27FC236}">
                <a16:creationId xmlns:a16="http://schemas.microsoft.com/office/drawing/2014/main" id="{38BF67C2-093B-4D91-8658-CDE263AC84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48040" y="1654414"/>
            <a:ext cx="3249667" cy="2486764"/>
          </a:xfrm>
          <a:prstGeom prst="rect">
            <a:avLst/>
          </a:prstGeom>
        </p:spPr>
      </p:pic>
      <p:pic>
        <p:nvPicPr>
          <p:cNvPr id="10" name="图片 9">
            <a:extLst>
              <a:ext uri="{FF2B5EF4-FFF2-40B4-BE49-F238E27FC236}">
                <a16:creationId xmlns:a16="http://schemas.microsoft.com/office/drawing/2014/main" id="{94AB82EC-747D-4F70-933C-619C3CA1F1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3030"/>
          <a:stretch/>
        </p:blipFill>
        <p:spPr>
          <a:xfrm>
            <a:off x="8590857" y="4707264"/>
            <a:ext cx="3261725" cy="1831648"/>
          </a:xfrm>
          <a:prstGeom prst="rect">
            <a:avLst/>
          </a:prstGeom>
        </p:spPr>
      </p:pic>
      <p:sp>
        <p:nvSpPr>
          <p:cNvPr id="11" name="文本框 10">
            <a:extLst>
              <a:ext uri="{FF2B5EF4-FFF2-40B4-BE49-F238E27FC236}">
                <a16:creationId xmlns:a16="http://schemas.microsoft.com/office/drawing/2014/main" id="{1CE901FB-45FB-4A46-BD94-75BF519544C9}"/>
              </a:ext>
            </a:extLst>
          </p:cNvPr>
          <p:cNvSpPr txBox="1"/>
          <p:nvPr/>
        </p:nvSpPr>
        <p:spPr>
          <a:xfrm>
            <a:off x="8971435" y="1241783"/>
            <a:ext cx="2500570" cy="36933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650 MHz 2-cell BCP</a:t>
            </a:r>
            <a:endParaRPr lang="zh-CN" altLang="en-US" b="1"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B5944921-0211-46C0-8F7D-E622E9805C7E}"/>
              </a:ext>
            </a:extLst>
          </p:cNvPr>
          <p:cNvSpPr txBox="1"/>
          <p:nvPr/>
        </p:nvSpPr>
        <p:spPr>
          <a:xfrm>
            <a:off x="8880122" y="4306397"/>
            <a:ext cx="2624427" cy="36933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High Q 650 MHz 1-cell</a:t>
            </a:r>
            <a:endParaRPr lang="zh-CN" altLang="en-US" b="1" dirty="0">
              <a:latin typeface="Arial" panose="020B0604020202020204" pitchFamily="34" charset="0"/>
              <a:cs typeface="Arial" panose="020B0604020202020204" pitchFamily="34" charset="0"/>
            </a:endParaRPr>
          </a:p>
        </p:txBody>
      </p:sp>
      <p:pic>
        <p:nvPicPr>
          <p:cNvPr id="19" name="内容占位符 8">
            <a:extLst>
              <a:ext uri="{FF2B5EF4-FFF2-40B4-BE49-F238E27FC236}">
                <a16:creationId xmlns:a16="http://schemas.microsoft.com/office/drawing/2014/main" id="{D3457E0E-94DB-4D96-B688-3BC8C097B7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617" t="8842" r="12534" b="5289"/>
          <a:stretch/>
        </p:blipFill>
        <p:spPr>
          <a:xfrm>
            <a:off x="2271545" y="1720678"/>
            <a:ext cx="3729507" cy="3031939"/>
          </a:xfrm>
          <a:prstGeom prst="rect">
            <a:avLst/>
          </a:prstGeom>
        </p:spPr>
      </p:pic>
      <p:sp>
        <p:nvSpPr>
          <p:cNvPr id="20" name="文本框 19">
            <a:extLst>
              <a:ext uri="{FF2B5EF4-FFF2-40B4-BE49-F238E27FC236}">
                <a16:creationId xmlns:a16="http://schemas.microsoft.com/office/drawing/2014/main" id="{8F5A9FEC-5A96-4A32-996C-BC2A33C43FB5}"/>
              </a:ext>
            </a:extLst>
          </p:cNvPr>
          <p:cNvSpPr txBox="1"/>
          <p:nvPr/>
        </p:nvSpPr>
        <p:spPr>
          <a:xfrm>
            <a:off x="2000661" y="1198219"/>
            <a:ext cx="3240361"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High Q 1.3 GHz 9-cell</a:t>
            </a:r>
            <a:endParaRPr lang="zh-CN" altLang="en-US" b="1" dirty="0">
              <a:latin typeface="Arial" panose="020B0604020202020204" pitchFamily="34" charset="0"/>
              <a:cs typeface="Arial" panose="020B0604020202020204" pitchFamily="34" charset="0"/>
            </a:endParaRPr>
          </a:p>
        </p:txBody>
      </p:sp>
      <p:pic>
        <p:nvPicPr>
          <p:cNvPr id="32" name="picture" descr="descript">
            <a:extLst>
              <a:ext uri="{FF2B5EF4-FFF2-40B4-BE49-F238E27FC236}">
                <a16:creationId xmlns:a16="http://schemas.microsoft.com/office/drawing/2014/main" id="{E8995236-93F8-497E-B2C9-0AA6ED841B80}"/>
              </a:ext>
            </a:extLst>
          </p:cNvPr>
          <p:cNvPicPr/>
          <p:nvPr/>
        </p:nvPicPr>
        <p:blipFill rotWithShape="1">
          <a:blip r:embed="rId5"/>
          <a:srcRect/>
          <a:stretch/>
        </p:blipFill>
        <p:spPr>
          <a:xfrm>
            <a:off x="6517390" y="1506051"/>
            <a:ext cx="1675421" cy="877299"/>
          </a:xfrm>
          <a:prstGeom prst="rect">
            <a:avLst/>
          </a:prstGeom>
        </p:spPr>
      </p:pic>
      <p:pic>
        <p:nvPicPr>
          <p:cNvPr id="36" name="图片 35">
            <a:extLst>
              <a:ext uri="{FF2B5EF4-FFF2-40B4-BE49-F238E27FC236}">
                <a16:creationId xmlns:a16="http://schemas.microsoft.com/office/drawing/2014/main" id="{CE8E044B-88FB-41D3-9838-F15F5AE0E0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446"/>
          <a:stretch/>
        </p:blipFill>
        <p:spPr>
          <a:xfrm>
            <a:off x="655453" y="4950449"/>
            <a:ext cx="2690417" cy="1591702"/>
          </a:xfrm>
          <a:prstGeom prst="rect">
            <a:avLst/>
          </a:prstGeom>
        </p:spPr>
      </p:pic>
      <p:pic>
        <p:nvPicPr>
          <p:cNvPr id="37" name="图片 36">
            <a:extLst>
              <a:ext uri="{FF2B5EF4-FFF2-40B4-BE49-F238E27FC236}">
                <a16:creationId xmlns:a16="http://schemas.microsoft.com/office/drawing/2014/main" id="{E1C45579-7E29-4573-8C45-AD33BAFF7D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577"/>
          <a:stretch/>
        </p:blipFill>
        <p:spPr>
          <a:xfrm>
            <a:off x="3608487" y="4936057"/>
            <a:ext cx="2340194" cy="1569492"/>
          </a:xfrm>
          <a:prstGeom prst="rect">
            <a:avLst/>
          </a:prstGeom>
        </p:spPr>
      </p:pic>
      <p:pic>
        <p:nvPicPr>
          <p:cNvPr id="39" name="图片 38">
            <a:extLst>
              <a:ext uri="{FF2B5EF4-FFF2-40B4-BE49-F238E27FC236}">
                <a16:creationId xmlns:a16="http://schemas.microsoft.com/office/drawing/2014/main" id="{FB4811C8-1959-4052-872F-9C3C8496B17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6014"/>
          <a:stretch/>
        </p:blipFill>
        <p:spPr>
          <a:xfrm>
            <a:off x="6577001" y="4707264"/>
            <a:ext cx="1635681" cy="1831648"/>
          </a:xfrm>
          <a:prstGeom prst="rect">
            <a:avLst/>
          </a:prstGeom>
        </p:spPr>
      </p:pic>
      <p:pic>
        <p:nvPicPr>
          <p:cNvPr id="40" name="图片 39">
            <a:extLst>
              <a:ext uri="{FF2B5EF4-FFF2-40B4-BE49-F238E27FC236}">
                <a16:creationId xmlns:a16="http://schemas.microsoft.com/office/drawing/2014/main" id="{4B80BB5B-3787-4CCE-A817-A2738141F6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7451" y="1589887"/>
            <a:ext cx="1368606" cy="3293523"/>
          </a:xfrm>
          <a:prstGeom prst="rect">
            <a:avLst/>
          </a:prstGeom>
        </p:spPr>
      </p:pic>
      <p:pic>
        <p:nvPicPr>
          <p:cNvPr id="41" name="图片 40">
            <a:extLst>
              <a:ext uri="{FF2B5EF4-FFF2-40B4-BE49-F238E27FC236}">
                <a16:creationId xmlns:a16="http://schemas.microsoft.com/office/drawing/2014/main" id="{46229715-567B-4837-B563-32AD14EB1D0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554471" y="2580758"/>
            <a:ext cx="1635680" cy="877299"/>
          </a:xfrm>
          <a:prstGeom prst="rect">
            <a:avLst/>
          </a:prstGeom>
        </p:spPr>
      </p:pic>
      <p:pic>
        <p:nvPicPr>
          <p:cNvPr id="42" name="图片 41">
            <a:extLst>
              <a:ext uri="{FF2B5EF4-FFF2-40B4-BE49-F238E27FC236}">
                <a16:creationId xmlns:a16="http://schemas.microsoft.com/office/drawing/2014/main" id="{43675A48-2BBD-4C85-9845-C980CC8240B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17508" b="10978"/>
          <a:stretch/>
        </p:blipFill>
        <p:spPr>
          <a:xfrm>
            <a:off x="6537261" y="3646328"/>
            <a:ext cx="1675421" cy="898615"/>
          </a:xfrm>
          <a:prstGeom prst="rect">
            <a:avLst/>
          </a:prstGeom>
        </p:spPr>
      </p:pic>
    </p:spTree>
    <p:extLst>
      <p:ext uri="{BB962C8B-B14F-4D97-AF65-F5344CB8AC3E}">
        <p14:creationId xmlns:p14="http://schemas.microsoft.com/office/powerpoint/2010/main" val="81312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94505DB-41AC-43E8-BAAC-BD2DDEED8C23}"/>
              </a:ext>
            </a:extLst>
          </p:cNvPr>
          <p:cNvSpPr>
            <a:spLocks noGrp="1"/>
          </p:cNvSpPr>
          <p:nvPr>
            <p:ph idx="1"/>
          </p:nvPr>
        </p:nvSpPr>
        <p:spPr>
          <a:xfrm>
            <a:off x="430073" y="1282620"/>
            <a:ext cx="6177280" cy="1219825"/>
          </a:xfrm>
        </p:spPr>
        <p:txBody>
          <a:bodyPr>
            <a:normAutofit fontScale="92500" lnSpcReduction="20000"/>
          </a:bodyPr>
          <a:lstStyle/>
          <a:p>
            <a:r>
              <a:rPr lang="en-US" altLang="zh-CN" sz="1800" dirty="0">
                <a:latin typeface="Arial" panose="020B0604020202020204" pitchFamily="34" charset="0"/>
                <a:cs typeface="Arial" panose="020B0604020202020204" pitchFamily="34" charset="0"/>
              </a:rPr>
              <a:t>World’s first 1.3 GHz cryomodule with 8 mid-T (medium-temperature furnace bake) 9-cell cavities.</a:t>
            </a:r>
          </a:p>
          <a:p>
            <a:r>
              <a:rPr lang="en-US" altLang="zh-CN" sz="1800" dirty="0">
                <a:latin typeface="Arial" panose="020B0604020202020204" pitchFamily="34" charset="0"/>
                <a:cs typeface="Arial" panose="020B0604020202020204" pitchFamily="34" charset="0"/>
              </a:rPr>
              <a:t>World’s record Q cavity in the cryomodule. Exceeds CEPC specification.</a:t>
            </a:r>
            <a:endParaRPr lang="zh-CN" altLang="en-US" sz="1800" dirty="0"/>
          </a:p>
        </p:txBody>
      </p:sp>
      <p:sp>
        <p:nvSpPr>
          <p:cNvPr id="3" name="标题 2">
            <a:extLst>
              <a:ext uri="{FF2B5EF4-FFF2-40B4-BE49-F238E27FC236}">
                <a16:creationId xmlns:a16="http://schemas.microsoft.com/office/drawing/2014/main" id="{45ED6F61-52AA-4BC4-8B94-4777921E8F14}"/>
              </a:ext>
            </a:extLst>
          </p:cNvPr>
          <p:cNvSpPr>
            <a:spLocks noGrp="1"/>
          </p:cNvSpPr>
          <p:nvPr>
            <p:ph type="title"/>
          </p:nvPr>
        </p:nvSpPr>
        <p:spPr>
          <a:xfrm>
            <a:off x="0" y="-62166"/>
            <a:ext cx="12192000" cy="929040"/>
          </a:xfrm>
        </p:spPr>
        <p:txBody>
          <a:bodyPr vert="horz" lIns="91440" tIns="45720" rIns="91440" bIns="45720" rtlCol="0" anchor="ctr">
            <a:normAutofit/>
          </a:bodyPr>
          <a:lstStyle/>
          <a:p>
            <a:pPr algn="ctr"/>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IHEP Mid-T High Q 1.3 GHz Cryomodule</a:t>
            </a:r>
            <a:endParaRPr lang="zh-CN" altLang="en-US" sz="2800" dirty="0">
              <a:solidFill>
                <a:srgbClr val="FF0000"/>
              </a:solidFill>
              <a:latin typeface="Arial Rounded MT Bold" panose="020F0704030504030204" pitchFamily="34" charset="0"/>
              <a:cs typeface="Tahoma" panose="020B0604030504040204" pitchFamily="34" charset="0"/>
            </a:endParaRPr>
          </a:p>
        </p:txBody>
      </p:sp>
      <p:sp>
        <p:nvSpPr>
          <p:cNvPr id="5" name="灯片编号占位符 4">
            <a:extLst>
              <a:ext uri="{FF2B5EF4-FFF2-40B4-BE49-F238E27FC236}">
                <a16:creationId xmlns:a16="http://schemas.microsoft.com/office/drawing/2014/main" id="{A7CBE3E9-4B05-4990-B42F-A8C92CF80826}"/>
              </a:ext>
            </a:extLst>
          </p:cNvPr>
          <p:cNvSpPr>
            <a:spLocks noGrp="1"/>
          </p:cNvSpPr>
          <p:nvPr>
            <p:ph type="sldNum" sz="quarter" idx="12"/>
          </p:nvPr>
        </p:nvSpPr>
        <p:spPr/>
        <p:txBody>
          <a:bodyPr/>
          <a:lstStyle/>
          <a:p>
            <a:fld id="{F15E9139-A00B-4B2A-98A6-095DC08F1345}" type="slidenum">
              <a:rPr lang="zh-CN" altLang="en-US" smtClean="0"/>
              <a:pPr/>
              <a:t>27</a:t>
            </a:fld>
            <a:endParaRPr lang="zh-CN" altLang="en-US"/>
          </a:p>
        </p:txBody>
      </p:sp>
      <p:graphicFrame>
        <p:nvGraphicFramePr>
          <p:cNvPr id="6" name="内容占位符 4">
            <a:extLst>
              <a:ext uri="{FF2B5EF4-FFF2-40B4-BE49-F238E27FC236}">
                <a16:creationId xmlns:a16="http://schemas.microsoft.com/office/drawing/2014/main" id="{AD0FCAF0-57D4-4953-A659-4B1F57187CCC}"/>
              </a:ext>
            </a:extLst>
          </p:cNvPr>
          <p:cNvGraphicFramePr>
            <a:graphicFrameLocks/>
          </p:cNvGraphicFramePr>
          <p:nvPr/>
        </p:nvGraphicFramePr>
        <p:xfrm>
          <a:off x="488668" y="2706449"/>
          <a:ext cx="5951124" cy="1683535"/>
        </p:xfrm>
        <a:graphic>
          <a:graphicData uri="http://schemas.openxmlformats.org/drawingml/2006/table">
            <a:tbl>
              <a:tblPr firstRow="1" firstCol="1" bandRow="1"/>
              <a:tblGrid>
                <a:gridCol w="1944000">
                  <a:extLst>
                    <a:ext uri="{9D8B030D-6E8A-4147-A177-3AD203B41FA5}">
                      <a16:colId xmlns:a16="http://schemas.microsoft.com/office/drawing/2014/main" val="1872722233"/>
                    </a:ext>
                  </a:extLst>
                </a:gridCol>
                <a:gridCol w="1335708">
                  <a:extLst>
                    <a:ext uri="{9D8B030D-6E8A-4147-A177-3AD203B41FA5}">
                      <a16:colId xmlns:a16="http://schemas.microsoft.com/office/drawing/2014/main" val="1600021384"/>
                    </a:ext>
                  </a:extLst>
                </a:gridCol>
                <a:gridCol w="1335708">
                  <a:extLst>
                    <a:ext uri="{9D8B030D-6E8A-4147-A177-3AD203B41FA5}">
                      <a16:colId xmlns:a16="http://schemas.microsoft.com/office/drawing/2014/main" val="3839175128"/>
                    </a:ext>
                  </a:extLst>
                </a:gridCol>
                <a:gridCol w="1335708">
                  <a:extLst>
                    <a:ext uri="{9D8B030D-6E8A-4147-A177-3AD203B41FA5}">
                      <a16:colId xmlns:a16="http://schemas.microsoft.com/office/drawing/2014/main" val="592403773"/>
                    </a:ext>
                  </a:extLst>
                </a:gridCol>
              </a:tblGrid>
              <a:tr h="99750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Parameters</a:t>
                      </a:r>
                      <a:endParaRPr lang="zh-CN" sz="1400" b="1" kern="100" dirty="0">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IHEP</a:t>
                      </a:r>
                    </a:p>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Mid-T CM</a:t>
                      </a:r>
                    </a:p>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Horizontal Test</a:t>
                      </a:r>
                      <a:endParaRPr lang="zh-CN" sz="1400" b="1" kern="100" dirty="0">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LCLS-II &amp; HE</a:t>
                      </a:r>
                    </a:p>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Spec</a:t>
                      </a:r>
                      <a:endParaRPr lang="zh-CN" sz="1400" b="1" kern="100" dirty="0">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CEPC Booster</a:t>
                      </a:r>
                    </a:p>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Higgs mode Spec</a:t>
                      </a:r>
                      <a:endParaRPr lang="zh-CN" sz="1400" b="1" kern="100" dirty="0">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8112408"/>
                  </a:ext>
                </a:extLst>
              </a:tr>
              <a:tr h="37864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l">
                        <a:spcAft>
                          <a:spcPts val="0"/>
                        </a:spcAft>
                      </a:pPr>
                      <a:r>
                        <a:rPr lang="en-US" altLang="zh-CN" sz="1400" b="1" i="0" kern="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 Avg. usable CW </a:t>
                      </a:r>
                      <a:r>
                        <a:rPr lang="en-US" altLang="zh-CN" sz="1400" b="1" i="1" kern="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E</a:t>
                      </a:r>
                      <a:r>
                        <a:rPr lang="en-US" altLang="zh-CN" sz="1400" b="1" kern="0" baseline="-250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acc </a:t>
                      </a:r>
                      <a:endParaRPr lang="zh-CN" sz="1400" b="1" kern="100" baseline="-250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ctr">
                        <a:spcAft>
                          <a:spcPts val="0"/>
                        </a:spcAft>
                      </a:pPr>
                      <a:r>
                        <a:rPr lang="en-US"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&gt; 23 MV/m</a:t>
                      </a:r>
                      <a:endParaRPr 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2.7×10</a:t>
                      </a:r>
                      <a:r>
                        <a:rPr lang="en-US" altLang="zh-CN" sz="1400" b="1" kern="100" baseline="300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10 </a:t>
                      </a:r>
                      <a:r>
                        <a:rPr lang="en-US" altLang="zh-CN" sz="1400" b="1" kern="100" baseline="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zh-CN" sz="1400" b="1" kern="100" baseline="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p>
                      <a:pPr indent="0" algn="ctr">
                        <a:spcAft>
                          <a:spcPts val="0"/>
                        </a:spcAft>
                      </a:pPr>
                      <a:r>
                        <a:rPr lang="en-US"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16 &amp; 20.8 MV/m</a:t>
                      </a:r>
                      <a:endParaRPr 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3.0×10</a:t>
                      </a:r>
                      <a:r>
                        <a:rPr lang="en-US" altLang="zh-CN" sz="1400" b="1" kern="100" baseline="300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10 </a:t>
                      </a:r>
                      <a:r>
                        <a:rPr lang="en-US" altLang="zh-CN" sz="1400" b="1" kern="100" baseline="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p>
                      <a:pPr indent="0" algn="ctr">
                        <a:spcAft>
                          <a:spcPts val="0"/>
                        </a:spcAft>
                      </a:pPr>
                      <a:r>
                        <a:rPr lang="en-US"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21.8 MV/m</a:t>
                      </a: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726198965"/>
                  </a:ext>
                </a:extLst>
              </a:tr>
              <a:tr h="3073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just">
                        <a:spcAft>
                          <a:spcPts val="0"/>
                        </a:spcAft>
                      </a:pPr>
                      <a:r>
                        <a:rPr lang="zh-CN" altLang="en-US" sz="1400" b="1" kern="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400" b="1" kern="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Avg. </a:t>
                      </a:r>
                      <a:r>
                        <a:rPr lang="en-US" altLang="zh-CN" sz="1400" b="1" i="0" kern="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Q</a:t>
                      </a:r>
                      <a:r>
                        <a:rPr lang="en-US" altLang="zh-CN" sz="1400" b="1" kern="0" baseline="-2500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0 </a:t>
                      </a:r>
                      <a:r>
                        <a:rPr lang="en-US" altLang="zh-CN" sz="1400" b="1" kern="0" baseline="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400" b="1" kern="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21 MV/m</a:t>
                      </a:r>
                      <a:endParaRPr lang="zh-CN" sz="1400" b="1" kern="100" baseline="-25000"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3.6×10</a:t>
                      </a:r>
                      <a:r>
                        <a:rPr lang="en-US" altLang="zh-CN" sz="1400" b="1" kern="100" baseline="3000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10</a:t>
                      </a:r>
                      <a:endParaRPr lang="zh-CN" sz="1400" b="1" kern="100"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ctr">
                        <a:spcAft>
                          <a:spcPts val="0"/>
                        </a:spcAft>
                      </a:pPr>
                      <a:endParaRPr lang="zh-CN" sz="16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40000"/>
                        <a:lumOff val="60000"/>
                      </a:srgb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3.0×10</a:t>
                      </a:r>
                      <a:r>
                        <a:rPr lang="en-US" altLang="zh-CN" sz="1600" b="1" kern="100" baseline="300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10</a:t>
                      </a:r>
                      <a:endParaRPr lang="zh-CN" altLang="zh-CN" sz="16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tc>
                <a:extLst>
                  <a:ext uri="{0D108BD9-81ED-4DB2-BD59-A6C34878D82A}">
                    <a16:rowId xmlns:a16="http://schemas.microsoft.com/office/drawing/2014/main" val="971545929"/>
                  </a:ext>
                </a:extLst>
              </a:tr>
            </a:tbl>
          </a:graphicData>
        </a:graphic>
      </p:graphicFrame>
      <p:pic>
        <p:nvPicPr>
          <p:cNvPr id="8" name="内容占位符 10">
            <a:extLst>
              <a:ext uri="{FF2B5EF4-FFF2-40B4-BE49-F238E27FC236}">
                <a16:creationId xmlns:a16="http://schemas.microsoft.com/office/drawing/2014/main" id="{62D069BB-B880-4F0E-A077-3A213DB934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0015871" y="4808031"/>
            <a:ext cx="1796203" cy="1347152"/>
          </a:xfrm>
          <a:prstGeom prst="rect">
            <a:avLst/>
          </a:prstGeom>
        </p:spPr>
      </p:pic>
      <p:pic>
        <p:nvPicPr>
          <p:cNvPr id="9" name="图片 8">
            <a:extLst>
              <a:ext uri="{FF2B5EF4-FFF2-40B4-BE49-F238E27FC236}">
                <a16:creationId xmlns:a16="http://schemas.microsoft.com/office/drawing/2014/main" id="{CF734DBF-3505-434D-ACD2-B0605518AC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8668" y="4593988"/>
            <a:ext cx="2432974" cy="1824731"/>
          </a:xfrm>
          <a:prstGeom prst="rect">
            <a:avLst/>
          </a:prstGeom>
        </p:spPr>
      </p:pic>
      <p:pic>
        <p:nvPicPr>
          <p:cNvPr id="10" name="内容占位符 5">
            <a:extLst>
              <a:ext uri="{FF2B5EF4-FFF2-40B4-BE49-F238E27FC236}">
                <a16:creationId xmlns:a16="http://schemas.microsoft.com/office/drawing/2014/main" id="{57F0ABFA-92C6-446D-BCD6-EAA20D976D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4922" y="4593988"/>
            <a:ext cx="3231732" cy="1817494"/>
          </a:xfrm>
          <a:prstGeom prst="rect">
            <a:avLst/>
          </a:prstGeom>
        </p:spPr>
      </p:pic>
      <p:pic>
        <p:nvPicPr>
          <p:cNvPr id="13" name="图片 12">
            <a:extLst>
              <a:ext uri="{FF2B5EF4-FFF2-40B4-BE49-F238E27FC236}">
                <a16:creationId xmlns:a16="http://schemas.microsoft.com/office/drawing/2014/main" id="{E21F325D-953C-436C-8DAA-C067FEA7B5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4914" y="4583505"/>
            <a:ext cx="3231733" cy="1817170"/>
          </a:xfrm>
          <a:prstGeom prst="rect">
            <a:avLst/>
          </a:prstGeom>
        </p:spPr>
      </p:pic>
      <p:pic>
        <p:nvPicPr>
          <p:cNvPr id="14" name="图片 13">
            <a:extLst>
              <a:ext uri="{FF2B5EF4-FFF2-40B4-BE49-F238E27FC236}">
                <a16:creationId xmlns:a16="http://schemas.microsoft.com/office/drawing/2014/main" id="{17B4B0F7-5033-40C5-9074-C68FEF9B4B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786" b="8587"/>
          <a:stretch/>
        </p:blipFill>
        <p:spPr>
          <a:xfrm>
            <a:off x="6767409" y="1395770"/>
            <a:ext cx="4820140" cy="2948494"/>
          </a:xfrm>
          <a:prstGeom prst="rect">
            <a:avLst/>
          </a:prstGeom>
        </p:spPr>
      </p:pic>
    </p:spTree>
    <p:extLst>
      <p:ext uri="{BB962C8B-B14F-4D97-AF65-F5344CB8AC3E}">
        <p14:creationId xmlns:p14="http://schemas.microsoft.com/office/powerpoint/2010/main" val="4070206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F58ECCA-7483-0643-867A-1BFFBED3B292}" type="slidenum">
              <a:rPr lang="en-US" smtClean="0"/>
              <a:t>28</a:t>
            </a:fld>
            <a:endParaRPr lang="en-US"/>
          </a:p>
        </p:txBody>
      </p:sp>
      <p:sp>
        <p:nvSpPr>
          <p:cNvPr id="6" name="Title 1"/>
          <p:cNvSpPr>
            <a:spLocks noGrp="1"/>
          </p:cNvSpPr>
          <p:nvPr>
            <p:ph type="title"/>
          </p:nvPr>
        </p:nvSpPr>
        <p:spPr>
          <a:xfrm>
            <a:off x="140121" y="128523"/>
            <a:ext cx="11566188" cy="674066"/>
          </a:xfrm>
        </p:spPr>
        <p:txBody>
          <a:bodyPr>
            <a:norm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Develop high-efficiency klystron</a:t>
            </a:r>
            <a:endParaRPr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7" name="灯片编号占位符 3"/>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t>28</a:t>
            </a:fld>
            <a:endParaRPr lang="zh-CN" altLang="en-US" dirty="0"/>
          </a:p>
        </p:txBody>
      </p:sp>
      <p:graphicFrame>
        <p:nvGraphicFramePr>
          <p:cNvPr id="9" name="图表 22"/>
          <p:cNvGraphicFramePr/>
          <p:nvPr/>
        </p:nvGraphicFramePr>
        <p:xfrm>
          <a:off x="4895767" y="3009850"/>
          <a:ext cx="6446688" cy="2884487"/>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35"/>
          <p:cNvSpPr txBox="1">
            <a:spLocks noChangeArrowheads="1"/>
          </p:cNvSpPr>
          <p:nvPr/>
        </p:nvSpPr>
        <p:spPr bwMode="auto">
          <a:xfrm>
            <a:off x="5767707" y="2755552"/>
            <a:ext cx="498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pPr algn="ctr"/>
            <a:r>
              <a:rPr lang="en-GB" altLang="zh-CN" sz="2000" dirty="0">
                <a:solidFill>
                  <a:srgbClr val="00B050"/>
                </a:solidFill>
              </a:rPr>
              <a:t>CEPC at 800 RMB/MWh and 6000 hours/year</a:t>
            </a:r>
          </a:p>
        </p:txBody>
      </p:sp>
      <p:sp>
        <p:nvSpPr>
          <p:cNvPr id="11" name="TextBox 40"/>
          <p:cNvSpPr txBox="1">
            <a:spLocks noChangeArrowheads="1"/>
          </p:cNvSpPr>
          <p:nvPr/>
        </p:nvSpPr>
        <p:spPr bwMode="auto">
          <a:xfrm rot="-5400000">
            <a:off x="3155792" y="4174300"/>
            <a:ext cx="323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r>
              <a:rPr lang="en-GB" altLang="zh-CN" dirty="0">
                <a:solidFill>
                  <a:srgbClr val="00B050"/>
                </a:solidFill>
              </a:rPr>
              <a:t>Excessive electricity bill, M RMB</a:t>
            </a:r>
          </a:p>
        </p:txBody>
      </p:sp>
      <p:sp>
        <p:nvSpPr>
          <p:cNvPr id="13" name="TextBox 41"/>
          <p:cNvSpPr txBox="1">
            <a:spLocks noChangeArrowheads="1"/>
          </p:cNvSpPr>
          <p:nvPr/>
        </p:nvSpPr>
        <p:spPr bwMode="auto">
          <a:xfrm>
            <a:off x="10334944" y="3373914"/>
            <a:ext cx="771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r>
              <a:rPr lang="en-GB" altLang="zh-CN" dirty="0">
                <a:solidFill>
                  <a:srgbClr val="00B050"/>
                </a:solidFill>
              </a:rPr>
              <a:t>1 year</a:t>
            </a:r>
          </a:p>
        </p:txBody>
      </p:sp>
      <p:sp>
        <p:nvSpPr>
          <p:cNvPr id="14" name="TextBox 42"/>
          <p:cNvSpPr txBox="1">
            <a:spLocks noChangeArrowheads="1"/>
          </p:cNvSpPr>
          <p:nvPr/>
        </p:nvSpPr>
        <p:spPr bwMode="auto">
          <a:xfrm>
            <a:off x="10290811" y="5813215"/>
            <a:ext cx="1357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r>
              <a:rPr lang="en-GB" altLang="zh-CN" dirty="0">
                <a:solidFill>
                  <a:srgbClr val="00B050"/>
                </a:solidFill>
              </a:rPr>
              <a:t>Efficiency, %</a:t>
            </a:r>
          </a:p>
        </p:txBody>
      </p:sp>
      <p:cxnSp>
        <p:nvCxnSpPr>
          <p:cNvPr id="15" name="直接连接符 6"/>
          <p:cNvCxnSpPr>
            <a:cxnSpLocks noChangeShapeType="1"/>
          </p:cNvCxnSpPr>
          <p:nvPr/>
        </p:nvCxnSpPr>
        <p:spPr bwMode="auto">
          <a:xfrm flipH="1" flipV="1">
            <a:off x="6758624" y="3286094"/>
            <a:ext cx="11113" cy="2406650"/>
          </a:xfrm>
          <a:prstGeom prst="line">
            <a:avLst/>
          </a:prstGeom>
          <a:noFill/>
          <a:ln w="19050" algn="ctr">
            <a:solidFill>
              <a:srgbClr val="00B050"/>
            </a:solidFill>
            <a:prstDash val="sysDash"/>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十字星 7"/>
          <p:cNvSpPr>
            <a:spLocks noChangeArrowheads="1"/>
          </p:cNvSpPr>
          <p:nvPr/>
        </p:nvSpPr>
        <p:spPr bwMode="auto">
          <a:xfrm>
            <a:off x="6644323" y="4080112"/>
            <a:ext cx="228600" cy="228600"/>
          </a:xfrm>
          <a:prstGeom prst="star4">
            <a:avLst>
              <a:gd name="adj" fmla="val 12500"/>
            </a:avLst>
          </a:prstGeom>
          <a:solidFill>
            <a:schemeClr val="accent1"/>
          </a:solidFill>
          <a:ln w="9525" algn="ctr">
            <a:solidFill>
              <a:srgbClr val="00B05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cxnSp>
        <p:nvCxnSpPr>
          <p:cNvPr id="17" name="直接连接符 43"/>
          <p:cNvCxnSpPr>
            <a:cxnSpLocks noChangeShapeType="1"/>
          </p:cNvCxnSpPr>
          <p:nvPr/>
        </p:nvCxnSpPr>
        <p:spPr bwMode="auto">
          <a:xfrm flipV="1">
            <a:off x="8207696" y="3762114"/>
            <a:ext cx="0" cy="1906587"/>
          </a:xfrm>
          <a:prstGeom prst="line">
            <a:avLst/>
          </a:prstGeom>
          <a:noFill/>
          <a:ln w="19050" algn="ctr">
            <a:solidFill>
              <a:srgbClr val="FFC000"/>
            </a:solidFill>
            <a:prstDash val="sysDash"/>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十字星 44"/>
          <p:cNvSpPr>
            <a:spLocks noChangeArrowheads="1"/>
          </p:cNvSpPr>
          <p:nvPr/>
        </p:nvSpPr>
        <p:spPr bwMode="auto">
          <a:xfrm>
            <a:off x="8668228" y="4496464"/>
            <a:ext cx="228600" cy="228600"/>
          </a:xfrm>
          <a:prstGeom prst="star4">
            <a:avLst>
              <a:gd name="adj" fmla="val 12500"/>
            </a:avLst>
          </a:prstGeom>
          <a:solidFill>
            <a:srgbClr val="FFC000"/>
          </a:solidFill>
          <a:ln w="9525" algn="ctr">
            <a:solidFill>
              <a:srgbClr val="00B050"/>
            </a:solidFill>
            <a:round/>
          </a:ln>
        </p:spPr>
        <p:txBody>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cxnSp>
        <p:nvCxnSpPr>
          <p:cNvPr id="19" name="直接连接符 45"/>
          <p:cNvCxnSpPr/>
          <p:nvPr/>
        </p:nvCxnSpPr>
        <p:spPr bwMode="auto">
          <a:xfrm flipH="1" flipV="1">
            <a:off x="9198611" y="3286095"/>
            <a:ext cx="0" cy="2409825"/>
          </a:xfrm>
          <a:prstGeom prst="line">
            <a:avLst/>
          </a:prstGeom>
          <a:solidFill>
            <a:schemeClr val="accent1"/>
          </a:solidFill>
          <a:ln w="19050" cap="flat" cmpd="sng" algn="ctr">
            <a:solidFill>
              <a:schemeClr val="accent2">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十字星 46"/>
          <p:cNvSpPr/>
          <p:nvPr/>
        </p:nvSpPr>
        <p:spPr bwMode="auto">
          <a:xfrm>
            <a:off x="9105316" y="4553562"/>
            <a:ext cx="228600" cy="228600"/>
          </a:xfrm>
          <a:prstGeom prst="star4">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a:p>
        </p:txBody>
      </p:sp>
      <p:cxnSp>
        <p:nvCxnSpPr>
          <p:cNvPr id="21" name="直接箭头连接符 17"/>
          <p:cNvCxnSpPr/>
          <p:nvPr/>
        </p:nvCxnSpPr>
        <p:spPr bwMode="auto">
          <a:xfrm>
            <a:off x="6769737" y="4036982"/>
            <a:ext cx="1463675" cy="0"/>
          </a:xfrm>
          <a:prstGeom prst="straightConnector1">
            <a:avLst/>
          </a:prstGeom>
          <a:solidFill>
            <a:schemeClr val="accent1"/>
          </a:solidFill>
          <a:ln w="9525" cap="flat" cmpd="sng" algn="ctr">
            <a:solidFill>
              <a:schemeClr val="accent5">
                <a:lumMod val="50000"/>
              </a:schemeClr>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p:cNvSpPr txBox="1">
            <a:spLocks noChangeArrowheads="1"/>
          </p:cNvSpPr>
          <p:nvPr/>
        </p:nvSpPr>
        <p:spPr bwMode="auto">
          <a:xfrm>
            <a:off x="6980874" y="3729008"/>
            <a:ext cx="963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r>
              <a:rPr lang="en-GB" altLang="zh-CN" sz="1400" dirty="0"/>
              <a:t>90 M RMB</a:t>
            </a:r>
          </a:p>
        </p:txBody>
      </p:sp>
      <p:cxnSp>
        <p:nvCxnSpPr>
          <p:cNvPr id="23" name="直接箭头连接符 49"/>
          <p:cNvCxnSpPr/>
          <p:nvPr/>
        </p:nvCxnSpPr>
        <p:spPr bwMode="auto">
          <a:xfrm>
            <a:off x="6750687" y="3552794"/>
            <a:ext cx="2447925" cy="0"/>
          </a:xfrm>
          <a:prstGeom prst="straightConnector1">
            <a:avLst/>
          </a:prstGeom>
          <a:solidFill>
            <a:schemeClr val="accent1"/>
          </a:solidFill>
          <a:ln w="9525" cap="flat" cmpd="sng" algn="ctr">
            <a:solidFill>
              <a:schemeClr val="accent5">
                <a:lumMod val="50000"/>
              </a:schemeClr>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Box 23"/>
          <p:cNvSpPr txBox="1">
            <a:spLocks noChangeArrowheads="1"/>
          </p:cNvSpPr>
          <p:nvPr/>
        </p:nvSpPr>
        <p:spPr bwMode="auto">
          <a:xfrm>
            <a:off x="7501574" y="3244820"/>
            <a:ext cx="10150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r>
              <a:rPr lang="en-GB" altLang="zh-CN" sz="1400" dirty="0"/>
              <a:t>130M RMB</a:t>
            </a:r>
          </a:p>
        </p:txBody>
      </p:sp>
      <p:sp>
        <p:nvSpPr>
          <p:cNvPr id="28" name="TextBox 27"/>
          <p:cNvSpPr txBox="1">
            <a:spLocks noChangeArrowheads="1"/>
          </p:cNvSpPr>
          <p:nvPr/>
        </p:nvSpPr>
        <p:spPr bwMode="auto">
          <a:xfrm>
            <a:off x="5367974" y="3214657"/>
            <a:ext cx="1349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r>
              <a:rPr lang="en-US" altLang="zh-CN"/>
              <a:t>Save Money</a:t>
            </a:r>
            <a:endParaRPr lang="zh-CN" altLang="en-US"/>
          </a:p>
        </p:txBody>
      </p:sp>
      <p:pic>
        <p:nvPicPr>
          <p:cNvPr id="30" name="图片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14570" y="1386492"/>
            <a:ext cx="2395220" cy="1769110"/>
          </a:xfrm>
          <a:prstGeom prst="rect">
            <a:avLst/>
          </a:prstGeom>
        </p:spPr>
      </p:pic>
      <p:cxnSp>
        <p:nvCxnSpPr>
          <p:cNvPr id="31" name="直接箭头连接符 12"/>
          <p:cNvCxnSpPr/>
          <p:nvPr/>
        </p:nvCxnSpPr>
        <p:spPr>
          <a:xfrm flipH="1">
            <a:off x="9264996" y="2442960"/>
            <a:ext cx="2245333" cy="2236109"/>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pic>
        <p:nvPicPr>
          <p:cNvPr id="32" name="图片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8933" y="1048500"/>
            <a:ext cx="4197350" cy="1478280"/>
          </a:xfrm>
          <a:prstGeom prst="rect">
            <a:avLst/>
          </a:prstGeom>
        </p:spPr>
      </p:pic>
      <p:pic>
        <p:nvPicPr>
          <p:cNvPr id="33" name="图片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68495" y="825935"/>
            <a:ext cx="1261745" cy="1682750"/>
          </a:xfrm>
          <a:prstGeom prst="rect">
            <a:avLst/>
          </a:prstGeom>
        </p:spPr>
      </p:pic>
      <p:cxnSp>
        <p:nvCxnSpPr>
          <p:cNvPr id="34" name="直接箭头连接符 14"/>
          <p:cNvCxnSpPr/>
          <p:nvPr/>
        </p:nvCxnSpPr>
        <p:spPr>
          <a:xfrm>
            <a:off x="6818179" y="2395659"/>
            <a:ext cx="1845919" cy="2086415"/>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35" name="直接箭头连接符 15"/>
          <p:cNvCxnSpPr/>
          <p:nvPr/>
        </p:nvCxnSpPr>
        <p:spPr>
          <a:xfrm>
            <a:off x="2908021" y="2395659"/>
            <a:ext cx="4511400" cy="1891993"/>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sp>
        <p:nvSpPr>
          <p:cNvPr id="36" name="TextBox 54"/>
          <p:cNvSpPr txBox="1">
            <a:spLocks noChangeArrowheads="1"/>
          </p:cNvSpPr>
          <p:nvPr/>
        </p:nvSpPr>
        <p:spPr bwMode="auto">
          <a:xfrm>
            <a:off x="182310" y="2654054"/>
            <a:ext cx="35084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r>
              <a:rPr lang="en-US" altLang="zh-CN" dirty="0">
                <a:solidFill>
                  <a:srgbClr val="00B050"/>
                </a:solidFill>
                <a:latin typeface="Arial" panose="020B0604020202020204" pitchFamily="34" charset="0"/>
                <a:ea typeface="+mj-ea"/>
                <a:cs typeface="Arial" panose="020B0604020202020204" pitchFamily="34" charset="0"/>
              </a:rPr>
              <a:t>First klystron, 62% efficiency, already met the standard</a:t>
            </a:r>
            <a:endParaRPr lang="en-US" altLang="en-GB" dirty="0">
              <a:solidFill>
                <a:srgbClr val="00B050"/>
              </a:solidFill>
              <a:latin typeface="Arial" panose="020B0604020202020204" pitchFamily="34" charset="0"/>
              <a:ea typeface="+mj-ea"/>
              <a:cs typeface="Arial" panose="020B0604020202020204" pitchFamily="34" charset="0"/>
            </a:endParaRPr>
          </a:p>
        </p:txBody>
      </p:sp>
      <p:sp>
        <p:nvSpPr>
          <p:cNvPr id="37" name="TextBox 54"/>
          <p:cNvSpPr txBox="1">
            <a:spLocks noChangeArrowheads="1"/>
          </p:cNvSpPr>
          <p:nvPr/>
        </p:nvSpPr>
        <p:spPr bwMode="auto">
          <a:xfrm>
            <a:off x="7404369" y="1460022"/>
            <a:ext cx="26664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r>
              <a:rPr lang="en-US" altLang="zh-CN" sz="1600" dirty="0">
                <a:solidFill>
                  <a:srgbClr val="00B050"/>
                </a:solidFill>
                <a:latin typeface="Comic Sans MS" pitchFamily="66" charset="0"/>
                <a:ea typeface="+mn-ea"/>
              </a:rPr>
              <a:t>Efficiency target of 75% for the second klystron (single injection high efficiency)</a:t>
            </a:r>
            <a:endParaRPr lang="en-US" altLang="en-GB" sz="1600" dirty="0">
              <a:solidFill>
                <a:srgbClr val="00B050"/>
              </a:solidFill>
              <a:latin typeface="Comic Sans MS" pitchFamily="66" charset="0"/>
              <a:ea typeface="+mn-ea"/>
            </a:endParaRPr>
          </a:p>
        </p:txBody>
      </p:sp>
      <p:sp>
        <p:nvSpPr>
          <p:cNvPr id="38" name="TextBox 54"/>
          <p:cNvSpPr txBox="1">
            <a:spLocks noChangeArrowheads="1"/>
          </p:cNvSpPr>
          <p:nvPr/>
        </p:nvSpPr>
        <p:spPr bwMode="auto">
          <a:xfrm>
            <a:off x="9578949" y="338906"/>
            <a:ext cx="26664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r>
              <a:rPr lang="en-US" altLang="zh-CN" dirty="0">
                <a:solidFill>
                  <a:srgbClr val="0000FF"/>
                </a:solidFill>
              </a:rPr>
              <a:t>Efficiency target of 80.5% for the third klystron (multiple injection high efficiency)</a:t>
            </a:r>
            <a:endParaRPr lang="en-US" altLang="en-GB" dirty="0">
              <a:solidFill>
                <a:srgbClr val="0000FF"/>
              </a:solidFill>
            </a:endParaRPr>
          </a:p>
        </p:txBody>
      </p:sp>
      <p:sp>
        <p:nvSpPr>
          <p:cNvPr id="39" name="十字星 7"/>
          <p:cNvSpPr>
            <a:spLocks noChangeArrowheads="1"/>
          </p:cNvSpPr>
          <p:nvPr/>
        </p:nvSpPr>
        <p:spPr bwMode="auto">
          <a:xfrm>
            <a:off x="7384883" y="4287652"/>
            <a:ext cx="228600" cy="228600"/>
          </a:xfrm>
          <a:prstGeom prst="star4">
            <a:avLst>
              <a:gd name="adj" fmla="val 12500"/>
            </a:avLst>
          </a:prstGeom>
          <a:solidFill>
            <a:schemeClr val="accent1"/>
          </a:solidFill>
          <a:ln w="9525" algn="ctr">
            <a:solidFill>
              <a:srgbClr val="00B05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40" name="内容占位符 2"/>
          <p:cNvSpPr>
            <a:spLocks noGrp="1"/>
          </p:cNvSpPr>
          <p:nvPr>
            <p:ph idx="1"/>
          </p:nvPr>
        </p:nvSpPr>
        <p:spPr>
          <a:xfrm>
            <a:off x="565375" y="6095333"/>
            <a:ext cx="10497185" cy="762667"/>
          </a:xfrm>
          <a:ln>
            <a:solidFill>
              <a:schemeClr val="tx1"/>
            </a:solidFill>
          </a:ln>
        </p:spPr>
        <p:txBody>
          <a:bodyPr>
            <a:noAutofit/>
          </a:bodyPr>
          <a:lstStyle/>
          <a:p>
            <a:pPr marL="0" indent="0" algn="ctr">
              <a:lnSpc>
                <a:spcPct val="120000"/>
              </a:lnSpc>
              <a:spcBef>
                <a:spcPts val="300"/>
              </a:spcBef>
              <a:spcAft>
                <a:spcPts val="600"/>
              </a:spcAft>
              <a:buNone/>
            </a:pPr>
            <a:r>
              <a:rPr lang="en-US" altLang="zh-CN" sz="1800" b="1" dirty="0">
                <a:solidFill>
                  <a:srgbClr val="C00000"/>
                </a:solidFill>
              </a:rPr>
              <a:t>The CEPC can save 160M kWh of electricity per year by increasing the conventional efficiency (55%) of the klystron to a high efficiency of 80%.</a:t>
            </a:r>
            <a:endParaRPr lang="zh-CN" altLang="en-US" sz="1800" b="1" dirty="0">
              <a:solidFill>
                <a:srgbClr val="C00000"/>
              </a:solidFill>
            </a:endParaRPr>
          </a:p>
        </p:txBody>
      </p:sp>
      <p:pic>
        <p:nvPicPr>
          <p:cNvPr id="41" name="Picture 40"/>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4650637" y="820423"/>
            <a:ext cx="1471262" cy="1668480"/>
          </a:xfrm>
          <a:prstGeom prst="rect">
            <a:avLst/>
          </a:prstGeom>
        </p:spPr>
      </p:pic>
      <p:sp>
        <p:nvSpPr>
          <p:cNvPr id="42" name="文本框 42"/>
          <p:cNvSpPr txBox="1"/>
          <p:nvPr/>
        </p:nvSpPr>
        <p:spPr>
          <a:xfrm>
            <a:off x="185075" y="5304069"/>
            <a:ext cx="4281772" cy="830997"/>
          </a:xfrm>
          <a:prstGeom prst="rect">
            <a:avLst/>
          </a:prstGeom>
          <a:noFill/>
        </p:spPr>
        <p:txBody>
          <a:bodyPr wrap="square">
            <a:spAutoFit/>
          </a:bodyPr>
          <a:lstStyle/>
          <a:p>
            <a:pPr algn="ctr"/>
            <a:r>
              <a:rPr lang="en-US" altLang="zh-CN" sz="1600" kern="100" dirty="0">
                <a:solidFill>
                  <a:schemeClr val="accent1"/>
                </a:solidFill>
                <a:latin typeface="Arial" panose="020B0604020202020204" pitchFamily="34" charset="0"/>
                <a:ea typeface="微软雅黑" panose="020B0503020204020204" pitchFamily="34" charset="-122"/>
                <a:cs typeface="Arial" panose="020B0604020202020204" pitchFamily="34" charset="0"/>
              </a:rPr>
              <a:t>High-efficiency prototype klystron efficiency has reached 70.5% @ 630</a:t>
            </a:r>
            <a:r>
              <a:rPr lang="en-US" altLang="zh-CN" sz="1600" dirty="0">
                <a:solidFill>
                  <a:schemeClr val="accent1"/>
                </a:solidFill>
                <a:latin typeface="Arial" panose="020B0604020202020204" pitchFamily="34" charset="0"/>
                <a:cs typeface="Arial" panose="020B0604020202020204" pitchFamily="34" charset="0"/>
              </a:rPr>
              <a:t>kW, now has been further modified</a:t>
            </a:r>
            <a:endParaRPr lang="en-US" altLang="zh-CN" sz="1600" kern="100" dirty="0">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43" name="图表 13"/>
          <p:cNvGraphicFramePr/>
          <p:nvPr>
            <p:extLst>
              <p:ext uri="{D42A27DB-BD31-4B8C-83A1-F6EECF244321}">
                <p14:modId xmlns:p14="http://schemas.microsoft.com/office/powerpoint/2010/main" val="1616647295"/>
              </p:ext>
            </p:extLst>
          </p:nvPr>
        </p:nvGraphicFramePr>
        <p:xfrm>
          <a:off x="448629" y="3312848"/>
          <a:ext cx="3987218" cy="2036746"/>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F58ECCA-7483-0643-867A-1BFFBED3B292}" type="slidenum">
              <a:rPr lang="en-US" smtClean="0"/>
              <a:t>29</a:t>
            </a:fld>
            <a:endParaRPr lang="en-US"/>
          </a:p>
        </p:txBody>
      </p:sp>
      <p:sp>
        <p:nvSpPr>
          <p:cNvPr id="6" name="Title 1"/>
          <p:cNvSpPr>
            <a:spLocks noGrp="1"/>
          </p:cNvSpPr>
          <p:nvPr>
            <p:ph type="title"/>
          </p:nvPr>
        </p:nvSpPr>
        <p:spPr>
          <a:xfrm>
            <a:off x="126672" y="68592"/>
            <a:ext cx="11566188" cy="674066"/>
          </a:xfrm>
        </p:spPr>
        <p:txBody>
          <a:bodyPr>
            <a:norm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Optimization of the large cryogenic system</a:t>
            </a:r>
            <a:endParaRPr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pic>
        <p:nvPicPr>
          <p:cNvPr id="10" name="图片 9">
            <a:extLst>
              <a:ext uri="{FF2B5EF4-FFF2-40B4-BE49-F238E27FC236}">
                <a16:creationId xmlns:a16="http://schemas.microsoft.com/office/drawing/2014/main" id="{30D4E844-D619-43A4-8101-1030DEC73E46}"/>
              </a:ext>
            </a:extLst>
          </p:cNvPr>
          <p:cNvPicPr>
            <a:picLocks noChangeAspect="1"/>
          </p:cNvPicPr>
          <p:nvPr/>
        </p:nvPicPr>
        <p:blipFill>
          <a:blip r:embed="rId3"/>
          <a:stretch>
            <a:fillRect/>
          </a:stretch>
        </p:blipFill>
        <p:spPr>
          <a:xfrm>
            <a:off x="679479" y="3616108"/>
            <a:ext cx="8368867" cy="3122436"/>
          </a:xfrm>
          <a:prstGeom prst="rect">
            <a:avLst/>
          </a:prstGeom>
        </p:spPr>
      </p:pic>
      <p:sp>
        <p:nvSpPr>
          <p:cNvPr id="314" name="箭头: 下 313">
            <a:extLst>
              <a:ext uri="{FF2B5EF4-FFF2-40B4-BE49-F238E27FC236}">
                <a16:creationId xmlns:a16="http://schemas.microsoft.com/office/drawing/2014/main" id="{2559B1BB-2C26-4727-9C15-7050CC82AE00}"/>
              </a:ext>
            </a:extLst>
          </p:cNvPr>
          <p:cNvSpPr/>
          <p:nvPr/>
        </p:nvSpPr>
        <p:spPr>
          <a:xfrm>
            <a:off x="10200640" y="3166879"/>
            <a:ext cx="726372" cy="9733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omic Sans MS" panose="030F0702030302020204" pitchFamily="66" charset="0"/>
            </a:endParaRPr>
          </a:p>
        </p:txBody>
      </p:sp>
      <p:sp>
        <p:nvSpPr>
          <p:cNvPr id="315" name="文本框 314">
            <a:extLst>
              <a:ext uri="{FF2B5EF4-FFF2-40B4-BE49-F238E27FC236}">
                <a16:creationId xmlns:a16="http://schemas.microsoft.com/office/drawing/2014/main" id="{FD2AA0A1-54E2-4054-8E70-766D194EA485}"/>
              </a:ext>
            </a:extLst>
          </p:cNvPr>
          <p:cNvSpPr txBox="1"/>
          <p:nvPr/>
        </p:nvSpPr>
        <p:spPr>
          <a:xfrm>
            <a:off x="10283489" y="2551157"/>
            <a:ext cx="635110" cy="369332"/>
          </a:xfrm>
          <a:prstGeom prst="rect">
            <a:avLst/>
          </a:prstGeom>
          <a:noFill/>
        </p:spPr>
        <p:txBody>
          <a:bodyPr wrap="none" rtlCol="0">
            <a:spAutoFit/>
          </a:bodyPr>
          <a:lstStyle/>
          <a:p>
            <a:r>
              <a:rPr lang="en-US" altLang="zh-CN" dirty="0">
                <a:latin typeface="Comic Sans MS" panose="030F0702030302020204" pitchFamily="66" charset="0"/>
              </a:rPr>
              <a:t>CDR</a:t>
            </a:r>
            <a:endParaRPr lang="zh-CN" altLang="en-US" dirty="0">
              <a:latin typeface="Comic Sans MS" panose="030F0702030302020204" pitchFamily="66" charset="0"/>
            </a:endParaRPr>
          </a:p>
        </p:txBody>
      </p:sp>
      <p:sp>
        <p:nvSpPr>
          <p:cNvPr id="316" name="文本框 315">
            <a:extLst>
              <a:ext uri="{FF2B5EF4-FFF2-40B4-BE49-F238E27FC236}">
                <a16:creationId xmlns:a16="http://schemas.microsoft.com/office/drawing/2014/main" id="{508AB2D5-7966-4E8F-A899-9477B171FF74}"/>
              </a:ext>
            </a:extLst>
          </p:cNvPr>
          <p:cNvSpPr txBox="1"/>
          <p:nvPr/>
        </p:nvSpPr>
        <p:spPr>
          <a:xfrm>
            <a:off x="10270362" y="4301469"/>
            <a:ext cx="652743" cy="369332"/>
          </a:xfrm>
          <a:prstGeom prst="rect">
            <a:avLst/>
          </a:prstGeom>
          <a:noFill/>
        </p:spPr>
        <p:txBody>
          <a:bodyPr wrap="none" rtlCol="0">
            <a:spAutoFit/>
          </a:bodyPr>
          <a:lstStyle/>
          <a:p>
            <a:r>
              <a:rPr lang="en-US" altLang="zh-CN" dirty="0">
                <a:latin typeface="Comic Sans MS" panose="030F0702030302020204" pitchFamily="66" charset="0"/>
              </a:rPr>
              <a:t>TDR</a:t>
            </a:r>
            <a:endParaRPr lang="zh-CN" altLang="en-US" dirty="0">
              <a:latin typeface="Comic Sans MS" panose="030F0702030302020204" pitchFamily="66" charset="0"/>
            </a:endParaRPr>
          </a:p>
        </p:txBody>
      </p:sp>
      <p:sp>
        <p:nvSpPr>
          <p:cNvPr id="317" name="文本框 316">
            <a:extLst>
              <a:ext uri="{FF2B5EF4-FFF2-40B4-BE49-F238E27FC236}">
                <a16:creationId xmlns:a16="http://schemas.microsoft.com/office/drawing/2014/main" id="{A39B027F-1219-4BAE-AA9C-A9357DA1EF89}"/>
              </a:ext>
            </a:extLst>
          </p:cNvPr>
          <p:cNvSpPr txBox="1"/>
          <p:nvPr/>
        </p:nvSpPr>
        <p:spPr>
          <a:xfrm>
            <a:off x="9474481" y="4639866"/>
            <a:ext cx="2590847" cy="1754326"/>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marL="285750" indent="-285750">
              <a:buFont typeface="Wingdings" panose="05000000000000000000" pitchFamily="2" charset="2"/>
              <a:buChar char="p"/>
            </a:pPr>
            <a:r>
              <a:rPr lang="en-US" altLang="zh-CN" dirty="0">
                <a:latin typeface="Comic Sans MS" panose="030F0702030302020204" pitchFamily="66" charset="0"/>
              </a:rPr>
              <a:t>Eliminate many small valve boxes;</a:t>
            </a:r>
          </a:p>
          <a:p>
            <a:pPr marL="285750" indent="-285750">
              <a:buFont typeface="Wingdings" panose="05000000000000000000" pitchFamily="2" charset="2"/>
              <a:buChar char="p"/>
            </a:pPr>
            <a:r>
              <a:rPr lang="en-US" altLang="zh-CN" dirty="0">
                <a:latin typeface="Comic Sans MS" panose="030F0702030302020204" pitchFamily="66" charset="0"/>
              </a:rPr>
              <a:t>Process flow looks more easier;</a:t>
            </a:r>
          </a:p>
          <a:p>
            <a:pPr marL="285750" indent="-285750">
              <a:buFont typeface="Wingdings" panose="05000000000000000000" pitchFamily="2" charset="2"/>
              <a:buChar char="p"/>
            </a:pPr>
            <a:r>
              <a:rPr lang="en-US" altLang="zh-CN" dirty="0">
                <a:latin typeface="Comic Sans MS" panose="030F0702030302020204" pitchFamily="66" charset="0"/>
              </a:rPr>
              <a:t>Reduce the cryogenic cost;</a:t>
            </a:r>
            <a:endParaRPr lang="zh-CN" altLang="en-US" dirty="0">
              <a:latin typeface="Comic Sans MS" panose="030F0702030302020204" pitchFamily="66" charset="0"/>
            </a:endParaRPr>
          </a:p>
        </p:txBody>
      </p:sp>
      <p:sp>
        <p:nvSpPr>
          <p:cNvPr id="319" name="矩形: 圆角 56">
            <a:extLst>
              <a:ext uri="{FF2B5EF4-FFF2-40B4-BE49-F238E27FC236}">
                <a16:creationId xmlns:a16="http://schemas.microsoft.com/office/drawing/2014/main" id="{54A2B81F-7230-4998-93CB-124AD2F58422}"/>
              </a:ext>
            </a:extLst>
          </p:cNvPr>
          <p:cNvSpPr/>
          <p:nvPr/>
        </p:nvSpPr>
        <p:spPr bwMode="auto">
          <a:xfrm>
            <a:off x="126672" y="3653542"/>
            <a:ext cx="9165544" cy="3135866"/>
          </a:xfrm>
          <a:prstGeom prst="roundRect">
            <a:avLst>
              <a:gd name="adj" fmla="val 3360"/>
            </a:avLst>
          </a:prstGeom>
          <a:solidFill>
            <a:schemeClr val="accent2">
              <a:lumMod val="40000"/>
              <a:lumOff val="60000"/>
              <a:alpha val="10000"/>
            </a:schemeClr>
          </a:solidFill>
          <a:ln w="28575" cap="flat" cmpd="sng" algn="ctr">
            <a:solidFill>
              <a:schemeClr val="accent3"/>
            </a:solidFill>
            <a:prstDash val="solid"/>
            <a:miter lim="800000"/>
          </a:ln>
        </p:spPr>
        <p:txBody>
          <a:bodyPr/>
          <a:lstStyle/>
          <a:p>
            <a:pPr marL="0" marR="0" lvl="0" indent="0" algn="l" defTabSz="914400">
              <a:lnSpc>
                <a:spcPct val="100000"/>
              </a:lnSpc>
              <a:spcBef>
                <a:spcPts val="0"/>
              </a:spcBef>
              <a:spcAft>
                <a:spcPts val="0"/>
              </a:spcAft>
              <a:buClrTx/>
              <a:buSzTx/>
              <a:buFontTx/>
              <a:buNone/>
              <a:defRPr/>
            </a:pPr>
            <a:endParaRPr lang="zh-CN" sz="1800" b="0" i="0" u="none" strike="noStrike" cap="none" spc="0" dirty="0">
              <a:ln>
                <a:noFill/>
              </a:ln>
              <a:solidFill>
                <a:prstClr val="black"/>
              </a:solidFill>
              <a:latin typeface="微软雅黑" panose="020B0503020204020204" pitchFamily="34" charset="-122"/>
              <a:ea typeface="微软雅黑" panose="020B0503020204020204" pitchFamily="34" charset="-122"/>
              <a:cs typeface="+mn-cs"/>
            </a:endParaRPr>
          </a:p>
        </p:txBody>
      </p:sp>
      <p:pic>
        <p:nvPicPr>
          <p:cNvPr id="320" name="图片 319">
            <a:extLst>
              <a:ext uri="{FF2B5EF4-FFF2-40B4-BE49-F238E27FC236}">
                <a16:creationId xmlns:a16="http://schemas.microsoft.com/office/drawing/2014/main" id="{83C33038-92C9-4C45-9347-4BA3937857CB}"/>
              </a:ext>
            </a:extLst>
          </p:cNvPr>
          <p:cNvPicPr>
            <a:picLocks noChangeAspect="1"/>
          </p:cNvPicPr>
          <p:nvPr/>
        </p:nvPicPr>
        <p:blipFill>
          <a:blip r:embed="rId4"/>
          <a:stretch>
            <a:fillRect/>
          </a:stretch>
        </p:blipFill>
        <p:spPr>
          <a:xfrm>
            <a:off x="86031" y="1023986"/>
            <a:ext cx="9206185" cy="2719052"/>
          </a:xfrm>
          <a:prstGeom prst="rect">
            <a:avLst/>
          </a:prstGeom>
        </p:spPr>
      </p:pic>
      <p:sp>
        <p:nvSpPr>
          <p:cNvPr id="318" name="矩形: 圆角 56">
            <a:extLst>
              <a:ext uri="{FF2B5EF4-FFF2-40B4-BE49-F238E27FC236}">
                <a16:creationId xmlns:a16="http://schemas.microsoft.com/office/drawing/2014/main" id="{3B97C734-889E-4370-BE5F-13FFCD598D87}"/>
              </a:ext>
            </a:extLst>
          </p:cNvPr>
          <p:cNvSpPr/>
          <p:nvPr/>
        </p:nvSpPr>
        <p:spPr bwMode="auto">
          <a:xfrm>
            <a:off x="115509" y="890657"/>
            <a:ext cx="9206184" cy="2699508"/>
          </a:xfrm>
          <a:prstGeom prst="roundRect">
            <a:avLst>
              <a:gd name="adj" fmla="val 3360"/>
            </a:avLst>
          </a:prstGeom>
          <a:solidFill>
            <a:schemeClr val="accent1">
              <a:lumMod val="75000"/>
              <a:alpha val="10000"/>
            </a:schemeClr>
          </a:solidFill>
          <a:ln w="28575" cap="flat" cmpd="sng" algn="ctr">
            <a:solidFill>
              <a:schemeClr val="accent3"/>
            </a:solidFill>
            <a:prstDash val="solid"/>
            <a:miter lim="800000"/>
          </a:ln>
        </p:spPr>
        <p:txBody>
          <a:bodyPr/>
          <a:lstStyle/>
          <a:p>
            <a:pPr marL="0" marR="0" lvl="0" indent="0" algn="l" defTabSz="914400">
              <a:lnSpc>
                <a:spcPct val="100000"/>
              </a:lnSpc>
              <a:spcBef>
                <a:spcPts val="0"/>
              </a:spcBef>
              <a:spcAft>
                <a:spcPts val="0"/>
              </a:spcAft>
              <a:buClrTx/>
              <a:buSzTx/>
              <a:buFontTx/>
              <a:buNone/>
              <a:defRPr/>
            </a:pPr>
            <a:endParaRPr lang="zh-CN" sz="1800" b="0" i="0" u="none" strike="noStrike" cap="none" spc="0" dirty="0">
              <a:ln>
                <a:noFill/>
              </a:ln>
              <a:solidFill>
                <a:prstClr val="black"/>
              </a:solidFill>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657724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13754" y="-44705"/>
            <a:ext cx="10515600" cy="915035"/>
          </a:xfrm>
        </p:spPr>
        <p:txBody>
          <a:bodyPr>
            <a:normAutofit fontScale="90000"/>
          </a:bodyPr>
          <a:lstStyle/>
          <a:p>
            <a:r>
              <a:rPr lang="en-US" altLang="zh-CN"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High Energy Physics Accelerator</a:t>
            </a:r>
            <a:r>
              <a:rPr lang="zh-CN" altLang="en-US" dirty="0">
                <a:solidFill>
                  <a:srgbClr val="FF0000"/>
                </a:solidFill>
                <a:latin typeface="Arial Rounded MT Bold" panose="020F0704030504030204" pitchFamily="34" charset="0"/>
                <a:cs typeface="Tahoma" panose="020B0604030504040204" pitchFamily="34" charset="0"/>
              </a:rPr>
              <a:t>：</a:t>
            </a:r>
            <a:r>
              <a:rPr lang="en-US" altLang="zh-CN"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issues and challenges</a:t>
            </a:r>
            <a:endParaRPr lang="zh-CN" altLang="en-US" dirty="0">
              <a:solidFill>
                <a:srgbClr val="FF0000"/>
              </a:solidFill>
              <a:latin typeface="Arial Rounded MT Bold" panose="020F0704030504030204" pitchFamily="34" charset="0"/>
              <a:cs typeface="Tahoma" panose="020B0604030504040204" pitchFamily="34" charset="0"/>
            </a:endParaRPr>
          </a:p>
        </p:txBody>
      </p:sp>
      <p:sp>
        <p:nvSpPr>
          <p:cNvPr id="3" name="内容占位符 2"/>
          <p:cNvSpPr>
            <a:spLocks noGrp="1"/>
          </p:cNvSpPr>
          <p:nvPr>
            <p:ph idx="1"/>
          </p:nvPr>
        </p:nvSpPr>
        <p:spPr>
          <a:xfrm>
            <a:off x="221203" y="1048336"/>
            <a:ext cx="11655605" cy="1524352"/>
          </a:xfrm>
        </p:spPr>
        <p:txBody>
          <a:bodyPr>
            <a:normAutofit fontScale="55000" lnSpcReduction="20000"/>
          </a:bodyPr>
          <a:lstStyle/>
          <a:p>
            <a:r>
              <a:rPr lang="en-US" altLang="zh-CN" sz="2900" b="1" dirty="0">
                <a:latin typeface="Comic Sans MS" panose="030F0702030302020204" pitchFamily="66" charset="0"/>
                <a:ea typeface="Tahoma" panose="020B0604030504040204" pitchFamily="34" charset="0"/>
                <a:cs typeface="Tahoma" panose="020B0604030504040204" pitchFamily="34" charset="0"/>
              </a:rPr>
              <a:t>China is reducing energy pollution, promoting green accelerator and boosting unit energy GDP (</a:t>
            </a:r>
            <a:r>
              <a:rPr lang="en-US" altLang="zh-CN" sz="2900" b="1" dirty="0">
                <a:solidFill>
                  <a:srgbClr val="0070C0"/>
                </a:solidFill>
                <a:latin typeface="Comic Sans MS" panose="030F0702030302020204" pitchFamily="66" charset="0"/>
                <a:ea typeface="Tahoma" panose="020B0604030504040204" pitchFamily="34" charset="0"/>
                <a:cs typeface="Tahoma" panose="020B0604030504040204" pitchFamily="34" charset="0"/>
              </a:rPr>
              <a:t>China dual carbon strategy: achieve peak CO2 emissions before 2030 and carbon neutrality before 2060</a:t>
            </a:r>
            <a:r>
              <a:rPr lang="en-US" altLang="zh-CN" sz="2900" b="1" dirty="0">
                <a:latin typeface="Comic Sans MS" panose="030F0702030302020204" pitchFamily="66" charset="0"/>
                <a:ea typeface="Tahoma" panose="020B0604030504040204" pitchFamily="34" charset="0"/>
                <a:cs typeface="Tahoma" panose="020B0604030504040204" pitchFamily="34" charset="0"/>
              </a:rPr>
              <a:t>)</a:t>
            </a:r>
          </a:p>
          <a:p>
            <a:r>
              <a:rPr lang="en-US" altLang="zh-CN" sz="2900" b="1" dirty="0">
                <a:latin typeface="Comic Sans MS" panose="030F0702030302020204" pitchFamily="66" charset="0"/>
                <a:ea typeface="Tahoma" panose="020B0604030504040204" pitchFamily="34" charset="0"/>
                <a:cs typeface="Tahoma" panose="020B0604030504040204" pitchFamily="34" charset="0"/>
              </a:rPr>
              <a:t>Huge energy is needed for modern large colliders such as LHC, ILC, CEPC…</a:t>
            </a:r>
          </a:p>
          <a:p>
            <a:r>
              <a:rPr lang="en-US" altLang="zh-CN" sz="2900" b="1" dirty="0">
                <a:latin typeface="Comic Sans MS" panose="030F0702030302020204" pitchFamily="66" charset="0"/>
                <a:ea typeface="Tahoma" panose="020B0604030504040204" pitchFamily="34" charset="0"/>
                <a:cs typeface="Tahoma" panose="020B0604030504040204" pitchFamily="34" charset="0"/>
              </a:rPr>
              <a:t>Huge energy means huge cost and huge pollution.</a:t>
            </a:r>
          </a:p>
        </p:txBody>
      </p:sp>
      <p:sp>
        <p:nvSpPr>
          <p:cNvPr id="5" name="灯片编号占位符 4"/>
          <p:cNvSpPr>
            <a:spLocks noGrp="1"/>
          </p:cNvSpPr>
          <p:nvPr>
            <p:ph type="sldNum" sz="quarter" idx="12"/>
          </p:nvPr>
        </p:nvSpPr>
        <p:spPr/>
        <p:txBody>
          <a:bodyPr/>
          <a:lstStyle/>
          <a:p>
            <a:fld id="{BF58ECCA-7483-0643-867A-1BFFBED3B292}" type="slidenum">
              <a:rPr lang="en-US" smtClean="0"/>
              <a:t>3</a:t>
            </a:fld>
            <a:endParaRPr lang="en-US" dirty="0"/>
          </a:p>
        </p:txBody>
      </p:sp>
      <p:sp>
        <p:nvSpPr>
          <p:cNvPr id="6" name="矩形 5"/>
          <p:cNvSpPr/>
          <p:nvPr/>
        </p:nvSpPr>
        <p:spPr>
          <a:xfrm>
            <a:off x="1469322" y="3286224"/>
            <a:ext cx="2058965" cy="655464"/>
          </a:xfrm>
          <a:prstGeom prst="rect">
            <a:avLst/>
          </a:prstGeom>
        </p:spPr>
        <p:txBody>
          <a:bodyPr wrap="square">
            <a:spAutoFit/>
          </a:bodyPr>
          <a:lstStyle/>
          <a:p>
            <a:r>
              <a:rPr lang="en-US" altLang="zh-CN" dirty="0">
                <a:solidFill>
                  <a:srgbClr val="FF0000"/>
                </a:solidFill>
                <a:latin typeface="微软雅黑" panose="020B0503020204020204" pitchFamily="34" charset="-122"/>
                <a:ea typeface="微软雅黑" panose="020B0503020204020204" pitchFamily="34" charset="-122"/>
              </a:rPr>
              <a:t>LHC </a:t>
            </a:r>
            <a:r>
              <a:rPr lang="zh-CN" altLang="en-US" dirty="0">
                <a:solidFill>
                  <a:srgbClr val="FF0000"/>
                </a:solidFill>
                <a:latin typeface="微软雅黑" panose="020B0503020204020204" pitchFamily="34" charset="-122"/>
                <a:ea typeface="微软雅黑" panose="020B0503020204020204" pitchFamily="34" charset="-122"/>
              </a:rPr>
              <a:t>照片</a:t>
            </a:r>
            <a:endParaRPr lang="en-US" altLang="zh-CN" dirty="0">
              <a:solidFill>
                <a:srgbClr val="FF0000"/>
              </a:solidFill>
              <a:latin typeface="微软雅黑" panose="020B0503020204020204" pitchFamily="34" charset="-122"/>
              <a:ea typeface="微软雅黑" panose="020B0503020204020204" pitchFamily="34" charset="-122"/>
            </a:endParaRPr>
          </a:p>
          <a:p>
            <a:r>
              <a:rPr lang="zh-CN" altLang="en-US" dirty="0">
                <a:solidFill>
                  <a:srgbClr val="FF0000"/>
                </a:solidFill>
                <a:latin typeface="微软雅黑" panose="020B0503020204020204" pitchFamily="34" charset="-122"/>
                <a:ea typeface="微软雅黑" panose="020B0503020204020204" pitchFamily="34" charset="-122"/>
              </a:rPr>
              <a:t>功率 </a:t>
            </a:r>
            <a:r>
              <a:rPr lang="en-US" altLang="zh-CN" dirty="0">
                <a:solidFill>
                  <a:srgbClr val="FF0000"/>
                </a:solidFill>
                <a:latin typeface="微软雅黑" panose="020B0503020204020204" pitchFamily="34" charset="-122"/>
                <a:ea typeface="微软雅黑" panose="020B0503020204020204" pitchFamily="34" charset="-122"/>
              </a:rPr>
              <a:t>200MW</a:t>
            </a:r>
            <a:endParaRPr lang="zh-CN" altLang="en-US" dirty="0"/>
          </a:p>
        </p:txBody>
      </p:sp>
      <p:sp>
        <p:nvSpPr>
          <p:cNvPr id="7" name="矩形 6"/>
          <p:cNvSpPr/>
          <p:nvPr/>
        </p:nvSpPr>
        <p:spPr>
          <a:xfrm>
            <a:off x="9753187" y="5475719"/>
            <a:ext cx="2143943" cy="658396"/>
          </a:xfrm>
          <a:prstGeom prst="rect">
            <a:avLst/>
          </a:prstGeom>
        </p:spPr>
        <p:txBody>
          <a:bodyPr wrap="square">
            <a:spAutoFit/>
          </a:bodyPr>
          <a:lstStyle/>
          <a:p>
            <a:r>
              <a:rPr lang="en-US" altLang="zh-CN" dirty="0">
                <a:solidFill>
                  <a:srgbClr val="FF0000"/>
                </a:solidFill>
                <a:latin typeface="微软雅黑" panose="020B0503020204020204" pitchFamily="34" charset="-122"/>
                <a:ea typeface="微软雅黑" panose="020B0503020204020204" pitchFamily="34" charset="-122"/>
              </a:rPr>
              <a:t>HEPS </a:t>
            </a:r>
            <a:r>
              <a:rPr lang="zh-CN" altLang="en-US" dirty="0">
                <a:solidFill>
                  <a:srgbClr val="FF0000"/>
                </a:solidFill>
                <a:latin typeface="微软雅黑" panose="020B0503020204020204" pitchFamily="34" charset="-122"/>
                <a:ea typeface="微软雅黑" panose="020B0503020204020204" pitchFamily="34" charset="-122"/>
              </a:rPr>
              <a:t>照片</a:t>
            </a:r>
            <a:endParaRPr lang="en-US" altLang="zh-CN" dirty="0">
              <a:solidFill>
                <a:srgbClr val="FF0000"/>
              </a:solidFill>
              <a:latin typeface="微软雅黑" panose="020B0503020204020204" pitchFamily="34" charset="-122"/>
              <a:ea typeface="微软雅黑" panose="020B0503020204020204" pitchFamily="34" charset="-122"/>
            </a:endParaRPr>
          </a:p>
          <a:p>
            <a:r>
              <a:rPr lang="zh-CN" altLang="en-US" dirty="0">
                <a:solidFill>
                  <a:srgbClr val="FF0000"/>
                </a:solidFill>
                <a:latin typeface="微软雅黑" panose="020B0503020204020204" pitchFamily="34" charset="-122"/>
                <a:ea typeface="微软雅黑" panose="020B0503020204020204" pitchFamily="34" charset="-122"/>
              </a:rPr>
              <a:t>功率 ？</a:t>
            </a:r>
            <a:r>
              <a:rPr lang="en-US" altLang="zh-CN" dirty="0">
                <a:solidFill>
                  <a:srgbClr val="FF0000"/>
                </a:solidFill>
                <a:latin typeface="微软雅黑" panose="020B0503020204020204" pitchFamily="34" charset="-122"/>
                <a:ea typeface="微软雅黑" panose="020B0503020204020204" pitchFamily="34" charset="-122"/>
              </a:rPr>
              <a:t>MW</a:t>
            </a:r>
            <a:endParaRPr lang="zh-CN" altLang="en-US" dirty="0"/>
          </a:p>
        </p:txBody>
      </p:sp>
      <p:sp>
        <p:nvSpPr>
          <p:cNvPr id="9" name="矩形 8"/>
          <p:cNvSpPr/>
          <p:nvPr/>
        </p:nvSpPr>
        <p:spPr>
          <a:xfrm flipH="1">
            <a:off x="7122428" y="3070149"/>
            <a:ext cx="4657449" cy="655464"/>
          </a:xfrm>
          <a:prstGeom prst="rect">
            <a:avLst/>
          </a:prstGeom>
        </p:spPr>
        <p:txBody>
          <a:bodyPr wrap="square">
            <a:spAutoFit/>
          </a:bodyPr>
          <a:lstStyle/>
          <a:p>
            <a:r>
              <a:rPr lang="en-US" altLang="zh-CN" dirty="0">
                <a:solidFill>
                  <a:srgbClr val="FF0000"/>
                </a:solidFill>
                <a:latin typeface="微软雅黑" panose="020B0503020204020204" pitchFamily="34" charset="-122"/>
                <a:ea typeface="微软雅黑" panose="020B0503020204020204" pitchFamily="34" charset="-122"/>
              </a:rPr>
              <a:t>LCLSII </a:t>
            </a:r>
            <a:r>
              <a:rPr lang="zh-CN" altLang="en-US" dirty="0">
                <a:solidFill>
                  <a:srgbClr val="FF0000"/>
                </a:solidFill>
                <a:latin typeface="微软雅黑" panose="020B0503020204020204" pitchFamily="34" charset="-122"/>
                <a:ea typeface="微软雅黑" panose="020B0503020204020204" pitchFamily="34" charset="-122"/>
              </a:rPr>
              <a:t>照片</a:t>
            </a:r>
            <a:endParaRPr lang="en-US" altLang="zh-CN" dirty="0">
              <a:solidFill>
                <a:srgbClr val="FF0000"/>
              </a:solidFill>
              <a:latin typeface="微软雅黑" panose="020B0503020204020204" pitchFamily="34" charset="-122"/>
              <a:ea typeface="微软雅黑" panose="020B0503020204020204" pitchFamily="34" charset="-122"/>
            </a:endParaRPr>
          </a:p>
          <a:p>
            <a:r>
              <a:rPr lang="zh-CN" altLang="en-US" dirty="0">
                <a:solidFill>
                  <a:srgbClr val="FF0000"/>
                </a:solidFill>
                <a:latin typeface="微软雅黑" panose="020B0503020204020204" pitchFamily="34" charset="-122"/>
                <a:ea typeface="微软雅黑" panose="020B0503020204020204" pitchFamily="34" charset="-122"/>
              </a:rPr>
              <a:t>功率 </a:t>
            </a:r>
            <a:r>
              <a:rPr lang="en-US" altLang="zh-CN" dirty="0">
                <a:solidFill>
                  <a:srgbClr val="FF0000"/>
                </a:solidFill>
                <a:latin typeface="微软雅黑" panose="020B0503020204020204" pitchFamily="34" charset="-122"/>
                <a:ea typeface="微软雅黑" panose="020B0503020204020204" pitchFamily="34" charset="-122"/>
              </a:rPr>
              <a:t>200MW</a:t>
            </a:r>
            <a:endParaRPr lang="zh-CN" altLang="en-US" dirty="0"/>
          </a:p>
        </p:txBody>
      </p:sp>
      <p:sp>
        <p:nvSpPr>
          <p:cNvPr id="10" name="矩形 9"/>
          <p:cNvSpPr/>
          <p:nvPr/>
        </p:nvSpPr>
        <p:spPr>
          <a:xfrm>
            <a:off x="3789076" y="3251455"/>
            <a:ext cx="2058965" cy="655464"/>
          </a:xfrm>
          <a:prstGeom prst="rect">
            <a:avLst/>
          </a:prstGeom>
        </p:spPr>
        <p:txBody>
          <a:bodyPr wrap="square">
            <a:spAutoFit/>
          </a:bodyPr>
          <a:lstStyle/>
          <a:p>
            <a:r>
              <a:rPr lang="en-US" altLang="zh-CN" dirty="0">
                <a:solidFill>
                  <a:srgbClr val="FF0000"/>
                </a:solidFill>
                <a:latin typeface="微软雅黑" panose="020B0503020204020204" pitchFamily="34" charset="-122"/>
                <a:ea typeface="微软雅黑" panose="020B0503020204020204" pitchFamily="34" charset="-122"/>
              </a:rPr>
              <a:t>APS </a:t>
            </a:r>
            <a:r>
              <a:rPr lang="zh-CN" altLang="en-US" dirty="0">
                <a:solidFill>
                  <a:srgbClr val="FF0000"/>
                </a:solidFill>
                <a:latin typeface="微软雅黑" panose="020B0503020204020204" pitchFamily="34" charset="-122"/>
                <a:ea typeface="微软雅黑" panose="020B0503020204020204" pitchFamily="34" charset="-122"/>
              </a:rPr>
              <a:t>照片</a:t>
            </a:r>
            <a:endParaRPr lang="en-US" altLang="zh-CN" dirty="0">
              <a:solidFill>
                <a:srgbClr val="FF0000"/>
              </a:solidFill>
              <a:latin typeface="微软雅黑" panose="020B0503020204020204" pitchFamily="34" charset="-122"/>
              <a:ea typeface="微软雅黑" panose="020B0503020204020204" pitchFamily="34" charset="-122"/>
            </a:endParaRPr>
          </a:p>
          <a:p>
            <a:r>
              <a:rPr lang="zh-CN" altLang="en-US" dirty="0">
                <a:solidFill>
                  <a:srgbClr val="FF0000"/>
                </a:solidFill>
                <a:latin typeface="微软雅黑" panose="020B0503020204020204" pitchFamily="34" charset="-122"/>
                <a:ea typeface="微软雅黑" panose="020B0503020204020204" pitchFamily="34" charset="-122"/>
              </a:rPr>
              <a:t>功率 </a:t>
            </a:r>
            <a:r>
              <a:rPr lang="en-US" altLang="zh-CN" dirty="0">
                <a:solidFill>
                  <a:srgbClr val="FF0000"/>
                </a:solidFill>
                <a:latin typeface="微软雅黑" panose="020B0503020204020204" pitchFamily="34" charset="-122"/>
                <a:ea typeface="微软雅黑" panose="020B0503020204020204" pitchFamily="34" charset="-122"/>
              </a:rPr>
              <a:t>125MW</a:t>
            </a:r>
            <a:endParaRPr lang="zh-CN" altLang="en-US" dirty="0"/>
          </a:p>
        </p:txBody>
      </p:sp>
      <p:sp>
        <p:nvSpPr>
          <p:cNvPr id="11" name="矩形 10"/>
          <p:cNvSpPr/>
          <p:nvPr/>
        </p:nvSpPr>
        <p:spPr>
          <a:xfrm>
            <a:off x="6190093" y="5275376"/>
            <a:ext cx="2143943" cy="658396"/>
          </a:xfrm>
          <a:prstGeom prst="rect">
            <a:avLst/>
          </a:prstGeom>
        </p:spPr>
        <p:txBody>
          <a:bodyPr wrap="square">
            <a:spAutoFit/>
          </a:bodyPr>
          <a:lstStyle/>
          <a:p>
            <a:r>
              <a:rPr lang="en-US" altLang="zh-CN" dirty="0" err="1">
                <a:solidFill>
                  <a:srgbClr val="FF0000"/>
                </a:solidFill>
                <a:latin typeface="微软雅黑" panose="020B0503020204020204" pitchFamily="34" charset="-122"/>
                <a:ea typeface="微软雅黑" panose="020B0503020204020204" pitchFamily="34" charset="-122"/>
              </a:rPr>
              <a:t>CiADS</a:t>
            </a:r>
            <a:r>
              <a:rPr lang="en-US" altLang="zh-CN" dirty="0">
                <a:solidFill>
                  <a:srgbClr val="FF0000"/>
                </a:solidFill>
                <a:latin typeface="微软雅黑" panose="020B0503020204020204" pitchFamily="34" charset="-122"/>
                <a:ea typeface="微软雅黑" panose="020B0503020204020204" pitchFamily="34" charset="-122"/>
              </a:rPr>
              <a:t> </a:t>
            </a:r>
            <a:r>
              <a:rPr lang="zh-CN" altLang="en-US" dirty="0">
                <a:solidFill>
                  <a:srgbClr val="FF0000"/>
                </a:solidFill>
                <a:latin typeface="微软雅黑" panose="020B0503020204020204" pitchFamily="34" charset="-122"/>
                <a:ea typeface="微软雅黑" panose="020B0503020204020204" pitchFamily="34" charset="-122"/>
              </a:rPr>
              <a:t>照片</a:t>
            </a:r>
            <a:endParaRPr lang="en-US" altLang="zh-CN" dirty="0">
              <a:solidFill>
                <a:srgbClr val="FF0000"/>
              </a:solidFill>
              <a:latin typeface="微软雅黑" panose="020B0503020204020204" pitchFamily="34" charset="-122"/>
              <a:ea typeface="微软雅黑" panose="020B0503020204020204" pitchFamily="34" charset="-122"/>
            </a:endParaRPr>
          </a:p>
          <a:p>
            <a:r>
              <a:rPr lang="zh-CN" altLang="en-US" dirty="0">
                <a:solidFill>
                  <a:srgbClr val="FF0000"/>
                </a:solidFill>
                <a:latin typeface="微软雅黑" panose="020B0503020204020204" pitchFamily="34" charset="-122"/>
                <a:ea typeface="微软雅黑" panose="020B0503020204020204" pitchFamily="34" charset="-122"/>
              </a:rPr>
              <a:t>功率 </a:t>
            </a:r>
            <a:r>
              <a:rPr lang="en-US" altLang="zh-CN" dirty="0">
                <a:solidFill>
                  <a:srgbClr val="FF0000"/>
                </a:solidFill>
                <a:latin typeface="微软雅黑" panose="020B0503020204020204" pitchFamily="34" charset="-122"/>
                <a:ea typeface="微软雅黑" panose="020B0503020204020204" pitchFamily="34" charset="-122"/>
              </a:rPr>
              <a:t>7MW</a:t>
            </a:r>
            <a:endParaRPr lang="zh-CN" altLang="en-US" dirty="0"/>
          </a:p>
        </p:txBody>
      </p:sp>
      <p:sp>
        <p:nvSpPr>
          <p:cNvPr id="13" name="矩形 12"/>
          <p:cNvSpPr/>
          <p:nvPr/>
        </p:nvSpPr>
        <p:spPr>
          <a:xfrm>
            <a:off x="1489641" y="5275377"/>
            <a:ext cx="2143943" cy="658396"/>
          </a:xfrm>
          <a:prstGeom prst="rect">
            <a:avLst/>
          </a:prstGeom>
        </p:spPr>
        <p:txBody>
          <a:bodyPr wrap="square">
            <a:spAutoFit/>
          </a:bodyPr>
          <a:lstStyle/>
          <a:p>
            <a:r>
              <a:rPr lang="en-US" altLang="zh-CN" dirty="0">
                <a:solidFill>
                  <a:srgbClr val="FF0000"/>
                </a:solidFill>
                <a:latin typeface="微软雅黑" panose="020B0503020204020204" pitchFamily="34" charset="-122"/>
                <a:ea typeface="微软雅黑" panose="020B0503020204020204" pitchFamily="34" charset="-122"/>
              </a:rPr>
              <a:t>BEPCII </a:t>
            </a:r>
            <a:r>
              <a:rPr lang="zh-CN" altLang="en-US" dirty="0">
                <a:solidFill>
                  <a:srgbClr val="FF0000"/>
                </a:solidFill>
                <a:latin typeface="微软雅黑" panose="020B0503020204020204" pitchFamily="34" charset="-122"/>
                <a:ea typeface="微软雅黑" panose="020B0503020204020204" pitchFamily="34" charset="-122"/>
              </a:rPr>
              <a:t>照片</a:t>
            </a:r>
            <a:endParaRPr lang="en-US" altLang="zh-CN" dirty="0">
              <a:solidFill>
                <a:srgbClr val="FF0000"/>
              </a:solidFill>
              <a:latin typeface="微软雅黑" panose="020B0503020204020204" pitchFamily="34" charset="-122"/>
              <a:ea typeface="微软雅黑" panose="020B0503020204020204" pitchFamily="34" charset="-122"/>
            </a:endParaRPr>
          </a:p>
          <a:p>
            <a:r>
              <a:rPr lang="zh-CN" altLang="en-US" dirty="0">
                <a:solidFill>
                  <a:srgbClr val="FF0000"/>
                </a:solidFill>
                <a:latin typeface="微软雅黑" panose="020B0503020204020204" pitchFamily="34" charset="-122"/>
                <a:ea typeface="微软雅黑" panose="020B0503020204020204" pitchFamily="34" charset="-122"/>
              </a:rPr>
              <a:t>功率 ？</a:t>
            </a:r>
            <a:r>
              <a:rPr lang="en-US" altLang="zh-CN" dirty="0">
                <a:solidFill>
                  <a:srgbClr val="FF0000"/>
                </a:solidFill>
                <a:latin typeface="微软雅黑" panose="020B0503020204020204" pitchFamily="34" charset="-122"/>
                <a:ea typeface="微软雅黑" panose="020B0503020204020204" pitchFamily="34" charset="-122"/>
              </a:rPr>
              <a:t>MW</a:t>
            </a:r>
            <a:endParaRPr lang="zh-CN" altLang="en-US" dirty="0"/>
          </a:p>
        </p:txBody>
      </p:sp>
      <p:sp>
        <p:nvSpPr>
          <p:cNvPr id="14" name="矩形 13"/>
          <p:cNvSpPr/>
          <p:nvPr/>
        </p:nvSpPr>
        <p:spPr>
          <a:xfrm>
            <a:off x="3984647" y="5275376"/>
            <a:ext cx="2143943" cy="658396"/>
          </a:xfrm>
          <a:prstGeom prst="rect">
            <a:avLst/>
          </a:prstGeom>
        </p:spPr>
        <p:txBody>
          <a:bodyPr wrap="square">
            <a:spAutoFit/>
          </a:bodyPr>
          <a:lstStyle/>
          <a:p>
            <a:r>
              <a:rPr lang="zh-CN" altLang="en-US" dirty="0">
                <a:solidFill>
                  <a:srgbClr val="FF0000"/>
                </a:solidFill>
                <a:latin typeface="微软雅黑" panose="020B0503020204020204" pitchFamily="34" charset="-122"/>
                <a:ea typeface="微软雅黑" panose="020B0503020204020204" pitchFamily="34" charset="-122"/>
              </a:rPr>
              <a:t>上海光源</a:t>
            </a:r>
            <a:r>
              <a:rPr lang="en-US" altLang="zh-CN" dirty="0">
                <a:solidFill>
                  <a:srgbClr val="FF0000"/>
                </a:solidFill>
                <a:latin typeface="微软雅黑" panose="020B0503020204020204" pitchFamily="34" charset="-122"/>
                <a:ea typeface="微软雅黑" panose="020B0503020204020204" pitchFamily="34" charset="-122"/>
              </a:rPr>
              <a:t> </a:t>
            </a:r>
            <a:r>
              <a:rPr lang="zh-CN" altLang="en-US" dirty="0">
                <a:solidFill>
                  <a:srgbClr val="FF0000"/>
                </a:solidFill>
                <a:latin typeface="微软雅黑" panose="020B0503020204020204" pitchFamily="34" charset="-122"/>
                <a:ea typeface="微软雅黑" panose="020B0503020204020204" pitchFamily="34" charset="-122"/>
              </a:rPr>
              <a:t>照片</a:t>
            </a:r>
            <a:endParaRPr lang="en-US" altLang="zh-CN" dirty="0">
              <a:solidFill>
                <a:srgbClr val="FF0000"/>
              </a:solidFill>
              <a:latin typeface="微软雅黑" panose="020B0503020204020204" pitchFamily="34" charset="-122"/>
              <a:ea typeface="微软雅黑" panose="020B0503020204020204" pitchFamily="34" charset="-122"/>
            </a:endParaRPr>
          </a:p>
          <a:p>
            <a:r>
              <a:rPr lang="zh-CN" altLang="en-US" dirty="0">
                <a:solidFill>
                  <a:srgbClr val="FF0000"/>
                </a:solidFill>
                <a:latin typeface="微软雅黑" panose="020B0503020204020204" pitchFamily="34" charset="-122"/>
                <a:ea typeface="微软雅黑" panose="020B0503020204020204" pitchFamily="34" charset="-122"/>
              </a:rPr>
              <a:t>功率 ？？</a:t>
            </a:r>
            <a:r>
              <a:rPr lang="en-US" altLang="zh-CN" dirty="0">
                <a:solidFill>
                  <a:srgbClr val="FF0000"/>
                </a:solidFill>
                <a:latin typeface="微软雅黑" panose="020B0503020204020204" pitchFamily="34" charset="-122"/>
                <a:ea typeface="微软雅黑" panose="020B0503020204020204" pitchFamily="34" charset="-122"/>
              </a:rPr>
              <a:t>W</a:t>
            </a:r>
            <a:endParaRPr lang="zh-CN" altLang="en-US" dirty="0"/>
          </a:p>
        </p:txBody>
      </p:sp>
      <p:pic>
        <p:nvPicPr>
          <p:cNvPr id="1026" name="Picture 2" descr="Final lap of the LHC track for protons in 2018 | CER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399" y="2596113"/>
            <a:ext cx="2988674" cy="1834820"/>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9"/>
          <p:cNvSpPr/>
          <p:nvPr/>
        </p:nvSpPr>
        <p:spPr>
          <a:xfrm>
            <a:off x="1172187" y="3811658"/>
            <a:ext cx="1992526" cy="646331"/>
          </a:xfrm>
          <a:prstGeom prst="rect">
            <a:avLst/>
          </a:prstGeom>
        </p:spPr>
        <p:txBody>
          <a:bodyPr wrap="square">
            <a:spAutoFit/>
          </a:bodyPr>
          <a:lstStyle/>
          <a:p>
            <a:r>
              <a:rPr lang="en-US" altLang="zh-CN" b="1" dirty="0">
                <a:solidFill>
                  <a:srgbClr val="FFFF00"/>
                </a:solidFill>
                <a:latin typeface="微软雅黑" panose="020B0503020204020204" pitchFamily="34" charset="-122"/>
                <a:ea typeface="微软雅黑" panose="020B0503020204020204" pitchFamily="34" charset="-122"/>
              </a:rPr>
              <a:t>LHC</a:t>
            </a:r>
          </a:p>
          <a:p>
            <a:r>
              <a:rPr lang="en-US" altLang="zh-CN" b="1" dirty="0">
                <a:solidFill>
                  <a:srgbClr val="FFFF00"/>
                </a:solidFill>
                <a:latin typeface="微软雅黑" panose="020B0503020204020204" pitchFamily="34" charset="-122"/>
                <a:ea typeface="微软雅黑" panose="020B0503020204020204" pitchFamily="34" charset="-122"/>
              </a:rPr>
              <a:t>Power</a:t>
            </a:r>
            <a:r>
              <a:rPr lang="zh-CN" altLang="en-US" b="1" dirty="0">
                <a:solidFill>
                  <a:srgbClr val="FFFF00"/>
                </a:solidFill>
                <a:latin typeface="微软雅黑" panose="020B0503020204020204" pitchFamily="34" charset="-122"/>
                <a:ea typeface="微软雅黑" panose="020B0503020204020204" pitchFamily="34" charset="-122"/>
              </a:rPr>
              <a:t> </a:t>
            </a:r>
            <a:r>
              <a:rPr lang="en-US" altLang="zh-CN" b="1" dirty="0">
                <a:solidFill>
                  <a:srgbClr val="FFFF00"/>
                </a:solidFill>
                <a:latin typeface="微软雅黑" panose="020B0503020204020204" pitchFamily="34" charset="-122"/>
                <a:ea typeface="微软雅黑" panose="020B0503020204020204" pitchFamily="34" charset="-122"/>
              </a:rPr>
              <a:t>200MW</a:t>
            </a:r>
            <a:endParaRPr lang="zh-CN" altLang="en-US" b="1" dirty="0">
              <a:solidFill>
                <a:srgbClr val="FFFF00"/>
              </a:solidFill>
            </a:endParaRPr>
          </a:p>
        </p:txBody>
      </p:sp>
      <p:pic>
        <p:nvPicPr>
          <p:cNvPr id="1028" name="Picture 4" descr="Argonne’s Advanced Photon Source to Get $815 Million Upgrade | Chicago ..."/>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70313" y="2585495"/>
            <a:ext cx="3261901" cy="1834820"/>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9"/>
          <p:cNvSpPr/>
          <p:nvPr/>
        </p:nvSpPr>
        <p:spPr>
          <a:xfrm>
            <a:off x="4457996" y="3843648"/>
            <a:ext cx="1942316" cy="646331"/>
          </a:xfrm>
          <a:prstGeom prst="rect">
            <a:avLst/>
          </a:prstGeom>
        </p:spPr>
        <p:txBody>
          <a:bodyPr wrap="square">
            <a:spAutoFit/>
          </a:bodyPr>
          <a:lstStyle/>
          <a:p>
            <a:r>
              <a:rPr lang="en-US" altLang="zh-CN" b="1" dirty="0">
                <a:solidFill>
                  <a:srgbClr val="FFFF00"/>
                </a:solidFill>
                <a:latin typeface="微软雅黑" panose="020B0503020204020204" pitchFamily="34" charset="-122"/>
                <a:ea typeface="微软雅黑" panose="020B0503020204020204" pitchFamily="34" charset="-122"/>
              </a:rPr>
              <a:t>APS</a:t>
            </a:r>
          </a:p>
          <a:p>
            <a:r>
              <a:rPr lang="en-US" altLang="zh-CN" b="1" dirty="0">
                <a:solidFill>
                  <a:srgbClr val="FFFF00"/>
                </a:solidFill>
                <a:latin typeface="微软雅黑" panose="020B0503020204020204" pitchFamily="34" charset="-122"/>
                <a:ea typeface="微软雅黑" panose="020B0503020204020204" pitchFamily="34" charset="-122"/>
              </a:rPr>
              <a:t>Power</a:t>
            </a:r>
            <a:r>
              <a:rPr lang="zh-CN" altLang="en-US" b="1" dirty="0">
                <a:solidFill>
                  <a:srgbClr val="FFFF00"/>
                </a:solidFill>
                <a:latin typeface="微软雅黑" panose="020B0503020204020204" pitchFamily="34" charset="-122"/>
                <a:ea typeface="微软雅黑" panose="020B0503020204020204" pitchFamily="34" charset="-122"/>
              </a:rPr>
              <a:t> </a:t>
            </a:r>
            <a:r>
              <a:rPr lang="en-US" altLang="zh-CN" b="1" dirty="0">
                <a:solidFill>
                  <a:srgbClr val="FFFF00"/>
                </a:solidFill>
                <a:latin typeface="微软雅黑" panose="020B0503020204020204" pitchFamily="34" charset="-122"/>
                <a:ea typeface="微软雅黑" panose="020B0503020204020204" pitchFamily="34" charset="-122"/>
              </a:rPr>
              <a:t>125MW</a:t>
            </a:r>
            <a:endParaRPr lang="zh-CN" altLang="en-US" b="1" dirty="0">
              <a:solidFill>
                <a:srgbClr val="FFFF00"/>
              </a:solidFill>
            </a:endParaRPr>
          </a:p>
        </p:txBody>
      </p:sp>
      <p:grpSp>
        <p:nvGrpSpPr>
          <p:cNvPr id="8" name="Group 7"/>
          <p:cNvGrpSpPr/>
          <p:nvPr/>
        </p:nvGrpSpPr>
        <p:grpSpPr>
          <a:xfrm>
            <a:off x="6353831" y="2591101"/>
            <a:ext cx="3392596" cy="1826800"/>
            <a:chOff x="6527019" y="2437651"/>
            <a:chExt cx="3358661" cy="1870190"/>
          </a:xfrm>
        </p:grpSpPr>
        <p:pic>
          <p:nvPicPr>
            <p:cNvPr id="1030" name="Picture 6" descr="World's most powerful X-ray laser will get 10,000 times brighte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a:fillRect/>
            </a:stretch>
          </p:blipFill>
          <p:spPr bwMode="auto">
            <a:xfrm>
              <a:off x="6527019" y="2437651"/>
              <a:ext cx="3358661" cy="18701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orld's most powerful X-ray laser will get 10,000 times bright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27019" y="2444608"/>
              <a:ext cx="1152189" cy="745631"/>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矩形 9"/>
          <p:cNvSpPr/>
          <p:nvPr/>
        </p:nvSpPr>
        <p:spPr>
          <a:xfrm>
            <a:off x="7779293" y="3842005"/>
            <a:ext cx="2208413" cy="646331"/>
          </a:xfrm>
          <a:prstGeom prst="rect">
            <a:avLst/>
          </a:prstGeom>
        </p:spPr>
        <p:txBody>
          <a:bodyPr wrap="square">
            <a:spAutoFit/>
          </a:bodyPr>
          <a:lstStyle/>
          <a:p>
            <a:r>
              <a:rPr lang="en-US" altLang="zh-CN" b="1" dirty="0">
                <a:solidFill>
                  <a:srgbClr val="FFFF00"/>
                </a:solidFill>
                <a:latin typeface="微软雅黑" panose="020B0503020204020204" pitchFamily="34" charset="-122"/>
                <a:ea typeface="微软雅黑" panose="020B0503020204020204" pitchFamily="34" charset="-122"/>
              </a:rPr>
              <a:t>LCLSII</a:t>
            </a:r>
          </a:p>
          <a:p>
            <a:r>
              <a:rPr lang="en-US" altLang="zh-CN" b="1" dirty="0">
                <a:solidFill>
                  <a:srgbClr val="FFFF00"/>
                </a:solidFill>
                <a:latin typeface="微软雅黑" panose="020B0503020204020204" pitchFamily="34" charset="-122"/>
                <a:ea typeface="微软雅黑" panose="020B0503020204020204" pitchFamily="34" charset="-122"/>
              </a:rPr>
              <a:t>Power</a:t>
            </a:r>
            <a:r>
              <a:rPr lang="zh-CN" altLang="en-US" b="1" dirty="0">
                <a:solidFill>
                  <a:srgbClr val="FFFF00"/>
                </a:solidFill>
                <a:latin typeface="微软雅黑" panose="020B0503020204020204" pitchFamily="34" charset="-122"/>
                <a:ea typeface="微软雅黑" panose="020B0503020204020204" pitchFamily="34" charset="-122"/>
              </a:rPr>
              <a:t> </a:t>
            </a:r>
            <a:r>
              <a:rPr lang="en-US" altLang="zh-CN" b="1" dirty="0">
                <a:solidFill>
                  <a:srgbClr val="FFFF00"/>
                </a:solidFill>
                <a:latin typeface="微软雅黑" panose="020B0503020204020204" pitchFamily="34" charset="-122"/>
                <a:ea typeface="微软雅黑" panose="020B0503020204020204" pitchFamily="34" charset="-122"/>
              </a:rPr>
              <a:t>200MW</a:t>
            </a:r>
            <a:endParaRPr lang="zh-CN" altLang="en-US" b="1" dirty="0">
              <a:solidFill>
                <a:srgbClr val="FFFF00"/>
              </a:solidFill>
            </a:endParaRPr>
          </a:p>
        </p:txBody>
      </p:sp>
      <p:pic>
        <p:nvPicPr>
          <p:cNvPr id="1034" name="Picture 10" descr="PPT - Physics Program at KEK-Tsukuba PowerPoint Presentation, free ..."/>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762927" y="2591910"/>
            <a:ext cx="2429073" cy="1821805"/>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9"/>
          <p:cNvSpPr/>
          <p:nvPr/>
        </p:nvSpPr>
        <p:spPr>
          <a:xfrm>
            <a:off x="9707193" y="3810854"/>
            <a:ext cx="1846629" cy="655464"/>
          </a:xfrm>
          <a:prstGeom prst="rect">
            <a:avLst/>
          </a:prstGeom>
        </p:spPr>
        <p:txBody>
          <a:bodyPr wrap="square">
            <a:spAutoFit/>
          </a:bodyPr>
          <a:lstStyle/>
          <a:p>
            <a:r>
              <a:rPr lang="en-US" altLang="zh-CN" b="1" dirty="0">
                <a:solidFill>
                  <a:srgbClr val="FFFF00"/>
                </a:solidFill>
                <a:latin typeface="微软雅黑" panose="020B0503020204020204" pitchFamily="34" charset="-122"/>
                <a:ea typeface="微软雅黑" panose="020B0503020204020204" pitchFamily="34" charset="-122"/>
              </a:rPr>
              <a:t>Super KEKB</a:t>
            </a:r>
          </a:p>
          <a:p>
            <a:r>
              <a:rPr lang="en-US" altLang="zh-CN" b="1" dirty="0">
                <a:solidFill>
                  <a:srgbClr val="FFFF00"/>
                </a:solidFill>
                <a:latin typeface="微软雅黑" panose="020B0503020204020204" pitchFamily="34" charset="-122"/>
                <a:ea typeface="微软雅黑" panose="020B0503020204020204" pitchFamily="34" charset="-122"/>
              </a:rPr>
              <a:t>Power</a:t>
            </a:r>
            <a:r>
              <a:rPr lang="zh-CN" altLang="en-US" b="1" dirty="0">
                <a:solidFill>
                  <a:srgbClr val="FFFF00"/>
                </a:solidFill>
                <a:latin typeface="微软雅黑" panose="020B0503020204020204" pitchFamily="34" charset="-122"/>
                <a:ea typeface="微软雅黑" panose="020B0503020204020204" pitchFamily="34" charset="-122"/>
              </a:rPr>
              <a:t> </a:t>
            </a:r>
            <a:r>
              <a:rPr lang="en-US" altLang="zh-CN" b="1" dirty="0">
                <a:solidFill>
                  <a:srgbClr val="FFFF00"/>
                </a:solidFill>
                <a:latin typeface="微软雅黑" panose="020B0503020204020204" pitchFamily="34" charset="-122"/>
                <a:ea typeface="微软雅黑" panose="020B0503020204020204" pitchFamily="34" charset="-122"/>
              </a:rPr>
              <a:t>90MW</a:t>
            </a:r>
            <a:endParaRPr lang="zh-CN" altLang="en-US" b="1" dirty="0">
              <a:solidFill>
                <a:srgbClr val="FFFF00"/>
              </a:solidFill>
            </a:endParaRPr>
          </a:p>
        </p:txBody>
      </p:sp>
      <p:pic>
        <p:nvPicPr>
          <p:cNvPr id="1036" name="Picture 12" descr="Beijing Electron Positron Collider (BEPC-II) - EPICS Control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5718" y="4616735"/>
            <a:ext cx="2996823" cy="1517379"/>
          </a:xfrm>
          <a:prstGeom prst="rect">
            <a:avLst/>
          </a:prstGeom>
          <a:noFill/>
          <a:extLst>
            <a:ext uri="{909E8E84-426E-40DD-AFC4-6F175D3DCCD1}">
              <a14:hiddenFill xmlns:a14="http://schemas.microsoft.com/office/drawing/2010/main">
                <a:solidFill>
                  <a:srgbClr val="FFFFFF"/>
                </a:solidFill>
              </a14:hiddenFill>
            </a:ext>
          </a:extLst>
        </p:spPr>
      </p:pic>
      <p:sp>
        <p:nvSpPr>
          <p:cNvPr id="27" name="矩形 9"/>
          <p:cNvSpPr/>
          <p:nvPr/>
        </p:nvSpPr>
        <p:spPr>
          <a:xfrm>
            <a:off x="1101616" y="5516215"/>
            <a:ext cx="2143943" cy="646331"/>
          </a:xfrm>
          <a:prstGeom prst="rect">
            <a:avLst/>
          </a:prstGeom>
        </p:spPr>
        <p:txBody>
          <a:bodyPr wrap="square">
            <a:spAutoFit/>
          </a:bodyPr>
          <a:lstStyle/>
          <a:p>
            <a:r>
              <a:rPr lang="en-US" altLang="zh-CN" b="1" dirty="0">
                <a:solidFill>
                  <a:srgbClr val="FFFF00"/>
                </a:solidFill>
                <a:latin typeface="微软雅黑" panose="020B0503020204020204" pitchFamily="34" charset="-122"/>
                <a:ea typeface="微软雅黑" panose="020B0503020204020204" pitchFamily="34" charset="-122"/>
              </a:rPr>
              <a:t>BEPCII</a:t>
            </a:r>
          </a:p>
          <a:p>
            <a:r>
              <a:rPr lang="en-US" altLang="zh-CN" b="1" dirty="0">
                <a:solidFill>
                  <a:srgbClr val="FFFF00"/>
                </a:solidFill>
                <a:latin typeface="微软雅黑" panose="020B0503020204020204" pitchFamily="34" charset="-122"/>
                <a:ea typeface="微软雅黑" panose="020B0503020204020204" pitchFamily="34" charset="-122"/>
              </a:rPr>
              <a:t>Power</a:t>
            </a:r>
            <a:r>
              <a:rPr lang="zh-CN" altLang="en-US" b="1" dirty="0">
                <a:solidFill>
                  <a:srgbClr val="FFFF00"/>
                </a:solidFill>
                <a:latin typeface="微软雅黑" panose="020B0503020204020204" pitchFamily="34" charset="-122"/>
                <a:ea typeface="微软雅黑" panose="020B0503020204020204" pitchFamily="34" charset="-122"/>
              </a:rPr>
              <a:t> </a:t>
            </a:r>
            <a:r>
              <a:rPr lang="en-US" altLang="zh-CN" b="1" dirty="0">
                <a:solidFill>
                  <a:srgbClr val="FFFF00"/>
                </a:solidFill>
                <a:latin typeface="微软雅黑" panose="020B0503020204020204" pitchFamily="34" charset="-122"/>
                <a:ea typeface="微软雅黑" panose="020B0503020204020204" pitchFamily="34" charset="-122"/>
              </a:rPr>
              <a:t>6.5MW</a:t>
            </a:r>
            <a:endParaRPr lang="zh-CN" altLang="en-US" b="1" dirty="0">
              <a:solidFill>
                <a:srgbClr val="FFFF00"/>
              </a:solidFill>
            </a:endParaRPr>
          </a:p>
        </p:txBody>
      </p:sp>
      <p:pic>
        <p:nvPicPr>
          <p:cNvPr id="1038" name="Picture 14" descr="Shanghai Synchrotron Radiation Facility (SSRF) - EPICS Controls"/>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090634" y="4613451"/>
            <a:ext cx="3001241" cy="1520663"/>
          </a:xfrm>
          <a:prstGeom prst="rect">
            <a:avLst/>
          </a:prstGeom>
          <a:noFill/>
          <a:extLst>
            <a:ext uri="{909E8E84-426E-40DD-AFC4-6F175D3DCCD1}">
              <a14:hiddenFill xmlns:a14="http://schemas.microsoft.com/office/drawing/2010/main">
                <a:solidFill>
                  <a:srgbClr val="FFFFFF"/>
                </a:solidFill>
              </a14:hiddenFill>
            </a:ext>
          </a:extLst>
        </p:spPr>
      </p:pic>
      <p:sp>
        <p:nvSpPr>
          <p:cNvPr id="29" name="矩形 9"/>
          <p:cNvSpPr/>
          <p:nvPr/>
        </p:nvSpPr>
        <p:spPr>
          <a:xfrm>
            <a:off x="4457996" y="5535059"/>
            <a:ext cx="1809927" cy="646331"/>
          </a:xfrm>
          <a:prstGeom prst="rect">
            <a:avLst/>
          </a:prstGeom>
        </p:spPr>
        <p:txBody>
          <a:bodyPr wrap="square">
            <a:spAutoFit/>
          </a:bodyPr>
          <a:lstStyle/>
          <a:p>
            <a:r>
              <a:rPr lang="en-US" altLang="zh-CN" b="1" dirty="0">
                <a:solidFill>
                  <a:srgbClr val="FFFF00"/>
                </a:solidFill>
                <a:latin typeface="微软雅黑" panose="020B0503020204020204" pitchFamily="34" charset="-122"/>
                <a:ea typeface="微软雅黑" panose="020B0503020204020204" pitchFamily="34" charset="-122"/>
              </a:rPr>
              <a:t>SSRF</a:t>
            </a:r>
          </a:p>
          <a:p>
            <a:r>
              <a:rPr lang="en-US" altLang="zh-CN" b="1" dirty="0">
                <a:solidFill>
                  <a:srgbClr val="FFFF00"/>
                </a:solidFill>
                <a:latin typeface="微软雅黑" panose="020B0503020204020204" pitchFamily="34" charset="-122"/>
                <a:ea typeface="微软雅黑" panose="020B0503020204020204" pitchFamily="34" charset="-122"/>
              </a:rPr>
              <a:t>Power</a:t>
            </a:r>
            <a:r>
              <a:rPr lang="zh-CN" altLang="en-US" b="1" dirty="0">
                <a:solidFill>
                  <a:srgbClr val="FFFF00"/>
                </a:solidFill>
                <a:latin typeface="微软雅黑" panose="020B0503020204020204" pitchFamily="34" charset="-122"/>
                <a:ea typeface="微软雅黑" panose="020B0503020204020204" pitchFamily="34" charset="-122"/>
              </a:rPr>
              <a:t> </a:t>
            </a:r>
            <a:r>
              <a:rPr lang="en-US" altLang="zh-CN" b="1" dirty="0">
                <a:solidFill>
                  <a:srgbClr val="FFFF00"/>
                </a:solidFill>
                <a:latin typeface="微软雅黑" panose="020B0503020204020204" pitchFamily="34" charset="-122"/>
                <a:ea typeface="微软雅黑" panose="020B0503020204020204" pitchFamily="34" charset="-122"/>
              </a:rPr>
              <a:t>10MW</a:t>
            </a:r>
            <a:endParaRPr lang="zh-CN" altLang="en-US" b="1" dirty="0">
              <a:solidFill>
                <a:srgbClr val="FFFF00"/>
              </a:solidFill>
            </a:endParaRPr>
          </a:p>
        </p:txBody>
      </p:sp>
      <p:pic>
        <p:nvPicPr>
          <p:cNvPr id="1040" name="Picture 16" descr="加速器驱动嬗变研究装置（CiADS）----中国科学院近代物理研究所"/>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a:fillRect/>
          </a:stretch>
        </p:blipFill>
        <p:spPr bwMode="auto">
          <a:xfrm>
            <a:off x="6106161" y="4614149"/>
            <a:ext cx="2993792" cy="1519965"/>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9"/>
          <p:cNvSpPr/>
          <p:nvPr/>
        </p:nvSpPr>
        <p:spPr>
          <a:xfrm>
            <a:off x="7480360" y="5549329"/>
            <a:ext cx="1796582" cy="658396"/>
          </a:xfrm>
          <a:prstGeom prst="rect">
            <a:avLst/>
          </a:prstGeom>
        </p:spPr>
        <p:txBody>
          <a:bodyPr wrap="square">
            <a:spAutoFit/>
          </a:bodyPr>
          <a:lstStyle/>
          <a:p>
            <a:r>
              <a:rPr lang="en-US" altLang="zh-CN" b="1" dirty="0" err="1">
                <a:solidFill>
                  <a:srgbClr val="FFFF00"/>
                </a:solidFill>
                <a:latin typeface="微软雅黑" panose="020B0503020204020204" pitchFamily="34" charset="-122"/>
                <a:ea typeface="微软雅黑" panose="020B0503020204020204" pitchFamily="34" charset="-122"/>
              </a:rPr>
              <a:t>CiADS</a:t>
            </a:r>
            <a:endParaRPr lang="en-US" altLang="zh-CN" b="1" dirty="0">
              <a:solidFill>
                <a:srgbClr val="FFFF00"/>
              </a:solidFill>
              <a:latin typeface="微软雅黑" panose="020B0503020204020204" pitchFamily="34" charset="-122"/>
              <a:ea typeface="微软雅黑" panose="020B0503020204020204" pitchFamily="34" charset="-122"/>
            </a:endParaRPr>
          </a:p>
          <a:p>
            <a:r>
              <a:rPr lang="en-US" altLang="zh-CN" b="1" dirty="0">
                <a:solidFill>
                  <a:srgbClr val="FFFF00"/>
                </a:solidFill>
                <a:latin typeface="微软雅黑" panose="020B0503020204020204" pitchFamily="34" charset="-122"/>
                <a:ea typeface="微软雅黑" panose="020B0503020204020204" pitchFamily="34" charset="-122"/>
              </a:rPr>
              <a:t>Power</a:t>
            </a:r>
            <a:r>
              <a:rPr lang="zh-CN" altLang="en-US" b="1" dirty="0">
                <a:solidFill>
                  <a:srgbClr val="FFFF00"/>
                </a:solidFill>
                <a:latin typeface="微软雅黑" panose="020B0503020204020204" pitchFamily="34" charset="-122"/>
                <a:ea typeface="微软雅黑" panose="020B0503020204020204" pitchFamily="34" charset="-122"/>
              </a:rPr>
              <a:t> </a:t>
            </a:r>
            <a:r>
              <a:rPr lang="en-US" altLang="zh-CN" b="1" dirty="0">
                <a:solidFill>
                  <a:srgbClr val="FFFF00"/>
                </a:solidFill>
                <a:latin typeface="微软雅黑" panose="020B0503020204020204" pitchFamily="34" charset="-122"/>
                <a:ea typeface="微软雅黑" panose="020B0503020204020204" pitchFamily="34" charset="-122"/>
              </a:rPr>
              <a:t>7MW</a:t>
            </a:r>
            <a:endParaRPr lang="zh-CN" altLang="en-US" b="1" dirty="0">
              <a:solidFill>
                <a:srgbClr val="FFFF00"/>
              </a:solidFill>
            </a:endParaRPr>
          </a:p>
        </p:txBody>
      </p:sp>
      <p:pic>
        <p:nvPicPr>
          <p:cNvPr id="32" name="Picture 31"/>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9114239" y="4611755"/>
            <a:ext cx="3067773" cy="1513254"/>
          </a:xfrm>
          <a:prstGeom prst="rect">
            <a:avLst/>
          </a:prstGeom>
        </p:spPr>
      </p:pic>
      <p:sp>
        <p:nvSpPr>
          <p:cNvPr id="33" name="矩形 9"/>
          <p:cNvSpPr/>
          <p:nvPr/>
        </p:nvSpPr>
        <p:spPr>
          <a:xfrm>
            <a:off x="10395418" y="5466613"/>
            <a:ext cx="1796582" cy="658396"/>
          </a:xfrm>
          <a:prstGeom prst="rect">
            <a:avLst/>
          </a:prstGeom>
        </p:spPr>
        <p:txBody>
          <a:bodyPr wrap="square">
            <a:spAutoFit/>
          </a:bodyPr>
          <a:lstStyle/>
          <a:p>
            <a:r>
              <a:rPr lang="en-US" altLang="zh-CN" b="1" dirty="0">
                <a:solidFill>
                  <a:srgbClr val="FFFF00"/>
                </a:solidFill>
                <a:latin typeface="微软雅黑" panose="020B0503020204020204" pitchFamily="34" charset="-122"/>
                <a:ea typeface="微软雅黑" panose="020B0503020204020204" pitchFamily="34" charset="-122"/>
              </a:rPr>
              <a:t>HEPS</a:t>
            </a:r>
          </a:p>
          <a:p>
            <a:r>
              <a:rPr lang="en-US" altLang="zh-CN" b="1" dirty="0">
                <a:solidFill>
                  <a:srgbClr val="FFFF00"/>
                </a:solidFill>
                <a:latin typeface="微软雅黑" panose="020B0503020204020204" pitchFamily="34" charset="-122"/>
                <a:ea typeface="微软雅黑" panose="020B0503020204020204" pitchFamily="34" charset="-122"/>
              </a:rPr>
              <a:t>Power</a:t>
            </a:r>
            <a:r>
              <a:rPr lang="zh-CN" altLang="en-US" b="1" dirty="0">
                <a:solidFill>
                  <a:srgbClr val="FFFF00"/>
                </a:solidFill>
                <a:latin typeface="微软雅黑" panose="020B0503020204020204" pitchFamily="34" charset="-122"/>
                <a:ea typeface="微软雅黑" panose="020B0503020204020204" pitchFamily="34" charset="-122"/>
              </a:rPr>
              <a:t> </a:t>
            </a:r>
            <a:r>
              <a:rPr lang="en-US" altLang="zh-CN" b="1" dirty="0">
                <a:solidFill>
                  <a:srgbClr val="FFFF00"/>
                </a:solidFill>
                <a:latin typeface="微软雅黑" panose="020B0503020204020204" pitchFamily="34" charset="-122"/>
                <a:ea typeface="微软雅黑" panose="020B0503020204020204" pitchFamily="34" charset="-122"/>
              </a:rPr>
              <a:t>38MW</a:t>
            </a:r>
            <a:endParaRPr lang="zh-CN" altLang="en-US" b="1" dirty="0">
              <a:solidFill>
                <a:srgbClr val="FFFF00"/>
              </a:solidFill>
            </a:endParaRPr>
          </a:p>
        </p:txBody>
      </p:sp>
      <p:sp>
        <p:nvSpPr>
          <p:cNvPr id="34" name="文本框 33">
            <a:extLst>
              <a:ext uri="{FF2B5EF4-FFF2-40B4-BE49-F238E27FC236}">
                <a16:creationId xmlns:a16="http://schemas.microsoft.com/office/drawing/2014/main" id="{8BDE4497-5703-4B14-936B-3935AF1A2E05}"/>
              </a:ext>
            </a:extLst>
          </p:cNvPr>
          <p:cNvSpPr txBox="1"/>
          <p:nvPr/>
        </p:nvSpPr>
        <p:spPr>
          <a:xfrm>
            <a:off x="2477659" y="6165114"/>
            <a:ext cx="7077895" cy="461665"/>
          </a:xfrm>
          <a:prstGeom prst="rect">
            <a:avLst/>
          </a:prstGeom>
          <a:noFill/>
        </p:spPr>
        <p:txBody>
          <a:bodyPr wrap="square">
            <a:spAutoFit/>
          </a:bodyPr>
          <a:lstStyle/>
          <a:p>
            <a:pPr algn="ctr"/>
            <a:r>
              <a:rPr lang="en-US" altLang="zh-CN" sz="2400" dirty="0">
                <a:solidFill>
                  <a:srgbClr val="C00000"/>
                </a:solidFill>
                <a:latin typeface="Italic_IV50" pitchFamily="2" charset="0"/>
                <a:cs typeface="Italic_IV50" pitchFamily="2" charset="0"/>
              </a:rPr>
              <a:t>Saving power=lower pollution=lower operation cost</a:t>
            </a:r>
            <a:endParaRPr lang="zh-CN" altLang="en-US" sz="2400" dirty="0">
              <a:solidFill>
                <a:srgbClr val="C00000"/>
              </a:solidFill>
              <a:latin typeface="Italic_IV50" pitchFamily="2" charset="0"/>
              <a:cs typeface="Italic_IV50" pitchFamily="2"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F58ECCA-7483-0643-867A-1BFFBED3B292}" type="slidenum">
              <a:rPr lang="en-US" smtClean="0"/>
              <a:t>30</a:t>
            </a:fld>
            <a:endParaRPr lang="en-US"/>
          </a:p>
        </p:txBody>
      </p:sp>
      <p:sp>
        <p:nvSpPr>
          <p:cNvPr id="6" name="Title 1"/>
          <p:cNvSpPr>
            <a:spLocks noGrp="1"/>
          </p:cNvSpPr>
          <p:nvPr>
            <p:ph type="title"/>
          </p:nvPr>
        </p:nvSpPr>
        <p:spPr>
          <a:xfrm>
            <a:off x="126672" y="68592"/>
            <a:ext cx="11566188" cy="674066"/>
          </a:xfrm>
        </p:spPr>
        <p:txBody>
          <a:bodyPr>
            <a:norm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Full recovery/recycling of the liquid helium/helium gas</a:t>
            </a:r>
            <a:endParaRPr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9" name="文本框 5"/>
          <p:cNvSpPr txBox="1"/>
          <p:nvPr/>
        </p:nvSpPr>
        <p:spPr>
          <a:xfrm>
            <a:off x="121442" y="936916"/>
            <a:ext cx="11949115" cy="1477328"/>
          </a:xfrm>
          <a:prstGeom prst="rect">
            <a:avLst/>
          </a:prstGeom>
          <a:noFill/>
        </p:spPr>
        <p:txBody>
          <a:bodyPr wrap="square" rtlCol="0">
            <a:spAutoFit/>
          </a:bodyPr>
          <a:lstStyle/>
          <a:p>
            <a:pPr marL="285750" indent="-285750" algn="just">
              <a:buFont typeface="Arial" panose="020B0604020202020204" pitchFamily="34" charset="0"/>
              <a:buChar char="•"/>
            </a:pPr>
            <a:r>
              <a:rPr lang="en-US" altLang="zh-CN" sz="1500" dirty="0">
                <a:latin typeface="Comic Sans MS" pitchFamily="66" charset="0"/>
              </a:rPr>
              <a:t>Helium gas is an associated resource of natural gas, which is non-renewable and mainly relies on imports in China. In recent years, due to the international situation, the price fluctuates greatly;</a:t>
            </a:r>
          </a:p>
          <a:p>
            <a:pPr marL="285750" indent="-285750" algn="just">
              <a:buFont typeface="Arial" panose="020B0604020202020204" pitchFamily="34" charset="0"/>
              <a:buChar char="•"/>
            </a:pPr>
            <a:r>
              <a:rPr lang="en-US" altLang="zh-CN" sz="1500" dirty="0">
                <a:latin typeface="Comic Sans MS" pitchFamily="66" charset="0"/>
              </a:rPr>
              <a:t>All the devices in IHEP realize all helium gas recovery: the liquid helium recovery and purification system of BEPCII(ADS)/PAPS has been running stably for many years. </a:t>
            </a:r>
          </a:p>
          <a:p>
            <a:pPr marL="285750" indent="-285750" algn="just">
              <a:buFont typeface="Arial" panose="020B0604020202020204" pitchFamily="34" charset="0"/>
              <a:buChar char="•"/>
            </a:pPr>
            <a:r>
              <a:rPr lang="en-US" altLang="zh-CN" sz="1500" b="1" dirty="0">
                <a:solidFill>
                  <a:srgbClr val="FF0000"/>
                </a:solidFill>
                <a:latin typeface="Comic Sans MS" pitchFamily="66" charset="0"/>
              </a:rPr>
              <a:t>Recovery capacity ≥210NM³/h; purification capacity ≥105NM³/h;</a:t>
            </a:r>
          </a:p>
          <a:p>
            <a:pPr marL="285750" indent="-285750" algn="just">
              <a:buFont typeface="Arial" panose="020B0604020202020204" pitchFamily="34" charset="0"/>
              <a:buChar char="•"/>
            </a:pPr>
            <a:r>
              <a:rPr lang="en-US" altLang="zh-CN" sz="1500" dirty="0">
                <a:latin typeface="Comic Sans MS" pitchFamily="66" charset="0"/>
              </a:rPr>
              <a:t>Promote the localization of large-scale liquid helium recycling system.</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0121" y="2500061"/>
            <a:ext cx="2991535" cy="19953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1657" y="2499252"/>
            <a:ext cx="3015144" cy="1996167"/>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7361646" y="4697857"/>
            <a:ext cx="2688693" cy="2125963"/>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4581746" y="4663678"/>
            <a:ext cx="2779900" cy="2194322"/>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1824245" y="4663678"/>
            <a:ext cx="2695052" cy="2194322"/>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6238239" y="2517623"/>
            <a:ext cx="5850997" cy="1891066"/>
          </a:xfrm>
          <a:prstGeom prst="rect">
            <a:avLst/>
          </a:prstGeom>
        </p:spPr>
      </p:pic>
      <p:sp>
        <p:nvSpPr>
          <p:cNvPr id="14" name="矩形: 圆角 56"/>
          <p:cNvSpPr/>
          <p:nvPr/>
        </p:nvSpPr>
        <p:spPr bwMode="auto">
          <a:xfrm>
            <a:off x="73496" y="2397760"/>
            <a:ext cx="6116320" cy="2184400"/>
          </a:xfrm>
          <a:prstGeom prst="roundRect">
            <a:avLst>
              <a:gd name="adj" fmla="val 3360"/>
            </a:avLst>
          </a:prstGeom>
          <a:solidFill>
            <a:schemeClr val="accent1">
              <a:lumMod val="75000"/>
              <a:alpha val="10000"/>
            </a:schemeClr>
          </a:solidFill>
          <a:ln w="28575" cap="flat" cmpd="sng" algn="ctr">
            <a:solidFill>
              <a:schemeClr val="accent3"/>
            </a:solidFill>
            <a:prstDash val="solid"/>
            <a:miter lim="800000"/>
          </a:ln>
        </p:spPr>
        <p:txBody>
          <a:bodyPr/>
          <a:lstStyle/>
          <a:p>
            <a:pPr marL="0" marR="0" lvl="0" indent="0" algn="l" defTabSz="914400">
              <a:lnSpc>
                <a:spcPct val="100000"/>
              </a:lnSpc>
              <a:spcBef>
                <a:spcPts val="0"/>
              </a:spcBef>
              <a:spcAft>
                <a:spcPts val="0"/>
              </a:spcAft>
              <a:buClrTx/>
              <a:buSzTx/>
              <a:buFontTx/>
              <a:buNone/>
              <a:defRPr/>
            </a:pPr>
            <a:endParaRPr lang="zh-CN" sz="1800" b="0" i="0" u="none" strike="noStrike" cap="none" spc="0" dirty="0">
              <a:ln>
                <a:noFill/>
              </a:ln>
              <a:solidFill>
                <a:prstClr val="black"/>
              </a:solidFill>
              <a:latin typeface="微软雅黑" panose="020B0503020204020204" pitchFamily="34" charset="-122"/>
              <a:ea typeface="微软雅黑" panose="020B0503020204020204" pitchFamily="34" charset="-122"/>
              <a:cs typeface="+mn-cs"/>
            </a:endParaRPr>
          </a:p>
        </p:txBody>
      </p:sp>
      <p:sp>
        <p:nvSpPr>
          <p:cNvPr id="15" name="矩形 57"/>
          <p:cNvSpPr/>
          <p:nvPr/>
        </p:nvSpPr>
        <p:spPr bwMode="auto">
          <a:xfrm>
            <a:off x="1238642" y="3724249"/>
            <a:ext cx="3919278" cy="830997"/>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dirty="0">
                <a:solidFill>
                  <a:srgbClr val="FFFF00"/>
                </a:solidFill>
                <a:latin typeface="Arial" panose="020B0604020202020204"/>
                <a:ea typeface="微软雅黑" panose="020B0503020204020204" pitchFamily="34" charset="-122"/>
              </a:rPr>
              <a:t>PAPS </a:t>
            </a:r>
            <a:r>
              <a:rPr lang="en-US" altLang="zh-CN" sz="2400" b="1" dirty="0">
                <a:solidFill>
                  <a:srgbClr val="C00000"/>
                </a:solidFill>
                <a:latin typeface="Arial" panose="020B0604020202020204"/>
                <a:ea typeface="微软雅黑" panose="020B0503020204020204" pitchFamily="34" charset="-122"/>
              </a:rPr>
              <a:t>helium purification </a:t>
            </a:r>
          </a:p>
          <a:p>
            <a:pPr marL="0" marR="0" lvl="0" indent="0" algn="ctr" defTabSz="914400">
              <a:lnSpc>
                <a:spcPct val="100000"/>
              </a:lnSpc>
              <a:spcBef>
                <a:spcPts val="0"/>
              </a:spcBef>
              <a:spcAft>
                <a:spcPts val="0"/>
              </a:spcAft>
              <a:buClrTx/>
              <a:buSzTx/>
              <a:buFontTx/>
              <a:buNone/>
              <a:defRPr/>
            </a:pPr>
            <a:r>
              <a:rPr lang="en-US" altLang="zh-CN" sz="2400" b="1" dirty="0">
                <a:solidFill>
                  <a:srgbClr val="C00000"/>
                </a:solidFill>
                <a:latin typeface="Arial" panose="020B0604020202020204"/>
                <a:ea typeface="微软雅黑" panose="020B0503020204020204" pitchFamily="34" charset="-122"/>
              </a:rPr>
              <a:t>and recycling system</a:t>
            </a:r>
            <a:endParaRPr lang="zh-CN" sz="2400" b="1" i="0" u="none" strike="noStrike" cap="none" spc="0" dirty="0">
              <a:ln>
                <a:noFill/>
              </a:ln>
              <a:solidFill>
                <a:srgbClr val="C00000"/>
              </a:solidFill>
              <a:latin typeface="Arial" panose="020B0604020202020204"/>
              <a:ea typeface="微软雅黑" panose="020B0503020204020204" pitchFamily="34" charset="-122"/>
              <a:cs typeface="Arial" panose="020B0604020202020204"/>
            </a:endParaRPr>
          </a:p>
        </p:txBody>
      </p:sp>
      <p:sp>
        <p:nvSpPr>
          <p:cNvPr id="16" name="矩形: 圆角 56"/>
          <p:cNvSpPr/>
          <p:nvPr/>
        </p:nvSpPr>
        <p:spPr bwMode="auto">
          <a:xfrm>
            <a:off x="6256441" y="2397760"/>
            <a:ext cx="5881218" cy="2184400"/>
          </a:xfrm>
          <a:prstGeom prst="roundRect">
            <a:avLst>
              <a:gd name="adj" fmla="val 3360"/>
            </a:avLst>
          </a:prstGeom>
          <a:solidFill>
            <a:schemeClr val="accent1">
              <a:lumMod val="75000"/>
              <a:alpha val="10000"/>
            </a:schemeClr>
          </a:solidFill>
          <a:ln w="28575" cap="flat" cmpd="sng" algn="ctr">
            <a:solidFill>
              <a:schemeClr val="accent3"/>
            </a:solidFill>
            <a:prstDash val="solid"/>
            <a:miter lim="800000"/>
          </a:ln>
        </p:spPr>
        <p:txBody>
          <a:bodyPr/>
          <a:lstStyle/>
          <a:p>
            <a:pPr marL="0" marR="0" lvl="0" indent="0" algn="l" defTabSz="914400">
              <a:lnSpc>
                <a:spcPct val="100000"/>
              </a:lnSpc>
              <a:spcBef>
                <a:spcPts val="0"/>
              </a:spcBef>
              <a:spcAft>
                <a:spcPts val="0"/>
              </a:spcAft>
              <a:buClrTx/>
              <a:buSzTx/>
              <a:buFontTx/>
              <a:buNone/>
              <a:defRPr/>
            </a:pPr>
            <a:endParaRPr lang="zh-CN" sz="1800" b="0" i="0" u="none" strike="noStrike" cap="none" spc="0" dirty="0">
              <a:ln>
                <a:noFill/>
              </a:ln>
              <a:solidFill>
                <a:prstClr val="black"/>
              </a:solidFill>
              <a:latin typeface="微软雅黑" panose="020B0503020204020204" pitchFamily="34" charset="-122"/>
              <a:ea typeface="微软雅黑" panose="020B0503020204020204" pitchFamily="34" charset="-122"/>
              <a:cs typeface="+mn-cs"/>
            </a:endParaRPr>
          </a:p>
        </p:txBody>
      </p:sp>
      <p:sp>
        <p:nvSpPr>
          <p:cNvPr id="17" name="矩形 57"/>
          <p:cNvSpPr/>
          <p:nvPr/>
        </p:nvSpPr>
        <p:spPr bwMode="auto">
          <a:xfrm>
            <a:off x="7549301" y="3816764"/>
            <a:ext cx="3754554" cy="1200329"/>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dirty="0">
                <a:solidFill>
                  <a:srgbClr val="FFFF00"/>
                </a:solidFill>
                <a:latin typeface="Arial" panose="020B0604020202020204"/>
                <a:ea typeface="微软雅黑" panose="020B0503020204020204" pitchFamily="34" charset="-122"/>
              </a:rPr>
              <a:t>ADS </a:t>
            </a:r>
            <a:r>
              <a:rPr lang="en-US" altLang="zh-CN" sz="2400" b="1" dirty="0">
                <a:solidFill>
                  <a:srgbClr val="C00000"/>
                </a:solidFill>
                <a:latin typeface="Arial" panose="020B0604020202020204"/>
                <a:ea typeface="微软雅黑" panose="020B0503020204020204" pitchFamily="34" charset="-122"/>
              </a:rPr>
              <a:t>helium purification </a:t>
            </a:r>
          </a:p>
          <a:p>
            <a:pPr marL="0" marR="0" lvl="0" indent="0" algn="ctr" defTabSz="914400">
              <a:lnSpc>
                <a:spcPct val="100000"/>
              </a:lnSpc>
              <a:spcBef>
                <a:spcPts val="0"/>
              </a:spcBef>
              <a:spcAft>
                <a:spcPts val="0"/>
              </a:spcAft>
              <a:buClrTx/>
              <a:buSzTx/>
              <a:buFontTx/>
              <a:buNone/>
              <a:defRPr/>
            </a:pPr>
            <a:r>
              <a:rPr lang="en-US" altLang="zh-CN" sz="2400" b="1" dirty="0">
                <a:solidFill>
                  <a:srgbClr val="C00000"/>
                </a:solidFill>
                <a:latin typeface="Arial" panose="020B0604020202020204"/>
                <a:ea typeface="微软雅黑" panose="020B0503020204020204" pitchFamily="34" charset="-122"/>
              </a:rPr>
              <a:t>and recycling system</a:t>
            </a:r>
            <a:endParaRPr lang="zh-CN" altLang="zh-CN" sz="2400" b="1" i="0" u="none" strike="noStrike" cap="none" spc="0" dirty="0">
              <a:ln>
                <a:noFill/>
              </a:ln>
              <a:solidFill>
                <a:srgbClr val="C00000"/>
              </a:solidFill>
              <a:latin typeface="Arial" panose="020B0604020202020204"/>
              <a:ea typeface="微软雅黑" panose="020B0503020204020204" pitchFamily="34" charset="-122"/>
              <a:cs typeface="Arial" panose="020B0604020202020204"/>
            </a:endParaRPr>
          </a:p>
          <a:p>
            <a:pPr marL="0" marR="0" lvl="0" indent="0" algn="ctr" defTabSz="914400">
              <a:lnSpc>
                <a:spcPct val="100000"/>
              </a:lnSpc>
              <a:spcBef>
                <a:spcPts val="0"/>
              </a:spcBef>
              <a:spcAft>
                <a:spcPts val="0"/>
              </a:spcAft>
              <a:buClrTx/>
              <a:buSzTx/>
              <a:buFontTx/>
              <a:buNone/>
              <a:defRPr/>
            </a:pPr>
            <a:endParaRPr lang="zh-CN" sz="2400" b="1" i="0" u="none" strike="noStrike" cap="none" spc="0" dirty="0">
              <a:ln>
                <a:noFill/>
              </a:ln>
              <a:solidFill>
                <a:srgbClr val="C00000"/>
              </a:solidFill>
              <a:latin typeface="Arial" panose="020B0604020202020204"/>
              <a:ea typeface="微软雅黑" panose="020B0503020204020204" pitchFamily="34" charset="-122"/>
              <a:cs typeface="Arial" panose="020B0604020202020204"/>
            </a:endParaRPr>
          </a:p>
        </p:txBody>
      </p:sp>
      <p:sp>
        <p:nvSpPr>
          <p:cNvPr id="18" name="矩形: 圆角 56"/>
          <p:cNvSpPr/>
          <p:nvPr/>
        </p:nvSpPr>
        <p:spPr bwMode="auto">
          <a:xfrm>
            <a:off x="1709256" y="4663678"/>
            <a:ext cx="8450744" cy="2204374"/>
          </a:xfrm>
          <a:prstGeom prst="roundRect">
            <a:avLst>
              <a:gd name="adj" fmla="val 3360"/>
            </a:avLst>
          </a:prstGeom>
          <a:solidFill>
            <a:schemeClr val="accent1">
              <a:lumMod val="75000"/>
              <a:alpha val="10000"/>
            </a:schemeClr>
          </a:solidFill>
          <a:ln w="28575" cap="flat" cmpd="sng" algn="ctr">
            <a:solidFill>
              <a:schemeClr val="accent3"/>
            </a:solidFill>
            <a:prstDash val="solid"/>
            <a:miter lim="800000"/>
          </a:ln>
        </p:spPr>
        <p:txBody>
          <a:bodyPr/>
          <a:lstStyle/>
          <a:p>
            <a:pPr marL="0" marR="0" lvl="0" indent="0" algn="l" defTabSz="914400">
              <a:lnSpc>
                <a:spcPct val="100000"/>
              </a:lnSpc>
              <a:spcBef>
                <a:spcPts val="0"/>
              </a:spcBef>
              <a:spcAft>
                <a:spcPts val="0"/>
              </a:spcAft>
              <a:buClrTx/>
              <a:buSzTx/>
              <a:buFontTx/>
              <a:buNone/>
              <a:defRPr/>
            </a:pPr>
            <a:endParaRPr lang="zh-CN" sz="1800" b="0" i="0" u="none" strike="noStrike" cap="none" spc="0" dirty="0">
              <a:ln>
                <a:noFill/>
              </a:ln>
              <a:solidFill>
                <a:prstClr val="black"/>
              </a:solidFill>
              <a:latin typeface="微软雅黑" panose="020B0503020204020204" pitchFamily="34" charset="-122"/>
              <a:ea typeface="微软雅黑" panose="020B0503020204020204" pitchFamily="34" charset="-122"/>
              <a:cs typeface="+mn-cs"/>
            </a:endParaRPr>
          </a:p>
        </p:txBody>
      </p:sp>
      <p:sp>
        <p:nvSpPr>
          <p:cNvPr id="19" name="矩形 57"/>
          <p:cNvSpPr/>
          <p:nvPr/>
        </p:nvSpPr>
        <p:spPr bwMode="auto">
          <a:xfrm>
            <a:off x="2403001" y="6453724"/>
            <a:ext cx="3982180"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dirty="0">
                <a:solidFill>
                  <a:srgbClr val="FFFF00"/>
                </a:solidFill>
                <a:latin typeface="Arial" panose="020B0604020202020204"/>
                <a:ea typeface="微软雅黑" panose="020B0503020204020204" pitchFamily="34" charset="-122"/>
              </a:rPr>
              <a:t>BEPCII</a:t>
            </a:r>
            <a:r>
              <a:rPr lang="zh-CN" altLang="en-US" sz="2400" b="1" dirty="0">
                <a:solidFill>
                  <a:srgbClr val="C00000"/>
                </a:solidFill>
                <a:latin typeface="Arial" panose="020B0604020202020204"/>
                <a:ea typeface="微软雅黑" panose="020B0503020204020204" pitchFamily="34" charset="-122"/>
              </a:rPr>
              <a:t> </a:t>
            </a:r>
            <a:r>
              <a:rPr lang="en-US" altLang="zh-CN" sz="2400" b="1" dirty="0">
                <a:solidFill>
                  <a:srgbClr val="C00000"/>
                </a:solidFill>
                <a:latin typeface="Arial" panose="020B0604020202020204"/>
                <a:ea typeface="微软雅黑" panose="020B0503020204020204" pitchFamily="34" charset="-122"/>
              </a:rPr>
              <a:t>cryogenic system</a:t>
            </a:r>
            <a:endParaRPr lang="zh-CN" sz="2400" b="1" i="0" u="none" strike="noStrike" cap="none" spc="0" dirty="0">
              <a:ln>
                <a:noFill/>
              </a:ln>
              <a:solidFill>
                <a:srgbClr val="C00000"/>
              </a:solidFill>
              <a:latin typeface="Arial" panose="020B0604020202020204"/>
              <a:ea typeface="微软雅黑" panose="020B0503020204020204" pitchFamily="34" charset="-122"/>
              <a:cs typeface="Arial" panose="020B060402020202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8392084" y="3668734"/>
            <a:ext cx="2743200" cy="365125"/>
          </a:xfrm>
        </p:spPr>
        <p:txBody>
          <a:bodyPr/>
          <a:lstStyle/>
          <a:p>
            <a:fld id="{BF58ECCA-7483-0643-867A-1BFFBED3B292}" type="slidenum">
              <a:rPr lang="en-US" smtClean="0"/>
              <a:t>31</a:t>
            </a:fld>
            <a:endParaRPr lang="en-US"/>
          </a:p>
        </p:txBody>
      </p:sp>
      <p:sp>
        <p:nvSpPr>
          <p:cNvPr id="12" name="Title 1"/>
          <p:cNvSpPr>
            <a:spLocks noGrp="1"/>
          </p:cNvSpPr>
          <p:nvPr>
            <p:ph type="title"/>
          </p:nvPr>
        </p:nvSpPr>
        <p:spPr>
          <a:xfrm>
            <a:off x="194553" y="187069"/>
            <a:ext cx="11566188" cy="674066"/>
          </a:xfrm>
        </p:spPr>
        <p:txBody>
          <a:bodyPr>
            <a:norm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HEPS Waste Heat Sources Utilization</a:t>
            </a:r>
            <a:endParaRPr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5" name="内容占位符 2"/>
          <p:cNvSpPr>
            <a:spLocks noGrp="1"/>
          </p:cNvSpPr>
          <p:nvPr>
            <p:ph idx="1"/>
          </p:nvPr>
        </p:nvSpPr>
        <p:spPr>
          <a:xfrm>
            <a:off x="295521" y="1016469"/>
            <a:ext cx="8186627" cy="5741580"/>
          </a:xfrm>
        </p:spPr>
        <p:txBody>
          <a:bodyPr>
            <a:normAutofit fontScale="92500" lnSpcReduction="20000"/>
          </a:bodyPr>
          <a:lstStyle/>
          <a:p>
            <a:pPr>
              <a:lnSpc>
                <a:spcPct val="140000"/>
              </a:lnSpc>
              <a:spcBef>
                <a:spcPct val="20000"/>
              </a:spcBef>
              <a:spcAft>
                <a:spcPts val="600"/>
              </a:spcAft>
              <a:buFont typeface="Wingdings" panose="05000000000000000000" pitchFamily="2" charset="2"/>
              <a:buChar char="p"/>
            </a:pPr>
            <a:r>
              <a:rPr lang="en-US" altLang="zh-CN" sz="1600" dirty="0">
                <a:latin typeface="Comic Sans MS" pitchFamily="66" charset="0"/>
                <a:ea typeface="+mn-ea"/>
                <a:cs typeface="+mn-cs"/>
              </a:rPr>
              <a:t>A heat recovery chiller unit is used to recover waste heat typically discharged into the atmosphere through cooling towers. While meeting the cooling load, this system utilizes the byproduct of refrigeration operation, which is waste heat, to produce inexpensive hot water. Simultaneously, it reduces the heat emissions and noise from the cooling tower, thereby mitigating the "heat island effect" in the city.</a:t>
            </a:r>
          </a:p>
          <a:p>
            <a:pPr>
              <a:lnSpc>
                <a:spcPct val="140000"/>
              </a:lnSpc>
              <a:spcBef>
                <a:spcPct val="20000"/>
              </a:spcBef>
              <a:spcAft>
                <a:spcPts val="600"/>
              </a:spcAft>
              <a:buFont typeface="Wingdings" panose="05000000000000000000" pitchFamily="2" charset="2"/>
              <a:buChar char="p"/>
            </a:pPr>
            <a:r>
              <a:rPr lang="en-US" altLang="zh-CN" sz="1600" dirty="0">
                <a:latin typeface="Comic Sans MS" pitchFamily="66" charset="0"/>
                <a:ea typeface="+mn-ea"/>
                <a:cs typeface="+mn-cs"/>
              </a:rPr>
              <a:t>HEPS (presumably a facility or system) has installed four heat recovery chiller units: 2 * 5500 kW and 2 * 2800 kW. During operation, it can provide a maximum of approximately 13 MW of recovered heat energy at 42°C.</a:t>
            </a:r>
          </a:p>
          <a:p>
            <a:pPr>
              <a:lnSpc>
                <a:spcPct val="140000"/>
              </a:lnSpc>
              <a:spcBef>
                <a:spcPct val="20000"/>
              </a:spcBef>
              <a:spcAft>
                <a:spcPts val="600"/>
              </a:spcAft>
              <a:buFont typeface="Wingdings" panose="05000000000000000000" pitchFamily="2" charset="2"/>
              <a:buChar char="p"/>
            </a:pPr>
            <a:r>
              <a:rPr lang="en-US" altLang="zh-CN" sz="1600" dirty="0">
                <a:latin typeface="Comic Sans MS" pitchFamily="66" charset="0"/>
                <a:ea typeface="+mn-ea"/>
                <a:cs typeface="+mn-cs"/>
              </a:rPr>
              <a:t>The maximum heat load for HEPS is 10.4MW in winter and 4.1MW in summer. When the system is running, the recovered heat source can fully replace municipal heat sources.</a:t>
            </a:r>
          </a:p>
          <a:p>
            <a:pPr>
              <a:lnSpc>
                <a:spcPct val="140000"/>
              </a:lnSpc>
              <a:spcBef>
                <a:spcPct val="20000"/>
              </a:spcBef>
              <a:spcAft>
                <a:spcPts val="600"/>
              </a:spcAft>
              <a:buFont typeface="Wingdings" panose="05000000000000000000" pitchFamily="2" charset="2"/>
              <a:buChar char="p"/>
            </a:pPr>
            <a:r>
              <a:rPr lang="en-US" altLang="zh-CN" sz="1600" dirty="0">
                <a:latin typeface="Comic Sans MS" pitchFamily="66" charset="0"/>
                <a:ea typeface="+mn-ea"/>
                <a:cs typeface="+mn-cs"/>
              </a:rPr>
              <a:t>The equipment was installed and commissioned by the end of 2022. Economic benefits analysis:</a:t>
            </a:r>
          </a:p>
          <a:p>
            <a:pPr>
              <a:lnSpc>
                <a:spcPct val="140000"/>
              </a:lnSpc>
              <a:spcBef>
                <a:spcPct val="20000"/>
              </a:spcBef>
              <a:spcAft>
                <a:spcPts val="600"/>
              </a:spcAft>
              <a:buFont typeface="Arial" panose="020B0604020202020204" pitchFamily="34" charset="0"/>
              <a:buChar char="•"/>
            </a:pPr>
            <a:r>
              <a:rPr lang="en-US" altLang="zh-CN" sz="1600" dirty="0">
                <a:latin typeface="Comic Sans MS" pitchFamily="66" charset="0"/>
                <a:ea typeface="+mn-ea"/>
                <a:cs typeface="+mn-cs"/>
              </a:rPr>
              <a:t>Initial investment cost: Approximately 2.4 million RMB.</a:t>
            </a:r>
          </a:p>
          <a:p>
            <a:pPr>
              <a:lnSpc>
                <a:spcPct val="140000"/>
              </a:lnSpc>
              <a:spcBef>
                <a:spcPct val="20000"/>
              </a:spcBef>
              <a:spcAft>
                <a:spcPts val="600"/>
              </a:spcAft>
              <a:buFont typeface="Arial" panose="020B0604020202020204" pitchFamily="34" charset="0"/>
              <a:buChar char="•"/>
            </a:pPr>
            <a:r>
              <a:rPr lang="en-US" altLang="zh-CN" sz="1600" dirty="0">
                <a:latin typeface="Comic Sans MS" pitchFamily="66" charset="0"/>
                <a:ea typeface="+mn-ea"/>
                <a:cs typeface="+mn-cs"/>
              </a:rPr>
              <a:t>The additional electricity cost for the heat recovery units: Approximately 900,000 RMB.</a:t>
            </a:r>
          </a:p>
          <a:p>
            <a:pPr>
              <a:lnSpc>
                <a:spcPct val="140000"/>
              </a:lnSpc>
              <a:spcBef>
                <a:spcPct val="20000"/>
              </a:spcBef>
              <a:spcAft>
                <a:spcPts val="600"/>
              </a:spcAft>
              <a:buFont typeface="Arial" panose="020B0604020202020204" pitchFamily="34" charset="0"/>
              <a:buChar char="•"/>
            </a:pPr>
            <a:r>
              <a:rPr lang="en-US" altLang="zh-CN" sz="1600" b="1" dirty="0">
                <a:solidFill>
                  <a:srgbClr val="FF0000"/>
                </a:solidFill>
                <a:latin typeface="Comic Sans MS" pitchFamily="66" charset="0"/>
                <a:ea typeface="+mn-ea"/>
                <a:cs typeface="+mn-cs"/>
              </a:rPr>
              <a:t>Savings in municipal heat source costs: 5 million RMB. Savings in vacuum gas boiler costs: 3.67 million RMB.</a:t>
            </a:r>
          </a:p>
        </p:txBody>
      </p:sp>
      <p:pic>
        <p:nvPicPr>
          <p:cNvPr id="6" name="图片 3"/>
          <p:cNvPicPr>
            <a:picLocks noChangeAspect="1"/>
          </p:cNvPicPr>
          <p:nvPr/>
        </p:nvPicPr>
        <p:blipFill>
          <a:blip r:embed="rId2"/>
          <a:stretch>
            <a:fillRect/>
          </a:stretch>
        </p:blipFill>
        <p:spPr>
          <a:xfrm>
            <a:off x="8630347" y="1339635"/>
            <a:ext cx="3266131" cy="2674931"/>
          </a:xfrm>
          <a:prstGeom prst="rect">
            <a:avLst/>
          </a:prstGeom>
        </p:spPr>
      </p:pic>
      <p:sp>
        <p:nvSpPr>
          <p:cNvPr id="11" name="TextBox 10"/>
          <p:cNvSpPr txBox="1"/>
          <p:nvPr/>
        </p:nvSpPr>
        <p:spPr>
          <a:xfrm>
            <a:off x="9679605" y="861135"/>
            <a:ext cx="2155236" cy="646331"/>
          </a:xfrm>
          <a:prstGeom prst="rect">
            <a:avLst/>
          </a:prstGeom>
          <a:noFill/>
          <a:ln>
            <a:solidFill>
              <a:schemeClr val="tx1"/>
            </a:solidFill>
          </a:ln>
        </p:spPr>
        <p:txBody>
          <a:bodyPr wrap="square" rtlCol="0">
            <a:spAutoFit/>
          </a:bodyPr>
          <a:lstStyle/>
          <a:p>
            <a:pPr algn="ctr"/>
            <a:r>
              <a:rPr lang="en-US" altLang="zh-CN" b="1" dirty="0">
                <a:solidFill>
                  <a:srgbClr val="C00000"/>
                </a:solidFill>
              </a:rPr>
              <a:t>Installation the heat recovery condenser</a:t>
            </a:r>
            <a:endParaRPr lang="zh-CN" altLang="en-US" b="1" dirty="0">
              <a:solidFill>
                <a:srgbClr val="C00000"/>
              </a:solidFill>
            </a:endParaRPr>
          </a:p>
        </p:txBody>
      </p:sp>
      <p:pic>
        <p:nvPicPr>
          <p:cNvPr id="13" name="图片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82148" y="4169900"/>
            <a:ext cx="3595626" cy="244298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F58ECCA-7483-0643-867A-1BFFBED3B292}" type="slidenum">
              <a:rPr lang="en-US" smtClean="0"/>
              <a:t>32</a:t>
            </a:fld>
            <a:endParaRPr lang="en-US"/>
          </a:p>
        </p:txBody>
      </p:sp>
      <p:sp>
        <p:nvSpPr>
          <p:cNvPr id="5" name="Rectangle 4"/>
          <p:cNvSpPr/>
          <p:nvPr/>
        </p:nvSpPr>
        <p:spPr>
          <a:xfrm>
            <a:off x="547248" y="2485576"/>
            <a:ext cx="5955028" cy="584775"/>
          </a:xfrm>
          <a:prstGeom prst="rect">
            <a:avLst/>
          </a:prstGeom>
        </p:spPr>
        <p:txBody>
          <a:bodyPr wrap="none">
            <a:spAutoFit/>
          </a:bodyPr>
          <a:lstStyle/>
          <a:p>
            <a:r>
              <a:rPr lang="en-US" altLang="zh-CN" sz="3200" dirty="0">
                <a:ln w="0"/>
                <a:solidFill>
                  <a:schemeClr val="accent1"/>
                </a:solidFill>
                <a:effectLst>
                  <a:outerShdw blurRad="38100" dist="25400" dir="5400000" algn="ctr" rotWithShape="0">
                    <a:srgbClr val="6E747A">
                      <a:alpha val="43000"/>
                    </a:srgbClr>
                  </a:outerShdw>
                </a:effectLst>
              </a:rPr>
              <a:t>Difficulties/challenges and outlook</a:t>
            </a:r>
            <a:endParaRPr lang="de-CH" altLang="zh-CN" sz="3200" dirty="0">
              <a:ln w="0"/>
              <a:solidFill>
                <a:schemeClr val="accent1"/>
              </a:solidFill>
              <a:effectLst>
                <a:outerShdw blurRad="38100" dist="25400" dir="5400000" algn="ctr" rotWithShape="0">
                  <a:srgbClr val="6E747A">
                    <a:alpha val="43000"/>
                  </a:srgbClr>
                </a:outerShdw>
              </a:effectLst>
            </a:endParaRPr>
          </a:p>
        </p:txBody>
      </p:sp>
      <p:cxnSp>
        <p:nvCxnSpPr>
          <p:cNvPr id="11" name="Straight Connector 10"/>
          <p:cNvCxnSpPr/>
          <p:nvPr/>
        </p:nvCxnSpPr>
        <p:spPr>
          <a:xfrm>
            <a:off x="547248" y="3326860"/>
            <a:ext cx="5600633"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61873" y="3583370"/>
            <a:ext cx="8375514" cy="114307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400" dirty="0"/>
              <a:t>New theory and new scheme</a:t>
            </a:r>
          </a:p>
          <a:p>
            <a:pPr marL="285750" indent="-285750">
              <a:lnSpc>
                <a:spcPct val="150000"/>
              </a:lnSpc>
              <a:buFont typeface="Arial" panose="020B0604020202020204" pitchFamily="34" charset="0"/>
              <a:buChar char="•"/>
            </a:pPr>
            <a:r>
              <a:rPr lang="en-US" altLang="zh-CN" sz="2400" dirty="0"/>
              <a:t>Difficulties/challenges</a:t>
            </a:r>
            <a:endParaRPr lang="zh-CN" altLang="en-US"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223735" y="-258681"/>
            <a:ext cx="11566188" cy="1343424"/>
          </a:xfrm>
        </p:spPr>
        <p:txBody>
          <a:bodyPr>
            <a:norm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Energy Saving Measures of IHEP: further develop the Energy Recovery Type klystron</a:t>
            </a:r>
            <a:endParaRPr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904240" y="2337563"/>
            <a:ext cx="9846646" cy="2823539"/>
          </a:xfrm>
          <a:prstGeom prst="rect">
            <a:avLst/>
          </a:prstGeom>
        </p:spPr>
      </p:pic>
      <p:sp>
        <p:nvSpPr>
          <p:cNvPr id="18" name="内容占位符 2"/>
          <p:cNvSpPr>
            <a:spLocks noGrp="1"/>
          </p:cNvSpPr>
          <p:nvPr>
            <p:ph idx="1"/>
          </p:nvPr>
        </p:nvSpPr>
        <p:spPr>
          <a:xfrm>
            <a:off x="101600" y="866052"/>
            <a:ext cx="12090399" cy="1602828"/>
          </a:xfrm>
        </p:spPr>
        <p:txBody>
          <a:bodyPr>
            <a:normAutofit fontScale="62500" lnSpcReduction="20000"/>
          </a:bodyPr>
          <a:lstStyle/>
          <a:p>
            <a:pPr>
              <a:lnSpc>
                <a:spcPct val="120000"/>
              </a:lnSpc>
              <a:spcBef>
                <a:spcPts val="300"/>
              </a:spcBef>
              <a:spcAft>
                <a:spcPts val="600"/>
              </a:spcAft>
              <a:buFont typeface="Wingdings" panose="05000000000000000000" pitchFamily="2" charset="2"/>
              <a:buChar char="p"/>
            </a:pPr>
            <a:r>
              <a:rPr lang="en-US" altLang="zh-CN" sz="2700" dirty="0">
                <a:latin typeface="Comic Sans MS" pitchFamily="66" charset="0"/>
                <a:ea typeface="+mn-ea"/>
                <a:cs typeface="+mn-cs"/>
              </a:rPr>
              <a:t>The energy of electrons in the klystron cannot be converted to microwave energy at 100%. In the traditional approach, electrons are directed into the collector electrode, but there is residual energy (approximately over 30% of the total energy), which is entirely wasted.</a:t>
            </a:r>
          </a:p>
          <a:p>
            <a:pPr>
              <a:lnSpc>
                <a:spcPct val="120000"/>
              </a:lnSpc>
              <a:spcBef>
                <a:spcPts val="300"/>
              </a:spcBef>
              <a:spcAft>
                <a:spcPts val="600"/>
              </a:spcAft>
              <a:buFont typeface="Wingdings" panose="05000000000000000000" pitchFamily="2" charset="2"/>
              <a:buChar char="p"/>
            </a:pPr>
            <a:r>
              <a:rPr lang="en-US" altLang="zh-CN" sz="2700" dirty="0">
                <a:latin typeface="Comic Sans MS" pitchFamily="66" charset="0"/>
                <a:ea typeface="+mn-ea"/>
                <a:cs typeface="+mn-cs"/>
              </a:rPr>
              <a:t>In the new approach, the collector electrode design has been improved to progressively reduce the voltage of the wasted electrons, further recovering the residual energy and converting it into electrical energy.</a:t>
            </a:r>
            <a:endParaRPr lang="zh-CN" altLang="en-US" sz="2700" dirty="0">
              <a:latin typeface="Comic Sans MS" pitchFamily="66" charset="0"/>
              <a:ea typeface="+mn-ea"/>
              <a:cs typeface="+mn-cs"/>
            </a:endParaRPr>
          </a:p>
        </p:txBody>
      </p:sp>
      <p:sp>
        <p:nvSpPr>
          <p:cNvPr id="3" name="Rectangle 2"/>
          <p:cNvSpPr/>
          <p:nvPr/>
        </p:nvSpPr>
        <p:spPr>
          <a:xfrm>
            <a:off x="329659" y="5351870"/>
            <a:ext cx="11923301" cy="1369606"/>
          </a:xfrm>
          <a:prstGeom prst="rect">
            <a:avLst/>
          </a:prstGeom>
        </p:spPr>
        <p:txBody>
          <a:bodyPr wrap="square">
            <a:spAutoFit/>
          </a:bodyPr>
          <a:lstStyle/>
          <a:p>
            <a:pPr marL="342900" marR="0" lvl="0" indent="-342900" fontAlgn="auto">
              <a:spcBef>
                <a:spcPts val="300"/>
              </a:spcBef>
              <a:spcAft>
                <a:spcPts val="600"/>
              </a:spcAft>
              <a:buClr>
                <a:srgbClr val="FFC000"/>
              </a:buClr>
              <a:buSzPct val="80000"/>
              <a:buFont typeface="Wingdings" panose="05000000000000000000" pitchFamily="2" charset="2"/>
              <a:buChar char="p"/>
              <a:tabLst/>
              <a:defRPr/>
            </a:pPr>
            <a:r>
              <a:rPr lang="en-US" altLang="zh-CN" sz="1700" dirty="0">
                <a:latin typeface="Comic Sans MS" pitchFamily="66" charset="0"/>
              </a:rPr>
              <a:t>Optimization of the beam dynamics of the collector electrode to reduce the axial and radial energy spread.</a:t>
            </a:r>
          </a:p>
          <a:p>
            <a:pPr marL="342900" marR="0" lvl="0" indent="-342900" fontAlgn="auto">
              <a:spcBef>
                <a:spcPts val="300"/>
              </a:spcBef>
              <a:spcAft>
                <a:spcPts val="600"/>
              </a:spcAft>
              <a:buClr>
                <a:srgbClr val="FFC000"/>
              </a:buClr>
              <a:buSzPct val="80000"/>
              <a:buFont typeface="Wingdings" panose="05000000000000000000" pitchFamily="2" charset="2"/>
              <a:buChar char="p"/>
              <a:tabLst/>
              <a:defRPr/>
            </a:pPr>
            <a:r>
              <a:rPr lang="en-US" altLang="zh-CN" sz="1700" dirty="0">
                <a:latin typeface="Comic Sans MS" pitchFamily="66" charset="0"/>
              </a:rPr>
              <a:t>Design optimization of the multi-stage electrode structure, electrode voltage distribution, and improved heat dissipation performance to achieve maximum efficiency in electron energy recovery.</a:t>
            </a:r>
          </a:p>
          <a:p>
            <a:pPr marL="342900" marR="0" lvl="0" indent="-342900" fontAlgn="auto">
              <a:spcBef>
                <a:spcPts val="300"/>
              </a:spcBef>
              <a:spcAft>
                <a:spcPts val="600"/>
              </a:spcAft>
              <a:buClr>
                <a:srgbClr val="FFC000"/>
              </a:buClr>
              <a:buSzPct val="80000"/>
              <a:buFont typeface="Wingdings" panose="05000000000000000000" pitchFamily="2" charset="2"/>
              <a:buChar char="p"/>
              <a:tabLst/>
              <a:defRPr/>
            </a:pPr>
            <a:r>
              <a:rPr lang="en-US" altLang="zh-CN" sz="1700" dirty="0">
                <a:latin typeface="Comic Sans MS" pitchFamily="66" charset="0"/>
              </a:rPr>
              <a:t>Exploration of electrode surface coating processes to reduce the secondary electron emission coefficient.</a:t>
            </a:r>
            <a:endParaRPr lang="zh-CN" altLang="en-US" sz="1700" dirty="0">
              <a:latin typeface="Comic Sans MS" pitchFamily="66" charset="0"/>
            </a:endParaRPr>
          </a:p>
        </p:txBody>
      </p:sp>
      <p:sp>
        <p:nvSpPr>
          <p:cNvPr id="4" name="Rectangle 3"/>
          <p:cNvSpPr/>
          <p:nvPr/>
        </p:nvSpPr>
        <p:spPr>
          <a:xfrm>
            <a:off x="370299" y="4882245"/>
            <a:ext cx="10492903" cy="437877"/>
          </a:xfrm>
          <a:prstGeom prst="rect">
            <a:avLst/>
          </a:prstGeom>
        </p:spPr>
        <p:txBody>
          <a:bodyPr wrap="square">
            <a:spAutoFit/>
          </a:bodyPr>
          <a:lstStyle/>
          <a:p>
            <a:pPr marL="0" marR="0" lvl="0" indent="0" algn="l" defTabSz="914400" rtl="0" eaLnBrk="1" fontAlgn="auto" latinLnBrk="0" hangingPunct="1">
              <a:lnSpc>
                <a:spcPct val="120000"/>
              </a:lnSpc>
              <a:spcBef>
                <a:spcPts val="300"/>
              </a:spcBef>
              <a:spcAft>
                <a:spcPts val="600"/>
              </a:spcAft>
              <a:buClrTx/>
              <a:buSzTx/>
              <a:buFont typeface="Wingdings" panose="05000000000000000000" pitchFamily="2" charset="2"/>
              <a:buChar char="p"/>
              <a:tabLst/>
              <a:defRPr/>
            </a:pPr>
            <a:r>
              <a:rPr kumimoji="0" lang="zh-CN" altLang="en-US" sz="2000" b="0" i="0" u="none" strike="noStrike" kern="1200" cap="none" spc="0" normalizeH="0" baseline="0" noProof="0" dirty="0">
                <a:ln>
                  <a:noFill/>
                </a:ln>
                <a:solidFill>
                  <a:prstClr val="black"/>
                </a:solidFill>
                <a:effectLst/>
                <a:uLnTx/>
                <a:uFillTx/>
                <a:latin typeface="等线 Light" panose="02010600030101010101" pitchFamily="2" charset="-122"/>
                <a:ea typeface="等线 Light" panose="02010600030101010101" pitchFamily="2" charset="-122"/>
                <a:cs typeface="+mn-cs"/>
              </a:rPr>
              <a:t> </a:t>
            </a:r>
            <a:r>
              <a:rPr lang="en-US" altLang="zh-CN" sz="1700" dirty="0">
                <a:latin typeface="Comic Sans MS" pitchFamily="66" charset="0"/>
              </a:rPr>
              <a:t>Need to resolve many theory design and key technologies difficulties:</a:t>
            </a:r>
            <a:endParaRPr lang="zh-CN" altLang="en-US" sz="1700" dirty="0">
              <a:latin typeface="Comic Sans MS" pitchFamily="66" charset="0"/>
            </a:endParaRPr>
          </a:p>
        </p:txBody>
      </p:sp>
      <p:sp>
        <p:nvSpPr>
          <p:cNvPr id="5" name="Slide Number Placeholder 4"/>
          <p:cNvSpPr>
            <a:spLocks noGrp="1"/>
          </p:cNvSpPr>
          <p:nvPr>
            <p:ph type="sldNum" sz="quarter" idx="12"/>
          </p:nvPr>
        </p:nvSpPr>
        <p:spPr>
          <a:xfrm>
            <a:off x="9093200"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58ECCA-7483-0643-867A-1BFFBED3B29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9980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8F649967-F238-4760-9457-574FD3654403}"/>
              </a:ext>
            </a:extLst>
          </p:cNvPr>
          <p:cNvSpPr>
            <a:spLocks noGrp="1"/>
          </p:cNvSpPr>
          <p:nvPr>
            <p:ph type="sldNum" sz="quarter" idx="12"/>
          </p:nvPr>
        </p:nvSpPr>
        <p:spPr/>
        <p:txBody>
          <a:bodyPr/>
          <a:lstStyle/>
          <a:p>
            <a:fld id="{F15E9139-A00B-4B2A-98A6-095DC08F1345}" type="slidenum">
              <a:rPr lang="zh-CN" altLang="en-US" smtClean="0"/>
              <a:pPr/>
              <a:t>34</a:t>
            </a:fld>
            <a:endParaRPr lang="zh-CN" altLang="en-US"/>
          </a:p>
        </p:txBody>
      </p:sp>
      <p:pic>
        <p:nvPicPr>
          <p:cNvPr id="5" name="图片 4">
            <a:extLst>
              <a:ext uri="{FF2B5EF4-FFF2-40B4-BE49-F238E27FC236}">
                <a16:creationId xmlns:a16="http://schemas.microsoft.com/office/drawing/2014/main" id="{8B9D021D-CF89-4173-8974-3C4A3693E0CD}"/>
              </a:ext>
            </a:extLst>
          </p:cNvPr>
          <p:cNvPicPr>
            <a:picLocks noChangeAspect="1"/>
          </p:cNvPicPr>
          <p:nvPr/>
        </p:nvPicPr>
        <p:blipFill>
          <a:blip r:embed="rId2"/>
          <a:stretch>
            <a:fillRect/>
          </a:stretch>
        </p:blipFill>
        <p:spPr>
          <a:xfrm>
            <a:off x="5044015" y="2801359"/>
            <a:ext cx="3978163" cy="3545262"/>
          </a:xfrm>
          <a:prstGeom prst="rect">
            <a:avLst/>
          </a:prstGeom>
        </p:spPr>
      </p:pic>
      <p:sp>
        <p:nvSpPr>
          <p:cNvPr id="7" name="Rectangle 4">
            <a:extLst>
              <a:ext uri="{FF2B5EF4-FFF2-40B4-BE49-F238E27FC236}">
                <a16:creationId xmlns:a16="http://schemas.microsoft.com/office/drawing/2014/main" id="{C6AA8408-9304-4959-9640-89F4CCA09339}"/>
              </a:ext>
            </a:extLst>
          </p:cNvPr>
          <p:cNvSpPr>
            <a:spLocks noChangeArrowheads="1"/>
          </p:cNvSpPr>
          <p:nvPr/>
        </p:nvSpPr>
        <p:spPr bwMode="auto">
          <a:xfrm>
            <a:off x="4779681" y="823105"/>
            <a:ext cx="65294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270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0480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宋体" panose="02010600030101010101" pitchFamily="2" charset="-122"/>
              </a:rPr>
              <a:t>Table 1 CEPC circulating cooling water demand parameters table</a:t>
            </a:r>
            <a:endParaRPr kumimoji="0" lang="zh-CN" altLang="en-US" sz="2400" b="0" i="0" u="none" strike="noStrike" cap="none" normalizeH="0" baseline="0" dirty="0">
              <a:ln>
                <a:noFill/>
              </a:ln>
              <a:solidFill>
                <a:schemeClr val="tx1"/>
              </a:solidFill>
              <a:effectLst/>
              <a:latin typeface="Arial" panose="020B0604020202020204" pitchFamily="34" charset="0"/>
            </a:endParaRPr>
          </a:p>
        </p:txBody>
      </p:sp>
      <p:sp>
        <p:nvSpPr>
          <p:cNvPr id="8" name="文本框 7">
            <a:extLst>
              <a:ext uri="{FF2B5EF4-FFF2-40B4-BE49-F238E27FC236}">
                <a16:creationId xmlns:a16="http://schemas.microsoft.com/office/drawing/2014/main" id="{AF8BB801-B5C5-498B-80F9-996578FE9E56}"/>
              </a:ext>
            </a:extLst>
          </p:cNvPr>
          <p:cNvSpPr txBox="1"/>
          <p:nvPr/>
        </p:nvSpPr>
        <p:spPr>
          <a:xfrm>
            <a:off x="5044015" y="2354847"/>
            <a:ext cx="4772086" cy="338554"/>
          </a:xfrm>
          <a:prstGeom prst="rect">
            <a:avLst/>
          </a:prstGeom>
          <a:noFill/>
        </p:spPr>
        <p:txBody>
          <a:bodyPr wrap="square">
            <a:spAutoFit/>
          </a:bodyPr>
          <a:lstStyle/>
          <a:p>
            <a:pPr algn="ctr"/>
            <a:r>
              <a:rPr lang="en-US" altLang="zh-CN" sz="1600" b="1" kern="100" dirty="0">
                <a:solidFill>
                  <a:srgbClr val="0000FF"/>
                </a:solidFill>
                <a:effectLst/>
                <a:highlight>
                  <a:srgbClr val="FFFF00"/>
                </a:highlight>
                <a:latin typeface="Arial" panose="020B0604020202020204" pitchFamily="34" charset="0"/>
                <a:cs typeface="Arial" panose="020B0604020202020204" pitchFamily="34" charset="0"/>
              </a:rPr>
              <a:t>Cooling water load</a:t>
            </a:r>
            <a:r>
              <a:rPr lang="zh-CN" altLang="en-US" sz="1600" b="1" kern="100" dirty="0">
                <a:solidFill>
                  <a:srgbClr val="0000FF"/>
                </a:solidFill>
                <a:effectLst/>
                <a:highlight>
                  <a:srgbClr val="FFFF00"/>
                </a:highlight>
                <a:latin typeface="Arial" panose="020B0604020202020204" pitchFamily="34" charset="0"/>
                <a:cs typeface="Arial" panose="020B0604020202020204" pitchFamily="34" charset="0"/>
              </a:rPr>
              <a:t>：</a:t>
            </a:r>
            <a:r>
              <a:rPr lang="en-US" altLang="zh-CN" sz="1600" b="1" kern="100" dirty="0">
                <a:solidFill>
                  <a:srgbClr val="0000FF"/>
                </a:solidFill>
                <a:effectLst/>
                <a:highlight>
                  <a:srgbClr val="FFFF00"/>
                </a:highlight>
                <a:latin typeface="Arial" panose="020B0604020202020204" pitchFamily="34" charset="0"/>
                <a:cs typeface="Arial" panose="020B0604020202020204" pitchFamily="34" charset="0"/>
              </a:rPr>
              <a:t>282MW </a:t>
            </a:r>
            <a:r>
              <a:rPr lang="zh-CN" altLang="en-US" sz="1600" b="1" kern="100" dirty="0">
                <a:solidFill>
                  <a:srgbClr val="0000FF"/>
                </a:solidFill>
                <a:effectLst/>
                <a:highlight>
                  <a:srgbClr val="FFFF00"/>
                </a:highlight>
                <a:latin typeface="Arial" panose="020B0604020202020204" pitchFamily="34" charset="0"/>
                <a:cs typeface="Arial" panose="020B0604020202020204" pitchFamily="34" charset="0"/>
              </a:rPr>
              <a:t>（</a:t>
            </a:r>
            <a:r>
              <a:rPr lang="en-US" altLang="zh-CN" sz="1600" b="1" kern="100" dirty="0">
                <a:solidFill>
                  <a:srgbClr val="0000FF"/>
                </a:solidFill>
                <a:effectLst/>
                <a:highlight>
                  <a:srgbClr val="FFFF00"/>
                </a:highlight>
                <a:latin typeface="Arial" panose="020B0604020202020204" pitchFamily="34" charset="0"/>
                <a:cs typeface="Arial" panose="020B0604020202020204" pitchFamily="34" charset="0"/>
              </a:rPr>
              <a:t>17MW/unit</a:t>
            </a:r>
            <a:r>
              <a:rPr lang="zh-CN" altLang="en-US" sz="1600" b="1" kern="100" dirty="0">
                <a:solidFill>
                  <a:srgbClr val="0000FF"/>
                </a:solidFill>
                <a:effectLst/>
                <a:highlight>
                  <a:srgbClr val="FFFF00"/>
                </a:highlight>
                <a:latin typeface="Arial" panose="020B0604020202020204" pitchFamily="34" charset="0"/>
                <a:cs typeface="Arial" panose="020B0604020202020204" pitchFamily="34" charset="0"/>
              </a:rPr>
              <a:t>）</a:t>
            </a:r>
            <a:r>
              <a:rPr lang="en-US" altLang="zh-CN" sz="1600" b="1" kern="100" dirty="0">
                <a:solidFill>
                  <a:srgbClr val="0000FF"/>
                </a:solidFill>
                <a:effectLst/>
                <a:highlight>
                  <a:srgbClr val="FFFF00"/>
                </a:highlight>
                <a:latin typeface="Arial" panose="020B0604020202020204" pitchFamily="34" charset="0"/>
                <a:cs typeface="Arial" panose="020B0604020202020204" pitchFamily="34" charset="0"/>
              </a:rPr>
              <a:t>; </a:t>
            </a:r>
          </a:p>
        </p:txBody>
      </p:sp>
      <p:graphicFrame>
        <p:nvGraphicFramePr>
          <p:cNvPr id="9" name="表格 8">
            <a:extLst>
              <a:ext uri="{FF2B5EF4-FFF2-40B4-BE49-F238E27FC236}">
                <a16:creationId xmlns:a16="http://schemas.microsoft.com/office/drawing/2014/main" id="{85882AC8-01A3-4B35-8AF2-073A6C23E2C4}"/>
              </a:ext>
            </a:extLst>
          </p:cNvPr>
          <p:cNvGraphicFramePr>
            <a:graphicFrameLocks noGrp="1"/>
          </p:cNvGraphicFramePr>
          <p:nvPr>
            <p:extLst>
              <p:ext uri="{D42A27DB-BD31-4B8C-83A1-F6EECF244321}">
                <p14:modId xmlns:p14="http://schemas.microsoft.com/office/powerpoint/2010/main" val="1911053561"/>
              </p:ext>
            </p:extLst>
          </p:nvPr>
        </p:nvGraphicFramePr>
        <p:xfrm>
          <a:off x="5177722" y="1172677"/>
          <a:ext cx="6131452" cy="940663"/>
        </p:xfrm>
        <a:graphic>
          <a:graphicData uri="http://schemas.openxmlformats.org/drawingml/2006/table">
            <a:tbl>
              <a:tblPr firstRow="1" firstCol="1" bandRow="1">
                <a:tableStyleId>{5C22544A-7EE6-4342-B048-85BDC9FD1C3A}</a:tableStyleId>
              </a:tblPr>
              <a:tblGrid>
                <a:gridCol w="1357840">
                  <a:extLst>
                    <a:ext uri="{9D8B030D-6E8A-4147-A177-3AD203B41FA5}">
                      <a16:colId xmlns:a16="http://schemas.microsoft.com/office/drawing/2014/main" val="3408435341"/>
                    </a:ext>
                  </a:extLst>
                </a:gridCol>
                <a:gridCol w="954291">
                  <a:extLst>
                    <a:ext uri="{9D8B030D-6E8A-4147-A177-3AD203B41FA5}">
                      <a16:colId xmlns:a16="http://schemas.microsoft.com/office/drawing/2014/main" val="3231505074"/>
                    </a:ext>
                  </a:extLst>
                </a:gridCol>
                <a:gridCol w="954291">
                  <a:extLst>
                    <a:ext uri="{9D8B030D-6E8A-4147-A177-3AD203B41FA5}">
                      <a16:colId xmlns:a16="http://schemas.microsoft.com/office/drawing/2014/main" val="1433407776"/>
                    </a:ext>
                  </a:extLst>
                </a:gridCol>
                <a:gridCol w="954291">
                  <a:extLst>
                    <a:ext uri="{9D8B030D-6E8A-4147-A177-3AD203B41FA5}">
                      <a16:colId xmlns:a16="http://schemas.microsoft.com/office/drawing/2014/main" val="1722857101"/>
                    </a:ext>
                  </a:extLst>
                </a:gridCol>
                <a:gridCol w="954291">
                  <a:extLst>
                    <a:ext uri="{9D8B030D-6E8A-4147-A177-3AD203B41FA5}">
                      <a16:colId xmlns:a16="http://schemas.microsoft.com/office/drawing/2014/main" val="2635218940"/>
                    </a:ext>
                  </a:extLst>
                </a:gridCol>
                <a:gridCol w="956448">
                  <a:extLst>
                    <a:ext uri="{9D8B030D-6E8A-4147-A177-3AD203B41FA5}">
                      <a16:colId xmlns:a16="http://schemas.microsoft.com/office/drawing/2014/main" val="2246620821"/>
                    </a:ext>
                  </a:extLst>
                </a:gridCol>
              </a:tblGrid>
              <a:tr h="259421">
                <a:tc>
                  <a:txBody>
                    <a:bodyPr/>
                    <a:lstStyle/>
                    <a:p>
                      <a:pPr algn="ctr"/>
                      <a:r>
                        <a:rPr lang="en-US" sz="1200" kern="10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ctr"/>
                      <a:r>
                        <a:rPr lang="en-US" sz="1200" kern="0">
                          <a:effectLst/>
                        </a:rPr>
                        <a:t>Ring</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ctr"/>
                      <a:r>
                        <a:rPr lang="en-US" sz="1200" kern="0">
                          <a:effectLst/>
                        </a:rPr>
                        <a:t>Booster</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ctr"/>
                      <a:r>
                        <a:rPr lang="en-US" sz="1200" kern="0" dirty="0" err="1">
                          <a:effectLst/>
                        </a:rPr>
                        <a:t>Linac</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ctr"/>
                      <a:r>
                        <a:rPr lang="en-US" sz="1200" kern="0">
                          <a:effectLst/>
                        </a:rPr>
                        <a:t>BTL</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ctr"/>
                      <a:r>
                        <a:rPr lang="en-US" sz="1200" kern="0" dirty="0">
                          <a:effectLst/>
                        </a:rPr>
                        <a:t>IR</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34856253"/>
                  </a:ext>
                </a:extLst>
              </a:tr>
              <a:tr h="183285">
                <a:tc>
                  <a:txBody>
                    <a:bodyPr/>
                    <a:lstStyle/>
                    <a:p>
                      <a:pPr algn="ctr"/>
                      <a:r>
                        <a:rPr lang="zh-CN" sz="1200" kern="100" dirty="0">
                          <a:effectLst/>
                        </a:rPr>
                        <a:t>冷负荷</a:t>
                      </a:r>
                      <a:r>
                        <a:rPr lang="en-US" sz="1200" kern="100" dirty="0">
                          <a:effectLst/>
                        </a:rPr>
                        <a:t>MW</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b"/>
                      <a:r>
                        <a:rPr lang="en-US" sz="1200" kern="0">
                          <a:effectLst/>
                        </a:rPr>
                        <a:t>245.814</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b"/>
                      <a:r>
                        <a:rPr lang="en-US" sz="1200" kern="0">
                          <a:effectLst/>
                        </a:rPr>
                        <a:t>12.68</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b"/>
                      <a:r>
                        <a:rPr lang="en-US" sz="1200" kern="0">
                          <a:effectLst/>
                        </a:rPr>
                        <a:t>18.344</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b"/>
                      <a:r>
                        <a:rPr lang="en-US" sz="1200" kern="0">
                          <a:effectLst/>
                        </a:rPr>
                        <a:t>0.856</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b"/>
                      <a:r>
                        <a:rPr lang="en-US" sz="1200" kern="0">
                          <a:effectLst/>
                        </a:rPr>
                        <a:t>4.552</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61866571"/>
                  </a:ext>
                </a:extLst>
              </a:tr>
              <a:tr h="183285">
                <a:tc>
                  <a:txBody>
                    <a:bodyPr/>
                    <a:lstStyle/>
                    <a:p>
                      <a:pPr algn="ctr"/>
                      <a:r>
                        <a:rPr lang="zh-CN" sz="1200" kern="100">
                          <a:effectLst/>
                        </a:rPr>
                        <a:t>冷水量</a:t>
                      </a:r>
                      <a:r>
                        <a:rPr lang="en-US" sz="1200" kern="100">
                          <a:effectLst/>
                        </a:rPr>
                        <a:t>m</a:t>
                      </a:r>
                      <a:r>
                        <a:rPr lang="en-US" sz="1200" kern="100" baseline="30000">
                          <a:effectLst/>
                        </a:rPr>
                        <a:t>3</a:t>
                      </a:r>
                      <a:r>
                        <a:rPr lang="en-US" sz="1200" kern="100">
                          <a:effectLst/>
                        </a:rPr>
                        <a:t>/h</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b"/>
                      <a:r>
                        <a:rPr lang="en-US" sz="1200" kern="0">
                          <a:effectLst/>
                        </a:rPr>
                        <a:t>7045.40</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b"/>
                      <a:r>
                        <a:rPr lang="en-US" sz="1200" kern="0" dirty="0">
                          <a:effectLst/>
                        </a:rPr>
                        <a:t>363.43</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b"/>
                      <a:r>
                        <a:rPr lang="en-US" sz="1200" kern="0" dirty="0">
                          <a:effectLst/>
                        </a:rPr>
                        <a:t>525.77</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b"/>
                      <a:r>
                        <a:rPr lang="en-US" sz="1200" kern="0" dirty="0">
                          <a:effectLst/>
                        </a:rPr>
                        <a:t>36.80</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b"/>
                      <a:r>
                        <a:rPr lang="en-US" sz="1200" kern="0">
                          <a:effectLst/>
                        </a:rPr>
                        <a:t>195.70</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619537257"/>
                  </a:ext>
                </a:extLst>
              </a:tr>
              <a:tr h="314672">
                <a:tc>
                  <a:txBody>
                    <a:bodyPr/>
                    <a:lstStyle/>
                    <a:p>
                      <a:pPr algn="ctr"/>
                      <a:r>
                        <a:rPr lang="zh-CN" altLang="en-US" sz="1200" kern="100" dirty="0">
                          <a:effectLst/>
                        </a:rPr>
                        <a:t>冷却水回水温度</a:t>
                      </a:r>
                      <a:r>
                        <a:rPr lang="zh-CN" sz="1200" kern="100" dirty="0">
                          <a:effectLst/>
                        </a:rPr>
                        <a:t>℃</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b"/>
                      <a:r>
                        <a:rPr lang="en-US" sz="1200" kern="0" dirty="0">
                          <a:effectLst/>
                        </a:rPr>
                        <a:t>30~40</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b"/>
                      <a:r>
                        <a:rPr lang="en-US" altLang="zh-CN" sz="1200" kern="0" dirty="0">
                          <a:effectLst/>
                        </a:rPr>
                        <a:t>30~40</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b"/>
                      <a:r>
                        <a:rPr lang="en-US" altLang="zh-CN" sz="1200" kern="0" dirty="0">
                          <a:effectLst/>
                        </a:rPr>
                        <a:t>30~40</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b"/>
                      <a:r>
                        <a:rPr lang="en-US" altLang="zh-CN" sz="1200" kern="0" dirty="0">
                          <a:effectLst/>
                        </a:rPr>
                        <a:t>30~40</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fontAlgn="b"/>
                      <a:r>
                        <a:rPr lang="en-US" altLang="zh-CN" sz="1200" kern="0" dirty="0">
                          <a:effectLst/>
                        </a:rPr>
                        <a:t>30~40</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71578629"/>
                  </a:ext>
                </a:extLst>
              </a:tr>
            </a:tbl>
          </a:graphicData>
        </a:graphic>
      </p:graphicFrame>
      <p:grpSp>
        <p:nvGrpSpPr>
          <p:cNvPr id="10" name="组合 9">
            <a:extLst>
              <a:ext uri="{FF2B5EF4-FFF2-40B4-BE49-F238E27FC236}">
                <a16:creationId xmlns:a16="http://schemas.microsoft.com/office/drawing/2014/main" id="{79BDAEB2-0FAC-4138-8E6C-502141353358}"/>
              </a:ext>
            </a:extLst>
          </p:cNvPr>
          <p:cNvGrpSpPr/>
          <p:nvPr/>
        </p:nvGrpSpPr>
        <p:grpSpPr>
          <a:xfrm>
            <a:off x="9638148" y="2201803"/>
            <a:ext cx="2108523" cy="1687918"/>
            <a:chOff x="7327737" y="3709605"/>
            <a:chExt cx="4413274" cy="2857500"/>
          </a:xfrm>
        </p:grpSpPr>
        <p:pic>
          <p:nvPicPr>
            <p:cNvPr id="11" name="Picture 4" descr="地下水源热泵">
              <a:extLst>
                <a:ext uri="{FF2B5EF4-FFF2-40B4-BE49-F238E27FC236}">
                  <a16:creationId xmlns:a16="http://schemas.microsoft.com/office/drawing/2014/main" id="{62522408-5783-405D-A372-7483E68385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35" r="6771"/>
            <a:stretch/>
          </p:blipFill>
          <p:spPr bwMode="auto">
            <a:xfrm>
              <a:off x="7327737" y="3709605"/>
              <a:ext cx="4128768" cy="2857500"/>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5ADED7F5-DBEE-4794-903D-354D147CDE0E}"/>
                </a:ext>
              </a:extLst>
            </p:cNvPr>
            <p:cNvSpPr txBox="1"/>
            <p:nvPr/>
          </p:nvSpPr>
          <p:spPr>
            <a:xfrm>
              <a:off x="10741852" y="5659017"/>
              <a:ext cx="999159" cy="895978"/>
            </a:xfrm>
            <a:prstGeom prst="rect">
              <a:avLst/>
            </a:prstGeom>
            <a:solidFill>
              <a:schemeClr val="bg1"/>
            </a:solidFill>
          </p:spPr>
          <p:txBody>
            <a:bodyPr wrap="square" rtlCol="0">
              <a:spAutoFit/>
            </a:bodyPr>
            <a:lstStyle/>
            <a:p>
              <a:endParaRPr lang="zh-CN" altLang="en-US" dirty="0">
                <a:latin typeface="微软雅黑" panose="020B0503020204020204" pitchFamily="34" charset="-122"/>
                <a:ea typeface="微软雅黑" panose="020B0503020204020204" pitchFamily="34" charset="-122"/>
              </a:endParaRPr>
            </a:p>
          </p:txBody>
        </p:sp>
      </p:grpSp>
      <p:sp>
        <p:nvSpPr>
          <p:cNvPr id="13" name="箭头: 直角上 12">
            <a:extLst>
              <a:ext uri="{FF2B5EF4-FFF2-40B4-BE49-F238E27FC236}">
                <a16:creationId xmlns:a16="http://schemas.microsoft.com/office/drawing/2014/main" id="{15DBDDA8-79CE-494B-A2E0-DC35B32B8504}"/>
              </a:ext>
            </a:extLst>
          </p:cNvPr>
          <p:cNvSpPr/>
          <p:nvPr/>
        </p:nvSpPr>
        <p:spPr>
          <a:xfrm flipH="1">
            <a:off x="10939775" y="3690505"/>
            <a:ext cx="850148" cy="646331"/>
          </a:xfrm>
          <a:prstGeom prst="bentUpArrow">
            <a:avLst>
              <a:gd name="adj1" fmla="val 25000"/>
              <a:gd name="adj2" fmla="val 35239"/>
              <a:gd name="adj3" fmla="val 25000"/>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200"/>
          </a:p>
        </p:txBody>
      </p:sp>
      <p:sp>
        <p:nvSpPr>
          <p:cNvPr id="14" name="文本框 13">
            <a:extLst>
              <a:ext uri="{FF2B5EF4-FFF2-40B4-BE49-F238E27FC236}">
                <a16:creationId xmlns:a16="http://schemas.microsoft.com/office/drawing/2014/main" id="{3DFF0596-ED29-4ED2-9743-BA6C3E7B6E13}"/>
              </a:ext>
            </a:extLst>
          </p:cNvPr>
          <p:cNvSpPr txBox="1"/>
          <p:nvPr/>
        </p:nvSpPr>
        <p:spPr>
          <a:xfrm flipH="1">
            <a:off x="9002809" y="3758909"/>
            <a:ext cx="2034958" cy="584775"/>
          </a:xfrm>
          <a:prstGeom prst="rect">
            <a:avLst/>
          </a:prstGeom>
          <a:noFill/>
        </p:spPr>
        <p:txBody>
          <a:bodyPr wrap="square" rtlCol="0">
            <a:spAutoFit/>
          </a:bodyPr>
          <a:lstStyle/>
          <a:p>
            <a:pPr algn="ctr"/>
            <a:r>
              <a:rPr lang="en-US" altLang="zh-CN" sz="1600" b="1" dirty="0">
                <a:solidFill>
                  <a:srgbClr val="00B0F0"/>
                </a:solidFill>
                <a:latin typeface="微软雅黑" panose="020B0503020204020204" pitchFamily="34" charset="-122"/>
                <a:ea typeface="微软雅黑" panose="020B0503020204020204" pitchFamily="34" charset="-122"/>
              </a:rPr>
              <a:t>Winter: </a:t>
            </a:r>
          </a:p>
          <a:p>
            <a:pPr algn="ctr"/>
            <a:r>
              <a:rPr lang="en-US" altLang="zh-CN" sz="1600" b="1" dirty="0">
                <a:solidFill>
                  <a:srgbClr val="00B0F0"/>
                </a:solidFill>
                <a:latin typeface="微软雅黑" panose="020B0503020204020204" pitchFamily="34" charset="-122"/>
                <a:ea typeface="微软雅黑" panose="020B0503020204020204" pitchFamily="34" charset="-122"/>
              </a:rPr>
              <a:t>heating to 80℃</a:t>
            </a:r>
          </a:p>
        </p:txBody>
      </p:sp>
      <p:pic>
        <p:nvPicPr>
          <p:cNvPr id="15" name="Picture 6">
            <a:extLst>
              <a:ext uri="{FF2B5EF4-FFF2-40B4-BE49-F238E27FC236}">
                <a16:creationId xmlns:a16="http://schemas.microsoft.com/office/drawing/2014/main" id="{9C58D600-1168-418A-BC69-3479C9C2D4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0048" y="5034081"/>
            <a:ext cx="1748340" cy="1634352"/>
          </a:xfrm>
          <a:prstGeom prst="rect">
            <a:avLst/>
          </a:prstGeom>
          <a:noFill/>
          <a:extLst>
            <a:ext uri="{909E8E84-426E-40DD-AFC4-6F175D3DCCD1}">
              <a14:hiddenFill xmlns:a14="http://schemas.microsoft.com/office/drawing/2010/main">
                <a:solidFill>
                  <a:srgbClr val="FFFFFF"/>
                </a:solidFill>
              </a14:hiddenFill>
            </a:ext>
          </a:extLst>
        </p:spPr>
      </p:pic>
      <p:sp>
        <p:nvSpPr>
          <p:cNvPr id="16" name="箭头: 直角上 15">
            <a:extLst>
              <a:ext uri="{FF2B5EF4-FFF2-40B4-BE49-F238E27FC236}">
                <a16:creationId xmlns:a16="http://schemas.microsoft.com/office/drawing/2014/main" id="{A4F26D8A-5A2C-4DCA-A7B4-3EF2678E99C2}"/>
              </a:ext>
            </a:extLst>
          </p:cNvPr>
          <p:cNvSpPr/>
          <p:nvPr/>
        </p:nvSpPr>
        <p:spPr>
          <a:xfrm flipH="1" flipV="1">
            <a:off x="10939774" y="4606699"/>
            <a:ext cx="850146" cy="646332"/>
          </a:xfrm>
          <a:prstGeom prst="bentUpArrow">
            <a:avLst>
              <a:gd name="adj1" fmla="val 25000"/>
              <a:gd name="adj2" fmla="val 40910"/>
              <a:gd name="adj3" fmla="val 25000"/>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200"/>
          </a:p>
        </p:txBody>
      </p:sp>
      <p:sp>
        <p:nvSpPr>
          <p:cNvPr id="17" name="文本框 16">
            <a:extLst>
              <a:ext uri="{FF2B5EF4-FFF2-40B4-BE49-F238E27FC236}">
                <a16:creationId xmlns:a16="http://schemas.microsoft.com/office/drawing/2014/main" id="{FBD87232-DC86-40C1-A0FB-12E5BB8C99EB}"/>
              </a:ext>
            </a:extLst>
          </p:cNvPr>
          <p:cNvSpPr txBox="1"/>
          <p:nvPr/>
        </p:nvSpPr>
        <p:spPr>
          <a:xfrm flipH="1">
            <a:off x="8853259" y="4381637"/>
            <a:ext cx="2334058" cy="584775"/>
          </a:xfrm>
          <a:prstGeom prst="rect">
            <a:avLst/>
          </a:prstGeom>
          <a:noFill/>
        </p:spPr>
        <p:txBody>
          <a:bodyPr wrap="square" rtlCol="0">
            <a:spAutoFit/>
          </a:bodyPr>
          <a:lstStyle/>
          <a:p>
            <a:pPr algn="ctr"/>
            <a:r>
              <a:rPr lang="en-US" altLang="zh-CN" sz="1600" b="1" dirty="0">
                <a:solidFill>
                  <a:srgbClr val="FF0000"/>
                </a:solidFill>
                <a:latin typeface="微软雅黑" panose="020B0503020204020204" pitchFamily="34" charset="-122"/>
                <a:ea typeface="微软雅黑" panose="020B0503020204020204" pitchFamily="34" charset="-122"/>
              </a:rPr>
              <a:t>Summer: refrigeration to 10℃</a:t>
            </a:r>
          </a:p>
        </p:txBody>
      </p:sp>
      <p:sp>
        <p:nvSpPr>
          <p:cNvPr id="18" name="Title 1">
            <a:extLst>
              <a:ext uri="{FF2B5EF4-FFF2-40B4-BE49-F238E27FC236}">
                <a16:creationId xmlns:a16="http://schemas.microsoft.com/office/drawing/2014/main" id="{DBF49267-BD01-4029-8B0B-B23B3C9F5258}"/>
              </a:ext>
            </a:extLst>
          </p:cNvPr>
          <p:cNvSpPr>
            <a:spLocks noGrp="1"/>
          </p:cNvSpPr>
          <p:nvPr>
            <p:ph type="title"/>
          </p:nvPr>
        </p:nvSpPr>
        <p:spPr>
          <a:xfrm>
            <a:off x="223735" y="-258681"/>
            <a:ext cx="11566188" cy="1343424"/>
          </a:xfrm>
        </p:spPr>
        <p:txBody>
          <a:bodyPr>
            <a:norm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New possible scheme: waste heat recovery technology</a:t>
            </a:r>
            <a:endParaRPr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20" name="文本框 19">
            <a:extLst>
              <a:ext uri="{FF2B5EF4-FFF2-40B4-BE49-F238E27FC236}">
                <a16:creationId xmlns:a16="http://schemas.microsoft.com/office/drawing/2014/main" id="{752C0F50-F755-4E39-9F91-0908E473FD9C}"/>
              </a:ext>
            </a:extLst>
          </p:cNvPr>
          <p:cNvSpPr txBox="1"/>
          <p:nvPr/>
        </p:nvSpPr>
        <p:spPr>
          <a:xfrm>
            <a:off x="54191" y="1084743"/>
            <a:ext cx="4806584" cy="4985404"/>
          </a:xfrm>
          <a:prstGeom prst="rect">
            <a:avLst/>
          </a:prstGeom>
          <a:noFill/>
        </p:spPr>
        <p:txBody>
          <a:bodyPr wrap="square">
            <a:spAutoFit/>
          </a:bodyPr>
          <a:lstStyle/>
          <a:p>
            <a:pPr marL="342900" indent="-342900">
              <a:lnSpc>
                <a:spcPct val="120000"/>
              </a:lnSpc>
              <a:spcBef>
                <a:spcPct val="20000"/>
              </a:spcBef>
              <a:spcAft>
                <a:spcPts val="600"/>
              </a:spcAft>
              <a:buClr>
                <a:srgbClr val="FFC000"/>
              </a:buClr>
              <a:buSzPct val="80000"/>
              <a:buFont typeface="Wingdings" panose="05000000000000000000" pitchFamily="2" charset="2"/>
              <a:buChar char="p"/>
            </a:pPr>
            <a:r>
              <a:rPr lang="zh-CN" altLang="en-US" dirty="0">
                <a:latin typeface="Comic Sans MS" pitchFamily="66" charset="0"/>
              </a:rPr>
              <a:t>CEPC Higgs 50MW consumes about </a:t>
            </a:r>
            <a:r>
              <a:rPr lang="zh-CN" altLang="en-US" b="1" dirty="0">
                <a:solidFill>
                  <a:srgbClr val="FF0000"/>
                </a:solidFill>
                <a:latin typeface="Comic Sans MS" pitchFamily="66" charset="0"/>
              </a:rPr>
              <a:t>340MW </a:t>
            </a:r>
            <a:r>
              <a:rPr lang="zh-CN" altLang="en-US" dirty="0">
                <a:latin typeface="Comic Sans MS" pitchFamily="66" charset="0"/>
              </a:rPr>
              <a:t>of electric power, which will be up to 2,720 GWh (about 2.7 billion dollars of electricity) per year based on 8,000 hours of operation.</a:t>
            </a:r>
          </a:p>
          <a:p>
            <a:pPr marL="342900" indent="-342900">
              <a:lnSpc>
                <a:spcPct val="120000"/>
              </a:lnSpc>
              <a:spcBef>
                <a:spcPct val="20000"/>
              </a:spcBef>
              <a:spcAft>
                <a:spcPts val="600"/>
              </a:spcAft>
              <a:buClr>
                <a:srgbClr val="FFC000"/>
              </a:buClr>
              <a:buSzPct val="80000"/>
              <a:buFont typeface="Wingdings" panose="05000000000000000000" pitchFamily="2" charset="2"/>
              <a:buChar char="p"/>
            </a:pPr>
            <a:r>
              <a:rPr lang="zh-CN" altLang="en-US" dirty="0">
                <a:latin typeface="Comic Sans MS" pitchFamily="66" charset="0"/>
              </a:rPr>
              <a:t>About 82% of the electrical power consumption (</a:t>
            </a:r>
            <a:r>
              <a:rPr lang="zh-CN" altLang="en-US" b="1" dirty="0">
                <a:solidFill>
                  <a:srgbClr val="FF0000"/>
                </a:solidFill>
                <a:latin typeface="Comic Sans MS" pitchFamily="66" charset="0"/>
              </a:rPr>
              <a:t>282MW</a:t>
            </a:r>
            <a:r>
              <a:rPr lang="zh-CN" altLang="en-US" dirty="0">
                <a:latin typeface="Comic Sans MS" pitchFamily="66" charset="0"/>
              </a:rPr>
              <a:t>) becomes low-grade heat energy (30°C), which is discharged by the cooling water;</a:t>
            </a:r>
          </a:p>
          <a:p>
            <a:pPr marL="342900" indent="-342900">
              <a:lnSpc>
                <a:spcPct val="120000"/>
              </a:lnSpc>
              <a:spcBef>
                <a:spcPct val="20000"/>
              </a:spcBef>
              <a:spcAft>
                <a:spcPts val="600"/>
              </a:spcAft>
              <a:buClr>
                <a:srgbClr val="FFC000"/>
              </a:buClr>
              <a:buSzPct val="80000"/>
              <a:buFont typeface="Wingdings" panose="05000000000000000000" pitchFamily="2" charset="2"/>
              <a:buChar char="p"/>
            </a:pPr>
            <a:r>
              <a:rPr lang="zh-CN" altLang="en-US" dirty="0">
                <a:latin typeface="Comic Sans MS" pitchFamily="66" charset="0"/>
              </a:rPr>
              <a:t>By means of heat pump technology, light - heat technology and thermal energy storage, low-grade energy is converted into high-grade energy and energy ladder utilization is enhanced.</a:t>
            </a:r>
          </a:p>
        </p:txBody>
      </p:sp>
      <p:sp>
        <p:nvSpPr>
          <p:cNvPr id="6" name="文本框 5">
            <a:extLst>
              <a:ext uri="{FF2B5EF4-FFF2-40B4-BE49-F238E27FC236}">
                <a16:creationId xmlns:a16="http://schemas.microsoft.com/office/drawing/2014/main" id="{C15ED611-33DE-4248-9E17-032AA6AF3A71}"/>
              </a:ext>
            </a:extLst>
          </p:cNvPr>
          <p:cNvSpPr txBox="1"/>
          <p:nvPr/>
        </p:nvSpPr>
        <p:spPr>
          <a:xfrm>
            <a:off x="4454627" y="6339388"/>
            <a:ext cx="5705373" cy="338554"/>
          </a:xfrm>
          <a:prstGeom prst="rect">
            <a:avLst/>
          </a:prstGeom>
          <a:noFill/>
        </p:spPr>
        <p:txBody>
          <a:bodyPr wrap="square">
            <a:spAutoFit/>
          </a:bodyPr>
          <a:lstStyle/>
          <a:p>
            <a:pPr indent="304800" algn="ctr">
              <a:spcBef>
                <a:spcPts val="600"/>
              </a:spcBef>
              <a:spcAft>
                <a:spcPts val="600"/>
              </a:spcAft>
            </a:pPr>
            <a:r>
              <a:rPr lang="en-US" altLang="zh-CN" sz="1600" dirty="0">
                <a:latin typeface="Arial" panose="020B0604020202020204" pitchFamily="34" charset="0"/>
              </a:rPr>
              <a:t>Layout of the cooling water circuit in CEPC collider ring</a:t>
            </a:r>
            <a:endParaRPr lang="zh-CN" altLang="zh-CN" sz="1600" dirty="0">
              <a:latin typeface="Arial" panose="020B0604020202020204" pitchFamily="34" charset="0"/>
            </a:endParaRPr>
          </a:p>
        </p:txBody>
      </p:sp>
    </p:spTree>
    <p:extLst>
      <p:ext uri="{BB962C8B-B14F-4D97-AF65-F5344CB8AC3E}">
        <p14:creationId xmlns:p14="http://schemas.microsoft.com/office/powerpoint/2010/main" val="4039353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85E8AE3-AC2D-4BDC-BCA0-CFEDDF968C0C}"/>
              </a:ext>
            </a:extLst>
          </p:cNvPr>
          <p:cNvPicPr>
            <a:picLocks noChangeAspect="1"/>
          </p:cNvPicPr>
          <p:nvPr/>
        </p:nvPicPr>
        <p:blipFill>
          <a:blip r:embed="rId2"/>
          <a:stretch>
            <a:fillRect/>
          </a:stretch>
        </p:blipFill>
        <p:spPr>
          <a:xfrm>
            <a:off x="507999" y="1187875"/>
            <a:ext cx="11203189" cy="5621590"/>
          </a:xfrm>
          <a:prstGeom prst="rect">
            <a:avLst/>
          </a:prstGeom>
        </p:spPr>
      </p:pic>
      <p:sp>
        <p:nvSpPr>
          <p:cNvPr id="16" name="Title 1"/>
          <p:cNvSpPr>
            <a:spLocks noGrp="1"/>
          </p:cNvSpPr>
          <p:nvPr>
            <p:ph type="title"/>
          </p:nvPr>
        </p:nvSpPr>
        <p:spPr>
          <a:xfrm>
            <a:off x="223735" y="-258681"/>
            <a:ext cx="11566188" cy="1343424"/>
          </a:xfrm>
        </p:spPr>
        <p:txBody>
          <a:bodyPr>
            <a:norm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New possible scheme: waste heat recovery technology</a:t>
            </a:r>
            <a:endParaRPr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2" name="文本框 1">
            <a:extLst>
              <a:ext uri="{FF2B5EF4-FFF2-40B4-BE49-F238E27FC236}">
                <a16:creationId xmlns:a16="http://schemas.microsoft.com/office/drawing/2014/main" id="{5F4D6EE5-D363-4507-ADC7-7BB75E71CBD4}"/>
              </a:ext>
            </a:extLst>
          </p:cNvPr>
          <p:cNvSpPr txBox="1"/>
          <p:nvPr/>
        </p:nvSpPr>
        <p:spPr>
          <a:xfrm>
            <a:off x="0" y="900077"/>
            <a:ext cx="12192000" cy="646331"/>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latin typeface="Comic Sans MS" panose="030F0702030302020204" pitchFamily="66" charset="0"/>
              </a:rPr>
              <a:t>As the rapid development of photovoltaic and heat storage technology, </a:t>
            </a:r>
            <a:r>
              <a:rPr lang="en-US" altLang="zh-CN" b="1" dirty="0">
                <a:solidFill>
                  <a:srgbClr val="0070C0"/>
                </a:solidFill>
                <a:latin typeface="Comic Sans MS" pitchFamily="66" charset="0"/>
              </a:rPr>
              <a:t>Absorption-type Heat pump (AHP) </a:t>
            </a:r>
            <a:r>
              <a:rPr lang="en-US" altLang="zh-CN" dirty="0">
                <a:latin typeface="Comic Sans MS" panose="030F0702030302020204" pitchFamily="66" charset="0"/>
              </a:rPr>
              <a:t>can be served the new possible scheme to recover the waste heat.</a:t>
            </a:r>
            <a:endParaRPr lang="zh-CN" altLang="en-US" dirty="0">
              <a:latin typeface="Comic Sans MS" panose="030F0702030302020204" pitchFamily="66" charset="0"/>
            </a:endParaRPr>
          </a:p>
        </p:txBody>
      </p:sp>
    </p:spTree>
    <p:extLst>
      <p:ext uri="{BB962C8B-B14F-4D97-AF65-F5344CB8AC3E}">
        <p14:creationId xmlns:p14="http://schemas.microsoft.com/office/powerpoint/2010/main" val="1327810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A4C02E3A-9595-41CF-9859-3748E43A87AC}"/>
              </a:ext>
            </a:extLst>
          </p:cNvPr>
          <p:cNvSpPr>
            <a:spLocks noGrp="1"/>
          </p:cNvSpPr>
          <p:nvPr>
            <p:ph type="title"/>
          </p:nvPr>
        </p:nvSpPr>
        <p:spPr>
          <a:xfrm>
            <a:off x="197127" y="-16474"/>
            <a:ext cx="11994873" cy="743138"/>
          </a:xfrm>
        </p:spPr>
        <p:txBody>
          <a:bodyPr>
            <a:noAutofit/>
          </a:bodyPr>
          <a:lstStyle/>
          <a:p>
            <a:r>
              <a:rPr lang="en-US" altLang="zh-CN" sz="2800" b="1" dirty="0"/>
              <a:t>As for AHP, What does the solar-transfer-electricity driven efficiency vs. solar-transfer-thermal driven efficiency look? </a:t>
            </a:r>
            <a:endParaRPr lang="zh-CN" altLang="en-US" sz="2800" b="1" dirty="0"/>
          </a:p>
        </p:txBody>
      </p:sp>
      <p:pic>
        <p:nvPicPr>
          <p:cNvPr id="5" name="图片 4">
            <a:extLst>
              <a:ext uri="{FF2B5EF4-FFF2-40B4-BE49-F238E27FC236}">
                <a16:creationId xmlns:a16="http://schemas.microsoft.com/office/drawing/2014/main" id="{DD6AAEDC-95E6-46C4-9AE1-AF5FD13FD6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513" y="1192540"/>
            <a:ext cx="3971761" cy="5293613"/>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ED499441-C211-4C8A-96CE-25BCAFFD1FA2}"/>
                  </a:ext>
                </a:extLst>
              </p:cNvPr>
              <p:cNvSpPr txBox="1"/>
              <p:nvPr/>
            </p:nvSpPr>
            <p:spPr>
              <a:xfrm>
                <a:off x="5041192" y="1718241"/>
                <a:ext cx="7009932"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altLang="zh-CN" sz="3200" b="0" i="0" dirty="0" smtClean="0"/>
                        <m:t>solar</m:t>
                      </m:r>
                      <m:r>
                        <m:rPr>
                          <m:nor/>
                        </m:rPr>
                        <a:rPr lang="en-US" altLang="zh-CN" sz="3200" b="0" i="0" dirty="0" smtClean="0"/>
                        <m:t> </m:t>
                      </m:r>
                      <m:r>
                        <m:rPr>
                          <m:nor/>
                        </m:rPr>
                        <a:rPr lang="en-US" altLang="zh-CN" sz="3200" b="0" i="0" dirty="0" smtClean="0"/>
                        <m:t>energy</m:t>
                      </m:r>
                      <m:r>
                        <m:rPr>
                          <m:nor/>
                        </m:rPr>
                        <a:rPr lang="zh-CN" altLang="en-US" sz="3200" dirty="0"/>
                        <m:t>→</m:t>
                      </m:r>
                      <m:r>
                        <m:rPr>
                          <m:nor/>
                        </m:rPr>
                        <a:rPr lang="en-US" altLang="zh-CN" sz="3200" b="0" i="0" dirty="0" smtClean="0"/>
                        <m:t>electricity</m:t>
                      </m:r>
                      <m:r>
                        <m:rPr>
                          <m:nor/>
                        </m:rPr>
                        <a:rPr lang="zh-CN" altLang="en-US" sz="3200" dirty="0"/>
                        <m:t>→</m:t>
                      </m:r>
                      <m:r>
                        <m:rPr>
                          <m:nor/>
                        </m:rPr>
                        <a:rPr lang="en-US" altLang="zh-CN" sz="3200" b="0" i="0" dirty="0" smtClean="0"/>
                        <m:t>EHP</m:t>
                      </m:r>
                      <m:r>
                        <m:rPr>
                          <m:nor/>
                        </m:rPr>
                        <a:rPr lang="en-US" altLang="zh-CN" sz="3200" b="0" i="0" dirty="0" smtClean="0"/>
                        <m:t> </m:t>
                      </m:r>
                      <m:r>
                        <m:rPr>
                          <m:nor/>
                        </m:rPr>
                        <a:rPr lang="en-US" altLang="zh-CN" sz="3200" b="0" i="0" dirty="0" smtClean="0"/>
                        <m:t>enhance</m:t>
                      </m:r>
                      <m:r>
                        <m:rPr>
                          <m:nor/>
                        </m:rPr>
                        <a:rPr lang="en-US" altLang="zh-CN" sz="3200" b="0" i="0" dirty="0" smtClean="0"/>
                        <m:t> </m:t>
                      </m:r>
                      <m:r>
                        <m:rPr>
                          <m:nor/>
                        </m:rPr>
                        <a:rPr lang="en-US" altLang="zh-CN" sz="3200" b="0" i="0" dirty="0" smtClean="0"/>
                        <m:t>T</m:t>
                      </m:r>
                    </m:oMath>
                  </m:oMathPara>
                </a14:m>
                <a:endParaRPr lang="en-US" altLang="zh-CN" sz="3200" dirty="0"/>
              </a:p>
              <a:p>
                <a:pPr/>
                <a14:m>
                  <m:oMathPara xmlns:m="http://schemas.openxmlformats.org/officeDocument/2006/math">
                    <m:oMathParaPr>
                      <m:jc m:val="centerGroup"/>
                    </m:oMathParaPr>
                    <m:oMath xmlns:m="http://schemas.openxmlformats.org/officeDocument/2006/math">
                      <m:r>
                        <m:rPr>
                          <m:nor/>
                        </m:rPr>
                        <a:rPr lang="en-US" altLang="zh-CN" sz="3200" dirty="0"/>
                        <m:t>15%∗3=45%</m:t>
                      </m:r>
                    </m:oMath>
                  </m:oMathPara>
                </a14:m>
                <a:endParaRPr lang="zh-CN" altLang="en-US" sz="3200" dirty="0"/>
              </a:p>
            </p:txBody>
          </p:sp>
        </mc:Choice>
        <mc:Fallback xmlns="">
          <p:sp>
            <p:nvSpPr>
              <p:cNvPr id="6" name="文本框 5">
                <a:extLst>
                  <a:ext uri="{FF2B5EF4-FFF2-40B4-BE49-F238E27FC236}">
                    <a16:creationId xmlns:a16="http://schemas.microsoft.com/office/drawing/2014/main" id="{ED499441-C211-4C8A-96CE-25BCAFFD1FA2}"/>
                  </a:ext>
                </a:extLst>
              </p:cNvPr>
              <p:cNvSpPr txBox="1">
                <a:spLocks noRot="1" noChangeAspect="1" noMove="1" noResize="1" noEditPoints="1" noAdjustHandles="1" noChangeArrowheads="1" noChangeShapeType="1" noTextEdit="1"/>
              </p:cNvSpPr>
              <p:nvPr/>
            </p:nvSpPr>
            <p:spPr>
              <a:xfrm>
                <a:off x="5041192" y="1718241"/>
                <a:ext cx="7009932" cy="984885"/>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F30222E-DBF5-45D6-8210-F7C3ABB19798}"/>
                  </a:ext>
                </a:extLst>
              </p:cNvPr>
              <p:cNvSpPr txBox="1"/>
              <p:nvPr/>
            </p:nvSpPr>
            <p:spPr>
              <a:xfrm>
                <a:off x="4647501" y="3566511"/>
                <a:ext cx="7400635" cy="10772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altLang="zh-CN" sz="3200" b="0" i="0" dirty="0" smtClean="0"/>
                        <m:t>solar</m:t>
                      </m:r>
                      <m:r>
                        <m:rPr>
                          <m:nor/>
                        </m:rPr>
                        <a:rPr lang="en-US" altLang="zh-CN" sz="3200" b="0" i="0" dirty="0" smtClean="0"/>
                        <m:t> </m:t>
                      </m:r>
                      <m:r>
                        <m:rPr>
                          <m:nor/>
                        </m:rPr>
                        <a:rPr lang="en-US" altLang="zh-CN" sz="3200" b="0" i="0" dirty="0" smtClean="0"/>
                        <m:t>energy</m:t>
                      </m:r>
                      <m:r>
                        <m:rPr>
                          <m:nor/>
                        </m:rPr>
                        <a:rPr lang="zh-CN" altLang="en-US" sz="3200" dirty="0"/>
                        <m:t>→</m:t>
                      </m:r>
                      <m:r>
                        <m:rPr>
                          <m:nor/>
                        </m:rPr>
                        <a:rPr lang="en-US" altLang="zh-CN" sz="3200" b="0" i="0" dirty="0" smtClean="0"/>
                        <m:t>heat</m:t>
                      </m:r>
                      <m:r>
                        <m:rPr>
                          <m:nor/>
                        </m:rPr>
                        <a:rPr lang="zh-CN" altLang="en-US" sz="3200" dirty="0"/>
                        <m:t>→</m:t>
                      </m:r>
                      <m:r>
                        <m:rPr>
                          <m:nor/>
                        </m:rPr>
                        <a:rPr lang="en-US" altLang="zh-CN" sz="3200" b="0" i="0" dirty="0" smtClean="0"/>
                        <m:t>A</m:t>
                      </m:r>
                      <m:r>
                        <m:rPr>
                          <m:nor/>
                        </m:rPr>
                        <a:rPr lang="en-US" altLang="zh-CN" sz="3200" dirty="0"/>
                        <m:t>HP</m:t>
                      </m:r>
                      <m:r>
                        <m:rPr>
                          <m:nor/>
                        </m:rPr>
                        <a:rPr lang="en-US" altLang="zh-CN" sz="3200" dirty="0"/>
                        <m:t> </m:t>
                      </m:r>
                      <m:r>
                        <m:rPr>
                          <m:nor/>
                        </m:rPr>
                        <a:rPr lang="en-US" altLang="zh-CN" sz="3200" dirty="0"/>
                        <m:t>enhance</m:t>
                      </m:r>
                      <m:r>
                        <m:rPr>
                          <m:nor/>
                        </m:rPr>
                        <a:rPr lang="en-US" altLang="zh-CN" sz="3200" dirty="0"/>
                        <m:t> </m:t>
                      </m:r>
                      <m:r>
                        <m:rPr>
                          <m:nor/>
                        </m:rPr>
                        <a:rPr lang="en-US" altLang="zh-CN" sz="3200" dirty="0"/>
                        <m:t>T</m:t>
                      </m:r>
                    </m:oMath>
                  </m:oMathPara>
                </a14:m>
                <a:endParaRPr lang="en-US" altLang="zh-CN" sz="3200" dirty="0"/>
              </a:p>
              <a:p>
                <a:pPr/>
                <a14:m>
                  <m:oMathPara xmlns:m="http://schemas.openxmlformats.org/officeDocument/2006/math">
                    <m:oMathParaPr>
                      <m:jc m:val="centerGroup"/>
                    </m:oMathParaPr>
                    <m:oMath xmlns:m="http://schemas.openxmlformats.org/officeDocument/2006/math">
                      <m:r>
                        <m:rPr>
                          <m:nor/>
                        </m:rPr>
                        <a:rPr lang="en-US" altLang="zh-CN" sz="3200" dirty="0"/>
                        <m:t>50%∗1.8=90%</m:t>
                      </m:r>
                    </m:oMath>
                  </m:oMathPara>
                </a14:m>
                <a:endParaRPr lang="zh-CN" altLang="en-US" sz="3200" dirty="0"/>
              </a:p>
            </p:txBody>
          </p:sp>
        </mc:Choice>
        <mc:Fallback xmlns="">
          <p:sp>
            <p:nvSpPr>
              <p:cNvPr id="8" name="文本框 7">
                <a:extLst>
                  <a:ext uri="{FF2B5EF4-FFF2-40B4-BE49-F238E27FC236}">
                    <a16:creationId xmlns:a16="http://schemas.microsoft.com/office/drawing/2014/main" id="{BF30222E-DBF5-45D6-8210-F7C3ABB19798}"/>
                  </a:ext>
                </a:extLst>
              </p:cNvPr>
              <p:cNvSpPr txBox="1">
                <a:spLocks noRot="1" noChangeAspect="1" noMove="1" noResize="1" noEditPoints="1" noAdjustHandles="1" noChangeArrowheads="1" noChangeShapeType="1" noTextEdit="1"/>
              </p:cNvSpPr>
              <p:nvPr/>
            </p:nvSpPr>
            <p:spPr>
              <a:xfrm>
                <a:off x="4647501" y="3566511"/>
                <a:ext cx="7400635" cy="1077218"/>
              </a:xfrm>
              <a:prstGeom prst="rect">
                <a:avLst/>
              </a:prstGeom>
              <a:blipFill>
                <a:blip r:embed="rId4"/>
                <a:stretch>
                  <a:fillRect/>
                </a:stretch>
              </a:blipFill>
            </p:spPr>
            <p:txBody>
              <a:bodyPr/>
              <a:lstStyle/>
              <a:p>
                <a:r>
                  <a:rPr lang="zh-CN" altLang="en-US">
                    <a:noFill/>
                  </a:rPr>
                  <a:t> </a:t>
                </a:r>
              </a:p>
            </p:txBody>
          </p:sp>
        </mc:Fallback>
      </mc:AlternateContent>
      <p:cxnSp>
        <p:nvCxnSpPr>
          <p:cNvPr id="10" name="直接箭头连接符 9">
            <a:extLst>
              <a:ext uri="{FF2B5EF4-FFF2-40B4-BE49-F238E27FC236}">
                <a16:creationId xmlns:a16="http://schemas.microsoft.com/office/drawing/2014/main" id="{EFBF365D-9550-4B7A-B225-E927B1B1B561}"/>
              </a:ext>
            </a:extLst>
          </p:cNvPr>
          <p:cNvCxnSpPr/>
          <p:nvPr/>
        </p:nvCxnSpPr>
        <p:spPr>
          <a:xfrm flipV="1">
            <a:off x="9338701" y="1378574"/>
            <a:ext cx="562187" cy="467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EE2DDCB2-AB6B-478E-B93B-2B9FC0818E0F}"/>
              </a:ext>
            </a:extLst>
          </p:cNvPr>
          <p:cNvSpPr txBox="1"/>
          <p:nvPr/>
        </p:nvSpPr>
        <p:spPr>
          <a:xfrm>
            <a:off x="9528378" y="974171"/>
            <a:ext cx="2141677"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altLang="zh-CN" b="1" dirty="0"/>
              <a:t>Electrical heat pump</a:t>
            </a:r>
            <a:endParaRPr lang="zh-CN" altLang="en-US" b="1" dirty="0"/>
          </a:p>
        </p:txBody>
      </p:sp>
      <p:cxnSp>
        <p:nvCxnSpPr>
          <p:cNvPr id="12" name="直接箭头连接符 11">
            <a:extLst>
              <a:ext uri="{FF2B5EF4-FFF2-40B4-BE49-F238E27FC236}">
                <a16:creationId xmlns:a16="http://schemas.microsoft.com/office/drawing/2014/main" id="{1147156C-D597-406F-849F-66E1F897F657}"/>
              </a:ext>
            </a:extLst>
          </p:cNvPr>
          <p:cNvCxnSpPr/>
          <p:nvPr/>
        </p:nvCxnSpPr>
        <p:spPr>
          <a:xfrm flipV="1">
            <a:off x="8730438" y="3211383"/>
            <a:ext cx="562187" cy="467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25B38D6F-7669-482F-A4FE-DED7393591D0}"/>
              </a:ext>
            </a:extLst>
          </p:cNvPr>
          <p:cNvSpPr txBox="1"/>
          <p:nvPr/>
        </p:nvSpPr>
        <p:spPr>
          <a:xfrm>
            <a:off x="9338701" y="2774998"/>
            <a:ext cx="2342949"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zh-CN" b="1" dirty="0"/>
              <a:t>Absorption heat pump</a:t>
            </a:r>
            <a:endParaRPr lang="zh-CN" altLang="en-US" b="1" dirty="0"/>
          </a:p>
        </p:txBody>
      </p:sp>
      <p:cxnSp>
        <p:nvCxnSpPr>
          <p:cNvPr id="15" name="直接连接符 14">
            <a:extLst>
              <a:ext uri="{FF2B5EF4-FFF2-40B4-BE49-F238E27FC236}">
                <a16:creationId xmlns:a16="http://schemas.microsoft.com/office/drawing/2014/main" id="{331F832B-16CA-4046-91D7-00BBF0E5D5A7}"/>
              </a:ext>
            </a:extLst>
          </p:cNvPr>
          <p:cNvCxnSpPr>
            <a:cxnSpLocks/>
          </p:cNvCxnSpPr>
          <p:nvPr/>
        </p:nvCxnSpPr>
        <p:spPr>
          <a:xfrm>
            <a:off x="5119085" y="2210683"/>
            <a:ext cx="191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D533B1E-C3B5-4FCC-B5BA-8B08454BC3D3}"/>
              </a:ext>
            </a:extLst>
          </p:cNvPr>
          <p:cNvCxnSpPr>
            <a:cxnSpLocks/>
            <a:endCxn id="6" idx="3"/>
          </p:cNvCxnSpPr>
          <p:nvPr/>
        </p:nvCxnSpPr>
        <p:spPr>
          <a:xfrm>
            <a:off x="7505283" y="2195776"/>
            <a:ext cx="4545841" cy="149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440E6E2B-839F-4D1B-BAC1-26B5FF834032}"/>
              </a:ext>
            </a:extLst>
          </p:cNvPr>
          <p:cNvCxnSpPr>
            <a:cxnSpLocks/>
          </p:cNvCxnSpPr>
          <p:nvPr/>
        </p:nvCxnSpPr>
        <p:spPr>
          <a:xfrm>
            <a:off x="5327663" y="4136617"/>
            <a:ext cx="19576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D7D03E7-6021-4282-B167-2A6051714174}"/>
              </a:ext>
            </a:extLst>
          </p:cNvPr>
          <p:cNvCxnSpPr>
            <a:cxnSpLocks/>
          </p:cNvCxnSpPr>
          <p:nvPr/>
        </p:nvCxnSpPr>
        <p:spPr>
          <a:xfrm>
            <a:off x="7505283" y="4136617"/>
            <a:ext cx="40146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11261787-6356-168C-46BD-9470719C42E2}"/>
              </a:ext>
            </a:extLst>
          </p:cNvPr>
          <p:cNvSpPr txBox="1"/>
          <p:nvPr/>
        </p:nvSpPr>
        <p:spPr>
          <a:xfrm>
            <a:off x="4877223" y="4654752"/>
            <a:ext cx="7103801" cy="2108269"/>
          </a:xfrm>
          <a:prstGeom prst="rect">
            <a:avLst/>
          </a:prstGeom>
          <a:noFill/>
        </p:spPr>
        <p:txBody>
          <a:bodyPr wrap="square">
            <a:spAutoFit/>
          </a:bodyPr>
          <a:lstStyle/>
          <a:p>
            <a:pPr marL="228600" indent="-228600" algn="just">
              <a:spcBef>
                <a:spcPts val="600"/>
              </a:spcBef>
              <a:buFont typeface="Arial" panose="020B0604020202020204" pitchFamily="34" charset="0"/>
              <a:buChar char="•"/>
              <a:defRPr/>
            </a:pPr>
            <a:r>
              <a:rPr lang="en-US" altLang="zh-CN" sz="1200" dirty="0">
                <a:latin typeface="Comic Sans MS" pitchFamily="66" charset="0"/>
              </a:rPr>
              <a:t>1. 《</a:t>
            </a:r>
            <a:r>
              <a:rPr lang="zh-CN" altLang="en-US" sz="1200" dirty="0">
                <a:latin typeface="Comic Sans MS" pitchFamily="66" charset="0"/>
              </a:rPr>
              <a:t>光伏发电效率技术规范</a:t>
            </a:r>
            <a:r>
              <a:rPr lang="en-US" altLang="zh-CN" sz="1200" dirty="0">
                <a:latin typeface="Comic Sans MS" pitchFamily="66" charset="0"/>
              </a:rPr>
              <a:t>》</a:t>
            </a:r>
          </a:p>
          <a:p>
            <a:pPr algn="just">
              <a:spcBef>
                <a:spcPts val="600"/>
              </a:spcBef>
              <a:defRPr/>
            </a:pPr>
            <a:r>
              <a:rPr lang="en-US" altLang="zh-CN" sz="1200" dirty="0">
                <a:latin typeface="Comic Sans MS" pitchFamily="66" charset="0"/>
              </a:rPr>
              <a:t>Technical Specification for Photovoltaic Power Generation Efficiency</a:t>
            </a:r>
          </a:p>
          <a:p>
            <a:pPr marL="228600" indent="-228600" algn="just">
              <a:spcBef>
                <a:spcPts val="600"/>
              </a:spcBef>
              <a:buFont typeface="Arial" panose="020B0604020202020204" pitchFamily="34" charset="0"/>
              <a:buChar char="•"/>
              <a:defRPr/>
            </a:pPr>
            <a:r>
              <a:rPr lang="en-US" altLang="zh-CN" sz="1200" dirty="0">
                <a:latin typeface="Comic Sans MS" pitchFamily="66" charset="0"/>
              </a:rPr>
              <a:t>2.《</a:t>
            </a:r>
            <a:r>
              <a:rPr lang="zh-CN" altLang="en-US" sz="1200" dirty="0">
                <a:latin typeface="Comic Sans MS" pitchFamily="66" charset="0"/>
              </a:rPr>
              <a:t>蒸气压缩循环冷水（热泵）机组国家标准</a:t>
            </a:r>
            <a:r>
              <a:rPr lang="en-US" altLang="zh-CN" sz="1200" dirty="0">
                <a:latin typeface="Comic Sans MS" pitchFamily="66" charset="0"/>
              </a:rPr>
              <a:t>GB/T 18430》</a:t>
            </a:r>
          </a:p>
          <a:p>
            <a:pPr algn="just">
              <a:spcBef>
                <a:spcPts val="600"/>
              </a:spcBef>
              <a:defRPr/>
            </a:pPr>
            <a:r>
              <a:rPr lang="en-US" altLang="zh-CN" sz="1200" dirty="0">
                <a:latin typeface="Comic Sans MS" pitchFamily="66" charset="0"/>
              </a:rPr>
              <a:t>National Standard for Vapor Compression Cycle Chilled Water (Heat Pump) Units GB/T 18430</a:t>
            </a:r>
          </a:p>
          <a:p>
            <a:pPr marL="228600" indent="-228600" algn="just">
              <a:spcBef>
                <a:spcPts val="600"/>
              </a:spcBef>
              <a:buFont typeface="Arial" panose="020B0604020202020204" pitchFamily="34" charset="0"/>
              <a:buChar char="•"/>
              <a:defRPr/>
            </a:pPr>
            <a:r>
              <a:rPr lang="en-US" altLang="zh-CN" sz="1200" dirty="0">
                <a:latin typeface="Comic Sans MS" pitchFamily="66" charset="0"/>
              </a:rPr>
              <a:t>3. 《</a:t>
            </a:r>
            <a:r>
              <a:rPr lang="zh-CN" altLang="en-US" sz="1200" dirty="0">
                <a:latin typeface="Comic Sans MS" pitchFamily="66" charset="0"/>
              </a:rPr>
              <a:t>真空管型太阳能集热器国家标准 </a:t>
            </a:r>
            <a:r>
              <a:rPr lang="en-US" altLang="zh-CN" sz="1200" dirty="0">
                <a:latin typeface="Comic Sans MS" pitchFamily="66" charset="0"/>
              </a:rPr>
              <a:t>GB/T 17581-2021》</a:t>
            </a:r>
          </a:p>
          <a:p>
            <a:pPr algn="just">
              <a:spcBef>
                <a:spcPts val="600"/>
              </a:spcBef>
              <a:defRPr/>
            </a:pPr>
            <a:r>
              <a:rPr lang="en-US" altLang="zh-CN" sz="1200" dirty="0">
                <a:latin typeface="Comic Sans MS" pitchFamily="66" charset="0"/>
              </a:rPr>
              <a:t>National Standard for Vacuum Tube Solar Collectors GB/T 17581-2021</a:t>
            </a:r>
          </a:p>
          <a:p>
            <a:pPr marL="228600" indent="-228600" algn="just">
              <a:spcBef>
                <a:spcPts val="600"/>
              </a:spcBef>
              <a:buFont typeface="Arial" panose="020B0604020202020204" pitchFamily="34" charset="0"/>
              <a:buChar char="•"/>
              <a:defRPr/>
            </a:pPr>
            <a:r>
              <a:rPr lang="en-US" altLang="zh-CN" sz="1200" dirty="0">
                <a:latin typeface="Comic Sans MS" pitchFamily="66" charset="0"/>
              </a:rPr>
              <a:t>4. 《</a:t>
            </a:r>
            <a:r>
              <a:rPr lang="zh-CN" altLang="en-US" sz="1200" dirty="0">
                <a:latin typeface="Comic Sans MS" pitchFamily="66" charset="0"/>
              </a:rPr>
              <a:t>第一类溴化锂吸收式热泵机组国家标准</a:t>
            </a:r>
            <a:r>
              <a:rPr lang="en-US" altLang="zh-CN" sz="1200" dirty="0">
                <a:latin typeface="Comic Sans MS" pitchFamily="66" charset="0"/>
              </a:rPr>
              <a:t>GBT 34620-2017》</a:t>
            </a:r>
          </a:p>
          <a:p>
            <a:pPr algn="just">
              <a:spcBef>
                <a:spcPts val="600"/>
              </a:spcBef>
              <a:defRPr/>
            </a:pPr>
            <a:r>
              <a:rPr lang="en-US" altLang="zh-CN" sz="1200" dirty="0">
                <a:latin typeface="Comic Sans MS" pitchFamily="66" charset="0"/>
              </a:rPr>
              <a:t>National Standard for Type I Lithium Bromide Absorption Heat Pump Units GBT 34620-2017</a:t>
            </a:r>
          </a:p>
        </p:txBody>
      </p:sp>
    </p:spTree>
    <p:extLst>
      <p:ext uri="{BB962C8B-B14F-4D97-AF65-F5344CB8AC3E}">
        <p14:creationId xmlns:p14="http://schemas.microsoft.com/office/powerpoint/2010/main" val="3068710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1">
            <a:extLst>
              <a:ext uri="{FF2B5EF4-FFF2-40B4-BE49-F238E27FC236}">
                <a16:creationId xmlns:a16="http://schemas.microsoft.com/office/drawing/2014/main" id="{99C791D9-467F-4625-8886-0A621BF935EA}"/>
              </a:ext>
            </a:extLst>
          </p:cNvPr>
          <p:cNvSpPr>
            <a:spLocks noGrp="1"/>
          </p:cNvSpPr>
          <p:nvPr>
            <p:ph type="title"/>
          </p:nvPr>
        </p:nvSpPr>
        <p:spPr>
          <a:xfrm>
            <a:off x="660793" y="38586"/>
            <a:ext cx="10291687" cy="743138"/>
          </a:xfrm>
        </p:spPr>
        <p:txBody>
          <a:bodyPr>
            <a:normAutofit fontScale="90000"/>
          </a:bodyPr>
          <a:lstStyle/>
          <a:p>
            <a:r>
              <a:rPr lang="en-US" altLang="zh-CN" sz="3200" dirty="0"/>
              <a:t>Basic working principle of the absorption heat pump </a:t>
            </a:r>
            <a:endParaRPr lang="zh-CN" altLang="en-US" sz="3200" b="1" dirty="0"/>
          </a:p>
        </p:txBody>
      </p:sp>
      <p:sp>
        <p:nvSpPr>
          <p:cNvPr id="20" name="Rectangle 3">
            <a:extLst>
              <a:ext uri="{FF2B5EF4-FFF2-40B4-BE49-F238E27FC236}">
                <a16:creationId xmlns:a16="http://schemas.microsoft.com/office/drawing/2014/main" id="{CD65EAF3-2CEA-4D20-AA36-4DD8CB3058C3}"/>
              </a:ext>
            </a:extLst>
          </p:cNvPr>
          <p:cNvSpPr>
            <a:spLocks noChangeArrowheads="1"/>
          </p:cNvSpPr>
          <p:nvPr/>
        </p:nvSpPr>
        <p:spPr bwMode="auto">
          <a:xfrm>
            <a:off x="6642208" y="6102910"/>
            <a:ext cx="3985152" cy="584775"/>
          </a:xfrm>
          <a:prstGeom prst="rect">
            <a:avLst/>
          </a:prstGeom>
          <a:noFill/>
        </p:spPr>
        <p:txBody>
          <a:bodyPr wrap="square">
            <a:spAutoFit/>
          </a:bodyPr>
          <a:lstStyle/>
          <a:p>
            <a:pPr algn="ctr"/>
            <a:r>
              <a:rPr lang="en-US" altLang="zh-CN" sz="1600" dirty="0"/>
              <a:t>b) </a:t>
            </a:r>
            <a:r>
              <a:rPr lang="en-US" altLang="zh-CN" sz="1600" i="1" dirty="0"/>
              <a:t>p-T and h-ξ</a:t>
            </a:r>
            <a:r>
              <a:rPr lang="zh-CN" altLang="en-US" sz="1600" dirty="0"/>
              <a:t>（</a:t>
            </a:r>
            <a:r>
              <a:rPr lang="en-US" altLang="zh-CN" sz="1600" dirty="0"/>
              <a:t> Specific enthalpy and concentration </a:t>
            </a:r>
            <a:r>
              <a:rPr lang="zh-CN" altLang="en-US" sz="1600" dirty="0"/>
              <a:t>）</a:t>
            </a:r>
            <a:r>
              <a:rPr lang="en-US" altLang="zh-CN" sz="1600" dirty="0"/>
              <a:t>diagram</a:t>
            </a:r>
            <a:endParaRPr lang="zh-CN" altLang="en-US" sz="1600" dirty="0"/>
          </a:p>
        </p:txBody>
      </p:sp>
      <p:pic>
        <p:nvPicPr>
          <p:cNvPr id="21" name="图片 20">
            <a:extLst>
              <a:ext uri="{FF2B5EF4-FFF2-40B4-BE49-F238E27FC236}">
                <a16:creationId xmlns:a16="http://schemas.microsoft.com/office/drawing/2014/main" id="{FB9B1624-2DCC-4808-9060-4517603C0434}"/>
              </a:ext>
            </a:extLst>
          </p:cNvPr>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Lst>
          </a:blip>
          <a:srcRect l="5610" r="5271"/>
          <a:stretch/>
        </p:blipFill>
        <p:spPr bwMode="auto">
          <a:xfrm>
            <a:off x="455060" y="2913213"/>
            <a:ext cx="4658768" cy="3373076"/>
          </a:xfrm>
          <a:prstGeom prst="rect">
            <a:avLst/>
          </a:prstGeom>
          <a:ln>
            <a:noFill/>
          </a:ln>
          <a:extLst>
            <a:ext uri="{53640926-AAD7-44D8-BBD7-CCE9431645EC}">
              <a14:shadowObscured xmlns:a14="http://schemas.microsoft.com/office/drawing/2010/main"/>
            </a:ext>
          </a:extLst>
        </p:spPr>
      </p:pic>
      <p:sp>
        <p:nvSpPr>
          <p:cNvPr id="22" name="文本框 21">
            <a:extLst>
              <a:ext uri="{FF2B5EF4-FFF2-40B4-BE49-F238E27FC236}">
                <a16:creationId xmlns:a16="http://schemas.microsoft.com/office/drawing/2014/main" id="{F72CE9C9-1DA5-47B3-8E8D-42CB056F27E7}"/>
              </a:ext>
            </a:extLst>
          </p:cNvPr>
          <p:cNvSpPr txBox="1"/>
          <p:nvPr/>
        </p:nvSpPr>
        <p:spPr>
          <a:xfrm>
            <a:off x="1453490" y="6286289"/>
            <a:ext cx="2328971" cy="338554"/>
          </a:xfrm>
          <a:prstGeom prst="rect">
            <a:avLst/>
          </a:prstGeom>
          <a:noFill/>
        </p:spPr>
        <p:txBody>
          <a:bodyPr wrap="square">
            <a:spAutoFit/>
          </a:bodyPr>
          <a:lstStyle>
            <a:defPPr>
              <a:defRPr lang="zh-CN"/>
            </a:defPPr>
            <a:lvl1pPr algn="ctr">
              <a:defRPr sz="1600"/>
            </a:lvl1pPr>
          </a:lstStyle>
          <a:p>
            <a:r>
              <a:rPr lang="en-US" altLang="zh-CN" dirty="0"/>
              <a:t>a) Working principle</a:t>
            </a:r>
            <a:endParaRPr lang="zh-CN" altLang="zh-CN" dirty="0"/>
          </a:p>
        </p:txBody>
      </p:sp>
      <p:sp>
        <p:nvSpPr>
          <p:cNvPr id="23" name="文本框 22">
            <a:extLst>
              <a:ext uri="{FF2B5EF4-FFF2-40B4-BE49-F238E27FC236}">
                <a16:creationId xmlns:a16="http://schemas.microsoft.com/office/drawing/2014/main" id="{0D754357-C47E-498A-BE0A-337086D13249}"/>
              </a:ext>
            </a:extLst>
          </p:cNvPr>
          <p:cNvSpPr txBox="1"/>
          <p:nvPr/>
        </p:nvSpPr>
        <p:spPr>
          <a:xfrm>
            <a:off x="4474014" y="6424205"/>
            <a:ext cx="2665244" cy="338554"/>
          </a:xfrm>
          <a:prstGeom prst="rect">
            <a:avLst/>
          </a:prstGeom>
          <a:noFill/>
        </p:spPr>
        <p:txBody>
          <a:bodyPr wrap="square">
            <a:spAutoFit/>
          </a:bodyPr>
          <a:lstStyle>
            <a:defPPr>
              <a:defRPr lang="zh-CN"/>
            </a:defPPr>
            <a:lvl1pPr algn="ctr">
              <a:defRPr sz="1600"/>
            </a:lvl1pPr>
          </a:lstStyle>
          <a:p>
            <a:r>
              <a:rPr lang="en-US" altLang="zh-CN" dirty="0"/>
              <a:t>Absorption-type</a:t>
            </a:r>
            <a:r>
              <a:rPr lang="zh-CN" altLang="en-US" dirty="0"/>
              <a:t> </a:t>
            </a:r>
            <a:r>
              <a:rPr lang="en-US" altLang="zh-CN" dirty="0"/>
              <a:t>heat</a:t>
            </a:r>
            <a:r>
              <a:rPr lang="zh-CN" altLang="en-US" dirty="0"/>
              <a:t> </a:t>
            </a:r>
            <a:r>
              <a:rPr lang="en-US" altLang="zh-CN" dirty="0"/>
              <a:t>pump</a:t>
            </a:r>
            <a:r>
              <a:rPr lang="zh-CN" altLang="en-US" dirty="0"/>
              <a:t> </a:t>
            </a:r>
            <a:endParaRPr lang="en-US" altLang="zh-CN" dirty="0"/>
          </a:p>
        </p:txBody>
      </p:sp>
      <p:sp>
        <p:nvSpPr>
          <p:cNvPr id="11" name="文本框 10">
            <a:extLst>
              <a:ext uri="{FF2B5EF4-FFF2-40B4-BE49-F238E27FC236}">
                <a16:creationId xmlns:a16="http://schemas.microsoft.com/office/drawing/2014/main" id="{E20BBF9F-223A-498B-BCC3-E791AC37D1FA}"/>
              </a:ext>
            </a:extLst>
          </p:cNvPr>
          <p:cNvSpPr txBox="1"/>
          <p:nvPr/>
        </p:nvSpPr>
        <p:spPr>
          <a:xfrm>
            <a:off x="142240" y="1305961"/>
            <a:ext cx="11887200" cy="1831271"/>
          </a:xfrm>
          <a:prstGeom prst="rect">
            <a:avLst/>
          </a:prstGeom>
          <a:noFill/>
        </p:spPr>
        <p:txBody>
          <a:bodyPr wrap="square">
            <a:spAutoFit/>
          </a:bodyPr>
          <a:lstStyle/>
          <a:p>
            <a:pPr marL="228600" marR="0" lvl="0" indent="-228600" algn="just" fontAlgn="auto">
              <a:spcBef>
                <a:spcPts val="600"/>
              </a:spcBef>
              <a:spcAft>
                <a:spcPts val="0"/>
              </a:spcAft>
              <a:buClrTx/>
              <a:buSzTx/>
              <a:buFont typeface="Arial" panose="020B0604020202020204" pitchFamily="34" charset="0"/>
              <a:buChar char="•"/>
              <a:tabLst/>
              <a:defRPr/>
            </a:pPr>
            <a:r>
              <a:rPr lang="en-US" altLang="zh-CN" dirty="0">
                <a:latin typeface="Comic Sans MS" pitchFamily="66" charset="0"/>
              </a:rPr>
              <a:t>AHP contains two circle: 1st circle--refrigerant vapor passes from the generator (point 5) through the condenser (point 3), the throttle valve (point 1), the evaporator (point 1'), the absorber (point 2) and then returns to the generator, which is a refrigeration cycle;</a:t>
            </a:r>
          </a:p>
          <a:p>
            <a:pPr marL="228600" marR="0" lvl="0" indent="-228600" algn="just" fontAlgn="auto">
              <a:spcBef>
                <a:spcPts val="600"/>
              </a:spcBef>
              <a:spcAft>
                <a:spcPts val="0"/>
              </a:spcAft>
              <a:buClrTx/>
              <a:buSzTx/>
              <a:buFont typeface="Arial" panose="020B0604020202020204" pitchFamily="34" charset="0"/>
              <a:buChar char="•"/>
              <a:tabLst/>
              <a:defRPr/>
            </a:pPr>
            <a:r>
              <a:rPr lang="en-US" altLang="zh-CN" dirty="0">
                <a:latin typeface="Comic Sans MS" pitchFamily="66" charset="0"/>
              </a:rPr>
              <a:t>2nd circle</a:t>
            </a:r>
            <a:r>
              <a:rPr lang="zh-CN" altLang="en-US" dirty="0">
                <a:latin typeface="Comic Sans MS" pitchFamily="66" charset="0"/>
              </a:rPr>
              <a:t>：</a:t>
            </a:r>
            <a:r>
              <a:rPr lang="en-US" altLang="zh-CN" dirty="0">
                <a:latin typeface="Comic Sans MS" pitchFamily="66" charset="0"/>
              </a:rPr>
              <a:t> Driving circle of the AHP (the power cycle of the heat compressor)–starting from the generator (point 4) through the solution valve (point 8), the absorber (point 2), the solution pump (point 7) and then back to the generator (point 5).</a:t>
            </a:r>
          </a:p>
        </p:txBody>
      </p:sp>
      <p:sp>
        <p:nvSpPr>
          <p:cNvPr id="16" name="文本框 15">
            <a:extLst>
              <a:ext uri="{FF2B5EF4-FFF2-40B4-BE49-F238E27FC236}">
                <a16:creationId xmlns:a16="http://schemas.microsoft.com/office/drawing/2014/main" id="{38B0336C-FD47-4805-8C58-5DE7FC038A5C}"/>
              </a:ext>
            </a:extLst>
          </p:cNvPr>
          <p:cNvSpPr txBox="1"/>
          <p:nvPr/>
        </p:nvSpPr>
        <p:spPr>
          <a:xfrm>
            <a:off x="233680" y="876409"/>
            <a:ext cx="497840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a:buFont typeface="Wingdings" panose="05000000000000000000" pitchFamily="2" charset="2"/>
              <a:buChar char="u"/>
            </a:pPr>
            <a:r>
              <a:rPr lang="en-US" altLang="zh-CN" sz="2000" b="1" dirty="0">
                <a:latin typeface="Times New Roman" panose="02020603050405020304" pitchFamily="18" charset="0"/>
                <a:cs typeface="Times New Roman" panose="02020603050405020304" pitchFamily="18" charset="0"/>
              </a:rPr>
              <a:t>Absorption heat pump technology</a:t>
            </a:r>
            <a:r>
              <a:rPr lang="zh-CN" altLang="en-US" sz="2000" b="1" dirty="0">
                <a:solidFill>
                  <a:srgbClr val="FF0000"/>
                </a:solidFill>
                <a:latin typeface="Times New Roman" panose="02020603050405020304" pitchFamily="18" charset="0"/>
                <a:cs typeface="Times New Roman" panose="02020603050405020304" pitchFamily="18" charset="0"/>
              </a:rPr>
              <a:t>（</a:t>
            </a:r>
            <a:r>
              <a:rPr lang="en-US" altLang="zh-CN" sz="2000" b="1" dirty="0">
                <a:solidFill>
                  <a:srgbClr val="FF0000"/>
                </a:solidFill>
                <a:latin typeface="Times New Roman" panose="02020603050405020304" pitchFamily="18" charset="0"/>
                <a:cs typeface="Times New Roman" panose="02020603050405020304" pitchFamily="18" charset="0"/>
              </a:rPr>
              <a:t>AHP</a:t>
            </a:r>
            <a:r>
              <a:rPr lang="zh-CN" altLang="en-US" sz="2000" b="1" dirty="0">
                <a:solidFill>
                  <a:srgbClr val="FF0000"/>
                </a:solidFill>
                <a:latin typeface="Times New Roman" panose="02020603050405020304" pitchFamily="18" charset="0"/>
                <a:cs typeface="Times New Roman" panose="02020603050405020304" pitchFamily="18" charset="0"/>
              </a:rPr>
              <a:t>）</a:t>
            </a:r>
            <a:endParaRPr lang="zh-CN" altLang="en-US" sz="2000" dirty="0"/>
          </a:p>
        </p:txBody>
      </p:sp>
      <p:sp>
        <p:nvSpPr>
          <p:cNvPr id="26" name="文本框 25">
            <a:extLst>
              <a:ext uri="{FF2B5EF4-FFF2-40B4-BE49-F238E27FC236}">
                <a16:creationId xmlns:a16="http://schemas.microsoft.com/office/drawing/2014/main" id="{A6C29DB4-69AF-4FDC-9BD7-771E1C8DC090}"/>
              </a:ext>
            </a:extLst>
          </p:cNvPr>
          <p:cNvSpPr txBox="1"/>
          <p:nvPr/>
        </p:nvSpPr>
        <p:spPr>
          <a:xfrm>
            <a:off x="5388148" y="892371"/>
            <a:ext cx="6314225"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lgn="just">
              <a:buFont typeface="Arial" panose="020B0604020202020204" pitchFamily="34" charset="0"/>
              <a:buChar char="•"/>
            </a:pPr>
            <a:r>
              <a:rPr lang="en-US" altLang="zh-CN" b="1" dirty="0">
                <a:solidFill>
                  <a:srgbClr val="0000FF"/>
                </a:solidFill>
                <a:latin typeface="Times New Roman" panose="02020603050405020304" pitchFamily="18" charset="0"/>
                <a:cs typeface="Times New Roman" panose="02020603050405020304" pitchFamily="18" charset="0"/>
              </a:rPr>
              <a:t>Using the gas-liquid equilibrium (PVT) characteristic</a:t>
            </a:r>
          </a:p>
        </p:txBody>
      </p:sp>
      <p:sp>
        <p:nvSpPr>
          <p:cNvPr id="3" name="灯片编号占位符 2">
            <a:extLst>
              <a:ext uri="{FF2B5EF4-FFF2-40B4-BE49-F238E27FC236}">
                <a16:creationId xmlns:a16="http://schemas.microsoft.com/office/drawing/2014/main" id="{B173626E-FC9F-4C17-B8F0-B9B19EACFC9A}"/>
              </a:ext>
            </a:extLst>
          </p:cNvPr>
          <p:cNvSpPr>
            <a:spLocks noGrp="1"/>
          </p:cNvSpPr>
          <p:nvPr>
            <p:ph type="sldNum" sz="quarter" idx="12"/>
          </p:nvPr>
        </p:nvSpPr>
        <p:spPr/>
        <p:txBody>
          <a:bodyPr/>
          <a:lstStyle/>
          <a:p>
            <a:pPr>
              <a:defRPr/>
            </a:pPr>
            <a:fld id="{1D1249C8-6F0E-432D-926E-24661596480D}" type="slidenum">
              <a:rPr lang="zh-CN" altLang="en-US" smtClean="0"/>
              <a:pPr>
                <a:defRPr/>
              </a:pPr>
              <a:t>37</a:t>
            </a:fld>
            <a:r>
              <a:rPr lang="zh-CN" altLang="en-US"/>
              <a:t> </a:t>
            </a:r>
            <a:endParaRPr lang="en-US" altLang="zh-CN" dirty="0"/>
          </a:p>
        </p:txBody>
      </p:sp>
      <p:grpSp>
        <p:nvGrpSpPr>
          <p:cNvPr id="7" name="组合 6">
            <a:extLst>
              <a:ext uri="{FF2B5EF4-FFF2-40B4-BE49-F238E27FC236}">
                <a16:creationId xmlns:a16="http://schemas.microsoft.com/office/drawing/2014/main" id="{7E99372B-591E-46F3-ABAD-2D231E4F5328}"/>
              </a:ext>
            </a:extLst>
          </p:cNvPr>
          <p:cNvGrpSpPr/>
          <p:nvPr/>
        </p:nvGrpSpPr>
        <p:grpSpPr>
          <a:xfrm>
            <a:off x="5682524" y="2895815"/>
            <a:ext cx="6445234" cy="3216514"/>
            <a:chOff x="5477894" y="2838063"/>
            <a:chExt cx="6445234" cy="3216514"/>
          </a:xfrm>
        </p:grpSpPr>
        <p:pic>
          <p:nvPicPr>
            <p:cNvPr id="19" name="图片 22">
              <a:extLst>
                <a:ext uri="{FF2B5EF4-FFF2-40B4-BE49-F238E27FC236}">
                  <a16:creationId xmlns:a16="http://schemas.microsoft.com/office/drawing/2014/main" id="{2BEC38AE-C225-4BE6-9789-7E89C840104C}"/>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b="3967"/>
            <a:stretch>
              <a:fillRect/>
            </a:stretch>
          </p:blipFill>
          <p:spPr bwMode="auto">
            <a:xfrm>
              <a:off x="5477894" y="2838063"/>
              <a:ext cx="6445234" cy="313202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接连接符 4">
              <a:extLst>
                <a:ext uri="{FF2B5EF4-FFF2-40B4-BE49-F238E27FC236}">
                  <a16:creationId xmlns:a16="http://schemas.microsoft.com/office/drawing/2014/main" id="{E1205554-FDEF-44C7-8979-3600551EDEE5}"/>
                </a:ext>
              </a:extLst>
            </p:cNvPr>
            <p:cNvCxnSpPr/>
            <p:nvPr/>
          </p:nvCxnSpPr>
          <p:spPr>
            <a:xfrm>
              <a:off x="7746797" y="3429000"/>
              <a:ext cx="0" cy="2205010"/>
            </a:xfrm>
            <a:prstGeom prst="line">
              <a:avLst/>
            </a:prstGeom>
            <a:ln w="19050">
              <a:solidFill>
                <a:schemeClr val="accent3">
                  <a:lumMod val="60000"/>
                  <a:lumOff val="40000"/>
                </a:schemeClr>
              </a:solidFill>
              <a:prstDash val="dash"/>
            </a:ln>
          </p:spPr>
          <p:style>
            <a:lnRef idx="1">
              <a:schemeClr val="accent3"/>
            </a:lnRef>
            <a:fillRef idx="0">
              <a:schemeClr val="accent3"/>
            </a:fillRef>
            <a:effectRef idx="0">
              <a:schemeClr val="accent3"/>
            </a:effectRef>
            <a:fontRef idx="minor">
              <a:schemeClr val="tx1"/>
            </a:fontRef>
          </p:style>
        </p:cxnSp>
        <p:sp>
          <p:nvSpPr>
            <p:cNvPr id="6" name="文本框 5">
              <a:extLst>
                <a:ext uri="{FF2B5EF4-FFF2-40B4-BE49-F238E27FC236}">
                  <a16:creationId xmlns:a16="http://schemas.microsoft.com/office/drawing/2014/main" id="{EA7A02C8-FBDF-411C-922F-FCE2B25E9A45}"/>
                </a:ext>
              </a:extLst>
            </p:cNvPr>
            <p:cNvSpPr txBox="1"/>
            <p:nvPr/>
          </p:nvSpPr>
          <p:spPr>
            <a:xfrm>
              <a:off x="7248193" y="5623690"/>
              <a:ext cx="997208" cy="430887"/>
            </a:xfrm>
            <a:prstGeom prst="rect">
              <a:avLst/>
            </a:prstGeom>
            <a:noFill/>
          </p:spPr>
          <p:txBody>
            <a:bodyPr wrap="square" rtlCol="0">
              <a:spAutoFit/>
            </a:bodyPr>
            <a:lstStyle/>
            <a:p>
              <a:r>
                <a:rPr lang="en-US" altLang="zh-CN" sz="1100" dirty="0">
                  <a:latin typeface="+mn-ea"/>
                </a:rPr>
                <a:t>generator temperature</a:t>
              </a:r>
              <a:endParaRPr lang="zh-CN" altLang="en-US" sz="1100" dirty="0">
                <a:latin typeface="+mn-ea"/>
              </a:endParaRPr>
            </a:p>
          </p:txBody>
        </p:sp>
      </p:grpSp>
      <p:sp>
        <p:nvSpPr>
          <p:cNvPr id="2" name="文本框 1">
            <a:extLst>
              <a:ext uri="{FF2B5EF4-FFF2-40B4-BE49-F238E27FC236}">
                <a16:creationId xmlns:a16="http://schemas.microsoft.com/office/drawing/2014/main" id="{E7C3DEE8-E0A2-4464-AC05-353B15794C6F}"/>
              </a:ext>
            </a:extLst>
          </p:cNvPr>
          <p:cNvSpPr txBox="1"/>
          <p:nvPr/>
        </p:nvSpPr>
        <p:spPr>
          <a:xfrm rot="5400000">
            <a:off x="-43946" y="4524105"/>
            <a:ext cx="1155637" cy="276999"/>
          </a:xfrm>
          <a:prstGeom prst="rect">
            <a:avLst/>
          </a:prstGeom>
          <a:solidFill>
            <a:schemeClr val="bg1"/>
          </a:solidFill>
        </p:spPr>
        <p:txBody>
          <a:bodyPr wrap="none" rtlCol="0">
            <a:spAutoFit/>
          </a:bodyPr>
          <a:lstStyle/>
          <a:p>
            <a:r>
              <a:rPr lang="en-US" altLang="zh-CN" sz="1200" dirty="0"/>
              <a:t>Heat exchanger</a:t>
            </a:r>
            <a:endParaRPr lang="zh-CN" altLang="en-US" sz="1200" dirty="0"/>
          </a:p>
        </p:txBody>
      </p:sp>
      <p:sp>
        <p:nvSpPr>
          <p:cNvPr id="18" name="文本框 17">
            <a:extLst>
              <a:ext uri="{FF2B5EF4-FFF2-40B4-BE49-F238E27FC236}">
                <a16:creationId xmlns:a16="http://schemas.microsoft.com/office/drawing/2014/main" id="{636E7DD9-A2D0-426A-8F0F-E2F3492BA1B2}"/>
              </a:ext>
            </a:extLst>
          </p:cNvPr>
          <p:cNvSpPr txBox="1"/>
          <p:nvPr/>
        </p:nvSpPr>
        <p:spPr>
          <a:xfrm rot="5400000">
            <a:off x="821233" y="3924615"/>
            <a:ext cx="722827" cy="253916"/>
          </a:xfrm>
          <a:prstGeom prst="rect">
            <a:avLst/>
          </a:prstGeom>
          <a:solidFill>
            <a:schemeClr val="bg1"/>
          </a:solidFill>
        </p:spPr>
        <p:txBody>
          <a:bodyPr wrap="square" rtlCol="0">
            <a:spAutoFit/>
          </a:bodyPr>
          <a:lstStyle/>
          <a:p>
            <a:r>
              <a:rPr lang="en-US" altLang="zh-CN" sz="1050" dirty="0"/>
              <a:t>generator</a:t>
            </a:r>
            <a:endParaRPr lang="zh-CN" altLang="en-US" sz="1050" dirty="0"/>
          </a:p>
        </p:txBody>
      </p:sp>
      <p:sp>
        <p:nvSpPr>
          <p:cNvPr id="24" name="文本框 23">
            <a:extLst>
              <a:ext uri="{FF2B5EF4-FFF2-40B4-BE49-F238E27FC236}">
                <a16:creationId xmlns:a16="http://schemas.microsoft.com/office/drawing/2014/main" id="{2DE7F360-CCDF-491D-A66A-97D0C6E2F66D}"/>
              </a:ext>
            </a:extLst>
          </p:cNvPr>
          <p:cNvSpPr txBox="1"/>
          <p:nvPr/>
        </p:nvSpPr>
        <p:spPr>
          <a:xfrm rot="5400000">
            <a:off x="2518643" y="3791387"/>
            <a:ext cx="863181" cy="253916"/>
          </a:xfrm>
          <a:prstGeom prst="rect">
            <a:avLst/>
          </a:prstGeom>
          <a:solidFill>
            <a:schemeClr val="bg1"/>
          </a:solidFill>
        </p:spPr>
        <p:txBody>
          <a:bodyPr wrap="square" rtlCol="0">
            <a:spAutoFit/>
          </a:bodyPr>
          <a:lstStyle/>
          <a:p>
            <a:r>
              <a:rPr lang="en-US" altLang="zh-CN" sz="1050" dirty="0"/>
              <a:t>condenser</a:t>
            </a:r>
            <a:endParaRPr lang="zh-CN" altLang="en-US" sz="1050" dirty="0"/>
          </a:p>
        </p:txBody>
      </p:sp>
      <p:sp>
        <p:nvSpPr>
          <p:cNvPr id="25" name="文本框 24">
            <a:extLst>
              <a:ext uri="{FF2B5EF4-FFF2-40B4-BE49-F238E27FC236}">
                <a16:creationId xmlns:a16="http://schemas.microsoft.com/office/drawing/2014/main" id="{259930C6-9C62-4DC7-A6BA-4D5AD612A872}"/>
              </a:ext>
            </a:extLst>
          </p:cNvPr>
          <p:cNvSpPr txBox="1"/>
          <p:nvPr/>
        </p:nvSpPr>
        <p:spPr>
          <a:xfrm rot="5400000">
            <a:off x="825958" y="5422150"/>
            <a:ext cx="713373" cy="209848"/>
          </a:xfrm>
          <a:prstGeom prst="rect">
            <a:avLst/>
          </a:prstGeom>
          <a:solidFill>
            <a:schemeClr val="bg1"/>
          </a:solidFill>
        </p:spPr>
        <p:txBody>
          <a:bodyPr wrap="square" rtlCol="0">
            <a:spAutoFit/>
          </a:bodyPr>
          <a:lstStyle/>
          <a:p>
            <a:r>
              <a:rPr lang="en-US" altLang="zh-CN" sz="1050" dirty="0"/>
              <a:t>absorber</a:t>
            </a:r>
            <a:endParaRPr lang="zh-CN" altLang="en-US" sz="1050" dirty="0"/>
          </a:p>
        </p:txBody>
      </p:sp>
      <p:sp>
        <p:nvSpPr>
          <p:cNvPr id="27" name="文本框 26">
            <a:extLst>
              <a:ext uri="{FF2B5EF4-FFF2-40B4-BE49-F238E27FC236}">
                <a16:creationId xmlns:a16="http://schemas.microsoft.com/office/drawing/2014/main" id="{A60036F3-ADF8-4CCE-A405-1F8D7DFA76C3}"/>
              </a:ext>
            </a:extLst>
          </p:cNvPr>
          <p:cNvSpPr txBox="1"/>
          <p:nvPr/>
        </p:nvSpPr>
        <p:spPr>
          <a:xfrm rot="5400000">
            <a:off x="2601710" y="5422005"/>
            <a:ext cx="713373" cy="209847"/>
          </a:xfrm>
          <a:prstGeom prst="rect">
            <a:avLst/>
          </a:prstGeom>
          <a:solidFill>
            <a:schemeClr val="bg1"/>
          </a:solidFill>
        </p:spPr>
        <p:txBody>
          <a:bodyPr wrap="square" rtlCol="0">
            <a:spAutoFit/>
          </a:bodyPr>
          <a:lstStyle/>
          <a:p>
            <a:r>
              <a:rPr lang="en-US" altLang="zh-CN" sz="900" dirty="0"/>
              <a:t>evaporator</a:t>
            </a:r>
            <a:endParaRPr lang="zh-CN" altLang="en-US" sz="900" dirty="0"/>
          </a:p>
        </p:txBody>
      </p:sp>
      <p:sp>
        <p:nvSpPr>
          <p:cNvPr id="28" name="文本框 27">
            <a:extLst>
              <a:ext uri="{FF2B5EF4-FFF2-40B4-BE49-F238E27FC236}">
                <a16:creationId xmlns:a16="http://schemas.microsoft.com/office/drawing/2014/main" id="{6C868C94-451D-4658-86E9-E2CC0A05B92E}"/>
              </a:ext>
            </a:extLst>
          </p:cNvPr>
          <p:cNvSpPr txBox="1"/>
          <p:nvPr/>
        </p:nvSpPr>
        <p:spPr>
          <a:xfrm>
            <a:off x="5282294" y="3259000"/>
            <a:ext cx="784984" cy="415498"/>
          </a:xfrm>
          <a:prstGeom prst="rect">
            <a:avLst/>
          </a:prstGeom>
          <a:solidFill>
            <a:schemeClr val="bg1"/>
          </a:solidFill>
        </p:spPr>
        <p:txBody>
          <a:bodyPr wrap="square" rtlCol="0">
            <a:spAutoFit/>
          </a:bodyPr>
          <a:lstStyle/>
          <a:p>
            <a:pPr algn="ctr"/>
            <a:r>
              <a:rPr lang="en-US" altLang="zh-CN" sz="1050" dirty="0"/>
              <a:t>Condenser pressure</a:t>
            </a:r>
            <a:endParaRPr lang="zh-CN" altLang="en-US" sz="1050" dirty="0"/>
          </a:p>
        </p:txBody>
      </p:sp>
      <p:sp>
        <p:nvSpPr>
          <p:cNvPr id="29" name="文本框 28">
            <a:extLst>
              <a:ext uri="{FF2B5EF4-FFF2-40B4-BE49-F238E27FC236}">
                <a16:creationId xmlns:a16="http://schemas.microsoft.com/office/drawing/2014/main" id="{462B831F-8046-452F-A200-B0857F74805F}"/>
              </a:ext>
            </a:extLst>
          </p:cNvPr>
          <p:cNvSpPr txBox="1"/>
          <p:nvPr/>
        </p:nvSpPr>
        <p:spPr>
          <a:xfrm>
            <a:off x="5306968" y="5166866"/>
            <a:ext cx="784984" cy="415498"/>
          </a:xfrm>
          <a:prstGeom prst="rect">
            <a:avLst/>
          </a:prstGeom>
          <a:solidFill>
            <a:schemeClr val="bg1"/>
          </a:solidFill>
        </p:spPr>
        <p:txBody>
          <a:bodyPr wrap="square" rtlCol="0">
            <a:spAutoFit/>
          </a:bodyPr>
          <a:lstStyle/>
          <a:p>
            <a:pPr algn="ctr"/>
            <a:r>
              <a:rPr lang="en-US" altLang="zh-CN" sz="1050" dirty="0"/>
              <a:t>evaporator pressure</a:t>
            </a:r>
            <a:endParaRPr lang="zh-CN" altLang="en-US" sz="1050" dirty="0"/>
          </a:p>
        </p:txBody>
      </p:sp>
      <p:sp>
        <p:nvSpPr>
          <p:cNvPr id="30" name="文本框 29">
            <a:extLst>
              <a:ext uri="{FF2B5EF4-FFF2-40B4-BE49-F238E27FC236}">
                <a16:creationId xmlns:a16="http://schemas.microsoft.com/office/drawing/2014/main" id="{01686125-7083-46A0-A98A-2BBB82948364}"/>
              </a:ext>
            </a:extLst>
          </p:cNvPr>
          <p:cNvSpPr txBox="1"/>
          <p:nvPr/>
        </p:nvSpPr>
        <p:spPr>
          <a:xfrm>
            <a:off x="5682524" y="5730206"/>
            <a:ext cx="997208" cy="415498"/>
          </a:xfrm>
          <a:prstGeom prst="rect">
            <a:avLst/>
          </a:prstGeom>
          <a:solidFill>
            <a:schemeClr val="bg1"/>
          </a:solidFill>
        </p:spPr>
        <p:txBody>
          <a:bodyPr wrap="square" rtlCol="0">
            <a:spAutoFit/>
          </a:bodyPr>
          <a:lstStyle/>
          <a:p>
            <a:pPr algn="ctr"/>
            <a:r>
              <a:rPr lang="en-US" altLang="zh-CN" sz="1050" dirty="0"/>
              <a:t>evaporator temperature</a:t>
            </a:r>
            <a:endParaRPr lang="zh-CN" altLang="en-US" sz="1050" dirty="0"/>
          </a:p>
        </p:txBody>
      </p:sp>
      <p:sp>
        <p:nvSpPr>
          <p:cNvPr id="31" name="文本框 30">
            <a:extLst>
              <a:ext uri="{FF2B5EF4-FFF2-40B4-BE49-F238E27FC236}">
                <a16:creationId xmlns:a16="http://schemas.microsoft.com/office/drawing/2014/main" id="{8A793F60-E6E2-475A-A960-91722F7BE14B}"/>
              </a:ext>
            </a:extLst>
          </p:cNvPr>
          <p:cNvSpPr txBox="1"/>
          <p:nvPr/>
        </p:nvSpPr>
        <p:spPr>
          <a:xfrm>
            <a:off x="6622584" y="5733926"/>
            <a:ext cx="918017" cy="415498"/>
          </a:xfrm>
          <a:prstGeom prst="rect">
            <a:avLst/>
          </a:prstGeom>
          <a:solidFill>
            <a:schemeClr val="bg1"/>
          </a:solidFill>
        </p:spPr>
        <p:txBody>
          <a:bodyPr wrap="square" rtlCol="0">
            <a:spAutoFit/>
          </a:bodyPr>
          <a:lstStyle/>
          <a:p>
            <a:pPr algn="ctr"/>
            <a:r>
              <a:rPr lang="en-US" altLang="zh-CN" sz="1050" dirty="0"/>
              <a:t>Condenser temperature</a:t>
            </a:r>
            <a:endParaRPr lang="zh-CN" altLang="en-US" sz="1050" dirty="0"/>
          </a:p>
        </p:txBody>
      </p:sp>
      <p:sp>
        <p:nvSpPr>
          <p:cNvPr id="34" name="文本框 33">
            <a:extLst>
              <a:ext uri="{FF2B5EF4-FFF2-40B4-BE49-F238E27FC236}">
                <a16:creationId xmlns:a16="http://schemas.microsoft.com/office/drawing/2014/main" id="{9473D49D-E2E0-467D-9A4D-73964BC20F83}"/>
              </a:ext>
            </a:extLst>
          </p:cNvPr>
          <p:cNvSpPr txBox="1"/>
          <p:nvPr/>
        </p:nvSpPr>
        <p:spPr>
          <a:xfrm>
            <a:off x="4297195" y="3502847"/>
            <a:ext cx="784984" cy="415498"/>
          </a:xfrm>
          <a:prstGeom prst="rect">
            <a:avLst/>
          </a:prstGeom>
          <a:solidFill>
            <a:schemeClr val="bg1"/>
          </a:solidFill>
        </p:spPr>
        <p:txBody>
          <a:bodyPr wrap="square" rtlCol="0">
            <a:spAutoFit/>
          </a:bodyPr>
          <a:lstStyle/>
          <a:p>
            <a:pPr algn="ctr"/>
            <a:r>
              <a:rPr lang="en-US" altLang="zh-CN" sz="1050" dirty="0"/>
              <a:t>Hot water (supply)</a:t>
            </a:r>
            <a:endParaRPr lang="zh-CN" altLang="en-US" sz="1050" dirty="0"/>
          </a:p>
        </p:txBody>
      </p:sp>
      <p:sp>
        <p:nvSpPr>
          <p:cNvPr id="35" name="文本框 34">
            <a:extLst>
              <a:ext uri="{FF2B5EF4-FFF2-40B4-BE49-F238E27FC236}">
                <a16:creationId xmlns:a16="http://schemas.microsoft.com/office/drawing/2014/main" id="{EBB55894-DCFA-4161-9E81-22526B28D730}"/>
              </a:ext>
            </a:extLst>
          </p:cNvPr>
          <p:cNvSpPr txBox="1"/>
          <p:nvPr/>
        </p:nvSpPr>
        <p:spPr>
          <a:xfrm>
            <a:off x="4404883" y="5158221"/>
            <a:ext cx="784984" cy="738664"/>
          </a:xfrm>
          <a:prstGeom prst="rect">
            <a:avLst/>
          </a:prstGeom>
          <a:solidFill>
            <a:schemeClr val="bg1"/>
          </a:solidFill>
        </p:spPr>
        <p:txBody>
          <a:bodyPr wrap="square" rtlCol="0">
            <a:spAutoFit/>
          </a:bodyPr>
          <a:lstStyle/>
          <a:p>
            <a:pPr algn="ctr"/>
            <a:r>
              <a:rPr lang="en-US" altLang="zh-CN" sz="1050" dirty="0"/>
              <a:t>Low-grade waste cooling water</a:t>
            </a:r>
            <a:endParaRPr lang="zh-CN" altLang="en-US" sz="1050" dirty="0"/>
          </a:p>
        </p:txBody>
      </p:sp>
    </p:spTree>
    <p:extLst>
      <p:ext uri="{BB962C8B-B14F-4D97-AF65-F5344CB8AC3E}">
        <p14:creationId xmlns:p14="http://schemas.microsoft.com/office/powerpoint/2010/main" val="3045775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B5165E72-5BEE-4709-A275-87543162E18A}"/>
              </a:ext>
            </a:extLst>
          </p:cNvPr>
          <p:cNvSpPr>
            <a:spLocks noGrp="1"/>
          </p:cNvSpPr>
          <p:nvPr>
            <p:ph type="title"/>
          </p:nvPr>
        </p:nvSpPr>
        <p:spPr>
          <a:xfrm>
            <a:off x="558199" y="0"/>
            <a:ext cx="10285229" cy="724178"/>
          </a:xfrm>
        </p:spPr>
        <p:txBody>
          <a:bodyPr>
            <a:normAutofit fontScale="90000"/>
          </a:bodyPr>
          <a:lstStyle/>
          <a:p>
            <a:r>
              <a:rPr lang="en-US" altLang="zh-CN" sz="3200" dirty="0"/>
              <a:t>Application difficulties and challenges for AHP technology?</a:t>
            </a:r>
            <a:endParaRPr lang="zh-CN" altLang="en-US" sz="3200" dirty="0"/>
          </a:p>
        </p:txBody>
      </p:sp>
      <p:grpSp>
        <p:nvGrpSpPr>
          <p:cNvPr id="23" name="组合 22">
            <a:extLst>
              <a:ext uri="{FF2B5EF4-FFF2-40B4-BE49-F238E27FC236}">
                <a16:creationId xmlns:a16="http://schemas.microsoft.com/office/drawing/2014/main" id="{6D2468D5-8159-4316-8636-02FBF5091D2E}"/>
              </a:ext>
            </a:extLst>
          </p:cNvPr>
          <p:cNvGrpSpPr/>
          <p:nvPr/>
        </p:nvGrpSpPr>
        <p:grpSpPr>
          <a:xfrm>
            <a:off x="690882" y="1062535"/>
            <a:ext cx="10241124" cy="5636297"/>
            <a:chOff x="849004" y="933608"/>
            <a:chExt cx="8904737" cy="5907353"/>
          </a:xfrm>
        </p:grpSpPr>
        <p:sp>
          <p:nvSpPr>
            <p:cNvPr id="24" name="内容占位符 2">
              <a:extLst>
                <a:ext uri="{FF2B5EF4-FFF2-40B4-BE49-F238E27FC236}">
                  <a16:creationId xmlns:a16="http://schemas.microsoft.com/office/drawing/2014/main" id="{FD4E2851-BB1C-4645-8953-58E68299648A}"/>
                </a:ext>
              </a:extLst>
            </p:cNvPr>
            <p:cNvSpPr txBox="1">
              <a:spLocks/>
            </p:cNvSpPr>
            <p:nvPr/>
          </p:nvSpPr>
          <p:spPr>
            <a:xfrm>
              <a:off x="849004" y="1481101"/>
              <a:ext cx="7879797" cy="5091968"/>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endParaRPr lang="en-US" altLang="zh-CN" sz="2400" dirty="0">
                <a:latin typeface="Times New Roman" panose="02020603050405020304" pitchFamily="18" charset="0"/>
                <a:cs typeface="Times New Roman" panose="02020603050405020304" pitchFamily="18" charset="0"/>
              </a:endParaRPr>
            </a:p>
          </p:txBody>
        </p:sp>
        <p:sp>
          <p:nvSpPr>
            <p:cNvPr id="25" name="AutoShape 6">
              <a:extLst>
                <a:ext uri="{FF2B5EF4-FFF2-40B4-BE49-F238E27FC236}">
                  <a16:creationId xmlns:a16="http://schemas.microsoft.com/office/drawing/2014/main" id="{8C980087-AD2B-441C-A15C-0C580A05CFD7}"/>
                </a:ext>
              </a:extLst>
            </p:cNvPr>
            <p:cNvSpPr>
              <a:spLocks noChangeArrowheads="1"/>
            </p:cNvSpPr>
            <p:nvPr/>
          </p:nvSpPr>
          <p:spPr bwMode="gray">
            <a:xfrm flipV="1">
              <a:off x="2289610" y="1575969"/>
              <a:ext cx="938062" cy="524780"/>
            </a:xfrm>
            <a:prstGeom prst="upArrow">
              <a:avLst>
                <a:gd name="adj1" fmla="val 50000"/>
                <a:gd name="adj2" fmla="val 49241"/>
              </a:avLst>
            </a:prstGeom>
            <a:gradFill rotWithShape="0">
              <a:gsLst>
                <a:gs pos="0">
                  <a:srgbClr val="FFFFFF"/>
                </a:gs>
                <a:gs pos="100000">
                  <a:srgbClr val="5D4BC7"/>
                </a:gs>
              </a:gsLst>
              <a:lin ang="5400000" scaled="1"/>
            </a:gradFill>
            <a:ln>
              <a:noFill/>
            </a:ln>
          </p:spPr>
          <p:txBody>
            <a:bodyPr rot="10800000" wrap="none" anchor="ctr"/>
            <a:lstStyle>
              <a:lvl1pPr>
                <a:defRPr>
                  <a:solidFill>
                    <a:schemeClr val="tx1"/>
                  </a:solidFill>
                  <a:latin typeface="华文中宋" panose="02010600040101010101" pitchFamily="2" charset="-122"/>
                  <a:ea typeface="华文中宋" panose="02010600040101010101" pitchFamily="2" charset="-122"/>
                </a:defRPr>
              </a:lvl1pPr>
              <a:lvl2pPr marL="742950" indent="-285750">
                <a:defRPr>
                  <a:solidFill>
                    <a:schemeClr val="tx1"/>
                  </a:solidFill>
                  <a:latin typeface="华文中宋" panose="02010600040101010101" pitchFamily="2" charset="-122"/>
                  <a:ea typeface="华文中宋" panose="02010600040101010101" pitchFamily="2" charset="-122"/>
                </a:defRPr>
              </a:lvl2pPr>
              <a:lvl3pPr marL="1143000" indent="-228600">
                <a:defRPr>
                  <a:solidFill>
                    <a:schemeClr val="tx1"/>
                  </a:solidFill>
                  <a:latin typeface="华文中宋" panose="02010600040101010101" pitchFamily="2" charset="-122"/>
                  <a:ea typeface="华文中宋" panose="02010600040101010101" pitchFamily="2" charset="-122"/>
                </a:defRPr>
              </a:lvl3pPr>
              <a:lvl4pPr marL="1600200" indent="-228600">
                <a:defRPr>
                  <a:solidFill>
                    <a:schemeClr val="tx1"/>
                  </a:solidFill>
                  <a:latin typeface="华文中宋" panose="02010600040101010101" pitchFamily="2" charset="-122"/>
                  <a:ea typeface="华文中宋" panose="02010600040101010101" pitchFamily="2" charset="-122"/>
                </a:defRPr>
              </a:lvl4pPr>
              <a:lvl5pPr marL="2057400" indent="-228600">
                <a:defRPr>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9pPr>
            </a:lstStyle>
            <a:p>
              <a:pPr algn="just" eaLnBrk="1" hangingPunct="1">
                <a:defRPr/>
              </a:pPr>
              <a:endParaRPr lang="zh-CN" altLang="en-US" sz="1600" kern="0">
                <a:solidFill>
                  <a:srgbClr val="000066"/>
                </a:solidFill>
                <a:latin typeface="+mj-ea"/>
                <a:ea typeface="+mj-ea"/>
              </a:endParaRPr>
            </a:p>
          </p:txBody>
        </p:sp>
        <p:sp>
          <p:nvSpPr>
            <p:cNvPr id="26" name="AutoShape 7">
              <a:extLst>
                <a:ext uri="{FF2B5EF4-FFF2-40B4-BE49-F238E27FC236}">
                  <a16:creationId xmlns:a16="http://schemas.microsoft.com/office/drawing/2014/main" id="{BA31FDC4-CD13-405A-A884-BF5417685E5A}"/>
                </a:ext>
              </a:extLst>
            </p:cNvPr>
            <p:cNvSpPr>
              <a:spLocks noChangeArrowheads="1"/>
            </p:cNvSpPr>
            <p:nvPr/>
          </p:nvSpPr>
          <p:spPr bwMode="gray">
            <a:xfrm flipV="1">
              <a:off x="6627628" y="1575969"/>
              <a:ext cx="936112" cy="524780"/>
            </a:xfrm>
            <a:prstGeom prst="upArrow">
              <a:avLst>
                <a:gd name="adj1" fmla="val 50000"/>
                <a:gd name="adj2" fmla="val 49241"/>
              </a:avLst>
            </a:prstGeom>
            <a:gradFill rotWithShape="0">
              <a:gsLst>
                <a:gs pos="0">
                  <a:srgbClr val="FFFFFF"/>
                </a:gs>
                <a:gs pos="100000">
                  <a:srgbClr val="5D4BC7"/>
                </a:gs>
              </a:gsLst>
              <a:lin ang="5400000" scaled="1"/>
            </a:gradFill>
            <a:ln>
              <a:noFill/>
            </a:ln>
          </p:spPr>
          <p:txBody>
            <a:bodyPr rot="10800000" wrap="none" anchor="ctr"/>
            <a:lstStyle>
              <a:lvl1pPr>
                <a:defRPr>
                  <a:solidFill>
                    <a:schemeClr val="tx1"/>
                  </a:solidFill>
                  <a:latin typeface="华文中宋" panose="02010600040101010101" pitchFamily="2" charset="-122"/>
                  <a:ea typeface="华文中宋" panose="02010600040101010101" pitchFamily="2" charset="-122"/>
                </a:defRPr>
              </a:lvl1pPr>
              <a:lvl2pPr marL="742950" indent="-285750">
                <a:defRPr>
                  <a:solidFill>
                    <a:schemeClr val="tx1"/>
                  </a:solidFill>
                  <a:latin typeface="华文中宋" panose="02010600040101010101" pitchFamily="2" charset="-122"/>
                  <a:ea typeface="华文中宋" panose="02010600040101010101" pitchFamily="2" charset="-122"/>
                </a:defRPr>
              </a:lvl2pPr>
              <a:lvl3pPr marL="1143000" indent="-228600">
                <a:defRPr>
                  <a:solidFill>
                    <a:schemeClr val="tx1"/>
                  </a:solidFill>
                  <a:latin typeface="华文中宋" panose="02010600040101010101" pitchFamily="2" charset="-122"/>
                  <a:ea typeface="华文中宋" panose="02010600040101010101" pitchFamily="2" charset="-122"/>
                </a:defRPr>
              </a:lvl3pPr>
              <a:lvl4pPr marL="1600200" indent="-228600">
                <a:defRPr>
                  <a:solidFill>
                    <a:schemeClr val="tx1"/>
                  </a:solidFill>
                  <a:latin typeface="华文中宋" panose="02010600040101010101" pitchFamily="2" charset="-122"/>
                  <a:ea typeface="华文中宋" panose="02010600040101010101" pitchFamily="2" charset="-122"/>
                </a:defRPr>
              </a:lvl4pPr>
              <a:lvl5pPr marL="2057400" indent="-228600">
                <a:defRPr>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9pPr>
            </a:lstStyle>
            <a:p>
              <a:pPr algn="just" eaLnBrk="1" hangingPunct="1">
                <a:defRPr/>
              </a:pPr>
              <a:endParaRPr lang="zh-CN" altLang="en-US" sz="1600" kern="0">
                <a:solidFill>
                  <a:srgbClr val="000066"/>
                </a:solidFill>
                <a:latin typeface="+mj-ea"/>
                <a:ea typeface="+mj-ea"/>
              </a:endParaRPr>
            </a:p>
          </p:txBody>
        </p:sp>
        <p:grpSp>
          <p:nvGrpSpPr>
            <p:cNvPr id="27" name="Group 20">
              <a:extLst>
                <a:ext uri="{FF2B5EF4-FFF2-40B4-BE49-F238E27FC236}">
                  <a16:creationId xmlns:a16="http://schemas.microsoft.com/office/drawing/2014/main" id="{20D9A060-6FEA-469E-A43C-FD92BF54DA95}"/>
                </a:ext>
              </a:extLst>
            </p:cNvPr>
            <p:cNvGrpSpPr>
              <a:grpSpLocks/>
            </p:cNvGrpSpPr>
            <p:nvPr/>
          </p:nvGrpSpPr>
          <p:grpSpPr bwMode="auto">
            <a:xfrm>
              <a:off x="2362398" y="2139060"/>
              <a:ext cx="798666" cy="725054"/>
              <a:chOff x="192" y="1917"/>
              <a:chExt cx="1042" cy="1102"/>
            </a:xfrm>
          </p:grpSpPr>
          <p:grpSp>
            <p:nvGrpSpPr>
              <p:cNvPr id="53" name="Group 21">
                <a:extLst>
                  <a:ext uri="{FF2B5EF4-FFF2-40B4-BE49-F238E27FC236}">
                    <a16:creationId xmlns:a16="http://schemas.microsoft.com/office/drawing/2014/main" id="{9903A443-6099-4949-AC27-82ABF8646A92}"/>
                  </a:ext>
                </a:extLst>
              </p:cNvPr>
              <p:cNvGrpSpPr>
                <a:grpSpLocks/>
              </p:cNvGrpSpPr>
              <p:nvPr/>
            </p:nvGrpSpPr>
            <p:grpSpPr bwMode="auto">
              <a:xfrm>
                <a:off x="192" y="1917"/>
                <a:ext cx="1042" cy="1102"/>
                <a:chOff x="192" y="1917"/>
                <a:chExt cx="1042" cy="1102"/>
              </a:xfrm>
            </p:grpSpPr>
            <p:pic>
              <p:nvPicPr>
                <p:cNvPr id="55" name="Picture 22" descr="light_shadow">
                  <a:extLst>
                    <a:ext uri="{FF2B5EF4-FFF2-40B4-BE49-F238E27FC236}">
                      <a16:creationId xmlns:a16="http://schemas.microsoft.com/office/drawing/2014/main" id="{A4D31A47-D595-45C1-BD0B-4838660D261F}"/>
                    </a:ext>
                  </a:extLst>
                </p:cNvPr>
                <p:cNvPicPr>
                  <a:picLocks noChangeAspect="1" noChangeArrowheads="1"/>
                </p:cNvPicPr>
                <p:nvPr/>
              </p:nvPicPr>
              <p:blipFill>
                <a:blip r:embed="rId3">
                  <a:lum bright="-78000" contrast="-78000"/>
                </a:blip>
                <a:srcRect/>
                <a:stretch>
                  <a:fillRect/>
                </a:stretch>
              </p:blipFill>
              <p:spPr bwMode="gray">
                <a:xfrm>
                  <a:off x="291" y="2781"/>
                  <a:ext cx="858" cy="238"/>
                </a:xfrm>
                <a:prstGeom prst="rect">
                  <a:avLst/>
                </a:prstGeom>
                <a:noFill/>
                <a:ln w="9525">
                  <a:noFill/>
                  <a:miter lim="800000"/>
                  <a:headEnd/>
                  <a:tailEnd/>
                </a:ln>
              </p:spPr>
            </p:pic>
            <p:pic>
              <p:nvPicPr>
                <p:cNvPr id="56" name="Picture 23" descr="circuler_1">
                  <a:extLst>
                    <a:ext uri="{FF2B5EF4-FFF2-40B4-BE49-F238E27FC236}">
                      <a16:creationId xmlns:a16="http://schemas.microsoft.com/office/drawing/2014/main" id="{16F27DFE-F77A-420E-8D43-BBFA478B79B0}"/>
                    </a:ext>
                  </a:extLst>
                </p:cNvPr>
                <p:cNvPicPr>
                  <a:picLocks noChangeAspect="1" noChangeArrowheads="1"/>
                </p:cNvPicPr>
                <p:nvPr/>
              </p:nvPicPr>
              <p:blipFill>
                <a:blip r:embed="rId4"/>
                <a:srcRect/>
                <a:stretch>
                  <a:fillRect/>
                </a:stretch>
              </p:blipFill>
              <p:spPr bwMode="gray">
                <a:xfrm>
                  <a:off x="192" y="1917"/>
                  <a:ext cx="1042" cy="1016"/>
                </a:xfrm>
                <a:prstGeom prst="rect">
                  <a:avLst/>
                </a:prstGeom>
                <a:noFill/>
                <a:ln w="9525">
                  <a:noFill/>
                  <a:miter lim="800000"/>
                  <a:headEnd/>
                  <a:tailEnd/>
                </a:ln>
              </p:spPr>
            </p:pic>
            <p:sp>
              <p:nvSpPr>
                <p:cNvPr id="57" name="Oval 24">
                  <a:extLst>
                    <a:ext uri="{FF2B5EF4-FFF2-40B4-BE49-F238E27FC236}">
                      <a16:creationId xmlns:a16="http://schemas.microsoft.com/office/drawing/2014/main" id="{1DFECF47-A8F0-4D3C-A469-2A856AD66BC0}"/>
                    </a:ext>
                  </a:extLst>
                </p:cNvPr>
                <p:cNvSpPr>
                  <a:spLocks noChangeArrowheads="1"/>
                </p:cNvSpPr>
                <p:nvPr/>
              </p:nvSpPr>
              <p:spPr bwMode="gray">
                <a:xfrm>
                  <a:off x="192" y="1917"/>
                  <a:ext cx="1035" cy="1019"/>
                </a:xfrm>
                <a:prstGeom prst="ellipse">
                  <a:avLst/>
                </a:prstGeom>
                <a:gradFill rotWithShape="1">
                  <a:gsLst>
                    <a:gs pos="0">
                      <a:srgbClr val="4EA7EA">
                        <a:gamma/>
                        <a:shade val="46275"/>
                        <a:invGamma/>
                        <a:alpha val="89999"/>
                      </a:srgbClr>
                    </a:gs>
                    <a:gs pos="50000">
                      <a:srgbClr val="4EA7EA">
                        <a:alpha val="55000"/>
                      </a:srgbClr>
                    </a:gs>
                    <a:gs pos="100000">
                      <a:srgbClr val="4EA7EA">
                        <a:gamma/>
                        <a:shade val="46275"/>
                        <a:invGamma/>
                        <a:alpha val="89999"/>
                      </a:srgbClr>
                    </a:gs>
                  </a:gsLst>
                  <a:lin ang="5400000" scaled="1"/>
                </a:gradFill>
                <a:ln w="9525" algn="ctr">
                  <a:noFill/>
                  <a:round/>
                  <a:headEnd/>
                  <a:tailEnd/>
                </a:ln>
                <a:effectLst/>
              </p:spPr>
              <p:txBody>
                <a:bodyPr wrap="none" anchor="ctr"/>
                <a:lstStyle/>
                <a:p>
                  <a:pPr defTabSz="914411" fontAlgn="base">
                    <a:spcBef>
                      <a:spcPct val="0"/>
                    </a:spcBef>
                    <a:spcAft>
                      <a:spcPct val="0"/>
                    </a:spcAft>
                    <a:defRPr/>
                  </a:pPr>
                  <a:endParaRPr lang="zh-CN" altLang="en-US" sz="1000" kern="0">
                    <a:solidFill>
                      <a:srgbClr val="000000"/>
                    </a:solidFill>
                    <a:ea typeface="宋体" pitchFamily="2" charset="-122"/>
                  </a:endParaRPr>
                </a:p>
              </p:txBody>
            </p:sp>
          </p:grpSp>
          <p:pic>
            <p:nvPicPr>
              <p:cNvPr id="54" name="Picture 25" descr="Picture2">
                <a:extLst>
                  <a:ext uri="{FF2B5EF4-FFF2-40B4-BE49-F238E27FC236}">
                    <a16:creationId xmlns:a16="http://schemas.microsoft.com/office/drawing/2014/main" id="{7B966F9C-FBD6-457D-AA51-90B497D192E1}"/>
                  </a:ext>
                </a:extLst>
              </p:cNvPr>
              <p:cNvPicPr>
                <a:picLocks noChangeAspect="1" noChangeArrowheads="1"/>
              </p:cNvPicPr>
              <p:nvPr/>
            </p:nvPicPr>
            <p:blipFill>
              <a:blip r:embed="rId5"/>
              <a:srcRect/>
              <a:stretch>
                <a:fillRect/>
              </a:stretch>
            </p:blipFill>
            <p:spPr bwMode="gray">
              <a:xfrm>
                <a:off x="296" y="1927"/>
                <a:ext cx="823" cy="360"/>
              </a:xfrm>
              <a:prstGeom prst="rect">
                <a:avLst/>
              </a:prstGeom>
              <a:noFill/>
              <a:ln w="9525">
                <a:noFill/>
                <a:miter lim="800000"/>
                <a:headEnd/>
                <a:tailEnd/>
              </a:ln>
            </p:spPr>
          </p:pic>
        </p:grpSp>
        <p:sp>
          <p:nvSpPr>
            <p:cNvPr id="28" name="WordArt 26">
              <a:extLst>
                <a:ext uri="{FF2B5EF4-FFF2-40B4-BE49-F238E27FC236}">
                  <a16:creationId xmlns:a16="http://schemas.microsoft.com/office/drawing/2014/main" id="{B7C0FF96-5E4F-4ED2-8848-B153DC72D418}"/>
                </a:ext>
              </a:extLst>
            </p:cNvPr>
            <p:cNvSpPr>
              <a:spLocks noChangeArrowheads="1" noChangeShapeType="1" noTextEdit="1"/>
            </p:cNvSpPr>
            <p:nvPr/>
          </p:nvSpPr>
          <p:spPr bwMode="gray">
            <a:xfrm>
              <a:off x="2442871" y="2276213"/>
              <a:ext cx="583013" cy="38043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altLang="zh-CN" sz="1600" i="1" kern="10" dirty="0">
                  <a:ln w="9525">
                    <a:noFill/>
                    <a:round/>
                    <a:headEnd/>
                    <a:tailEnd/>
                  </a:ln>
                  <a:solidFill>
                    <a:srgbClr val="FCFCFC">
                      <a:alpha val="59999"/>
                    </a:srgbClr>
                  </a:solidFill>
                  <a:latin typeface="Arial Black"/>
                  <a:ea typeface="宋体" pitchFamily="2" charset="-122"/>
                </a:rPr>
                <a:t>01</a:t>
              </a:r>
              <a:endParaRPr lang="zh-CN" altLang="en-US" sz="1600" i="1" kern="10" dirty="0">
                <a:ln w="9525">
                  <a:noFill/>
                  <a:round/>
                  <a:headEnd/>
                  <a:tailEnd/>
                </a:ln>
                <a:solidFill>
                  <a:srgbClr val="FCFCFC">
                    <a:alpha val="59999"/>
                  </a:srgbClr>
                </a:solidFill>
                <a:latin typeface="Arial Black"/>
                <a:ea typeface="宋体" pitchFamily="2" charset="-122"/>
              </a:endParaRPr>
            </a:p>
          </p:txBody>
        </p:sp>
        <p:sp>
          <p:nvSpPr>
            <p:cNvPr id="29" name="WordArt 35">
              <a:extLst>
                <a:ext uri="{FF2B5EF4-FFF2-40B4-BE49-F238E27FC236}">
                  <a16:creationId xmlns:a16="http://schemas.microsoft.com/office/drawing/2014/main" id="{4DEF8087-C252-4692-9EA4-617CB599FB48}"/>
                </a:ext>
              </a:extLst>
            </p:cNvPr>
            <p:cNvSpPr>
              <a:spLocks noChangeArrowheads="1" noChangeShapeType="1" noTextEdit="1"/>
            </p:cNvSpPr>
            <p:nvPr/>
          </p:nvSpPr>
          <p:spPr bwMode="gray">
            <a:xfrm>
              <a:off x="4766462" y="2224628"/>
              <a:ext cx="649734" cy="380431"/>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altLang="zh-CN" sz="1600" i="1" kern="10" dirty="0">
                  <a:ln w="9525">
                    <a:noFill/>
                    <a:round/>
                    <a:headEnd/>
                    <a:tailEnd/>
                  </a:ln>
                  <a:solidFill>
                    <a:srgbClr val="FCFCFC">
                      <a:alpha val="59999"/>
                    </a:srgbClr>
                  </a:solidFill>
                  <a:latin typeface="Arial Black"/>
                  <a:ea typeface="宋体" pitchFamily="2" charset="-122"/>
                </a:rPr>
                <a:t>02</a:t>
              </a:r>
              <a:endParaRPr lang="zh-CN" altLang="en-US" sz="1600" i="1" kern="10" dirty="0">
                <a:ln w="9525">
                  <a:noFill/>
                  <a:round/>
                  <a:headEnd/>
                  <a:tailEnd/>
                </a:ln>
                <a:solidFill>
                  <a:srgbClr val="FCFCFC">
                    <a:alpha val="59999"/>
                  </a:srgbClr>
                </a:solidFill>
                <a:latin typeface="Arial Black"/>
                <a:ea typeface="宋体" pitchFamily="2" charset="-122"/>
              </a:endParaRPr>
            </a:p>
          </p:txBody>
        </p:sp>
        <p:pic>
          <p:nvPicPr>
            <p:cNvPr id="30" name="Picture 38" descr="Picture2">
              <a:extLst>
                <a:ext uri="{FF2B5EF4-FFF2-40B4-BE49-F238E27FC236}">
                  <a16:creationId xmlns:a16="http://schemas.microsoft.com/office/drawing/2014/main" id="{2291F9B5-9FE5-4885-9C5E-1ADB15E1474C}"/>
                </a:ext>
              </a:extLst>
            </p:cNvPr>
            <p:cNvPicPr>
              <a:picLocks noChangeAspect="1" noChangeArrowheads="1"/>
            </p:cNvPicPr>
            <p:nvPr/>
          </p:nvPicPr>
          <p:blipFill>
            <a:blip r:embed="rId5"/>
            <a:srcRect/>
            <a:stretch>
              <a:fillRect/>
            </a:stretch>
          </p:blipFill>
          <p:spPr bwMode="gray">
            <a:xfrm>
              <a:off x="6683848" y="2104952"/>
              <a:ext cx="771437" cy="244350"/>
            </a:xfrm>
            <a:prstGeom prst="rect">
              <a:avLst/>
            </a:prstGeom>
            <a:noFill/>
            <a:ln w="9525">
              <a:noFill/>
              <a:miter lim="800000"/>
              <a:headEnd/>
              <a:tailEnd/>
            </a:ln>
          </p:spPr>
        </p:pic>
        <p:grpSp>
          <p:nvGrpSpPr>
            <p:cNvPr id="31" name="Group 41">
              <a:extLst>
                <a:ext uri="{FF2B5EF4-FFF2-40B4-BE49-F238E27FC236}">
                  <a16:creationId xmlns:a16="http://schemas.microsoft.com/office/drawing/2014/main" id="{0C216E94-0161-47E8-91EB-2E260AA01062}"/>
                </a:ext>
              </a:extLst>
            </p:cNvPr>
            <p:cNvGrpSpPr>
              <a:grpSpLocks/>
            </p:cNvGrpSpPr>
            <p:nvPr/>
          </p:nvGrpSpPr>
          <p:grpSpPr bwMode="auto">
            <a:xfrm>
              <a:off x="6774263" y="2110609"/>
              <a:ext cx="752940" cy="692420"/>
              <a:chOff x="2608" y="1076"/>
              <a:chExt cx="466" cy="518"/>
            </a:xfrm>
          </p:grpSpPr>
          <p:grpSp>
            <p:nvGrpSpPr>
              <p:cNvPr id="48" name="Group 42">
                <a:extLst>
                  <a:ext uri="{FF2B5EF4-FFF2-40B4-BE49-F238E27FC236}">
                    <a16:creationId xmlns:a16="http://schemas.microsoft.com/office/drawing/2014/main" id="{FBEFDAC2-BCF6-4524-A897-8CB30FBA9B28}"/>
                  </a:ext>
                </a:extLst>
              </p:cNvPr>
              <p:cNvGrpSpPr>
                <a:grpSpLocks/>
              </p:cNvGrpSpPr>
              <p:nvPr/>
            </p:nvGrpSpPr>
            <p:grpSpPr bwMode="auto">
              <a:xfrm>
                <a:off x="2608" y="1076"/>
                <a:ext cx="466" cy="518"/>
                <a:chOff x="2608" y="1076"/>
                <a:chExt cx="466" cy="518"/>
              </a:xfrm>
            </p:grpSpPr>
            <p:pic>
              <p:nvPicPr>
                <p:cNvPr id="50" name="Picture 43" descr="light_shadow">
                  <a:extLst>
                    <a:ext uri="{FF2B5EF4-FFF2-40B4-BE49-F238E27FC236}">
                      <a16:creationId xmlns:a16="http://schemas.microsoft.com/office/drawing/2014/main" id="{A7C8004D-8AB4-4BBC-89EC-355204B936E5}"/>
                    </a:ext>
                  </a:extLst>
                </p:cNvPr>
                <p:cNvPicPr>
                  <a:picLocks noChangeAspect="1" noChangeArrowheads="1"/>
                </p:cNvPicPr>
                <p:nvPr/>
              </p:nvPicPr>
              <p:blipFill>
                <a:blip r:embed="rId6">
                  <a:lum bright="-78000" contrast="-78000"/>
                </a:blip>
                <a:srcRect/>
                <a:stretch>
                  <a:fillRect/>
                </a:stretch>
              </p:blipFill>
              <p:spPr bwMode="gray">
                <a:xfrm>
                  <a:off x="2652" y="1482"/>
                  <a:ext cx="384" cy="112"/>
                </a:xfrm>
                <a:prstGeom prst="rect">
                  <a:avLst/>
                </a:prstGeom>
                <a:noFill/>
                <a:ln w="9525">
                  <a:noFill/>
                  <a:miter lim="800000"/>
                  <a:headEnd/>
                  <a:tailEnd/>
                </a:ln>
              </p:spPr>
            </p:pic>
            <p:pic>
              <p:nvPicPr>
                <p:cNvPr id="51" name="Picture 44" descr="circuler_1">
                  <a:extLst>
                    <a:ext uri="{FF2B5EF4-FFF2-40B4-BE49-F238E27FC236}">
                      <a16:creationId xmlns:a16="http://schemas.microsoft.com/office/drawing/2014/main" id="{E5645B79-D5FA-4EF7-B8A2-EA541C3E2E66}"/>
                    </a:ext>
                  </a:extLst>
                </p:cNvPr>
                <p:cNvPicPr>
                  <a:picLocks noChangeAspect="1" noChangeArrowheads="1"/>
                </p:cNvPicPr>
                <p:nvPr/>
              </p:nvPicPr>
              <p:blipFill>
                <a:blip r:embed="rId7"/>
                <a:srcRect/>
                <a:stretch>
                  <a:fillRect/>
                </a:stretch>
              </p:blipFill>
              <p:spPr bwMode="gray">
                <a:xfrm>
                  <a:off x="2608" y="1076"/>
                  <a:ext cx="466" cy="478"/>
                </a:xfrm>
                <a:prstGeom prst="rect">
                  <a:avLst/>
                </a:prstGeom>
                <a:noFill/>
                <a:ln w="9525">
                  <a:noFill/>
                  <a:miter lim="800000"/>
                  <a:headEnd/>
                  <a:tailEnd/>
                </a:ln>
              </p:spPr>
            </p:pic>
            <p:sp>
              <p:nvSpPr>
                <p:cNvPr id="52" name="Oval 45">
                  <a:extLst>
                    <a:ext uri="{FF2B5EF4-FFF2-40B4-BE49-F238E27FC236}">
                      <a16:creationId xmlns:a16="http://schemas.microsoft.com/office/drawing/2014/main" id="{2970C6FB-E80E-4B4C-9F86-C6793530CF86}"/>
                    </a:ext>
                  </a:extLst>
                </p:cNvPr>
                <p:cNvSpPr>
                  <a:spLocks noChangeArrowheads="1"/>
                </p:cNvSpPr>
                <p:nvPr/>
              </p:nvSpPr>
              <p:spPr bwMode="gray">
                <a:xfrm>
                  <a:off x="2608" y="1076"/>
                  <a:ext cx="463" cy="479"/>
                </a:xfrm>
                <a:prstGeom prst="ellipse">
                  <a:avLst/>
                </a:prstGeom>
                <a:gradFill rotWithShape="1">
                  <a:gsLst>
                    <a:gs pos="0">
                      <a:srgbClr val="9999FF">
                        <a:gamma/>
                        <a:shade val="46275"/>
                        <a:invGamma/>
                        <a:alpha val="89999"/>
                      </a:srgbClr>
                    </a:gs>
                    <a:gs pos="50000">
                      <a:srgbClr val="9999FF">
                        <a:alpha val="55000"/>
                      </a:srgbClr>
                    </a:gs>
                    <a:gs pos="100000">
                      <a:srgbClr val="9999FF">
                        <a:gamma/>
                        <a:shade val="46275"/>
                        <a:invGamma/>
                        <a:alpha val="89999"/>
                      </a:srgbClr>
                    </a:gs>
                  </a:gsLst>
                  <a:lin ang="5400000" scaled="1"/>
                </a:gradFill>
                <a:ln w="9525" algn="ctr">
                  <a:noFill/>
                  <a:round/>
                  <a:headEnd/>
                  <a:tailEnd/>
                </a:ln>
                <a:effectLst/>
              </p:spPr>
              <p:txBody>
                <a:bodyPr wrap="none" anchor="ctr"/>
                <a:lstStyle/>
                <a:p>
                  <a:pPr defTabSz="914411" fontAlgn="base">
                    <a:spcBef>
                      <a:spcPct val="0"/>
                    </a:spcBef>
                    <a:spcAft>
                      <a:spcPct val="0"/>
                    </a:spcAft>
                    <a:defRPr/>
                  </a:pPr>
                  <a:endParaRPr lang="zh-CN" altLang="en-US" sz="1000" kern="0">
                    <a:solidFill>
                      <a:srgbClr val="000000"/>
                    </a:solidFill>
                    <a:ea typeface="宋体" pitchFamily="2" charset="-122"/>
                  </a:endParaRPr>
                </a:p>
              </p:txBody>
            </p:sp>
          </p:grpSp>
          <p:pic>
            <p:nvPicPr>
              <p:cNvPr id="49" name="Picture 46" descr="Picture2">
                <a:extLst>
                  <a:ext uri="{FF2B5EF4-FFF2-40B4-BE49-F238E27FC236}">
                    <a16:creationId xmlns:a16="http://schemas.microsoft.com/office/drawing/2014/main" id="{AE53739A-FE17-4AAC-A215-B5979D327DFB}"/>
                  </a:ext>
                </a:extLst>
              </p:cNvPr>
              <p:cNvPicPr>
                <a:picLocks noChangeAspect="1" noChangeArrowheads="1"/>
              </p:cNvPicPr>
              <p:nvPr/>
            </p:nvPicPr>
            <p:blipFill>
              <a:blip r:embed="rId5"/>
              <a:srcRect/>
              <a:stretch>
                <a:fillRect/>
              </a:stretch>
            </p:blipFill>
            <p:spPr bwMode="gray">
              <a:xfrm>
                <a:off x="2665" y="1081"/>
                <a:ext cx="359" cy="169"/>
              </a:xfrm>
              <a:prstGeom prst="rect">
                <a:avLst/>
              </a:prstGeom>
              <a:noFill/>
              <a:ln w="9525">
                <a:noFill/>
                <a:miter lim="800000"/>
                <a:headEnd/>
                <a:tailEnd/>
              </a:ln>
            </p:spPr>
          </p:pic>
        </p:grpSp>
        <p:sp>
          <p:nvSpPr>
            <p:cNvPr id="32" name="WordArt 47">
              <a:extLst>
                <a:ext uri="{FF2B5EF4-FFF2-40B4-BE49-F238E27FC236}">
                  <a16:creationId xmlns:a16="http://schemas.microsoft.com/office/drawing/2014/main" id="{728FC3A2-BCFB-4D5D-891B-9CED301C78D3}"/>
                </a:ext>
              </a:extLst>
            </p:cNvPr>
            <p:cNvSpPr>
              <a:spLocks noChangeArrowheads="1" noChangeShapeType="1" noTextEdit="1"/>
            </p:cNvSpPr>
            <p:nvPr/>
          </p:nvSpPr>
          <p:spPr bwMode="gray">
            <a:xfrm>
              <a:off x="6819336" y="2250149"/>
              <a:ext cx="615049" cy="380431"/>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altLang="zh-CN" sz="1600" i="1" kern="10" dirty="0">
                  <a:ln w="9525">
                    <a:noFill/>
                    <a:round/>
                    <a:headEnd/>
                    <a:tailEnd/>
                  </a:ln>
                  <a:solidFill>
                    <a:srgbClr val="FCFCFC">
                      <a:alpha val="59999"/>
                    </a:srgbClr>
                  </a:solidFill>
                  <a:latin typeface="Arial Black"/>
                  <a:ea typeface="宋体" pitchFamily="2" charset="-122"/>
                </a:rPr>
                <a:t>02</a:t>
              </a:r>
              <a:endParaRPr lang="zh-CN" altLang="en-US" sz="1600" i="1" kern="10" dirty="0">
                <a:ln w="9525">
                  <a:noFill/>
                  <a:round/>
                  <a:headEnd/>
                  <a:tailEnd/>
                </a:ln>
                <a:solidFill>
                  <a:srgbClr val="FCFCFC">
                    <a:alpha val="59999"/>
                  </a:srgbClr>
                </a:solidFill>
                <a:latin typeface="Arial Black"/>
                <a:ea typeface="宋体" pitchFamily="2" charset="-122"/>
              </a:endParaRPr>
            </a:p>
          </p:txBody>
        </p:sp>
        <p:sp>
          <p:nvSpPr>
            <p:cNvPr id="33" name="Freeform 3">
              <a:extLst>
                <a:ext uri="{FF2B5EF4-FFF2-40B4-BE49-F238E27FC236}">
                  <a16:creationId xmlns:a16="http://schemas.microsoft.com/office/drawing/2014/main" id="{CB67C3EC-7733-4C23-A579-885C393CE727}"/>
                </a:ext>
              </a:extLst>
            </p:cNvPr>
            <p:cNvSpPr>
              <a:spLocks/>
            </p:cNvSpPr>
            <p:nvPr/>
          </p:nvSpPr>
          <p:spPr bwMode="gray">
            <a:xfrm>
              <a:off x="5907231" y="2188988"/>
              <a:ext cx="3769137" cy="4651544"/>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adFill rotWithShape="1">
              <a:gsLst>
                <a:gs pos="0">
                  <a:srgbClr val="9999FF"/>
                </a:gs>
                <a:gs pos="100000">
                  <a:srgbClr val="9999FF">
                    <a:gamma/>
                    <a:shade val="46275"/>
                    <a:invGamma/>
                  </a:srgbClr>
                </a:gs>
              </a:gsLst>
              <a:lin ang="5400000" scaled="1"/>
            </a:gradFill>
            <a:ln w="9525">
              <a:round/>
              <a:headEnd/>
              <a:tailEnd/>
            </a:ln>
            <a:effectLst/>
            <a:scene3d>
              <a:camera prst="legacyPerspectiveTop"/>
              <a:lightRig rig="legacyNormal2" dir="t"/>
            </a:scene3d>
            <a:sp3d extrusionH="887400" prstMaterial="legacyMatte">
              <a:bevelT w="13500" h="13500" prst="angle"/>
              <a:bevelB w="13500" h="13500" prst="angle"/>
              <a:extrusionClr>
                <a:srgbClr val="9999FF"/>
              </a:extrusionClr>
            </a:sp3d>
          </p:spPr>
          <p:txBody>
            <a:bodyPr>
              <a:flatTx/>
            </a:bodyPr>
            <a:lstStyle/>
            <a:p>
              <a:pPr defTabSz="914411" fontAlgn="base">
                <a:spcBef>
                  <a:spcPct val="0"/>
                </a:spcBef>
                <a:spcAft>
                  <a:spcPct val="0"/>
                </a:spcAft>
                <a:defRPr/>
              </a:pPr>
              <a:endParaRPr lang="zh-CN" altLang="en-US" kern="0">
                <a:solidFill>
                  <a:srgbClr val="000000"/>
                </a:solidFill>
                <a:ea typeface="宋体" pitchFamily="2" charset="-122"/>
              </a:endParaRPr>
            </a:p>
          </p:txBody>
        </p:sp>
        <p:sp>
          <p:nvSpPr>
            <p:cNvPr id="34" name="Freeform 7">
              <a:extLst>
                <a:ext uri="{FF2B5EF4-FFF2-40B4-BE49-F238E27FC236}">
                  <a16:creationId xmlns:a16="http://schemas.microsoft.com/office/drawing/2014/main" id="{187B3F48-6738-49F9-B139-16A14E94CB06}"/>
                </a:ext>
              </a:extLst>
            </p:cNvPr>
            <p:cNvSpPr>
              <a:spLocks/>
            </p:cNvSpPr>
            <p:nvPr/>
          </p:nvSpPr>
          <p:spPr bwMode="gray">
            <a:xfrm>
              <a:off x="1638496" y="2230136"/>
              <a:ext cx="3510074" cy="4610825"/>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adFill rotWithShape="1">
              <a:gsLst>
                <a:gs pos="0">
                  <a:srgbClr val="93C052"/>
                </a:gs>
                <a:gs pos="100000">
                  <a:srgbClr val="93C052">
                    <a:gamma/>
                    <a:shade val="46275"/>
                    <a:invGamma/>
                  </a:srgbClr>
                </a:gs>
              </a:gsLst>
              <a:lin ang="5400000" scaled="1"/>
            </a:gradFill>
            <a:ln w="9525">
              <a:round/>
              <a:headEnd/>
              <a:tailEnd/>
            </a:ln>
            <a:effectLst/>
            <a:scene3d>
              <a:camera prst="legacyPerspectiveTop"/>
              <a:lightRig rig="legacyNormal2" dir="t"/>
            </a:scene3d>
            <a:sp3d extrusionH="887400" prstMaterial="legacyMatte">
              <a:bevelT w="13500" h="13500" prst="angle"/>
              <a:bevelB w="13500" h="13500" prst="angle"/>
              <a:extrusionClr>
                <a:srgbClr val="93C052"/>
              </a:extrusionClr>
            </a:sp3d>
          </p:spPr>
          <p:txBody>
            <a:bodyPr>
              <a:flatTx/>
            </a:bodyPr>
            <a:lstStyle/>
            <a:p>
              <a:pPr defTabSz="914411" fontAlgn="base">
                <a:spcBef>
                  <a:spcPct val="0"/>
                </a:spcBef>
                <a:spcAft>
                  <a:spcPct val="0"/>
                </a:spcAft>
                <a:defRPr/>
              </a:pPr>
              <a:endParaRPr lang="zh-CN" altLang="en-US" kern="0">
                <a:solidFill>
                  <a:srgbClr val="000000"/>
                </a:solidFill>
                <a:ea typeface="宋体" pitchFamily="2" charset="-122"/>
              </a:endParaRPr>
            </a:p>
          </p:txBody>
        </p:sp>
        <p:sp>
          <p:nvSpPr>
            <p:cNvPr id="35" name="Text Box 17">
              <a:extLst>
                <a:ext uri="{FF2B5EF4-FFF2-40B4-BE49-F238E27FC236}">
                  <a16:creationId xmlns:a16="http://schemas.microsoft.com/office/drawing/2014/main" id="{9C46AA96-46A7-43A6-859E-06943566DFA0}"/>
                </a:ext>
              </a:extLst>
            </p:cNvPr>
            <p:cNvSpPr txBox="1">
              <a:spLocks noChangeArrowheads="1"/>
            </p:cNvSpPr>
            <p:nvPr/>
          </p:nvSpPr>
          <p:spPr bwMode="gray">
            <a:xfrm>
              <a:off x="5984604" y="3324345"/>
              <a:ext cx="3769137" cy="2274174"/>
            </a:xfrm>
            <a:prstGeom prst="rect">
              <a:avLst/>
            </a:prstGeom>
            <a:noFill/>
            <a:ln w="9525">
              <a:noFill/>
              <a:miter lim="800000"/>
              <a:headEnd/>
              <a:tailEnd/>
            </a:ln>
          </p:spPr>
          <p:txBody>
            <a:bodyPr wrap="square">
              <a:spAutoFit/>
            </a:bodyPr>
            <a:lstStyle/>
            <a:p>
              <a:pPr marL="120650" indent="-120650" fontAlgn="base">
                <a:spcBef>
                  <a:spcPct val="50000"/>
                </a:spcBef>
                <a:spcAft>
                  <a:spcPct val="0"/>
                </a:spcAft>
                <a:buFontTx/>
                <a:buChar char="•"/>
              </a:pPr>
              <a:r>
                <a:rPr lang="en-US" altLang="zh-CN" b="1" dirty="0">
                  <a:solidFill>
                    <a:schemeClr val="bg1"/>
                  </a:solidFill>
                  <a:latin typeface="Comic Sans MS" pitchFamily="66" charset="0"/>
                </a:rPr>
                <a:t>Carry out research on the coupled heat-flow transport mechanism and its enhancement technology;</a:t>
              </a:r>
            </a:p>
            <a:p>
              <a:pPr marL="120650" indent="-120650" fontAlgn="base">
                <a:spcBef>
                  <a:spcPct val="50000"/>
                </a:spcBef>
                <a:spcAft>
                  <a:spcPct val="0"/>
                </a:spcAft>
                <a:buFontTx/>
                <a:buChar char="•"/>
              </a:pPr>
              <a:r>
                <a:rPr lang="en-US" altLang="zh-CN" b="1" dirty="0">
                  <a:solidFill>
                    <a:schemeClr val="bg1"/>
                  </a:solidFill>
                  <a:latin typeface="Comic Sans MS" pitchFamily="66" charset="0"/>
                </a:rPr>
                <a:t>Waste heat recovery process may exist model mismatch, heat load fluctuation and heat source instability perturbation.</a:t>
              </a:r>
            </a:p>
          </p:txBody>
        </p:sp>
        <p:sp>
          <p:nvSpPr>
            <p:cNvPr id="37" name="Text Box 28">
              <a:extLst>
                <a:ext uri="{FF2B5EF4-FFF2-40B4-BE49-F238E27FC236}">
                  <a16:creationId xmlns:a16="http://schemas.microsoft.com/office/drawing/2014/main" id="{9F887D9E-8468-4354-BD56-0F81386F66B1}"/>
                </a:ext>
              </a:extLst>
            </p:cNvPr>
            <p:cNvSpPr txBox="1">
              <a:spLocks noChangeArrowheads="1"/>
            </p:cNvSpPr>
            <p:nvPr/>
          </p:nvSpPr>
          <p:spPr bwMode="gray">
            <a:xfrm>
              <a:off x="1690667" y="2942033"/>
              <a:ext cx="3412340" cy="387094"/>
            </a:xfrm>
            <a:prstGeom prst="rect">
              <a:avLst/>
            </a:prstGeom>
            <a:noFill/>
            <a:ln w="9525" algn="ctr">
              <a:noFill/>
              <a:miter lim="800000"/>
              <a:headEnd/>
              <a:tailEnd/>
            </a:ln>
          </p:spPr>
          <p:txBody>
            <a:bodyPr wrap="square">
              <a:spAutoFit/>
            </a:bodyPr>
            <a:lstStyle/>
            <a:p>
              <a:pPr algn="ctr" fontAlgn="base">
                <a:spcBef>
                  <a:spcPct val="50000"/>
                </a:spcBef>
                <a:spcAft>
                  <a:spcPct val="0"/>
                </a:spcAft>
              </a:pPr>
              <a:r>
                <a:rPr lang="en-US" altLang="zh-CN" b="1" dirty="0">
                  <a:solidFill>
                    <a:srgbClr val="C00000"/>
                  </a:solidFill>
                  <a:latin typeface="+mj-ea"/>
                  <a:ea typeface="+mj-ea"/>
                </a:rPr>
                <a:t>1/</a:t>
              </a:r>
            </a:p>
          </p:txBody>
        </p:sp>
        <p:sp>
          <p:nvSpPr>
            <p:cNvPr id="38" name="Line 36">
              <a:extLst>
                <a:ext uri="{FF2B5EF4-FFF2-40B4-BE49-F238E27FC236}">
                  <a16:creationId xmlns:a16="http://schemas.microsoft.com/office/drawing/2014/main" id="{872B4C94-B63C-4687-A1DB-1314F01AD322}"/>
                </a:ext>
              </a:extLst>
            </p:cNvPr>
            <p:cNvSpPr>
              <a:spLocks noChangeShapeType="1"/>
            </p:cNvSpPr>
            <p:nvPr/>
          </p:nvSpPr>
          <p:spPr bwMode="gray">
            <a:xfrm>
              <a:off x="1684390" y="3303049"/>
              <a:ext cx="3231743" cy="0"/>
            </a:xfrm>
            <a:prstGeom prst="line">
              <a:avLst/>
            </a:prstGeom>
            <a:noFill/>
            <a:ln w="12700" cap="rnd">
              <a:solidFill>
                <a:srgbClr val="FFFFFF">
                  <a:alpha val="50000"/>
                </a:srgbClr>
              </a:solidFill>
              <a:prstDash val="sysDot"/>
              <a:round/>
              <a:headEnd/>
              <a:tailEnd/>
            </a:ln>
            <a:effectLst>
              <a:outerShdw dist="28398" dir="20006097" algn="ctr" rotWithShape="0">
                <a:srgbClr val="000000">
                  <a:alpha val="50000"/>
                </a:srgbClr>
              </a:outerShdw>
            </a:effectLst>
          </p:spPr>
          <p:txBody>
            <a:bodyPr/>
            <a:lstStyle/>
            <a:p>
              <a:pPr fontAlgn="base">
                <a:spcBef>
                  <a:spcPct val="0"/>
                </a:spcBef>
                <a:spcAft>
                  <a:spcPct val="0"/>
                </a:spcAft>
                <a:defRPr/>
              </a:pPr>
              <a:endParaRPr lang="zh-CN" altLang="en-US">
                <a:solidFill>
                  <a:srgbClr val="000000"/>
                </a:solidFill>
                <a:latin typeface="+mj-ea"/>
                <a:ea typeface="+mj-ea"/>
              </a:endParaRPr>
            </a:p>
          </p:txBody>
        </p:sp>
        <p:sp>
          <p:nvSpPr>
            <p:cNvPr id="39" name="Text Box 37">
              <a:extLst>
                <a:ext uri="{FF2B5EF4-FFF2-40B4-BE49-F238E27FC236}">
                  <a16:creationId xmlns:a16="http://schemas.microsoft.com/office/drawing/2014/main" id="{81C6A8BC-AA4D-466B-BFD3-2CE0811A9D4D}"/>
                </a:ext>
              </a:extLst>
            </p:cNvPr>
            <p:cNvSpPr txBox="1">
              <a:spLocks noChangeArrowheads="1"/>
            </p:cNvSpPr>
            <p:nvPr/>
          </p:nvSpPr>
          <p:spPr bwMode="gray">
            <a:xfrm>
              <a:off x="6336995" y="2953862"/>
              <a:ext cx="2793098" cy="387094"/>
            </a:xfrm>
            <a:prstGeom prst="rect">
              <a:avLst/>
            </a:prstGeom>
            <a:noFill/>
            <a:ln w="9525" algn="ctr">
              <a:noFill/>
              <a:miter lim="800000"/>
              <a:headEnd/>
              <a:tailEnd/>
            </a:ln>
          </p:spPr>
          <p:txBody>
            <a:bodyPr wrap="square">
              <a:spAutoFit/>
            </a:bodyPr>
            <a:lstStyle/>
            <a:p>
              <a:pPr algn="ctr" fontAlgn="base">
                <a:spcBef>
                  <a:spcPct val="50000"/>
                </a:spcBef>
                <a:spcAft>
                  <a:spcPct val="0"/>
                </a:spcAft>
              </a:pPr>
              <a:r>
                <a:rPr lang="en-US" altLang="zh-CN" b="1" dirty="0">
                  <a:solidFill>
                    <a:srgbClr val="C00000"/>
                  </a:solidFill>
                  <a:latin typeface="+mj-ea"/>
                  <a:ea typeface="+mj-ea"/>
                </a:rPr>
                <a:t>2/</a:t>
              </a:r>
            </a:p>
          </p:txBody>
        </p:sp>
        <p:sp>
          <p:nvSpPr>
            <p:cNvPr id="40" name="Line 39">
              <a:extLst>
                <a:ext uri="{FF2B5EF4-FFF2-40B4-BE49-F238E27FC236}">
                  <a16:creationId xmlns:a16="http://schemas.microsoft.com/office/drawing/2014/main" id="{8C6840E1-CAAE-43E9-82B0-F0499DBE1A15}"/>
                </a:ext>
              </a:extLst>
            </p:cNvPr>
            <p:cNvSpPr>
              <a:spLocks noChangeShapeType="1"/>
            </p:cNvSpPr>
            <p:nvPr/>
          </p:nvSpPr>
          <p:spPr bwMode="gray">
            <a:xfrm>
              <a:off x="6099552" y="3344007"/>
              <a:ext cx="3259156" cy="10775"/>
            </a:xfrm>
            <a:prstGeom prst="line">
              <a:avLst/>
            </a:prstGeom>
            <a:noFill/>
            <a:ln w="12700" cap="rnd">
              <a:solidFill>
                <a:srgbClr val="FFFFFF">
                  <a:alpha val="50000"/>
                </a:srgbClr>
              </a:solidFill>
              <a:prstDash val="sysDot"/>
              <a:round/>
              <a:headEnd/>
              <a:tailEnd/>
            </a:ln>
            <a:effectLst>
              <a:outerShdw dist="28398" dir="20006097" algn="ctr" rotWithShape="0">
                <a:srgbClr val="000000">
                  <a:alpha val="50000"/>
                </a:srgbClr>
              </a:outerShdw>
            </a:effectLst>
          </p:spPr>
          <p:txBody>
            <a:bodyPr/>
            <a:lstStyle/>
            <a:p>
              <a:pPr fontAlgn="base">
                <a:spcBef>
                  <a:spcPct val="0"/>
                </a:spcBef>
                <a:spcAft>
                  <a:spcPct val="0"/>
                </a:spcAft>
                <a:defRPr/>
              </a:pPr>
              <a:endParaRPr lang="zh-CN" altLang="en-US">
                <a:solidFill>
                  <a:srgbClr val="000000"/>
                </a:solidFill>
                <a:latin typeface="+mj-ea"/>
                <a:ea typeface="+mj-ea"/>
              </a:endParaRPr>
            </a:p>
          </p:txBody>
        </p:sp>
        <p:sp>
          <p:nvSpPr>
            <p:cNvPr id="41" name="Text Box 16">
              <a:extLst>
                <a:ext uri="{FF2B5EF4-FFF2-40B4-BE49-F238E27FC236}">
                  <a16:creationId xmlns:a16="http://schemas.microsoft.com/office/drawing/2014/main" id="{78BDF286-BB49-431A-A9AF-406EAA4F125A}"/>
                </a:ext>
              </a:extLst>
            </p:cNvPr>
            <p:cNvSpPr txBox="1">
              <a:spLocks noChangeArrowheads="1"/>
            </p:cNvSpPr>
            <p:nvPr/>
          </p:nvSpPr>
          <p:spPr bwMode="gray">
            <a:xfrm>
              <a:off x="1731138" y="3301290"/>
              <a:ext cx="3324790" cy="3080619"/>
            </a:xfrm>
            <a:prstGeom prst="rect">
              <a:avLst/>
            </a:prstGeom>
            <a:noFill/>
            <a:ln w="9525">
              <a:noFill/>
              <a:miter lim="800000"/>
              <a:headEnd/>
              <a:tailEnd/>
            </a:ln>
          </p:spPr>
          <p:txBody>
            <a:bodyPr wrap="square">
              <a:spAutoFit/>
            </a:bodyPr>
            <a:lstStyle/>
            <a:p>
              <a:pPr marL="120650" indent="-120650" fontAlgn="base">
                <a:spcBef>
                  <a:spcPts val="600"/>
                </a:spcBef>
                <a:spcAft>
                  <a:spcPct val="0"/>
                </a:spcAft>
                <a:buFontTx/>
                <a:buChar char="•"/>
              </a:pPr>
              <a:r>
                <a:rPr lang="en-US" altLang="zh-CN" b="1" dirty="0">
                  <a:solidFill>
                    <a:schemeClr val="bg1"/>
                  </a:solidFill>
                  <a:latin typeface="Comic Sans MS" pitchFamily="66" charset="0"/>
                </a:rPr>
                <a:t>Performing multi-physical chemistry coupling modeling and simulation, optimization, and economic analysis of the entire waste heat recovery system is inherently challenging.</a:t>
              </a:r>
            </a:p>
            <a:p>
              <a:pPr marL="120650" indent="-120650" fontAlgn="base">
                <a:spcBef>
                  <a:spcPts val="600"/>
                </a:spcBef>
                <a:spcAft>
                  <a:spcPct val="0"/>
                </a:spcAft>
                <a:buFontTx/>
                <a:buChar char="•"/>
              </a:pPr>
              <a:r>
                <a:rPr lang="en-US" altLang="zh-CN" b="1" dirty="0">
                  <a:solidFill>
                    <a:schemeClr val="bg1"/>
                  </a:solidFill>
                  <a:latin typeface="Comic Sans MS" pitchFamily="66" charset="0"/>
                </a:rPr>
                <a:t> </a:t>
              </a:r>
              <a:r>
                <a:rPr lang="en-US" altLang="zh-CN" b="1" dirty="0">
                  <a:solidFill>
                    <a:srgbClr val="FFFF00"/>
                  </a:solidFill>
                  <a:latin typeface="Comic Sans MS" pitchFamily="66" charset="0"/>
                </a:rPr>
                <a:t>Load matching issue and high-efficiency for both cooling and heating aspects still need to be studied.</a:t>
              </a:r>
              <a:endParaRPr lang="zh-CN" altLang="en-US" b="1" dirty="0">
                <a:solidFill>
                  <a:srgbClr val="FFFF00"/>
                </a:solidFill>
                <a:latin typeface="Comic Sans MS" pitchFamily="66" charset="0"/>
              </a:endParaRPr>
            </a:p>
          </p:txBody>
        </p:sp>
        <p:grpSp>
          <p:nvGrpSpPr>
            <p:cNvPr id="42" name="组合 41">
              <a:extLst>
                <a:ext uri="{FF2B5EF4-FFF2-40B4-BE49-F238E27FC236}">
                  <a16:creationId xmlns:a16="http://schemas.microsoft.com/office/drawing/2014/main" id="{DB866A6A-D0A1-41CD-A38D-CC18D2477119}"/>
                </a:ext>
              </a:extLst>
            </p:cNvPr>
            <p:cNvGrpSpPr/>
            <p:nvPr/>
          </p:nvGrpSpPr>
          <p:grpSpPr>
            <a:xfrm>
              <a:off x="1454399" y="933608"/>
              <a:ext cx="8222322" cy="715738"/>
              <a:chOff x="2335014" y="1152318"/>
              <a:chExt cx="5947243" cy="683330"/>
            </a:xfrm>
          </p:grpSpPr>
          <p:grpSp>
            <p:nvGrpSpPr>
              <p:cNvPr id="43" name="Group 11">
                <a:extLst>
                  <a:ext uri="{FF2B5EF4-FFF2-40B4-BE49-F238E27FC236}">
                    <a16:creationId xmlns:a16="http://schemas.microsoft.com/office/drawing/2014/main" id="{CAB2A4C7-1578-4E08-AD3D-85802A6D90D2}"/>
                  </a:ext>
                </a:extLst>
              </p:cNvPr>
              <p:cNvGrpSpPr>
                <a:grpSpLocks/>
              </p:cNvGrpSpPr>
              <p:nvPr/>
            </p:nvGrpSpPr>
            <p:grpSpPr bwMode="auto">
              <a:xfrm>
                <a:off x="2421673" y="1152318"/>
                <a:ext cx="5860584" cy="683330"/>
                <a:chOff x="824" y="1104"/>
                <a:chExt cx="2613" cy="478"/>
              </a:xfrm>
            </p:grpSpPr>
            <p:sp>
              <p:nvSpPr>
                <p:cNvPr id="45" name="AutoShape 12">
                  <a:extLst>
                    <a:ext uri="{FF2B5EF4-FFF2-40B4-BE49-F238E27FC236}">
                      <a16:creationId xmlns:a16="http://schemas.microsoft.com/office/drawing/2014/main" id="{F58DB89D-31C2-4F48-B759-7F999C964767}"/>
                    </a:ext>
                  </a:extLst>
                </p:cNvPr>
                <p:cNvSpPr>
                  <a:spLocks noChangeArrowheads="1"/>
                </p:cNvSpPr>
                <p:nvPr/>
              </p:nvSpPr>
              <p:spPr bwMode="gray">
                <a:xfrm>
                  <a:off x="824" y="1104"/>
                  <a:ext cx="2613" cy="478"/>
                </a:xfrm>
                <a:prstGeom prst="roundRect">
                  <a:avLst>
                    <a:gd name="adj" fmla="val 25389"/>
                  </a:avLst>
                </a:prstGeom>
                <a:gradFill rotWithShape="1">
                  <a:gsLst>
                    <a:gs pos="0">
                      <a:srgbClr val="5D4BC7"/>
                    </a:gs>
                    <a:gs pos="100000">
                      <a:srgbClr val="CCCCFF"/>
                    </a:gs>
                  </a:gsLst>
                  <a:lin ang="5400000" scaled="1"/>
                </a:gradFill>
                <a:ln>
                  <a:noFill/>
                </a:ln>
              </p:spPr>
              <p:txBody>
                <a:bodyPr wrap="none" anchor="ctr"/>
                <a:lstStyle>
                  <a:lvl1pPr>
                    <a:defRPr>
                      <a:solidFill>
                        <a:schemeClr val="tx1"/>
                      </a:solidFill>
                      <a:latin typeface="华文中宋" panose="02010600040101010101" pitchFamily="2" charset="-122"/>
                      <a:ea typeface="华文中宋" panose="02010600040101010101" pitchFamily="2" charset="-122"/>
                    </a:defRPr>
                  </a:lvl1pPr>
                  <a:lvl2pPr marL="742950" indent="-285750">
                    <a:defRPr>
                      <a:solidFill>
                        <a:schemeClr val="tx1"/>
                      </a:solidFill>
                      <a:latin typeface="华文中宋" panose="02010600040101010101" pitchFamily="2" charset="-122"/>
                      <a:ea typeface="华文中宋" panose="02010600040101010101" pitchFamily="2" charset="-122"/>
                    </a:defRPr>
                  </a:lvl2pPr>
                  <a:lvl3pPr marL="1143000" indent="-228600">
                    <a:defRPr>
                      <a:solidFill>
                        <a:schemeClr val="tx1"/>
                      </a:solidFill>
                      <a:latin typeface="华文中宋" panose="02010600040101010101" pitchFamily="2" charset="-122"/>
                      <a:ea typeface="华文中宋" panose="02010600040101010101" pitchFamily="2" charset="-122"/>
                    </a:defRPr>
                  </a:lvl3pPr>
                  <a:lvl4pPr marL="1600200" indent="-228600">
                    <a:defRPr>
                      <a:solidFill>
                        <a:schemeClr val="tx1"/>
                      </a:solidFill>
                      <a:latin typeface="华文中宋" panose="02010600040101010101" pitchFamily="2" charset="-122"/>
                      <a:ea typeface="华文中宋" panose="02010600040101010101" pitchFamily="2" charset="-122"/>
                    </a:defRPr>
                  </a:lvl4pPr>
                  <a:lvl5pPr marL="2057400" indent="-228600">
                    <a:defRPr>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9pPr>
                </a:lstStyle>
                <a:p>
                  <a:pPr algn="just" eaLnBrk="1" hangingPunct="1">
                    <a:defRPr/>
                  </a:pPr>
                  <a:endParaRPr lang="zh-CN" altLang="en-US" sz="1600" kern="0">
                    <a:solidFill>
                      <a:srgbClr val="000066"/>
                    </a:solidFill>
                    <a:latin typeface="+mj-ea"/>
                    <a:ea typeface="+mj-ea"/>
                  </a:endParaRPr>
                </a:p>
              </p:txBody>
            </p:sp>
            <p:sp>
              <p:nvSpPr>
                <p:cNvPr id="46" name="AutoShape 13">
                  <a:extLst>
                    <a:ext uri="{FF2B5EF4-FFF2-40B4-BE49-F238E27FC236}">
                      <a16:creationId xmlns:a16="http://schemas.microsoft.com/office/drawing/2014/main" id="{B638A6F5-4F47-41B5-A71C-9FB0F5AE18E9}"/>
                    </a:ext>
                  </a:extLst>
                </p:cNvPr>
                <p:cNvSpPr>
                  <a:spLocks noChangeArrowheads="1"/>
                </p:cNvSpPr>
                <p:nvPr/>
              </p:nvSpPr>
              <p:spPr bwMode="gray">
                <a:xfrm>
                  <a:off x="824" y="1194"/>
                  <a:ext cx="144" cy="244"/>
                </a:xfrm>
                <a:prstGeom prst="flowChartDelay">
                  <a:avLst/>
                </a:prstGeom>
                <a:gradFill rotWithShape="1">
                  <a:gsLst>
                    <a:gs pos="0">
                      <a:srgbClr val="5D4BC7"/>
                    </a:gs>
                    <a:gs pos="100000">
                      <a:srgbClr val="7DB038"/>
                    </a:gs>
                  </a:gsLst>
                  <a:lin ang="0" scaled="1"/>
                </a:gradFill>
                <a:ln>
                  <a:noFill/>
                </a:ln>
              </p:spPr>
              <p:txBody>
                <a:bodyPr wrap="none" anchor="ctr"/>
                <a:lstStyle>
                  <a:lvl1pPr>
                    <a:defRPr>
                      <a:solidFill>
                        <a:schemeClr val="tx1"/>
                      </a:solidFill>
                      <a:latin typeface="华文中宋" panose="02010600040101010101" pitchFamily="2" charset="-122"/>
                      <a:ea typeface="华文中宋" panose="02010600040101010101" pitchFamily="2" charset="-122"/>
                    </a:defRPr>
                  </a:lvl1pPr>
                  <a:lvl2pPr marL="742950" indent="-285750">
                    <a:defRPr>
                      <a:solidFill>
                        <a:schemeClr val="tx1"/>
                      </a:solidFill>
                      <a:latin typeface="华文中宋" panose="02010600040101010101" pitchFamily="2" charset="-122"/>
                      <a:ea typeface="华文中宋" panose="02010600040101010101" pitchFamily="2" charset="-122"/>
                    </a:defRPr>
                  </a:lvl2pPr>
                  <a:lvl3pPr marL="1143000" indent="-228600">
                    <a:defRPr>
                      <a:solidFill>
                        <a:schemeClr val="tx1"/>
                      </a:solidFill>
                      <a:latin typeface="华文中宋" panose="02010600040101010101" pitchFamily="2" charset="-122"/>
                      <a:ea typeface="华文中宋" panose="02010600040101010101" pitchFamily="2" charset="-122"/>
                    </a:defRPr>
                  </a:lvl3pPr>
                  <a:lvl4pPr marL="1600200" indent="-228600">
                    <a:defRPr>
                      <a:solidFill>
                        <a:schemeClr val="tx1"/>
                      </a:solidFill>
                      <a:latin typeface="华文中宋" panose="02010600040101010101" pitchFamily="2" charset="-122"/>
                      <a:ea typeface="华文中宋" panose="02010600040101010101" pitchFamily="2" charset="-122"/>
                    </a:defRPr>
                  </a:lvl4pPr>
                  <a:lvl5pPr marL="2057400" indent="-228600">
                    <a:defRPr>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9pPr>
                </a:lstStyle>
                <a:p>
                  <a:pPr algn="just" eaLnBrk="1" hangingPunct="1">
                    <a:defRPr/>
                  </a:pPr>
                  <a:endParaRPr lang="zh-CN" altLang="en-US" sz="1600" kern="0">
                    <a:solidFill>
                      <a:srgbClr val="000066"/>
                    </a:solidFill>
                    <a:latin typeface="+mj-ea"/>
                    <a:ea typeface="+mj-ea"/>
                  </a:endParaRPr>
                </a:p>
              </p:txBody>
            </p:sp>
            <p:sp>
              <p:nvSpPr>
                <p:cNvPr id="47" name="AutoShape 14">
                  <a:extLst>
                    <a:ext uri="{FF2B5EF4-FFF2-40B4-BE49-F238E27FC236}">
                      <a16:creationId xmlns:a16="http://schemas.microsoft.com/office/drawing/2014/main" id="{3BF85291-BAC8-441F-B900-8056D5944F9A}"/>
                    </a:ext>
                  </a:extLst>
                </p:cNvPr>
                <p:cNvSpPr>
                  <a:spLocks noChangeArrowheads="1"/>
                </p:cNvSpPr>
                <p:nvPr/>
              </p:nvSpPr>
              <p:spPr bwMode="gray">
                <a:xfrm flipH="1">
                  <a:off x="3289" y="1231"/>
                  <a:ext cx="144" cy="244"/>
                </a:xfrm>
                <a:prstGeom prst="flowChartDelay">
                  <a:avLst/>
                </a:prstGeom>
                <a:gradFill rotWithShape="1">
                  <a:gsLst>
                    <a:gs pos="0">
                      <a:srgbClr val="5D4BC7"/>
                    </a:gs>
                    <a:gs pos="100000">
                      <a:srgbClr val="7DB038"/>
                    </a:gs>
                  </a:gsLst>
                  <a:lin ang="0" scaled="1"/>
                </a:gradFill>
                <a:ln>
                  <a:noFill/>
                </a:ln>
              </p:spPr>
              <p:txBody>
                <a:bodyPr wrap="none" anchor="ctr"/>
                <a:lstStyle>
                  <a:lvl1pPr>
                    <a:defRPr>
                      <a:solidFill>
                        <a:schemeClr val="tx1"/>
                      </a:solidFill>
                      <a:latin typeface="华文中宋" panose="02010600040101010101" pitchFamily="2" charset="-122"/>
                      <a:ea typeface="华文中宋" panose="02010600040101010101" pitchFamily="2" charset="-122"/>
                    </a:defRPr>
                  </a:lvl1pPr>
                  <a:lvl2pPr marL="742950" indent="-285750">
                    <a:defRPr>
                      <a:solidFill>
                        <a:schemeClr val="tx1"/>
                      </a:solidFill>
                      <a:latin typeface="华文中宋" panose="02010600040101010101" pitchFamily="2" charset="-122"/>
                      <a:ea typeface="华文中宋" panose="02010600040101010101" pitchFamily="2" charset="-122"/>
                    </a:defRPr>
                  </a:lvl2pPr>
                  <a:lvl3pPr marL="1143000" indent="-228600">
                    <a:defRPr>
                      <a:solidFill>
                        <a:schemeClr val="tx1"/>
                      </a:solidFill>
                      <a:latin typeface="华文中宋" panose="02010600040101010101" pitchFamily="2" charset="-122"/>
                      <a:ea typeface="华文中宋" panose="02010600040101010101" pitchFamily="2" charset="-122"/>
                    </a:defRPr>
                  </a:lvl3pPr>
                  <a:lvl4pPr marL="1600200" indent="-228600">
                    <a:defRPr>
                      <a:solidFill>
                        <a:schemeClr val="tx1"/>
                      </a:solidFill>
                      <a:latin typeface="华文中宋" panose="02010600040101010101" pitchFamily="2" charset="-122"/>
                      <a:ea typeface="华文中宋" panose="02010600040101010101" pitchFamily="2" charset="-122"/>
                    </a:defRPr>
                  </a:lvl4pPr>
                  <a:lvl5pPr marL="2057400" indent="-228600">
                    <a:defRPr>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9pPr>
                </a:lstStyle>
                <a:p>
                  <a:pPr algn="just" eaLnBrk="1" hangingPunct="1">
                    <a:defRPr/>
                  </a:pPr>
                  <a:endParaRPr lang="zh-CN" altLang="en-US" sz="1600" kern="0">
                    <a:solidFill>
                      <a:srgbClr val="000066"/>
                    </a:solidFill>
                    <a:latin typeface="+mj-ea"/>
                    <a:ea typeface="+mj-ea"/>
                  </a:endParaRPr>
                </a:p>
              </p:txBody>
            </p:sp>
          </p:grpSp>
          <p:sp>
            <p:nvSpPr>
              <p:cNvPr id="44" name="Text Box 17">
                <a:extLst>
                  <a:ext uri="{FF2B5EF4-FFF2-40B4-BE49-F238E27FC236}">
                    <a16:creationId xmlns:a16="http://schemas.microsoft.com/office/drawing/2014/main" id="{2634BD92-7F29-43FA-A43B-9881DA361845}"/>
                  </a:ext>
                </a:extLst>
              </p:cNvPr>
              <p:cNvSpPr txBox="1">
                <a:spLocks noChangeArrowheads="1"/>
              </p:cNvSpPr>
              <p:nvPr/>
            </p:nvSpPr>
            <p:spPr bwMode="auto">
              <a:xfrm>
                <a:off x="2335014" y="1272840"/>
                <a:ext cx="5740979" cy="400364"/>
              </a:xfrm>
              <a:prstGeom prst="rect">
                <a:avLst/>
              </a:prstGeom>
              <a:noFill/>
              <a:ln>
                <a:noFill/>
              </a:ln>
            </p:spPr>
            <p:txBody>
              <a:bodyPr>
                <a:spAutoFit/>
              </a:bodyPr>
              <a:lstStyle>
                <a:lvl1pPr>
                  <a:defRPr>
                    <a:solidFill>
                      <a:schemeClr val="tx1"/>
                    </a:solidFill>
                    <a:latin typeface="华文中宋" panose="02010600040101010101" pitchFamily="2" charset="-122"/>
                    <a:ea typeface="华文中宋" panose="02010600040101010101" pitchFamily="2" charset="-122"/>
                  </a:defRPr>
                </a:lvl1pPr>
                <a:lvl2pPr marL="742950" indent="-285750">
                  <a:defRPr>
                    <a:solidFill>
                      <a:schemeClr val="tx1"/>
                    </a:solidFill>
                    <a:latin typeface="华文中宋" panose="02010600040101010101" pitchFamily="2" charset="-122"/>
                    <a:ea typeface="华文中宋" panose="02010600040101010101" pitchFamily="2" charset="-122"/>
                  </a:defRPr>
                </a:lvl2pPr>
                <a:lvl3pPr marL="1143000" indent="-228600">
                  <a:defRPr>
                    <a:solidFill>
                      <a:schemeClr val="tx1"/>
                    </a:solidFill>
                    <a:latin typeface="华文中宋" panose="02010600040101010101" pitchFamily="2" charset="-122"/>
                    <a:ea typeface="华文中宋" panose="02010600040101010101" pitchFamily="2" charset="-122"/>
                  </a:defRPr>
                </a:lvl3pPr>
                <a:lvl4pPr marL="1600200" indent="-228600">
                  <a:defRPr>
                    <a:solidFill>
                      <a:schemeClr val="tx1"/>
                    </a:solidFill>
                    <a:latin typeface="华文中宋" panose="02010600040101010101" pitchFamily="2" charset="-122"/>
                    <a:ea typeface="华文中宋" panose="02010600040101010101" pitchFamily="2" charset="-122"/>
                  </a:defRPr>
                </a:lvl4pPr>
                <a:lvl5pPr marL="2057400" indent="-228600">
                  <a:defRPr>
                    <a:solidFill>
                      <a:schemeClr val="tx1"/>
                    </a:solidFill>
                    <a:latin typeface="华文中宋" panose="02010600040101010101" pitchFamily="2" charset="-122"/>
                    <a:ea typeface="华文中宋" panose="02010600040101010101" pitchFamily="2" charset="-122"/>
                  </a:defRPr>
                </a:lvl5pPr>
                <a:lvl6pPr marL="25146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6pPr>
                <a:lvl7pPr marL="29718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7pPr>
                <a:lvl8pPr marL="34290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8pPr>
                <a:lvl9pPr marL="3886200" indent="-228600" fontAlgn="base">
                  <a:spcBef>
                    <a:spcPct val="0"/>
                  </a:spcBef>
                  <a:spcAft>
                    <a:spcPct val="0"/>
                  </a:spcAft>
                  <a:defRPr>
                    <a:solidFill>
                      <a:schemeClr val="tx1"/>
                    </a:solidFill>
                    <a:latin typeface="华文中宋" panose="02010600040101010101" pitchFamily="2" charset="-122"/>
                    <a:ea typeface="华文中宋" panose="02010600040101010101" pitchFamily="2" charset="-122"/>
                  </a:defRPr>
                </a:lvl9pPr>
              </a:lstStyle>
              <a:p>
                <a:pPr algn="ctr" eaLnBrk="1" hangingPunct="1">
                  <a:spcBef>
                    <a:spcPct val="50000"/>
                  </a:spcBef>
                  <a:defRPr/>
                </a:pPr>
                <a:r>
                  <a:rPr lang="en-US" altLang="zh-CN" sz="2000" b="1" dirty="0">
                    <a:latin typeface="Comic Sans MS" pitchFamily="66" charset="0"/>
                    <a:ea typeface="+mn-ea"/>
                  </a:rPr>
                  <a:t>Difficulties analysis applied in accelerator field</a:t>
                </a:r>
                <a:endParaRPr lang="zh-CN" altLang="en-US" sz="2000" b="1" dirty="0">
                  <a:latin typeface="Comic Sans MS" pitchFamily="66" charset="0"/>
                  <a:ea typeface="+mn-ea"/>
                </a:endParaRPr>
              </a:p>
            </p:txBody>
          </p:sp>
        </p:grpSp>
      </p:grpSp>
      <p:sp>
        <p:nvSpPr>
          <p:cNvPr id="8" name="灯片编号占位符 7">
            <a:extLst>
              <a:ext uri="{FF2B5EF4-FFF2-40B4-BE49-F238E27FC236}">
                <a16:creationId xmlns:a16="http://schemas.microsoft.com/office/drawing/2014/main" id="{DAA6B4E8-5C91-42D1-AF9F-A32BD3894B0E}"/>
              </a:ext>
            </a:extLst>
          </p:cNvPr>
          <p:cNvSpPr>
            <a:spLocks noGrp="1"/>
          </p:cNvSpPr>
          <p:nvPr>
            <p:ph type="sldNum" sz="quarter" idx="12"/>
          </p:nvPr>
        </p:nvSpPr>
        <p:spPr/>
        <p:txBody>
          <a:bodyPr/>
          <a:lstStyle/>
          <a:p>
            <a:pPr>
              <a:defRPr/>
            </a:pPr>
            <a:fld id="{1D1249C8-6F0E-432D-926E-24661596480D}" type="slidenum">
              <a:rPr lang="zh-CN" altLang="en-US" smtClean="0"/>
              <a:pPr>
                <a:defRPr/>
              </a:pPr>
              <a:t>38</a:t>
            </a:fld>
            <a:r>
              <a:rPr lang="zh-CN" altLang="en-US"/>
              <a:t> </a:t>
            </a:r>
            <a:endParaRPr lang="en-US" altLang="zh-CN" dirty="0"/>
          </a:p>
        </p:txBody>
      </p:sp>
    </p:spTree>
    <p:extLst>
      <p:ext uri="{BB962C8B-B14F-4D97-AF65-F5344CB8AC3E}">
        <p14:creationId xmlns:p14="http://schemas.microsoft.com/office/powerpoint/2010/main" val="322971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F58ECCA-7483-0643-867A-1BFFBED3B292}" type="slidenum">
              <a:rPr lang="en-US" smtClean="0"/>
              <a:t>39</a:t>
            </a:fld>
            <a:endParaRPr lang="en-US"/>
          </a:p>
        </p:txBody>
      </p:sp>
      <p:sp>
        <p:nvSpPr>
          <p:cNvPr id="6" name="文本框 5"/>
          <p:cNvSpPr txBox="1"/>
          <p:nvPr/>
        </p:nvSpPr>
        <p:spPr>
          <a:xfrm>
            <a:off x="552390" y="1646852"/>
            <a:ext cx="11087219" cy="4463081"/>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altLang="zh-CN" sz="2400" dirty="0">
                <a:latin typeface="Comic Sans MS" panose="030F0702030302020204" pitchFamily="66" charset="0"/>
                <a:cs typeface="Arial" panose="020B0604020202020204" pitchFamily="34" charset="0"/>
              </a:rPr>
              <a:t>The development </a:t>
            </a:r>
            <a:r>
              <a:rPr lang="en-US" altLang="zh-CN" sz="2400">
                <a:latin typeface="Comic Sans MS" panose="030F0702030302020204" pitchFamily="66" charset="0"/>
                <a:cs typeface="Arial" panose="020B0604020202020204" pitchFamily="34" charset="0"/>
              </a:rPr>
              <a:t>of environmental </a:t>
            </a:r>
            <a:r>
              <a:rPr lang="en-US" altLang="zh-CN" sz="2400" dirty="0">
                <a:latin typeface="Comic Sans MS" panose="030F0702030302020204" pitchFamily="66" charset="0"/>
                <a:cs typeface="Arial" panose="020B0604020202020204" pitchFamily="34" charset="0"/>
              </a:rPr>
              <a:t>friendly, green and sustainable accelerator is a relatively new topic in this field;</a:t>
            </a:r>
          </a:p>
          <a:p>
            <a:pPr marL="285750" indent="-285750" algn="just">
              <a:lnSpc>
                <a:spcPct val="150000"/>
              </a:lnSpc>
              <a:buFont typeface="Arial" panose="020B0604020202020204" pitchFamily="34" charset="0"/>
              <a:buChar char="•"/>
            </a:pPr>
            <a:r>
              <a:rPr lang="en-US" altLang="zh-CN" sz="2400" dirty="0">
                <a:latin typeface="Comic Sans MS" panose="030F0702030302020204" pitchFamily="66" charset="0"/>
                <a:cs typeface="Arial" panose="020B0604020202020204" pitchFamily="34" charset="0"/>
              </a:rPr>
              <a:t>The comprehensive development of green accelerator requires a cross-section of management, municipal planning, resource recycling, specialized technology, theoretical innovation and other areas, and it is complex and</a:t>
            </a:r>
            <a:r>
              <a:rPr lang="zh-CN" altLang="en-US" sz="2400" dirty="0">
                <a:latin typeface="Comic Sans MS" panose="030F0702030302020204" pitchFamily="66" charset="0"/>
                <a:cs typeface="Arial" panose="020B0604020202020204" pitchFamily="34" charset="0"/>
              </a:rPr>
              <a:t> </a:t>
            </a:r>
            <a:r>
              <a:rPr lang="en-US" altLang="zh-CN" sz="2400" dirty="0">
                <a:latin typeface="Comic Sans MS" panose="030F0702030302020204" pitchFamily="66" charset="0"/>
                <a:cs typeface="Arial" panose="020B0604020202020204" pitchFamily="34" charset="0"/>
              </a:rPr>
              <a:t>difficult to coordinate all aspects of integrated consideration;</a:t>
            </a:r>
          </a:p>
          <a:p>
            <a:pPr marL="285750" indent="-285750" algn="just">
              <a:lnSpc>
                <a:spcPct val="150000"/>
              </a:lnSpc>
              <a:buFont typeface="Arial" panose="020B0604020202020204" pitchFamily="34" charset="0"/>
              <a:buChar char="•"/>
            </a:pPr>
            <a:r>
              <a:rPr lang="en-US" altLang="zh-CN" sz="2400" dirty="0">
                <a:latin typeface="Comic Sans MS" panose="030F0702030302020204" pitchFamily="66" charset="0"/>
                <a:cs typeface="Arial" panose="020B0604020202020204" pitchFamily="34" charset="0"/>
              </a:rPr>
              <a:t>Further green accelerator development &amp; research works are still going on</a:t>
            </a:r>
          </a:p>
          <a:p>
            <a:pPr marL="285750" indent="-285750" algn="just">
              <a:lnSpc>
                <a:spcPct val="150000"/>
              </a:lnSpc>
              <a:buFont typeface="Arial" panose="020B0604020202020204" pitchFamily="34" charset="0"/>
              <a:buChar char="•"/>
            </a:pPr>
            <a:r>
              <a:rPr lang="en-US" altLang="zh-CN" sz="2400" dirty="0">
                <a:latin typeface="Comic Sans MS" panose="030F0702030302020204" pitchFamily="66" charset="0"/>
                <a:cs typeface="Arial" panose="020B0604020202020204" pitchFamily="34" charset="0"/>
              </a:rPr>
              <a:t>……</a:t>
            </a:r>
            <a:endParaRPr lang="zh-CN" altLang="en-US" sz="2400" dirty="0">
              <a:latin typeface="Comic Sans MS" panose="030F0702030302020204" pitchFamily="66" charset="0"/>
              <a:cs typeface="Arial" panose="020B0604020202020204" pitchFamily="34" charset="0"/>
            </a:endParaRPr>
          </a:p>
        </p:txBody>
      </p:sp>
      <p:sp>
        <p:nvSpPr>
          <p:cNvPr id="9" name="Title 1"/>
          <p:cNvSpPr>
            <a:spLocks noGrp="1"/>
          </p:cNvSpPr>
          <p:nvPr>
            <p:ph type="title"/>
          </p:nvPr>
        </p:nvSpPr>
        <p:spPr>
          <a:xfrm>
            <a:off x="140121" y="128523"/>
            <a:ext cx="11566188" cy="674066"/>
          </a:xfrm>
        </p:spPr>
        <p:txBody>
          <a:bodyPr>
            <a:norm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Summary</a:t>
            </a:r>
            <a:endParaRPr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906" y="52198"/>
            <a:ext cx="11566188" cy="674066"/>
          </a:xfrm>
        </p:spPr>
        <p:txBody>
          <a:bodyPr>
            <a:normAutofit/>
          </a:bodyPr>
          <a:lstStyle/>
          <a:p>
            <a:r>
              <a:rPr lang="en-US" altLang="zh-CN" sz="29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Accelerator facility in energy crisis (examples)</a:t>
            </a:r>
            <a:endParaRPr sz="29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F58ECCA-7483-0643-867A-1BFFBED3B2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7" name="组合 10"/>
          <p:cNvGrpSpPr/>
          <p:nvPr/>
        </p:nvGrpSpPr>
        <p:grpSpPr>
          <a:xfrm>
            <a:off x="81315" y="1264632"/>
            <a:ext cx="6747251" cy="5041549"/>
            <a:chOff x="373222" y="4219788"/>
            <a:chExt cx="3664667" cy="2523067"/>
          </a:xfrm>
        </p:grpSpPr>
        <p:pic>
          <p:nvPicPr>
            <p:cNvPr id="18" name="图片 9"/>
            <p:cNvPicPr>
              <a:picLocks noChangeAspect="1"/>
            </p:cNvPicPr>
            <p:nvPr/>
          </p:nvPicPr>
          <p:blipFill>
            <a:blip r:embed="rId2"/>
            <a:stretch>
              <a:fillRect/>
            </a:stretch>
          </p:blipFill>
          <p:spPr>
            <a:xfrm>
              <a:off x="440266" y="4226887"/>
              <a:ext cx="3597623" cy="2515968"/>
            </a:xfrm>
            <a:prstGeom prst="rect">
              <a:avLst/>
            </a:prstGeom>
          </p:spPr>
        </p:pic>
        <p:sp>
          <p:nvSpPr>
            <p:cNvPr id="19" name="矩形: 圆角 18"/>
            <p:cNvSpPr/>
            <p:nvPr/>
          </p:nvSpPr>
          <p:spPr>
            <a:xfrm>
              <a:off x="373222" y="4219788"/>
              <a:ext cx="2254830" cy="2269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0" name="组合 11"/>
          <p:cNvGrpSpPr/>
          <p:nvPr/>
        </p:nvGrpSpPr>
        <p:grpSpPr>
          <a:xfrm>
            <a:off x="81315" y="1820584"/>
            <a:ext cx="4763060" cy="2189870"/>
            <a:chOff x="4037888" y="4919133"/>
            <a:chExt cx="3866255" cy="1754930"/>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04933" y="4919133"/>
              <a:ext cx="3799210" cy="1703215"/>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圆角 4"/>
            <p:cNvSpPr/>
            <p:nvPr/>
          </p:nvSpPr>
          <p:spPr>
            <a:xfrm>
              <a:off x="4037888" y="5804749"/>
              <a:ext cx="3866255" cy="86931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9" name="内容占位符 2"/>
          <p:cNvSpPr txBox="1"/>
          <p:nvPr/>
        </p:nvSpPr>
        <p:spPr>
          <a:xfrm>
            <a:off x="6828566" y="1399288"/>
            <a:ext cx="5110635" cy="4786422"/>
          </a:xfrm>
          <a:prstGeom prst="rect">
            <a:avLst/>
          </a:prstGeom>
        </p:spPr>
        <p:txBody>
          <a:bodyPr vert="horz" lIns="91440" tIns="45721" rIns="91440" bIns="45721"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0000"/>
              </a:lnSpc>
              <a:spcBef>
                <a:spcPts val="1000"/>
              </a:spcBef>
              <a:spcAft>
                <a:spcPts val="600"/>
              </a:spcAft>
              <a:buClrTx/>
              <a:buSzTx/>
              <a:buFont typeface="Wingdings" panose="05000000000000000000" pitchFamily="2" charset="2"/>
              <a:buChar char="u"/>
              <a:defRPr/>
            </a:pPr>
            <a:r>
              <a:rPr kumimoji="0" lang="en-US" altLang="zh-CN" sz="240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Arial" panose="020B0604020202020204" pitchFamily="34" charset="0"/>
              </a:rPr>
              <a:t>The annual power consumption of CERN's LHC can reach </a:t>
            </a:r>
            <a:r>
              <a:rPr kumimoji="0" lang="en-US" altLang="zh-CN" sz="2400" b="1" i="0" u="none" strike="noStrike" kern="1200" cap="none" spc="0" normalizeH="0" baseline="0" noProof="0" dirty="0">
                <a:ln>
                  <a:noFill/>
                </a:ln>
                <a:solidFill>
                  <a:srgbClr val="0000FF"/>
                </a:solidFill>
                <a:effectLst/>
                <a:uLnTx/>
                <a:uFillTx/>
                <a:latin typeface="Comic Sans MS" panose="030F0702030302020204" pitchFamily="66" charset="0"/>
                <a:ea typeface="等线" panose="02010600030101010101" pitchFamily="2" charset="-122"/>
                <a:cs typeface="Arial" panose="020B0604020202020204" pitchFamily="34" charset="0"/>
              </a:rPr>
              <a:t>1300 GWh</a:t>
            </a:r>
            <a:r>
              <a:rPr kumimoji="0" lang="en-US" altLang="zh-CN" sz="240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Arial" panose="020B0604020202020204" pitchFamily="34" charset="0"/>
              </a:rPr>
              <a:t>, which is equivalent to </a:t>
            </a:r>
            <a:r>
              <a:rPr kumimoji="0" lang="en-US" altLang="zh-CN" sz="2400" b="1" i="0" u="none" strike="noStrike" kern="1200" cap="none" spc="0" normalizeH="0" baseline="0" noProof="0" dirty="0">
                <a:ln>
                  <a:noFill/>
                </a:ln>
                <a:solidFill>
                  <a:srgbClr val="0000FF"/>
                </a:solidFill>
                <a:effectLst/>
                <a:uLnTx/>
                <a:uFillTx/>
                <a:latin typeface="Comic Sans MS" panose="030F0702030302020204" pitchFamily="66" charset="0"/>
                <a:ea typeface="等线" panose="02010600030101010101" pitchFamily="2" charset="-122"/>
                <a:cs typeface="Arial" panose="020B0604020202020204" pitchFamily="34" charset="0"/>
              </a:rPr>
              <a:t>one-third</a:t>
            </a:r>
            <a:r>
              <a:rPr kumimoji="0" lang="en-US" altLang="zh-CN" sz="240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Arial" panose="020B0604020202020204" pitchFamily="34" charset="0"/>
              </a:rPr>
              <a:t> of the city of Geneva in Switzerland. </a:t>
            </a:r>
          </a:p>
          <a:p>
            <a:pPr marL="228600" marR="0" lvl="0" indent="-228600" algn="just" defTabSz="914400" rtl="0" eaLnBrk="1" fontAlgn="auto" latinLnBrk="0" hangingPunct="1">
              <a:lnSpc>
                <a:spcPct val="100000"/>
              </a:lnSpc>
              <a:spcBef>
                <a:spcPts val="1000"/>
              </a:spcBef>
              <a:spcAft>
                <a:spcPts val="600"/>
              </a:spcAft>
              <a:buClrTx/>
              <a:buSzTx/>
              <a:buFont typeface="Wingdings" panose="05000000000000000000" pitchFamily="2" charset="2"/>
              <a:buChar char="u"/>
              <a:defRPr/>
            </a:pPr>
            <a:r>
              <a:rPr kumimoji="0" lang="en-US" altLang="zh-CN" sz="240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Arial" panose="020B0604020202020204" pitchFamily="34" charset="0"/>
              </a:rPr>
              <a:t>As the European energy crisis intensifies, closure of some accelerators during peek periods, reducing consumption by </a:t>
            </a:r>
            <a:r>
              <a:rPr kumimoji="0" lang="en-US" altLang="zh-CN" sz="2400" b="1" i="0" u="none" strike="noStrike" kern="1200" cap="none" spc="0" normalizeH="0" baseline="0" noProof="0" dirty="0">
                <a:ln>
                  <a:noFill/>
                </a:ln>
                <a:solidFill>
                  <a:srgbClr val="0000FF"/>
                </a:solidFill>
                <a:effectLst/>
                <a:uLnTx/>
                <a:uFillTx/>
                <a:latin typeface="Comic Sans MS" panose="030F0702030302020204" pitchFamily="66" charset="0"/>
                <a:ea typeface="等线" panose="02010600030101010101" pitchFamily="2" charset="-122"/>
                <a:cs typeface="Arial" panose="020B0604020202020204" pitchFamily="34" charset="0"/>
              </a:rPr>
              <a:t>25%</a:t>
            </a:r>
            <a:r>
              <a:rPr kumimoji="0" lang="en-US" altLang="zh-CN" sz="240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Arial" panose="020B0604020202020204" pitchFamily="34" charset="0"/>
              </a:rPr>
              <a:t>.</a:t>
            </a:r>
          </a:p>
          <a:p>
            <a:pPr lvl="0" algn="just">
              <a:lnSpc>
                <a:spcPct val="100000"/>
              </a:lnSpc>
              <a:spcAft>
                <a:spcPts val="600"/>
              </a:spcAft>
              <a:buFont typeface="Wingdings" panose="05000000000000000000" pitchFamily="2" charset="2"/>
              <a:buChar char="u"/>
              <a:defRPr/>
            </a:pPr>
            <a:r>
              <a:rPr lang="en-US" altLang="zh-CN" sz="2400" dirty="0">
                <a:solidFill>
                  <a:prstClr val="black"/>
                </a:solidFill>
                <a:latin typeface="Comic Sans MS" panose="030F0702030302020204" pitchFamily="66" charset="0"/>
                <a:ea typeface="等线" panose="02010600030101010101" pitchFamily="2" charset="-122"/>
                <a:cs typeface="Arial" panose="020B0604020202020204" pitchFamily="34" charset="0"/>
              </a:rPr>
              <a:t>F</a:t>
            </a:r>
            <a:r>
              <a:rPr kumimoji="0" lang="en-US" altLang="zh-CN" sz="240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Arial" panose="020B0604020202020204" pitchFamily="34" charset="0"/>
              </a:rPr>
              <a:t>rom </a:t>
            </a:r>
            <a:r>
              <a:rPr lang="en-US" altLang="zh-CN" sz="2400" dirty="0">
                <a:solidFill>
                  <a:prstClr val="black"/>
                </a:solidFill>
                <a:latin typeface="Comic Sans MS" panose="030F0702030302020204" pitchFamily="66" charset="0"/>
                <a:ea typeface="等线" panose="02010600030101010101" pitchFamily="2" charset="-122"/>
                <a:cs typeface="Arial" panose="020B0604020202020204" pitchFamily="34" charset="0"/>
              </a:rPr>
              <a:t>Request of the </a:t>
            </a:r>
            <a:r>
              <a:rPr kumimoji="0" lang="en-US" altLang="zh-CN" sz="240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Arial" panose="020B0604020202020204" pitchFamily="34" charset="0"/>
              </a:rPr>
              <a:t>French power company, to further shorten the operating time in 2023 by an additional </a:t>
            </a:r>
            <a:r>
              <a:rPr kumimoji="0" lang="en-US" altLang="zh-CN" sz="2400" b="1" i="0" u="none" strike="noStrike" kern="1200" cap="none" spc="0" normalizeH="0" baseline="0" noProof="0" dirty="0">
                <a:ln>
                  <a:noFill/>
                </a:ln>
                <a:solidFill>
                  <a:srgbClr val="0000FF"/>
                </a:solidFill>
                <a:effectLst/>
                <a:uLnTx/>
                <a:uFillTx/>
                <a:latin typeface="Comic Sans MS" panose="030F0702030302020204" pitchFamily="66" charset="0"/>
                <a:ea typeface="等线" panose="02010600030101010101" pitchFamily="2" charset="-122"/>
                <a:cs typeface="Arial" panose="020B0604020202020204" pitchFamily="34" charset="0"/>
              </a:rPr>
              <a:t>20% </a:t>
            </a:r>
            <a:r>
              <a:rPr lang="en-US" altLang="zh-CN" sz="2400" dirty="0">
                <a:solidFill>
                  <a:prstClr val="black"/>
                </a:solidFill>
                <a:latin typeface="Comic Sans MS" panose="030F0702030302020204" pitchFamily="66" charset="0"/>
                <a:ea typeface="等线" panose="02010600030101010101" pitchFamily="2" charset="-122"/>
                <a:cs typeface="Arial" panose="020B0604020202020204" pitchFamily="34" charset="0"/>
              </a:rPr>
              <a:t>consumption.</a:t>
            </a:r>
            <a:endParaRPr kumimoji="0" lang="en-US" altLang="zh-CN" sz="2400" i="0" u="none" strike="noStrike" kern="1200" cap="none" spc="0" normalizeH="0" baseline="0" noProof="0" dirty="0">
              <a:ln>
                <a:noFill/>
              </a:ln>
              <a:solidFill>
                <a:srgbClr val="C00000"/>
              </a:solidFill>
              <a:effectLst/>
              <a:uLnTx/>
              <a:uFillTx/>
              <a:latin typeface="Comic Sans MS" panose="030F0702030302020204" pitchFamily="66" charset="0"/>
              <a:ea typeface="等线" panose="02010600030101010101" pitchFamily="2" charset="-122"/>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906" y="52198"/>
            <a:ext cx="11566188" cy="674066"/>
          </a:xfrm>
        </p:spPr>
        <p:txBody>
          <a:bodyPr>
            <a:normAutofit fontScale="90000"/>
          </a:bodyPr>
          <a:lstStyle/>
          <a:p>
            <a:r>
              <a:rPr lang="en-US" altLang="zh-CN" sz="29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Power consumption estimation of the future high energy accelerator</a:t>
            </a:r>
            <a:endParaRPr lang="en-US" sz="29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F58ECCA-7483-0643-867A-1BFFBED3B2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1" name="表格 10">
            <a:extLst>
              <a:ext uri="{FF2B5EF4-FFF2-40B4-BE49-F238E27FC236}">
                <a16:creationId xmlns:a16="http://schemas.microsoft.com/office/drawing/2014/main" id="{B9A36E2E-30E1-4224-8A9A-39317CEF42AD}"/>
              </a:ext>
            </a:extLst>
          </p:cNvPr>
          <p:cNvGraphicFramePr>
            <a:graphicFrameLocks noGrp="1"/>
          </p:cNvGraphicFramePr>
          <p:nvPr>
            <p:extLst>
              <p:ext uri="{D42A27DB-BD31-4B8C-83A1-F6EECF244321}">
                <p14:modId xmlns:p14="http://schemas.microsoft.com/office/powerpoint/2010/main" val="2821950596"/>
              </p:ext>
            </p:extLst>
          </p:nvPr>
        </p:nvGraphicFramePr>
        <p:xfrm>
          <a:off x="838200" y="1413557"/>
          <a:ext cx="10515600" cy="4267200"/>
        </p:xfrm>
        <a:graphic>
          <a:graphicData uri="http://schemas.openxmlformats.org/drawingml/2006/table">
            <a:tbl>
              <a:tblPr firstRow="1" bandRow="1">
                <a:tableStyleId>{00A15C55-8517-42AA-B614-E9B94910E393}</a:tableStyleId>
              </a:tblPr>
              <a:tblGrid>
                <a:gridCol w="2628900">
                  <a:extLst>
                    <a:ext uri="{9D8B030D-6E8A-4147-A177-3AD203B41FA5}">
                      <a16:colId xmlns:a16="http://schemas.microsoft.com/office/drawing/2014/main" val="20000"/>
                    </a:ext>
                  </a:extLst>
                </a:gridCol>
                <a:gridCol w="2436443">
                  <a:extLst>
                    <a:ext uri="{9D8B030D-6E8A-4147-A177-3AD203B41FA5}">
                      <a16:colId xmlns:a16="http://schemas.microsoft.com/office/drawing/2014/main" val="20001"/>
                    </a:ext>
                  </a:extLst>
                </a:gridCol>
                <a:gridCol w="2927758">
                  <a:extLst>
                    <a:ext uri="{9D8B030D-6E8A-4147-A177-3AD203B41FA5}">
                      <a16:colId xmlns:a16="http://schemas.microsoft.com/office/drawing/2014/main" val="20002"/>
                    </a:ext>
                  </a:extLst>
                </a:gridCol>
                <a:gridCol w="2522499">
                  <a:extLst>
                    <a:ext uri="{9D8B030D-6E8A-4147-A177-3AD203B41FA5}">
                      <a16:colId xmlns:a16="http://schemas.microsoft.com/office/drawing/2014/main" val="20003"/>
                    </a:ext>
                  </a:extLst>
                </a:gridCol>
              </a:tblGrid>
              <a:tr h="370840">
                <a:tc>
                  <a:txBody>
                    <a:bodyPr/>
                    <a:lstStyle/>
                    <a:p>
                      <a:pPr algn="ctr"/>
                      <a:r>
                        <a:rPr lang="en-US" altLang="zh-CN" sz="2000" dirty="0"/>
                        <a:t>Accelerator</a:t>
                      </a:r>
                    </a:p>
                    <a:p>
                      <a:pPr algn="ctr"/>
                      <a:r>
                        <a:rPr lang="en-US" altLang="zh-CN" sz="2000" dirty="0"/>
                        <a:t>(beam energy, </a:t>
                      </a:r>
                      <a:r>
                        <a:rPr lang="en-US" altLang="zh-CN" sz="2000" dirty="0" err="1"/>
                        <a:t>TeV</a:t>
                      </a:r>
                      <a:r>
                        <a:rPr lang="zh-CN" altLang="en-US" sz="2000" dirty="0"/>
                        <a:t>）</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Estimated power consumption</a:t>
                      </a:r>
                      <a:r>
                        <a:rPr lang="zh-CN" altLang="en-US" sz="2000" dirty="0"/>
                        <a:t>（</a:t>
                      </a:r>
                      <a:r>
                        <a:rPr lang="en-US" altLang="zh-CN" sz="2000" dirty="0"/>
                        <a:t>MW</a:t>
                      </a:r>
                      <a:r>
                        <a:rPr lang="zh-CN" altLang="en-US" sz="2000" dirty="0"/>
                        <a:t>）</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Efficiency of strong power to particle beam flow</a:t>
                      </a:r>
                      <a:endParaRPr lang="zh-CN" altLang="en-US" sz="20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dirty="0"/>
                        <a:t>Nation</a:t>
                      </a:r>
                      <a:endParaRPr lang="zh-CN"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a:r>
                        <a:rPr lang="en-US" altLang="zh-CN" sz="2000" dirty="0"/>
                        <a:t>FCC-</a:t>
                      </a:r>
                      <a:r>
                        <a:rPr lang="en-US" altLang="zh-CN" sz="2000" dirty="0" err="1"/>
                        <a:t>ee</a:t>
                      </a:r>
                      <a:r>
                        <a:rPr lang="zh-CN" altLang="en-US" sz="2000" dirty="0"/>
                        <a:t>（</a:t>
                      </a:r>
                      <a:r>
                        <a:rPr lang="en-US" altLang="zh-CN" sz="2000" dirty="0"/>
                        <a:t>0.25</a:t>
                      </a:r>
                      <a:r>
                        <a:rPr lang="zh-CN" altLang="en-US" sz="2000" dirty="0"/>
                        <a:t>）</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290</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~30-40%</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Europe</a:t>
                      </a:r>
                      <a:endParaRPr lang="zh-CN"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en-US" altLang="zh-CN" sz="2000" dirty="0"/>
                        <a:t>ILC</a:t>
                      </a:r>
                      <a:r>
                        <a:rPr lang="zh-CN" altLang="en-US" sz="2000" dirty="0"/>
                        <a:t>（</a:t>
                      </a:r>
                      <a:r>
                        <a:rPr lang="en-US" altLang="zh-CN" sz="2000" dirty="0"/>
                        <a:t>0.25</a:t>
                      </a:r>
                      <a:r>
                        <a:rPr lang="zh-CN" altLang="en-US" sz="2000" dirty="0"/>
                        <a:t>）</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140</a:t>
                      </a:r>
                      <a:endParaRPr lang="zh-CN" altLang="en-US" sz="20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dirty="0"/>
                        <a:t>~30-40%</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Japan</a:t>
                      </a:r>
                      <a:endParaRPr lang="zh-CN"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r>
                        <a:rPr lang="en-US" altLang="zh-CN" sz="2000" dirty="0"/>
                        <a:t>CLIC</a:t>
                      </a:r>
                      <a:r>
                        <a:rPr lang="zh-CN" altLang="en-US" sz="2000" dirty="0"/>
                        <a:t>（</a:t>
                      </a:r>
                      <a:r>
                        <a:rPr lang="en-US" altLang="zh-CN" sz="2000" dirty="0"/>
                        <a:t>0.38</a:t>
                      </a:r>
                      <a:r>
                        <a:rPr lang="zh-CN" altLang="en-US" sz="2000" dirty="0"/>
                        <a:t>）</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110</a:t>
                      </a:r>
                      <a:endParaRPr lang="zh-CN" altLang="en-US" sz="20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dirty="0"/>
                        <a:t>~30-40%</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effectLst/>
                        </a:rPr>
                        <a:t>Europe</a:t>
                      </a:r>
                      <a:endParaRPr lang="zh-CN"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pPr algn="ctr"/>
                      <a:r>
                        <a:rPr lang="en-US" altLang="zh-CN" sz="2000" dirty="0"/>
                        <a:t>CEPC</a:t>
                      </a:r>
                      <a:r>
                        <a:rPr lang="zh-CN" altLang="en-US" sz="2000" dirty="0"/>
                        <a:t>（</a:t>
                      </a:r>
                      <a:r>
                        <a:rPr lang="en-US" altLang="zh-CN" sz="2000" dirty="0"/>
                        <a:t>0.25</a:t>
                      </a:r>
                      <a:r>
                        <a:rPr lang="zh-CN" altLang="en-US" sz="2000" dirty="0"/>
                        <a:t>）</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320</a:t>
                      </a:r>
                      <a:endParaRPr lang="zh-CN" altLang="en-US" sz="20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dirty="0"/>
                        <a:t>~30-40%</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China</a:t>
                      </a:r>
                      <a:endParaRPr lang="zh-CN"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algn="ctr"/>
                      <a:r>
                        <a:rPr lang="en-US" altLang="zh-CN" sz="2000" dirty="0"/>
                        <a:t>CCC</a:t>
                      </a:r>
                      <a:r>
                        <a:rPr lang="zh-CN" altLang="en-US" sz="2000" dirty="0"/>
                        <a:t>（</a:t>
                      </a:r>
                      <a:r>
                        <a:rPr lang="en-US" altLang="zh-CN" sz="2000" dirty="0"/>
                        <a:t>0.25</a:t>
                      </a:r>
                      <a:r>
                        <a:rPr lang="zh-CN" altLang="en-US" sz="2000" dirty="0"/>
                        <a:t>）</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150</a:t>
                      </a:r>
                      <a:endParaRPr lang="zh-CN" altLang="en-US" sz="20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dirty="0"/>
                        <a:t>~30-40%</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America</a:t>
                      </a:r>
                      <a:endParaRPr lang="zh-CN"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pPr algn="ctr"/>
                      <a:r>
                        <a:rPr lang="en-US" altLang="zh-CN" sz="2000" dirty="0"/>
                        <a:t>ILC</a:t>
                      </a:r>
                      <a:r>
                        <a:rPr lang="zh-CN" altLang="en-US" sz="2000" dirty="0"/>
                        <a:t>（</a:t>
                      </a:r>
                      <a:r>
                        <a:rPr lang="en-US" altLang="zh-CN" sz="2000" dirty="0"/>
                        <a:t>3</a:t>
                      </a:r>
                      <a:r>
                        <a:rPr lang="zh-CN" altLang="en-US" sz="2000" dirty="0"/>
                        <a:t>）</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400</a:t>
                      </a:r>
                      <a:endParaRPr lang="zh-CN" altLang="en-US" sz="2000" dirty="0">
                        <a:latin typeface="Arial" panose="020B0604020202020204" pitchFamily="34" charset="0"/>
                        <a:cs typeface="Arial" panose="020B0604020202020204" pitchFamily="34" charset="0"/>
                      </a:endParaRPr>
                    </a:p>
                  </a:txBody>
                  <a:tcPr/>
                </a:tc>
                <a:tc>
                  <a:txBody>
                    <a:bodyPr/>
                    <a:lstStyle/>
                    <a:p>
                      <a:pPr algn="ct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Japan</a:t>
                      </a:r>
                      <a:endParaRPr lang="zh-CN"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r h="370840">
                <a:tc>
                  <a:txBody>
                    <a:bodyPr/>
                    <a:lstStyle/>
                    <a:p>
                      <a:pPr algn="ctr"/>
                      <a:r>
                        <a:rPr lang="en-US" altLang="zh-CN" sz="2000" dirty="0"/>
                        <a:t>FCC-</a:t>
                      </a:r>
                      <a:r>
                        <a:rPr lang="en-US" altLang="zh-CN" sz="2000" dirty="0" err="1"/>
                        <a:t>hh</a:t>
                      </a:r>
                      <a:r>
                        <a:rPr lang="zh-CN" altLang="en-US" sz="2000" dirty="0"/>
                        <a:t>（</a:t>
                      </a:r>
                      <a:r>
                        <a:rPr lang="en-US" altLang="zh-CN" sz="2000" dirty="0"/>
                        <a:t>100</a:t>
                      </a:r>
                      <a:r>
                        <a:rPr lang="zh-CN" altLang="en-US" sz="2000" dirty="0"/>
                        <a:t>）</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560</a:t>
                      </a:r>
                      <a:endParaRPr lang="zh-CN" altLang="en-US" sz="2000" dirty="0">
                        <a:latin typeface="Arial" panose="020B0604020202020204" pitchFamily="34" charset="0"/>
                        <a:cs typeface="Arial" panose="020B0604020202020204" pitchFamily="34" charset="0"/>
                      </a:endParaRPr>
                    </a:p>
                  </a:txBody>
                  <a:tcPr/>
                </a:tc>
                <a:tc>
                  <a:txBody>
                    <a:bodyPr/>
                    <a:lstStyle/>
                    <a:p>
                      <a:pPr algn="ctr"/>
                      <a:endParaRPr lang="zh-CN" altLang="en-US" sz="2000">
                        <a:latin typeface="Arial" panose="020B0604020202020204" pitchFamily="34" charset="0"/>
                        <a:cs typeface="Arial" panose="020B0604020202020204" pitchFamily="34" charset="0"/>
                      </a:endParaRPr>
                    </a:p>
                  </a:txBody>
                  <a:tcPr/>
                </a:tc>
                <a:tc>
                  <a:txBody>
                    <a:bodyPr/>
                    <a:lstStyle/>
                    <a:p>
                      <a:pPr algn="ctr"/>
                      <a:r>
                        <a:rPr lang="en-US" altLang="zh-CN" sz="2000" dirty="0">
                          <a:effectLst/>
                        </a:rPr>
                        <a:t>Europe</a:t>
                      </a:r>
                      <a:endParaRPr lang="zh-CN"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7"/>
                  </a:ext>
                </a:extLst>
              </a:tr>
              <a:tr h="370840">
                <a:tc>
                  <a:txBody>
                    <a:bodyPr/>
                    <a:lstStyle/>
                    <a:p>
                      <a:pPr algn="ctr"/>
                      <a:r>
                        <a:rPr lang="en-US" altLang="zh-CN" sz="2000" dirty="0"/>
                        <a:t>SPPC</a:t>
                      </a:r>
                      <a:r>
                        <a:rPr lang="zh-CN" altLang="en-US" sz="2000" dirty="0"/>
                        <a:t>（</a:t>
                      </a:r>
                      <a:r>
                        <a:rPr lang="en-US" altLang="zh-CN" sz="2000" dirty="0"/>
                        <a:t>125</a:t>
                      </a:r>
                      <a:r>
                        <a:rPr lang="zh-CN" altLang="en-US" sz="2000" dirty="0"/>
                        <a:t>）</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400</a:t>
                      </a:r>
                      <a:endParaRPr lang="zh-CN" altLang="en-US" sz="2000" dirty="0">
                        <a:latin typeface="Arial" panose="020B0604020202020204" pitchFamily="34" charset="0"/>
                        <a:cs typeface="Arial" panose="020B0604020202020204" pitchFamily="34" charset="0"/>
                      </a:endParaRPr>
                    </a:p>
                  </a:txBody>
                  <a:tcPr/>
                </a:tc>
                <a:tc>
                  <a:txBody>
                    <a:bodyPr/>
                    <a:lstStyle/>
                    <a:p>
                      <a:pPr algn="ctr"/>
                      <a:endParaRPr lang="zh-CN" altLang="en-US" sz="2000">
                        <a:latin typeface="Arial" panose="020B0604020202020204" pitchFamily="34" charset="0"/>
                        <a:cs typeface="Arial" panose="020B0604020202020204" pitchFamily="34" charset="0"/>
                      </a:endParaRPr>
                    </a:p>
                  </a:txBody>
                  <a:tcPr/>
                </a:tc>
                <a:tc>
                  <a:txBody>
                    <a:bodyPr/>
                    <a:lstStyle/>
                    <a:p>
                      <a:pPr algn="ctr"/>
                      <a:r>
                        <a:rPr lang="en-US" altLang="zh-CN" sz="2000" dirty="0"/>
                        <a:t>China</a:t>
                      </a:r>
                      <a:endParaRPr lang="zh-CN"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8"/>
                  </a:ext>
                </a:extLst>
              </a:tr>
              <a:tr h="370840">
                <a:tc>
                  <a:txBody>
                    <a:bodyPr/>
                    <a:lstStyle/>
                    <a:p>
                      <a:pPr algn="ctr"/>
                      <a:r>
                        <a:rPr lang="en-US" altLang="zh-CN" sz="2000" dirty="0"/>
                        <a:t>PWFA</a:t>
                      </a:r>
                      <a:r>
                        <a:rPr lang="zh-CN" altLang="en-US" sz="2000" dirty="0"/>
                        <a:t>（</a:t>
                      </a:r>
                      <a:r>
                        <a:rPr lang="en-US" altLang="zh-CN" sz="2000" dirty="0"/>
                        <a:t>3</a:t>
                      </a:r>
                      <a:r>
                        <a:rPr lang="zh-CN" altLang="en-US" sz="2000" dirty="0"/>
                        <a:t>）</a:t>
                      </a:r>
                      <a:endParaRPr lang="zh-CN" altLang="en-US" sz="2000" dirty="0">
                        <a:latin typeface="Arial" panose="020B0604020202020204" pitchFamily="34" charset="0"/>
                        <a:cs typeface="Arial" panose="020B0604020202020204" pitchFamily="34" charset="0"/>
                      </a:endParaRPr>
                    </a:p>
                  </a:txBody>
                  <a:tcPr/>
                </a:tc>
                <a:tc>
                  <a:txBody>
                    <a:bodyPr/>
                    <a:lstStyle/>
                    <a:p>
                      <a:pPr algn="ctr"/>
                      <a:r>
                        <a:rPr lang="en-US" altLang="zh-CN" sz="2000" dirty="0"/>
                        <a:t>230</a:t>
                      </a:r>
                      <a:endParaRPr lang="zh-CN" altLang="en-US" sz="2000" dirty="0">
                        <a:latin typeface="Arial" panose="020B0604020202020204" pitchFamily="34" charset="0"/>
                        <a:cs typeface="Arial" panose="020B0604020202020204" pitchFamily="34" charset="0"/>
                      </a:endParaRPr>
                    </a:p>
                  </a:txBody>
                  <a:tcPr/>
                </a:tc>
                <a:tc>
                  <a:txBody>
                    <a:bodyPr/>
                    <a:lstStyle/>
                    <a:p>
                      <a:pPr algn="ctr"/>
                      <a:endParaRPr lang="zh-CN" altLang="en-US" sz="2000">
                        <a:latin typeface="Arial" panose="020B0604020202020204" pitchFamily="34" charset="0"/>
                        <a:cs typeface="Arial" panose="020B0604020202020204" pitchFamily="34" charset="0"/>
                      </a:endParaRPr>
                    </a:p>
                  </a:txBody>
                  <a:tcPr/>
                </a:tc>
                <a:tc>
                  <a:txBody>
                    <a:bodyPr/>
                    <a:lstStyle/>
                    <a:p>
                      <a:pPr algn="ctr"/>
                      <a:endParaRPr lang="zh-CN"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482835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F58ECCA-7483-0643-867A-1BFFBED3B292}" type="slidenum">
              <a:rPr lang="en-US" smtClean="0"/>
              <a:t>6</a:t>
            </a:fld>
            <a:endParaRPr lang="en-US"/>
          </a:p>
        </p:txBody>
      </p:sp>
      <p:pic>
        <p:nvPicPr>
          <p:cNvPr id="9" name="Picture 2">
            <a:extLst>
              <a:ext uri="{FF2B5EF4-FFF2-40B4-BE49-F238E27FC236}">
                <a16:creationId xmlns:a16="http://schemas.microsoft.com/office/drawing/2014/main" id="{146D1DDD-F2C9-4EA5-AA14-A895A6B0C1D7}"/>
              </a:ext>
            </a:extLst>
          </p:cNvPr>
          <p:cNvPicPr>
            <a:picLocks noChangeAspect="1" noChangeArrowheads="1"/>
          </p:cNvPicPr>
          <p:nvPr/>
        </p:nvPicPr>
        <p:blipFill>
          <a:blip r:embed="rId2" cstate="print"/>
          <a:srcRect/>
          <a:stretch>
            <a:fillRect/>
          </a:stretch>
        </p:blipFill>
        <p:spPr bwMode="auto">
          <a:xfrm>
            <a:off x="1516244" y="136524"/>
            <a:ext cx="8640960" cy="6521614"/>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F58ECCA-7483-0643-867A-1BFFBED3B292}" type="slidenum">
              <a:rPr lang="en-US" smtClean="0"/>
              <a:t>7</a:t>
            </a:fld>
            <a:endParaRPr lang="en-US"/>
          </a:p>
        </p:txBody>
      </p:sp>
      <p:sp>
        <p:nvSpPr>
          <p:cNvPr id="5" name="Rectangle 4"/>
          <p:cNvSpPr/>
          <p:nvPr/>
        </p:nvSpPr>
        <p:spPr>
          <a:xfrm>
            <a:off x="547248" y="2485576"/>
            <a:ext cx="10820270" cy="584775"/>
          </a:xfrm>
          <a:prstGeom prst="rect">
            <a:avLst/>
          </a:prstGeom>
        </p:spPr>
        <p:txBody>
          <a:bodyPr wrap="none">
            <a:spAutoFit/>
          </a:bodyPr>
          <a:lstStyle/>
          <a:p>
            <a:r>
              <a:rPr lang="en-US" altLang="zh-CN" sz="3200" dirty="0">
                <a:ln w="0"/>
                <a:solidFill>
                  <a:schemeClr val="accent1"/>
                </a:solidFill>
                <a:effectLst>
                  <a:outerShdw blurRad="38100" dist="25400" dir="5400000" algn="ctr" rotWithShape="0">
                    <a:srgbClr val="6E747A">
                      <a:alpha val="43000"/>
                    </a:srgbClr>
                  </a:outerShdw>
                </a:effectLst>
                <a:latin typeface="Arial Black" panose="020B0A04020102020204" pitchFamily="34" charset="0"/>
              </a:rPr>
              <a:t>International "green" initiatives for Accelerator</a:t>
            </a:r>
            <a:endParaRPr lang="de-CH" altLang="zh-CN" sz="3200" dirty="0">
              <a:ln w="0"/>
              <a:solidFill>
                <a:schemeClr val="accent1"/>
              </a:solidFill>
              <a:effectLst>
                <a:outerShdw blurRad="38100" dist="25400" dir="5400000" algn="ctr" rotWithShape="0">
                  <a:srgbClr val="6E747A">
                    <a:alpha val="43000"/>
                  </a:srgbClr>
                </a:outerShdw>
              </a:effectLst>
              <a:latin typeface="Arial Black" panose="020B0A04020102020204" pitchFamily="34" charset="0"/>
            </a:endParaRPr>
          </a:p>
        </p:txBody>
      </p:sp>
      <p:cxnSp>
        <p:nvCxnSpPr>
          <p:cNvPr id="11" name="Straight Connector 10"/>
          <p:cNvCxnSpPr/>
          <p:nvPr/>
        </p:nvCxnSpPr>
        <p:spPr>
          <a:xfrm>
            <a:off x="547248" y="3326860"/>
            <a:ext cx="5600633"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24992" y="3583370"/>
            <a:ext cx="10931727" cy="25422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dirty="0">
                <a:latin typeface="Arial Black" panose="020B0A04020102020204" pitchFamily="34" charset="0"/>
              </a:rPr>
              <a:t>Improvement of integrated management capabilities</a:t>
            </a:r>
          </a:p>
          <a:p>
            <a:pPr marL="285750" indent="-285750">
              <a:lnSpc>
                <a:spcPct val="150000"/>
              </a:lnSpc>
              <a:buFont typeface="Arial" panose="020B0604020202020204" pitchFamily="34" charset="0"/>
              <a:buChar char="•"/>
            </a:pPr>
            <a:r>
              <a:rPr lang="en-US" altLang="zh-CN" dirty="0">
                <a:latin typeface="Arial Black" panose="020B0A04020102020204" pitchFamily="34" charset="0"/>
              </a:rPr>
              <a:t>Improvement of equipment energy utilization efficiency (klystron, superconducting RF cavities, permanent magnets, superconducting magnets, etc.)</a:t>
            </a:r>
          </a:p>
          <a:p>
            <a:pPr marL="285750" indent="-285750">
              <a:lnSpc>
                <a:spcPct val="150000"/>
              </a:lnSpc>
              <a:buFont typeface="Arial" panose="020B0604020202020204" pitchFamily="34" charset="0"/>
              <a:buChar char="•"/>
            </a:pPr>
            <a:r>
              <a:rPr lang="en-US" altLang="zh-CN" dirty="0">
                <a:latin typeface="Arial Black" panose="020B0A04020102020204" pitchFamily="34" charset="0"/>
              </a:rPr>
              <a:t>Retrofit of old equipment</a:t>
            </a:r>
          </a:p>
          <a:p>
            <a:pPr marL="285750" indent="-285750">
              <a:lnSpc>
                <a:spcPct val="150000"/>
              </a:lnSpc>
              <a:buFont typeface="Arial" panose="020B0604020202020204" pitchFamily="34" charset="0"/>
              <a:buChar char="•"/>
            </a:pPr>
            <a:r>
              <a:rPr lang="en-US" altLang="zh-CN" dirty="0">
                <a:latin typeface="Arial Black" panose="020B0A04020102020204" pitchFamily="34" charset="0"/>
              </a:rPr>
              <a:t>New energy utilization</a:t>
            </a:r>
          </a:p>
          <a:p>
            <a:pPr marL="285750" indent="-285750">
              <a:lnSpc>
                <a:spcPct val="150000"/>
              </a:lnSpc>
              <a:buFont typeface="Arial" panose="020B0604020202020204" pitchFamily="34" charset="0"/>
              <a:buChar char="•"/>
            </a:pPr>
            <a:r>
              <a:rPr lang="en-US" altLang="zh-CN" dirty="0">
                <a:latin typeface="Arial Black" panose="020B0A04020102020204" pitchFamily="34" charset="0"/>
              </a:rPr>
              <a:t>Recycling and utilization of waste energy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F58ECCA-7483-0643-867A-1BFFBED3B292}" type="slidenum">
              <a:rPr lang="en-US" smtClean="0"/>
              <a:t>8</a:t>
            </a:fld>
            <a:endParaRPr lang="en-US"/>
          </a:p>
        </p:txBody>
      </p:sp>
      <p:sp>
        <p:nvSpPr>
          <p:cNvPr id="12" name="Title 1"/>
          <p:cNvSpPr>
            <a:spLocks noGrp="1"/>
          </p:cNvSpPr>
          <p:nvPr>
            <p:ph type="title"/>
          </p:nvPr>
        </p:nvSpPr>
        <p:spPr>
          <a:xfrm>
            <a:off x="116731" y="-79603"/>
            <a:ext cx="11566188" cy="674066"/>
          </a:xfrm>
        </p:spPr>
        <p:txBody>
          <a:bodyPr>
            <a:normAutofit/>
          </a:bodyPr>
          <a:lstStyle/>
          <a:p>
            <a:r>
              <a:rPr kumimoji="0" lang="en-US" altLang="zh-CN" sz="2900" b="1" i="0" u="none" strike="noStrike" kern="1200" cap="none" spc="0" normalizeH="0" baseline="0" noProof="0" dirty="0">
                <a:ln>
                  <a:noFill/>
                </a:ln>
                <a:solidFill>
                  <a:srgbClr val="FF0000"/>
                </a:solidFill>
                <a:effectLst/>
                <a:uLnTx/>
                <a:uFillTx/>
                <a:latin typeface="Arial Rounded MT Bold" panose="020F0704030504030204" pitchFamily="34" charset="0"/>
                <a:ea typeface="Tahoma" panose="020B0604030504040204" pitchFamily="34" charset="0"/>
                <a:cs typeface="Tahoma" panose="020B0604030504040204" pitchFamily="34" charset="0"/>
              </a:rPr>
              <a:t>Energy saving initiatives at Accelerator field: </a:t>
            </a:r>
            <a:r>
              <a:rPr lang="en-US" altLang="zh-CN" sz="29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BNL</a:t>
            </a:r>
            <a:endParaRPr sz="29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2" name="TextBox 1"/>
          <p:cNvSpPr txBox="1"/>
          <p:nvPr/>
        </p:nvSpPr>
        <p:spPr>
          <a:xfrm>
            <a:off x="116731" y="919868"/>
            <a:ext cx="9431190" cy="3046988"/>
          </a:xfrm>
          <a:prstGeom prst="rect">
            <a:avLst/>
          </a:prstGeom>
          <a:noFill/>
        </p:spPr>
        <p:txBody>
          <a:bodyPr wrap="square" rtlCol="0">
            <a:spAutoFit/>
          </a:bodyPr>
          <a:lstStyle/>
          <a:p>
            <a:pPr marL="285750" indent="-285750" algn="just">
              <a:spcBef>
                <a:spcPts val="600"/>
              </a:spcBef>
              <a:buFont typeface="Wingdings" panose="05000000000000000000" pitchFamily="2" charset="2"/>
              <a:buChar char="p"/>
            </a:pPr>
            <a:r>
              <a:rPr lang="en-US" altLang="zh-CN" sz="2200" dirty="0"/>
              <a:t> </a:t>
            </a:r>
            <a:r>
              <a:rPr lang="en-US" altLang="zh-CN" sz="2000" dirty="0">
                <a:latin typeface="Arial" panose="020B0604020202020204" pitchFamily="34" charset="0"/>
                <a:cs typeface="Arial" panose="020B0604020202020204" pitchFamily="34" charset="0"/>
              </a:rPr>
              <a:t>NSLSII: Upgraded storage rings to increase </a:t>
            </a:r>
            <a:r>
              <a:rPr lang="en-US" altLang="zh-CN" sz="2000" b="1" dirty="0">
                <a:solidFill>
                  <a:srgbClr val="0000FF"/>
                </a:solidFill>
                <a:latin typeface="Arial" panose="020B0604020202020204" pitchFamily="34" charset="0"/>
                <a:cs typeface="Arial" panose="020B0604020202020204" pitchFamily="34" charset="0"/>
              </a:rPr>
              <a:t>the use of permanent magnet</a:t>
            </a:r>
            <a:r>
              <a:rPr lang="en-US" altLang="zh-CN" sz="2000" dirty="0">
                <a:latin typeface="Arial" panose="020B0604020202020204" pitchFamily="34" charset="0"/>
                <a:cs typeface="Arial" panose="020B0604020202020204" pitchFamily="34" charset="0"/>
              </a:rPr>
              <a:t>.</a:t>
            </a:r>
          </a:p>
          <a:p>
            <a:pPr marL="285750" indent="-285750" algn="just">
              <a:spcBef>
                <a:spcPts val="600"/>
              </a:spcBef>
              <a:buFont typeface="Wingdings" panose="05000000000000000000" pitchFamily="2" charset="2"/>
              <a:buChar char="p"/>
            </a:pPr>
            <a:r>
              <a:rPr lang="en-US" altLang="zh-CN" sz="2000" dirty="0">
                <a:latin typeface="Arial" panose="020B0604020202020204" pitchFamily="34" charset="0"/>
                <a:cs typeface="Arial" panose="020B0604020202020204" pitchFamily="34" charset="0"/>
              </a:rPr>
              <a:t> RHIC (mature machines): multiple upgrades to improve equipment efficiency (maintenance of equipment to improve efficiency and longevity; </a:t>
            </a:r>
            <a:r>
              <a:rPr lang="en-US" altLang="zh-CN" sz="2000" b="1" dirty="0">
                <a:solidFill>
                  <a:srgbClr val="0000FF"/>
                </a:solidFill>
                <a:latin typeface="Arial" panose="020B0604020202020204" pitchFamily="34" charset="0"/>
                <a:cs typeface="Arial" panose="020B0604020202020204" pitchFamily="34" charset="0"/>
              </a:rPr>
              <a:t>variable speeding cooling system</a:t>
            </a:r>
            <a:r>
              <a:rPr lang="en-US" altLang="zh-CN" sz="2000" dirty="0">
                <a:latin typeface="Arial" panose="020B0604020202020204" pitchFamily="34" charset="0"/>
                <a:cs typeface="Arial" panose="020B0604020202020204" pitchFamily="34" charset="0"/>
              </a:rPr>
              <a:t> for general systems); upgraded liquid helium refrigerator to improve efficiency</a:t>
            </a:r>
          </a:p>
          <a:p>
            <a:pPr marL="285750" indent="-285750" algn="just">
              <a:spcBef>
                <a:spcPts val="600"/>
              </a:spcBef>
              <a:buFont typeface="Wingdings" panose="05000000000000000000" pitchFamily="2" charset="2"/>
              <a:buChar char="p"/>
            </a:pPr>
            <a:r>
              <a:rPr lang="en-US" altLang="zh-CN" sz="2000" dirty="0">
                <a:latin typeface="Arial" panose="020B0604020202020204" pitchFamily="34" charset="0"/>
                <a:cs typeface="Arial" panose="020B0604020202020204" pitchFamily="34" charset="0"/>
              </a:rPr>
              <a:t>EIC(planned construction): Improvement of liquid helium refrigerator efficiency; proton cooling in high-fluence electron accelerator with energy recovery (ERL); introduction of heat pump technology to improve waste heat utilization efficiency</a:t>
            </a:r>
          </a:p>
        </p:txBody>
      </p:sp>
      <p:pic>
        <p:nvPicPr>
          <p:cNvPr id="4" name="Picture 3"/>
          <p:cNvPicPr>
            <a:picLocks noChangeAspect="1"/>
          </p:cNvPicPr>
          <p:nvPr/>
        </p:nvPicPr>
        <p:blipFill>
          <a:blip r:embed="rId2"/>
          <a:stretch>
            <a:fillRect/>
          </a:stretch>
        </p:blipFill>
        <p:spPr>
          <a:xfrm>
            <a:off x="9814953" y="1144428"/>
            <a:ext cx="2124075" cy="1504950"/>
          </a:xfrm>
          <a:prstGeom prst="rect">
            <a:avLst/>
          </a:prstGeom>
        </p:spPr>
      </p:pic>
      <p:pic>
        <p:nvPicPr>
          <p:cNvPr id="5" name="Picture 4"/>
          <p:cNvPicPr>
            <a:picLocks noChangeAspect="1"/>
          </p:cNvPicPr>
          <p:nvPr/>
        </p:nvPicPr>
        <p:blipFill>
          <a:blip r:embed="rId3"/>
          <a:stretch>
            <a:fillRect/>
          </a:stretch>
        </p:blipFill>
        <p:spPr>
          <a:xfrm>
            <a:off x="6004137" y="4118761"/>
            <a:ext cx="5046091" cy="253706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201" y="4118761"/>
            <a:ext cx="4397942" cy="2537062"/>
          </a:xfrm>
          <a:prstGeom prst="rect">
            <a:avLst/>
          </a:prstGeom>
        </p:spPr>
      </p:pic>
      <p:sp>
        <p:nvSpPr>
          <p:cNvPr id="10" name="矩形 57"/>
          <p:cNvSpPr/>
          <p:nvPr/>
        </p:nvSpPr>
        <p:spPr bwMode="auto">
          <a:xfrm>
            <a:off x="3606577" y="6194158"/>
            <a:ext cx="1175323"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dirty="0">
                <a:solidFill>
                  <a:srgbClr val="FFFF00"/>
                </a:solidFill>
                <a:latin typeface="Arial" panose="020B0604020202020204"/>
                <a:ea typeface="微软雅黑" panose="020B0503020204020204" pitchFamily="34" charset="-122"/>
              </a:rPr>
              <a:t>NSLSII</a:t>
            </a:r>
            <a:endParaRPr lang="zh-CN" sz="2400" b="1" i="0" u="none" strike="noStrike" cap="none" spc="0" dirty="0">
              <a:ln>
                <a:noFill/>
              </a:ln>
              <a:solidFill>
                <a:srgbClr val="FFFF00"/>
              </a:solidFill>
              <a:latin typeface="Arial" panose="020B0604020202020204"/>
              <a:ea typeface="微软雅黑" panose="020B0503020204020204" pitchFamily="34" charset="-122"/>
              <a:cs typeface="Arial" panose="020B0604020202020204"/>
            </a:endParaRPr>
          </a:p>
        </p:txBody>
      </p:sp>
      <p:sp>
        <p:nvSpPr>
          <p:cNvPr id="11" name="矩形 57"/>
          <p:cNvSpPr/>
          <p:nvPr/>
        </p:nvSpPr>
        <p:spPr bwMode="auto">
          <a:xfrm>
            <a:off x="9547921" y="6266529"/>
            <a:ext cx="938078"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i="0" u="none" strike="noStrike" cap="none" spc="0" dirty="0">
                <a:ln>
                  <a:noFill/>
                </a:ln>
                <a:solidFill>
                  <a:srgbClr val="FFFF00"/>
                </a:solidFill>
                <a:latin typeface="Arial" panose="020B0604020202020204"/>
                <a:ea typeface="微软雅黑" panose="020B0503020204020204" pitchFamily="34" charset="-122"/>
                <a:cs typeface="Arial" panose="020B0604020202020204"/>
              </a:rPr>
              <a:t>RHIC</a:t>
            </a:r>
            <a:endParaRPr lang="zh-CN" sz="2400" b="1" i="0" u="none" strike="noStrike" cap="none" spc="0" dirty="0">
              <a:ln>
                <a:noFill/>
              </a:ln>
              <a:solidFill>
                <a:srgbClr val="FFFF00"/>
              </a:solidFill>
              <a:latin typeface="Arial" panose="020B0604020202020204"/>
              <a:ea typeface="微软雅黑" panose="020B0503020204020204" pitchFamily="34" charset="-122"/>
              <a:cs typeface="Arial" panose="020B0604020202020204"/>
            </a:endParaRPr>
          </a:p>
        </p:txBody>
      </p:sp>
      <p:sp>
        <p:nvSpPr>
          <p:cNvPr id="13" name="矩形 57"/>
          <p:cNvSpPr/>
          <p:nvPr/>
        </p:nvSpPr>
        <p:spPr bwMode="auto">
          <a:xfrm>
            <a:off x="3483561" y="416792"/>
            <a:ext cx="8642109"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b="1" i="0" u="none" strike="noStrike" cap="none" spc="0" dirty="0">
                <a:ln>
                  <a:noFill/>
                </a:ln>
                <a:solidFill>
                  <a:srgbClr val="C00000"/>
                </a:solidFill>
                <a:latin typeface="Arial" panose="020B0604020202020204"/>
                <a:ea typeface="微软雅黑" panose="020B0503020204020204" pitchFamily="34" charset="-122"/>
                <a:cs typeface="+mn-cs"/>
              </a:rPr>
              <a:t>Focus on permanent magnets, common utility technology</a:t>
            </a:r>
            <a:endParaRPr lang="zh-CN" sz="2400" b="1" i="0" u="none" strike="noStrike" cap="none" spc="0" dirty="0">
              <a:ln>
                <a:noFill/>
              </a:ln>
              <a:solidFill>
                <a:srgbClr val="C00000"/>
              </a:solidFill>
              <a:latin typeface="Arial" panose="020B0604020202020204"/>
              <a:ea typeface="微软雅黑" panose="020B0503020204020204" pitchFamily="34" charset="-122"/>
              <a:cs typeface="Arial" panose="020B0604020202020204"/>
            </a:endParaRPr>
          </a:p>
        </p:txBody>
      </p:sp>
      <p:pic>
        <p:nvPicPr>
          <p:cNvPr id="7" name="Picture 6"/>
          <p:cNvPicPr>
            <a:picLocks noChangeAspect="1"/>
          </p:cNvPicPr>
          <p:nvPr/>
        </p:nvPicPr>
        <p:blipFill>
          <a:blip r:embed="rId5"/>
          <a:stretch>
            <a:fillRect/>
          </a:stretch>
        </p:blipFill>
        <p:spPr>
          <a:xfrm>
            <a:off x="9674209" y="2931723"/>
            <a:ext cx="2517791" cy="67757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7001E55C-A951-451C-B364-C8C625AA0DBE}"/>
              </a:ext>
            </a:extLst>
          </p:cNvPr>
          <p:cNvSpPr txBox="1"/>
          <p:nvPr/>
        </p:nvSpPr>
        <p:spPr>
          <a:xfrm>
            <a:off x="0" y="5232262"/>
            <a:ext cx="11853333" cy="1400383"/>
          </a:xfrm>
          <a:prstGeom prst="rect">
            <a:avLst/>
          </a:prstGeom>
          <a:noFill/>
        </p:spPr>
        <p:txBody>
          <a:bodyPr wrap="square">
            <a:spAutoFit/>
          </a:bodyPr>
          <a:lstStyle/>
          <a:p>
            <a:pPr marL="228600" indent="-228600" algn="just">
              <a:spcBef>
                <a:spcPts val="600"/>
              </a:spcBef>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The ERL Test Accelerator (CBETA) reduces energy consumption by replacing electromagnets with </a:t>
            </a:r>
            <a:r>
              <a:rPr lang="en-US" altLang="zh-CN" sz="2000" b="1" dirty="0">
                <a:solidFill>
                  <a:srgbClr val="0000FF"/>
                </a:solidFill>
                <a:latin typeface="Times New Roman" panose="02020603050405020304" pitchFamily="18" charset="0"/>
                <a:cs typeface="Times New Roman" panose="02020603050405020304" pitchFamily="18" charset="0"/>
              </a:rPr>
              <a:t>permanent magnet</a:t>
            </a:r>
            <a:r>
              <a:rPr lang="en-US" altLang="zh-CN" sz="2000" b="1" dirty="0">
                <a:latin typeface="Times New Roman" panose="02020603050405020304" pitchFamily="18" charset="0"/>
                <a:cs typeface="Times New Roman" panose="02020603050405020304" pitchFamily="18" charset="0"/>
              </a:rPr>
              <a:t>s that do not require electricity.</a:t>
            </a:r>
          </a:p>
          <a:p>
            <a:pPr marL="228600" indent="-228600" algn="just">
              <a:spcBef>
                <a:spcPts val="600"/>
              </a:spcBef>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The CBETA accelerator </a:t>
            </a:r>
            <a:r>
              <a:rPr lang="en-US" altLang="zh-CN" sz="2000" b="1" dirty="0">
                <a:solidFill>
                  <a:srgbClr val="0000FF"/>
                </a:solidFill>
                <a:latin typeface="Times New Roman" panose="02020603050405020304" pitchFamily="18" charset="0"/>
                <a:cs typeface="Times New Roman" panose="02020603050405020304" pitchFamily="18" charset="0"/>
              </a:rPr>
              <a:t>recovers 99.8%</a:t>
            </a:r>
            <a:r>
              <a:rPr lang="en-US" altLang="zh-CN" sz="2000" b="1" dirty="0">
                <a:latin typeface="Times New Roman" panose="02020603050405020304" pitchFamily="18" charset="0"/>
                <a:cs typeface="Times New Roman" panose="02020603050405020304" pitchFamily="18" charset="0"/>
              </a:rPr>
              <a:t> of the energy supplied to the main acceleration unit 500 times faster than an accelerated beam without an energy recovery unit.</a:t>
            </a:r>
          </a:p>
        </p:txBody>
      </p:sp>
      <p:sp>
        <p:nvSpPr>
          <p:cNvPr id="11" name="标题 1">
            <a:extLst>
              <a:ext uri="{FF2B5EF4-FFF2-40B4-BE49-F238E27FC236}">
                <a16:creationId xmlns:a16="http://schemas.microsoft.com/office/drawing/2014/main" id="{D18E5470-5923-422A-A1E4-34CD51640C47}"/>
              </a:ext>
            </a:extLst>
          </p:cNvPr>
          <p:cNvSpPr>
            <a:spLocks noGrp="1"/>
          </p:cNvSpPr>
          <p:nvPr>
            <p:ph type="title"/>
          </p:nvPr>
        </p:nvSpPr>
        <p:spPr>
          <a:xfrm>
            <a:off x="1630629" y="-14901"/>
            <a:ext cx="9336584" cy="743138"/>
          </a:xfrm>
        </p:spPr>
        <p:txBody>
          <a:bodyPr>
            <a:no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Permanent magnets (PMs) reduce heat consumption</a:t>
            </a:r>
            <a:endParaRPr lang="zh-CN" altLang="en-US" sz="2800" dirty="0">
              <a:solidFill>
                <a:srgbClr val="FF0000"/>
              </a:solidFill>
              <a:latin typeface="Arial Rounded MT Bold" panose="020F0704030504030204" pitchFamily="34" charset="0"/>
              <a:cs typeface="Tahoma" panose="020B0604030504040204" pitchFamily="34" charset="0"/>
            </a:endParaRPr>
          </a:p>
        </p:txBody>
      </p:sp>
      <p:sp>
        <p:nvSpPr>
          <p:cNvPr id="4" name="灯片编号占位符 3">
            <a:extLst>
              <a:ext uri="{FF2B5EF4-FFF2-40B4-BE49-F238E27FC236}">
                <a16:creationId xmlns:a16="http://schemas.microsoft.com/office/drawing/2014/main" id="{2B358E1E-9591-4A5E-B4AA-7DC5F519B5FA}"/>
              </a:ext>
            </a:extLst>
          </p:cNvPr>
          <p:cNvSpPr>
            <a:spLocks noGrp="1"/>
          </p:cNvSpPr>
          <p:nvPr>
            <p:ph type="sldNum" sz="quarter" idx="12"/>
          </p:nvPr>
        </p:nvSpPr>
        <p:spPr/>
        <p:txBody>
          <a:bodyPr/>
          <a:lstStyle/>
          <a:p>
            <a:pPr>
              <a:defRPr/>
            </a:pPr>
            <a:fld id="{1D1249C8-6F0E-432D-926E-24661596480D}" type="slidenum">
              <a:rPr lang="zh-CN" altLang="en-US" smtClean="0"/>
              <a:pPr>
                <a:defRPr/>
              </a:pPr>
              <a:t>9</a:t>
            </a:fld>
            <a:endParaRPr lang="en-US" altLang="zh-CN" dirty="0"/>
          </a:p>
        </p:txBody>
      </p:sp>
      <p:sp>
        <p:nvSpPr>
          <p:cNvPr id="65" name="Title 1">
            <a:extLst>
              <a:ext uri="{FF2B5EF4-FFF2-40B4-BE49-F238E27FC236}">
                <a16:creationId xmlns:a16="http://schemas.microsoft.com/office/drawing/2014/main" id="{951790CE-CA0B-4757-8AA0-A6BD72341E92}"/>
              </a:ext>
            </a:extLst>
          </p:cNvPr>
          <p:cNvSpPr>
            <a:spLocks noGrp="1"/>
          </p:cNvSpPr>
          <p:nvPr/>
        </p:nvSpPr>
        <p:spPr>
          <a:xfrm>
            <a:off x="253200" y="743487"/>
            <a:ext cx="11685600" cy="7431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E2D62"/>
                </a:solidFill>
                <a:latin typeface="Arial" panose="020B0604020202020204" pitchFamily="34" charset="0"/>
                <a:ea typeface="+mj-ea"/>
                <a:cs typeface="+mj-cs"/>
              </a:defRPr>
            </a:lvl1pPr>
          </a:lstStyle>
          <a:p>
            <a:r>
              <a:rPr lang="en-GB" sz="3200" dirty="0"/>
              <a:t>PMs: Pros and Cons</a:t>
            </a:r>
          </a:p>
        </p:txBody>
      </p:sp>
      <p:grpSp>
        <p:nvGrpSpPr>
          <p:cNvPr id="66" name="Group 39">
            <a:extLst>
              <a:ext uri="{FF2B5EF4-FFF2-40B4-BE49-F238E27FC236}">
                <a16:creationId xmlns:a16="http://schemas.microsoft.com/office/drawing/2014/main" id="{D22C8DB7-2A36-4860-A98B-093B2ADC234A}"/>
              </a:ext>
            </a:extLst>
          </p:cNvPr>
          <p:cNvGrpSpPr/>
          <p:nvPr/>
        </p:nvGrpSpPr>
        <p:grpSpPr>
          <a:xfrm>
            <a:off x="434172" y="1527063"/>
            <a:ext cx="5744945" cy="3510437"/>
            <a:chOff x="183178" y="1697168"/>
            <a:chExt cx="7179581" cy="4669451"/>
          </a:xfrm>
        </p:grpSpPr>
        <p:grpSp>
          <p:nvGrpSpPr>
            <p:cNvPr id="88" name="Group 25">
              <a:extLst>
                <a:ext uri="{FF2B5EF4-FFF2-40B4-BE49-F238E27FC236}">
                  <a16:creationId xmlns:a16="http://schemas.microsoft.com/office/drawing/2014/main" id="{D09D43B4-B1E2-44DF-8E00-645E47985E71}"/>
                </a:ext>
              </a:extLst>
            </p:cNvPr>
            <p:cNvGrpSpPr/>
            <p:nvPr/>
          </p:nvGrpSpPr>
          <p:grpSpPr>
            <a:xfrm>
              <a:off x="306736" y="1701262"/>
              <a:ext cx="2589734" cy="588828"/>
              <a:chOff x="3659981" y="2731727"/>
              <a:chExt cx="2589734" cy="588828"/>
            </a:xfrm>
          </p:grpSpPr>
          <p:sp>
            <p:nvSpPr>
              <p:cNvPr id="113" name="TextBox 6">
                <a:extLst>
                  <a:ext uri="{FF2B5EF4-FFF2-40B4-BE49-F238E27FC236}">
                    <a16:creationId xmlns:a16="http://schemas.microsoft.com/office/drawing/2014/main" id="{FD712A37-BC6C-431A-AE02-3C500A78643E}"/>
                  </a:ext>
                </a:extLst>
              </p:cNvPr>
              <p:cNvSpPr txBox="1"/>
              <p:nvPr/>
            </p:nvSpPr>
            <p:spPr>
              <a:xfrm>
                <a:off x="3659981" y="2731727"/>
                <a:ext cx="2589734" cy="58882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a:latin typeface="Arial" panose="020B0604020202020204" pitchFamily="34" charset="0"/>
                  </a:rPr>
                  <a:t>      no electricity</a:t>
                </a:r>
              </a:p>
            </p:txBody>
          </p:sp>
          <p:pic>
            <p:nvPicPr>
              <p:cNvPr id="114" name="Picture 47">
                <a:extLst>
                  <a:ext uri="{FF2B5EF4-FFF2-40B4-BE49-F238E27FC236}">
                    <a16:creationId xmlns:a16="http://schemas.microsoft.com/office/drawing/2014/main" id="{7B06B85E-7A14-4360-95C3-5EF481E808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3678" y="2803368"/>
                <a:ext cx="435600" cy="435600"/>
              </a:xfrm>
              <a:prstGeom prst="rect">
                <a:avLst/>
              </a:prstGeom>
            </p:spPr>
          </p:pic>
        </p:grpSp>
        <p:grpSp>
          <p:nvGrpSpPr>
            <p:cNvPr id="89" name="Group 71">
              <a:extLst>
                <a:ext uri="{FF2B5EF4-FFF2-40B4-BE49-F238E27FC236}">
                  <a16:creationId xmlns:a16="http://schemas.microsoft.com/office/drawing/2014/main" id="{4FFE4F53-3A7B-4FF2-8AD7-9B9D4671BB07}"/>
                </a:ext>
              </a:extLst>
            </p:cNvPr>
            <p:cNvGrpSpPr/>
            <p:nvPr/>
          </p:nvGrpSpPr>
          <p:grpSpPr>
            <a:xfrm>
              <a:off x="349339" y="5777791"/>
              <a:ext cx="3806158" cy="588828"/>
              <a:chOff x="6947038" y="2009840"/>
              <a:chExt cx="3806158" cy="588828"/>
            </a:xfrm>
          </p:grpSpPr>
          <p:sp>
            <p:nvSpPr>
              <p:cNvPr id="111" name="TextBox 31">
                <a:extLst>
                  <a:ext uri="{FF2B5EF4-FFF2-40B4-BE49-F238E27FC236}">
                    <a16:creationId xmlns:a16="http://schemas.microsoft.com/office/drawing/2014/main" id="{687B1D86-FBF1-4E9F-8EB3-E2FE0E2DA696}"/>
                  </a:ext>
                </a:extLst>
              </p:cNvPr>
              <p:cNvSpPr txBox="1"/>
              <p:nvPr/>
            </p:nvSpPr>
            <p:spPr>
              <a:xfrm>
                <a:off x="6976446" y="2009840"/>
                <a:ext cx="3776750" cy="588828"/>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a:latin typeface="Arial" panose="020B0604020202020204" pitchFamily="34" charset="0"/>
                  </a:rPr>
                  <a:t>      lower CO₂ emissions</a:t>
                </a:r>
              </a:p>
            </p:txBody>
          </p:sp>
          <p:pic>
            <p:nvPicPr>
              <p:cNvPr id="112" name="Picture 48">
                <a:extLst>
                  <a:ext uri="{FF2B5EF4-FFF2-40B4-BE49-F238E27FC236}">
                    <a16:creationId xmlns:a16="http://schemas.microsoft.com/office/drawing/2014/main" id="{70340E7A-7919-4551-B998-3D6229EC1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7038" y="2069175"/>
                <a:ext cx="435600" cy="435600"/>
              </a:xfrm>
              <a:prstGeom prst="rect">
                <a:avLst/>
              </a:prstGeom>
            </p:spPr>
          </p:pic>
        </p:grpSp>
        <p:grpSp>
          <p:nvGrpSpPr>
            <p:cNvPr id="90" name="Group 35">
              <a:extLst>
                <a:ext uri="{FF2B5EF4-FFF2-40B4-BE49-F238E27FC236}">
                  <a16:creationId xmlns:a16="http://schemas.microsoft.com/office/drawing/2014/main" id="{34A02383-2CB5-48DF-9413-3462EE2CACC8}"/>
                </a:ext>
              </a:extLst>
            </p:cNvPr>
            <p:cNvGrpSpPr/>
            <p:nvPr/>
          </p:nvGrpSpPr>
          <p:grpSpPr>
            <a:xfrm>
              <a:off x="3105450" y="1697168"/>
              <a:ext cx="4257309" cy="588828"/>
              <a:chOff x="7610194" y="3693849"/>
              <a:chExt cx="4257309" cy="588828"/>
            </a:xfrm>
          </p:grpSpPr>
          <p:sp>
            <p:nvSpPr>
              <p:cNvPr id="109" name="TextBox 16">
                <a:extLst>
                  <a:ext uri="{FF2B5EF4-FFF2-40B4-BE49-F238E27FC236}">
                    <a16:creationId xmlns:a16="http://schemas.microsoft.com/office/drawing/2014/main" id="{607A924C-C966-48CF-B021-2F27DCFF916E}"/>
                  </a:ext>
                </a:extLst>
              </p:cNvPr>
              <p:cNvSpPr txBox="1"/>
              <p:nvPr/>
            </p:nvSpPr>
            <p:spPr>
              <a:xfrm>
                <a:off x="7610194" y="3693849"/>
                <a:ext cx="4257309" cy="58882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2000" dirty="0">
                    <a:latin typeface="Arial" panose="020B0604020202020204" pitchFamily="34" charset="0"/>
                  </a:rPr>
                  <a:t>      no heat dissipation</a:t>
                </a:r>
              </a:p>
            </p:txBody>
          </p:sp>
          <p:pic>
            <p:nvPicPr>
              <p:cNvPr id="110" name="Picture 51">
                <a:extLst>
                  <a:ext uri="{FF2B5EF4-FFF2-40B4-BE49-F238E27FC236}">
                    <a16:creationId xmlns:a16="http://schemas.microsoft.com/office/drawing/2014/main" id="{084A7922-7AB4-4031-AA03-F3BB855DF6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685" y="3800332"/>
                <a:ext cx="435600" cy="435600"/>
              </a:xfrm>
              <a:prstGeom prst="rect">
                <a:avLst/>
              </a:prstGeom>
            </p:spPr>
          </p:pic>
        </p:grpSp>
        <p:grpSp>
          <p:nvGrpSpPr>
            <p:cNvPr id="91" name="Group 37">
              <a:extLst>
                <a:ext uri="{FF2B5EF4-FFF2-40B4-BE49-F238E27FC236}">
                  <a16:creationId xmlns:a16="http://schemas.microsoft.com/office/drawing/2014/main" id="{2828C9B6-BCA0-473A-A44E-006CE4F7511D}"/>
                </a:ext>
              </a:extLst>
            </p:cNvPr>
            <p:cNvGrpSpPr/>
            <p:nvPr/>
          </p:nvGrpSpPr>
          <p:grpSpPr>
            <a:xfrm>
              <a:off x="183178" y="3739528"/>
              <a:ext cx="3034428" cy="588828"/>
              <a:chOff x="7984012" y="4664159"/>
              <a:chExt cx="3034428" cy="588828"/>
            </a:xfrm>
          </p:grpSpPr>
          <p:sp>
            <p:nvSpPr>
              <p:cNvPr id="107" name="TextBox 19">
                <a:extLst>
                  <a:ext uri="{FF2B5EF4-FFF2-40B4-BE49-F238E27FC236}">
                    <a16:creationId xmlns:a16="http://schemas.microsoft.com/office/drawing/2014/main" id="{02AF2F6E-3CD0-4E12-A53B-2D0B396A7927}"/>
                  </a:ext>
                </a:extLst>
              </p:cNvPr>
              <p:cNvSpPr txBox="1"/>
              <p:nvPr/>
            </p:nvSpPr>
            <p:spPr>
              <a:xfrm>
                <a:off x="7984012" y="4664159"/>
                <a:ext cx="3034428" cy="58882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2000" dirty="0">
                    <a:latin typeface="Arial" panose="020B0604020202020204" pitchFamily="34" charset="0"/>
                  </a:rPr>
                  <a:t>     no water cooling</a:t>
                </a:r>
              </a:p>
            </p:txBody>
          </p:sp>
          <p:pic>
            <p:nvPicPr>
              <p:cNvPr id="108" name="Picture 52">
                <a:extLst>
                  <a:ext uri="{FF2B5EF4-FFF2-40B4-BE49-F238E27FC236}">
                    <a16:creationId xmlns:a16="http://schemas.microsoft.com/office/drawing/2014/main" id="{A3A81C38-E5DF-4BCF-9C22-E464D7886E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6774" y="4735800"/>
                <a:ext cx="435600" cy="435600"/>
              </a:xfrm>
              <a:prstGeom prst="rect">
                <a:avLst/>
              </a:prstGeom>
            </p:spPr>
          </p:pic>
        </p:grpSp>
        <p:grpSp>
          <p:nvGrpSpPr>
            <p:cNvPr id="92" name="Group 38">
              <a:extLst>
                <a:ext uri="{FF2B5EF4-FFF2-40B4-BE49-F238E27FC236}">
                  <a16:creationId xmlns:a16="http://schemas.microsoft.com/office/drawing/2014/main" id="{87F121C3-9D3A-46B0-A05E-D222370A487A}"/>
                </a:ext>
              </a:extLst>
            </p:cNvPr>
            <p:cNvGrpSpPr/>
            <p:nvPr/>
          </p:nvGrpSpPr>
          <p:grpSpPr>
            <a:xfrm>
              <a:off x="3694126" y="3739528"/>
              <a:ext cx="2463128" cy="588828"/>
              <a:chOff x="8789621" y="5777468"/>
              <a:chExt cx="2463128" cy="588828"/>
            </a:xfrm>
          </p:grpSpPr>
          <p:sp>
            <p:nvSpPr>
              <p:cNvPr id="105" name="TextBox 21">
                <a:extLst>
                  <a:ext uri="{FF2B5EF4-FFF2-40B4-BE49-F238E27FC236}">
                    <a16:creationId xmlns:a16="http://schemas.microsoft.com/office/drawing/2014/main" id="{105AA1E8-074C-409C-A711-B84805B26D9E}"/>
                  </a:ext>
                </a:extLst>
              </p:cNvPr>
              <p:cNvSpPr txBox="1"/>
              <p:nvPr/>
            </p:nvSpPr>
            <p:spPr>
              <a:xfrm>
                <a:off x="8789621" y="5777468"/>
                <a:ext cx="2463128" cy="58882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2000" dirty="0">
                    <a:latin typeface="Arial" panose="020B0604020202020204" pitchFamily="34" charset="0"/>
                  </a:rPr>
                  <a:t>      no vibration</a:t>
                </a:r>
              </a:p>
            </p:txBody>
          </p:sp>
          <p:pic>
            <p:nvPicPr>
              <p:cNvPr id="106" name="Picture 53">
                <a:extLst>
                  <a:ext uri="{FF2B5EF4-FFF2-40B4-BE49-F238E27FC236}">
                    <a16:creationId xmlns:a16="http://schemas.microsoft.com/office/drawing/2014/main" id="{CB956F7F-AED7-4A04-893D-90EB8443A6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9831" y="5849109"/>
                <a:ext cx="435600" cy="435600"/>
              </a:xfrm>
              <a:prstGeom prst="rect">
                <a:avLst/>
              </a:prstGeom>
            </p:spPr>
          </p:pic>
        </p:grpSp>
        <p:grpSp>
          <p:nvGrpSpPr>
            <p:cNvPr id="93" name="Group 30">
              <a:extLst>
                <a:ext uri="{FF2B5EF4-FFF2-40B4-BE49-F238E27FC236}">
                  <a16:creationId xmlns:a16="http://schemas.microsoft.com/office/drawing/2014/main" id="{05B19C09-5230-4D5F-BCDD-95A66BAFC87D}"/>
                </a:ext>
              </a:extLst>
            </p:cNvPr>
            <p:cNvGrpSpPr/>
            <p:nvPr/>
          </p:nvGrpSpPr>
          <p:grpSpPr>
            <a:xfrm>
              <a:off x="284386" y="4418949"/>
              <a:ext cx="3299830" cy="588828"/>
              <a:chOff x="3694849" y="4981151"/>
              <a:chExt cx="3299830" cy="588828"/>
            </a:xfrm>
          </p:grpSpPr>
          <p:sp>
            <p:nvSpPr>
              <p:cNvPr id="103" name="TextBox 23">
                <a:extLst>
                  <a:ext uri="{FF2B5EF4-FFF2-40B4-BE49-F238E27FC236}">
                    <a16:creationId xmlns:a16="http://schemas.microsoft.com/office/drawing/2014/main" id="{E4F12A80-AAE0-40E9-AD8B-6415B631897F}"/>
                  </a:ext>
                </a:extLst>
              </p:cNvPr>
              <p:cNvSpPr txBox="1"/>
              <p:nvPr/>
            </p:nvSpPr>
            <p:spPr>
              <a:xfrm>
                <a:off x="3766074" y="4981151"/>
                <a:ext cx="3228605" cy="588828"/>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a:latin typeface="Arial" panose="020B0604020202020204" pitchFamily="34" charset="0"/>
                  </a:rPr>
                  <a:t>     less infrastructure</a:t>
                </a:r>
              </a:p>
            </p:txBody>
          </p:sp>
          <p:pic>
            <p:nvPicPr>
              <p:cNvPr id="104" name="Picture 54">
                <a:extLst>
                  <a:ext uri="{FF2B5EF4-FFF2-40B4-BE49-F238E27FC236}">
                    <a16:creationId xmlns:a16="http://schemas.microsoft.com/office/drawing/2014/main" id="{0C7766CC-4214-409A-9803-70E30BACA0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4849" y="5025241"/>
                <a:ext cx="435600" cy="435600"/>
              </a:xfrm>
              <a:prstGeom prst="rect">
                <a:avLst/>
              </a:prstGeom>
            </p:spPr>
          </p:pic>
        </p:grpSp>
        <p:grpSp>
          <p:nvGrpSpPr>
            <p:cNvPr id="94" name="Group 29">
              <a:extLst>
                <a:ext uri="{FF2B5EF4-FFF2-40B4-BE49-F238E27FC236}">
                  <a16:creationId xmlns:a16="http://schemas.microsoft.com/office/drawing/2014/main" id="{AB0A960E-88A7-4463-AD41-D16759D7583B}"/>
                </a:ext>
              </a:extLst>
            </p:cNvPr>
            <p:cNvGrpSpPr/>
            <p:nvPr/>
          </p:nvGrpSpPr>
          <p:grpSpPr>
            <a:xfrm>
              <a:off x="340439" y="3060106"/>
              <a:ext cx="3123424" cy="588828"/>
              <a:chOff x="4091596" y="3842663"/>
              <a:chExt cx="3123424" cy="588828"/>
            </a:xfrm>
          </p:grpSpPr>
          <p:sp>
            <p:nvSpPr>
              <p:cNvPr id="101" name="TextBox 8">
                <a:extLst>
                  <a:ext uri="{FF2B5EF4-FFF2-40B4-BE49-F238E27FC236}">
                    <a16:creationId xmlns:a16="http://schemas.microsoft.com/office/drawing/2014/main" id="{3CCD8E49-1D0D-410D-B5AE-7B5EBDB865C8}"/>
                  </a:ext>
                </a:extLst>
              </p:cNvPr>
              <p:cNvSpPr txBox="1"/>
              <p:nvPr/>
            </p:nvSpPr>
            <p:spPr>
              <a:xfrm>
                <a:off x="4091596" y="3842663"/>
                <a:ext cx="3123424" cy="58882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a:latin typeface="Arial" panose="020B0604020202020204" pitchFamily="34" charset="0"/>
                  </a:rPr>
                  <a:t>      no power cables</a:t>
                </a:r>
              </a:p>
            </p:txBody>
          </p:sp>
          <p:pic>
            <p:nvPicPr>
              <p:cNvPr id="102" name="Picture 55">
                <a:extLst>
                  <a:ext uri="{FF2B5EF4-FFF2-40B4-BE49-F238E27FC236}">
                    <a16:creationId xmlns:a16="http://schemas.microsoft.com/office/drawing/2014/main" id="{58A819BD-B319-4AAC-85D4-E3D5CF57EB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4108007" y="3914304"/>
                <a:ext cx="435600" cy="435600"/>
              </a:xfrm>
              <a:prstGeom prst="rect">
                <a:avLst/>
              </a:prstGeom>
            </p:spPr>
          </p:pic>
        </p:grpSp>
        <p:grpSp>
          <p:nvGrpSpPr>
            <p:cNvPr id="95" name="Group 27">
              <a:extLst>
                <a:ext uri="{FF2B5EF4-FFF2-40B4-BE49-F238E27FC236}">
                  <a16:creationId xmlns:a16="http://schemas.microsoft.com/office/drawing/2014/main" id="{C48BF07C-A21C-463D-8B0B-51CC0E5B523F}"/>
                </a:ext>
              </a:extLst>
            </p:cNvPr>
            <p:cNvGrpSpPr/>
            <p:nvPr/>
          </p:nvGrpSpPr>
          <p:grpSpPr>
            <a:xfrm>
              <a:off x="315601" y="2380684"/>
              <a:ext cx="3587184" cy="588828"/>
              <a:chOff x="231900" y="3867842"/>
              <a:chExt cx="3587184" cy="588828"/>
            </a:xfrm>
          </p:grpSpPr>
          <p:sp>
            <p:nvSpPr>
              <p:cNvPr id="99" name="TextBox 10">
                <a:extLst>
                  <a:ext uri="{FF2B5EF4-FFF2-40B4-BE49-F238E27FC236}">
                    <a16:creationId xmlns:a16="http://schemas.microsoft.com/office/drawing/2014/main" id="{55739C12-4AAD-4A78-9169-8F0C47A50936}"/>
                  </a:ext>
                </a:extLst>
              </p:cNvPr>
              <p:cNvSpPr txBox="1"/>
              <p:nvPr/>
            </p:nvSpPr>
            <p:spPr>
              <a:xfrm>
                <a:off x="442824" y="3867842"/>
                <a:ext cx="3376260" cy="58882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2000" dirty="0">
                    <a:latin typeface="Arial" panose="020B0604020202020204" pitchFamily="34" charset="0"/>
                  </a:rPr>
                  <a:t>      no power supplies</a:t>
                </a:r>
              </a:p>
            </p:txBody>
          </p:sp>
          <p:pic>
            <p:nvPicPr>
              <p:cNvPr id="100" name="Picture 58">
                <a:extLst>
                  <a:ext uri="{FF2B5EF4-FFF2-40B4-BE49-F238E27FC236}">
                    <a16:creationId xmlns:a16="http://schemas.microsoft.com/office/drawing/2014/main" id="{C9B9EE71-F2F9-475D-8FB0-1713DF83CC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1900" y="3933836"/>
                <a:ext cx="435600" cy="435600"/>
              </a:xfrm>
              <a:prstGeom prst="rect">
                <a:avLst/>
              </a:prstGeom>
            </p:spPr>
          </p:pic>
        </p:grpSp>
        <p:grpSp>
          <p:nvGrpSpPr>
            <p:cNvPr id="96" name="Group 57">
              <a:extLst>
                <a:ext uri="{FF2B5EF4-FFF2-40B4-BE49-F238E27FC236}">
                  <a16:creationId xmlns:a16="http://schemas.microsoft.com/office/drawing/2014/main" id="{2DC0F972-F514-45A4-9034-B6B78C9C361E}"/>
                </a:ext>
              </a:extLst>
            </p:cNvPr>
            <p:cNvGrpSpPr/>
            <p:nvPr/>
          </p:nvGrpSpPr>
          <p:grpSpPr>
            <a:xfrm>
              <a:off x="368778" y="5098370"/>
              <a:ext cx="3556066" cy="588828"/>
              <a:chOff x="7278693" y="2731727"/>
              <a:chExt cx="3556066" cy="588828"/>
            </a:xfrm>
          </p:grpSpPr>
          <p:sp>
            <p:nvSpPr>
              <p:cNvPr id="97" name="TextBox 59">
                <a:extLst>
                  <a:ext uri="{FF2B5EF4-FFF2-40B4-BE49-F238E27FC236}">
                    <a16:creationId xmlns:a16="http://schemas.microsoft.com/office/drawing/2014/main" id="{D92649E1-1406-4829-8094-F3D5A0E2294F}"/>
                  </a:ext>
                </a:extLst>
              </p:cNvPr>
              <p:cNvSpPr txBox="1"/>
              <p:nvPr/>
            </p:nvSpPr>
            <p:spPr>
              <a:xfrm>
                <a:off x="7280504" y="2731727"/>
                <a:ext cx="3554255" cy="588828"/>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a:latin typeface="Arial" panose="020B0604020202020204" pitchFamily="34" charset="0"/>
                  </a:rPr>
                  <a:t>      lower running costs</a:t>
                </a:r>
              </a:p>
            </p:txBody>
          </p:sp>
          <p:pic>
            <p:nvPicPr>
              <p:cNvPr id="98" name="Picture 60">
                <a:extLst>
                  <a:ext uri="{FF2B5EF4-FFF2-40B4-BE49-F238E27FC236}">
                    <a16:creationId xmlns:a16="http://schemas.microsoft.com/office/drawing/2014/main" id="{26A21C7B-EBD8-42DA-9D9A-791364EBED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78693" y="2822008"/>
                <a:ext cx="435600" cy="435600"/>
              </a:xfrm>
              <a:prstGeom prst="rect">
                <a:avLst/>
              </a:prstGeom>
            </p:spPr>
          </p:pic>
        </p:grpSp>
      </p:grpSp>
      <p:grpSp>
        <p:nvGrpSpPr>
          <p:cNvPr id="67" name="Group 61">
            <a:extLst>
              <a:ext uri="{FF2B5EF4-FFF2-40B4-BE49-F238E27FC236}">
                <a16:creationId xmlns:a16="http://schemas.microsoft.com/office/drawing/2014/main" id="{3BAC908A-D50A-475B-AA26-EF829DCB4095}"/>
              </a:ext>
            </a:extLst>
          </p:cNvPr>
          <p:cNvGrpSpPr/>
          <p:nvPr/>
        </p:nvGrpSpPr>
        <p:grpSpPr>
          <a:xfrm>
            <a:off x="6230323" y="2029000"/>
            <a:ext cx="2329353" cy="442673"/>
            <a:chOff x="7086652" y="1785255"/>
            <a:chExt cx="2891419" cy="584858"/>
          </a:xfrm>
        </p:grpSpPr>
        <p:sp>
          <p:nvSpPr>
            <p:cNvPr id="86" name="TextBox 62">
              <a:extLst>
                <a:ext uri="{FF2B5EF4-FFF2-40B4-BE49-F238E27FC236}">
                  <a16:creationId xmlns:a16="http://schemas.microsoft.com/office/drawing/2014/main" id="{A3CEA5BD-E65C-4648-87EE-EB453409D75A}"/>
                </a:ext>
              </a:extLst>
            </p:cNvPr>
            <p:cNvSpPr txBox="1"/>
            <p:nvPr/>
          </p:nvSpPr>
          <p:spPr>
            <a:xfrm>
              <a:off x="7086652" y="1785255"/>
              <a:ext cx="2891419" cy="584858"/>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2000" dirty="0">
                  <a:latin typeface="Arial" panose="020B0604020202020204" pitchFamily="34" charset="0"/>
                </a:rPr>
                <a:t>handling issues     </a:t>
              </a:r>
            </a:p>
          </p:txBody>
        </p:sp>
        <p:pic>
          <p:nvPicPr>
            <p:cNvPr id="87" name="Picture 63">
              <a:extLst>
                <a:ext uri="{FF2B5EF4-FFF2-40B4-BE49-F238E27FC236}">
                  <a16:creationId xmlns:a16="http://schemas.microsoft.com/office/drawing/2014/main" id="{4D5133D9-9046-44AB-8A0D-D95125E130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39209" y="1846974"/>
              <a:ext cx="435600" cy="435600"/>
            </a:xfrm>
            <a:prstGeom prst="rect">
              <a:avLst/>
            </a:prstGeom>
          </p:spPr>
        </p:pic>
      </p:grpSp>
      <p:grpSp>
        <p:nvGrpSpPr>
          <p:cNvPr id="68" name="Group 64">
            <a:extLst>
              <a:ext uri="{FF2B5EF4-FFF2-40B4-BE49-F238E27FC236}">
                <a16:creationId xmlns:a16="http://schemas.microsoft.com/office/drawing/2014/main" id="{B0F4C1ED-1EB1-4716-8D90-9F295CEF1DDB}"/>
              </a:ext>
            </a:extLst>
          </p:cNvPr>
          <p:cNvGrpSpPr/>
          <p:nvPr/>
        </p:nvGrpSpPr>
        <p:grpSpPr>
          <a:xfrm>
            <a:off x="6333633" y="1520116"/>
            <a:ext cx="2226043" cy="442673"/>
            <a:chOff x="3703896" y="2921370"/>
            <a:chExt cx="2763180" cy="584858"/>
          </a:xfrm>
        </p:grpSpPr>
        <p:sp>
          <p:nvSpPr>
            <p:cNvPr id="84" name="TextBox 65">
              <a:extLst>
                <a:ext uri="{FF2B5EF4-FFF2-40B4-BE49-F238E27FC236}">
                  <a16:creationId xmlns:a16="http://schemas.microsoft.com/office/drawing/2014/main" id="{E036C682-F39C-4377-8D4F-5D12DFD892F4}"/>
                </a:ext>
              </a:extLst>
            </p:cNvPr>
            <p:cNvSpPr txBox="1"/>
            <p:nvPr/>
          </p:nvSpPr>
          <p:spPr>
            <a:xfrm>
              <a:off x="3703896" y="2921370"/>
              <a:ext cx="2763180" cy="58485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2000" dirty="0">
                  <a:latin typeface="Arial" panose="020B0604020202020204" pitchFamily="34" charset="0"/>
                </a:rPr>
                <a:t>difficult to tune     </a:t>
              </a:r>
            </a:p>
          </p:txBody>
        </p:sp>
        <p:pic>
          <p:nvPicPr>
            <p:cNvPr id="85" name="Picture 66">
              <a:extLst>
                <a:ext uri="{FF2B5EF4-FFF2-40B4-BE49-F238E27FC236}">
                  <a16:creationId xmlns:a16="http://schemas.microsoft.com/office/drawing/2014/main" id="{D5E17FDB-0493-47E1-8F26-2CCCA4AC82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47443" y="2993010"/>
              <a:ext cx="435600" cy="435600"/>
            </a:xfrm>
            <a:prstGeom prst="rect">
              <a:avLst/>
            </a:prstGeom>
          </p:spPr>
        </p:pic>
      </p:grpSp>
      <p:grpSp>
        <p:nvGrpSpPr>
          <p:cNvPr id="69" name="Group 67">
            <a:extLst>
              <a:ext uri="{FF2B5EF4-FFF2-40B4-BE49-F238E27FC236}">
                <a16:creationId xmlns:a16="http://schemas.microsoft.com/office/drawing/2014/main" id="{8A0C3644-70E7-4ED5-A59F-333C35AB54DF}"/>
              </a:ext>
            </a:extLst>
          </p:cNvPr>
          <p:cNvGrpSpPr/>
          <p:nvPr/>
        </p:nvGrpSpPr>
        <p:grpSpPr>
          <a:xfrm>
            <a:off x="5830550" y="4064543"/>
            <a:ext cx="2729125" cy="442673"/>
            <a:chOff x="806413" y="4205469"/>
            <a:chExt cx="3387654" cy="584858"/>
          </a:xfrm>
        </p:grpSpPr>
        <p:sp>
          <p:nvSpPr>
            <p:cNvPr id="82" name="TextBox 68">
              <a:extLst>
                <a:ext uri="{FF2B5EF4-FFF2-40B4-BE49-F238E27FC236}">
                  <a16:creationId xmlns:a16="http://schemas.microsoft.com/office/drawing/2014/main" id="{76BA133C-650A-4A74-AA13-276E0EEF882B}"/>
                </a:ext>
              </a:extLst>
            </p:cNvPr>
            <p:cNvSpPr txBox="1"/>
            <p:nvPr/>
          </p:nvSpPr>
          <p:spPr>
            <a:xfrm>
              <a:off x="806413" y="4205469"/>
              <a:ext cx="3387654" cy="584858"/>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2000" dirty="0">
                  <a:latin typeface="Arial" panose="020B0604020202020204" pitchFamily="34" charset="0"/>
                </a:rPr>
                <a:t>temperature stability   </a:t>
              </a:r>
            </a:p>
          </p:txBody>
        </p:sp>
        <p:pic>
          <p:nvPicPr>
            <p:cNvPr id="83" name="Picture 69">
              <a:extLst>
                <a:ext uri="{FF2B5EF4-FFF2-40B4-BE49-F238E27FC236}">
                  <a16:creationId xmlns:a16="http://schemas.microsoft.com/office/drawing/2014/main" id="{4593CB4F-40C5-4E8B-A8BB-10A9A8BC6B8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35989" y="4274241"/>
              <a:ext cx="435600" cy="435600"/>
            </a:xfrm>
            <a:prstGeom prst="rect">
              <a:avLst/>
            </a:prstGeom>
          </p:spPr>
        </p:pic>
      </p:grpSp>
      <p:grpSp>
        <p:nvGrpSpPr>
          <p:cNvPr id="70" name="Group 79">
            <a:extLst>
              <a:ext uri="{FF2B5EF4-FFF2-40B4-BE49-F238E27FC236}">
                <a16:creationId xmlns:a16="http://schemas.microsoft.com/office/drawing/2014/main" id="{CC39F29D-7024-4D3F-B36D-1DECCADAF3A9}"/>
              </a:ext>
            </a:extLst>
          </p:cNvPr>
          <p:cNvGrpSpPr/>
          <p:nvPr/>
        </p:nvGrpSpPr>
        <p:grpSpPr>
          <a:xfrm>
            <a:off x="5772287" y="4573431"/>
            <a:ext cx="2787389" cy="442673"/>
            <a:chOff x="774087" y="4878918"/>
            <a:chExt cx="3459978" cy="584858"/>
          </a:xfrm>
        </p:grpSpPr>
        <p:sp>
          <p:nvSpPr>
            <p:cNvPr id="80" name="TextBox 80">
              <a:extLst>
                <a:ext uri="{FF2B5EF4-FFF2-40B4-BE49-F238E27FC236}">
                  <a16:creationId xmlns:a16="http://schemas.microsoft.com/office/drawing/2014/main" id="{C4255CDA-A633-4899-99CE-E4850486633A}"/>
                </a:ext>
              </a:extLst>
            </p:cNvPr>
            <p:cNvSpPr txBox="1"/>
            <p:nvPr/>
          </p:nvSpPr>
          <p:spPr>
            <a:xfrm>
              <a:off x="774087" y="4878918"/>
              <a:ext cx="3459978" cy="584858"/>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2000" dirty="0">
                  <a:latin typeface="Arial" panose="020B0604020202020204" pitchFamily="34" charset="0"/>
                </a:rPr>
                <a:t>radiation resistance     </a:t>
              </a:r>
            </a:p>
          </p:txBody>
        </p:sp>
        <p:pic>
          <p:nvPicPr>
            <p:cNvPr id="81" name="Picture 81">
              <a:extLst>
                <a:ext uri="{FF2B5EF4-FFF2-40B4-BE49-F238E27FC236}">
                  <a16:creationId xmlns:a16="http://schemas.microsoft.com/office/drawing/2014/main" id="{BED2363D-6D16-43B7-920E-C0DBD981077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95202" y="4950559"/>
              <a:ext cx="435600" cy="435600"/>
            </a:xfrm>
            <a:prstGeom prst="rect">
              <a:avLst/>
            </a:prstGeom>
          </p:spPr>
        </p:pic>
      </p:grpSp>
      <p:grpSp>
        <p:nvGrpSpPr>
          <p:cNvPr id="71" name="Group 82">
            <a:extLst>
              <a:ext uri="{FF2B5EF4-FFF2-40B4-BE49-F238E27FC236}">
                <a16:creationId xmlns:a16="http://schemas.microsoft.com/office/drawing/2014/main" id="{44E4DF07-F08F-4ABA-9A6D-D2454F2CEE37}"/>
              </a:ext>
            </a:extLst>
          </p:cNvPr>
          <p:cNvGrpSpPr/>
          <p:nvPr/>
        </p:nvGrpSpPr>
        <p:grpSpPr>
          <a:xfrm>
            <a:off x="6104079" y="3046772"/>
            <a:ext cx="2455597" cy="442673"/>
            <a:chOff x="8081404" y="2704567"/>
            <a:chExt cx="3048125" cy="584858"/>
          </a:xfrm>
        </p:grpSpPr>
        <p:sp>
          <p:nvSpPr>
            <p:cNvPr id="78" name="TextBox 83">
              <a:extLst>
                <a:ext uri="{FF2B5EF4-FFF2-40B4-BE49-F238E27FC236}">
                  <a16:creationId xmlns:a16="http://schemas.microsoft.com/office/drawing/2014/main" id="{0A7DB187-0162-44F7-BC79-ED98065E0EE0}"/>
                </a:ext>
              </a:extLst>
            </p:cNvPr>
            <p:cNvSpPr txBox="1"/>
            <p:nvPr/>
          </p:nvSpPr>
          <p:spPr>
            <a:xfrm>
              <a:off x="8081404" y="2704567"/>
              <a:ext cx="3048125" cy="58485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2000" dirty="0">
                  <a:latin typeface="Arial" panose="020B0604020202020204" pitchFamily="34" charset="0"/>
                </a:rPr>
                <a:t>sintered material     </a:t>
              </a:r>
            </a:p>
          </p:txBody>
        </p:sp>
        <p:pic>
          <p:nvPicPr>
            <p:cNvPr id="79" name="Picture 84">
              <a:extLst>
                <a:ext uri="{FF2B5EF4-FFF2-40B4-BE49-F238E27FC236}">
                  <a16:creationId xmlns:a16="http://schemas.microsoft.com/office/drawing/2014/main" id="{7320BE1A-C0D9-43E8-81F1-8A0EA6DB0F9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72864" y="2776208"/>
              <a:ext cx="435600" cy="435600"/>
            </a:xfrm>
            <a:prstGeom prst="rect">
              <a:avLst/>
            </a:prstGeom>
          </p:spPr>
        </p:pic>
      </p:grpSp>
      <p:grpSp>
        <p:nvGrpSpPr>
          <p:cNvPr id="72" name="Group 85">
            <a:extLst>
              <a:ext uri="{FF2B5EF4-FFF2-40B4-BE49-F238E27FC236}">
                <a16:creationId xmlns:a16="http://schemas.microsoft.com/office/drawing/2014/main" id="{1161D6B3-278D-4F09-9F8F-C66E93A8A437}"/>
              </a:ext>
            </a:extLst>
          </p:cNvPr>
          <p:cNvGrpSpPr/>
          <p:nvPr/>
        </p:nvGrpSpPr>
        <p:grpSpPr>
          <a:xfrm>
            <a:off x="6146160" y="3555658"/>
            <a:ext cx="2413516" cy="442673"/>
            <a:chOff x="6098986" y="3983510"/>
            <a:chExt cx="2995890" cy="584858"/>
          </a:xfrm>
        </p:grpSpPr>
        <p:sp>
          <p:nvSpPr>
            <p:cNvPr id="76" name="TextBox 86">
              <a:extLst>
                <a:ext uri="{FF2B5EF4-FFF2-40B4-BE49-F238E27FC236}">
                  <a16:creationId xmlns:a16="http://schemas.microsoft.com/office/drawing/2014/main" id="{9B8184BE-CE5B-485D-B3DC-C0EC33ABD527}"/>
                </a:ext>
              </a:extLst>
            </p:cNvPr>
            <p:cNvSpPr txBox="1"/>
            <p:nvPr/>
          </p:nvSpPr>
          <p:spPr>
            <a:xfrm>
              <a:off x="6098986" y="3983510"/>
              <a:ext cx="2995890" cy="584858"/>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2000" dirty="0">
                  <a:latin typeface="Arial" panose="020B0604020202020204" pitchFamily="34" charset="0"/>
                </a:rPr>
                <a:t>block tolerances     </a:t>
              </a:r>
            </a:p>
          </p:txBody>
        </p:sp>
        <p:pic>
          <p:nvPicPr>
            <p:cNvPr id="77" name="Picture 87">
              <a:extLst>
                <a:ext uri="{FF2B5EF4-FFF2-40B4-BE49-F238E27FC236}">
                  <a16:creationId xmlns:a16="http://schemas.microsoft.com/office/drawing/2014/main" id="{90A175B7-FC87-4D35-B82B-813FC5FDE3A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56014" y="4059310"/>
              <a:ext cx="435600" cy="435600"/>
            </a:xfrm>
            <a:prstGeom prst="rect">
              <a:avLst/>
            </a:prstGeom>
          </p:spPr>
        </p:pic>
      </p:grpSp>
      <p:grpSp>
        <p:nvGrpSpPr>
          <p:cNvPr id="73" name="Group 88">
            <a:extLst>
              <a:ext uri="{FF2B5EF4-FFF2-40B4-BE49-F238E27FC236}">
                <a16:creationId xmlns:a16="http://schemas.microsoft.com/office/drawing/2014/main" id="{352B968B-573E-4E6D-B115-B768136AB192}"/>
              </a:ext>
            </a:extLst>
          </p:cNvPr>
          <p:cNvGrpSpPr/>
          <p:nvPr/>
        </p:nvGrpSpPr>
        <p:grpSpPr>
          <a:xfrm>
            <a:off x="6704750" y="2537887"/>
            <a:ext cx="1854927" cy="442673"/>
            <a:chOff x="1234861" y="3203490"/>
            <a:chExt cx="2302515" cy="584858"/>
          </a:xfrm>
        </p:grpSpPr>
        <p:sp>
          <p:nvSpPr>
            <p:cNvPr id="74" name="TextBox 89">
              <a:extLst>
                <a:ext uri="{FF2B5EF4-FFF2-40B4-BE49-F238E27FC236}">
                  <a16:creationId xmlns:a16="http://schemas.microsoft.com/office/drawing/2014/main" id="{6FB13AF0-E59E-4FDC-8BC0-12E4D6964458}"/>
                </a:ext>
              </a:extLst>
            </p:cNvPr>
            <p:cNvSpPr txBox="1"/>
            <p:nvPr/>
          </p:nvSpPr>
          <p:spPr>
            <a:xfrm>
              <a:off x="1234861" y="3203490"/>
              <a:ext cx="2302515" cy="584858"/>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2000" dirty="0">
                  <a:latin typeface="Arial" panose="020B0604020202020204" pitchFamily="34" charset="0"/>
                </a:rPr>
                <a:t>capital cost     </a:t>
              </a:r>
            </a:p>
          </p:txBody>
        </p:sp>
        <p:pic>
          <p:nvPicPr>
            <p:cNvPr id="75" name="Picture 90">
              <a:extLst>
                <a:ext uri="{FF2B5EF4-FFF2-40B4-BE49-F238E27FC236}">
                  <a16:creationId xmlns:a16="http://schemas.microsoft.com/office/drawing/2014/main" id="{CFE84E02-F7C3-4E30-87CA-C38EEE453AC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17743" y="3275131"/>
              <a:ext cx="435600" cy="435600"/>
            </a:xfrm>
            <a:prstGeom prst="rect">
              <a:avLst/>
            </a:prstGeom>
          </p:spPr>
        </p:pic>
      </p:grpSp>
      <p:sp>
        <p:nvSpPr>
          <p:cNvPr id="115" name="Footer Placeholder 2">
            <a:extLst>
              <a:ext uri="{FF2B5EF4-FFF2-40B4-BE49-F238E27FC236}">
                <a16:creationId xmlns:a16="http://schemas.microsoft.com/office/drawing/2014/main" id="{DDC47464-0C12-4EB0-AC8B-127D65EE9D71}"/>
              </a:ext>
            </a:extLst>
          </p:cNvPr>
          <p:cNvSpPr>
            <a:spLocks noGrp="1"/>
          </p:cNvSpPr>
          <p:nvPr>
            <p:ph type="ftr" sz="quarter" idx="11"/>
          </p:nvPr>
        </p:nvSpPr>
        <p:spPr>
          <a:xfrm>
            <a:off x="4634498" y="999183"/>
            <a:ext cx="6170762" cy="365125"/>
          </a:xfrm>
        </p:spPr>
        <p:txBody>
          <a:bodyPr/>
          <a:lstStyle/>
          <a:p>
            <a:r>
              <a:rPr lang="en-GB" dirty="0"/>
              <a:t>Ben Shepherd • Permanent Magnets for Accelerators • LCWS, 15-19 May 2023</a:t>
            </a:r>
          </a:p>
        </p:txBody>
      </p:sp>
      <p:sp>
        <p:nvSpPr>
          <p:cNvPr id="116" name="文本框 115">
            <a:extLst>
              <a:ext uri="{FF2B5EF4-FFF2-40B4-BE49-F238E27FC236}">
                <a16:creationId xmlns:a16="http://schemas.microsoft.com/office/drawing/2014/main" id="{18C73F53-482F-42DD-88CD-4698B9980F7A}"/>
              </a:ext>
            </a:extLst>
          </p:cNvPr>
          <p:cNvSpPr txBox="1"/>
          <p:nvPr/>
        </p:nvSpPr>
        <p:spPr>
          <a:xfrm>
            <a:off x="7690001" y="6427411"/>
            <a:ext cx="3682902" cy="307777"/>
          </a:xfrm>
          <a:prstGeom prst="rect">
            <a:avLst/>
          </a:prstGeom>
          <a:noFill/>
        </p:spPr>
        <p:txBody>
          <a:bodyPr wrap="square">
            <a:spAutoFit/>
          </a:bodyPr>
          <a:lstStyle/>
          <a:p>
            <a:r>
              <a:rPr lang="en-US" altLang="zh-CN" sz="1400" b="1" dirty="0">
                <a:solidFill>
                  <a:srgbClr val="0000FF"/>
                </a:solidFill>
              </a:rPr>
              <a:t>https://m.thepaper.cn/baijiahao_19675601</a:t>
            </a:r>
            <a:endParaRPr lang="zh-CN" altLang="en-US" sz="1400" b="1" dirty="0">
              <a:solidFill>
                <a:srgbClr val="0000FF"/>
              </a:solidFill>
            </a:endParaRPr>
          </a:p>
        </p:txBody>
      </p:sp>
      <p:pic>
        <p:nvPicPr>
          <p:cNvPr id="3" name="图片 2">
            <a:extLst>
              <a:ext uri="{FF2B5EF4-FFF2-40B4-BE49-F238E27FC236}">
                <a16:creationId xmlns:a16="http://schemas.microsoft.com/office/drawing/2014/main" id="{0E179410-8100-4850-A562-2B99E3EB6F1A}"/>
              </a:ext>
            </a:extLst>
          </p:cNvPr>
          <p:cNvPicPr>
            <a:picLocks noChangeAspect="1"/>
          </p:cNvPicPr>
          <p:nvPr/>
        </p:nvPicPr>
        <p:blipFill>
          <a:blip r:embed="rId18"/>
          <a:stretch>
            <a:fillRect/>
          </a:stretch>
        </p:blipFill>
        <p:spPr>
          <a:xfrm>
            <a:off x="8781481" y="2444661"/>
            <a:ext cx="3312121" cy="1946089"/>
          </a:xfrm>
          <a:prstGeom prst="rect">
            <a:avLst/>
          </a:prstGeom>
        </p:spPr>
      </p:pic>
    </p:spTree>
    <p:extLst>
      <p:ext uri="{BB962C8B-B14F-4D97-AF65-F5344CB8AC3E}">
        <p14:creationId xmlns:p14="http://schemas.microsoft.com/office/powerpoint/2010/main" val="1489110917"/>
      </p:ext>
    </p:extLst>
  </p:cSld>
  <p:clrMapOvr>
    <a:masterClrMapping/>
  </p:clrMapOvr>
</p:sld>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116505</TotalTime>
  <Words>3898</Words>
  <Application>Microsoft Office PowerPoint</Application>
  <PresentationFormat>宽屏</PresentationFormat>
  <Paragraphs>468</Paragraphs>
  <Slides>39</Slides>
  <Notes>8</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39</vt:i4>
      </vt:variant>
    </vt:vector>
  </HeadingPairs>
  <TitlesOfParts>
    <vt:vector size="58" baseType="lpstr">
      <vt:lpstr>Italic_IV50</vt:lpstr>
      <vt:lpstr>Malgun Gothic</vt:lpstr>
      <vt:lpstr>等线</vt:lpstr>
      <vt:lpstr>等线 Light</vt:lpstr>
      <vt:lpstr>仿宋</vt:lpstr>
      <vt:lpstr>华文楷体</vt:lpstr>
      <vt:lpstr>宋体</vt:lpstr>
      <vt:lpstr>微软雅黑</vt:lpstr>
      <vt:lpstr>幼圆</vt:lpstr>
      <vt:lpstr>Arial</vt:lpstr>
      <vt:lpstr>Arial Black</vt:lpstr>
      <vt:lpstr>Arial Rounded MT Bold</vt:lpstr>
      <vt:lpstr>Calibri</vt:lpstr>
      <vt:lpstr>Cambria Math</vt:lpstr>
      <vt:lpstr>Comic Sans MS</vt:lpstr>
      <vt:lpstr>Tahoma</vt:lpstr>
      <vt:lpstr>Times New Roman</vt:lpstr>
      <vt:lpstr>Wingdings</vt:lpstr>
      <vt:lpstr>4_Office 主题</vt:lpstr>
      <vt:lpstr>PowerPoint 演示文稿</vt:lpstr>
      <vt:lpstr>Content </vt:lpstr>
      <vt:lpstr>High Energy Physics Accelerator：issues and challenges</vt:lpstr>
      <vt:lpstr>Accelerator facility in energy crisis (examples)</vt:lpstr>
      <vt:lpstr>Power consumption estimation of the future high energy accelerator</vt:lpstr>
      <vt:lpstr>PowerPoint 演示文稿</vt:lpstr>
      <vt:lpstr>PowerPoint 演示文稿</vt:lpstr>
      <vt:lpstr>Energy saving initiatives at Accelerator field: BNL</vt:lpstr>
      <vt:lpstr>Permanent magnets (PMs) reduce heat consumption</vt:lpstr>
      <vt:lpstr>Energy saving initiatives at Accelerator field: CERN</vt:lpstr>
      <vt:lpstr>Energy saving initiatives at Accelerator field: CERN</vt:lpstr>
      <vt:lpstr>Energy saving initiatives at Accelerator field: FermiLab</vt:lpstr>
      <vt:lpstr>Energy saving initiatives at Accelerator field: TRIUMF(Canada)</vt:lpstr>
      <vt:lpstr>Energy saving initiatives at Accelerator field: SLAC</vt:lpstr>
      <vt:lpstr>Energy saving initiatives at Accelerator field: ESS</vt:lpstr>
      <vt:lpstr>Energy saving initiatives at Accelerator field: ILC</vt:lpstr>
      <vt:lpstr>PowerPoint 演示文稿</vt:lpstr>
      <vt:lpstr>High Energy Photon Source (HEPS) Photovoltaic facilities</vt:lpstr>
      <vt:lpstr>PowerPoint 演示文稿</vt:lpstr>
      <vt:lpstr>HEPS employs a permanent dipole magnet </vt:lpstr>
      <vt:lpstr>Environmental protection and optimization of Magnet design</vt:lpstr>
      <vt:lpstr>CEPC Booster magnets design</vt:lpstr>
      <vt:lpstr>CEPC Collider magnets design</vt:lpstr>
      <vt:lpstr>Develop the superconducting technology</vt:lpstr>
      <vt:lpstr>Cryogenic AC Power vs Cavity Q0 of CEPC</vt:lpstr>
      <vt:lpstr>IHEP High Q 650 MHz and 1.3 GHz Cavity</vt:lpstr>
      <vt:lpstr>IHEP Mid-T High Q 1.3 GHz Cryomodule</vt:lpstr>
      <vt:lpstr>Develop high-efficiency klystron</vt:lpstr>
      <vt:lpstr>Optimization of the large cryogenic system</vt:lpstr>
      <vt:lpstr>Full recovery/recycling of the liquid helium/helium gas</vt:lpstr>
      <vt:lpstr>HEPS Waste Heat Sources Utilization</vt:lpstr>
      <vt:lpstr>PowerPoint 演示文稿</vt:lpstr>
      <vt:lpstr>Energy Saving Measures of IHEP: further develop the Energy Recovery Type klystron</vt:lpstr>
      <vt:lpstr>New possible scheme: waste heat recovery technology</vt:lpstr>
      <vt:lpstr>New possible scheme: waste heat recovery technology</vt:lpstr>
      <vt:lpstr>As for AHP, What does the solar-transfer-electricity driven efficiency vs. solar-transfer-thermal driven efficiency look? </vt:lpstr>
      <vt:lpstr>Basic working principle of the absorption heat pump </vt:lpstr>
      <vt:lpstr>Application difficulties and challenges for AHP technology?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Simulation of CEPC project</dc:title>
  <dc:creator>[葛锐]</dc:creator>
  <cp:lastModifiedBy>gerui</cp:lastModifiedBy>
  <cp:revision>1190</cp:revision>
  <dcterms:created xsi:type="dcterms:W3CDTF">2019-07-08T06:55:01Z</dcterms:created>
  <dcterms:modified xsi:type="dcterms:W3CDTF">2023-10-27T03:51:45Z</dcterms:modified>
</cp:coreProperties>
</file>