
<file path=[Content_Types].xml><?xml version="1.0" encoding="utf-8"?>
<Types xmlns="http://schemas.openxmlformats.org/package/2006/content-types">
  <Default Extension="png" ContentType="image/png"/>
  <Default Extension="bin" ContentType="application/vnd.ms-office.activeX"/>
  <Default Extension="emf" ContentType="image/x-emf"/>
  <Default Extension="wmf" ContentType="image/x-w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activeX/activeX1.xml" ContentType="application/vnd.ms-office.activeX+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activeX/activeX2.xml" ContentType="application/vnd.ms-office.activeX+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2"/>
  </p:notesMasterIdLst>
  <p:handoutMasterIdLst>
    <p:handoutMasterId r:id="rId23"/>
  </p:handoutMasterIdLst>
  <p:sldIdLst>
    <p:sldId id="572" r:id="rId2"/>
    <p:sldId id="616" r:id="rId3"/>
    <p:sldId id="680" r:id="rId4"/>
    <p:sldId id="681" r:id="rId5"/>
    <p:sldId id="682" r:id="rId6"/>
    <p:sldId id="304" r:id="rId7"/>
    <p:sldId id="664" r:id="rId8"/>
    <p:sldId id="663" r:id="rId9"/>
    <p:sldId id="646" r:id="rId10"/>
    <p:sldId id="662" r:id="rId11"/>
    <p:sldId id="661" r:id="rId12"/>
    <p:sldId id="563" r:id="rId13"/>
    <p:sldId id="564" r:id="rId14"/>
    <p:sldId id="665" r:id="rId15"/>
    <p:sldId id="679" r:id="rId16"/>
    <p:sldId id="643" r:id="rId17"/>
    <p:sldId id="263" r:id="rId18"/>
    <p:sldId id="265" r:id="rId19"/>
    <p:sldId id="627" r:id="rId20"/>
    <p:sldId id="287" r:id="rId21"/>
  </p:sldIdLst>
  <p:sldSz cx="12192000" cy="6858000"/>
  <p:notesSz cx="7099300" cy="102346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024" userDrawn="1">
          <p15:clr>
            <a:srgbClr val="A4A3A4"/>
          </p15:clr>
        </p15:guide>
        <p15:guide id="2" pos="257" userDrawn="1">
          <p15:clr>
            <a:srgbClr val="A4A3A4"/>
          </p15:clr>
        </p15:guide>
      </p15:sldGuideLst>
    </p:ext>
    <p:ext uri="{2D200454-40CA-4A62-9FC3-DE9A4176ACB9}">
      <p15:notesGuideLst xmlns:p15="http://schemas.microsoft.com/office/powerpoint/2012/main">
        <p15:guide id="1" orient="horz" pos="3224" userDrawn="1">
          <p15:clr>
            <a:srgbClr val="A4A3A4"/>
          </p15:clr>
        </p15:guide>
        <p15:guide id="2" pos="2236"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66CC"/>
    <a:srgbClr val="FEF0E6"/>
    <a:srgbClr val="FF9900"/>
    <a:srgbClr val="00CC66"/>
    <a:srgbClr val="F2F2F2"/>
    <a:srgbClr val="C2FA9C"/>
    <a:srgbClr val="B0F97F"/>
    <a:srgbClr val="FFFFCC"/>
    <a:srgbClr val="0081D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12" autoAdjust="0"/>
    <p:restoredTop sz="93883" autoAdjust="0"/>
  </p:normalViewPr>
  <p:slideViewPr>
    <p:cSldViewPr showGuides="1">
      <p:cViewPr varScale="1">
        <p:scale>
          <a:sx n="62" d="100"/>
          <a:sy n="62" d="100"/>
        </p:scale>
        <p:origin x="372" y="40"/>
      </p:cViewPr>
      <p:guideLst>
        <p:guide orient="horz" pos="2024"/>
        <p:guide pos="257"/>
      </p:guideLst>
    </p:cSldViewPr>
  </p:slideViewPr>
  <p:notesTextViewPr>
    <p:cViewPr>
      <p:scale>
        <a:sx n="1" d="1"/>
        <a:sy n="1" d="1"/>
      </p:scale>
      <p:origin x="0" y="0"/>
    </p:cViewPr>
  </p:notesTextViewPr>
  <p:sorterViewPr>
    <p:cViewPr>
      <p:scale>
        <a:sx n="50" d="100"/>
        <a:sy n="50" d="100"/>
      </p:scale>
      <p:origin x="0" y="-1492"/>
    </p:cViewPr>
  </p:sorterViewPr>
  <p:notesViewPr>
    <p:cSldViewPr showGuides="1">
      <p:cViewPr>
        <p:scale>
          <a:sx n="100" d="100"/>
          <a:sy n="100" d="100"/>
        </p:scale>
        <p:origin x="5388" y="672"/>
      </p:cViewPr>
      <p:guideLst>
        <p:guide orient="horz" pos="3224"/>
        <p:guide pos="2236"/>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ableStyles" Target="tableStyles.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activeX1.xml><?xml version="1.0" encoding="utf-8"?>
<ax:ocx xmlns:ax="http://schemas.microsoft.com/office/2006/activeX" xmlns:r="http://schemas.openxmlformats.org/officeDocument/2006/relationships" ax:classid="{5512D11A-5CC6-11CF-8D67-00AA00BDCE1D}" ax:persistence="persistStream" r:id="rId1"/>
</file>

<file path=ppt/activeX/activeX2.xml><?xml version="1.0" encoding="utf-8"?>
<ax:ocx xmlns:ax="http://schemas.microsoft.com/office/2006/activeX" xmlns:r="http://schemas.openxmlformats.org/officeDocument/2006/relationships" ax:classid="{5512D11A-5CC6-11CF-8D67-00AA00BDCE1D}" ax:persistence="persistStream" r:id="rId1"/>
</file>

<file path=ppt/drawings/_rels/vmlDrawing1.vml.rels><?xml version="1.0" encoding="UTF-8" standalone="yes"?>
<Relationships xmlns="http://schemas.openxmlformats.org/package/2006/relationships"><Relationship Id="rId1" Type="http://schemas.openxmlformats.org/officeDocument/2006/relationships/image" Target="../media/image16.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6.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3076363" cy="513508"/>
          </a:xfrm>
          <a:prstGeom prst="rect">
            <a:avLst/>
          </a:prstGeom>
        </p:spPr>
        <p:txBody>
          <a:bodyPr vert="horz" lIns="99048" tIns="49524" rIns="99048" bIns="49524" rtlCol="0"/>
          <a:lstStyle>
            <a:lvl1pPr algn="l">
              <a:defRPr sz="1300"/>
            </a:lvl1pPr>
          </a:lstStyle>
          <a:p>
            <a:endParaRPr lang="de-DE"/>
          </a:p>
        </p:txBody>
      </p:sp>
      <p:sp>
        <p:nvSpPr>
          <p:cNvPr id="3" name="Datumsplatzhalter 2"/>
          <p:cNvSpPr>
            <a:spLocks noGrp="1"/>
          </p:cNvSpPr>
          <p:nvPr>
            <p:ph type="dt" sz="quarter" idx="1"/>
          </p:nvPr>
        </p:nvSpPr>
        <p:spPr>
          <a:xfrm>
            <a:off x="4021294" y="0"/>
            <a:ext cx="3076363" cy="513508"/>
          </a:xfrm>
          <a:prstGeom prst="rect">
            <a:avLst/>
          </a:prstGeom>
        </p:spPr>
        <p:txBody>
          <a:bodyPr vert="horz" lIns="99048" tIns="49524" rIns="99048" bIns="49524" rtlCol="0"/>
          <a:lstStyle>
            <a:lvl1pPr algn="r">
              <a:defRPr sz="1300"/>
            </a:lvl1pPr>
          </a:lstStyle>
          <a:p>
            <a:fld id="{FC75E6C4-5F43-4FF9-96D4-21B8157BE639}" type="datetimeFigureOut">
              <a:rPr lang="de-DE" smtClean="0"/>
              <a:t>25.10.2023</a:t>
            </a:fld>
            <a:endParaRPr lang="de-DE"/>
          </a:p>
        </p:txBody>
      </p:sp>
      <p:sp>
        <p:nvSpPr>
          <p:cNvPr id="4" name="Fußzeilenplatzhalter 3"/>
          <p:cNvSpPr>
            <a:spLocks noGrp="1"/>
          </p:cNvSpPr>
          <p:nvPr>
            <p:ph type="ftr" sz="quarter" idx="2"/>
          </p:nvPr>
        </p:nvSpPr>
        <p:spPr>
          <a:xfrm>
            <a:off x="0" y="9721107"/>
            <a:ext cx="3076363" cy="513507"/>
          </a:xfrm>
          <a:prstGeom prst="rect">
            <a:avLst/>
          </a:prstGeom>
        </p:spPr>
        <p:txBody>
          <a:bodyPr vert="horz" lIns="99048" tIns="49524" rIns="99048" bIns="49524" rtlCol="0" anchor="b"/>
          <a:lstStyle>
            <a:lvl1pPr algn="l">
              <a:defRPr sz="1300"/>
            </a:lvl1pPr>
          </a:lstStyle>
          <a:p>
            <a:endParaRPr lang="de-DE"/>
          </a:p>
        </p:txBody>
      </p:sp>
      <p:sp>
        <p:nvSpPr>
          <p:cNvPr id="5" name="Foliennummernplatzhalter 4"/>
          <p:cNvSpPr>
            <a:spLocks noGrp="1"/>
          </p:cNvSpPr>
          <p:nvPr>
            <p:ph type="sldNum" sz="quarter" idx="3"/>
          </p:nvPr>
        </p:nvSpPr>
        <p:spPr>
          <a:xfrm>
            <a:off x="4021294" y="9721107"/>
            <a:ext cx="3076363" cy="513507"/>
          </a:xfrm>
          <a:prstGeom prst="rect">
            <a:avLst/>
          </a:prstGeom>
        </p:spPr>
        <p:txBody>
          <a:bodyPr vert="horz" lIns="99048" tIns="49524" rIns="99048" bIns="49524" rtlCol="0" anchor="b"/>
          <a:lstStyle>
            <a:lvl1pPr algn="r">
              <a:defRPr sz="1300"/>
            </a:lvl1pPr>
          </a:lstStyle>
          <a:p>
            <a:fld id="{53E8B182-0F75-451D-B88B-ABD1C205B431}" type="slidenum">
              <a:rPr lang="de-DE" smtClean="0"/>
              <a:t>‹Nr.›</a:t>
            </a:fld>
            <a:endParaRPr lang="de-DE"/>
          </a:p>
        </p:txBody>
      </p:sp>
    </p:spTree>
    <p:extLst>
      <p:ext uri="{BB962C8B-B14F-4D97-AF65-F5344CB8AC3E}">
        <p14:creationId xmlns:p14="http://schemas.microsoft.com/office/powerpoint/2010/main" val="39180968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3076363" cy="513508"/>
          </a:xfrm>
          <a:prstGeom prst="rect">
            <a:avLst/>
          </a:prstGeom>
        </p:spPr>
        <p:txBody>
          <a:bodyPr vert="horz" lIns="99048" tIns="49524" rIns="99048" bIns="49524" rtlCol="0"/>
          <a:lstStyle>
            <a:lvl1pPr algn="l">
              <a:defRPr sz="1300"/>
            </a:lvl1pPr>
          </a:lstStyle>
          <a:p>
            <a:endParaRPr lang="de-DE"/>
          </a:p>
        </p:txBody>
      </p:sp>
      <p:sp>
        <p:nvSpPr>
          <p:cNvPr id="3" name="Datumsplatzhalter 2"/>
          <p:cNvSpPr>
            <a:spLocks noGrp="1"/>
          </p:cNvSpPr>
          <p:nvPr>
            <p:ph type="dt" idx="1"/>
          </p:nvPr>
        </p:nvSpPr>
        <p:spPr>
          <a:xfrm>
            <a:off x="4021294" y="0"/>
            <a:ext cx="3076363" cy="513508"/>
          </a:xfrm>
          <a:prstGeom prst="rect">
            <a:avLst/>
          </a:prstGeom>
        </p:spPr>
        <p:txBody>
          <a:bodyPr vert="horz" lIns="99048" tIns="49524" rIns="99048" bIns="49524" rtlCol="0"/>
          <a:lstStyle>
            <a:lvl1pPr algn="r">
              <a:defRPr sz="1300"/>
            </a:lvl1pPr>
          </a:lstStyle>
          <a:p>
            <a:fld id="{801BD367-6A7A-405A-BFB1-15817186491F}" type="datetimeFigureOut">
              <a:rPr lang="de-DE" smtClean="0"/>
              <a:t>25.10.2023</a:t>
            </a:fld>
            <a:endParaRPr lang="de-DE"/>
          </a:p>
        </p:txBody>
      </p:sp>
      <p:sp>
        <p:nvSpPr>
          <p:cNvPr id="4" name="Folienbildplatzhalter 3"/>
          <p:cNvSpPr>
            <a:spLocks noGrp="1" noRot="1" noChangeAspect="1"/>
          </p:cNvSpPr>
          <p:nvPr>
            <p:ph type="sldImg" idx="2"/>
          </p:nvPr>
        </p:nvSpPr>
        <p:spPr>
          <a:xfrm>
            <a:off x="479425" y="1279525"/>
            <a:ext cx="6140450" cy="3454400"/>
          </a:xfrm>
          <a:prstGeom prst="rect">
            <a:avLst/>
          </a:prstGeom>
          <a:noFill/>
          <a:ln w="12700">
            <a:solidFill>
              <a:prstClr val="black"/>
            </a:solidFill>
          </a:ln>
        </p:spPr>
        <p:txBody>
          <a:bodyPr vert="horz" lIns="99048" tIns="49524" rIns="99048" bIns="49524" rtlCol="0" anchor="ctr"/>
          <a:lstStyle/>
          <a:p>
            <a:endParaRPr lang="de-DE"/>
          </a:p>
        </p:txBody>
      </p:sp>
      <p:sp>
        <p:nvSpPr>
          <p:cNvPr id="5" name="Notizenplatzhalter 4"/>
          <p:cNvSpPr>
            <a:spLocks noGrp="1"/>
          </p:cNvSpPr>
          <p:nvPr>
            <p:ph type="body" sz="quarter" idx="3"/>
          </p:nvPr>
        </p:nvSpPr>
        <p:spPr>
          <a:xfrm>
            <a:off x="709930" y="4925408"/>
            <a:ext cx="5679440" cy="4624704"/>
          </a:xfrm>
          <a:prstGeom prst="rect">
            <a:avLst/>
          </a:prstGeom>
        </p:spPr>
        <p:txBody>
          <a:bodyPr vert="horz" lIns="99048" tIns="49524" rIns="99048" bIns="49524" rtlCol="0"/>
          <a:lstStyle/>
          <a:p>
            <a:pPr lvl="0"/>
            <a:r>
              <a:rPr lang="de-DE" dirty="0"/>
              <a:t>Formatvorlagen des Textmasters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6" name="Fußzeilenplatzhalter 5"/>
          <p:cNvSpPr>
            <a:spLocks noGrp="1"/>
          </p:cNvSpPr>
          <p:nvPr>
            <p:ph type="ftr" sz="quarter" idx="4"/>
          </p:nvPr>
        </p:nvSpPr>
        <p:spPr>
          <a:xfrm>
            <a:off x="0" y="9721107"/>
            <a:ext cx="3076363" cy="513507"/>
          </a:xfrm>
          <a:prstGeom prst="rect">
            <a:avLst/>
          </a:prstGeom>
        </p:spPr>
        <p:txBody>
          <a:bodyPr vert="horz" lIns="99048" tIns="49524" rIns="99048" bIns="49524" rtlCol="0" anchor="b"/>
          <a:lstStyle>
            <a:lvl1pPr algn="l">
              <a:defRPr sz="1300"/>
            </a:lvl1pPr>
          </a:lstStyle>
          <a:p>
            <a:endParaRPr lang="de-DE"/>
          </a:p>
        </p:txBody>
      </p:sp>
      <p:sp>
        <p:nvSpPr>
          <p:cNvPr id="7" name="Foliennummernplatzhalter 6"/>
          <p:cNvSpPr>
            <a:spLocks noGrp="1"/>
          </p:cNvSpPr>
          <p:nvPr>
            <p:ph type="sldNum" sz="quarter" idx="5"/>
          </p:nvPr>
        </p:nvSpPr>
        <p:spPr>
          <a:xfrm>
            <a:off x="4021294" y="9721107"/>
            <a:ext cx="3076363" cy="513507"/>
          </a:xfrm>
          <a:prstGeom prst="rect">
            <a:avLst/>
          </a:prstGeom>
        </p:spPr>
        <p:txBody>
          <a:bodyPr vert="horz" lIns="99048" tIns="49524" rIns="99048" bIns="49524" rtlCol="0" anchor="b"/>
          <a:lstStyle>
            <a:lvl1pPr algn="r">
              <a:defRPr sz="1300"/>
            </a:lvl1pPr>
          </a:lstStyle>
          <a:p>
            <a:fld id="{BE7B5255-5329-45F9-87F3-A2F9FB4734DF}" type="slidenum">
              <a:rPr lang="de-DE" smtClean="0"/>
              <a:t>‹Nr.›</a:t>
            </a:fld>
            <a:endParaRPr lang="de-DE"/>
          </a:p>
        </p:txBody>
      </p:sp>
    </p:spTree>
    <p:extLst>
      <p:ext uri="{BB962C8B-B14F-4D97-AF65-F5344CB8AC3E}">
        <p14:creationId xmlns:p14="http://schemas.microsoft.com/office/powerpoint/2010/main" val="1927676706"/>
      </p:ext>
    </p:extLst>
  </p:cSld>
  <p:clrMap bg1="lt1" tx1="dk1" bg2="lt2" tx2="dk2" accent1="accent1" accent2="accent2" accent3="accent3" accent4="accent4" accent5="accent5" accent6="accent6" hlink="hlink" folHlink="folHlink"/>
  <p:notesStyle>
    <a:lvl1pPr marL="177800" indent="-177800" algn="l" defTabSz="914400" rtl="0" eaLnBrk="1" latinLnBrk="0" hangingPunct="1">
      <a:buFont typeface="Arial" panose="020B0604020202020204" pitchFamily="34" charset="0"/>
      <a:buChar char="•"/>
      <a:defRPr sz="1200" kern="1200">
        <a:solidFill>
          <a:schemeClr val="tx1"/>
        </a:solidFill>
        <a:latin typeface="+mn-lt"/>
        <a:ea typeface="+mn-ea"/>
        <a:cs typeface="+mn-cs"/>
      </a:defRPr>
    </a:lvl1pPr>
    <a:lvl2pPr marL="355600" indent="-177800" algn="l" defTabSz="914400" rtl="0" eaLnBrk="1" latinLnBrk="0" hangingPunct="1">
      <a:buFont typeface="Arial" panose="020B0604020202020204" pitchFamily="34" charset="0"/>
      <a:buChar char="•"/>
      <a:defRPr sz="1200" kern="1200">
        <a:solidFill>
          <a:schemeClr val="tx1"/>
        </a:solidFill>
        <a:latin typeface="+mn-lt"/>
        <a:ea typeface="+mn-ea"/>
        <a:cs typeface="+mn-cs"/>
      </a:defRPr>
    </a:lvl2pPr>
    <a:lvl3pPr marL="542925" indent="-187325" algn="l" defTabSz="914400" rtl="0" eaLnBrk="1" latinLnBrk="0" hangingPunct="1">
      <a:buFont typeface="Arial" panose="020B0604020202020204" pitchFamily="34" charset="0"/>
      <a:buChar char="•"/>
      <a:tabLst/>
      <a:defRPr sz="1200" kern="1200">
        <a:solidFill>
          <a:schemeClr val="tx1"/>
        </a:solidFill>
        <a:latin typeface="+mn-lt"/>
        <a:ea typeface="+mn-ea"/>
        <a:cs typeface="+mn-cs"/>
      </a:defRPr>
    </a:lvl3pPr>
    <a:lvl4pPr marL="720725" indent="-177800" algn="l" defTabSz="914400" rtl="0" eaLnBrk="1" latinLnBrk="0" hangingPunct="1">
      <a:buFont typeface="Arial" panose="020B0604020202020204" pitchFamily="34" charset="0"/>
      <a:buChar char="•"/>
      <a:defRPr sz="1200" kern="1200">
        <a:solidFill>
          <a:schemeClr val="tx1"/>
        </a:solidFill>
        <a:latin typeface="+mn-lt"/>
        <a:ea typeface="+mn-ea"/>
        <a:cs typeface="+mn-cs"/>
      </a:defRPr>
    </a:lvl4pPr>
    <a:lvl5pPr marL="898525" indent="-177800" algn="l" defTabSz="914400" rtl="0" eaLnBrk="1" latinLnBrk="0" hangingPunct="1">
      <a:buFont typeface="Arial" panose="020B0604020202020204" pitchFamily="34" charset="0"/>
      <a:buChar char="•"/>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g86f7824931_0_5:notes"/>
          <p:cNvSpPr txBox="1">
            <a:spLocks noGrp="1"/>
          </p:cNvSpPr>
          <p:nvPr>
            <p:ph type="body" idx="1"/>
          </p:nvPr>
        </p:nvSpPr>
        <p:spPr>
          <a:xfrm>
            <a:off x="734909" y="5512866"/>
            <a:ext cx="5879272" cy="5176310"/>
          </a:xfrm>
          <a:prstGeom prst="rect">
            <a:avLst/>
          </a:prstGeom>
        </p:spPr>
        <p:txBody>
          <a:bodyPr spcFirstLastPara="1" wrap="square" lIns="102627" tIns="51299" rIns="102627" bIns="51299" anchor="t" anchorCtr="0">
            <a:noAutofit/>
          </a:bodyPr>
          <a:lstStyle/>
          <a:p>
            <a:pPr marL="0" indent="0">
              <a:buNone/>
            </a:pPr>
            <a:endParaRPr dirty="0"/>
          </a:p>
        </p:txBody>
      </p:sp>
      <p:sp>
        <p:nvSpPr>
          <p:cNvPr id="137" name="Google Shape;137;g86f7824931_0_5:notes"/>
          <p:cNvSpPr>
            <a:spLocks noGrp="1" noRot="1" noChangeAspect="1"/>
          </p:cNvSpPr>
          <p:nvPr>
            <p:ph type="sldImg" idx="2"/>
          </p:nvPr>
        </p:nvSpPr>
        <p:spPr>
          <a:xfrm>
            <a:off x="239713" y="1431925"/>
            <a:ext cx="6870700" cy="3865563"/>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101426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p11:notes"/>
          <p:cNvSpPr txBox="1">
            <a:spLocks noGrp="1"/>
          </p:cNvSpPr>
          <p:nvPr>
            <p:ph type="body" idx="1"/>
          </p:nvPr>
        </p:nvSpPr>
        <p:spPr>
          <a:xfrm>
            <a:off x="709930" y="4925407"/>
            <a:ext cx="5679440" cy="4624705"/>
          </a:xfrm>
          <a:prstGeom prst="rect">
            <a:avLst/>
          </a:prstGeom>
        </p:spPr>
        <p:txBody>
          <a:bodyPr spcFirstLastPara="1" wrap="square" lIns="94744" tIns="47359" rIns="94744" bIns="47359" anchor="t" anchorCtr="0">
            <a:noAutofit/>
          </a:bodyPr>
          <a:lstStyle/>
          <a:p>
            <a:pPr marL="0" indent="0">
              <a:buNone/>
            </a:pPr>
            <a:endParaRPr dirty="0"/>
          </a:p>
        </p:txBody>
      </p:sp>
      <p:sp>
        <p:nvSpPr>
          <p:cNvPr id="174" name="Google Shape;174;p11:notes"/>
          <p:cNvSpPr>
            <a:spLocks noGrp="1" noRot="1" noChangeAspect="1"/>
          </p:cNvSpPr>
          <p:nvPr>
            <p:ph type="sldImg" idx="2"/>
          </p:nvPr>
        </p:nvSpPr>
        <p:spPr>
          <a:xfrm>
            <a:off x="481013" y="1279525"/>
            <a:ext cx="6137275" cy="3452813"/>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531490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g77a52ead29_1_23:notes"/>
          <p:cNvSpPr txBox="1">
            <a:spLocks noGrp="1"/>
          </p:cNvSpPr>
          <p:nvPr>
            <p:ph type="body" idx="1"/>
          </p:nvPr>
        </p:nvSpPr>
        <p:spPr>
          <a:xfrm>
            <a:off x="709930" y="4925408"/>
            <a:ext cx="5679440" cy="4624716"/>
          </a:xfrm>
          <a:prstGeom prst="rect">
            <a:avLst/>
          </a:prstGeom>
        </p:spPr>
        <p:txBody>
          <a:bodyPr spcFirstLastPara="1" wrap="square" lIns="94744" tIns="47359" rIns="94744" bIns="47359" anchor="t" anchorCtr="0">
            <a:noAutofit/>
          </a:bodyPr>
          <a:lstStyle/>
          <a:p>
            <a:pPr marL="0" indent="0">
              <a:buNone/>
            </a:pPr>
            <a:endParaRPr/>
          </a:p>
        </p:txBody>
      </p:sp>
      <p:sp>
        <p:nvSpPr>
          <p:cNvPr id="221" name="Google Shape;221;g77a52ead29_1_23:notes"/>
          <p:cNvSpPr>
            <a:spLocks noGrp="1" noRot="1" noChangeAspect="1"/>
          </p:cNvSpPr>
          <p:nvPr>
            <p:ph type="sldImg" idx="2"/>
          </p:nvPr>
        </p:nvSpPr>
        <p:spPr>
          <a:xfrm>
            <a:off x="481013" y="1279525"/>
            <a:ext cx="6137275" cy="3452813"/>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847623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g77a52ead29_1_23:notes"/>
          <p:cNvSpPr txBox="1">
            <a:spLocks noGrp="1"/>
          </p:cNvSpPr>
          <p:nvPr>
            <p:ph type="body" idx="1"/>
          </p:nvPr>
        </p:nvSpPr>
        <p:spPr>
          <a:xfrm>
            <a:off x="734909" y="5512866"/>
            <a:ext cx="5879272" cy="5176310"/>
          </a:xfrm>
          <a:prstGeom prst="rect">
            <a:avLst/>
          </a:prstGeom>
        </p:spPr>
        <p:txBody>
          <a:bodyPr spcFirstLastPara="1" wrap="square" lIns="102627" tIns="51299" rIns="102627" bIns="51299" anchor="t" anchorCtr="0">
            <a:noAutofit/>
          </a:bodyPr>
          <a:lstStyle/>
          <a:p>
            <a:endParaRPr dirty="0"/>
          </a:p>
        </p:txBody>
      </p:sp>
      <p:sp>
        <p:nvSpPr>
          <p:cNvPr id="221" name="Google Shape;221;g77a52ead29_1_23:notes"/>
          <p:cNvSpPr>
            <a:spLocks noGrp="1" noRot="1" noChangeAspect="1"/>
          </p:cNvSpPr>
          <p:nvPr>
            <p:ph type="sldImg" idx="2"/>
          </p:nvPr>
        </p:nvSpPr>
        <p:spPr>
          <a:xfrm>
            <a:off x="239713" y="1431925"/>
            <a:ext cx="6870700" cy="3865563"/>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234229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g77a52ead29_1_23:notes"/>
          <p:cNvSpPr txBox="1">
            <a:spLocks noGrp="1"/>
          </p:cNvSpPr>
          <p:nvPr>
            <p:ph type="body" idx="1"/>
          </p:nvPr>
        </p:nvSpPr>
        <p:spPr>
          <a:xfrm>
            <a:off x="734909" y="5512866"/>
            <a:ext cx="5879272" cy="5176310"/>
          </a:xfrm>
          <a:prstGeom prst="rect">
            <a:avLst/>
          </a:prstGeom>
        </p:spPr>
        <p:txBody>
          <a:bodyPr spcFirstLastPara="1" wrap="square" lIns="102627" tIns="51299" rIns="102627" bIns="51299" anchor="t" anchorCtr="0">
            <a:noAutofit/>
          </a:bodyPr>
          <a:lstStyle/>
          <a:p>
            <a:endParaRPr dirty="0"/>
          </a:p>
        </p:txBody>
      </p:sp>
      <p:sp>
        <p:nvSpPr>
          <p:cNvPr id="221" name="Google Shape;221;g77a52ead29_1_23:notes"/>
          <p:cNvSpPr>
            <a:spLocks noGrp="1" noRot="1" noChangeAspect="1"/>
          </p:cNvSpPr>
          <p:nvPr>
            <p:ph type="sldImg" idx="2"/>
          </p:nvPr>
        </p:nvSpPr>
        <p:spPr>
          <a:xfrm>
            <a:off x="239713" y="1431925"/>
            <a:ext cx="6870700" cy="3865563"/>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860178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g1b10fca435f_0_2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6" name="Google Shape;286;g1b10fca435f_0_2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g1b0c2911d07_0_56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5" name="Google Shape;335;g1b0c2911d07_0_560:notes"/>
          <p:cNvSpPr txBox="1">
            <a:spLocks noGrp="1"/>
          </p:cNvSpPr>
          <p:nvPr>
            <p:ph type="body" idx="1"/>
          </p:nvPr>
        </p:nvSpPr>
        <p:spPr>
          <a:xfrm>
            <a:off x="685800" y="4400550"/>
            <a:ext cx="5486400" cy="4131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400"/>
              <a:t>First I would like to present the results for 500 tracks for phase 0 of LUXE. </a:t>
            </a:r>
            <a:endParaRPr sz="1400"/>
          </a:p>
          <a:p>
            <a:pPr marL="0" lvl="0" indent="0" algn="l" rtl="0">
              <a:spcBef>
                <a:spcPts val="0"/>
              </a:spcBef>
              <a:spcAft>
                <a:spcPts val="0"/>
              </a:spcAft>
              <a:buNone/>
            </a:pPr>
            <a:endParaRPr sz="1400"/>
          </a:p>
          <a:p>
            <a:pPr marL="0" lvl="0" indent="0" algn="l" rtl="0">
              <a:spcBef>
                <a:spcPts val="0"/>
              </a:spcBef>
              <a:spcAft>
                <a:spcPts val="0"/>
              </a:spcAft>
              <a:buNone/>
            </a:pPr>
            <a:r>
              <a:rPr lang="en" sz="1400"/>
              <a:t>We can see that the conventional tracking is still some kind of benchmark for us. But we’re coming close to it with the GNN in general and for the quantum approach for xi 4 and 5  in terms of efficiency. For the fake rate the quantum approach with both Eigensolver and VQE ideal simulation shows a significantly higher fake rate than the GNN and the conventional tracking.</a:t>
            </a:r>
            <a:endParaRPr sz="1400"/>
          </a:p>
          <a:p>
            <a:pPr marL="0" lvl="0" indent="0" algn="l" rtl="0">
              <a:spcBef>
                <a:spcPts val="0"/>
              </a:spcBef>
              <a:spcAft>
                <a:spcPts val="0"/>
              </a:spcAft>
              <a:buNone/>
            </a:pPr>
            <a:endParaRPr sz="1400"/>
          </a:p>
          <a:p>
            <a:pPr marL="0" lvl="0" indent="0" algn="l" rtl="0">
              <a:spcBef>
                <a:spcPts val="0"/>
              </a:spcBef>
              <a:spcAft>
                <a:spcPts val="0"/>
              </a:spcAft>
              <a:buNone/>
            </a:pPr>
            <a:r>
              <a:rPr lang="en" sz="1400"/>
              <a:t>When comparing the Eigensolver and VQE it seems that the modelling of our quantum circuit and optimizer is already quite good, as both results only differ by a small amount.</a:t>
            </a:r>
            <a:endParaRPr sz="1400"/>
          </a:p>
          <a:p>
            <a:pPr marL="0" lvl="0" indent="0" algn="l" rtl="0">
              <a:spcBef>
                <a:spcPts val="0"/>
              </a:spcBef>
              <a:spcAft>
                <a:spcPts val="0"/>
              </a:spcAft>
              <a:buNone/>
            </a:pPr>
            <a:endParaRPr sz="1400"/>
          </a:p>
          <a:p>
            <a:pPr marL="0" lvl="0" indent="0" algn="l" rtl="0">
              <a:spcBef>
                <a:spcPts val="0"/>
              </a:spcBef>
              <a:spcAft>
                <a:spcPts val="0"/>
              </a:spcAft>
              <a:buNone/>
            </a:pPr>
            <a:r>
              <a:rPr lang="en" sz="1400"/>
              <a:t>I would like to stress that we’re only at the start of exploring what we can achieve with the quantum approach. We already know that tweaking the parameters of the QUBO has a huge effect on the performance and that’s what we are currently working on.</a:t>
            </a:r>
            <a:endParaRPr sz="1400"/>
          </a:p>
          <a:p>
            <a:pPr marL="0" lvl="0" indent="0" algn="l" rtl="0">
              <a:spcBef>
                <a:spcPts val="0"/>
              </a:spcBef>
              <a:spcAft>
                <a:spcPts val="0"/>
              </a:spcAft>
              <a:buNone/>
            </a:pPr>
            <a:r>
              <a:rPr lang="en" sz="1400"/>
              <a:t>Also we are restricted by the subQUBO size, which makes us rather find local minima instead of the ground state of the hamiltonian. </a:t>
            </a:r>
            <a:endParaRPr sz="1400"/>
          </a:p>
        </p:txBody>
      </p:sp>
      <p:sp>
        <p:nvSpPr>
          <p:cNvPr id="336" name="Google Shape;336;g1b0c2911d07_0_560: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18</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p15:notes"/>
          <p:cNvSpPr txBox="1">
            <a:spLocks noGrp="1"/>
          </p:cNvSpPr>
          <p:nvPr>
            <p:ph type="body" idx="1"/>
          </p:nvPr>
        </p:nvSpPr>
        <p:spPr>
          <a:xfrm>
            <a:off x="734909" y="5512865"/>
            <a:ext cx="5879272" cy="5176298"/>
          </a:xfrm>
          <a:prstGeom prst="rect">
            <a:avLst/>
          </a:prstGeom>
        </p:spPr>
        <p:txBody>
          <a:bodyPr spcFirstLastPara="1" wrap="square" lIns="102627" tIns="51299" rIns="102627" bIns="51299" anchor="t" anchorCtr="0">
            <a:noAutofit/>
          </a:bodyPr>
          <a:lstStyle/>
          <a:p>
            <a:pPr marL="0" indent="0">
              <a:buNone/>
            </a:pPr>
            <a:endParaRPr dirty="0"/>
          </a:p>
        </p:txBody>
      </p:sp>
      <p:sp>
        <p:nvSpPr>
          <p:cNvPr id="392" name="Google Shape;392;p15:notes"/>
          <p:cNvSpPr>
            <a:spLocks noGrp="1" noRot="1" noChangeAspect="1"/>
          </p:cNvSpPr>
          <p:nvPr>
            <p:ph type="sldImg" idx="2"/>
          </p:nvPr>
        </p:nvSpPr>
        <p:spPr>
          <a:xfrm>
            <a:off x="239713" y="1431925"/>
            <a:ext cx="6870700" cy="38655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g86f7824931_0_5:notes"/>
          <p:cNvSpPr txBox="1">
            <a:spLocks noGrp="1"/>
          </p:cNvSpPr>
          <p:nvPr>
            <p:ph type="body" idx="1"/>
          </p:nvPr>
        </p:nvSpPr>
        <p:spPr>
          <a:xfrm>
            <a:off x="709930" y="4925408"/>
            <a:ext cx="5679440" cy="4624716"/>
          </a:xfrm>
          <a:prstGeom prst="rect">
            <a:avLst/>
          </a:prstGeom>
        </p:spPr>
        <p:txBody>
          <a:bodyPr spcFirstLastPara="1" wrap="square" lIns="94744" tIns="47359" rIns="94744" bIns="47359" anchor="t" anchorCtr="0">
            <a:noAutofit/>
          </a:bodyPr>
          <a:lstStyle/>
          <a:p>
            <a:pPr marL="0" indent="0">
              <a:buNone/>
            </a:pPr>
            <a:endParaRPr/>
          </a:p>
        </p:txBody>
      </p:sp>
      <p:sp>
        <p:nvSpPr>
          <p:cNvPr id="137" name="Google Shape;137;g86f7824931_0_5:notes"/>
          <p:cNvSpPr>
            <a:spLocks noGrp="1" noRot="1" noChangeAspect="1"/>
          </p:cNvSpPr>
          <p:nvPr>
            <p:ph type="sldImg" idx="2"/>
          </p:nvPr>
        </p:nvSpPr>
        <p:spPr>
          <a:xfrm>
            <a:off x="481013" y="1279525"/>
            <a:ext cx="6137275" cy="3452813"/>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741763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g86f7824931_0_5:notes"/>
          <p:cNvSpPr txBox="1">
            <a:spLocks noGrp="1"/>
          </p:cNvSpPr>
          <p:nvPr>
            <p:ph type="body" idx="1"/>
          </p:nvPr>
        </p:nvSpPr>
        <p:spPr>
          <a:xfrm>
            <a:off x="734909" y="5512866"/>
            <a:ext cx="5879272" cy="5176310"/>
          </a:xfrm>
          <a:prstGeom prst="rect">
            <a:avLst/>
          </a:prstGeom>
        </p:spPr>
        <p:txBody>
          <a:bodyPr spcFirstLastPara="1" wrap="square" lIns="102627" tIns="51299" rIns="102627" bIns="51299" anchor="t" anchorCtr="0">
            <a:noAutofit/>
          </a:bodyPr>
          <a:lstStyle/>
          <a:p>
            <a:pPr marL="0" indent="0">
              <a:buNone/>
            </a:pPr>
            <a:endParaRPr dirty="0"/>
          </a:p>
        </p:txBody>
      </p:sp>
      <p:sp>
        <p:nvSpPr>
          <p:cNvPr id="137" name="Google Shape;137;g86f7824931_0_5:notes"/>
          <p:cNvSpPr>
            <a:spLocks noGrp="1" noRot="1" noChangeAspect="1"/>
          </p:cNvSpPr>
          <p:nvPr>
            <p:ph type="sldImg" idx="2"/>
          </p:nvPr>
        </p:nvSpPr>
        <p:spPr>
          <a:xfrm>
            <a:off x="239713" y="1431925"/>
            <a:ext cx="6870700" cy="3865563"/>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922430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g86f7824931_0_5:notes"/>
          <p:cNvSpPr txBox="1">
            <a:spLocks noGrp="1"/>
          </p:cNvSpPr>
          <p:nvPr>
            <p:ph type="body" idx="1"/>
          </p:nvPr>
        </p:nvSpPr>
        <p:spPr>
          <a:xfrm>
            <a:off x="734909" y="5512866"/>
            <a:ext cx="5879272" cy="5176310"/>
          </a:xfrm>
          <a:prstGeom prst="rect">
            <a:avLst/>
          </a:prstGeom>
        </p:spPr>
        <p:txBody>
          <a:bodyPr spcFirstLastPara="1" wrap="square" lIns="102627" tIns="51299" rIns="102627" bIns="51299" anchor="t" anchorCtr="0">
            <a:noAutofit/>
          </a:bodyPr>
          <a:lstStyle/>
          <a:p>
            <a:pPr marL="0" indent="0">
              <a:buNone/>
            </a:pPr>
            <a:endParaRPr dirty="0"/>
          </a:p>
        </p:txBody>
      </p:sp>
      <p:sp>
        <p:nvSpPr>
          <p:cNvPr id="137" name="Google Shape;137;g86f7824931_0_5:notes"/>
          <p:cNvSpPr>
            <a:spLocks noGrp="1" noRot="1" noChangeAspect="1"/>
          </p:cNvSpPr>
          <p:nvPr>
            <p:ph type="sldImg" idx="2"/>
          </p:nvPr>
        </p:nvSpPr>
        <p:spPr>
          <a:xfrm>
            <a:off x="239713" y="1431925"/>
            <a:ext cx="6870700" cy="3865563"/>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600495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g77a52ead29_1_23:notes"/>
          <p:cNvSpPr txBox="1">
            <a:spLocks noGrp="1"/>
          </p:cNvSpPr>
          <p:nvPr>
            <p:ph type="body" idx="1"/>
          </p:nvPr>
        </p:nvSpPr>
        <p:spPr>
          <a:xfrm>
            <a:off x="709930" y="4925408"/>
            <a:ext cx="5679440" cy="4624716"/>
          </a:xfrm>
          <a:prstGeom prst="rect">
            <a:avLst/>
          </a:prstGeom>
        </p:spPr>
        <p:txBody>
          <a:bodyPr spcFirstLastPara="1" wrap="square" lIns="94744" tIns="47359" rIns="94744" bIns="47359" anchor="t" anchorCtr="0">
            <a:noAutofit/>
          </a:bodyPr>
          <a:lstStyle/>
          <a:p>
            <a:pPr marL="0" indent="0">
              <a:buNone/>
            </a:pPr>
            <a:endParaRPr/>
          </a:p>
        </p:txBody>
      </p:sp>
      <p:sp>
        <p:nvSpPr>
          <p:cNvPr id="221" name="Google Shape;221;g77a52ead29_1_23:notes"/>
          <p:cNvSpPr>
            <a:spLocks noGrp="1" noRot="1" noChangeAspect="1"/>
          </p:cNvSpPr>
          <p:nvPr>
            <p:ph type="sldImg" idx="2"/>
          </p:nvPr>
        </p:nvSpPr>
        <p:spPr>
          <a:xfrm>
            <a:off x="481013" y="1279525"/>
            <a:ext cx="6137275" cy="345281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g77a52ead29_1_23:notes"/>
          <p:cNvSpPr txBox="1">
            <a:spLocks noGrp="1"/>
          </p:cNvSpPr>
          <p:nvPr>
            <p:ph type="body" idx="1"/>
          </p:nvPr>
        </p:nvSpPr>
        <p:spPr>
          <a:xfrm>
            <a:off x="760767" y="6170390"/>
            <a:ext cx="6086135" cy="5793693"/>
          </a:xfrm>
          <a:prstGeom prst="rect">
            <a:avLst/>
          </a:prstGeom>
        </p:spPr>
        <p:txBody>
          <a:bodyPr spcFirstLastPara="1" wrap="square" lIns="111166" tIns="55567" rIns="111166" bIns="55567" anchor="t" anchorCtr="0">
            <a:noAutofit/>
          </a:bodyPr>
          <a:lstStyle/>
          <a:p>
            <a:endParaRPr/>
          </a:p>
        </p:txBody>
      </p:sp>
      <p:sp>
        <p:nvSpPr>
          <p:cNvPr id="221" name="Google Shape;221;g77a52ead29_1_23:notes"/>
          <p:cNvSpPr>
            <a:spLocks noGrp="1" noRot="1" noChangeAspect="1"/>
          </p:cNvSpPr>
          <p:nvPr>
            <p:ph type="sldImg" idx="2"/>
          </p:nvPr>
        </p:nvSpPr>
        <p:spPr>
          <a:xfrm>
            <a:off x="-39688" y="1603375"/>
            <a:ext cx="7688263" cy="432593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119814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g77a52ead29_1_23:notes"/>
          <p:cNvSpPr txBox="1">
            <a:spLocks noGrp="1"/>
          </p:cNvSpPr>
          <p:nvPr>
            <p:ph type="body" idx="1"/>
          </p:nvPr>
        </p:nvSpPr>
        <p:spPr>
          <a:xfrm>
            <a:off x="760767" y="6170390"/>
            <a:ext cx="6086135" cy="5793693"/>
          </a:xfrm>
          <a:prstGeom prst="rect">
            <a:avLst/>
          </a:prstGeom>
        </p:spPr>
        <p:txBody>
          <a:bodyPr spcFirstLastPara="1" wrap="square" lIns="111166" tIns="55567" rIns="111166" bIns="55567" anchor="t" anchorCtr="0">
            <a:noAutofit/>
          </a:bodyPr>
          <a:lstStyle/>
          <a:p>
            <a:endParaRPr/>
          </a:p>
        </p:txBody>
      </p:sp>
      <p:sp>
        <p:nvSpPr>
          <p:cNvPr id="221" name="Google Shape;221;g77a52ead29_1_23:notes"/>
          <p:cNvSpPr>
            <a:spLocks noGrp="1" noRot="1" noChangeAspect="1"/>
          </p:cNvSpPr>
          <p:nvPr>
            <p:ph type="sldImg" idx="2"/>
          </p:nvPr>
        </p:nvSpPr>
        <p:spPr>
          <a:xfrm>
            <a:off x="-39688" y="1603375"/>
            <a:ext cx="7688263" cy="432593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574846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g77a52ead29_1_23:notes"/>
          <p:cNvSpPr txBox="1">
            <a:spLocks noGrp="1"/>
          </p:cNvSpPr>
          <p:nvPr>
            <p:ph type="body" idx="1"/>
          </p:nvPr>
        </p:nvSpPr>
        <p:spPr>
          <a:xfrm>
            <a:off x="709930" y="4925408"/>
            <a:ext cx="5679440" cy="4624716"/>
          </a:xfrm>
          <a:prstGeom prst="rect">
            <a:avLst/>
          </a:prstGeom>
        </p:spPr>
        <p:txBody>
          <a:bodyPr spcFirstLastPara="1" wrap="square" lIns="94744" tIns="47359" rIns="94744" bIns="47359" anchor="t" anchorCtr="0">
            <a:noAutofit/>
          </a:bodyPr>
          <a:lstStyle/>
          <a:p>
            <a:pPr marL="0" indent="0">
              <a:buNone/>
            </a:pPr>
            <a:endParaRPr/>
          </a:p>
        </p:txBody>
      </p:sp>
      <p:sp>
        <p:nvSpPr>
          <p:cNvPr id="221" name="Google Shape;221;g77a52ead29_1_23:notes"/>
          <p:cNvSpPr>
            <a:spLocks noGrp="1" noRot="1" noChangeAspect="1"/>
          </p:cNvSpPr>
          <p:nvPr>
            <p:ph type="sldImg" idx="2"/>
          </p:nvPr>
        </p:nvSpPr>
        <p:spPr>
          <a:xfrm>
            <a:off x="481013" y="1279525"/>
            <a:ext cx="6137275" cy="3452813"/>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994824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g77a52ead29_1_23:notes"/>
          <p:cNvSpPr txBox="1">
            <a:spLocks noGrp="1"/>
          </p:cNvSpPr>
          <p:nvPr>
            <p:ph type="body" idx="1"/>
          </p:nvPr>
        </p:nvSpPr>
        <p:spPr>
          <a:xfrm>
            <a:off x="709930" y="4925408"/>
            <a:ext cx="5679440" cy="4624716"/>
          </a:xfrm>
          <a:prstGeom prst="rect">
            <a:avLst/>
          </a:prstGeom>
        </p:spPr>
        <p:txBody>
          <a:bodyPr spcFirstLastPara="1" wrap="square" lIns="94744" tIns="47359" rIns="94744" bIns="47359" anchor="t" anchorCtr="0">
            <a:noAutofit/>
          </a:bodyPr>
          <a:lstStyle/>
          <a:p>
            <a:pPr marL="0" indent="0">
              <a:buNone/>
            </a:pPr>
            <a:endParaRPr/>
          </a:p>
        </p:txBody>
      </p:sp>
      <p:sp>
        <p:nvSpPr>
          <p:cNvPr id="221" name="Google Shape;221;g77a52ead29_1_23:notes"/>
          <p:cNvSpPr>
            <a:spLocks noGrp="1" noRot="1" noChangeAspect="1"/>
          </p:cNvSpPr>
          <p:nvPr>
            <p:ph type="sldImg" idx="2"/>
          </p:nvPr>
        </p:nvSpPr>
        <p:spPr>
          <a:xfrm>
            <a:off x="481013" y="1279525"/>
            <a:ext cx="6137275" cy="3452813"/>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0439947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p:spTree>
      <p:nvGrpSpPr>
        <p:cNvPr id="1" name=""/>
        <p:cNvGrpSpPr/>
        <p:nvPr/>
      </p:nvGrpSpPr>
      <p:grpSpPr>
        <a:xfrm>
          <a:off x="0" y="0"/>
          <a:ext cx="0" cy="0"/>
          <a:chOff x="0" y="0"/>
          <a:chExt cx="0" cy="0"/>
        </a:xfrm>
      </p:grpSpPr>
      <p:sp>
        <p:nvSpPr>
          <p:cNvPr id="2" name="Title 1"/>
          <p:cNvSpPr>
            <a:spLocks noGrp="1"/>
          </p:cNvSpPr>
          <p:nvPr>
            <p:ph type="ctrTitle"/>
          </p:nvPr>
        </p:nvSpPr>
        <p:spPr>
          <a:xfrm>
            <a:off x="407988" y="349611"/>
            <a:ext cx="11376025" cy="1855254"/>
          </a:xfrm>
        </p:spPr>
        <p:txBody>
          <a:bodyPr anchor="t"/>
          <a:lstStyle>
            <a:lvl1pPr algn="l">
              <a:lnSpc>
                <a:spcPct val="100000"/>
              </a:lnSpc>
              <a:defRPr sz="6000"/>
            </a:lvl1pPr>
          </a:lstStyle>
          <a:p>
            <a:r>
              <a:rPr lang="de-DE" noProof="0"/>
              <a:t>Mastertitelformat bearbeiten</a:t>
            </a:r>
            <a:endParaRPr lang="en-US" noProof="0" dirty="0"/>
          </a:p>
        </p:txBody>
      </p:sp>
      <p:sp>
        <p:nvSpPr>
          <p:cNvPr id="3" name="Subtitle 2"/>
          <p:cNvSpPr>
            <a:spLocks noGrp="1"/>
          </p:cNvSpPr>
          <p:nvPr>
            <p:ph type="subTitle" idx="1"/>
          </p:nvPr>
        </p:nvSpPr>
        <p:spPr>
          <a:xfrm>
            <a:off x="407987" y="2335014"/>
            <a:ext cx="11376025" cy="1525787"/>
          </a:xfrm>
        </p:spPr>
        <p:txBody>
          <a:bodyPr/>
          <a:lstStyle>
            <a:lvl1pPr marL="0" indent="0" algn="l">
              <a:buNone/>
              <a:defRPr sz="1800" b="1">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noProof="0"/>
              <a:t>Master-Untertitelformat bearbeiten</a:t>
            </a:r>
            <a:endParaRPr lang="en-US" noProof="0" dirty="0"/>
          </a:p>
        </p:txBody>
      </p:sp>
      <p:sp>
        <p:nvSpPr>
          <p:cNvPr id="12" name="Textplatzhalter 11"/>
          <p:cNvSpPr>
            <a:spLocks noGrp="1"/>
          </p:cNvSpPr>
          <p:nvPr>
            <p:ph type="body" sz="quarter" idx="10"/>
          </p:nvPr>
        </p:nvSpPr>
        <p:spPr>
          <a:xfrm>
            <a:off x="414396" y="4096780"/>
            <a:ext cx="11369549" cy="700373"/>
          </a:xfrm>
        </p:spPr>
        <p:txBody>
          <a:bodyPr/>
          <a:lstStyle>
            <a:lvl1pPr marL="0" indent="0">
              <a:spcAft>
                <a:spcPts val="0"/>
              </a:spcAft>
              <a:buNone/>
              <a:defRPr sz="1800"/>
            </a:lvl1pPr>
          </a:lstStyle>
          <a:p>
            <a:pPr lvl="0"/>
            <a:r>
              <a:rPr lang="de-DE" noProof="0"/>
              <a:t>Mastertextformat bearbeiten</a:t>
            </a:r>
          </a:p>
        </p:txBody>
      </p:sp>
      <p:pic>
        <p:nvPicPr>
          <p:cNvPr id="8" name="Grafik 7" descr="Logo Helmholtz">
            <a:extLst>
              <a:ext uri="{FF2B5EF4-FFF2-40B4-BE49-F238E27FC236}">
                <a16:creationId xmlns:a16="http://schemas.microsoft.com/office/drawing/2014/main" id="{68086B43-9215-4588-8439-4D7C07453A0C}"/>
              </a:ext>
              <a:ext uri="{C183D7F6-B498-43B3-948B-1728B52AA6E4}">
                <adec:decorative xmlns:adec="http://schemas.microsoft.com/office/drawing/2017/decorative" val="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5287" y="6258632"/>
            <a:ext cx="1188244" cy="161813"/>
          </a:xfrm>
          <a:prstGeom prst="rect">
            <a:avLst/>
          </a:prstGeom>
        </p:spPr>
      </p:pic>
      <p:pic>
        <p:nvPicPr>
          <p:cNvPr id="9" name="Grafik 8" descr="Logo DESY"/>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5310" y="5585299"/>
            <a:ext cx="899498" cy="900000"/>
          </a:xfrm>
          <a:prstGeom prst="rect">
            <a:avLst/>
          </a:prstGeom>
        </p:spPr>
      </p:pic>
    </p:spTree>
    <p:extLst>
      <p:ext uri="{BB962C8B-B14F-4D97-AF65-F5344CB8AC3E}">
        <p14:creationId xmlns:p14="http://schemas.microsoft.com/office/powerpoint/2010/main" val="8394195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Text and 2 Pictures B">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noProof="0"/>
              <a:t>Mastertitelformat bearbeiten</a:t>
            </a:r>
            <a:endParaRPr lang="en-US" noProof="0" dirty="0"/>
          </a:p>
        </p:txBody>
      </p:sp>
      <p:sp>
        <p:nvSpPr>
          <p:cNvPr id="8" name="Textplatzhalter 7"/>
          <p:cNvSpPr>
            <a:spLocks noGrp="1"/>
          </p:cNvSpPr>
          <p:nvPr>
            <p:ph type="body" sz="quarter" idx="13"/>
          </p:nvPr>
        </p:nvSpPr>
        <p:spPr>
          <a:xfrm>
            <a:off x="407987" y="817500"/>
            <a:ext cx="11376025" cy="379252"/>
          </a:xfrm>
        </p:spPr>
        <p:txBody>
          <a:bodyPr/>
          <a:lstStyle>
            <a:lvl1pPr marL="0" indent="0">
              <a:spcAft>
                <a:spcPts val="0"/>
              </a:spcAft>
              <a:buNone/>
              <a:defRPr b="1">
                <a:solidFill>
                  <a:schemeClr val="accent2"/>
                </a:solidFill>
              </a:defRPr>
            </a:lvl1pPr>
            <a:lvl2pPr marL="266700" indent="0">
              <a:buNone/>
              <a:defRPr/>
            </a:lvl2pPr>
          </a:lstStyle>
          <a:p>
            <a:pPr lvl="0"/>
            <a:r>
              <a:rPr lang="de-DE" noProof="0"/>
              <a:t>Mastertextformat bearbeiten</a:t>
            </a:r>
          </a:p>
        </p:txBody>
      </p:sp>
      <p:sp>
        <p:nvSpPr>
          <p:cNvPr id="7" name="Textplatzhalter 6"/>
          <p:cNvSpPr>
            <a:spLocks noGrp="1"/>
          </p:cNvSpPr>
          <p:nvPr>
            <p:ph type="body" sz="quarter" idx="15"/>
          </p:nvPr>
        </p:nvSpPr>
        <p:spPr>
          <a:xfrm>
            <a:off x="407988" y="1406427"/>
            <a:ext cx="7524750" cy="2454374"/>
          </a:xfrm>
        </p:spPr>
        <p:txBody>
          <a:bodyPr/>
          <a:lstStyle/>
          <a:p>
            <a:pPr lvl="0"/>
            <a:r>
              <a:rPr lang="de-DE" noProof="0"/>
              <a:t>Mastertextformat bearbeiten</a:t>
            </a:r>
          </a:p>
        </p:txBody>
      </p:sp>
      <p:sp>
        <p:nvSpPr>
          <p:cNvPr id="9" name="Textplatzhalter 6"/>
          <p:cNvSpPr>
            <a:spLocks noGrp="1"/>
          </p:cNvSpPr>
          <p:nvPr>
            <p:ph type="body" sz="quarter" idx="16"/>
          </p:nvPr>
        </p:nvSpPr>
        <p:spPr>
          <a:xfrm>
            <a:off x="407988" y="3963533"/>
            <a:ext cx="7524750" cy="2454374"/>
          </a:xfrm>
        </p:spPr>
        <p:txBody>
          <a:bodyPr/>
          <a:lstStyle/>
          <a:p>
            <a:pPr lvl="0"/>
            <a:r>
              <a:rPr lang="de-DE" noProof="0"/>
              <a:t>Mastertextformat bearbeiten</a:t>
            </a:r>
          </a:p>
        </p:txBody>
      </p:sp>
      <p:sp>
        <p:nvSpPr>
          <p:cNvPr id="10" name="Bildplatzhalter 6"/>
          <p:cNvSpPr>
            <a:spLocks noGrp="1"/>
          </p:cNvSpPr>
          <p:nvPr>
            <p:ph type="pic" sz="quarter" idx="14"/>
          </p:nvPr>
        </p:nvSpPr>
        <p:spPr>
          <a:xfrm>
            <a:off x="8075611" y="1449389"/>
            <a:ext cx="3708401" cy="2411412"/>
          </a:xfrm>
          <a:solidFill>
            <a:schemeClr val="bg1">
              <a:lumMod val="95000"/>
            </a:schemeClr>
          </a:solidFill>
        </p:spPr>
        <p:txBody>
          <a:bodyPr anchor="ctr"/>
          <a:lstStyle>
            <a:lvl1pPr marL="0" indent="0" algn="ctr">
              <a:buNone/>
              <a:defRPr/>
            </a:lvl1pPr>
          </a:lstStyle>
          <a:p>
            <a:r>
              <a:rPr lang="de-DE" noProof="0"/>
              <a:t>Bild durch Klicken auf Symbol hinzufügen</a:t>
            </a:r>
            <a:endParaRPr lang="en-US" noProof="0"/>
          </a:p>
        </p:txBody>
      </p:sp>
      <p:sp>
        <p:nvSpPr>
          <p:cNvPr id="11" name="Bildplatzhalter 6"/>
          <p:cNvSpPr>
            <a:spLocks noGrp="1"/>
          </p:cNvSpPr>
          <p:nvPr>
            <p:ph type="pic" sz="quarter" idx="17"/>
          </p:nvPr>
        </p:nvSpPr>
        <p:spPr>
          <a:xfrm>
            <a:off x="8075612" y="4005263"/>
            <a:ext cx="3708401" cy="2412644"/>
          </a:xfrm>
          <a:solidFill>
            <a:schemeClr val="bg1">
              <a:lumMod val="95000"/>
            </a:schemeClr>
          </a:solidFill>
        </p:spPr>
        <p:txBody>
          <a:bodyPr anchor="ctr"/>
          <a:lstStyle>
            <a:lvl1pPr marL="0" indent="0" algn="ctr">
              <a:buNone/>
              <a:defRPr/>
            </a:lvl1pPr>
          </a:lstStyle>
          <a:p>
            <a:r>
              <a:rPr lang="de-DE" noProof="0"/>
              <a:t>Bild durch Klicken auf Symbol hinzufügen</a:t>
            </a:r>
            <a:endParaRPr lang="en-US" noProof="0"/>
          </a:p>
        </p:txBody>
      </p:sp>
      <p:sp>
        <p:nvSpPr>
          <p:cNvPr id="5" name="Footer Placeholder 4"/>
          <p:cNvSpPr>
            <a:spLocks noGrp="1"/>
          </p:cNvSpPr>
          <p:nvPr>
            <p:ph type="ftr" sz="quarter" idx="11"/>
          </p:nvPr>
        </p:nvSpPr>
        <p:spPr/>
        <p:txBody>
          <a:bodyPr/>
          <a:lstStyle/>
          <a:p>
            <a:r>
              <a:rPr lang="en-US" noProof="0" dirty="0"/>
              <a:t>Kerstin Borras                            |                   Quantum Computing: Challenges and Transfer into Practical Applications              |                      World Quantum Day 2023                       |         13 / 14  April 2023</a:t>
            </a:r>
          </a:p>
        </p:txBody>
      </p:sp>
    </p:spTree>
    <p:extLst>
      <p:ext uri="{BB962C8B-B14F-4D97-AF65-F5344CB8AC3E}">
        <p14:creationId xmlns:p14="http://schemas.microsoft.com/office/powerpoint/2010/main" val="14474637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Text and 2 Objects B">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noProof="0"/>
              <a:t>Mastertitelformat bearbeiten</a:t>
            </a:r>
            <a:endParaRPr lang="en-US" noProof="0" dirty="0"/>
          </a:p>
        </p:txBody>
      </p:sp>
      <p:sp>
        <p:nvSpPr>
          <p:cNvPr id="8" name="Textplatzhalter 7"/>
          <p:cNvSpPr>
            <a:spLocks noGrp="1"/>
          </p:cNvSpPr>
          <p:nvPr>
            <p:ph type="body" sz="quarter" idx="13"/>
          </p:nvPr>
        </p:nvSpPr>
        <p:spPr>
          <a:xfrm>
            <a:off x="407987" y="817500"/>
            <a:ext cx="11376025" cy="379252"/>
          </a:xfrm>
        </p:spPr>
        <p:txBody>
          <a:bodyPr/>
          <a:lstStyle>
            <a:lvl1pPr marL="0" indent="0">
              <a:spcAft>
                <a:spcPts val="0"/>
              </a:spcAft>
              <a:buNone/>
              <a:defRPr b="1">
                <a:solidFill>
                  <a:schemeClr val="accent2"/>
                </a:solidFill>
              </a:defRPr>
            </a:lvl1pPr>
            <a:lvl2pPr marL="266700" indent="0">
              <a:buNone/>
              <a:defRPr/>
            </a:lvl2pPr>
          </a:lstStyle>
          <a:p>
            <a:pPr lvl="0"/>
            <a:r>
              <a:rPr lang="de-DE" noProof="0"/>
              <a:t>Mastertextformat bearbeiten</a:t>
            </a:r>
          </a:p>
        </p:txBody>
      </p:sp>
      <p:sp>
        <p:nvSpPr>
          <p:cNvPr id="7" name="Textplatzhalter 6"/>
          <p:cNvSpPr>
            <a:spLocks noGrp="1"/>
          </p:cNvSpPr>
          <p:nvPr>
            <p:ph type="body" sz="quarter" idx="15"/>
          </p:nvPr>
        </p:nvSpPr>
        <p:spPr>
          <a:xfrm>
            <a:off x="407988" y="1406427"/>
            <a:ext cx="7524750" cy="2454374"/>
          </a:xfrm>
        </p:spPr>
        <p:txBody>
          <a:bodyPr/>
          <a:lstStyle/>
          <a:p>
            <a:pPr lvl="0"/>
            <a:r>
              <a:rPr lang="de-DE" noProof="0"/>
              <a:t>Mastertextformat bearbeiten</a:t>
            </a:r>
          </a:p>
        </p:txBody>
      </p:sp>
      <p:sp>
        <p:nvSpPr>
          <p:cNvPr id="9" name="Textplatzhalter 6"/>
          <p:cNvSpPr>
            <a:spLocks noGrp="1"/>
          </p:cNvSpPr>
          <p:nvPr>
            <p:ph type="body" sz="quarter" idx="16"/>
          </p:nvPr>
        </p:nvSpPr>
        <p:spPr>
          <a:xfrm>
            <a:off x="407988" y="3963533"/>
            <a:ext cx="7524750" cy="2454374"/>
          </a:xfrm>
        </p:spPr>
        <p:txBody>
          <a:bodyPr/>
          <a:lstStyle/>
          <a:p>
            <a:pPr lvl="0"/>
            <a:r>
              <a:rPr lang="de-DE" noProof="0"/>
              <a:t>Mastertextformat bearbeiten</a:t>
            </a:r>
          </a:p>
        </p:txBody>
      </p:sp>
      <p:sp>
        <p:nvSpPr>
          <p:cNvPr id="12" name="Inhaltsplatzhalter 5">
            <a:extLst>
              <a:ext uri="{FF2B5EF4-FFF2-40B4-BE49-F238E27FC236}">
                <a16:creationId xmlns:a16="http://schemas.microsoft.com/office/drawing/2014/main" id="{9C675125-65B7-4F5B-AEF0-C38D81E746CF}"/>
              </a:ext>
            </a:extLst>
          </p:cNvPr>
          <p:cNvSpPr>
            <a:spLocks noGrp="1"/>
          </p:cNvSpPr>
          <p:nvPr>
            <p:ph sz="quarter" idx="18" hasCustomPrompt="1"/>
          </p:nvPr>
        </p:nvSpPr>
        <p:spPr>
          <a:xfrm>
            <a:off x="8075612" y="1449388"/>
            <a:ext cx="3708399" cy="2411412"/>
          </a:xfrm>
          <a:solidFill>
            <a:schemeClr val="bg1">
              <a:lumMod val="95000"/>
            </a:schemeClr>
          </a:solidFill>
        </p:spPr>
        <p:txBody>
          <a:bodyPr lIns="72000" tIns="36000" rIns="72000" bIns="36000"/>
          <a:lstStyle>
            <a:lvl1pPr marL="0" indent="0">
              <a:buNone/>
              <a:defRPr/>
            </a:lvl1pPr>
          </a:lstStyle>
          <a:p>
            <a:pPr lvl="0"/>
            <a:r>
              <a:rPr lang="de-DE" dirty="0" err="1"/>
              <a:t>Object</a:t>
            </a:r>
            <a:r>
              <a:rPr lang="de-DE" dirty="0"/>
              <a:t> </a:t>
            </a:r>
          </a:p>
        </p:txBody>
      </p:sp>
      <p:sp>
        <p:nvSpPr>
          <p:cNvPr id="13" name="Inhaltsplatzhalter 5">
            <a:extLst>
              <a:ext uri="{FF2B5EF4-FFF2-40B4-BE49-F238E27FC236}">
                <a16:creationId xmlns:a16="http://schemas.microsoft.com/office/drawing/2014/main" id="{23FA31D8-E476-4ADE-8ED0-89F2667028D2}"/>
              </a:ext>
            </a:extLst>
          </p:cNvPr>
          <p:cNvSpPr>
            <a:spLocks noGrp="1"/>
          </p:cNvSpPr>
          <p:nvPr>
            <p:ph sz="quarter" idx="19" hasCustomPrompt="1"/>
          </p:nvPr>
        </p:nvSpPr>
        <p:spPr>
          <a:xfrm>
            <a:off x="8075612" y="4005263"/>
            <a:ext cx="3708399" cy="2411412"/>
          </a:xfrm>
          <a:solidFill>
            <a:schemeClr val="bg1">
              <a:lumMod val="95000"/>
            </a:schemeClr>
          </a:solidFill>
        </p:spPr>
        <p:txBody>
          <a:bodyPr lIns="72000" tIns="36000" rIns="72000" bIns="36000"/>
          <a:lstStyle>
            <a:lvl1pPr marL="0" indent="0">
              <a:buNone/>
              <a:defRPr/>
            </a:lvl1pPr>
          </a:lstStyle>
          <a:p>
            <a:pPr lvl="0"/>
            <a:r>
              <a:rPr lang="de-DE" dirty="0" err="1"/>
              <a:t>Object</a:t>
            </a:r>
            <a:r>
              <a:rPr lang="de-DE" dirty="0"/>
              <a:t> </a:t>
            </a:r>
          </a:p>
        </p:txBody>
      </p:sp>
      <p:sp>
        <p:nvSpPr>
          <p:cNvPr id="5" name="Footer Placeholder 4"/>
          <p:cNvSpPr>
            <a:spLocks noGrp="1"/>
          </p:cNvSpPr>
          <p:nvPr>
            <p:ph type="ftr" sz="quarter" idx="11"/>
          </p:nvPr>
        </p:nvSpPr>
        <p:spPr/>
        <p:txBody>
          <a:bodyPr/>
          <a:lstStyle/>
          <a:p>
            <a:r>
              <a:rPr lang="en-US" noProof="0" dirty="0"/>
              <a:t>Kerstin Borras                            |                   Quantum Computing: Challenges and Transfer into Practical Applications              |                      World Quantum Day 2023                       |         13 / 14  April 2023</a:t>
            </a:r>
          </a:p>
        </p:txBody>
      </p:sp>
    </p:spTree>
    <p:extLst>
      <p:ext uri="{BB962C8B-B14F-4D97-AF65-F5344CB8AC3E}">
        <p14:creationId xmlns:p14="http://schemas.microsoft.com/office/powerpoint/2010/main" val="9168109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Text and 4 Pictur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noProof="0"/>
              <a:t>Mastertitelformat bearbeiten</a:t>
            </a:r>
            <a:endParaRPr lang="en-US" noProof="0" dirty="0"/>
          </a:p>
        </p:txBody>
      </p:sp>
      <p:sp>
        <p:nvSpPr>
          <p:cNvPr id="8" name="Textplatzhalter 7"/>
          <p:cNvSpPr>
            <a:spLocks noGrp="1"/>
          </p:cNvSpPr>
          <p:nvPr>
            <p:ph type="body" sz="quarter" idx="13"/>
          </p:nvPr>
        </p:nvSpPr>
        <p:spPr>
          <a:xfrm>
            <a:off x="407987" y="817500"/>
            <a:ext cx="11376025" cy="379252"/>
          </a:xfrm>
        </p:spPr>
        <p:txBody>
          <a:bodyPr/>
          <a:lstStyle>
            <a:lvl1pPr marL="0" indent="0">
              <a:spcAft>
                <a:spcPts val="0"/>
              </a:spcAft>
              <a:buNone/>
              <a:defRPr b="1">
                <a:solidFill>
                  <a:schemeClr val="accent2"/>
                </a:solidFill>
              </a:defRPr>
            </a:lvl1pPr>
            <a:lvl2pPr marL="266700" indent="0">
              <a:buNone/>
              <a:defRPr/>
            </a:lvl2pPr>
          </a:lstStyle>
          <a:p>
            <a:pPr lvl="0"/>
            <a:r>
              <a:rPr lang="de-DE" noProof="0"/>
              <a:t>Mastertextformat bearbeiten</a:t>
            </a:r>
          </a:p>
        </p:txBody>
      </p:sp>
      <p:sp>
        <p:nvSpPr>
          <p:cNvPr id="7" name="Textplatzhalter 6"/>
          <p:cNvSpPr>
            <a:spLocks noGrp="1"/>
          </p:cNvSpPr>
          <p:nvPr>
            <p:ph type="body" sz="quarter" idx="15"/>
          </p:nvPr>
        </p:nvSpPr>
        <p:spPr>
          <a:xfrm>
            <a:off x="407989" y="1406427"/>
            <a:ext cx="3708400" cy="2454374"/>
          </a:xfrm>
        </p:spPr>
        <p:txBody>
          <a:bodyPr/>
          <a:lstStyle/>
          <a:p>
            <a:pPr lvl="0"/>
            <a:r>
              <a:rPr lang="de-DE" noProof="0"/>
              <a:t>Mastertextformat bearbeiten</a:t>
            </a:r>
          </a:p>
        </p:txBody>
      </p:sp>
      <p:sp>
        <p:nvSpPr>
          <p:cNvPr id="9" name="Textplatzhalter 6"/>
          <p:cNvSpPr>
            <a:spLocks noGrp="1"/>
          </p:cNvSpPr>
          <p:nvPr>
            <p:ph type="body" sz="quarter" idx="16"/>
          </p:nvPr>
        </p:nvSpPr>
        <p:spPr>
          <a:xfrm>
            <a:off x="407989" y="3963533"/>
            <a:ext cx="3708400" cy="2454374"/>
          </a:xfrm>
        </p:spPr>
        <p:txBody>
          <a:bodyPr/>
          <a:lstStyle/>
          <a:p>
            <a:pPr lvl="0"/>
            <a:r>
              <a:rPr lang="de-DE" noProof="0"/>
              <a:t>Mastertextformat bearbeiten</a:t>
            </a:r>
          </a:p>
        </p:txBody>
      </p:sp>
      <p:sp>
        <p:nvSpPr>
          <p:cNvPr id="10" name="Bildplatzhalter 6"/>
          <p:cNvSpPr>
            <a:spLocks noGrp="1"/>
          </p:cNvSpPr>
          <p:nvPr>
            <p:ph type="pic" sz="quarter" idx="14"/>
          </p:nvPr>
        </p:nvSpPr>
        <p:spPr>
          <a:xfrm>
            <a:off x="4259262" y="1449389"/>
            <a:ext cx="3673475" cy="2411412"/>
          </a:xfrm>
          <a:solidFill>
            <a:schemeClr val="bg1">
              <a:lumMod val="95000"/>
            </a:schemeClr>
          </a:solidFill>
        </p:spPr>
        <p:txBody>
          <a:bodyPr anchor="ctr"/>
          <a:lstStyle>
            <a:lvl1pPr marL="0" indent="0" algn="ctr">
              <a:buNone/>
              <a:defRPr/>
            </a:lvl1pPr>
          </a:lstStyle>
          <a:p>
            <a:r>
              <a:rPr lang="de-DE" noProof="0"/>
              <a:t>Bild durch Klicken auf Symbol hinzufügen</a:t>
            </a:r>
            <a:endParaRPr lang="en-US" noProof="0"/>
          </a:p>
        </p:txBody>
      </p:sp>
      <p:sp>
        <p:nvSpPr>
          <p:cNvPr id="11" name="Bildplatzhalter 6"/>
          <p:cNvSpPr>
            <a:spLocks noGrp="1"/>
          </p:cNvSpPr>
          <p:nvPr>
            <p:ph type="pic" sz="quarter" idx="17"/>
          </p:nvPr>
        </p:nvSpPr>
        <p:spPr>
          <a:xfrm>
            <a:off x="4259263" y="4005263"/>
            <a:ext cx="3673475" cy="2412644"/>
          </a:xfrm>
          <a:solidFill>
            <a:schemeClr val="bg1">
              <a:lumMod val="95000"/>
            </a:schemeClr>
          </a:solidFill>
        </p:spPr>
        <p:txBody>
          <a:bodyPr anchor="ctr"/>
          <a:lstStyle>
            <a:lvl1pPr marL="0" indent="0" algn="ctr">
              <a:buNone/>
              <a:defRPr/>
            </a:lvl1pPr>
          </a:lstStyle>
          <a:p>
            <a:r>
              <a:rPr lang="de-DE" noProof="0"/>
              <a:t>Bild durch Klicken auf Symbol hinzufügen</a:t>
            </a:r>
            <a:endParaRPr lang="en-US" noProof="0"/>
          </a:p>
        </p:txBody>
      </p:sp>
      <p:sp>
        <p:nvSpPr>
          <p:cNvPr id="12" name="Bildplatzhalter 6">
            <a:extLst>
              <a:ext uri="{FF2B5EF4-FFF2-40B4-BE49-F238E27FC236}">
                <a16:creationId xmlns:a16="http://schemas.microsoft.com/office/drawing/2014/main" id="{68AD19F6-8B2A-4294-9E9A-47F8C86A5D65}"/>
              </a:ext>
            </a:extLst>
          </p:cNvPr>
          <p:cNvSpPr>
            <a:spLocks noGrp="1"/>
          </p:cNvSpPr>
          <p:nvPr>
            <p:ph type="pic" sz="quarter" idx="18"/>
          </p:nvPr>
        </p:nvSpPr>
        <p:spPr>
          <a:xfrm>
            <a:off x="8075611" y="1449389"/>
            <a:ext cx="3708401" cy="2411412"/>
          </a:xfrm>
          <a:solidFill>
            <a:schemeClr val="bg1">
              <a:lumMod val="95000"/>
            </a:schemeClr>
          </a:solidFill>
        </p:spPr>
        <p:txBody>
          <a:bodyPr anchor="ctr"/>
          <a:lstStyle>
            <a:lvl1pPr marL="0" indent="0" algn="ctr">
              <a:buNone/>
              <a:defRPr/>
            </a:lvl1pPr>
          </a:lstStyle>
          <a:p>
            <a:r>
              <a:rPr lang="de-DE" noProof="0"/>
              <a:t>Bild durch Klicken auf Symbol hinzufügen</a:t>
            </a:r>
            <a:endParaRPr lang="en-US" noProof="0" dirty="0"/>
          </a:p>
        </p:txBody>
      </p:sp>
      <p:sp>
        <p:nvSpPr>
          <p:cNvPr id="13" name="Bildplatzhalter 6">
            <a:extLst>
              <a:ext uri="{FF2B5EF4-FFF2-40B4-BE49-F238E27FC236}">
                <a16:creationId xmlns:a16="http://schemas.microsoft.com/office/drawing/2014/main" id="{B0BE3BFA-E3C5-48E6-ADE2-3072C916F3FE}"/>
              </a:ext>
            </a:extLst>
          </p:cNvPr>
          <p:cNvSpPr>
            <a:spLocks noGrp="1"/>
          </p:cNvSpPr>
          <p:nvPr>
            <p:ph type="pic" sz="quarter" idx="19"/>
          </p:nvPr>
        </p:nvSpPr>
        <p:spPr>
          <a:xfrm>
            <a:off x="8075612" y="4005263"/>
            <a:ext cx="3708401" cy="2412644"/>
          </a:xfrm>
          <a:solidFill>
            <a:schemeClr val="bg1">
              <a:lumMod val="95000"/>
            </a:schemeClr>
          </a:solidFill>
        </p:spPr>
        <p:txBody>
          <a:bodyPr anchor="ctr"/>
          <a:lstStyle>
            <a:lvl1pPr marL="0" indent="0" algn="ctr">
              <a:buNone/>
              <a:defRPr/>
            </a:lvl1pPr>
          </a:lstStyle>
          <a:p>
            <a:r>
              <a:rPr lang="de-DE" noProof="0"/>
              <a:t>Bild durch Klicken auf Symbol hinzufügen</a:t>
            </a:r>
            <a:endParaRPr lang="en-US" noProof="0"/>
          </a:p>
        </p:txBody>
      </p:sp>
      <p:sp>
        <p:nvSpPr>
          <p:cNvPr id="5" name="Footer Placeholder 4"/>
          <p:cNvSpPr>
            <a:spLocks noGrp="1"/>
          </p:cNvSpPr>
          <p:nvPr>
            <p:ph type="ftr" sz="quarter" idx="11"/>
          </p:nvPr>
        </p:nvSpPr>
        <p:spPr/>
        <p:txBody>
          <a:bodyPr/>
          <a:lstStyle/>
          <a:p>
            <a:r>
              <a:rPr lang="en-US" noProof="0" dirty="0"/>
              <a:t>Kerstin Borras                            |                   Quantum Computing: Challenges and Transfer into Practical Applications              |                      World Quantum Day 2023                       |         13 / 14  April 2023</a:t>
            </a:r>
          </a:p>
        </p:txBody>
      </p:sp>
    </p:spTree>
    <p:extLst>
      <p:ext uri="{BB962C8B-B14F-4D97-AF65-F5344CB8AC3E}">
        <p14:creationId xmlns:p14="http://schemas.microsoft.com/office/powerpoint/2010/main" val="7530298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Pictur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noProof="0"/>
              <a:t>Mastertitelformat bearbeiten</a:t>
            </a:r>
            <a:endParaRPr lang="en-US" noProof="0" dirty="0"/>
          </a:p>
        </p:txBody>
      </p:sp>
      <p:sp>
        <p:nvSpPr>
          <p:cNvPr id="8" name="Textplatzhalter 7"/>
          <p:cNvSpPr>
            <a:spLocks noGrp="1"/>
          </p:cNvSpPr>
          <p:nvPr>
            <p:ph type="body" sz="quarter" idx="13"/>
          </p:nvPr>
        </p:nvSpPr>
        <p:spPr>
          <a:xfrm>
            <a:off x="407987" y="817500"/>
            <a:ext cx="11376025" cy="379252"/>
          </a:xfrm>
        </p:spPr>
        <p:txBody>
          <a:bodyPr/>
          <a:lstStyle>
            <a:lvl1pPr marL="0" indent="0">
              <a:spcAft>
                <a:spcPts val="0"/>
              </a:spcAft>
              <a:buNone/>
              <a:defRPr b="1">
                <a:solidFill>
                  <a:schemeClr val="accent2"/>
                </a:solidFill>
              </a:defRPr>
            </a:lvl1pPr>
            <a:lvl2pPr marL="266700" indent="0">
              <a:buNone/>
              <a:defRPr/>
            </a:lvl2pPr>
          </a:lstStyle>
          <a:p>
            <a:pPr lvl="0"/>
            <a:r>
              <a:rPr lang="de-DE" noProof="0"/>
              <a:t>Mastertextformat bearbeiten</a:t>
            </a:r>
          </a:p>
        </p:txBody>
      </p:sp>
      <p:sp>
        <p:nvSpPr>
          <p:cNvPr id="7" name="Bildplatzhalter 6"/>
          <p:cNvSpPr>
            <a:spLocks noGrp="1"/>
          </p:cNvSpPr>
          <p:nvPr>
            <p:ph type="pic" sz="quarter" idx="14"/>
          </p:nvPr>
        </p:nvSpPr>
        <p:spPr>
          <a:xfrm>
            <a:off x="407989" y="1449389"/>
            <a:ext cx="11376024" cy="4967287"/>
          </a:xfrm>
          <a:solidFill>
            <a:schemeClr val="bg1">
              <a:lumMod val="95000"/>
            </a:schemeClr>
          </a:solidFill>
        </p:spPr>
        <p:txBody>
          <a:bodyPr anchor="ctr"/>
          <a:lstStyle>
            <a:lvl1pPr marL="0" indent="0" algn="ctr">
              <a:buNone/>
              <a:defRPr/>
            </a:lvl1pPr>
          </a:lstStyle>
          <a:p>
            <a:r>
              <a:rPr lang="de-DE" noProof="0"/>
              <a:t>Bild durch Klicken auf Symbol hinzufügen</a:t>
            </a:r>
            <a:endParaRPr lang="en-US" noProof="0"/>
          </a:p>
        </p:txBody>
      </p:sp>
      <p:sp>
        <p:nvSpPr>
          <p:cNvPr id="5" name="Footer Placeholder 4"/>
          <p:cNvSpPr>
            <a:spLocks noGrp="1"/>
          </p:cNvSpPr>
          <p:nvPr>
            <p:ph type="ftr" sz="quarter" idx="11"/>
          </p:nvPr>
        </p:nvSpPr>
        <p:spPr/>
        <p:txBody>
          <a:bodyPr/>
          <a:lstStyle/>
          <a:p>
            <a:r>
              <a:rPr lang="en-US" noProof="0" dirty="0"/>
              <a:t>Kerstin Borras                            |                   Quantum Computing: Challenges and Transfer into Practical Applications              |                      World Quantum Day 2023                       |         13 / 14  April 2023</a:t>
            </a:r>
          </a:p>
        </p:txBody>
      </p:sp>
    </p:spTree>
    <p:extLst>
      <p:ext uri="{BB962C8B-B14F-4D97-AF65-F5344CB8AC3E}">
        <p14:creationId xmlns:p14="http://schemas.microsoft.com/office/powerpoint/2010/main" val="38969432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2 Pictur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noProof="0"/>
              <a:t>Mastertitelformat bearbeiten</a:t>
            </a:r>
            <a:endParaRPr lang="en-US" noProof="0" dirty="0"/>
          </a:p>
        </p:txBody>
      </p:sp>
      <p:sp>
        <p:nvSpPr>
          <p:cNvPr id="8" name="Textplatzhalter 7"/>
          <p:cNvSpPr>
            <a:spLocks noGrp="1"/>
          </p:cNvSpPr>
          <p:nvPr>
            <p:ph type="body" sz="quarter" idx="13"/>
          </p:nvPr>
        </p:nvSpPr>
        <p:spPr>
          <a:xfrm>
            <a:off x="407987" y="817500"/>
            <a:ext cx="11376025" cy="379252"/>
          </a:xfrm>
        </p:spPr>
        <p:txBody>
          <a:bodyPr/>
          <a:lstStyle>
            <a:lvl1pPr marL="0" indent="0">
              <a:spcAft>
                <a:spcPts val="0"/>
              </a:spcAft>
              <a:buNone/>
              <a:defRPr b="1">
                <a:solidFill>
                  <a:schemeClr val="accent2"/>
                </a:solidFill>
              </a:defRPr>
            </a:lvl1pPr>
            <a:lvl2pPr marL="266700" indent="0">
              <a:buNone/>
              <a:defRPr/>
            </a:lvl2pPr>
          </a:lstStyle>
          <a:p>
            <a:pPr lvl="0"/>
            <a:r>
              <a:rPr lang="de-DE" noProof="0"/>
              <a:t>Mastertextformat bearbeiten</a:t>
            </a:r>
          </a:p>
        </p:txBody>
      </p:sp>
      <p:sp>
        <p:nvSpPr>
          <p:cNvPr id="7" name="Bildplatzhalter 6"/>
          <p:cNvSpPr>
            <a:spLocks noGrp="1"/>
          </p:cNvSpPr>
          <p:nvPr>
            <p:ph type="pic" sz="quarter" idx="14"/>
          </p:nvPr>
        </p:nvSpPr>
        <p:spPr>
          <a:xfrm>
            <a:off x="407989" y="1449389"/>
            <a:ext cx="5616574" cy="4967287"/>
          </a:xfrm>
          <a:solidFill>
            <a:schemeClr val="bg1">
              <a:lumMod val="95000"/>
            </a:schemeClr>
          </a:solidFill>
        </p:spPr>
        <p:txBody>
          <a:bodyPr anchor="ctr"/>
          <a:lstStyle>
            <a:lvl1pPr marL="0" indent="0" algn="ctr">
              <a:buNone/>
              <a:defRPr/>
            </a:lvl1pPr>
          </a:lstStyle>
          <a:p>
            <a:r>
              <a:rPr lang="de-DE" noProof="0"/>
              <a:t>Bild durch Klicken auf Symbol hinzufügen</a:t>
            </a:r>
            <a:endParaRPr lang="en-US" noProof="0"/>
          </a:p>
        </p:txBody>
      </p:sp>
      <p:sp>
        <p:nvSpPr>
          <p:cNvPr id="6" name="Bildplatzhalter 6"/>
          <p:cNvSpPr>
            <a:spLocks noGrp="1"/>
          </p:cNvSpPr>
          <p:nvPr>
            <p:ph type="pic" sz="quarter" idx="15"/>
          </p:nvPr>
        </p:nvSpPr>
        <p:spPr>
          <a:xfrm>
            <a:off x="6167437" y="1449389"/>
            <a:ext cx="5616575" cy="4967287"/>
          </a:xfrm>
          <a:solidFill>
            <a:schemeClr val="bg1">
              <a:lumMod val="95000"/>
            </a:schemeClr>
          </a:solidFill>
        </p:spPr>
        <p:txBody>
          <a:bodyPr anchor="ctr"/>
          <a:lstStyle>
            <a:lvl1pPr marL="0" indent="0" algn="ctr">
              <a:buNone/>
              <a:defRPr/>
            </a:lvl1pPr>
          </a:lstStyle>
          <a:p>
            <a:r>
              <a:rPr lang="de-DE" noProof="0"/>
              <a:t>Bild durch Klicken auf Symbol hinzufügen</a:t>
            </a:r>
            <a:endParaRPr lang="en-US" noProof="0"/>
          </a:p>
        </p:txBody>
      </p:sp>
      <p:sp>
        <p:nvSpPr>
          <p:cNvPr id="5" name="Footer Placeholder 4"/>
          <p:cNvSpPr>
            <a:spLocks noGrp="1"/>
          </p:cNvSpPr>
          <p:nvPr>
            <p:ph type="ftr" sz="quarter" idx="11"/>
          </p:nvPr>
        </p:nvSpPr>
        <p:spPr/>
        <p:txBody>
          <a:bodyPr/>
          <a:lstStyle/>
          <a:p>
            <a:r>
              <a:rPr lang="en-US" noProof="0" dirty="0"/>
              <a:t>Kerstin Borras                            |                   Quantum Computing: Challenges and Transfer into Practical Applications              |                      World Quantum Day 2023                       |         13 / 14  April 2023</a:t>
            </a:r>
          </a:p>
        </p:txBody>
      </p:sp>
    </p:spTree>
    <p:extLst>
      <p:ext uri="{BB962C8B-B14F-4D97-AF65-F5344CB8AC3E}">
        <p14:creationId xmlns:p14="http://schemas.microsoft.com/office/powerpoint/2010/main" val="36753528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2 Pictures B">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noProof="0"/>
              <a:t>Mastertitelformat bearbeiten</a:t>
            </a:r>
            <a:endParaRPr lang="en-US" noProof="0" dirty="0"/>
          </a:p>
        </p:txBody>
      </p:sp>
      <p:sp>
        <p:nvSpPr>
          <p:cNvPr id="8" name="Textplatzhalter 7"/>
          <p:cNvSpPr>
            <a:spLocks noGrp="1"/>
          </p:cNvSpPr>
          <p:nvPr>
            <p:ph type="body" sz="quarter" idx="13"/>
          </p:nvPr>
        </p:nvSpPr>
        <p:spPr>
          <a:xfrm>
            <a:off x="407987" y="817500"/>
            <a:ext cx="11376025" cy="379252"/>
          </a:xfrm>
        </p:spPr>
        <p:txBody>
          <a:bodyPr/>
          <a:lstStyle>
            <a:lvl1pPr marL="0" indent="0">
              <a:spcAft>
                <a:spcPts val="0"/>
              </a:spcAft>
              <a:buNone/>
              <a:defRPr b="1">
                <a:solidFill>
                  <a:schemeClr val="accent2"/>
                </a:solidFill>
              </a:defRPr>
            </a:lvl1pPr>
            <a:lvl2pPr marL="266700" indent="0">
              <a:buNone/>
              <a:defRPr/>
            </a:lvl2pPr>
          </a:lstStyle>
          <a:p>
            <a:pPr lvl="0"/>
            <a:r>
              <a:rPr lang="de-DE" noProof="0"/>
              <a:t>Mastertextformat bearbeiten</a:t>
            </a:r>
          </a:p>
        </p:txBody>
      </p:sp>
      <p:sp>
        <p:nvSpPr>
          <p:cNvPr id="7" name="Bildplatzhalter 6"/>
          <p:cNvSpPr>
            <a:spLocks noGrp="1"/>
          </p:cNvSpPr>
          <p:nvPr>
            <p:ph type="pic" sz="quarter" idx="14"/>
          </p:nvPr>
        </p:nvSpPr>
        <p:spPr>
          <a:xfrm>
            <a:off x="407989" y="1449389"/>
            <a:ext cx="3708399" cy="4967287"/>
          </a:xfrm>
          <a:solidFill>
            <a:schemeClr val="bg1">
              <a:lumMod val="95000"/>
            </a:schemeClr>
          </a:solidFill>
        </p:spPr>
        <p:txBody>
          <a:bodyPr anchor="ctr"/>
          <a:lstStyle>
            <a:lvl1pPr marL="0" indent="0" algn="ctr">
              <a:buNone/>
              <a:defRPr/>
            </a:lvl1pPr>
          </a:lstStyle>
          <a:p>
            <a:r>
              <a:rPr lang="de-DE" noProof="0"/>
              <a:t>Bild durch Klicken auf Symbol hinzufügen</a:t>
            </a:r>
            <a:endParaRPr lang="en-US" noProof="0"/>
          </a:p>
        </p:txBody>
      </p:sp>
      <p:sp>
        <p:nvSpPr>
          <p:cNvPr id="6" name="Bildplatzhalter 6"/>
          <p:cNvSpPr>
            <a:spLocks noGrp="1"/>
          </p:cNvSpPr>
          <p:nvPr>
            <p:ph type="pic" sz="quarter" idx="15"/>
          </p:nvPr>
        </p:nvSpPr>
        <p:spPr>
          <a:xfrm>
            <a:off x="4259263" y="1449389"/>
            <a:ext cx="7524749" cy="4967287"/>
          </a:xfrm>
          <a:solidFill>
            <a:schemeClr val="bg1">
              <a:lumMod val="95000"/>
            </a:schemeClr>
          </a:solidFill>
        </p:spPr>
        <p:txBody>
          <a:bodyPr anchor="ctr"/>
          <a:lstStyle>
            <a:lvl1pPr marL="0" indent="0" algn="ctr">
              <a:buNone/>
              <a:defRPr/>
            </a:lvl1pPr>
          </a:lstStyle>
          <a:p>
            <a:r>
              <a:rPr lang="de-DE" noProof="0"/>
              <a:t>Bild durch Klicken auf Symbol hinzufügen</a:t>
            </a:r>
            <a:endParaRPr lang="en-US" noProof="0"/>
          </a:p>
        </p:txBody>
      </p:sp>
      <p:sp>
        <p:nvSpPr>
          <p:cNvPr id="5" name="Footer Placeholder 4"/>
          <p:cNvSpPr>
            <a:spLocks noGrp="1"/>
          </p:cNvSpPr>
          <p:nvPr>
            <p:ph type="ftr" sz="quarter" idx="11"/>
          </p:nvPr>
        </p:nvSpPr>
        <p:spPr/>
        <p:txBody>
          <a:bodyPr/>
          <a:lstStyle/>
          <a:p>
            <a:r>
              <a:rPr lang="en-US" noProof="0" dirty="0"/>
              <a:t>Kerstin Borras                            |                   Quantum Computing: Challenges and Transfer into Practical Applications              |                      World Quantum Day 2023                       |         13 / 14  April 2023</a:t>
            </a:r>
          </a:p>
        </p:txBody>
      </p:sp>
    </p:spTree>
    <p:extLst>
      <p:ext uri="{BB962C8B-B14F-4D97-AF65-F5344CB8AC3E}">
        <p14:creationId xmlns:p14="http://schemas.microsoft.com/office/powerpoint/2010/main" val="7414256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Nur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noProof="0"/>
              <a:t>Mastertitelformat bearbeiten</a:t>
            </a:r>
            <a:endParaRPr lang="en-US" noProof="0" dirty="0"/>
          </a:p>
        </p:txBody>
      </p:sp>
      <p:sp>
        <p:nvSpPr>
          <p:cNvPr id="6" name="Textplatzhalter 7"/>
          <p:cNvSpPr>
            <a:spLocks noGrp="1"/>
          </p:cNvSpPr>
          <p:nvPr>
            <p:ph type="body" sz="quarter" idx="13"/>
          </p:nvPr>
        </p:nvSpPr>
        <p:spPr>
          <a:xfrm>
            <a:off x="407987" y="817500"/>
            <a:ext cx="11376025" cy="379252"/>
          </a:xfrm>
        </p:spPr>
        <p:txBody>
          <a:bodyPr/>
          <a:lstStyle>
            <a:lvl1pPr marL="0" indent="0">
              <a:spcAft>
                <a:spcPts val="0"/>
              </a:spcAft>
              <a:buNone/>
              <a:defRPr b="1">
                <a:solidFill>
                  <a:schemeClr val="accent2"/>
                </a:solidFill>
              </a:defRPr>
            </a:lvl1pPr>
            <a:lvl2pPr marL="266700" indent="0">
              <a:buNone/>
              <a:defRPr/>
            </a:lvl2pPr>
          </a:lstStyle>
          <a:p>
            <a:pPr lvl="0"/>
            <a:r>
              <a:rPr lang="de-DE" noProof="0"/>
              <a:t>Mastertextformat bearbeiten</a:t>
            </a:r>
          </a:p>
        </p:txBody>
      </p:sp>
      <p:sp>
        <p:nvSpPr>
          <p:cNvPr id="4" name="Footer Placeholder 3"/>
          <p:cNvSpPr>
            <a:spLocks noGrp="1"/>
          </p:cNvSpPr>
          <p:nvPr>
            <p:ph type="ftr" sz="quarter" idx="11"/>
          </p:nvPr>
        </p:nvSpPr>
        <p:spPr/>
        <p:txBody>
          <a:bodyPr/>
          <a:lstStyle/>
          <a:p>
            <a:r>
              <a:rPr lang="en-US" noProof="0" dirty="0"/>
              <a:t>Kerstin Borras                            |                   Quantum Computing: Challenges and Transfer into Practical Applications              |                      World Quantum Day 2023                       |         13 / 14  April 2023</a:t>
            </a:r>
          </a:p>
        </p:txBody>
      </p:sp>
    </p:spTree>
    <p:extLst>
      <p:ext uri="{BB962C8B-B14F-4D97-AF65-F5344CB8AC3E}">
        <p14:creationId xmlns:p14="http://schemas.microsoft.com/office/powerpoint/2010/main" val="34722976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noProof="0" dirty="0"/>
              <a:t>Kerstin Borras                            |                   Quantum Computing: Challenges and Transfer into Practical Applications              |                      World Quantum Day 2023                       |         13 / 14  April 2023</a:t>
            </a:r>
          </a:p>
        </p:txBody>
      </p:sp>
    </p:spTree>
    <p:extLst>
      <p:ext uri="{BB962C8B-B14F-4D97-AF65-F5344CB8AC3E}">
        <p14:creationId xmlns:p14="http://schemas.microsoft.com/office/powerpoint/2010/main" val="37598946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Contact">
    <p:spTree>
      <p:nvGrpSpPr>
        <p:cNvPr id="1" name=""/>
        <p:cNvGrpSpPr/>
        <p:nvPr/>
      </p:nvGrpSpPr>
      <p:grpSpPr>
        <a:xfrm>
          <a:off x="0" y="0"/>
          <a:ext cx="0" cy="0"/>
          <a:chOff x="0" y="0"/>
          <a:chExt cx="0" cy="0"/>
        </a:xfrm>
      </p:grpSpPr>
      <p:sp>
        <p:nvSpPr>
          <p:cNvPr id="5" name="Rechteck 4">
            <a:extLst>
              <a:ext uri="{FF2B5EF4-FFF2-40B4-BE49-F238E27FC236}">
                <a16:creationId xmlns:a16="http://schemas.microsoft.com/office/drawing/2014/main" id="{2955C6E6-DAFB-471E-9050-E05D2B8F3D0D}"/>
              </a:ext>
            </a:extLst>
          </p:cNvPr>
          <p:cNvSpPr/>
          <p:nvPr userDrawn="1"/>
        </p:nvSpPr>
        <p:spPr>
          <a:xfrm>
            <a:off x="395288" y="3980131"/>
            <a:ext cx="4572000" cy="373107"/>
          </a:xfrm>
          <a:prstGeom prst="rect">
            <a:avLst/>
          </a:prstGeom>
        </p:spPr>
        <p:txBody>
          <a:bodyPr lIns="0" tIns="0" rIns="0" bIns="0">
            <a:noAutofit/>
          </a:bodyPr>
          <a:lstStyle/>
          <a:p>
            <a:pPr>
              <a:lnSpc>
                <a:spcPct val="110000"/>
              </a:lnSpc>
            </a:pPr>
            <a:r>
              <a:rPr lang="de-DE" b="1" dirty="0"/>
              <a:t>Contact</a:t>
            </a:r>
          </a:p>
        </p:txBody>
      </p:sp>
      <p:sp>
        <p:nvSpPr>
          <p:cNvPr id="6" name="Rechteck 5">
            <a:extLst>
              <a:ext uri="{FF2B5EF4-FFF2-40B4-BE49-F238E27FC236}">
                <a16:creationId xmlns:a16="http://schemas.microsoft.com/office/drawing/2014/main" id="{3F6E932F-91BF-4BB6-A060-480141891B9A}"/>
              </a:ext>
            </a:extLst>
          </p:cNvPr>
          <p:cNvSpPr/>
          <p:nvPr userDrawn="1"/>
        </p:nvSpPr>
        <p:spPr>
          <a:xfrm>
            <a:off x="395288" y="4516739"/>
            <a:ext cx="2700548" cy="1899935"/>
          </a:xfrm>
          <a:prstGeom prst="rect">
            <a:avLst/>
          </a:prstGeom>
        </p:spPr>
        <p:txBody>
          <a:bodyPr lIns="0" tIns="0" rIns="0" bIns="0">
            <a:noAutofit/>
          </a:bodyPr>
          <a:lstStyle/>
          <a:p>
            <a:pPr>
              <a:lnSpc>
                <a:spcPct val="120000"/>
              </a:lnSpc>
              <a:tabLst/>
            </a:pPr>
            <a:r>
              <a:rPr lang="de-DE" dirty="0"/>
              <a:t>Deutsches Elektronen-</a:t>
            </a:r>
          </a:p>
          <a:p>
            <a:pPr>
              <a:lnSpc>
                <a:spcPct val="120000"/>
              </a:lnSpc>
              <a:tabLst/>
            </a:pPr>
            <a:r>
              <a:rPr lang="de-DE" dirty="0"/>
              <a:t>Synchrotron DESY</a:t>
            </a:r>
          </a:p>
          <a:p>
            <a:pPr>
              <a:lnSpc>
                <a:spcPct val="120000"/>
              </a:lnSpc>
            </a:pPr>
            <a:endParaRPr lang="de-DE" dirty="0"/>
          </a:p>
          <a:p>
            <a:pPr>
              <a:lnSpc>
                <a:spcPct val="120000"/>
              </a:lnSpc>
            </a:pPr>
            <a:r>
              <a:rPr lang="de-DE" dirty="0"/>
              <a:t>www.desy.de</a:t>
            </a:r>
          </a:p>
        </p:txBody>
      </p:sp>
      <p:sp>
        <p:nvSpPr>
          <p:cNvPr id="7" name="Textplatzhalter 7">
            <a:extLst>
              <a:ext uri="{FF2B5EF4-FFF2-40B4-BE49-F238E27FC236}">
                <a16:creationId xmlns:a16="http://schemas.microsoft.com/office/drawing/2014/main" id="{79C784CF-EB19-427C-881F-56D046C3083A}"/>
              </a:ext>
            </a:extLst>
          </p:cNvPr>
          <p:cNvSpPr>
            <a:spLocks noGrp="1"/>
          </p:cNvSpPr>
          <p:nvPr>
            <p:ph type="body" sz="quarter" idx="10"/>
          </p:nvPr>
        </p:nvSpPr>
        <p:spPr>
          <a:xfrm>
            <a:off x="3599891" y="4516739"/>
            <a:ext cx="5148821" cy="1899936"/>
          </a:xfrm>
        </p:spPr>
        <p:txBody>
          <a:bodyPr/>
          <a:lstStyle>
            <a:lvl1pPr marL="0" indent="0">
              <a:lnSpc>
                <a:spcPct val="120000"/>
              </a:lnSpc>
              <a:spcAft>
                <a:spcPts val="0"/>
              </a:spcAft>
              <a:buNone/>
              <a:defRPr/>
            </a:lvl1pPr>
            <a:lvl2pPr marL="361950" indent="0">
              <a:buNone/>
              <a:defRPr/>
            </a:lvl2pPr>
          </a:lstStyle>
          <a:p>
            <a:pPr lvl="0"/>
            <a:r>
              <a:rPr lang="de-DE"/>
              <a:t>Mastertextformat bearbeiten</a:t>
            </a:r>
          </a:p>
        </p:txBody>
      </p:sp>
    </p:spTree>
    <p:extLst>
      <p:ext uri="{BB962C8B-B14F-4D97-AF65-F5344CB8AC3E}">
        <p14:creationId xmlns:p14="http://schemas.microsoft.com/office/powerpoint/2010/main" val="325307973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Text and 2 Objects">
  <p:cSld name="1_Title, Text and 2 Objects">
    <p:spTree>
      <p:nvGrpSpPr>
        <p:cNvPr id="1" name="Shape 63"/>
        <p:cNvGrpSpPr/>
        <p:nvPr/>
      </p:nvGrpSpPr>
      <p:grpSpPr>
        <a:xfrm>
          <a:off x="0" y="0"/>
          <a:ext cx="0" cy="0"/>
          <a:chOff x="0" y="0"/>
          <a:chExt cx="0" cy="0"/>
        </a:xfrm>
      </p:grpSpPr>
      <p:sp>
        <p:nvSpPr>
          <p:cNvPr id="64" name="Google Shape;64;p10"/>
          <p:cNvSpPr txBox="1">
            <a:spLocks noGrp="1"/>
          </p:cNvSpPr>
          <p:nvPr>
            <p:ph type="title"/>
          </p:nvPr>
        </p:nvSpPr>
        <p:spPr>
          <a:xfrm>
            <a:off x="407988" y="349611"/>
            <a:ext cx="11376024" cy="451098"/>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5" name="Google Shape;65;p10"/>
          <p:cNvSpPr txBox="1">
            <a:spLocks noGrp="1"/>
          </p:cNvSpPr>
          <p:nvPr>
            <p:ph type="ftr" idx="11"/>
          </p:nvPr>
        </p:nvSpPr>
        <p:spPr>
          <a:xfrm>
            <a:off x="791578" y="6580800"/>
            <a:ext cx="9948937" cy="186841"/>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de-DE" dirty="0"/>
              <a:t>Kerstin Borras                            |                   </a:t>
            </a:r>
            <a:r>
              <a:rPr lang="en-US" dirty="0"/>
              <a:t>Quantum Computing: Challenges and Transfer into Practical Applications</a:t>
            </a:r>
            <a:r>
              <a:rPr lang="de-DE" dirty="0"/>
              <a:t>              |                      </a:t>
            </a:r>
            <a:r>
              <a:rPr lang="en-US" dirty="0"/>
              <a:t>World Quantum Day 2023                       |         13 / 14  April 2023</a:t>
            </a:r>
            <a:endParaRPr dirty="0"/>
          </a:p>
        </p:txBody>
      </p:sp>
      <p:sp>
        <p:nvSpPr>
          <p:cNvPr id="66" name="Google Shape;66;p10"/>
          <p:cNvSpPr txBox="1">
            <a:spLocks noGrp="1"/>
          </p:cNvSpPr>
          <p:nvPr>
            <p:ph type="body" idx="1"/>
          </p:nvPr>
        </p:nvSpPr>
        <p:spPr>
          <a:xfrm>
            <a:off x="407987" y="817500"/>
            <a:ext cx="11376025" cy="379252"/>
          </a:xfrm>
          <a:prstGeom prst="rect">
            <a:avLst/>
          </a:prstGeom>
          <a:noFill/>
          <a:ln>
            <a:noFill/>
          </a:ln>
        </p:spPr>
        <p:txBody>
          <a:bodyPr spcFirstLastPara="1" wrap="square" lIns="0" tIns="0" rIns="0" bIns="0" anchor="t" anchorCtr="0">
            <a:noAutofit/>
          </a:bodyPr>
          <a:lstStyle>
            <a:lvl1pPr marL="457200" lvl="0" indent="-228600" algn="l">
              <a:lnSpc>
                <a:spcPct val="110000"/>
              </a:lnSpc>
              <a:spcBef>
                <a:spcPts val="0"/>
              </a:spcBef>
              <a:spcAft>
                <a:spcPts val="0"/>
              </a:spcAft>
              <a:buClr>
                <a:schemeClr val="accent2"/>
              </a:buClr>
              <a:buSzPts val="1800"/>
              <a:buNone/>
              <a:defRPr b="1">
                <a:solidFill>
                  <a:schemeClr val="accent2"/>
                </a:solidFill>
              </a:defRPr>
            </a:lvl1pPr>
            <a:lvl2pPr marL="914400" lvl="1" indent="-228600" algn="l">
              <a:lnSpc>
                <a:spcPct val="100000"/>
              </a:lnSpc>
              <a:spcBef>
                <a:spcPts val="0"/>
              </a:spcBef>
              <a:spcAft>
                <a:spcPts val="0"/>
              </a:spcAft>
              <a:buClr>
                <a:schemeClr val="dk1"/>
              </a:buClr>
              <a:buSzPts val="1600"/>
              <a:buNone/>
              <a:defRPr/>
            </a:lvl2pPr>
            <a:lvl3pPr marL="1371600" lvl="2" indent="-342900" algn="l">
              <a:lnSpc>
                <a:spcPct val="100000"/>
              </a:lnSpc>
              <a:spcBef>
                <a:spcPts val="800"/>
              </a:spcBef>
              <a:spcAft>
                <a:spcPts val="0"/>
              </a:spcAft>
              <a:buClr>
                <a:schemeClr val="dk1"/>
              </a:buClr>
              <a:buSzPts val="1800"/>
              <a:buChar char="•"/>
              <a:defRPr/>
            </a:lvl3pPr>
            <a:lvl4pPr marL="1828800" lvl="3" indent="-342900" algn="l">
              <a:lnSpc>
                <a:spcPct val="100000"/>
              </a:lnSpc>
              <a:spcBef>
                <a:spcPts val="800"/>
              </a:spcBef>
              <a:spcAft>
                <a:spcPts val="0"/>
              </a:spcAft>
              <a:buClr>
                <a:schemeClr val="dk1"/>
              </a:buClr>
              <a:buSzPts val="1800"/>
              <a:buChar char="•"/>
              <a:defRPr/>
            </a:lvl4pPr>
            <a:lvl5pPr marL="2286000" lvl="4" indent="-342900" algn="l">
              <a:lnSpc>
                <a:spcPct val="100000"/>
              </a:lnSpc>
              <a:spcBef>
                <a:spcPts val="800"/>
              </a:spcBef>
              <a:spcAft>
                <a:spcPts val="0"/>
              </a:spcAft>
              <a:buClr>
                <a:schemeClr val="dk1"/>
              </a:buClr>
              <a:buSzPts val="1800"/>
              <a:buChar char="•"/>
              <a:defRPr/>
            </a:lvl5pPr>
            <a:lvl6pPr marL="2743200" lvl="5" indent="-342900" algn="l">
              <a:lnSpc>
                <a:spcPct val="90000"/>
              </a:lnSpc>
              <a:spcBef>
                <a:spcPts val="8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7" name="Google Shape;67;p10"/>
          <p:cNvSpPr txBox="1">
            <a:spLocks noGrp="1"/>
          </p:cNvSpPr>
          <p:nvPr>
            <p:ph type="body" idx="2"/>
          </p:nvPr>
        </p:nvSpPr>
        <p:spPr>
          <a:xfrm>
            <a:off x="407988" y="1406427"/>
            <a:ext cx="5616575" cy="2454374"/>
          </a:xfrm>
          <a:prstGeom prst="rect">
            <a:avLst/>
          </a:prstGeom>
          <a:noFill/>
          <a:ln>
            <a:noFill/>
          </a:ln>
        </p:spPr>
        <p:txBody>
          <a:bodyPr spcFirstLastPara="1" wrap="square" lIns="0" tIns="0" rIns="0" bIns="0" anchor="t" anchorCtr="0">
            <a:noAutofit/>
          </a:bodyPr>
          <a:lstStyle>
            <a:lvl1pPr marL="457200" lvl="0" indent="-342900" algn="l">
              <a:lnSpc>
                <a:spcPct val="110000"/>
              </a:lnSpc>
              <a:spcBef>
                <a:spcPts val="0"/>
              </a:spcBef>
              <a:spcAft>
                <a:spcPts val="0"/>
              </a:spcAft>
              <a:buClr>
                <a:schemeClr val="dk1"/>
              </a:buClr>
              <a:buSzPts val="1800"/>
              <a:buChar char="•"/>
              <a:defRPr/>
            </a:lvl1pPr>
            <a:lvl2pPr marL="914400" lvl="1" indent="-342900" algn="l">
              <a:lnSpc>
                <a:spcPct val="100000"/>
              </a:lnSpc>
              <a:spcBef>
                <a:spcPts val="1200"/>
              </a:spcBef>
              <a:spcAft>
                <a:spcPts val="0"/>
              </a:spcAft>
              <a:buClr>
                <a:schemeClr val="dk1"/>
              </a:buClr>
              <a:buSzPts val="1800"/>
              <a:buChar char="•"/>
              <a:defRPr/>
            </a:lvl2pPr>
            <a:lvl3pPr marL="1371600" lvl="2" indent="-342900" algn="l">
              <a:lnSpc>
                <a:spcPct val="100000"/>
              </a:lnSpc>
              <a:spcBef>
                <a:spcPts val="800"/>
              </a:spcBef>
              <a:spcAft>
                <a:spcPts val="0"/>
              </a:spcAft>
              <a:buClr>
                <a:schemeClr val="dk1"/>
              </a:buClr>
              <a:buSzPts val="1800"/>
              <a:buChar char="•"/>
              <a:defRPr/>
            </a:lvl3pPr>
            <a:lvl4pPr marL="1828800" lvl="3" indent="-342900" algn="l">
              <a:lnSpc>
                <a:spcPct val="100000"/>
              </a:lnSpc>
              <a:spcBef>
                <a:spcPts val="800"/>
              </a:spcBef>
              <a:spcAft>
                <a:spcPts val="0"/>
              </a:spcAft>
              <a:buClr>
                <a:schemeClr val="dk1"/>
              </a:buClr>
              <a:buSzPts val="1800"/>
              <a:buChar char="•"/>
              <a:defRPr/>
            </a:lvl4pPr>
            <a:lvl5pPr marL="2286000" lvl="4" indent="-342900" algn="l">
              <a:lnSpc>
                <a:spcPct val="100000"/>
              </a:lnSpc>
              <a:spcBef>
                <a:spcPts val="800"/>
              </a:spcBef>
              <a:spcAft>
                <a:spcPts val="0"/>
              </a:spcAft>
              <a:buClr>
                <a:schemeClr val="dk1"/>
              </a:buClr>
              <a:buSzPts val="1800"/>
              <a:buChar char="•"/>
              <a:defRPr/>
            </a:lvl5pPr>
            <a:lvl6pPr marL="2743200" lvl="5" indent="-342900" algn="l">
              <a:lnSpc>
                <a:spcPct val="90000"/>
              </a:lnSpc>
              <a:spcBef>
                <a:spcPts val="8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8" name="Google Shape;68;p10"/>
          <p:cNvSpPr txBox="1">
            <a:spLocks noGrp="1"/>
          </p:cNvSpPr>
          <p:nvPr>
            <p:ph type="body" idx="3"/>
          </p:nvPr>
        </p:nvSpPr>
        <p:spPr>
          <a:xfrm>
            <a:off x="407988" y="3963533"/>
            <a:ext cx="5616575" cy="2454374"/>
          </a:xfrm>
          <a:prstGeom prst="rect">
            <a:avLst/>
          </a:prstGeom>
          <a:noFill/>
          <a:ln>
            <a:noFill/>
          </a:ln>
        </p:spPr>
        <p:txBody>
          <a:bodyPr spcFirstLastPara="1" wrap="square" lIns="0" tIns="0" rIns="0" bIns="0" anchor="t" anchorCtr="0">
            <a:noAutofit/>
          </a:bodyPr>
          <a:lstStyle>
            <a:lvl1pPr marL="457200" lvl="0" indent="-342900" algn="l">
              <a:lnSpc>
                <a:spcPct val="110000"/>
              </a:lnSpc>
              <a:spcBef>
                <a:spcPts val="0"/>
              </a:spcBef>
              <a:spcAft>
                <a:spcPts val="0"/>
              </a:spcAft>
              <a:buClr>
                <a:schemeClr val="dk1"/>
              </a:buClr>
              <a:buSzPts val="1800"/>
              <a:buChar char="•"/>
              <a:defRPr/>
            </a:lvl1pPr>
            <a:lvl2pPr marL="914400" lvl="1" indent="-342900" algn="l">
              <a:lnSpc>
                <a:spcPct val="100000"/>
              </a:lnSpc>
              <a:spcBef>
                <a:spcPts val="1200"/>
              </a:spcBef>
              <a:spcAft>
                <a:spcPts val="0"/>
              </a:spcAft>
              <a:buClr>
                <a:schemeClr val="dk1"/>
              </a:buClr>
              <a:buSzPts val="1800"/>
              <a:buChar char="•"/>
              <a:defRPr/>
            </a:lvl2pPr>
            <a:lvl3pPr marL="1371600" lvl="2" indent="-342900" algn="l">
              <a:lnSpc>
                <a:spcPct val="100000"/>
              </a:lnSpc>
              <a:spcBef>
                <a:spcPts val="800"/>
              </a:spcBef>
              <a:spcAft>
                <a:spcPts val="0"/>
              </a:spcAft>
              <a:buClr>
                <a:schemeClr val="dk1"/>
              </a:buClr>
              <a:buSzPts val="1800"/>
              <a:buChar char="•"/>
              <a:defRPr/>
            </a:lvl3pPr>
            <a:lvl4pPr marL="1828800" lvl="3" indent="-342900" algn="l">
              <a:lnSpc>
                <a:spcPct val="100000"/>
              </a:lnSpc>
              <a:spcBef>
                <a:spcPts val="800"/>
              </a:spcBef>
              <a:spcAft>
                <a:spcPts val="0"/>
              </a:spcAft>
              <a:buClr>
                <a:schemeClr val="dk1"/>
              </a:buClr>
              <a:buSzPts val="1800"/>
              <a:buChar char="•"/>
              <a:defRPr/>
            </a:lvl4pPr>
            <a:lvl5pPr marL="2286000" lvl="4" indent="-342900" algn="l">
              <a:lnSpc>
                <a:spcPct val="100000"/>
              </a:lnSpc>
              <a:spcBef>
                <a:spcPts val="800"/>
              </a:spcBef>
              <a:spcAft>
                <a:spcPts val="0"/>
              </a:spcAft>
              <a:buClr>
                <a:schemeClr val="dk1"/>
              </a:buClr>
              <a:buSzPts val="1800"/>
              <a:buChar char="•"/>
              <a:defRPr/>
            </a:lvl5pPr>
            <a:lvl6pPr marL="2743200" lvl="5" indent="-342900" algn="l">
              <a:lnSpc>
                <a:spcPct val="90000"/>
              </a:lnSpc>
              <a:spcBef>
                <a:spcPts val="8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9" name="Google Shape;69;p10"/>
          <p:cNvSpPr txBox="1">
            <a:spLocks noGrp="1"/>
          </p:cNvSpPr>
          <p:nvPr>
            <p:ph type="body" idx="4"/>
          </p:nvPr>
        </p:nvSpPr>
        <p:spPr>
          <a:xfrm>
            <a:off x="6167438" y="1449388"/>
            <a:ext cx="5616574" cy="2411412"/>
          </a:xfrm>
          <a:prstGeom prst="rect">
            <a:avLst/>
          </a:prstGeom>
          <a:solidFill>
            <a:srgbClr val="F2F2F2"/>
          </a:solidFill>
          <a:ln>
            <a:noFill/>
          </a:ln>
        </p:spPr>
        <p:txBody>
          <a:bodyPr spcFirstLastPara="1" wrap="square" lIns="72000" tIns="36000" rIns="72000" bIns="36000" anchor="t" anchorCtr="0">
            <a:noAutofit/>
          </a:bodyPr>
          <a:lstStyle>
            <a:lvl1pPr marL="457200" lvl="0" indent="-228600" algn="l">
              <a:lnSpc>
                <a:spcPct val="110000"/>
              </a:lnSpc>
              <a:spcBef>
                <a:spcPts val="0"/>
              </a:spcBef>
              <a:spcAft>
                <a:spcPts val="0"/>
              </a:spcAft>
              <a:buClr>
                <a:schemeClr val="dk1"/>
              </a:buClr>
              <a:buSzPts val="1800"/>
              <a:buNone/>
              <a:defRPr/>
            </a:lvl1pPr>
            <a:lvl2pPr marL="914400" lvl="1" indent="-342900" algn="l">
              <a:lnSpc>
                <a:spcPct val="100000"/>
              </a:lnSpc>
              <a:spcBef>
                <a:spcPts val="1200"/>
              </a:spcBef>
              <a:spcAft>
                <a:spcPts val="0"/>
              </a:spcAft>
              <a:buClr>
                <a:schemeClr val="dk1"/>
              </a:buClr>
              <a:buSzPts val="1800"/>
              <a:buChar char="•"/>
              <a:defRPr/>
            </a:lvl2pPr>
            <a:lvl3pPr marL="1371600" lvl="2" indent="-342900" algn="l">
              <a:lnSpc>
                <a:spcPct val="100000"/>
              </a:lnSpc>
              <a:spcBef>
                <a:spcPts val="800"/>
              </a:spcBef>
              <a:spcAft>
                <a:spcPts val="0"/>
              </a:spcAft>
              <a:buClr>
                <a:schemeClr val="dk1"/>
              </a:buClr>
              <a:buSzPts val="1800"/>
              <a:buChar char="•"/>
              <a:defRPr/>
            </a:lvl3pPr>
            <a:lvl4pPr marL="1828800" lvl="3" indent="-342900" algn="l">
              <a:lnSpc>
                <a:spcPct val="100000"/>
              </a:lnSpc>
              <a:spcBef>
                <a:spcPts val="800"/>
              </a:spcBef>
              <a:spcAft>
                <a:spcPts val="0"/>
              </a:spcAft>
              <a:buClr>
                <a:schemeClr val="dk1"/>
              </a:buClr>
              <a:buSzPts val="1800"/>
              <a:buChar char="•"/>
              <a:defRPr/>
            </a:lvl4pPr>
            <a:lvl5pPr marL="2286000" lvl="4" indent="-342900" algn="l">
              <a:lnSpc>
                <a:spcPct val="100000"/>
              </a:lnSpc>
              <a:spcBef>
                <a:spcPts val="800"/>
              </a:spcBef>
              <a:spcAft>
                <a:spcPts val="0"/>
              </a:spcAft>
              <a:buClr>
                <a:schemeClr val="dk1"/>
              </a:buClr>
              <a:buSzPts val="1800"/>
              <a:buChar char="•"/>
              <a:defRPr/>
            </a:lvl5pPr>
            <a:lvl6pPr marL="2743200" lvl="5" indent="-342900" algn="l">
              <a:lnSpc>
                <a:spcPct val="90000"/>
              </a:lnSpc>
              <a:spcBef>
                <a:spcPts val="8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0" name="Google Shape;70;p10"/>
          <p:cNvSpPr txBox="1">
            <a:spLocks noGrp="1"/>
          </p:cNvSpPr>
          <p:nvPr>
            <p:ph type="body" idx="5"/>
          </p:nvPr>
        </p:nvSpPr>
        <p:spPr>
          <a:xfrm>
            <a:off x="6167438" y="4005263"/>
            <a:ext cx="5616574" cy="2411412"/>
          </a:xfrm>
          <a:prstGeom prst="rect">
            <a:avLst/>
          </a:prstGeom>
          <a:solidFill>
            <a:srgbClr val="F2F2F2"/>
          </a:solidFill>
          <a:ln>
            <a:noFill/>
          </a:ln>
        </p:spPr>
        <p:txBody>
          <a:bodyPr spcFirstLastPara="1" wrap="square" lIns="72000" tIns="36000" rIns="72000" bIns="36000" anchor="t" anchorCtr="0">
            <a:noAutofit/>
          </a:bodyPr>
          <a:lstStyle>
            <a:lvl1pPr marL="457200" lvl="0" indent="-228600" algn="l">
              <a:lnSpc>
                <a:spcPct val="110000"/>
              </a:lnSpc>
              <a:spcBef>
                <a:spcPts val="0"/>
              </a:spcBef>
              <a:spcAft>
                <a:spcPts val="0"/>
              </a:spcAft>
              <a:buClr>
                <a:schemeClr val="dk1"/>
              </a:buClr>
              <a:buSzPts val="1800"/>
              <a:buNone/>
              <a:defRPr/>
            </a:lvl1pPr>
            <a:lvl2pPr marL="914400" lvl="1" indent="-342900" algn="l">
              <a:lnSpc>
                <a:spcPct val="100000"/>
              </a:lnSpc>
              <a:spcBef>
                <a:spcPts val="1200"/>
              </a:spcBef>
              <a:spcAft>
                <a:spcPts val="0"/>
              </a:spcAft>
              <a:buClr>
                <a:schemeClr val="dk1"/>
              </a:buClr>
              <a:buSzPts val="1800"/>
              <a:buChar char="•"/>
              <a:defRPr/>
            </a:lvl2pPr>
            <a:lvl3pPr marL="1371600" lvl="2" indent="-342900" algn="l">
              <a:lnSpc>
                <a:spcPct val="100000"/>
              </a:lnSpc>
              <a:spcBef>
                <a:spcPts val="800"/>
              </a:spcBef>
              <a:spcAft>
                <a:spcPts val="0"/>
              </a:spcAft>
              <a:buClr>
                <a:schemeClr val="dk1"/>
              </a:buClr>
              <a:buSzPts val="1800"/>
              <a:buChar char="•"/>
              <a:defRPr/>
            </a:lvl3pPr>
            <a:lvl4pPr marL="1828800" lvl="3" indent="-342900" algn="l">
              <a:lnSpc>
                <a:spcPct val="100000"/>
              </a:lnSpc>
              <a:spcBef>
                <a:spcPts val="800"/>
              </a:spcBef>
              <a:spcAft>
                <a:spcPts val="0"/>
              </a:spcAft>
              <a:buClr>
                <a:schemeClr val="dk1"/>
              </a:buClr>
              <a:buSzPts val="1800"/>
              <a:buChar char="•"/>
              <a:defRPr/>
            </a:lvl4pPr>
            <a:lvl5pPr marL="2286000" lvl="4" indent="-342900" algn="l">
              <a:lnSpc>
                <a:spcPct val="100000"/>
              </a:lnSpc>
              <a:spcBef>
                <a:spcPts val="800"/>
              </a:spcBef>
              <a:spcAft>
                <a:spcPts val="0"/>
              </a:spcAft>
              <a:buClr>
                <a:schemeClr val="dk1"/>
              </a:buClr>
              <a:buSzPts val="1800"/>
              <a:buChar char="•"/>
              <a:defRPr/>
            </a:lvl5pPr>
            <a:lvl6pPr marL="2743200" lvl="5" indent="-342900" algn="l">
              <a:lnSpc>
                <a:spcPct val="90000"/>
              </a:lnSpc>
              <a:spcBef>
                <a:spcPts val="8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7732647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with Picture)">
    <p:spTree>
      <p:nvGrpSpPr>
        <p:cNvPr id="1" name=""/>
        <p:cNvGrpSpPr/>
        <p:nvPr/>
      </p:nvGrpSpPr>
      <p:grpSpPr>
        <a:xfrm>
          <a:off x="0" y="0"/>
          <a:ext cx="0" cy="0"/>
          <a:chOff x="0" y="0"/>
          <a:chExt cx="0" cy="0"/>
        </a:xfrm>
      </p:grpSpPr>
      <p:sp>
        <p:nvSpPr>
          <p:cNvPr id="9" name="Bildplatzhalter 6"/>
          <p:cNvSpPr>
            <a:spLocks noGrp="1"/>
          </p:cNvSpPr>
          <p:nvPr>
            <p:ph type="pic" sz="quarter" idx="14"/>
          </p:nvPr>
        </p:nvSpPr>
        <p:spPr>
          <a:xfrm>
            <a:off x="2" y="1"/>
            <a:ext cx="12191997" cy="3429001"/>
          </a:xfrm>
          <a:solidFill>
            <a:schemeClr val="tx2"/>
          </a:solidFill>
        </p:spPr>
        <p:txBody>
          <a:bodyPr anchor="ctr"/>
          <a:lstStyle>
            <a:lvl1pPr marL="0" indent="0" algn="ctr">
              <a:buNone/>
              <a:defRPr/>
            </a:lvl1pPr>
          </a:lstStyle>
          <a:p>
            <a:r>
              <a:rPr lang="de-DE" noProof="0"/>
              <a:t>Bild durch Klicken auf Symbol hinzufügen</a:t>
            </a:r>
            <a:endParaRPr lang="en-US" noProof="0"/>
          </a:p>
        </p:txBody>
      </p:sp>
      <p:sp>
        <p:nvSpPr>
          <p:cNvPr id="2" name="Title 1"/>
          <p:cNvSpPr>
            <a:spLocks noGrp="1"/>
          </p:cNvSpPr>
          <p:nvPr>
            <p:ph type="ctrTitle"/>
          </p:nvPr>
        </p:nvSpPr>
        <p:spPr>
          <a:xfrm>
            <a:off x="407988" y="349612"/>
            <a:ext cx="11376025" cy="1099777"/>
          </a:xfrm>
        </p:spPr>
        <p:txBody>
          <a:bodyPr anchor="t"/>
          <a:lstStyle>
            <a:lvl1pPr algn="l">
              <a:lnSpc>
                <a:spcPct val="100000"/>
              </a:lnSpc>
              <a:defRPr sz="6000">
                <a:solidFill>
                  <a:schemeClr val="bg1"/>
                </a:solidFill>
              </a:defRPr>
            </a:lvl1pPr>
          </a:lstStyle>
          <a:p>
            <a:r>
              <a:rPr lang="de-DE" noProof="0"/>
              <a:t>Mastertitelformat bearbeiten</a:t>
            </a:r>
            <a:endParaRPr lang="en-US" noProof="0" dirty="0"/>
          </a:p>
        </p:txBody>
      </p:sp>
      <p:sp>
        <p:nvSpPr>
          <p:cNvPr id="3" name="Subtitle 2"/>
          <p:cNvSpPr>
            <a:spLocks noGrp="1"/>
          </p:cNvSpPr>
          <p:nvPr>
            <p:ph type="subTitle" idx="1"/>
          </p:nvPr>
        </p:nvSpPr>
        <p:spPr>
          <a:xfrm>
            <a:off x="407987" y="2335014"/>
            <a:ext cx="11376025" cy="889339"/>
          </a:xfrm>
        </p:spPr>
        <p:txBody>
          <a:bodyPr/>
          <a:lstStyle>
            <a:lvl1pPr marL="0" indent="0" algn="l">
              <a:buNone/>
              <a:defRPr sz="1800" b="1">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noProof="0"/>
              <a:t>Master-Untertitelformat bearbeiten</a:t>
            </a:r>
            <a:endParaRPr lang="en-US" noProof="0" dirty="0"/>
          </a:p>
        </p:txBody>
      </p:sp>
      <p:sp>
        <p:nvSpPr>
          <p:cNvPr id="12" name="Textplatzhalter 11"/>
          <p:cNvSpPr>
            <a:spLocks noGrp="1"/>
          </p:cNvSpPr>
          <p:nvPr>
            <p:ph type="body" sz="quarter" idx="10"/>
          </p:nvPr>
        </p:nvSpPr>
        <p:spPr>
          <a:xfrm>
            <a:off x="414396" y="4096780"/>
            <a:ext cx="11369548" cy="700373"/>
          </a:xfrm>
        </p:spPr>
        <p:txBody>
          <a:bodyPr/>
          <a:lstStyle>
            <a:lvl1pPr marL="0" indent="0">
              <a:spcAft>
                <a:spcPts val="0"/>
              </a:spcAft>
              <a:buNone/>
              <a:defRPr sz="1800"/>
            </a:lvl1pPr>
          </a:lstStyle>
          <a:p>
            <a:pPr lvl="0"/>
            <a:r>
              <a:rPr lang="de-DE" noProof="0"/>
              <a:t>Mastertextformat bearbeiten</a:t>
            </a:r>
          </a:p>
        </p:txBody>
      </p:sp>
      <p:pic>
        <p:nvPicPr>
          <p:cNvPr id="10" name="Grafik 9" descr="Logo DESY">
            <a:extLst>
              <a:ext uri="{FF2B5EF4-FFF2-40B4-BE49-F238E27FC236}">
                <a16:creationId xmlns:a16="http://schemas.microsoft.com/office/drawing/2014/main" id="{338F9ECC-B605-4D88-9A7C-3D464250847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5310" y="5585299"/>
            <a:ext cx="899498" cy="900000"/>
          </a:xfrm>
          <a:prstGeom prst="rect">
            <a:avLst/>
          </a:prstGeom>
        </p:spPr>
      </p:pic>
      <p:pic>
        <p:nvPicPr>
          <p:cNvPr id="11" name="Grafik 10" descr="Logo Helmholtz">
            <a:extLst>
              <a:ext uri="{FF2B5EF4-FFF2-40B4-BE49-F238E27FC236}">
                <a16:creationId xmlns:a16="http://schemas.microsoft.com/office/drawing/2014/main" id="{E1F0CB03-64D6-4EAD-B501-8CD3255D9F9B}"/>
              </a:ext>
              <a:ext uri="{C183D7F6-B498-43B3-948B-1728B52AA6E4}">
                <adec:decorative xmlns:adec="http://schemas.microsoft.com/office/drawing/2017/decorative" val="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95287" y="6258632"/>
            <a:ext cx="1188244" cy="161813"/>
          </a:xfrm>
          <a:prstGeom prst="rect">
            <a:avLst/>
          </a:prstGeom>
        </p:spPr>
      </p:pic>
    </p:spTree>
    <p:extLst>
      <p:ext uri="{BB962C8B-B14F-4D97-AF65-F5344CB8AC3E}">
        <p14:creationId xmlns:p14="http://schemas.microsoft.com/office/powerpoint/2010/main" val="8608561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Text and 4 Pictures">
  <p:cSld name="1_Title, Text and 4 Pictures">
    <p:spTree>
      <p:nvGrpSpPr>
        <p:cNvPr id="1" name="Shape 45"/>
        <p:cNvGrpSpPr/>
        <p:nvPr/>
      </p:nvGrpSpPr>
      <p:grpSpPr>
        <a:xfrm>
          <a:off x="0" y="0"/>
          <a:ext cx="0" cy="0"/>
          <a:chOff x="0" y="0"/>
          <a:chExt cx="0" cy="0"/>
        </a:xfrm>
      </p:grpSpPr>
      <p:sp>
        <p:nvSpPr>
          <p:cNvPr id="46" name="Google Shape;46;p8"/>
          <p:cNvSpPr txBox="1">
            <a:spLocks noGrp="1"/>
          </p:cNvSpPr>
          <p:nvPr>
            <p:ph type="title"/>
          </p:nvPr>
        </p:nvSpPr>
        <p:spPr>
          <a:xfrm>
            <a:off x="407988" y="349611"/>
            <a:ext cx="11376024" cy="451098"/>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8"/>
          <p:cNvSpPr txBox="1">
            <a:spLocks noGrp="1"/>
          </p:cNvSpPr>
          <p:nvPr>
            <p:ph type="ftr" idx="11"/>
          </p:nvPr>
        </p:nvSpPr>
        <p:spPr>
          <a:xfrm>
            <a:off x="791578" y="6580800"/>
            <a:ext cx="9948937" cy="186841"/>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de-DE" dirty="0"/>
              <a:t>Kerstin Borras                            |                   </a:t>
            </a:r>
            <a:r>
              <a:rPr lang="en-US" dirty="0"/>
              <a:t>Quantum Computing: Challenges and Transfer into Practical Applications</a:t>
            </a:r>
            <a:r>
              <a:rPr lang="de-DE" dirty="0"/>
              <a:t>              |                      </a:t>
            </a:r>
            <a:r>
              <a:rPr lang="de-DE" dirty="0" err="1"/>
              <a:t>QuantHEP</a:t>
            </a:r>
            <a:r>
              <a:rPr lang="de-DE" dirty="0"/>
              <a:t>     Seminar               |       11th May 2022</a:t>
            </a:r>
            <a:endParaRPr dirty="0"/>
          </a:p>
        </p:txBody>
      </p:sp>
      <p:sp>
        <p:nvSpPr>
          <p:cNvPr id="48" name="Google Shape;48;p8"/>
          <p:cNvSpPr txBox="1">
            <a:spLocks noGrp="1"/>
          </p:cNvSpPr>
          <p:nvPr>
            <p:ph type="body" idx="1"/>
          </p:nvPr>
        </p:nvSpPr>
        <p:spPr>
          <a:xfrm>
            <a:off x="407987" y="817500"/>
            <a:ext cx="11376025" cy="379252"/>
          </a:xfrm>
          <a:prstGeom prst="rect">
            <a:avLst/>
          </a:prstGeom>
          <a:noFill/>
          <a:ln>
            <a:noFill/>
          </a:ln>
        </p:spPr>
        <p:txBody>
          <a:bodyPr spcFirstLastPara="1" wrap="square" lIns="0" tIns="0" rIns="0" bIns="0" anchor="t" anchorCtr="0">
            <a:noAutofit/>
          </a:bodyPr>
          <a:lstStyle>
            <a:lvl1pPr marL="457200" lvl="0" indent="-228600" algn="l">
              <a:lnSpc>
                <a:spcPct val="110000"/>
              </a:lnSpc>
              <a:spcBef>
                <a:spcPts val="0"/>
              </a:spcBef>
              <a:spcAft>
                <a:spcPts val="0"/>
              </a:spcAft>
              <a:buClr>
                <a:schemeClr val="accent2"/>
              </a:buClr>
              <a:buSzPts val="1800"/>
              <a:buNone/>
              <a:defRPr b="1">
                <a:solidFill>
                  <a:schemeClr val="accent2"/>
                </a:solidFill>
              </a:defRPr>
            </a:lvl1pPr>
            <a:lvl2pPr marL="914400" lvl="1" indent="-228600" algn="l">
              <a:lnSpc>
                <a:spcPct val="100000"/>
              </a:lnSpc>
              <a:spcBef>
                <a:spcPts val="0"/>
              </a:spcBef>
              <a:spcAft>
                <a:spcPts val="0"/>
              </a:spcAft>
              <a:buClr>
                <a:schemeClr val="dk1"/>
              </a:buClr>
              <a:buSzPts val="1600"/>
              <a:buNone/>
              <a:defRPr/>
            </a:lvl2pPr>
            <a:lvl3pPr marL="1371600" lvl="2" indent="-342900" algn="l">
              <a:lnSpc>
                <a:spcPct val="100000"/>
              </a:lnSpc>
              <a:spcBef>
                <a:spcPts val="800"/>
              </a:spcBef>
              <a:spcAft>
                <a:spcPts val="0"/>
              </a:spcAft>
              <a:buClr>
                <a:schemeClr val="dk1"/>
              </a:buClr>
              <a:buSzPts val="1800"/>
              <a:buChar char="•"/>
              <a:defRPr/>
            </a:lvl3pPr>
            <a:lvl4pPr marL="1828800" lvl="3" indent="-342900" algn="l">
              <a:lnSpc>
                <a:spcPct val="100000"/>
              </a:lnSpc>
              <a:spcBef>
                <a:spcPts val="800"/>
              </a:spcBef>
              <a:spcAft>
                <a:spcPts val="0"/>
              </a:spcAft>
              <a:buClr>
                <a:schemeClr val="dk1"/>
              </a:buClr>
              <a:buSzPts val="1800"/>
              <a:buChar char="•"/>
              <a:defRPr/>
            </a:lvl4pPr>
            <a:lvl5pPr marL="2286000" lvl="4" indent="-342900" algn="l">
              <a:lnSpc>
                <a:spcPct val="100000"/>
              </a:lnSpc>
              <a:spcBef>
                <a:spcPts val="800"/>
              </a:spcBef>
              <a:spcAft>
                <a:spcPts val="0"/>
              </a:spcAft>
              <a:buClr>
                <a:schemeClr val="dk1"/>
              </a:buClr>
              <a:buSzPts val="1800"/>
              <a:buChar char="•"/>
              <a:defRPr/>
            </a:lvl5pPr>
            <a:lvl6pPr marL="2743200" lvl="5" indent="-342900" algn="l">
              <a:lnSpc>
                <a:spcPct val="90000"/>
              </a:lnSpc>
              <a:spcBef>
                <a:spcPts val="8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9" name="Google Shape;49;p8"/>
          <p:cNvSpPr txBox="1">
            <a:spLocks noGrp="1"/>
          </p:cNvSpPr>
          <p:nvPr>
            <p:ph type="body" idx="2"/>
          </p:nvPr>
        </p:nvSpPr>
        <p:spPr>
          <a:xfrm>
            <a:off x="407989" y="1406427"/>
            <a:ext cx="3708400" cy="2454374"/>
          </a:xfrm>
          <a:prstGeom prst="rect">
            <a:avLst/>
          </a:prstGeom>
          <a:noFill/>
          <a:ln>
            <a:noFill/>
          </a:ln>
        </p:spPr>
        <p:txBody>
          <a:bodyPr spcFirstLastPara="1" wrap="square" lIns="0" tIns="0" rIns="0" bIns="0" anchor="t" anchorCtr="0">
            <a:noAutofit/>
          </a:bodyPr>
          <a:lstStyle>
            <a:lvl1pPr marL="457200" lvl="0" indent="-342900" algn="l">
              <a:lnSpc>
                <a:spcPct val="110000"/>
              </a:lnSpc>
              <a:spcBef>
                <a:spcPts val="0"/>
              </a:spcBef>
              <a:spcAft>
                <a:spcPts val="0"/>
              </a:spcAft>
              <a:buClr>
                <a:schemeClr val="dk1"/>
              </a:buClr>
              <a:buSzPts val="1800"/>
              <a:buChar char="•"/>
              <a:defRPr/>
            </a:lvl1pPr>
            <a:lvl2pPr marL="914400" lvl="1" indent="-342900" algn="l">
              <a:lnSpc>
                <a:spcPct val="100000"/>
              </a:lnSpc>
              <a:spcBef>
                <a:spcPts val="1200"/>
              </a:spcBef>
              <a:spcAft>
                <a:spcPts val="0"/>
              </a:spcAft>
              <a:buClr>
                <a:schemeClr val="dk1"/>
              </a:buClr>
              <a:buSzPts val="1800"/>
              <a:buChar char="•"/>
              <a:defRPr/>
            </a:lvl2pPr>
            <a:lvl3pPr marL="1371600" lvl="2" indent="-342900" algn="l">
              <a:lnSpc>
                <a:spcPct val="100000"/>
              </a:lnSpc>
              <a:spcBef>
                <a:spcPts val="800"/>
              </a:spcBef>
              <a:spcAft>
                <a:spcPts val="0"/>
              </a:spcAft>
              <a:buClr>
                <a:schemeClr val="dk1"/>
              </a:buClr>
              <a:buSzPts val="1800"/>
              <a:buChar char="•"/>
              <a:defRPr/>
            </a:lvl3pPr>
            <a:lvl4pPr marL="1828800" lvl="3" indent="-342900" algn="l">
              <a:lnSpc>
                <a:spcPct val="100000"/>
              </a:lnSpc>
              <a:spcBef>
                <a:spcPts val="800"/>
              </a:spcBef>
              <a:spcAft>
                <a:spcPts val="0"/>
              </a:spcAft>
              <a:buClr>
                <a:schemeClr val="dk1"/>
              </a:buClr>
              <a:buSzPts val="1800"/>
              <a:buChar char="•"/>
              <a:defRPr/>
            </a:lvl4pPr>
            <a:lvl5pPr marL="2286000" lvl="4" indent="-342900" algn="l">
              <a:lnSpc>
                <a:spcPct val="100000"/>
              </a:lnSpc>
              <a:spcBef>
                <a:spcPts val="800"/>
              </a:spcBef>
              <a:spcAft>
                <a:spcPts val="0"/>
              </a:spcAft>
              <a:buClr>
                <a:schemeClr val="dk1"/>
              </a:buClr>
              <a:buSzPts val="1800"/>
              <a:buChar char="•"/>
              <a:defRPr/>
            </a:lvl5pPr>
            <a:lvl6pPr marL="2743200" lvl="5" indent="-342900" algn="l">
              <a:lnSpc>
                <a:spcPct val="90000"/>
              </a:lnSpc>
              <a:spcBef>
                <a:spcPts val="8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 name="Google Shape;50;p8"/>
          <p:cNvSpPr txBox="1">
            <a:spLocks noGrp="1"/>
          </p:cNvSpPr>
          <p:nvPr>
            <p:ph type="body" idx="3"/>
          </p:nvPr>
        </p:nvSpPr>
        <p:spPr>
          <a:xfrm>
            <a:off x="407989" y="3963533"/>
            <a:ext cx="3708400" cy="2454374"/>
          </a:xfrm>
          <a:prstGeom prst="rect">
            <a:avLst/>
          </a:prstGeom>
          <a:noFill/>
          <a:ln>
            <a:noFill/>
          </a:ln>
        </p:spPr>
        <p:txBody>
          <a:bodyPr spcFirstLastPara="1" wrap="square" lIns="0" tIns="0" rIns="0" bIns="0" anchor="t" anchorCtr="0">
            <a:noAutofit/>
          </a:bodyPr>
          <a:lstStyle>
            <a:lvl1pPr marL="457200" lvl="0" indent="-342900" algn="l">
              <a:lnSpc>
                <a:spcPct val="110000"/>
              </a:lnSpc>
              <a:spcBef>
                <a:spcPts val="0"/>
              </a:spcBef>
              <a:spcAft>
                <a:spcPts val="0"/>
              </a:spcAft>
              <a:buClr>
                <a:schemeClr val="dk1"/>
              </a:buClr>
              <a:buSzPts val="1800"/>
              <a:buChar char="•"/>
              <a:defRPr/>
            </a:lvl1pPr>
            <a:lvl2pPr marL="914400" lvl="1" indent="-342900" algn="l">
              <a:lnSpc>
                <a:spcPct val="100000"/>
              </a:lnSpc>
              <a:spcBef>
                <a:spcPts val="1200"/>
              </a:spcBef>
              <a:spcAft>
                <a:spcPts val="0"/>
              </a:spcAft>
              <a:buClr>
                <a:schemeClr val="dk1"/>
              </a:buClr>
              <a:buSzPts val="1800"/>
              <a:buChar char="•"/>
              <a:defRPr/>
            </a:lvl2pPr>
            <a:lvl3pPr marL="1371600" lvl="2" indent="-342900" algn="l">
              <a:lnSpc>
                <a:spcPct val="100000"/>
              </a:lnSpc>
              <a:spcBef>
                <a:spcPts val="800"/>
              </a:spcBef>
              <a:spcAft>
                <a:spcPts val="0"/>
              </a:spcAft>
              <a:buClr>
                <a:schemeClr val="dk1"/>
              </a:buClr>
              <a:buSzPts val="1800"/>
              <a:buChar char="•"/>
              <a:defRPr/>
            </a:lvl3pPr>
            <a:lvl4pPr marL="1828800" lvl="3" indent="-342900" algn="l">
              <a:lnSpc>
                <a:spcPct val="100000"/>
              </a:lnSpc>
              <a:spcBef>
                <a:spcPts val="800"/>
              </a:spcBef>
              <a:spcAft>
                <a:spcPts val="0"/>
              </a:spcAft>
              <a:buClr>
                <a:schemeClr val="dk1"/>
              </a:buClr>
              <a:buSzPts val="1800"/>
              <a:buChar char="•"/>
              <a:defRPr/>
            </a:lvl4pPr>
            <a:lvl5pPr marL="2286000" lvl="4" indent="-342900" algn="l">
              <a:lnSpc>
                <a:spcPct val="100000"/>
              </a:lnSpc>
              <a:spcBef>
                <a:spcPts val="800"/>
              </a:spcBef>
              <a:spcAft>
                <a:spcPts val="0"/>
              </a:spcAft>
              <a:buClr>
                <a:schemeClr val="dk1"/>
              </a:buClr>
              <a:buSzPts val="1800"/>
              <a:buChar char="•"/>
              <a:defRPr/>
            </a:lvl5pPr>
            <a:lvl6pPr marL="2743200" lvl="5" indent="-342900" algn="l">
              <a:lnSpc>
                <a:spcPct val="90000"/>
              </a:lnSpc>
              <a:spcBef>
                <a:spcPts val="8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1" name="Google Shape;51;p8"/>
          <p:cNvSpPr>
            <a:spLocks noGrp="1"/>
          </p:cNvSpPr>
          <p:nvPr>
            <p:ph type="pic" idx="4"/>
          </p:nvPr>
        </p:nvSpPr>
        <p:spPr>
          <a:xfrm>
            <a:off x="4259262" y="1449389"/>
            <a:ext cx="3673475" cy="2411412"/>
          </a:xfrm>
          <a:prstGeom prst="rect">
            <a:avLst/>
          </a:prstGeom>
          <a:solidFill>
            <a:srgbClr val="F2F2F2"/>
          </a:solidFill>
          <a:ln>
            <a:noFill/>
          </a:ln>
        </p:spPr>
        <p:txBody>
          <a:bodyPr spcFirstLastPara="1" wrap="square" lIns="0" tIns="0" rIns="0" bIns="0" anchor="ctr" anchorCtr="0">
            <a:noAutofit/>
          </a:bodyPr>
          <a:lstStyle>
            <a:lvl1pPr marR="0" lvl="0" algn="ctr" rtl="0">
              <a:lnSpc>
                <a:spcPct val="11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1pPr>
            <a:lvl2pPr marR="0" lvl="1" algn="l" rtl="0">
              <a:lnSpc>
                <a:spcPct val="100000"/>
              </a:lnSpc>
              <a:spcBef>
                <a:spcPts val="12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2pPr>
            <a:lvl3pPr marR="0" lvl="2" algn="l" rtl="0">
              <a:lnSpc>
                <a:spcPct val="100000"/>
              </a:lnSpc>
              <a:spcBef>
                <a:spcPts val="8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3pPr>
            <a:lvl4pPr marR="0" lvl="3" algn="l" rtl="0">
              <a:lnSpc>
                <a:spcPct val="100000"/>
              </a:lnSpc>
              <a:spcBef>
                <a:spcPts val="8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R="0" lvl="4" algn="l" rtl="0">
              <a:lnSpc>
                <a:spcPct val="100000"/>
              </a:lnSpc>
              <a:spcBef>
                <a:spcPts val="8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R="0" lvl="5" algn="l" rtl="0">
              <a:lnSpc>
                <a:spcPct val="90000"/>
              </a:lnSpc>
              <a:spcBef>
                <a:spcPts val="8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52" name="Google Shape;52;p8"/>
          <p:cNvSpPr>
            <a:spLocks noGrp="1"/>
          </p:cNvSpPr>
          <p:nvPr>
            <p:ph type="pic" idx="5"/>
          </p:nvPr>
        </p:nvSpPr>
        <p:spPr>
          <a:xfrm>
            <a:off x="4259263" y="4005263"/>
            <a:ext cx="3673475" cy="2412644"/>
          </a:xfrm>
          <a:prstGeom prst="rect">
            <a:avLst/>
          </a:prstGeom>
          <a:solidFill>
            <a:srgbClr val="F2F2F2"/>
          </a:solidFill>
          <a:ln>
            <a:noFill/>
          </a:ln>
        </p:spPr>
        <p:txBody>
          <a:bodyPr spcFirstLastPara="1" wrap="square" lIns="0" tIns="0" rIns="0" bIns="0" anchor="ctr" anchorCtr="0">
            <a:noAutofit/>
          </a:bodyPr>
          <a:lstStyle>
            <a:lvl1pPr marR="0" lvl="0" algn="ctr" rtl="0">
              <a:lnSpc>
                <a:spcPct val="11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1pPr>
            <a:lvl2pPr marR="0" lvl="1" algn="l" rtl="0">
              <a:lnSpc>
                <a:spcPct val="100000"/>
              </a:lnSpc>
              <a:spcBef>
                <a:spcPts val="12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2pPr>
            <a:lvl3pPr marR="0" lvl="2" algn="l" rtl="0">
              <a:lnSpc>
                <a:spcPct val="100000"/>
              </a:lnSpc>
              <a:spcBef>
                <a:spcPts val="8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3pPr>
            <a:lvl4pPr marR="0" lvl="3" algn="l" rtl="0">
              <a:lnSpc>
                <a:spcPct val="100000"/>
              </a:lnSpc>
              <a:spcBef>
                <a:spcPts val="8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R="0" lvl="4" algn="l" rtl="0">
              <a:lnSpc>
                <a:spcPct val="100000"/>
              </a:lnSpc>
              <a:spcBef>
                <a:spcPts val="8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R="0" lvl="5" algn="l" rtl="0">
              <a:lnSpc>
                <a:spcPct val="90000"/>
              </a:lnSpc>
              <a:spcBef>
                <a:spcPts val="8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53" name="Google Shape;53;p8"/>
          <p:cNvSpPr>
            <a:spLocks noGrp="1"/>
          </p:cNvSpPr>
          <p:nvPr>
            <p:ph type="pic" idx="6"/>
          </p:nvPr>
        </p:nvSpPr>
        <p:spPr>
          <a:xfrm>
            <a:off x="8075611" y="1449389"/>
            <a:ext cx="3708401" cy="2411412"/>
          </a:xfrm>
          <a:prstGeom prst="rect">
            <a:avLst/>
          </a:prstGeom>
          <a:solidFill>
            <a:srgbClr val="F2F2F2"/>
          </a:solidFill>
          <a:ln>
            <a:noFill/>
          </a:ln>
        </p:spPr>
        <p:txBody>
          <a:bodyPr spcFirstLastPara="1" wrap="square" lIns="0" tIns="0" rIns="0" bIns="0" anchor="ctr" anchorCtr="0">
            <a:noAutofit/>
          </a:bodyPr>
          <a:lstStyle>
            <a:lvl1pPr marR="0" lvl="0" algn="ctr" rtl="0">
              <a:lnSpc>
                <a:spcPct val="11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1pPr>
            <a:lvl2pPr marR="0" lvl="1" algn="l" rtl="0">
              <a:lnSpc>
                <a:spcPct val="100000"/>
              </a:lnSpc>
              <a:spcBef>
                <a:spcPts val="12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2pPr>
            <a:lvl3pPr marR="0" lvl="2" algn="l" rtl="0">
              <a:lnSpc>
                <a:spcPct val="100000"/>
              </a:lnSpc>
              <a:spcBef>
                <a:spcPts val="8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3pPr>
            <a:lvl4pPr marR="0" lvl="3" algn="l" rtl="0">
              <a:lnSpc>
                <a:spcPct val="100000"/>
              </a:lnSpc>
              <a:spcBef>
                <a:spcPts val="8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R="0" lvl="4" algn="l" rtl="0">
              <a:lnSpc>
                <a:spcPct val="100000"/>
              </a:lnSpc>
              <a:spcBef>
                <a:spcPts val="8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R="0" lvl="5" algn="l" rtl="0">
              <a:lnSpc>
                <a:spcPct val="90000"/>
              </a:lnSpc>
              <a:spcBef>
                <a:spcPts val="8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54" name="Google Shape;54;p8"/>
          <p:cNvSpPr>
            <a:spLocks noGrp="1"/>
          </p:cNvSpPr>
          <p:nvPr>
            <p:ph type="pic" idx="7"/>
          </p:nvPr>
        </p:nvSpPr>
        <p:spPr>
          <a:xfrm>
            <a:off x="8075612" y="4005263"/>
            <a:ext cx="3708401" cy="2412644"/>
          </a:xfrm>
          <a:prstGeom prst="rect">
            <a:avLst/>
          </a:prstGeom>
          <a:solidFill>
            <a:srgbClr val="F2F2F2"/>
          </a:solidFill>
          <a:ln>
            <a:noFill/>
          </a:ln>
        </p:spPr>
        <p:txBody>
          <a:bodyPr spcFirstLastPara="1" wrap="square" lIns="0" tIns="0" rIns="0" bIns="0" anchor="ctr" anchorCtr="0">
            <a:noAutofit/>
          </a:bodyPr>
          <a:lstStyle>
            <a:lvl1pPr marR="0" lvl="0" algn="ctr" rtl="0">
              <a:lnSpc>
                <a:spcPct val="11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1pPr>
            <a:lvl2pPr marR="0" lvl="1" algn="l" rtl="0">
              <a:lnSpc>
                <a:spcPct val="100000"/>
              </a:lnSpc>
              <a:spcBef>
                <a:spcPts val="12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2pPr>
            <a:lvl3pPr marR="0" lvl="2" algn="l" rtl="0">
              <a:lnSpc>
                <a:spcPct val="100000"/>
              </a:lnSpc>
              <a:spcBef>
                <a:spcPts val="8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3pPr>
            <a:lvl4pPr marR="0" lvl="3" algn="l" rtl="0">
              <a:lnSpc>
                <a:spcPct val="100000"/>
              </a:lnSpc>
              <a:spcBef>
                <a:spcPts val="8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R="0" lvl="4" algn="l" rtl="0">
              <a:lnSpc>
                <a:spcPct val="100000"/>
              </a:lnSpc>
              <a:spcBef>
                <a:spcPts val="8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R="0" lvl="5" algn="l" rtl="0">
              <a:lnSpc>
                <a:spcPct val="90000"/>
              </a:lnSpc>
              <a:spcBef>
                <a:spcPts val="8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15509046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el und Inhalt">
  <p:cSld name="1_Titel und Inhalt">
    <p:spTree>
      <p:nvGrpSpPr>
        <p:cNvPr id="1" name="Shape 17"/>
        <p:cNvGrpSpPr/>
        <p:nvPr/>
      </p:nvGrpSpPr>
      <p:grpSpPr>
        <a:xfrm>
          <a:off x="0" y="0"/>
          <a:ext cx="0" cy="0"/>
          <a:chOff x="0" y="0"/>
          <a:chExt cx="0" cy="0"/>
        </a:xfrm>
      </p:grpSpPr>
      <p:sp>
        <p:nvSpPr>
          <p:cNvPr id="18" name="Google Shape;18;p3"/>
          <p:cNvSpPr txBox="1">
            <a:spLocks noGrp="1"/>
          </p:cNvSpPr>
          <p:nvPr>
            <p:ph type="title"/>
          </p:nvPr>
        </p:nvSpPr>
        <p:spPr>
          <a:xfrm>
            <a:off x="527049" y="349611"/>
            <a:ext cx="11138000" cy="451200"/>
          </a:xfrm>
          <a:prstGeom prst="rect">
            <a:avLst/>
          </a:prstGeom>
          <a:noFill/>
          <a:ln>
            <a:noFill/>
          </a:ln>
        </p:spPr>
        <p:txBody>
          <a:bodyPr spcFirstLastPara="1" wrap="square" lIns="0" tIns="0" rIns="0" bIns="0" anchor="t" anchorCtr="0">
            <a:noAutofit/>
          </a:bodyPr>
          <a:lstStyle>
            <a:lvl1pPr lvl="0" algn="l" rtl="0">
              <a:lnSpc>
                <a:spcPct val="90000"/>
              </a:lnSpc>
              <a:spcBef>
                <a:spcPts val="0"/>
              </a:spcBef>
              <a:spcAft>
                <a:spcPts val="0"/>
              </a:spcAft>
              <a:buClr>
                <a:schemeClr val="accent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9" name="Google Shape;19;p3"/>
          <p:cNvSpPr txBox="1">
            <a:spLocks noGrp="1"/>
          </p:cNvSpPr>
          <p:nvPr>
            <p:ph type="body" idx="1"/>
          </p:nvPr>
        </p:nvSpPr>
        <p:spPr>
          <a:xfrm>
            <a:off x="527049" y="1406426"/>
            <a:ext cx="11138000" cy="5010300"/>
          </a:xfrm>
          <a:prstGeom prst="rect">
            <a:avLst/>
          </a:prstGeom>
          <a:noFill/>
          <a:ln>
            <a:noFill/>
          </a:ln>
        </p:spPr>
        <p:txBody>
          <a:bodyPr spcFirstLastPara="1" wrap="square" lIns="0" tIns="0" rIns="0" bIns="0" anchor="t" anchorCtr="0">
            <a:noAutofit/>
          </a:bodyPr>
          <a:lstStyle>
            <a:lvl1pPr marL="457200" lvl="0" indent="-342900" algn="l" rtl="0">
              <a:lnSpc>
                <a:spcPct val="110000"/>
              </a:lnSpc>
              <a:spcBef>
                <a:spcPts val="0"/>
              </a:spcBef>
              <a:spcAft>
                <a:spcPts val="0"/>
              </a:spcAft>
              <a:buClr>
                <a:schemeClr val="dk1"/>
              </a:buClr>
              <a:buSzPts val="1800"/>
              <a:buChar char="•"/>
              <a:defRPr/>
            </a:lvl1pPr>
            <a:lvl2pPr marL="914400" lvl="1" indent="-342900" algn="l" rtl="0">
              <a:lnSpc>
                <a:spcPct val="100000"/>
              </a:lnSpc>
              <a:spcBef>
                <a:spcPts val="1200"/>
              </a:spcBef>
              <a:spcAft>
                <a:spcPts val="0"/>
              </a:spcAft>
              <a:buClr>
                <a:schemeClr val="dk1"/>
              </a:buClr>
              <a:buSzPts val="1800"/>
              <a:buChar char="•"/>
              <a:defRPr/>
            </a:lvl2pPr>
            <a:lvl3pPr marL="1371600" lvl="2" indent="-342900" algn="l" rtl="0">
              <a:lnSpc>
                <a:spcPct val="100000"/>
              </a:lnSpc>
              <a:spcBef>
                <a:spcPts val="800"/>
              </a:spcBef>
              <a:spcAft>
                <a:spcPts val="0"/>
              </a:spcAft>
              <a:buClr>
                <a:schemeClr val="dk1"/>
              </a:buClr>
              <a:buSzPts val="1800"/>
              <a:buChar char="•"/>
              <a:defRPr/>
            </a:lvl3pPr>
            <a:lvl4pPr marL="1828800" lvl="3" indent="-342900" algn="l" rtl="0">
              <a:lnSpc>
                <a:spcPct val="100000"/>
              </a:lnSpc>
              <a:spcBef>
                <a:spcPts val="800"/>
              </a:spcBef>
              <a:spcAft>
                <a:spcPts val="0"/>
              </a:spcAft>
              <a:buClr>
                <a:schemeClr val="dk1"/>
              </a:buClr>
              <a:buSzPts val="1800"/>
              <a:buChar char="•"/>
              <a:defRPr/>
            </a:lvl4pPr>
            <a:lvl5pPr marL="2286000" lvl="4" indent="-342900" algn="l" rtl="0">
              <a:lnSpc>
                <a:spcPct val="100000"/>
              </a:lnSpc>
              <a:spcBef>
                <a:spcPts val="800"/>
              </a:spcBef>
              <a:spcAft>
                <a:spcPts val="0"/>
              </a:spcAft>
              <a:buClr>
                <a:schemeClr val="dk1"/>
              </a:buClr>
              <a:buSzPts val="1800"/>
              <a:buChar char="•"/>
              <a:defRPr/>
            </a:lvl5pPr>
            <a:lvl6pPr marL="2743200" lvl="5" indent="-342900" algn="l" rtl="0">
              <a:lnSpc>
                <a:spcPct val="90000"/>
              </a:lnSpc>
              <a:spcBef>
                <a:spcPts val="8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20" name="Google Shape;20;p3"/>
          <p:cNvSpPr txBox="1">
            <a:spLocks noGrp="1"/>
          </p:cNvSpPr>
          <p:nvPr>
            <p:ph type="body" idx="2"/>
          </p:nvPr>
        </p:nvSpPr>
        <p:spPr>
          <a:xfrm>
            <a:off x="527049" y="817500"/>
            <a:ext cx="11152800" cy="379200"/>
          </a:xfrm>
          <a:prstGeom prst="rect">
            <a:avLst/>
          </a:prstGeom>
          <a:noFill/>
          <a:ln>
            <a:noFill/>
          </a:ln>
        </p:spPr>
        <p:txBody>
          <a:bodyPr spcFirstLastPara="1" wrap="square" lIns="0" tIns="0" rIns="0" bIns="0" anchor="t" anchorCtr="0">
            <a:noAutofit/>
          </a:bodyPr>
          <a:lstStyle>
            <a:lvl1pPr marL="457200" lvl="0" indent="-228600" algn="l" rtl="0">
              <a:lnSpc>
                <a:spcPct val="110000"/>
              </a:lnSpc>
              <a:spcBef>
                <a:spcPts val="0"/>
              </a:spcBef>
              <a:spcAft>
                <a:spcPts val="0"/>
              </a:spcAft>
              <a:buClr>
                <a:schemeClr val="accent2"/>
              </a:buClr>
              <a:buSzPts val="1800"/>
              <a:buNone/>
              <a:defRPr b="1">
                <a:solidFill>
                  <a:schemeClr val="accent2"/>
                </a:solidFill>
              </a:defRPr>
            </a:lvl1pPr>
            <a:lvl2pPr marL="914400" lvl="1" indent="-228600" algn="l" rtl="0">
              <a:lnSpc>
                <a:spcPct val="100000"/>
              </a:lnSpc>
              <a:spcBef>
                <a:spcPts val="0"/>
              </a:spcBef>
              <a:spcAft>
                <a:spcPts val="0"/>
              </a:spcAft>
              <a:buClr>
                <a:schemeClr val="dk1"/>
              </a:buClr>
              <a:buSzPts val="1600"/>
              <a:buNone/>
              <a:defRPr/>
            </a:lvl2pPr>
            <a:lvl3pPr marL="1371600" lvl="2" indent="-342900" algn="l" rtl="0">
              <a:lnSpc>
                <a:spcPct val="100000"/>
              </a:lnSpc>
              <a:spcBef>
                <a:spcPts val="800"/>
              </a:spcBef>
              <a:spcAft>
                <a:spcPts val="0"/>
              </a:spcAft>
              <a:buClr>
                <a:schemeClr val="dk1"/>
              </a:buClr>
              <a:buSzPts val="1800"/>
              <a:buChar char="•"/>
              <a:defRPr/>
            </a:lvl3pPr>
            <a:lvl4pPr marL="1828800" lvl="3" indent="-342900" algn="l" rtl="0">
              <a:lnSpc>
                <a:spcPct val="100000"/>
              </a:lnSpc>
              <a:spcBef>
                <a:spcPts val="800"/>
              </a:spcBef>
              <a:spcAft>
                <a:spcPts val="0"/>
              </a:spcAft>
              <a:buClr>
                <a:schemeClr val="dk1"/>
              </a:buClr>
              <a:buSzPts val="1800"/>
              <a:buChar char="•"/>
              <a:defRPr/>
            </a:lvl4pPr>
            <a:lvl5pPr marL="2286000" lvl="4" indent="-342900" algn="l" rtl="0">
              <a:lnSpc>
                <a:spcPct val="100000"/>
              </a:lnSpc>
              <a:spcBef>
                <a:spcPts val="800"/>
              </a:spcBef>
              <a:spcAft>
                <a:spcPts val="0"/>
              </a:spcAft>
              <a:buClr>
                <a:schemeClr val="dk1"/>
              </a:buClr>
              <a:buSzPts val="1800"/>
              <a:buChar char="•"/>
              <a:defRPr/>
            </a:lvl5pPr>
            <a:lvl6pPr marL="2743200" lvl="5" indent="-342900" algn="l" rtl="0">
              <a:lnSpc>
                <a:spcPct val="90000"/>
              </a:lnSpc>
              <a:spcBef>
                <a:spcPts val="8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21" name="Google Shape;21;p3"/>
          <p:cNvSpPr txBox="1"/>
          <p:nvPr/>
        </p:nvSpPr>
        <p:spPr>
          <a:xfrm>
            <a:off x="1042739" y="6552225"/>
            <a:ext cx="9697200" cy="1869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1000"/>
              <a:t> | </a:t>
            </a:r>
            <a:r>
              <a:rPr lang="en" sz="1000">
                <a:solidFill>
                  <a:srgbClr val="000000"/>
                </a:solidFill>
              </a:rPr>
              <a:t>F. Meloni | </a:t>
            </a:r>
            <a:r>
              <a:rPr lang="en" sz="1000">
                <a:solidFill>
                  <a:schemeClr val="dk1"/>
                </a:solidFill>
              </a:rPr>
              <a:t>World Quantum Day 2023 | 14/04/2023</a:t>
            </a:r>
            <a:endParaRPr sz="1000"/>
          </a:p>
        </p:txBody>
      </p:sp>
    </p:spTree>
    <p:extLst>
      <p:ext uri="{BB962C8B-B14F-4D97-AF65-F5344CB8AC3E}">
        <p14:creationId xmlns:p14="http://schemas.microsoft.com/office/powerpoint/2010/main" val="253760815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Text and 2 Pictures B">
  <p:cSld name="1_Title, Text and 2 Pictures B">
    <p:spTree>
      <p:nvGrpSpPr>
        <p:cNvPr id="1" name="Shape 71"/>
        <p:cNvGrpSpPr/>
        <p:nvPr/>
      </p:nvGrpSpPr>
      <p:grpSpPr>
        <a:xfrm>
          <a:off x="0" y="0"/>
          <a:ext cx="0" cy="0"/>
          <a:chOff x="0" y="0"/>
          <a:chExt cx="0" cy="0"/>
        </a:xfrm>
      </p:grpSpPr>
      <p:sp>
        <p:nvSpPr>
          <p:cNvPr id="72" name="Google Shape;72;p11"/>
          <p:cNvSpPr txBox="1">
            <a:spLocks noGrp="1"/>
          </p:cNvSpPr>
          <p:nvPr>
            <p:ph type="title"/>
          </p:nvPr>
        </p:nvSpPr>
        <p:spPr>
          <a:xfrm>
            <a:off x="407988" y="349611"/>
            <a:ext cx="11376024" cy="451098"/>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3" name="Google Shape;73;p11"/>
          <p:cNvSpPr txBox="1">
            <a:spLocks noGrp="1"/>
          </p:cNvSpPr>
          <p:nvPr>
            <p:ph type="ftr" idx="11"/>
          </p:nvPr>
        </p:nvSpPr>
        <p:spPr>
          <a:xfrm>
            <a:off x="791578" y="6580800"/>
            <a:ext cx="9948937" cy="186841"/>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de-DE" dirty="0"/>
              <a:t>Quantum Technologies at DESY              |               </a:t>
            </a:r>
            <a:r>
              <a:rPr lang="en-US" dirty="0"/>
              <a:t>QBN Meeting on Quantum Computing Software and Algorithms         |       6. October 2021</a:t>
            </a:r>
            <a:endParaRPr dirty="0"/>
          </a:p>
        </p:txBody>
      </p:sp>
      <p:sp>
        <p:nvSpPr>
          <p:cNvPr id="74" name="Google Shape;74;p11"/>
          <p:cNvSpPr txBox="1">
            <a:spLocks noGrp="1"/>
          </p:cNvSpPr>
          <p:nvPr>
            <p:ph type="body" idx="1"/>
          </p:nvPr>
        </p:nvSpPr>
        <p:spPr>
          <a:xfrm>
            <a:off x="407987" y="817500"/>
            <a:ext cx="11376025" cy="379252"/>
          </a:xfrm>
          <a:prstGeom prst="rect">
            <a:avLst/>
          </a:prstGeom>
          <a:noFill/>
          <a:ln>
            <a:noFill/>
          </a:ln>
        </p:spPr>
        <p:txBody>
          <a:bodyPr spcFirstLastPara="1" wrap="square" lIns="0" tIns="0" rIns="0" bIns="0" anchor="t" anchorCtr="0">
            <a:noAutofit/>
          </a:bodyPr>
          <a:lstStyle>
            <a:lvl1pPr marL="457200" lvl="0" indent="-228600" algn="l">
              <a:lnSpc>
                <a:spcPct val="110000"/>
              </a:lnSpc>
              <a:spcBef>
                <a:spcPts val="0"/>
              </a:spcBef>
              <a:spcAft>
                <a:spcPts val="0"/>
              </a:spcAft>
              <a:buClr>
                <a:schemeClr val="accent2"/>
              </a:buClr>
              <a:buSzPts val="1800"/>
              <a:buNone/>
              <a:defRPr b="1">
                <a:solidFill>
                  <a:schemeClr val="accent2"/>
                </a:solidFill>
              </a:defRPr>
            </a:lvl1pPr>
            <a:lvl2pPr marL="914400" lvl="1" indent="-228600" algn="l">
              <a:lnSpc>
                <a:spcPct val="100000"/>
              </a:lnSpc>
              <a:spcBef>
                <a:spcPts val="0"/>
              </a:spcBef>
              <a:spcAft>
                <a:spcPts val="0"/>
              </a:spcAft>
              <a:buClr>
                <a:schemeClr val="dk1"/>
              </a:buClr>
              <a:buSzPts val="1600"/>
              <a:buNone/>
              <a:defRPr/>
            </a:lvl2pPr>
            <a:lvl3pPr marL="1371600" lvl="2" indent="-342900" algn="l">
              <a:lnSpc>
                <a:spcPct val="100000"/>
              </a:lnSpc>
              <a:spcBef>
                <a:spcPts val="800"/>
              </a:spcBef>
              <a:spcAft>
                <a:spcPts val="0"/>
              </a:spcAft>
              <a:buClr>
                <a:schemeClr val="dk1"/>
              </a:buClr>
              <a:buSzPts val="1800"/>
              <a:buChar char="•"/>
              <a:defRPr/>
            </a:lvl3pPr>
            <a:lvl4pPr marL="1828800" lvl="3" indent="-342900" algn="l">
              <a:lnSpc>
                <a:spcPct val="100000"/>
              </a:lnSpc>
              <a:spcBef>
                <a:spcPts val="800"/>
              </a:spcBef>
              <a:spcAft>
                <a:spcPts val="0"/>
              </a:spcAft>
              <a:buClr>
                <a:schemeClr val="dk1"/>
              </a:buClr>
              <a:buSzPts val="1800"/>
              <a:buChar char="•"/>
              <a:defRPr/>
            </a:lvl4pPr>
            <a:lvl5pPr marL="2286000" lvl="4" indent="-342900" algn="l">
              <a:lnSpc>
                <a:spcPct val="100000"/>
              </a:lnSpc>
              <a:spcBef>
                <a:spcPts val="800"/>
              </a:spcBef>
              <a:spcAft>
                <a:spcPts val="0"/>
              </a:spcAft>
              <a:buClr>
                <a:schemeClr val="dk1"/>
              </a:buClr>
              <a:buSzPts val="1800"/>
              <a:buChar char="•"/>
              <a:defRPr/>
            </a:lvl5pPr>
            <a:lvl6pPr marL="2743200" lvl="5" indent="-342900" algn="l">
              <a:lnSpc>
                <a:spcPct val="90000"/>
              </a:lnSpc>
              <a:spcBef>
                <a:spcPts val="8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11"/>
          <p:cNvSpPr txBox="1">
            <a:spLocks noGrp="1"/>
          </p:cNvSpPr>
          <p:nvPr>
            <p:ph type="body" idx="2"/>
          </p:nvPr>
        </p:nvSpPr>
        <p:spPr>
          <a:xfrm>
            <a:off x="407988" y="1406427"/>
            <a:ext cx="7524750" cy="2454374"/>
          </a:xfrm>
          <a:prstGeom prst="rect">
            <a:avLst/>
          </a:prstGeom>
          <a:noFill/>
          <a:ln>
            <a:noFill/>
          </a:ln>
        </p:spPr>
        <p:txBody>
          <a:bodyPr spcFirstLastPara="1" wrap="square" lIns="0" tIns="0" rIns="0" bIns="0" anchor="t" anchorCtr="0">
            <a:noAutofit/>
          </a:bodyPr>
          <a:lstStyle>
            <a:lvl1pPr marL="457200" lvl="0" indent="-342900" algn="l">
              <a:lnSpc>
                <a:spcPct val="110000"/>
              </a:lnSpc>
              <a:spcBef>
                <a:spcPts val="0"/>
              </a:spcBef>
              <a:spcAft>
                <a:spcPts val="0"/>
              </a:spcAft>
              <a:buClr>
                <a:schemeClr val="dk1"/>
              </a:buClr>
              <a:buSzPts val="1800"/>
              <a:buChar char="•"/>
              <a:defRPr/>
            </a:lvl1pPr>
            <a:lvl2pPr marL="914400" lvl="1" indent="-342900" algn="l">
              <a:lnSpc>
                <a:spcPct val="100000"/>
              </a:lnSpc>
              <a:spcBef>
                <a:spcPts val="1200"/>
              </a:spcBef>
              <a:spcAft>
                <a:spcPts val="0"/>
              </a:spcAft>
              <a:buClr>
                <a:schemeClr val="dk1"/>
              </a:buClr>
              <a:buSzPts val="1800"/>
              <a:buChar char="•"/>
              <a:defRPr/>
            </a:lvl2pPr>
            <a:lvl3pPr marL="1371600" lvl="2" indent="-342900" algn="l">
              <a:lnSpc>
                <a:spcPct val="100000"/>
              </a:lnSpc>
              <a:spcBef>
                <a:spcPts val="800"/>
              </a:spcBef>
              <a:spcAft>
                <a:spcPts val="0"/>
              </a:spcAft>
              <a:buClr>
                <a:schemeClr val="dk1"/>
              </a:buClr>
              <a:buSzPts val="1800"/>
              <a:buChar char="•"/>
              <a:defRPr/>
            </a:lvl3pPr>
            <a:lvl4pPr marL="1828800" lvl="3" indent="-342900" algn="l">
              <a:lnSpc>
                <a:spcPct val="100000"/>
              </a:lnSpc>
              <a:spcBef>
                <a:spcPts val="800"/>
              </a:spcBef>
              <a:spcAft>
                <a:spcPts val="0"/>
              </a:spcAft>
              <a:buClr>
                <a:schemeClr val="dk1"/>
              </a:buClr>
              <a:buSzPts val="1800"/>
              <a:buChar char="•"/>
              <a:defRPr/>
            </a:lvl4pPr>
            <a:lvl5pPr marL="2286000" lvl="4" indent="-342900" algn="l">
              <a:lnSpc>
                <a:spcPct val="100000"/>
              </a:lnSpc>
              <a:spcBef>
                <a:spcPts val="800"/>
              </a:spcBef>
              <a:spcAft>
                <a:spcPts val="0"/>
              </a:spcAft>
              <a:buClr>
                <a:schemeClr val="dk1"/>
              </a:buClr>
              <a:buSzPts val="1800"/>
              <a:buChar char="•"/>
              <a:defRPr/>
            </a:lvl5pPr>
            <a:lvl6pPr marL="2743200" lvl="5" indent="-342900" algn="l">
              <a:lnSpc>
                <a:spcPct val="90000"/>
              </a:lnSpc>
              <a:spcBef>
                <a:spcPts val="8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6" name="Google Shape;76;p11"/>
          <p:cNvSpPr txBox="1">
            <a:spLocks noGrp="1"/>
          </p:cNvSpPr>
          <p:nvPr>
            <p:ph type="body" idx="3"/>
          </p:nvPr>
        </p:nvSpPr>
        <p:spPr>
          <a:xfrm>
            <a:off x="407988" y="3963533"/>
            <a:ext cx="7524750" cy="2454374"/>
          </a:xfrm>
          <a:prstGeom prst="rect">
            <a:avLst/>
          </a:prstGeom>
          <a:noFill/>
          <a:ln>
            <a:noFill/>
          </a:ln>
        </p:spPr>
        <p:txBody>
          <a:bodyPr spcFirstLastPara="1" wrap="square" lIns="0" tIns="0" rIns="0" bIns="0" anchor="t" anchorCtr="0">
            <a:noAutofit/>
          </a:bodyPr>
          <a:lstStyle>
            <a:lvl1pPr marL="457200" lvl="0" indent="-342900" algn="l">
              <a:lnSpc>
                <a:spcPct val="110000"/>
              </a:lnSpc>
              <a:spcBef>
                <a:spcPts val="0"/>
              </a:spcBef>
              <a:spcAft>
                <a:spcPts val="0"/>
              </a:spcAft>
              <a:buClr>
                <a:schemeClr val="dk1"/>
              </a:buClr>
              <a:buSzPts val="1800"/>
              <a:buChar char="•"/>
              <a:defRPr/>
            </a:lvl1pPr>
            <a:lvl2pPr marL="914400" lvl="1" indent="-342900" algn="l">
              <a:lnSpc>
                <a:spcPct val="100000"/>
              </a:lnSpc>
              <a:spcBef>
                <a:spcPts val="1200"/>
              </a:spcBef>
              <a:spcAft>
                <a:spcPts val="0"/>
              </a:spcAft>
              <a:buClr>
                <a:schemeClr val="dk1"/>
              </a:buClr>
              <a:buSzPts val="1800"/>
              <a:buChar char="•"/>
              <a:defRPr/>
            </a:lvl2pPr>
            <a:lvl3pPr marL="1371600" lvl="2" indent="-342900" algn="l">
              <a:lnSpc>
                <a:spcPct val="100000"/>
              </a:lnSpc>
              <a:spcBef>
                <a:spcPts val="800"/>
              </a:spcBef>
              <a:spcAft>
                <a:spcPts val="0"/>
              </a:spcAft>
              <a:buClr>
                <a:schemeClr val="dk1"/>
              </a:buClr>
              <a:buSzPts val="1800"/>
              <a:buChar char="•"/>
              <a:defRPr/>
            </a:lvl3pPr>
            <a:lvl4pPr marL="1828800" lvl="3" indent="-342900" algn="l">
              <a:lnSpc>
                <a:spcPct val="100000"/>
              </a:lnSpc>
              <a:spcBef>
                <a:spcPts val="800"/>
              </a:spcBef>
              <a:spcAft>
                <a:spcPts val="0"/>
              </a:spcAft>
              <a:buClr>
                <a:schemeClr val="dk1"/>
              </a:buClr>
              <a:buSzPts val="1800"/>
              <a:buChar char="•"/>
              <a:defRPr/>
            </a:lvl4pPr>
            <a:lvl5pPr marL="2286000" lvl="4" indent="-342900" algn="l">
              <a:lnSpc>
                <a:spcPct val="100000"/>
              </a:lnSpc>
              <a:spcBef>
                <a:spcPts val="800"/>
              </a:spcBef>
              <a:spcAft>
                <a:spcPts val="0"/>
              </a:spcAft>
              <a:buClr>
                <a:schemeClr val="dk1"/>
              </a:buClr>
              <a:buSzPts val="1800"/>
              <a:buChar char="•"/>
              <a:defRPr/>
            </a:lvl5pPr>
            <a:lvl6pPr marL="2743200" lvl="5" indent="-342900" algn="l">
              <a:lnSpc>
                <a:spcPct val="90000"/>
              </a:lnSpc>
              <a:spcBef>
                <a:spcPts val="8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11"/>
          <p:cNvSpPr>
            <a:spLocks noGrp="1"/>
          </p:cNvSpPr>
          <p:nvPr>
            <p:ph type="pic" idx="4"/>
          </p:nvPr>
        </p:nvSpPr>
        <p:spPr>
          <a:xfrm>
            <a:off x="8075611" y="1449389"/>
            <a:ext cx="3708401" cy="2411412"/>
          </a:xfrm>
          <a:prstGeom prst="rect">
            <a:avLst/>
          </a:prstGeom>
          <a:solidFill>
            <a:srgbClr val="F2F2F2"/>
          </a:solidFill>
          <a:ln>
            <a:noFill/>
          </a:ln>
        </p:spPr>
        <p:txBody>
          <a:bodyPr spcFirstLastPara="1" wrap="square" lIns="0" tIns="0" rIns="0" bIns="0" anchor="ctr" anchorCtr="0">
            <a:noAutofit/>
          </a:bodyPr>
          <a:lstStyle>
            <a:lvl1pPr marR="0" lvl="0" algn="ctr" rtl="0">
              <a:lnSpc>
                <a:spcPct val="11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1pPr>
            <a:lvl2pPr marR="0" lvl="1" algn="l" rtl="0">
              <a:lnSpc>
                <a:spcPct val="100000"/>
              </a:lnSpc>
              <a:spcBef>
                <a:spcPts val="12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2pPr>
            <a:lvl3pPr marR="0" lvl="2" algn="l" rtl="0">
              <a:lnSpc>
                <a:spcPct val="100000"/>
              </a:lnSpc>
              <a:spcBef>
                <a:spcPts val="8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3pPr>
            <a:lvl4pPr marR="0" lvl="3" algn="l" rtl="0">
              <a:lnSpc>
                <a:spcPct val="100000"/>
              </a:lnSpc>
              <a:spcBef>
                <a:spcPts val="8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R="0" lvl="4" algn="l" rtl="0">
              <a:lnSpc>
                <a:spcPct val="100000"/>
              </a:lnSpc>
              <a:spcBef>
                <a:spcPts val="8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R="0" lvl="5" algn="l" rtl="0">
              <a:lnSpc>
                <a:spcPct val="90000"/>
              </a:lnSpc>
              <a:spcBef>
                <a:spcPts val="8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78" name="Google Shape;78;p11"/>
          <p:cNvSpPr>
            <a:spLocks noGrp="1"/>
          </p:cNvSpPr>
          <p:nvPr>
            <p:ph type="pic" idx="5"/>
          </p:nvPr>
        </p:nvSpPr>
        <p:spPr>
          <a:xfrm>
            <a:off x="8075612" y="4005263"/>
            <a:ext cx="3708401" cy="2412644"/>
          </a:xfrm>
          <a:prstGeom prst="rect">
            <a:avLst/>
          </a:prstGeom>
          <a:solidFill>
            <a:srgbClr val="F2F2F2"/>
          </a:solidFill>
          <a:ln>
            <a:noFill/>
          </a:ln>
        </p:spPr>
        <p:txBody>
          <a:bodyPr spcFirstLastPara="1" wrap="square" lIns="0" tIns="0" rIns="0" bIns="0" anchor="ctr" anchorCtr="0">
            <a:noAutofit/>
          </a:bodyPr>
          <a:lstStyle>
            <a:lvl1pPr marR="0" lvl="0" algn="ctr" rtl="0">
              <a:lnSpc>
                <a:spcPct val="11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1pPr>
            <a:lvl2pPr marR="0" lvl="1" algn="l" rtl="0">
              <a:lnSpc>
                <a:spcPct val="100000"/>
              </a:lnSpc>
              <a:spcBef>
                <a:spcPts val="12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2pPr>
            <a:lvl3pPr marR="0" lvl="2" algn="l" rtl="0">
              <a:lnSpc>
                <a:spcPct val="100000"/>
              </a:lnSpc>
              <a:spcBef>
                <a:spcPts val="8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3pPr>
            <a:lvl4pPr marR="0" lvl="3" algn="l" rtl="0">
              <a:lnSpc>
                <a:spcPct val="100000"/>
              </a:lnSpc>
              <a:spcBef>
                <a:spcPts val="8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R="0" lvl="4" algn="l" rtl="0">
              <a:lnSpc>
                <a:spcPct val="100000"/>
              </a:lnSpc>
              <a:spcBef>
                <a:spcPts val="8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R="0" lvl="5" algn="l" rtl="0">
              <a:lnSpc>
                <a:spcPct val="90000"/>
              </a:lnSpc>
              <a:spcBef>
                <a:spcPts val="8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27381516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Divider cya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07988" y="349610"/>
            <a:ext cx="11376025" cy="3511190"/>
          </a:xfrm>
        </p:spPr>
        <p:txBody>
          <a:bodyPr anchor="t"/>
          <a:lstStyle>
            <a:lvl1pPr algn="l">
              <a:lnSpc>
                <a:spcPct val="100000"/>
              </a:lnSpc>
              <a:defRPr sz="6000">
                <a:solidFill>
                  <a:schemeClr val="bg1"/>
                </a:solidFill>
              </a:defRPr>
            </a:lvl1pPr>
          </a:lstStyle>
          <a:p>
            <a:r>
              <a:rPr lang="de-DE" noProof="0"/>
              <a:t>Mastertitelformat bearbeiten</a:t>
            </a:r>
            <a:endParaRPr lang="en-US" noProof="0" dirty="0"/>
          </a:p>
        </p:txBody>
      </p:sp>
    </p:spTree>
    <p:extLst>
      <p:ext uri="{BB962C8B-B14F-4D97-AF65-F5344CB8AC3E}">
        <p14:creationId xmlns:p14="http://schemas.microsoft.com/office/powerpoint/2010/main" val="14575798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Divider white">
    <p:spTree>
      <p:nvGrpSpPr>
        <p:cNvPr id="1" name=""/>
        <p:cNvGrpSpPr/>
        <p:nvPr/>
      </p:nvGrpSpPr>
      <p:grpSpPr>
        <a:xfrm>
          <a:off x="0" y="0"/>
          <a:ext cx="0" cy="0"/>
          <a:chOff x="0" y="0"/>
          <a:chExt cx="0" cy="0"/>
        </a:xfrm>
      </p:grpSpPr>
      <p:sp>
        <p:nvSpPr>
          <p:cNvPr id="2" name="Title 1"/>
          <p:cNvSpPr>
            <a:spLocks noGrp="1"/>
          </p:cNvSpPr>
          <p:nvPr>
            <p:ph type="ctrTitle"/>
          </p:nvPr>
        </p:nvSpPr>
        <p:spPr>
          <a:xfrm>
            <a:off x="407988" y="349610"/>
            <a:ext cx="11376025" cy="3511190"/>
          </a:xfrm>
        </p:spPr>
        <p:txBody>
          <a:bodyPr anchor="t"/>
          <a:lstStyle>
            <a:lvl1pPr algn="l">
              <a:lnSpc>
                <a:spcPct val="100000"/>
              </a:lnSpc>
              <a:defRPr sz="6000">
                <a:solidFill>
                  <a:schemeClr val="accent1"/>
                </a:solidFill>
              </a:defRPr>
            </a:lvl1pPr>
          </a:lstStyle>
          <a:p>
            <a:r>
              <a:rPr lang="de-DE" noProof="0"/>
              <a:t>Mastertitelformat bearbeiten</a:t>
            </a:r>
            <a:endParaRPr lang="en-US" noProof="0" dirty="0"/>
          </a:p>
        </p:txBody>
      </p:sp>
    </p:spTree>
    <p:extLst>
      <p:ext uri="{BB962C8B-B14F-4D97-AF65-F5344CB8AC3E}">
        <p14:creationId xmlns:p14="http://schemas.microsoft.com/office/powerpoint/2010/main" val="26202395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noProof="0"/>
              <a:t>Mastertitelformat bearbeiten</a:t>
            </a:r>
            <a:endParaRPr lang="en-US" noProof="0" dirty="0"/>
          </a:p>
        </p:txBody>
      </p:sp>
      <p:sp>
        <p:nvSpPr>
          <p:cNvPr id="8" name="Textplatzhalter 7"/>
          <p:cNvSpPr>
            <a:spLocks noGrp="1"/>
          </p:cNvSpPr>
          <p:nvPr>
            <p:ph type="body" sz="quarter" idx="13"/>
          </p:nvPr>
        </p:nvSpPr>
        <p:spPr>
          <a:xfrm>
            <a:off x="407988" y="817500"/>
            <a:ext cx="11376024" cy="379252"/>
          </a:xfrm>
        </p:spPr>
        <p:txBody>
          <a:bodyPr/>
          <a:lstStyle>
            <a:lvl1pPr marL="0" indent="0">
              <a:spcAft>
                <a:spcPts val="0"/>
              </a:spcAft>
              <a:buNone/>
              <a:defRPr b="1">
                <a:solidFill>
                  <a:schemeClr val="accent2"/>
                </a:solidFill>
              </a:defRPr>
            </a:lvl1pPr>
            <a:lvl2pPr marL="266700" indent="0">
              <a:buNone/>
              <a:defRPr/>
            </a:lvl2pPr>
          </a:lstStyle>
          <a:p>
            <a:pPr lvl="0"/>
            <a:r>
              <a:rPr lang="de-DE" noProof="0"/>
              <a:t>Mastertextformat bearbeiten</a:t>
            </a:r>
          </a:p>
        </p:txBody>
      </p:sp>
      <p:sp>
        <p:nvSpPr>
          <p:cNvPr id="3" name="Content Placeholder 2"/>
          <p:cNvSpPr>
            <a:spLocks noGrp="1"/>
          </p:cNvSpPr>
          <p:nvPr>
            <p:ph idx="1"/>
          </p:nvPr>
        </p:nvSpPr>
        <p:spPr/>
        <p:txBody>
          <a:bodyPr/>
          <a:lstStyle/>
          <a:p>
            <a:pPr lvl="0"/>
            <a:r>
              <a:rPr lang="de-DE" noProof="0"/>
              <a:t>Mastertextformat bearbeiten</a:t>
            </a:r>
          </a:p>
        </p:txBody>
      </p:sp>
      <p:sp>
        <p:nvSpPr>
          <p:cNvPr id="5" name="Footer Placeholder 4"/>
          <p:cNvSpPr>
            <a:spLocks noGrp="1"/>
          </p:cNvSpPr>
          <p:nvPr>
            <p:ph type="ftr" sz="quarter" idx="11"/>
          </p:nvPr>
        </p:nvSpPr>
        <p:spPr/>
        <p:txBody>
          <a:bodyPr/>
          <a:lstStyle/>
          <a:p>
            <a:r>
              <a:rPr lang="en-US" noProof="0" dirty="0"/>
              <a:t>Kerstin Borras                            |                   Quantum Computing: Challenges and Transfer into Practical Applications              |                      World Quantum Day 2023                       |         13 / 14  April 2023</a:t>
            </a:r>
          </a:p>
        </p:txBody>
      </p:sp>
    </p:spTree>
    <p:extLst>
      <p:ext uri="{BB962C8B-B14F-4D97-AF65-F5344CB8AC3E}">
        <p14:creationId xmlns:p14="http://schemas.microsoft.com/office/powerpoint/2010/main" val="17334084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2 Conten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noProof="0"/>
              <a:t>Mastertitelformat bearbeiten</a:t>
            </a:r>
            <a:endParaRPr lang="en-US" noProof="0" dirty="0"/>
          </a:p>
        </p:txBody>
      </p:sp>
      <p:sp>
        <p:nvSpPr>
          <p:cNvPr id="8" name="Textplatzhalter 7"/>
          <p:cNvSpPr>
            <a:spLocks noGrp="1"/>
          </p:cNvSpPr>
          <p:nvPr>
            <p:ph type="body" sz="quarter" idx="13"/>
          </p:nvPr>
        </p:nvSpPr>
        <p:spPr>
          <a:xfrm>
            <a:off x="407987" y="817500"/>
            <a:ext cx="11376025" cy="379252"/>
          </a:xfrm>
        </p:spPr>
        <p:txBody>
          <a:bodyPr/>
          <a:lstStyle>
            <a:lvl1pPr marL="0" indent="0">
              <a:spcAft>
                <a:spcPts val="0"/>
              </a:spcAft>
              <a:buNone/>
              <a:defRPr b="1">
                <a:solidFill>
                  <a:schemeClr val="accent2"/>
                </a:solidFill>
              </a:defRPr>
            </a:lvl1pPr>
            <a:lvl2pPr marL="266700" indent="0">
              <a:buNone/>
              <a:defRPr/>
            </a:lvl2pPr>
          </a:lstStyle>
          <a:p>
            <a:pPr lvl="0"/>
            <a:r>
              <a:rPr lang="de-DE" noProof="0"/>
              <a:t>Mastertextformat bearbeiten</a:t>
            </a:r>
          </a:p>
        </p:txBody>
      </p:sp>
      <p:sp>
        <p:nvSpPr>
          <p:cNvPr id="3" name="Content Placeholder 2"/>
          <p:cNvSpPr>
            <a:spLocks noGrp="1"/>
          </p:cNvSpPr>
          <p:nvPr>
            <p:ph idx="1"/>
          </p:nvPr>
        </p:nvSpPr>
        <p:spPr>
          <a:xfrm>
            <a:off x="407988" y="1406427"/>
            <a:ext cx="5616575" cy="5010249"/>
          </a:xfrm>
        </p:spPr>
        <p:txBody>
          <a:bodyPr/>
          <a:lstStyle/>
          <a:p>
            <a:pPr lvl="0"/>
            <a:r>
              <a:rPr lang="de-DE" noProof="0"/>
              <a:t>Mastertextformat bearbeiten</a:t>
            </a:r>
          </a:p>
        </p:txBody>
      </p:sp>
      <p:sp>
        <p:nvSpPr>
          <p:cNvPr id="6" name="Content Placeholder 2"/>
          <p:cNvSpPr>
            <a:spLocks noGrp="1"/>
          </p:cNvSpPr>
          <p:nvPr>
            <p:ph idx="14"/>
          </p:nvPr>
        </p:nvSpPr>
        <p:spPr>
          <a:xfrm>
            <a:off x="6167439" y="1406427"/>
            <a:ext cx="5616574" cy="5010249"/>
          </a:xfrm>
        </p:spPr>
        <p:txBody>
          <a:bodyPr/>
          <a:lstStyle/>
          <a:p>
            <a:pPr lvl="0"/>
            <a:r>
              <a:rPr lang="de-DE" noProof="0"/>
              <a:t>Mastertextformat bearbeiten</a:t>
            </a:r>
          </a:p>
        </p:txBody>
      </p:sp>
      <p:sp>
        <p:nvSpPr>
          <p:cNvPr id="5" name="Footer Placeholder 4"/>
          <p:cNvSpPr>
            <a:spLocks noGrp="1"/>
          </p:cNvSpPr>
          <p:nvPr>
            <p:ph type="ftr" sz="quarter" idx="11"/>
          </p:nvPr>
        </p:nvSpPr>
        <p:spPr/>
        <p:txBody>
          <a:bodyPr/>
          <a:lstStyle/>
          <a:p>
            <a:r>
              <a:rPr lang="en-US" noProof="0" dirty="0"/>
              <a:t>Kerstin Borras                            |                   Quantum Computing: Challenges and Transfer into Practical Applications              |                      World Quantum Day 2023                       |         13 / 14  April 2023</a:t>
            </a:r>
          </a:p>
        </p:txBody>
      </p:sp>
    </p:spTree>
    <p:extLst>
      <p:ext uri="{BB962C8B-B14F-4D97-AF65-F5344CB8AC3E}">
        <p14:creationId xmlns:p14="http://schemas.microsoft.com/office/powerpoint/2010/main" val="35487154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3 Conten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noProof="0"/>
              <a:t>Mastertitelformat bearbeiten</a:t>
            </a:r>
            <a:endParaRPr lang="en-US" noProof="0" dirty="0"/>
          </a:p>
        </p:txBody>
      </p:sp>
      <p:sp>
        <p:nvSpPr>
          <p:cNvPr id="8" name="Textplatzhalter 7"/>
          <p:cNvSpPr>
            <a:spLocks noGrp="1"/>
          </p:cNvSpPr>
          <p:nvPr>
            <p:ph type="body" sz="quarter" idx="13"/>
          </p:nvPr>
        </p:nvSpPr>
        <p:spPr>
          <a:xfrm>
            <a:off x="407987" y="817500"/>
            <a:ext cx="11376025" cy="379252"/>
          </a:xfrm>
        </p:spPr>
        <p:txBody>
          <a:bodyPr/>
          <a:lstStyle>
            <a:lvl1pPr marL="0" indent="0">
              <a:spcAft>
                <a:spcPts val="0"/>
              </a:spcAft>
              <a:buNone/>
              <a:defRPr b="1">
                <a:solidFill>
                  <a:schemeClr val="accent2"/>
                </a:solidFill>
              </a:defRPr>
            </a:lvl1pPr>
            <a:lvl2pPr marL="266700" indent="0">
              <a:buNone/>
              <a:defRPr/>
            </a:lvl2pPr>
          </a:lstStyle>
          <a:p>
            <a:pPr lvl="0"/>
            <a:r>
              <a:rPr lang="de-DE" noProof="0"/>
              <a:t>Mastertextformat bearbeiten</a:t>
            </a:r>
          </a:p>
        </p:txBody>
      </p:sp>
      <p:sp>
        <p:nvSpPr>
          <p:cNvPr id="3" name="Content Placeholder 2"/>
          <p:cNvSpPr>
            <a:spLocks noGrp="1"/>
          </p:cNvSpPr>
          <p:nvPr>
            <p:ph idx="1"/>
          </p:nvPr>
        </p:nvSpPr>
        <p:spPr>
          <a:xfrm>
            <a:off x="407989" y="1406427"/>
            <a:ext cx="3708400" cy="5010249"/>
          </a:xfrm>
        </p:spPr>
        <p:txBody>
          <a:bodyPr/>
          <a:lstStyle/>
          <a:p>
            <a:pPr lvl="0"/>
            <a:r>
              <a:rPr lang="de-DE" noProof="0"/>
              <a:t>Mastertextformat bearbeiten</a:t>
            </a:r>
          </a:p>
        </p:txBody>
      </p:sp>
      <p:sp>
        <p:nvSpPr>
          <p:cNvPr id="6" name="Content Placeholder 2"/>
          <p:cNvSpPr>
            <a:spLocks noGrp="1"/>
          </p:cNvSpPr>
          <p:nvPr>
            <p:ph idx="14"/>
          </p:nvPr>
        </p:nvSpPr>
        <p:spPr>
          <a:xfrm>
            <a:off x="4259263" y="1406427"/>
            <a:ext cx="3673475" cy="5010249"/>
          </a:xfrm>
        </p:spPr>
        <p:txBody>
          <a:bodyPr/>
          <a:lstStyle/>
          <a:p>
            <a:pPr lvl="0"/>
            <a:r>
              <a:rPr lang="de-DE" noProof="0"/>
              <a:t>Mastertextformat bearbeiten</a:t>
            </a:r>
          </a:p>
        </p:txBody>
      </p:sp>
      <p:sp>
        <p:nvSpPr>
          <p:cNvPr id="7" name="Content Placeholder 2"/>
          <p:cNvSpPr>
            <a:spLocks noGrp="1"/>
          </p:cNvSpPr>
          <p:nvPr>
            <p:ph idx="15"/>
          </p:nvPr>
        </p:nvSpPr>
        <p:spPr>
          <a:xfrm>
            <a:off x="8075612" y="1406427"/>
            <a:ext cx="3708399" cy="5010249"/>
          </a:xfrm>
        </p:spPr>
        <p:txBody>
          <a:bodyPr/>
          <a:lstStyle/>
          <a:p>
            <a:pPr lvl="0"/>
            <a:r>
              <a:rPr lang="de-DE" noProof="0"/>
              <a:t>Mastertextformat bearbeiten</a:t>
            </a:r>
          </a:p>
        </p:txBody>
      </p:sp>
      <p:sp>
        <p:nvSpPr>
          <p:cNvPr id="5" name="Footer Placeholder 4"/>
          <p:cNvSpPr>
            <a:spLocks noGrp="1"/>
          </p:cNvSpPr>
          <p:nvPr>
            <p:ph type="ftr" sz="quarter" idx="11"/>
          </p:nvPr>
        </p:nvSpPr>
        <p:spPr/>
        <p:txBody>
          <a:bodyPr/>
          <a:lstStyle/>
          <a:p>
            <a:r>
              <a:rPr lang="en-US" noProof="0" dirty="0"/>
              <a:t>Kerstin Borras                            |                   Quantum Computing: Challenges and Transfer into Practical Applications              |                      World Quantum Day 2023                       |         13 / 14  April 2023</a:t>
            </a:r>
          </a:p>
        </p:txBody>
      </p:sp>
    </p:spTree>
    <p:extLst>
      <p:ext uri="{BB962C8B-B14F-4D97-AF65-F5344CB8AC3E}">
        <p14:creationId xmlns:p14="http://schemas.microsoft.com/office/powerpoint/2010/main" val="38348024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Text and 2 Pictur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noProof="0"/>
              <a:t>Mastertitelformat bearbeiten</a:t>
            </a:r>
            <a:endParaRPr lang="en-US" noProof="0" dirty="0"/>
          </a:p>
        </p:txBody>
      </p:sp>
      <p:sp>
        <p:nvSpPr>
          <p:cNvPr id="8" name="Textplatzhalter 7"/>
          <p:cNvSpPr>
            <a:spLocks noGrp="1"/>
          </p:cNvSpPr>
          <p:nvPr>
            <p:ph type="body" sz="quarter" idx="13"/>
          </p:nvPr>
        </p:nvSpPr>
        <p:spPr>
          <a:xfrm>
            <a:off x="407987" y="817500"/>
            <a:ext cx="11376025" cy="379252"/>
          </a:xfrm>
        </p:spPr>
        <p:txBody>
          <a:bodyPr/>
          <a:lstStyle>
            <a:lvl1pPr marL="0" indent="0">
              <a:spcAft>
                <a:spcPts val="0"/>
              </a:spcAft>
              <a:buNone/>
              <a:defRPr b="1">
                <a:solidFill>
                  <a:schemeClr val="accent2"/>
                </a:solidFill>
              </a:defRPr>
            </a:lvl1pPr>
            <a:lvl2pPr marL="266700" indent="0">
              <a:buNone/>
              <a:defRPr/>
            </a:lvl2pPr>
          </a:lstStyle>
          <a:p>
            <a:pPr lvl="0"/>
            <a:r>
              <a:rPr lang="de-DE" noProof="0"/>
              <a:t>Mastertextformat bearbeiten</a:t>
            </a:r>
          </a:p>
        </p:txBody>
      </p:sp>
      <p:sp>
        <p:nvSpPr>
          <p:cNvPr id="7" name="Textplatzhalter 6"/>
          <p:cNvSpPr>
            <a:spLocks noGrp="1"/>
          </p:cNvSpPr>
          <p:nvPr>
            <p:ph type="body" sz="quarter" idx="15"/>
          </p:nvPr>
        </p:nvSpPr>
        <p:spPr>
          <a:xfrm>
            <a:off x="407988" y="1406427"/>
            <a:ext cx="5616575" cy="2454374"/>
          </a:xfrm>
        </p:spPr>
        <p:txBody>
          <a:bodyPr/>
          <a:lstStyle/>
          <a:p>
            <a:pPr lvl="0"/>
            <a:r>
              <a:rPr lang="de-DE" noProof="0"/>
              <a:t>Mastertextformat bearbeiten</a:t>
            </a:r>
          </a:p>
        </p:txBody>
      </p:sp>
      <p:sp>
        <p:nvSpPr>
          <p:cNvPr id="9" name="Textplatzhalter 6"/>
          <p:cNvSpPr>
            <a:spLocks noGrp="1"/>
          </p:cNvSpPr>
          <p:nvPr>
            <p:ph type="body" sz="quarter" idx="16"/>
          </p:nvPr>
        </p:nvSpPr>
        <p:spPr>
          <a:xfrm>
            <a:off x="407988" y="3963533"/>
            <a:ext cx="5616575" cy="2454374"/>
          </a:xfrm>
        </p:spPr>
        <p:txBody>
          <a:bodyPr/>
          <a:lstStyle/>
          <a:p>
            <a:pPr lvl="0"/>
            <a:r>
              <a:rPr lang="de-DE" noProof="0"/>
              <a:t>Mastertextformat bearbeiten</a:t>
            </a:r>
          </a:p>
        </p:txBody>
      </p:sp>
      <p:sp>
        <p:nvSpPr>
          <p:cNvPr id="10" name="Bildplatzhalter 6"/>
          <p:cNvSpPr>
            <a:spLocks noGrp="1"/>
          </p:cNvSpPr>
          <p:nvPr>
            <p:ph type="pic" sz="quarter" idx="14"/>
          </p:nvPr>
        </p:nvSpPr>
        <p:spPr>
          <a:xfrm>
            <a:off x="6167437" y="1449389"/>
            <a:ext cx="5616576" cy="2411412"/>
          </a:xfrm>
          <a:solidFill>
            <a:schemeClr val="bg1">
              <a:lumMod val="95000"/>
            </a:schemeClr>
          </a:solidFill>
        </p:spPr>
        <p:txBody>
          <a:bodyPr anchor="ctr"/>
          <a:lstStyle>
            <a:lvl1pPr marL="0" indent="0" algn="ctr">
              <a:buNone/>
              <a:defRPr/>
            </a:lvl1pPr>
          </a:lstStyle>
          <a:p>
            <a:r>
              <a:rPr lang="de-DE" noProof="0"/>
              <a:t>Bild durch Klicken auf Symbol hinzufügen</a:t>
            </a:r>
            <a:endParaRPr lang="en-US" noProof="0"/>
          </a:p>
        </p:txBody>
      </p:sp>
      <p:sp>
        <p:nvSpPr>
          <p:cNvPr id="11" name="Bildplatzhalter 6"/>
          <p:cNvSpPr>
            <a:spLocks noGrp="1"/>
          </p:cNvSpPr>
          <p:nvPr>
            <p:ph type="pic" sz="quarter" idx="17"/>
          </p:nvPr>
        </p:nvSpPr>
        <p:spPr>
          <a:xfrm>
            <a:off x="6167438" y="4005263"/>
            <a:ext cx="5616576" cy="2412644"/>
          </a:xfrm>
          <a:solidFill>
            <a:schemeClr val="bg1">
              <a:lumMod val="95000"/>
            </a:schemeClr>
          </a:solidFill>
        </p:spPr>
        <p:txBody>
          <a:bodyPr anchor="ctr"/>
          <a:lstStyle>
            <a:lvl1pPr marL="0" indent="0" algn="ctr">
              <a:buNone/>
              <a:defRPr/>
            </a:lvl1pPr>
          </a:lstStyle>
          <a:p>
            <a:r>
              <a:rPr lang="de-DE" noProof="0"/>
              <a:t>Bild durch Klicken auf Symbol hinzufügen</a:t>
            </a:r>
            <a:endParaRPr lang="en-US" noProof="0"/>
          </a:p>
        </p:txBody>
      </p:sp>
      <p:sp>
        <p:nvSpPr>
          <p:cNvPr id="5" name="Footer Placeholder 4"/>
          <p:cNvSpPr>
            <a:spLocks noGrp="1"/>
          </p:cNvSpPr>
          <p:nvPr>
            <p:ph type="ftr" sz="quarter" idx="11"/>
          </p:nvPr>
        </p:nvSpPr>
        <p:spPr/>
        <p:txBody>
          <a:bodyPr/>
          <a:lstStyle/>
          <a:p>
            <a:r>
              <a:rPr lang="en-US" noProof="0" dirty="0"/>
              <a:t>Kerstin Borras                            |                   Quantum Computing: Challenges and Transfer into Practical Applications              |                      World Quantum Day 2023                       |         13 / 14  April 2023</a:t>
            </a:r>
          </a:p>
        </p:txBody>
      </p:sp>
    </p:spTree>
    <p:extLst>
      <p:ext uri="{BB962C8B-B14F-4D97-AF65-F5344CB8AC3E}">
        <p14:creationId xmlns:p14="http://schemas.microsoft.com/office/powerpoint/2010/main" val="4711603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Text and 2 Objec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noProof="0"/>
              <a:t>Mastertitelformat bearbeiten</a:t>
            </a:r>
            <a:endParaRPr lang="en-US" noProof="0" dirty="0"/>
          </a:p>
        </p:txBody>
      </p:sp>
      <p:sp>
        <p:nvSpPr>
          <p:cNvPr id="8" name="Textplatzhalter 7"/>
          <p:cNvSpPr>
            <a:spLocks noGrp="1"/>
          </p:cNvSpPr>
          <p:nvPr>
            <p:ph type="body" sz="quarter" idx="13"/>
          </p:nvPr>
        </p:nvSpPr>
        <p:spPr>
          <a:xfrm>
            <a:off x="407987" y="817500"/>
            <a:ext cx="11376025" cy="379252"/>
          </a:xfrm>
        </p:spPr>
        <p:txBody>
          <a:bodyPr/>
          <a:lstStyle>
            <a:lvl1pPr marL="0" indent="0">
              <a:spcAft>
                <a:spcPts val="0"/>
              </a:spcAft>
              <a:buNone/>
              <a:defRPr b="1">
                <a:solidFill>
                  <a:schemeClr val="accent2"/>
                </a:solidFill>
              </a:defRPr>
            </a:lvl1pPr>
            <a:lvl2pPr marL="266700" indent="0">
              <a:buNone/>
              <a:defRPr/>
            </a:lvl2pPr>
          </a:lstStyle>
          <a:p>
            <a:pPr lvl="0"/>
            <a:r>
              <a:rPr lang="de-DE" noProof="0"/>
              <a:t>Mastertextformat bearbeiten</a:t>
            </a:r>
          </a:p>
        </p:txBody>
      </p:sp>
      <p:sp>
        <p:nvSpPr>
          <p:cNvPr id="7" name="Textplatzhalter 6"/>
          <p:cNvSpPr>
            <a:spLocks noGrp="1"/>
          </p:cNvSpPr>
          <p:nvPr>
            <p:ph type="body" sz="quarter" idx="15"/>
          </p:nvPr>
        </p:nvSpPr>
        <p:spPr>
          <a:xfrm>
            <a:off x="407988" y="1406427"/>
            <a:ext cx="5616575" cy="2454374"/>
          </a:xfrm>
        </p:spPr>
        <p:txBody>
          <a:bodyPr/>
          <a:lstStyle/>
          <a:p>
            <a:pPr lvl="0"/>
            <a:r>
              <a:rPr lang="de-DE" noProof="0"/>
              <a:t>Mastertextformat bearbeiten</a:t>
            </a:r>
          </a:p>
        </p:txBody>
      </p:sp>
      <p:sp>
        <p:nvSpPr>
          <p:cNvPr id="9" name="Textplatzhalter 6"/>
          <p:cNvSpPr>
            <a:spLocks noGrp="1"/>
          </p:cNvSpPr>
          <p:nvPr>
            <p:ph type="body" sz="quarter" idx="16"/>
          </p:nvPr>
        </p:nvSpPr>
        <p:spPr>
          <a:xfrm>
            <a:off x="407988" y="3963533"/>
            <a:ext cx="5616575" cy="2454374"/>
          </a:xfrm>
        </p:spPr>
        <p:txBody>
          <a:bodyPr/>
          <a:lstStyle/>
          <a:p>
            <a:pPr lvl="0"/>
            <a:r>
              <a:rPr lang="de-DE" noProof="0"/>
              <a:t>Mastertextformat bearbeiten</a:t>
            </a:r>
          </a:p>
        </p:txBody>
      </p:sp>
      <p:sp>
        <p:nvSpPr>
          <p:cNvPr id="12" name="Inhaltsplatzhalter 5">
            <a:extLst>
              <a:ext uri="{FF2B5EF4-FFF2-40B4-BE49-F238E27FC236}">
                <a16:creationId xmlns:a16="http://schemas.microsoft.com/office/drawing/2014/main" id="{2E8BFC49-6C4E-4A78-A7A9-0AB60943F6F7}"/>
              </a:ext>
            </a:extLst>
          </p:cNvPr>
          <p:cNvSpPr>
            <a:spLocks noGrp="1"/>
          </p:cNvSpPr>
          <p:nvPr>
            <p:ph sz="quarter" idx="18" hasCustomPrompt="1"/>
          </p:nvPr>
        </p:nvSpPr>
        <p:spPr>
          <a:xfrm>
            <a:off x="6167438" y="1449388"/>
            <a:ext cx="5616574" cy="2411412"/>
          </a:xfrm>
          <a:solidFill>
            <a:schemeClr val="bg1">
              <a:lumMod val="95000"/>
            </a:schemeClr>
          </a:solidFill>
        </p:spPr>
        <p:txBody>
          <a:bodyPr lIns="72000" tIns="36000" rIns="72000" bIns="36000"/>
          <a:lstStyle>
            <a:lvl1pPr marL="0" indent="0">
              <a:buNone/>
              <a:defRPr/>
            </a:lvl1pPr>
          </a:lstStyle>
          <a:p>
            <a:pPr lvl="0"/>
            <a:r>
              <a:rPr lang="de-DE" dirty="0" err="1"/>
              <a:t>Object</a:t>
            </a:r>
            <a:r>
              <a:rPr lang="de-DE" dirty="0"/>
              <a:t> </a:t>
            </a:r>
          </a:p>
        </p:txBody>
      </p:sp>
      <p:sp>
        <p:nvSpPr>
          <p:cNvPr id="13" name="Inhaltsplatzhalter 5">
            <a:extLst>
              <a:ext uri="{FF2B5EF4-FFF2-40B4-BE49-F238E27FC236}">
                <a16:creationId xmlns:a16="http://schemas.microsoft.com/office/drawing/2014/main" id="{6B2B23C8-8ABC-4DC4-A6B8-3AA482F34140}"/>
              </a:ext>
            </a:extLst>
          </p:cNvPr>
          <p:cNvSpPr>
            <a:spLocks noGrp="1"/>
          </p:cNvSpPr>
          <p:nvPr>
            <p:ph sz="quarter" idx="19" hasCustomPrompt="1"/>
          </p:nvPr>
        </p:nvSpPr>
        <p:spPr>
          <a:xfrm>
            <a:off x="6167438" y="4005263"/>
            <a:ext cx="5616574" cy="2411412"/>
          </a:xfrm>
          <a:solidFill>
            <a:schemeClr val="bg1">
              <a:lumMod val="95000"/>
            </a:schemeClr>
          </a:solidFill>
        </p:spPr>
        <p:txBody>
          <a:bodyPr lIns="72000" tIns="36000" rIns="72000" bIns="36000"/>
          <a:lstStyle>
            <a:lvl1pPr marL="0" indent="0">
              <a:buNone/>
              <a:defRPr/>
            </a:lvl1pPr>
          </a:lstStyle>
          <a:p>
            <a:pPr lvl="0"/>
            <a:r>
              <a:rPr lang="de-DE" dirty="0" err="1"/>
              <a:t>Object</a:t>
            </a:r>
            <a:r>
              <a:rPr lang="de-DE" dirty="0"/>
              <a:t> </a:t>
            </a:r>
          </a:p>
        </p:txBody>
      </p:sp>
      <p:sp>
        <p:nvSpPr>
          <p:cNvPr id="5" name="Footer Placeholder 4"/>
          <p:cNvSpPr>
            <a:spLocks noGrp="1"/>
          </p:cNvSpPr>
          <p:nvPr>
            <p:ph type="ftr" sz="quarter" idx="11"/>
          </p:nvPr>
        </p:nvSpPr>
        <p:spPr/>
        <p:txBody>
          <a:bodyPr/>
          <a:lstStyle/>
          <a:p>
            <a:r>
              <a:rPr lang="en-US" noProof="0" dirty="0"/>
              <a:t>Kerstin Borras                            |                   Quantum Computing: Challenges and Transfer into Practical Applications              |                      World Quantum Day 2023                       |         13 / 14  April 2023</a:t>
            </a:r>
          </a:p>
        </p:txBody>
      </p:sp>
    </p:spTree>
    <p:extLst>
      <p:ext uri="{BB962C8B-B14F-4D97-AF65-F5344CB8AC3E}">
        <p14:creationId xmlns:p14="http://schemas.microsoft.com/office/powerpoint/2010/main" val="2858788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07988" y="349611"/>
            <a:ext cx="11376024" cy="451098"/>
          </a:xfrm>
          <a:prstGeom prst="rect">
            <a:avLst/>
          </a:prstGeom>
        </p:spPr>
        <p:txBody>
          <a:bodyPr vert="horz" lIns="0" tIns="0" rIns="0" bIns="0" rtlCol="0" anchor="t" anchorCtr="0">
            <a:noAutofit/>
          </a:bodyPr>
          <a:lstStyle/>
          <a:p>
            <a:endParaRPr lang="en-US" noProof="0" dirty="0"/>
          </a:p>
        </p:txBody>
      </p:sp>
      <p:sp>
        <p:nvSpPr>
          <p:cNvPr id="3" name="Text Placeholder 2"/>
          <p:cNvSpPr>
            <a:spLocks noGrp="1"/>
          </p:cNvSpPr>
          <p:nvPr>
            <p:ph type="body" idx="1"/>
          </p:nvPr>
        </p:nvSpPr>
        <p:spPr>
          <a:xfrm>
            <a:off x="407987" y="1406427"/>
            <a:ext cx="11376025" cy="5010249"/>
          </a:xfrm>
          <a:prstGeom prst="rect">
            <a:avLst/>
          </a:prstGeom>
        </p:spPr>
        <p:txBody>
          <a:bodyPr vert="horz" lIns="0" tIns="0" rIns="0" bIns="0" rtlCol="0" anchor="t" anchorCtr="0">
            <a:noAutofit/>
          </a:bodyPr>
          <a:lstStyle/>
          <a:p>
            <a:pPr lvl="0"/>
            <a:endParaRPr lang="en-US" noProof="0" dirty="0"/>
          </a:p>
        </p:txBody>
      </p:sp>
      <p:sp>
        <p:nvSpPr>
          <p:cNvPr id="4" name="Textfeld 3">
            <a:extLst>
              <a:ext uri="{FF2B5EF4-FFF2-40B4-BE49-F238E27FC236}">
                <a16:creationId xmlns:a16="http://schemas.microsoft.com/office/drawing/2014/main" id="{A2648930-2178-4877-B88B-682D2D03C299}"/>
              </a:ext>
            </a:extLst>
          </p:cNvPr>
          <p:cNvSpPr txBox="1"/>
          <p:nvPr userDrawn="1"/>
        </p:nvSpPr>
        <p:spPr>
          <a:xfrm>
            <a:off x="403112" y="6580800"/>
            <a:ext cx="436304" cy="186841"/>
          </a:xfrm>
          <a:prstGeom prst="rect">
            <a:avLst/>
          </a:prstGeom>
        </p:spPr>
        <p:txBody>
          <a:bodyPr vert="horz" lIns="0" tIns="0" rIns="0" bIns="0" rtlCol="0" anchor="t" anchorCtr="0">
            <a:noAutofit/>
          </a:bodyPr>
          <a:lstStyle>
            <a:defPPr>
              <a:defRPr lang="en-US"/>
            </a:defPPr>
            <a:lvl1pPr>
              <a:defRPr sz="1000"/>
            </a:lvl1pPr>
          </a:lstStyle>
          <a:p>
            <a:pPr lvl="0"/>
            <a:r>
              <a:rPr lang="de-DE" b="1" dirty="0">
                <a:solidFill>
                  <a:schemeClr val="accent1"/>
                </a:solidFill>
              </a:rPr>
              <a:t>DESY</a:t>
            </a:r>
            <a:r>
              <a:rPr lang="de-DE" b="1" dirty="0">
                <a:solidFill>
                  <a:schemeClr val="accent2"/>
                </a:solidFill>
              </a:rPr>
              <a:t>.</a:t>
            </a:r>
          </a:p>
        </p:txBody>
      </p:sp>
      <p:sp>
        <p:nvSpPr>
          <p:cNvPr id="5" name="Footer Placeholder 4"/>
          <p:cNvSpPr>
            <a:spLocks noGrp="1"/>
          </p:cNvSpPr>
          <p:nvPr>
            <p:ph type="ftr" sz="quarter" idx="3"/>
          </p:nvPr>
        </p:nvSpPr>
        <p:spPr>
          <a:xfrm>
            <a:off x="839416" y="6580800"/>
            <a:ext cx="9901099" cy="186841"/>
          </a:xfrm>
          <a:prstGeom prst="rect">
            <a:avLst/>
          </a:prstGeom>
        </p:spPr>
        <p:txBody>
          <a:bodyPr vert="horz" lIns="0" tIns="0" rIns="0" bIns="0" rtlCol="0" anchor="t" anchorCtr="0">
            <a:noAutofit/>
          </a:bodyPr>
          <a:lstStyle>
            <a:lvl1pPr algn="l">
              <a:defRPr sz="1000">
                <a:solidFill>
                  <a:schemeClr val="tx1"/>
                </a:solidFill>
              </a:defRPr>
            </a:lvl1pPr>
          </a:lstStyle>
          <a:p>
            <a:r>
              <a:rPr lang="en-US" dirty="0"/>
              <a:t>Kerstin Borras                            |                   Quantum Computing: Challenges and Transfer into Practical Applications              |                      World Quantum Day 2023                       |         13 / 14  April 2023</a:t>
            </a:r>
          </a:p>
        </p:txBody>
      </p:sp>
      <p:sp>
        <p:nvSpPr>
          <p:cNvPr id="14" name="Textfeld 13"/>
          <p:cNvSpPr txBox="1"/>
          <p:nvPr userDrawn="1"/>
        </p:nvSpPr>
        <p:spPr>
          <a:xfrm>
            <a:off x="10848528" y="6580800"/>
            <a:ext cx="935485" cy="186841"/>
          </a:xfrm>
          <a:prstGeom prst="rect">
            <a:avLst/>
          </a:prstGeom>
          <a:noFill/>
        </p:spPr>
        <p:txBody>
          <a:bodyPr wrap="square" lIns="0" tIns="0" rIns="0" bIns="0" rtlCol="0">
            <a:noAutofit/>
          </a:bodyPr>
          <a:lstStyle/>
          <a:p>
            <a:pPr algn="r"/>
            <a:r>
              <a:rPr lang="en-US" sz="1000" b="1" noProof="0" dirty="0"/>
              <a:t>Page </a:t>
            </a:r>
            <a:fld id="{0427E4B2-AC28-443E-BE04-5CD55098A90B}" type="slidenum">
              <a:rPr lang="en-US" sz="1000" b="1" noProof="0" smtClean="0"/>
              <a:pPr algn="r"/>
              <a:t>‹Nr.›</a:t>
            </a:fld>
            <a:endParaRPr lang="en-US" sz="1000" b="1" noProof="0" dirty="0"/>
          </a:p>
        </p:txBody>
      </p:sp>
    </p:spTree>
    <p:extLst>
      <p:ext uri="{BB962C8B-B14F-4D97-AF65-F5344CB8AC3E}">
        <p14:creationId xmlns:p14="http://schemas.microsoft.com/office/powerpoint/2010/main" val="2845299319"/>
      </p:ext>
    </p:extLst>
  </p:cSld>
  <p:clrMap bg1="lt1" tx1="dk1" bg2="lt2" tx2="dk2" accent1="accent1" accent2="accent2" accent3="accent3" accent4="accent4" accent5="accent5" accent6="accent6" hlink="hlink" folHlink="folHlink"/>
  <p:sldLayoutIdLst>
    <p:sldLayoutId id="2147483661" r:id="rId1"/>
    <p:sldLayoutId id="2147483671" r:id="rId2"/>
    <p:sldLayoutId id="2147483672" r:id="rId3"/>
    <p:sldLayoutId id="2147483680" r:id="rId4"/>
    <p:sldLayoutId id="2147483662" r:id="rId5"/>
    <p:sldLayoutId id="2147483668" r:id="rId6"/>
    <p:sldLayoutId id="2147483673" r:id="rId7"/>
    <p:sldLayoutId id="2147483670" r:id="rId8"/>
    <p:sldLayoutId id="2147483678" r:id="rId9"/>
    <p:sldLayoutId id="2147483674" r:id="rId10"/>
    <p:sldLayoutId id="2147483679" r:id="rId11"/>
    <p:sldLayoutId id="2147483675" r:id="rId12"/>
    <p:sldLayoutId id="2147483669" r:id="rId13"/>
    <p:sldLayoutId id="2147483676" r:id="rId14"/>
    <p:sldLayoutId id="2147483677" r:id="rId15"/>
    <p:sldLayoutId id="2147483666" r:id="rId16"/>
    <p:sldLayoutId id="2147483667" r:id="rId17"/>
    <p:sldLayoutId id="2147483681" r:id="rId18"/>
    <p:sldLayoutId id="2147483682" r:id="rId19"/>
    <p:sldLayoutId id="2147483683" r:id="rId20"/>
    <p:sldLayoutId id="2147483713" r:id="rId21"/>
    <p:sldLayoutId id="2147483714" r:id="rId22"/>
  </p:sldLayoutIdLst>
  <p:hf sldNum="0" hdr="0" dt="0"/>
  <p:txStyles>
    <p:titleStyle>
      <a:lvl1pPr algn="l" defTabSz="914400" rtl="0" eaLnBrk="1" latinLnBrk="0" hangingPunct="1">
        <a:lnSpc>
          <a:spcPct val="90000"/>
        </a:lnSpc>
        <a:spcBef>
          <a:spcPct val="0"/>
        </a:spcBef>
        <a:buNone/>
        <a:defRPr sz="3000" b="1" kern="1200">
          <a:solidFill>
            <a:schemeClr val="accent1"/>
          </a:solidFill>
          <a:latin typeface="+mj-lt"/>
          <a:ea typeface="+mj-ea"/>
          <a:cs typeface="+mj-cs"/>
        </a:defRPr>
      </a:lvl1pPr>
    </p:titleStyle>
    <p:bodyStyle>
      <a:lvl1pPr marL="361950" indent="-361950" algn="l" defTabSz="914400" rtl="0" eaLnBrk="1" latinLnBrk="0" hangingPunct="1">
        <a:lnSpc>
          <a:spcPct val="110000"/>
        </a:lnSpc>
        <a:spcBef>
          <a:spcPts val="0"/>
        </a:spcBef>
        <a:spcAft>
          <a:spcPts val="1200"/>
        </a:spcAft>
        <a:buFont typeface="Arial" panose="020B0604020202020204" pitchFamily="34" charset="0"/>
        <a:buChar char="•"/>
        <a:tabLst>
          <a:tab pos="361950" algn="l"/>
        </a:tabLst>
        <a:defRPr sz="1800" kern="1200">
          <a:solidFill>
            <a:schemeClr val="tx1"/>
          </a:solidFill>
          <a:latin typeface="+mn-lt"/>
          <a:ea typeface="+mn-ea"/>
          <a:cs typeface="+mn-cs"/>
        </a:defRPr>
      </a:lvl1pPr>
      <a:lvl2pPr marL="628650" indent="-266700" algn="l" defTabSz="914400" rtl="0" eaLnBrk="1" latinLnBrk="0" hangingPunct="1">
        <a:lnSpc>
          <a:spcPct val="100000"/>
        </a:lnSpc>
        <a:spcBef>
          <a:spcPts val="0"/>
        </a:spcBef>
        <a:spcAft>
          <a:spcPts val="800"/>
        </a:spcAft>
        <a:buFont typeface="Arial" panose="020B0604020202020204" pitchFamily="34" charset="0"/>
        <a:buChar char="•"/>
        <a:defRPr sz="1600" kern="1200">
          <a:solidFill>
            <a:schemeClr val="tx1"/>
          </a:solidFill>
          <a:latin typeface="+mn-lt"/>
          <a:ea typeface="+mn-ea"/>
          <a:cs typeface="+mn-cs"/>
        </a:defRPr>
      </a:lvl2pPr>
      <a:lvl3pPr marL="895350" indent="-266700" algn="l" defTabSz="914400" rtl="0" eaLnBrk="1" latinLnBrk="0" hangingPunct="1">
        <a:lnSpc>
          <a:spcPct val="100000"/>
        </a:lnSpc>
        <a:spcBef>
          <a:spcPts val="0"/>
        </a:spcBef>
        <a:spcAft>
          <a:spcPts val="800"/>
        </a:spcAft>
        <a:buFont typeface="Arial" panose="020B0604020202020204" pitchFamily="34" charset="0"/>
        <a:buChar char="•"/>
        <a:defRPr sz="1600" kern="1200">
          <a:solidFill>
            <a:schemeClr val="tx1"/>
          </a:solidFill>
          <a:latin typeface="+mn-lt"/>
          <a:ea typeface="+mn-ea"/>
          <a:cs typeface="+mn-cs"/>
        </a:defRPr>
      </a:lvl3pPr>
      <a:lvl4pPr marL="1162050" indent="-266700" algn="l" defTabSz="914400" rtl="0" eaLnBrk="1" latinLnBrk="0" hangingPunct="1">
        <a:lnSpc>
          <a:spcPct val="100000"/>
        </a:lnSpc>
        <a:spcBef>
          <a:spcPts val="0"/>
        </a:spcBef>
        <a:spcAft>
          <a:spcPts val="800"/>
        </a:spcAft>
        <a:buFont typeface="Arial" panose="020B0604020202020204" pitchFamily="34" charset="0"/>
        <a:buChar char="•"/>
        <a:defRPr sz="1600" kern="1200">
          <a:solidFill>
            <a:schemeClr val="tx1"/>
          </a:solidFill>
          <a:latin typeface="+mn-lt"/>
          <a:ea typeface="+mn-ea"/>
          <a:cs typeface="+mn-cs"/>
        </a:defRPr>
      </a:lvl4pPr>
      <a:lvl5pPr marL="1438275" indent="-276225" algn="l" defTabSz="914400" rtl="0" eaLnBrk="1" latinLnBrk="0" hangingPunct="1">
        <a:lnSpc>
          <a:spcPct val="100000"/>
        </a:lnSpc>
        <a:spcBef>
          <a:spcPts val="0"/>
        </a:spcBef>
        <a:spcAft>
          <a:spcPts val="800"/>
        </a:spcAft>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913" userDrawn="1">
          <p15:clr>
            <a:srgbClr val="F26B43"/>
          </p15:clr>
        </p15:guide>
        <p15:guide id="2" pos="3885" userDrawn="1">
          <p15:clr>
            <a:srgbClr val="F26B43"/>
          </p15:clr>
        </p15:guide>
        <p15:guide id="3" pos="3795" userDrawn="1">
          <p15:clr>
            <a:srgbClr val="F26B43"/>
          </p15:clr>
        </p15:guide>
        <p15:guide id="4" pos="7423" userDrawn="1">
          <p15:clr>
            <a:srgbClr val="F26B43"/>
          </p15:clr>
        </p15:guide>
        <p15:guide id="5" pos="257" userDrawn="1">
          <p15:clr>
            <a:srgbClr val="F26B43"/>
          </p15:clr>
        </p15:guide>
        <p15:guide id="6" orient="horz" pos="4042" userDrawn="1">
          <p15:clr>
            <a:srgbClr val="F26B43"/>
          </p15:clr>
        </p15:guide>
        <p15:guide id="7" orient="horz" pos="2432" userDrawn="1">
          <p15:clr>
            <a:srgbClr val="F26B43"/>
          </p15:clr>
        </p15:guide>
        <p15:guide id="8" orient="horz" pos="2523" userDrawn="1">
          <p15:clr>
            <a:srgbClr val="F26B43"/>
          </p15:clr>
        </p15:guide>
        <p15:guide id="9" pos="2593" userDrawn="1">
          <p15:clr>
            <a:srgbClr val="F26B43"/>
          </p15:clr>
        </p15:guide>
        <p15:guide id="10" pos="2683" userDrawn="1">
          <p15:clr>
            <a:srgbClr val="F26B43"/>
          </p15:clr>
        </p15:guide>
        <p15:guide id="11" pos="4997" userDrawn="1">
          <p15:clr>
            <a:srgbClr val="F26B43"/>
          </p15:clr>
        </p15:guide>
        <p15:guide id="12" pos="5087"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3.jp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8.xml"/><Relationship Id="rId1" Type="http://schemas.openxmlformats.org/officeDocument/2006/relationships/slideLayout" Target="../slideLayouts/slideLayout20.xml"/><Relationship Id="rId6" Type="http://schemas.openxmlformats.org/officeDocument/2006/relationships/image" Target="../media/image34.jpg"/><Relationship Id="rId5" Type="http://schemas.openxmlformats.org/officeDocument/2006/relationships/image" Target="../media/image33.png"/><Relationship Id="rId4" Type="http://schemas.openxmlformats.org/officeDocument/2006/relationships/image" Target="../media/image32.png"/><Relationship Id="rId9" Type="http://schemas.openxmlformats.org/officeDocument/2006/relationships/image" Target="../media/image2.emf"/></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9.xml"/><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4.jpg"/><Relationship Id="rId3" Type="http://schemas.openxmlformats.org/officeDocument/2006/relationships/image" Target="../media/image37.emf"/><Relationship Id="rId7" Type="http://schemas.openxmlformats.org/officeDocument/2006/relationships/image" Target="../media/image40.png"/><Relationship Id="rId12" Type="http://schemas.openxmlformats.org/officeDocument/2006/relationships/image" Target="../media/image34.jpg"/><Relationship Id="rId2" Type="http://schemas.openxmlformats.org/officeDocument/2006/relationships/notesSlide" Target="../notesSlides/notesSlide10.xml"/><Relationship Id="rId16" Type="http://schemas.openxmlformats.org/officeDocument/2006/relationships/image" Target="../media/image3.jpg"/><Relationship Id="rId1" Type="http://schemas.openxmlformats.org/officeDocument/2006/relationships/slideLayout" Target="../slideLayouts/slideLayout22.xml"/><Relationship Id="rId6" Type="http://schemas.openxmlformats.org/officeDocument/2006/relationships/image" Target="../media/image33.png"/><Relationship Id="rId11" Type="http://schemas.openxmlformats.org/officeDocument/2006/relationships/image" Target="../media/image31.png"/><Relationship Id="rId5" Type="http://schemas.openxmlformats.org/officeDocument/2006/relationships/image" Target="../media/image39.emf"/><Relationship Id="rId15" Type="http://schemas.openxmlformats.org/officeDocument/2006/relationships/image" Target="../media/image46.png"/><Relationship Id="rId10" Type="http://schemas.openxmlformats.org/officeDocument/2006/relationships/image" Target="../media/image43.emf"/><Relationship Id="rId4" Type="http://schemas.openxmlformats.org/officeDocument/2006/relationships/image" Target="../media/image38.emf"/><Relationship Id="rId9" Type="http://schemas.openxmlformats.org/officeDocument/2006/relationships/image" Target="../media/image42.emf"/><Relationship Id="rId14" Type="http://schemas.openxmlformats.org/officeDocument/2006/relationships/image" Target="../media/image45.png"/></Relationships>
</file>

<file path=ppt/slides/_rels/slide13.xml.rels><?xml version="1.0" encoding="UTF-8" standalone="yes"?>
<Relationships xmlns="http://schemas.openxmlformats.org/package/2006/relationships"><Relationship Id="rId8" Type="http://schemas.openxmlformats.org/officeDocument/2006/relationships/image" Target="../media/image52.emf"/><Relationship Id="rId13" Type="http://schemas.openxmlformats.org/officeDocument/2006/relationships/image" Target="../media/image44.jpg"/><Relationship Id="rId3" Type="http://schemas.openxmlformats.org/officeDocument/2006/relationships/image" Target="../media/image47.emf"/><Relationship Id="rId7" Type="http://schemas.openxmlformats.org/officeDocument/2006/relationships/image" Target="../media/image51.emf"/><Relationship Id="rId12" Type="http://schemas.openxmlformats.org/officeDocument/2006/relationships/image" Target="../media/image34.jpg"/><Relationship Id="rId2" Type="http://schemas.openxmlformats.org/officeDocument/2006/relationships/notesSlide" Target="../notesSlides/notesSlide11.xml"/><Relationship Id="rId16" Type="http://schemas.openxmlformats.org/officeDocument/2006/relationships/image" Target="../media/image3.jpg"/><Relationship Id="rId1" Type="http://schemas.openxmlformats.org/officeDocument/2006/relationships/slideLayout" Target="../slideLayouts/slideLayout20.xml"/><Relationship Id="rId6" Type="http://schemas.openxmlformats.org/officeDocument/2006/relationships/image" Target="../media/image50.emf"/><Relationship Id="rId11" Type="http://schemas.openxmlformats.org/officeDocument/2006/relationships/image" Target="../media/image31.png"/><Relationship Id="rId5" Type="http://schemas.openxmlformats.org/officeDocument/2006/relationships/image" Target="../media/image49.emf"/><Relationship Id="rId15" Type="http://schemas.openxmlformats.org/officeDocument/2006/relationships/image" Target="../media/image46.png"/><Relationship Id="rId10" Type="http://schemas.openxmlformats.org/officeDocument/2006/relationships/image" Target="../media/image54.emf"/><Relationship Id="rId4" Type="http://schemas.openxmlformats.org/officeDocument/2006/relationships/image" Target="../media/image48.emf"/><Relationship Id="rId9" Type="http://schemas.openxmlformats.org/officeDocument/2006/relationships/image" Target="../media/image53.emf"/><Relationship Id="rId14" Type="http://schemas.openxmlformats.org/officeDocument/2006/relationships/image" Target="../media/image45.png"/></Relationships>
</file>

<file path=ppt/slides/_rels/slide14.xml.rels><?xml version="1.0" encoding="UTF-8" standalone="yes"?>
<Relationships xmlns="http://schemas.openxmlformats.org/package/2006/relationships"><Relationship Id="rId8" Type="http://schemas.openxmlformats.org/officeDocument/2006/relationships/image" Target="../media/image59.emf"/><Relationship Id="rId13" Type="http://schemas.openxmlformats.org/officeDocument/2006/relationships/image" Target="../media/image60.emf"/><Relationship Id="rId3" Type="http://schemas.openxmlformats.org/officeDocument/2006/relationships/image" Target="../media/image31.png"/><Relationship Id="rId7" Type="http://schemas.openxmlformats.org/officeDocument/2006/relationships/image" Target="../media/image58.emf"/><Relationship Id="rId12" Type="http://schemas.openxmlformats.org/officeDocument/2006/relationships/image" Target="../media/image46.png"/><Relationship Id="rId2" Type="http://schemas.openxmlformats.org/officeDocument/2006/relationships/notesSlide" Target="../notesSlides/notesSlide12.xml"/><Relationship Id="rId1" Type="http://schemas.openxmlformats.org/officeDocument/2006/relationships/slideLayout" Target="../slideLayouts/slideLayout20.xml"/><Relationship Id="rId6" Type="http://schemas.openxmlformats.org/officeDocument/2006/relationships/image" Target="../media/image57.emf"/><Relationship Id="rId11" Type="http://schemas.openxmlformats.org/officeDocument/2006/relationships/image" Target="../media/image45.png"/><Relationship Id="rId5" Type="http://schemas.openxmlformats.org/officeDocument/2006/relationships/image" Target="../media/image56.emf"/><Relationship Id="rId15" Type="http://schemas.openxmlformats.org/officeDocument/2006/relationships/hyperlink" Target="https://doi.org/10.1088/2058-9565/ad0389" TargetMode="External"/><Relationship Id="rId10" Type="http://schemas.openxmlformats.org/officeDocument/2006/relationships/image" Target="../media/image44.jpg"/><Relationship Id="rId4" Type="http://schemas.openxmlformats.org/officeDocument/2006/relationships/image" Target="../media/image55.emf"/><Relationship Id="rId9" Type="http://schemas.openxmlformats.org/officeDocument/2006/relationships/image" Target="../media/image34.jpg"/><Relationship Id="rId14" Type="http://schemas.openxmlformats.org/officeDocument/2006/relationships/image" Target="../media/image61.emf"/></Relationships>
</file>

<file path=ppt/slides/_rels/slide15.xml.rels><?xml version="1.0" encoding="UTF-8" standalone="yes"?>
<Relationships xmlns="http://schemas.openxmlformats.org/package/2006/relationships"><Relationship Id="rId8" Type="http://schemas.openxmlformats.org/officeDocument/2006/relationships/image" Target="../media/image60.emf"/><Relationship Id="rId3" Type="http://schemas.openxmlformats.org/officeDocument/2006/relationships/image" Target="../media/image31.png"/><Relationship Id="rId7" Type="http://schemas.openxmlformats.org/officeDocument/2006/relationships/image" Target="../media/image46.png"/><Relationship Id="rId12" Type="http://schemas.openxmlformats.org/officeDocument/2006/relationships/hyperlink" Target="https://doi.org/10.1088/2058-9565/ad0389" TargetMode="External"/><Relationship Id="rId2" Type="http://schemas.openxmlformats.org/officeDocument/2006/relationships/notesSlide" Target="../notesSlides/notesSlide13.xml"/><Relationship Id="rId1" Type="http://schemas.openxmlformats.org/officeDocument/2006/relationships/slideLayout" Target="../slideLayouts/slideLayout20.xml"/><Relationship Id="rId6" Type="http://schemas.openxmlformats.org/officeDocument/2006/relationships/image" Target="../media/image45.png"/><Relationship Id="rId11" Type="http://schemas.openxmlformats.org/officeDocument/2006/relationships/image" Target="../media/image64.emf"/><Relationship Id="rId5" Type="http://schemas.openxmlformats.org/officeDocument/2006/relationships/image" Target="../media/image44.jpg"/><Relationship Id="rId10" Type="http://schemas.openxmlformats.org/officeDocument/2006/relationships/image" Target="../media/image63.emf"/><Relationship Id="rId4" Type="http://schemas.openxmlformats.org/officeDocument/2006/relationships/image" Target="../media/image34.jpg"/><Relationship Id="rId9" Type="http://schemas.openxmlformats.org/officeDocument/2006/relationships/image" Target="../media/image62.emf"/></Relationships>
</file>

<file path=ppt/slides/_rels/slide16.xml.rels><?xml version="1.0" encoding="UTF-8" standalone="yes"?>
<Relationships xmlns="http://schemas.openxmlformats.org/package/2006/relationships"><Relationship Id="rId8" Type="http://schemas.openxmlformats.org/officeDocument/2006/relationships/image" Target="../media/image68.png"/><Relationship Id="rId13" Type="http://schemas.openxmlformats.org/officeDocument/2006/relationships/image" Target="../media/image16.wmf"/><Relationship Id="rId3" Type="http://schemas.openxmlformats.org/officeDocument/2006/relationships/slideLayout" Target="../slideLayouts/slideLayout17.xml"/><Relationship Id="rId7" Type="http://schemas.openxmlformats.org/officeDocument/2006/relationships/hyperlink" Target="https://arxiv.org/abs/2304.01690" TargetMode="External"/><Relationship Id="rId12" Type="http://schemas.openxmlformats.org/officeDocument/2006/relationships/hyperlink" Target="https://arxiv.org/abs/2109.12636" TargetMode="External"/><Relationship Id="rId2" Type="http://schemas.openxmlformats.org/officeDocument/2006/relationships/control" Target="../activeX/activeX2.xml"/><Relationship Id="rId1" Type="http://schemas.openxmlformats.org/officeDocument/2006/relationships/vmlDrawing" Target="../drawings/vmlDrawing2.vml"/><Relationship Id="rId6" Type="http://schemas.openxmlformats.org/officeDocument/2006/relationships/image" Target="../media/image67.emf"/><Relationship Id="rId11" Type="http://schemas.openxmlformats.org/officeDocument/2006/relationships/image" Target="../media/image2.emf"/><Relationship Id="rId5" Type="http://schemas.openxmlformats.org/officeDocument/2006/relationships/image" Target="../media/image66.emf"/><Relationship Id="rId10" Type="http://schemas.openxmlformats.org/officeDocument/2006/relationships/image" Target="../media/image3.jpg"/><Relationship Id="rId4" Type="http://schemas.openxmlformats.org/officeDocument/2006/relationships/image" Target="../media/image65.emf"/><Relationship Id="rId9" Type="http://schemas.openxmlformats.org/officeDocument/2006/relationships/image" Target="../media/image19.png"/></Relationships>
</file>

<file path=ppt/slides/_rels/slide17.xml.rels><?xml version="1.0" encoding="UTF-8" standalone="yes"?>
<Relationships xmlns="http://schemas.openxmlformats.org/package/2006/relationships"><Relationship Id="rId8" Type="http://schemas.openxmlformats.org/officeDocument/2006/relationships/hyperlink" Target="https://arxiv.org/abs/2109.12636" TargetMode="External"/><Relationship Id="rId3" Type="http://schemas.openxmlformats.org/officeDocument/2006/relationships/image" Target="../media/image69.png"/><Relationship Id="rId7" Type="http://schemas.openxmlformats.org/officeDocument/2006/relationships/hyperlink" Target="https://arxiv.org/abs/2304.01690" TargetMode="External"/><Relationship Id="rId2" Type="http://schemas.openxmlformats.org/officeDocument/2006/relationships/notesSlide" Target="../notesSlides/notesSlide14.xml"/><Relationship Id="rId1" Type="http://schemas.openxmlformats.org/officeDocument/2006/relationships/slideLayout" Target="../slideLayouts/slideLayout21.xml"/><Relationship Id="rId6" Type="http://schemas.openxmlformats.org/officeDocument/2006/relationships/image" Target="../media/image2.emf"/><Relationship Id="rId5" Type="http://schemas.openxmlformats.org/officeDocument/2006/relationships/image" Target="../media/image3.jpg"/><Relationship Id="rId4" Type="http://schemas.openxmlformats.org/officeDocument/2006/relationships/image" Target="../media/image70.png"/></Relationships>
</file>

<file path=ppt/slides/_rels/slide18.xml.rels><?xml version="1.0" encoding="UTF-8" standalone="yes"?>
<Relationships xmlns="http://schemas.openxmlformats.org/package/2006/relationships"><Relationship Id="rId8" Type="http://schemas.openxmlformats.org/officeDocument/2006/relationships/hyperlink" Target="https://arxiv.org/abs/2304.01690" TargetMode="External"/><Relationship Id="rId3" Type="http://schemas.openxmlformats.org/officeDocument/2006/relationships/image" Target="../media/image71.png"/><Relationship Id="rId7" Type="http://schemas.openxmlformats.org/officeDocument/2006/relationships/image" Target="../media/image2.emf"/><Relationship Id="rId2" Type="http://schemas.openxmlformats.org/officeDocument/2006/relationships/notesSlide" Target="../notesSlides/notesSlide15.xml"/><Relationship Id="rId1" Type="http://schemas.openxmlformats.org/officeDocument/2006/relationships/slideLayout" Target="../slideLayouts/slideLayout21.xml"/><Relationship Id="rId6" Type="http://schemas.openxmlformats.org/officeDocument/2006/relationships/image" Target="../media/image3.jpg"/><Relationship Id="rId5" Type="http://schemas.openxmlformats.org/officeDocument/2006/relationships/image" Target="../media/image73.png"/><Relationship Id="rId4" Type="http://schemas.openxmlformats.org/officeDocument/2006/relationships/image" Target="../media/image72.png"/><Relationship Id="rId9" Type="http://schemas.openxmlformats.org/officeDocument/2006/relationships/hyperlink" Target="https://arxiv.org/abs/2109.12636"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74.emf"/><Relationship Id="rId2" Type="http://schemas.openxmlformats.org/officeDocument/2006/relationships/image" Target="../media/image6.png"/><Relationship Id="rId1" Type="http://schemas.openxmlformats.org/officeDocument/2006/relationships/slideLayout" Target="../slideLayouts/slideLayout16.xml"/><Relationship Id="rId6" Type="http://schemas.openxmlformats.org/officeDocument/2006/relationships/hyperlink" Target="https://arxiv.org/abs/2207.10088" TargetMode="External"/><Relationship Id="rId5" Type="http://schemas.openxmlformats.org/officeDocument/2006/relationships/image" Target="../media/image54.emf"/><Relationship Id="rId4" Type="http://schemas.openxmlformats.org/officeDocument/2006/relationships/image" Target="../media/image53.emf"/></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9.xml"/></Relationships>
</file>

<file path=ppt/slides/_rels/slide2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hyperlink" Target="mailto:qt-task-force@desy.de" TargetMode="External"/><Relationship Id="rId5" Type="http://schemas.openxmlformats.org/officeDocument/2006/relationships/hyperlink" Target="mailto:kerstin.borras@desy.de" TargetMode="External"/><Relationship Id="rId4" Type="http://schemas.openxmlformats.org/officeDocument/2006/relationships/image" Target="../media/image76.JP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3.xml"/><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4.xml"/><Relationship Id="rId1" Type="http://schemas.openxmlformats.org/officeDocument/2006/relationships/slideLayout" Target="../slideLayouts/slideLayout19.xml"/><Relationship Id="rId4" Type="http://schemas.openxmlformats.org/officeDocument/2006/relationships/image" Target="../media/image9.emf"/></Relationships>
</file>

<file path=ppt/slides/_rels/slide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0.xml"/><Relationship Id="rId6" Type="http://schemas.openxmlformats.org/officeDocument/2006/relationships/image" Target="../media/image13.png"/><Relationship Id="rId5" Type="http://schemas.openxmlformats.org/officeDocument/2006/relationships/image" Target="../media/image12.emf"/><Relationship Id="rId10" Type="http://schemas.openxmlformats.org/officeDocument/2006/relationships/image" Target="../media/image2.emf"/><Relationship Id="rId4" Type="http://schemas.openxmlformats.org/officeDocument/2006/relationships/image" Target="../media/image11.png"/><Relationship Id="rId9" Type="http://schemas.openxmlformats.org/officeDocument/2006/relationships/image" Target="../media/image3.jpg"/></Relationships>
</file>

<file path=ppt/slides/_rels/slide7.xml.rels><?xml version="1.0" encoding="UTF-8" standalone="yes"?>
<Relationships xmlns="http://schemas.openxmlformats.org/package/2006/relationships"><Relationship Id="rId8" Type="http://schemas.openxmlformats.org/officeDocument/2006/relationships/image" Target="../media/image3.jpg"/><Relationship Id="rId3" Type="http://schemas.openxmlformats.org/officeDocument/2006/relationships/slideLayout" Target="../slideLayouts/slideLayout17.xml"/><Relationship Id="rId7" Type="http://schemas.openxmlformats.org/officeDocument/2006/relationships/image" Target="../media/image19.png"/><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hyperlink" Target="https://arxiv.org/abs/2206.12454" TargetMode="External"/><Relationship Id="rId5" Type="http://schemas.openxmlformats.org/officeDocument/2006/relationships/image" Target="../media/image18.jpeg"/><Relationship Id="rId10" Type="http://schemas.openxmlformats.org/officeDocument/2006/relationships/image" Target="../media/image16.wmf"/><Relationship Id="rId4" Type="http://schemas.openxmlformats.org/officeDocument/2006/relationships/image" Target="../media/image17.jpeg"/><Relationship Id="rId9" Type="http://schemas.openxmlformats.org/officeDocument/2006/relationships/image" Target="../media/image2.emf"/></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emf"/><Relationship Id="rId2" Type="http://schemas.openxmlformats.org/officeDocument/2006/relationships/notesSlide" Target="../notesSlides/notesSlide6.xml"/><Relationship Id="rId1" Type="http://schemas.openxmlformats.org/officeDocument/2006/relationships/slideLayout" Target="../slideLayouts/slideLayout20.xml"/><Relationship Id="rId6" Type="http://schemas.openxmlformats.org/officeDocument/2006/relationships/image" Target="../media/image3.jpg"/><Relationship Id="rId5" Type="http://schemas.openxmlformats.org/officeDocument/2006/relationships/image" Target="../media/image22.png"/><Relationship Id="rId4" Type="http://schemas.openxmlformats.org/officeDocument/2006/relationships/image" Target="../media/image21.emf"/></Relationships>
</file>

<file path=ppt/slides/_rels/slide9.xml.rels><?xml version="1.0" encoding="UTF-8" standalone="yes"?>
<Relationships xmlns="http://schemas.openxmlformats.org/package/2006/relationships"><Relationship Id="rId8" Type="http://schemas.openxmlformats.org/officeDocument/2006/relationships/image" Target="../media/image26.jpeg"/><Relationship Id="rId13" Type="http://schemas.openxmlformats.org/officeDocument/2006/relationships/image" Target="../media/image30.emf"/><Relationship Id="rId3" Type="http://schemas.openxmlformats.org/officeDocument/2006/relationships/image" Target="../media/image23.emf"/><Relationship Id="rId7" Type="http://schemas.openxmlformats.org/officeDocument/2006/relationships/hyperlink" Target="https://arxiv.org/abs/2306.08427" TargetMode="External"/><Relationship Id="rId12" Type="http://schemas.openxmlformats.org/officeDocument/2006/relationships/image" Target="../media/image29.emf"/><Relationship Id="rId2" Type="http://schemas.openxmlformats.org/officeDocument/2006/relationships/notesSlide" Target="../notesSlides/notesSlide7.xml"/><Relationship Id="rId1" Type="http://schemas.openxmlformats.org/officeDocument/2006/relationships/slideLayout" Target="../slideLayouts/slideLayout20.xml"/><Relationship Id="rId6" Type="http://schemas.openxmlformats.org/officeDocument/2006/relationships/image" Target="../media/image25.emf"/><Relationship Id="rId11" Type="http://schemas.openxmlformats.org/officeDocument/2006/relationships/image" Target="../media/image84.png"/><Relationship Id="rId5" Type="http://schemas.openxmlformats.org/officeDocument/2006/relationships/image" Target="../media/image24.png"/><Relationship Id="rId10" Type="http://schemas.openxmlformats.org/officeDocument/2006/relationships/image" Target="../media/image28.png"/><Relationship Id="rId4" Type="http://schemas.openxmlformats.org/officeDocument/2006/relationships/image" Target="../media/image2.emf"/><Relationship Id="rId9" Type="http://schemas.openxmlformats.org/officeDocument/2006/relationships/image" Target="../media/image2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126;p20">
            <a:extLst>
              <a:ext uri="{FF2B5EF4-FFF2-40B4-BE49-F238E27FC236}">
                <a16:creationId xmlns:a16="http://schemas.microsoft.com/office/drawing/2014/main" id="{B730AE89-A6B1-43F9-AB60-48C3C13574A4}"/>
              </a:ext>
            </a:extLst>
          </p:cNvPr>
          <p:cNvSpPr txBox="1">
            <a:spLocks/>
          </p:cNvSpPr>
          <p:nvPr/>
        </p:nvSpPr>
        <p:spPr>
          <a:xfrm>
            <a:off x="335360" y="4384811"/>
            <a:ext cx="11369549" cy="700373"/>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10000"/>
              </a:lnSpc>
              <a:buClr>
                <a:schemeClr val="dk1"/>
              </a:buClr>
              <a:buSzPts val="1800"/>
            </a:pPr>
            <a:endParaRPr lang="de-DE" sz="2400" b="1" dirty="0">
              <a:latin typeface="Calibri" panose="020F0502020204030204" pitchFamily="34" charset="0"/>
              <a:cs typeface="Calibri" panose="020F0502020204030204" pitchFamily="34" charset="0"/>
            </a:endParaRPr>
          </a:p>
          <a:p>
            <a:pPr>
              <a:lnSpc>
                <a:spcPct val="110000"/>
              </a:lnSpc>
              <a:buClr>
                <a:schemeClr val="dk1"/>
              </a:buClr>
              <a:buSzPts val="1800"/>
            </a:pPr>
            <a:r>
              <a:rPr lang="de-DE" sz="2400" b="1" dirty="0">
                <a:latin typeface="Calibri" panose="020F0502020204030204" pitchFamily="34" charset="0"/>
                <a:cs typeface="Calibri" panose="020F0502020204030204" pitchFamily="34" charset="0"/>
              </a:rPr>
              <a:t>Prof. Dr. Kerstin Borras</a:t>
            </a:r>
            <a:br>
              <a:rPr lang="de-DE" sz="2400" b="1" dirty="0">
                <a:latin typeface="Calibri" panose="020F0502020204030204" pitchFamily="34" charset="0"/>
                <a:cs typeface="Calibri" panose="020F0502020204030204" pitchFamily="34" charset="0"/>
              </a:rPr>
            </a:br>
            <a:r>
              <a:rPr lang="de-DE" sz="2000" dirty="0">
                <a:latin typeface="Calibri" panose="020F0502020204030204" pitchFamily="34" charset="0"/>
                <a:cs typeface="Calibri" panose="020F0502020204030204" pitchFamily="34" charset="0"/>
              </a:rPr>
              <a:t>Deutsches Elektronen-Synchrotron DESY and RWTH Aachen University</a:t>
            </a:r>
            <a:br>
              <a:rPr lang="de-DE" sz="2000" dirty="0">
                <a:latin typeface="Calibri" panose="020F0502020204030204" pitchFamily="34" charset="0"/>
                <a:cs typeface="Calibri" panose="020F0502020204030204" pitchFamily="34" charset="0"/>
              </a:rPr>
            </a:br>
            <a:r>
              <a:rPr lang="de-DE" sz="2000" dirty="0">
                <a:latin typeface="Calibri" panose="020F0502020204030204" pitchFamily="34" charset="0"/>
                <a:cs typeface="Calibri" panose="020F0502020204030204" pitchFamily="34" charset="0"/>
              </a:rPr>
              <a:t>DESY Quantum Technology Task Force     </a:t>
            </a:r>
            <a:r>
              <a:rPr lang="en-US" sz="2000" b="1" dirty="0">
                <a:solidFill>
                  <a:srgbClr val="F18F1F"/>
                </a:solidFill>
                <a:latin typeface="Calibri" panose="020F0502020204030204" pitchFamily="34" charset="0"/>
                <a:cs typeface="Calibri" panose="020F0502020204030204" pitchFamily="34" charset="0"/>
              </a:rPr>
              <a:t>qt-task-force@desy.de</a:t>
            </a:r>
            <a:br>
              <a:rPr lang="de-DE" sz="2000" dirty="0">
                <a:latin typeface="Calibri" panose="020F0502020204030204" pitchFamily="34" charset="0"/>
                <a:cs typeface="Calibri" panose="020F0502020204030204" pitchFamily="34" charset="0"/>
              </a:rPr>
            </a:br>
            <a:endParaRPr lang="de-DE" sz="2000" dirty="0">
              <a:latin typeface="Calibri" panose="020F0502020204030204" pitchFamily="34" charset="0"/>
              <a:cs typeface="Calibri" panose="020F0502020204030204" pitchFamily="34" charset="0"/>
            </a:endParaRPr>
          </a:p>
          <a:p>
            <a:pPr>
              <a:lnSpc>
                <a:spcPct val="110000"/>
              </a:lnSpc>
              <a:buClr>
                <a:schemeClr val="dk1"/>
              </a:buClr>
              <a:buSzPts val="1800"/>
            </a:pPr>
            <a:endParaRPr lang="de-DE" sz="2400" b="1" dirty="0">
              <a:latin typeface="Calibri" panose="020F0502020204030204" pitchFamily="34" charset="0"/>
              <a:cs typeface="Calibri" panose="020F0502020204030204" pitchFamily="34" charset="0"/>
            </a:endParaRPr>
          </a:p>
        </p:txBody>
      </p:sp>
      <p:sp>
        <p:nvSpPr>
          <p:cNvPr id="2" name="Textfeld 1">
            <a:extLst>
              <a:ext uri="{FF2B5EF4-FFF2-40B4-BE49-F238E27FC236}">
                <a16:creationId xmlns:a16="http://schemas.microsoft.com/office/drawing/2014/main" id="{2C2DC904-D61F-4FDB-8552-D9E24CE8549E}"/>
              </a:ext>
            </a:extLst>
          </p:cNvPr>
          <p:cNvSpPr txBox="1"/>
          <p:nvPr/>
        </p:nvSpPr>
        <p:spPr>
          <a:xfrm>
            <a:off x="839416" y="2348880"/>
            <a:ext cx="1872208" cy="338554"/>
          </a:xfrm>
          <a:prstGeom prst="rect">
            <a:avLst/>
          </a:prstGeom>
          <a:noFill/>
        </p:spPr>
        <p:txBody>
          <a:bodyPr wrap="square" rtlCol="0">
            <a:spAutoFit/>
          </a:bodyPr>
          <a:lstStyle/>
          <a:p>
            <a:r>
              <a:rPr lang="de-DE" sz="1600" dirty="0">
                <a:solidFill>
                  <a:schemeClr val="bg1"/>
                </a:solidFill>
              </a:rPr>
              <a:t>Hamburg</a:t>
            </a:r>
            <a:endParaRPr lang="en-US" sz="1600" dirty="0" err="1">
              <a:solidFill>
                <a:schemeClr val="bg1"/>
              </a:solidFill>
            </a:endParaRPr>
          </a:p>
        </p:txBody>
      </p:sp>
      <p:sp>
        <p:nvSpPr>
          <p:cNvPr id="8" name="Textfeld 7">
            <a:extLst>
              <a:ext uri="{FF2B5EF4-FFF2-40B4-BE49-F238E27FC236}">
                <a16:creationId xmlns:a16="http://schemas.microsoft.com/office/drawing/2014/main" id="{0D4445D4-35CF-469C-B064-E08AACDEEA21}"/>
              </a:ext>
            </a:extLst>
          </p:cNvPr>
          <p:cNvSpPr txBox="1"/>
          <p:nvPr/>
        </p:nvSpPr>
        <p:spPr>
          <a:xfrm>
            <a:off x="7320136" y="2348880"/>
            <a:ext cx="1872208" cy="338554"/>
          </a:xfrm>
          <a:prstGeom prst="rect">
            <a:avLst/>
          </a:prstGeom>
          <a:noFill/>
        </p:spPr>
        <p:txBody>
          <a:bodyPr wrap="square" rtlCol="0">
            <a:spAutoFit/>
          </a:bodyPr>
          <a:lstStyle/>
          <a:p>
            <a:r>
              <a:rPr lang="de-DE" sz="1600" dirty="0">
                <a:solidFill>
                  <a:schemeClr val="bg1"/>
                </a:solidFill>
              </a:rPr>
              <a:t>Zeuthen</a:t>
            </a:r>
            <a:endParaRPr lang="en-US" sz="1600" dirty="0" err="1">
              <a:solidFill>
                <a:schemeClr val="bg1"/>
              </a:solidFill>
            </a:endParaRPr>
          </a:p>
        </p:txBody>
      </p:sp>
      <p:sp>
        <p:nvSpPr>
          <p:cNvPr id="3" name="Textfeld 2">
            <a:extLst>
              <a:ext uri="{FF2B5EF4-FFF2-40B4-BE49-F238E27FC236}">
                <a16:creationId xmlns:a16="http://schemas.microsoft.com/office/drawing/2014/main" id="{DA4991A3-F7E7-412C-9422-353EB54ADBA1}"/>
              </a:ext>
            </a:extLst>
          </p:cNvPr>
          <p:cNvSpPr txBox="1"/>
          <p:nvPr/>
        </p:nvSpPr>
        <p:spPr>
          <a:xfrm>
            <a:off x="191344" y="491390"/>
            <a:ext cx="7480999" cy="3034357"/>
          </a:xfrm>
          <a:prstGeom prst="rect">
            <a:avLst/>
          </a:prstGeom>
          <a:noFill/>
        </p:spPr>
        <p:txBody>
          <a:bodyPr wrap="square" rtlCol="0">
            <a:spAutoFit/>
          </a:bodyPr>
          <a:lstStyle/>
          <a:p>
            <a:pPr lvl="0" algn="ctr">
              <a:lnSpc>
                <a:spcPct val="110000"/>
              </a:lnSpc>
              <a:buClr>
                <a:prstClr val="black"/>
              </a:buClr>
              <a:buSzPts val="1800"/>
            </a:pPr>
            <a:r>
              <a:rPr lang="en-US" sz="4400" b="1" dirty="0">
                <a:solidFill>
                  <a:srgbClr val="C00000"/>
                </a:solidFill>
                <a:latin typeface="Calibri" panose="020F0502020204030204" pitchFamily="34" charset="0"/>
                <a:cs typeface="Calibri" panose="020F0502020204030204" pitchFamily="34" charset="0"/>
              </a:rPr>
              <a:t>   Quantum Computing Quantum Machine Learning </a:t>
            </a:r>
            <a:br>
              <a:rPr lang="en-US" sz="4400" b="1" dirty="0">
                <a:solidFill>
                  <a:srgbClr val="C00000"/>
                </a:solidFill>
                <a:latin typeface="Calibri" panose="020F0502020204030204" pitchFamily="34" charset="0"/>
                <a:cs typeface="Calibri" panose="020F0502020204030204" pitchFamily="34" charset="0"/>
              </a:rPr>
            </a:br>
            <a:r>
              <a:rPr lang="en-US" sz="4400" b="1" dirty="0">
                <a:solidFill>
                  <a:srgbClr val="C00000"/>
                </a:solidFill>
                <a:latin typeface="Calibri" panose="020F0502020204030204" pitchFamily="34" charset="0"/>
                <a:cs typeface="Calibri" panose="020F0502020204030204" pitchFamily="34" charset="0"/>
              </a:rPr>
              <a:t>    </a:t>
            </a:r>
            <a:r>
              <a:rPr lang="en-US" sz="4400" b="1" dirty="0">
                <a:solidFill>
                  <a:schemeClr val="accent1"/>
                </a:solidFill>
                <a:latin typeface="Calibri" panose="020F0502020204030204" pitchFamily="34" charset="0"/>
                <a:cs typeface="Calibri" panose="020F0502020204030204" pitchFamily="34" charset="0"/>
              </a:rPr>
              <a:t>Status and Prospects </a:t>
            </a:r>
            <a:br>
              <a:rPr lang="en-US" sz="4400" b="1" dirty="0">
                <a:solidFill>
                  <a:schemeClr val="accent1"/>
                </a:solidFill>
                <a:latin typeface="Calibri" panose="020F0502020204030204" pitchFamily="34" charset="0"/>
                <a:cs typeface="Calibri" panose="020F0502020204030204" pitchFamily="34" charset="0"/>
              </a:rPr>
            </a:br>
            <a:r>
              <a:rPr lang="en-US" sz="4400" b="1" dirty="0">
                <a:solidFill>
                  <a:schemeClr val="accent1"/>
                </a:solidFill>
                <a:latin typeface="Calibri" panose="020F0502020204030204" pitchFamily="34" charset="0"/>
                <a:cs typeface="Calibri" panose="020F0502020204030204" pitchFamily="34" charset="0"/>
              </a:rPr>
              <a:t>    </a:t>
            </a:r>
            <a:endParaRPr lang="de-DE" sz="8000" b="1" dirty="0">
              <a:solidFill>
                <a:schemeClr val="accent1"/>
              </a:solidFill>
              <a:latin typeface="Calibri" panose="020F0502020204030204" pitchFamily="34" charset="0"/>
              <a:cs typeface="Calibri" panose="020F0502020204030204" pitchFamily="34" charset="0"/>
            </a:endParaRPr>
          </a:p>
        </p:txBody>
      </p:sp>
      <p:pic>
        <p:nvPicPr>
          <p:cNvPr id="9" name="Grafik 8">
            <a:extLst>
              <a:ext uri="{FF2B5EF4-FFF2-40B4-BE49-F238E27FC236}">
                <a16:creationId xmlns:a16="http://schemas.microsoft.com/office/drawing/2014/main" id="{933B68AD-D337-4569-8F00-3F3711F35D74}"/>
              </a:ext>
            </a:extLst>
          </p:cNvPr>
          <p:cNvPicPr>
            <a:picLocks noChangeAspect="1"/>
          </p:cNvPicPr>
          <p:nvPr/>
        </p:nvPicPr>
        <p:blipFill rotWithShape="1">
          <a:blip r:embed="rId2"/>
          <a:srcRect t="79342" r="50818"/>
          <a:stretch/>
        </p:blipFill>
        <p:spPr>
          <a:xfrm>
            <a:off x="8760296" y="5725894"/>
            <a:ext cx="1762349" cy="712588"/>
          </a:xfrm>
          <a:prstGeom prst="rect">
            <a:avLst/>
          </a:prstGeom>
        </p:spPr>
      </p:pic>
      <p:pic>
        <p:nvPicPr>
          <p:cNvPr id="11" name="Grafik 10">
            <a:extLst>
              <a:ext uri="{FF2B5EF4-FFF2-40B4-BE49-F238E27FC236}">
                <a16:creationId xmlns:a16="http://schemas.microsoft.com/office/drawing/2014/main" id="{806FD7BA-904A-4115-A0D4-93FADCD12211}"/>
              </a:ext>
            </a:extLst>
          </p:cNvPr>
          <p:cNvPicPr>
            <a:picLocks noChangeAspect="1"/>
          </p:cNvPicPr>
          <p:nvPr/>
        </p:nvPicPr>
        <p:blipFill>
          <a:blip r:embed="rId3"/>
          <a:stretch>
            <a:fillRect/>
          </a:stretch>
        </p:blipFill>
        <p:spPr>
          <a:xfrm>
            <a:off x="7672343" y="437013"/>
            <a:ext cx="4112289" cy="3947798"/>
          </a:xfrm>
          <a:prstGeom prst="rect">
            <a:avLst/>
          </a:prstGeom>
        </p:spPr>
      </p:pic>
    </p:spTree>
    <p:extLst>
      <p:ext uri="{BB962C8B-B14F-4D97-AF65-F5344CB8AC3E}">
        <p14:creationId xmlns:p14="http://schemas.microsoft.com/office/powerpoint/2010/main" val="13692406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6" name="Google Shape;226;p32"/>
          <p:cNvSpPr txBox="1">
            <a:spLocks noGrp="1"/>
          </p:cNvSpPr>
          <p:nvPr>
            <p:ph type="body" idx="2"/>
          </p:nvPr>
        </p:nvSpPr>
        <p:spPr>
          <a:xfrm>
            <a:off x="425424" y="876280"/>
            <a:ext cx="11357944" cy="3848864"/>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chemeClr val="dk1"/>
              </a:buClr>
              <a:buSzPts val="1800"/>
              <a:buNone/>
            </a:pPr>
            <a:endParaRPr sz="2400" dirty="0">
              <a:latin typeface="Calibri" panose="020F0502020204030204" pitchFamily="34" charset="0"/>
              <a:cs typeface="Calibri" panose="020F0502020204030204" pitchFamily="34" charset="0"/>
            </a:endParaRPr>
          </a:p>
          <a:p>
            <a:pPr marL="361950" lvl="0" indent="-361950" algn="l" rtl="0">
              <a:lnSpc>
                <a:spcPct val="100000"/>
              </a:lnSpc>
              <a:spcBef>
                <a:spcPts val="600"/>
              </a:spcBef>
              <a:spcAft>
                <a:spcPts val="0"/>
              </a:spcAft>
              <a:buClr>
                <a:schemeClr val="accent2"/>
              </a:buClr>
              <a:buSzPct val="100000"/>
              <a:buFont typeface="Wingdings" panose="05000000000000000000" pitchFamily="2" charset="2"/>
              <a:buChar char="v"/>
            </a:pPr>
            <a:r>
              <a:rPr lang="de-DE" sz="2400" b="1" dirty="0">
                <a:latin typeface="Calibri" panose="020F0502020204030204" pitchFamily="34" charset="0"/>
                <a:cs typeface="Calibri" panose="020F0502020204030204" pitchFamily="34" charset="0"/>
              </a:rPr>
              <a:t>Quantum </a:t>
            </a:r>
            <a:r>
              <a:rPr lang="de-DE" sz="2400" b="1" dirty="0" err="1">
                <a:latin typeface="Calibri" panose="020F0502020204030204" pitchFamily="34" charset="0"/>
                <a:cs typeface="Calibri" panose="020F0502020204030204" pitchFamily="34" charset="0"/>
              </a:rPr>
              <a:t>Machine</a:t>
            </a:r>
            <a:r>
              <a:rPr lang="de-DE" sz="2400" b="1" dirty="0">
                <a:latin typeface="Calibri" panose="020F0502020204030204" pitchFamily="34" charset="0"/>
                <a:cs typeface="Calibri" panose="020F0502020204030204" pitchFamily="34" charset="0"/>
              </a:rPr>
              <a:t> Learning lies at </a:t>
            </a:r>
            <a:r>
              <a:rPr lang="de-DE" sz="2400" b="1" dirty="0" err="1">
                <a:latin typeface="Calibri" panose="020F0502020204030204" pitchFamily="34" charset="0"/>
                <a:cs typeface="Calibri" panose="020F0502020204030204" pitchFamily="34" charset="0"/>
              </a:rPr>
              <a:t>the</a:t>
            </a:r>
            <a:r>
              <a:rPr lang="de-DE" sz="2400" b="1" dirty="0">
                <a:latin typeface="Calibri" panose="020F0502020204030204" pitchFamily="34" charset="0"/>
                <a:cs typeface="Calibri" panose="020F0502020204030204" pitchFamily="34" charset="0"/>
              </a:rPr>
              <a:t> </a:t>
            </a:r>
            <a:r>
              <a:rPr lang="de-DE" sz="2400" b="1" dirty="0" err="1">
                <a:latin typeface="Calibri" panose="020F0502020204030204" pitchFamily="34" charset="0"/>
                <a:cs typeface="Calibri" panose="020F0502020204030204" pitchFamily="34" charset="0"/>
              </a:rPr>
              <a:t>intersection</a:t>
            </a:r>
            <a:r>
              <a:rPr lang="de-DE" sz="2400" b="1" dirty="0">
                <a:latin typeface="Calibri" panose="020F0502020204030204" pitchFamily="34" charset="0"/>
                <a:cs typeface="Calibri" panose="020F0502020204030204" pitchFamily="34" charset="0"/>
              </a:rPr>
              <a:t> </a:t>
            </a:r>
            <a:r>
              <a:rPr lang="de-DE" sz="2400" b="1" dirty="0" err="1">
                <a:latin typeface="Calibri" panose="020F0502020204030204" pitchFamily="34" charset="0"/>
                <a:cs typeface="Calibri" panose="020F0502020204030204" pitchFamily="34" charset="0"/>
              </a:rPr>
              <a:t>of</a:t>
            </a:r>
            <a:br>
              <a:rPr lang="de-DE" sz="2400" b="1" dirty="0">
                <a:latin typeface="Calibri" panose="020F0502020204030204" pitchFamily="34" charset="0"/>
                <a:cs typeface="Calibri" panose="020F0502020204030204" pitchFamily="34" charset="0"/>
              </a:rPr>
            </a:br>
            <a:r>
              <a:rPr lang="de-DE" sz="2400" b="1" dirty="0">
                <a:latin typeface="Calibri" panose="020F0502020204030204" pitchFamily="34" charset="0"/>
                <a:cs typeface="Calibri" panose="020F0502020204030204" pitchFamily="34" charset="0"/>
              </a:rPr>
              <a:t> Quantum Computing and </a:t>
            </a:r>
            <a:r>
              <a:rPr lang="de-DE" sz="2400" b="1" dirty="0" err="1">
                <a:latin typeface="Calibri" panose="020F0502020204030204" pitchFamily="34" charset="0"/>
                <a:cs typeface="Calibri" panose="020F0502020204030204" pitchFamily="34" charset="0"/>
              </a:rPr>
              <a:t>Machine</a:t>
            </a:r>
            <a:r>
              <a:rPr lang="de-DE" sz="2400" b="1" dirty="0">
                <a:latin typeface="Calibri" panose="020F0502020204030204" pitchFamily="34" charset="0"/>
                <a:cs typeface="Calibri" panose="020F0502020204030204" pitchFamily="34" charset="0"/>
              </a:rPr>
              <a:t> Learning</a:t>
            </a:r>
            <a:endParaRPr lang="de-DE" sz="2000" dirty="0">
              <a:latin typeface="Calibri" panose="020F0502020204030204" pitchFamily="34" charset="0"/>
              <a:cs typeface="Calibri" panose="020F0502020204030204" pitchFamily="34" charset="0"/>
            </a:endParaRPr>
          </a:p>
          <a:p>
            <a:pPr marL="647700" lvl="0" indent="-285750">
              <a:lnSpc>
                <a:spcPct val="100000"/>
              </a:lnSpc>
              <a:spcBef>
                <a:spcPts val="600"/>
              </a:spcBef>
              <a:buFont typeface="Wingdings" panose="05000000000000000000" pitchFamily="2" charset="2"/>
              <a:buChar char="§"/>
            </a:pPr>
            <a:r>
              <a:rPr lang="en-US" sz="2000" dirty="0">
                <a:latin typeface="Calibri" panose="020F0502020204030204" pitchFamily="34" charset="0"/>
                <a:cs typeface="Calibri" panose="020F0502020204030204" pitchFamily="34" charset="0"/>
              </a:rPr>
              <a:t>High Luminosity  LHC (&gt;2029) needs vast amount of simulations with  200 pile-up events, </a:t>
            </a:r>
            <a:br>
              <a:rPr lang="en-US" sz="2000" dirty="0">
                <a:latin typeface="Calibri" panose="020F0502020204030204" pitchFamily="34" charset="0"/>
                <a:cs typeface="Calibri" panose="020F0502020204030204" pitchFamily="34" charset="0"/>
              </a:rPr>
            </a:br>
            <a:r>
              <a:rPr lang="en-US" sz="2000" dirty="0">
                <a:latin typeface="Calibri" panose="020F0502020204030204" pitchFamily="34" charset="0"/>
                <a:cs typeface="Calibri" panose="020F0502020204030204" pitchFamily="34" charset="0"/>
              </a:rPr>
              <a:t>GRID Computing, Big Data Analysis</a:t>
            </a:r>
          </a:p>
          <a:p>
            <a:pPr marL="361950" lvl="0" indent="0">
              <a:lnSpc>
                <a:spcPct val="100000"/>
              </a:lnSpc>
              <a:spcBef>
                <a:spcPts val="600"/>
              </a:spcBef>
              <a:buNone/>
            </a:pPr>
            <a:r>
              <a:rPr lang="de-DE" sz="1600" dirty="0">
                <a:latin typeface="Calibri" panose="020F0502020204030204" pitchFamily="34" charset="0"/>
                <a:cs typeface="Calibri" panose="020F0502020204030204" pitchFamily="34" charset="0"/>
              </a:rPr>
              <a:t>                     LHC (~20 pile-</a:t>
            </a:r>
            <a:r>
              <a:rPr lang="de-DE" sz="1600" dirty="0" err="1">
                <a:latin typeface="Calibri" panose="020F0502020204030204" pitchFamily="34" charset="0"/>
                <a:cs typeface="Calibri" panose="020F0502020204030204" pitchFamily="34" charset="0"/>
              </a:rPr>
              <a:t>up</a:t>
            </a:r>
            <a:r>
              <a:rPr lang="de-DE" sz="1600" dirty="0">
                <a:latin typeface="Calibri" panose="020F0502020204030204" pitchFamily="34" charset="0"/>
                <a:cs typeface="Calibri" panose="020F0502020204030204" pitchFamily="34" charset="0"/>
              </a:rPr>
              <a:t> </a:t>
            </a:r>
            <a:r>
              <a:rPr lang="de-DE" sz="1600" dirty="0" err="1">
                <a:latin typeface="Calibri" panose="020F0502020204030204" pitchFamily="34" charset="0"/>
                <a:cs typeface="Calibri" panose="020F0502020204030204" pitchFamily="34" charset="0"/>
              </a:rPr>
              <a:t>events</a:t>
            </a:r>
            <a:r>
              <a:rPr lang="de-DE" sz="1600" dirty="0">
                <a:latin typeface="Calibri" panose="020F0502020204030204" pitchFamily="34" charset="0"/>
                <a:cs typeface="Calibri" panose="020F0502020204030204" pitchFamily="34" charset="0"/>
              </a:rPr>
              <a:t>)    						</a:t>
            </a:r>
          </a:p>
          <a:p>
            <a:pPr marL="361950" lvl="0" indent="0">
              <a:lnSpc>
                <a:spcPct val="100000"/>
              </a:lnSpc>
              <a:spcBef>
                <a:spcPts val="600"/>
              </a:spcBef>
              <a:buNone/>
            </a:pPr>
            <a:endParaRPr lang="de-DE" sz="1600" dirty="0">
              <a:latin typeface="Calibri" panose="020F0502020204030204" pitchFamily="34" charset="0"/>
              <a:cs typeface="Calibri" panose="020F0502020204030204" pitchFamily="34" charset="0"/>
            </a:endParaRPr>
          </a:p>
          <a:p>
            <a:pPr marL="361950" lvl="0" indent="0">
              <a:lnSpc>
                <a:spcPct val="100000"/>
              </a:lnSpc>
              <a:spcBef>
                <a:spcPts val="600"/>
              </a:spcBef>
              <a:buNone/>
            </a:pPr>
            <a:endParaRPr lang="de-DE" sz="1600" dirty="0">
              <a:latin typeface="Calibri" panose="020F0502020204030204" pitchFamily="34" charset="0"/>
              <a:cs typeface="Calibri" panose="020F0502020204030204" pitchFamily="34" charset="0"/>
            </a:endParaRPr>
          </a:p>
          <a:p>
            <a:pPr marL="361950" lvl="0" indent="0">
              <a:lnSpc>
                <a:spcPct val="100000"/>
              </a:lnSpc>
              <a:spcBef>
                <a:spcPts val="600"/>
              </a:spcBef>
              <a:buNone/>
            </a:pPr>
            <a:r>
              <a:rPr lang="de-DE" sz="1600" dirty="0">
                <a:latin typeface="Calibri" panose="020F0502020204030204" pitchFamily="34" charset="0"/>
                <a:cs typeface="Calibri" panose="020F0502020204030204" pitchFamily="34" charset="0"/>
              </a:rPr>
              <a:t>			</a:t>
            </a:r>
          </a:p>
          <a:p>
            <a:pPr marL="361950" lvl="0" indent="0">
              <a:lnSpc>
                <a:spcPct val="100000"/>
              </a:lnSpc>
              <a:spcBef>
                <a:spcPts val="600"/>
              </a:spcBef>
              <a:buNone/>
            </a:pPr>
            <a:endParaRPr lang="de-DE" sz="1600" dirty="0">
              <a:latin typeface="Calibri" panose="020F0502020204030204" pitchFamily="34" charset="0"/>
              <a:cs typeface="Calibri" panose="020F0502020204030204" pitchFamily="34" charset="0"/>
            </a:endParaRPr>
          </a:p>
          <a:p>
            <a:pPr marL="361950" lvl="0" indent="0">
              <a:lnSpc>
                <a:spcPct val="100000"/>
              </a:lnSpc>
              <a:spcBef>
                <a:spcPts val="600"/>
              </a:spcBef>
              <a:buNone/>
            </a:pPr>
            <a:endParaRPr lang="de-DE" sz="1600" dirty="0">
              <a:latin typeface="Calibri" panose="020F0502020204030204" pitchFamily="34" charset="0"/>
              <a:cs typeface="Calibri" panose="020F0502020204030204" pitchFamily="34" charset="0"/>
            </a:endParaRPr>
          </a:p>
          <a:p>
            <a:pPr marL="361950" lvl="0" indent="0">
              <a:lnSpc>
                <a:spcPct val="100000"/>
              </a:lnSpc>
              <a:spcBef>
                <a:spcPts val="600"/>
              </a:spcBef>
              <a:buNone/>
            </a:pPr>
            <a:endParaRPr lang="de-DE" sz="1600" dirty="0">
              <a:latin typeface="Calibri" panose="020F0502020204030204" pitchFamily="34" charset="0"/>
              <a:cs typeface="Calibri" panose="020F0502020204030204" pitchFamily="34" charset="0"/>
            </a:endParaRPr>
          </a:p>
          <a:p>
            <a:pPr marL="361950" lvl="0" indent="0">
              <a:lnSpc>
                <a:spcPct val="100000"/>
              </a:lnSpc>
              <a:spcBef>
                <a:spcPts val="600"/>
              </a:spcBef>
              <a:buNone/>
            </a:pPr>
            <a:endParaRPr lang="en-US" dirty="0">
              <a:latin typeface="Calibri" panose="020F0502020204030204" pitchFamily="34" charset="0"/>
              <a:cs typeface="Calibri" panose="020F0502020204030204" pitchFamily="34" charset="0"/>
            </a:endParaRPr>
          </a:p>
          <a:p>
            <a:pPr marL="361950" lvl="0" indent="-361950" algn="l" rtl="0">
              <a:lnSpc>
                <a:spcPct val="100000"/>
              </a:lnSpc>
              <a:spcBef>
                <a:spcPts val="600"/>
              </a:spcBef>
              <a:spcAft>
                <a:spcPts val="0"/>
              </a:spcAft>
              <a:buClr>
                <a:schemeClr val="accent2"/>
              </a:buClr>
              <a:buSzPct val="100000"/>
              <a:buFont typeface="Wingdings" panose="05000000000000000000" pitchFamily="2" charset="2"/>
              <a:buChar char="v"/>
            </a:pPr>
            <a:r>
              <a:rPr lang="en-US" sz="2400" b="1" dirty="0">
                <a:latin typeface="Calibri" panose="020F0502020204030204" pitchFamily="34" charset="0"/>
                <a:cs typeface="Calibri" panose="020F0502020204030204" pitchFamily="34" charset="0"/>
              </a:rPr>
              <a:t>Develop machine learning and tensor network methods for Quantum Computing</a:t>
            </a:r>
          </a:p>
          <a:p>
            <a:pPr marL="647700" lvl="0" indent="-285750">
              <a:lnSpc>
                <a:spcPct val="100000"/>
              </a:lnSpc>
              <a:spcBef>
                <a:spcPts val="600"/>
              </a:spcBef>
              <a:buFont typeface="Wingdings" panose="05000000000000000000" pitchFamily="2" charset="2"/>
              <a:buChar char="§"/>
            </a:pPr>
            <a:r>
              <a:rPr lang="en-US" sz="2000" dirty="0">
                <a:latin typeface="Calibri" panose="020F0502020204030204" pitchFamily="34" charset="0"/>
                <a:cs typeface="Calibri" panose="020F0502020204030204" pitchFamily="34" charset="0"/>
              </a:rPr>
              <a:t>Q-GAN (Quantum Generative Adversarial Network) simulations for detectors </a:t>
            </a:r>
            <a:br>
              <a:rPr lang="en-US" sz="2000" dirty="0">
                <a:latin typeface="Calibri" panose="020F0502020204030204" pitchFamily="34" charset="0"/>
                <a:cs typeface="Calibri" panose="020F0502020204030204" pitchFamily="34" charset="0"/>
              </a:rPr>
            </a:br>
            <a:r>
              <a:rPr lang="en-US" sz="2000" dirty="0">
                <a:latin typeface="Calibri" panose="020F0502020204030204" pitchFamily="34" charset="0"/>
                <a:cs typeface="Calibri" panose="020F0502020204030204" pitchFamily="34" charset="0"/>
              </a:rPr>
              <a:t>(CERN </a:t>
            </a:r>
            <a:r>
              <a:rPr lang="en-US" sz="2000" dirty="0" err="1">
                <a:latin typeface="Calibri" panose="020F0502020204030204" pitchFamily="34" charset="0"/>
                <a:cs typeface="Calibri" panose="020F0502020204030204" pitchFamily="34" charset="0"/>
              </a:rPr>
              <a:t>Openlab</a:t>
            </a:r>
            <a:r>
              <a:rPr lang="en-US" sz="2000" dirty="0">
                <a:latin typeface="Calibri" panose="020F0502020204030204" pitchFamily="34" charset="0"/>
                <a:cs typeface="Calibri" panose="020F0502020204030204" pitchFamily="34" charset="0"/>
              </a:rPr>
              <a:t> with joint BMBF </a:t>
            </a:r>
            <a:r>
              <a:rPr lang="en-US" sz="2000" dirty="0" err="1">
                <a:latin typeface="Calibri" panose="020F0502020204030204" pitchFamily="34" charset="0"/>
                <a:cs typeface="Calibri" panose="020F0502020204030204" pitchFamily="34" charset="0"/>
              </a:rPr>
              <a:t>Gentner</a:t>
            </a:r>
            <a:r>
              <a:rPr lang="en-US" sz="2000" dirty="0">
                <a:latin typeface="Calibri" panose="020F0502020204030204" pitchFamily="34" charset="0"/>
                <a:cs typeface="Calibri" panose="020F0502020204030204" pitchFamily="34" charset="0"/>
              </a:rPr>
              <a:t> PhD Student)</a:t>
            </a:r>
          </a:p>
          <a:p>
            <a:pPr marL="361950" lvl="0" indent="0" algn="l" rtl="0">
              <a:lnSpc>
                <a:spcPct val="100000"/>
              </a:lnSpc>
              <a:spcBef>
                <a:spcPts val="600"/>
              </a:spcBef>
              <a:spcAft>
                <a:spcPts val="0"/>
              </a:spcAft>
              <a:buNone/>
            </a:pPr>
            <a:r>
              <a:rPr lang="de-DE" sz="2400" dirty="0">
                <a:latin typeface="Calibri" panose="020F0502020204030204" pitchFamily="34" charset="0"/>
                <a:cs typeface="Calibri" panose="020F0502020204030204" pitchFamily="34" charset="0"/>
              </a:rPr>
              <a:t>                                                                     </a:t>
            </a:r>
            <a:endParaRPr sz="2000" dirty="0">
              <a:latin typeface="Calibri" panose="020F0502020204030204" pitchFamily="34" charset="0"/>
              <a:cs typeface="Calibri" panose="020F0502020204030204" pitchFamily="34" charset="0"/>
            </a:endParaRPr>
          </a:p>
          <a:p>
            <a:pPr marL="0" lvl="0" indent="0" algn="l" rtl="0">
              <a:lnSpc>
                <a:spcPct val="100000"/>
              </a:lnSpc>
              <a:spcBef>
                <a:spcPts val="600"/>
              </a:spcBef>
              <a:spcAft>
                <a:spcPts val="0"/>
              </a:spcAft>
              <a:buNone/>
            </a:pPr>
            <a:endParaRPr sz="2400" dirty="0">
              <a:latin typeface="Calibri" panose="020F0502020204030204" pitchFamily="34" charset="0"/>
              <a:cs typeface="Calibri" panose="020F0502020204030204" pitchFamily="34" charset="0"/>
            </a:endParaRPr>
          </a:p>
          <a:p>
            <a:pPr marL="361950" lvl="0" indent="0" algn="l" rtl="0">
              <a:lnSpc>
                <a:spcPct val="100000"/>
              </a:lnSpc>
              <a:spcBef>
                <a:spcPts val="1200"/>
              </a:spcBef>
              <a:spcAft>
                <a:spcPts val="0"/>
              </a:spcAft>
              <a:buNone/>
            </a:pPr>
            <a:endParaRPr sz="2400" dirty="0">
              <a:latin typeface="Calibri" panose="020F0502020204030204" pitchFamily="34" charset="0"/>
              <a:cs typeface="Calibri" panose="020F0502020204030204" pitchFamily="34" charset="0"/>
            </a:endParaRPr>
          </a:p>
        </p:txBody>
      </p:sp>
      <p:sp>
        <p:nvSpPr>
          <p:cNvPr id="223" name="Google Shape;223;p32"/>
          <p:cNvSpPr txBox="1">
            <a:spLocks noGrp="1"/>
          </p:cNvSpPr>
          <p:nvPr>
            <p:ph type="title"/>
          </p:nvPr>
        </p:nvSpPr>
        <p:spPr>
          <a:xfrm>
            <a:off x="407368" y="366311"/>
            <a:ext cx="11376000" cy="4512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accent1"/>
              </a:buClr>
              <a:buSzPts val="3000"/>
              <a:buFont typeface="Arial"/>
              <a:buNone/>
            </a:pPr>
            <a:r>
              <a:rPr lang="de-DE" dirty="0">
                <a:latin typeface="Calibri" panose="020F0502020204030204" pitchFamily="34" charset="0"/>
                <a:cs typeface="Calibri" panose="020F0502020204030204" pitchFamily="34" charset="0"/>
              </a:rPr>
              <a:t>Q</a:t>
            </a:r>
            <a:r>
              <a:rPr lang="en-US" dirty="0" err="1">
                <a:latin typeface="Calibri" panose="020F0502020204030204" pitchFamily="34" charset="0"/>
                <a:cs typeface="Calibri" panose="020F0502020204030204" pitchFamily="34" charset="0"/>
              </a:rPr>
              <a:t>uantum</a:t>
            </a:r>
            <a:r>
              <a:rPr lang="en-US" dirty="0">
                <a:latin typeface="Calibri" panose="020F0502020204030204" pitchFamily="34" charset="0"/>
                <a:cs typeface="Calibri" panose="020F0502020204030204" pitchFamily="34" charset="0"/>
              </a:rPr>
              <a:t> Machine Learning for Particle Physics </a:t>
            </a:r>
            <a:endParaRPr dirty="0">
              <a:latin typeface="Calibri" panose="020F0502020204030204" pitchFamily="34" charset="0"/>
              <a:cs typeface="Calibri" panose="020F0502020204030204" pitchFamily="34" charset="0"/>
            </a:endParaRPr>
          </a:p>
        </p:txBody>
      </p:sp>
      <p:sp>
        <p:nvSpPr>
          <p:cNvPr id="225" name="Google Shape;225;p32"/>
          <p:cNvSpPr txBox="1">
            <a:spLocks noGrp="1"/>
          </p:cNvSpPr>
          <p:nvPr>
            <p:ph type="body" idx="1"/>
          </p:nvPr>
        </p:nvSpPr>
        <p:spPr>
          <a:xfrm>
            <a:off x="408632" y="817500"/>
            <a:ext cx="11376000" cy="379200"/>
          </a:xfrm>
          <a:prstGeom prst="rect">
            <a:avLst/>
          </a:prstGeom>
          <a:noFill/>
          <a:ln>
            <a:noFill/>
          </a:ln>
        </p:spPr>
        <p:txBody>
          <a:bodyPr spcFirstLastPara="1" wrap="square" lIns="0" tIns="0" rIns="0" bIns="0" anchor="t" anchorCtr="0">
            <a:noAutofit/>
          </a:bodyPr>
          <a:lstStyle/>
          <a:p>
            <a:pPr marL="0" lvl="0" indent="0" algn="l" rtl="0">
              <a:lnSpc>
                <a:spcPct val="110000"/>
              </a:lnSpc>
              <a:spcBef>
                <a:spcPts val="0"/>
              </a:spcBef>
              <a:spcAft>
                <a:spcPts val="0"/>
              </a:spcAft>
              <a:buClr>
                <a:schemeClr val="accent2"/>
              </a:buClr>
              <a:buSzPts val="1800"/>
              <a:buNone/>
            </a:pPr>
            <a:r>
              <a:rPr lang="de-DE" dirty="0">
                <a:latin typeface="Calibri" panose="020F0502020204030204" pitchFamily="34" charset="0"/>
                <a:cs typeface="Calibri" panose="020F0502020204030204" pitchFamily="34" charset="0"/>
              </a:rPr>
              <a:t>E</a:t>
            </a:r>
            <a:r>
              <a:rPr lang="en-US" dirty="0" err="1">
                <a:latin typeface="Calibri" panose="020F0502020204030204" pitchFamily="34" charset="0"/>
                <a:cs typeface="Calibri" panose="020F0502020204030204" pitchFamily="34" charset="0"/>
              </a:rPr>
              <a:t>arly</a:t>
            </a:r>
            <a:r>
              <a:rPr lang="en-US" dirty="0">
                <a:latin typeface="Calibri" panose="020F0502020204030204" pitchFamily="34" charset="0"/>
                <a:cs typeface="Calibri" panose="020F0502020204030204" pitchFamily="34" charset="0"/>
              </a:rPr>
              <a:t> examples in Experimental Particle Physics</a:t>
            </a:r>
            <a:endParaRPr dirty="0">
              <a:latin typeface="Calibri" panose="020F0502020204030204" pitchFamily="34" charset="0"/>
              <a:cs typeface="Calibri" panose="020F0502020204030204" pitchFamily="34" charset="0"/>
            </a:endParaRPr>
          </a:p>
        </p:txBody>
      </p:sp>
      <p:pic>
        <p:nvPicPr>
          <p:cNvPr id="7" name="Image 15">
            <a:extLst>
              <a:ext uri="{FF2B5EF4-FFF2-40B4-BE49-F238E27FC236}">
                <a16:creationId xmlns:a16="http://schemas.microsoft.com/office/drawing/2014/main" id="{F7410B1B-3F35-4BF3-A4A5-DB18F8B5AE04}"/>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7176120" y="6126683"/>
            <a:ext cx="1037601" cy="326653"/>
          </a:xfrm>
          <a:prstGeom prst="rect">
            <a:avLst/>
          </a:prstGeom>
        </p:spPr>
      </p:pic>
      <p:pic>
        <p:nvPicPr>
          <p:cNvPr id="8" name="Google Shape;262;p35">
            <a:extLst>
              <a:ext uri="{FF2B5EF4-FFF2-40B4-BE49-F238E27FC236}">
                <a16:creationId xmlns:a16="http://schemas.microsoft.com/office/drawing/2014/main" id="{22D33592-58B9-4F69-BFD2-45D889889225}"/>
              </a:ext>
            </a:extLst>
          </p:cNvPr>
          <p:cNvPicPr preferRelativeResize="0"/>
          <p:nvPr/>
        </p:nvPicPr>
        <p:blipFill rotWithShape="1">
          <a:blip r:embed="rId4">
            <a:alphaModFix/>
          </a:blip>
          <a:srcRect l="5073" t="-1913" r="18855" b="-5824"/>
          <a:stretch/>
        </p:blipFill>
        <p:spPr>
          <a:xfrm>
            <a:off x="1343472" y="3447387"/>
            <a:ext cx="2934272" cy="1709805"/>
          </a:xfrm>
          <a:prstGeom prst="rect">
            <a:avLst/>
          </a:prstGeom>
          <a:noFill/>
          <a:ln>
            <a:noFill/>
          </a:ln>
        </p:spPr>
      </p:pic>
      <p:pic>
        <p:nvPicPr>
          <p:cNvPr id="9" name="Grafik 8">
            <a:extLst>
              <a:ext uri="{FF2B5EF4-FFF2-40B4-BE49-F238E27FC236}">
                <a16:creationId xmlns:a16="http://schemas.microsoft.com/office/drawing/2014/main" id="{95FE106E-6422-4491-A543-9572DFA5D48A}"/>
              </a:ext>
            </a:extLst>
          </p:cNvPr>
          <p:cNvPicPr>
            <a:picLocks noChangeAspect="1"/>
          </p:cNvPicPr>
          <p:nvPr/>
        </p:nvPicPr>
        <p:blipFill rotWithShape="1">
          <a:blip r:embed="rId5"/>
          <a:srcRect l="2627"/>
          <a:stretch/>
        </p:blipFill>
        <p:spPr>
          <a:xfrm>
            <a:off x="4367808" y="2759804"/>
            <a:ext cx="2808312" cy="2189640"/>
          </a:xfrm>
          <a:prstGeom prst="rect">
            <a:avLst/>
          </a:prstGeom>
        </p:spPr>
      </p:pic>
      <p:pic>
        <p:nvPicPr>
          <p:cNvPr id="11" name="Grafik 10">
            <a:extLst>
              <a:ext uri="{FF2B5EF4-FFF2-40B4-BE49-F238E27FC236}">
                <a16:creationId xmlns:a16="http://schemas.microsoft.com/office/drawing/2014/main" id="{3CAEDE1F-B9ED-4FB2-A994-A53A2DD072B9}"/>
              </a:ext>
            </a:extLst>
          </p:cNvPr>
          <p:cNvPicPr>
            <a:picLocks noChangeAspect="1"/>
          </p:cNvPicPr>
          <p:nvPr/>
        </p:nvPicPr>
        <p:blipFill>
          <a:blip r:embed="rId6"/>
          <a:stretch>
            <a:fillRect/>
          </a:stretch>
        </p:blipFill>
        <p:spPr>
          <a:xfrm>
            <a:off x="8414908" y="6093296"/>
            <a:ext cx="381926" cy="381926"/>
          </a:xfrm>
          <a:prstGeom prst="rect">
            <a:avLst/>
          </a:prstGeom>
        </p:spPr>
      </p:pic>
      <p:grpSp>
        <p:nvGrpSpPr>
          <p:cNvPr id="3" name="Gruppieren 2">
            <a:extLst>
              <a:ext uri="{FF2B5EF4-FFF2-40B4-BE49-F238E27FC236}">
                <a16:creationId xmlns:a16="http://schemas.microsoft.com/office/drawing/2014/main" id="{423C3C6D-8C60-4E33-8E05-0D1644220980}"/>
              </a:ext>
            </a:extLst>
          </p:cNvPr>
          <p:cNvGrpSpPr/>
          <p:nvPr/>
        </p:nvGrpSpPr>
        <p:grpSpPr>
          <a:xfrm>
            <a:off x="8414908" y="2802414"/>
            <a:ext cx="2918460" cy="2147030"/>
            <a:chOff x="8414908" y="2802414"/>
            <a:chExt cx="2918460" cy="2147030"/>
          </a:xfrm>
        </p:grpSpPr>
        <p:pic>
          <p:nvPicPr>
            <p:cNvPr id="12" name="Grafik 11">
              <a:extLst>
                <a:ext uri="{FF2B5EF4-FFF2-40B4-BE49-F238E27FC236}">
                  <a16:creationId xmlns:a16="http://schemas.microsoft.com/office/drawing/2014/main" id="{2226CD87-3B13-4B65-A5CA-29196952AFA1}"/>
                </a:ext>
              </a:extLst>
            </p:cNvPr>
            <p:cNvPicPr>
              <a:picLocks noChangeAspect="1"/>
            </p:cNvPicPr>
            <p:nvPr/>
          </p:nvPicPr>
          <p:blipFill rotWithShape="1">
            <a:blip r:embed="rId7">
              <a:extLst>
                <a:ext uri="{28A0092B-C50C-407E-A947-70E740481C1C}">
                  <a14:useLocalDpi xmlns:a14="http://schemas.microsoft.com/office/drawing/2010/main" val="0"/>
                </a:ext>
              </a:extLst>
            </a:blip>
            <a:srcRect l="12944" t="12011" r="21304" b="17168"/>
            <a:stretch/>
          </p:blipFill>
          <p:spPr>
            <a:xfrm>
              <a:off x="8414908" y="3471283"/>
              <a:ext cx="2918460" cy="1478161"/>
            </a:xfrm>
            <a:prstGeom prst="rect">
              <a:avLst/>
            </a:prstGeom>
          </p:spPr>
        </p:pic>
        <p:sp>
          <p:nvSpPr>
            <p:cNvPr id="2" name="Textfeld 1">
              <a:extLst>
                <a:ext uri="{FF2B5EF4-FFF2-40B4-BE49-F238E27FC236}">
                  <a16:creationId xmlns:a16="http://schemas.microsoft.com/office/drawing/2014/main" id="{1AE58F67-F46A-4FE4-9018-91B28DB7EBA3}"/>
                </a:ext>
              </a:extLst>
            </p:cNvPr>
            <p:cNvSpPr txBox="1"/>
            <p:nvPr/>
          </p:nvSpPr>
          <p:spPr>
            <a:xfrm>
              <a:off x="8414908" y="2802414"/>
              <a:ext cx="2683620" cy="338554"/>
            </a:xfrm>
            <a:prstGeom prst="rect">
              <a:avLst/>
            </a:prstGeom>
            <a:noFill/>
          </p:spPr>
          <p:txBody>
            <a:bodyPr wrap="none" rtlCol="0">
              <a:spAutoFit/>
            </a:bodyPr>
            <a:lstStyle/>
            <a:p>
              <a:pPr marL="361950" lvl="0" defTabSz="914400">
                <a:spcBef>
                  <a:spcPts val="600"/>
                </a:spcBef>
                <a:buClr>
                  <a:prstClr val="black"/>
                </a:buClr>
                <a:buSzPts val="1800"/>
                <a:tabLst>
                  <a:tab pos="361950" algn="l"/>
                </a:tabLst>
              </a:pPr>
              <a:r>
                <a:rPr lang="de-DE" sz="1600" dirty="0">
                  <a:solidFill>
                    <a:prstClr val="black"/>
                  </a:solidFill>
                  <a:latin typeface="Calibri" panose="020F0502020204030204" pitchFamily="34" charset="0"/>
                  <a:cs typeface="Calibri" panose="020F0502020204030204" pitchFamily="34" charset="0"/>
                </a:rPr>
                <a:t>LHC (~200 pile-</a:t>
              </a:r>
              <a:r>
                <a:rPr lang="de-DE" sz="1600" dirty="0" err="1">
                  <a:solidFill>
                    <a:prstClr val="black"/>
                  </a:solidFill>
                  <a:latin typeface="Calibri" panose="020F0502020204030204" pitchFamily="34" charset="0"/>
                  <a:cs typeface="Calibri" panose="020F0502020204030204" pitchFamily="34" charset="0"/>
                </a:rPr>
                <a:t>up</a:t>
              </a:r>
              <a:r>
                <a:rPr lang="de-DE" sz="1600" dirty="0">
                  <a:solidFill>
                    <a:prstClr val="black"/>
                  </a:solidFill>
                  <a:latin typeface="Calibri" panose="020F0502020204030204" pitchFamily="34" charset="0"/>
                  <a:cs typeface="Calibri" panose="020F0502020204030204" pitchFamily="34" charset="0"/>
                </a:rPr>
                <a:t> </a:t>
              </a:r>
              <a:r>
                <a:rPr lang="de-DE" sz="1600" dirty="0" err="1">
                  <a:solidFill>
                    <a:prstClr val="black"/>
                  </a:solidFill>
                  <a:latin typeface="Calibri" panose="020F0502020204030204" pitchFamily="34" charset="0"/>
                  <a:cs typeface="Calibri" panose="020F0502020204030204" pitchFamily="34" charset="0"/>
                </a:rPr>
                <a:t>events</a:t>
              </a:r>
              <a:r>
                <a:rPr lang="de-DE" sz="1600" dirty="0">
                  <a:solidFill>
                    <a:prstClr val="black"/>
                  </a:solidFill>
                  <a:latin typeface="Calibri" panose="020F0502020204030204" pitchFamily="34" charset="0"/>
                  <a:cs typeface="Calibri" panose="020F0502020204030204" pitchFamily="34" charset="0"/>
                </a:rPr>
                <a:t>)</a:t>
              </a:r>
            </a:p>
          </p:txBody>
        </p:sp>
      </p:grpSp>
      <p:pic>
        <p:nvPicPr>
          <p:cNvPr id="13" name="Grafik 12">
            <a:extLst>
              <a:ext uri="{FF2B5EF4-FFF2-40B4-BE49-F238E27FC236}">
                <a16:creationId xmlns:a16="http://schemas.microsoft.com/office/drawing/2014/main" id="{272A0191-B4DA-4FAD-A2D1-E24210B86D68}"/>
              </a:ext>
            </a:extLst>
          </p:cNvPr>
          <p:cNvPicPr>
            <a:picLocks noChangeAspect="1"/>
          </p:cNvPicPr>
          <p:nvPr/>
        </p:nvPicPr>
        <p:blipFill rotWithShape="1">
          <a:blip r:embed="rId8"/>
          <a:srcRect t="79342" r="50818"/>
          <a:stretch/>
        </p:blipFill>
        <p:spPr>
          <a:xfrm>
            <a:off x="10547592" y="98988"/>
            <a:ext cx="927877" cy="375178"/>
          </a:xfrm>
          <a:prstGeom prst="rect">
            <a:avLst/>
          </a:prstGeom>
        </p:spPr>
      </p:pic>
      <p:pic>
        <p:nvPicPr>
          <p:cNvPr id="15" name="Grafik 14" descr="Logo DESY">
            <a:extLst>
              <a:ext uri="{FF2B5EF4-FFF2-40B4-BE49-F238E27FC236}">
                <a16:creationId xmlns:a16="http://schemas.microsoft.com/office/drawing/2014/main" id="{271812C6-B510-4CF8-B084-9D5E25D5E2D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498674" y="116632"/>
            <a:ext cx="374969" cy="375178"/>
          </a:xfrm>
          <a:prstGeom prst="rect">
            <a:avLst/>
          </a:prstGeom>
        </p:spPr>
      </p:pic>
      <p:sp>
        <p:nvSpPr>
          <p:cNvPr id="16" name="Google Shape;346;g2064f897c89_0_432">
            <a:extLst>
              <a:ext uri="{FF2B5EF4-FFF2-40B4-BE49-F238E27FC236}">
                <a16:creationId xmlns:a16="http://schemas.microsoft.com/office/drawing/2014/main" id="{2DA2114C-74DE-46C9-8A34-E433E8A974C6}"/>
              </a:ext>
            </a:extLst>
          </p:cNvPr>
          <p:cNvSpPr txBox="1">
            <a:spLocks noGrp="1"/>
          </p:cNvSpPr>
          <p:nvPr>
            <p:ph type="ftr" idx="11"/>
          </p:nvPr>
        </p:nvSpPr>
        <p:spPr>
          <a:xfrm>
            <a:off x="971599" y="6580801"/>
            <a:ext cx="10236969" cy="160568"/>
          </a:xfrm>
          <a:prstGeom prst="rect">
            <a:avLst/>
          </a:prstGeom>
          <a:noFill/>
          <a:ln>
            <a:noFill/>
          </a:ln>
        </p:spPr>
        <p:txBody>
          <a:bodyPr spcFirstLastPara="1" wrap="square" lIns="0" tIns="0" rIns="0" bIns="0" anchor="t" anchorCtr="0">
            <a:noAutofit/>
          </a:bodyPr>
          <a:lstStyle/>
          <a:p>
            <a:pPr lvl="0"/>
            <a:r>
              <a:rPr lang="en-US" dirty="0"/>
              <a:t>Kerstin Borras          |          Quantum Computing and Quantum Machine Learning          |                      CEPC 2023 Workshop                 |                        27</a:t>
            </a:r>
            <a:r>
              <a:rPr lang="en-US" baseline="30000" dirty="0"/>
              <a:t>th</a:t>
            </a:r>
            <a:r>
              <a:rPr lang="en-US" dirty="0"/>
              <a:t> October  2023</a:t>
            </a:r>
            <a:endParaRPr dirty="0"/>
          </a:p>
        </p:txBody>
      </p:sp>
    </p:spTree>
    <p:extLst>
      <p:ext uri="{BB962C8B-B14F-4D97-AF65-F5344CB8AC3E}">
        <p14:creationId xmlns:p14="http://schemas.microsoft.com/office/powerpoint/2010/main" val="3343122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6">
                                            <p:txEl>
                                              <p:pRg st="11" end="1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26">
                                            <p:txEl>
                                              <p:pRg st="12" end="1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Google Shape;223;p32"/>
          <p:cNvSpPr txBox="1">
            <a:spLocks noGrp="1"/>
          </p:cNvSpPr>
          <p:nvPr>
            <p:ph type="title"/>
          </p:nvPr>
        </p:nvSpPr>
        <p:spPr>
          <a:xfrm>
            <a:off x="407368" y="366311"/>
            <a:ext cx="11376000" cy="4512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accent1"/>
              </a:buClr>
              <a:buSzPts val="3000"/>
              <a:buFont typeface="Arial"/>
              <a:buNone/>
            </a:pPr>
            <a:r>
              <a:rPr lang="de-DE" dirty="0">
                <a:latin typeface="Calibri" panose="020F0502020204030204" pitchFamily="34" charset="0"/>
                <a:cs typeface="Calibri" panose="020F0502020204030204" pitchFamily="34" charset="0"/>
              </a:rPr>
              <a:t>Q</a:t>
            </a:r>
            <a:r>
              <a:rPr lang="en-US" dirty="0" err="1">
                <a:latin typeface="Calibri" panose="020F0502020204030204" pitchFamily="34" charset="0"/>
                <a:cs typeface="Calibri" panose="020F0502020204030204" pitchFamily="34" charset="0"/>
              </a:rPr>
              <a:t>uantum</a:t>
            </a:r>
            <a:r>
              <a:rPr lang="en-US" dirty="0">
                <a:latin typeface="Calibri" panose="020F0502020204030204" pitchFamily="34" charset="0"/>
                <a:cs typeface="Calibri" panose="020F0502020204030204" pitchFamily="34" charset="0"/>
              </a:rPr>
              <a:t> Machine Learning Model Lifecycle  </a:t>
            </a:r>
            <a:endParaRPr dirty="0">
              <a:latin typeface="Calibri" panose="020F0502020204030204" pitchFamily="34" charset="0"/>
              <a:cs typeface="Calibri" panose="020F0502020204030204" pitchFamily="34" charset="0"/>
            </a:endParaRPr>
          </a:p>
        </p:txBody>
      </p:sp>
      <p:pic>
        <p:nvPicPr>
          <p:cNvPr id="17" name="Grafik 16">
            <a:extLst>
              <a:ext uri="{FF2B5EF4-FFF2-40B4-BE49-F238E27FC236}">
                <a16:creationId xmlns:a16="http://schemas.microsoft.com/office/drawing/2014/main" id="{3F402430-4F68-4357-AAAC-4A0BCA6D24C1}"/>
              </a:ext>
            </a:extLst>
          </p:cNvPr>
          <p:cNvPicPr/>
          <p:nvPr/>
        </p:nvPicPr>
        <p:blipFill rotWithShape="1">
          <a:blip r:embed="rId3"/>
          <a:srcRect l="17954" t="31036" r="24171" b="18672"/>
          <a:stretch/>
        </p:blipFill>
        <p:spPr>
          <a:xfrm>
            <a:off x="899592" y="764704"/>
            <a:ext cx="10236968" cy="5651970"/>
          </a:xfrm>
          <a:prstGeom prst="rect">
            <a:avLst/>
          </a:prstGeom>
        </p:spPr>
      </p:pic>
      <p:sp>
        <p:nvSpPr>
          <p:cNvPr id="5" name="Google Shape;346;g2064f897c89_0_432">
            <a:extLst>
              <a:ext uri="{FF2B5EF4-FFF2-40B4-BE49-F238E27FC236}">
                <a16:creationId xmlns:a16="http://schemas.microsoft.com/office/drawing/2014/main" id="{2812D6D6-FCA1-4285-8AD3-EF6082847D98}"/>
              </a:ext>
            </a:extLst>
          </p:cNvPr>
          <p:cNvSpPr txBox="1">
            <a:spLocks noGrp="1"/>
          </p:cNvSpPr>
          <p:nvPr>
            <p:ph type="ftr" idx="11"/>
          </p:nvPr>
        </p:nvSpPr>
        <p:spPr>
          <a:xfrm>
            <a:off x="971599" y="6580801"/>
            <a:ext cx="10236969" cy="160568"/>
          </a:xfrm>
          <a:prstGeom prst="rect">
            <a:avLst/>
          </a:prstGeom>
          <a:noFill/>
          <a:ln>
            <a:noFill/>
          </a:ln>
        </p:spPr>
        <p:txBody>
          <a:bodyPr spcFirstLastPara="1" wrap="square" lIns="0" tIns="0" rIns="0" bIns="0" anchor="t" anchorCtr="0">
            <a:noAutofit/>
          </a:bodyPr>
          <a:lstStyle/>
          <a:p>
            <a:pPr lvl="0"/>
            <a:r>
              <a:rPr lang="en-US" dirty="0"/>
              <a:t>Kerstin Borras          |          Quantum Computing and Quantum Machine Learning          |                      CEPC 2023 Workshop                 |                        27</a:t>
            </a:r>
            <a:r>
              <a:rPr lang="en-US" baseline="30000" dirty="0"/>
              <a:t>th</a:t>
            </a:r>
            <a:r>
              <a:rPr lang="en-US" dirty="0"/>
              <a:t> October  2023</a:t>
            </a:r>
            <a:endParaRPr dirty="0"/>
          </a:p>
        </p:txBody>
      </p:sp>
    </p:spTree>
    <p:extLst>
      <p:ext uri="{BB962C8B-B14F-4D97-AF65-F5344CB8AC3E}">
        <p14:creationId xmlns:p14="http://schemas.microsoft.com/office/powerpoint/2010/main" val="25443037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2" name="Google Shape;226;p32">
            <a:extLst>
              <a:ext uri="{FF2B5EF4-FFF2-40B4-BE49-F238E27FC236}">
                <a16:creationId xmlns:a16="http://schemas.microsoft.com/office/drawing/2014/main" id="{1FB4914D-1A9D-4E91-875F-DBBF2B27BBE1}"/>
              </a:ext>
            </a:extLst>
          </p:cNvPr>
          <p:cNvSpPr txBox="1">
            <a:spLocks noGrp="1"/>
          </p:cNvSpPr>
          <p:nvPr>
            <p:ph type="body" idx="2"/>
          </p:nvPr>
        </p:nvSpPr>
        <p:spPr>
          <a:xfrm>
            <a:off x="425424" y="732264"/>
            <a:ext cx="11357944" cy="3848864"/>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chemeClr val="dk1"/>
              </a:buClr>
              <a:buSzPts val="1800"/>
              <a:buNone/>
            </a:pPr>
            <a:endParaRPr sz="2400" dirty="0">
              <a:latin typeface="Calibri" panose="020F0502020204030204" pitchFamily="34" charset="0"/>
              <a:cs typeface="Calibri" panose="020F0502020204030204" pitchFamily="34" charset="0"/>
            </a:endParaRPr>
          </a:p>
          <a:p>
            <a:pPr marL="361950" lvl="0" indent="-361950" algn="l" rtl="0">
              <a:lnSpc>
                <a:spcPct val="100000"/>
              </a:lnSpc>
              <a:spcBef>
                <a:spcPts val="600"/>
              </a:spcBef>
              <a:spcAft>
                <a:spcPts val="0"/>
              </a:spcAft>
              <a:buClr>
                <a:schemeClr val="accent2"/>
              </a:buClr>
              <a:buSzPct val="100000"/>
              <a:buFont typeface="Wingdings" panose="05000000000000000000" pitchFamily="2" charset="2"/>
              <a:buChar char="v"/>
            </a:pPr>
            <a:r>
              <a:rPr lang="de-DE" sz="2400" b="1" dirty="0">
                <a:latin typeface="Calibri" panose="020F0502020204030204" pitchFamily="34" charset="0"/>
                <a:cs typeface="Calibri" panose="020F0502020204030204" pitchFamily="34" charset="0"/>
              </a:rPr>
              <a:t> </a:t>
            </a:r>
            <a:r>
              <a:rPr lang="de-DE" sz="2000" b="1" dirty="0">
                <a:latin typeface="Calibri" panose="020F0502020204030204" pitchFamily="34" charset="0"/>
                <a:cs typeface="Calibri" panose="020F0502020204030204" pitchFamily="34" charset="0"/>
              </a:rPr>
              <a:t>Down sample 3D </a:t>
            </a:r>
            <a:r>
              <a:rPr lang="de-DE" sz="2000" b="1" dirty="0" err="1">
                <a:latin typeface="Calibri" panose="020F0502020204030204" pitchFamily="34" charset="0"/>
                <a:cs typeface="Calibri" panose="020F0502020204030204" pitchFamily="34" charset="0"/>
              </a:rPr>
              <a:t>shower</a:t>
            </a:r>
            <a:r>
              <a:rPr lang="de-DE" sz="2000" b="1" dirty="0">
                <a:latin typeface="Calibri" panose="020F0502020204030204" pitchFamily="34" charset="0"/>
                <a:cs typeface="Calibri" panose="020F0502020204030204" pitchFamily="34" charset="0"/>
              </a:rPr>
              <a:t> </a:t>
            </a:r>
            <a:r>
              <a:rPr lang="de-DE" sz="2000" b="1" dirty="0" err="1">
                <a:latin typeface="Calibri" panose="020F0502020204030204" pitchFamily="34" charset="0"/>
                <a:cs typeface="Calibri" panose="020F0502020204030204" pitchFamily="34" charset="0"/>
              </a:rPr>
              <a:t>image</a:t>
            </a:r>
            <a:r>
              <a:rPr lang="de-DE" sz="2000" b="1" dirty="0">
                <a:latin typeface="Calibri" panose="020F0502020204030204" pitchFamily="34" charset="0"/>
                <a:cs typeface="Calibri" panose="020F0502020204030204" pitchFamily="34" charset="0"/>
              </a:rPr>
              <a:t>  </a:t>
            </a:r>
            <a:r>
              <a:rPr lang="de-DE" sz="2000" b="1" dirty="0">
                <a:latin typeface="Calibri" panose="020F0502020204030204" pitchFamily="34" charset="0"/>
                <a:cs typeface="Calibri" panose="020F0502020204030204" pitchFamily="34" charset="0"/>
                <a:sym typeface="Wingdings" panose="05000000000000000000" pitchFamily="2" charset="2"/>
              </a:rPr>
              <a:t> 8 </a:t>
            </a:r>
            <a:r>
              <a:rPr lang="de-DE" sz="2000" b="1" dirty="0" err="1">
                <a:latin typeface="Calibri" panose="020F0502020204030204" pitchFamily="34" charset="0"/>
                <a:cs typeface="Calibri" panose="020F0502020204030204" pitchFamily="34" charset="0"/>
                <a:sym typeface="Wingdings" panose="05000000000000000000" pitchFamily="2" charset="2"/>
              </a:rPr>
              <a:t>pixels</a:t>
            </a:r>
            <a:r>
              <a:rPr lang="de-DE" sz="2000" b="1" dirty="0">
                <a:latin typeface="Calibri" panose="020F0502020204030204" pitchFamily="34" charset="0"/>
                <a:cs typeface="Calibri" panose="020F0502020204030204" pitchFamily="34" charset="0"/>
                <a:sym typeface="Wingdings" panose="05000000000000000000" pitchFamily="2" charset="2"/>
              </a:rPr>
              <a:t>  3 </a:t>
            </a:r>
            <a:r>
              <a:rPr lang="de-DE" sz="2000" b="1" dirty="0" err="1">
                <a:latin typeface="Calibri" panose="020F0502020204030204" pitchFamily="34" charset="0"/>
                <a:cs typeface="Calibri" panose="020F0502020204030204" pitchFamily="34" charset="0"/>
                <a:sym typeface="Wingdings" panose="05000000000000000000" pitchFamily="2" charset="2"/>
              </a:rPr>
              <a:t>qubits</a:t>
            </a:r>
            <a:endParaRPr lang="de-DE" sz="2000" b="1" dirty="0">
              <a:latin typeface="Calibri" panose="020F0502020204030204" pitchFamily="34" charset="0"/>
              <a:cs typeface="Calibri" panose="020F0502020204030204" pitchFamily="34" charset="0"/>
            </a:endParaRPr>
          </a:p>
          <a:p>
            <a:pPr marL="114300" indent="0">
              <a:buNone/>
            </a:pPr>
            <a:r>
              <a:rPr lang="de-DE" sz="2400" dirty="0">
                <a:latin typeface="Calibri" panose="020F0502020204030204" pitchFamily="34" charset="0"/>
                <a:cs typeface="Calibri" panose="020F0502020204030204" pitchFamily="34" charset="0"/>
              </a:rPr>
              <a:t>  							</a:t>
            </a:r>
          </a:p>
          <a:p>
            <a:pPr marL="114300" indent="0">
              <a:buNone/>
            </a:pPr>
            <a:endParaRPr lang="de-DE" sz="2400" b="1" dirty="0">
              <a:latin typeface="Calibri" panose="020F0502020204030204" pitchFamily="34" charset="0"/>
              <a:cs typeface="Calibri" panose="020F0502020204030204" pitchFamily="34" charset="0"/>
            </a:endParaRPr>
          </a:p>
          <a:p>
            <a:pPr marL="114300" indent="0">
              <a:buNone/>
            </a:pPr>
            <a:endParaRPr lang="de-DE" sz="2400" b="1" dirty="0">
              <a:latin typeface="Calibri" panose="020F0502020204030204" pitchFamily="34" charset="0"/>
              <a:cs typeface="Calibri" panose="020F0502020204030204" pitchFamily="34" charset="0"/>
            </a:endParaRPr>
          </a:p>
          <a:p>
            <a:pPr marL="361950" lvl="0" indent="-361950" algn="l" rtl="0">
              <a:lnSpc>
                <a:spcPct val="100000"/>
              </a:lnSpc>
              <a:spcBef>
                <a:spcPts val="600"/>
              </a:spcBef>
              <a:spcAft>
                <a:spcPts val="0"/>
              </a:spcAft>
              <a:buClr>
                <a:schemeClr val="accent2"/>
              </a:buClr>
              <a:buSzPct val="100000"/>
              <a:buFont typeface="Wingdings" panose="05000000000000000000" pitchFamily="2" charset="2"/>
              <a:buChar char="v"/>
            </a:pPr>
            <a:endParaRPr lang="de-DE" sz="2400" b="1" dirty="0">
              <a:latin typeface="Calibri" panose="020F0502020204030204" pitchFamily="34" charset="0"/>
              <a:cs typeface="Calibri" panose="020F0502020204030204" pitchFamily="34" charset="0"/>
            </a:endParaRPr>
          </a:p>
          <a:p>
            <a:pPr marL="361950" lvl="0" indent="-361950" algn="l" rtl="0">
              <a:lnSpc>
                <a:spcPct val="100000"/>
              </a:lnSpc>
              <a:spcBef>
                <a:spcPts val="600"/>
              </a:spcBef>
              <a:spcAft>
                <a:spcPts val="0"/>
              </a:spcAft>
              <a:buClr>
                <a:schemeClr val="accent2"/>
              </a:buClr>
              <a:buSzPct val="100000"/>
              <a:buFont typeface="Wingdings" panose="05000000000000000000" pitchFamily="2" charset="2"/>
              <a:buChar char="v"/>
            </a:pPr>
            <a:r>
              <a:rPr lang="de-DE" sz="2000" b="1" dirty="0">
                <a:latin typeface="Calibri" panose="020F0502020204030204" pitchFamily="34" charset="0"/>
                <a:cs typeface="Calibri" panose="020F0502020204030204" pitchFamily="34" charset="0"/>
              </a:rPr>
              <a:t>Use hybrid </a:t>
            </a:r>
            <a:r>
              <a:rPr lang="de-DE" sz="2000" b="1" dirty="0" err="1">
                <a:latin typeface="Calibri" panose="020F0502020204030204" pitchFamily="34" charset="0"/>
                <a:cs typeface="Calibri" panose="020F0502020204030204" pitchFamily="34" charset="0"/>
              </a:rPr>
              <a:t>approach</a:t>
            </a:r>
            <a:r>
              <a:rPr lang="de-DE" sz="2000" b="1" dirty="0">
                <a:latin typeface="Calibri" panose="020F0502020204030204" pitchFamily="34" charset="0"/>
                <a:cs typeface="Calibri" panose="020F0502020204030204" pitchFamily="34" charset="0"/>
              </a:rPr>
              <a:t>: </a:t>
            </a:r>
            <a:r>
              <a:rPr lang="de-DE" sz="2000" b="1" dirty="0" err="1">
                <a:latin typeface="Calibri" panose="020F0502020204030204" pitchFamily="34" charset="0"/>
                <a:cs typeface="Calibri" panose="020F0502020204030204" pitchFamily="34" charset="0"/>
              </a:rPr>
              <a:t>quantum</a:t>
            </a:r>
            <a:r>
              <a:rPr lang="de-DE" sz="2000" b="1" dirty="0">
                <a:latin typeface="Calibri" panose="020F0502020204030204" pitchFamily="34" charset="0"/>
                <a:cs typeface="Calibri" panose="020F0502020204030204" pitchFamily="34" charset="0"/>
              </a:rPr>
              <a:t> + </a:t>
            </a:r>
            <a:r>
              <a:rPr lang="de-DE" sz="2000" b="1" dirty="0" err="1">
                <a:latin typeface="Calibri" panose="020F0502020204030204" pitchFamily="34" charset="0"/>
                <a:cs typeface="Calibri" panose="020F0502020204030204" pitchFamily="34" charset="0"/>
              </a:rPr>
              <a:t>classical</a:t>
            </a:r>
            <a:endParaRPr lang="de-DE" sz="2000" b="1" dirty="0">
              <a:latin typeface="Calibri" panose="020F0502020204030204" pitchFamily="34" charset="0"/>
              <a:cs typeface="Calibri" panose="020F0502020204030204" pitchFamily="34" charset="0"/>
            </a:endParaRPr>
          </a:p>
          <a:p>
            <a:pPr marL="0" lvl="0" indent="0" algn="l" rtl="0">
              <a:lnSpc>
                <a:spcPct val="100000"/>
              </a:lnSpc>
              <a:spcBef>
                <a:spcPts val="600"/>
              </a:spcBef>
              <a:spcAft>
                <a:spcPts val="0"/>
              </a:spcAft>
              <a:buClr>
                <a:schemeClr val="accent2"/>
              </a:buClr>
              <a:buSzPct val="100000"/>
              <a:buNone/>
            </a:pPr>
            <a:endParaRPr lang="de-DE" sz="2000" b="1" dirty="0">
              <a:latin typeface="Calibri" panose="020F0502020204030204" pitchFamily="34" charset="0"/>
              <a:cs typeface="Calibri" panose="020F0502020204030204" pitchFamily="34" charset="0"/>
            </a:endParaRPr>
          </a:p>
          <a:p>
            <a:pPr marL="361950" lvl="0" indent="-361950" algn="l" rtl="0">
              <a:lnSpc>
                <a:spcPct val="100000"/>
              </a:lnSpc>
              <a:spcBef>
                <a:spcPts val="600"/>
              </a:spcBef>
              <a:spcAft>
                <a:spcPts val="0"/>
              </a:spcAft>
              <a:buClr>
                <a:schemeClr val="accent2"/>
              </a:buClr>
              <a:buSzPct val="100000"/>
              <a:buFont typeface="Wingdings" panose="05000000000000000000" pitchFamily="2" charset="2"/>
              <a:buChar char="v"/>
            </a:pPr>
            <a:r>
              <a:rPr lang="de-DE" sz="2000" b="1" dirty="0" err="1">
                <a:latin typeface="Calibri" panose="020F0502020204030204" pitchFamily="34" charset="0"/>
                <a:cs typeface="Calibri" panose="020F0502020204030204" pitchFamily="34" charset="0"/>
              </a:rPr>
              <a:t>Employ</a:t>
            </a:r>
            <a:r>
              <a:rPr lang="de-DE" sz="2000" b="1" dirty="0">
                <a:latin typeface="Calibri" panose="020F0502020204030204" pitchFamily="34" charset="0"/>
                <a:cs typeface="Calibri" panose="020F0502020204030204" pitchFamily="34" charset="0"/>
              </a:rPr>
              <a:t> a </a:t>
            </a:r>
            <a:r>
              <a:rPr lang="de-DE" sz="2000" b="1" dirty="0" err="1">
                <a:latin typeface="Calibri" panose="020F0502020204030204" pitchFamily="34" charset="0"/>
                <a:cs typeface="Calibri" panose="020F0502020204030204" pitchFamily="34" charset="0"/>
              </a:rPr>
              <a:t>Qiskit</a:t>
            </a:r>
            <a:r>
              <a:rPr lang="de-DE" sz="2000" b="1" dirty="0">
                <a:latin typeface="Calibri" panose="020F0502020204030204" pitchFamily="34" charset="0"/>
                <a:cs typeface="Calibri" panose="020F0502020204030204" pitchFamily="34" charset="0"/>
              </a:rPr>
              <a:t> Q-GAN </a:t>
            </a:r>
            <a:r>
              <a:rPr lang="de-DE" sz="2000" b="1" dirty="0" err="1">
                <a:latin typeface="Calibri" panose="020F0502020204030204" pitchFamily="34" charset="0"/>
                <a:cs typeface="Calibri" panose="020F0502020204030204" pitchFamily="34" charset="0"/>
              </a:rPr>
              <a:t>model</a:t>
            </a:r>
            <a:r>
              <a:rPr lang="de-DE" sz="2000" b="1" dirty="0">
                <a:latin typeface="Calibri" panose="020F0502020204030204" pitchFamily="34" charset="0"/>
                <a:cs typeface="Calibri" panose="020F0502020204030204" pitchFamily="34" charset="0"/>
              </a:rPr>
              <a:t> </a:t>
            </a:r>
            <a:r>
              <a:rPr lang="de-DE" sz="2000" b="1" dirty="0" err="1">
                <a:latin typeface="Calibri" panose="020F0502020204030204" pitchFamily="34" charset="0"/>
                <a:cs typeface="Calibri" panose="020F0502020204030204" pitchFamily="34" charset="0"/>
              </a:rPr>
              <a:t>developed</a:t>
            </a:r>
            <a:r>
              <a:rPr lang="de-DE" sz="2000" b="1" dirty="0">
                <a:latin typeface="Calibri" panose="020F0502020204030204" pitchFamily="34" charset="0"/>
                <a:cs typeface="Calibri" panose="020F0502020204030204" pitchFamily="34" charset="0"/>
              </a:rPr>
              <a:t> </a:t>
            </a:r>
            <a:r>
              <a:rPr lang="de-DE" sz="2000" b="1" dirty="0" err="1">
                <a:latin typeface="Calibri" panose="020F0502020204030204" pitchFamily="34" charset="0"/>
                <a:cs typeface="Calibri" panose="020F0502020204030204" pitchFamily="34" charset="0"/>
              </a:rPr>
              <a:t>by</a:t>
            </a:r>
            <a:r>
              <a:rPr lang="de-DE" sz="2000" b="1" dirty="0">
                <a:latin typeface="Calibri" panose="020F0502020204030204" pitchFamily="34" charset="0"/>
                <a:cs typeface="Calibri" panose="020F0502020204030204" pitchFamily="34" charset="0"/>
              </a:rPr>
              <a:t> IBM*</a:t>
            </a:r>
          </a:p>
          <a:p>
            <a:pPr marL="114300" indent="0">
              <a:buNone/>
            </a:pPr>
            <a:endParaRPr lang="de-DE" sz="2400" b="1" dirty="0">
              <a:latin typeface="Calibri" panose="020F0502020204030204" pitchFamily="34" charset="0"/>
              <a:cs typeface="Calibri" panose="020F0502020204030204" pitchFamily="34" charset="0"/>
            </a:endParaRPr>
          </a:p>
          <a:p>
            <a:pPr marL="114300" indent="0">
              <a:buNone/>
            </a:pPr>
            <a:r>
              <a:rPr lang="de-DE" sz="2400" b="1" dirty="0">
                <a:latin typeface="Calibri" panose="020F0502020204030204" pitchFamily="34" charset="0"/>
                <a:cs typeface="Calibri" panose="020F0502020204030204" pitchFamily="34" charset="0"/>
              </a:rPr>
              <a:t> 			</a:t>
            </a:r>
            <a:endParaRPr lang="en-US" sz="2400" b="1" dirty="0">
              <a:solidFill>
                <a:srgbClr val="000000"/>
              </a:solidFill>
              <a:latin typeface="Calibri" panose="020F0502020204030204" pitchFamily="34" charset="0"/>
              <a:cs typeface="Calibri" panose="020F0502020204030204" pitchFamily="34" charset="0"/>
            </a:endParaRPr>
          </a:p>
          <a:p>
            <a:pPr marL="114300" indent="0">
              <a:buNone/>
            </a:pPr>
            <a:endParaRPr lang="de-DE" sz="2400" dirty="0">
              <a:latin typeface="Calibri" panose="020F0502020204030204" pitchFamily="34" charset="0"/>
            </a:endParaRPr>
          </a:p>
          <a:p>
            <a:pPr marL="114300" indent="0">
              <a:buNone/>
            </a:pPr>
            <a:endParaRPr lang="de-DE" sz="2000" dirty="0">
              <a:latin typeface="Calibri" panose="020F0502020204030204" pitchFamily="34" charset="0"/>
            </a:endParaRPr>
          </a:p>
          <a:p>
            <a:pPr marL="114300" indent="0">
              <a:buNone/>
            </a:pPr>
            <a:endParaRPr lang="en-US" sz="2000" dirty="0">
              <a:latin typeface="Calibri" panose="020F0502020204030204" pitchFamily="34" charset="0"/>
            </a:endParaRPr>
          </a:p>
          <a:p>
            <a:pPr marL="114300" indent="0">
              <a:buNone/>
            </a:pPr>
            <a:r>
              <a:rPr lang="en-US" sz="1400" dirty="0">
                <a:latin typeface="Calibri" panose="020F0502020204030204" pitchFamily="34" charset="0"/>
              </a:rPr>
              <a:t>* https://qiskit.org/documentation/machine-learning/tutorials/04_qgans_for_loading_random_distributions.html</a:t>
            </a:r>
            <a:endParaRPr lang="de-DE" sz="4000" b="1" dirty="0">
              <a:latin typeface="Calibri" panose="020F0502020204030204" pitchFamily="34" charset="0"/>
              <a:cs typeface="Calibri" panose="020F0502020204030204" pitchFamily="34" charset="0"/>
            </a:endParaRPr>
          </a:p>
          <a:p>
            <a:pPr marL="4019550" lvl="8" indent="-361950">
              <a:spcBef>
                <a:spcPts val="600"/>
              </a:spcBef>
              <a:buClr>
                <a:schemeClr val="accent2"/>
              </a:buClr>
              <a:buSzPct val="100000"/>
              <a:buFont typeface="Wingdings" panose="05000000000000000000" pitchFamily="2" charset="2"/>
              <a:buChar char="v"/>
            </a:pPr>
            <a:endParaRPr lang="en-US" sz="2000" dirty="0">
              <a:latin typeface="Calibri" panose="020F0502020204030204" pitchFamily="34" charset="0"/>
              <a:cs typeface="Calibri" panose="020F0502020204030204" pitchFamily="34" charset="0"/>
            </a:endParaRPr>
          </a:p>
          <a:p>
            <a:pPr marL="361950" lvl="0" indent="0" algn="l" rtl="0">
              <a:lnSpc>
                <a:spcPct val="100000"/>
              </a:lnSpc>
              <a:spcBef>
                <a:spcPts val="600"/>
              </a:spcBef>
              <a:spcAft>
                <a:spcPts val="0"/>
              </a:spcAft>
              <a:buNone/>
            </a:pPr>
            <a:r>
              <a:rPr lang="de-DE" sz="2400" dirty="0">
                <a:latin typeface="Calibri" panose="020F0502020204030204" pitchFamily="34" charset="0"/>
                <a:cs typeface="Calibri" panose="020F0502020204030204" pitchFamily="34" charset="0"/>
              </a:rPr>
              <a:t>                                                                     </a:t>
            </a:r>
            <a:endParaRPr sz="2000" dirty="0">
              <a:latin typeface="Calibri" panose="020F0502020204030204" pitchFamily="34" charset="0"/>
              <a:cs typeface="Calibri" panose="020F0502020204030204" pitchFamily="34" charset="0"/>
            </a:endParaRPr>
          </a:p>
          <a:p>
            <a:pPr marL="0" lvl="0" indent="0" algn="l" rtl="0">
              <a:lnSpc>
                <a:spcPct val="100000"/>
              </a:lnSpc>
              <a:spcBef>
                <a:spcPts val="600"/>
              </a:spcBef>
              <a:spcAft>
                <a:spcPts val="0"/>
              </a:spcAft>
              <a:buNone/>
            </a:pPr>
            <a:endParaRPr sz="2400" dirty="0">
              <a:latin typeface="Calibri" panose="020F0502020204030204" pitchFamily="34" charset="0"/>
              <a:cs typeface="Calibri" panose="020F0502020204030204" pitchFamily="34" charset="0"/>
            </a:endParaRPr>
          </a:p>
          <a:p>
            <a:pPr marL="361950" lvl="0" indent="0" algn="l" rtl="0">
              <a:lnSpc>
                <a:spcPct val="100000"/>
              </a:lnSpc>
              <a:spcBef>
                <a:spcPts val="1200"/>
              </a:spcBef>
              <a:spcAft>
                <a:spcPts val="0"/>
              </a:spcAft>
              <a:buNone/>
            </a:pPr>
            <a:endParaRPr sz="2400" dirty="0">
              <a:latin typeface="Calibri" panose="020F0502020204030204" pitchFamily="34" charset="0"/>
              <a:cs typeface="Calibri" panose="020F0502020204030204" pitchFamily="34" charset="0"/>
            </a:endParaRPr>
          </a:p>
        </p:txBody>
      </p:sp>
      <p:sp>
        <p:nvSpPr>
          <p:cNvPr id="176" name="Google Shape;176;p26"/>
          <p:cNvSpPr txBox="1">
            <a:spLocks noGrp="1"/>
          </p:cNvSpPr>
          <p:nvPr>
            <p:ph type="title"/>
          </p:nvPr>
        </p:nvSpPr>
        <p:spPr>
          <a:xfrm>
            <a:off x="407988" y="349611"/>
            <a:ext cx="11376024" cy="451098"/>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accent1"/>
              </a:buClr>
              <a:buSzPts val="3000"/>
              <a:buFont typeface="Arial"/>
              <a:buNone/>
            </a:pPr>
            <a:r>
              <a:rPr lang="de-DE" dirty="0">
                <a:latin typeface="Calibri" panose="020F0502020204030204" pitchFamily="34" charset="0"/>
                <a:cs typeface="Calibri" panose="020F0502020204030204" pitchFamily="34" charset="0"/>
              </a:rPr>
              <a:t>Hybrid Q-</a:t>
            </a:r>
            <a:r>
              <a:rPr lang="en-US" dirty="0">
                <a:latin typeface="Calibri" panose="020F0502020204030204" pitchFamily="34" charset="0"/>
                <a:cs typeface="Calibri" panose="020F0502020204030204" pitchFamily="34" charset="0"/>
              </a:rPr>
              <a:t>GAN in One Dimension</a:t>
            </a:r>
            <a:endParaRPr dirty="0">
              <a:latin typeface="Calibri" panose="020F0502020204030204" pitchFamily="34" charset="0"/>
              <a:cs typeface="Calibri" panose="020F0502020204030204" pitchFamily="34" charset="0"/>
            </a:endParaRPr>
          </a:p>
        </p:txBody>
      </p:sp>
      <p:sp>
        <p:nvSpPr>
          <p:cNvPr id="178" name="Google Shape;178;p26"/>
          <p:cNvSpPr txBox="1">
            <a:spLocks noGrp="1"/>
          </p:cNvSpPr>
          <p:nvPr>
            <p:ph type="body" idx="1"/>
          </p:nvPr>
        </p:nvSpPr>
        <p:spPr>
          <a:xfrm>
            <a:off x="407987" y="817500"/>
            <a:ext cx="11376025" cy="379252"/>
          </a:xfrm>
          <a:prstGeom prst="rect">
            <a:avLst/>
          </a:prstGeom>
          <a:noFill/>
          <a:ln>
            <a:noFill/>
          </a:ln>
        </p:spPr>
        <p:txBody>
          <a:bodyPr spcFirstLastPara="1" wrap="square" lIns="0" tIns="0" rIns="0" bIns="0" anchor="t" anchorCtr="0">
            <a:noAutofit/>
          </a:bodyPr>
          <a:lstStyle/>
          <a:p>
            <a:pPr marL="0" lvl="0" indent="0"/>
            <a:r>
              <a:rPr lang="en-US" dirty="0">
                <a:latin typeface="Calibri" panose="020F0502020204030204" pitchFamily="34" charset="0"/>
                <a:cs typeface="Calibri" panose="020F0502020204030204" pitchFamily="34" charset="0"/>
              </a:rPr>
              <a:t>Quantum Generative Adversarial Network</a:t>
            </a:r>
            <a:endParaRPr dirty="0">
              <a:latin typeface="Calibri" panose="020F0502020204030204" pitchFamily="34" charset="0"/>
              <a:cs typeface="Calibri" panose="020F0502020204030204" pitchFamily="34" charset="0"/>
            </a:endParaRPr>
          </a:p>
        </p:txBody>
      </p:sp>
      <p:pic>
        <p:nvPicPr>
          <p:cNvPr id="4" name="Grafik 3">
            <a:extLst>
              <a:ext uri="{FF2B5EF4-FFF2-40B4-BE49-F238E27FC236}">
                <a16:creationId xmlns:a16="http://schemas.microsoft.com/office/drawing/2014/main" id="{F025A70B-8962-4629-8E75-5241E6BC2699}"/>
              </a:ext>
            </a:extLst>
          </p:cNvPr>
          <p:cNvPicPr>
            <a:picLocks noChangeAspect="1"/>
          </p:cNvPicPr>
          <p:nvPr/>
        </p:nvPicPr>
        <p:blipFill>
          <a:blip r:embed="rId3"/>
          <a:stretch>
            <a:fillRect/>
          </a:stretch>
        </p:blipFill>
        <p:spPr>
          <a:xfrm>
            <a:off x="6384032" y="2060848"/>
            <a:ext cx="5382867" cy="1924763"/>
          </a:xfrm>
          <a:prstGeom prst="rect">
            <a:avLst/>
          </a:prstGeom>
        </p:spPr>
      </p:pic>
      <p:pic>
        <p:nvPicPr>
          <p:cNvPr id="6" name="Grafik 5">
            <a:extLst>
              <a:ext uri="{FF2B5EF4-FFF2-40B4-BE49-F238E27FC236}">
                <a16:creationId xmlns:a16="http://schemas.microsoft.com/office/drawing/2014/main" id="{26576DBF-A0F6-49D5-8001-4E243C215306}"/>
              </a:ext>
            </a:extLst>
          </p:cNvPr>
          <p:cNvPicPr>
            <a:picLocks noChangeAspect="1"/>
          </p:cNvPicPr>
          <p:nvPr/>
        </p:nvPicPr>
        <p:blipFill>
          <a:blip r:embed="rId4"/>
          <a:stretch>
            <a:fillRect/>
          </a:stretch>
        </p:blipFill>
        <p:spPr>
          <a:xfrm>
            <a:off x="2207568" y="1728551"/>
            <a:ext cx="1725416" cy="1179169"/>
          </a:xfrm>
          <a:prstGeom prst="rect">
            <a:avLst/>
          </a:prstGeom>
        </p:spPr>
      </p:pic>
      <p:pic>
        <p:nvPicPr>
          <p:cNvPr id="7" name="Grafik 6">
            <a:extLst>
              <a:ext uri="{FF2B5EF4-FFF2-40B4-BE49-F238E27FC236}">
                <a16:creationId xmlns:a16="http://schemas.microsoft.com/office/drawing/2014/main" id="{7ADBF08A-A691-4405-8B58-E8F5FF0E8117}"/>
              </a:ext>
            </a:extLst>
          </p:cNvPr>
          <p:cNvPicPr>
            <a:picLocks noChangeAspect="1"/>
          </p:cNvPicPr>
          <p:nvPr/>
        </p:nvPicPr>
        <p:blipFill>
          <a:blip r:embed="rId5"/>
          <a:stretch>
            <a:fillRect/>
          </a:stretch>
        </p:blipFill>
        <p:spPr>
          <a:xfrm>
            <a:off x="4098676" y="1749806"/>
            <a:ext cx="1709292" cy="1175138"/>
          </a:xfrm>
          <a:prstGeom prst="rect">
            <a:avLst/>
          </a:prstGeom>
        </p:spPr>
      </p:pic>
      <p:pic>
        <p:nvPicPr>
          <p:cNvPr id="15" name="Grafik 14">
            <a:extLst>
              <a:ext uri="{FF2B5EF4-FFF2-40B4-BE49-F238E27FC236}">
                <a16:creationId xmlns:a16="http://schemas.microsoft.com/office/drawing/2014/main" id="{050A279A-AF84-4753-8BD5-EBA3A96EC257}"/>
              </a:ext>
            </a:extLst>
          </p:cNvPr>
          <p:cNvPicPr>
            <a:picLocks noChangeAspect="1"/>
          </p:cNvPicPr>
          <p:nvPr/>
        </p:nvPicPr>
        <p:blipFill rotWithShape="1">
          <a:blip r:embed="rId6"/>
          <a:srcRect l="2627"/>
          <a:stretch/>
        </p:blipFill>
        <p:spPr>
          <a:xfrm>
            <a:off x="412977" y="1687502"/>
            <a:ext cx="1650575" cy="1286953"/>
          </a:xfrm>
          <a:prstGeom prst="rect">
            <a:avLst/>
          </a:prstGeom>
        </p:spPr>
      </p:pic>
      <p:sp>
        <p:nvSpPr>
          <p:cNvPr id="3" name="Textfeld 2">
            <a:extLst>
              <a:ext uri="{FF2B5EF4-FFF2-40B4-BE49-F238E27FC236}">
                <a16:creationId xmlns:a16="http://schemas.microsoft.com/office/drawing/2014/main" id="{76AD3A63-A8EE-409F-B350-14BF81A60F2B}"/>
              </a:ext>
            </a:extLst>
          </p:cNvPr>
          <p:cNvSpPr txBox="1"/>
          <p:nvPr/>
        </p:nvSpPr>
        <p:spPr>
          <a:xfrm>
            <a:off x="6888088" y="980728"/>
            <a:ext cx="2725939" cy="923330"/>
          </a:xfrm>
          <a:prstGeom prst="rect">
            <a:avLst/>
          </a:prstGeom>
          <a:noFill/>
        </p:spPr>
        <p:txBody>
          <a:bodyPr wrap="none" rtlCol="0">
            <a:spAutoFit/>
          </a:bodyPr>
          <a:lstStyle/>
          <a:p>
            <a:r>
              <a:rPr lang="en-US" dirty="0">
                <a:solidFill>
                  <a:prstClr val="black"/>
                </a:solidFill>
              </a:rPr>
              <a:t>8 quantum states:</a:t>
            </a:r>
            <a:br>
              <a:rPr lang="en-US" dirty="0">
                <a:solidFill>
                  <a:prstClr val="black"/>
                </a:solidFill>
              </a:rPr>
            </a:br>
            <a:r>
              <a:rPr lang="en-US" dirty="0">
                <a:solidFill>
                  <a:prstClr val="black"/>
                </a:solidFill>
              </a:rPr>
              <a:t>|000⟩, |001⟩, |010⟩, |011⟩,</a:t>
            </a:r>
          </a:p>
          <a:p>
            <a:r>
              <a:rPr lang="en-US" dirty="0"/>
              <a:t>|100⟩, |101⟩, |110⟩, |111⟩</a:t>
            </a:r>
            <a:endParaRPr lang="de-DE" sz="2400" dirty="0">
              <a:latin typeface="Calibri" panose="020F0502020204030204" pitchFamily="34" charset="0"/>
              <a:cs typeface="Calibri" panose="020F0502020204030204" pitchFamily="34" charset="0"/>
            </a:endParaRPr>
          </a:p>
        </p:txBody>
      </p:sp>
      <p:grpSp>
        <p:nvGrpSpPr>
          <p:cNvPr id="2" name="Gruppieren 1">
            <a:extLst>
              <a:ext uri="{FF2B5EF4-FFF2-40B4-BE49-F238E27FC236}">
                <a16:creationId xmlns:a16="http://schemas.microsoft.com/office/drawing/2014/main" id="{82E5BD16-9646-43D7-A3BB-D99CFFF06F07}"/>
              </a:ext>
            </a:extLst>
          </p:cNvPr>
          <p:cNvGrpSpPr/>
          <p:nvPr/>
        </p:nvGrpSpPr>
        <p:grpSpPr>
          <a:xfrm>
            <a:off x="1199456" y="4647434"/>
            <a:ext cx="10225136" cy="1599784"/>
            <a:chOff x="1199456" y="4647434"/>
            <a:chExt cx="10225136" cy="1599784"/>
          </a:xfrm>
        </p:grpSpPr>
        <p:pic>
          <p:nvPicPr>
            <p:cNvPr id="16" name="Grafik 15">
              <a:extLst>
                <a:ext uri="{FF2B5EF4-FFF2-40B4-BE49-F238E27FC236}">
                  <a16:creationId xmlns:a16="http://schemas.microsoft.com/office/drawing/2014/main" id="{6A40AFFD-0F83-4B28-80F6-1BDC75A13A0C}"/>
                </a:ext>
              </a:extLst>
            </p:cNvPr>
            <p:cNvPicPr>
              <a:picLocks noChangeAspect="1"/>
            </p:cNvPicPr>
            <p:nvPr/>
          </p:nvPicPr>
          <p:blipFill>
            <a:blip r:embed="rId7"/>
            <a:stretch>
              <a:fillRect/>
            </a:stretch>
          </p:blipFill>
          <p:spPr>
            <a:xfrm>
              <a:off x="1199456" y="4705871"/>
              <a:ext cx="1824452" cy="1541347"/>
            </a:xfrm>
            <a:prstGeom prst="rect">
              <a:avLst/>
            </a:prstGeom>
          </p:spPr>
        </p:pic>
        <p:pic>
          <p:nvPicPr>
            <p:cNvPr id="17" name="Grafik 16">
              <a:extLst>
                <a:ext uri="{FF2B5EF4-FFF2-40B4-BE49-F238E27FC236}">
                  <a16:creationId xmlns:a16="http://schemas.microsoft.com/office/drawing/2014/main" id="{26D557A9-F728-42F7-898E-9A559455788E}"/>
                </a:ext>
              </a:extLst>
            </p:cNvPr>
            <p:cNvPicPr>
              <a:picLocks noChangeAspect="1"/>
            </p:cNvPicPr>
            <p:nvPr/>
          </p:nvPicPr>
          <p:blipFill>
            <a:blip r:embed="rId8"/>
            <a:stretch>
              <a:fillRect/>
            </a:stretch>
          </p:blipFill>
          <p:spPr>
            <a:xfrm>
              <a:off x="3071664" y="4778092"/>
              <a:ext cx="1656184" cy="1439947"/>
            </a:xfrm>
            <a:prstGeom prst="rect">
              <a:avLst/>
            </a:prstGeom>
          </p:spPr>
        </p:pic>
        <p:pic>
          <p:nvPicPr>
            <p:cNvPr id="18" name="Grafik 17">
              <a:extLst>
                <a:ext uri="{FF2B5EF4-FFF2-40B4-BE49-F238E27FC236}">
                  <a16:creationId xmlns:a16="http://schemas.microsoft.com/office/drawing/2014/main" id="{61E1B127-25E5-4DF1-AB3D-FFD73FCFF27F}"/>
                </a:ext>
              </a:extLst>
            </p:cNvPr>
            <p:cNvPicPr>
              <a:picLocks noChangeAspect="1"/>
            </p:cNvPicPr>
            <p:nvPr/>
          </p:nvPicPr>
          <p:blipFill>
            <a:blip r:embed="rId9"/>
            <a:stretch>
              <a:fillRect/>
            </a:stretch>
          </p:blipFill>
          <p:spPr>
            <a:xfrm>
              <a:off x="7398664" y="4705871"/>
              <a:ext cx="1884688" cy="1531309"/>
            </a:xfrm>
            <a:prstGeom prst="rect">
              <a:avLst/>
            </a:prstGeom>
          </p:spPr>
        </p:pic>
        <p:pic>
          <p:nvPicPr>
            <p:cNvPr id="19" name="Grafik 18">
              <a:extLst>
                <a:ext uri="{FF2B5EF4-FFF2-40B4-BE49-F238E27FC236}">
                  <a16:creationId xmlns:a16="http://schemas.microsoft.com/office/drawing/2014/main" id="{B20B64E3-4597-4FCC-B8DF-69830C09392C}"/>
                </a:ext>
              </a:extLst>
            </p:cNvPr>
            <p:cNvPicPr>
              <a:picLocks noChangeAspect="1"/>
            </p:cNvPicPr>
            <p:nvPr/>
          </p:nvPicPr>
          <p:blipFill>
            <a:blip r:embed="rId10"/>
            <a:stretch>
              <a:fillRect/>
            </a:stretch>
          </p:blipFill>
          <p:spPr>
            <a:xfrm>
              <a:off x="9507637" y="4647434"/>
              <a:ext cx="1916955" cy="1579990"/>
            </a:xfrm>
            <a:prstGeom prst="rect">
              <a:avLst/>
            </a:prstGeom>
          </p:spPr>
        </p:pic>
      </p:grpSp>
      <p:sp>
        <p:nvSpPr>
          <p:cNvPr id="21" name="Google Shape;226;p32">
            <a:extLst>
              <a:ext uri="{FF2B5EF4-FFF2-40B4-BE49-F238E27FC236}">
                <a16:creationId xmlns:a16="http://schemas.microsoft.com/office/drawing/2014/main" id="{88E75890-660C-4B03-A6DD-E143B3F86D1F}"/>
              </a:ext>
            </a:extLst>
          </p:cNvPr>
          <p:cNvSpPr txBox="1">
            <a:spLocks/>
          </p:cNvSpPr>
          <p:nvPr/>
        </p:nvSpPr>
        <p:spPr>
          <a:xfrm>
            <a:off x="479290" y="4359402"/>
            <a:ext cx="8136990" cy="223795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42900" algn="l" rtl="0">
              <a:lnSpc>
                <a:spcPct val="110000"/>
              </a:lnSpc>
              <a:spcBef>
                <a:spcPts val="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1pPr>
            <a:lvl2pPr marL="914400" marR="0" lvl="1" indent="-342900" algn="l" rtl="0">
              <a:lnSpc>
                <a:spcPct val="100000"/>
              </a:lnSpc>
              <a:spcBef>
                <a:spcPts val="1200"/>
              </a:spcBef>
              <a:spcAft>
                <a:spcPts val="0"/>
              </a:spcAft>
              <a:buClr>
                <a:schemeClr val="dk1"/>
              </a:buClr>
              <a:buSzPts val="1800"/>
              <a:buFont typeface="Arial"/>
              <a:buChar char="•"/>
              <a:defRPr sz="1600" b="0" i="0" u="none" strike="noStrike" cap="none">
                <a:solidFill>
                  <a:schemeClr val="dk1"/>
                </a:solidFill>
                <a:latin typeface="Arial"/>
                <a:ea typeface="Arial"/>
                <a:cs typeface="Arial"/>
                <a:sym typeface="Arial"/>
              </a:defRPr>
            </a:lvl2pPr>
            <a:lvl3pPr marL="1371600" marR="0" lvl="2" indent="-342900" algn="l" rtl="0">
              <a:lnSpc>
                <a:spcPct val="100000"/>
              </a:lnSpc>
              <a:spcBef>
                <a:spcPts val="800"/>
              </a:spcBef>
              <a:spcAft>
                <a:spcPts val="0"/>
              </a:spcAft>
              <a:buClr>
                <a:schemeClr val="dk1"/>
              </a:buClr>
              <a:buSzPts val="1800"/>
              <a:buFont typeface="Arial"/>
              <a:buChar char="•"/>
              <a:defRPr sz="1600" b="0" i="0" u="none" strike="noStrike" cap="none">
                <a:solidFill>
                  <a:schemeClr val="dk1"/>
                </a:solidFill>
                <a:latin typeface="Arial"/>
                <a:ea typeface="Arial"/>
                <a:cs typeface="Arial"/>
                <a:sym typeface="Arial"/>
              </a:defRPr>
            </a:lvl3pPr>
            <a:lvl4pPr marL="1828800" marR="0" lvl="3" indent="-342900" algn="l" rtl="0">
              <a:lnSpc>
                <a:spcPct val="100000"/>
              </a:lnSpc>
              <a:spcBef>
                <a:spcPts val="800"/>
              </a:spcBef>
              <a:spcAft>
                <a:spcPts val="0"/>
              </a:spcAft>
              <a:buClr>
                <a:schemeClr val="dk1"/>
              </a:buClr>
              <a:buSzPts val="1800"/>
              <a:buFont typeface="Arial"/>
              <a:buChar char="•"/>
              <a:defRPr sz="1600" b="0" i="0" u="none" strike="noStrike" cap="none">
                <a:solidFill>
                  <a:schemeClr val="dk1"/>
                </a:solidFill>
                <a:latin typeface="Arial"/>
                <a:ea typeface="Arial"/>
                <a:cs typeface="Arial"/>
                <a:sym typeface="Arial"/>
              </a:defRPr>
            </a:lvl4pPr>
            <a:lvl5pPr marL="2286000" marR="0" lvl="4" indent="-342900" algn="l" rtl="0">
              <a:lnSpc>
                <a:spcPct val="100000"/>
              </a:lnSpc>
              <a:spcBef>
                <a:spcPts val="800"/>
              </a:spcBef>
              <a:spcAft>
                <a:spcPts val="0"/>
              </a:spcAft>
              <a:buClr>
                <a:schemeClr val="dk1"/>
              </a:buClr>
              <a:buSzPts val="1800"/>
              <a:buFont typeface="Arial"/>
              <a:buChar char="•"/>
              <a:defRPr sz="1600" b="0" i="0" u="none" strike="noStrike" cap="none">
                <a:solidFill>
                  <a:schemeClr val="dk1"/>
                </a:solidFill>
                <a:latin typeface="Arial"/>
                <a:ea typeface="Arial"/>
                <a:cs typeface="Arial"/>
                <a:sym typeface="Arial"/>
              </a:defRPr>
            </a:lvl5pPr>
            <a:lvl6pPr marL="2743200" marR="0" lvl="5" indent="-342900" algn="l" rtl="0">
              <a:lnSpc>
                <a:spcPct val="90000"/>
              </a:lnSpc>
              <a:spcBef>
                <a:spcPts val="8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pPr marL="0" indent="0">
              <a:lnSpc>
                <a:spcPct val="100000"/>
              </a:lnSpc>
              <a:spcBef>
                <a:spcPts val="600"/>
              </a:spcBef>
              <a:buClr>
                <a:prstClr val="black"/>
              </a:buClr>
              <a:buNone/>
              <a:defRPr/>
            </a:pP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rPr>
              <a:t>      Q-GAN simulations </a:t>
            </a:r>
            <a:r>
              <a:rPr lang="en-US" b="1" dirty="0">
                <a:solidFill>
                  <a:prstClr val="black"/>
                </a:solidFill>
                <a:latin typeface="Calibri" panose="020F0502020204030204" pitchFamily="34" charset="0"/>
                <a:cs typeface="Calibri" panose="020F0502020204030204" pitchFamily="34" charset="0"/>
              </a:rPr>
              <a:t>in one dimension (with noise)</a:t>
            </a:r>
            <a:endParaRPr kumimoji="0" lang="en-US" sz="1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endParaRPr>
          </a:p>
          <a:p>
            <a:pPr marL="361950" marR="0" lvl="0" indent="0" algn="l" defTabSz="457200" rtl="0" eaLnBrk="1" fontAlgn="auto" latinLnBrk="0" hangingPunct="1">
              <a:lnSpc>
                <a:spcPct val="100000"/>
              </a:lnSpc>
              <a:spcBef>
                <a:spcPts val="600"/>
              </a:spcBef>
              <a:spcAft>
                <a:spcPts val="0"/>
              </a:spcAft>
              <a:buClr>
                <a:prstClr val="black"/>
              </a:buClr>
              <a:buSzPts val="1800"/>
              <a:buFont typeface="Arial"/>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rPr>
              <a:t>                                                                     </a:t>
            </a: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Wingdings" panose="05000000000000000000" pitchFamily="2" charset="2"/>
              </a:rPr>
              <a:t> readout</a:t>
            </a:r>
            <a:br>
              <a:rPr kumimoji="0" lang="en-US" sz="2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Wingdings" panose="05000000000000000000" pitchFamily="2" charset="2"/>
              </a:rPr>
            </a:b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Wingdings" panose="05000000000000000000" pitchFamily="2" charset="2"/>
              </a:rPr>
              <a:t>                                                                          noise</a:t>
            </a:r>
            <a:endParaRPr lang="en-US" sz="2000" dirty="0">
              <a:solidFill>
                <a:prstClr val="black"/>
              </a:solidFill>
              <a:latin typeface="Calibri" panose="020F0502020204030204" pitchFamily="34" charset="0"/>
              <a:cs typeface="Calibri" panose="020F0502020204030204" pitchFamily="34" charset="0"/>
              <a:sym typeface="Wingdings" panose="05000000000000000000" pitchFamily="2" charset="2"/>
            </a:endParaRPr>
          </a:p>
          <a:p>
            <a:pPr marL="361950" marR="0" lvl="0" indent="0" algn="l" defTabSz="457200" rtl="0" eaLnBrk="1" fontAlgn="auto" latinLnBrk="0" hangingPunct="1">
              <a:lnSpc>
                <a:spcPct val="100000"/>
              </a:lnSpc>
              <a:spcBef>
                <a:spcPts val="600"/>
              </a:spcBef>
              <a:spcAft>
                <a:spcPts val="0"/>
              </a:spcAft>
              <a:buClr>
                <a:prstClr val="black"/>
              </a:buClr>
              <a:buSzPts val="1800"/>
              <a:buFont typeface="Arial"/>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Wingdings" panose="05000000000000000000" pitchFamily="2" charset="2"/>
              </a:rPr>
              <a:t>                                                                                   </a:t>
            </a:r>
            <a:r>
              <a:rPr kumimoji="0" lang="en-US" sz="2000" b="0"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sym typeface="Wingdings" panose="05000000000000000000" pitchFamily="2" charset="2"/>
              </a:rPr>
              <a:t> </a:t>
            </a:r>
            <a:r>
              <a:rPr kumimoji="0" lang="en-US" sz="2000" b="1"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sym typeface="Wingdings" panose="05000000000000000000" pitchFamily="2" charset="2"/>
              </a:rPr>
              <a:t>full noise</a:t>
            </a:r>
            <a:br>
              <a:rPr kumimoji="0" lang="en-US" sz="2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Wingdings" panose="05000000000000000000" pitchFamily="2" charset="2"/>
              </a:rPr>
            </a:b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Wingdings" panose="05000000000000000000" pitchFamily="2" charset="2"/>
              </a:rPr>
              <a:t>                                                                                    real hardware   </a:t>
            </a:r>
            <a:r>
              <a:rPr lang="en-US" sz="2000" b="1" dirty="0">
                <a:solidFill>
                  <a:prstClr val="black"/>
                </a:solidFill>
                <a:latin typeface="Calibri" panose="020F0502020204030204" pitchFamily="34" charset="0"/>
                <a:cs typeface="Calibri" panose="020F0502020204030204" pitchFamily="34" charset="0"/>
              </a:rPr>
              <a:t> </a:t>
            </a:r>
          </a:p>
          <a:p>
            <a:pPr marL="0" marR="0" lvl="0" indent="0" algn="l" defTabSz="457200" rtl="0" eaLnBrk="1" fontAlgn="auto" latinLnBrk="0" hangingPunct="1">
              <a:lnSpc>
                <a:spcPct val="100000"/>
              </a:lnSpc>
              <a:spcBef>
                <a:spcPts val="600"/>
              </a:spcBef>
              <a:spcAft>
                <a:spcPts val="0"/>
              </a:spcAft>
              <a:buClr>
                <a:prstClr val="black"/>
              </a:buClr>
              <a:buSzPts val="1800"/>
              <a:buFont typeface="Arial"/>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endParaRPr>
          </a:p>
        </p:txBody>
      </p:sp>
      <p:pic>
        <p:nvPicPr>
          <p:cNvPr id="24" name="Image 15">
            <a:extLst>
              <a:ext uri="{FF2B5EF4-FFF2-40B4-BE49-F238E27FC236}">
                <a16:creationId xmlns:a16="http://schemas.microsoft.com/office/drawing/2014/main" id="{989DCEF6-05F8-4195-BD1D-E5ACC8EBAD12}"/>
              </a:ext>
            </a:extLst>
          </p:cNvPr>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a:off x="9542280" y="740061"/>
            <a:ext cx="1037601" cy="326653"/>
          </a:xfrm>
          <a:prstGeom prst="rect">
            <a:avLst/>
          </a:prstGeom>
        </p:spPr>
      </p:pic>
      <p:pic>
        <p:nvPicPr>
          <p:cNvPr id="25" name="Grafik 24">
            <a:extLst>
              <a:ext uri="{FF2B5EF4-FFF2-40B4-BE49-F238E27FC236}">
                <a16:creationId xmlns:a16="http://schemas.microsoft.com/office/drawing/2014/main" id="{87A7A507-EA50-4120-BB72-9874E87D038C}"/>
              </a:ext>
            </a:extLst>
          </p:cNvPr>
          <p:cNvPicPr>
            <a:picLocks noChangeAspect="1"/>
          </p:cNvPicPr>
          <p:nvPr/>
        </p:nvPicPr>
        <p:blipFill>
          <a:blip r:embed="rId12"/>
          <a:stretch>
            <a:fillRect/>
          </a:stretch>
        </p:blipFill>
        <p:spPr>
          <a:xfrm>
            <a:off x="9048328" y="742818"/>
            <a:ext cx="381926" cy="381926"/>
          </a:xfrm>
          <a:prstGeom prst="rect">
            <a:avLst/>
          </a:prstGeom>
        </p:spPr>
      </p:pic>
      <p:pic>
        <p:nvPicPr>
          <p:cNvPr id="26" name="Grafik 25">
            <a:extLst>
              <a:ext uri="{FF2B5EF4-FFF2-40B4-BE49-F238E27FC236}">
                <a16:creationId xmlns:a16="http://schemas.microsoft.com/office/drawing/2014/main" id="{7717DD86-21C8-4C33-B314-2169748EDE8D}"/>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740515" y="644972"/>
            <a:ext cx="469234" cy="479772"/>
          </a:xfrm>
          <a:prstGeom prst="rect">
            <a:avLst/>
          </a:prstGeom>
        </p:spPr>
      </p:pic>
      <p:sp>
        <p:nvSpPr>
          <p:cNvPr id="27" name="Textfeld 26">
            <a:extLst>
              <a:ext uri="{FF2B5EF4-FFF2-40B4-BE49-F238E27FC236}">
                <a16:creationId xmlns:a16="http://schemas.microsoft.com/office/drawing/2014/main" id="{9D4380C4-962C-4F1D-8FCD-A5491EEF90EA}"/>
              </a:ext>
            </a:extLst>
          </p:cNvPr>
          <p:cNvSpPr txBox="1"/>
          <p:nvPr/>
        </p:nvSpPr>
        <p:spPr>
          <a:xfrm>
            <a:off x="11209749" y="620688"/>
            <a:ext cx="808805" cy="615553"/>
          </a:xfrm>
          <a:prstGeom prst="rect">
            <a:avLst/>
          </a:prstGeom>
          <a:noFill/>
        </p:spPr>
        <p:txBody>
          <a:bodyPr wrap="square" rtlCol="0">
            <a:spAutoFit/>
          </a:bodyPr>
          <a:lstStyle/>
          <a:p>
            <a:r>
              <a:rPr lang="de-DE" sz="1600" dirty="0"/>
              <a:t>BMBF</a:t>
            </a:r>
          </a:p>
          <a:p>
            <a:r>
              <a:rPr lang="de-DE" dirty="0" err="1"/>
              <a:t>NiQ</a:t>
            </a:r>
            <a:endParaRPr lang="en-US" dirty="0" err="1"/>
          </a:p>
        </p:txBody>
      </p:sp>
      <p:pic>
        <p:nvPicPr>
          <p:cNvPr id="28" name="Grafik 27">
            <a:extLst>
              <a:ext uri="{FF2B5EF4-FFF2-40B4-BE49-F238E27FC236}">
                <a16:creationId xmlns:a16="http://schemas.microsoft.com/office/drawing/2014/main" id="{6C66617E-FF73-4987-A874-76DD9461D4D1}"/>
              </a:ext>
            </a:extLst>
          </p:cNvPr>
          <p:cNvPicPr>
            <a:picLocks noChangeAspect="1"/>
          </p:cNvPicPr>
          <p:nvPr/>
        </p:nvPicPr>
        <p:blipFill>
          <a:blip r:embed="rId14"/>
          <a:stretch>
            <a:fillRect/>
          </a:stretch>
        </p:blipFill>
        <p:spPr>
          <a:xfrm>
            <a:off x="9552384" y="207749"/>
            <a:ext cx="779689" cy="487632"/>
          </a:xfrm>
          <a:prstGeom prst="rect">
            <a:avLst/>
          </a:prstGeom>
        </p:spPr>
      </p:pic>
      <p:pic>
        <p:nvPicPr>
          <p:cNvPr id="29" name="Grafik 28">
            <a:extLst>
              <a:ext uri="{FF2B5EF4-FFF2-40B4-BE49-F238E27FC236}">
                <a16:creationId xmlns:a16="http://schemas.microsoft.com/office/drawing/2014/main" id="{40AF8814-C131-4AFE-ABA2-5CAE2A0F395D}"/>
              </a:ext>
            </a:extLst>
          </p:cNvPr>
          <p:cNvPicPr>
            <a:picLocks noChangeAspect="1"/>
          </p:cNvPicPr>
          <p:nvPr/>
        </p:nvPicPr>
        <p:blipFill>
          <a:blip r:embed="rId15"/>
          <a:stretch>
            <a:fillRect/>
          </a:stretch>
        </p:blipFill>
        <p:spPr>
          <a:xfrm>
            <a:off x="10623795" y="260648"/>
            <a:ext cx="1160837" cy="294915"/>
          </a:xfrm>
          <a:prstGeom prst="rect">
            <a:avLst/>
          </a:prstGeom>
        </p:spPr>
      </p:pic>
      <p:pic>
        <p:nvPicPr>
          <p:cNvPr id="30" name="Grafik 29">
            <a:extLst>
              <a:ext uri="{FF2B5EF4-FFF2-40B4-BE49-F238E27FC236}">
                <a16:creationId xmlns:a16="http://schemas.microsoft.com/office/drawing/2014/main" id="{DCDC4D71-8A45-4F1B-A9CA-96B81DDF94B3}"/>
              </a:ext>
            </a:extLst>
          </p:cNvPr>
          <p:cNvPicPr>
            <a:picLocks noChangeAspect="1"/>
          </p:cNvPicPr>
          <p:nvPr/>
        </p:nvPicPr>
        <p:blipFill rotWithShape="1">
          <a:blip r:embed="rId16"/>
          <a:srcRect t="79342" r="50818"/>
          <a:stretch/>
        </p:blipFill>
        <p:spPr>
          <a:xfrm>
            <a:off x="8552499" y="260648"/>
            <a:ext cx="927877" cy="375178"/>
          </a:xfrm>
          <a:prstGeom prst="rect">
            <a:avLst/>
          </a:prstGeom>
        </p:spPr>
      </p:pic>
      <p:sp>
        <p:nvSpPr>
          <p:cNvPr id="31" name="Google Shape;346;g2064f897c89_0_432">
            <a:extLst>
              <a:ext uri="{FF2B5EF4-FFF2-40B4-BE49-F238E27FC236}">
                <a16:creationId xmlns:a16="http://schemas.microsoft.com/office/drawing/2014/main" id="{5C72178A-D07F-42AD-8E2B-17FA363A4E58}"/>
              </a:ext>
            </a:extLst>
          </p:cNvPr>
          <p:cNvSpPr txBox="1">
            <a:spLocks noGrp="1"/>
          </p:cNvSpPr>
          <p:nvPr>
            <p:ph type="ftr" idx="11"/>
          </p:nvPr>
        </p:nvSpPr>
        <p:spPr>
          <a:xfrm>
            <a:off x="971599" y="6580801"/>
            <a:ext cx="10236969" cy="160568"/>
          </a:xfrm>
          <a:prstGeom prst="rect">
            <a:avLst/>
          </a:prstGeom>
          <a:noFill/>
          <a:ln>
            <a:noFill/>
          </a:ln>
        </p:spPr>
        <p:txBody>
          <a:bodyPr spcFirstLastPara="1" wrap="square" lIns="0" tIns="0" rIns="0" bIns="0" anchor="t" anchorCtr="0">
            <a:noAutofit/>
          </a:bodyPr>
          <a:lstStyle/>
          <a:p>
            <a:pPr lvl="0"/>
            <a:r>
              <a:rPr lang="en-US" dirty="0"/>
              <a:t>Kerstin Borras          |          Quantum Computing and Quantum Machine Learning          |                      CEPC 2023 Workshop                 |                        27</a:t>
            </a:r>
            <a:r>
              <a:rPr lang="en-US" baseline="30000" dirty="0"/>
              <a:t>th</a:t>
            </a:r>
            <a:r>
              <a:rPr lang="en-US" dirty="0"/>
              <a:t> October  2023</a:t>
            </a:r>
            <a:endParaRPr dirty="0"/>
          </a:p>
        </p:txBody>
      </p:sp>
    </p:spTree>
    <p:extLst>
      <p:ext uri="{BB962C8B-B14F-4D97-AF65-F5344CB8AC3E}">
        <p14:creationId xmlns:p14="http://schemas.microsoft.com/office/powerpoint/2010/main" val="1036331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6" name="Google Shape;226;p32"/>
          <p:cNvSpPr txBox="1">
            <a:spLocks noGrp="1"/>
          </p:cNvSpPr>
          <p:nvPr>
            <p:ph type="body" idx="2"/>
          </p:nvPr>
        </p:nvSpPr>
        <p:spPr>
          <a:xfrm>
            <a:off x="425425" y="1154566"/>
            <a:ext cx="4662463" cy="451200"/>
          </a:xfrm>
          <a:prstGeom prst="rect">
            <a:avLst/>
          </a:prstGeom>
          <a:noFill/>
          <a:ln>
            <a:noFill/>
          </a:ln>
        </p:spPr>
        <p:txBody>
          <a:bodyPr spcFirstLastPara="1" wrap="square" lIns="0" tIns="0" rIns="0" bIns="0" anchor="t" anchorCtr="0">
            <a:noAutofit/>
          </a:bodyPr>
          <a:lstStyle/>
          <a:p>
            <a:pPr marL="342900" lvl="0" algn="l" rtl="0">
              <a:lnSpc>
                <a:spcPct val="100000"/>
              </a:lnSpc>
              <a:spcBef>
                <a:spcPts val="600"/>
              </a:spcBef>
              <a:spcAft>
                <a:spcPts val="0"/>
              </a:spcAft>
              <a:buClr>
                <a:schemeClr val="accent2"/>
              </a:buClr>
              <a:buSzPct val="100000"/>
              <a:buFont typeface="Wingdings" panose="05000000000000000000" pitchFamily="2" charset="2"/>
              <a:buChar char="v"/>
            </a:pPr>
            <a:r>
              <a:rPr lang="de-DE" sz="2000" b="1" dirty="0">
                <a:latin typeface="Calibri" panose="020F0502020204030204" pitchFamily="34" charset="0"/>
                <a:cs typeface="Calibri" panose="020F0502020204030204" pitchFamily="34" charset="0"/>
                <a:sym typeface="Wingdings" panose="05000000000000000000" pitchFamily="2" charset="2"/>
              </a:rPr>
              <a:t>Down sample  8x8 </a:t>
            </a:r>
            <a:r>
              <a:rPr lang="de-DE" sz="2000" b="1" dirty="0" err="1">
                <a:latin typeface="Calibri" panose="020F0502020204030204" pitchFamily="34" charset="0"/>
                <a:cs typeface="Calibri" panose="020F0502020204030204" pitchFamily="34" charset="0"/>
                <a:sym typeface="Wingdings" panose="05000000000000000000" pitchFamily="2" charset="2"/>
              </a:rPr>
              <a:t>pixels</a:t>
            </a:r>
            <a:r>
              <a:rPr lang="de-DE" sz="2000" b="1" dirty="0">
                <a:latin typeface="Calibri" panose="020F0502020204030204" pitchFamily="34" charset="0"/>
                <a:cs typeface="Calibri" panose="020F0502020204030204" pitchFamily="34" charset="0"/>
                <a:sym typeface="Wingdings" panose="05000000000000000000" pitchFamily="2" charset="2"/>
              </a:rPr>
              <a:t>  6 </a:t>
            </a:r>
            <a:r>
              <a:rPr lang="de-DE" sz="2000" b="1" dirty="0" err="1">
                <a:latin typeface="Calibri" panose="020F0502020204030204" pitchFamily="34" charset="0"/>
                <a:cs typeface="Calibri" panose="020F0502020204030204" pitchFamily="34" charset="0"/>
                <a:sym typeface="Wingdings" panose="05000000000000000000" pitchFamily="2" charset="2"/>
              </a:rPr>
              <a:t>qubits</a:t>
            </a:r>
            <a:endParaRPr lang="de-DE" sz="2000" b="1" dirty="0">
              <a:latin typeface="Calibri" panose="020F0502020204030204" pitchFamily="34" charset="0"/>
              <a:cs typeface="Calibri" panose="020F0502020204030204" pitchFamily="34" charset="0"/>
              <a:sym typeface="Wingdings" panose="05000000000000000000" pitchFamily="2" charset="2"/>
            </a:endParaRPr>
          </a:p>
        </p:txBody>
      </p:sp>
      <p:sp>
        <p:nvSpPr>
          <p:cNvPr id="223" name="Google Shape;223;p32"/>
          <p:cNvSpPr txBox="1">
            <a:spLocks noGrp="1"/>
          </p:cNvSpPr>
          <p:nvPr>
            <p:ph type="title"/>
          </p:nvPr>
        </p:nvSpPr>
        <p:spPr>
          <a:xfrm>
            <a:off x="407368" y="366311"/>
            <a:ext cx="11376000" cy="4512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accent1"/>
              </a:buClr>
              <a:buSzPts val="3000"/>
              <a:buFont typeface="Arial"/>
              <a:buNone/>
            </a:pPr>
            <a:r>
              <a:rPr lang="de-DE" dirty="0">
                <a:latin typeface="Calibri" panose="020F0502020204030204" pitchFamily="34" charset="0"/>
                <a:cs typeface="Calibri" panose="020F0502020204030204" pitchFamily="34" charset="0"/>
              </a:rPr>
              <a:t>Hybrid Q-GAN in </a:t>
            </a:r>
            <a:r>
              <a:rPr lang="de-DE" dirty="0" err="1">
                <a:latin typeface="Calibri" panose="020F0502020204030204" pitchFamily="34" charset="0"/>
                <a:cs typeface="Calibri" panose="020F0502020204030204" pitchFamily="34" charset="0"/>
              </a:rPr>
              <a:t>Two</a:t>
            </a:r>
            <a:r>
              <a:rPr lang="de-DE" dirty="0">
                <a:latin typeface="Calibri" panose="020F0502020204030204" pitchFamily="34" charset="0"/>
                <a:cs typeface="Calibri" panose="020F0502020204030204" pitchFamily="34" charset="0"/>
              </a:rPr>
              <a:t> </a:t>
            </a:r>
            <a:r>
              <a:rPr lang="de-DE" dirty="0" err="1">
                <a:latin typeface="Calibri" panose="020F0502020204030204" pitchFamily="34" charset="0"/>
                <a:cs typeface="Calibri" panose="020F0502020204030204" pitchFamily="34" charset="0"/>
              </a:rPr>
              <a:t>Dimensions</a:t>
            </a:r>
            <a:r>
              <a:rPr lang="de-DE" dirty="0">
                <a:latin typeface="Calibri" panose="020F0502020204030204" pitchFamily="34" charset="0"/>
                <a:cs typeface="Calibri" panose="020F0502020204030204" pitchFamily="34" charset="0"/>
              </a:rPr>
              <a:t>  </a:t>
            </a:r>
            <a:endParaRPr dirty="0">
              <a:latin typeface="Calibri" panose="020F0502020204030204" pitchFamily="34" charset="0"/>
              <a:cs typeface="Calibri" panose="020F0502020204030204" pitchFamily="34" charset="0"/>
            </a:endParaRPr>
          </a:p>
        </p:txBody>
      </p:sp>
      <p:sp>
        <p:nvSpPr>
          <p:cNvPr id="225" name="Google Shape;225;p32"/>
          <p:cNvSpPr txBox="1">
            <a:spLocks noGrp="1"/>
          </p:cNvSpPr>
          <p:nvPr>
            <p:ph type="body" idx="1"/>
          </p:nvPr>
        </p:nvSpPr>
        <p:spPr>
          <a:xfrm>
            <a:off x="408632" y="817500"/>
            <a:ext cx="11376000" cy="379200"/>
          </a:xfrm>
          <a:prstGeom prst="rect">
            <a:avLst/>
          </a:prstGeom>
          <a:noFill/>
          <a:ln>
            <a:noFill/>
          </a:ln>
        </p:spPr>
        <p:txBody>
          <a:bodyPr spcFirstLastPara="1" wrap="square" lIns="0" tIns="0" rIns="0" bIns="0" anchor="t" anchorCtr="0">
            <a:noAutofit/>
          </a:bodyPr>
          <a:lstStyle/>
          <a:p>
            <a:pPr marL="0" lvl="0" indent="0" algn="l" rtl="0">
              <a:lnSpc>
                <a:spcPct val="110000"/>
              </a:lnSpc>
              <a:spcBef>
                <a:spcPts val="0"/>
              </a:spcBef>
              <a:spcAft>
                <a:spcPts val="0"/>
              </a:spcAft>
              <a:buClr>
                <a:schemeClr val="accent2"/>
              </a:buClr>
              <a:buSzPts val="1800"/>
              <a:buNone/>
            </a:pPr>
            <a:r>
              <a:rPr lang="de-DE" dirty="0">
                <a:latin typeface="Calibri" panose="020F0502020204030204" pitchFamily="34" charset="0"/>
                <a:cs typeface="Calibri" panose="020F0502020204030204" pitchFamily="34" charset="0"/>
              </a:rPr>
              <a:t>E</a:t>
            </a:r>
            <a:r>
              <a:rPr lang="en-US" dirty="0" err="1">
                <a:latin typeface="Calibri" panose="020F0502020204030204" pitchFamily="34" charset="0"/>
                <a:cs typeface="Calibri" panose="020F0502020204030204" pitchFamily="34" charset="0"/>
              </a:rPr>
              <a:t>arly</a:t>
            </a:r>
            <a:r>
              <a:rPr lang="en-US" dirty="0">
                <a:latin typeface="Calibri" panose="020F0502020204030204" pitchFamily="34" charset="0"/>
                <a:cs typeface="Calibri" panose="020F0502020204030204" pitchFamily="34" charset="0"/>
              </a:rPr>
              <a:t> examples in Experimental Particle Physics</a:t>
            </a:r>
            <a:endParaRPr dirty="0">
              <a:latin typeface="Calibri" panose="020F0502020204030204" pitchFamily="34" charset="0"/>
              <a:cs typeface="Calibri" panose="020F0502020204030204" pitchFamily="34" charset="0"/>
            </a:endParaRPr>
          </a:p>
        </p:txBody>
      </p:sp>
      <p:pic>
        <p:nvPicPr>
          <p:cNvPr id="5" name="Grafik 4">
            <a:extLst>
              <a:ext uri="{FF2B5EF4-FFF2-40B4-BE49-F238E27FC236}">
                <a16:creationId xmlns:a16="http://schemas.microsoft.com/office/drawing/2014/main" id="{698C800F-E27D-4B22-A69D-652C3E977548}"/>
              </a:ext>
            </a:extLst>
          </p:cNvPr>
          <p:cNvPicPr>
            <a:picLocks noChangeAspect="1"/>
          </p:cNvPicPr>
          <p:nvPr/>
        </p:nvPicPr>
        <p:blipFill rotWithShape="1">
          <a:blip r:embed="rId3"/>
          <a:srcRect t="9589"/>
          <a:stretch/>
        </p:blipFill>
        <p:spPr>
          <a:xfrm>
            <a:off x="479376" y="1561750"/>
            <a:ext cx="2379515" cy="2083274"/>
          </a:xfrm>
          <a:prstGeom prst="rect">
            <a:avLst/>
          </a:prstGeom>
        </p:spPr>
      </p:pic>
      <p:pic>
        <p:nvPicPr>
          <p:cNvPr id="6" name="Grafik 5">
            <a:extLst>
              <a:ext uri="{FF2B5EF4-FFF2-40B4-BE49-F238E27FC236}">
                <a16:creationId xmlns:a16="http://schemas.microsoft.com/office/drawing/2014/main" id="{3ED8BF8A-649D-477E-A17A-66BD2949451A}"/>
              </a:ext>
            </a:extLst>
          </p:cNvPr>
          <p:cNvPicPr>
            <a:picLocks noChangeAspect="1"/>
          </p:cNvPicPr>
          <p:nvPr/>
        </p:nvPicPr>
        <p:blipFill rotWithShape="1">
          <a:blip r:embed="rId4"/>
          <a:srcRect t="11886"/>
          <a:stretch/>
        </p:blipFill>
        <p:spPr>
          <a:xfrm>
            <a:off x="2999861" y="1631082"/>
            <a:ext cx="2319275" cy="2013736"/>
          </a:xfrm>
          <a:prstGeom prst="rect">
            <a:avLst/>
          </a:prstGeom>
        </p:spPr>
      </p:pic>
      <p:pic>
        <p:nvPicPr>
          <p:cNvPr id="8" name="Grafik 7">
            <a:extLst>
              <a:ext uri="{FF2B5EF4-FFF2-40B4-BE49-F238E27FC236}">
                <a16:creationId xmlns:a16="http://schemas.microsoft.com/office/drawing/2014/main" id="{6CBF3CE2-CDA4-422B-A1A6-59914F75D988}"/>
              </a:ext>
            </a:extLst>
          </p:cNvPr>
          <p:cNvPicPr>
            <a:picLocks noChangeAspect="1"/>
          </p:cNvPicPr>
          <p:nvPr/>
        </p:nvPicPr>
        <p:blipFill>
          <a:blip r:embed="rId5"/>
          <a:stretch>
            <a:fillRect/>
          </a:stretch>
        </p:blipFill>
        <p:spPr>
          <a:xfrm>
            <a:off x="5469322" y="825904"/>
            <a:ext cx="2145520" cy="1392305"/>
          </a:xfrm>
          <a:prstGeom prst="rect">
            <a:avLst/>
          </a:prstGeom>
        </p:spPr>
      </p:pic>
      <p:pic>
        <p:nvPicPr>
          <p:cNvPr id="10" name="Grafik 9">
            <a:extLst>
              <a:ext uri="{FF2B5EF4-FFF2-40B4-BE49-F238E27FC236}">
                <a16:creationId xmlns:a16="http://schemas.microsoft.com/office/drawing/2014/main" id="{4A928507-4185-482B-B49B-2AB3A6A378FB}"/>
              </a:ext>
            </a:extLst>
          </p:cNvPr>
          <p:cNvPicPr>
            <a:picLocks noChangeAspect="1"/>
          </p:cNvPicPr>
          <p:nvPr/>
        </p:nvPicPr>
        <p:blipFill>
          <a:blip r:embed="rId6"/>
          <a:stretch>
            <a:fillRect/>
          </a:stretch>
        </p:blipFill>
        <p:spPr>
          <a:xfrm>
            <a:off x="5486440" y="2303561"/>
            <a:ext cx="2111283" cy="1363775"/>
          </a:xfrm>
          <a:prstGeom prst="rect">
            <a:avLst/>
          </a:prstGeom>
        </p:spPr>
      </p:pic>
      <p:grpSp>
        <p:nvGrpSpPr>
          <p:cNvPr id="22" name="Gruppieren 21">
            <a:extLst>
              <a:ext uri="{FF2B5EF4-FFF2-40B4-BE49-F238E27FC236}">
                <a16:creationId xmlns:a16="http://schemas.microsoft.com/office/drawing/2014/main" id="{17DBF5D5-9B76-4A17-9E66-BEEE99C88FE3}"/>
              </a:ext>
            </a:extLst>
          </p:cNvPr>
          <p:cNvGrpSpPr/>
          <p:nvPr/>
        </p:nvGrpSpPr>
        <p:grpSpPr>
          <a:xfrm>
            <a:off x="8562415" y="1736137"/>
            <a:ext cx="2856244" cy="4861192"/>
            <a:chOff x="8562415" y="1736137"/>
            <a:chExt cx="2856244" cy="4861192"/>
          </a:xfrm>
        </p:grpSpPr>
        <p:pic>
          <p:nvPicPr>
            <p:cNvPr id="18" name="Grafik 17">
              <a:extLst>
                <a:ext uri="{FF2B5EF4-FFF2-40B4-BE49-F238E27FC236}">
                  <a16:creationId xmlns:a16="http://schemas.microsoft.com/office/drawing/2014/main" id="{271D066B-857F-43D0-8B49-83014BB09174}"/>
                </a:ext>
              </a:extLst>
            </p:cNvPr>
            <p:cNvPicPr>
              <a:picLocks noChangeAspect="1"/>
            </p:cNvPicPr>
            <p:nvPr/>
          </p:nvPicPr>
          <p:blipFill>
            <a:blip r:embed="rId7"/>
            <a:stretch>
              <a:fillRect/>
            </a:stretch>
          </p:blipFill>
          <p:spPr>
            <a:xfrm>
              <a:off x="8562415" y="1736137"/>
              <a:ext cx="2843142" cy="2381295"/>
            </a:xfrm>
            <a:prstGeom prst="rect">
              <a:avLst/>
            </a:prstGeom>
          </p:spPr>
        </p:pic>
        <p:pic>
          <p:nvPicPr>
            <p:cNvPr id="19" name="Grafik 18">
              <a:extLst>
                <a:ext uri="{FF2B5EF4-FFF2-40B4-BE49-F238E27FC236}">
                  <a16:creationId xmlns:a16="http://schemas.microsoft.com/office/drawing/2014/main" id="{1F1D4983-A041-429A-8E97-9849D272B736}"/>
                </a:ext>
              </a:extLst>
            </p:cNvPr>
            <p:cNvPicPr>
              <a:picLocks noChangeAspect="1"/>
            </p:cNvPicPr>
            <p:nvPr/>
          </p:nvPicPr>
          <p:blipFill>
            <a:blip r:embed="rId8"/>
            <a:stretch>
              <a:fillRect/>
            </a:stretch>
          </p:blipFill>
          <p:spPr>
            <a:xfrm>
              <a:off x="8562415" y="4216034"/>
              <a:ext cx="2856244" cy="2381295"/>
            </a:xfrm>
            <a:prstGeom prst="rect">
              <a:avLst/>
            </a:prstGeom>
          </p:spPr>
        </p:pic>
      </p:grpSp>
      <p:grpSp>
        <p:nvGrpSpPr>
          <p:cNvPr id="21" name="Gruppieren 20">
            <a:extLst>
              <a:ext uri="{FF2B5EF4-FFF2-40B4-BE49-F238E27FC236}">
                <a16:creationId xmlns:a16="http://schemas.microsoft.com/office/drawing/2014/main" id="{0F5B9932-B171-4CA7-9AC9-68F95D5ADA20}"/>
              </a:ext>
            </a:extLst>
          </p:cNvPr>
          <p:cNvGrpSpPr/>
          <p:nvPr/>
        </p:nvGrpSpPr>
        <p:grpSpPr>
          <a:xfrm>
            <a:off x="441160" y="3684918"/>
            <a:ext cx="8136990" cy="2840426"/>
            <a:chOff x="441160" y="3684918"/>
            <a:chExt cx="8136990" cy="2840426"/>
          </a:xfrm>
        </p:grpSpPr>
        <p:pic>
          <p:nvPicPr>
            <p:cNvPr id="13" name="Grafik 12">
              <a:extLst>
                <a:ext uri="{FF2B5EF4-FFF2-40B4-BE49-F238E27FC236}">
                  <a16:creationId xmlns:a16="http://schemas.microsoft.com/office/drawing/2014/main" id="{E4F218A1-A9D2-4B9C-B2BB-248649007B30}"/>
                </a:ext>
              </a:extLst>
            </p:cNvPr>
            <p:cNvPicPr>
              <a:picLocks noChangeAspect="1"/>
            </p:cNvPicPr>
            <p:nvPr/>
          </p:nvPicPr>
          <p:blipFill>
            <a:blip r:embed="rId9"/>
            <a:stretch>
              <a:fillRect/>
            </a:stretch>
          </p:blipFill>
          <p:spPr>
            <a:xfrm>
              <a:off x="3970608" y="3684918"/>
              <a:ext cx="2431266" cy="1363775"/>
            </a:xfrm>
            <a:prstGeom prst="rect">
              <a:avLst/>
            </a:prstGeom>
          </p:spPr>
        </p:pic>
        <p:pic>
          <p:nvPicPr>
            <p:cNvPr id="17" name="Grafik 16">
              <a:extLst>
                <a:ext uri="{FF2B5EF4-FFF2-40B4-BE49-F238E27FC236}">
                  <a16:creationId xmlns:a16="http://schemas.microsoft.com/office/drawing/2014/main" id="{2D0BFB06-852B-4AAD-AA1D-690814E4BA8B}"/>
                </a:ext>
              </a:extLst>
            </p:cNvPr>
            <p:cNvPicPr>
              <a:picLocks noChangeAspect="1"/>
            </p:cNvPicPr>
            <p:nvPr/>
          </p:nvPicPr>
          <p:blipFill>
            <a:blip r:embed="rId10"/>
            <a:stretch>
              <a:fillRect/>
            </a:stretch>
          </p:blipFill>
          <p:spPr>
            <a:xfrm>
              <a:off x="441160" y="5014924"/>
              <a:ext cx="6230904" cy="1510420"/>
            </a:xfrm>
            <a:prstGeom prst="rect">
              <a:avLst/>
            </a:prstGeom>
          </p:spPr>
        </p:pic>
        <p:sp>
          <p:nvSpPr>
            <p:cNvPr id="24" name="Google Shape;226;p32">
              <a:extLst>
                <a:ext uri="{FF2B5EF4-FFF2-40B4-BE49-F238E27FC236}">
                  <a16:creationId xmlns:a16="http://schemas.microsoft.com/office/drawing/2014/main" id="{9B193F67-F6B0-4CBB-9044-E586161C5632}"/>
                </a:ext>
              </a:extLst>
            </p:cNvPr>
            <p:cNvSpPr txBox="1">
              <a:spLocks/>
            </p:cNvSpPr>
            <p:nvPr/>
          </p:nvSpPr>
          <p:spPr>
            <a:xfrm>
              <a:off x="441160" y="3789040"/>
              <a:ext cx="8136990" cy="4512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42900" algn="l" rtl="0">
                <a:lnSpc>
                  <a:spcPct val="110000"/>
                </a:lnSpc>
                <a:spcBef>
                  <a:spcPts val="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1pPr>
              <a:lvl2pPr marL="914400" marR="0" lvl="1" indent="-342900" algn="l" rtl="0">
                <a:lnSpc>
                  <a:spcPct val="100000"/>
                </a:lnSpc>
                <a:spcBef>
                  <a:spcPts val="1200"/>
                </a:spcBef>
                <a:spcAft>
                  <a:spcPts val="0"/>
                </a:spcAft>
                <a:buClr>
                  <a:schemeClr val="dk1"/>
                </a:buClr>
                <a:buSzPts val="1800"/>
                <a:buFont typeface="Arial"/>
                <a:buChar char="•"/>
                <a:defRPr sz="1600" b="0" i="0" u="none" strike="noStrike" cap="none">
                  <a:solidFill>
                    <a:schemeClr val="dk1"/>
                  </a:solidFill>
                  <a:latin typeface="Arial"/>
                  <a:ea typeface="Arial"/>
                  <a:cs typeface="Arial"/>
                  <a:sym typeface="Arial"/>
                </a:defRPr>
              </a:lvl2pPr>
              <a:lvl3pPr marL="1371600" marR="0" lvl="2" indent="-342900" algn="l" rtl="0">
                <a:lnSpc>
                  <a:spcPct val="100000"/>
                </a:lnSpc>
                <a:spcBef>
                  <a:spcPts val="800"/>
                </a:spcBef>
                <a:spcAft>
                  <a:spcPts val="0"/>
                </a:spcAft>
                <a:buClr>
                  <a:schemeClr val="dk1"/>
                </a:buClr>
                <a:buSzPts val="1800"/>
                <a:buFont typeface="Arial"/>
                <a:buChar char="•"/>
                <a:defRPr sz="1600" b="0" i="0" u="none" strike="noStrike" cap="none">
                  <a:solidFill>
                    <a:schemeClr val="dk1"/>
                  </a:solidFill>
                  <a:latin typeface="Arial"/>
                  <a:ea typeface="Arial"/>
                  <a:cs typeface="Arial"/>
                  <a:sym typeface="Arial"/>
                </a:defRPr>
              </a:lvl3pPr>
              <a:lvl4pPr marL="1828800" marR="0" lvl="3" indent="-342900" algn="l" rtl="0">
                <a:lnSpc>
                  <a:spcPct val="100000"/>
                </a:lnSpc>
                <a:spcBef>
                  <a:spcPts val="800"/>
                </a:spcBef>
                <a:spcAft>
                  <a:spcPts val="0"/>
                </a:spcAft>
                <a:buClr>
                  <a:schemeClr val="dk1"/>
                </a:buClr>
                <a:buSzPts val="1800"/>
                <a:buFont typeface="Arial"/>
                <a:buChar char="•"/>
                <a:defRPr sz="1600" b="0" i="0" u="none" strike="noStrike" cap="none">
                  <a:solidFill>
                    <a:schemeClr val="dk1"/>
                  </a:solidFill>
                  <a:latin typeface="Arial"/>
                  <a:ea typeface="Arial"/>
                  <a:cs typeface="Arial"/>
                  <a:sym typeface="Arial"/>
                </a:defRPr>
              </a:lvl4pPr>
              <a:lvl5pPr marL="2286000" marR="0" lvl="4" indent="-342900" algn="l" rtl="0">
                <a:lnSpc>
                  <a:spcPct val="100000"/>
                </a:lnSpc>
                <a:spcBef>
                  <a:spcPts val="800"/>
                </a:spcBef>
                <a:spcAft>
                  <a:spcPts val="0"/>
                </a:spcAft>
                <a:buClr>
                  <a:schemeClr val="dk1"/>
                </a:buClr>
                <a:buSzPts val="1800"/>
                <a:buFont typeface="Arial"/>
                <a:buChar char="•"/>
                <a:defRPr sz="1600" b="0" i="0" u="none" strike="noStrike" cap="none">
                  <a:solidFill>
                    <a:schemeClr val="dk1"/>
                  </a:solidFill>
                  <a:latin typeface="Arial"/>
                  <a:ea typeface="Arial"/>
                  <a:cs typeface="Arial"/>
                  <a:sym typeface="Arial"/>
                </a:defRPr>
              </a:lvl5pPr>
              <a:lvl6pPr marL="2743200" marR="0" lvl="5" indent="-342900" algn="l" rtl="0">
                <a:lnSpc>
                  <a:spcPct val="90000"/>
                </a:lnSpc>
                <a:spcBef>
                  <a:spcPts val="8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pPr marL="342900">
                <a:lnSpc>
                  <a:spcPct val="100000"/>
                </a:lnSpc>
                <a:spcBef>
                  <a:spcPts val="600"/>
                </a:spcBef>
                <a:buClr>
                  <a:schemeClr val="accent2"/>
                </a:buClr>
                <a:buSzPct val="100000"/>
                <a:buFont typeface="Wingdings" panose="05000000000000000000" pitchFamily="2" charset="2"/>
                <a:buChar char="v"/>
              </a:pPr>
              <a:r>
                <a:rPr lang="de-DE" sz="2000" b="1" dirty="0" err="1">
                  <a:latin typeface="Calibri" panose="020F0502020204030204" pitchFamily="34" charset="0"/>
                  <a:cs typeface="Calibri" panose="020F0502020204030204" pitchFamily="34" charset="0"/>
                  <a:sym typeface="Wingdings" panose="05000000000000000000" pitchFamily="2" charset="2"/>
                </a:rPr>
                <a:t>Adapt</a:t>
              </a:r>
              <a:r>
                <a:rPr lang="de-DE" sz="2000" b="1" dirty="0">
                  <a:latin typeface="Calibri" panose="020F0502020204030204" pitchFamily="34" charset="0"/>
                  <a:cs typeface="Calibri" panose="020F0502020204030204" pitchFamily="34" charset="0"/>
                  <a:sym typeface="Wingdings" panose="05000000000000000000" pitchFamily="2" charset="2"/>
                </a:rPr>
                <a:t> </a:t>
              </a:r>
              <a:r>
                <a:rPr lang="de-DE" sz="2000" b="1" dirty="0" err="1">
                  <a:latin typeface="Calibri" panose="020F0502020204030204" pitchFamily="34" charset="0"/>
                  <a:cs typeface="Calibri" panose="020F0502020204030204" pitchFamily="34" charset="0"/>
                  <a:sym typeface="Wingdings" panose="05000000000000000000" pitchFamily="2" charset="2"/>
                </a:rPr>
                <a:t>Tree</a:t>
              </a:r>
              <a:r>
                <a:rPr lang="de-DE" sz="2000" b="1" dirty="0">
                  <a:latin typeface="Calibri" panose="020F0502020204030204" pitchFamily="34" charset="0"/>
                  <a:cs typeface="Calibri" panose="020F0502020204030204" pitchFamily="34" charset="0"/>
                  <a:sym typeface="Wingdings" panose="05000000000000000000" pitchFamily="2" charset="2"/>
                </a:rPr>
                <a:t> Tensor Network</a:t>
              </a:r>
            </a:p>
          </p:txBody>
        </p:sp>
        <p:sp>
          <p:nvSpPr>
            <p:cNvPr id="20" name="Textfeld 19">
              <a:extLst>
                <a:ext uri="{FF2B5EF4-FFF2-40B4-BE49-F238E27FC236}">
                  <a16:creationId xmlns:a16="http://schemas.microsoft.com/office/drawing/2014/main" id="{F91A5BBE-66B5-4CC7-99FE-57DBA629635B}"/>
                </a:ext>
              </a:extLst>
            </p:cNvPr>
            <p:cNvSpPr txBox="1"/>
            <p:nvPr/>
          </p:nvSpPr>
          <p:spPr>
            <a:xfrm>
              <a:off x="911424" y="4240240"/>
              <a:ext cx="2880320" cy="646331"/>
            </a:xfrm>
            <a:prstGeom prst="rect">
              <a:avLst/>
            </a:prstGeom>
            <a:noFill/>
          </p:spPr>
          <p:txBody>
            <a:bodyPr wrap="square" rtlCol="0">
              <a:spAutoFit/>
            </a:bodyPr>
            <a:lstStyle/>
            <a:p>
              <a:r>
                <a:rPr lang="en-US" sz="900" dirty="0">
                  <a:latin typeface="Calibri" panose="020F0502020204030204" pitchFamily="34" charset="0"/>
                  <a:cs typeface="Calibri" panose="020F0502020204030204" pitchFamily="34" charset="0"/>
                </a:rPr>
                <a:t>Grant, E., Benedetti, M., Cao, S.</a:t>
              </a:r>
              <a:r>
                <a:rPr lang="en-US" sz="900" i="1" dirty="0">
                  <a:latin typeface="Calibri" panose="020F0502020204030204" pitchFamily="34" charset="0"/>
                  <a:cs typeface="Calibri" panose="020F0502020204030204" pitchFamily="34" charset="0"/>
                </a:rPr>
                <a:t>et al.</a:t>
              </a:r>
            </a:p>
            <a:p>
              <a:r>
                <a:rPr lang="en-US" sz="900" dirty="0">
                  <a:latin typeface="Calibri" panose="020F0502020204030204" pitchFamily="34" charset="0"/>
                  <a:cs typeface="Calibri" panose="020F0502020204030204" pitchFamily="34" charset="0"/>
                </a:rPr>
                <a:t>Hierarchical quantum classifiers.</a:t>
              </a:r>
            </a:p>
            <a:p>
              <a:r>
                <a:rPr lang="en-US" sz="900" i="1" dirty="0" err="1">
                  <a:latin typeface="Calibri" panose="020F0502020204030204" pitchFamily="34" charset="0"/>
                  <a:cs typeface="Calibri" panose="020F0502020204030204" pitchFamily="34" charset="0"/>
                </a:rPr>
                <a:t>npjQuantum</a:t>
              </a:r>
              <a:r>
                <a:rPr lang="en-US" sz="900" i="1" dirty="0">
                  <a:latin typeface="Calibri" panose="020F0502020204030204" pitchFamily="34" charset="0"/>
                  <a:cs typeface="Calibri" panose="020F0502020204030204" pitchFamily="34" charset="0"/>
                </a:rPr>
                <a:t> Inf</a:t>
              </a:r>
              <a:r>
                <a:rPr lang="en-US" sz="900" b="1" dirty="0">
                  <a:latin typeface="Calibri" panose="020F0502020204030204" pitchFamily="34" charset="0"/>
                  <a:cs typeface="Calibri" panose="020F0502020204030204" pitchFamily="34" charset="0"/>
                </a:rPr>
                <a:t>4,</a:t>
              </a:r>
              <a:r>
                <a:rPr lang="en-US" sz="900" dirty="0">
                  <a:latin typeface="Calibri" panose="020F0502020204030204" pitchFamily="34" charset="0"/>
                  <a:cs typeface="Calibri" panose="020F0502020204030204" pitchFamily="34" charset="0"/>
                </a:rPr>
                <a:t>65 (2018). https://doi.org/10.1038/s41534-018-0116-9</a:t>
              </a:r>
              <a:endParaRPr lang="en-US" sz="200" dirty="0">
                <a:latin typeface="Calibri" panose="020F0502020204030204" pitchFamily="34" charset="0"/>
                <a:cs typeface="Calibri" panose="020F0502020204030204" pitchFamily="34" charset="0"/>
              </a:endParaRPr>
            </a:p>
          </p:txBody>
        </p:sp>
      </p:grpSp>
      <p:pic>
        <p:nvPicPr>
          <p:cNvPr id="25" name="Image 15">
            <a:extLst>
              <a:ext uri="{FF2B5EF4-FFF2-40B4-BE49-F238E27FC236}">
                <a16:creationId xmlns:a16="http://schemas.microsoft.com/office/drawing/2014/main" id="{E19781C2-F51F-4F78-80CF-374F00532888}"/>
              </a:ext>
            </a:extLst>
          </p:cNvPr>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a:off x="9542280" y="740061"/>
            <a:ext cx="1037601" cy="326653"/>
          </a:xfrm>
          <a:prstGeom prst="rect">
            <a:avLst/>
          </a:prstGeom>
        </p:spPr>
      </p:pic>
      <p:pic>
        <p:nvPicPr>
          <p:cNvPr id="26" name="Grafik 25">
            <a:extLst>
              <a:ext uri="{FF2B5EF4-FFF2-40B4-BE49-F238E27FC236}">
                <a16:creationId xmlns:a16="http://schemas.microsoft.com/office/drawing/2014/main" id="{87BC8038-693C-44ED-956C-801A7C804736}"/>
              </a:ext>
            </a:extLst>
          </p:cNvPr>
          <p:cNvPicPr>
            <a:picLocks noChangeAspect="1"/>
          </p:cNvPicPr>
          <p:nvPr/>
        </p:nvPicPr>
        <p:blipFill>
          <a:blip r:embed="rId12"/>
          <a:stretch>
            <a:fillRect/>
          </a:stretch>
        </p:blipFill>
        <p:spPr>
          <a:xfrm>
            <a:off x="9048328" y="742818"/>
            <a:ext cx="381926" cy="381926"/>
          </a:xfrm>
          <a:prstGeom prst="rect">
            <a:avLst/>
          </a:prstGeom>
        </p:spPr>
      </p:pic>
      <p:pic>
        <p:nvPicPr>
          <p:cNvPr id="27" name="Grafik 26">
            <a:extLst>
              <a:ext uri="{FF2B5EF4-FFF2-40B4-BE49-F238E27FC236}">
                <a16:creationId xmlns:a16="http://schemas.microsoft.com/office/drawing/2014/main" id="{32BBCF4D-B1C4-4247-868B-44E009F9B84B}"/>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740515" y="644972"/>
            <a:ext cx="469234" cy="479772"/>
          </a:xfrm>
          <a:prstGeom prst="rect">
            <a:avLst/>
          </a:prstGeom>
        </p:spPr>
      </p:pic>
      <p:sp>
        <p:nvSpPr>
          <p:cNvPr id="28" name="Textfeld 27">
            <a:extLst>
              <a:ext uri="{FF2B5EF4-FFF2-40B4-BE49-F238E27FC236}">
                <a16:creationId xmlns:a16="http://schemas.microsoft.com/office/drawing/2014/main" id="{1DE7128D-4EF6-4EC6-8EB6-F9EC4BB75FF4}"/>
              </a:ext>
            </a:extLst>
          </p:cNvPr>
          <p:cNvSpPr txBox="1"/>
          <p:nvPr/>
        </p:nvSpPr>
        <p:spPr>
          <a:xfrm>
            <a:off x="11209749" y="620688"/>
            <a:ext cx="808805" cy="615553"/>
          </a:xfrm>
          <a:prstGeom prst="rect">
            <a:avLst/>
          </a:prstGeom>
          <a:noFill/>
        </p:spPr>
        <p:txBody>
          <a:bodyPr wrap="square" rtlCol="0">
            <a:spAutoFit/>
          </a:bodyPr>
          <a:lstStyle/>
          <a:p>
            <a:r>
              <a:rPr lang="de-DE" sz="1600" dirty="0"/>
              <a:t>BMBF</a:t>
            </a:r>
          </a:p>
          <a:p>
            <a:r>
              <a:rPr lang="de-DE" dirty="0" err="1"/>
              <a:t>NiQ</a:t>
            </a:r>
            <a:endParaRPr lang="en-US" dirty="0" err="1"/>
          </a:p>
        </p:txBody>
      </p:sp>
      <p:pic>
        <p:nvPicPr>
          <p:cNvPr id="29" name="Grafik 28">
            <a:extLst>
              <a:ext uri="{FF2B5EF4-FFF2-40B4-BE49-F238E27FC236}">
                <a16:creationId xmlns:a16="http://schemas.microsoft.com/office/drawing/2014/main" id="{1426ACBC-17D2-42D0-BF41-A5F0F4E7C555}"/>
              </a:ext>
            </a:extLst>
          </p:cNvPr>
          <p:cNvPicPr>
            <a:picLocks noChangeAspect="1"/>
          </p:cNvPicPr>
          <p:nvPr/>
        </p:nvPicPr>
        <p:blipFill>
          <a:blip r:embed="rId14"/>
          <a:stretch>
            <a:fillRect/>
          </a:stretch>
        </p:blipFill>
        <p:spPr>
          <a:xfrm>
            <a:off x="9552384" y="207749"/>
            <a:ext cx="779689" cy="487632"/>
          </a:xfrm>
          <a:prstGeom prst="rect">
            <a:avLst/>
          </a:prstGeom>
        </p:spPr>
      </p:pic>
      <p:pic>
        <p:nvPicPr>
          <p:cNvPr id="30" name="Grafik 29">
            <a:extLst>
              <a:ext uri="{FF2B5EF4-FFF2-40B4-BE49-F238E27FC236}">
                <a16:creationId xmlns:a16="http://schemas.microsoft.com/office/drawing/2014/main" id="{BA259FFC-D299-41FA-AC8A-BE31E56FD028}"/>
              </a:ext>
            </a:extLst>
          </p:cNvPr>
          <p:cNvPicPr>
            <a:picLocks noChangeAspect="1"/>
          </p:cNvPicPr>
          <p:nvPr/>
        </p:nvPicPr>
        <p:blipFill>
          <a:blip r:embed="rId15"/>
          <a:stretch>
            <a:fillRect/>
          </a:stretch>
        </p:blipFill>
        <p:spPr>
          <a:xfrm>
            <a:off x="10623795" y="260648"/>
            <a:ext cx="1160837" cy="294915"/>
          </a:xfrm>
          <a:prstGeom prst="rect">
            <a:avLst/>
          </a:prstGeom>
        </p:spPr>
      </p:pic>
      <p:pic>
        <p:nvPicPr>
          <p:cNvPr id="31" name="Grafik 30">
            <a:extLst>
              <a:ext uri="{FF2B5EF4-FFF2-40B4-BE49-F238E27FC236}">
                <a16:creationId xmlns:a16="http://schemas.microsoft.com/office/drawing/2014/main" id="{118A8DDB-2388-4629-B93F-216730602AC8}"/>
              </a:ext>
            </a:extLst>
          </p:cNvPr>
          <p:cNvPicPr>
            <a:picLocks noChangeAspect="1"/>
          </p:cNvPicPr>
          <p:nvPr/>
        </p:nvPicPr>
        <p:blipFill rotWithShape="1">
          <a:blip r:embed="rId16"/>
          <a:srcRect t="79342" r="50818"/>
          <a:stretch/>
        </p:blipFill>
        <p:spPr>
          <a:xfrm>
            <a:off x="8552499" y="260648"/>
            <a:ext cx="927877" cy="375178"/>
          </a:xfrm>
          <a:prstGeom prst="rect">
            <a:avLst/>
          </a:prstGeom>
        </p:spPr>
      </p:pic>
      <p:sp>
        <p:nvSpPr>
          <p:cNvPr id="32" name="Google Shape;346;g2064f897c89_0_432">
            <a:extLst>
              <a:ext uri="{FF2B5EF4-FFF2-40B4-BE49-F238E27FC236}">
                <a16:creationId xmlns:a16="http://schemas.microsoft.com/office/drawing/2014/main" id="{BCE60B34-7F91-4F82-878F-EA3E0F534752}"/>
              </a:ext>
            </a:extLst>
          </p:cNvPr>
          <p:cNvSpPr txBox="1">
            <a:spLocks noGrp="1"/>
          </p:cNvSpPr>
          <p:nvPr>
            <p:ph type="ftr" idx="11"/>
          </p:nvPr>
        </p:nvSpPr>
        <p:spPr>
          <a:xfrm>
            <a:off x="971599" y="6580801"/>
            <a:ext cx="10236969" cy="160568"/>
          </a:xfrm>
          <a:prstGeom prst="rect">
            <a:avLst/>
          </a:prstGeom>
          <a:noFill/>
          <a:ln>
            <a:noFill/>
          </a:ln>
        </p:spPr>
        <p:txBody>
          <a:bodyPr spcFirstLastPara="1" wrap="square" lIns="0" tIns="0" rIns="0" bIns="0" anchor="t" anchorCtr="0">
            <a:noAutofit/>
          </a:bodyPr>
          <a:lstStyle/>
          <a:p>
            <a:pPr lvl="0"/>
            <a:r>
              <a:rPr lang="en-US" dirty="0"/>
              <a:t>Kerstin Borras          |          Quantum Computing and Quantum Machine Learning          |                      CEPC 2023 Workshop                 |                        27</a:t>
            </a:r>
            <a:r>
              <a:rPr lang="en-US" baseline="30000" dirty="0"/>
              <a:t>th</a:t>
            </a:r>
            <a:r>
              <a:rPr lang="en-US" dirty="0"/>
              <a:t> October  2023</a:t>
            </a:r>
            <a:endParaRPr dirty="0"/>
          </a:p>
        </p:txBody>
      </p:sp>
    </p:spTree>
    <p:extLst>
      <p:ext uri="{BB962C8B-B14F-4D97-AF65-F5344CB8AC3E}">
        <p14:creationId xmlns:p14="http://schemas.microsoft.com/office/powerpoint/2010/main" val="3221861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ipe(left)">
                                      <p:cBhvr>
                                        <p:cTn id="1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Google Shape;223;p32"/>
          <p:cNvSpPr txBox="1">
            <a:spLocks noGrp="1"/>
          </p:cNvSpPr>
          <p:nvPr>
            <p:ph type="title"/>
          </p:nvPr>
        </p:nvSpPr>
        <p:spPr>
          <a:xfrm>
            <a:off x="407368" y="366311"/>
            <a:ext cx="11376000" cy="4512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accent1"/>
              </a:buClr>
              <a:buSzPts val="3000"/>
              <a:buFont typeface="Arial"/>
              <a:buNone/>
            </a:pPr>
            <a:r>
              <a:rPr lang="de-DE" dirty="0" err="1">
                <a:latin typeface="Calibri" panose="020F0502020204030204" pitchFamily="34" charset="0"/>
                <a:cs typeface="Calibri" panose="020F0502020204030204" pitchFamily="34" charset="0"/>
              </a:rPr>
              <a:t>Full</a:t>
            </a:r>
            <a:r>
              <a:rPr lang="de-DE" dirty="0">
                <a:latin typeface="Calibri" panose="020F0502020204030204" pitchFamily="34" charset="0"/>
                <a:cs typeface="Calibri" panose="020F0502020204030204" pitchFamily="34" charset="0"/>
              </a:rPr>
              <a:t> Quantum Angle Generator </a:t>
            </a:r>
            <a:br>
              <a:rPr lang="de-DE" dirty="0">
                <a:latin typeface="Calibri" panose="020F0502020204030204" pitchFamily="34" charset="0"/>
                <a:cs typeface="Calibri" panose="020F0502020204030204" pitchFamily="34" charset="0"/>
              </a:rPr>
            </a:br>
            <a:r>
              <a:rPr lang="de-DE" sz="2400" dirty="0">
                <a:latin typeface="Calibri" panose="020F0502020204030204" pitchFamily="34" charset="0"/>
                <a:cs typeface="Calibri" panose="020F0502020204030204" pitchFamily="34" charset="0"/>
                <a:sym typeface="Wingdings" panose="05000000000000000000" pitchFamily="2" charset="2"/>
              </a:rPr>
              <a:t></a:t>
            </a:r>
            <a:r>
              <a:rPr lang="de-DE" dirty="0">
                <a:latin typeface="Calibri" panose="020F0502020204030204" pitchFamily="34" charset="0"/>
                <a:cs typeface="Calibri" panose="020F0502020204030204" pitchFamily="34" charset="0"/>
                <a:sym typeface="Wingdings" panose="05000000000000000000" pitchFamily="2" charset="2"/>
              </a:rPr>
              <a:t> </a:t>
            </a:r>
            <a:r>
              <a:rPr lang="de-DE" dirty="0" err="1">
                <a:latin typeface="Calibri" panose="020F0502020204030204" pitchFamily="34" charset="0"/>
                <a:cs typeface="Calibri" panose="020F0502020204030204" pitchFamily="34" charset="0"/>
                <a:sym typeface="Wingdings" panose="05000000000000000000" pitchFamily="2" charset="2"/>
              </a:rPr>
              <a:t>Correlations</a:t>
            </a:r>
            <a:r>
              <a:rPr lang="en-US" dirty="0">
                <a:latin typeface="Calibri" panose="020F0502020204030204" pitchFamily="34" charset="0"/>
                <a:cs typeface="Calibri" panose="020F0502020204030204" pitchFamily="34" charset="0"/>
                <a:sym typeface="Wingdings" panose="05000000000000000000" pitchFamily="2" charset="2"/>
              </a:rPr>
              <a:t> &amp; Noise Robustness</a:t>
            </a:r>
            <a:endParaRPr dirty="0">
              <a:latin typeface="Calibri" panose="020F0502020204030204" pitchFamily="34" charset="0"/>
              <a:cs typeface="Calibri" panose="020F0502020204030204" pitchFamily="34" charset="0"/>
            </a:endParaRPr>
          </a:p>
        </p:txBody>
      </p:sp>
      <p:sp>
        <p:nvSpPr>
          <p:cNvPr id="225" name="Google Shape;225;p32"/>
          <p:cNvSpPr txBox="1">
            <a:spLocks noGrp="1"/>
          </p:cNvSpPr>
          <p:nvPr>
            <p:ph type="body" idx="1"/>
          </p:nvPr>
        </p:nvSpPr>
        <p:spPr>
          <a:xfrm>
            <a:off x="408632" y="1124744"/>
            <a:ext cx="11376000" cy="379200"/>
          </a:xfrm>
          <a:prstGeom prst="rect">
            <a:avLst/>
          </a:prstGeom>
          <a:noFill/>
          <a:ln>
            <a:noFill/>
          </a:ln>
        </p:spPr>
        <p:txBody>
          <a:bodyPr spcFirstLastPara="1" wrap="square" lIns="0" tIns="0" rIns="0" bIns="0" anchor="t" anchorCtr="0">
            <a:noAutofit/>
          </a:bodyPr>
          <a:lstStyle/>
          <a:p>
            <a:pPr marL="0" lvl="0" indent="0" algn="l" rtl="0">
              <a:lnSpc>
                <a:spcPct val="110000"/>
              </a:lnSpc>
              <a:spcBef>
                <a:spcPts val="0"/>
              </a:spcBef>
              <a:spcAft>
                <a:spcPts val="0"/>
              </a:spcAft>
              <a:buClr>
                <a:schemeClr val="accent2"/>
              </a:buClr>
              <a:buSzPts val="1800"/>
              <a:buNone/>
            </a:pPr>
            <a:r>
              <a:rPr lang="de-DE" dirty="0" err="1">
                <a:latin typeface="Calibri" panose="020F0502020204030204" pitchFamily="34" charset="0"/>
                <a:cs typeface="Calibri" panose="020F0502020204030204" pitchFamily="34" charset="0"/>
              </a:rPr>
              <a:t>Less</a:t>
            </a:r>
            <a:r>
              <a:rPr lang="de-DE" dirty="0">
                <a:latin typeface="Calibri" panose="020F0502020204030204" pitchFamily="34" charset="0"/>
                <a:cs typeface="Calibri" panose="020F0502020204030204" pitchFamily="34" charset="0"/>
              </a:rPr>
              <a:t> </a:t>
            </a:r>
            <a:r>
              <a:rPr lang="de-DE" dirty="0" err="1">
                <a:latin typeface="Calibri" panose="020F0502020204030204" pitchFamily="34" charset="0"/>
                <a:cs typeface="Calibri" panose="020F0502020204030204" pitchFamily="34" charset="0"/>
              </a:rPr>
              <a:t>parameters</a:t>
            </a:r>
            <a:r>
              <a:rPr lang="de-DE" dirty="0">
                <a:latin typeface="Calibri" panose="020F0502020204030204" pitchFamily="34" charset="0"/>
                <a:cs typeface="Calibri" panose="020F0502020204030204" pitchFamily="34" charset="0"/>
              </a:rPr>
              <a:t> </a:t>
            </a:r>
            <a:r>
              <a:rPr lang="de-DE" dirty="0" err="1">
                <a:latin typeface="Calibri" panose="020F0502020204030204" pitchFamily="34" charset="0"/>
                <a:cs typeface="Calibri" panose="020F0502020204030204" pitchFamily="34" charset="0"/>
              </a:rPr>
              <a:t>for</a:t>
            </a:r>
            <a:r>
              <a:rPr lang="de-DE" dirty="0">
                <a:latin typeface="Calibri" panose="020F0502020204030204" pitchFamily="34" charset="0"/>
                <a:cs typeface="Calibri" panose="020F0502020204030204" pitchFamily="34" charset="0"/>
              </a:rPr>
              <a:t> </a:t>
            </a:r>
            <a:r>
              <a:rPr lang="de-DE" dirty="0" err="1">
                <a:latin typeface="Calibri" panose="020F0502020204030204" pitchFamily="34" charset="0"/>
                <a:cs typeface="Calibri" panose="020F0502020204030204" pitchFamily="34" charset="0"/>
              </a:rPr>
              <a:t>complex</a:t>
            </a:r>
            <a:r>
              <a:rPr lang="de-DE" dirty="0">
                <a:latin typeface="Calibri" panose="020F0502020204030204" pitchFamily="34" charset="0"/>
                <a:cs typeface="Calibri" panose="020F0502020204030204" pitchFamily="34" charset="0"/>
              </a:rPr>
              <a:t> </a:t>
            </a:r>
            <a:r>
              <a:rPr lang="de-DE" dirty="0" err="1">
                <a:latin typeface="Calibri" panose="020F0502020204030204" pitchFamily="34" charset="0"/>
                <a:cs typeface="Calibri" panose="020F0502020204030204" pitchFamily="34" charset="0"/>
              </a:rPr>
              <a:t>data</a:t>
            </a:r>
            <a:r>
              <a:rPr lang="de-DE" dirty="0">
                <a:latin typeface="Calibri" panose="020F0502020204030204" pitchFamily="34" charset="0"/>
                <a:cs typeface="Calibri" panose="020F0502020204030204" pitchFamily="34" charset="0"/>
              </a:rPr>
              <a:t> and </a:t>
            </a:r>
            <a:r>
              <a:rPr lang="de-DE" dirty="0" err="1">
                <a:latin typeface="Calibri" panose="020F0502020204030204" pitchFamily="34" charset="0"/>
                <a:cs typeface="Calibri" panose="020F0502020204030204" pitchFamily="34" charset="0"/>
              </a:rPr>
              <a:t>sufficient</a:t>
            </a:r>
            <a:r>
              <a:rPr lang="de-DE" dirty="0">
                <a:latin typeface="Calibri" panose="020F0502020204030204" pitchFamily="34" charset="0"/>
                <a:cs typeface="Calibri" panose="020F0502020204030204" pitchFamily="34" charset="0"/>
              </a:rPr>
              <a:t> </a:t>
            </a:r>
            <a:r>
              <a:rPr lang="de-DE" dirty="0" err="1">
                <a:latin typeface="Calibri" panose="020F0502020204030204" pitchFamily="34" charset="0"/>
                <a:cs typeface="Calibri" panose="020F0502020204030204" pitchFamily="34" charset="0"/>
              </a:rPr>
              <a:t>accuracy</a:t>
            </a:r>
            <a:r>
              <a:rPr lang="de-DE" dirty="0">
                <a:latin typeface="Calibri" panose="020F0502020204030204" pitchFamily="34" charset="0"/>
                <a:cs typeface="Calibri" panose="020F0502020204030204" pitchFamily="34" charset="0"/>
              </a:rPr>
              <a:t> </a:t>
            </a:r>
            <a:r>
              <a:rPr lang="de-DE" dirty="0" err="1">
                <a:latin typeface="Calibri" panose="020F0502020204030204" pitchFamily="34" charset="0"/>
                <a:cs typeface="Calibri" panose="020F0502020204030204" pitchFamily="34" charset="0"/>
              </a:rPr>
              <a:t>albeit</a:t>
            </a:r>
            <a:r>
              <a:rPr lang="de-DE" dirty="0">
                <a:latin typeface="Calibri" panose="020F0502020204030204" pitchFamily="34" charset="0"/>
                <a:cs typeface="Calibri" panose="020F0502020204030204" pitchFamily="34" charset="0"/>
              </a:rPr>
              <a:t> </a:t>
            </a:r>
            <a:r>
              <a:rPr lang="de-DE" dirty="0" err="1">
                <a:latin typeface="Calibri" panose="020F0502020204030204" pitchFamily="34" charset="0"/>
                <a:cs typeface="Calibri" panose="020F0502020204030204" pitchFamily="34" charset="0"/>
              </a:rPr>
              <a:t>errors</a:t>
            </a:r>
            <a:r>
              <a:rPr lang="de-DE" dirty="0">
                <a:latin typeface="Calibri" panose="020F0502020204030204" pitchFamily="34" charset="0"/>
                <a:cs typeface="Calibri" panose="020F0502020204030204" pitchFamily="34" charset="0"/>
              </a:rPr>
              <a:t> </a:t>
            </a:r>
            <a:endParaRPr dirty="0">
              <a:latin typeface="Calibri" panose="020F0502020204030204" pitchFamily="34" charset="0"/>
              <a:cs typeface="Calibri" panose="020F0502020204030204" pitchFamily="34" charset="0"/>
            </a:endParaRPr>
          </a:p>
        </p:txBody>
      </p:sp>
      <p:pic>
        <p:nvPicPr>
          <p:cNvPr id="9" name="Image 15">
            <a:extLst>
              <a:ext uri="{FF2B5EF4-FFF2-40B4-BE49-F238E27FC236}">
                <a16:creationId xmlns:a16="http://schemas.microsoft.com/office/drawing/2014/main" id="{161031AC-7486-40CD-A5FD-E01A42673017}"/>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9542280" y="740061"/>
            <a:ext cx="1037601" cy="326653"/>
          </a:xfrm>
          <a:prstGeom prst="rect">
            <a:avLst/>
          </a:prstGeom>
        </p:spPr>
      </p:pic>
      <p:pic>
        <p:nvPicPr>
          <p:cNvPr id="5" name="Grafik 4">
            <a:extLst>
              <a:ext uri="{FF2B5EF4-FFF2-40B4-BE49-F238E27FC236}">
                <a16:creationId xmlns:a16="http://schemas.microsoft.com/office/drawing/2014/main" id="{458B66E1-DC8B-45E2-AC71-70C548D4E784}"/>
              </a:ext>
            </a:extLst>
          </p:cNvPr>
          <p:cNvPicPr>
            <a:picLocks noChangeAspect="1"/>
          </p:cNvPicPr>
          <p:nvPr/>
        </p:nvPicPr>
        <p:blipFill>
          <a:blip r:embed="rId4"/>
          <a:stretch>
            <a:fillRect/>
          </a:stretch>
        </p:blipFill>
        <p:spPr>
          <a:xfrm>
            <a:off x="222973" y="1913509"/>
            <a:ext cx="1997094" cy="1354577"/>
          </a:xfrm>
          <a:prstGeom prst="rect">
            <a:avLst/>
          </a:prstGeom>
        </p:spPr>
      </p:pic>
      <p:pic>
        <p:nvPicPr>
          <p:cNvPr id="8" name="Grafik 7">
            <a:extLst>
              <a:ext uri="{FF2B5EF4-FFF2-40B4-BE49-F238E27FC236}">
                <a16:creationId xmlns:a16="http://schemas.microsoft.com/office/drawing/2014/main" id="{752647B6-22EE-46FA-9497-2E622CF948BC}"/>
              </a:ext>
            </a:extLst>
          </p:cNvPr>
          <p:cNvPicPr>
            <a:picLocks noChangeAspect="1"/>
          </p:cNvPicPr>
          <p:nvPr/>
        </p:nvPicPr>
        <p:blipFill>
          <a:blip r:embed="rId5"/>
          <a:stretch>
            <a:fillRect/>
          </a:stretch>
        </p:blipFill>
        <p:spPr>
          <a:xfrm>
            <a:off x="2635760" y="2118253"/>
            <a:ext cx="1480408" cy="1038838"/>
          </a:xfrm>
          <a:prstGeom prst="rect">
            <a:avLst/>
          </a:prstGeom>
        </p:spPr>
      </p:pic>
      <p:pic>
        <p:nvPicPr>
          <p:cNvPr id="17" name="Grafik 16">
            <a:extLst>
              <a:ext uri="{FF2B5EF4-FFF2-40B4-BE49-F238E27FC236}">
                <a16:creationId xmlns:a16="http://schemas.microsoft.com/office/drawing/2014/main" id="{721B3065-438C-472C-8036-9A9DD2842401}"/>
              </a:ext>
            </a:extLst>
          </p:cNvPr>
          <p:cNvPicPr>
            <a:picLocks noChangeAspect="1"/>
          </p:cNvPicPr>
          <p:nvPr/>
        </p:nvPicPr>
        <p:blipFill>
          <a:blip r:embed="rId6"/>
          <a:stretch>
            <a:fillRect/>
          </a:stretch>
        </p:blipFill>
        <p:spPr>
          <a:xfrm>
            <a:off x="4502341" y="1757133"/>
            <a:ext cx="2546815" cy="1671955"/>
          </a:xfrm>
          <a:prstGeom prst="rect">
            <a:avLst/>
          </a:prstGeom>
        </p:spPr>
      </p:pic>
      <p:pic>
        <p:nvPicPr>
          <p:cNvPr id="28" name="Grafik 27">
            <a:extLst>
              <a:ext uri="{FF2B5EF4-FFF2-40B4-BE49-F238E27FC236}">
                <a16:creationId xmlns:a16="http://schemas.microsoft.com/office/drawing/2014/main" id="{9F49A713-B163-40DB-B589-445EF6DB9E59}"/>
              </a:ext>
            </a:extLst>
          </p:cNvPr>
          <p:cNvPicPr>
            <a:picLocks noChangeAspect="1"/>
          </p:cNvPicPr>
          <p:nvPr/>
        </p:nvPicPr>
        <p:blipFill>
          <a:blip r:embed="rId7"/>
          <a:stretch>
            <a:fillRect/>
          </a:stretch>
        </p:blipFill>
        <p:spPr>
          <a:xfrm>
            <a:off x="7593865" y="1680098"/>
            <a:ext cx="1774288" cy="1892918"/>
          </a:xfrm>
          <a:prstGeom prst="rect">
            <a:avLst/>
          </a:prstGeom>
        </p:spPr>
      </p:pic>
      <p:pic>
        <p:nvPicPr>
          <p:cNvPr id="29" name="Grafik 28">
            <a:extLst>
              <a:ext uri="{FF2B5EF4-FFF2-40B4-BE49-F238E27FC236}">
                <a16:creationId xmlns:a16="http://schemas.microsoft.com/office/drawing/2014/main" id="{46BA9CD3-746D-4A0D-A293-C641988D1A2B}"/>
              </a:ext>
            </a:extLst>
          </p:cNvPr>
          <p:cNvPicPr>
            <a:picLocks noChangeAspect="1"/>
          </p:cNvPicPr>
          <p:nvPr/>
        </p:nvPicPr>
        <p:blipFill>
          <a:blip r:embed="rId8"/>
          <a:stretch>
            <a:fillRect/>
          </a:stretch>
        </p:blipFill>
        <p:spPr>
          <a:xfrm>
            <a:off x="9696400" y="1674939"/>
            <a:ext cx="2063127" cy="1898077"/>
          </a:xfrm>
          <a:prstGeom prst="rect">
            <a:avLst/>
          </a:prstGeom>
        </p:spPr>
      </p:pic>
      <p:pic>
        <p:nvPicPr>
          <p:cNvPr id="25" name="Grafik 24">
            <a:extLst>
              <a:ext uri="{FF2B5EF4-FFF2-40B4-BE49-F238E27FC236}">
                <a16:creationId xmlns:a16="http://schemas.microsoft.com/office/drawing/2014/main" id="{2A023156-8580-49DD-96B9-40AAB134CC94}"/>
              </a:ext>
            </a:extLst>
          </p:cNvPr>
          <p:cNvPicPr>
            <a:picLocks noChangeAspect="1"/>
          </p:cNvPicPr>
          <p:nvPr/>
        </p:nvPicPr>
        <p:blipFill>
          <a:blip r:embed="rId9"/>
          <a:stretch>
            <a:fillRect/>
          </a:stretch>
        </p:blipFill>
        <p:spPr>
          <a:xfrm>
            <a:off x="9048328" y="742818"/>
            <a:ext cx="381926" cy="381926"/>
          </a:xfrm>
          <a:prstGeom prst="rect">
            <a:avLst/>
          </a:prstGeom>
        </p:spPr>
      </p:pic>
      <p:pic>
        <p:nvPicPr>
          <p:cNvPr id="31" name="Grafik 30">
            <a:extLst>
              <a:ext uri="{FF2B5EF4-FFF2-40B4-BE49-F238E27FC236}">
                <a16:creationId xmlns:a16="http://schemas.microsoft.com/office/drawing/2014/main" id="{385F81CC-78A2-48F3-B279-12860A93A5F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740515" y="644972"/>
            <a:ext cx="469234" cy="479772"/>
          </a:xfrm>
          <a:prstGeom prst="rect">
            <a:avLst/>
          </a:prstGeom>
        </p:spPr>
      </p:pic>
      <p:sp>
        <p:nvSpPr>
          <p:cNvPr id="22" name="Textfeld 21">
            <a:extLst>
              <a:ext uri="{FF2B5EF4-FFF2-40B4-BE49-F238E27FC236}">
                <a16:creationId xmlns:a16="http://schemas.microsoft.com/office/drawing/2014/main" id="{A9BE3FA6-F406-41D4-A67E-9336A1EAB8B6}"/>
              </a:ext>
            </a:extLst>
          </p:cNvPr>
          <p:cNvSpPr txBox="1"/>
          <p:nvPr/>
        </p:nvSpPr>
        <p:spPr>
          <a:xfrm>
            <a:off x="11209749" y="620688"/>
            <a:ext cx="808805" cy="615553"/>
          </a:xfrm>
          <a:prstGeom prst="rect">
            <a:avLst/>
          </a:prstGeom>
          <a:noFill/>
        </p:spPr>
        <p:txBody>
          <a:bodyPr wrap="square" rtlCol="0">
            <a:spAutoFit/>
          </a:bodyPr>
          <a:lstStyle/>
          <a:p>
            <a:r>
              <a:rPr lang="de-DE" sz="1600" dirty="0"/>
              <a:t>BMBF</a:t>
            </a:r>
          </a:p>
          <a:p>
            <a:r>
              <a:rPr lang="de-DE" dirty="0" err="1"/>
              <a:t>NiQ</a:t>
            </a:r>
            <a:endParaRPr lang="en-US" dirty="0" err="1"/>
          </a:p>
        </p:txBody>
      </p:sp>
      <p:pic>
        <p:nvPicPr>
          <p:cNvPr id="2" name="Grafik 1">
            <a:extLst>
              <a:ext uri="{FF2B5EF4-FFF2-40B4-BE49-F238E27FC236}">
                <a16:creationId xmlns:a16="http://schemas.microsoft.com/office/drawing/2014/main" id="{63224C12-9EB6-48C2-8518-79847DCA43DE}"/>
              </a:ext>
            </a:extLst>
          </p:cNvPr>
          <p:cNvPicPr>
            <a:picLocks noChangeAspect="1"/>
          </p:cNvPicPr>
          <p:nvPr/>
        </p:nvPicPr>
        <p:blipFill>
          <a:blip r:embed="rId11"/>
          <a:stretch>
            <a:fillRect/>
          </a:stretch>
        </p:blipFill>
        <p:spPr>
          <a:xfrm>
            <a:off x="9552384" y="207749"/>
            <a:ext cx="779689" cy="487632"/>
          </a:xfrm>
          <a:prstGeom prst="rect">
            <a:avLst/>
          </a:prstGeom>
        </p:spPr>
      </p:pic>
      <p:pic>
        <p:nvPicPr>
          <p:cNvPr id="3" name="Grafik 2">
            <a:extLst>
              <a:ext uri="{FF2B5EF4-FFF2-40B4-BE49-F238E27FC236}">
                <a16:creationId xmlns:a16="http://schemas.microsoft.com/office/drawing/2014/main" id="{F315208D-5CF9-4CA1-8DF9-F80B9F9FC0CB}"/>
              </a:ext>
            </a:extLst>
          </p:cNvPr>
          <p:cNvPicPr>
            <a:picLocks noChangeAspect="1"/>
          </p:cNvPicPr>
          <p:nvPr/>
        </p:nvPicPr>
        <p:blipFill>
          <a:blip r:embed="rId12"/>
          <a:stretch>
            <a:fillRect/>
          </a:stretch>
        </p:blipFill>
        <p:spPr>
          <a:xfrm>
            <a:off x="10623795" y="260648"/>
            <a:ext cx="1160837" cy="294915"/>
          </a:xfrm>
          <a:prstGeom prst="rect">
            <a:avLst/>
          </a:prstGeom>
        </p:spPr>
      </p:pic>
      <p:sp>
        <p:nvSpPr>
          <p:cNvPr id="4" name="Textfeld 3">
            <a:extLst>
              <a:ext uri="{FF2B5EF4-FFF2-40B4-BE49-F238E27FC236}">
                <a16:creationId xmlns:a16="http://schemas.microsoft.com/office/drawing/2014/main" id="{B459F5C4-AA3D-465E-81D5-6B46CF7E2D1E}"/>
              </a:ext>
            </a:extLst>
          </p:cNvPr>
          <p:cNvSpPr txBox="1"/>
          <p:nvPr/>
        </p:nvSpPr>
        <p:spPr>
          <a:xfrm>
            <a:off x="407988" y="1628800"/>
            <a:ext cx="1462132" cy="338554"/>
          </a:xfrm>
          <a:prstGeom prst="rect">
            <a:avLst/>
          </a:prstGeom>
          <a:noFill/>
        </p:spPr>
        <p:txBody>
          <a:bodyPr wrap="none" rtlCol="0">
            <a:spAutoFit/>
          </a:bodyPr>
          <a:lstStyle/>
          <a:p>
            <a:r>
              <a:rPr lang="de-DE" sz="1600" dirty="0">
                <a:latin typeface="Calibri" panose="020F0502020204030204" pitchFamily="34" charset="0"/>
                <a:cs typeface="Calibri" panose="020F0502020204030204" pitchFamily="34" charset="0"/>
              </a:rPr>
              <a:t>Angle Encoding</a:t>
            </a:r>
            <a:endParaRPr lang="en-US" sz="1600" dirty="0" err="1">
              <a:latin typeface="Calibri" panose="020F0502020204030204" pitchFamily="34" charset="0"/>
              <a:cs typeface="Calibri" panose="020F0502020204030204" pitchFamily="34" charset="0"/>
            </a:endParaRPr>
          </a:p>
        </p:txBody>
      </p:sp>
      <p:sp>
        <p:nvSpPr>
          <p:cNvPr id="20" name="Textfeld 19">
            <a:extLst>
              <a:ext uri="{FF2B5EF4-FFF2-40B4-BE49-F238E27FC236}">
                <a16:creationId xmlns:a16="http://schemas.microsoft.com/office/drawing/2014/main" id="{F1ED8372-90D0-48C3-8F7B-293A6E44AD8E}"/>
              </a:ext>
            </a:extLst>
          </p:cNvPr>
          <p:cNvSpPr txBox="1"/>
          <p:nvPr/>
        </p:nvSpPr>
        <p:spPr>
          <a:xfrm>
            <a:off x="2737033" y="1647304"/>
            <a:ext cx="1126719" cy="338554"/>
          </a:xfrm>
          <a:prstGeom prst="rect">
            <a:avLst/>
          </a:prstGeom>
          <a:noFill/>
        </p:spPr>
        <p:txBody>
          <a:bodyPr wrap="none" rtlCol="0">
            <a:spAutoFit/>
          </a:bodyPr>
          <a:lstStyle/>
          <a:p>
            <a:r>
              <a:rPr lang="de-DE" sz="1600" dirty="0">
                <a:latin typeface="Calibri" panose="020F0502020204030204" pitchFamily="34" charset="0"/>
                <a:cs typeface="Calibri" panose="020F0502020204030204" pitchFamily="34" charset="0"/>
              </a:rPr>
              <a:t>Best Circuit</a:t>
            </a:r>
            <a:endParaRPr lang="en-US" sz="1600" dirty="0" err="1">
              <a:latin typeface="Calibri" panose="020F0502020204030204" pitchFamily="34" charset="0"/>
              <a:cs typeface="Calibri" panose="020F0502020204030204" pitchFamily="34" charset="0"/>
            </a:endParaRPr>
          </a:p>
        </p:txBody>
      </p:sp>
      <p:sp>
        <p:nvSpPr>
          <p:cNvPr id="21" name="Textfeld 20">
            <a:extLst>
              <a:ext uri="{FF2B5EF4-FFF2-40B4-BE49-F238E27FC236}">
                <a16:creationId xmlns:a16="http://schemas.microsoft.com/office/drawing/2014/main" id="{344711AA-90E2-47E5-8F47-058246332569}"/>
              </a:ext>
            </a:extLst>
          </p:cNvPr>
          <p:cNvSpPr txBox="1"/>
          <p:nvPr/>
        </p:nvSpPr>
        <p:spPr>
          <a:xfrm>
            <a:off x="5329321" y="1412776"/>
            <a:ext cx="1430776" cy="338554"/>
          </a:xfrm>
          <a:prstGeom prst="rect">
            <a:avLst/>
          </a:prstGeom>
          <a:noFill/>
        </p:spPr>
        <p:txBody>
          <a:bodyPr wrap="none" rtlCol="0">
            <a:spAutoFit/>
          </a:bodyPr>
          <a:lstStyle/>
          <a:p>
            <a:r>
              <a:rPr lang="de-DE" sz="1600" dirty="0" err="1">
                <a:latin typeface="Calibri" panose="020F0502020204030204" pitchFamily="34" charset="0"/>
                <a:cs typeface="Calibri" panose="020F0502020204030204" pitchFamily="34" charset="0"/>
              </a:rPr>
              <a:t>Good</a:t>
            </a:r>
            <a:r>
              <a:rPr lang="de-DE" sz="1600" dirty="0">
                <a:latin typeface="Calibri" panose="020F0502020204030204" pitchFamily="34" charset="0"/>
                <a:cs typeface="Calibri" panose="020F0502020204030204" pitchFamily="34" charset="0"/>
              </a:rPr>
              <a:t> </a:t>
            </a:r>
            <a:r>
              <a:rPr lang="de-DE" sz="1600" dirty="0" err="1">
                <a:latin typeface="Calibri" panose="020F0502020204030204" pitchFamily="34" charset="0"/>
                <a:cs typeface="Calibri" panose="020F0502020204030204" pitchFamily="34" charset="0"/>
              </a:rPr>
              <a:t>Accuracy</a:t>
            </a:r>
            <a:endParaRPr lang="en-US" sz="1600" dirty="0" err="1">
              <a:latin typeface="Calibri" panose="020F0502020204030204" pitchFamily="34" charset="0"/>
              <a:cs typeface="Calibri" panose="020F0502020204030204" pitchFamily="34" charset="0"/>
            </a:endParaRPr>
          </a:p>
        </p:txBody>
      </p:sp>
      <p:sp>
        <p:nvSpPr>
          <p:cNvPr id="24" name="Textfeld 23">
            <a:extLst>
              <a:ext uri="{FF2B5EF4-FFF2-40B4-BE49-F238E27FC236}">
                <a16:creationId xmlns:a16="http://schemas.microsoft.com/office/drawing/2014/main" id="{E67E0B6A-ADF5-4494-AA9E-37E67D095ECD}"/>
              </a:ext>
            </a:extLst>
          </p:cNvPr>
          <p:cNvSpPr txBox="1"/>
          <p:nvPr/>
        </p:nvSpPr>
        <p:spPr>
          <a:xfrm>
            <a:off x="8472264" y="1412776"/>
            <a:ext cx="2216248" cy="338554"/>
          </a:xfrm>
          <a:prstGeom prst="rect">
            <a:avLst/>
          </a:prstGeom>
          <a:noFill/>
        </p:spPr>
        <p:txBody>
          <a:bodyPr wrap="none" rtlCol="0">
            <a:spAutoFit/>
          </a:bodyPr>
          <a:lstStyle/>
          <a:p>
            <a:r>
              <a:rPr lang="de-DE" sz="1600" dirty="0" err="1">
                <a:latin typeface="Calibri" panose="020F0502020204030204" pitchFamily="34" charset="0"/>
                <a:cs typeface="Calibri" panose="020F0502020204030204" pitchFamily="34" charset="0"/>
              </a:rPr>
              <a:t>Correlations</a:t>
            </a:r>
            <a:r>
              <a:rPr lang="de-DE" sz="1600" dirty="0">
                <a:latin typeface="Calibri" panose="020F0502020204030204" pitchFamily="34" charset="0"/>
                <a:cs typeface="Calibri" panose="020F0502020204030204" pitchFamily="34" charset="0"/>
              </a:rPr>
              <a:t> </a:t>
            </a:r>
            <a:r>
              <a:rPr lang="de-DE" sz="1600" dirty="0" err="1">
                <a:latin typeface="Calibri" panose="020F0502020204030204" pitchFamily="34" charset="0"/>
                <a:cs typeface="Calibri" panose="020F0502020204030204" pitchFamily="34" charset="0"/>
              </a:rPr>
              <a:t>reproduced</a:t>
            </a:r>
            <a:endParaRPr lang="en-US" sz="1600" dirty="0" err="1">
              <a:latin typeface="Calibri" panose="020F0502020204030204" pitchFamily="34" charset="0"/>
              <a:cs typeface="Calibri" panose="020F0502020204030204" pitchFamily="34" charset="0"/>
            </a:endParaRPr>
          </a:p>
        </p:txBody>
      </p:sp>
      <p:grpSp>
        <p:nvGrpSpPr>
          <p:cNvPr id="10" name="Gruppieren 9">
            <a:extLst>
              <a:ext uri="{FF2B5EF4-FFF2-40B4-BE49-F238E27FC236}">
                <a16:creationId xmlns:a16="http://schemas.microsoft.com/office/drawing/2014/main" id="{14E63FCB-56C9-49B9-BB4D-4EF3385356E5}"/>
              </a:ext>
            </a:extLst>
          </p:cNvPr>
          <p:cNvGrpSpPr/>
          <p:nvPr/>
        </p:nvGrpSpPr>
        <p:grpSpPr>
          <a:xfrm>
            <a:off x="5657177" y="3522494"/>
            <a:ext cx="4543279" cy="2714818"/>
            <a:chOff x="5081113" y="3522494"/>
            <a:chExt cx="4543279" cy="2714818"/>
          </a:xfrm>
        </p:grpSpPr>
        <p:pic>
          <p:nvPicPr>
            <p:cNvPr id="23" name="Grafik 22">
              <a:extLst>
                <a:ext uri="{FF2B5EF4-FFF2-40B4-BE49-F238E27FC236}">
                  <a16:creationId xmlns:a16="http://schemas.microsoft.com/office/drawing/2014/main" id="{B11DEAAC-AC65-4716-AC32-09D0C40B02AE}"/>
                </a:ext>
              </a:extLst>
            </p:cNvPr>
            <p:cNvPicPr>
              <a:picLocks noChangeAspect="1"/>
            </p:cNvPicPr>
            <p:nvPr/>
          </p:nvPicPr>
          <p:blipFill>
            <a:blip r:embed="rId13"/>
            <a:stretch>
              <a:fillRect/>
            </a:stretch>
          </p:blipFill>
          <p:spPr>
            <a:xfrm>
              <a:off x="5081113" y="3909858"/>
              <a:ext cx="4543279" cy="2327454"/>
            </a:xfrm>
            <a:prstGeom prst="rect">
              <a:avLst/>
            </a:prstGeom>
          </p:spPr>
        </p:pic>
        <p:sp>
          <p:nvSpPr>
            <p:cNvPr id="30" name="Textfeld 29">
              <a:extLst>
                <a:ext uri="{FF2B5EF4-FFF2-40B4-BE49-F238E27FC236}">
                  <a16:creationId xmlns:a16="http://schemas.microsoft.com/office/drawing/2014/main" id="{9F0E3EE6-3E40-43DD-BC9F-A332E1A50CA0}"/>
                </a:ext>
              </a:extLst>
            </p:cNvPr>
            <p:cNvSpPr txBox="1"/>
            <p:nvPr/>
          </p:nvSpPr>
          <p:spPr>
            <a:xfrm>
              <a:off x="5375920" y="3522494"/>
              <a:ext cx="1559145" cy="338554"/>
            </a:xfrm>
            <a:prstGeom prst="rect">
              <a:avLst/>
            </a:prstGeom>
            <a:noFill/>
          </p:spPr>
          <p:txBody>
            <a:bodyPr wrap="none" rtlCol="0">
              <a:spAutoFit/>
            </a:bodyPr>
            <a:lstStyle/>
            <a:p>
              <a:r>
                <a:rPr lang="de-DE" sz="1600" dirty="0">
                  <a:latin typeface="Calibri" panose="020F0502020204030204" pitchFamily="34" charset="0"/>
                  <a:cs typeface="Calibri" panose="020F0502020204030204" pitchFamily="34" charset="0"/>
                </a:rPr>
                <a:t>Noise in Training</a:t>
              </a:r>
              <a:endParaRPr lang="en-US" sz="1600" dirty="0" err="1">
                <a:latin typeface="Calibri" panose="020F0502020204030204" pitchFamily="34" charset="0"/>
                <a:cs typeface="Calibri" panose="020F0502020204030204" pitchFamily="34" charset="0"/>
              </a:endParaRPr>
            </a:p>
          </p:txBody>
        </p:sp>
      </p:grpSp>
      <p:grpSp>
        <p:nvGrpSpPr>
          <p:cNvPr id="7" name="Gruppieren 6">
            <a:extLst>
              <a:ext uri="{FF2B5EF4-FFF2-40B4-BE49-F238E27FC236}">
                <a16:creationId xmlns:a16="http://schemas.microsoft.com/office/drawing/2014/main" id="{D040C595-6832-4BDE-B141-5F4FB7719969}"/>
              </a:ext>
            </a:extLst>
          </p:cNvPr>
          <p:cNvGrpSpPr/>
          <p:nvPr/>
        </p:nvGrpSpPr>
        <p:grpSpPr>
          <a:xfrm>
            <a:off x="119336" y="3522494"/>
            <a:ext cx="12025336" cy="2714818"/>
            <a:chOff x="119336" y="3601720"/>
            <a:chExt cx="12025336" cy="2714818"/>
          </a:xfrm>
        </p:grpSpPr>
        <p:pic>
          <p:nvPicPr>
            <p:cNvPr id="16" name="Grafik 15">
              <a:extLst>
                <a:ext uri="{FF2B5EF4-FFF2-40B4-BE49-F238E27FC236}">
                  <a16:creationId xmlns:a16="http://schemas.microsoft.com/office/drawing/2014/main" id="{1512839A-29BA-40AB-A49F-83017A610E8A}"/>
                </a:ext>
              </a:extLst>
            </p:cNvPr>
            <p:cNvPicPr>
              <a:picLocks noChangeAspect="1"/>
            </p:cNvPicPr>
            <p:nvPr/>
          </p:nvPicPr>
          <p:blipFill>
            <a:blip r:embed="rId14"/>
            <a:stretch>
              <a:fillRect/>
            </a:stretch>
          </p:blipFill>
          <p:spPr>
            <a:xfrm>
              <a:off x="119336" y="3969866"/>
              <a:ext cx="5600489" cy="2346672"/>
            </a:xfrm>
            <a:prstGeom prst="rect">
              <a:avLst/>
            </a:prstGeom>
          </p:spPr>
        </p:pic>
        <p:sp>
          <p:nvSpPr>
            <p:cNvPr id="27" name="Textfeld 26">
              <a:extLst>
                <a:ext uri="{FF2B5EF4-FFF2-40B4-BE49-F238E27FC236}">
                  <a16:creationId xmlns:a16="http://schemas.microsoft.com/office/drawing/2014/main" id="{22169AE6-E847-4029-A676-BC14BCE00C6A}"/>
                </a:ext>
              </a:extLst>
            </p:cNvPr>
            <p:cNvSpPr txBox="1"/>
            <p:nvPr/>
          </p:nvSpPr>
          <p:spPr>
            <a:xfrm>
              <a:off x="623392" y="3601720"/>
              <a:ext cx="1688860" cy="338554"/>
            </a:xfrm>
            <a:prstGeom prst="rect">
              <a:avLst/>
            </a:prstGeom>
            <a:noFill/>
          </p:spPr>
          <p:txBody>
            <a:bodyPr wrap="none" rtlCol="0">
              <a:spAutoFit/>
            </a:bodyPr>
            <a:lstStyle/>
            <a:p>
              <a:r>
                <a:rPr lang="de-DE" sz="1600" dirty="0">
                  <a:latin typeface="Calibri" panose="020F0502020204030204" pitchFamily="34" charset="0"/>
                  <a:cs typeface="Calibri" panose="020F0502020204030204" pitchFamily="34" charset="0"/>
                </a:rPr>
                <a:t>Noise in </a:t>
              </a:r>
              <a:r>
                <a:rPr lang="de-DE" sz="1600" dirty="0" err="1">
                  <a:latin typeface="Calibri" panose="020F0502020204030204" pitchFamily="34" charset="0"/>
                  <a:cs typeface="Calibri" panose="020F0502020204030204" pitchFamily="34" charset="0"/>
                </a:rPr>
                <a:t>Inference</a:t>
              </a:r>
              <a:endParaRPr lang="en-US" sz="1600" dirty="0" err="1">
                <a:latin typeface="Calibri" panose="020F0502020204030204" pitchFamily="34" charset="0"/>
                <a:cs typeface="Calibri" panose="020F0502020204030204" pitchFamily="34" charset="0"/>
              </a:endParaRPr>
            </a:p>
          </p:txBody>
        </p:sp>
        <p:sp>
          <p:nvSpPr>
            <p:cNvPr id="6" name="Textfeld 5">
              <a:extLst>
                <a:ext uri="{FF2B5EF4-FFF2-40B4-BE49-F238E27FC236}">
                  <a16:creationId xmlns:a16="http://schemas.microsoft.com/office/drawing/2014/main" id="{D1ACE75C-3F09-4E20-A2AF-7BB801E45BEF}"/>
                </a:ext>
              </a:extLst>
            </p:cNvPr>
            <p:cNvSpPr txBox="1"/>
            <p:nvPr/>
          </p:nvSpPr>
          <p:spPr>
            <a:xfrm>
              <a:off x="10092652" y="3861048"/>
              <a:ext cx="2052020" cy="2169825"/>
            </a:xfrm>
            <a:prstGeom prst="rect">
              <a:avLst/>
            </a:prstGeom>
            <a:noFill/>
          </p:spPr>
          <p:txBody>
            <a:bodyPr wrap="square" rtlCol="0">
              <a:spAutoFit/>
            </a:bodyPr>
            <a:lstStyle/>
            <a:p>
              <a:r>
                <a:rPr lang="de-DE" sz="1600" b="1" dirty="0" err="1">
                  <a:solidFill>
                    <a:schemeClr val="accent2">
                      <a:lumMod val="75000"/>
                    </a:schemeClr>
                  </a:solidFill>
                  <a:latin typeface="Calibri" panose="020F0502020204030204" pitchFamily="34" charset="0"/>
                  <a:cs typeface="Calibri" panose="020F0502020204030204" pitchFamily="34" charset="0"/>
                </a:rPr>
                <a:t>Readout</a:t>
              </a:r>
              <a:r>
                <a:rPr lang="de-DE" sz="1600" b="1" dirty="0">
                  <a:solidFill>
                    <a:schemeClr val="accent2">
                      <a:lumMod val="75000"/>
                    </a:schemeClr>
                  </a:solidFill>
                  <a:latin typeface="Calibri" panose="020F0502020204030204" pitchFamily="34" charset="0"/>
                  <a:cs typeface="Calibri" panose="020F0502020204030204" pitchFamily="34" charset="0"/>
                </a:rPr>
                <a:t> + Gate Noise</a:t>
              </a:r>
            </a:p>
            <a:p>
              <a:r>
                <a:rPr lang="de-DE" sz="1600" b="1" dirty="0">
                  <a:solidFill>
                    <a:schemeClr val="accent3">
                      <a:lumMod val="60000"/>
                      <a:lumOff val="40000"/>
                    </a:schemeClr>
                  </a:solidFill>
                  <a:latin typeface="Calibri" panose="020F0502020204030204" pitchFamily="34" charset="0"/>
                  <a:cs typeface="Calibri" panose="020F0502020204030204" pitchFamily="34" charset="0"/>
                </a:rPr>
                <a:t>Gate Noise</a:t>
              </a:r>
            </a:p>
            <a:p>
              <a:r>
                <a:rPr lang="de-DE" sz="1600" b="1" dirty="0" err="1">
                  <a:solidFill>
                    <a:srgbClr val="00CC66"/>
                  </a:solidFill>
                  <a:latin typeface="Calibri" panose="020F0502020204030204" pitchFamily="34" charset="0"/>
                  <a:cs typeface="Calibri" panose="020F0502020204030204" pitchFamily="34" charset="0"/>
                </a:rPr>
                <a:t>Readout</a:t>
              </a:r>
              <a:r>
                <a:rPr lang="de-DE" sz="1600" b="1" dirty="0">
                  <a:solidFill>
                    <a:srgbClr val="00CC66"/>
                  </a:solidFill>
                  <a:latin typeface="Calibri" panose="020F0502020204030204" pitchFamily="34" charset="0"/>
                  <a:cs typeface="Calibri" panose="020F0502020204030204" pitchFamily="34" charset="0"/>
                </a:rPr>
                <a:t> Noise</a:t>
              </a:r>
            </a:p>
            <a:p>
              <a:endParaRPr lang="de-DE" sz="1050" b="1" dirty="0">
                <a:solidFill>
                  <a:srgbClr val="00CC66"/>
                </a:solidFill>
                <a:latin typeface="Calibri" panose="020F0502020204030204" pitchFamily="34" charset="0"/>
                <a:cs typeface="Calibri" panose="020F0502020204030204" pitchFamily="34" charset="0"/>
              </a:endParaRPr>
            </a:p>
            <a:p>
              <a:r>
                <a:rPr lang="el-GR" sz="1600" b="1" dirty="0">
                  <a:solidFill>
                    <a:srgbClr val="FF0000"/>
                  </a:solidFill>
                  <a:latin typeface="Calibri" panose="020F0502020204030204" pitchFamily="34" charset="0"/>
                  <a:cs typeface="Calibri" panose="020F0502020204030204" pitchFamily="34" charset="0"/>
                  <a:sym typeface="Symbol" panose="05050102010706020507" pitchFamily="18" charset="2"/>
                </a:rPr>
                <a:t>▼</a:t>
              </a:r>
              <a:r>
                <a:rPr lang="de-DE" sz="1600" b="1" dirty="0">
                  <a:solidFill>
                    <a:srgbClr val="FF0000"/>
                  </a:solidFill>
                  <a:latin typeface="Calibri" panose="020F0502020204030204" pitchFamily="34" charset="0"/>
                  <a:cs typeface="Calibri" panose="020F0502020204030204" pitchFamily="34" charset="0"/>
                  <a:sym typeface="Symbol" panose="05050102010706020507" pitchFamily="18" charset="2"/>
                </a:rPr>
                <a:t> HW Sim M</a:t>
              </a:r>
            </a:p>
            <a:p>
              <a:r>
                <a:rPr lang="el-GR" sz="1600" b="1" dirty="0">
                  <a:solidFill>
                    <a:srgbClr val="0000FF"/>
                  </a:solidFill>
                  <a:latin typeface="Calibri" panose="020F0502020204030204" pitchFamily="34" charset="0"/>
                  <a:cs typeface="Calibri" panose="020F0502020204030204" pitchFamily="34" charset="0"/>
                  <a:sym typeface="Symbol" panose="05050102010706020507" pitchFamily="18" charset="2"/>
                </a:rPr>
                <a:t>▲</a:t>
              </a:r>
              <a:r>
                <a:rPr lang="de-DE" sz="1600" b="1" dirty="0">
                  <a:solidFill>
                    <a:srgbClr val="0000FF"/>
                  </a:solidFill>
                  <a:latin typeface="Calibri" panose="020F0502020204030204" pitchFamily="34" charset="0"/>
                  <a:cs typeface="Calibri" panose="020F0502020204030204" pitchFamily="34" charset="0"/>
                  <a:sym typeface="Symbol" panose="05050102010706020507" pitchFamily="18" charset="2"/>
                </a:rPr>
                <a:t> HW M</a:t>
              </a:r>
            </a:p>
            <a:p>
              <a:endParaRPr lang="de-DE" sz="1050" b="1" dirty="0">
                <a:solidFill>
                  <a:srgbClr val="0000FF"/>
                </a:solidFill>
                <a:latin typeface="Calibri" panose="020F0502020204030204" pitchFamily="34" charset="0"/>
                <a:cs typeface="Calibri" panose="020F0502020204030204" pitchFamily="34" charset="0"/>
                <a:sym typeface="Symbol" panose="05050102010706020507" pitchFamily="18" charset="2"/>
              </a:endParaRPr>
            </a:p>
            <a:p>
              <a:r>
                <a:rPr lang="el-GR" sz="1600" b="1" dirty="0">
                  <a:solidFill>
                    <a:srgbClr val="FF9900"/>
                  </a:solidFill>
                  <a:latin typeface="Calibri" panose="020F0502020204030204" pitchFamily="34" charset="0"/>
                  <a:cs typeface="Calibri" panose="020F0502020204030204" pitchFamily="34" charset="0"/>
                  <a:sym typeface="Symbol" panose="05050102010706020507" pitchFamily="18" charset="2"/>
                </a:rPr>
                <a:t>▼</a:t>
              </a:r>
              <a:r>
                <a:rPr lang="de-DE" sz="1600" b="1" dirty="0">
                  <a:solidFill>
                    <a:srgbClr val="FF9900"/>
                  </a:solidFill>
                  <a:latin typeface="Calibri" panose="020F0502020204030204" pitchFamily="34" charset="0"/>
                  <a:cs typeface="Calibri" panose="020F0502020204030204" pitchFamily="34" charset="0"/>
                  <a:sym typeface="Symbol" panose="05050102010706020507" pitchFamily="18" charset="2"/>
                </a:rPr>
                <a:t> HW Sim M</a:t>
              </a:r>
            </a:p>
            <a:p>
              <a:r>
                <a:rPr lang="el-GR" sz="1600" b="1" dirty="0">
                  <a:solidFill>
                    <a:srgbClr val="00B050"/>
                  </a:solidFill>
                  <a:latin typeface="Calibri" panose="020F0502020204030204" pitchFamily="34" charset="0"/>
                  <a:cs typeface="Calibri" panose="020F0502020204030204" pitchFamily="34" charset="0"/>
                  <a:sym typeface="Symbol" panose="05050102010706020507" pitchFamily="18" charset="2"/>
                </a:rPr>
                <a:t>▲</a:t>
              </a:r>
              <a:r>
                <a:rPr lang="de-DE" sz="1600" b="1" dirty="0">
                  <a:solidFill>
                    <a:srgbClr val="00B050"/>
                  </a:solidFill>
                  <a:latin typeface="Calibri" panose="020F0502020204030204" pitchFamily="34" charset="0"/>
                  <a:cs typeface="Calibri" panose="020F0502020204030204" pitchFamily="34" charset="0"/>
                  <a:sym typeface="Symbol" panose="05050102010706020507" pitchFamily="18" charset="2"/>
                </a:rPr>
                <a:t> HW C</a:t>
              </a:r>
              <a:endParaRPr lang="de-DE" sz="1600" b="1" dirty="0">
                <a:solidFill>
                  <a:srgbClr val="0000FF"/>
                </a:solidFill>
                <a:latin typeface="Calibri" panose="020F0502020204030204" pitchFamily="34" charset="0"/>
                <a:cs typeface="Calibri" panose="020F0502020204030204" pitchFamily="34" charset="0"/>
                <a:sym typeface="Symbol" panose="05050102010706020507" pitchFamily="18" charset="2"/>
              </a:endParaRPr>
            </a:p>
          </p:txBody>
        </p:sp>
      </p:grpSp>
      <p:sp>
        <p:nvSpPr>
          <p:cNvPr id="32" name="Textfeld 31">
            <a:extLst>
              <a:ext uri="{FF2B5EF4-FFF2-40B4-BE49-F238E27FC236}">
                <a16:creationId xmlns:a16="http://schemas.microsoft.com/office/drawing/2014/main" id="{3629E08D-8689-4D2F-B937-2E8ED68DD2E4}"/>
              </a:ext>
            </a:extLst>
          </p:cNvPr>
          <p:cNvSpPr txBox="1"/>
          <p:nvPr/>
        </p:nvSpPr>
        <p:spPr>
          <a:xfrm>
            <a:off x="2077855" y="6135687"/>
            <a:ext cx="7474529" cy="461665"/>
          </a:xfrm>
          <a:prstGeom prst="rect">
            <a:avLst/>
          </a:prstGeom>
          <a:noFill/>
        </p:spPr>
        <p:txBody>
          <a:bodyPr wrap="square" rtlCol="0">
            <a:spAutoFit/>
          </a:bodyPr>
          <a:lstStyle/>
          <a:p>
            <a:r>
              <a:rPr lang="en-GB" sz="1200" i="1" dirty="0">
                <a:latin typeface="Calibri" panose="020F0502020204030204" pitchFamily="34" charset="0"/>
                <a:cs typeface="Calibri" panose="020F0502020204030204" pitchFamily="34" charset="0"/>
              </a:rPr>
              <a:t>Rehm, F</a:t>
            </a:r>
            <a:r>
              <a:rPr lang="en-GB" sz="1200" i="1" dirty="0">
                <a:effectLst/>
                <a:latin typeface="Calibri" panose="020F0502020204030204" pitchFamily="34" charset="0"/>
                <a:cs typeface="Calibri" panose="020F0502020204030204" pitchFamily="34" charset="0"/>
              </a:rPr>
              <a:t>. et al. </a:t>
            </a:r>
            <a:r>
              <a:rPr lang="en-US" sz="1200" i="1" dirty="0">
                <a:latin typeface="Calibri" panose="020F0502020204030204" pitchFamily="34" charset="0"/>
                <a:cs typeface="Calibri" panose="020F0502020204030204" pitchFamily="34" charset="0"/>
              </a:rPr>
              <a:t>Precise Image Generation on Current Noisy Quantum Computing Devices.</a:t>
            </a:r>
            <a:r>
              <a:rPr lang="en-GB" sz="1200" i="1" dirty="0">
                <a:effectLst/>
                <a:latin typeface="Calibri" panose="020F0502020204030204" pitchFamily="34" charset="0"/>
                <a:cs typeface="Calibri" panose="020F0502020204030204" pitchFamily="34" charset="0"/>
              </a:rPr>
              <a:t> </a:t>
            </a:r>
            <a:br>
              <a:rPr lang="en-GB" sz="1200" i="1" dirty="0">
                <a:effectLst/>
                <a:latin typeface="Calibri" panose="020F0502020204030204" pitchFamily="34" charset="0"/>
                <a:cs typeface="Calibri" panose="020F0502020204030204" pitchFamily="34" charset="0"/>
              </a:rPr>
            </a:br>
            <a:r>
              <a:rPr lang="en-GB" sz="1200" i="1" dirty="0">
                <a:effectLst/>
                <a:latin typeface="Calibri" panose="020F0502020204030204" pitchFamily="34" charset="0"/>
                <a:cs typeface="Calibri" panose="020F0502020204030204" pitchFamily="34" charset="0"/>
              </a:rPr>
              <a:t>IOP Quantum Science and Technology </a:t>
            </a:r>
            <a:r>
              <a:rPr lang="en-US" sz="1200" dirty="0">
                <a:hlinkClick r:id="rId15"/>
              </a:rPr>
              <a:t>https://doi.org/10.1088/2058-9565/ad0389</a:t>
            </a:r>
            <a:r>
              <a:rPr lang="en-US" sz="1200" dirty="0"/>
              <a:t>. </a:t>
            </a:r>
            <a:r>
              <a:rPr lang="en-GB" sz="1050" i="1" dirty="0">
                <a:effectLst/>
                <a:latin typeface="Calibri" panose="020F0502020204030204" pitchFamily="34" charset="0"/>
                <a:cs typeface="Calibri" panose="020F0502020204030204" pitchFamily="34" charset="0"/>
              </a:rPr>
              <a:t> </a:t>
            </a:r>
            <a:r>
              <a:rPr lang="en-GB" sz="1200" i="1" dirty="0">
                <a:effectLst/>
                <a:latin typeface="Calibri" panose="020F0502020204030204" pitchFamily="34" charset="0"/>
                <a:cs typeface="Calibri" panose="020F0502020204030204" pitchFamily="34" charset="0"/>
              </a:rPr>
              <a:t>/ PhD Thesis RWTH Aachen </a:t>
            </a:r>
            <a:endParaRPr lang="en-GB" sz="1400" i="1" dirty="0">
              <a:latin typeface="Calibri" panose="020F0502020204030204" pitchFamily="34" charset="0"/>
              <a:cs typeface="Calibri" panose="020F0502020204030204" pitchFamily="34" charset="0"/>
            </a:endParaRPr>
          </a:p>
        </p:txBody>
      </p:sp>
      <p:sp>
        <p:nvSpPr>
          <p:cNvPr id="34" name="Google Shape;346;g2064f897c89_0_432">
            <a:extLst>
              <a:ext uri="{FF2B5EF4-FFF2-40B4-BE49-F238E27FC236}">
                <a16:creationId xmlns:a16="http://schemas.microsoft.com/office/drawing/2014/main" id="{36978135-E95B-43F0-95AA-EEE60A55E2C5}"/>
              </a:ext>
            </a:extLst>
          </p:cNvPr>
          <p:cNvSpPr txBox="1">
            <a:spLocks noGrp="1"/>
          </p:cNvSpPr>
          <p:nvPr>
            <p:ph type="ftr" idx="11"/>
          </p:nvPr>
        </p:nvSpPr>
        <p:spPr>
          <a:xfrm>
            <a:off x="971599" y="6580801"/>
            <a:ext cx="10236969" cy="160568"/>
          </a:xfrm>
          <a:prstGeom prst="rect">
            <a:avLst/>
          </a:prstGeom>
          <a:noFill/>
          <a:ln>
            <a:noFill/>
          </a:ln>
        </p:spPr>
        <p:txBody>
          <a:bodyPr spcFirstLastPara="1" wrap="square" lIns="0" tIns="0" rIns="0" bIns="0" anchor="t" anchorCtr="0">
            <a:noAutofit/>
          </a:bodyPr>
          <a:lstStyle/>
          <a:p>
            <a:pPr lvl="0"/>
            <a:r>
              <a:rPr lang="en-US" dirty="0"/>
              <a:t>Kerstin Borras          |          Quantum Computing and Quantum Machine Learning          |                      CEPC 2023 Workshop                 |                        27</a:t>
            </a:r>
            <a:r>
              <a:rPr lang="en-US" baseline="30000" dirty="0"/>
              <a:t>th</a:t>
            </a:r>
            <a:r>
              <a:rPr lang="en-US" dirty="0"/>
              <a:t> October  2023</a:t>
            </a:r>
            <a:endParaRPr dirty="0"/>
          </a:p>
        </p:txBody>
      </p:sp>
    </p:spTree>
    <p:extLst>
      <p:ext uri="{BB962C8B-B14F-4D97-AF65-F5344CB8AC3E}">
        <p14:creationId xmlns:p14="http://schemas.microsoft.com/office/powerpoint/2010/main" val="36474594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Google Shape;223;p32"/>
          <p:cNvSpPr txBox="1">
            <a:spLocks noGrp="1"/>
          </p:cNvSpPr>
          <p:nvPr>
            <p:ph type="title"/>
          </p:nvPr>
        </p:nvSpPr>
        <p:spPr>
          <a:xfrm>
            <a:off x="407368" y="366311"/>
            <a:ext cx="11376000" cy="4512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accent1"/>
              </a:buClr>
              <a:buSzPts val="3000"/>
              <a:buFont typeface="Arial"/>
              <a:buNone/>
            </a:pPr>
            <a:r>
              <a:rPr lang="de-DE" dirty="0">
                <a:latin typeface="Calibri" panose="020F0502020204030204" pitchFamily="34" charset="0"/>
                <a:cs typeface="Calibri" panose="020F0502020204030204" pitchFamily="34" charset="0"/>
              </a:rPr>
              <a:t>Quantum Angle Generator: Learning Noise !</a:t>
            </a:r>
            <a:endParaRPr dirty="0">
              <a:latin typeface="Calibri" panose="020F0502020204030204" pitchFamily="34" charset="0"/>
              <a:cs typeface="Calibri" panose="020F0502020204030204" pitchFamily="34" charset="0"/>
            </a:endParaRPr>
          </a:p>
        </p:txBody>
      </p:sp>
      <p:pic>
        <p:nvPicPr>
          <p:cNvPr id="9" name="Image 15">
            <a:extLst>
              <a:ext uri="{FF2B5EF4-FFF2-40B4-BE49-F238E27FC236}">
                <a16:creationId xmlns:a16="http://schemas.microsoft.com/office/drawing/2014/main" id="{161031AC-7486-40CD-A5FD-E01A42673017}"/>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9542280" y="740061"/>
            <a:ext cx="1037601" cy="326653"/>
          </a:xfrm>
          <a:prstGeom prst="rect">
            <a:avLst/>
          </a:prstGeom>
        </p:spPr>
      </p:pic>
      <p:pic>
        <p:nvPicPr>
          <p:cNvPr id="25" name="Grafik 24">
            <a:extLst>
              <a:ext uri="{FF2B5EF4-FFF2-40B4-BE49-F238E27FC236}">
                <a16:creationId xmlns:a16="http://schemas.microsoft.com/office/drawing/2014/main" id="{2A023156-8580-49DD-96B9-40AAB134CC94}"/>
              </a:ext>
            </a:extLst>
          </p:cNvPr>
          <p:cNvPicPr>
            <a:picLocks noChangeAspect="1"/>
          </p:cNvPicPr>
          <p:nvPr/>
        </p:nvPicPr>
        <p:blipFill>
          <a:blip r:embed="rId4"/>
          <a:stretch>
            <a:fillRect/>
          </a:stretch>
        </p:blipFill>
        <p:spPr>
          <a:xfrm>
            <a:off x="9048328" y="742818"/>
            <a:ext cx="381926" cy="381926"/>
          </a:xfrm>
          <a:prstGeom prst="rect">
            <a:avLst/>
          </a:prstGeom>
        </p:spPr>
      </p:pic>
      <p:pic>
        <p:nvPicPr>
          <p:cNvPr id="31" name="Grafik 30">
            <a:extLst>
              <a:ext uri="{FF2B5EF4-FFF2-40B4-BE49-F238E27FC236}">
                <a16:creationId xmlns:a16="http://schemas.microsoft.com/office/drawing/2014/main" id="{385F81CC-78A2-48F3-B279-12860A93A5F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40515" y="644972"/>
            <a:ext cx="469234" cy="479772"/>
          </a:xfrm>
          <a:prstGeom prst="rect">
            <a:avLst/>
          </a:prstGeom>
        </p:spPr>
      </p:pic>
      <p:sp>
        <p:nvSpPr>
          <p:cNvPr id="22" name="Textfeld 21">
            <a:extLst>
              <a:ext uri="{FF2B5EF4-FFF2-40B4-BE49-F238E27FC236}">
                <a16:creationId xmlns:a16="http://schemas.microsoft.com/office/drawing/2014/main" id="{A9BE3FA6-F406-41D4-A67E-9336A1EAB8B6}"/>
              </a:ext>
            </a:extLst>
          </p:cNvPr>
          <p:cNvSpPr txBox="1"/>
          <p:nvPr/>
        </p:nvSpPr>
        <p:spPr>
          <a:xfrm>
            <a:off x="11209749" y="620688"/>
            <a:ext cx="808805" cy="615553"/>
          </a:xfrm>
          <a:prstGeom prst="rect">
            <a:avLst/>
          </a:prstGeom>
          <a:noFill/>
        </p:spPr>
        <p:txBody>
          <a:bodyPr wrap="square" rtlCol="0">
            <a:spAutoFit/>
          </a:bodyPr>
          <a:lstStyle/>
          <a:p>
            <a:r>
              <a:rPr lang="de-DE" sz="1600" dirty="0"/>
              <a:t>BMBF</a:t>
            </a:r>
          </a:p>
          <a:p>
            <a:r>
              <a:rPr lang="de-DE" dirty="0" err="1"/>
              <a:t>NiQ</a:t>
            </a:r>
            <a:endParaRPr lang="en-US" dirty="0" err="1"/>
          </a:p>
        </p:txBody>
      </p:sp>
      <p:pic>
        <p:nvPicPr>
          <p:cNvPr id="2" name="Grafik 1">
            <a:extLst>
              <a:ext uri="{FF2B5EF4-FFF2-40B4-BE49-F238E27FC236}">
                <a16:creationId xmlns:a16="http://schemas.microsoft.com/office/drawing/2014/main" id="{63224C12-9EB6-48C2-8518-79847DCA43DE}"/>
              </a:ext>
            </a:extLst>
          </p:cNvPr>
          <p:cNvPicPr>
            <a:picLocks noChangeAspect="1"/>
          </p:cNvPicPr>
          <p:nvPr/>
        </p:nvPicPr>
        <p:blipFill>
          <a:blip r:embed="rId6"/>
          <a:stretch>
            <a:fillRect/>
          </a:stretch>
        </p:blipFill>
        <p:spPr>
          <a:xfrm>
            <a:off x="9552384" y="207749"/>
            <a:ext cx="779689" cy="487632"/>
          </a:xfrm>
          <a:prstGeom prst="rect">
            <a:avLst/>
          </a:prstGeom>
        </p:spPr>
      </p:pic>
      <p:pic>
        <p:nvPicPr>
          <p:cNvPr id="3" name="Grafik 2">
            <a:extLst>
              <a:ext uri="{FF2B5EF4-FFF2-40B4-BE49-F238E27FC236}">
                <a16:creationId xmlns:a16="http://schemas.microsoft.com/office/drawing/2014/main" id="{F315208D-5CF9-4CA1-8DF9-F80B9F9FC0CB}"/>
              </a:ext>
            </a:extLst>
          </p:cNvPr>
          <p:cNvPicPr>
            <a:picLocks noChangeAspect="1"/>
          </p:cNvPicPr>
          <p:nvPr/>
        </p:nvPicPr>
        <p:blipFill>
          <a:blip r:embed="rId7"/>
          <a:stretch>
            <a:fillRect/>
          </a:stretch>
        </p:blipFill>
        <p:spPr>
          <a:xfrm>
            <a:off x="10623795" y="260648"/>
            <a:ext cx="1160837" cy="294915"/>
          </a:xfrm>
          <a:prstGeom prst="rect">
            <a:avLst/>
          </a:prstGeom>
        </p:spPr>
      </p:pic>
      <p:sp>
        <p:nvSpPr>
          <p:cNvPr id="13" name="Textplatzhalter 12">
            <a:extLst>
              <a:ext uri="{FF2B5EF4-FFF2-40B4-BE49-F238E27FC236}">
                <a16:creationId xmlns:a16="http://schemas.microsoft.com/office/drawing/2014/main" id="{ADCB213B-A565-488F-AD6E-0968CCFF2301}"/>
              </a:ext>
            </a:extLst>
          </p:cNvPr>
          <p:cNvSpPr>
            <a:spLocks noGrp="1"/>
          </p:cNvSpPr>
          <p:nvPr>
            <p:ph type="body" idx="1"/>
          </p:nvPr>
        </p:nvSpPr>
        <p:spPr>
          <a:xfrm>
            <a:off x="192583" y="836712"/>
            <a:ext cx="11376025" cy="379252"/>
          </a:xfrm>
        </p:spPr>
        <p:txBody>
          <a:bodyPr/>
          <a:lstStyle/>
          <a:p>
            <a:r>
              <a:rPr lang="de-DE" dirty="0"/>
              <a:t>L</a:t>
            </a:r>
            <a:r>
              <a:rPr lang="en-US" dirty="0" err="1"/>
              <a:t>ess</a:t>
            </a:r>
            <a:r>
              <a:rPr lang="en-US" dirty="0"/>
              <a:t> parameters for complex data and robustness against noise</a:t>
            </a:r>
          </a:p>
          <a:p>
            <a:endParaRPr lang="en-US" dirty="0"/>
          </a:p>
        </p:txBody>
      </p:sp>
      <p:pic>
        <p:nvPicPr>
          <p:cNvPr id="28" name="Grafik 27">
            <a:extLst>
              <a:ext uri="{FF2B5EF4-FFF2-40B4-BE49-F238E27FC236}">
                <a16:creationId xmlns:a16="http://schemas.microsoft.com/office/drawing/2014/main" id="{1EC57DBA-CB39-417E-9094-BF9E934C78B4}"/>
              </a:ext>
            </a:extLst>
          </p:cNvPr>
          <p:cNvPicPr>
            <a:picLocks noChangeAspect="1"/>
          </p:cNvPicPr>
          <p:nvPr/>
        </p:nvPicPr>
        <p:blipFill>
          <a:blip r:embed="rId8"/>
          <a:stretch>
            <a:fillRect/>
          </a:stretch>
        </p:blipFill>
        <p:spPr>
          <a:xfrm>
            <a:off x="263352" y="1733583"/>
            <a:ext cx="4543279" cy="2327454"/>
          </a:xfrm>
          <a:prstGeom prst="rect">
            <a:avLst/>
          </a:prstGeom>
        </p:spPr>
      </p:pic>
      <p:sp>
        <p:nvSpPr>
          <p:cNvPr id="29" name="Textfeld 28">
            <a:extLst>
              <a:ext uri="{FF2B5EF4-FFF2-40B4-BE49-F238E27FC236}">
                <a16:creationId xmlns:a16="http://schemas.microsoft.com/office/drawing/2014/main" id="{2FA33C92-CCFC-4B11-BC4A-DDA2C58A225F}"/>
              </a:ext>
            </a:extLst>
          </p:cNvPr>
          <p:cNvSpPr txBox="1"/>
          <p:nvPr/>
        </p:nvSpPr>
        <p:spPr>
          <a:xfrm>
            <a:off x="558159" y="1346219"/>
            <a:ext cx="1512658" cy="338554"/>
          </a:xfrm>
          <a:prstGeom prst="rect">
            <a:avLst/>
          </a:prstGeom>
          <a:noFill/>
        </p:spPr>
        <p:txBody>
          <a:bodyPr wrap="none" rtlCol="0">
            <a:spAutoFit/>
          </a:bodyPr>
          <a:lstStyle/>
          <a:p>
            <a:r>
              <a:rPr lang="de-DE" sz="1600" dirty="0">
                <a:latin typeface="Calibri" panose="020F0502020204030204" pitchFamily="34" charset="0"/>
                <a:cs typeface="Calibri" panose="020F0502020204030204" pitchFamily="34" charset="0"/>
              </a:rPr>
              <a:t>Noise in </a:t>
            </a:r>
            <a:r>
              <a:rPr lang="de-DE" sz="1600" dirty="0" err="1">
                <a:latin typeface="Calibri" panose="020F0502020204030204" pitchFamily="34" charset="0"/>
                <a:cs typeface="Calibri" panose="020F0502020204030204" pitchFamily="34" charset="0"/>
              </a:rPr>
              <a:t>Trainng</a:t>
            </a:r>
            <a:endParaRPr lang="en-US" sz="1600" dirty="0" err="1">
              <a:latin typeface="Calibri" panose="020F0502020204030204" pitchFamily="34" charset="0"/>
              <a:cs typeface="Calibri" panose="020F0502020204030204" pitchFamily="34" charset="0"/>
            </a:endParaRPr>
          </a:p>
        </p:txBody>
      </p:sp>
      <p:pic>
        <p:nvPicPr>
          <p:cNvPr id="30" name="Grafik 29">
            <a:extLst>
              <a:ext uri="{FF2B5EF4-FFF2-40B4-BE49-F238E27FC236}">
                <a16:creationId xmlns:a16="http://schemas.microsoft.com/office/drawing/2014/main" id="{31AC40F9-F4CE-41CB-8BD4-E669932F3505}"/>
              </a:ext>
            </a:extLst>
          </p:cNvPr>
          <p:cNvPicPr>
            <a:picLocks noChangeAspect="1"/>
          </p:cNvPicPr>
          <p:nvPr/>
        </p:nvPicPr>
        <p:blipFill rotWithShape="1">
          <a:blip r:embed="rId9"/>
          <a:srcRect b="31517"/>
          <a:stretch/>
        </p:blipFill>
        <p:spPr>
          <a:xfrm>
            <a:off x="277668" y="4237345"/>
            <a:ext cx="6034356" cy="1789394"/>
          </a:xfrm>
          <a:prstGeom prst="rect">
            <a:avLst/>
          </a:prstGeom>
        </p:spPr>
      </p:pic>
      <p:pic>
        <p:nvPicPr>
          <p:cNvPr id="35" name="Grafik 34">
            <a:extLst>
              <a:ext uri="{FF2B5EF4-FFF2-40B4-BE49-F238E27FC236}">
                <a16:creationId xmlns:a16="http://schemas.microsoft.com/office/drawing/2014/main" id="{B26E3F7E-948D-4F68-8DF7-246C68844E46}"/>
              </a:ext>
            </a:extLst>
          </p:cNvPr>
          <p:cNvPicPr>
            <a:picLocks noChangeAspect="1"/>
          </p:cNvPicPr>
          <p:nvPr/>
        </p:nvPicPr>
        <p:blipFill>
          <a:blip r:embed="rId10"/>
          <a:stretch>
            <a:fillRect/>
          </a:stretch>
        </p:blipFill>
        <p:spPr>
          <a:xfrm>
            <a:off x="6528048" y="1268760"/>
            <a:ext cx="4872483" cy="1227443"/>
          </a:xfrm>
          <a:prstGeom prst="rect">
            <a:avLst/>
          </a:prstGeom>
        </p:spPr>
      </p:pic>
      <p:pic>
        <p:nvPicPr>
          <p:cNvPr id="36" name="Grafik 35">
            <a:extLst>
              <a:ext uri="{FF2B5EF4-FFF2-40B4-BE49-F238E27FC236}">
                <a16:creationId xmlns:a16="http://schemas.microsoft.com/office/drawing/2014/main" id="{F6262388-9BE9-497C-804E-6BA22E4AE71F}"/>
              </a:ext>
            </a:extLst>
          </p:cNvPr>
          <p:cNvPicPr>
            <a:picLocks noChangeAspect="1"/>
          </p:cNvPicPr>
          <p:nvPr/>
        </p:nvPicPr>
        <p:blipFill>
          <a:blip r:embed="rId11"/>
          <a:stretch>
            <a:fillRect/>
          </a:stretch>
        </p:blipFill>
        <p:spPr>
          <a:xfrm>
            <a:off x="6744072" y="2498347"/>
            <a:ext cx="5347977" cy="1627946"/>
          </a:xfrm>
          <a:prstGeom prst="rect">
            <a:avLst/>
          </a:prstGeom>
        </p:spPr>
      </p:pic>
      <p:sp>
        <p:nvSpPr>
          <p:cNvPr id="37" name="Textfeld 36">
            <a:extLst>
              <a:ext uri="{FF2B5EF4-FFF2-40B4-BE49-F238E27FC236}">
                <a16:creationId xmlns:a16="http://schemas.microsoft.com/office/drawing/2014/main" id="{4D8C35E9-227A-4DCD-A0D7-8D4BA66A22AC}"/>
              </a:ext>
            </a:extLst>
          </p:cNvPr>
          <p:cNvSpPr txBox="1"/>
          <p:nvPr/>
        </p:nvSpPr>
        <p:spPr>
          <a:xfrm>
            <a:off x="6288556" y="4467016"/>
            <a:ext cx="5729998" cy="1554272"/>
          </a:xfrm>
          <a:prstGeom prst="rect">
            <a:avLst/>
          </a:prstGeom>
          <a:noFill/>
        </p:spPr>
        <p:txBody>
          <a:bodyPr wrap="square" rtlCol="0">
            <a:spAutoFit/>
          </a:bodyPr>
          <a:lstStyle/>
          <a:p>
            <a:pPr marL="285750" indent="-285750">
              <a:buFont typeface="Arial" panose="020B0604020202020204" pitchFamily="34" charset="0"/>
              <a:buChar char="•"/>
            </a:pPr>
            <a:r>
              <a:rPr lang="de-DE" sz="1900" b="1" dirty="0">
                <a:solidFill>
                  <a:srgbClr val="C00000"/>
                </a:solidFill>
                <a:latin typeface="Calibri" panose="020F0502020204030204" pitchFamily="34" charset="0"/>
                <a:cs typeface="Calibri" panose="020F0502020204030204" pitchFamily="34" charset="0"/>
              </a:rPr>
              <a:t>Noise in </a:t>
            </a:r>
            <a:r>
              <a:rPr lang="de-DE" sz="1900" b="1" dirty="0" err="1">
                <a:solidFill>
                  <a:srgbClr val="C00000"/>
                </a:solidFill>
                <a:latin typeface="Calibri" panose="020F0502020204030204" pitchFamily="34" charset="0"/>
                <a:cs typeface="Calibri" panose="020F0502020204030204" pitchFamily="34" charset="0"/>
              </a:rPr>
              <a:t>training</a:t>
            </a:r>
            <a:r>
              <a:rPr lang="de-DE" sz="1900" b="1" dirty="0">
                <a:solidFill>
                  <a:srgbClr val="C00000"/>
                </a:solidFill>
                <a:latin typeface="Calibri" panose="020F0502020204030204" pitchFamily="34" charset="0"/>
                <a:cs typeface="Calibri" panose="020F0502020204030204" pitchFamily="34" charset="0"/>
              </a:rPr>
              <a:t> + </a:t>
            </a:r>
            <a:r>
              <a:rPr lang="de-DE" sz="1900" b="1" dirty="0" err="1">
                <a:solidFill>
                  <a:srgbClr val="C00000"/>
                </a:solidFill>
                <a:latin typeface="Calibri" panose="020F0502020204030204" pitchFamily="34" charset="0"/>
                <a:cs typeface="Calibri" panose="020F0502020204030204" pitchFamily="34" charset="0"/>
              </a:rPr>
              <a:t>inference</a:t>
            </a:r>
            <a:r>
              <a:rPr lang="de-DE" sz="1900" b="1" dirty="0">
                <a:solidFill>
                  <a:srgbClr val="C00000"/>
                </a:solidFill>
                <a:latin typeface="Calibri" panose="020F0502020204030204" pitchFamily="34" charset="0"/>
                <a:cs typeface="Calibri" panose="020F0502020204030204" pitchFamily="34" charset="0"/>
              </a:rPr>
              <a:t>  </a:t>
            </a:r>
            <a:r>
              <a:rPr lang="de-DE" sz="1900" b="1" dirty="0" err="1">
                <a:solidFill>
                  <a:srgbClr val="C00000"/>
                </a:solidFill>
                <a:latin typeface="Calibri" panose="020F0502020204030204" pitchFamily="34" charset="0"/>
                <a:cs typeface="Calibri" panose="020F0502020204030204" pitchFamily="34" charset="0"/>
              </a:rPr>
              <a:t>leads</a:t>
            </a:r>
            <a:r>
              <a:rPr lang="de-DE" sz="1900" b="1" dirty="0">
                <a:solidFill>
                  <a:srgbClr val="C00000"/>
                </a:solidFill>
                <a:latin typeface="Calibri" panose="020F0502020204030204" pitchFamily="34" charset="0"/>
                <a:cs typeface="Calibri" panose="020F0502020204030204" pitchFamily="34" charset="0"/>
              </a:rPr>
              <a:t> </a:t>
            </a:r>
            <a:r>
              <a:rPr lang="de-DE" sz="1900" b="1" dirty="0" err="1">
                <a:solidFill>
                  <a:srgbClr val="C00000"/>
                </a:solidFill>
                <a:latin typeface="Calibri" panose="020F0502020204030204" pitchFamily="34" charset="0"/>
                <a:cs typeface="Calibri" panose="020F0502020204030204" pitchFamily="34" charset="0"/>
              </a:rPr>
              <a:t>to</a:t>
            </a:r>
            <a:r>
              <a:rPr lang="de-DE" sz="1900" b="1" dirty="0">
                <a:solidFill>
                  <a:srgbClr val="C00000"/>
                </a:solidFill>
                <a:latin typeface="Calibri" panose="020F0502020204030204" pitchFamily="34" charset="0"/>
                <a:cs typeface="Calibri" panose="020F0502020204030204" pitchFamily="34" charset="0"/>
              </a:rPr>
              <a:t> </a:t>
            </a:r>
            <a:r>
              <a:rPr lang="de-DE" sz="1900" b="1" dirty="0" err="1">
                <a:solidFill>
                  <a:srgbClr val="C00000"/>
                </a:solidFill>
                <a:latin typeface="Calibri" panose="020F0502020204030204" pitchFamily="34" charset="0"/>
                <a:cs typeface="Calibri" panose="020F0502020204030204" pitchFamily="34" charset="0"/>
              </a:rPr>
              <a:t>better</a:t>
            </a:r>
            <a:r>
              <a:rPr lang="de-DE" sz="1900" b="1" dirty="0">
                <a:solidFill>
                  <a:srgbClr val="C00000"/>
                </a:solidFill>
                <a:latin typeface="Calibri" panose="020F0502020204030204" pitchFamily="34" charset="0"/>
                <a:cs typeface="Calibri" panose="020F0502020204030204" pitchFamily="34" charset="0"/>
              </a:rPr>
              <a:t> </a:t>
            </a:r>
            <a:r>
              <a:rPr lang="de-DE" sz="1900" b="1" dirty="0" err="1">
                <a:solidFill>
                  <a:srgbClr val="C00000"/>
                </a:solidFill>
                <a:latin typeface="Calibri" panose="020F0502020204030204" pitchFamily="34" charset="0"/>
                <a:cs typeface="Calibri" panose="020F0502020204030204" pitchFamily="34" charset="0"/>
              </a:rPr>
              <a:t>accuracy</a:t>
            </a:r>
            <a:r>
              <a:rPr lang="de-DE" sz="1900" b="1" dirty="0">
                <a:solidFill>
                  <a:srgbClr val="C00000"/>
                </a:solidFill>
                <a:latin typeface="Calibri" panose="020F0502020204030204" pitchFamily="34" charset="0"/>
                <a:cs typeface="Calibri" panose="020F0502020204030204" pitchFamily="34" charset="0"/>
              </a:rPr>
              <a:t>.</a:t>
            </a:r>
          </a:p>
          <a:p>
            <a:pPr marL="285750" indent="-285750">
              <a:buFont typeface="Arial" panose="020B0604020202020204" pitchFamily="34" charset="0"/>
              <a:buChar char="•"/>
            </a:pPr>
            <a:r>
              <a:rPr lang="de-DE" sz="1900" b="1" dirty="0">
                <a:solidFill>
                  <a:srgbClr val="C00000"/>
                </a:solidFill>
                <a:latin typeface="Calibri" panose="020F0502020204030204" pitchFamily="34" charset="0"/>
                <a:cs typeface="Calibri" panose="020F0502020204030204" pitchFamily="34" charset="0"/>
              </a:rPr>
              <a:t>Quantum </a:t>
            </a:r>
            <a:r>
              <a:rPr lang="de-DE" sz="1900" b="1" dirty="0" err="1">
                <a:solidFill>
                  <a:srgbClr val="C00000"/>
                </a:solidFill>
                <a:latin typeface="Calibri" panose="020F0502020204030204" pitchFamily="34" charset="0"/>
                <a:cs typeface="Calibri" panose="020F0502020204030204" pitchFamily="34" charset="0"/>
              </a:rPr>
              <a:t>Neural</a:t>
            </a:r>
            <a:r>
              <a:rPr lang="de-DE" sz="1900" b="1" dirty="0">
                <a:solidFill>
                  <a:srgbClr val="C00000"/>
                </a:solidFill>
                <a:latin typeface="Calibri" panose="020F0502020204030204" pitchFamily="34" charset="0"/>
                <a:cs typeface="Calibri" panose="020F0502020204030204" pitchFamily="34" charset="0"/>
              </a:rPr>
              <a:t> Networks </a:t>
            </a:r>
            <a:r>
              <a:rPr lang="de-DE" sz="1900" b="1" dirty="0" err="1">
                <a:solidFill>
                  <a:srgbClr val="C00000"/>
                </a:solidFill>
                <a:latin typeface="Calibri" panose="020F0502020204030204" pitchFamily="34" charset="0"/>
                <a:cs typeface="Calibri" panose="020F0502020204030204" pitchFamily="34" charset="0"/>
              </a:rPr>
              <a:t>can</a:t>
            </a:r>
            <a:r>
              <a:rPr lang="de-DE" sz="1900" b="1" dirty="0">
                <a:solidFill>
                  <a:srgbClr val="C00000"/>
                </a:solidFill>
                <a:latin typeface="Calibri" panose="020F0502020204030204" pitchFamily="34" charset="0"/>
                <a:cs typeface="Calibri" panose="020F0502020204030204" pitchFamily="34" charset="0"/>
              </a:rPr>
              <a:t> </a:t>
            </a:r>
            <a:r>
              <a:rPr lang="de-DE" sz="1900" b="1" dirty="0" err="1">
                <a:solidFill>
                  <a:srgbClr val="C00000"/>
                </a:solidFill>
                <a:latin typeface="Calibri" panose="020F0502020204030204" pitchFamily="34" charset="0"/>
                <a:cs typeface="Calibri" panose="020F0502020204030204" pitchFamily="34" charset="0"/>
              </a:rPr>
              <a:t>adapt</a:t>
            </a:r>
            <a:r>
              <a:rPr lang="de-DE" sz="1900" b="1" dirty="0">
                <a:solidFill>
                  <a:srgbClr val="C00000"/>
                </a:solidFill>
                <a:latin typeface="Calibri" panose="020F0502020204030204" pitchFamily="34" charset="0"/>
                <a:cs typeface="Calibri" panose="020F0502020204030204" pitchFamily="34" charset="0"/>
              </a:rPr>
              <a:t>  </a:t>
            </a:r>
            <a:r>
              <a:rPr lang="de-DE" sz="1900" b="1" dirty="0" err="1">
                <a:solidFill>
                  <a:srgbClr val="C00000"/>
                </a:solidFill>
                <a:latin typeface="Calibri" panose="020F0502020204030204" pitchFamily="34" charset="0"/>
                <a:cs typeface="Calibri" panose="020F0502020204030204" pitchFamily="34" charset="0"/>
              </a:rPr>
              <a:t>to</a:t>
            </a:r>
            <a:r>
              <a:rPr lang="de-DE" sz="1900" b="1" dirty="0">
                <a:solidFill>
                  <a:srgbClr val="C00000"/>
                </a:solidFill>
                <a:latin typeface="Calibri" panose="020F0502020204030204" pitchFamily="34" charset="0"/>
                <a:cs typeface="Calibri" panose="020F0502020204030204" pitchFamily="34" charset="0"/>
              </a:rPr>
              <a:t> </a:t>
            </a:r>
            <a:r>
              <a:rPr lang="de-DE" sz="1900" b="1" dirty="0" err="1">
                <a:solidFill>
                  <a:srgbClr val="C00000"/>
                </a:solidFill>
                <a:latin typeface="Calibri" panose="020F0502020204030204" pitchFamily="34" charset="0"/>
                <a:cs typeface="Calibri" panose="020F0502020204030204" pitchFamily="34" charset="0"/>
              </a:rPr>
              <a:t>changing</a:t>
            </a:r>
            <a:r>
              <a:rPr lang="de-DE" sz="1900" b="1" dirty="0">
                <a:solidFill>
                  <a:srgbClr val="C00000"/>
                </a:solidFill>
                <a:latin typeface="Calibri" panose="020F0502020204030204" pitchFamily="34" charset="0"/>
                <a:cs typeface="Calibri" panose="020F0502020204030204" pitchFamily="34" charset="0"/>
              </a:rPr>
              <a:t> </a:t>
            </a:r>
            <a:br>
              <a:rPr lang="de-DE" sz="1900" b="1" dirty="0">
                <a:solidFill>
                  <a:srgbClr val="C00000"/>
                </a:solidFill>
                <a:latin typeface="Calibri" panose="020F0502020204030204" pitchFamily="34" charset="0"/>
                <a:cs typeface="Calibri" panose="020F0502020204030204" pitchFamily="34" charset="0"/>
              </a:rPr>
            </a:br>
            <a:r>
              <a:rPr lang="de-DE" sz="1900" b="1" dirty="0" err="1">
                <a:solidFill>
                  <a:srgbClr val="C00000"/>
                </a:solidFill>
                <a:latin typeface="Calibri" panose="020F0502020204030204" pitchFamily="34" charset="0"/>
                <a:cs typeface="Calibri" panose="020F0502020204030204" pitchFamily="34" charset="0"/>
              </a:rPr>
              <a:t>error</a:t>
            </a:r>
            <a:r>
              <a:rPr lang="de-DE" sz="1900" b="1" dirty="0">
                <a:solidFill>
                  <a:srgbClr val="C00000"/>
                </a:solidFill>
                <a:latin typeface="Calibri" panose="020F0502020204030204" pitchFamily="34" charset="0"/>
                <a:cs typeface="Calibri" panose="020F0502020204030204" pitchFamily="34" charset="0"/>
              </a:rPr>
              <a:t> </a:t>
            </a:r>
            <a:r>
              <a:rPr lang="de-DE" sz="1900" b="1" dirty="0" err="1">
                <a:solidFill>
                  <a:srgbClr val="C00000"/>
                </a:solidFill>
                <a:latin typeface="Calibri" panose="020F0502020204030204" pitchFamily="34" charset="0"/>
                <a:cs typeface="Calibri" panose="020F0502020204030204" pitchFamily="34" charset="0"/>
              </a:rPr>
              <a:t>enviroment</a:t>
            </a:r>
            <a:r>
              <a:rPr lang="de-DE" sz="1900" b="1" dirty="0">
                <a:solidFill>
                  <a:srgbClr val="C00000"/>
                </a:solidFill>
                <a:latin typeface="Calibri" panose="020F0502020204030204" pitchFamily="34" charset="0"/>
                <a:cs typeface="Calibri" panose="020F0502020204030204" pitchFamily="34" charset="0"/>
              </a:rPr>
              <a:t> and </a:t>
            </a:r>
            <a:r>
              <a:rPr lang="de-DE" sz="1900" b="1" dirty="0" err="1">
                <a:solidFill>
                  <a:srgbClr val="C00000"/>
                </a:solidFill>
                <a:latin typeface="Calibri" panose="020F0502020204030204" pitchFamily="34" charset="0"/>
                <a:cs typeface="Calibri" panose="020F0502020204030204" pitchFamily="34" charset="0"/>
              </a:rPr>
              <a:t>learn</a:t>
            </a:r>
            <a:r>
              <a:rPr lang="de-DE" sz="1900" b="1" dirty="0">
                <a:solidFill>
                  <a:srgbClr val="C00000"/>
                </a:solidFill>
                <a:latin typeface="Calibri" panose="020F0502020204030204" pitchFamily="34" charset="0"/>
                <a:cs typeface="Calibri" panose="020F0502020204030204" pitchFamily="34" charset="0"/>
              </a:rPr>
              <a:t> </a:t>
            </a:r>
            <a:r>
              <a:rPr lang="de-DE" sz="1900" b="1" dirty="0" err="1">
                <a:solidFill>
                  <a:srgbClr val="C00000"/>
                </a:solidFill>
                <a:latin typeface="Calibri" panose="020F0502020204030204" pitchFamily="34" charset="0"/>
                <a:cs typeface="Calibri" panose="020F0502020204030204" pitchFamily="34" charset="0"/>
              </a:rPr>
              <a:t>the</a:t>
            </a:r>
            <a:r>
              <a:rPr lang="de-DE" sz="1900" b="1" dirty="0">
                <a:solidFill>
                  <a:srgbClr val="C00000"/>
                </a:solidFill>
                <a:latin typeface="Calibri" panose="020F0502020204030204" pitchFamily="34" charset="0"/>
                <a:cs typeface="Calibri" panose="020F0502020204030204" pitchFamily="34" charset="0"/>
              </a:rPr>
              <a:t> </a:t>
            </a:r>
            <a:r>
              <a:rPr lang="de-DE" sz="1900" b="1" dirty="0" err="1">
                <a:solidFill>
                  <a:srgbClr val="C00000"/>
                </a:solidFill>
                <a:latin typeface="Calibri" panose="020F0502020204030204" pitchFamily="34" charset="0"/>
                <a:cs typeface="Calibri" panose="020F0502020204030204" pitchFamily="34" charset="0"/>
              </a:rPr>
              <a:t>noise</a:t>
            </a:r>
            <a:r>
              <a:rPr lang="de-DE" sz="1900" b="1" dirty="0">
                <a:solidFill>
                  <a:srgbClr val="C00000"/>
                </a:solidFill>
                <a:latin typeface="Calibri" panose="020F0502020204030204" pitchFamily="34" charset="0"/>
                <a:cs typeface="Calibri" panose="020F0502020204030204" pitchFamily="34" charset="0"/>
              </a:rPr>
              <a:t> </a:t>
            </a:r>
            <a:r>
              <a:rPr lang="de-DE" sz="1900" b="1" dirty="0" err="1">
                <a:solidFill>
                  <a:srgbClr val="C00000"/>
                </a:solidFill>
                <a:latin typeface="Calibri" panose="020F0502020204030204" pitchFamily="34" charset="0"/>
                <a:cs typeface="Calibri" panose="020F0502020204030204" pitchFamily="34" charset="0"/>
              </a:rPr>
              <a:t>condition</a:t>
            </a:r>
            <a:r>
              <a:rPr lang="de-DE" sz="1900" b="1" dirty="0">
                <a:solidFill>
                  <a:srgbClr val="C00000"/>
                </a:solidFill>
                <a:latin typeface="Calibri" panose="020F0502020204030204" pitchFamily="34" charset="0"/>
                <a:cs typeface="Calibri" panose="020F0502020204030204" pitchFamily="34" charset="0"/>
              </a:rPr>
              <a:t>   </a:t>
            </a:r>
            <a:br>
              <a:rPr lang="de-DE" sz="1900" b="1" dirty="0">
                <a:solidFill>
                  <a:srgbClr val="C00000"/>
                </a:solidFill>
                <a:latin typeface="Calibri" panose="020F0502020204030204" pitchFamily="34" charset="0"/>
                <a:cs typeface="Calibri" panose="020F0502020204030204" pitchFamily="34" charset="0"/>
              </a:rPr>
            </a:br>
            <a:r>
              <a:rPr lang="de-DE" sz="1900" b="1" dirty="0">
                <a:solidFill>
                  <a:srgbClr val="C00000"/>
                </a:solidFill>
                <a:latin typeface="Calibri" panose="020F0502020204030204" pitchFamily="34" charset="0"/>
                <a:cs typeface="Calibri" panose="020F0502020204030204" pitchFamily="34" charset="0"/>
                <a:sym typeface="Wingdings" panose="05000000000000000000" pitchFamily="2" charset="2"/>
              </a:rPr>
              <a:t>   </a:t>
            </a:r>
            <a:r>
              <a:rPr lang="de-DE" sz="1900" b="1" dirty="0" err="1">
                <a:solidFill>
                  <a:srgbClr val="C00000"/>
                </a:solidFill>
                <a:latin typeface="Calibri" panose="020F0502020204030204" pitchFamily="34" charset="0"/>
                <a:cs typeface="Calibri" panose="020F0502020204030204" pitchFamily="34" charset="0"/>
                <a:sym typeface="Wingdings" panose="05000000000000000000" pitchFamily="2" charset="2"/>
              </a:rPr>
              <a:t>robustness</a:t>
            </a:r>
            <a:r>
              <a:rPr lang="de-DE" sz="1900" b="1" dirty="0">
                <a:solidFill>
                  <a:srgbClr val="C00000"/>
                </a:solidFill>
                <a:latin typeface="Calibri" panose="020F0502020204030204" pitchFamily="34" charset="0"/>
                <a:cs typeface="Calibri" panose="020F0502020204030204" pitchFamily="34" charset="0"/>
                <a:sym typeface="Wingdings" panose="05000000000000000000" pitchFamily="2" charset="2"/>
              </a:rPr>
              <a:t> </a:t>
            </a:r>
            <a:r>
              <a:rPr lang="de-DE" sz="1900" b="1" dirty="0" err="1">
                <a:solidFill>
                  <a:srgbClr val="C00000"/>
                </a:solidFill>
                <a:latin typeface="Calibri" panose="020F0502020204030204" pitchFamily="34" charset="0"/>
                <a:cs typeface="Calibri" panose="020F0502020204030204" pitchFamily="34" charset="0"/>
                <a:sym typeface="Wingdings" panose="05000000000000000000" pitchFamily="2" charset="2"/>
              </a:rPr>
              <a:t>against</a:t>
            </a:r>
            <a:r>
              <a:rPr lang="de-DE" sz="1900" b="1" dirty="0">
                <a:solidFill>
                  <a:srgbClr val="C00000"/>
                </a:solidFill>
                <a:latin typeface="Calibri" panose="020F0502020204030204" pitchFamily="34" charset="0"/>
                <a:cs typeface="Calibri" panose="020F0502020204030204" pitchFamily="34" charset="0"/>
                <a:sym typeface="Wingdings" panose="05000000000000000000" pitchFamily="2" charset="2"/>
              </a:rPr>
              <a:t> and </a:t>
            </a:r>
            <a:r>
              <a:rPr lang="de-DE" sz="1900" b="1" dirty="0" err="1">
                <a:solidFill>
                  <a:srgbClr val="C00000"/>
                </a:solidFill>
                <a:latin typeface="Calibri" panose="020F0502020204030204" pitchFamily="34" charset="0"/>
                <a:cs typeface="Calibri" panose="020F0502020204030204" pitchFamily="34" charset="0"/>
                <a:sym typeface="Wingdings" panose="05000000000000000000" pitchFamily="2" charset="2"/>
              </a:rPr>
              <a:t>employing</a:t>
            </a:r>
            <a:r>
              <a:rPr lang="de-DE" sz="1900" b="1" dirty="0">
                <a:solidFill>
                  <a:srgbClr val="C00000"/>
                </a:solidFill>
                <a:latin typeface="Calibri" panose="020F0502020204030204" pitchFamily="34" charset="0"/>
                <a:cs typeface="Calibri" panose="020F0502020204030204" pitchFamily="34" charset="0"/>
                <a:sym typeface="Wingdings" panose="05000000000000000000" pitchFamily="2" charset="2"/>
              </a:rPr>
              <a:t> </a:t>
            </a:r>
            <a:r>
              <a:rPr lang="de-DE" sz="1900" b="1" dirty="0" err="1">
                <a:solidFill>
                  <a:srgbClr val="C00000"/>
                </a:solidFill>
                <a:latin typeface="Calibri" panose="020F0502020204030204" pitchFamily="34" charset="0"/>
                <a:cs typeface="Calibri" panose="020F0502020204030204" pitchFamily="34" charset="0"/>
                <a:sym typeface="Wingdings" panose="05000000000000000000" pitchFamily="2" charset="2"/>
              </a:rPr>
              <a:t>noise</a:t>
            </a:r>
            <a:r>
              <a:rPr lang="de-DE" sz="1900" b="1" dirty="0">
                <a:solidFill>
                  <a:srgbClr val="C00000"/>
                </a:solidFill>
                <a:latin typeface="Calibri" panose="020F0502020204030204" pitchFamily="34" charset="0"/>
                <a:cs typeface="Calibri" panose="020F0502020204030204" pitchFamily="34" charset="0"/>
                <a:sym typeface="Wingdings" panose="05000000000000000000" pitchFamily="2" charset="2"/>
              </a:rPr>
              <a:t> !</a:t>
            </a:r>
          </a:p>
        </p:txBody>
      </p:sp>
      <p:sp>
        <p:nvSpPr>
          <p:cNvPr id="38" name="Textfeld 37">
            <a:extLst>
              <a:ext uri="{FF2B5EF4-FFF2-40B4-BE49-F238E27FC236}">
                <a16:creationId xmlns:a16="http://schemas.microsoft.com/office/drawing/2014/main" id="{942B5AB8-96A8-4361-8AE4-2B15E6A1C7D9}"/>
              </a:ext>
            </a:extLst>
          </p:cNvPr>
          <p:cNvSpPr txBox="1"/>
          <p:nvPr/>
        </p:nvSpPr>
        <p:spPr>
          <a:xfrm>
            <a:off x="5015880" y="2751836"/>
            <a:ext cx="1151558" cy="1077218"/>
          </a:xfrm>
          <a:prstGeom prst="rect">
            <a:avLst/>
          </a:prstGeom>
          <a:solidFill>
            <a:srgbClr val="FEF0E6"/>
          </a:solidFill>
        </p:spPr>
        <p:txBody>
          <a:bodyPr wrap="square" rtlCol="0">
            <a:spAutoFit/>
          </a:bodyPr>
          <a:lstStyle/>
          <a:p>
            <a:r>
              <a:rPr lang="de-DE" sz="1600" dirty="0" err="1"/>
              <a:t>Calibration</a:t>
            </a:r>
            <a:r>
              <a:rPr lang="de-DE" sz="1600" dirty="0"/>
              <a:t> </a:t>
            </a:r>
            <a:r>
              <a:rPr lang="de-DE" sz="1600" dirty="0" err="1"/>
              <a:t>change</a:t>
            </a:r>
            <a:r>
              <a:rPr lang="de-DE" sz="1600" dirty="0"/>
              <a:t> </a:t>
            </a:r>
            <a:r>
              <a:rPr lang="de-DE" sz="1600" dirty="0" err="1"/>
              <a:t>during</a:t>
            </a:r>
            <a:r>
              <a:rPr lang="de-DE" sz="1600" dirty="0"/>
              <a:t> </a:t>
            </a:r>
            <a:r>
              <a:rPr lang="de-DE" sz="1600" dirty="0" err="1"/>
              <a:t>training</a:t>
            </a:r>
            <a:endParaRPr lang="en-US" sz="1600" dirty="0" err="1"/>
          </a:p>
        </p:txBody>
      </p:sp>
      <p:cxnSp>
        <p:nvCxnSpPr>
          <p:cNvPr id="5" name="Gerader Verbinder 4">
            <a:extLst>
              <a:ext uri="{FF2B5EF4-FFF2-40B4-BE49-F238E27FC236}">
                <a16:creationId xmlns:a16="http://schemas.microsoft.com/office/drawing/2014/main" id="{EB5557F7-8297-437F-B363-30A22E4D0DCC}"/>
              </a:ext>
            </a:extLst>
          </p:cNvPr>
          <p:cNvCxnSpPr/>
          <p:nvPr/>
        </p:nvCxnSpPr>
        <p:spPr>
          <a:xfrm>
            <a:off x="8832304" y="1268760"/>
            <a:ext cx="288032" cy="792088"/>
          </a:xfrm>
          <a:prstGeom prst="line">
            <a:avLst/>
          </a:prstGeom>
          <a:ln w="3810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1" name="Textfeld 20">
            <a:extLst>
              <a:ext uri="{FF2B5EF4-FFF2-40B4-BE49-F238E27FC236}">
                <a16:creationId xmlns:a16="http://schemas.microsoft.com/office/drawing/2014/main" id="{DB6ADE62-1486-444F-BBE6-4B842A851F17}"/>
              </a:ext>
            </a:extLst>
          </p:cNvPr>
          <p:cNvSpPr txBox="1"/>
          <p:nvPr/>
        </p:nvSpPr>
        <p:spPr>
          <a:xfrm>
            <a:off x="2077855" y="6021288"/>
            <a:ext cx="7474529" cy="461665"/>
          </a:xfrm>
          <a:prstGeom prst="rect">
            <a:avLst/>
          </a:prstGeom>
          <a:noFill/>
        </p:spPr>
        <p:txBody>
          <a:bodyPr wrap="square" rtlCol="0">
            <a:spAutoFit/>
          </a:bodyPr>
          <a:lstStyle/>
          <a:p>
            <a:r>
              <a:rPr lang="en-GB" sz="1200" i="1" dirty="0">
                <a:latin typeface="Calibri" panose="020F0502020204030204" pitchFamily="34" charset="0"/>
                <a:cs typeface="Calibri" panose="020F0502020204030204" pitchFamily="34" charset="0"/>
              </a:rPr>
              <a:t>Rehm, F</a:t>
            </a:r>
            <a:r>
              <a:rPr lang="en-GB" sz="1200" i="1" dirty="0">
                <a:effectLst/>
                <a:latin typeface="Calibri" panose="020F0502020204030204" pitchFamily="34" charset="0"/>
                <a:cs typeface="Calibri" panose="020F0502020204030204" pitchFamily="34" charset="0"/>
              </a:rPr>
              <a:t>. et al. </a:t>
            </a:r>
            <a:r>
              <a:rPr lang="en-US" sz="1200" i="1" dirty="0">
                <a:latin typeface="Calibri" panose="020F0502020204030204" pitchFamily="34" charset="0"/>
                <a:cs typeface="Calibri" panose="020F0502020204030204" pitchFamily="34" charset="0"/>
              </a:rPr>
              <a:t>Precise Image Generation on Current Noisy Quantum Computing Devices.</a:t>
            </a:r>
            <a:r>
              <a:rPr lang="en-GB" sz="1200" i="1" dirty="0">
                <a:effectLst/>
                <a:latin typeface="Calibri" panose="020F0502020204030204" pitchFamily="34" charset="0"/>
                <a:cs typeface="Calibri" panose="020F0502020204030204" pitchFamily="34" charset="0"/>
              </a:rPr>
              <a:t> </a:t>
            </a:r>
            <a:br>
              <a:rPr lang="en-GB" sz="1200" i="1" dirty="0">
                <a:effectLst/>
                <a:latin typeface="Calibri" panose="020F0502020204030204" pitchFamily="34" charset="0"/>
                <a:cs typeface="Calibri" panose="020F0502020204030204" pitchFamily="34" charset="0"/>
              </a:rPr>
            </a:br>
            <a:r>
              <a:rPr lang="en-GB" sz="1200" i="1" dirty="0">
                <a:effectLst/>
                <a:latin typeface="Calibri" panose="020F0502020204030204" pitchFamily="34" charset="0"/>
                <a:cs typeface="Calibri" panose="020F0502020204030204" pitchFamily="34" charset="0"/>
              </a:rPr>
              <a:t>IOP Quantum Science and Technology </a:t>
            </a:r>
            <a:r>
              <a:rPr lang="en-US" sz="1200" dirty="0">
                <a:hlinkClick r:id="rId12"/>
              </a:rPr>
              <a:t>https://doi.org/10.1088/2058-9565/ad0389</a:t>
            </a:r>
            <a:r>
              <a:rPr lang="en-US" sz="1200" dirty="0"/>
              <a:t>. </a:t>
            </a:r>
            <a:r>
              <a:rPr lang="en-GB" sz="1050" i="1" dirty="0">
                <a:effectLst/>
                <a:latin typeface="Calibri" panose="020F0502020204030204" pitchFamily="34" charset="0"/>
                <a:cs typeface="Calibri" panose="020F0502020204030204" pitchFamily="34" charset="0"/>
              </a:rPr>
              <a:t> </a:t>
            </a:r>
            <a:r>
              <a:rPr lang="en-GB" sz="1200" i="1" dirty="0">
                <a:effectLst/>
                <a:latin typeface="Calibri" panose="020F0502020204030204" pitchFamily="34" charset="0"/>
                <a:cs typeface="Calibri" panose="020F0502020204030204" pitchFamily="34" charset="0"/>
              </a:rPr>
              <a:t>/ PhD Thesis RWTH Aachen </a:t>
            </a:r>
            <a:endParaRPr lang="en-GB" sz="1400" i="1" dirty="0">
              <a:latin typeface="Calibri" panose="020F0502020204030204" pitchFamily="34" charset="0"/>
              <a:cs typeface="Calibri" panose="020F0502020204030204" pitchFamily="34" charset="0"/>
            </a:endParaRPr>
          </a:p>
        </p:txBody>
      </p:sp>
      <p:sp>
        <p:nvSpPr>
          <p:cNvPr id="23" name="Google Shape;346;g2064f897c89_0_432">
            <a:extLst>
              <a:ext uri="{FF2B5EF4-FFF2-40B4-BE49-F238E27FC236}">
                <a16:creationId xmlns:a16="http://schemas.microsoft.com/office/drawing/2014/main" id="{A8AD1462-C619-44F1-A40B-A5274CCF6E72}"/>
              </a:ext>
            </a:extLst>
          </p:cNvPr>
          <p:cNvSpPr txBox="1">
            <a:spLocks noGrp="1"/>
          </p:cNvSpPr>
          <p:nvPr>
            <p:ph type="ftr" idx="11"/>
          </p:nvPr>
        </p:nvSpPr>
        <p:spPr>
          <a:xfrm>
            <a:off x="971599" y="6580801"/>
            <a:ext cx="10236969" cy="160568"/>
          </a:xfrm>
          <a:prstGeom prst="rect">
            <a:avLst/>
          </a:prstGeom>
          <a:noFill/>
          <a:ln>
            <a:noFill/>
          </a:ln>
        </p:spPr>
        <p:txBody>
          <a:bodyPr spcFirstLastPara="1" wrap="square" lIns="0" tIns="0" rIns="0" bIns="0" anchor="t" anchorCtr="0">
            <a:noAutofit/>
          </a:bodyPr>
          <a:lstStyle/>
          <a:p>
            <a:pPr lvl="0"/>
            <a:r>
              <a:rPr lang="en-US" dirty="0"/>
              <a:t>Kerstin Borras          |          Quantum Computing and Quantum Machine Learning          |                      CEPC 2023 Workshop                 |                        27</a:t>
            </a:r>
            <a:r>
              <a:rPr lang="en-US" baseline="30000" dirty="0"/>
              <a:t>th</a:t>
            </a:r>
            <a:r>
              <a:rPr lang="en-US" dirty="0"/>
              <a:t> October  2023</a:t>
            </a:r>
            <a:endParaRPr dirty="0"/>
          </a:p>
        </p:txBody>
      </p:sp>
    </p:spTree>
    <p:extLst>
      <p:ext uri="{BB962C8B-B14F-4D97-AF65-F5344CB8AC3E}">
        <p14:creationId xmlns:p14="http://schemas.microsoft.com/office/powerpoint/2010/main" val="1450437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0" name="PlaceHolder 1"/>
          <p:cNvSpPr>
            <a:spLocks noGrp="1"/>
          </p:cNvSpPr>
          <p:nvPr>
            <p:ph type="title"/>
          </p:nvPr>
        </p:nvSpPr>
        <p:spPr>
          <a:xfrm>
            <a:off x="407520" y="366480"/>
            <a:ext cx="11375640" cy="450720"/>
          </a:xfrm>
          <a:prstGeom prst="rect">
            <a:avLst/>
          </a:prstGeom>
          <a:noFill/>
          <a:ln w="0">
            <a:noFill/>
          </a:ln>
        </p:spPr>
        <p:txBody>
          <a:bodyPr lIns="0" tIns="0" rIns="0" bIns="0" anchor="t">
            <a:noAutofit/>
          </a:bodyPr>
          <a:lstStyle/>
          <a:p>
            <a:r>
              <a:rPr lang="en-US" dirty="0"/>
              <a:t>Quantum Computing for Classical Optimization Problems</a:t>
            </a:r>
            <a:endParaRPr lang="en-US" sz="3000" b="0" strike="noStrike" spc="-1" dirty="0">
              <a:latin typeface="Arial"/>
            </a:endParaRPr>
          </a:p>
        </p:txBody>
      </p:sp>
      <p:sp>
        <p:nvSpPr>
          <p:cNvPr id="491" name="PlaceHolder 2"/>
          <p:cNvSpPr>
            <a:spLocks noGrp="1"/>
          </p:cNvSpPr>
          <p:nvPr>
            <p:ph/>
          </p:nvPr>
        </p:nvSpPr>
        <p:spPr>
          <a:xfrm>
            <a:off x="407520" y="817560"/>
            <a:ext cx="11375640" cy="378720"/>
          </a:xfrm>
          <a:prstGeom prst="rect">
            <a:avLst/>
          </a:prstGeom>
          <a:noFill/>
          <a:ln w="0">
            <a:noFill/>
          </a:ln>
        </p:spPr>
        <p:txBody>
          <a:bodyPr lIns="0" tIns="0" rIns="0" bIns="0" anchor="t">
            <a:noAutofit/>
          </a:bodyPr>
          <a:lstStyle/>
          <a:p>
            <a:pPr>
              <a:lnSpc>
                <a:spcPct val="110000"/>
              </a:lnSpc>
              <a:buNone/>
              <a:tabLst>
                <a:tab pos="0" algn="l"/>
              </a:tabLst>
            </a:pPr>
            <a:r>
              <a:rPr lang="de-DE" sz="1800" b="1" strike="noStrike" spc="-1" dirty="0" err="1">
                <a:solidFill>
                  <a:srgbClr val="F18F1F"/>
                </a:solidFill>
                <a:latin typeface="Calibri"/>
                <a:ea typeface="Arial"/>
              </a:rPr>
              <a:t>From</a:t>
            </a:r>
            <a:r>
              <a:rPr lang="de-DE" sz="1800" b="1" strike="noStrike" spc="-1" dirty="0">
                <a:solidFill>
                  <a:srgbClr val="F18F1F"/>
                </a:solidFill>
                <a:latin typeface="Calibri"/>
                <a:ea typeface="Arial"/>
              </a:rPr>
              <a:t> Tracking </a:t>
            </a:r>
            <a:r>
              <a:rPr lang="de-DE" sz="1800" b="1" strike="noStrike" spc="-1" dirty="0" err="1">
                <a:solidFill>
                  <a:srgbClr val="F18F1F"/>
                </a:solidFill>
                <a:latin typeface="Calibri"/>
                <a:ea typeface="Arial"/>
              </a:rPr>
              <a:t>to</a:t>
            </a:r>
            <a:r>
              <a:rPr lang="de-DE" sz="1800" b="1" strike="noStrike" spc="-1" dirty="0">
                <a:solidFill>
                  <a:srgbClr val="F18F1F"/>
                </a:solidFill>
                <a:latin typeface="Calibri"/>
                <a:ea typeface="Arial"/>
              </a:rPr>
              <a:t> </a:t>
            </a:r>
            <a:r>
              <a:rPr lang="de-DE" b="1" spc="-1" dirty="0" err="1">
                <a:solidFill>
                  <a:srgbClr val="F18F1F"/>
                </a:solidFill>
                <a:latin typeface="Calibri"/>
                <a:ea typeface="Arial"/>
              </a:rPr>
              <a:t>L</a:t>
            </a:r>
            <a:r>
              <a:rPr lang="de-DE" sz="1800" b="1" strike="noStrike" spc="-1" dirty="0" err="1">
                <a:solidFill>
                  <a:srgbClr val="F18F1F"/>
                </a:solidFill>
                <a:latin typeface="Calibri"/>
                <a:ea typeface="Arial"/>
              </a:rPr>
              <a:t>ogistics</a:t>
            </a:r>
            <a:endParaRPr lang="en-US" sz="1800" b="0" strike="noStrike" spc="-1" dirty="0">
              <a:solidFill>
                <a:srgbClr val="000000"/>
              </a:solidFill>
              <a:latin typeface="Arial"/>
            </a:endParaRPr>
          </a:p>
        </p:txBody>
      </p:sp>
      <p:grpSp>
        <p:nvGrpSpPr>
          <p:cNvPr id="2" name="Gruppieren 1">
            <a:extLst>
              <a:ext uri="{FF2B5EF4-FFF2-40B4-BE49-F238E27FC236}">
                <a16:creationId xmlns:a16="http://schemas.microsoft.com/office/drawing/2014/main" id="{7F7888D0-ECBE-414F-82C9-ED6EA63E7403}"/>
              </a:ext>
            </a:extLst>
          </p:cNvPr>
          <p:cNvGrpSpPr/>
          <p:nvPr/>
        </p:nvGrpSpPr>
        <p:grpSpPr>
          <a:xfrm>
            <a:off x="303480" y="1147591"/>
            <a:ext cx="11573205" cy="2281409"/>
            <a:chOff x="263352" y="3676962"/>
            <a:chExt cx="11573205" cy="2281409"/>
          </a:xfrm>
        </p:grpSpPr>
        <p:sp>
          <p:nvSpPr>
            <p:cNvPr id="18" name="Google Shape;226;p32">
              <a:extLst>
                <a:ext uri="{FF2B5EF4-FFF2-40B4-BE49-F238E27FC236}">
                  <a16:creationId xmlns:a16="http://schemas.microsoft.com/office/drawing/2014/main" id="{ED1AE73E-8087-4BFE-88B7-35704EF1A496}"/>
                </a:ext>
              </a:extLst>
            </p:cNvPr>
            <p:cNvSpPr txBox="1">
              <a:spLocks/>
            </p:cNvSpPr>
            <p:nvPr/>
          </p:nvSpPr>
          <p:spPr>
            <a:xfrm>
              <a:off x="407282" y="4005064"/>
              <a:ext cx="8136990" cy="936104"/>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42900" algn="l" rtl="0">
                <a:lnSpc>
                  <a:spcPct val="110000"/>
                </a:lnSpc>
                <a:spcBef>
                  <a:spcPts val="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1pPr>
              <a:lvl2pPr marL="914400" marR="0" lvl="1" indent="-342900" algn="l" rtl="0">
                <a:lnSpc>
                  <a:spcPct val="100000"/>
                </a:lnSpc>
                <a:spcBef>
                  <a:spcPts val="1200"/>
                </a:spcBef>
                <a:spcAft>
                  <a:spcPts val="0"/>
                </a:spcAft>
                <a:buClr>
                  <a:schemeClr val="dk1"/>
                </a:buClr>
                <a:buSzPts val="1800"/>
                <a:buFont typeface="Arial"/>
                <a:buChar char="•"/>
                <a:defRPr sz="1600" b="0" i="0" u="none" strike="noStrike" cap="none">
                  <a:solidFill>
                    <a:schemeClr val="dk1"/>
                  </a:solidFill>
                  <a:latin typeface="Arial"/>
                  <a:ea typeface="Arial"/>
                  <a:cs typeface="Arial"/>
                  <a:sym typeface="Arial"/>
                </a:defRPr>
              </a:lvl2pPr>
              <a:lvl3pPr marL="1371600" marR="0" lvl="2" indent="-342900" algn="l" rtl="0">
                <a:lnSpc>
                  <a:spcPct val="100000"/>
                </a:lnSpc>
                <a:spcBef>
                  <a:spcPts val="800"/>
                </a:spcBef>
                <a:spcAft>
                  <a:spcPts val="0"/>
                </a:spcAft>
                <a:buClr>
                  <a:schemeClr val="dk1"/>
                </a:buClr>
                <a:buSzPts val="1800"/>
                <a:buFont typeface="Arial"/>
                <a:buChar char="•"/>
                <a:defRPr sz="1600" b="0" i="0" u="none" strike="noStrike" cap="none">
                  <a:solidFill>
                    <a:schemeClr val="dk1"/>
                  </a:solidFill>
                  <a:latin typeface="Arial"/>
                  <a:ea typeface="Arial"/>
                  <a:cs typeface="Arial"/>
                  <a:sym typeface="Arial"/>
                </a:defRPr>
              </a:lvl3pPr>
              <a:lvl4pPr marL="1828800" marR="0" lvl="3" indent="-342900" algn="l" rtl="0">
                <a:lnSpc>
                  <a:spcPct val="100000"/>
                </a:lnSpc>
                <a:spcBef>
                  <a:spcPts val="800"/>
                </a:spcBef>
                <a:spcAft>
                  <a:spcPts val="0"/>
                </a:spcAft>
                <a:buClr>
                  <a:schemeClr val="dk1"/>
                </a:buClr>
                <a:buSzPts val="1800"/>
                <a:buFont typeface="Arial"/>
                <a:buChar char="•"/>
                <a:defRPr sz="1600" b="0" i="0" u="none" strike="noStrike" cap="none">
                  <a:solidFill>
                    <a:schemeClr val="dk1"/>
                  </a:solidFill>
                  <a:latin typeface="Arial"/>
                  <a:ea typeface="Arial"/>
                  <a:cs typeface="Arial"/>
                  <a:sym typeface="Arial"/>
                </a:defRPr>
              </a:lvl4pPr>
              <a:lvl5pPr marL="2286000" marR="0" lvl="4" indent="-342900" algn="l" rtl="0">
                <a:lnSpc>
                  <a:spcPct val="100000"/>
                </a:lnSpc>
                <a:spcBef>
                  <a:spcPts val="800"/>
                </a:spcBef>
                <a:spcAft>
                  <a:spcPts val="0"/>
                </a:spcAft>
                <a:buClr>
                  <a:schemeClr val="dk1"/>
                </a:buClr>
                <a:buSzPts val="1800"/>
                <a:buFont typeface="Arial"/>
                <a:buChar char="•"/>
                <a:defRPr sz="1600" b="0" i="0" u="none" strike="noStrike" cap="none">
                  <a:solidFill>
                    <a:schemeClr val="dk1"/>
                  </a:solidFill>
                  <a:latin typeface="Arial"/>
                  <a:ea typeface="Arial"/>
                  <a:cs typeface="Arial"/>
                  <a:sym typeface="Arial"/>
                </a:defRPr>
              </a:lvl5pPr>
              <a:lvl6pPr marL="2743200" marR="0" lvl="5" indent="-342900" algn="l" rtl="0">
                <a:lnSpc>
                  <a:spcPct val="90000"/>
                </a:lnSpc>
                <a:spcBef>
                  <a:spcPts val="8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pPr marL="361950" marR="0" lvl="0" indent="0" algn="l" defTabSz="457200" rtl="0" eaLnBrk="1" fontAlgn="auto" latinLnBrk="0" hangingPunct="1">
                <a:lnSpc>
                  <a:spcPct val="100000"/>
                </a:lnSpc>
                <a:spcBef>
                  <a:spcPts val="600"/>
                </a:spcBef>
                <a:spcAft>
                  <a:spcPts val="0"/>
                </a:spcAft>
                <a:buClr>
                  <a:prstClr val="black"/>
                </a:buClr>
                <a:buSzPts val="1800"/>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rPr>
                <a:t>Q-GNN and VQE for </a:t>
              </a:r>
              <a:br>
                <a:rPr kumimoji="0" lang="en-US" sz="1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rPr>
              </a:b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rPr>
                <a:t>particle tracking </a:t>
              </a:r>
              <a:br>
                <a:rPr kumimoji="0" lang="en-US" sz="1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rPr>
              </a:b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rPr>
                <a:t>in the LUXE Experiment</a:t>
              </a:r>
              <a:br>
                <a:rPr kumimoji="0" lang="en-US" sz="1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rPr>
              </a:b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rPr>
                <a:t>(Laser Und XFEL Experiment)</a:t>
              </a:r>
              <a:br>
                <a:rPr kumimoji="0" lang="en-US" sz="1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rPr>
              </a:br>
              <a:r>
                <a:rPr kumimoji="0" lang="en-US" sz="1800" b="1"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sym typeface="Arial"/>
                </a:rPr>
                <a:t>study</a:t>
              </a:r>
              <a:r>
                <a:rPr kumimoji="0" lang="en-US" sz="1800" b="1" i="0" u="none" strike="noStrike" kern="1200" cap="none" spc="0" normalizeH="0" noProof="0" dirty="0">
                  <a:ln>
                    <a:noFill/>
                  </a:ln>
                  <a:solidFill>
                    <a:srgbClr val="C00000"/>
                  </a:solidFill>
                  <a:effectLst/>
                  <a:uLnTx/>
                  <a:uFillTx/>
                  <a:latin typeface="Calibri" panose="020F0502020204030204" pitchFamily="34" charset="0"/>
                  <a:cs typeface="Calibri" panose="020F0502020204030204" pitchFamily="34" charset="0"/>
                  <a:sym typeface="Arial"/>
                </a:rPr>
                <a:t> of the influence of entanglement</a:t>
              </a:r>
              <a:r>
                <a:rPr kumimoji="0" lang="en-US" sz="1800" b="1"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sym typeface="Arial"/>
                </a:rPr>
                <a:t> </a:t>
              </a:r>
            </a:p>
            <a:p>
              <a:pPr marL="0" marR="0" lvl="0" indent="0" algn="l" defTabSz="457200" rtl="0" eaLnBrk="1" fontAlgn="auto" latinLnBrk="0" hangingPunct="1">
                <a:lnSpc>
                  <a:spcPct val="100000"/>
                </a:lnSpc>
                <a:spcBef>
                  <a:spcPts val="600"/>
                </a:spcBef>
                <a:spcAft>
                  <a:spcPts val="0"/>
                </a:spcAft>
                <a:buClr>
                  <a:prstClr val="black"/>
                </a:buClr>
                <a:buSzPts val="1800"/>
                <a:buFont typeface="Arial"/>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endParaRPr>
            </a:p>
            <a:p>
              <a:pPr marL="361950" marR="0" lvl="0" indent="0" algn="l" defTabSz="457200" rtl="0" eaLnBrk="1" fontAlgn="auto" latinLnBrk="0" hangingPunct="1">
                <a:lnSpc>
                  <a:spcPct val="100000"/>
                </a:lnSpc>
                <a:spcBef>
                  <a:spcPts val="1200"/>
                </a:spcBef>
                <a:spcAft>
                  <a:spcPts val="0"/>
                </a:spcAft>
                <a:buClr>
                  <a:prstClr val="black"/>
                </a:buClr>
                <a:buSzPts val="1800"/>
                <a:buFont typeface="Arial"/>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endParaRPr>
            </a:p>
          </p:txBody>
        </p:sp>
        <p:pic>
          <p:nvPicPr>
            <p:cNvPr id="19" name="Grafik 18">
              <a:extLst>
                <a:ext uri="{FF2B5EF4-FFF2-40B4-BE49-F238E27FC236}">
                  <a16:creationId xmlns:a16="http://schemas.microsoft.com/office/drawing/2014/main" id="{CCBA847B-6B0A-4F42-AF13-C82CFA1DBC07}"/>
                </a:ext>
              </a:extLst>
            </p:cNvPr>
            <p:cNvPicPr>
              <a:picLocks noChangeAspect="1"/>
            </p:cNvPicPr>
            <p:nvPr/>
          </p:nvPicPr>
          <p:blipFill>
            <a:blip r:embed="rId4"/>
            <a:stretch>
              <a:fillRect/>
            </a:stretch>
          </p:blipFill>
          <p:spPr>
            <a:xfrm>
              <a:off x="3799266" y="4046364"/>
              <a:ext cx="2440750" cy="1191400"/>
            </a:xfrm>
            <a:prstGeom prst="rect">
              <a:avLst/>
            </a:prstGeom>
          </p:spPr>
        </p:pic>
        <p:sp>
          <p:nvSpPr>
            <p:cNvPr id="20" name="Textfeld 19">
              <a:extLst>
                <a:ext uri="{FF2B5EF4-FFF2-40B4-BE49-F238E27FC236}">
                  <a16:creationId xmlns:a16="http://schemas.microsoft.com/office/drawing/2014/main" id="{42F7D6A5-5EC1-448E-84B0-9AFD43E775AE}"/>
                </a:ext>
              </a:extLst>
            </p:cNvPr>
            <p:cNvSpPr txBox="1"/>
            <p:nvPr/>
          </p:nvSpPr>
          <p:spPr>
            <a:xfrm>
              <a:off x="7832576" y="5681372"/>
              <a:ext cx="3016813" cy="276999"/>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US" sz="1200" dirty="0">
                  <a:solidFill>
                    <a:prstClr val="black"/>
                  </a:solidFill>
                  <a:latin typeface="Calibri" panose="020F0502020204030204" pitchFamily="34" charset="0"/>
                  <a:cs typeface="Calibri" panose="020F0502020204030204" pitchFamily="34" charset="0"/>
                </a:rPr>
                <a:t>E</a:t>
              </a:r>
              <a:r>
                <a:rPr kumimoji="0" lang="en-US" sz="1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fficiency</a:t>
              </a: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as a function of the field intensity </a:t>
              </a: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Symbol" panose="05050102010706020507" pitchFamily="18" charset="2"/>
                </a:rPr>
                <a:t></a:t>
              </a:r>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25" name="Grafik 24">
              <a:extLst>
                <a:ext uri="{FF2B5EF4-FFF2-40B4-BE49-F238E27FC236}">
                  <a16:creationId xmlns:a16="http://schemas.microsoft.com/office/drawing/2014/main" id="{30FA921F-ABBD-4EA5-AB66-9ABD8331D561}"/>
                </a:ext>
              </a:extLst>
            </p:cNvPr>
            <p:cNvPicPr>
              <a:picLocks noChangeAspect="1"/>
            </p:cNvPicPr>
            <p:nvPr/>
          </p:nvPicPr>
          <p:blipFill>
            <a:blip r:embed="rId5"/>
            <a:stretch>
              <a:fillRect/>
            </a:stretch>
          </p:blipFill>
          <p:spPr>
            <a:xfrm>
              <a:off x="9365978" y="4021963"/>
              <a:ext cx="2470579" cy="1718460"/>
            </a:xfrm>
            <a:prstGeom prst="rect">
              <a:avLst/>
            </a:prstGeom>
          </p:spPr>
        </p:pic>
        <p:pic>
          <p:nvPicPr>
            <p:cNvPr id="26" name="Grafik 25">
              <a:extLst>
                <a:ext uri="{FF2B5EF4-FFF2-40B4-BE49-F238E27FC236}">
                  <a16:creationId xmlns:a16="http://schemas.microsoft.com/office/drawing/2014/main" id="{508B0445-6689-4A57-8317-C8D1E8584108}"/>
                </a:ext>
              </a:extLst>
            </p:cNvPr>
            <p:cNvPicPr>
              <a:picLocks noChangeAspect="1"/>
            </p:cNvPicPr>
            <p:nvPr/>
          </p:nvPicPr>
          <p:blipFill>
            <a:blip r:embed="rId6"/>
            <a:stretch>
              <a:fillRect/>
            </a:stretch>
          </p:blipFill>
          <p:spPr>
            <a:xfrm>
              <a:off x="6816080" y="4039524"/>
              <a:ext cx="2451816" cy="1702823"/>
            </a:xfrm>
            <a:prstGeom prst="rect">
              <a:avLst/>
            </a:prstGeom>
          </p:spPr>
        </p:pic>
        <p:sp>
          <p:nvSpPr>
            <p:cNvPr id="29" name="Textfeld 28">
              <a:extLst>
                <a:ext uri="{FF2B5EF4-FFF2-40B4-BE49-F238E27FC236}">
                  <a16:creationId xmlns:a16="http://schemas.microsoft.com/office/drawing/2014/main" id="{8DA6296C-C71C-4A10-917F-B8D058E0C730}"/>
                </a:ext>
              </a:extLst>
            </p:cNvPr>
            <p:cNvSpPr txBox="1"/>
            <p:nvPr/>
          </p:nvSpPr>
          <p:spPr>
            <a:xfrm>
              <a:off x="263352" y="3676962"/>
              <a:ext cx="4871526" cy="400110"/>
            </a:xfrm>
            <a:prstGeom prst="rect">
              <a:avLst/>
            </a:prstGeom>
            <a:noFill/>
          </p:spPr>
          <p:txBody>
            <a:bodyPr wrap="none" rtlCol="0">
              <a:spAutoFit/>
            </a:bodyPr>
            <a:lstStyle/>
            <a:p>
              <a:pPr marL="361950" indent="-361950">
                <a:spcBef>
                  <a:spcPts val="600"/>
                </a:spcBef>
                <a:buClr>
                  <a:schemeClr val="accent2"/>
                </a:buClr>
                <a:buSzPct val="100000"/>
                <a:buFont typeface="Wingdings" panose="05000000000000000000" pitchFamily="2" charset="2"/>
                <a:buChar char="Ø"/>
              </a:pPr>
              <a:r>
                <a:rPr lang="de-DE" sz="2000" b="1" dirty="0">
                  <a:latin typeface="Calibri" panose="020F0502020204030204" pitchFamily="34" charset="0"/>
                  <a:cs typeface="Calibri" panose="020F0502020204030204" pitchFamily="34" charset="0"/>
                </a:rPr>
                <a:t>Tracking at </a:t>
              </a:r>
              <a:r>
                <a:rPr lang="de-DE" sz="2000" b="1" dirty="0" err="1">
                  <a:latin typeface="Calibri" panose="020F0502020204030204" pitchFamily="34" charset="0"/>
                  <a:cs typeface="Calibri" panose="020F0502020204030204" pitchFamily="34" charset="0"/>
                </a:rPr>
                <a:t>the</a:t>
              </a:r>
              <a:r>
                <a:rPr lang="de-DE" sz="2000" b="1" dirty="0">
                  <a:latin typeface="Calibri" panose="020F0502020204030204" pitchFamily="34" charset="0"/>
                  <a:cs typeface="Calibri" panose="020F0502020204030204" pitchFamily="34" charset="0"/>
                </a:rPr>
                <a:t> LUXE Experiment @ DESY</a:t>
              </a:r>
              <a:endParaRPr lang="en-US" sz="2000" b="1" dirty="0">
                <a:latin typeface="Calibri" panose="020F0502020204030204" pitchFamily="34" charset="0"/>
                <a:cs typeface="Calibri" panose="020F0502020204030204" pitchFamily="34" charset="0"/>
              </a:endParaRPr>
            </a:p>
          </p:txBody>
        </p:sp>
      </p:grpSp>
      <p:sp>
        <p:nvSpPr>
          <p:cNvPr id="11" name="Rectangle 4">
            <a:extLst>
              <a:ext uri="{FF2B5EF4-FFF2-40B4-BE49-F238E27FC236}">
                <a16:creationId xmlns:a16="http://schemas.microsoft.com/office/drawing/2014/main" id="{2154D8A0-8355-44EF-86D8-E4BE8E8F1F40}"/>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Arial" panose="020B0604020202020204" pitchFamily="34" charset="0"/>
              </a:rPr>
              <a:t>arXiv:2206.12454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4" name="Textfeld 23">
            <a:extLst>
              <a:ext uri="{FF2B5EF4-FFF2-40B4-BE49-F238E27FC236}">
                <a16:creationId xmlns:a16="http://schemas.microsoft.com/office/drawing/2014/main" id="{8A66434C-C233-48FE-8E5F-E103BF20CA48}"/>
              </a:ext>
            </a:extLst>
          </p:cNvPr>
          <p:cNvSpPr txBox="1"/>
          <p:nvPr/>
        </p:nvSpPr>
        <p:spPr>
          <a:xfrm>
            <a:off x="7392144" y="908720"/>
            <a:ext cx="4680520" cy="830997"/>
          </a:xfrm>
          <a:prstGeom prst="rect">
            <a:avLst/>
          </a:prstGeom>
          <a:noFill/>
        </p:spPr>
        <p:txBody>
          <a:bodyPr wrap="square" rtlCol="0">
            <a:spAutoFit/>
          </a:bodyPr>
          <a:lstStyle/>
          <a:p>
            <a:r>
              <a:rPr lang="en-US" sz="1200" i="1" u="sng" dirty="0">
                <a:latin typeface="Calibri" panose="020F0502020204030204" pitchFamily="34" charset="0"/>
                <a:cs typeface="Calibri" panose="020F0502020204030204" pitchFamily="34" charset="0"/>
              </a:rPr>
              <a:t>Second paper</a:t>
            </a:r>
            <a:r>
              <a:rPr lang="en-US" sz="1200" i="1" dirty="0">
                <a:latin typeface="Calibri" panose="020F0502020204030204" pitchFamily="34" charset="0"/>
                <a:cs typeface="Calibri" panose="020F0502020204030204" pitchFamily="34" charset="0"/>
              </a:rPr>
              <a:t>: </a:t>
            </a:r>
            <a:r>
              <a:rPr lang="en-US" sz="1200" i="1" dirty="0" err="1">
                <a:latin typeface="Calibri" panose="020F0502020204030204" pitchFamily="34" charset="0"/>
                <a:cs typeface="Calibri" panose="020F0502020204030204" pitchFamily="34" charset="0"/>
              </a:rPr>
              <a:t>Crippa</a:t>
            </a:r>
            <a:r>
              <a:rPr lang="en-US" sz="1200" i="1" dirty="0">
                <a:latin typeface="Calibri" panose="020F0502020204030204" pitchFamily="34" charset="0"/>
                <a:cs typeface="Calibri" panose="020F0502020204030204" pitchFamily="34" charset="0"/>
              </a:rPr>
              <a:t> A. et al, Quantum algorithms for charged particle track reconstruction in the LUXE experiment, </a:t>
            </a:r>
            <a:r>
              <a:rPr lang="en-US" sz="1200" i="1" dirty="0">
                <a:latin typeface="Calibri" panose="020F0502020204030204" pitchFamily="34" charset="0"/>
                <a:cs typeface="Calibri" panose="020F0502020204030204" pitchFamily="34" charset="0"/>
                <a:hlinkClick r:id="rId7"/>
              </a:rPr>
              <a:t>https://arxiv.org/abs/2304.01690</a:t>
            </a:r>
            <a:endParaRPr lang="en-US" sz="1200" i="1" dirty="0">
              <a:latin typeface="Calibri" panose="020F0502020204030204" pitchFamily="34" charset="0"/>
              <a:cs typeface="Calibri" panose="020F0502020204030204" pitchFamily="34" charset="0"/>
            </a:endParaRPr>
          </a:p>
          <a:p>
            <a:endParaRPr lang="en-US" sz="1200" i="1" dirty="0">
              <a:latin typeface="Calibri" panose="020F0502020204030204" pitchFamily="34" charset="0"/>
              <a:cs typeface="Calibri" panose="020F0502020204030204" pitchFamily="34" charset="0"/>
            </a:endParaRPr>
          </a:p>
        </p:txBody>
      </p:sp>
      <p:sp>
        <p:nvSpPr>
          <p:cNvPr id="32" name="Google Shape;141;p21">
            <a:extLst>
              <a:ext uri="{FF2B5EF4-FFF2-40B4-BE49-F238E27FC236}">
                <a16:creationId xmlns:a16="http://schemas.microsoft.com/office/drawing/2014/main" id="{67E3ABF8-2511-4BD5-A0EB-56358DBB0257}"/>
              </a:ext>
            </a:extLst>
          </p:cNvPr>
          <p:cNvSpPr txBox="1">
            <a:spLocks/>
          </p:cNvSpPr>
          <p:nvPr/>
        </p:nvSpPr>
        <p:spPr>
          <a:xfrm>
            <a:off x="551384" y="5085184"/>
            <a:ext cx="5256584" cy="1276285"/>
          </a:xfrm>
          <a:prstGeom prst="rect">
            <a:avLst/>
          </a:prstGeom>
        </p:spPr>
        <p:txBody>
          <a:bodyPr spcFirstLastPara="1" vert="horz" wrap="square" lIns="0" tIns="0" rIns="0" bIns="0" rtlCol="0" anchor="t" anchorCtr="0">
            <a:noAutofit/>
          </a:bodyPr>
          <a:lstStyle>
            <a:lvl1pPr marL="361950" indent="-361950" algn="l" defTabSz="914400" rtl="0" eaLnBrk="1" latinLnBrk="0" hangingPunct="1">
              <a:lnSpc>
                <a:spcPct val="110000"/>
              </a:lnSpc>
              <a:spcBef>
                <a:spcPts val="0"/>
              </a:spcBef>
              <a:spcAft>
                <a:spcPts val="1200"/>
              </a:spcAft>
              <a:buFont typeface="Arial" panose="020B0604020202020204" pitchFamily="34" charset="0"/>
              <a:buChar char="•"/>
              <a:tabLst>
                <a:tab pos="361950" algn="l"/>
              </a:tabLst>
              <a:defRPr sz="1800" kern="1200">
                <a:solidFill>
                  <a:schemeClr val="tx1"/>
                </a:solidFill>
                <a:latin typeface="+mn-lt"/>
                <a:ea typeface="+mn-ea"/>
                <a:cs typeface="+mn-cs"/>
              </a:defRPr>
            </a:lvl1pPr>
            <a:lvl2pPr marL="628650" indent="-266700" algn="l" defTabSz="914400" rtl="0" eaLnBrk="1" latinLnBrk="0" hangingPunct="1">
              <a:lnSpc>
                <a:spcPct val="100000"/>
              </a:lnSpc>
              <a:spcBef>
                <a:spcPts val="0"/>
              </a:spcBef>
              <a:spcAft>
                <a:spcPts val="800"/>
              </a:spcAft>
              <a:buFont typeface="Arial" panose="020B0604020202020204" pitchFamily="34" charset="0"/>
              <a:buChar char="•"/>
              <a:defRPr sz="1600" kern="1200">
                <a:solidFill>
                  <a:schemeClr val="tx1"/>
                </a:solidFill>
                <a:latin typeface="+mn-lt"/>
                <a:ea typeface="+mn-ea"/>
                <a:cs typeface="+mn-cs"/>
              </a:defRPr>
            </a:lvl2pPr>
            <a:lvl3pPr marL="895350" indent="-266700" algn="l" defTabSz="914400" rtl="0" eaLnBrk="1" latinLnBrk="0" hangingPunct="1">
              <a:lnSpc>
                <a:spcPct val="100000"/>
              </a:lnSpc>
              <a:spcBef>
                <a:spcPts val="0"/>
              </a:spcBef>
              <a:spcAft>
                <a:spcPts val="800"/>
              </a:spcAft>
              <a:buFont typeface="Arial" panose="020B0604020202020204" pitchFamily="34" charset="0"/>
              <a:buChar char="•"/>
              <a:defRPr sz="1600" kern="1200">
                <a:solidFill>
                  <a:schemeClr val="tx1"/>
                </a:solidFill>
                <a:latin typeface="+mn-lt"/>
                <a:ea typeface="+mn-ea"/>
                <a:cs typeface="+mn-cs"/>
              </a:defRPr>
            </a:lvl3pPr>
            <a:lvl4pPr marL="1162050" indent="-266700" algn="l" defTabSz="914400" rtl="0" eaLnBrk="1" latinLnBrk="0" hangingPunct="1">
              <a:lnSpc>
                <a:spcPct val="100000"/>
              </a:lnSpc>
              <a:spcBef>
                <a:spcPts val="0"/>
              </a:spcBef>
              <a:spcAft>
                <a:spcPts val="800"/>
              </a:spcAft>
              <a:buFont typeface="Arial" panose="020B0604020202020204" pitchFamily="34" charset="0"/>
              <a:buChar char="•"/>
              <a:defRPr sz="1600" kern="1200">
                <a:solidFill>
                  <a:schemeClr val="tx1"/>
                </a:solidFill>
                <a:latin typeface="+mn-lt"/>
                <a:ea typeface="+mn-ea"/>
                <a:cs typeface="+mn-cs"/>
              </a:defRPr>
            </a:lvl4pPr>
            <a:lvl5pPr marL="1438275" indent="-276225" algn="l" defTabSz="914400" rtl="0" eaLnBrk="1" latinLnBrk="0" hangingPunct="1">
              <a:lnSpc>
                <a:spcPct val="100000"/>
              </a:lnSpc>
              <a:spcBef>
                <a:spcPts val="0"/>
              </a:spcBef>
              <a:spcAft>
                <a:spcPts val="800"/>
              </a:spcAft>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600"/>
              </a:spcBef>
              <a:spcAft>
                <a:spcPts val="600"/>
              </a:spcAft>
              <a:buFont typeface="Arial" panose="020B0604020202020204" pitchFamily="34" charset="0"/>
              <a:buNone/>
            </a:pPr>
            <a:r>
              <a:rPr lang="en-US" sz="1600" b="1" dirty="0"/>
              <a:t>Particle tracking</a:t>
            </a:r>
          </a:p>
          <a:p>
            <a:pPr marL="0" indent="0">
              <a:spcBef>
                <a:spcPts val="600"/>
              </a:spcBef>
              <a:spcAft>
                <a:spcPts val="600"/>
              </a:spcAft>
              <a:buFont typeface="Arial" panose="020B0604020202020204" pitchFamily="34" charset="0"/>
              <a:buNone/>
            </a:pPr>
            <a:r>
              <a:rPr lang="en-US" sz="1600" dirty="0"/>
              <a:t>Observe particles through their interaction with detectors </a:t>
            </a:r>
            <a:br>
              <a:rPr lang="en-US" sz="1600" dirty="0"/>
            </a:br>
            <a:r>
              <a:rPr lang="en-US" sz="1600" dirty="0">
                <a:sym typeface="Wingdings" panose="05000000000000000000" pitchFamily="2" charset="2"/>
              </a:rPr>
              <a:t> </a:t>
            </a:r>
            <a:r>
              <a:rPr lang="en-US" sz="1600" dirty="0"/>
              <a:t>Need to single out each particle’s trajectory from a cloud of hits</a:t>
            </a:r>
          </a:p>
        </p:txBody>
      </p:sp>
      <p:pic>
        <p:nvPicPr>
          <p:cNvPr id="5" name="Grafik 4">
            <a:extLst>
              <a:ext uri="{FF2B5EF4-FFF2-40B4-BE49-F238E27FC236}">
                <a16:creationId xmlns:a16="http://schemas.microsoft.com/office/drawing/2014/main" id="{C6E8334A-06B5-4A07-8EB0-B4F6EEF27FA9}"/>
              </a:ext>
            </a:extLst>
          </p:cNvPr>
          <p:cNvPicPr>
            <a:picLocks noChangeAspect="1"/>
          </p:cNvPicPr>
          <p:nvPr/>
        </p:nvPicPr>
        <p:blipFill>
          <a:blip r:embed="rId8"/>
          <a:stretch>
            <a:fillRect/>
          </a:stretch>
        </p:blipFill>
        <p:spPr>
          <a:xfrm>
            <a:off x="2659022" y="3316053"/>
            <a:ext cx="2360743" cy="2349763"/>
          </a:xfrm>
          <a:prstGeom prst="rect">
            <a:avLst/>
          </a:prstGeom>
        </p:spPr>
      </p:pic>
      <p:pic>
        <p:nvPicPr>
          <p:cNvPr id="6" name="Grafik 5">
            <a:extLst>
              <a:ext uri="{FF2B5EF4-FFF2-40B4-BE49-F238E27FC236}">
                <a16:creationId xmlns:a16="http://schemas.microsoft.com/office/drawing/2014/main" id="{F1777A9A-46C1-40F3-AD8F-56D5C76BECA4}"/>
              </a:ext>
            </a:extLst>
          </p:cNvPr>
          <p:cNvPicPr>
            <a:picLocks noChangeAspect="1"/>
          </p:cNvPicPr>
          <p:nvPr/>
        </p:nvPicPr>
        <p:blipFill>
          <a:blip r:embed="rId9"/>
          <a:stretch>
            <a:fillRect/>
          </a:stretch>
        </p:blipFill>
        <p:spPr>
          <a:xfrm>
            <a:off x="7032106" y="3524925"/>
            <a:ext cx="4206605" cy="1761897"/>
          </a:xfrm>
          <a:prstGeom prst="rect">
            <a:avLst/>
          </a:prstGeom>
        </p:spPr>
      </p:pic>
      <p:sp>
        <p:nvSpPr>
          <p:cNvPr id="44" name="Google Shape;134;p21">
            <a:extLst>
              <a:ext uri="{FF2B5EF4-FFF2-40B4-BE49-F238E27FC236}">
                <a16:creationId xmlns:a16="http://schemas.microsoft.com/office/drawing/2014/main" id="{1DADBCDE-9F62-4CA6-B08B-F9673000A237}"/>
              </a:ext>
            </a:extLst>
          </p:cNvPr>
          <p:cNvSpPr txBox="1">
            <a:spLocks/>
          </p:cNvSpPr>
          <p:nvPr/>
        </p:nvSpPr>
        <p:spPr>
          <a:xfrm>
            <a:off x="6642492" y="5343788"/>
            <a:ext cx="5214148" cy="1397580"/>
          </a:xfrm>
          <a:prstGeom prst="rect">
            <a:avLst/>
          </a:prstGeom>
        </p:spPr>
        <p:txBody>
          <a:bodyPr spcFirstLastPara="1" vert="horz" wrap="square" lIns="0" tIns="0" rIns="0" bIns="0" rtlCol="0" anchor="t" anchorCtr="0">
            <a:noAutofit/>
          </a:bodyPr>
          <a:lstStyle>
            <a:lvl1pPr marL="361950" indent="-361950" algn="l" defTabSz="914400" rtl="0" eaLnBrk="1" latinLnBrk="0" hangingPunct="1">
              <a:lnSpc>
                <a:spcPct val="110000"/>
              </a:lnSpc>
              <a:spcBef>
                <a:spcPts val="0"/>
              </a:spcBef>
              <a:spcAft>
                <a:spcPts val="1200"/>
              </a:spcAft>
              <a:buFont typeface="Arial" panose="020B0604020202020204" pitchFamily="34" charset="0"/>
              <a:buChar char="•"/>
              <a:tabLst>
                <a:tab pos="361950" algn="l"/>
              </a:tabLst>
              <a:defRPr sz="1800" kern="1200">
                <a:solidFill>
                  <a:schemeClr val="tx1"/>
                </a:solidFill>
                <a:latin typeface="+mn-lt"/>
                <a:ea typeface="+mn-ea"/>
                <a:cs typeface="+mn-cs"/>
              </a:defRPr>
            </a:lvl1pPr>
            <a:lvl2pPr marL="628650" indent="-266700" algn="l" defTabSz="914400" rtl="0" eaLnBrk="1" latinLnBrk="0" hangingPunct="1">
              <a:lnSpc>
                <a:spcPct val="100000"/>
              </a:lnSpc>
              <a:spcBef>
                <a:spcPts val="0"/>
              </a:spcBef>
              <a:spcAft>
                <a:spcPts val="800"/>
              </a:spcAft>
              <a:buFont typeface="Arial" panose="020B0604020202020204" pitchFamily="34" charset="0"/>
              <a:buChar char="•"/>
              <a:defRPr sz="1600" kern="1200">
                <a:solidFill>
                  <a:schemeClr val="tx1"/>
                </a:solidFill>
                <a:latin typeface="+mn-lt"/>
                <a:ea typeface="+mn-ea"/>
                <a:cs typeface="+mn-cs"/>
              </a:defRPr>
            </a:lvl2pPr>
            <a:lvl3pPr marL="895350" indent="-266700" algn="l" defTabSz="914400" rtl="0" eaLnBrk="1" latinLnBrk="0" hangingPunct="1">
              <a:lnSpc>
                <a:spcPct val="100000"/>
              </a:lnSpc>
              <a:spcBef>
                <a:spcPts val="0"/>
              </a:spcBef>
              <a:spcAft>
                <a:spcPts val="800"/>
              </a:spcAft>
              <a:buFont typeface="Arial" panose="020B0604020202020204" pitchFamily="34" charset="0"/>
              <a:buChar char="•"/>
              <a:defRPr sz="1600" kern="1200">
                <a:solidFill>
                  <a:schemeClr val="tx1"/>
                </a:solidFill>
                <a:latin typeface="+mn-lt"/>
                <a:ea typeface="+mn-ea"/>
                <a:cs typeface="+mn-cs"/>
              </a:defRPr>
            </a:lvl3pPr>
            <a:lvl4pPr marL="1162050" indent="-266700" algn="l" defTabSz="914400" rtl="0" eaLnBrk="1" latinLnBrk="0" hangingPunct="1">
              <a:lnSpc>
                <a:spcPct val="100000"/>
              </a:lnSpc>
              <a:spcBef>
                <a:spcPts val="0"/>
              </a:spcBef>
              <a:spcAft>
                <a:spcPts val="800"/>
              </a:spcAft>
              <a:buFont typeface="Arial" panose="020B0604020202020204" pitchFamily="34" charset="0"/>
              <a:buChar char="•"/>
              <a:defRPr sz="1600" kern="1200">
                <a:solidFill>
                  <a:schemeClr val="tx1"/>
                </a:solidFill>
                <a:latin typeface="+mn-lt"/>
                <a:ea typeface="+mn-ea"/>
                <a:cs typeface="+mn-cs"/>
              </a:defRPr>
            </a:lvl4pPr>
            <a:lvl5pPr marL="1438275" indent="-276225" algn="l" defTabSz="914400" rtl="0" eaLnBrk="1" latinLnBrk="0" hangingPunct="1">
              <a:lnSpc>
                <a:spcPct val="100000"/>
              </a:lnSpc>
              <a:spcBef>
                <a:spcPts val="0"/>
              </a:spcBef>
              <a:spcAft>
                <a:spcPts val="800"/>
              </a:spcAft>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600"/>
              </a:spcBef>
              <a:spcAft>
                <a:spcPts val="600"/>
              </a:spcAft>
              <a:buSzPts val="1100"/>
              <a:buFont typeface="Arial" panose="020B0604020202020204" pitchFamily="34" charset="0"/>
              <a:buNone/>
            </a:pPr>
            <a:r>
              <a:rPr lang="en-US" sz="1400" b="1" dirty="0"/>
              <a:t>Flight Gate Assignment</a:t>
            </a:r>
            <a:r>
              <a:rPr lang="en-US" sz="1400" dirty="0"/>
              <a:t> </a:t>
            </a:r>
          </a:p>
          <a:p>
            <a:pPr marL="0" indent="0">
              <a:spcBef>
                <a:spcPts val="600"/>
              </a:spcBef>
              <a:spcAft>
                <a:spcPts val="600"/>
              </a:spcAft>
              <a:buSzPts val="1100"/>
              <a:buFont typeface="Arial" panose="020B0604020202020204" pitchFamily="34" charset="0"/>
              <a:buNone/>
            </a:pPr>
            <a:r>
              <a:rPr lang="en-US" sz="1400" dirty="0"/>
              <a:t>find lowest energy ⇔ shortest path</a:t>
            </a:r>
            <a:br>
              <a:rPr lang="en-US" sz="1400" dirty="0"/>
            </a:br>
            <a:r>
              <a:rPr lang="en-US" sz="1400" dirty="0"/>
              <a:t>Same mathematics for problems in traffic, logistics, aerospace, ...   </a:t>
            </a:r>
          </a:p>
        </p:txBody>
      </p:sp>
      <p:pic>
        <p:nvPicPr>
          <p:cNvPr id="21" name="Grafik 20">
            <a:extLst>
              <a:ext uri="{FF2B5EF4-FFF2-40B4-BE49-F238E27FC236}">
                <a16:creationId xmlns:a16="http://schemas.microsoft.com/office/drawing/2014/main" id="{3E77CA03-640A-481D-933F-B82C3605ECE2}"/>
              </a:ext>
            </a:extLst>
          </p:cNvPr>
          <p:cNvPicPr>
            <a:picLocks noChangeAspect="1"/>
          </p:cNvPicPr>
          <p:nvPr/>
        </p:nvPicPr>
        <p:blipFill rotWithShape="1">
          <a:blip r:embed="rId10"/>
          <a:srcRect t="79342" r="50818"/>
          <a:stretch/>
        </p:blipFill>
        <p:spPr>
          <a:xfrm>
            <a:off x="10776520" y="98988"/>
            <a:ext cx="927877" cy="375178"/>
          </a:xfrm>
          <a:prstGeom prst="rect">
            <a:avLst/>
          </a:prstGeom>
        </p:spPr>
      </p:pic>
      <p:pic>
        <p:nvPicPr>
          <p:cNvPr id="22" name="Grafik 21" descr="Logo DESY">
            <a:extLst>
              <a:ext uri="{FF2B5EF4-FFF2-40B4-BE49-F238E27FC236}">
                <a16:creationId xmlns:a16="http://schemas.microsoft.com/office/drawing/2014/main" id="{D6476D32-FED2-492B-BED4-037E77A505B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727602" y="116632"/>
            <a:ext cx="374969" cy="375178"/>
          </a:xfrm>
          <a:prstGeom prst="rect">
            <a:avLst/>
          </a:prstGeom>
        </p:spPr>
      </p:pic>
      <p:sp>
        <p:nvSpPr>
          <p:cNvPr id="28" name="Google Shape;292;p25">
            <a:extLst>
              <a:ext uri="{FF2B5EF4-FFF2-40B4-BE49-F238E27FC236}">
                <a16:creationId xmlns:a16="http://schemas.microsoft.com/office/drawing/2014/main" id="{F455A565-F915-4659-9096-937DF0F81B83}"/>
              </a:ext>
            </a:extLst>
          </p:cNvPr>
          <p:cNvSpPr txBox="1"/>
          <p:nvPr/>
        </p:nvSpPr>
        <p:spPr>
          <a:xfrm>
            <a:off x="7416480" y="683434"/>
            <a:ext cx="3000000" cy="369302"/>
          </a:xfrm>
          <a:prstGeom prst="rect">
            <a:avLst/>
          </a:prstGeom>
          <a:noFill/>
          <a:ln>
            <a:noFill/>
          </a:ln>
        </p:spPr>
        <p:txBody>
          <a:bodyPr spcFirstLastPara="1" wrap="square" lIns="91425" tIns="91425" rIns="91425" bIns="91425" anchor="t" anchorCtr="0">
            <a:spAutoFit/>
          </a:bodyPr>
          <a:lstStyle/>
          <a:p>
            <a:r>
              <a:rPr lang="en-US" sz="1200" i="1" u="sng" dirty="0">
                <a:solidFill>
                  <a:schemeClr val="hlink"/>
                </a:solidFill>
                <a:latin typeface="Calibri" panose="020F0502020204030204" pitchFamily="34" charset="0"/>
                <a:cs typeface="Calibri" panose="020F0502020204030204" pitchFamily="34" charset="0"/>
                <a:hlinkClick r:id="rId12"/>
              </a:rPr>
              <a:t>First paper </a:t>
            </a:r>
            <a:r>
              <a:rPr lang="en" sz="1200" i="1" u="sng" dirty="0">
                <a:solidFill>
                  <a:schemeClr val="hlink"/>
                </a:solidFill>
                <a:latin typeface="Calibri" panose="020F0502020204030204" pitchFamily="34" charset="0"/>
                <a:cs typeface="Calibri" panose="020F0502020204030204" pitchFamily="34" charset="0"/>
                <a:hlinkClick r:id="rId12"/>
              </a:rPr>
              <a:t>2109.12636</a:t>
            </a:r>
            <a:r>
              <a:rPr lang="en" sz="1200" i="1" u="sng" dirty="0">
                <a:solidFill>
                  <a:schemeClr val="hlink"/>
                </a:solidFill>
                <a:latin typeface="Calibri" panose="020F0502020204030204" pitchFamily="34" charset="0"/>
                <a:cs typeface="Calibri" panose="020F0502020204030204" pitchFamily="34" charset="0"/>
              </a:rPr>
              <a:t> </a:t>
            </a:r>
            <a:r>
              <a:rPr lang="en" sz="1200" i="1" dirty="0">
                <a:latin typeface="Calibri" panose="020F0502020204030204" pitchFamily="34" charset="0"/>
                <a:cs typeface="Calibri" panose="020F0502020204030204" pitchFamily="34" charset="0"/>
              </a:rPr>
              <a:t> </a:t>
            </a:r>
            <a:endParaRPr sz="1200" i="1" dirty="0">
              <a:latin typeface="Calibri" panose="020F0502020204030204" pitchFamily="34" charset="0"/>
              <a:cs typeface="Calibri" panose="020F0502020204030204" pitchFamily="34" charset="0"/>
            </a:endParaRPr>
          </a:p>
        </p:txBody>
      </p:sp>
      <p:sp>
        <p:nvSpPr>
          <p:cNvPr id="23" name="Google Shape;346;g2064f897c89_0_432">
            <a:extLst>
              <a:ext uri="{FF2B5EF4-FFF2-40B4-BE49-F238E27FC236}">
                <a16:creationId xmlns:a16="http://schemas.microsoft.com/office/drawing/2014/main" id="{96112B3B-7C3C-42C1-8515-51922F6A1EC4}"/>
              </a:ext>
            </a:extLst>
          </p:cNvPr>
          <p:cNvSpPr txBox="1">
            <a:spLocks noGrp="1"/>
          </p:cNvSpPr>
          <p:nvPr>
            <p:ph type="ftr" idx="11"/>
          </p:nvPr>
        </p:nvSpPr>
        <p:spPr>
          <a:xfrm>
            <a:off x="971599" y="6580801"/>
            <a:ext cx="10236969" cy="160568"/>
          </a:xfrm>
          <a:prstGeom prst="rect">
            <a:avLst/>
          </a:prstGeom>
          <a:noFill/>
          <a:ln>
            <a:noFill/>
          </a:ln>
        </p:spPr>
        <p:txBody>
          <a:bodyPr spcFirstLastPara="1" wrap="square" lIns="0" tIns="0" rIns="0" bIns="0" anchor="t" anchorCtr="0">
            <a:noAutofit/>
          </a:bodyPr>
          <a:lstStyle/>
          <a:p>
            <a:pPr lvl="0"/>
            <a:r>
              <a:rPr lang="en-US" dirty="0"/>
              <a:t>Kerstin Borras          |          Quantum Computing and Quantum Machine Learning          |                      CEPC 2023 Workshop                 |                        27</a:t>
            </a:r>
            <a:r>
              <a:rPr lang="en-US" baseline="30000" dirty="0"/>
              <a:t>th</a:t>
            </a:r>
            <a:r>
              <a:rPr lang="en-US" dirty="0"/>
              <a:t> October  2023</a:t>
            </a:r>
            <a:endParaRPr dirty="0"/>
          </a:p>
        </p:txBody>
      </p:sp>
    </p:spTree>
    <p:controls>
      <mc:AlternateContent xmlns:mc="http://schemas.openxmlformats.org/markup-compatibility/2006">
        <mc:Choice xmlns:v="urn:schemas-microsoft-com:vml" Requires="v">
          <p:control spid="1140" name="HTMLText1" r:id="rId2" imgW="914400" imgH="228600"/>
        </mc:Choice>
        <mc:Fallback>
          <p:control name="HTMLText1" r:id="rId2" imgW="914400" imgH="228600">
            <p:pic>
              <p:nvPicPr>
                <p:cNvPr id="12" name="HTMLText1">
                  <a:extLst>
                    <a:ext uri="{FF2B5EF4-FFF2-40B4-BE49-F238E27FC236}">
                      <a16:creationId xmlns:a16="http://schemas.microsoft.com/office/drawing/2014/main" id="{1A4E7DAF-A091-431F-8A49-4265F64E9A5A}"/>
                    </a:ext>
                  </a:extLst>
                </p:cNvPr>
                <p:cNvPicPr preferRelativeResize="0">
                  <a:picLocks noChangeArrowheads="1" noChangeShapeType="1"/>
                </p:cNvPicPr>
                <p:nvPr/>
              </p:nvPicPr>
              <p:blipFill>
                <a:blip r:embed="rId13"/>
                <a:srcRect/>
                <a:stretch>
                  <a:fillRect/>
                </a:stretch>
              </p:blipFill>
              <p:spPr bwMode="auto">
                <a:xfrm>
                  <a:off x="0" y="0"/>
                  <a:ext cx="914400" cy="228600"/>
                </a:xfrm>
                <a:prstGeom prst="rect">
                  <a:avLst/>
                </a:prstGeom>
                <a:noFill/>
                <a:ln w="9525">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p:controls>
    <p:extLst>
      <p:ext uri="{BB962C8B-B14F-4D97-AF65-F5344CB8AC3E}">
        <p14:creationId xmlns:p14="http://schemas.microsoft.com/office/powerpoint/2010/main" val="3606353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32" grpId="0"/>
      <p:bldP spid="4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pic>
        <p:nvPicPr>
          <p:cNvPr id="291" name="Google Shape;291;p25"/>
          <p:cNvPicPr preferRelativeResize="0"/>
          <p:nvPr/>
        </p:nvPicPr>
        <p:blipFill>
          <a:blip r:embed="rId3">
            <a:alphaModFix/>
          </a:blip>
          <a:stretch>
            <a:fillRect/>
          </a:stretch>
        </p:blipFill>
        <p:spPr>
          <a:xfrm>
            <a:off x="3575720" y="2852936"/>
            <a:ext cx="8424936" cy="3466143"/>
          </a:xfrm>
          <a:prstGeom prst="rect">
            <a:avLst/>
          </a:prstGeom>
          <a:noFill/>
          <a:ln>
            <a:noFill/>
          </a:ln>
        </p:spPr>
      </p:pic>
      <p:sp>
        <p:nvSpPr>
          <p:cNvPr id="288" name="Google Shape;288;p25"/>
          <p:cNvSpPr txBox="1">
            <a:spLocks noGrp="1"/>
          </p:cNvSpPr>
          <p:nvPr>
            <p:ph type="title"/>
          </p:nvPr>
        </p:nvSpPr>
        <p:spPr>
          <a:xfrm>
            <a:off x="407368" y="349611"/>
            <a:ext cx="8353500" cy="451200"/>
          </a:xfrm>
          <a:prstGeom prst="rect">
            <a:avLst/>
          </a:prstGeom>
        </p:spPr>
        <p:txBody>
          <a:bodyPr spcFirstLastPara="1" vert="horz" wrap="square" lIns="0" tIns="0" rIns="0" bIns="0" rtlCol="0" anchor="t" anchorCtr="0">
            <a:noAutofit/>
          </a:bodyPr>
          <a:lstStyle/>
          <a:p>
            <a:r>
              <a:rPr lang="en" dirty="0"/>
              <a:t>Quantum Graph Neural Network</a:t>
            </a:r>
            <a:endParaRPr dirty="0"/>
          </a:p>
        </p:txBody>
      </p:sp>
      <p:sp>
        <p:nvSpPr>
          <p:cNvPr id="289" name="Google Shape;289;p25"/>
          <p:cNvSpPr txBox="1">
            <a:spLocks noGrp="1"/>
          </p:cNvSpPr>
          <p:nvPr>
            <p:ph type="body" idx="1"/>
          </p:nvPr>
        </p:nvSpPr>
        <p:spPr>
          <a:xfrm>
            <a:off x="407368" y="2661523"/>
            <a:ext cx="8353500" cy="1227600"/>
          </a:xfrm>
          <a:prstGeom prst="rect">
            <a:avLst/>
          </a:prstGeom>
        </p:spPr>
        <p:txBody>
          <a:bodyPr spcFirstLastPara="1" vert="horz" wrap="square" lIns="0" tIns="0" rIns="0" bIns="0" rtlCol="0" anchor="t" anchorCtr="0">
            <a:noAutofit/>
          </a:bodyPr>
          <a:lstStyle/>
          <a:p>
            <a:pPr marL="0" indent="0">
              <a:buNone/>
            </a:pPr>
            <a:r>
              <a:rPr lang="en" dirty="0"/>
              <a:t>Input network encodes information </a:t>
            </a:r>
            <a:br>
              <a:rPr lang="en" dirty="0"/>
            </a:br>
            <a:r>
              <a:rPr lang="en" dirty="0"/>
              <a:t>(10 hidden features)</a:t>
            </a:r>
            <a:endParaRPr dirty="0"/>
          </a:p>
          <a:p>
            <a:pPr marL="0" indent="0">
              <a:spcBef>
                <a:spcPts val="1200"/>
              </a:spcBef>
              <a:buNone/>
            </a:pPr>
            <a:r>
              <a:rPr lang="en" dirty="0"/>
              <a:t>Edge and node nets applied 4 times </a:t>
            </a:r>
            <a:br>
              <a:rPr lang="en" dirty="0"/>
            </a:br>
            <a:r>
              <a:rPr lang="en" dirty="0"/>
              <a:t>(as many as the tracker layers)</a:t>
            </a:r>
            <a:endParaRPr dirty="0"/>
          </a:p>
          <a:p>
            <a:pPr marL="0" indent="0">
              <a:spcBef>
                <a:spcPts val="1200"/>
              </a:spcBef>
              <a:spcAft>
                <a:spcPts val="1200"/>
              </a:spcAft>
              <a:buNone/>
            </a:pPr>
            <a:r>
              <a:rPr lang="en" dirty="0"/>
              <a:t>Retain edges with scores </a:t>
            </a:r>
            <a:br>
              <a:rPr lang="en" dirty="0"/>
            </a:br>
            <a:r>
              <a:rPr lang="en" dirty="0"/>
              <a:t>above fixed threshold</a:t>
            </a:r>
            <a:endParaRPr dirty="0"/>
          </a:p>
        </p:txBody>
      </p:sp>
      <p:pic>
        <p:nvPicPr>
          <p:cNvPr id="290" name="Google Shape;290;p25"/>
          <p:cNvPicPr preferRelativeResize="0"/>
          <p:nvPr/>
        </p:nvPicPr>
        <p:blipFill>
          <a:blip r:embed="rId4">
            <a:alphaModFix/>
          </a:blip>
          <a:stretch>
            <a:fillRect/>
          </a:stretch>
        </p:blipFill>
        <p:spPr>
          <a:xfrm>
            <a:off x="330044" y="856204"/>
            <a:ext cx="7062100" cy="1708700"/>
          </a:xfrm>
          <a:prstGeom prst="rect">
            <a:avLst/>
          </a:prstGeom>
          <a:noFill/>
          <a:ln>
            <a:noFill/>
          </a:ln>
        </p:spPr>
      </p:pic>
      <p:sp>
        <p:nvSpPr>
          <p:cNvPr id="2" name="Rechteck 1">
            <a:extLst>
              <a:ext uri="{FF2B5EF4-FFF2-40B4-BE49-F238E27FC236}">
                <a16:creationId xmlns:a16="http://schemas.microsoft.com/office/drawing/2014/main" id="{5D4D334D-CFD2-47DB-9CE0-DC8CEA3A059F}"/>
              </a:ext>
            </a:extLst>
          </p:cNvPr>
          <p:cNvSpPr/>
          <p:nvPr/>
        </p:nvSpPr>
        <p:spPr>
          <a:xfrm>
            <a:off x="1055440" y="6416675"/>
            <a:ext cx="3060948" cy="350966"/>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err="1">
              <a:solidFill>
                <a:schemeClr val="tx1"/>
              </a:solidFill>
            </a:endParaRPr>
          </a:p>
        </p:txBody>
      </p:sp>
      <p:pic>
        <p:nvPicPr>
          <p:cNvPr id="9" name="Grafik 8">
            <a:extLst>
              <a:ext uri="{FF2B5EF4-FFF2-40B4-BE49-F238E27FC236}">
                <a16:creationId xmlns:a16="http://schemas.microsoft.com/office/drawing/2014/main" id="{30D0D098-6D40-4192-AE15-5DC5D8D56D2B}"/>
              </a:ext>
            </a:extLst>
          </p:cNvPr>
          <p:cNvPicPr>
            <a:picLocks noChangeAspect="1"/>
          </p:cNvPicPr>
          <p:nvPr/>
        </p:nvPicPr>
        <p:blipFill rotWithShape="1">
          <a:blip r:embed="rId5"/>
          <a:srcRect t="79342" r="50818"/>
          <a:stretch/>
        </p:blipFill>
        <p:spPr>
          <a:xfrm>
            <a:off x="10547592" y="98988"/>
            <a:ext cx="927877" cy="375178"/>
          </a:xfrm>
          <a:prstGeom prst="rect">
            <a:avLst/>
          </a:prstGeom>
        </p:spPr>
      </p:pic>
      <p:pic>
        <p:nvPicPr>
          <p:cNvPr id="10" name="Grafik 9" descr="Logo DESY">
            <a:extLst>
              <a:ext uri="{FF2B5EF4-FFF2-40B4-BE49-F238E27FC236}">
                <a16:creationId xmlns:a16="http://schemas.microsoft.com/office/drawing/2014/main" id="{05037CC5-E6AA-477B-A5E7-8A661371D84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498674" y="116632"/>
            <a:ext cx="374969" cy="375178"/>
          </a:xfrm>
          <a:prstGeom prst="rect">
            <a:avLst/>
          </a:prstGeom>
        </p:spPr>
      </p:pic>
      <p:sp>
        <p:nvSpPr>
          <p:cNvPr id="13" name="Google Shape;346;g2064f897c89_0_432">
            <a:extLst>
              <a:ext uri="{FF2B5EF4-FFF2-40B4-BE49-F238E27FC236}">
                <a16:creationId xmlns:a16="http://schemas.microsoft.com/office/drawing/2014/main" id="{5498AADA-AE82-4D77-B9C1-29C4E2CF265E}"/>
              </a:ext>
            </a:extLst>
          </p:cNvPr>
          <p:cNvSpPr txBox="1">
            <a:spLocks/>
          </p:cNvSpPr>
          <p:nvPr/>
        </p:nvSpPr>
        <p:spPr>
          <a:xfrm>
            <a:off x="971599" y="6580801"/>
            <a:ext cx="10236969" cy="160568"/>
          </a:xfrm>
          <a:prstGeom prst="rect">
            <a:avLst/>
          </a:prstGeom>
          <a:noFill/>
          <a:ln>
            <a:noFill/>
          </a:ln>
        </p:spPr>
        <p:txBody>
          <a:bodyPr spcFirstLastPara="1" wrap="square" lIns="0" tIns="0" rIns="0" bIns="0" anchor="t"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000" dirty="0">
                <a:cs typeface="Calibri" panose="020F0502020204030204" pitchFamily="34" charset="0"/>
              </a:rPr>
              <a:t>Kerstin Borras          |          Quantum Computing and Quantum Machine Learning          |                      CEPC 2023 Workshop                 |                        27</a:t>
            </a:r>
            <a:r>
              <a:rPr lang="en-US" sz="1000" baseline="30000" dirty="0">
                <a:cs typeface="Calibri" panose="020F0502020204030204" pitchFamily="34" charset="0"/>
              </a:rPr>
              <a:t>th</a:t>
            </a:r>
            <a:r>
              <a:rPr lang="en-US" sz="1000" dirty="0">
                <a:cs typeface="Calibri" panose="020F0502020204030204" pitchFamily="34" charset="0"/>
              </a:rPr>
              <a:t> October  2023</a:t>
            </a:r>
          </a:p>
        </p:txBody>
      </p:sp>
      <p:sp>
        <p:nvSpPr>
          <p:cNvPr id="14" name="Textfeld 13">
            <a:extLst>
              <a:ext uri="{FF2B5EF4-FFF2-40B4-BE49-F238E27FC236}">
                <a16:creationId xmlns:a16="http://schemas.microsoft.com/office/drawing/2014/main" id="{B5C1F82D-636C-4105-83EB-3853A54F6EFF}"/>
              </a:ext>
            </a:extLst>
          </p:cNvPr>
          <p:cNvSpPr txBox="1"/>
          <p:nvPr/>
        </p:nvSpPr>
        <p:spPr>
          <a:xfrm>
            <a:off x="7392144" y="908720"/>
            <a:ext cx="4680520" cy="830997"/>
          </a:xfrm>
          <a:prstGeom prst="rect">
            <a:avLst/>
          </a:prstGeom>
          <a:noFill/>
        </p:spPr>
        <p:txBody>
          <a:bodyPr wrap="square" rtlCol="0">
            <a:spAutoFit/>
          </a:bodyPr>
          <a:lstStyle/>
          <a:p>
            <a:r>
              <a:rPr lang="en-US" sz="1200" i="1" u="sng" dirty="0">
                <a:latin typeface="Calibri" panose="020F0502020204030204" pitchFamily="34" charset="0"/>
                <a:cs typeface="Calibri" panose="020F0502020204030204" pitchFamily="34" charset="0"/>
              </a:rPr>
              <a:t>Second paper</a:t>
            </a:r>
            <a:r>
              <a:rPr lang="en-US" sz="1200" i="1" dirty="0">
                <a:latin typeface="Calibri" panose="020F0502020204030204" pitchFamily="34" charset="0"/>
                <a:cs typeface="Calibri" panose="020F0502020204030204" pitchFamily="34" charset="0"/>
              </a:rPr>
              <a:t>: </a:t>
            </a:r>
            <a:r>
              <a:rPr lang="en-US" sz="1200" i="1" dirty="0" err="1">
                <a:latin typeface="Calibri" panose="020F0502020204030204" pitchFamily="34" charset="0"/>
                <a:cs typeface="Calibri" panose="020F0502020204030204" pitchFamily="34" charset="0"/>
              </a:rPr>
              <a:t>Crippa</a:t>
            </a:r>
            <a:r>
              <a:rPr lang="en-US" sz="1200" i="1" dirty="0">
                <a:latin typeface="Calibri" panose="020F0502020204030204" pitchFamily="34" charset="0"/>
                <a:cs typeface="Calibri" panose="020F0502020204030204" pitchFamily="34" charset="0"/>
              </a:rPr>
              <a:t> A. et al, Quantum algorithms for charged particle track reconstruction in the LUXE experiment, </a:t>
            </a:r>
            <a:r>
              <a:rPr lang="en-US" sz="1200" i="1" dirty="0">
                <a:latin typeface="Calibri" panose="020F0502020204030204" pitchFamily="34" charset="0"/>
                <a:cs typeface="Calibri" panose="020F0502020204030204" pitchFamily="34" charset="0"/>
                <a:hlinkClick r:id="rId7"/>
              </a:rPr>
              <a:t>https://arxiv.org/abs/2304.01690</a:t>
            </a:r>
            <a:endParaRPr lang="en-US" sz="1200" i="1" dirty="0">
              <a:latin typeface="Calibri" panose="020F0502020204030204" pitchFamily="34" charset="0"/>
              <a:cs typeface="Calibri" panose="020F0502020204030204" pitchFamily="34" charset="0"/>
            </a:endParaRPr>
          </a:p>
          <a:p>
            <a:endParaRPr lang="en-US" sz="1200" i="1" dirty="0">
              <a:latin typeface="Calibri" panose="020F0502020204030204" pitchFamily="34" charset="0"/>
              <a:cs typeface="Calibri" panose="020F0502020204030204" pitchFamily="34" charset="0"/>
            </a:endParaRPr>
          </a:p>
        </p:txBody>
      </p:sp>
      <p:sp>
        <p:nvSpPr>
          <p:cNvPr id="15" name="Google Shape;292;p25">
            <a:extLst>
              <a:ext uri="{FF2B5EF4-FFF2-40B4-BE49-F238E27FC236}">
                <a16:creationId xmlns:a16="http://schemas.microsoft.com/office/drawing/2014/main" id="{057B2A42-85ED-4E7D-A097-767DC8D40B69}"/>
              </a:ext>
            </a:extLst>
          </p:cNvPr>
          <p:cNvSpPr txBox="1"/>
          <p:nvPr/>
        </p:nvSpPr>
        <p:spPr>
          <a:xfrm>
            <a:off x="7416480" y="683434"/>
            <a:ext cx="3000000" cy="369302"/>
          </a:xfrm>
          <a:prstGeom prst="rect">
            <a:avLst/>
          </a:prstGeom>
          <a:noFill/>
          <a:ln>
            <a:noFill/>
          </a:ln>
        </p:spPr>
        <p:txBody>
          <a:bodyPr spcFirstLastPara="1" wrap="square" lIns="91425" tIns="91425" rIns="91425" bIns="91425" anchor="t" anchorCtr="0">
            <a:spAutoFit/>
          </a:bodyPr>
          <a:lstStyle/>
          <a:p>
            <a:r>
              <a:rPr lang="en-US" sz="1200" i="1" u="sng" dirty="0">
                <a:solidFill>
                  <a:schemeClr val="hlink"/>
                </a:solidFill>
                <a:latin typeface="Calibri" panose="020F0502020204030204" pitchFamily="34" charset="0"/>
                <a:cs typeface="Calibri" panose="020F0502020204030204" pitchFamily="34" charset="0"/>
                <a:hlinkClick r:id="rId8"/>
              </a:rPr>
              <a:t>First paper </a:t>
            </a:r>
            <a:r>
              <a:rPr lang="en" sz="1200" i="1" u="sng" dirty="0">
                <a:solidFill>
                  <a:schemeClr val="hlink"/>
                </a:solidFill>
                <a:latin typeface="Calibri" panose="020F0502020204030204" pitchFamily="34" charset="0"/>
                <a:cs typeface="Calibri" panose="020F0502020204030204" pitchFamily="34" charset="0"/>
                <a:hlinkClick r:id="rId8"/>
              </a:rPr>
              <a:t>2109.12636</a:t>
            </a:r>
            <a:r>
              <a:rPr lang="en" sz="1200" i="1" u="sng" dirty="0">
                <a:solidFill>
                  <a:schemeClr val="hlink"/>
                </a:solidFill>
                <a:latin typeface="Calibri" panose="020F0502020204030204" pitchFamily="34" charset="0"/>
                <a:cs typeface="Calibri" panose="020F0502020204030204" pitchFamily="34" charset="0"/>
              </a:rPr>
              <a:t> </a:t>
            </a:r>
            <a:r>
              <a:rPr lang="en" sz="1200" i="1" dirty="0">
                <a:latin typeface="Calibri" panose="020F0502020204030204" pitchFamily="34" charset="0"/>
                <a:cs typeface="Calibri" panose="020F0502020204030204" pitchFamily="34" charset="0"/>
              </a:rPr>
              <a:t> </a:t>
            </a:r>
            <a:endParaRPr sz="1200" i="1" dirty="0">
              <a:latin typeface="Calibri" panose="020F0502020204030204" pitchFamily="34" charset="0"/>
              <a:cs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sp>
        <p:nvSpPr>
          <p:cNvPr id="338" name="Google Shape;338;p27"/>
          <p:cNvSpPr txBox="1">
            <a:spLocks noGrp="1"/>
          </p:cNvSpPr>
          <p:nvPr>
            <p:ph type="title"/>
          </p:nvPr>
        </p:nvSpPr>
        <p:spPr>
          <a:xfrm>
            <a:off x="406796" y="349611"/>
            <a:ext cx="8353500" cy="451200"/>
          </a:xfrm>
          <a:prstGeom prst="rect">
            <a:avLst/>
          </a:prstGeom>
        </p:spPr>
        <p:txBody>
          <a:bodyPr spcFirstLastPara="1" vert="horz" wrap="square" lIns="0" tIns="0" rIns="0" bIns="0" rtlCol="0" anchor="t" anchorCtr="0">
            <a:noAutofit/>
          </a:bodyPr>
          <a:lstStyle/>
          <a:p>
            <a:pPr>
              <a:buClr>
                <a:schemeClr val="dk1"/>
              </a:buClr>
              <a:buSzPts val="1100"/>
            </a:pPr>
            <a:r>
              <a:rPr lang="en" dirty="0">
                <a:latin typeface="Roboto"/>
                <a:ea typeface="Roboto"/>
                <a:cs typeface="Roboto"/>
                <a:sym typeface="Roboto"/>
              </a:rPr>
              <a:t>Algorithmic performance</a:t>
            </a:r>
            <a:endParaRPr dirty="0">
              <a:latin typeface="Roboto"/>
              <a:ea typeface="Roboto"/>
              <a:cs typeface="Roboto"/>
              <a:sym typeface="Roboto"/>
            </a:endParaRPr>
          </a:p>
        </p:txBody>
      </p:sp>
      <p:sp>
        <p:nvSpPr>
          <p:cNvPr id="339" name="Google Shape;339;p27"/>
          <p:cNvSpPr txBox="1">
            <a:spLocks noGrp="1"/>
          </p:cNvSpPr>
          <p:nvPr>
            <p:ph type="body" idx="1"/>
          </p:nvPr>
        </p:nvSpPr>
        <p:spPr>
          <a:xfrm>
            <a:off x="479376" y="4941168"/>
            <a:ext cx="8353500" cy="1639500"/>
          </a:xfrm>
          <a:prstGeom prst="rect">
            <a:avLst/>
          </a:prstGeom>
        </p:spPr>
        <p:txBody>
          <a:bodyPr spcFirstLastPara="1" vert="horz" wrap="square" lIns="0" tIns="0" rIns="0" bIns="0" rtlCol="0" anchor="t" anchorCtr="0">
            <a:noAutofit/>
          </a:bodyPr>
          <a:lstStyle/>
          <a:p>
            <a:pPr marL="0" indent="0">
              <a:spcBef>
                <a:spcPts val="600"/>
              </a:spcBef>
              <a:buNone/>
            </a:pPr>
            <a:r>
              <a:rPr lang="en" b="1" dirty="0"/>
              <a:t>Excellent performance, in line with state-of-the-art classical tracking</a:t>
            </a:r>
          </a:p>
          <a:p>
            <a:pPr marL="0" indent="0">
              <a:spcBef>
                <a:spcPts val="600"/>
              </a:spcBef>
              <a:buNone/>
            </a:pPr>
            <a:r>
              <a:rPr lang="en" b="1" dirty="0">
                <a:sym typeface="Wingdings" panose="05000000000000000000" pitchFamily="2" charset="2"/>
              </a:rPr>
              <a:t>  </a:t>
            </a:r>
            <a:r>
              <a:rPr lang="en" dirty="0"/>
              <a:t>Quantum algorithms have higher efficiency but ~2x fakes</a:t>
            </a:r>
            <a:endParaRPr dirty="0"/>
          </a:p>
          <a:p>
            <a:pPr marL="0" indent="0">
              <a:spcBef>
                <a:spcPts val="600"/>
              </a:spcBef>
              <a:buNone/>
            </a:pPr>
            <a:r>
              <a:rPr lang="en" dirty="0"/>
              <a:t>Not all methods available for each value of 𝜉 (due to computational limitations)</a:t>
            </a:r>
            <a:endParaRPr dirty="0"/>
          </a:p>
          <a:p>
            <a:pPr marL="0" indent="0">
              <a:spcBef>
                <a:spcPts val="600"/>
              </a:spcBef>
              <a:buNone/>
            </a:pPr>
            <a:r>
              <a:rPr lang="en" dirty="0"/>
              <a:t>Performed also tests with quantum hardware (ibm_nairobi)</a:t>
            </a:r>
            <a:endParaRPr dirty="0"/>
          </a:p>
        </p:txBody>
      </p:sp>
      <p:sp>
        <p:nvSpPr>
          <p:cNvPr id="340" name="Google Shape;340;p27"/>
          <p:cNvSpPr txBox="1">
            <a:spLocks noGrp="1"/>
          </p:cNvSpPr>
          <p:nvPr>
            <p:ph type="body" idx="2"/>
          </p:nvPr>
        </p:nvSpPr>
        <p:spPr>
          <a:xfrm>
            <a:off x="407368" y="817500"/>
            <a:ext cx="8364600" cy="379200"/>
          </a:xfrm>
          <a:prstGeom prst="rect">
            <a:avLst/>
          </a:prstGeom>
        </p:spPr>
        <p:txBody>
          <a:bodyPr spcFirstLastPara="1" vert="horz" wrap="square" lIns="0" tIns="0" rIns="0" bIns="0" rtlCol="0" anchor="t" anchorCtr="0">
            <a:noAutofit/>
          </a:bodyPr>
          <a:lstStyle/>
          <a:p>
            <a:pPr marL="0" indent="0"/>
            <a:r>
              <a:rPr lang="en" dirty="0"/>
              <a:t>Based on ideal classical simulations of quantum circuits</a:t>
            </a:r>
            <a:endParaRPr dirty="0"/>
          </a:p>
        </p:txBody>
      </p:sp>
      <p:pic>
        <p:nvPicPr>
          <p:cNvPr id="341" name="Google Shape;341;p27"/>
          <p:cNvPicPr preferRelativeResize="0"/>
          <p:nvPr/>
        </p:nvPicPr>
        <p:blipFill>
          <a:blip r:embed="rId3">
            <a:alphaModFix/>
          </a:blip>
          <a:stretch>
            <a:fillRect/>
          </a:stretch>
        </p:blipFill>
        <p:spPr>
          <a:xfrm>
            <a:off x="9510363" y="4951361"/>
            <a:ext cx="2041494" cy="700631"/>
          </a:xfrm>
          <a:prstGeom prst="rect">
            <a:avLst/>
          </a:prstGeom>
          <a:noFill/>
          <a:ln>
            <a:noFill/>
          </a:ln>
        </p:spPr>
      </p:pic>
      <p:pic>
        <p:nvPicPr>
          <p:cNvPr id="342" name="Google Shape;342;p27"/>
          <p:cNvPicPr preferRelativeResize="0"/>
          <p:nvPr/>
        </p:nvPicPr>
        <p:blipFill>
          <a:blip r:embed="rId4">
            <a:alphaModFix/>
          </a:blip>
          <a:stretch>
            <a:fillRect/>
          </a:stretch>
        </p:blipFill>
        <p:spPr>
          <a:xfrm>
            <a:off x="9480376" y="5752705"/>
            <a:ext cx="2309025" cy="700631"/>
          </a:xfrm>
          <a:prstGeom prst="rect">
            <a:avLst/>
          </a:prstGeom>
          <a:noFill/>
          <a:ln>
            <a:noFill/>
          </a:ln>
        </p:spPr>
      </p:pic>
      <p:pic>
        <p:nvPicPr>
          <p:cNvPr id="343" name="Google Shape;343;p27"/>
          <p:cNvPicPr preferRelativeResize="0"/>
          <p:nvPr/>
        </p:nvPicPr>
        <p:blipFill>
          <a:blip r:embed="rId5">
            <a:alphaModFix/>
          </a:blip>
          <a:stretch>
            <a:fillRect/>
          </a:stretch>
        </p:blipFill>
        <p:spPr>
          <a:xfrm>
            <a:off x="1415480" y="1052736"/>
            <a:ext cx="10585176" cy="4032448"/>
          </a:xfrm>
          <a:prstGeom prst="rect">
            <a:avLst/>
          </a:prstGeom>
          <a:noFill/>
          <a:ln>
            <a:noFill/>
          </a:ln>
        </p:spPr>
      </p:pic>
      <p:sp>
        <p:nvSpPr>
          <p:cNvPr id="8" name="Rechteck 7">
            <a:extLst>
              <a:ext uri="{FF2B5EF4-FFF2-40B4-BE49-F238E27FC236}">
                <a16:creationId xmlns:a16="http://schemas.microsoft.com/office/drawing/2014/main" id="{2DC065AB-DD82-4662-9D4F-97EAC0E99761}"/>
              </a:ext>
            </a:extLst>
          </p:cNvPr>
          <p:cNvSpPr/>
          <p:nvPr/>
        </p:nvSpPr>
        <p:spPr>
          <a:xfrm>
            <a:off x="1055440" y="6416675"/>
            <a:ext cx="3060948" cy="350966"/>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err="1">
              <a:solidFill>
                <a:schemeClr val="tx1"/>
              </a:solidFill>
            </a:endParaRPr>
          </a:p>
        </p:txBody>
      </p:sp>
      <p:pic>
        <p:nvPicPr>
          <p:cNvPr id="10" name="Grafik 9">
            <a:extLst>
              <a:ext uri="{FF2B5EF4-FFF2-40B4-BE49-F238E27FC236}">
                <a16:creationId xmlns:a16="http://schemas.microsoft.com/office/drawing/2014/main" id="{2EB3D1CB-833B-489F-8952-0FFE2749F9C7}"/>
              </a:ext>
            </a:extLst>
          </p:cNvPr>
          <p:cNvPicPr>
            <a:picLocks noChangeAspect="1"/>
          </p:cNvPicPr>
          <p:nvPr/>
        </p:nvPicPr>
        <p:blipFill rotWithShape="1">
          <a:blip r:embed="rId6"/>
          <a:srcRect t="79342" r="50818"/>
          <a:stretch/>
        </p:blipFill>
        <p:spPr>
          <a:xfrm>
            <a:off x="10547592" y="98988"/>
            <a:ext cx="927877" cy="375178"/>
          </a:xfrm>
          <a:prstGeom prst="rect">
            <a:avLst/>
          </a:prstGeom>
        </p:spPr>
      </p:pic>
      <p:pic>
        <p:nvPicPr>
          <p:cNvPr id="11" name="Grafik 10" descr="Logo DESY">
            <a:extLst>
              <a:ext uri="{FF2B5EF4-FFF2-40B4-BE49-F238E27FC236}">
                <a16:creationId xmlns:a16="http://schemas.microsoft.com/office/drawing/2014/main" id="{998C9D96-FD64-4224-B902-1EDFD5A81C3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498674" y="116632"/>
            <a:ext cx="374969" cy="375178"/>
          </a:xfrm>
          <a:prstGeom prst="rect">
            <a:avLst/>
          </a:prstGeom>
        </p:spPr>
      </p:pic>
      <p:sp>
        <p:nvSpPr>
          <p:cNvPr id="12" name="Google Shape;346;g2064f897c89_0_432">
            <a:extLst>
              <a:ext uri="{FF2B5EF4-FFF2-40B4-BE49-F238E27FC236}">
                <a16:creationId xmlns:a16="http://schemas.microsoft.com/office/drawing/2014/main" id="{B19D1DE8-C7F7-4762-A531-73A188C44600}"/>
              </a:ext>
            </a:extLst>
          </p:cNvPr>
          <p:cNvSpPr txBox="1">
            <a:spLocks/>
          </p:cNvSpPr>
          <p:nvPr/>
        </p:nvSpPr>
        <p:spPr>
          <a:xfrm>
            <a:off x="971599" y="6580801"/>
            <a:ext cx="10236969" cy="160568"/>
          </a:xfrm>
          <a:prstGeom prst="rect">
            <a:avLst/>
          </a:prstGeom>
          <a:noFill/>
          <a:ln>
            <a:noFill/>
          </a:ln>
        </p:spPr>
        <p:txBody>
          <a:bodyPr spcFirstLastPara="1" wrap="square" lIns="0" tIns="0" rIns="0" bIns="0" anchor="t"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000" dirty="0">
                <a:cs typeface="Calibri" panose="020F0502020204030204" pitchFamily="34" charset="0"/>
              </a:rPr>
              <a:t>Kerstin Borras          |          Quantum Computing and Quantum Machine Learning          |                      CEPC 2023 Workshop                 |                        27</a:t>
            </a:r>
            <a:r>
              <a:rPr lang="en-US" sz="1000" baseline="30000" dirty="0">
                <a:cs typeface="Calibri" panose="020F0502020204030204" pitchFamily="34" charset="0"/>
              </a:rPr>
              <a:t>th</a:t>
            </a:r>
            <a:r>
              <a:rPr lang="en-US" sz="1000" dirty="0">
                <a:cs typeface="Calibri" panose="020F0502020204030204" pitchFamily="34" charset="0"/>
              </a:rPr>
              <a:t> October  2023</a:t>
            </a:r>
          </a:p>
        </p:txBody>
      </p:sp>
      <p:sp>
        <p:nvSpPr>
          <p:cNvPr id="13" name="Textfeld 12">
            <a:extLst>
              <a:ext uri="{FF2B5EF4-FFF2-40B4-BE49-F238E27FC236}">
                <a16:creationId xmlns:a16="http://schemas.microsoft.com/office/drawing/2014/main" id="{0D38731C-7D50-46DA-9247-4E6A9817363D}"/>
              </a:ext>
            </a:extLst>
          </p:cNvPr>
          <p:cNvSpPr txBox="1"/>
          <p:nvPr/>
        </p:nvSpPr>
        <p:spPr>
          <a:xfrm>
            <a:off x="7392144" y="485934"/>
            <a:ext cx="4680520" cy="830997"/>
          </a:xfrm>
          <a:prstGeom prst="rect">
            <a:avLst/>
          </a:prstGeom>
          <a:noFill/>
        </p:spPr>
        <p:txBody>
          <a:bodyPr wrap="square" rtlCol="0">
            <a:spAutoFit/>
          </a:bodyPr>
          <a:lstStyle/>
          <a:p>
            <a:r>
              <a:rPr lang="en-US" sz="1200" i="1" u="sng" dirty="0">
                <a:latin typeface="Calibri" panose="020F0502020204030204" pitchFamily="34" charset="0"/>
                <a:cs typeface="Calibri" panose="020F0502020204030204" pitchFamily="34" charset="0"/>
              </a:rPr>
              <a:t>Second paper</a:t>
            </a:r>
            <a:r>
              <a:rPr lang="en-US" sz="1200" i="1" dirty="0">
                <a:latin typeface="Calibri" panose="020F0502020204030204" pitchFamily="34" charset="0"/>
                <a:cs typeface="Calibri" panose="020F0502020204030204" pitchFamily="34" charset="0"/>
              </a:rPr>
              <a:t>: </a:t>
            </a:r>
            <a:r>
              <a:rPr lang="en-US" sz="1200" i="1" dirty="0" err="1">
                <a:latin typeface="Calibri" panose="020F0502020204030204" pitchFamily="34" charset="0"/>
                <a:cs typeface="Calibri" panose="020F0502020204030204" pitchFamily="34" charset="0"/>
              </a:rPr>
              <a:t>Crippa</a:t>
            </a:r>
            <a:r>
              <a:rPr lang="en-US" sz="1200" i="1" dirty="0">
                <a:latin typeface="Calibri" panose="020F0502020204030204" pitchFamily="34" charset="0"/>
                <a:cs typeface="Calibri" panose="020F0502020204030204" pitchFamily="34" charset="0"/>
              </a:rPr>
              <a:t> A. et al, Quantum algorithms for charged particle track reconstruction in the LUXE experiment, </a:t>
            </a:r>
            <a:r>
              <a:rPr lang="en-US" sz="1200" i="1" dirty="0">
                <a:latin typeface="Calibri" panose="020F0502020204030204" pitchFamily="34" charset="0"/>
                <a:cs typeface="Calibri" panose="020F0502020204030204" pitchFamily="34" charset="0"/>
                <a:hlinkClick r:id="rId8"/>
              </a:rPr>
              <a:t>https://arxiv.org/abs/2304.01690</a:t>
            </a:r>
            <a:endParaRPr lang="en-US" sz="1200" i="1" dirty="0">
              <a:latin typeface="Calibri" panose="020F0502020204030204" pitchFamily="34" charset="0"/>
              <a:cs typeface="Calibri" panose="020F0502020204030204" pitchFamily="34" charset="0"/>
            </a:endParaRPr>
          </a:p>
          <a:p>
            <a:endParaRPr lang="en-US" sz="1200" i="1" dirty="0">
              <a:latin typeface="Calibri" panose="020F0502020204030204" pitchFamily="34" charset="0"/>
              <a:cs typeface="Calibri" panose="020F0502020204030204" pitchFamily="34" charset="0"/>
            </a:endParaRPr>
          </a:p>
        </p:txBody>
      </p:sp>
      <p:sp>
        <p:nvSpPr>
          <p:cNvPr id="14" name="Google Shape;292;p25">
            <a:extLst>
              <a:ext uri="{FF2B5EF4-FFF2-40B4-BE49-F238E27FC236}">
                <a16:creationId xmlns:a16="http://schemas.microsoft.com/office/drawing/2014/main" id="{0E245F69-DB11-43E9-A099-C5E825F10770}"/>
              </a:ext>
            </a:extLst>
          </p:cNvPr>
          <p:cNvSpPr txBox="1"/>
          <p:nvPr/>
        </p:nvSpPr>
        <p:spPr>
          <a:xfrm>
            <a:off x="7416480" y="260648"/>
            <a:ext cx="3000000" cy="369302"/>
          </a:xfrm>
          <a:prstGeom prst="rect">
            <a:avLst/>
          </a:prstGeom>
          <a:noFill/>
          <a:ln>
            <a:noFill/>
          </a:ln>
        </p:spPr>
        <p:txBody>
          <a:bodyPr spcFirstLastPara="1" wrap="square" lIns="91425" tIns="91425" rIns="91425" bIns="91425" anchor="t" anchorCtr="0">
            <a:spAutoFit/>
          </a:bodyPr>
          <a:lstStyle/>
          <a:p>
            <a:r>
              <a:rPr lang="en-US" sz="1200" i="1" u="sng" dirty="0">
                <a:solidFill>
                  <a:schemeClr val="hlink"/>
                </a:solidFill>
                <a:latin typeface="Calibri" panose="020F0502020204030204" pitchFamily="34" charset="0"/>
                <a:cs typeface="Calibri" panose="020F0502020204030204" pitchFamily="34" charset="0"/>
                <a:hlinkClick r:id="rId9"/>
              </a:rPr>
              <a:t>First paper </a:t>
            </a:r>
            <a:r>
              <a:rPr lang="en" sz="1200" i="1" u="sng" dirty="0">
                <a:solidFill>
                  <a:schemeClr val="hlink"/>
                </a:solidFill>
                <a:latin typeface="Calibri" panose="020F0502020204030204" pitchFamily="34" charset="0"/>
                <a:cs typeface="Calibri" panose="020F0502020204030204" pitchFamily="34" charset="0"/>
                <a:hlinkClick r:id="rId9"/>
              </a:rPr>
              <a:t>2109.12636</a:t>
            </a:r>
            <a:r>
              <a:rPr lang="en" sz="1200" i="1" u="sng" dirty="0">
                <a:solidFill>
                  <a:schemeClr val="hlink"/>
                </a:solidFill>
                <a:latin typeface="Calibri" panose="020F0502020204030204" pitchFamily="34" charset="0"/>
                <a:cs typeface="Calibri" panose="020F0502020204030204" pitchFamily="34" charset="0"/>
              </a:rPr>
              <a:t> </a:t>
            </a:r>
            <a:r>
              <a:rPr lang="en" sz="1200" i="1" dirty="0">
                <a:latin typeface="Calibri" panose="020F0502020204030204" pitchFamily="34" charset="0"/>
                <a:cs typeface="Calibri" panose="020F0502020204030204" pitchFamily="34" charset="0"/>
              </a:rPr>
              <a:t> </a:t>
            </a:r>
            <a:endParaRPr sz="1200" i="1" dirty="0">
              <a:latin typeface="Calibri" panose="020F0502020204030204" pitchFamily="34" charset="0"/>
              <a:cs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686CA1F-537E-4B28-9691-EB7C06EF98F5}"/>
              </a:ext>
            </a:extLst>
          </p:cNvPr>
          <p:cNvSpPr>
            <a:spLocks noGrp="1"/>
          </p:cNvSpPr>
          <p:nvPr>
            <p:ph type="title"/>
          </p:nvPr>
        </p:nvSpPr>
        <p:spPr/>
        <p:txBody>
          <a:bodyPr/>
          <a:lstStyle/>
          <a:p>
            <a:r>
              <a:rPr lang="de-DE" dirty="0" err="1"/>
              <a:t>Some</a:t>
            </a:r>
            <a:r>
              <a:rPr lang="de-DE" dirty="0"/>
              <a:t> Key Questions </a:t>
            </a:r>
            <a:r>
              <a:rPr lang="de-DE" dirty="0" err="1"/>
              <a:t>for</a:t>
            </a:r>
            <a:r>
              <a:rPr lang="de-DE" dirty="0"/>
              <a:t> </a:t>
            </a:r>
            <a:r>
              <a:rPr lang="de-DE" dirty="0" err="1"/>
              <a:t>the</a:t>
            </a:r>
            <a:r>
              <a:rPr lang="de-DE" dirty="0"/>
              <a:t> Future</a:t>
            </a:r>
            <a:endParaRPr lang="en-US" dirty="0"/>
          </a:p>
        </p:txBody>
      </p:sp>
      <p:sp>
        <p:nvSpPr>
          <p:cNvPr id="3" name="Textplatzhalter 2">
            <a:extLst>
              <a:ext uri="{FF2B5EF4-FFF2-40B4-BE49-F238E27FC236}">
                <a16:creationId xmlns:a16="http://schemas.microsoft.com/office/drawing/2014/main" id="{266D70AA-8ADD-4A32-9F8E-3C663A3174A7}"/>
              </a:ext>
            </a:extLst>
          </p:cNvPr>
          <p:cNvSpPr>
            <a:spLocks noGrp="1"/>
          </p:cNvSpPr>
          <p:nvPr>
            <p:ph type="body" sz="quarter" idx="13"/>
          </p:nvPr>
        </p:nvSpPr>
        <p:spPr/>
        <p:txBody>
          <a:bodyPr/>
          <a:lstStyle/>
          <a:p>
            <a:r>
              <a:rPr lang="de-DE" dirty="0" err="1"/>
              <a:t>Challenges</a:t>
            </a:r>
            <a:r>
              <a:rPr lang="de-DE" dirty="0"/>
              <a:t> and </a:t>
            </a:r>
            <a:r>
              <a:rPr lang="de-DE" dirty="0" err="1"/>
              <a:t>Opportunities</a:t>
            </a:r>
            <a:r>
              <a:rPr lang="de-DE" dirty="0"/>
              <a:t> in Quantum Computing</a:t>
            </a:r>
            <a:endParaRPr lang="en-US" dirty="0"/>
          </a:p>
        </p:txBody>
      </p:sp>
      <p:sp>
        <p:nvSpPr>
          <p:cNvPr id="5" name="Google Shape;133;p29">
            <a:extLst>
              <a:ext uri="{FF2B5EF4-FFF2-40B4-BE49-F238E27FC236}">
                <a16:creationId xmlns:a16="http://schemas.microsoft.com/office/drawing/2014/main" id="{51431C2F-FF47-43E3-910D-7DE56E356F6A}"/>
              </a:ext>
            </a:extLst>
          </p:cNvPr>
          <p:cNvSpPr/>
          <p:nvPr/>
        </p:nvSpPr>
        <p:spPr>
          <a:xfrm>
            <a:off x="335360" y="1340768"/>
            <a:ext cx="4032448" cy="1129391"/>
          </a:xfrm>
          <a:prstGeom prst="rect">
            <a:avLst/>
          </a:pr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algn="ctr">
              <a:lnSpc>
                <a:spcPct val="110000"/>
              </a:lnSpc>
              <a:spcAft>
                <a:spcPts val="1200"/>
              </a:spcAft>
            </a:pPr>
            <a:r>
              <a:rPr lang="en" b="1" dirty="0">
                <a:solidFill>
                  <a:schemeClr val="lt1"/>
                </a:solidFill>
              </a:rPr>
              <a:t>How can we profit from the higher encoding potential </a:t>
            </a:r>
            <a:br>
              <a:rPr lang="en" b="1" dirty="0">
                <a:solidFill>
                  <a:schemeClr val="lt1"/>
                </a:solidFill>
              </a:rPr>
            </a:br>
            <a:r>
              <a:rPr lang="en" b="1" dirty="0">
                <a:solidFill>
                  <a:schemeClr val="lt1"/>
                </a:solidFill>
              </a:rPr>
              <a:t>given by qubits?</a:t>
            </a:r>
            <a:endParaRPr b="1" dirty="0">
              <a:solidFill>
                <a:schemeClr val="lt1"/>
              </a:solidFill>
            </a:endParaRPr>
          </a:p>
        </p:txBody>
      </p:sp>
      <p:sp>
        <p:nvSpPr>
          <p:cNvPr id="7" name="Google Shape;135;p29">
            <a:extLst>
              <a:ext uri="{FF2B5EF4-FFF2-40B4-BE49-F238E27FC236}">
                <a16:creationId xmlns:a16="http://schemas.microsoft.com/office/drawing/2014/main" id="{BEC09F34-99C5-4371-B5C6-5952F29B7DD7}"/>
              </a:ext>
            </a:extLst>
          </p:cNvPr>
          <p:cNvSpPr/>
          <p:nvPr/>
        </p:nvSpPr>
        <p:spPr>
          <a:xfrm>
            <a:off x="335359" y="3533727"/>
            <a:ext cx="4032449" cy="1047401"/>
          </a:xfrm>
          <a:prstGeom prst="rect">
            <a:avLst/>
          </a:pr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algn="ctr">
              <a:lnSpc>
                <a:spcPct val="110000"/>
              </a:lnSpc>
              <a:spcAft>
                <a:spcPts val="1200"/>
              </a:spcAft>
            </a:pPr>
            <a:r>
              <a:rPr lang="en" b="1" dirty="0">
                <a:solidFill>
                  <a:schemeClr val="lt1"/>
                </a:solidFill>
              </a:rPr>
              <a:t>How can we use quantum devices to solve complex fitting problems?</a:t>
            </a:r>
            <a:endParaRPr b="1" dirty="0">
              <a:solidFill>
                <a:schemeClr val="lt1"/>
              </a:solidFill>
            </a:endParaRPr>
          </a:p>
        </p:txBody>
      </p:sp>
      <p:sp>
        <p:nvSpPr>
          <p:cNvPr id="8" name="Google Shape;133;p29">
            <a:extLst>
              <a:ext uri="{FF2B5EF4-FFF2-40B4-BE49-F238E27FC236}">
                <a16:creationId xmlns:a16="http://schemas.microsoft.com/office/drawing/2014/main" id="{5E4D3233-0F16-46BB-B44D-593E564FCD05}"/>
              </a:ext>
            </a:extLst>
          </p:cNvPr>
          <p:cNvSpPr/>
          <p:nvPr/>
        </p:nvSpPr>
        <p:spPr>
          <a:xfrm>
            <a:off x="335360" y="2564904"/>
            <a:ext cx="4032448" cy="831377"/>
          </a:xfrm>
          <a:prstGeom prst="rect">
            <a:avLst/>
          </a:pr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algn="ctr">
              <a:lnSpc>
                <a:spcPct val="110000"/>
              </a:lnSpc>
              <a:spcAft>
                <a:spcPts val="1200"/>
              </a:spcAft>
            </a:pPr>
            <a:r>
              <a:rPr lang="en" b="1" dirty="0">
                <a:solidFill>
                  <a:schemeClr val="lt1"/>
                </a:solidFill>
              </a:rPr>
              <a:t>How can we profit from different  </a:t>
            </a:r>
            <a:r>
              <a:rPr lang="en-US" b="1" dirty="0">
                <a:solidFill>
                  <a:schemeClr val="lt1"/>
                </a:solidFill>
              </a:rPr>
              <a:t>entanglements of  </a:t>
            </a:r>
            <a:r>
              <a:rPr lang="en" b="1" dirty="0">
                <a:solidFill>
                  <a:schemeClr val="lt1"/>
                </a:solidFill>
              </a:rPr>
              <a:t>qubits?</a:t>
            </a:r>
            <a:endParaRPr b="1" dirty="0">
              <a:solidFill>
                <a:schemeClr val="lt1"/>
              </a:solidFill>
            </a:endParaRPr>
          </a:p>
        </p:txBody>
      </p:sp>
      <p:grpSp>
        <p:nvGrpSpPr>
          <p:cNvPr id="20" name="Gruppieren 19">
            <a:extLst>
              <a:ext uri="{FF2B5EF4-FFF2-40B4-BE49-F238E27FC236}">
                <a16:creationId xmlns:a16="http://schemas.microsoft.com/office/drawing/2014/main" id="{C668127C-B79B-4EF2-94C2-D1697553414C}"/>
              </a:ext>
            </a:extLst>
          </p:cNvPr>
          <p:cNvGrpSpPr/>
          <p:nvPr/>
        </p:nvGrpSpPr>
        <p:grpSpPr>
          <a:xfrm>
            <a:off x="4727847" y="575160"/>
            <a:ext cx="6012667" cy="1877885"/>
            <a:chOff x="4727848" y="575160"/>
            <a:chExt cx="5894542" cy="1877885"/>
          </a:xfrm>
        </p:grpSpPr>
        <p:sp>
          <p:nvSpPr>
            <p:cNvPr id="6" name="Google Shape;134;p29">
              <a:extLst>
                <a:ext uri="{FF2B5EF4-FFF2-40B4-BE49-F238E27FC236}">
                  <a16:creationId xmlns:a16="http://schemas.microsoft.com/office/drawing/2014/main" id="{98907E10-3020-43FC-9026-041B13934D9E}"/>
                </a:ext>
              </a:extLst>
            </p:cNvPr>
            <p:cNvSpPr/>
            <p:nvPr/>
          </p:nvSpPr>
          <p:spPr>
            <a:xfrm>
              <a:off x="4727848" y="1340768"/>
              <a:ext cx="3765900" cy="1112277"/>
            </a:xfrm>
            <a:prstGeom prst="rect">
              <a:avLst/>
            </a:prstGeom>
            <a:noFill/>
            <a:ln w="9525" cap="flat" cmpd="sng">
              <a:noFill/>
              <a:prstDash val="solid"/>
              <a:round/>
              <a:headEnd type="none" w="sm" len="sm"/>
              <a:tailEnd type="none" w="sm" len="sm"/>
            </a:ln>
          </p:spPr>
          <p:txBody>
            <a:bodyPr spcFirstLastPara="1" wrap="square" lIns="91425" tIns="91425" rIns="91425" bIns="91425" anchor="ctr" anchorCtr="0">
              <a:noAutofit/>
            </a:bodyPr>
            <a:lstStyle/>
            <a:p>
              <a:pPr algn="ctr">
                <a:lnSpc>
                  <a:spcPct val="110000"/>
                </a:lnSpc>
                <a:spcAft>
                  <a:spcPts val="1200"/>
                </a:spcAft>
              </a:pPr>
              <a:r>
                <a:rPr lang="en" b="1" dirty="0">
                  <a:solidFill>
                    <a:schemeClr val="accent1"/>
                  </a:solidFill>
                </a:rPr>
                <a:t>How can quantum algorithms </a:t>
              </a:r>
              <a:br>
                <a:rPr lang="en" b="1" dirty="0">
                  <a:solidFill>
                    <a:schemeClr val="accent1"/>
                  </a:solidFill>
                </a:rPr>
              </a:br>
              <a:r>
                <a:rPr lang="en" b="1" dirty="0">
                  <a:solidFill>
                    <a:schemeClr val="accent1"/>
                  </a:solidFill>
                </a:rPr>
                <a:t>enabl</a:t>
              </a:r>
              <a:r>
                <a:rPr lang="en-US" b="1" dirty="0">
                  <a:solidFill>
                    <a:schemeClr val="accent1"/>
                  </a:solidFill>
                </a:rPr>
                <a:t>e timing inclusion </a:t>
              </a:r>
              <a:br>
                <a:rPr lang="en-US" b="1" dirty="0">
                  <a:solidFill>
                    <a:schemeClr val="accent1"/>
                  </a:solidFill>
                </a:rPr>
              </a:br>
              <a:r>
                <a:rPr lang="en-US" b="1" dirty="0">
                  <a:solidFill>
                    <a:schemeClr val="accent1"/>
                  </a:solidFill>
                </a:rPr>
                <a:t>(</a:t>
              </a:r>
              <a:r>
                <a:rPr lang="en" b="1" dirty="0">
                  <a:solidFill>
                    <a:schemeClr val="accent1"/>
                  </a:solidFill>
                </a:rPr>
                <a:t>4</a:t>
              </a:r>
              <a:r>
                <a:rPr lang="en" b="1" baseline="30000" dirty="0">
                  <a:solidFill>
                    <a:schemeClr val="accent1"/>
                  </a:solidFill>
                </a:rPr>
                <a:t>+</a:t>
              </a:r>
              <a:r>
                <a:rPr lang="en" b="1" dirty="0">
                  <a:solidFill>
                    <a:schemeClr val="accent1"/>
                  </a:solidFill>
                </a:rPr>
                <a:t>D-tracking / 5 D-calorim</a:t>
              </a:r>
              <a:r>
                <a:rPr lang="en-US" b="1" dirty="0">
                  <a:solidFill>
                    <a:schemeClr val="accent1"/>
                  </a:solidFill>
                </a:rPr>
                <a:t>e</a:t>
              </a:r>
              <a:r>
                <a:rPr lang="en" b="1" dirty="0">
                  <a:solidFill>
                    <a:schemeClr val="accent1"/>
                  </a:solidFill>
                </a:rPr>
                <a:t>try?</a:t>
              </a:r>
              <a:endParaRPr b="1" dirty="0">
                <a:solidFill>
                  <a:schemeClr val="accent1"/>
                </a:solidFill>
              </a:endParaRPr>
            </a:p>
          </p:txBody>
        </p:sp>
        <p:pic>
          <p:nvPicPr>
            <p:cNvPr id="9" name="Grafik 8">
              <a:extLst>
                <a:ext uri="{FF2B5EF4-FFF2-40B4-BE49-F238E27FC236}">
                  <a16:creationId xmlns:a16="http://schemas.microsoft.com/office/drawing/2014/main" id="{C5B5A22E-CB69-43CF-BAA3-3EAC029BA7F2}"/>
                </a:ext>
              </a:extLst>
            </p:cNvPr>
            <p:cNvPicPr>
              <a:picLocks noChangeAspect="1"/>
            </p:cNvPicPr>
            <p:nvPr/>
          </p:nvPicPr>
          <p:blipFill rotWithShape="1">
            <a:blip r:embed="rId2"/>
            <a:srcRect l="20041" t="18866" r="34619" b="5263"/>
            <a:stretch/>
          </p:blipFill>
          <p:spPr>
            <a:xfrm>
              <a:off x="9192344" y="575160"/>
              <a:ext cx="1430046" cy="1800200"/>
            </a:xfrm>
            <a:prstGeom prst="rect">
              <a:avLst/>
            </a:prstGeom>
          </p:spPr>
        </p:pic>
      </p:grpSp>
      <p:grpSp>
        <p:nvGrpSpPr>
          <p:cNvPr id="21" name="Gruppieren 20">
            <a:extLst>
              <a:ext uri="{FF2B5EF4-FFF2-40B4-BE49-F238E27FC236}">
                <a16:creationId xmlns:a16="http://schemas.microsoft.com/office/drawing/2014/main" id="{A2BF5FD2-29AD-4A41-AA96-1E590941B9B1}"/>
              </a:ext>
            </a:extLst>
          </p:cNvPr>
          <p:cNvGrpSpPr/>
          <p:nvPr/>
        </p:nvGrpSpPr>
        <p:grpSpPr>
          <a:xfrm>
            <a:off x="4799856" y="2549607"/>
            <a:ext cx="6721134" cy="1040269"/>
            <a:chOff x="4799856" y="2549607"/>
            <a:chExt cx="6721134" cy="1040269"/>
          </a:xfrm>
        </p:grpSpPr>
        <p:pic>
          <p:nvPicPr>
            <p:cNvPr id="10" name="Grafik 9">
              <a:extLst>
                <a:ext uri="{FF2B5EF4-FFF2-40B4-BE49-F238E27FC236}">
                  <a16:creationId xmlns:a16="http://schemas.microsoft.com/office/drawing/2014/main" id="{A261E626-B490-44D3-A403-ECE0B4E413C6}"/>
                </a:ext>
              </a:extLst>
            </p:cNvPr>
            <p:cNvPicPr>
              <a:picLocks noChangeAspect="1"/>
            </p:cNvPicPr>
            <p:nvPr/>
          </p:nvPicPr>
          <p:blipFill rotWithShape="1">
            <a:blip r:embed="rId3"/>
            <a:srcRect r="35248" b="14536"/>
            <a:stretch/>
          </p:blipFill>
          <p:spPr>
            <a:xfrm>
              <a:off x="4799856" y="2636912"/>
              <a:ext cx="1656184" cy="618711"/>
            </a:xfrm>
            <a:prstGeom prst="rect">
              <a:avLst/>
            </a:prstGeom>
          </p:spPr>
        </p:pic>
        <p:pic>
          <p:nvPicPr>
            <p:cNvPr id="11" name="Grafik 10">
              <a:extLst>
                <a:ext uri="{FF2B5EF4-FFF2-40B4-BE49-F238E27FC236}">
                  <a16:creationId xmlns:a16="http://schemas.microsoft.com/office/drawing/2014/main" id="{324183A8-7B0F-4C45-AD0B-2D39346DDB06}"/>
                </a:ext>
              </a:extLst>
            </p:cNvPr>
            <p:cNvPicPr>
              <a:picLocks noChangeAspect="1"/>
            </p:cNvPicPr>
            <p:nvPr/>
          </p:nvPicPr>
          <p:blipFill>
            <a:blip r:embed="rId4"/>
            <a:stretch>
              <a:fillRect/>
            </a:stretch>
          </p:blipFill>
          <p:spPr>
            <a:xfrm>
              <a:off x="6921486" y="2549607"/>
              <a:ext cx="1473740" cy="1040269"/>
            </a:xfrm>
            <a:prstGeom prst="rect">
              <a:avLst/>
            </a:prstGeom>
          </p:spPr>
        </p:pic>
        <p:pic>
          <p:nvPicPr>
            <p:cNvPr id="12" name="Grafik 11">
              <a:extLst>
                <a:ext uri="{FF2B5EF4-FFF2-40B4-BE49-F238E27FC236}">
                  <a16:creationId xmlns:a16="http://schemas.microsoft.com/office/drawing/2014/main" id="{6E36A24E-875E-4E3A-B456-4FEFE382F069}"/>
                </a:ext>
              </a:extLst>
            </p:cNvPr>
            <p:cNvPicPr>
              <a:picLocks noChangeAspect="1"/>
            </p:cNvPicPr>
            <p:nvPr/>
          </p:nvPicPr>
          <p:blipFill>
            <a:blip r:embed="rId5"/>
            <a:stretch>
              <a:fillRect/>
            </a:stretch>
          </p:blipFill>
          <p:spPr>
            <a:xfrm>
              <a:off x="8688288" y="2636912"/>
              <a:ext cx="2832702" cy="864096"/>
            </a:xfrm>
            <a:prstGeom prst="rect">
              <a:avLst/>
            </a:prstGeom>
          </p:spPr>
        </p:pic>
      </p:grpSp>
      <p:sp>
        <p:nvSpPr>
          <p:cNvPr id="13" name="Google Shape;135;p29">
            <a:extLst>
              <a:ext uri="{FF2B5EF4-FFF2-40B4-BE49-F238E27FC236}">
                <a16:creationId xmlns:a16="http://schemas.microsoft.com/office/drawing/2014/main" id="{64FC60D1-D662-4031-B21B-49B859273FD0}"/>
              </a:ext>
            </a:extLst>
          </p:cNvPr>
          <p:cNvSpPr/>
          <p:nvPr/>
        </p:nvSpPr>
        <p:spPr>
          <a:xfrm>
            <a:off x="335360" y="4685855"/>
            <a:ext cx="11448652" cy="831377"/>
          </a:xfrm>
          <a:prstGeom prst="rect">
            <a:avLst/>
          </a:pr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algn="ctr">
              <a:lnSpc>
                <a:spcPct val="110000"/>
              </a:lnSpc>
              <a:spcAft>
                <a:spcPts val="1200"/>
              </a:spcAft>
            </a:pPr>
            <a:r>
              <a:rPr lang="en" b="1" dirty="0">
                <a:solidFill>
                  <a:schemeClr val="lt1"/>
                </a:solidFill>
              </a:rPr>
              <a:t>How can we use quantum devices to solve complex problems in </a:t>
            </a:r>
            <a:r>
              <a:rPr lang="en-US" b="1" dirty="0">
                <a:solidFill>
                  <a:schemeClr val="lt1"/>
                </a:solidFill>
              </a:rPr>
              <a:t>theory calculations, </a:t>
            </a:r>
            <a:br>
              <a:rPr lang="en-US" b="1" dirty="0">
                <a:solidFill>
                  <a:schemeClr val="lt1"/>
                </a:solidFill>
              </a:rPr>
            </a:br>
            <a:r>
              <a:rPr lang="en" b="1" dirty="0">
                <a:solidFill>
                  <a:schemeClr val="lt1"/>
                </a:solidFill>
              </a:rPr>
              <a:t>simulation, </a:t>
            </a:r>
            <a:r>
              <a:rPr lang="en-US" b="1" dirty="0">
                <a:solidFill>
                  <a:schemeClr val="lt1"/>
                </a:solidFill>
              </a:rPr>
              <a:t>reconstruction, correlations, anomalies, tomography…</a:t>
            </a:r>
            <a:endParaRPr b="1" dirty="0">
              <a:solidFill>
                <a:schemeClr val="lt1"/>
              </a:solidFill>
            </a:endParaRPr>
          </a:p>
        </p:txBody>
      </p:sp>
      <p:sp>
        <p:nvSpPr>
          <p:cNvPr id="14" name="Google Shape;135;p29">
            <a:extLst>
              <a:ext uri="{FF2B5EF4-FFF2-40B4-BE49-F238E27FC236}">
                <a16:creationId xmlns:a16="http://schemas.microsoft.com/office/drawing/2014/main" id="{1D74F18E-A0B3-4F46-97D8-687666A9C5C3}"/>
              </a:ext>
            </a:extLst>
          </p:cNvPr>
          <p:cNvSpPr/>
          <p:nvPr/>
        </p:nvSpPr>
        <p:spPr>
          <a:xfrm>
            <a:off x="335359" y="5621959"/>
            <a:ext cx="4032449" cy="831377"/>
          </a:xfrm>
          <a:prstGeom prst="rect">
            <a:avLst/>
          </a:pr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algn="ctr">
              <a:lnSpc>
                <a:spcPct val="110000"/>
              </a:lnSpc>
              <a:spcAft>
                <a:spcPts val="1200"/>
              </a:spcAft>
            </a:pPr>
            <a:r>
              <a:rPr lang="en" b="1" dirty="0">
                <a:solidFill>
                  <a:schemeClr val="lt1"/>
                </a:solidFill>
              </a:rPr>
              <a:t>How can we profit from the need to limit I/O by extracting features ?</a:t>
            </a:r>
            <a:endParaRPr b="1" dirty="0">
              <a:solidFill>
                <a:schemeClr val="lt1"/>
              </a:solidFill>
            </a:endParaRPr>
          </a:p>
        </p:txBody>
      </p:sp>
      <p:sp>
        <p:nvSpPr>
          <p:cNvPr id="15" name="Google Shape;135;p29">
            <a:extLst>
              <a:ext uri="{FF2B5EF4-FFF2-40B4-BE49-F238E27FC236}">
                <a16:creationId xmlns:a16="http://schemas.microsoft.com/office/drawing/2014/main" id="{7650BAE7-630A-41A6-A7D0-8DC46E32FA2F}"/>
              </a:ext>
            </a:extLst>
          </p:cNvPr>
          <p:cNvSpPr/>
          <p:nvPr/>
        </p:nvSpPr>
        <p:spPr>
          <a:xfrm>
            <a:off x="4727848" y="5621959"/>
            <a:ext cx="7056164" cy="831377"/>
          </a:xfrm>
          <a:prstGeom prst="rect">
            <a:avLst/>
          </a:pr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algn="ctr">
              <a:lnSpc>
                <a:spcPct val="110000"/>
              </a:lnSpc>
              <a:spcAft>
                <a:spcPts val="1200"/>
              </a:spcAft>
            </a:pPr>
            <a:r>
              <a:rPr lang="en" b="1" dirty="0">
                <a:solidFill>
                  <a:schemeClr val="lt1"/>
                </a:solidFill>
              </a:rPr>
              <a:t>How can we profit from the unique </a:t>
            </a:r>
            <a:r>
              <a:rPr lang="en-US" b="1" dirty="0">
                <a:solidFill>
                  <a:schemeClr val="lt1"/>
                </a:solidFill>
              </a:rPr>
              <a:t>access</a:t>
            </a:r>
            <a:r>
              <a:rPr lang="en" b="1" dirty="0">
                <a:solidFill>
                  <a:schemeClr val="lt1"/>
                </a:solidFill>
              </a:rPr>
              <a:t> to different  Quantum Technology Computers?</a:t>
            </a:r>
            <a:endParaRPr b="1" dirty="0">
              <a:solidFill>
                <a:schemeClr val="lt1"/>
              </a:solidFill>
            </a:endParaRPr>
          </a:p>
        </p:txBody>
      </p:sp>
      <p:grpSp>
        <p:nvGrpSpPr>
          <p:cNvPr id="19" name="Gruppieren 18">
            <a:extLst>
              <a:ext uri="{FF2B5EF4-FFF2-40B4-BE49-F238E27FC236}">
                <a16:creationId xmlns:a16="http://schemas.microsoft.com/office/drawing/2014/main" id="{1631757D-6567-412F-8B00-D699592E4842}"/>
              </a:ext>
            </a:extLst>
          </p:cNvPr>
          <p:cNvGrpSpPr/>
          <p:nvPr/>
        </p:nvGrpSpPr>
        <p:grpSpPr>
          <a:xfrm>
            <a:off x="4727848" y="3645024"/>
            <a:ext cx="7272808" cy="811252"/>
            <a:chOff x="4295800" y="3645024"/>
            <a:chExt cx="8424936" cy="811252"/>
          </a:xfrm>
        </p:grpSpPr>
        <p:sp>
          <p:nvSpPr>
            <p:cNvPr id="16" name="Google Shape;201;p38">
              <a:extLst>
                <a:ext uri="{FF2B5EF4-FFF2-40B4-BE49-F238E27FC236}">
                  <a16:creationId xmlns:a16="http://schemas.microsoft.com/office/drawing/2014/main" id="{E94BF85C-5301-4C3D-BD4D-9A991EAEBAFD}"/>
                </a:ext>
              </a:extLst>
            </p:cNvPr>
            <p:cNvSpPr txBox="1">
              <a:spLocks/>
            </p:cNvSpPr>
            <p:nvPr/>
          </p:nvSpPr>
          <p:spPr>
            <a:xfrm>
              <a:off x="4367236" y="3645024"/>
              <a:ext cx="8353500" cy="451200"/>
            </a:xfrm>
            <a:prstGeom prst="rect">
              <a:avLst/>
            </a:prstGeom>
          </p:spPr>
          <p:txBody>
            <a:bodyPr spcFirstLastPara="1" vert="horz" wrap="square" lIns="0" tIns="0" rIns="0" bIns="0" rtlCol="0" anchor="t" anchorCtr="0">
              <a:noAutofit/>
            </a:bodyPr>
            <a:lstStyle>
              <a:lvl1pPr algn="l" defTabSz="914400" rtl="0" eaLnBrk="1" latinLnBrk="0" hangingPunct="1">
                <a:lnSpc>
                  <a:spcPct val="90000"/>
                </a:lnSpc>
                <a:spcBef>
                  <a:spcPct val="0"/>
                </a:spcBef>
                <a:buNone/>
                <a:defRPr sz="3000" b="1" kern="1200">
                  <a:solidFill>
                    <a:schemeClr val="accent1"/>
                  </a:solidFill>
                  <a:latin typeface="+mj-lt"/>
                  <a:ea typeface="+mj-ea"/>
                  <a:cs typeface="+mj-cs"/>
                </a:defRPr>
              </a:lvl1pPr>
            </a:lstStyle>
            <a:p>
              <a:r>
                <a:rPr lang="en-US" sz="2000" dirty="0" err="1"/>
                <a:t>QFitter</a:t>
              </a:r>
              <a:r>
                <a:rPr lang="en-US" sz="2000" dirty="0"/>
                <a:t> for measurement combinations</a:t>
              </a:r>
            </a:p>
          </p:txBody>
        </p:sp>
        <p:sp>
          <p:nvSpPr>
            <p:cNvPr id="17" name="Textfeld 16">
              <a:extLst>
                <a:ext uri="{FF2B5EF4-FFF2-40B4-BE49-F238E27FC236}">
                  <a16:creationId xmlns:a16="http://schemas.microsoft.com/office/drawing/2014/main" id="{3340E5F5-5EB4-4F05-803C-32C320279836}"/>
                </a:ext>
              </a:extLst>
            </p:cNvPr>
            <p:cNvSpPr txBox="1"/>
            <p:nvPr/>
          </p:nvSpPr>
          <p:spPr>
            <a:xfrm>
              <a:off x="4295800" y="3933056"/>
              <a:ext cx="7704856" cy="523220"/>
            </a:xfrm>
            <a:prstGeom prst="rect">
              <a:avLst/>
            </a:prstGeom>
            <a:noFill/>
          </p:spPr>
          <p:txBody>
            <a:bodyPr wrap="square" rtlCol="0">
              <a:spAutoFit/>
            </a:bodyPr>
            <a:lstStyle/>
            <a:p>
              <a:r>
                <a:rPr lang="en-US" sz="1400" dirty="0"/>
                <a:t>Quantum annealing-based method for fitting EFT coefficients </a:t>
              </a:r>
              <a:br>
                <a:rPr lang="en-US" sz="1400" dirty="0"/>
              </a:br>
              <a:r>
                <a:rPr lang="en-US" sz="1400" dirty="0"/>
                <a:t>to experimental measurements</a:t>
              </a:r>
            </a:p>
          </p:txBody>
        </p:sp>
        <p:sp>
          <p:nvSpPr>
            <p:cNvPr id="18" name="Google Shape;202;p38">
              <a:extLst>
                <a:ext uri="{FF2B5EF4-FFF2-40B4-BE49-F238E27FC236}">
                  <a16:creationId xmlns:a16="http://schemas.microsoft.com/office/drawing/2014/main" id="{D0A9A299-6F11-4092-B61C-E8469CE066B3}"/>
                </a:ext>
              </a:extLst>
            </p:cNvPr>
            <p:cNvSpPr txBox="1"/>
            <p:nvPr/>
          </p:nvSpPr>
          <p:spPr>
            <a:xfrm>
              <a:off x="10192514" y="3892896"/>
              <a:ext cx="1860900" cy="430857"/>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sz="1600" u="sng" dirty="0">
                  <a:solidFill>
                    <a:schemeClr val="hlink"/>
                  </a:solidFill>
                  <a:hlinkClick r:id="rId6"/>
                </a:rPr>
                <a:t>2207.10088</a:t>
              </a:r>
              <a:r>
                <a:rPr lang="en" sz="1600" dirty="0"/>
                <a:t> </a:t>
              </a:r>
              <a:endParaRPr sz="1600" dirty="0"/>
            </a:p>
          </p:txBody>
        </p:sp>
      </p:grpSp>
      <p:sp>
        <p:nvSpPr>
          <p:cNvPr id="22" name="Google Shape;346;g2064f897c89_0_432">
            <a:extLst>
              <a:ext uri="{FF2B5EF4-FFF2-40B4-BE49-F238E27FC236}">
                <a16:creationId xmlns:a16="http://schemas.microsoft.com/office/drawing/2014/main" id="{1C49A5CB-0C50-4336-9E3F-CFBCAF9C3FD7}"/>
              </a:ext>
            </a:extLst>
          </p:cNvPr>
          <p:cNvSpPr txBox="1">
            <a:spLocks/>
          </p:cNvSpPr>
          <p:nvPr/>
        </p:nvSpPr>
        <p:spPr>
          <a:xfrm>
            <a:off x="971599" y="6580801"/>
            <a:ext cx="10236969" cy="160568"/>
          </a:xfrm>
          <a:prstGeom prst="rect">
            <a:avLst/>
          </a:prstGeom>
          <a:noFill/>
          <a:ln>
            <a:noFill/>
          </a:ln>
        </p:spPr>
        <p:txBody>
          <a:bodyPr spcFirstLastPara="1" wrap="square" lIns="0" tIns="0" rIns="0" bIns="0" anchor="t"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000" dirty="0">
                <a:cs typeface="Calibri" panose="020F0502020204030204" pitchFamily="34" charset="0"/>
              </a:rPr>
              <a:t>Kerstin Borras          |          Quantum Computing and Quantum Machine Learning          |                      CEPC 2023 Workshop                 |                        27</a:t>
            </a:r>
            <a:r>
              <a:rPr lang="en-US" sz="1000" baseline="30000" dirty="0">
                <a:cs typeface="Calibri" panose="020F0502020204030204" pitchFamily="34" charset="0"/>
              </a:rPr>
              <a:t>th</a:t>
            </a:r>
            <a:r>
              <a:rPr lang="en-US" sz="1000" dirty="0">
                <a:cs typeface="Calibri" panose="020F0502020204030204" pitchFamily="34" charset="0"/>
              </a:rPr>
              <a:t> October  2023</a:t>
            </a:r>
          </a:p>
        </p:txBody>
      </p:sp>
    </p:spTree>
    <p:extLst>
      <p:ext uri="{BB962C8B-B14F-4D97-AF65-F5344CB8AC3E}">
        <p14:creationId xmlns:p14="http://schemas.microsoft.com/office/powerpoint/2010/main" val="2882104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wipe(left)">
                                      <p:cBhvr>
                                        <p:cTn id="15" dur="500"/>
                                        <p:tgtEl>
                                          <p:spTgt spid="21"/>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wipe(left)">
                                      <p:cBhvr>
                                        <p:cTn id="24" dur="500"/>
                                        <p:tgtEl>
                                          <p:spTgt spid="19"/>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3" grpId="0" animBg="1"/>
      <p:bldP spid="14" grpId="0" animBg="1"/>
      <p:bldP spid="1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Google Shape;139;p22"/>
          <p:cNvSpPr txBox="1">
            <a:spLocks noGrp="1"/>
          </p:cNvSpPr>
          <p:nvPr>
            <p:ph type="title"/>
          </p:nvPr>
        </p:nvSpPr>
        <p:spPr>
          <a:xfrm>
            <a:off x="335360" y="349611"/>
            <a:ext cx="11376000" cy="451200"/>
          </a:xfrm>
          <a:prstGeom prst="rect">
            <a:avLst/>
          </a:prstGeom>
          <a:noFill/>
          <a:ln>
            <a:noFill/>
          </a:ln>
        </p:spPr>
        <p:txBody>
          <a:bodyPr spcFirstLastPara="1" wrap="square" lIns="0" tIns="0" rIns="0" bIns="0" anchor="t" anchorCtr="0">
            <a:noAutofit/>
          </a:bodyPr>
          <a:lstStyle/>
          <a:p>
            <a:pPr lvl="0">
              <a:buSzPts val="3000"/>
            </a:pPr>
            <a:r>
              <a:rPr lang="en-US" dirty="0">
                <a:latin typeface="Calibri" panose="020F0502020204030204" pitchFamily="34" charset="0"/>
                <a:cs typeface="Calibri" panose="020F0502020204030204" pitchFamily="34" charset="0"/>
              </a:rPr>
              <a:t> The Second Quantum Revolution is Transforming the World</a:t>
            </a:r>
            <a:r>
              <a:rPr lang="en-US" dirty="0">
                <a:solidFill>
                  <a:schemeClr val="accent2"/>
                </a:solidFill>
                <a:latin typeface="Calibri" panose="020F0502020204030204" pitchFamily="34" charset="0"/>
                <a:cs typeface="Calibri" panose="020F0502020204030204" pitchFamily="34" charset="0"/>
              </a:rPr>
              <a:t>.</a:t>
            </a:r>
            <a:endParaRPr dirty="0">
              <a:latin typeface="Calibri" panose="020F0502020204030204" pitchFamily="34" charset="0"/>
              <a:cs typeface="Calibri" panose="020F0502020204030204" pitchFamily="34" charset="0"/>
            </a:endParaRPr>
          </a:p>
        </p:txBody>
      </p:sp>
      <p:sp>
        <p:nvSpPr>
          <p:cNvPr id="141" name="Google Shape;141;p22"/>
          <p:cNvSpPr txBox="1">
            <a:spLocks noGrp="1"/>
          </p:cNvSpPr>
          <p:nvPr>
            <p:ph type="body" idx="1"/>
          </p:nvPr>
        </p:nvSpPr>
        <p:spPr>
          <a:xfrm>
            <a:off x="407987" y="817500"/>
            <a:ext cx="11376000" cy="379200"/>
          </a:xfrm>
          <a:prstGeom prst="rect">
            <a:avLst/>
          </a:prstGeom>
          <a:noFill/>
          <a:ln>
            <a:noFill/>
          </a:ln>
        </p:spPr>
        <p:txBody>
          <a:bodyPr spcFirstLastPara="1" wrap="square" lIns="0" tIns="0" rIns="0" bIns="0" anchor="t" anchorCtr="0">
            <a:noAutofit/>
          </a:bodyPr>
          <a:lstStyle/>
          <a:p>
            <a:pPr marL="0" lvl="0" indent="0"/>
            <a:r>
              <a:rPr lang="en-US" dirty="0">
                <a:latin typeface="Calibri" panose="020F0502020204030204" pitchFamily="34" charset="0"/>
                <a:cs typeface="Calibri" panose="020F0502020204030204" pitchFamily="34" charset="0"/>
              </a:rPr>
              <a:t>Decoding of Matter with novel methods and tools </a:t>
            </a:r>
            <a:r>
              <a:rPr lang="en-US" sz="1600" dirty="0">
                <a:latin typeface="Calibri" panose="020F0502020204030204" pitchFamily="34" charset="0"/>
                <a:cs typeface="Calibri" panose="020F0502020204030204" pitchFamily="34" charset="0"/>
                <a:sym typeface="Wingdings" panose="05000000000000000000" pitchFamily="2" charset="2"/>
              </a:rPr>
              <a:t></a:t>
            </a:r>
            <a:r>
              <a:rPr lang="en-US" dirty="0">
                <a:latin typeface="Calibri" panose="020F0502020204030204" pitchFamily="34" charset="0"/>
                <a:cs typeface="Calibri" panose="020F0502020204030204" pitchFamily="34" charset="0"/>
                <a:sym typeface="Wingdings" panose="05000000000000000000" pitchFamily="2" charset="2"/>
              </a:rPr>
              <a:t> get ready today !</a:t>
            </a:r>
            <a:br>
              <a:rPr lang="en-US" dirty="0">
                <a:latin typeface="Calibri" panose="020F0502020204030204" pitchFamily="34" charset="0"/>
                <a:cs typeface="Calibri" panose="020F0502020204030204" pitchFamily="34" charset="0"/>
              </a:rPr>
            </a:br>
            <a:endParaRPr lang="en-US" dirty="0">
              <a:latin typeface="Calibri" panose="020F0502020204030204" pitchFamily="34" charset="0"/>
              <a:cs typeface="Calibri" panose="020F0502020204030204" pitchFamily="34" charset="0"/>
            </a:endParaRPr>
          </a:p>
          <a:p>
            <a:pPr marL="0" lvl="0" indent="0" algn="l" rtl="0">
              <a:lnSpc>
                <a:spcPct val="110000"/>
              </a:lnSpc>
              <a:spcBef>
                <a:spcPts val="0"/>
              </a:spcBef>
              <a:spcAft>
                <a:spcPts val="0"/>
              </a:spcAft>
              <a:buClr>
                <a:schemeClr val="accent2"/>
              </a:buClr>
              <a:buSzPts val="1800"/>
              <a:buNone/>
            </a:pPr>
            <a:endParaRPr dirty="0">
              <a:latin typeface="Calibri" panose="020F0502020204030204" pitchFamily="34" charset="0"/>
              <a:cs typeface="Calibri" panose="020F0502020204030204" pitchFamily="34" charset="0"/>
            </a:endParaRPr>
          </a:p>
        </p:txBody>
      </p:sp>
      <p:grpSp>
        <p:nvGrpSpPr>
          <p:cNvPr id="4" name="Gruppieren 3">
            <a:extLst>
              <a:ext uri="{FF2B5EF4-FFF2-40B4-BE49-F238E27FC236}">
                <a16:creationId xmlns:a16="http://schemas.microsoft.com/office/drawing/2014/main" id="{63420F8A-80B3-430C-BE79-E32D25DFF287}"/>
              </a:ext>
            </a:extLst>
          </p:cNvPr>
          <p:cNvGrpSpPr/>
          <p:nvPr/>
        </p:nvGrpSpPr>
        <p:grpSpPr>
          <a:xfrm>
            <a:off x="4439816" y="1298832"/>
            <a:ext cx="7560840" cy="4741668"/>
            <a:chOff x="2207565" y="1148179"/>
            <a:chExt cx="7776867" cy="4729092"/>
          </a:xfrm>
        </p:grpSpPr>
        <p:pic>
          <p:nvPicPr>
            <p:cNvPr id="2" name="Grafik 1">
              <a:extLst>
                <a:ext uri="{FF2B5EF4-FFF2-40B4-BE49-F238E27FC236}">
                  <a16:creationId xmlns:a16="http://schemas.microsoft.com/office/drawing/2014/main" id="{2FF8DB1B-DAD6-49E4-91D7-285192CAECC6}"/>
                </a:ext>
              </a:extLst>
            </p:cNvPr>
            <p:cNvPicPr>
              <a:picLocks noChangeAspect="1"/>
            </p:cNvPicPr>
            <p:nvPr/>
          </p:nvPicPr>
          <p:blipFill>
            <a:blip r:embed="rId3"/>
            <a:stretch>
              <a:fillRect/>
            </a:stretch>
          </p:blipFill>
          <p:spPr>
            <a:xfrm>
              <a:off x="2337937" y="1148179"/>
              <a:ext cx="7646495" cy="4513069"/>
            </a:xfrm>
            <a:prstGeom prst="rect">
              <a:avLst/>
            </a:prstGeom>
          </p:spPr>
        </p:pic>
        <p:sp>
          <p:nvSpPr>
            <p:cNvPr id="3" name="Gleichschenkliges Dreieck 2">
              <a:extLst>
                <a:ext uri="{FF2B5EF4-FFF2-40B4-BE49-F238E27FC236}">
                  <a16:creationId xmlns:a16="http://schemas.microsoft.com/office/drawing/2014/main" id="{AEBCCFA3-9F70-43EA-A03F-B79E67932790}"/>
                </a:ext>
              </a:extLst>
            </p:cNvPr>
            <p:cNvSpPr/>
            <p:nvPr/>
          </p:nvSpPr>
          <p:spPr>
            <a:xfrm rot="5400000">
              <a:off x="4205583" y="2007244"/>
              <a:ext cx="1872009" cy="5868045"/>
            </a:xfrm>
            <a:prstGeom prst="triangle">
              <a:avLst>
                <a:gd name="adj" fmla="val 92580"/>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err="1">
                <a:solidFill>
                  <a:schemeClr val="tx1"/>
                </a:solidFill>
              </a:endParaRPr>
            </a:p>
          </p:txBody>
        </p:sp>
      </p:grpSp>
      <p:sp>
        <p:nvSpPr>
          <p:cNvPr id="13" name="Google Shape;142;p22">
            <a:extLst>
              <a:ext uri="{FF2B5EF4-FFF2-40B4-BE49-F238E27FC236}">
                <a16:creationId xmlns:a16="http://schemas.microsoft.com/office/drawing/2014/main" id="{D12DD47D-0FEE-4B56-AAA4-56378652C72D}"/>
              </a:ext>
            </a:extLst>
          </p:cNvPr>
          <p:cNvSpPr txBox="1">
            <a:spLocks noGrp="1"/>
          </p:cNvSpPr>
          <p:nvPr>
            <p:ph type="body" idx="2"/>
          </p:nvPr>
        </p:nvSpPr>
        <p:spPr>
          <a:xfrm>
            <a:off x="263352" y="1190724"/>
            <a:ext cx="11520598" cy="2454300"/>
          </a:xfrm>
          <a:prstGeom prst="rect">
            <a:avLst/>
          </a:prstGeom>
          <a:noFill/>
          <a:ln>
            <a:noFill/>
          </a:ln>
        </p:spPr>
        <p:txBody>
          <a:bodyPr spcFirstLastPara="1" wrap="square" lIns="0" tIns="0" rIns="0" bIns="0" anchor="t" anchorCtr="0">
            <a:noAutofit/>
          </a:bodyPr>
          <a:lstStyle/>
          <a:p>
            <a:pPr marL="114300" indent="0">
              <a:lnSpc>
                <a:spcPct val="100000"/>
              </a:lnSpc>
              <a:buNone/>
              <a:tabLst>
                <a:tab pos="360363" algn="l"/>
              </a:tabLst>
            </a:pPr>
            <a:endParaRPr lang="en-US" sz="2000" b="1" dirty="0">
              <a:latin typeface="Calibri" panose="020F0502020204030204" pitchFamily="34" charset="0"/>
              <a:cs typeface="Calibri" panose="020F0502020204030204" pitchFamily="34" charset="0"/>
            </a:endParaRPr>
          </a:p>
          <a:p>
            <a:pPr marL="114300" indent="0">
              <a:lnSpc>
                <a:spcPct val="100000"/>
              </a:lnSpc>
              <a:buNone/>
              <a:tabLst>
                <a:tab pos="360363" algn="l"/>
              </a:tabLst>
            </a:pPr>
            <a:r>
              <a:rPr lang="en-US" sz="2000" b="1" dirty="0">
                <a:latin typeface="Calibri" panose="020F0502020204030204" pitchFamily="34" charset="0"/>
                <a:cs typeface="Calibri" panose="020F0502020204030204" pitchFamily="34" charset="0"/>
              </a:rPr>
              <a:t>1</a:t>
            </a:r>
            <a:r>
              <a:rPr lang="en-US" sz="2000" b="1" baseline="30000" dirty="0">
                <a:latin typeface="Calibri" panose="020F0502020204030204" pitchFamily="34" charset="0"/>
                <a:cs typeface="Calibri" panose="020F0502020204030204" pitchFamily="34" charset="0"/>
              </a:rPr>
              <a:t>st</a:t>
            </a:r>
            <a:r>
              <a:rPr lang="en-US" sz="2000" b="1" dirty="0">
                <a:latin typeface="Calibri" panose="020F0502020204030204" pitchFamily="34" charset="0"/>
                <a:cs typeface="Calibri" panose="020F0502020204030204" pitchFamily="34" charset="0"/>
              </a:rPr>
              <a:t>  Quantum Revolution:  </a:t>
            </a:r>
            <a:br>
              <a:rPr lang="en-US" sz="2000" b="1" dirty="0">
                <a:latin typeface="Calibri" panose="020F0502020204030204" pitchFamily="34" charset="0"/>
                <a:cs typeface="Calibri" panose="020F0502020204030204" pitchFamily="34" charset="0"/>
              </a:rPr>
            </a:br>
            <a:r>
              <a:rPr lang="en-US" sz="1600" dirty="0">
                <a:latin typeface="Calibri" panose="020F0502020204030204" pitchFamily="34" charset="0"/>
                <a:cs typeface="Calibri" panose="020F0502020204030204" pitchFamily="34" charset="0"/>
              </a:rPr>
              <a:t>understand  &amp; apply</a:t>
            </a:r>
            <a:br>
              <a:rPr lang="en-US" sz="1600" dirty="0">
                <a:latin typeface="Calibri" panose="020F0502020204030204" pitchFamily="34" charset="0"/>
                <a:cs typeface="Calibri" panose="020F0502020204030204" pitchFamily="34" charset="0"/>
              </a:rPr>
            </a:br>
            <a:r>
              <a:rPr lang="en-US" sz="1400" dirty="0">
                <a:latin typeface="Calibri" panose="020F0502020204030204" pitchFamily="34" charset="0"/>
                <a:cs typeface="Calibri" panose="020F0502020204030204" pitchFamily="34" charset="0"/>
                <a:sym typeface="Wingdings" panose="05000000000000000000" pitchFamily="2" charset="2"/>
              </a:rPr>
              <a:t></a:t>
            </a:r>
            <a:r>
              <a:rPr lang="en-US" sz="1600" dirty="0">
                <a:latin typeface="Calibri" panose="020F0502020204030204" pitchFamily="34" charset="0"/>
                <a:cs typeface="Calibri" panose="020F0502020204030204" pitchFamily="34" charset="0"/>
                <a:sym typeface="Wingdings" panose="05000000000000000000" pitchFamily="2" charset="2"/>
              </a:rPr>
              <a:t> </a:t>
            </a:r>
            <a:r>
              <a:rPr lang="en-US" sz="1600" dirty="0">
                <a:latin typeface="Calibri" panose="020F0502020204030204" pitchFamily="34" charset="0"/>
                <a:cs typeface="Calibri" panose="020F0502020204030204" pitchFamily="34" charset="0"/>
              </a:rPr>
              <a:t>ground-breaking: transistors, lasers etc.</a:t>
            </a:r>
            <a:endParaRPr lang="de-DE" sz="1600" dirty="0">
              <a:latin typeface="Calibri" panose="020F0502020204030204" pitchFamily="34" charset="0"/>
              <a:cs typeface="Calibri" panose="020F0502020204030204" pitchFamily="34" charset="0"/>
            </a:endParaRPr>
          </a:p>
          <a:p>
            <a:pPr marL="114300" indent="0">
              <a:lnSpc>
                <a:spcPct val="100000"/>
              </a:lnSpc>
              <a:buNone/>
              <a:tabLst>
                <a:tab pos="360363" algn="l"/>
              </a:tabLst>
            </a:pPr>
            <a:endParaRPr lang="en-US" sz="1600" dirty="0">
              <a:latin typeface="Calibri" panose="020F0502020204030204" pitchFamily="34" charset="0"/>
              <a:cs typeface="Calibri" panose="020F0502020204030204" pitchFamily="34" charset="0"/>
            </a:endParaRPr>
          </a:p>
          <a:p>
            <a:pPr marL="114300" indent="0">
              <a:lnSpc>
                <a:spcPct val="100000"/>
              </a:lnSpc>
              <a:buNone/>
              <a:tabLst>
                <a:tab pos="360363" algn="l"/>
              </a:tabLst>
            </a:pPr>
            <a:endParaRPr lang="en-US" sz="600" b="1" dirty="0">
              <a:latin typeface="Calibri" panose="020F0502020204030204" pitchFamily="34" charset="0"/>
              <a:cs typeface="Calibri" panose="020F0502020204030204" pitchFamily="34" charset="0"/>
            </a:endParaRPr>
          </a:p>
          <a:p>
            <a:pPr marL="114300" indent="0">
              <a:lnSpc>
                <a:spcPct val="100000"/>
              </a:lnSpc>
              <a:buNone/>
              <a:tabLst>
                <a:tab pos="360363" algn="l"/>
              </a:tabLst>
            </a:pPr>
            <a:r>
              <a:rPr lang="en-US" sz="2000" b="1" dirty="0">
                <a:latin typeface="Calibri" panose="020F0502020204030204" pitchFamily="34" charset="0"/>
                <a:cs typeface="Calibri" panose="020F0502020204030204" pitchFamily="34" charset="0"/>
              </a:rPr>
              <a:t>2</a:t>
            </a:r>
            <a:r>
              <a:rPr lang="en-US" sz="2000" b="1" baseline="30000" dirty="0">
                <a:latin typeface="Calibri" panose="020F0502020204030204" pitchFamily="34" charset="0"/>
                <a:cs typeface="Calibri" panose="020F0502020204030204" pitchFamily="34" charset="0"/>
              </a:rPr>
              <a:t>nd</a:t>
            </a:r>
            <a:r>
              <a:rPr lang="en-US" sz="2000" b="1" dirty="0">
                <a:latin typeface="Calibri" panose="020F0502020204030204" pitchFamily="34" charset="0"/>
                <a:cs typeface="Calibri" panose="020F0502020204030204" pitchFamily="34" charset="0"/>
              </a:rPr>
              <a:t> Quantum Revolution: </a:t>
            </a:r>
          </a:p>
          <a:p>
            <a:pPr marL="114300" indent="0">
              <a:lnSpc>
                <a:spcPct val="100000"/>
              </a:lnSpc>
              <a:buNone/>
              <a:tabLst>
                <a:tab pos="360363" algn="l"/>
              </a:tabLst>
            </a:pPr>
            <a:r>
              <a:rPr lang="en-US" sz="1600" dirty="0">
                <a:latin typeface="Calibri" panose="020F0502020204030204" pitchFamily="34" charset="0"/>
                <a:cs typeface="Calibri" panose="020F0502020204030204" pitchFamily="34" charset="0"/>
              </a:rPr>
              <a:t>Identify, control,  manipulate individual quanta</a:t>
            </a:r>
            <a:br>
              <a:rPr lang="en-US" sz="1600" dirty="0">
                <a:latin typeface="Calibri" panose="020F0502020204030204" pitchFamily="34" charset="0"/>
                <a:cs typeface="Calibri" panose="020F0502020204030204" pitchFamily="34" charset="0"/>
              </a:rPr>
            </a:br>
            <a:r>
              <a:rPr lang="en-US" sz="1400" dirty="0">
                <a:latin typeface="Calibri" panose="020F0502020204030204" pitchFamily="34" charset="0"/>
                <a:cs typeface="Calibri" panose="020F0502020204030204" pitchFamily="34" charset="0"/>
                <a:sym typeface="Wingdings" panose="05000000000000000000" pitchFamily="2" charset="2"/>
              </a:rPr>
              <a:t></a:t>
            </a:r>
            <a:r>
              <a:rPr lang="en-US" sz="1600" dirty="0">
                <a:latin typeface="Calibri" panose="020F0502020204030204" pitchFamily="34" charset="0"/>
                <a:cs typeface="Calibri" panose="020F0502020204030204" pitchFamily="34" charset="0"/>
                <a:sym typeface="Wingdings" panose="05000000000000000000" pitchFamily="2" charset="2"/>
              </a:rPr>
              <a:t> exploit the potential  </a:t>
            </a:r>
            <a:br>
              <a:rPr lang="en-US" sz="1600" dirty="0">
                <a:latin typeface="Calibri" panose="020F0502020204030204" pitchFamily="34" charset="0"/>
                <a:cs typeface="Calibri" panose="020F0502020204030204" pitchFamily="34" charset="0"/>
                <a:sym typeface="Wingdings" panose="05000000000000000000" pitchFamily="2" charset="2"/>
              </a:rPr>
            </a:br>
            <a:r>
              <a:rPr lang="en-US" sz="1600" dirty="0">
                <a:latin typeface="Calibri" panose="020F0502020204030204" pitchFamily="34" charset="0"/>
                <a:cs typeface="Calibri" panose="020F0502020204030204" pitchFamily="34" charset="0"/>
                <a:sym typeface="Wingdings" panose="05000000000000000000" pitchFamily="2" charset="2"/>
              </a:rPr>
              <a:t>    </a:t>
            </a:r>
            <a:endParaRPr lang="de-DE" sz="1600" b="1" dirty="0">
              <a:latin typeface="Calibri" panose="020F0502020204030204" pitchFamily="34" charset="0"/>
              <a:cs typeface="Calibri" panose="020F0502020204030204" pitchFamily="34" charset="0"/>
              <a:sym typeface="Wingdings" panose="05000000000000000000" pitchFamily="2" charset="2"/>
            </a:endParaRPr>
          </a:p>
          <a:p>
            <a:pPr marL="114300" indent="0">
              <a:lnSpc>
                <a:spcPct val="100000"/>
              </a:lnSpc>
              <a:buNone/>
              <a:tabLst>
                <a:tab pos="360363" algn="l"/>
              </a:tabLst>
            </a:pPr>
            <a:endParaRPr lang="de-DE" sz="1600" b="1" dirty="0">
              <a:latin typeface="Calibri" panose="020F0502020204030204" pitchFamily="34" charset="0"/>
              <a:cs typeface="Calibri" panose="020F0502020204030204" pitchFamily="34" charset="0"/>
              <a:sym typeface="Wingdings" panose="05000000000000000000" pitchFamily="2" charset="2"/>
            </a:endParaRPr>
          </a:p>
          <a:p>
            <a:pPr marL="114300" indent="0">
              <a:lnSpc>
                <a:spcPct val="100000"/>
              </a:lnSpc>
              <a:buNone/>
              <a:tabLst>
                <a:tab pos="360363" algn="l"/>
              </a:tabLst>
            </a:pPr>
            <a:endParaRPr lang="en-US" sz="600" b="1" dirty="0">
              <a:latin typeface="Calibri" panose="020F0502020204030204" pitchFamily="34" charset="0"/>
              <a:cs typeface="Calibri" panose="020F0502020204030204" pitchFamily="34" charset="0"/>
            </a:endParaRPr>
          </a:p>
          <a:p>
            <a:pPr marL="0" indent="0">
              <a:lnSpc>
                <a:spcPct val="100000"/>
              </a:lnSpc>
              <a:buNone/>
            </a:pPr>
            <a:r>
              <a:rPr lang="en-US" sz="2000" b="1" dirty="0">
                <a:latin typeface="Calibri" panose="020F0502020204030204" pitchFamily="34" charset="0"/>
                <a:cs typeface="Calibri" panose="020F0502020204030204" pitchFamily="34" charset="0"/>
              </a:rPr>
              <a:t>  Quantum Advantage</a:t>
            </a:r>
            <a:r>
              <a:rPr lang="en-US" sz="2000" dirty="0">
                <a:latin typeface="Calibri" panose="020F0502020204030204" pitchFamily="34" charset="0"/>
                <a:cs typeface="Calibri" panose="020F0502020204030204" pitchFamily="34" charset="0"/>
              </a:rPr>
              <a:t>: </a:t>
            </a:r>
          </a:p>
          <a:p>
            <a:pPr marL="0" indent="0">
              <a:lnSpc>
                <a:spcPct val="100000"/>
              </a:lnSpc>
              <a:buNone/>
              <a:tabLst>
                <a:tab pos="360363" algn="l"/>
              </a:tabLst>
            </a:pPr>
            <a:r>
              <a:rPr lang="en-US" sz="1600" dirty="0">
                <a:latin typeface="Calibri" panose="020F0502020204030204" pitchFamily="34" charset="0"/>
                <a:cs typeface="Calibri" panose="020F0502020204030204" pitchFamily="34" charset="0"/>
              </a:rPr>
              <a:t>   Improvement versus </a:t>
            </a:r>
            <a:br>
              <a:rPr lang="en-US" sz="1600" dirty="0">
                <a:latin typeface="Calibri" panose="020F0502020204030204" pitchFamily="34" charset="0"/>
                <a:cs typeface="Calibri" panose="020F0502020204030204" pitchFamily="34" charset="0"/>
              </a:rPr>
            </a:br>
            <a:r>
              <a:rPr lang="en-US" sz="1600" dirty="0">
                <a:latin typeface="Calibri" panose="020F0502020204030204" pitchFamily="34" charset="0"/>
                <a:cs typeface="Calibri" panose="020F0502020204030204" pitchFamily="34" charset="0"/>
              </a:rPr>
              <a:t>   the best known  conventional method  </a:t>
            </a:r>
          </a:p>
          <a:p>
            <a:pPr marL="0" indent="0">
              <a:lnSpc>
                <a:spcPct val="100000"/>
              </a:lnSpc>
              <a:buNone/>
              <a:tabLst>
                <a:tab pos="360363" algn="l"/>
              </a:tabLst>
            </a:pPr>
            <a:endParaRPr lang="en-US" sz="1600" dirty="0">
              <a:latin typeface="Calibri" panose="020F0502020204030204" pitchFamily="34" charset="0"/>
              <a:cs typeface="Calibri" panose="020F0502020204030204" pitchFamily="34" charset="0"/>
            </a:endParaRPr>
          </a:p>
          <a:p>
            <a:pPr marL="0" lvl="0" indent="0">
              <a:lnSpc>
                <a:spcPct val="100000"/>
              </a:lnSpc>
              <a:buNone/>
            </a:pPr>
            <a:endParaRPr lang="en-US" sz="600" b="1" dirty="0">
              <a:latin typeface="Calibri" panose="020F0502020204030204" pitchFamily="34" charset="0"/>
              <a:cs typeface="Calibri" panose="020F0502020204030204" pitchFamily="34" charset="0"/>
            </a:endParaRPr>
          </a:p>
          <a:p>
            <a:pPr marL="0" lvl="0" indent="0">
              <a:lnSpc>
                <a:spcPct val="100000"/>
              </a:lnSpc>
              <a:buNone/>
            </a:pPr>
            <a:r>
              <a:rPr lang="en-US" sz="2000" b="1" dirty="0">
                <a:latin typeface="Calibri" panose="020F0502020204030204" pitchFamily="34" charset="0"/>
                <a:cs typeface="Calibri" panose="020F0502020204030204" pitchFamily="34" charset="0"/>
              </a:rPr>
              <a:t>  Quantum Technologies: Rethinking of our methods </a:t>
            </a:r>
          </a:p>
          <a:p>
            <a:pPr marL="0" lvl="0" indent="0">
              <a:lnSpc>
                <a:spcPct val="100000"/>
              </a:lnSpc>
              <a:buNone/>
              <a:tabLst>
                <a:tab pos="360363" algn="l"/>
              </a:tabLst>
            </a:pPr>
            <a:r>
              <a:rPr lang="en-US" sz="1400" dirty="0">
                <a:latin typeface="Calibri" panose="020F0502020204030204" pitchFamily="34" charset="0"/>
                <a:cs typeface="Calibri" panose="020F0502020204030204" pitchFamily="34" charset="0"/>
                <a:sym typeface="Wingdings" panose="05000000000000000000" pitchFamily="2" charset="2"/>
              </a:rPr>
              <a:t>    </a:t>
            </a:r>
            <a:r>
              <a:rPr lang="en-US" sz="1600" dirty="0">
                <a:latin typeface="Calibri" panose="020F0502020204030204" pitchFamily="34" charset="0"/>
                <a:cs typeface="Calibri" panose="020F0502020204030204" pitchFamily="34" charset="0"/>
                <a:sym typeface="Wingdings" panose="05000000000000000000" pitchFamily="2" charset="2"/>
              </a:rPr>
              <a:t> </a:t>
            </a:r>
            <a:r>
              <a:rPr lang="en-US" sz="1600" dirty="0">
                <a:latin typeface="Calibri" panose="020F0502020204030204" pitchFamily="34" charset="0"/>
                <a:cs typeface="Calibri" panose="020F0502020204030204" pitchFamily="34" charset="0"/>
              </a:rPr>
              <a:t>completely different principles</a:t>
            </a:r>
            <a:br>
              <a:rPr lang="en-US" sz="1600" dirty="0">
                <a:latin typeface="Calibri" panose="020F0502020204030204" pitchFamily="34" charset="0"/>
                <a:cs typeface="Calibri" panose="020F0502020204030204" pitchFamily="34" charset="0"/>
              </a:rPr>
            </a:br>
            <a:r>
              <a:rPr lang="en-US" sz="1600" dirty="0">
                <a:latin typeface="Calibri" panose="020F0502020204030204" pitchFamily="34" charset="0"/>
                <a:cs typeface="Calibri" panose="020F0502020204030204" pitchFamily="34" charset="0"/>
              </a:rPr>
              <a:t>   </a:t>
            </a:r>
            <a:r>
              <a:rPr lang="en-US" sz="1400" dirty="0">
                <a:latin typeface="Calibri" panose="020F0502020204030204" pitchFamily="34" charset="0"/>
                <a:cs typeface="Calibri" panose="020F0502020204030204" pitchFamily="34" charset="0"/>
                <a:sym typeface="Wingdings" panose="05000000000000000000" pitchFamily="2" charset="2"/>
              </a:rPr>
              <a:t> </a:t>
            </a:r>
            <a:r>
              <a:rPr lang="en-US" sz="1600" dirty="0">
                <a:latin typeface="Calibri" panose="020F0502020204030204" pitchFamily="34" charset="0"/>
                <a:cs typeface="Calibri" panose="020F0502020204030204" pitchFamily="34" charset="0"/>
              </a:rPr>
              <a:t>pioneering work improves already our classical methods</a:t>
            </a:r>
            <a:br>
              <a:rPr lang="en-US" sz="1600" dirty="0">
                <a:latin typeface="Calibri" panose="020F0502020204030204" pitchFamily="34" charset="0"/>
                <a:cs typeface="Calibri" panose="020F0502020204030204" pitchFamily="34" charset="0"/>
              </a:rPr>
            </a:br>
            <a:r>
              <a:rPr lang="en-US" sz="1600" dirty="0">
                <a:latin typeface="Calibri" panose="020F0502020204030204" pitchFamily="34" charset="0"/>
                <a:cs typeface="Calibri" panose="020F0502020204030204" pitchFamily="34" charset="0"/>
              </a:rPr>
              <a:t>   </a:t>
            </a:r>
            <a:r>
              <a:rPr lang="en-US" b="1" dirty="0">
                <a:solidFill>
                  <a:srgbClr val="C00000"/>
                </a:solidFill>
                <a:latin typeface="Calibri" panose="020F0502020204030204" pitchFamily="34" charset="0"/>
                <a:cs typeface="Calibri" panose="020F0502020204030204" pitchFamily="34" charset="0"/>
                <a:sym typeface="Wingdings" panose="05000000000000000000" pitchFamily="2" charset="2"/>
              </a:rPr>
              <a:t></a:t>
            </a:r>
            <a:r>
              <a:rPr lang="en-US" sz="2400" b="1" dirty="0">
                <a:solidFill>
                  <a:srgbClr val="C00000"/>
                </a:solidFill>
                <a:latin typeface="Calibri" panose="020F0502020204030204" pitchFamily="34" charset="0"/>
                <a:cs typeface="Calibri" panose="020F0502020204030204" pitchFamily="34" charset="0"/>
                <a:sym typeface="Wingdings" panose="05000000000000000000" pitchFamily="2" charset="2"/>
              </a:rPr>
              <a:t> maximizing our achievable scientific and economic success</a:t>
            </a:r>
            <a:endParaRPr lang="en-US" sz="1600" b="1" dirty="0">
              <a:solidFill>
                <a:srgbClr val="C00000"/>
              </a:solidFill>
              <a:latin typeface="Calibri" panose="020F0502020204030204" pitchFamily="34" charset="0"/>
              <a:cs typeface="Calibri" panose="020F0502020204030204" pitchFamily="34" charset="0"/>
              <a:sym typeface="Wingdings" panose="05000000000000000000" pitchFamily="2" charset="2"/>
            </a:endParaRPr>
          </a:p>
        </p:txBody>
      </p:sp>
      <p:sp>
        <p:nvSpPr>
          <p:cNvPr id="11" name="Google Shape;346;g2064f897c89_0_432">
            <a:extLst>
              <a:ext uri="{FF2B5EF4-FFF2-40B4-BE49-F238E27FC236}">
                <a16:creationId xmlns:a16="http://schemas.microsoft.com/office/drawing/2014/main" id="{97951A24-3F5B-4CBE-BFD0-077B26CA2EB5}"/>
              </a:ext>
            </a:extLst>
          </p:cNvPr>
          <p:cNvSpPr txBox="1">
            <a:spLocks noGrp="1"/>
          </p:cNvSpPr>
          <p:nvPr>
            <p:ph type="ftr" idx="11"/>
          </p:nvPr>
        </p:nvSpPr>
        <p:spPr>
          <a:xfrm>
            <a:off x="971599" y="6580801"/>
            <a:ext cx="10236969" cy="160568"/>
          </a:xfrm>
          <a:prstGeom prst="rect">
            <a:avLst/>
          </a:prstGeom>
          <a:noFill/>
          <a:ln>
            <a:noFill/>
          </a:ln>
        </p:spPr>
        <p:txBody>
          <a:bodyPr spcFirstLastPara="1" wrap="square" lIns="0" tIns="0" rIns="0" bIns="0" anchor="t" anchorCtr="0">
            <a:noAutofit/>
          </a:bodyPr>
          <a:lstStyle/>
          <a:p>
            <a:pPr lvl="0"/>
            <a:r>
              <a:rPr lang="en-US" dirty="0"/>
              <a:t>Kerstin Borras          |          Quantum Computing and Quantum Machine Learning          |                      CEPC 2023 Workshop                 |                        27</a:t>
            </a:r>
            <a:r>
              <a:rPr lang="en-US" baseline="30000" dirty="0"/>
              <a:t>th</a:t>
            </a:r>
            <a:r>
              <a:rPr lang="en-US" dirty="0"/>
              <a:t> October  2023</a:t>
            </a:r>
            <a:endParaRPr dirty="0"/>
          </a:p>
        </p:txBody>
      </p:sp>
      <p:sp>
        <p:nvSpPr>
          <p:cNvPr id="5" name="Rechteck 4">
            <a:extLst>
              <a:ext uri="{FF2B5EF4-FFF2-40B4-BE49-F238E27FC236}">
                <a16:creationId xmlns:a16="http://schemas.microsoft.com/office/drawing/2014/main" id="{37FB137F-C5C5-4FF7-88F6-F7C34E64FE09}"/>
              </a:ext>
            </a:extLst>
          </p:cNvPr>
          <p:cNvSpPr/>
          <p:nvPr/>
        </p:nvSpPr>
        <p:spPr>
          <a:xfrm>
            <a:off x="8544272" y="1124744"/>
            <a:ext cx="3583136" cy="4915756"/>
          </a:xfrm>
          <a:prstGeom prst="rect">
            <a:avLst/>
          </a:prstGeom>
          <a:solidFill>
            <a:schemeClr val="bg1"/>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err="1">
              <a:solidFill>
                <a:schemeClr val="tx1"/>
              </a:solidFill>
            </a:endParaRPr>
          </a:p>
        </p:txBody>
      </p:sp>
    </p:spTree>
    <p:extLst>
      <p:ext uri="{BB962C8B-B14F-4D97-AF65-F5344CB8AC3E}">
        <p14:creationId xmlns:p14="http://schemas.microsoft.com/office/powerpoint/2010/main" val="3309349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4" end="4"/>
                                            </p:txEl>
                                          </p:spTgt>
                                        </p:tgtEl>
                                        <p:attrNameLst>
                                          <p:attrName>style.visibility</p:attrName>
                                        </p:attrNameLst>
                                      </p:cBhvr>
                                      <p:to>
                                        <p:strVal val="visible"/>
                                      </p:to>
                                    </p:set>
                                  </p:childTnLst>
                                </p:cTn>
                              </p:par>
                            </p:childTnLst>
                          </p:cTn>
                        </p:par>
                        <p:par>
                          <p:cTn id="7" fill="hold">
                            <p:stCondLst>
                              <p:cond delay="0"/>
                            </p:stCondLst>
                            <p:childTnLst>
                              <p:par>
                                <p:cTn id="8" presetID="10" presetClass="exit" presetSubtype="0" fill="hold" grpId="0" nodeType="afterEffect">
                                  <p:stCondLst>
                                    <p:cond delay="0"/>
                                  </p:stCondLst>
                                  <p:childTnLst>
                                    <p:animEffect transition="out" filter="fade">
                                      <p:cBhvr>
                                        <p:cTn id="9" dur="500"/>
                                        <p:tgtEl>
                                          <p:spTgt spid="5"/>
                                        </p:tgtEl>
                                      </p:cBhvr>
                                    </p:animEffect>
                                    <p:set>
                                      <p:cBhvr>
                                        <p:cTn id="10" dur="1" fill="hold">
                                          <p:stCondLst>
                                            <p:cond delay="499"/>
                                          </p:stCondLst>
                                        </p:cTn>
                                        <p:tgtEl>
                                          <p:spTgt spid="5"/>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13">
                                            <p:txEl>
                                              <p:pRg st="5" end="5"/>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3">
                                            <p:txEl>
                                              <p:pRg st="8" end="8"/>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3">
                                            <p:txEl>
                                              <p:pRg st="9" end="9"/>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3">
                                            <p:txEl>
                                              <p:pRg st="12" end="12"/>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393"/>
        <p:cNvGrpSpPr/>
        <p:nvPr/>
      </p:nvGrpSpPr>
      <p:grpSpPr>
        <a:xfrm>
          <a:off x="0" y="0"/>
          <a:ext cx="0" cy="0"/>
          <a:chOff x="0" y="0"/>
          <a:chExt cx="0" cy="0"/>
        </a:xfrm>
      </p:grpSpPr>
      <p:sp>
        <p:nvSpPr>
          <p:cNvPr id="11" name="Flussdiagramm: Alternativer Prozess 10">
            <a:extLst>
              <a:ext uri="{FF2B5EF4-FFF2-40B4-BE49-F238E27FC236}">
                <a16:creationId xmlns:a16="http://schemas.microsoft.com/office/drawing/2014/main" id="{BC05DB21-ECB5-410D-845F-BF5F0B8611E2}"/>
              </a:ext>
            </a:extLst>
          </p:cNvPr>
          <p:cNvSpPr/>
          <p:nvPr/>
        </p:nvSpPr>
        <p:spPr>
          <a:xfrm>
            <a:off x="6744072" y="764704"/>
            <a:ext cx="3744416" cy="3888432"/>
          </a:xfrm>
          <a:prstGeom prst="flowChartAlternateProcess">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err="1">
              <a:solidFill>
                <a:schemeClr val="tx1"/>
              </a:solidFill>
            </a:endParaRPr>
          </a:p>
        </p:txBody>
      </p:sp>
      <p:sp>
        <p:nvSpPr>
          <p:cNvPr id="7" name="Google Shape;389;p50">
            <a:extLst>
              <a:ext uri="{FF2B5EF4-FFF2-40B4-BE49-F238E27FC236}">
                <a16:creationId xmlns:a16="http://schemas.microsoft.com/office/drawing/2014/main" id="{AD1A4664-400D-4A67-972D-101AD9982C64}"/>
              </a:ext>
            </a:extLst>
          </p:cNvPr>
          <p:cNvSpPr txBox="1">
            <a:spLocks/>
          </p:cNvSpPr>
          <p:nvPr/>
        </p:nvSpPr>
        <p:spPr>
          <a:xfrm>
            <a:off x="407998" y="1406425"/>
            <a:ext cx="11520650" cy="50103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42900" algn="l" rtl="0">
              <a:lnSpc>
                <a:spcPct val="110000"/>
              </a:lnSpc>
              <a:spcBef>
                <a:spcPts val="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1pPr>
            <a:lvl2pPr marL="914400" marR="0" lvl="1" indent="-330200" algn="l" rtl="0">
              <a:lnSpc>
                <a:spcPct val="100000"/>
              </a:lnSpc>
              <a:spcBef>
                <a:spcPts val="12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2pPr>
            <a:lvl3pPr marL="1371600" marR="0" lvl="2" indent="-330200" algn="l" rtl="0">
              <a:lnSpc>
                <a:spcPct val="100000"/>
              </a:lnSpc>
              <a:spcBef>
                <a:spcPts val="8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3pPr>
            <a:lvl4pPr marL="1828800" marR="0" lvl="3" indent="-330200" algn="l" rtl="0">
              <a:lnSpc>
                <a:spcPct val="100000"/>
              </a:lnSpc>
              <a:spcBef>
                <a:spcPts val="8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30200" algn="l" rtl="0">
              <a:lnSpc>
                <a:spcPct val="100000"/>
              </a:lnSpc>
              <a:spcBef>
                <a:spcPts val="8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42900" algn="l" rtl="0">
              <a:lnSpc>
                <a:spcPct val="90000"/>
              </a:lnSpc>
              <a:spcBef>
                <a:spcPts val="8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pPr marL="0" marR="0" lvl="0" indent="0" algn="l" defTabSz="457200" rtl="0" eaLnBrk="1" fontAlgn="auto" latinLnBrk="0" hangingPunct="1">
              <a:lnSpc>
                <a:spcPct val="110000"/>
              </a:lnSpc>
              <a:spcBef>
                <a:spcPts val="0"/>
              </a:spcBef>
              <a:spcAft>
                <a:spcPts val="0"/>
              </a:spcAft>
              <a:buClr>
                <a:prstClr val="black"/>
              </a:buClr>
              <a:buSzPts val="1800"/>
              <a:buFont typeface="Arial"/>
              <a:buNone/>
              <a:tabLst/>
              <a:defRPr/>
            </a:pPr>
            <a:endParaRPr kumimoji="0" lang="en-US" sz="1600" b="0" i="0" u="none" strike="noStrike" kern="1200" cap="none" spc="0" normalizeH="0" baseline="0" noProof="0" dirty="0">
              <a:ln>
                <a:noFill/>
              </a:ln>
              <a:solidFill>
                <a:prstClr val="black"/>
              </a:solidFill>
              <a:effectLst/>
              <a:uLnTx/>
              <a:uFillTx/>
              <a:latin typeface="Arial"/>
              <a:cs typeface="Arial"/>
              <a:sym typeface="Arial"/>
            </a:endParaRPr>
          </a:p>
          <a:p>
            <a:pPr marL="0" marR="0" lvl="0" indent="0" algn="l" defTabSz="457200" rtl="0" eaLnBrk="1" fontAlgn="auto" latinLnBrk="0" hangingPunct="1">
              <a:lnSpc>
                <a:spcPct val="110000"/>
              </a:lnSpc>
              <a:spcBef>
                <a:spcPts val="0"/>
              </a:spcBef>
              <a:spcAft>
                <a:spcPts val="0"/>
              </a:spcAft>
              <a:buClr>
                <a:prstClr val="black"/>
              </a:buClr>
              <a:buSzPts val="1800"/>
              <a:buFont typeface="Arial"/>
              <a:buNone/>
              <a:tabLst/>
              <a:defRPr/>
            </a:pPr>
            <a:endParaRPr kumimoji="0" lang="en-US" sz="1600" b="0" i="0" u="none" strike="noStrike" kern="1200" cap="none" spc="0" normalizeH="0" baseline="0" noProof="0" dirty="0">
              <a:ln>
                <a:noFill/>
              </a:ln>
              <a:solidFill>
                <a:prstClr val="black"/>
              </a:solidFill>
              <a:effectLst/>
              <a:uLnTx/>
              <a:uFillTx/>
              <a:latin typeface="Arial"/>
              <a:cs typeface="Arial"/>
              <a:sym typeface="Arial"/>
            </a:endParaRPr>
          </a:p>
          <a:p>
            <a:pPr marL="0" marR="0" lvl="0" indent="0" algn="l" defTabSz="457200" rtl="0" eaLnBrk="1" fontAlgn="auto" latinLnBrk="0" hangingPunct="1">
              <a:lnSpc>
                <a:spcPct val="110000"/>
              </a:lnSpc>
              <a:spcBef>
                <a:spcPts val="0"/>
              </a:spcBef>
              <a:spcAft>
                <a:spcPts val="0"/>
              </a:spcAft>
              <a:buClr>
                <a:prstClr val="black"/>
              </a:buClr>
              <a:buSzPts val="1800"/>
              <a:buFont typeface="Arial"/>
              <a:buNone/>
              <a:tabLst/>
              <a:defRPr/>
            </a:pPr>
            <a:endParaRPr kumimoji="0" lang="en-US" sz="1600" b="0" i="0" u="none" strike="noStrike" kern="1200" cap="none" spc="0" normalizeH="0" baseline="0" noProof="0" dirty="0">
              <a:ln>
                <a:noFill/>
              </a:ln>
              <a:solidFill>
                <a:prstClr val="black"/>
              </a:solidFill>
              <a:effectLst/>
              <a:uLnTx/>
              <a:uFillTx/>
              <a:latin typeface="Arial"/>
              <a:cs typeface="Arial"/>
              <a:sym typeface="Arial"/>
            </a:endParaRPr>
          </a:p>
          <a:p>
            <a:pPr marL="0" marR="0" lvl="0" indent="0" algn="l" defTabSz="457200" rtl="0" eaLnBrk="1" fontAlgn="auto" latinLnBrk="0" hangingPunct="1">
              <a:lnSpc>
                <a:spcPct val="110000"/>
              </a:lnSpc>
              <a:spcBef>
                <a:spcPts val="0"/>
              </a:spcBef>
              <a:spcAft>
                <a:spcPts val="0"/>
              </a:spcAft>
              <a:buClr>
                <a:prstClr val="black"/>
              </a:buClr>
              <a:buSzPts val="1800"/>
              <a:buFont typeface="Arial"/>
              <a:buNone/>
              <a:tabLst/>
              <a:defRPr/>
            </a:pPr>
            <a:endParaRPr kumimoji="0" lang="en-US" sz="1600" b="0" i="0" u="none" strike="noStrike" kern="1200" cap="none" spc="0" normalizeH="0" baseline="0" noProof="0" dirty="0">
              <a:ln>
                <a:noFill/>
              </a:ln>
              <a:solidFill>
                <a:prstClr val="black"/>
              </a:solidFill>
              <a:effectLst/>
              <a:uLnTx/>
              <a:uFillTx/>
              <a:latin typeface="Arial"/>
              <a:cs typeface="Arial"/>
              <a:sym typeface="Arial"/>
            </a:endParaRPr>
          </a:p>
          <a:p>
            <a:pPr marL="0" marR="0" lvl="0" indent="0" algn="l" defTabSz="457200" rtl="0" eaLnBrk="1" fontAlgn="auto" latinLnBrk="0" hangingPunct="1">
              <a:lnSpc>
                <a:spcPct val="110000"/>
              </a:lnSpc>
              <a:spcBef>
                <a:spcPts val="0"/>
              </a:spcBef>
              <a:spcAft>
                <a:spcPts val="0"/>
              </a:spcAft>
              <a:buClr>
                <a:prstClr val="black"/>
              </a:buClr>
              <a:buSzPts val="1800"/>
              <a:buFont typeface="Arial"/>
              <a:buNone/>
              <a:tabLst/>
              <a:defRPr/>
            </a:pPr>
            <a:endParaRPr kumimoji="0" lang="en-US" sz="1600" b="0" i="0" u="none" strike="noStrike" kern="1200" cap="none" spc="0" normalizeH="0" baseline="0" noProof="0" dirty="0">
              <a:ln>
                <a:noFill/>
              </a:ln>
              <a:solidFill>
                <a:prstClr val="black"/>
              </a:solidFill>
              <a:effectLst/>
              <a:uLnTx/>
              <a:uFillTx/>
              <a:latin typeface="Arial"/>
              <a:cs typeface="Arial"/>
              <a:sym typeface="Arial"/>
            </a:endParaRPr>
          </a:p>
          <a:p>
            <a:pPr marL="0" marR="0" lvl="0" indent="0" algn="l" defTabSz="457200" rtl="0" eaLnBrk="1" fontAlgn="auto" latinLnBrk="0" hangingPunct="1">
              <a:lnSpc>
                <a:spcPct val="110000"/>
              </a:lnSpc>
              <a:spcBef>
                <a:spcPts val="0"/>
              </a:spcBef>
              <a:spcAft>
                <a:spcPts val="0"/>
              </a:spcAft>
              <a:buClr>
                <a:prstClr val="black"/>
              </a:buClr>
              <a:buSzPts val="1800"/>
              <a:buFont typeface="Arial"/>
              <a:buNone/>
              <a:tabLst/>
              <a:defRPr/>
            </a:pPr>
            <a:endParaRPr kumimoji="0" lang="en-US" sz="1600" b="0" i="0" u="none" strike="noStrike" kern="1200" cap="none" spc="0" normalizeH="0" baseline="0" noProof="0" dirty="0">
              <a:ln>
                <a:noFill/>
              </a:ln>
              <a:solidFill>
                <a:prstClr val="black"/>
              </a:solidFill>
              <a:effectLst/>
              <a:uLnTx/>
              <a:uFillTx/>
              <a:latin typeface="Arial"/>
              <a:cs typeface="Arial"/>
              <a:sym typeface="Arial"/>
            </a:endParaRPr>
          </a:p>
          <a:p>
            <a:pPr marL="0" marR="0" lvl="0" indent="0" algn="l" defTabSz="457200" rtl="0" eaLnBrk="1" fontAlgn="auto" latinLnBrk="0" hangingPunct="1">
              <a:lnSpc>
                <a:spcPct val="110000"/>
              </a:lnSpc>
              <a:spcBef>
                <a:spcPts val="0"/>
              </a:spcBef>
              <a:spcAft>
                <a:spcPts val="0"/>
              </a:spcAft>
              <a:buClr>
                <a:prstClr val="black"/>
              </a:buClr>
              <a:buSzPts val="1800"/>
              <a:buFont typeface="Arial"/>
              <a:buNone/>
              <a:tabLst/>
              <a:defRPr/>
            </a:pPr>
            <a:endParaRPr kumimoji="0" lang="en-US" sz="1600" b="0" i="0" u="none" strike="noStrike" kern="1200" cap="none" spc="0" normalizeH="0" baseline="0" noProof="0" dirty="0">
              <a:ln>
                <a:noFill/>
              </a:ln>
              <a:solidFill>
                <a:prstClr val="black"/>
              </a:solidFill>
              <a:effectLst/>
              <a:uLnTx/>
              <a:uFillTx/>
              <a:latin typeface="Arial"/>
              <a:cs typeface="Arial"/>
              <a:sym typeface="Arial"/>
            </a:endParaRPr>
          </a:p>
          <a:p>
            <a:pPr marL="0" marR="0" lvl="0" indent="0" algn="l" defTabSz="457200" rtl="0" eaLnBrk="1" fontAlgn="auto" latinLnBrk="0" hangingPunct="1">
              <a:lnSpc>
                <a:spcPct val="110000"/>
              </a:lnSpc>
              <a:spcBef>
                <a:spcPts val="0"/>
              </a:spcBef>
              <a:spcAft>
                <a:spcPts val="0"/>
              </a:spcAft>
              <a:buClr>
                <a:prstClr val="black"/>
              </a:buClr>
              <a:buSzPts val="1800"/>
              <a:buFont typeface="Arial"/>
              <a:buNone/>
              <a:tabLst/>
              <a:defRPr/>
            </a:pPr>
            <a:endParaRPr kumimoji="0" lang="en-US" sz="1600" b="0" i="0" u="none" strike="noStrike" kern="1200" cap="none" spc="0" normalizeH="0" baseline="0" noProof="0" dirty="0">
              <a:ln>
                <a:noFill/>
              </a:ln>
              <a:solidFill>
                <a:prstClr val="black"/>
              </a:solidFill>
              <a:effectLst/>
              <a:uLnTx/>
              <a:uFillTx/>
              <a:latin typeface="Arial"/>
              <a:cs typeface="Arial"/>
              <a:sym typeface="Arial"/>
            </a:endParaRPr>
          </a:p>
          <a:p>
            <a:pPr marL="0" marR="0" lvl="0" indent="0" algn="l" defTabSz="457200" rtl="0" eaLnBrk="1" fontAlgn="auto" latinLnBrk="0" hangingPunct="1">
              <a:lnSpc>
                <a:spcPct val="110000"/>
              </a:lnSpc>
              <a:spcBef>
                <a:spcPts val="0"/>
              </a:spcBef>
              <a:spcAft>
                <a:spcPts val="0"/>
              </a:spcAft>
              <a:buClr>
                <a:prstClr val="black"/>
              </a:buClr>
              <a:buSzPts val="1800"/>
              <a:buFont typeface="Arial"/>
              <a:buNone/>
              <a:tabLst/>
              <a:defRPr/>
            </a:pPr>
            <a:endParaRPr kumimoji="0" lang="en-US" sz="1600" b="0" i="0" u="none" strike="noStrike" kern="1200" cap="none" spc="0" normalizeH="0" baseline="0" noProof="0" dirty="0">
              <a:ln>
                <a:noFill/>
              </a:ln>
              <a:solidFill>
                <a:prstClr val="black"/>
              </a:solidFill>
              <a:effectLst/>
              <a:uLnTx/>
              <a:uFillTx/>
              <a:latin typeface="Arial"/>
              <a:cs typeface="Arial"/>
              <a:sym typeface="Arial"/>
            </a:endParaRPr>
          </a:p>
          <a:p>
            <a:pPr marL="0" marR="0" lvl="0" indent="0" algn="l" defTabSz="457200" rtl="0" eaLnBrk="1" fontAlgn="auto" latinLnBrk="0" hangingPunct="1">
              <a:lnSpc>
                <a:spcPct val="110000"/>
              </a:lnSpc>
              <a:spcBef>
                <a:spcPts val="0"/>
              </a:spcBef>
              <a:spcAft>
                <a:spcPts val="0"/>
              </a:spcAft>
              <a:buClr>
                <a:prstClr val="black"/>
              </a:buClr>
              <a:buSzPts val="1800"/>
              <a:buFont typeface="Arial"/>
              <a:buNone/>
              <a:tabLst/>
              <a:defRPr/>
            </a:pPr>
            <a:endParaRPr kumimoji="0" lang="de-DE" sz="1600" b="0" i="0" u="none" strike="noStrike" kern="1200" cap="none" spc="0" normalizeH="0" baseline="0" noProof="0" dirty="0">
              <a:ln>
                <a:noFill/>
              </a:ln>
              <a:solidFill>
                <a:prstClr val="black"/>
              </a:solidFill>
              <a:effectLst/>
              <a:uLnTx/>
              <a:uFillTx/>
              <a:latin typeface="Arial"/>
              <a:cs typeface="Arial"/>
              <a:sym typeface="Arial"/>
            </a:endParaRPr>
          </a:p>
          <a:p>
            <a:pPr marL="0" marR="0" lvl="0" indent="0" algn="l" defTabSz="457200" rtl="0" eaLnBrk="1" fontAlgn="auto" latinLnBrk="0" hangingPunct="1">
              <a:lnSpc>
                <a:spcPct val="110000"/>
              </a:lnSpc>
              <a:spcBef>
                <a:spcPts val="0"/>
              </a:spcBef>
              <a:spcAft>
                <a:spcPts val="0"/>
              </a:spcAft>
              <a:buClr>
                <a:prstClr val="black"/>
              </a:buClr>
              <a:buSzPts val="1800"/>
              <a:buFont typeface="Arial"/>
              <a:buNone/>
              <a:tabLst/>
              <a:defRPr/>
            </a:pPr>
            <a:endParaRPr kumimoji="0" lang="en-US" sz="3200" b="1" i="0" u="none" strike="noStrike" kern="1200" cap="none" spc="0" normalizeH="0" baseline="0" noProof="0" dirty="0">
              <a:ln>
                <a:noFill/>
              </a:ln>
              <a:solidFill>
                <a:srgbClr val="EB6E0F"/>
              </a:solidFill>
              <a:effectLst/>
              <a:uLnTx/>
              <a:uFillTx/>
              <a:latin typeface="Calibri" panose="020F0502020204030204" pitchFamily="34" charset="0"/>
              <a:cs typeface="Calibri" panose="020F0502020204030204" pitchFamily="34" charset="0"/>
              <a:sym typeface="Arial"/>
            </a:endParaRPr>
          </a:p>
          <a:p>
            <a:pPr marL="0" marR="0" lvl="0" indent="0" algn="l" defTabSz="457200" rtl="0" eaLnBrk="1" fontAlgn="auto" latinLnBrk="0" hangingPunct="1">
              <a:lnSpc>
                <a:spcPct val="110000"/>
              </a:lnSpc>
              <a:spcBef>
                <a:spcPts val="0"/>
              </a:spcBef>
              <a:spcAft>
                <a:spcPts val="0"/>
              </a:spcAft>
              <a:buClr>
                <a:prstClr val="black"/>
              </a:buClr>
              <a:buSzPts val="1800"/>
              <a:buFont typeface="Arial"/>
              <a:buNone/>
              <a:tabLst/>
              <a:defRPr/>
            </a:pPr>
            <a:endParaRPr kumimoji="0" lang="en-US" sz="1100" b="0" i="0" u="none" strike="noStrike" kern="1200" cap="none" spc="0" normalizeH="0" baseline="0" noProof="0" dirty="0">
              <a:ln>
                <a:noFill/>
              </a:ln>
              <a:solidFill>
                <a:prstClr val="black"/>
              </a:solidFill>
              <a:effectLst/>
              <a:uLnTx/>
              <a:uFillTx/>
              <a:latin typeface="Arial"/>
              <a:cs typeface="Arial"/>
              <a:sym typeface="Arial"/>
            </a:endParaRPr>
          </a:p>
          <a:p>
            <a:pPr marL="0" marR="0" lvl="0" indent="0" algn="l" defTabSz="457200" rtl="0" eaLnBrk="1" fontAlgn="auto" latinLnBrk="0" hangingPunct="1">
              <a:lnSpc>
                <a:spcPct val="110000"/>
              </a:lnSpc>
              <a:spcBef>
                <a:spcPts val="0"/>
              </a:spcBef>
              <a:spcAft>
                <a:spcPts val="0"/>
              </a:spcAft>
              <a:buClr>
                <a:prstClr val="black"/>
              </a:buClr>
              <a:buSzPts val="1800"/>
              <a:buFont typeface="Arial"/>
              <a:buNone/>
              <a:tabLst/>
              <a:defRPr/>
            </a:pPr>
            <a:endParaRPr kumimoji="0" lang="en-US" sz="2200" b="0" i="0" u="none" strike="noStrike" kern="1200" cap="none" spc="0" normalizeH="0" baseline="0" noProof="0" dirty="0">
              <a:ln>
                <a:noFill/>
              </a:ln>
              <a:solidFill>
                <a:prstClr val="black"/>
              </a:solidFill>
              <a:effectLst/>
              <a:uLnTx/>
              <a:uFillTx/>
              <a:latin typeface="Arial"/>
              <a:cs typeface="Arial"/>
              <a:sym typeface="Arial"/>
            </a:endParaRPr>
          </a:p>
          <a:p>
            <a:pPr marL="0" marR="0" lvl="0" indent="0" algn="l" defTabSz="457200" rtl="0" eaLnBrk="1" fontAlgn="auto" latinLnBrk="0" hangingPunct="1">
              <a:lnSpc>
                <a:spcPct val="110000"/>
              </a:lnSpc>
              <a:spcBef>
                <a:spcPts val="0"/>
              </a:spcBef>
              <a:spcAft>
                <a:spcPts val="0"/>
              </a:spcAft>
              <a:buClr>
                <a:prstClr val="black"/>
              </a:buClr>
              <a:buSzPts val="1800"/>
              <a:buFont typeface="Arial"/>
              <a:buNone/>
              <a:tabLst/>
              <a:defRPr/>
            </a:pPr>
            <a:endParaRPr kumimoji="0" lang="en-US" sz="2200" b="0" i="0" u="none" strike="noStrike" kern="1200" cap="none" spc="0" normalizeH="0" baseline="0" noProof="0" dirty="0">
              <a:ln>
                <a:noFill/>
              </a:ln>
              <a:solidFill>
                <a:prstClr val="black"/>
              </a:solidFill>
              <a:effectLst/>
              <a:uLnTx/>
              <a:uFillTx/>
              <a:latin typeface="Arial"/>
              <a:cs typeface="Arial"/>
              <a:sym typeface="Arial"/>
            </a:endParaRPr>
          </a:p>
          <a:p>
            <a:pPr marL="0" marR="0" lvl="0" indent="0" algn="l" defTabSz="457200" rtl="0" eaLnBrk="1" fontAlgn="auto" latinLnBrk="0" hangingPunct="1">
              <a:lnSpc>
                <a:spcPct val="110000"/>
              </a:lnSpc>
              <a:spcBef>
                <a:spcPts val="0"/>
              </a:spcBef>
              <a:spcAft>
                <a:spcPts val="0"/>
              </a:spcAft>
              <a:buClr>
                <a:prstClr val="black"/>
              </a:buClr>
              <a:buSzPts val="1800"/>
              <a:buFont typeface="Arial"/>
              <a:buNone/>
              <a:tabLst/>
              <a:defRPr/>
            </a:pPr>
            <a:endParaRPr kumimoji="0" lang="en-US" sz="2200" b="0" i="0" u="none" strike="noStrike" kern="1200" cap="none" spc="0" normalizeH="0" baseline="0" noProof="0" dirty="0">
              <a:ln>
                <a:noFill/>
              </a:ln>
              <a:solidFill>
                <a:prstClr val="black"/>
              </a:solidFill>
              <a:effectLst/>
              <a:uLnTx/>
              <a:uFillTx/>
              <a:latin typeface="Arial"/>
              <a:cs typeface="Arial"/>
              <a:sym typeface="Arial"/>
            </a:endParaRPr>
          </a:p>
          <a:p>
            <a:pPr marL="0" marR="0" lvl="0" indent="0" algn="l" defTabSz="457200" rtl="0" eaLnBrk="1" fontAlgn="auto" latinLnBrk="0" hangingPunct="1">
              <a:lnSpc>
                <a:spcPct val="115000"/>
              </a:lnSpc>
              <a:spcBef>
                <a:spcPts val="0"/>
              </a:spcBef>
              <a:spcAft>
                <a:spcPts val="0"/>
              </a:spcAft>
              <a:buClr>
                <a:prstClr val="black"/>
              </a:buClr>
              <a:buSzPts val="1800"/>
              <a:buFont typeface="Arial"/>
              <a:buNone/>
              <a:tabLst/>
              <a:defRPr/>
            </a:pPr>
            <a:endParaRPr kumimoji="0" lang="en-US" sz="2200" b="0" i="0" u="none" strike="noStrike" kern="1200" cap="none" spc="0" normalizeH="0" baseline="0" noProof="0" dirty="0">
              <a:ln>
                <a:noFill/>
              </a:ln>
              <a:solidFill>
                <a:prstClr val="black"/>
              </a:solidFill>
              <a:effectLst/>
              <a:uLnTx/>
              <a:uFillTx/>
              <a:latin typeface="Arial"/>
              <a:cs typeface="Arial"/>
              <a:sym typeface="Arial"/>
            </a:endParaRPr>
          </a:p>
          <a:p>
            <a:pPr marL="0" marR="0" lvl="0" indent="0" algn="l" defTabSz="457200" rtl="0" eaLnBrk="1" fontAlgn="auto" latinLnBrk="0" hangingPunct="1">
              <a:lnSpc>
                <a:spcPct val="110000"/>
              </a:lnSpc>
              <a:spcBef>
                <a:spcPts val="0"/>
              </a:spcBef>
              <a:spcAft>
                <a:spcPts val="0"/>
              </a:spcAft>
              <a:buClr>
                <a:prstClr val="black"/>
              </a:buClr>
              <a:buSzPts val="1800"/>
              <a:buFont typeface="Arial"/>
              <a:buNone/>
              <a:tabLst/>
              <a:defRPr/>
            </a:pPr>
            <a:endParaRPr kumimoji="0" lang="en-US" sz="2200" b="0" i="0" u="none" strike="noStrike" kern="1200" cap="none" spc="0" normalizeH="0" baseline="0" noProof="0" dirty="0">
              <a:ln>
                <a:noFill/>
              </a:ln>
              <a:solidFill>
                <a:prstClr val="black"/>
              </a:solidFill>
              <a:effectLst/>
              <a:uLnTx/>
              <a:uFillTx/>
              <a:latin typeface="Arial"/>
              <a:cs typeface="Arial"/>
              <a:sym typeface="Arial"/>
            </a:endParaRPr>
          </a:p>
        </p:txBody>
      </p:sp>
      <p:grpSp>
        <p:nvGrpSpPr>
          <p:cNvPr id="8" name="Gruppieren 7">
            <a:extLst>
              <a:ext uri="{FF2B5EF4-FFF2-40B4-BE49-F238E27FC236}">
                <a16:creationId xmlns:a16="http://schemas.microsoft.com/office/drawing/2014/main" id="{AE1CCA54-3B98-4C62-83D9-C6031C003E37}"/>
              </a:ext>
            </a:extLst>
          </p:cNvPr>
          <p:cNvGrpSpPr/>
          <p:nvPr/>
        </p:nvGrpSpPr>
        <p:grpSpPr>
          <a:xfrm>
            <a:off x="3746314" y="1469461"/>
            <a:ext cx="8074727" cy="3687731"/>
            <a:chOff x="3732027" y="2675169"/>
            <a:chExt cx="7564446" cy="3613336"/>
          </a:xfrm>
        </p:grpSpPr>
        <p:sp>
          <p:nvSpPr>
            <p:cNvPr id="9" name="Rectangle 2">
              <a:extLst>
                <a:ext uri="{FF2B5EF4-FFF2-40B4-BE49-F238E27FC236}">
                  <a16:creationId xmlns:a16="http://schemas.microsoft.com/office/drawing/2014/main" id="{8D7EFA9C-5D41-4856-AD20-3AAC37C1CD36}"/>
                </a:ext>
              </a:extLst>
            </p:cNvPr>
            <p:cNvSpPr txBox="1">
              <a:spLocks noChangeArrowheads="1"/>
            </p:cNvSpPr>
            <p:nvPr/>
          </p:nvSpPr>
          <p:spPr bwMode="auto">
            <a:xfrm>
              <a:off x="3732027" y="4047875"/>
              <a:ext cx="3626159" cy="1395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232" tIns="45619" rIns="91232" bIns="45619" numCol="1" anchor="t" anchorCtr="0" compatLnSpc="1">
              <a:prstTxWarp prst="textNoShape">
                <a:avLst/>
              </a:prstTxWarp>
            </a:bodyPr>
            <a:lstStyle>
              <a:lvl1pPr marL="265113" indent="-265113" algn="l" rtl="0" eaLnBrk="0" fontAlgn="base" hangingPunct="0">
                <a:spcBef>
                  <a:spcPct val="0"/>
                </a:spcBef>
                <a:spcAft>
                  <a:spcPct val="50000"/>
                </a:spcAft>
                <a:buClr>
                  <a:srgbClr val="F28E00"/>
                </a:buClr>
                <a:buFont typeface="Arial Black" pitchFamily="34" charset="0"/>
                <a:buChar char="&gt;"/>
                <a:defRPr sz="2000">
                  <a:solidFill>
                    <a:srgbClr val="000099"/>
                  </a:solidFill>
                  <a:latin typeface="Bookman Old Style" panose="02050604050505020204" pitchFamily="18" charset="0"/>
                  <a:ea typeface="+mn-ea"/>
                  <a:cs typeface="+mn-cs"/>
                </a:defRPr>
              </a:lvl1pPr>
              <a:lvl2pPr marL="628650" indent="-184150" algn="l" rtl="0" eaLnBrk="0" fontAlgn="base" hangingPunct="0">
                <a:spcBef>
                  <a:spcPct val="0"/>
                </a:spcBef>
                <a:spcAft>
                  <a:spcPct val="50000"/>
                </a:spcAft>
                <a:buClr>
                  <a:schemeClr val="accent2"/>
                </a:buClr>
                <a:buFont typeface="Wingdings" pitchFamily="2" charset="2"/>
                <a:buChar char="§"/>
                <a:defRPr sz="1600">
                  <a:solidFill>
                    <a:srgbClr val="000099"/>
                  </a:solidFill>
                  <a:latin typeface="Bookman Old Style" panose="02050604050505020204" pitchFamily="18" charset="0"/>
                </a:defRPr>
              </a:lvl2pPr>
              <a:lvl3pPr marL="1236663" indent="-228600" algn="l" rtl="0" eaLnBrk="0" fontAlgn="base" hangingPunct="0">
                <a:spcBef>
                  <a:spcPct val="0"/>
                </a:spcBef>
                <a:spcAft>
                  <a:spcPct val="0"/>
                </a:spcAft>
                <a:buClr>
                  <a:srgbClr val="FF9900"/>
                </a:buClr>
                <a:buFont typeface="Arial Black" pitchFamily="34" charset="0"/>
                <a:defRPr sz="1200">
                  <a:solidFill>
                    <a:schemeClr val="tx1"/>
                  </a:solidFill>
                  <a:latin typeface="Arial" charset="0"/>
                </a:defRPr>
              </a:lvl3pPr>
              <a:lvl4pPr marL="1644650" indent="-228600" algn="l" rtl="0" eaLnBrk="0" fontAlgn="base" hangingPunct="0">
                <a:spcBef>
                  <a:spcPct val="0"/>
                </a:spcBef>
                <a:spcAft>
                  <a:spcPct val="0"/>
                </a:spcAft>
                <a:buFont typeface="Wingdings" pitchFamily="2" charset="2"/>
                <a:buChar char="§"/>
                <a:defRPr sz="1400">
                  <a:solidFill>
                    <a:schemeClr val="tx1"/>
                  </a:solidFill>
                  <a:latin typeface="Arial" charset="0"/>
                </a:defRPr>
              </a:lvl4pPr>
              <a:lvl5pPr marL="2057400" indent="-228600" algn="l" rtl="0" eaLnBrk="0" fontAlgn="base" hangingPunct="0">
                <a:spcBef>
                  <a:spcPct val="20000"/>
                </a:spcBef>
                <a:spcAft>
                  <a:spcPct val="0"/>
                </a:spcAft>
                <a:defRPr sz="2000">
                  <a:solidFill>
                    <a:schemeClr val="tx1"/>
                  </a:solidFill>
                  <a:latin typeface="Arial" charset="0"/>
                </a:defRPr>
              </a:lvl5pPr>
              <a:lvl6pPr marL="2514600" indent="-228600" algn="l" rtl="0" fontAlgn="base">
                <a:spcBef>
                  <a:spcPct val="20000"/>
                </a:spcBef>
                <a:spcAft>
                  <a:spcPct val="0"/>
                </a:spcAft>
                <a:defRPr sz="2000">
                  <a:solidFill>
                    <a:schemeClr val="tx1"/>
                  </a:solidFill>
                  <a:latin typeface="Arial" charset="0"/>
                </a:defRPr>
              </a:lvl6pPr>
              <a:lvl7pPr marL="2971800" indent="-228600" algn="l" rtl="0" fontAlgn="base">
                <a:spcBef>
                  <a:spcPct val="20000"/>
                </a:spcBef>
                <a:spcAft>
                  <a:spcPct val="0"/>
                </a:spcAft>
                <a:defRPr sz="2000">
                  <a:solidFill>
                    <a:schemeClr val="tx1"/>
                  </a:solidFill>
                  <a:latin typeface="Arial" charset="0"/>
                </a:defRPr>
              </a:lvl7pPr>
              <a:lvl8pPr marL="3429000" indent="-228600" algn="l" rtl="0" fontAlgn="base">
                <a:spcBef>
                  <a:spcPct val="20000"/>
                </a:spcBef>
                <a:spcAft>
                  <a:spcPct val="0"/>
                </a:spcAft>
                <a:defRPr sz="2000">
                  <a:solidFill>
                    <a:schemeClr val="tx1"/>
                  </a:solidFill>
                  <a:latin typeface="Arial" charset="0"/>
                </a:defRPr>
              </a:lvl8pPr>
              <a:lvl9pPr marL="3886200" indent="-228600" algn="l" rtl="0" fontAlgn="base">
                <a:spcBef>
                  <a:spcPct val="20000"/>
                </a:spcBef>
                <a:spcAft>
                  <a:spcPct val="0"/>
                </a:spcAft>
                <a:defRPr sz="2000">
                  <a:solidFill>
                    <a:schemeClr val="tx1"/>
                  </a:solidFill>
                  <a:latin typeface="Arial" charset="0"/>
                </a:defRPr>
              </a:lvl9pPr>
            </a:lstStyle>
            <a:p>
              <a:pPr marL="107717" marR="0" lvl="0" indent="0" algn="ctr" defTabSz="457200" rtl="0" eaLnBrk="0" fontAlgn="base" latinLnBrk="0" hangingPunct="0">
                <a:lnSpc>
                  <a:spcPct val="100000"/>
                </a:lnSpc>
                <a:spcBef>
                  <a:spcPts val="300"/>
                </a:spcBef>
                <a:spcAft>
                  <a:spcPts val="300"/>
                </a:spcAft>
                <a:buClr>
                  <a:srgbClr val="F28E00"/>
                </a:buClr>
                <a:buSzPct val="100000"/>
                <a:buFont typeface="Arial Black" pitchFamily="34" charset="0"/>
                <a:buNone/>
                <a:tabLst>
                  <a:tab pos="456203" algn="l"/>
                  <a:tab pos="912411" algn="l"/>
                  <a:tab pos="1368618" algn="l"/>
                  <a:tab pos="1824823" algn="l"/>
                  <a:tab pos="2281031" algn="l"/>
                  <a:tab pos="2737234" algn="l"/>
                  <a:tab pos="3193433" algn="l"/>
                  <a:tab pos="3649644" algn="l"/>
                  <a:tab pos="4105850" algn="l"/>
                  <a:tab pos="4562057" algn="l"/>
                  <a:tab pos="5018261" algn="l"/>
                  <a:tab pos="5474469" algn="l"/>
                  <a:tab pos="5930672" algn="l"/>
                  <a:tab pos="6386876" algn="l"/>
                  <a:tab pos="6843083" algn="l"/>
                  <a:tab pos="7299292" algn="l"/>
                  <a:tab pos="7755498" algn="l"/>
                  <a:tab pos="8211704" algn="l"/>
                  <a:tab pos="8667910" algn="l"/>
                  <a:tab pos="9124106" algn="l"/>
                  <a:tab pos="9580320" algn="l"/>
                </a:tabLst>
                <a:defRPr/>
              </a:pPr>
              <a:r>
                <a:rPr kumimoji="0" lang="en-US" altLang="de-DE" sz="4000" b="1" i="0" u="none" strike="noStrike" kern="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rPr>
                <a:t>Any </a:t>
              </a:r>
            </a:p>
            <a:p>
              <a:pPr marL="107717" marR="0" lvl="0" indent="0" algn="ctr" defTabSz="457200" rtl="0" eaLnBrk="0" fontAlgn="base" latinLnBrk="0" hangingPunct="0">
                <a:lnSpc>
                  <a:spcPct val="100000"/>
                </a:lnSpc>
                <a:spcBef>
                  <a:spcPts val="300"/>
                </a:spcBef>
                <a:spcAft>
                  <a:spcPts val="300"/>
                </a:spcAft>
                <a:buClr>
                  <a:srgbClr val="F28E00"/>
                </a:buClr>
                <a:buSzPct val="100000"/>
                <a:buFont typeface="Arial Black" pitchFamily="34" charset="0"/>
                <a:buNone/>
                <a:tabLst>
                  <a:tab pos="456203" algn="l"/>
                  <a:tab pos="912411" algn="l"/>
                  <a:tab pos="1368618" algn="l"/>
                  <a:tab pos="1824823" algn="l"/>
                  <a:tab pos="2281031" algn="l"/>
                  <a:tab pos="2737234" algn="l"/>
                  <a:tab pos="3193433" algn="l"/>
                  <a:tab pos="3649644" algn="l"/>
                  <a:tab pos="4105850" algn="l"/>
                  <a:tab pos="4562057" algn="l"/>
                  <a:tab pos="5018261" algn="l"/>
                  <a:tab pos="5474469" algn="l"/>
                  <a:tab pos="5930672" algn="l"/>
                  <a:tab pos="6386876" algn="l"/>
                  <a:tab pos="6843083" algn="l"/>
                  <a:tab pos="7299292" algn="l"/>
                  <a:tab pos="7755498" algn="l"/>
                  <a:tab pos="8211704" algn="l"/>
                  <a:tab pos="8667910" algn="l"/>
                  <a:tab pos="9124106" algn="l"/>
                  <a:tab pos="9580320" algn="l"/>
                </a:tabLst>
                <a:defRPr/>
              </a:pPr>
              <a:r>
                <a:rPr kumimoji="0" lang="en-US" altLang="de-DE" sz="4000" b="1" i="0" u="none" strike="noStrike" kern="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rPr>
                <a:t>Questions ?  </a:t>
              </a:r>
            </a:p>
          </p:txBody>
        </p:sp>
        <p:pic>
          <p:nvPicPr>
            <p:cNvPr id="10" name="Grafik 9">
              <a:extLst>
                <a:ext uri="{FF2B5EF4-FFF2-40B4-BE49-F238E27FC236}">
                  <a16:creationId xmlns:a16="http://schemas.microsoft.com/office/drawing/2014/main" id="{EA024054-B7E4-49F5-92A0-93FD1C0994C2}"/>
                </a:ext>
              </a:extLst>
            </p:cNvPr>
            <p:cNvPicPr>
              <a:picLocks noChangeAspect="1"/>
            </p:cNvPicPr>
            <p:nvPr/>
          </p:nvPicPr>
          <p:blipFill>
            <a:blip r:embed="rId3"/>
            <a:stretch>
              <a:fillRect/>
            </a:stretch>
          </p:blipFill>
          <p:spPr>
            <a:xfrm>
              <a:off x="7105258" y="2675169"/>
              <a:ext cx="4191215" cy="3613336"/>
            </a:xfrm>
            <a:prstGeom prst="rect">
              <a:avLst/>
            </a:prstGeom>
          </p:spPr>
        </p:pic>
      </p:grpSp>
      <p:pic>
        <p:nvPicPr>
          <p:cNvPr id="12" name="Inhaltsplatzhalter 6">
            <a:extLst>
              <a:ext uri="{FF2B5EF4-FFF2-40B4-BE49-F238E27FC236}">
                <a16:creationId xmlns:a16="http://schemas.microsoft.com/office/drawing/2014/main" id="{801CD828-B1A4-4777-8E12-3F8097C124D0}"/>
              </a:ext>
            </a:extLst>
          </p:cNvPr>
          <p:cNvPicPr>
            <a:picLocks noChangeAspect="1"/>
          </p:cNvPicPr>
          <p:nvPr/>
        </p:nvPicPr>
        <p:blipFill rotWithShape="1">
          <a:blip r:embed="rId4">
            <a:extLst>
              <a:ext uri="{28A0092B-C50C-407E-A947-70E740481C1C}">
                <a14:useLocalDpi xmlns:a14="http://schemas.microsoft.com/office/drawing/2010/main" val="0"/>
              </a:ext>
            </a:extLst>
          </a:blip>
          <a:srcRect l="13533" t="18635" r="8578" b="38905"/>
          <a:stretch/>
        </p:blipFill>
        <p:spPr>
          <a:xfrm>
            <a:off x="251946" y="297312"/>
            <a:ext cx="6978838" cy="2627782"/>
          </a:xfrm>
          <a:prstGeom prst="rect">
            <a:avLst/>
          </a:prstGeom>
        </p:spPr>
      </p:pic>
      <p:sp>
        <p:nvSpPr>
          <p:cNvPr id="13" name="Textplatzhalter 1">
            <a:extLst>
              <a:ext uri="{FF2B5EF4-FFF2-40B4-BE49-F238E27FC236}">
                <a16:creationId xmlns:a16="http://schemas.microsoft.com/office/drawing/2014/main" id="{3091E851-5DFF-4F34-B15A-783732A04037}"/>
              </a:ext>
            </a:extLst>
          </p:cNvPr>
          <p:cNvSpPr txBox="1">
            <a:spLocks/>
          </p:cNvSpPr>
          <p:nvPr/>
        </p:nvSpPr>
        <p:spPr>
          <a:xfrm>
            <a:off x="335360" y="5743964"/>
            <a:ext cx="11520650" cy="997404"/>
          </a:xfrm>
          <a:prstGeom prst="rect">
            <a:avLst/>
          </a:prstGeom>
        </p:spPr>
        <p:txBody>
          <a:bodyPr/>
          <a:lstStyle>
            <a:lvl1pPr marL="361950" indent="-361950" algn="l" defTabSz="914400" rtl="0" eaLnBrk="1" latinLnBrk="0" hangingPunct="1">
              <a:lnSpc>
                <a:spcPct val="110000"/>
              </a:lnSpc>
              <a:spcBef>
                <a:spcPts val="0"/>
              </a:spcBef>
              <a:spcAft>
                <a:spcPts val="1200"/>
              </a:spcAft>
              <a:buFont typeface="Arial" panose="020B0604020202020204" pitchFamily="34" charset="0"/>
              <a:buChar char="•"/>
              <a:tabLst>
                <a:tab pos="361950" algn="l"/>
              </a:tabLst>
              <a:defRPr sz="1800" kern="1200">
                <a:solidFill>
                  <a:schemeClr val="tx1"/>
                </a:solidFill>
                <a:latin typeface="+mn-lt"/>
                <a:ea typeface="+mn-ea"/>
                <a:cs typeface="+mn-cs"/>
              </a:defRPr>
            </a:lvl1pPr>
            <a:lvl2pPr marL="628650" indent="-266700" algn="l" defTabSz="914400" rtl="0" eaLnBrk="1" latinLnBrk="0" hangingPunct="1">
              <a:lnSpc>
                <a:spcPct val="100000"/>
              </a:lnSpc>
              <a:spcBef>
                <a:spcPts val="0"/>
              </a:spcBef>
              <a:spcAft>
                <a:spcPts val="800"/>
              </a:spcAft>
              <a:buFont typeface="Arial" panose="020B0604020202020204" pitchFamily="34" charset="0"/>
              <a:buChar char="•"/>
              <a:defRPr sz="1600" kern="1200">
                <a:solidFill>
                  <a:schemeClr val="tx1"/>
                </a:solidFill>
                <a:latin typeface="+mn-lt"/>
                <a:ea typeface="+mn-ea"/>
                <a:cs typeface="+mn-cs"/>
              </a:defRPr>
            </a:lvl2pPr>
            <a:lvl3pPr marL="895350" indent="-266700" algn="l" defTabSz="914400" rtl="0" eaLnBrk="1" latinLnBrk="0" hangingPunct="1">
              <a:lnSpc>
                <a:spcPct val="100000"/>
              </a:lnSpc>
              <a:spcBef>
                <a:spcPts val="0"/>
              </a:spcBef>
              <a:spcAft>
                <a:spcPts val="800"/>
              </a:spcAft>
              <a:buFont typeface="Arial" panose="020B0604020202020204" pitchFamily="34" charset="0"/>
              <a:buChar char="•"/>
              <a:defRPr sz="1600" kern="1200">
                <a:solidFill>
                  <a:schemeClr val="tx1"/>
                </a:solidFill>
                <a:latin typeface="+mn-lt"/>
                <a:ea typeface="+mn-ea"/>
                <a:cs typeface="+mn-cs"/>
              </a:defRPr>
            </a:lvl3pPr>
            <a:lvl4pPr marL="1162050" indent="-266700" algn="l" defTabSz="914400" rtl="0" eaLnBrk="1" latinLnBrk="0" hangingPunct="1">
              <a:lnSpc>
                <a:spcPct val="100000"/>
              </a:lnSpc>
              <a:spcBef>
                <a:spcPts val="0"/>
              </a:spcBef>
              <a:spcAft>
                <a:spcPts val="800"/>
              </a:spcAft>
              <a:buFont typeface="Arial" panose="020B0604020202020204" pitchFamily="34" charset="0"/>
              <a:buChar char="•"/>
              <a:defRPr sz="1600" kern="1200">
                <a:solidFill>
                  <a:schemeClr val="tx1"/>
                </a:solidFill>
                <a:latin typeface="+mn-lt"/>
                <a:ea typeface="+mn-ea"/>
                <a:cs typeface="+mn-cs"/>
              </a:defRPr>
            </a:lvl4pPr>
            <a:lvl5pPr marL="1438275" indent="-276225" algn="l" defTabSz="914400" rtl="0" eaLnBrk="1" latinLnBrk="0" hangingPunct="1">
              <a:lnSpc>
                <a:spcPct val="100000"/>
              </a:lnSpc>
              <a:spcBef>
                <a:spcPts val="0"/>
              </a:spcBef>
              <a:spcAft>
                <a:spcPts val="800"/>
              </a:spcAft>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buNone/>
            </a:pPr>
            <a:r>
              <a:rPr lang="de-DE" sz="2400" b="1" dirty="0">
                <a:solidFill>
                  <a:prstClr val="black"/>
                </a:solidFill>
                <a:latin typeface="Calibri" panose="020F0502020204030204" pitchFamily="34" charset="0"/>
                <a:cs typeface="Calibri" panose="020F0502020204030204" pitchFamily="34" charset="0"/>
              </a:rPr>
              <a:t>Prof. Dr. Kerstin Borras        </a:t>
            </a:r>
            <a:r>
              <a:rPr lang="de-DE" sz="2400" b="1" dirty="0">
                <a:solidFill>
                  <a:prstClr val="black"/>
                </a:solidFill>
                <a:latin typeface="Calibri" panose="020F0502020204030204" pitchFamily="34" charset="0"/>
                <a:cs typeface="Calibri" panose="020F0502020204030204" pitchFamily="34" charset="0"/>
                <a:hlinkClick r:id="rId5"/>
              </a:rPr>
              <a:t>kerstin.borras@desy.de</a:t>
            </a:r>
            <a:endParaRPr lang="de-DE" sz="2400" b="1" dirty="0">
              <a:solidFill>
                <a:prstClr val="black"/>
              </a:solidFill>
              <a:latin typeface="Calibri" panose="020F0502020204030204" pitchFamily="34" charset="0"/>
              <a:cs typeface="Calibri" panose="020F0502020204030204" pitchFamily="34" charset="0"/>
            </a:endParaRPr>
          </a:p>
          <a:p>
            <a:pPr marL="0" indent="0">
              <a:buNone/>
            </a:pPr>
            <a:r>
              <a:rPr lang="de-DE" sz="1600" b="1" dirty="0">
                <a:solidFill>
                  <a:schemeClr val="accent1"/>
                </a:solidFill>
              </a:rPr>
              <a:t>DESY Quantum Technology Task Force:    </a:t>
            </a:r>
            <a:r>
              <a:rPr lang="de-DE" sz="1600" b="1" dirty="0">
                <a:solidFill>
                  <a:schemeClr val="accent1"/>
                </a:solidFill>
                <a:hlinkClick r:id="rId6"/>
              </a:rPr>
              <a:t>qt-task-force@desy.de</a:t>
            </a:r>
            <a:endParaRPr lang="de-DE" sz="1600" b="1" dirty="0">
              <a:solidFill>
                <a:schemeClr val="accent1"/>
              </a:solidFill>
            </a:endParaRPr>
          </a:p>
          <a:p>
            <a:pPr marL="0" lvl="0" indent="0">
              <a:buNone/>
            </a:pPr>
            <a:endParaRPr kumimoji="0" lang="de-DE" sz="2000" b="1" i="0" u="none" strike="noStrike" kern="1200" cap="none" spc="0" normalizeH="0" baseline="0" noProof="0" dirty="0">
              <a:ln>
                <a:noFill/>
              </a:ln>
              <a:solidFill>
                <a:schemeClr val="accent1"/>
              </a:solidFill>
              <a:effectLst/>
              <a:uLnTx/>
              <a:uFillTx/>
              <a:latin typeface="Calibri" panose="020F0502020204030204" pitchFamily="34" charset="0"/>
              <a:cs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Google Shape;139;p22"/>
          <p:cNvSpPr txBox="1">
            <a:spLocks noGrp="1"/>
          </p:cNvSpPr>
          <p:nvPr>
            <p:ph type="title"/>
          </p:nvPr>
        </p:nvSpPr>
        <p:spPr>
          <a:xfrm>
            <a:off x="407988" y="349611"/>
            <a:ext cx="11376000" cy="4512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accent1"/>
              </a:buClr>
              <a:buSzPts val="3000"/>
              <a:buFont typeface="Arial"/>
              <a:buNone/>
            </a:pPr>
            <a:r>
              <a:rPr lang="en-US" dirty="0">
                <a:latin typeface="Calibri" panose="020F0502020204030204" pitchFamily="34" charset="0"/>
                <a:cs typeface="Calibri" panose="020F0502020204030204" pitchFamily="34" charset="0"/>
              </a:rPr>
              <a:t>Quantum Computing is part of our Future</a:t>
            </a:r>
            <a:r>
              <a:rPr lang="en-US" dirty="0">
                <a:solidFill>
                  <a:srgbClr val="FFC000"/>
                </a:solidFill>
                <a:latin typeface="Calibri" panose="020F0502020204030204" pitchFamily="34" charset="0"/>
                <a:cs typeface="Calibri" panose="020F0502020204030204" pitchFamily="34" charset="0"/>
              </a:rPr>
              <a:t>.</a:t>
            </a:r>
            <a:r>
              <a:rPr lang="en-US" dirty="0">
                <a:latin typeface="Calibri" panose="020F0502020204030204" pitchFamily="34" charset="0"/>
                <a:cs typeface="Calibri" panose="020F0502020204030204" pitchFamily="34" charset="0"/>
              </a:rPr>
              <a:t> </a:t>
            </a:r>
            <a:endParaRPr dirty="0">
              <a:latin typeface="Calibri" panose="020F0502020204030204" pitchFamily="34" charset="0"/>
              <a:cs typeface="Calibri" panose="020F0502020204030204" pitchFamily="34" charset="0"/>
            </a:endParaRPr>
          </a:p>
        </p:txBody>
      </p:sp>
      <p:sp>
        <p:nvSpPr>
          <p:cNvPr id="141" name="Google Shape;141;p22"/>
          <p:cNvSpPr txBox="1">
            <a:spLocks noGrp="1"/>
          </p:cNvSpPr>
          <p:nvPr>
            <p:ph type="body" idx="1"/>
          </p:nvPr>
        </p:nvSpPr>
        <p:spPr>
          <a:xfrm>
            <a:off x="407987" y="817500"/>
            <a:ext cx="11376000" cy="379200"/>
          </a:xfrm>
          <a:prstGeom prst="rect">
            <a:avLst/>
          </a:prstGeom>
          <a:noFill/>
          <a:ln>
            <a:noFill/>
          </a:ln>
        </p:spPr>
        <p:txBody>
          <a:bodyPr spcFirstLastPara="1" wrap="square" lIns="0" tIns="0" rIns="0" bIns="0" anchor="t" anchorCtr="0">
            <a:noAutofit/>
          </a:bodyPr>
          <a:lstStyle/>
          <a:p>
            <a:pPr marL="0" lvl="0" indent="0"/>
            <a:r>
              <a:rPr lang="en-US" dirty="0">
                <a:latin typeface="Calibri" panose="020F0502020204030204" pitchFamily="34" charset="0"/>
                <a:cs typeface="Calibri" panose="020F0502020204030204" pitchFamily="34" charset="0"/>
              </a:rPr>
              <a:t>Quantum Computing is opening new windows for our science today. </a:t>
            </a:r>
            <a:br>
              <a:rPr lang="en-US" dirty="0">
                <a:latin typeface="Calibri" panose="020F0502020204030204" pitchFamily="34" charset="0"/>
                <a:cs typeface="Calibri" panose="020F0502020204030204" pitchFamily="34" charset="0"/>
              </a:rPr>
            </a:br>
            <a:endParaRPr lang="en-US" dirty="0">
              <a:latin typeface="Calibri" panose="020F0502020204030204" pitchFamily="34" charset="0"/>
              <a:cs typeface="Calibri" panose="020F0502020204030204" pitchFamily="34" charset="0"/>
            </a:endParaRPr>
          </a:p>
          <a:p>
            <a:pPr marL="0" lvl="0" indent="0" algn="l" rtl="0">
              <a:lnSpc>
                <a:spcPct val="110000"/>
              </a:lnSpc>
              <a:spcBef>
                <a:spcPts val="0"/>
              </a:spcBef>
              <a:spcAft>
                <a:spcPts val="0"/>
              </a:spcAft>
              <a:buClr>
                <a:schemeClr val="accent2"/>
              </a:buClr>
              <a:buSzPts val="1800"/>
              <a:buNone/>
            </a:pPr>
            <a:endParaRPr dirty="0">
              <a:latin typeface="Calibri" panose="020F0502020204030204" pitchFamily="34" charset="0"/>
              <a:cs typeface="Calibri" panose="020F0502020204030204" pitchFamily="34" charset="0"/>
            </a:endParaRPr>
          </a:p>
        </p:txBody>
      </p:sp>
      <p:sp>
        <p:nvSpPr>
          <p:cNvPr id="142" name="Google Shape;142;p22"/>
          <p:cNvSpPr txBox="1">
            <a:spLocks noGrp="1"/>
          </p:cNvSpPr>
          <p:nvPr>
            <p:ph type="body" idx="2"/>
          </p:nvPr>
        </p:nvSpPr>
        <p:spPr>
          <a:xfrm>
            <a:off x="408050" y="1124744"/>
            <a:ext cx="11520598" cy="2454300"/>
          </a:xfrm>
          <a:prstGeom prst="rect">
            <a:avLst/>
          </a:prstGeom>
          <a:noFill/>
          <a:ln>
            <a:noFill/>
          </a:ln>
        </p:spPr>
        <p:txBody>
          <a:bodyPr spcFirstLastPara="1" wrap="square" lIns="0" tIns="0" rIns="0" bIns="0" anchor="t" anchorCtr="0">
            <a:noAutofit/>
          </a:bodyPr>
          <a:lstStyle/>
          <a:p>
            <a:pPr marL="114300" indent="0">
              <a:lnSpc>
                <a:spcPct val="100000"/>
              </a:lnSpc>
              <a:buNone/>
              <a:tabLst>
                <a:tab pos="360363" algn="l"/>
              </a:tabLst>
            </a:pPr>
            <a:endParaRPr lang="en-US" sz="900" b="1" dirty="0">
              <a:latin typeface="Calibri" panose="020F0502020204030204" pitchFamily="34" charset="0"/>
              <a:cs typeface="Calibri" panose="020F0502020204030204" pitchFamily="34" charset="0"/>
            </a:endParaRPr>
          </a:p>
          <a:p>
            <a:pPr marL="114300" indent="0">
              <a:lnSpc>
                <a:spcPct val="100000"/>
              </a:lnSpc>
              <a:buNone/>
              <a:tabLst>
                <a:tab pos="360363" algn="l"/>
              </a:tabLst>
            </a:pPr>
            <a:r>
              <a:rPr lang="en-US" sz="2000" b="1" dirty="0">
                <a:latin typeface="Calibri" panose="020F0502020204030204" pitchFamily="34" charset="0"/>
                <a:cs typeface="Calibri" panose="020F0502020204030204" pitchFamily="34" charset="0"/>
              </a:rPr>
              <a:t>2</a:t>
            </a:r>
            <a:r>
              <a:rPr lang="en-US" sz="2000" b="1" baseline="30000" dirty="0">
                <a:latin typeface="Calibri" panose="020F0502020204030204" pitchFamily="34" charset="0"/>
                <a:cs typeface="Calibri" panose="020F0502020204030204" pitchFamily="34" charset="0"/>
              </a:rPr>
              <a:t>nd</a:t>
            </a:r>
            <a:r>
              <a:rPr lang="en-US" sz="2000" b="1" dirty="0">
                <a:latin typeface="Calibri" panose="020F0502020204030204" pitchFamily="34" charset="0"/>
                <a:cs typeface="Calibri" panose="020F0502020204030204" pitchFamily="34" charset="0"/>
              </a:rPr>
              <a:t> Quantum Revolution:  </a:t>
            </a:r>
            <a:br>
              <a:rPr lang="en-US" sz="2000" b="1" dirty="0">
                <a:latin typeface="Calibri" panose="020F0502020204030204" pitchFamily="34" charset="0"/>
                <a:cs typeface="Calibri" panose="020F0502020204030204" pitchFamily="34" charset="0"/>
              </a:rPr>
            </a:br>
            <a:r>
              <a:rPr lang="en-US" sz="2000" b="1" dirty="0">
                <a:latin typeface="Calibri" panose="020F0502020204030204" pitchFamily="34" charset="0"/>
                <a:cs typeface="Calibri" panose="020F0502020204030204" pitchFamily="34" charset="0"/>
              </a:rPr>
              <a:t>	</a:t>
            </a:r>
            <a:r>
              <a:rPr lang="en-US" dirty="0">
                <a:latin typeface="Calibri" panose="020F0502020204030204" pitchFamily="34" charset="0"/>
                <a:cs typeface="Calibri" panose="020F0502020204030204" pitchFamily="34" charset="0"/>
              </a:rPr>
              <a:t>manipulate quantum effects in customized systems and materials</a:t>
            </a:r>
            <a:endParaRPr lang="en-US" dirty="0">
              <a:latin typeface="Calibri" panose="020F0502020204030204" pitchFamily="34" charset="0"/>
              <a:cs typeface="Calibri" panose="020F0502020204030204" pitchFamily="34" charset="0"/>
              <a:sym typeface="Wingdings" panose="05000000000000000000" pitchFamily="2" charset="2"/>
            </a:endParaRPr>
          </a:p>
          <a:p>
            <a:pPr marL="114300" indent="0">
              <a:lnSpc>
                <a:spcPct val="100000"/>
              </a:lnSpc>
              <a:buNone/>
              <a:tabLst>
                <a:tab pos="360363" algn="l"/>
              </a:tabLst>
            </a:pPr>
            <a:r>
              <a:rPr lang="de-DE" dirty="0">
                <a:latin typeface="Calibri" panose="020F0502020204030204" pitchFamily="34" charset="0"/>
                <a:cs typeface="Calibri" panose="020F0502020204030204" pitchFamily="34" charset="0"/>
                <a:sym typeface="Wingdings" panose="05000000000000000000" pitchFamily="2" charset="2"/>
              </a:rPr>
              <a:t>    </a:t>
            </a:r>
            <a:r>
              <a:rPr lang="de-DE" sz="1600" dirty="0">
                <a:latin typeface="Calibri" panose="020F0502020204030204" pitchFamily="34" charset="0"/>
                <a:cs typeface="Calibri" panose="020F0502020204030204" pitchFamily="34" charset="0"/>
                <a:sym typeface="Wingdings" panose="05000000000000000000" pitchFamily="2" charset="2"/>
              </a:rPr>
              <a:t></a:t>
            </a:r>
            <a:r>
              <a:rPr lang="de-DE" dirty="0">
                <a:latin typeface="Calibri" panose="020F0502020204030204" pitchFamily="34" charset="0"/>
                <a:cs typeface="Calibri" panose="020F0502020204030204" pitchFamily="34" charset="0"/>
                <a:sym typeface="Wingdings" panose="05000000000000000000" pitchFamily="2" charset="2"/>
              </a:rPr>
              <a:t> </a:t>
            </a:r>
            <a:r>
              <a:rPr lang="de-DE" dirty="0" err="1">
                <a:latin typeface="Calibri" panose="020F0502020204030204" pitchFamily="34" charset="0"/>
                <a:cs typeface="Calibri" panose="020F0502020204030204" pitchFamily="34" charset="0"/>
                <a:sym typeface="Wingdings" panose="05000000000000000000" pitchFamily="2" charset="2"/>
              </a:rPr>
              <a:t>expands</a:t>
            </a:r>
            <a:r>
              <a:rPr lang="de-DE" dirty="0">
                <a:latin typeface="Calibri" panose="020F0502020204030204" pitchFamily="34" charset="0"/>
                <a:cs typeface="Calibri" panose="020F0502020204030204" pitchFamily="34" charset="0"/>
                <a:sym typeface="Wingdings" panose="05000000000000000000" pitchFamily="2" charset="2"/>
              </a:rPr>
              <a:t> </a:t>
            </a:r>
            <a:r>
              <a:rPr lang="de-DE" dirty="0" err="1">
                <a:latin typeface="Calibri" panose="020F0502020204030204" pitchFamily="34" charset="0"/>
                <a:cs typeface="Calibri" panose="020F0502020204030204" pitchFamily="34" charset="0"/>
                <a:sym typeface="Wingdings" panose="05000000000000000000" pitchFamily="2" charset="2"/>
              </a:rPr>
              <a:t>the</a:t>
            </a:r>
            <a:r>
              <a:rPr lang="de-DE" dirty="0">
                <a:latin typeface="Calibri" panose="020F0502020204030204" pitchFamily="34" charset="0"/>
                <a:cs typeface="Calibri" panose="020F0502020204030204" pitchFamily="34" charset="0"/>
                <a:sym typeface="Wingdings" panose="05000000000000000000" pitchFamily="2" charset="2"/>
              </a:rPr>
              <a:t> </a:t>
            </a:r>
            <a:r>
              <a:rPr lang="de-DE" dirty="0" err="1">
                <a:latin typeface="Calibri" panose="020F0502020204030204" pitchFamily="34" charset="0"/>
                <a:cs typeface="Calibri" panose="020F0502020204030204" pitchFamily="34" charset="0"/>
                <a:sym typeface="Wingdings" panose="05000000000000000000" pitchFamily="2" charset="2"/>
              </a:rPr>
              <a:t>useable</a:t>
            </a:r>
            <a:r>
              <a:rPr lang="de-DE" dirty="0">
                <a:latin typeface="Calibri" panose="020F0502020204030204" pitchFamily="34" charset="0"/>
                <a:cs typeface="Calibri" panose="020F0502020204030204" pitchFamily="34" charset="0"/>
                <a:sym typeface="Wingdings" panose="05000000000000000000" pitchFamily="2" charset="2"/>
              </a:rPr>
              <a:t> </a:t>
            </a:r>
            <a:r>
              <a:rPr lang="de-DE" dirty="0" err="1">
                <a:latin typeface="Calibri" panose="020F0502020204030204" pitchFamily="34" charset="0"/>
                <a:cs typeface="Calibri" panose="020F0502020204030204" pitchFamily="34" charset="0"/>
                <a:sym typeface="Wingdings" panose="05000000000000000000" pitchFamily="2" charset="2"/>
              </a:rPr>
              <a:t>phase</a:t>
            </a:r>
            <a:r>
              <a:rPr lang="de-DE" dirty="0">
                <a:latin typeface="Calibri" panose="020F0502020204030204" pitchFamily="34" charset="0"/>
                <a:cs typeface="Calibri" panose="020F0502020204030204" pitchFamily="34" charset="0"/>
                <a:sym typeface="Wingdings" panose="05000000000000000000" pitchFamily="2" charset="2"/>
              </a:rPr>
              <a:t> </a:t>
            </a:r>
            <a:r>
              <a:rPr lang="de-DE" dirty="0" err="1">
                <a:latin typeface="Calibri" panose="020F0502020204030204" pitchFamily="34" charset="0"/>
                <a:cs typeface="Calibri" panose="020F0502020204030204" pitchFamily="34" charset="0"/>
                <a:sym typeface="Wingdings" panose="05000000000000000000" pitchFamily="2" charset="2"/>
              </a:rPr>
              <a:t>space</a:t>
            </a:r>
            <a:r>
              <a:rPr lang="de-DE" dirty="0">
                <a:latin typeface="Calibri" panose="020F0502020204030204" pitchFamily="34" charset="0"/>
                <a:cs typeface="Calibri" panose="020F0502020204030204" pitchFamily="34" charset="0"/>
                <a:sym typeface="Wingdings" panose="05000000000000000000" pitchFamily="2" charset="2"/>
              </a:rPr>
              <a:t> </a:t>
            </a:r>
            <a:r>
              <a:rPr lang="de-DE" dirty="0" err="1">
                <a:latin typeface="Calibri" panose="020F0502020204030204" pitchFamily="34" charset="0"/>
                <a:cs typeface="Calibri" panose="020F0502020204030204" pitchFamily="34" charset="0"/>
                <a:sym typeface="Wingdings" panose="05000000000000000000" pitchFamily="2" charset="2"/>
              </a:rPr>
              <a:t>considerably</a:t>
            </a:r>
            <a:r>
              <a:rPr lang="de-DE" dirty="0">
                <a:latin typeface="Calibri" panose="020F0502020204030204" pitchFamily="34" charset="0"/>
                <a:cs typeface="Calibri" panose="020F0502020204030204" pitchFamily="34" charset="0"/>
                <a:sym typeface="Wingdings" panose="05000000000000000000" pitchFamily="2" charset="2"/>
              </a:rPr>
              <a:t>: </a:t>
            </a:r>
            <a:br>
              <a:rPr lang="de-DE" dirty="0">
                <a:latin typeface="Calibri" panose="020F0502020204030204" pitchFamily="34" charset="0"/>
                <a:cs typeface="Calibri" panose="020F0502020204030204" pitchFamily="34" charset="0"/>
                <a:sym typeface="Wingdings" panose="05000000000000000000" pitchFamily="2" charset="2"/>
              </a:rPr>
            </a:br>
            <a:r>
              <a:rPr lang="de-DE" dirty="0">
                <a:latin typeface="Calibri" panose="020F0502020204030204" pitchFamily="34" charset="0"/>
                <a:cs typeface="Calibri" panose="020F0502020204030204" pitchFamily="34" charset="0"/>
                <a:sym typeface="Wingdings" panose="05000000000000000000" pitchFamily="2" charset="2"/>
              </a:rPr>
              <a:t>         </a:t>
            </a:r>
            <a:r>
              <a:rPr lang="de-DE" dirty="0" err="1">
                <a:latin typeface="Calibri" panose="020F0502020204030204" pitchFamily="34" charset="0"/>
                <a:cs typeface="Calibri" panose="020F0502020204030204" pitchFamily="34" charset="0"/>
                <a:sym typeface="Wingdings" panose="05000000000000000000" pitchFamily="2" charset="2"/>
              </a:rPr>
              <a:t>one</a:t>
            </a:r>
            <a:r>
              <a:rPr lang="de-DE" dirty="0">
                <a:latin typeface="Calibri" panose="020F0502020204030204" pitchFamily="34" charset="0"/>
                <a:cs typeface="Calibri" panose="020F0502020204030204" pitchFamily="34" charset="0"/>
                <a:sym typeface="Wingdings" panose="05000000000000000000" pitchFamily="2" charset="2"/>
              </a:rPr>
              <a:t> </a:t>
            </a:r>
            <a:r>
              <a:rPr lang="de-DE" dirty="0" err="1">
                <a:latin typeface="Calibri" panose="020F0502020204030204" pitchFamily="34" charset="0"/>
                <a:cs typeface="Calibri" panose="020F0502020204030204" pitchFamily="34" charset="0"/>
                <a:sym typeface="Wingdings" panose="05000000000000000000" pitchFamily="2" charset="2"/>
              </a:rPr>
              <a:t>classical</a:t>
            </a:r>
            <a:r>
              <a:rPr lang="de-DE" dirty="0">
                <a:latin typeface="Calibri" panose="020F0502020204030204" pitchFamily="34" charset="0"/>
                <a:cs typeface="Calibri" panose="020F0502020204030204" pitchFamily="34" charset="0"/>
                <a:sym typeface="Wingdings" panose="05000000000000000000" pitchFamily="2" charset="2"/>
              </a:rPr>
              <a:t> </a:t>
            </a:r>
            <a:r>
              <a:rPr lang="de-DE" dirty="0" err="1">
                <a:latin typeface="Calibri" panose="020F0502020204030204" pitchFamily="34" charset="0"/>
                <a:cs typeface="Calibri" panose="020F0502020204030204" pitchFamily="34" charset="0"/>
                <a:sym typeface="Wingdings" panose="05000000000000000000" pitchFamily="2" charset="2"/>
              </a:rPr>
              <a:t>bit</a:t>
            </a:r>
            <a:r>
              <a:rPr lang="de-DE" dirty="0">
                <a:latin typeface="Calibri" panose="020F0502020204030204" pitchFamily="34" charset="0"/>
                <a:cs typeface="Calibri" panose="020F0502020204030204" pitchFamily="34" charset="0"/>
                <a:sym typeface="Wingdings" panose="05000000000000000000" pitchFamily="2" charset="2"/>
              </a:rPr>
              <a:t> </a:t>
            </a:r>
            <a:r>
              <a:rPr lang="de-DE" dirty="0" err="1">
                <a:latin typeface="Calibri" panose="020F0502020204030204" pitchFamily="34" charset="0"/>
                <a:cs typeface="Calibri" panose="020F0502020204030204" pitchFamily="34" charset="0"/>
                <a:sym typeface="Wingdings" panose="05000000000000000000" pitchFamily="2" charset="2"/>
              </a:rPr>
              <a:t>turns</a:t>
            </a:r>
            <a:r>
              <a:rPr lang="de-DE" dirty="0">
                <a:latin typeface="Calibri" panose="020F0502020204030204" pitchFamily="34" charset="0"/>
                <a:cs typeface="Calibri" panose="020F0502020204030204" pitchFamily="34" charset="0"/>
                <a:sym typeface="Wingdings" panose="05000000000000000000" pitchFamily="2" charset="2"/>
              </a:rPr>
              <a:t> </a:t>
            </a:r>
            <a:r>
              <a:rPr lang="de-DE" dirty="0" err="1">
                <a:latin typeface="Calibri" panose="020F0502020204030204" pitchFamily="34" charset="0"/>
                <a:cs typeface="Calibri" panose="020F0502020204030204" pitchFamily="34" charset="0"/>
                <a:sym typeface="Wingdings" panose="05000000000000000000" pitchFamily="2" charset="2"/>
              </a:rPr>
              <a:t>into</a:t>
            </a:r>
            <a:r>
              <a:rPr lang="de-DE" dirty="0">
                <a:latin typeface="Calibri" panose="020F0502020204030204" pitchFamily="34" charset="0"/>
                <a:cs typeface="Calibri" panose="020F0502020204030204" pitchFamily="34" charset="0"/>
                <a:sym typeface="Wingdings" panose="05000000000000000000" pitchFamily="2" charset="2"/>
              </a:rPr>
              <a:t> a </a:t>
            </a:r>
            <a:r>
              <a:rPr lang="de-DE" dirty="0" err="1">
                <a:latin typeface="Calibri" panose="020F0502020204030204" pitchFamily="34" charset="0"/>
                <a:cs typeface="Calibri" panose="020F0502020204030204" pitchFamily="34" charset="0"/>
                <a:sym typeface="Wingdings" panose="05000000000000000000" pitchFamily="2" charset="2"/>
              </a:rPr>
              <a:t>whole</a:t>
            </a:r>
            <a:r>
              <a:rPr lang="de-DE" dirty="0">
                <a:latin typeface="Calibri" panose="020F0502020204030204" pitchFamily="34" charset="0"/>
                <a:cs typeface="Calibri" panose="020F0502020204030204" pitchFamily="34" charset="0"/>
                <a:sym typeface="Wingdings" panose="05000000000000000000" pitchFamily="2" charset="2"/>
              </a:rPr>
              <a:t> Bloch </a:t>
            </a:r>
            <a:r>
              <a:rPr lang="de-DE" dirty="0" err="1">
                <a:latin typeface="Calibri" panose="020F0502020204030204" pitchFamily="34" charset="0"/>
                <a:cs typeface="Calibri" panose="020F0502020204030204" pitchFamily="34" charset="0"/>
                <a:sym typeface="Wingdings" panose="05000000000000000000" pitchFamily="2" charset="2"/>
              </a:rPr>
              <a:t>sphere</a:t>
            </a:r>
            <a:r>
              <a:rPr lang="de-DE" dirty="0">
                <a:latin typeface="Calibri" panose="020F0502020204030204" pitchFamily="34" charset="0"/>
                <a:cs typeface="Calibri" panose="020F0502020204030204" pitchFamily="34" charset="0"/>
                <a:sym typeface="Wingdings" panose="05000000000000000000" pitchFamily="2" charset="2"/>
              </a:rPr>
              <a:t> </a:t>
            </a:r>
          </a:p>
          <a:p>
            <a:pPr marL="114300" indent="0">
              <a:lnSpc>
                <a:spcPct val="100000"/>
              </a:lnSpc>
              <a:buNone/>
              <a:tabLst>
                <a:tab pos="360363" algn="l"/>
              </a:tabLst>
            </a:pPr>
            <a:endParaRPr lang="de-DE" sz="2000" dirty="0">
              <a:latin typeface="Calibri" panose="020F0502020204030204" pitchFamily="34" charset="0"/>
              <a:cs typeface="Calibri" panose="020F0502020204030204" pitchFamily="34" charset="0"/>
              <a:sym typeface="Wingdings" panose="05000000000000000000" pitchFamily="2" charset="2"/>
            </a:endParaRPr>
          </a:p>
          <a:p>
            <a:pPr marL="114300" indent="0">
              <a:lnSpc>
                <a:spcPct val="100000"/>
              </a:lnSpc>
              <a:buNone/>
              <a:tabLst>
                <a:tab pos="360363" algn="l"/>
              </a:tabLst>
            </a:pPr>
            <a:endParaRPr lang="de-DE" sz="2000" dirty="0">
              <a:latin typeface="Calibri" panose="020F0502020204030204" pitchFamily="34" charset="0"/>
              <a:cs typeface="Calibri" panose="020F0502020204030204" pitchFamily="34" charset="0"/>
              <a:sym typeface="Wingdings" panose="05000000000000000000" pitchFamily="2" charset="2"/>
            </a:endParaRPr>
          </a:p>
          <a:p>
            <a:pPr marL="114300" indent="0">
              <a:lnSpc>
                <a:spcPct val="100000"/>
              </a:lnSpc>
              <a:buNone/>
              <a:tabLst>
                <a:tab pos="360363" algn="l"/>
              </a:tabLst>
            </a:pPr>
            <a:r>
              <a:rPr lang="de-DE" sz="2000" dirty="0">
                <a:latin typeface="Calibri" panose="020F0502020204030204" pitchFamily="34" charset="0"/>
                <a:cs typeface="Calibri" panose="020F0502020204030204" pitchFamily="34" charset="0"/>
                <a:sym typeface="Wingdings" panose="05000000000000000000" pitchFamily="2" charset="2"/>
              </a:rPr>
              <a:t>     </a:t>
            </a:r>
            <a:endParaRPr lang="en-US" sz="2000" dirty="0">
              <a:latin typeface="Calibri" panose="020F0502020204030204" pitchFamily="34" charset="0"/>
              <a:cs typeface="Calibri" panose="020F0502020204030204" pitchFamily="34" charset="0"/>
              <a:sym typeface="Wingdings" panose="05000000000000000000" pitchFamily="2" charset="2"/>
            </a:endParaRPr>
          </a:p>
          <a:p>
            <a:pPr marL="114300" indent="0">
              <a:lnSpc>
                <a:spcPct val="100000"/>
              </a:lnSpc>
              <a:buNone/>
              <a:tabLst>
                <a:tab pos="360363" algn="l"/>
              </a:tabLst>
            </a:pPr>
            <a:endParaRPr lang="en-US" sz="1000" b="1" dirty="0">
              <a:latin typeface="Calibri" panose="020F0502020204030204" pitchFamily="34" charset="0"/>
              <a:cs typeface="Calibri" panose="020F0502020204030204" pitchFamily="34" charset="0"/>
            </a:endParaRPr>
          </a:p>
          <a:p>
            <a:pPr marL="0" indent="0">
              <a:lnSpc>
                <a:spcPct val="100000"/>
              </a:lnSpc>
              <a:buNone/>
            </a:pPr>
            <a:r>
              <a:rPr lang="en-US" sz="2400" b="1" dirty="0">
                <a:latin typeface="Calibri" panose="020F0502020204030204" pitchFamily="34" charset="0"/>
                <a:cs typeface="Calibri" panose="020F0502020204030204" pitchFamily="34" charset="0"/>
              </a:rPr>
              <a:t>Quantum Advantage</a:t>
            </a:r>
            <a:r>
              <a:rPr lang="en-US" sz="2400" dirty="0">
                <a:latin typeface="Calibri" panose="020F0502020204030204" pitchFamily="34" charset="0"/>
                <a:cs typeface="Calibri" panose="020F0502020204030204" pitchFamily="34" charset="0"/>
              </a:rPr>
              <a:t>: </a:t>
            </a:r>
          </a:p>
          <a:p>
            <a:pPr marL="0" indent="0">
              <a:lnSpc>
                <a:spcPct val="100000"/>
              </a:lnSpc>
              <a:buNone/>
              <a:tabLst>
                <a:tab pos="360363" algn="l"/>
              </a:tabLst>
            </a:pPr>
            <a:r>
              <a:rPr lang="en-US" sz="2000" dirty="0">
                <a:latin typeface="Calibri" panose="020F0502020204030204" pitchFamily="34" charset="0"/>
                <a:cs typeface="Calibri" panose="020F0502020204030204" pitchFamily="34" charset="0"/>
              </a:rPr>
              <a:t>	For a given problem, the improvement in run time for a quantum computer versus </a:t>
            </a:r>
            <a:br>
              <a:rPr lang="en-US" sz="2000" dirty="0">
                <a:latin typeface="Calibri" panose="020F0502020204030204" pitchFamily="34" charset="0"/>
                <a:cs typeface="Calibri" panose="020F0502020204030204" pitchFamily="34" charset="0"/>
              </a:rPr>
            </a:br>
            <a:r>
              <a:rPr lang="en-US" sz="2000" dirty="0">
                <a:latin typeface="Calibri" panose="020F0502020204030204" pitchFamily="34" charset="0"/>
                <a:cs typeface="Calibri" panose="020F0502020204030204" pitchFamily="34" charset="0"/>
              </a:rPr>
              <a:t>       a  conventional computer operating the best known conventional algorithm. </a:t>
            </a:r>
            <a:br>
              <a:rPr lang="en-US" sz="2000" dirty="0">
                <a:latin typeface="Calibri" panose="020F0502020204030204" pitchFamily="34" charset="0"/>
                <a:cs typeface="Calibri" panose="020F0502020204030204" pitchFamily="34" charset="0"/>
              </a:rPr>
            </a:br>
            <a:r>
              <a:rPr lang="en-US" sz="2000" dirty="0">
                <a:latin typeface="Calibri" panose="020F0502020204030204" pitchFamily="34" charset="0"/>
                <a:cs typeface="Calibri" panose="020F0502020204030204" pitchFamily="34" charset="0"/>
              </a:rPr>
              <a:t>	</a:t>
            </a:r>
            <a:r>
              <a:rPr lang="en-US" dirty="0">
                <a:latin typeface="Calibri" panose="020F0502020204030204" pitchFamily="34" charset="0"/>
                <a:cs typeface="Calibri" panose="020F0502020204030204" pitchFamily="34" charset="0"/>
                <a:sym typeface="Wingdings" panose="05000000000000000000" pitchFamily="2" charset="2"/>
              </a:rPr>
              <a:t></a:t>
            </a:r>
            <a:r>
              <a:rPr lang="en-US" sz="2000" dirty="0">
                <a:latin typeface="Calibri" panose="020F0502020204030204" pitchFamily="34" charset="0"/>
                <a:cs typeface="Calibri" panose="020F0502020204030204" pitchFamily="34" charset="0"/>
                <a:sym typeface="Wingdings" panose="05000000000000000000" pitchFamily="2" charset="2"/>
              </a:rPr>
              <a:t> </a:t>
            </a:r>
            <a:r>
              <a:rPr lang="en-US" sz="2000" dirty="0">
                <a:latin typeface="Calibri" panose="020F0502020204030204" pitchFamily="34" charset="0"/>
                <a:cs typeface="Calibri" panose="020F0502020204030204" pitchFamily="34" charset="0"/>
              </a:rPr>
              <a:t>working on completely different principles than classic technology</a:t>
            </a:r>
            <a:br>
              <a:rPr lang="en-US" sz="2000" dirty="0">
                <a:latin typeface="Calibri" panose="020F0502020204030204" pitchFamily="34" charset="0"/>
                <a:cs typeface="Calibri" panose="020F0502020204030204" pitchFamily="34" charset="0"/>
              </a:rPr>
            </a:br>
            <a:r>
              <a:rPr lang="en-US" sz="2000" dirty="0">
                <a:latin typeface="Calibri" panose="020F0502020204030204" pitchFamily="34" charset="0"/>
                <a:cs typeface="Calibri" panose="020F0502020204030204" pitchFamily="34" charset="0"/>
              </a:rPr>
              <a:t>                </a:t>
            </a:r>
            <a:r>
              <a:rPr lang="en-US" sz="2800" b="1" dirty="0">
                <a:solidFill>
                  <a:srgbClr val="0070C0"/>
                </a:solidFill>
                <a:latin typeface="Calibri" panose="020F0502020204030204" pitchFamily="34" charset="0"/>
                <a:cs typeface="Calibri" panose="020F0502020204030204" pitchFamily="34" charset="0"/>
              </a:rPr>
              <a:t>superposition, entanglement, randomization</a:t>
            </a:r>
            <a:br>
              <a:rPr lang="en-US" sz="2000" dirty="0">
                <a:latin typeface="Calibri" panose="020F0502020204030204" pitchFamily="34" charset="0"/>
                <a:cs typeface="Calibri" panose="020F0502020204030204" pitchFamily="34" charset="0"/>
              </a:rPr>
            </a:br>
            <a:r>
              <a:rPr lang="en-US" sz="2000" dirty="0">
                <a:latin typeface="Calibri" panose="020F0502020204030204" pitchFamily="34" charset="0"/>
                <a:cs typeface="Calibri" panose="020F0502020204030204" pitchFamily="34" charset="0"/>
              </a:rPr>
              <a:t>	</a:t>
            </a:r>
            <a:r>
              <a:rPr lang="en-US" dirty="0">
                <a:latin typeface="Calibri" panose="020F0502020204030204" pitchFamily="34" charset="0"/>
                <a:cs typeface="Calibri" panose="020F0502020204030204" pitchFamily="34" charset="0"/>
                <a:sym typeface="Wingdings" panose="05000000000000000000" pitchFamily="2" charset="2"/>
              </a:rPr>
              <a:t></a:t>
            </a:r>
            <a:r>
              <a:rPr lang="en-US" sz="2000" dirty="0">
                <a:latin typeface="Calibri" panose="020F0502020204030204" pitchFamily="34" charset="0"/>
                <a:cs typeface="Calibri" panose="020F0502020204030204" pitchFamily="34" charset="0"/>
                <a:sym typeface="Wingdings" panose="05000000000000000000" pitchFamily="2" charset="2"/>
              </a:rPr>
              <a:t> </a:t>
            </a:r>
            <a:r>
              <a:rPr lang="en-US" sz="2000" dirty="0">
                <a:latin typeface="Calibri" panose="020F0502020204030204" pitchFamily="34" charset="0"/>
                <a:cs typeface="Calibri" panose="020F0502020204030204" pitchFamily="34" charset="0"/>
              </a:rPr>
              <a:t>potential to solve challenges in </a:t>
            </a:r>
            <a:r>
              <a:rPr lang="en-US" sz="2000" b="1" dirty="0">
                <a:solidFill>
                  <a:srgbClr val="0070C0"/>
                </a:solidFill>
                <a:latin typeface="Calibri" panose="020F0502020204030204" pitchFamily="34" charset="0"/>
                <a:cs typeface="Calibri" panose="020F0502020204030204" pitchFamily="34" charset="0"/>
              </a:rPr>
              <a:t>Complexity and Big Data    </a:t>
            </a:r>
          </a:p>
          <a:p>
            <a:pPr marL="0" lvl="0" indent="0">
              <a:lnSpc>
                <a:spcPct val="100000"/>
              </a:lnSpc>
              <a:buNone/>
            </a:pPr>
            <a:endParaRPr lang="en-US" sz="1000" b="1" dirty="0">
              <a:latin typeface="Calibri" panose="020F0502020204030204" pitchFamily="34" charset="0"/>
              <a:cs typeface="Calibri" panose="020F0502020204030204" pitchFamily="34" charset="0"/>
            </a:endParaRPr>
          </a:p>
          <a:p>
            <a:pPr marL="0" lvl="0" indent="0">
              <a:lnSpc>
                <a:spcPct val="100000"/>
              </a:lnSpc>
              <a:buNone/>
            </a:pPr>
            <a:r>
              <a:rPr lang="en-US" sz="2400" b="1" dirty="0">
                <a:latin typeface="Calibri" panose="020F0502020204030204" pitchFamily="34" charset="0"/>
                <a:cs typeface="Calibri" panose="020F0502020204030204" pitchFamily="34" charset="0"/>
              </a:rPr>
              <a:t>Quantum Computing demands for a rethinking of our methods </a:t>
            </a:r>
          </a:p>
          <a:p>
            <a:pPr marL="0" lvl="0" indent="0">
              <a:lnSpc>
                <a:spcPct val="100000"/>
              </a:lnSpc>
              <a:buNone/>
              <a:tabLst>
                <a:tab pos="360363" algn="l"/>
              </a:tabLst>
            </a:pPr>
            <a:r>
              <a:rPr lang="en-US" dirty="0">
                <a:latin typeface="Calibri" panose="020F0502020204030204" pitchFamily="34" charset="0"/>
                <a:cs typeface="Calibri" panose="020F0502020204030204" pitchFamily="34" charset="0"/>
                <a:sym typeface="Wingdings" panose="05000000000000000000" pitchFamily="2" charset="2"/>
              </a:rPr>
              <a:t>	</a:t>
            </a:r>
            <a:r>
              <a:rPr lang="en-US" sz="1600" dirty="0">
                <a:latin typeface="Calibri" panose="020F0502020204030204" pitchFamily="34" charset="0"/>
                <a:cs typeface="Calibri" panose="020F0502020204030204" pitchFamily="34" charset="0"/>
                <a:sym typeface="Wingdings" panose="05000000000000000000" pitchFamily="2" charset="2"/>
              </a:rPr>
              <a:t></a:t>
            </a:r>
            <a:r>
              <a:rPr lang="en-US" sz="2000" dirty="0">
                <a:latin typeface="Calibri" panose="020F0502020204030204" pitchFamily="34" charset="0"/>
                <a:cs typeface="Calibri" panose="020F0502020204030204" pitchFamily="34" charset="0"/>
                <a:sym typeface="Wingdings" panose="05000000000000000000" pitchFamily="2" charset="2"/>
              </a:rPr>
              <a:t> </a:t>
            </a:r>
            <a:r>
              <a:rPr lang="en-US" sz="2000" dirty="0">
                <a:latin typeface="Calibri" panose="020F0502020204030204" pitchFamily="34" charset="0"/>
                <a:cs typeface="Calibri" panose="020F0502020204030204" pitchFamily="34" charset="0"/>
              </a:rPr>
              <a:t>pioneering work improves already our classical methods</a:t>
            </a:r>
          </a:p>
        </p:txBody>
      </p:sp>
      <p:sp>
        <p:nvSpPr>
          <p:cNvPr id="2" name="Textfeld 1">
            <a:extLst>
              <a:ext uri="{FF2B5EF4-FFF2-40B4-BE49-F238E27FC236}">
                <a16:creationId xmlns:a16="http://schemas.microsoft.com/office/drawing/2014/main" id="{179D980E-0814-4A9B-BB6C-5C883B01737E}"/>
              </a:ext>
            </a:extLst>
          </p:cNvPr>
          <p:cNvSpPr txBox="1"/>
          <p:nvPr/>
        </p:nvSpPr>
        <p:spPr>
          <a:xfrm rot="20079851">
            <a:off x="8659269" y="4336530"/>
            <a:ext cx="3123663" cy="1015663"/>
          </a:xfrm>
          <a:prstGeom prst="rect">
            <a:avLst/>
          </a:prstGeom>
          <a:noFill/>
          <a:ln w="57150">
            <a:solidFill>
              <a:schemeClr val="accent2"/>
            </a:solidFill>
          </a:ln>
        </p:spPr>
        <p:txBody>
          <a:bodyPr wrap="square" rtlCol="0">
            <a:spAutoFit/>
          </a:bodyPr>
          <a:lstStyle/>
          <a:p>
            <a:r>
              <a:rPr lang="de-DE" sz="2000" dirty="0" err="1">
                <a:latin typeface="Calibri" panose="020F0502020204030204" pitchFamily="34" charset="0"/>
                <a:cs typeface="Calibri" panose="020F0502020204030204" pitchFamily="34" charset="0"/>
              </a:rPr>
              <a:t>Exciting</a:t>
            </a:r>
            <a:r>
              <a:rPr lang="de-DE" sz="2000" dirty="0">
                <a:latin typeface="Calibri" panose="020F0502020204030204" pitchFamily="34" charset="0"/>
                <a:cs typeface="Calibri" panose="020F0502020204030204" pitchFamily="34" charset="0"/>
              </a:rPr>
              <a:t> </a:t>
            </a:r>
            <a:r>
              <a:rPr lang="de-DE" sz="2000" dirty="0" err="1">
                <a:latin typeface="Calibri" panose="020F0502020204030204" pitchFamily="34" charset="0"/>
                <a:cs typeface="Calibri" panose="020F0502020204030204" pitchFamily="34" charset="0"/>
              </a:rPr>
              <a:t>times</a:t>
            </a:r>
            <a:r>
              <a:rPr lang="de-DE" sz="2000" dirty="0">
                <a:latin typeface="Calibri" panose="020F0502020204030204" pitchFamily="34" charset="0"/>
                <a:cs typeface="Calibri" panose="020F0502020204030204" pitchFamily="34" charset="0"/>
              </a:rPr>
              <a:t> </a:t>
            </a:r>
            <a:r>
              <a:rPr lang="de-DE" sz="2000" dirty="0" err="1">
                <a:latin typeface="Calibri" panose="020F0502020204030204" pitchFamily="34" charset="0"/>
                <a:cs typeface="Calibri" panose="020F0502020204030204" pitchFamily="34" charset="0"/>
              </a:rPr>
              <a:t>with</a:t>
            </a:r>
            <a:r>
              <a:rPr lang="de-DE" sz="2000" dirty="0">
                <a:latin typeface="Calibri" panose="020F0502020204030204" pitchFamily="34" charset="0"/>
                <a:cs typeface="Calibri" panose="020F0502020204030204" pitchFamily="34" charset="0"/>
              </a:rPr>
              <a:t> </a:t>
            </a:r>
            <a:r>
              <a:rPr lang="de-DE" sz="2000" dirty="0" err="1">
                <a:latin typeface="Calibri" panose="020F0502020204030204" pitchFamily="34" charset="0"/>
                <a:cs typeface="Calibri" panose="020F0502020204030204" pitchFamily="34" charset="0"/>
              </a:rPr>
              <a:t>exponential</a:t>
            </a:r>
            <a:r>
              <a:rPr lang="de-DE" sz="2000" dirty="0">
                <a:latin typeface="Calibri" panose="020F0502020204030204" pitchFamily="34" charset="0"/>
                <a:cs typeface="Calibri" panose="020F0502020204030204" pitchFamily="34" charset="0"/>
              </a:rPr>
              <a:t> </a:t>
            </a:r>
            <a:r>
              <a:rPr lang="de-DE" sz="2000" dirty="0" err="1">
                <a:latin typeface="Calibri" panose="020F0502020204030204" pitchFamily="34" charset="0"/>
                <a:cs typeface="Calibri" panose="020F0502020204030204" pitchFamily="34" charset="0"/>
              </a:rPr>
              <a:t>evolution</a:t>
            </a:r>
            <a:r>
              <a:rPr lang="de-DE" sz="2000" dirty="0">
                <a:latin typeface="Calibri" panose="020F0502020204030204" pitchFamily="34" charset="0"/>
                <a:cs typeface="Calibri" panose="020F0502020204030204" pitchFamily="34" charset="0"/>
              </a:rPr>
              <a:t> </a:t>
            </a:r>
            <a:r>
              <a:rPr lang="de-DE" sz="2000" dirty="0" err="1">
                <a:latin typeface="Calibri" panose="020F0502020204030204" pitchFamily="34" charset="0"/>
                <a:cs typeface="Calibri" panose="020F0502020204030204" pitchFamily="34" charset="0"/>
              </a:rPr>
              <a:t>of</a:t>
            </a:r>
            <a:r>
              <a:rPr lang="de-DE" sz="2000" dirty="0">
                <a:latin typeface="Calibri" panose="020F0502020204030204" pitchFamily="34" charset="0"/>
                <a:cs typeface="Calibri" panose="020F0502020204030204" pitchFamily="34" charset="0"/>
              </a:rPr>
              <a:t> </a:t>
            </a:r>
            <a:r>
              <a:rPr lang="de-DE" sz="2000" dirty="0" err="1">
                <a:latin typeface="Calibri" panose="020F0502020204030204" pitchFamily="34" charset="0"/>
                <a:cs typeface="Calibri" panose="020F0502020204030204" pitchFamily="34" charset="0"/>
              </a:rPr>
              <a:t>novel</a:t>
            </a:r>
            <a:r>
              <a:rPr lang="de-DE" sz="2000" dirty="0">
                <a:latin typeface="Calibri" panose="020F0502020204030204" pitchFamily="34" charset="0"/>
                <a:cs typeface="Calibri" panose="020F0502020204030204" pitchFamily="34" charset="0"/>
              </a:rPr>
              <a:t> </a:t>
            </a:r>
            <a:r>
              <a:rPr lang="de-DE" sz="2000" dirty="0" err="1">
                <a:latin typeface="Calibri" panose="020F0502020204030204" pitchFamily="34" charset="0"/>
                <a:cs typeface="Calibri" panose="020F0502020204030204" pitchFamily="34" charset="0"/>
              </a:rPr>
              <a:t>technologies</a:t>
            </a:r>
            <a:endParaRPr lang="en-US" sz="2000" dirty="0">
              <a:latin typeface="Calibri" panose="020F0502020204030204" pitchFamily="34" charset="0"/>
              <a:cs typeface="Calibri" panose="020F0502020204030204" pitchFamily="34" charset="0"/>
            </a:endParaRPr>
          </a:p>
        </p:txBody>
      </p:sp>
      <p:pic>
        <p:nvPicPr>
          <p:cNvPr id="3" name="Grafik 2">
            <a:extLst>
              <a:ext uri="{FF2B5EF4-FFF2-40B4-BE49-F238E27FC236}">
                <a16:creationId xmlns:a16="http://schemas.microsoft.com/office/drawing/2014/main" id="{B10FEDD6-65F3-42F0-86EA-FD78CAA9D493}"/>
              </a:ext>
            </a:extLst>
          </p:cNvPr>
          <p:cNvPicPr>
            <a:picLocks noChangeAspect="1"/>
          </p:cNvPicPr>
          <p:nvPr/>
        </p:nvPicPr>
        <p:blipFill>
          <a:blip r:embed="rId3"/>
          <a:stretch>
            <a:fillRect/>
          </a:stretch>
        </p:blipFill>
        <p:spPr>
          <a:xfrm>
            <a:off x="7896200" y="404664"/>
            <a:ext cx="4129285" cy="3106320"/>
          </a:xfrm>
          <a:prstGeom prst="rect">
            <a:avLst/>
          </a:prstGeom>
        </p:spPr>
      </p:pic>
      <p:sp>
        <p:nvSpPr>
          <p:cNvPr id="5" name="Rectangle 2">
            <a:extLst>
              <a:ext uri="{FF2B5EF4-FFF2-40B4-BE49-F238E27FC236}">
                <a16:creationId xmlns:a16="http://schemas.microsoft.com/office/drawing/2014/main" id="{061AFC36-9511-4677-B157-DD00C9B30130}"/>
              </a:ext>
            </a:extLst>
          </p:cNvPr>
          <p:cNvSpPr>
            <a:spLocks noChangeArrowheads="1"/>
          </p:cNvSpPr>
          <p:nvPr/>
        </p:nvSpPr>
        <p:spPr bwMode="auto">
          <a:xfrm>
            <a:off x="911424" y="2362235"/>
            <a:ext cx="6384603" cy="1138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defTabSz="914400" eaLnBrk="0" fontAlgn="base" hangingPunct="0">
              <a:spcBef>
                <a:spcPct val="0"/>
              </a:spcBef>
              <a:spcAft>
                <a:spcPct val="0"/>
              </a:spcAft>
            </a:pPr>
            <a:r>
              <a:rPr kumimoji="0" lang="en-US" altLang="en-US" sz="16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Arial" panose="020B0604020202020204" pitchFamily="34" charset="0"/>
              </a:rPr>
              <a:t>Example: System of </a:t>
            </a:r>
            <a:r>
              <a:rPr kumimoji="0" lang="en-US" altLang="en-US" sz="1600" b="0" i="1" u="none" strike="noStrike" cap="none" normalizeH="0" baseline="0" dirty="0">
                <a:ln>
                  <a:noFill/>
                </a:ln>
                <a:solidFill>
                  <a:schemeClr val="tx1"/>
                </a:solidFill>
                <a:effectLst/>
                <a:latin typeface="MathJax_Math"/>
                <a:ea typeface="Calibri" panose="020F0502020204030204" pitchFamily="34" charset="0"/>
                <a:cs typeface="Arial" panose="020B0604020202020204" pitchFamily="34" charset="0"/>
              </a:rPr>
              <a:t>n</a:t>
            </a:r>
            <a:r>
              <a:rPr kumimoji="0" lang="en-US" altLang="en-US" sz="16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Arial" panose="020B0604020202020204" pitchFamily="34" charset="0"/>
              </a:rPr>
              <a:t> qubits </a:t>
            </a:r>
            <a:br>
              <a:rPr kumimoji="0" lang="en-US" altLang="en-US" sz="16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Arial" panose="020B0604020202020204" pitchFamily="34" charset="0"/>
              </a:rPr>
            </a:br>
            <a:r>
              <a:rPr kumimoji="0" lang="en-US" altLang="en-US" sz="11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Arial" panose="020B0604020202020204" pitchFamily="34" charset="0"/>
                <a:sym typeface="Wingdings" panose="05000000000000000000" pitchFamily="2" charset="2"/>
              </a:rPr>
              <a:t></a:t>
            </a:r>
            <a:r>
              <a:rPr kumimoji="0" lang="en-US" altLang="en-US" sz="16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Arial" panose="020B0604020202020204" pitchFamily="34" charset="0"/>
              </a:rPr>
              <a:t> </a:t>
            </a:r>
            <a:r>
              <a:rPr kumimoji="0" lang="en-US" altLang="en-US" sz="12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Arial" panose="020B0604020202020204" pitchFamily="34" charset="0"/>
              </a:rPr>
              <a:t>computational basis states of this system are of the form </a:t>
            </a:r>
            <a:r>
              <a:rPr lang="en-US" altLang="en-US" sz="1200" dirty="0">
                <a:latin typeface="Calibri" panose="020F0502020204030204" pitchFamily="34" charset="0"/>
                <a:ea typeface="Calibri" panose="020F0502020204030204" pitchFamily="34" charset="0"/>
                <a:cs typeface="Arial" panose="020B0604020202020204" pitchFamily="34" charset="0"/>
                <a:sym typeface="Wingdings" panose="05000000000000000000" pitchFamily="2" charset="2"/>
              </a:rPr>
              <a:t>|x</a:t>
            </a:r>
            <a:r>
              <a:rPr lang="en-US" altLang="en-US" sz="1200" baseline="-25000" dirty="0">
                <a:latin typeface="Calibri" panose="020F0502020204030204" pitchFamily="34" charset="0"/>
                <a:ea typeface="Calibri" panose="020F0502020204030204" pitchFamily="34" charset="0"/>
                <a:cs typeface="Arial" panose="020B0604020202020204" pitchFamily="34" charset="0"/>
                <a:sym typeface="Wingdings" panose="05000000000000000000" pitchFamily="2" charset="2"/>
              </a:rPr>
              <a:t>1</a:t>
            </a:r>
            <a:r>
              <a:rPr lang="en-US" altLang="en-US" sz="1200" dirty="0">
                <a:latin typeface="Calibri" panose="020F0502020204030204" pitchFamily="34" charset="0"/>
                <a:ea typeface="Calibri" panose="020F0502020204030204" pitchFamily="34" charset="0"/>
                <a:cs typeface="Arial" panose="020B0604020202020204" pitchFamily="34" charset="0"/>
                <a:sym typeface="Wingdings" panose="05000000000000000000" pitchFamily="2" charset="2"/>
              </a:rPr>
              <a:t>, x</a:t>
            </a:r>
            <a:r>
              <a:rPr lang="en-US" altLang="en-US" sz="1200" baseline="-25000" dirty="0">
                <a:latin typeface="Calibri" panose="020F0502020204030204" pitchFamily="34" charset="0"/>
                <a:ea typeface="Calibri" panose="020F0502020204030204" pitchFamily="34" charset="0"/>
                <a:cs typeface="Arial" panose="020B0604020202020204" pitchFamily="34" charset="0"/>
                <a:sym typeface="Wingdings" panose="05000000000000000000" pitchFamily="2" charset="2"/>
              </a:rPr>
              <a:t>2</a:t>
            </a:r>
            <a:r>
              <a:rPr lang="en-US" altLang="en-US" sz="1200" dirty="0">
                <a:latin typeface="Calibri" panose="020F0502020204030204" pitchFamily="34" charset="0"/>
                <a:ea typeface="Calibri" panose="020F0502020204030204" pitchFamily="34" charset="0"/>
                <a:cs typeface="Arial" panose="020B0604020202020204" pitchFamily="34" charset="0"/>
                <a:sym typeface="Wingdings" panose="05000000000000000000" pitchFamily="2" charset="2"/>
              </a:rPr>
              <a:t>, ... </a:t>
            </a:r>
            <a:r>
              <a:rPr lang="en-US" altLang="en-US" sz="1200" dirty="0" err="1">
                <a:latin typeface="Calibri" panose="020F0502020204030204" pitchFamily="34" charset="0"/>
                <a:ea typeface="Calibri" panose="020F0502020204030204" pitchFamily="34" charset="0"/>
                <a:cs typeface="Arial" panose="020B0604020202020204" pitchFamily="34" charset="0"/>
                <a:sym typeface="Wingdings" panose="05000000000000000000" pitchFamily="2" charset="2"/>
              </a:rPr>
              <a:t>x</a:t>
            </a:r>
            <a:r>
              <a:rPr lang="en-US" altLang="en-US" sz="1200" i="1" baseline="-25000" dirty="0" err="1">
                <a:latin typeface="Calibri" panose="020F0502020204030204" pitchFamily="34" charset="0"/>
                <a:ea typeface="Calibri" panose="020F0502020204030204" pitchFamily="34" charset="0"/>
                <a:cs typeface="Arial" panose="020B0604020202020204" pitchFamily="34" charset="0"/>
                <a:sym typeface="Wingdings" panose="05000000000000000000" pitchFamily="2" charset="2"/>
              </a:rPr>
              <a:t>n</a:t>
            </a:r>
            <a:r>
              <a:rPr lang="en-US" altLang="en-US" sz="1200" dirty="0">
                <a:latin typeface="Calibri" panose="020F0502020204030204" pitchFamily="34" charset="0"/>
                <a:ea typeface="Calibri" panose="020F0502020204030204" pitchFamily="34" charset="0"/>
                <a:cs typeface="Arial" panose="020B0604020202020204" pitchFamily="34" charset="0"/>
                <a:sym typeface="Wingdings" panose="05000000000000000000" pitchFamily="2" charset="2"/>
              </a:rPr>
              <a:t>⟩ </a:t>
            </a:r>
            <a:br>
              <a:rPr lang="en-US" altLang="en-US" sz="1200" dirty="0">
                <a:latin typeface="Calibri" panose="020F0502020204030204" pitchFamily="34" charset="0"/>
                <a:ea typeface="Calibri" panose="020F0502020204030204" pitchFamily="34" charset="0"/>
                <a:cs typeface="Arial" panose="020B0604020202020204" pitchFamily="34" charset="0"/>
                <a:sym typeface="Wingdings" panose="05000000000000000000" pitchFamily="2" charset="2"/>
              </a:rPr>
            </a:br>
            <a:r>
              <a:rPr lang="en-US" altLang="en-US" sz="1100" dirty="0">
                <a:latin typeface="Calibri" panose="020F0502020204030204" pitchFamily="34" charset="0"/>
                <a:ea typeface="Calibri" panose="020F0502020204030204" pitchFamily="34" charset="0"/>
                <a:cs typeface="Arial" panose="020B0604020202020204" pitchFamily="34" charset="0"/>
                <a:sym typeface="Wingdings" panose="05000000000000000000" pitchFamily="2" charset="2"/>
              </a:rPr>
              <a:t></a:t>
            </a:r>
            <a:r>
              <a:rPr lang="en-US" altLang="en-US" sz="1200" dirty="0">
                <a:latin typeface="Calibri" panose="020F0502020204030204" pitchFamily="34" charset="0"/>
                <a:ea typeface="Calibri" panose="020F0502020204030204" pitchFamily="34" charset="0"/>
                <a:cs typeface="Arial" panose="020B0604020202020204" pitchFamily="34" charset="0"/>
                <a:sym typeface="Wingdings" panose="05000000000000000000" pitchFamily="2" charset="2"/>
              </a:rPr>
              <a:t> quantum state is specified by 2</a:t>
            </a:r>
            <a:r>
              <a:rPr lang="en-US" altLang="en-US" sz="1200" i="1" baseline="30000" dirty="0">
                <a:latin typeface="Calibri" panose="020F0502020204030204" pitchFamily="34" charset="0"/>
                <a:ea typeface="Calibri" panose="020F0502020204030204" pitchFamily="34" charset="0"/>
                <a:cs typeface="Arial" panose="020B0604020202020204" pitchFamily="34" charset="0"/>
                <a:sym typeface="Wingdings" panose="05000000000000000000" pitchFamily="2" charset="2"/>
              </a:rPr>
              <a:t>n</a:t>
            </a:r>
            <a:r>
              <a:rPr lang="en-US" altLang="en-US" sz="1200" dirty="0">
                <a:latin typeface="Calibri" panose="020F0502020204030204" pitchFamily="34" charset="0"/>
                <a:ea typeface="Calibri" panose="020F0502020204030204" pitchFamily="34" charset="0"/>
                <a:cs typeface="Arial" panose="020B0604020202020204" pitchFamily="34" charset="0"/>
                <a:sym typeface="Wingdings" panose="05000000000000000000" pitchFamily="2" charset="2"/>
              </a:rPr>
              <a:t> amplitudes </a:t>
            </a:r>
            <a:br>
              <a:rPr lang="en-US" altLang="en-US" sz="1200" dirty="0">
                <a:latin typeface="Calibri" panose="020F0502020204030204" pitchFamily="34" charset="0"/>
                <a:ea typeface="Calibri" panose="020F0502020204030204" pitchFamily="34" charset="0"/>
                <a:cs typeface="Arial" panose="020B0604020202020204" pitchFamily="34" charset="0"/>
                <a:sym typeface="Wingdings" panose="05000000000000000000" pitchFamily="2" charset="2"/>
              </a:rPr>
            </a:br>
            <a:r>
              <a:rPr lang="en-US" altLang="en-US" sz="1100" dirty="0">
                <a:latin typeface="Calibri" panose="020F0502020204030204" pitchFamily="34" charset="0"/>
                <a:ea typeface="Calibri" panose="020F0502020204030204" pitchFamily="34" charset="0"/>
                <a:cs typeface="Arial" panose="020B0604020202020204" pitchFamily="34" charset="0"/>
                <a:sym typeface="Wingdings" panose="05000000000000000000" pitchFamily="2" charset="2"/>
              </a:rPr>
              <a:t></a:t>
            </a:r>
            <a:r>
              <a:rPr lang="en-US" altLang="en-US" sz="1200" dirty="0">
                <a:latin typeface="Calibri" panose="020F0502020204030204" pitchFamily="34" charset="0"/>
                <a:ea typeface="Calibri" panose="020F0502020204030204" pitchFamily="34" charset="0"/>
                <a:cs typeface="Arial" panose="020B0604020202020204" pitchFamily="34" charset="0"/>
                <a:sym typeface="Wingdings" panose="05000000000000000000" pitchFamily="2" charset="2"/>
              </a:rPr>
              <a:t> </a:t>
            </a:r>
            <a:r>
              <a:rPr lang="en-US" altLang="en-US" sz="1200" i="1" dirty="0">
                <a:latin typeface="Calibri" panose="020F0502020204030204" pitchFamily="34" charset="0"/>
                <a:ea typeface="Calibri" panose="020F0502020204030204" pitchFamily="34" charset="0"/>
                <a:cs typeface="Arial" panose="020B0604020202020204" pitchFamily="34" charset="0"/>
                <a:sym typeface="Wingdings" panose="05000000000000000000" pitchFamily="2" charset="2"/>
              </a:rPr>
              <a:t>n</a:t>
            </a:r>
            <a:r>
              <a:rPr lang="en-US" altLang="en-US" sz="1200" dirty="0">
                <a:latin typeface="Calibri" panose="020F0502020204030204" pitchFamily="34" charset="0"/>
                <a:ea typeface="Calibri" panose="020F0502020204030204" pitchFamily="34" charset="0"/>
                <a:cs typeface="Arial" panose="020B0604020202020204" pitchFamily="34" charset="0"/>
                <a:sym typeface="Wingdings" panose="05000000000000000000" pitchFamily="2" charset="2"/>
              </a:rPr>
              <a:t>=500 </a:t>
            </a:r>
            <a:r>
              <a:rPr lang="en-US" altLang="en-US" sz="1100" dirty="0">
                <a:latin typeface="Calibri" panose="020F0502020204030204" pitchFamily="34" charset="0"/>
                <a:ea typeface="Calibri" panose="020F0502020204030204" pitchFamily="34" charset="0"/>
                <a:cs typeface="Arial" panose="020B0604020202020204" pitchFamily="34" charset="0"/>
                <a:sym typeface="Wingdings" panose="05000000000000000000" pitchFamily="2" charset="2"/>
              </a:rPr>
              <a:t></a:t>
            </a:r>
            <a:r>
              <a:rPr lang="en-US" altLang="en-US" sz="1200" dirty="0">
                <a:latin typeface="Calibri" panose="020F0502020204030204" pitchFamily="34" charset="0"/>
                <a:ea typeface="Calibri" panose="020F0502020204030204" pitchFamily="34" charset="0"/>
                <a:cs typeface="Arial" panose="020B0604020202020204" pitchFamily="34" charset="0"/>
                <a:sym typeface="Wingdings" panose="05000000000000000000" pitchFamily="2" charset="2"/>
              </a:rPr>
              <a:t> number is larger than the estimated number of atoms in the Universe! </a:t>
            </a:r>
            <a:br>
              <a:rPr lang="en-US" altLang="en-US" sz="1200" dirty="0">
                <a:latin typeface="Calibri" panose="020F0502020204030204" pitchFamily="34" charset="0"/>
                <a:ea typeface="Calibri" panose="020F0502020204030204" pitchFamily="34" charset="0"/>
                <a:cs typeface="Arial" panose="020B0604020202020204" pitchFamily="34" charset="0"/>
                <a:sym typeface="Wingdings" panose="05000000000000000000" pitchFamily="2" charset="2"/>
              </a:rPr>
            </a:br>
            <a:r>
              <a:rPr lang="en-US" altLang="en-US" sz="1100" dirty="0">
                <a:latin typeface="Calibri" panose="020F0502020204030204" pitchFamily="34" charset="0"/>
                <a:ea typeface="Calibri" panose="020F0502020204030204" pitchFamily="34" charset="0"/>
                <a:cs typeface="Arial" panose="020B0604020202020204" pitchFamily="34" charset="0"/>
                <a:sym typeface="Wingdings" panose="05000000000000000000" pitchFamily="2" charset="2"/>
              </a:rPr>
              <a:t></a:t>
            </a:r>
            <a:r>
              <a:rPr lang="en-US" altLang="en-US" sz="1200" dirty="0">
                <a:latin typeface="Calibri" panose="020F0502020204030204" pitchFamily="34" charset="0"/>
                <a:ea typeface="Calibri" panose="020F0502020204030204" pitchFamily="34" charset="0"/>
                <a:cs typeface="Arial" panose="020B0604020202020204" pitchFamily="34" charset="0"/>
                <a:sym typeface="Wingdings" panose="05000000000000000000" pitchFamily="2" charset="2"/>
              </a:rPr>
              <a:t> storing all these complex numbers is not possible on any conceivable classical computer.</a:t>
            </a:r>
          </a:p>
        </p:txBody>
      </p:sp>
      <p:sp>
        <p:nvSpPr>
          <p:cNvPr id="10" name="Google Shape;346;g2064f897c89_0_432">
            <a:extLst>
              <a:ext uri="{FF2B5EF4-FFF2-40B4-BE49-F238E27FC236}">
                <a16:creationId xmlns:a16="http://schemas.microsoft.com/office/drawing/2014/main" id="{7D4DC214-145E-4133-B340-8345CB81C9E0}"/>
              </a:ext>
            </a:extLst>
          </p:cNvPr>
          <p:cNvSpPr txBox="1">
            <a:spLocks noGrp="1"/>
          </p:cNvSpPr>
          <p:nvPr>
            <p:ph type="ftr" idx="11"/>
          </p:nvPr>
        </p:nvSpPr>
        <p:spPr>
          <a:xfrm>
            <a:off x="971599" y="6580801"/>
            <a:ext cx="10236969" cy="160568"/>
          </a:xfrm>
          <a:prstGeom prst="rect">
            <a:avLst/>
          </a:prstGeom>
          <a:noFill/>
          <a:ln>
            <a:noFill/>
          </a:ln>
        </p:spPr>
        <p:txBody>
          <a:bodyPr spcFirstLastPara="1" wrap="square" lIns="0" tIns="0" rIns="0" bIns="0" anchor="t" anchorCtr="0">
            <a:noAutofit/>
          </a:bodyPr>
          <a:lstStyle/>
          <a:p>
            <a:pPr lvl="0"/>
            <a:r>
              <a:rPr lang="en-US" dirty="0"/>
              <a:t>Kerstin Borras          |          Quantum Computing and Quantum Machine Learning          |                      CEPC 2023 Workshop                 |                        27</a:t>
            </a:r>
            <a:r>
              <a:rPr lang="en-US" baseline="30000" dirty="0"/>
              <a:t>th</a:t>
            </a:r>
            <a:r>
              <a:rPr lang="en-US" dirty="0"/>
              <a:t> October  2023</a:t>
            </a:r>
            <a:endParaRPr dirty="0"/>
          </a:p>
        </p:txBody>
      </p:sp>
    </p:spTree>
    <p:extLst>
      <p:ext uri="{BB962C8B-B14F-4D97-AF65-F5344CB8AC3E}">
        <p14:creationId xmlns:p14="http://schemas.microsoft.com/office/powerpoint/2010/main" val="967478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2">
                                            <p:txEl>
                                              <p:pRg st="7" end="7"/>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2">
                                            <p:txEl>
                                              <p:pRg st="8" end="8"/>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42">
                                            <p:txEl>
                                              <p:pRg st="10" end="1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2">
                                            <p:txEl>
                                              <p:pRg st="11" end="1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Google Shape;139;p22"/>
          <p:cNvSpPr txBox="1">
            <a:spLocks noGrp="1"/>
          </p:cNvSpPr>
          <p:nvPr>
            <p:ph type="title"/>
          </p:nvPr>
        </p:nvSpPr>
        <p:spPr>
          <a:xfrm>
            <a:off x="335360" y="349611"/>
            <a:ext cx="11376000" cy="451200"/>
          </a:xfrm>
          <a:prstGeom prst="rect">
            <a:avLst/>
          </a:prstGeom>
          <a:noFill/>
          <a:ln>
            <a:noFill/>
          </a:ln>
        </p:spPr>
        <p:txBody>
          <a:bodyPr spcFirstLastPara="1" wrap="square" lIns="0" tIns="0" rIns="0" bIns="0" anchor="t" anchorCtr="0">
            <a:noAutofit/>
          </a:bodyPr>
          <a:lstStyle/>
          <a:p>
            <a:pPr lvl="0">
              <a:buSzPts val="3000"/>
            </a:pPr>
            <a:r>
              <a:rPr lang="en-US" dirty="0">
                <a:latin typeface="Calibri" panose="020F0502020204030204" pitchFamily="34" charset="0"/>
                <a:cs typeface="Calibri" panose="020F0502020204030204" pitchFamily="34" charset="0"/>
              </a:rPr>
              <a:t> Quantum Computing in Particle Physics in Theory and Experiment</a:t>
            </a:r>
            <a:r>
              <a:rPr lang="en-US" dirty="0">
                <a:solidFill>
                  <a:schemeClr val="accent2"/>
                </a:solidFill>
                <a:latin typeface="Calibri" panose="020F0502020204030204" pitchFamily="34" charset="0"/>
                <a:cs typeface="Calibri" panose="020F0502020204030204" pitchFamily="34" charset="0"/>
              </a:rPr>
              <a:t>.</a:t>
            </a:r>
            <a:endParaRPr dirty="0">
              <a:latin typeface="Calibri" panose="020F0502020204030204" pitchFamily="34" charset="0"/>
              <a:cs typeface="Calibri" panose="020F0502020204030204" pitchFamily="34" charset="0"/>
            </a:endParaRPr>
          </a:p>
        </p:txBody>
      </p:sp>
      <p:sp>
        <p:nvSpPr>
          <p:cNvPr id="141" name="Google Shape;141;p22"/>
          <p:cNvSpPr txBox="1">
            <a:spLocks noGrp="1"/>
          </p:cNvSpPr>
          <p:nvPr>
            <p:ph type="body" idx="1"/>
          </p:nvPr>
        </p:nvSpPr>
        <p:spPr>
          <a:xfrm>
            <a:off x="407987" y="817500"/>
            <a:ext cx="11376000" cy="379200"/>
          </a:xfrm>
          <a:prstGeom prst="rect">
            <a:avLst/>
          </a:prstGeom>
          <a:noFill/>
          <a:ln>
            <a:noFill/>
          </a:ln>
        </p:spPr>
        <p:txBody>
          <a:bodyPr spcFirstLastPara="1" wrap="square" lIns="0" tIns="0" rIns="0" bIns="0" anchor="t" anchorCtr="0">
            <a:noAutofit/>
          </a:bodyPr>
          <a:lstStyle/>
          <a:p>
            <a:pPr marL="0" lvl="0" indent="0"/>
            <a:r>
              <a:rPr lang="en-US" dirty="0">
                <a:latin typeface="Calibri" panose="020F0502020204030204" pitchFamily="34" charset="0"/>
                <a:cs typeface="Calibri" panose="020F0502020204030204" pitchFamily="34" charset="0"/>
              </a:rPr>
              <a:t>Novel methods and tools for the 100x100 Challenge</a:t>
            </a:r>
            <a:r>
              <a:rPr lang="en-US" sz="1600" dirty="0">
                <a:latin typeface="Calibri" panose="020F0502020204030204" pitchFamily="34" charset="0"/>
                <a:cs typeface="Calibri" panose="020F0502020204030204" pitchFamily="34" charset="0"/>
                <a:sym typeface="Wingdings" panose="05000000000000000000" pitchFamily="2" charset="2"/>
              </a:rPr>
              <a:t></a:t>
            </a:r>
            <a:r>
              <a:rPr lang="en-US" dirty="0">
                <a:latin typeface="Calibri" panose="020F0502020204030204" pitchFamily="34" charset="0"/>
                <a:cs typeface="Calibri" panose="020F0502020204030204" pitchFamily="34" charset="0"/>
                <a:sym typeface="Wingdings" panose="05000000000000000000" pitchFamily="2" charset="2"/>
              </a:rPr>
              <a:t> get ready today !</a:t>
            </a:r>
            <a:br>
              <a:rPr lang="en-US" dirty="0">
                <a:latin typeface="Calibri" panose="020F0502020204030204" pitchFamily="34" charset="0"/>
                <a:cs typeface="Calibri" panose="020F0502020204030204" pitchFamily="34" charset="0"/>
              </a:rPr>
            </a:br>
            <a:endParaRPr lang="en-US" dirty="0">
              <a:latin typeface="Calibri" panose="020F0502020204030204" pitchFamily="34" charset="0"/>
              <a:cs typeface="Calibri" panose="020F0502020204030204" pitchFamily="34" charset="0"/>
            </a:endParaRPr>
          </a:p>
          <a:p>
            <a:pPr marL="0" lvl="0" indent="0" algn="l" rtl="0">
              <a:lnSpc>
                <a:spcPct val="110000"/>
              </a:lnSpc>
              <a:spcBef>
                <a:spcPts val="0"/>
              </a:spcBef>
              <a:spcAft>
                <a:spcPts val="0"/>
              </a:spcAft>
              <a:buClr>
                <a:schemeClr val="accent2"/>
              </a:buClr>
              <a:buSzPts val="1800"/>
              <a:buNone/>
            </a:pPr>
            <a:endParaRPr dirty="0">
              <a:latin typeface="Calibri" panose="020F0502020204030204" pitchFamily="34" charset="0"/>
              <a:cs typeface="Calibri" panose="020F0502020204030204" pitchFamily="34" charset="0"/>
            </a:endParaRPr>
          </a:p>
        </p:txBody>
      </p:sp>
      <p:sp>
        <p:nvSpPr>
          <p:cNvPr id="5" name="Rechteck 4">
            <a:extLst>
              <a:ext uri="{FF2B5EF4-FFF2-40B4-BE49-F238E27FC236}">
                <a16:creationId xmlns:a16="http://schemas.microsoft.com/office/drawing/2014/main" id="{37FB137F-C5C5-4FF7-88F6-F7C34E64FE09}"/>
              </a:ext>
            </a:extLst>
          </p:cNvPr>
          <p:cNvSpPr/>
          <p:nvPr/>
        </p:nvSpPr>
        <p:spPr>
          <a:xfrm>
            <a:off x="8544272" y="1124744"/>
            <a:ext cx="3583136" cy="4915756"/>
          </a:xfrm>
          <a:prstGeom prst="rect">
            <a:avLst/>
          </a:prstGeom>
          <a:solidFill>
            <a:schemeClr val="bg1"/>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err="1">
              <a:solidFill>
                <a:schemeClr val="tx1"/>
              </a:solidFill>
            </a:endParaRPr>
          </a:p>
        </p:txBody>
      </p:sp>
      <p:pic>
        <p:nvPicPr>
          <p:cNvPr id="8" name="Grafik 7">
            <a:extLst>
              <a:ext uri="{FF2B5EF4-FFF2-40B4-BE49-F238E27FC236}">
                <a16:creationId xmlns:a16="http://schemas.microsoft.com/office/drawing/2014/main" id="{E730F711-5115-4E02-B620-09010F8AFDCC}"/>
              </a:ext>
            </a:extLst>
          </p:cNvPr>
          <p:cNvPicPr>
            <a:picLocks noChangeAspect="1"/>
          </p:cNvPicPr>
          <p:nvPr/>
        </p:nvPicPr>
        <p:blipFill>
          <a:blip r:embed="rId3"/>
          <a:stretch>
            <a:fillRect/>
          </a:stretch>
        </p:blipFill>
        <p:spPr>
          <a:xfrm>
            <a:off x="1343472" y="1141145"/>
            <a:ext cx="9433048" cy="5293153"/>
          </a:xfrm>
          <a:prstGeom prst="rect">
            <a:avLst/>
          </a:prstGeom>
        </p:spPr>
      </p:pic>
      <p:sp>
        <p:nvSpPr>
          <p:cNvPr id="7" name="Google Shape;346;g2064f897c89_0_432">
            <a:extLst>
              <a:ext uri="{FF2B5EF4-FFF2-40B4-BE49-F238E27FC236}">
                <a16:creationId xmlns:a16="http://schemas.microsoft.com/office/drawing/2014/main" id="{7094AF17-CD68-4AB0-9AAF-F2D27C936675}"/>
              </a:ext>
            </a:extLst>
          </p:cNvPr>
          <p:cNvSpPr txBox="1">
            <a:spLocks noGrp="1"/>
          </p:cNvSpPr>
          <p:nvPr>
            <p:ph type="ftr" idx="11"/>
          </p:nvPr>
        </p:nvSpPr>
        <p:spPr>
          <a:xfrm>
            <a:off x="971599" y="6580801"/>
            <a:ext cx="10236969" cy="160568"/>
          </a:xfrm>
          <a:prstGeom prst="rect">
            <a:avLst/>
          </a:prstGeom>
          <a:noFill/>
          <a:ln>
            <a:noFill/>
          </a:ln>
        </p:spPr>
        <p:txBody>
          <a:bodyPr spcFirstLastPara="1" wrap="square" lIns="0" tIns="0" rIns="0" bIns="0" anchor="t" anchorCtr="0">
            <a:noAutofit/>
          </a:bodyPr>
          <a:lstStyle/>
          <a:p>
            <a:pPr lvl="0"/>
            <a:r>
              <a:rPr lang="en-US" dirty="0"/>
              <a:t>Kerstin Borras          |          Quantum Computing and Quantum Machine Learning          |                      CEPC 2023 Workshop                 |                        27</a:t>
            </a:r>
            <a:r>
              <a:rPr lang="en-US" baseline="30000" dirty="0"/>
              <a:t>th</a:t>
            </a:r>
            <a:r>
              <a:rPr lang="en-US" dirty="0"/>
              <a:t> October  2023</a:t>
            </a:r>
            <a:endParaRPr dirty="0"/>
          </a:p>
        </p:txBody>
      </p:sp>
    </p:spTree>
    <p:extLst>
      <p:ext uri="{BB962C8B-B14F-4D97-AF65-F5344CB8AC3E}">
        <p14:creationId xmlns:p14="http://schemas.microsoft.com/office/powerpoint/2010/main" val="2101398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after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Google Shape;139;p22"/>
          <p:cNvSpPr txBox="1">
            <a:spLocks noGrp="1"/>
          </p:cNvSpPr>
          <p:nvPr>
            <p:ph type="title"/>
          </p:nvPr>
        </p:nvSpPr>
        <p:spPr>
          <a:xfrm>
            <a:off x="335360" y="349611"/>
            <a:ext cx="11376000" cy="451200"/>
          </a:xfrm>
          <a:prstGeom prst="rect">
            <a:avLst/>
          </a:prstGeom>
          <a:noFill/>
          <a:ln>
            <a:noFill/>
          </a:ln>
        </p:spPr>
        <p:txBody>
          <a:bodyPr spcFirstLastPara="1" wrap="square" lIns="0" tIns="0" rIns="0" bIns="0" anchor="t" anchorCtr="0">
            <a:noAutofit/>
          </a:bodyPr>
          <a:lstStyle/>
          <a:p>
            <a:pPr lvl="0">
              <a:buSzPts val="3000"/>
            </a:pPr>
            <a:r>
              <a:rPr lang="en-US" dirty="0">
                <a:latin typeface="Calibri" panose="020F0502020204030204" pitchFamily="34" charset="0"/>
                <a:cs typeface="Calibri" panose="020F0502020204030204" pitchFamily="34" charset="0"/>
              </a:rPr>
              <a:t> Quantum Computing in Particle Physics in Theory and Experiment</a:t>
            </a:r>
            <a:r>
              <a:rPr lang="en-US" dirty="0">
                <a:solidFill>
                  <a:schemeClr val="accent2"/>
                </a:solidFill>
                <a:latin typeface="Calibri" panose="020F0502020204030204" pitchFamily="34" charset="0"/>
                <a:cs typeface="Calibri" panose="020F0502020204030204" pitchFamily="34" charset="0"/>
              </a:rPr>
              <a:t>.</a:t>
            </a:r>
            <a:endParaRPr dirty="0">
              <a:latin typeface="Calibri" panose="020F0502020204030204" pitchFamily="34" charset="0"/>
              <a:cs typeface="Calibri" panose="020F0502020204030204" pitchFamily="34" charset="0"/>
            </a:endParaRPr>
          </a:p>
        </p:txBody>
      </p:sp>
      <p:sp>
        <p:nvSpPr>
          <p:cNvPr id="141" name="Google Shape;141;p22"/>
          <p:cNvSpPr txBox="1">
            <a:spLocks noGrp="1"/>
          </p:cNvSpPr>
          <p:nvPr>
            <p:ph type="body" idx="1"/>
          </p:nvPr>
        </p:nvSpPr>
        <p:spPr>
          <a:xfrm>
            <a:off x="407987" y="817500"/>
            <a:ext cx="11376000" cy="379200"/>
          </a:xfrm>
          <a:prstGeom prst="rect">
            <a:avLst/>
          </a:prstGeom>
          <a:noFill/>
          <a:ln>
            <a:noFill/>
          </a:ln>
        </p:spPr>
        <p:txBody>
          <a:bodyPr spcFirstLastPara="1" wrap="square" lIns="0" tIns="0" rIns="0" bIns="0" anchor="t" anchorCtr="0">
            <a:noAutofit/>
          </a:bodyPr>
          <a:lstStyle/>
          <a:p>
            <a:pPr marL="0" lvl="0" indent="0"/>
            <a:r>
              <a:rPr lang="en-US" dirty="0">
                <a:latin typeface="Calibri" panose="020F0502020204030204" pitchFamily="34" charset="0"/>
                <a:cs typeface="Calibri" panose="020F0502020204030204" pitchFamily="34" charset="0"/>
              </a:rPr>
              <a:t>Novel methods and tools for the 100x100 Challenge</a:t>
            </a:r>
            <a:r>
              <a:rPr lang="en-US" sz="1600" dirty="0">
                <a:latin typeface="Calibri" panose="020F0502020204030204" pitchFamily="34" charset="0"/>
                <a:cs typeface="Calibri" panose="020F0502020204030204" pitchFamily="34" charset="0"/>
                <a:sym typeface="Wingdings" panose="05000000000000000000" pitchFamily="2" charset="2"/>
              </a:rPr>
              <a:t></a:t>
            </a:r>
            <a:r>
              <a:rPr lang="en-US" dirty="0">
                <a:latin typeface="Calibri" panose="020F0502020204030204" pitchFamily="34" charset="0"/>
                <a:cs typeface="Calibri" panose="020F0502020204030204" pitchFamily="34" charset="0"/>
                <a:sym typeface="Wingdings" panose="05000000000000000000" pitchFamily="2" charset="2"/>
              </a:rPr>
              <a:t> get ready today !</a:t>
            </a:r>
            <a:br>
              <a:rPr lang="en-US" dirty="0">
                <a:latin typeface="Calibri" panose="020F0502020204030204" pitchFamily="34" charset="0"/>
                <a:cs typeface="Calibri" panose="020F0502020204030204" pitchFamily="34" charset="0"/>
              </a:rPr>
            </a:br>
            <a:endParaRPr lang="en-US" dirty="0">
              <a:latin typeface="Calibri" panose="020F0502020204030204" pitchFamily="34" charset="0"/>
              <a:cs typeface="Calibri" panose="020F0502020204030204" pitchFamily="34" charset="0"/>
            </a:endParaRPr>
          </a:p>
          <a:p>
            <a:pPr marL="0" lvl="0" indent="0" algn="l" rtl="0">
              <a:lnSpc>
                <a:spcPct val="110000"/>
              </a:lnSpc>
              <a:spcBef>
                <a:spcPts val="0"/>
              </a:spcBef>
              <a:spcAft>
                <a:spcPts val="0"/>
              </a:spcAft>
              <a:buClr>
                <a:schemeClr val="accent2"/>
              </a:buClr>
              <a:buSzPts val="1800"/>
              <a:buNone/>
            </a:pPr>
            <a:endParaRPr dirty="0">
              <a:latin typeface="Calibri" panose="020F0502020204030204" pitchFamily="34" charset="0"/>
              <a:cs typeface="Calibri" panose="020F0502020204030204" pitchFamily="34" charset="0"/>
            </a:endParaRPr>
          </a:p>
        </p:txBody>
      </p:sp>
      <p:pic>
        <p:nvPicPr>
          <p:cNvPr id="2" name="Grafik 1">
            <a:extLst>
              <a:ext uri="{FF2B5EF4-FFF2-40B4-BE49-F238E27FC236}">
                <a16:creationId xmlns:a16="http://schemas.microsoft.com/office/drawing/2014/main" id="{2314AAEE-DF23-4528-9ACE-587FF2392AD3}"/>
              </a:ext>
            </a:extLst>
          </p:cNvPr>
          <p:cNvPicPr>
            <a:picLocks noChangeAspect="1"/>
          </p:cNvPicPr>
          <p:nvPr/>
        </p:nvPicPr>
        <p:blipFill>
          <a:blip r:embed="rId3"/>
          <a:stretch>
            <a:fillRect/>
          </a:stretch>
        </p:blipFill>
        <p:spPr>
          <a:xfrm>
            <a:off x="430804" y="1449388"/>
            <a:ext cx="5707471" cy="4467879"/>
          </a:xfrm>
          <a:prstGeom prst="rect">
            <a:avLst/>
          </a:prstGeom>
        </p:spPr>
      </p:pic>
      <p:pic>
        <p:nvPicPr>
          <p:cNvPr id="3" name="Grafik 2">
            <a:extLst>
              <a:ext uri="{FF2B5EF4-FFF2-40B4-BE49-F238E27FC236}">
                <a16:creationId xmlns:a16="http://schemas.microsoft.com/office/drawing/2014/main" id="{7E48CD6E-39CA-46FA-9E20-5A58B2046264}"/>
              </a:ext>
            </a:extLst>
          </p:cNvPr>
          <p:cNvPicPr>
            <a:picLocks noChangeAspect="1"/>
          </p:cNvPicPr>
          <p:nvPr/>
        </p:nvPicPr>
        <p:blipFill>
          <a:blip r:embed="rId4"/>
          <a:stretch>
            <a:fillRect/>
          </a:stretch>
        </p:blipFill>
        <p:spPr>
          <a:xfrm>
            <a:off x="6401531" y="1449388"/>
            <a:ext cx="5743141" cy="4503550"/>
          </a:xfrm>
          <a:prstGeom prst="rect">
            <a:avLst/>
          </a:prstGeom>
        </p:spPr>
      </p:pic>
      <p:sp>
        <p:nvSpPr>
          <p:cNvPr id="7" name="Google Shape;346;g2064f897c89_0_432">
            <a:extLst>
              <a:ext uri="{FF2B5EF4-FFF2-40B4-BE49-F238E27FC236}">
                <a16:creationId xmlns:a16="http://schemas.microsoft.com/office/drawing/2014/main" id="{AE0E3745-C835-4074-89DC-40A74A360A20}"/>
              </a:ext>
            </a:extLst>
          </p:cNvPr>
          <p:cNvSpPr txBox="1">
            <a:spLocks noGrp="1"/>
          </p:cNvSpPr>
          <p:nvPr>
            <p:ph type="ftr" idx="11"/>
          </p:nvPr>
        </p:nvSpPr>
        <p:spPr>
          <a:xfrm>
            <a:off x="971599" y="6580801"/>
            <a:ext cx="10236969" cy="160568"/>
          </a:xfrm>
          <a:prstGeom prst="rect">
            <a:avLst/>
          </a:prstGeom>
          <a:noFill/>
          <a:ln>
            <a:noFill/>
          </a:ln>
        </p:spPr>
        <p:txBody>
          <a:bodyPr spcFirstLastPara="1" wrap="square" lIns="0" tIns="0" rIns="0" bIns="0" anchor="t" anchorCtr="0">
            <a:noAutofit/>
          </a:bodyPr>
          <a:lstStyle/>
          <a:p>
            <a:pPr lvl="0"/>
            <a:r>
              <a:rPr lang="en-US" dirty="0"/>
              <a:t>Kerstin Borras          |          Quantum Computing and Quantum Machine Learning          |                      CEPC 2023 Workshop                 |                        27</a:t>
            </a:r>
            <a:r>
              <a:rPr lang="en-US" baseline="30000" dirty="0"/>
              <a:t>th</a:t>
            </a:r>
            <a:r>
              <a:rPr lang="en-US" dirty="0"/>
              <a:t> October  2023</a:t>
            </a:r>
            <a:endParaRPr dirty="0"/>
          </a:p>
        </p:txBody>
      </p:sp>
    </p:spTree>
    <p:extLst>
      <p:ext uri="{BB962C8B-B14F-4D97-AF65-F5344CB8AC3E}">
        <p14:creationId xmlns:p14="http://schemas.microsoft.com/office/powerpoint/2010/main" val="40732267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Google Shape;223;p32"/>
          <p:cNvSpPr txBox="1">
            <a:spLocks noGrp="1"/>
          </p:cNvSpPr>
          <p:nvPr>
            <p:ph type="title"/>
          </p:nvPr>
        </p:nvSpPr>
        <p:spPr>
          <a:xfrm>
            <a:off x="407368" y="366311"/>
            <a:ext cx="11376000" cy="4512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accent1"/>
              </a:buClr>
              <a:buSzPts val="3000"/>
              <a:buFont typeface="Arial"/>
              <a:buNone/>
            </a:pPr>
            <a:r>
              <a:rPr lang="de-DE" dirty="0">
                <a:latin typeface="Calibri" panose="020F0502020204030204" pitchFamily="34" charset="0"/>
                <a:cs typeface="Calibri" panose="020F0502020204030204" pitchFamily="34" charset="0"/>
              </a:rPr>
              <a:t>Q</a:t>
            </a:r>
            <a:r>
              <a:rPr lang="en-US" dirty="0" err="1">
                <a:latin typeface="Calibri" panose="020F0502020204030204" pitchFamily="34" charset="0"/>
                <a:cs typeface="Calibri" panose="020F0502020204030204" pitchFamily="34" charset="0"/>
              </a:rPr>
              <a:t>uantum</a:t>
            </a:r>
            <a:r>
              <a:rPr lang="en-US" dirty="0">
                <a:latin typeface="Calibri" panose="020F0502020204030204" pitchFamily="34" charset="0"/>
                <a:cs typeface="Calibri" panose="020F0502020204030204" pitchFamily="34" charset="0"/>
              </a:rPr>
              <a:t> Computing Activities at DESY</a:t>
            </a:r>
            <a:endParaRPr dirty="0">
              <a:latin typeface="Calibri" panose="020F0502020204030204" pitchFamily="34" charset="0"/>
              <a:cs typeface="Calibri" panose="020F0502020204030204" pitchFamily="34" charset="0"/>
            </a:endParaRPr>
          </a:p>
        </p:txBody>
      </p:sp>
      <p:sp>
        <p:nvSpPr>
          <p:cNvPr id="225" name="Google Shape;225;p32"/>
          <p:cNvSpPr txBox="1">
            <a:spLocks noGrp="1"/>
          </p:cNvSpPr>
          <p:nvPr>
            <p:ph type="body" idx="1"/>
          </p:nvPr>
        </p:nvSpPr>
        <p:spPr>
          <a:xfrm>
            <a:off x="408632" y="817500"/>
            <a:ext cx="11376000" cy="379200"/>
          </a:xfrm>
          <a:prstGeom prst="rect">
            <a:avLst/>
          </a:prstGeom>
          <a:noFill/>
          <a:ln>
            <a:noFill/>
          </a:ln>
        </p:spPr>
        <p:txBody>
          <a:bodyPr spcFirstLastPara="1" wrap="square" lIns="0" tIns="0" rIns="0" bIns="0" anchor="t" anchorCtr="0">
            <a:noAutofit/>
          </a:bodyPr>
          <a:lstStyle/>
          <a:p>
            <a:pPr marL="0" lvl="0" indent="0" algn="l" rtl="0">
              <a:lnSpc>
                <a:spcPct val="110000"/>
              </a:lnSpc>
              <a:spcBef>
                <a:spcPts val="0"/>
              </a:spcBef>
              <a:spcAft>
                <a:spcPts val="0"/>
              </a:spcAft>
              <a:buClr>
                <a:schemeClr val="accent2"/>
              </a:buClr>
              <a:buSzPts val="1800"/>
              <a:buNone/>
            </a:pPr>
            <a:r>
              <a:rPr lang="en-US" dirty="0">
                <a:latin typeface="Calibri" panose="020F0502020204030204" pitchFamily="34" charset="0"/>
                <a:cs typeface="Calibri" panose="020F0502020204030204" pitchFamily="34" charset="0"/>
              </a:rPr>
              <a:t>Quantum Computing will be part of our future</a:t>
            </a:r>
            <a:endParaRPr dirty="0">
              <a:latin typeface="Calibri" panose="020F0502020204030204" pitchFamily="34" charset="0"/>
              <a:cs typeface="Calibri" panose="020F0502020204030204" pitchFamily="34" charset="0"/>
            </a:endParaRPr>
          </a:p>
        </p:txBody>
      </p:sp>
      <p:sp>
        <p:nvSpPr>
          <p:cNvPr id="18" name="Google Shape;226;p32">
            <a:extLst>
              <a:ext uri="{FF2B5EF4-FFF2-40B4-BE49-F238E27FC236}">
                <a16:creationId xmlns:a16="http://schemas.microsoft.com/office/drawing/2014/main" id="{661A905C-E9B6-4817-A2B2-2329BBA31023}"/>
              </a:ext>
            </a:extLst>
          </p:cNvPr>
          <p:cNvSpPr txBox="1">
            <a:spLocks noGrp="1"/>
          </p:cNvSpPr>
          <p:nvPr>
            <p:ph type="body" idx="2"/>
          </p:nvPr>
        </p:nvSpPr>
        <p:spPr>
          <a:xfrm>
            <a:off x="425425" y="1089858"/>
            <a:ext cx="8136990" cy="5073000"/>
          </a:xfrm>
          <a:prstGeom prst="rect">
            <a:avLst/>
          </a:prstGeom>
          <a:noFill/>
          <a:ln>
            <a:noFill/>
          </a:ln>
        </p:spPr>
        <p:txBody>
          <a:bodyPr spcFirstLastPara="1" wrap="square" lIns="0" tIns="0" rIns="0" bIns="0" anchor="t" anchorCtr="0">
            <a:noAutofit/>
          </a:bodyPr>
          <a:lstStyle/>
          <a:p>
            <a:pPr marL="0" lvl="0" indent="0">
              <a:lnSpc>
                <a:spcPct val="100000"/>
              </a:lnSpc>
              <a:spcBef>
                <a:spcPts val="300"/>
              </a:spcBef>
              <a:buClr>
                <a:srgbClr val="F18F1F"/>
              </a:buClr>
              <a:buSzPct val="100000"/>
              <a:buNone/>
            </a:pPr>
            <a:r>
              <a:rPr lang="en-US" sz="2400" b="1" dirty="0">
                <a:solidFill>
                  <a:srgbClr val="000000"/>
                </a:solidFill>
                <a:latin typeface="Calibri" panose="020F0502020204030204" pitchFamily="34" charset="0"/>
                <a:cs typeface="Calibri" panose="020F0502020204030204" pitchFamily="34" charset="0"/>
              </a:rPr>
              <a:t>Quantum Computers have the potential to solve problems </a:t>
            </a:r>
            <a:br>
              <a:rPr lang="en-US" sz="2400" b="1" dirty="0">
                <a:solidFill>
                  <a:srgbClr val="000000"/>
                </a:solidFill>
                <a:latin typeface="Calibri" panose="020F0502020204030204" pitchFamily="34" charset="0"/>
                <a:cs typeface="Calibri" panose="020F0502020204030204" pitchFamily="34" charset="0"/>
              </a:rPr>
            </a:br>
            <a:r>
              <a:rPr lang="en-US" sz="2400" b="1" dirty="0">
                <a:solidFill>
                  <a:srgbClr val="000000"/>
                </a:solidFill>
                <a:latin typeface="Calibri" panose="020F0502020204030204" pitchFamily="34" charset="0"/>
                <a:cs typeface="Calibri" panose="020F0502020204030204" pitchFamily="34" charset="0"/>
              </a:rPr>
              <a:t>that cannot be addressed with classical computers</a:t>
            </a:r>
            <a:endParaRPr dirty="0">
              <a:latin typeface="Calibri" panose="020F0502020204030204" pitchFamily="34" charset="0"/>
              <a:cs typeface="Calibri" panose="020F0502020204030204" pitchFamily="34" charset="0"/>
            </a:endParaRPr>
          </a:p>
          <a:p>
            <a:pPr marL="361950" lvl="0" indent="-361950" algn="l" rtl="0">
              <a:lnSpc>
                <a:spcPct val="100000"/>
              </a:lnSpc>
              <a:spcBef>
                <a:spcPts val="300"/>
              </a:spcBef>
              <a:spcAft>
                <a:spcPts val="0"/>
              </a:spcAft>
              <a:buClr>
                <a:schemeClr val="accent2"/>
              </a:buClr>
              <a:buSzPct val="140000"/>
              <a:buFont typeface="Wingdings" panose="05000000000000000000" pitchFamily="2" charset="2"/>
              <a:buChar char="Ø"/>
            </a:pPr>
            <a:r>
              <a:rPr lang="en-US" sz="2000" b="1" dirty="0">
                <a:latin typeface="Calibri" panose="020F0502020204030204" pitchFamily="34" charset="0"/>
                <a:cs typeface="Calibri" panose="020F0502020204030204" pitchFamily="34" charset="0"/>
              </a:rPr>
              <a:t>Develop algorithms and methods in Theoretical Particle Physics </a:t>
            </a:r>
            <a:endParaRPr sz="2000" b="1" dirty="0">
              <a:latin typeface="Calibri" panose="020F0502020204030204" pitchFamily="34" charset="0"/>
              <a:cs typeface="Calibri" panose="020F0502020204030204" pitchFamily="34" charset="0"/>
            </a:endParaRPr>
          </a:p>
          <a:p>
            <a:pPr marL="647700" lvl="0" indent="-285750" algn="l" rtl="0">
              <a:lnSpc>
                <a:spcPct val="100000"/>
              </a:lnSpc>
              <a:spcBef>
                <a:spcPts val="300"/>
              </a:spcBef>
              <a:spcAft>
                <a:spcPts val="0"/>
              </a:spcAft>
              <a:buFont typeface="Wingdings" panose="05000000000000000000" pitchFamily="2" charset="2"/>
              <a:buChar char="§"/>
            </a:pPr>
            <a:r>
              <a:rPr lang="en-US" sz="2000" dirty="0">
                <a:latin typeface="Calibri" panose="020F0502020204030204" pitchFamily="34" charset="0"/>
                <a:cs typeface="Calibri" panose="020F0502020204030204" pitchFamily="34" charset="0"/>
              </a:rPr>
              <a:t>Calculations in theory </a:t>
            </a:r>
            <a:r>
              <a:rPr lang="en-US" sz="1600" dirty="0">
                <a:latin typeface="Calibri" panose="020F0502020204030204" pitchFamily="34" charset="0"/>
                <a:cs typeface="Calibri" panose="020F0502020204030204" pitchFamily="34" charset="0"/>
                <a:sym typeface="Wingdings" panose="05000000000000000000" pitchFamily="2" charset="2"/>
              </a:rPr>
              <a:t></a:t>
            </a:r>
            <a:r>
              <a:rPr lang="en-US" sz="2000" dirty="0">
                <a:latin typeface="Calibri" panose="020F0502020204030204" pitchFamily="34" charset="0"/>
                <a:cs typeface="Calibri" panose="020F0502020204030204" pitchFamily="34" charset="0"/>
                <a:sym typeface="Wingdings" panose="05000000000000000000" pitchFamily="2" charset="2"/>
              </a:rPr>
              <a:t> novel unique results &amp;benchmark novel devices</a:t>
            </a:r>
            <a:endParaRPr sz="2000" dirty="0">
              <a:latin typeface="Calibri" panose="020F0502020204030204" pitchFamily="34" charset="0"/>
              <a:cs typeface="Calibri" panose="020F0502020204030204" pitchFamily="34" charset="0"/>
            </a:endParaRPr>
          </a:p>
          <a:p>
            <a:pPr marL="647700" lvl="0" indent="-285750" algn="l" rtl="0">
              <a:lnSpc>
                <a:spcPct val="100000"/>
              </a:lnSpc>
              <a:spcBef>
                <a:spcPts val="300"/>
              </a:spcBef>
              <a:spcAft>
                <a:spcPts val="0"/>
              </a:spcAft>
              <a:buFont typeface="Wingdings" panose="05000000000000000000" pitchFamily="2" charset="2"/>
              <a:buChar char="§"/>
            </a:pPr>
            <a:r>
              <a:rPr lang="en-US" sz="2000" dirty="0">
                <a:latin typeface="Calibri" panose="020F0502020204030204" pitchFamily="34" charset="0"/>
                <a:cs typeface="Calibri" panose="020F0502020204030204" pitchFamily="34" charset="0"/>
              </a:rPr>
              <a:t>Applications in particle physics similar to other logistics problems </a:t>
            </a:r>
            <a:br>
              <a:rPr lang="en-US" sz="2000" dirty="0">
                <a:latin typeface="Calibri" panose="020F0502020204030204" pitchFamily="34" charset="0"/>
                <a:cs typeface="Calibri" panose="020F0502020204030204" pitchFamily="34" charset="0"/>
              </a:rPr>
            </a:br>
            <a:r>
              <a:rPr lang="en-US" sz="2000" dirty="0">
                <a:latin typeface="Calibri" panose="020F0502020204030204" pitchFamily="34" charset="0"/>
                <a:cs typeface="Calibri" panose="020F0502020204030204" pitchFamily="34" charset="0"/>
              </a:rPr>
              <a:t>(optimization of flight gate assignment)</a:t>
            </a:r>
          </a:p>
          <a:p>
            <a:pPr marL="647700" lvl="0" indent="-285750" algn="l" rtl="0">
              <a:lnSpc>
                <a:spcPct val="100000"/>
              </a:lnSpc>
              <a:spcBef>
                <a:spcPts val="300"/>
              </a:spcBef>
              <a:spcAft>
                <a:spcPts val="0"/>
              </a:spcAft>
              <a:buFont typeface="Wingdings" panose="05000000000000000000" pitchFamily="2" charset="2"/>
              <a:buChar char="§"/>
            </a:pPr>
            <a:r>
              <a:rPr lang="en-US" sz="2000" dirty="0">
                <a:latin typeface="Calibri" panose="020F0502020204030204" pitchFamily="34" charset="0"/>
                <a:cs typeface="Calibri" panose="020F0502020204030204" pitchFamily="34" charset="0"/>
              </a:rPr>
              <a:t>Error mitigation in QC calculations</a:t>
            </a:r>
          </a:p>
          <a:p>
            <a:pPr marL="647700" lvl="0" indent="-285750" algn="l" rtl="0">
              <a:lnSpc>
                <a:spcPct val="100000"/>
              </a:lnSpc>
              <a:spcBef>
                <a:spcPts val="300"/>
              </a:spcBef>
              <a:spcAft>
                <a:spcPts val="0"/>
              </a:spcAft>
              <a:buFont typeface="Wingdings" panose="05000000000000000000" pitchFamily="2" charset="2"/>
              <a:buChar char="§"/>
            </a:pPr>
            <a:r>
              <a:rPr lang="de-DE" sz="2000" dirty="0">
                <a:latin typeface="Calibri" panose="020F0502020204030204" pitchFamily="34" charset="0"/>
                <a:cs typeface="Calibri" panose="020F0502020204030204" pitchFamily="34" charset="0"/>
              </a:rPr>
              <a:t>O</a:t>
            </a:r>
            <a:r>
              <a:rPr lang="en-US" sz="2000" dirty="0" err="1">
                <a:latin typeface="Calibri" panose="020F0502020204030204" pitchFamily="34" charset="0"/>
                <a:cs typeface="Calibri" panose="020F0502020204030204" pitchFamily="34" charset="0"/>
              </a:rPr>
              <a:t>ptimization</a:t>
            </a:r>
            <a:r>
              <a:rPr lang="en-US" sz="2000" dirty="0">
                <a:latin typeface="Calibri" panose="020F0502020204030204" pitchFamily="34" charset="0"/>
                <a:cs typeface="Calibri" panose="020F0502020204030204" pitchFamily="34" charset="0"/>
              </a:rPr>
              <a:t> of Quantum Gate Circuits (to reduce noise)</a:t>
            </a:r>
            <a:endParaRPr sz="2000" dirty="0">
              <a:latin typeface="Calibri" panose="020F0502020204030204" pitchFamily="34" charset="0"/>
              <a:cs typeface="Calibri" panose="020F0502020204030204" pitchFamily="34" charset="0"/>
            </a:endParaRPr>
          </a:p>
          <a:p>
            <a:pPr marL="361950" lvl="0" indent="-361950" algn="l" rtl="0">
              <a:lnSpc>
                <a:spcPct val="100000"/>
              </a:lnSpc>
              <a:spcBef>
                <a:spcPts val="300"/>
              </a:spcBef>
              <a:spcAft>
                <a:spcPts val="0"/>
              </a:spcAft>
              <a:buClr>
                <a:schemeClr val="accent2"/>
              </a:buClr>
              <a:buSzPct val="140000"/>
              <a:buFont typeface="Wingdings" panose="05000000000000000000" pitchFamily="2" charset="2"/>
              <a:buChar char="Ø"/>
            </a:pPr>
            <a:r>
              <a:rPr lang="en-US" sz="2000" b="1" dirty="0">
                <a:latin typeface="Calibri" panose="020F0502020204030204" pitchFamily="34" charset="0"/>
                <a:cs typeface="Calibri" panose="020F0502020204030204" pitchFamily="34" charset="0"/>
              </a:rPr>
              <a:t>Quantum Machine Learning (usually in hybrid mode)</a:t>
            </a:r>
            <a:br>
              <a:rPr lang="en-US" sz="2000" b="1" dirty="0">
                <a:latin typeface="Calibri" panose="020F0502020204030204" pitchFamily="34" charset="0"/>
                <a:cs typeface="Calibri" panose="020F0502020204030204" pitchFamily="34" charset="0"/>
              </a:rPr>
            </a:br>
            <a:r>
              <a:rPr lang="en-US" sz="2000" b="1" dirty="0">
                <a:latin typeface="Calibri" panose="020F0502020204030204" pitchFamily="34" charset="0"/>
                <a:cs typeface="Calibri" panose="020F0502020204030204" pitchFamily="34" charset="0"/>
              </a:rPr>
              <a:t>Develop machine learning and tensor network methods for QC</a:t>
            </a:r>
          </a:p>
          <a:p>
            <a:pPr marL="647700" lvl="0" indent="-285750" algn="l" rtl="0">
              <a:lnSpc>
                <a:spcPct val="100000"/>
              </a:lnSpc>
              <a:spcBef>
                <a:spcPts val="300"/>
              </a:spcBef>
              <a:spcAft>
                <a:spcPts val="0"/>
              </a:spcAft>
              <a:buFont typeface="Wingdings" panose="05000000000000000000" pitchFamily="2" charset="2"/>
              <a:buChar char="§"/>
            </a:pPr>
            <a:r>
              <a:rPr lang="en-US" sz="2000" dirty="0">
                <a:latin typeface="Calibri" panose="020F0502020204030204" pitchFamily="34" charset="0"/>
                <a:cs typeface="Calibri" panose="020F0502020204030204" pitchFamily="34" charset="0"/>
              </a:rPr>
              <a:t>Simulations for detectors  at LHC (CERN), IBM</a:t>
            </a:r>
          </a:p>
          <a:p>
            <a:pPr marL="647700" lvl="0" indent="-285750" algn="l" rtl="0">
              <a:lnSpc>
                <a:spcPct val="100000"/>
              </a:lnSpc>
              <a:spcBef>
                <a:spcPts val="300"/>
              </a:spcBef>
              <a:spcAft>
                <a:spcPts val="0"/>
              </a:spcAft>
              <a:buFont typeface="Wingdings" panose="05000000000000000000" pitchFamily="2" charset="2"/>
              <a:buChar char="§"/>
            </a:pPr>
            <a:endParaRPr lang="en-US" sz="1600" dirty="0">
              <a:latin typeface="Calibri" panose="020F0502020204030204" pitchFamily="34" charset="0"/>
              <a:cs typeface="Calibri" panose="020F0502020204030204" pitchFamily="34" charset="0"/>
            </a:endParaRPr>
          </a:p>
          <a:p>
            <a:pPr marL="647700" lvl="0" indent="-285750" algn="l" rtl="0">
              <a:lnSpc>
                <a:spcPct val="100000"/>
              </a:lnSpc>
              <a:spcBef>
                <a:spcPts val="300"/>
              </a:spcBef>
              <a:spcAft>
                <a:spcPts val="0"/>
              </a:spcAft>
              <a:buFont typeface="Wingdings" panose="05000000000000000000" pitchFamily="2" charset="2"/>
              <a:buChar char="§"/>
            </a:pPr>
            <a:r>
              <a:rPr lang="en-US" sz="2000" dirty="0">
                <a:latin typeface="Calibri" panose="020F0502020204030204" pitchFamily="34" charset="0"/>
                <a:cs typeface="Calibri" panose="020F0502020204030204" pitchFamily="34" charset="0"/>
              </a:rPr>
              <a:t>Tracking for LUXE (DESY), IBM</a:t>
            </a:r>
          </a:p>
          <a:p>
            <a:pPr marL="361950" lvl="0" indent="0" algn="l" rtl="0">
              <a:lnSpc>
                <a:spcPct val="100000"/>
              </a:lnSpc>
              <a:spcBef>
                <a:spcPts val="300"/>
              </a:spcBef>
              <a:spcAft>
                <a:spcPts val="0"/>
              </a:spcAft>
              <a:buNone/>
            </a:pPr>
            <a:endParaRPr lang="en-US" sz="1600" dirty="0">
              <a:latin typeface="Calibri" panose="020F0502020204030204" pitchFamily="34" charset="0"/>
              <a:cs typeface="Calibri" panose="020F0502020204030204" pitchFamily="34" charset="0"/>
            </a:endParaRPr>
          </a:p>
          <a:p>
            <a:pPr marL="647700" lvl="0" indent="-285750" algn="l" rtl="0">
              <a:lnSpc>
                <a:spcPct val="100000"/>
              </a:lnSpc>
              <a:spcBef>
                <a:spcPts val="300"/>
              </a:spcBef>
              <a:spcAft>
                <a:spcPts val="0"/>
              </a:spcAft>
              <a:buFont typeface="Wingdings" panose="05000000000000000000" pitchFamily="2" charset="2"/>
              <a:buChar char="§"/>
            </a:pPr>
            <a:r>
              <a:rPr lang="de-DE" sz="2000" dirty="0" err="1">
                <a:latin typeface="Calibri" panose="020F0502020204030204" pitchFamily="34" charset="0"/>
                <a:cs typeface="Calibri" panose="020F0502020204030204" pitchFamily="34" charset="0"/>
              </a:rPr>
              <a:t>Particle</a:t>
            </a:r>
            <a:r>
              <a:rPr lang="en-US" sz="2000" dirty="0">
                <a:latin typeface="Calibri" panose="020F0502020204030204" pitchFamily="34" charset="0"/>
                <a:cs typeface="Calibri" panose="020F0502020204030204" pitchFamily="34" charset="0"/>
              </a:rPr>
              <a:t> identification at Belle II (KEK, Japan), Annealer</a:t>
            </a:r>
          </a:p>
          <a:p>
            <a:pPr marL="647700" lvl="0" indent="-285750" algn="l" rtl="0">
              <a:lnSpc>
                <a:spcPct val="100000"/>
              </a:lnSpc>
              <a:spcBef>
                <a:spcPts val="300"/>
              </a:spcBef>
              <a:spcAft>
                <a:spcPts val="0"/>
              </a:spcAft>
              <a:buFont typeface="Wingdings" panose="05000000000000000000" pitchFamily="2" charset="2"/>
              <a:buChar char="§"/>
            </a:pPr>
            <a:r>
              <a:rPr lang="de-DE" sz="2000" dirty="0">
                <a:latin typeface="Calibri" panose="020F0502020204030204" pitchFamily="34" charset="0"/>
                <a:cs typeface="Calibri" panose="020F0502020204030204" pitchFamily="34" charset="0"/>
              </a:rPr>
              <a:t>E</a:t>
            </a:r>
            <a:r>
              <a:rPr lang="en-US" sz="2000" dirty="0">
                <a:latin typeface="Calibri" panose="020F0502020204030204" pitchFamily="34" charset="0"/>
                <a:cs typeface="Calibri" panose="020F0502020204030204" pitchFamily="34" charset="0"/>
              </a:rPr>
              <a:t>FT Fits to find New Physics (Annealer)</a:t>
            </a:r>
            <a:endParaRPr sz="2000" dirty="0">
              <a:latin typeface="Calibri" panose="020F0502020204030204" pitchFamily="34" charset="0"/>
              <a:cs typeface="Calibri" panose="020F0502020204030204" pitchFamily="34" charset="0"/>
            </a:endParaRPr>
          </a:p>
          <a:p>
            <a:pPr marL="361950" lvl="0" indent="0" algn="l" rtl="0">
              <a:lnSpc>
                <a:spcPct val="100000"/>
              </a:lnSpc>
              <a:spcBef>
                <a:spcPts val="300"/>
              </a:spcBef>
              <a:spcAft>
                <a:spcPts val="0"/>
              </a:spcAft>
              <a:buNone/>
            </a:pPr>
            <a:endParaRPr dirty="0">
              <a:latin typeface="Calibri" panose="020F0502020204030204" pitchFamily="34" charset="0"/>
              <a:cs typeface="Calibri" panose="020F0502020204030204" pitchFamily="34" charset="0"/>
            </a:endParaRPr>
          </a:p>
        </p:txBody>
      </p:sp>
      <p:pic>
        <p:nvPicPr>
          <p:cNvPr id="4" name="Grafik 3">
            <a:extLst>
              <a:ext uri="{FF2B5EF4-FFF2-40B4-BE49-F238E27FC236}">
                <a16:creationId xmlns:a16="http://schemas.microsoft.com/office/drawing/2014/main" id="{5213573C-3B3C-4519-BDE2-F3FA9075D112}"/>
              </a:ext>
            </a:extLst>
          </p:cNvPr>
          <p:cNvPicPr>
            <a:picLocks noChangeAspect="1"/>
          </p:cNvPicPr>
          <p:nvPr/>
        </p:nvPicPr>
        <p:blipFill>
          <a:blip r:embed="rId3"/>
          <a:stretch>
            <a:fillRect/>
          </a:stretch>
        </p:blipFill>
        <p:spPr>
          <a:xfrm>
            <a:off x="8928096" y="1136365"/>
            <a:ext cx="2826600" cy="1900038"/>
          </a:xfrm>
          <a:prstGeom prst="rect">
            <a:avLst/>
          </a:prstGeom>
        </p:spPr>
      </p:pic>
      <p:pic>
        <p:nvPicPr>
          <p:cNvPr id="5" name="Grafik 4">
            <a:extLst>
              <a:ext uri="{FF2B5EF4-FFF2-40B4-BE49-F238E27FC236}">
                <a16:creationId xmlns:a16="http://schemas.microsoft.com/office/drawing/2014/main" id="{C1157E81-AC3F-49D3-9CFD-CCA561EF0263}"/>
              </a:ext>
            </a:extLst>
          </p:cNvPr>
          <p:cNvPicPr>
            <a:picLocks noChangeAspect="1"/>
          </p:cNvPicPr>
          <p:nvPr/>
        </p:nvPicPr>
        <p:blipFill>
          <a:blip r:embed="rId4"/>
          <a:stretch>
            <a:fillRect/>
          </a:stretch>
        </p:blipFill>
        <p:spPr>
          <a:xfrm>
            <a:off x="8106065" y="3010850"/>
            <a:ext cx="2412875" cy="1699900"/>
          </a:xfrm>
          <a:prstGeom prst="rect">
            <a:avLst/>
          </a:prstGeom>
        </p:spPr>
      </p:pic>
      <p:pic>
        <p:nvPicPr>
          <p:cNvPr id="6" name="Grafik 5">
            <a:extLst>
              <a:ext uri="{FF2B5EF4-FFF2-40B4-BE49-F238E27FC236}">
                <a16:creationId xmlns:a16="http://schemas.microsoft.com/office/drawing/2014/main" id="{2CE2869C-1D33-4886-824D-3F88263C5F13}"/>
              </a:ext>
            </a:extLst>
          </p:cNvPr>
          <p:cNvPicPr>
            <a:picLocks noChangeAspect="1"/>
          </p:cNvPicPr>
          <p:nvPr/>
        </p:nvPicPr>
        <p:blipFill rotWithShape="1">
          <a:blip r:embed="rId5"/>
          <a:srcRect r="68075"/>
          <a:stretch/>
        </p:blipFill>
        <p:spPr>
          <a:xfrm>
            <a:off x="8562415" y="5737951"/>
            <a:ext cx="1800717" cy="788793"/>
          </a:xfrm>
          <a:prstGeom prst="rect">
            <a:avLst/>
          </a:prstGeom>
        </p:spPr>
      </p:pic>
      <p:pic>
        <p:nvPicPr>
          <p:cNvPr id="11" name="Grafik 10">
            <a:extLst>
              <a:ext uri="{FF2B5EF4-FFF2-40B4-BE49-F238E27FC236}">
                <a16:creationId xmlns:a16="http://schemas.microsoft.com/office/drawing/2014/main" id="{0C99D1F9-D597-41B1-8E48-36641FA57ABB}"/>
              </a:ext>
            </a:extLst>
          </p:cNvPr>
          <p:cNvPicPr>
            <a:picLocks noChangeAspect="1"/>
          </p:cNvPicPr>
          <p:nvPr/>
        </p:nvPicPr>
        <p:blipFill rotWithShape="1">
          <a:blip r:embed="rId6"/>
          <a:srcRect l="10812" t="8102" r="4514" b="8102"/>
          <a:stretch/>
        </p:blipFill>
        <p:spPr>
          <a:xfrm flipH="1">
            <a:off x="10740514" y="4022950"/>
            <a:ext cx="1291674" cy="702194"/>
          </a:xfrm>
          <a:prstGeom prst="rect">
            <a:avLst/>
          </a:prstGeom>
        </p:spPr>
      </p:pic>
      <p:pic>
        <p:nvPicPr>
          <p:cNvPr id="12" name="Grafik 11">
            <a:extLst>
              <a:ext uri="{FF2B5EF4-FFF2-40B4-BE49-F238E27FC236}">
                <a16:creationId xmlns:a16="http://schemas.microsoft.com/office/drawing/2014/main" id="{8E63C203-BA5C-412A-8502-95A37E047FE2}"/>
              </a:ext>
            </a:extLst>
          </p:cNvPr>
          <p:cNvPicPr>
            <a:picLocks noChangeAspect="1"/>
          </p:cNvPicPr>
          <p:nvPr/>
        </p:nvPicPr>
        <p:blipFill>
          <a:blip r:embed="rId7"/>
          <a:stretch>
            <a:fillRect/>
          </a:stretch>
        </p:blipFill>
        <p:spPr>
          <a:xfrm>
            <a:off x="6256376" y="4615802"/>
            <a:ext cx="1957818" cy="952260"/>
          </a:xfrm>
          <a:prstGeom prst="rect">
            <a:avLst/>
          </a:prstGeom>
        </p:spPr>
      </p:pic>
      <p:pic>
        <p:nvPicPr>
          <p:cNvPr id="13" name="Grafik 12">
            <a:extLst>
              <a:ext uri="{FF2B5EF4-FFF2-40B4-BE49-F238E27FC236}">
                <a16:creationId xmlns:a16="http://schemas.microsoft.com/office/drawing/2014/main" id="{046EA4C0-FE8C-42D5-8BE5-C126CAA61962}"/>
              </a:ext>
            </a:extLst>
          </p:cNvPr>
          <p:cNvPicPr>
            <a:picLocks noChangeAspect="1"/>
          </p:cNvPicPr>
          <p:nvPr/>
        </p:nvPicPr>
        <p:blipFill>
          <a:blip r:embed="rId8"/>
          <a:stretch>
            <a:fillRect/>
          </a:stretch>
        </p:blipFill>
        <p:spPr>
          <a:xfrm>
            <a:off x="10560626" y="5568062"/>
            <a:ext cx="1440024" cy="900015"/>
          </a:xfrm>
          <a:prstGeom prst="rect">
            <a:avLst/>
          </a:prstGeom>
        </p:spPr>
      </p:pic>
      <p:pic>
        <p:nvPicPr>
          <p:cNvPr id="15" name="Grafik 14">
            <a:extLst>
              <a:ext uri="{FF2B5EF4-FFF2-40B4-BE49-F238E27FC236}">
                <a16:creationId xmlns:a16="http://schemas.microsoft.com/office/drawing/2014/main" id="{D9D9FBD0-E25E-4F80-A1A7-1600907D6750}"/>
              </a:ext>
            </a:extLst>
          </p:cNvPr>
          <p:cNvPicPr>
            <a:picLocks noChangeAspect="1"/>
          </p:cNvPicPr>
          <p:nvPr/>
        </p:nvPicPr>
        <p:blipFill rotWithShape="1">
          <a:blip r:embed="rId9"/>
          <a:srcRect t="79342" r="50818"/>
          <a:stretch/>
        </p:blipFill>
        <p:spPr>
          <a:xfrm>
            <a:off x="10538992" y="116632"/>
            <a:ext cx="927877" cy="375178"/>
          </a:xfrm>
          <a:prstGeom prst="rect">
            <a:avLst/>
          </a:prstGeom>
        </p:spPr>
      </p:pic>
      <p:pic>
        <p:nvPicPr>
          <p:cNvPr id="16" name="Grafik 15" descr="Logo DESY">
            <a:extLst>
              <a:ext uri="{FF2B5EF4-FFF2-40B4-BE49-F238E27FC236}">
                <a16:creationId xmlns:a16="http://schemas.microsoft.com/office/drawing/2014/main" id="{A805AFA5-A38E-4E97-A1AF-9FB26D888CE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498674" y="116632"/>
            <a:ext cx="374969" cy="375178"/>
          </a:xfrm>
          <a:prstGeom prst="rect">
            <a:avLst/>
          </a:prstGeom>
        </p:spPr>
      </p:pic>
      <p:sp>
        <p:nvSpPr>
          <p:cNvPr id="17" name="Google Shape;346;g2064f897c89_0_432">
            <a:extLst>
              <a:ext uri="{FF2B5EF4-FFF2-40B4-BE49-F238E27FC236}">
                <a16:creationId xmlns:a16="http://schemas.microsoft.com/office/drawing/2014/main" id="{0562914B-D53E-4EE1-867E-890AC6C2722C}"/>
              </a:ext>
            </a:extLst>
          </p:cNvPr>
          <p:cNvSpPr txBox="1">
            <a:spLocks noGrp="1"/>
          </p:cNvSpPr>
          <p:nvPr>
            <p:ph type="ftr" idx="11"/>
          </p:nvPr>
        </p:nvSpPr>
        <p:spPr>
          <a:xfrm>
            <a:off x="971599" y="6580801"/>
            <a:ext cx="10236969" cy="160568"/>
          </a:xfrm>
          <a:prstGeom prst="rect">
            <a:avLst/>
          </a:prstGeom>
          <a:noFill/>
          <a:ln>
            <a:noFill/>
          </a:ln>
        </p:spPr>
        <p:txBody>
          <a:bodyPr spcFirstLastPara="1" wrap="square" lIns="0" tIns="0" rIns="0" bIns="0" anchor="t" anchorCtr="0">
            <a:noAutofit/>
          </a:bodyPr>
          <a:lstStyle/>
          <a:p>
            <a:pPr lvl="0"/>
            <a:r>
              <a:rPr lang="en-US" dirty="0"/>
              <a:t>Kerstin Borras          |          Quantum Computing and Quantum Machine Learning          |                      CEPC 2023 Workshop                 |                        27</a:t>
            </a:r>
            <a:r>
              <a:rPr lang="en-US" baseline="30000" dirty="0"/>
              <a:t>th</a:t>
            </a:r>
            <a:r>
              <a:rPr lang="en-US" dirty="0"/>
              <a:t> October  2023</a:t>
            </a:r>
            <a:endParaRPr dirty="0"/>
          </a:p>
        </p:txBody>
      </p:sp>
    </p:spTree>
    <p:extLst>
      <p:ext uri="{BB962C8B-B14F-4D97-AF65-F5344CB8AC3E}">
        <p14:creationId xmlns:p14="http://schemas.microsoft.com/office/powerpoint/2010/main" val="5605857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0" name="PlaceHolder 1"/>
          <p:cNvSpPr>
            <a:spLocks noGrp="1"/>
          </p:cNvSpPr>
          <p:nvPr>
            <p:ph type="title"/>
          </p:nvPr>
        </p:nvSpPr>
        <p:spPr>
          <a:xfrm>
            <a:off x="407520" y="366480"/>
            <a:ext cx="11375640" cy="450720"/>
          </a:xfrm>
          <a:prstGeom prst="rect">
            <a:avLst/>
          </a:prstGeom>
          <a:noFill/>
          <a:ln w="0">
            <a:noFill/>
          </a:ln>
        </p:spPr>
        <p:txBody>
          <a:bodyPr lIns="0" tIns="0" rIns="0" bIns="0" anchor="t">
            <a:noAutofit/>
          </a:bodyPr>
          <a:lstStyle/>
          <a:p>
            <a:r>
              <a:rPr lang="en-US" dirty="0"/>
              <a:t>Quantum Computing: </a:t>
            </a:r>
            <a:r>
              <a:rPr lang="en-US" sz="2800" dirty="0"/>
              <a:t>From Theory </a:t>
            </a:r>
            <a:r>
              <a:rPr lang="en-US" sz="2800" dirty="0">
                <a:sym typeface="Wingdings" panose="05000000000000000000" pitchFamily="2" charset="2"/>
              </a:rPr>
              <a:t>towards A</a:t>
            </a:r>
            <a:r>
              <a:rPr lang="en-US" sz="2800" dirty="0"/>
              <a:t>pplications</a:t>
            </a:r>
            <a:endParaRPr lang="en-US" sz="3000" b="0" strike="noStrike" spc="-1" dirty="0">
              <a:latin typeface="Arial"/>
            </a:endParaRPr>
          </a:p>
        </p:txBody>
      </p:sp>
      <p:sp>
        <p:nvSpPr>
          <p:cNvPr id="491" name="PlaceHolder 2"/>
          <p:cNvSpPr>
            <a:spLocks noGrp="1"/>
          </p:cNvSpPr>
          <p:nvPr>
            <p:ph/>
          </p:nvPr>
        </p:nvSpPr>
        <p:spPr>
          <a:xfrm>
            <a:off x="407520" y="817560"/>
            <a:ext cx="11375640" cy="378720"/>
          </a:xfrm>
          <a:prstGeom prst="rect">
            <a:avLst/>
          </a:prstGeom>
          <a:noFill/>
          <a:ln w="0">
            <a:noFill/>
          </a:ln>
        </p:spPr>
        <p:txBody>
          <a:bodyPr lIns="0" tIns="0" rIns="0" bIns="0" anchor="t">
            <a:noAutofit/>
          </a:bodyPr>
          <a:lstStyle/>
          <a:p>
            <a:pPr>
              <a:lnSpc>
                <a:spcPct val="110000"/>
              </a:lnSpc>
              <a:buNone/>
              <a:tabLst>
                <a:tab pos="0" algn="l"/>
              </a:tabLst>
            </a:pPr>
            <a:r>
              <a:rPr lang="de-DE" sz="1800" b="1" strike="noStrike" spc="-1" dirty="0" err="1">
                <a:solidFill>
                  <a:srgbClr val="F18F1F"/>
                </a:solidFill>
                <a:latin typeface="Calibri"/>
                <a:ea typeface="Arial"/>
              </a:rPr>
              <a:t>From</a:t>
            </a:r>
            <a:r>
              <a:rPr lang="de-DE" sz="1800" b="1" strike="noStrike" spc="-1" dirty="0">
                <a:solidFill>
                  <a:srgbClr val="F18F1F"/>
                </a:solidFill>
                <a:latin typeface="Calibri"/>
                <a:ea typeface="Arial"/>
              </a:rPr>
              <a:t> QED in 2+1 </a:t>
            </a:r>
            <a:r>
              <a:rPr lang="de-DE" sz="1800" b="1" strike="noStrike" spc="-1" dirty="0" err="1">
                <a:solidFill>
                  <a:srgbClr val="F18F1F"/>
                </a:solidFill>
                <a:latin typeface="Calibri"/>
                <a:ea typeface="Arial"/>
              </a:rPr>
              <a:t>dimensions</a:t>
            </a:r>
            <a:r>
              <a:rPr lang="de-DE" sz="1800" b="1" strike="noStrike" spc="-1" dirty="0">
                <a:solidFill>
                  <a:srgbClr val="F18F1F"/>
                </a:solidFill>
                <a:latin typeface="Calibri"/>
                <a:ea typeface="Arial"/>
              </a:rPr>
              <a:t> </a:t>
            </a:r>
            <a:r>
              <a:rPr lang="de-DE" sz="1800" b="1" strike="noStrike" spc="-1" dirty="0" err="1">
                <a:solidFill>
                  <a:srgbClr val="F18F1F"/>
                </a:solidFill>
                <a:latin typeface="Calibri"/>
                <a:ea typeface="Arial"/>
              </a:rPr>
              <a:t>to</a:t>
            </a:r>
            <a:r>
              <a:rPr lang="de-DE" sz="1800" b="1" strike="noStrike" spc="-1" dirty="0">
                <a:solidFill>
                  <a:srgbClr val="F18F1F"/>
                </a:solidFill>
                <a:latin typeface="Calibri"/>
                <a:ea typeface="Arial"/>
              </a:rPr>
              <a:t> Flight Gate </a:t>
            </a:r>
            <a:r>
              <a:rPr lang="de-DE" b="1" spc="-1" dirty="0" err="1">
                <a:solidFill>
                  <a:srgbClr val="F18F1F"/>
                </a:solidFill>
                <a:latin typeface="Calibri"/>
                <a:ea typeface="Arial"/>
              </a:rPr>
              <a:t>A</a:t>
            </a:r>
            <a:r>
              <a:rPr lang="de-DE" sz="1800" b="1" strike="noStrike" spc="-1" dirty="0" err="1">
                <a:solidFill>
                  <a:srgbClr val="F18F1F"/>
                </a:solidFill>
                <a:latin typeface="Calibri"/>
                <a:ea typeface="Arial"/>
              </a:rPr>
              <a:t>ssignments</a:t>
            </a:r>
            <a:endParaRPr lang="en-US" sz="1800" b="0" strike="noStrike" spc="-1" dirty="0">
              <a:solidFill>
                <a:srgbClr val="000000"/>
              </a:solidFill>
              <a:latin typeface="Arial"/>
            </a:endParaRPr>
          </a:p>
        </p:txBody>
      </p:sp>
      <p:pic>
        <p:nvPicPr>
          <p:cNvPr id="4" name="Grafik 3">
            <a:extLst>
              <a:ext uri="{FF2B5EF4-FFF2-40B4-BE49-F238E27FC236}">
                <a16:creationId xmlns:a16="http://schemas.microsoft.com/office/drawing/2014/main" id="{BD94A8BF-7898-41E0-AD10-265EC041D0C8}"/>
              </a:ext>
            </a:extLst>
          </p:cNvPr>
          <p:cNvPicPr>
            <a:picLocks noChangeAspect="1"/>
          </p:cNvPicPr>
          <p:nvPr/>
        </p:nvPicPr>
        <p:blipFill rotWithShape="1">
          <a:blip r:embed="rId4">
            <a:extLst>
              <a:ext uri="{28A0092B-C50C-407E-A947-70E740481C1C}">
                <a14:useLocalDpi xmlns:a14="http://schemas.microsoft.com/office/drawing/2010/main" val="0"/>
              </a:ext>
            </a:extLst>
          </a:blip>
          <a:srcRect l="6700" t="7309" r="8574" b="4309"/>
          <a:stretch/>
        </p:blipFill>
        <p:spPr>
          <a:xfrm>
            <a:off x="895328" y="1705422"/>
            <a:ext cx="2304016" cy="1401467"/>
          </a:xfrm>
          <a:prstGeom prst="rect">
            <a:avLst/>
          </a:prstGeom>
        </p:spPr>
      </p:pic>
      <p:pic>
        <p:nvPicPr>
          <p:cNvPr id="7" name="Grafik 6">
            <a:extLst>
              <a:ext uri="{FF2B5EF4-FFF2-40B4-BE49-F238E27FC236}">
                <a16:creationId xmlns:a16="http://schemas.microsoft.com/office/drawing/2014/main" id="{45F55AAD-EBA0-4C33-93F6-4064409DD945}"/>
              </a:ext>
            </a:extLst>
          </p:cNvPr>
          <p:cNvPicPr>
            <a:picLocks noChangeAspect="1"/>
          </p:cNvPicPr>
          <p:nvPr/>
        </p:nvPicPr>
        <p:blipFill rotWithShape="1">
          <a:blip r:embed="rId5">
            <a:extLst>
              <a:ext uri="{28A0092B-C50C-407E-A947-70E740481C1C}">
                <a14:useLocalDpi xmlns:a14="http://schemas.microsoft.com/office/drawing/2010/main" val="0"/>
              </a:ext>
            </a:extLst>
          </a:blip>
          <a:srcRect l="6429" t="6951" r="8978" b="4042"/>
          <a:stretch/>
        </p:blipFill>
        <p:spPr>
          <a:xfrm>
            <a:off x="5323791" y="1700808"/>
            <a:ext cx="2284377" cy="1401576"/>
          </a:xfrm>
          <a:prstGeom prst="rect">
            <a:avLst/>
          </a:prstGeom>
        </p:spPr>
      </p:pic>
      <p:sp>
        <p:nvSpPr>
          <p:cNvPr id="8" name="Textfeld 7">
            <a:extLst>
              <a:ext uri="{FF2B5EF4-FFF2-40B4-BE49-F238E27FC236}">
                <a16:creationId xmlns:a16="http://schemas.microsoft.com/office/drawing/2014/main" id="{35C0F1F9-5F7C-47B6-9E8A-286D73A97E3A}"/>
              </a:ext>
            </a:extLst>
          </p:cNvPr>
          <p:cNvSpPr txBox="1"/>
          <p:nvPr/>
        </p:nvSpPr>
        <p:spPr>
          <a:xfrm>
            <a:off x="263352" y="1334809"/>
            <a:ext cx="5646354" cy="400110"/>
          </a:xfrm>
          <a:prstGeom prst="rect">
            <a:avLst/>
          </a:prstGeom>
          <a:noFill/>
        </p:spPr>
        <p:txBody>
          <a:bodyPr wrap="none" rtlCol="0">
            <a:spAutoFit/>
          </a:bodyPr>
          <a:lstStyle/>
          <a:p>
            <a:pPr marL="361950" indent="-361950">
              <a:spcBef>
                <a:spcPts val="600"/>
              </a:spcBef>
              <a:buClr>
                <a:schemeClr val="accent2"/>
              </a:buClr>
              <a:buSzPct val="100000"/>
              <a:buFont typeface="Wingdings" panose="05000000000000000000" pitchFamily="2" charset="2"/>
              <a:buChar char="Ø"/>
            </a:pPr>
            <a:r>
              <a:rPr lang="de-DE" sz="2000" dirty="0" err="1">
                <a:latin typeface="Calibri" panose="020F0502020204030204" pitchFamily="34" charset="0"/>
                <a:cs typeface="Calibri" panose="020F0502020204030204" pitchFamily="34" charset="0"/>
              </a:rPr>
              <a:t>Variational</a:t>
            </a:r>
            <a:r>
              <a:rPr lang="de-DE" sz="2000" dirty="0">
                <a:latin typeface="Calibri" panose="020F0502020204030204" pitchFamily="34" charset="0"/>
                <a:cs typeface="Calibri" panose="020F0502020204030204" pitchFamily="34" charset="0"/>
              </a:rPr>
              <a:t> Quantum </a:t>
            </a:r>
            <a:r>
              <a:rPr lang="de-DE" sz="2000" dirty="0" err="1">
                <a:latin typeface="Calibri" panose="020F0502020204030204" pitchFamily="34" charset="0"/>
                <a:cs typeface="Calibri" panose="020F0502020204030204" pitchFamily="34" charset="0"/>
              </a:rPr>
              <a:t>Simulations</a:t>
            </a:r>
            <a:r>
              <a:rPr lang="de-DE" sz="2000" dirty="0">
                <a:latin typeface="Calibri" panose="020F0502020204030204" pitchFamily="34" charset="0"/>
                <a:cs typeface="Calibri" panose="020F0502020204030204" pitchFamily="34" charset="0"/>
              </a:rPr>
              <a:t> (VQS) </a:t>
            </a:r>
            <a:r>
              <a:rPr lang="de-DE" sz="2000" dirty="0" err="1">
                <a:latin typeface="Calibri" panose="020F0502020204030204" pitchFamily="34" charset="0"/>
                <a:cs typeface="Calibri" panose="020F0502020204030204" pitchFamily="34" charset="0"/>
              </a:rPr>
              <a:t>for</a:t>
            </a:r>
            <a:r>
              <a:rPr lang="de-DE" sz="2000" dirty="0">
                <a:latin typeface="Calibri" panose="020F0502020204030204" pitchFamily="34" charset="0"/>
                <a:cs typeface="Calibri" panose="020F0502020204030204" pitchFamily="34" charset="0"/>
              </a:rPr>
              <a:t> QED</a:t>
            </a:r>
            <a:endParaRPr lang="en-US" sz="2000" dirty="0">
              <a:latin typeface="Calibri" panose="020F0502020204030204" pitchFamily="34" charset="0"/>
              <a:cs typeface="Calibri" panose="020F0502020204030204" pitchFamily="34" charset="0"/>
            </a:endParaRPr>
          </a:p>
        </p:txBody>
      </p:sp>
      <p:sp>
        <p:nvSpPr>
          <p:cNvPr id="9" name="Textfeld 8">
            <a:extLst>
              <a:ext uri="{FF2B5EF4-FFF2-40B4-BE49-F238E27FC236}">
                <a16:creationId xmlns:a16="http://schemas.microsoft.com/office/drawing/2014/main" id="{46548B73-73F5-4632-B279-748366908F42}"/>
              </a:ext>
            </a:extLst>
          </p:cNvPr>
          <p:cNvSpPr txBox="1"/>
          <p:nvPr/>
        </p:nvSpPr>
        <p:spPr>
          <a:xfrm>
            <a:off x="3359696" y="1772816"/>
            <a:ext cx="1800200" cy="830997"/>
          </a:xfrm>
          <a:prstGeom prst="rect">
            <a:avLst/>
          </a:prstGeom>
          <a:noFill/>
        </p:spPr>
        <p:txBody>
          <a:bodyPr wrap="square" rtlCol="0">
            <a:spAutoFit/>
          </a:bodyPr>
          <a:lstStyle/>
          <a:p>
            <a:r>
              <a:rPr lang="de-DE" sz="1600" dirty="0" err="1">
                <a:latin typeface="Calibri" panose="020F0502020204030204" pitchFamily="34" charset="0"/>
                <a:cs typeface="Calibri" panose="020F0502020204030204" pitchFamily="34" charset="0"/>
              </a:rPr>
              <a:t>Particle</a:t>
            </a:r>
            <a:r>
              <a:rPr lang="de-DE" sz="1600" dirty="0">
                <a:latin typeface="Calibri" panose="020F0502020204030204" pitchFamily="34" charset="0"/>
                <a:cs typeface="Calibri" panose="020F0502020204030204" pitchFamily="34" charset="0"/>
              </a:rPr>
              <a:t> </a:t>
            </a:r>
            <a:r>
              <a:rPr lang="de-DE" sz="1600" dirty="0" err="1">
                <a:latin typeface="Calibri" panose="020F0502020204030204" pitchFamily="34" charset="0"/>
                <a:cs typeface="Calibri" panose="020F0502020204030204" pitchFamily="34" charset="0"/>
              </a:rPr>
              <a:t>Mass</a:t>
            </a:r>
            <a:r>
              <a:rPr lang="de-DE" sz="1600" dirty="0">
                <a:latin typeface="Calibri" panose="020F0502020204030204" pitchFamily="34" charset="0"/>
                <a:cs typeface="Calibri" panose="020F0502020204030204" pitchFamily="34" charset="0"/>
              </a:rPr>
              <a:t> </a:t>
            </a:r>
            <a:br>
              <a:rPr lang="de-DE" sz="1600" dirty="0">
                <a:latin typeface="Calibri" panose="020F0502020204030204" pitchFamily="34" charset="0"/>
                <a:cs typeface="Calibri" panose="020F0502020204030204" pitchFamily="34" charset="0"/>
              </a:rPr>
            </a:br>
            <a:r>
              <a:rPr lang="de-DE" sz="1600" dirty="0">
                <a:latin typeface="Calibri" panose="020F0502020204030204" pitchFamily="34" charset="0"/>
                <a:cs typeface="Calibri" panose="020F0502020204030204" pitchFamily="34" charset="0"/>
              </a:rPr>
              <a:t>        </a:t>
            </a:r>
            <a:r>
              <a:rPr lang="de-DE" sz="1600" dirty="0">
                <a:solidFill>
                  <a:schemeClr val="accent1"/>
                </a:solidFill>
                <a:latin typeface="Calibri" panose="020F0502020204030204" pitchFamily="34" charset="0"/>
                <a:cs typeface="Calibri" panose="020F0502020204030204" pitchFamily="34" charset="0"/>
                <a:sym typeface="Symbol" panose="05050102010706020507" pitchFamily="18" charset="2"/>
              </a:rPr>
              <a:t> = E</a:t>
            </a:r>
            <a:r>
              <a:rPr lang="de-DE" sz="1600" baseline="-40000" dirty="0">
                <a:solidFill>
                  <a:schemeClr val="accent1"/>
                </a:solidFill>
                <a:latin typeface="Calibri" panose="020F0502020204030204" pitchFamily="34" charset="0"/>
                <a:cs typeface="Calibri" panose="020F0502020204030204" pitchFamily="34" charset="0"/>
                <a:sym typeface="Symbol" panose="05050102010706020507" pitchFamily="18" charset="2"/>
              </a:rPr>
              <a:t>1</a:t>
            </a:r>
            <a:r>
              <a:rPr lang="de-DE" sz="1600" dirty="0">
                <a:solidFill>
                  <a:schemeClr val="accent1"/>
                </a:solidFill>
                <a:latin typeface="Calibri" panose="020F0502020204030204" pitchFamily="34" charset="0"/>
                <a:cs typeface="Calibri" panose="020F0502020204030204" pitchFamily="34" charset="0"/>
                <a:sym typeface="Symbol" panose="05050102010706020507" pitchFamily="18" charset="2"/>
              </a:rPr>
              <a:t> – E</a:t>
            </a:r>
            <a:r>
              <a:rPr lang="de-DE" sz="1600" baseline="-40000" dirty="0">
                <a:solidFill>
                  <a:schemeClr val="accent1"/>
                </a:solidFill>
                <a:latin typeface="Calibri" panose="020F0502020204030204" pitchFamily="34" charset="0"/>
                <a:cs typeface="Calibri" panose="020F0502020204030204" pitchFamily="34" charset="0"/>
                <a:sym typeface="Symbol" panose="05050102010706020507" pitchFamily="18" charset="2"/>
              </a:rPr>
              <a:t>0</a:t>
            </a:r>
          </a:p>
          <a:p>
            <a:r>
              <a:rPr lang="de-DE" sz="1400" dirty="0">
                <a:latin typeface="Calibri" panose="020F0502020204030204" pitchFamily="34" charset="0"/>
                <a:cs typeface="Calibri" panose="020F0502020204030204" pitchFamily="34" charset="0"/>
                <a:sym typeface="Wingdings" panose="05000000000000000000" pitchFamily="2" charset="2"/>
              </a:rPr>
              <a:t></a:t>
            </a:r>
            <a:r>
              <a:rPr lang="de-DE" sz="1600" dirty="0">
                <a:latin typeface="Calibri" panose="020F0502020204030204" pitchFamily="34" charset="0"/>
                <a:cs typeface="Calibri" panose="020F0502020204030204" pitchFamily="34" charset="0"/>
                <a:sym typeface="Wingdings" panose="05000000000000000000" pitchFamily="2" charset="2"/>
              </a:rPr>
              <a:t> </a:t>
            </a:r>
            <a:r>
              <a:rPr lang="de-DE" sz="1600" dirty="0" err="1">
                <a:latin typeface="Calibri" panose="020F0502020204030204" pitchFamily="34" charset="0"/>
                <a:cs typeface="Calibri" panose="020F0502020204030204" pitchFamily="34" charset="0"/>
                <a:sym typeface="Wingdings" panose="05000000000000000000" pitchFamily="2" charset="2"/>
              </a:rPr>
              <a:t>physical</a:t>
            </a:r>
            <a:r>
              <a:rPr lang="de-DE" sz="1600" dirty="0">
                <a:latin typeface="Calibri" panose="020F0502020204030204" pitchFamily="34" charset="0"/>
                <a:cs typeface="Calibri" panose="020F0502020204030204" pitchFamily="34" charset="0"/>
                <a:sym typeface="Wingdings" panose="05000000000000000000" pitchFamily="2" charset="2"/>
              </a:rPr>
              <a:t> </a:t>
            </a:r>
            <a:r>
              <a:rPr lang="de-DE" sz="1600" dirty="0" err="1">
                <a:latin typeface="Calibri" panose="020F0502020204030204" pitchFamily="34" charset="0"/>
                <a:cs typeface="Calibri" panose="020F0502020204030204" pitchFamily="34" charset="0"/>
                <a:sym typeface="Wingdings" panose="05000000000000000000" pitchFamily="2" charset="2"/>
              </a:rPr>
              <a:t>quantity</a:t>
            </a:r>
            <a:endParaRPr lang="en-US" sz="1600" dirty="0" err="1">
              <a:latin typeface="Calibri" panose="020F0502020204030204" pitchFamily="34" charset="0"/>
              <a:cs typeface="Calibri" panose="020F0502020204030204" pitchFamily="34" charset="0"/>
            </a:endParaRPr>
          </a:p>
        </p:txBody>
      </p:sp>
      <p:sp>
        <p:nvSpPr>
          <p:cNvPr id="13" name="Textfeld 12">
            <a:extLst>
              <a:ext uri="{FF2B5EF4-FFF2-40B4-BE49-F238E27FC236}">
                <a16:creationId xmlns:a16="http://schemas.microsoft.com/office/drawing/2014/main" id="{E23DD406-B7D7-4620-90B3-6DB045004ED4}"/>
              </a:ext>
            </a:extLst>
          </p:cNvPr>
          <p:cNvSpPr txBox="1"/>
          <p:nvPr/>
        </p:nvSpPr>
        <p:spPr>
          <a:xfrm>
            <a:off x="7680176" y="1628800"/>
            <a:ext cx="3068854" cy="830997"/>
          </a:xfrm>
          <a:prstGeom prst="rect">
            <a:avLst/>
          </a:prstGeom>
          <a:noFill/>
        </p:spPr>
        <p:txBody>
          <a:bodyPr wrap="square" rtlCol="0">
            <a:spAutoFit/>
          </a:bodyPr>
          <a:lstStyle/>
          <a:p>
            <a:r>
              <a:rPr lang="de-DE" sz="1600" dirty="0" err="1">
                <a:latin typeface="Calibri" panose="020F0502020204030204" pitchFamily="34" charset="0"/>
                <a:cs typeface="Calibri" panose="020F0502020204030204" pitchFamily="34" charset="0"/>
              </a:rPr>
              <a:t>Detecting</a:t>
            </a:r>
            <a:r>
              <a:rPr lang="de-DE" sz="1600" dirty="0">
                <a:latin typeface="Calibri" panose="020F0502020204030204" pitchFamily="34" charset="0"/>
                <a:cs typeface="Calibri" panose="020F0502020204030204" pitchFamily="34" charset="0"/>
              </a:rPr>
              <a:t> a </a:t>
            </a:r>
            <a:r>
              <a:rPr lang="de-DE" sz="1600" dirty="0" err="1">
                <a:latin typeface="Calibri" panose="020F0502020204030204" pitchFamily="34" charset="0"/>
                <a:cs typeface="Calibri" panose="020F0502020204030204" pitchFamily="34" charset="0"/>
              </a:rPr>
              <a:t>phase</a:t>
            </a:r>
            <a:r>
              <a:rPr lang="de-DE" sz="1600" dirty="0">
                <a:latin typeface="Calibri" panose="020F0502020204030204" pitchFamily="34" charset="0"/>
                <a:cs typeface="Calibri" panose="020F0502020204030204" pitchFamily="34" charset="0"/>
              </a:rPr>
              <a:t> </a:t>
            </a:r>
            <a:r>
              <a:rPr lang="de-DE" sz="1600" dirty="0" err="1">
                <a:latin typeface="Calibri" panose="020F0502020204030204" pitchFamily="34" charset="0"/>
                <a:cs typeface="Calibri" panose="020F0502020204030204" pitchFamily="34" charset="0"/>
              </a:rPr>
              <a:t>transition</a:t>
            </a:r>
            <a:r>
              <a:rPr lang="de-DE" sz="1600" dirty="0">
                <a:latin typeface="Calibri" panose="020F0502020204030204" pitchFamily="34" charset="0"/>
                <a:cs typeface="Calibri" panose="020F0502020204030204" pitchFamily="34" charset="0"/>
              </a:rPr>
              <a:t> </a:t>
            </a:r>
            <a:br>
              <a:rPr lang="de-DE" sz="1600" dirty="0">
                <a:latin typeface="Calibri" panose="020F0502020204030204" pitchFamily="34" charset="0"/>
                <a:cs typeface="Calibri" panose="020F0502020204030204" pitchFamily="34" charset="0"/>
              </a:rPr>
            </a:br>
            <a:r>
              <a:rPr lang="de-DE" sz="1600" dirty="0">
                <a:latin typeface="Calibri" panose="020F0502020204030204" pitchFamily="34" charset="0"/>
                <a:cs typeface="Calibri" panose="020F0502020204030204" pitchFamily="34" charset="0"/>
              </a:rPr>
              <a:t>at negative </a:t>
            </a:r>
            <a:r>
              <a:rPr lang="de-DE" sz="1600" dirty="0" err="1">
                <a:latin typeface="Calibri" panose="020F0502020204030204" pitchFamily="34" charset="0"/>
                <a:cs typeface="Calibri" panose="020F0502020204030204" pitchFamily="34" charset="0"/>
              </a:rPr>
              <a:t>mass</a:t>
            </a:r>
            <a:r>
              <a:rPr lang="de-DE" sz="1600" dirty="0">
                <a:latin typeface="Calibri" panose="020F0502020204030204" pitchFamily="34" charset="0"/>
                <a:cs typeface="Calibri" panose="020F0502020204030204" pitchFamily="34" charset="0"/>
              </a:rPr>
              <a:t> </a:t>
            </a:r>
            <a:endParaRPr lang="de-DE" sz="1600" baseline="-40000" dirty="0">
              <a:solidFill>
                <a:schemeClr val="accent1"/>
              </a:solidFill>
              <a:latin typeface="Calibri" panose="020F0502020204030204" pitchFamily="34" charset="0"/>
              <a:cs typeface="Calibri" panose="020F0502020204030204" pitchFamily="34" charset="0"/>
              <a:sym typeface="Symbol" panose="05050102010706020507" pitchFamily="18" charset="2"/>
            </a:endParaRPr>
          </a:p>
          <a:p>
            <a:r>
              <a:rPr lang="de-DE" sz="1400" b="1" dirty="0">
                <a:solidFill>
                  <a:srgbClr val="C00000"/>
                </a:solidFill>
                <a:latin typeface="Calibri" panose="020F0502020204030204" pitchFamily="34" charset="0"/>
                <a:cs typeface="Calibri" panose="020F0502020204030204" pitchFamily="34" charset="0"/>
                <a:sym typeface="Wingdings" panose="05000000000000000000" pitchFamily="2" charset="2"/>
              </a:rPr>
              <a:t></a:t>
            </a:r>
            <a:r>
              <a:rPr lang="de-DE" sz="1600" b="1" dirty="0">
                <a:solidFill>
                  <a:srgbClr val="C00000"/>
                </a:solidFill>
                <a:latin typeface="Calibri" panose="020F0502020204030204" pitchFamily="34" charset="0"/>
                <a:cs typeface="Calibri" panose="020F0502020204030204" pitchFamily="34" charset="0"/>
                <a:sym typeface="Wingdings" panose="05000000000000000000" pitchFamily="2" charset="2"/>
              </a:rPr>
              <a:t> not possible </a:t>
            </a:r>
            <a:r>
              <a:rPr lang="de-DE" sz="1600" b="1" dirty="0" err="1">
                <a:solidFill>
                  <a:srgbClr val="C00000"/>
                </a:solidFill>
                <a:latin typeface="Calibri" panose="020F0502020204030204" pitchFamily="34" charset="0"/>
                <a:cs typeface="Calibri" panose="020F0502020204030204" pitchFamily="34" charset="0"/>
                <a:sym typeface="Wingdings" panose="05000000000000000000" pitchFamily="2" charset="2"/>
              </a:rPr>
              <a:t>with</a:t>
            </a:r>
            <a:r>
              <a:rPr lang="de-DE" sz="1600" b="1" dirty="0">
                <a:solidFill>
                  <a:srgbClr val="C00000"/>
                </a:solidFill>
                <a:latin typeface="Calibri" panose="020F0502020204030204" pitchFamily="34" charset="0"/>
                <a:cs typeface="Calibri" panose="020F0502020204030204" pitchFamily="34" charset="0"/>
                <a:sym typeface="Wingdings" panose="05000000000000000000" pitchFamily="2" charset="2"/>
              </a:rPr>
              <a:t> MC </a:t>
            </a:r>
            <a:r>
              <a:rPr lang="de-DE" sz="1600" b="1" dirty="0" err="1">
                <a:solidFill>
                  <a:srgbClr val="C00000"/>
                </a:solidFill>
                <a:latin typeface="Calibri" panose="020F0502020204030204" pitchFamily="34" charset="0"/>
                <a:cs typeface="Calibri" panose="020F0502020204030204" pitchFamily="34" charset="0"/>
                <a:sym typeface="Wingdings" panose="05000000000000000000" pitchFamily="2" charset="2"/>
              </a:rPr>
              <a:t>methods</a:t>
            </a:r>
            <a:r>
              <a:rPr lang="de-DE" sz="1600" b="1" dirty="0">
                <a:solidFill>
                  <a:srgbClr val="C00000"/>
                </a:solidFill>
                <a:latin typeface="Calibri" panose="020F0502020204030204" pitchFamily="34" charset="0"/>
                <a:cs typeface="Calibri" panose="020F0502020204030204" pitchFamily="34" charset="0"/>
                <a:sym typeface="Wingdings" panose="05000000000000000000" pitchFamily="2" charset="2"/>
              </a:rPr>
              <a:t> </a:t>
            </a:r>
            <a:endParaRPr lang="en-US" sz="1600" b="1" dirty="0" err="1">
              <a:solidFill>
                <a:srgbClr val="C00000"/>
              </a:solidFill>
              <a:latin typeface="Calibri" panose="020F0502020204030204" pitchFamily="34" charset="0"/>
              <a:cs typeface="Calibri" panose="020F0502020204030204" pitchFamily="34" charset="0"/>
            </a:endParaRPr>
          </a:p>
        </p:txBody>
      </p:sp>
      <p:sp>
        <p:nvSpPr>
          <p:cNvPr id="29" name="Textfeld 28">
            <a:extLst>
              <a:ext uri="{FF2B5EF4-FFF2-40B4-BE49-F238E27FC236}">
                <a16:creationId xmlns:a16="http://schemas.microsoft.com/office/drawing/2014/main" id="{8DA6296C-C71C-4A10-917F-B8D058E0C730}"/>
              </a:ext>
            </a:extLst>
          </p:cNvPr>
          <p:cNvSpPr txBox="1"/>
          <p:nvPr/>
        </p:nvSpPr>
        <p:spPr>
          <a:xfrm>
            <a:off x="263352" y="3499842"/>
            <a:ext cx="5112568" cy="3385542"/>
          </a:xfrm>
          <a:prstGeom prst="rect">
            <a:avLst/>
          </a:prstGeom>
          <a:noFill/>
        </p:spPr>
        <p:txBody>
          <a:bodyPr wrap="square" rtlCol="0">
            <a:spAutoFit/>
          </a:bodyPr>
          <a:lstStyle/>
          <a:p>
            <a:pPr marL="361950" indent="-361950">
              <a:spcBef>
                <a:spcPts val="600"/>
              </a:spcBef>
              <a:buClr>
                <a:schemeClr val="accent2"/>
              </a:buClr>
              <a:buSzPct val="100000"/>
              <a:buFont typeface="Wingdings" panose="05000000000000000000" pitchFamily="2" charset="2"/>
              <a:buChar char="Ø"/>
            </a:pPr>
            <a:r>
              <a:rPr lang="de-DE" sz="2000" dirty="0">
                <a:latin typeface="Calibri" panose="020F0502020204030204" pitchFamily="34" charset="0"/>
                <a:cs typeface="Calibri" panose="020F0502020204030204" pitchFamily="34" charset="0"/>
              </a:rPr>
              <a:t>Very </a:t>
            </a:r>
            <a:r>
              <a:rPr lang="de-DE" sz="2000" dirty="0" err="1">
                <a:latin typeface="Calibri" panose="020F0502020204030204" pitchFamily="34" charset="0"/>
                <a:cs typeface="Calibri" panose="020F0502020204030204" pitchFamily="34" charset="0"/>
              </a:rPr>
              <a:t>similar</a:t>
            </a:r>
            <a:r>
              <a:rPr lang="de-DE" sz="2000" dirty="0">
                <a:latin typeface="Calibri" panose="020F0502020204030204" pitchFamily="34" charset="0"/>
                <a:cs typeface="Calibri" panose="020F0502020204030204" pitchFamily="34" charset="0"/>
              </a:rPr>
              <a:t> </a:t>
            </a:r>
            <a:r>
              <a:rPr lang="de-DE" sz="2000" dirty="0" err="1">
                <a:latin typeface="Calibri" panose="020F0502020204030204" pitchFamily="34" charset="0"/>
                <a:cs typeface="Calibri" panose="020F0502020204030204" pitchFamily="34" charset="0"/>
              </a:rPr>
              <a:t>approach</a:t>
            </a:r>
            <a:r>
              <a:rPr lang="de-DE" sz="2000" dirty="0">
                <a:latin typeface="Calibri" panose="020F0502020204030204" pitchFamily="34" charset="0"/>
                <a:cs typeface="Calibri" panose="020F0502020204030204" pitchFamily="34" charset="0"/>
              </a:rPr>
              <a:t> </a:t>
            </a:r>
            <a:r>
              <a:rPr lang="de-DE" sz="2000" dirty="0" err="1">
                <a:latin typeface="Calibri" panose="020F0502020204030204" pitchFamily="34" charset="0"/>
                <a:cs typeface="Calibri" panose="020F0502020204030204" pitchFamily="34" charset="0"/>
              </a:rPr>
              <a:t>for</a:t>
            </a:r>
            <a:r>
              <a:rPr lang="de-DE" sz="2000" dirty="0">
                <a:latin typeface="Calibri" panose="020F0502020204030204" pitchFamily="34" charset="0"/>
                <a:cs typeface="Calibri" panose="020F0502020204030204" pitchFamily="34" charset="0"/>
              </a:rPr>
              <a:t> </a:t>
            </a:r>
            <a:br>
              <a:rPr lang="de-DE" sz="2000" dirty="0">
                <a:latin typeface="Calibri" panose="020F0502020204030204" pitchFamily="34" charset="0"/>
                <a:cs typeface="Calibri" panose="020F0502020204030204" pitchFamily="34" charset="0"/>
              </a:rPr>
            </a:br>
            <a:r>
              <a:rPr lang="de-DE" sz="2000" b="1" dirty="0">
                <a:latin typeface="Calibri" panose="020F0502020204030204" pitchFamily="34" charset="0"/>
                <a:cs typeface="Calibri" panose="020F0502020204030204" pitchFamily="34" charset="0"/>
              </a:rPr>
              <a:t>Flight Gate </a:t>
            </a:r>
            <a:r>
              <a:rPr lang="de-DE" sz="2000" b="1" dirty="0" err="1">
                <a:latin typeface="Calibri" panose="020F0502020204030204" pitchFamily="34" charset="0"/>
                <a:cs typeface="Calibri" panose="020F0502020204030204" pitchFamily="34" charset="0"/>
              </a:rPr>
              <a:t>Assignment</a:t>
            </a:r>
            <a:r>
              <a:rPr lang="de-DE" sz="2000" b="1" dirty="0">
                <a:latin typeface="Calibri" panose="020F0502020204030204" pitchFamily="34" charset="0"/>
                <a:cs typeface="Calibri" panose="020F0502020204030204" pitchFamily="34" charset="0"/>
              </a:rPr>
              <a:t> </a:t>
            </a:r>
            <a:r>
              <a:rPr lang="de-DE" sz="2000" b="1" dirty="0" err="1">
                <a:latin typeface="Calibri" panose="020F0502020204030204" pitchFamily="34" charset="0"/>
                <a:cs typeface="Calibri" panose="020F0502020204030204" pitchFamily="34" charset="0"/>
              </a:rPr>
              <a:t>Optimization</a:t>
            </a:r>
            <a:br>
              <a:rPr lang="de-DE" sz="2000" dirty="0">
                <a:latin typeface="Calibri" panose="020F0502020204030204" pitchFamily="34" charset="0"/>
                <a:cs typeface="Calibri" panose="020F0502020204030204" pitchFamily="34" charset="0"/>
              </a:rPr>
            </a:br>
            <a:r>
              <a:rPr lang="en-US" sz="2000" dirty="0"/>
              <a:t>find lowest energy ⇔ shortest path</a:t>
            </a:r>
            <a:br>
              <a:rPr lang="en-US" sz="2000" dirty="0"/>
            </a:br>
            <a:r>
              <a:rPr lang="en-US" sz="2000" dirty="0"/>
              <a:t>same mathematics for problems in traffic, logistics, aerospace, ...   </a:t>
            </a:r>
            <a:r>
              <a:rPr lang="en-US" sz="1400" dirty="0"/>
              <a:t>   </a:t>
            </a:r>
          </a:p>
          <a:p>
            <a:pPr>
              <a:spcBef>
                <a:spcPts val="600"/>
              </a:spcBef>
              <a:buClr>
                <a:schemeClr val="accent2"/>
              </a:buClr>
              <a:buSzPct val="100000"/>
            </a:pPr>
            <a:r>
              <a:rPr lang="en-US" sz="1400" dirty="0"/>
              <a:t>Theoretical optimization:</a:t>
            </a:r>
            <a:br>
              <a:rPr lang="en-US" sz="1400" dirty="0"/>
            </a:br>
            <a:r>
              <a:rPr lang="en-US" sz="1400" dirty="0"/>
              <a:t>Y. Chai, L. </a:t>
            </a:r>
            <a:r>
              <a:rPr lang="en-US" sz="1400" dirty="0" err="1"/>
              <a:t>Funcke</a:t>
            </a:r>
            <a:r>
              <a:rPr lang="en-US" sz="1400" dirty="0"/>
              <a:t>, T. Hartung, S. </a:t>
            </a:r>
            <a:r>
              <a:rPr lang="en-US" sz="1400" dirty="0" err="1"/>
              <a:t>Kühn</a:t>
            </a:r>
            <a:r>
              <a:rPr lang="en-US" sz="1400" dirty="0"/>
              <a:t>, T. </a:t>
            </a:r>
            <a:r>
              <a:rPr lang="en-US" sz="1400" dirty="0" err="1"/>
              <a:t>Stollenwerk</a:t>
            </a:r>
            <a:r>
              <a:rPr lang="en-US" sz="1400" dirty="0"/>
              <a:t>, </a:t>
            </a:r>
            <a:br>
              <a:rPr lang="en-US" sz="1400" dirty="0"/>
            </a:br>
            <a:r>
              <a:rPr lang="en-US" sz="1400" dirty="0"/>
              <a:t>P. </a:t>
            </a:r>
            <a:r>
              <a:rPr lang="en-US" sz="1400" dirty="0" err="1"/>
              <a:t>Stornati</a:t>
            </a:r>
            <a:r>
              <a:rPr lang="en-US" sz="1400" dirty="0"/>
              <a:t>, K. Jansen, arXiv:2302.11595</a:t>
            </a:r>
            <a:br>
              <a:rPr lang="en-US" sz="1400" dirty="0"/>
            </a:br>
            <a:r>
              <a:rPr lang="en-US" sz="1400" dirty="0"/>
              <a:t>Hardware Runs:</a:t>
            </a:r>
            <a:br>
              <a:rPr lang="en-US" sz="1400" dirty="0"/>
            </a:br>
            <a:r>
              <a:rPr lang="en-US" sz="1400" dirty="0"/>
              <a:t>Y. Chai, E. </a:t>
            </a:r>
            <a:r>
              <a:rPr lang="en-US" sz="1400" dirty="0" err="1"/>
              <a:t>Epifanovsky</a:t>
            </a:r>
            <a:r>
              <a:rPr lang="en-US" sz="1400" dirty="0"/>
              <a:t>, K. Jansen, A. Kaushik, S. </a:t>
            </a:r>
            <a:r>
              <a:rPr lang="en-US" sz="1400" dirty="0" err="1"/>
              <a:t>Kühn</a:t>
            </a:r>
            <a:r>
              <a:rPr lang="en-US" sz="1400" dirty="0"/>
              <a:t>, arxiv:2309.09686</a:t>
            </a:r>
          </a:p>
          <a:p>
            <a:pPr>
              <a:spcBef>
                <a:spcPts val="600"/>
              </a:spcBef>
              <a:buClr>
                <a:schemeClr val="accent2"/>
              </a:buClr>
              <a:buSzPct val="100000"/>
            </a:pPr>
            <a:r>
              <a:rPr lang="de-DE" sz="2000" dirty="0">
                <a:latin typeface="Calibri" panose="020F0502020204030204" pitchFamily="34" charset="0"/>
                <a:cs typeface="Calibri" panose="020F0502020204030204" pitchFamily="34" charset="0"/>
              </a:rPr>
              <a:t> </a:t>
            </a:r>
            <a:endParaRPr lang="en-US" sz="2000" dirty="0">
              <a:latin typeface="Calibri" panose="020F0502020204030204" pitchFamily="34" charset="0"/>
              <a:cs typeface="Calibri" panose="020F0502020204030204" pitchFamily="34" charset="0"/>
            </a:endParaRPr>
          </a:p>
        </p:txBody>
      </p:sp>
      <p:sp>
        <p:nvSpPr>
          <p:cNvPr id="3" name="Textfeld 2">
            <a:extLst>
              <a:ext uri="{FF2B5EF4-FFF2-40B4-BE49-F238E27FC236}">
                <a16:creationId xmlns:a16="http://schemas.microsoft.com/office/drawing/2014/main" id="{09EE40A8-87F5-4776-BBDB-4305E718A6E6}"/>
              </a:ext>
            </a:extLst>
          </p:cNvPr>
          <p:cNvSpPr txBox="1"/>
          <p:nvPr/>
        </p:nvSpPr>
        <p:spPr>
          <a:xfrm>
            <a:off x="7682444" y="2546901"/>
            <a:ext cx="4390220" cy="954107"/>
          </a:xfrm>
          <a:prstGeom prst="rect">
            <a:avLst/>
          </a:prstGeom>
          <a:noFill/>
        </p:spPr>
        <p:txBody>
          <a:bodyPr wrap="square" rtlCol="0">
            <a:spAutoFit/>
          </a:bodyPr>
          <a:lstStyle/>
          <a:p>
            <a:r>
              <a:rPr lang="en-US" sz="1400" i="1" dirty="0">
                <a:latin typeface="Calibri" panose="020F0502020204030204" pitchFamily="34" charset="0"/>
                <a:cs typeface="Calibri" panose="020F0502020204030204" pitchFamily="34" charset="0"/>
              </a:rPr>
              <a:t>Clemente G. et al,  Strategies for the Determination of the Running Coupling of (2+1)-dimensional QED with Quantum Computing, </a:t>
            </a:r>
            <a:r>
              <a:rPr lang="en-US" sz="1400" i="1" dirty="0">
                <a:latin typeface="Calibri" panose="020F0502020204030204" pitchFamily="34" charset="0"/>
                <a:cs typeface="Calibri" panose="020F0502020204030204" pitchFamily="34" charset="0"/>
                <a:hlinkClick r:id="rId6"/>
              </a:rPr>
              <a:t>https://arxiv.org/abs/2206.12454</a:t>
            </a:r>
            <a:br>
              <a:rPr lang="en-US" sz="1400" i="1" dirty="0">
                <a:latin typeface="Calibri" panose="020F0502020204030204" pitchFamily="34" charset="0"/>
                <a:cs typeface="Calibri" panose="020F0502020204030204" pitchFamily="34" charset="0"/>
              </a:rPr>
            </a:br>
            <a:endParaRPr lang="en-US" sz="1400" i="1" dirty="0">
              <a:latin typeface="Calibri" panose="020F0502020204030204" pitchFamily="34" charset="0"/>
              <a:cs typeface="Calibri" panose="020F0502020204030204" pitchFamily="34" charset="0"/>
            </a:endParaRPr>
          </a:p>
        </p:txBody>
      </p:sp>
      <p:sp>
        <p:nvSpPr>
          <p:cNvPr id="11" name="Rectangle 4">
            <a:extLst>
              <a:ext uri="{FF2B5EF4-FFF2-40B4-BE49-F238E27FC236}">
                <a16:creationId xmlns:a16="http://schemas.microsoft.com/office/drawing/2014/main" id="{2154D8A0-8355-44EF-86D8-E4BE8E8F1F40}"/>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Arial" panose="020B0604020202020204" pitchFamily="34" charset="0"/>
              </a:rPr>
              <a:t>arXiv:2206.12454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20" name="Grafik 19">
            <a:extLst>
              <a:ext uri="{FF2B5EF4-FFF2-40B4-BE49-F238E27FC236}">
                <a16:creationId xmlns:a16="http://schemas.microsoft.com/office/drawing/2014/main" id="{27EC9226-53DA-482B-8BB3-4D9410B5F0CA}"/>
              </a:ext>
            </a:extLst>
          </p:cNvPr>
          <p:cNvPicPr>
            <a:picLocks noChangeAspect="1"/>
          </p:cNvPicPr>
          <p:nvPr/>
        </p:nvPicPr>
        <p:blipFill>
          <a:blip r:embed="rId7"/>
          <a:stretch>
            <a:fillRect/>
          </a:stretch>
        </p:blipFill>
        <p:spPr>
          <a:xfrm>
            <a:off x="5070079" y="3656249"/>
            <a:ext cx="6678166" cy="2797087"/>
          </a:xfrm>
          <a:prstGeom prst="rect">
            <a:avLst/>
          </a:prstGeom>
        </p:spPr>
      </p:pic>
      <p:pic>
        <p:nvPicPr>
          <p:cNvPr id="16" name="Grafik 15">
            <a:extLst>
              <a:ext uri="{FF2B5EF4-FFF2-40B4-BE49-F238E27FC236}">
                <a16:creationId xmlns:a16="http://schemas.microsoft.com/office/drawing/2014/main" id="{7D7B60E4-43BC-484F-B025-80F86C498AD9}"/>
              </a:ext>
            </a:extLst>
          </p:cNvPr>
          <p:cNvPicPr>
            <a:picLocks noChangeAspect="1"/>
          </p:cNvPicPr>
          <p:nvPr/>
        </p:nvPicPr>
        <p:blipFill rotWithShape="1">
          <a:blip r:embed="rId8"/>
          <a:srcRect t="79342" r="50818"/>
          <a:stretch/>
        </p:blipFill>
        <p:spPr>
          <a:xfrm>
            <a:off x="10547592" y="98988"/>
            <a:ext cx="927877" cy="375178"/>
          </a:xfrm>
          <a:prstGeom prst="rect">
            <a:avLst/>
          </a:prstGeom>
        </p:spPr>
      </p:pic>
      <p:pic>
        <p:nvPicPr>
          <p:cNvPr id="17" name="Grafik 16" descr="Logo DESY">
            <a:extLst>
              <a:ext uri="{FF2B5EF4-FFF2-40B4-BE49-F238E27FC236}">
                <a16:creationId xmlns:a16="http://schemas.microsoft.com/office/drawing/2014/main" id="{FFF074DD-AABC-4221-B5DE-8F3F455492B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498674" y="116632"/>
            <a:ext cx="374969" cy="375178"/>
          </a:xfrm>
          <a:prstGeom prst="rect">
            <a:avLst/>
          </a:prstGeom>
        </p:spPr>
      </p:pic>
      <p:sp>
        <p:nvSpPr>
          <p:cNvPr id="18" name="Google Shape;346;g2064f897c89_0_432">
            <a:extLst>
              <a:ext uri="{FF2B5EF4-FFF2-40B4-BE49-F238E27FC236}">
                <a16:creationId xmlns:a16="http://schemas.microsoft.com/office/drawing/2014/main" id="{DED0114A-CBFB-49CE-94F4-A8DC6F2F0141}"/>
              </a:ext>
            </a:extLst>
          </p:cNvPr>
          <p:cNvSpPr txBox="1">
            <a:spLocks noGrp="1"/>
          </p:cNvSpPr>
          <p:nvPr>
            <p:ph type="ftr" idx="11"/>
          </p:nvPr>
        </p:nvSpPr>
        <p:spPr>
          <a:xfrm>
            <a:off x="971599" y="6580801"/>
            <a:ext cx="10236969" cy="160568"/>
          </a:xfrm>
          <a:prstGeom prst="rect">
            <a:avLst/>
          </a:prstGeom>
          <a:noFill/>
          <a:ln>
            <a:noFill/>
          </a:ln>
        </p:spPr>
        <p:txBody>
          <a:bodyPr spcFirstLastPara="1" wrap="square" lIns="0" tIns="0" rIns="0" bIns="0" anchor="t" anchorCtr="0">
            <a:noAutofit/>
          </a:bodyPr>
          <a:lstStyle/>
          <a:p>
            <a:pPr lvl="0"/>
            <a:r>
              <a:rPr lang="en-US" dirty="0"/>
              <a:t>Kerstin Borras          |          Quantum Computing and Quantum Machine Learning          |                      CEPC 2023 Workshop                 |                        27</a:t>
            </a:r>
            <a:r>
              <a:rPr lang="en-US" baseline="30000" dirty="0"/>
              <a:t>th</a:t>
            </a:r>
            <a:r>
              <a:rPr lang="en-US" dirty="0"/>
              <a:t> October  2023</a:t>
            </a:r>
            <a:endParaRPr dirty="0"/>
          </a:p>
        </p:txBody>
      </p:sp>
    </p:spTree>
    <p:controls>
      <mc:AlternateContent xmlns:mc="http://schemas.openxmlformats.org/markup-compatibility/2006">
        <mc:Choice xmlns:v="urn:schemas-microsoft-com:vml" Requires="v">
          <p:control spid="2071" name="HTMLText1" r:id="rId2" imgW="914400" imgH="228600"/>
        </mc:Choice>
        <mc:Fallback>
          <p:control name="HTMLText1" r:id="rId2" imgW="914400" imgH="228600">
            <p:pic>
              <p:nvPicPr>
                <p:cNvPr id="12" name="HTMLText1">
                  <a:extLst>
                    <a:ext uri="{FF2B5EF4-FFF2-40B4-BE49-F238E27FC236}">
                      <a16:creationId xmlns:a16="http://schemas.microsoft.com/office/drawing/2014/main" id="{1A4E7DAF-A091-431F-8A49-4265F64E9A5A}"/>
                    </a:ext>
                  </a:extLst>
                </p:cNvPr>
                <p:cNvPicPr preferRelativeResize="0">
                  <a:picLocks noChangeArrowheads="1" noChangeShapeType="1"/>
                </p:cNvPicPr>
                <p:nvPr/>
              </p:nvPicPr>
              <p:blipFill>
                <a:blip r:embed="rId10"/>
                <a:srcRect/>
                <a:stretch>
                  <a:fillRect/>
                </a:stretch>
              </p:blipFill>
              <p:spPr bwMode="auto">
                <a:xfrm>
                  <a:off x="0" y="0"/>
                  <a:ext cx="914400" cy="228600"/>
                </a:xfrm>
                <a:prstGeom prst="rect">
                  <a:avLst/>
                </a:prstGeom>
                <a:noFill/>
                <a:ln w="9525">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p:controls>
    <p:extLst>
      <p:ext uri="{BB962C8B-B14F-4D97-AF65-F5344CB8AC3E}">
        <p14:creationId xmlns:p14="http://schemas.microsoft.com/office/powerpoint/2010/main" val="461881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Google Shape;223;p32"/>
          <p:cNvSpPr txBox="1">
            <a:spLocks noGrp="1"/>
          </p:cNvSpPr>
          <p:nvPr>
            <p:ph type="title"/>
          </p:nvPr>
        </p:nvSpPr>
        <p:spPr>
          <a:xfrm>
            <a:off x="407368" y="366311"/>
            <a:ext cx="11376000" cy="451200"/>
          </a:xfrm>
          <a:prstGeom prst="rect">
            <a:avLst/>
          </a:prstGeom>
          <a:noFill/>
          <a:ln>
            <a:noFill/>
          </a:ln>
        </p:spPr>
        <p:txBody>
          <a:bodyPr spcFirstLastPara="1" wrap="square" lIns="0" tIns="0" rIns="0" bIns="0" anchor="t" anchorCtr="0">
            <a:noAutofit/>
          </a:bodyPr>
          <a:lstStyle/>
          <a:p>
            <a:pPr lvl="0">
              <a:buSzPts val="3000"/>
            </a:pPr>
            <a:r>
              <a:rPr lang="de-DE" dirty="0">
                <a:latin typeface="Calibri" panose="020F0502020204030204" pitchFamily="34" charset="0"/>
                <a:cs typeface="Calibri" panose="020F0502020204030204" pitchFamily="34" charset="0"/>
              </a:rPr>
              <a:t>Methods </a:t>
            </a:r>
            <a:r>
              <a:rPr lang="de-DE" dirty="0" err="1">
                <a:latin typeface="Calibri" panose="020F0502020204030204" pitchFamily="34" charset="0"/>
                <a:cs typeface="Calibri" panose="020F0502020204030204" pitchFamily="34" charset="0"/>
              </a:rPr>
              <a:t>for</a:t>
            </a:r>
            <a:r>
              <a:rPr lang="de-DE" dirty="0">
                <a:latin typeface="Calibri" panose="020F0502020204030204" pitchFamily="34" charset="0"/>
                <a:cs typeface="Calibri" panose="020F0502020204030204" pitchFamily="34" charset="0"/>
              </a:rPr>
              <a:t> reliable Quantum Computing </a:t>
            </a:r>
            <a:r>
              <a:rPr lang="de-DE" dirty="0" err="1">
                <a:latin typeface="Calibri" panose="020F0502020204030204" pitchFamily="34" charset="0"/>
                <a:cs typeface="Calibri" panose="020F0502020204030204" pitchFamily="34" charset="0"/>
              </a:rPr>
              <a:t>Calculations</a:t>
            </a:r>
            <a:endParaRPr lang="en-US" dirty="0">
              <a:latin typeface="Calibri" panose="020F0502020204030204" pitchFamily="34" charset="0"/>
              <a:cs typeface="Calibri" panose="020F0502020204030204" pitchFamily="34" charset="0"/>
            </a:endParaRPr>
          </a:p>
        </p:txBody>
      </p:sp>
      <p:sp>
        <p:nvSpPr>
          <p:cNvPr id="225" name="Google Shape;225;p32"/>
          <p:cNvSpPr txBox="1">
            <a:spLocks noGrp="1"/>
          </p:cNvSpPr>
          <p:nvPr>
            <p:ph type="body" idx="1"/>
          </p:nvPr>
        </p:nvSpPr>
        <p:spPr>
          <a:xfrm>
            <a:off x="407368" y="817500"/>
            <a:ext cx="11376000" cy="379200"/>
          </a:xfrm>
          <a:prstGeom prst="rect">
            <a:avLst/>
          </a:prstGeom>
          <a:noFill/>
          <a:ln>
            <a:noFill/>
          </a:ln>
        </p:spPr>
        <p:txBody>
          <a:bodyPr spcFirstLastPara="1" wrap="square" lIns="0" tIns="0" rIns="0" bIns="0" anchor="t" anchorCtr="0">
            <a:noAutofit/>
          </a:bodyPr>
          <a:lstStyle/>
          <a:p>
            <a:pPr marL="0" lvl="0" indent="0" algn="l" rtl="0">
              <a:lnSpc>
                <a:spcPct val="110000"/>
              </a:lnSpc>
              <a:spcBef>
                <a:spcPts val="0"/>
              </a:spcBef>
              <a:spcAft>
                <a:spcPts val="0"/>
              </a:spcAft>
              <a:buClr>
                <a:schemeClr val="accent2"/>
              </a:buClr>
              <a:buSzPts val="1800"/>
              <a:buNone/>
            </a:pPr>
            <a:r>
              <a:rPr lang="de-DE" dirty="0">
                <a:latin typeface="Calibri" panose="020F0502020204030204" pitchFamily="34" charset="0"/>
                <a:cs typeface="Calibri" panose="020F0502020204030204" pitchFamily="34" charset="0"/>
              </a:rPr>
              <a:t>I</a:t>
            </a:r>
            <a:r>
              <a:rPr lang="en-US" dirty="0" err="1">
                <a:latin typeface="Calibri" panose="020F0502020204030204" pitchFamily="34" charset="0"/>
                <a:cs typeface="Calibri" panose="020F0502020204030204" pitchFamily="34" charset="0"/>
              </a:rPr>
              <a:t>ncrease</a:t>
            </a:r>
            <a:r>
              <a:rPr lang="en-US" dirty="0">
                <a:latin typeface="Calibri" panose="020F0502020204030204" pitchFamily="34" charset="0"/>
                <a:cs typeface="Calibri" panose="020F0502020204030204" pitchFamily="34" charset="0"/>
              </a:rPr>
              <a:t> the Reliability for Quantum Computing Calculations</a:t>
            </a:r>
            <a:endParaRPr dirty="0">
              <a:latin typeface="Calibri" panose="020F0502020204030204" pitchFamily="34" charset="0"/>
              <a:cs typeface="Calibri" panose="020F0502020204030204" pitchFamily="34" charset="0"/>
            </a:endParaRPr>
          </a:p>
        </p:txBody>
      </p:sp>
      <p:sp>
        <p:nvSpPr>
          <p:cNvPr id="226" name="Google Shape;226;p32"/>
          <p:cNvSpPr txBox="1">
            <a:spLocks noGrp="1"/>
          </p:cNvSpPr>
          <p:nvPr>
            <p:ph type="body" idx="2"/>
          </p:nvPr>
        </p:nvSpPr>
        <p:spPr>
          <a:xfrm>
            <a:off x="425425" y="854964"/>
            <a:ext cx="10855152" cy="5022308"/>
          </a:xfrm>
          <a:prstGeom prst="rect">
            <a:avLst/>
          </a:prstGeom>
          <a:noFill/>
          <a:ln>
            <a:noFill/>
          </a:ln>
        </p:spPr>
        <p:txBody>
          <a:bodyPr spcFirstLastPara="1" wrap="square" lIns="0" tIns="0" rIns="0" bIns="0" anchor="t" anchorCtr="0">
            <a:noAutofit/>
          </a:bodyPr>
          <a:lstStyle/>
          <a:p>
            <a:pPr marL="0" lvl="0" indent="0" algn="l" rtl="0">
              <a:lnSpc>
                <a:spcPct val="100000"/>
              </a:lnSpc>
              <a:spcBef>
                <a:spcPts val="600"/>
              </a:spcBef>
              <a:spcAft>
                <a:spcPts val="0"/>
              </a:spcAft>
              <a:buClr>
                <a:schemeClr val="dk1"/>
              </a:buClr>
              <a:buSzPts val="1800"/>
              <a:buNone/>
            </a:pPr>
            <a:endParaRPr sz="2400" dirty="0">
              <a:latin typeface="Calibri" panose="020F0502020204030204" pitchFamily="34" charset="0"/>
              <a:cs typeface="Calibri" panose="020F0502020204030204" pitchFamily="34" charset="0"/>
            </a:endParaRPr>
          </a:p>
          <a:p>
            <a:pPr marL="361950" lvl="0" indent="-361950">
              <a:lnSpc>
                <a:spcPct val="100000"/>
              </a:lnSpc>
              <a:spcBef>
                <a:spcPts val="600"/>
              </a:spcBef>
              <a:buClr>
                <a:schemeClr val="accent2"/>
              </a:buClr>
              <a:buSzPct val="100000"/>
              <a:buFont typeface="Wingdings" panose="05000000000000000000" pitchFamily="2" charset="2"/>
              <a:buChar char="Ø"/>
            </a:pPr>
            <a:r>
              <a:rPr lang="en-US" sz="2000" b="1" dirty="0">
                <a:latin typeface="Calibri" panose="020F0502020204030204" pitchFamily="34" charset="0"/>
                <a:cs typeface="Calibri" panose="020F0502020204030204" pitchFamily="34" charset="0"/>
              </a:rPr>
              <a:t>Example for Error Mitigation </a:t>
            </a:r>
            <a:r>
              <a:rPr lang="en-US" sz="2000" dirty="0">
                <a:latin typeface="Calibri" panose="020F0502020204030204" pitchFamily="34" charset="0"/>
                <a:cs typeface="Calibri" panose="020F0502020204030204" pitchFamily="34" charset="0"/>
              </a:rPr>
              <a:t>in V</a:t>
            </a:r>
            <a:r>
              <a:rPr lang="en-US" dirty="0"/>
              <a:t>ariational Quantum Simulation </a:t>
            </a:r>
            <a:r>
              <a:rPr lang="en-US" sz="2000" b="1" dirty="0">
                <a:latin typeface="Calibri" panose="020F0502020204030204" pitchFamily="34" charset="0"/>
                <a:cs typeface="Calibri" panose="020F0502020204030204" pitchFamily="34" charset="0"/>
              </a:rPr>
              <a:t>VQS</a:t>
            </a:r>
            <a:endParaRPr lang="de-DE" sz="2000" b="1" dirty="0">
              <a:latin typeface="Calibri" panose="020F0502020204030204" pitchFamily="34" charset="0"/>
              <a:cs typeface="Calibri" panose="020F0502020204030204" pitchFamily="34" charset="0"/>
            </a:endParaRPr>
          </a:p>
          <a:p>
            <a:pPr marL="534988" lvl="1" indent="-174625">
              <a:spcBef>
                <a:spcPts val="600"/>
              </a:spcBef>
              <a:buClr>
                <a:schemeClr val="tx1"/>
              </a:buClr>
              <a:buSzPct val="100000"/>
              <a:buFont typeface="Wingdings" panose="05000000000000000000" pitchFamily="2" charset="2"/>
              <a:buChar char="§"/>
            </a:pPr>
            <a:r>
              <a:rPr lang="de-DE" sz="1800" dirty="0">
                <a:latin typeface="Calibri" panose="020F0502020204030204" pitchFamily="34" charset="0"/>
                <a:cs typeface="Calibri" panose="020F0502020204030204" pitchFamily="34" charset="0"/>
              </a:rPr>
              <a:t>Model in C</a:t>
            </a:r>
            <a:r>
              <a:rPr lang="en-US" sz="1800" dirty="0" err="1">
                <a:latin typeface="Calibri" panose="020F0502020204030204" pitchFamily="34" charset="0"/>
                <a:cs typeface="Calibri" panose="020F0502020204030204" pitchFamily="34" charset="0"/>
              </a:rPr>
              <a:t>ondensed</a:t>
            </a:r>
            <a:r>
              <a:rPr lang="en-US" sz="1800" dirty="0">
                <a:latin typeface="Calibri" panose="020F0502020204030204" pitchFamily="34" charset="0"/>
                <a:cs typeface="Calibri" panose="020F0502020204030204" pitchFamily="34" charset="0"/>
              </a:rPr>
              <a:t> Matter Physics:    </a:t>
            </a:r>
            <a:br>
              <a:rPr lang="en-US" sz="1800" dirty="0">
                <a:latin typeface="Calibri" panose="020F0502020204030204" pitchFamily="34" charset="0"/>
                <a:cs typeface="Calibri" panose="020F0502020204030204" pitchFamily="34" charset="0"/>
              </a:rPr>
            </a:br>
            <a:r>
              <a:rPr lang="en-US" sz="1800" dirty="0">
                <a:latin typeface="Calibri" panose="020F0502020204030204" pitchFamily="34" charset="0"/>
                <a:cs typeface="Calibri" panose="020F0502020204030204" pitchFamily="34" charset="0"/>
              </a:rPr>
              <a:t>1-Dimensional Heisenberg model, very prone to QC errors</a:t>
            </a:r>
            <a:br>
              <a:rPr lang="en-US" sz="1800" dirty="0">
                <a:latin typeface="Calibri" panose="020F0502020204030204" pitchFamily="34" charset="0"/>
                <a:cs typeface="Calibri" panose="020F0502020204030204" pitchFamily="34" charset="0"/>
              </a:rPr>
            </a:br>
            <a:r>
              <a:rPr lang="en-US" sz="1800" b="1" dirty="0">
                <a:solidFill>
                  <a:srgbClr val="C00000"/>
                </a:solidFill>
                <a:latin typeface="Calibri" panose="020F0502020204030204" pitchFamily="34" charset="0"/>
                <a:cs typeface="Calibri" panose="020F0502020204030204" pitchFamily="34" charset="0"/>
              </a:rPr>
              <a:t>Cured by own developed error mitigation methods</a:t>
            </a:r>
          </a:p>
        </p:txBody>
      </p:sp>
      <p:pic>
        <p:nvPicPr>
          <p:cNvPr id="2" name="Grafik 1">
            <a:extLst>
              <a:ext uri="{FF2B5EF4-FFF2-40B4-BE49-F238E27FC236}">
                <a16:creationId xmlns:a16="http://schemas.microsoft.com/office/drawing/2014/main" id="{E2BC805C-FA51-4CC5-9AFB-105911B9AECD}"/>
              </a:ext>
            </a:extLst>
          </p:cNvPr>
          <p:cNvPicPr>
            <a:picLocks noChangeAspect="1"/>
          </p:cNvPicPr>
          <p:nvPr/>
        </p:nvPicPr>
        <p:blipFill>
          <a:blip r:embed="rId3"/>
          <a:stretch>
            <a:fillRect/>
          </a:stretch>
        </p:blipFill>
        <p:spPr>
          <a:xfrm>
            <a:off x="7927758" y="1436081"/>
            <a:ext cx="3928881" cy="2640991"/>
          </a:xfrm>
          <a:prstGeom prst="rect">
            <a:avLst/>
          </a:prstGeom>
        </p:spPr>
      </p:pic>
      <p:pic>
        <p:nvPicPr>
          <p:cNvPr id="4" name="Grafik 3">
            <a:extLst>
              <a:ext uri="{FF2B5EF4-FFF2-40B4-BE49-F238E27FC236}">
                <a16:creationId xmlns:a16="http://schemas.microsoft.com/office/drawing/2014/main" id="{DC8BEB07-4939-43DD-B279-D00C7ACD8AE4}"/>
              </a:ext>
            </a:extLst>
          </p:cNvPr>
          <p:cNvPicPr>
            <a:picLocks noChangeAspect="1"/>
          </p:cNvPicPr>
          <p:nvPr/>
        </p:nvPicPr>
        <p:blipFill>
          <a:blip r:embed="rId4"/>
          <a:stretch>
            <a:fillRect/>
          </a:stretch>
        </p:blipFill>
        <p:spPr>
          <a:xfrm>
            <a:off x="5807968" y="1052736"/>
            <a:ext cx="6342743" cy="386647"/>
          </a:xfrm>
          <a:prstGeom prst="rect">
            <a:avLst/>
          </a:prstGeom>
        </p:spPr>
      </p:pic>
      <p:sp>
        <p:nvSpPr>
          <p:cNvPr id="6" name="Textfeld 5">
            <a:extLst>
              <a:ext uri="{FF2B5EF4-FFF2-40B4-BE49-F238E27FC236}">
                <a16:creationId xmlns:a16="http://schemas.microsoft.com/office/drawing/2014/main" id="{39761A69-C415-49EB-BFD2-4565C4055CEB}"/>
              </a:ext>
            </a:extLst>
          </p:cNvPr>
          <p:cNvSpPr txBox="1"/>
          <p:nvPr/>
        </p:nvSpPr>
        <p:spPr>
          <a:xfrm>
            <a:off x="335360" y="4149080"/>
            <a:ext cx="7394969" cy="2031325"/>
          </a:xfrm>
          <a:prstGeom prst="rect">
            <a:avLst/>
          </a:prstGeom>
          <a:noFill/>
        </p:spPr>
        <p:txBody>
          <a:bodyPr wrap="square" rtlCol="0">
            <a:spAutoFit/>
          </a:bodyPr>
          <a:lstStyle/>
          <a:p>
            <a:pPr marL="361950" marR="0" lvl="0" indent="-361950" algn="l" defTabSz="457200" rtl="0" eaLnBrk="1" fontAlgn="auto" latinLnBrk="0" hangingPunct="1">
              <a:lnSpc>
                <a:spcPct val="100000"/>
              </a:lnSpc>
              <a:spcBef>
                <a:spcPts val="600"/>
              </a:spcBef>
              <a:spcAft>
                <a:spcPts val="0"/>
              </a:spcAft>
              <a:buClr>
                <a:srgbClr val="EB6E0F"/>
              </a:buClr>
              <a:buSzPct val="100000"/>
              <a:buFont typeface="Wingdings" panose="05000000000000000000" pitchFamily="2" charset="2"/>
              <a:buChar char="Ø"/>
              <a:tabLst/>
              <a:defRPr/>
            </a:pPr>
            <a:r>
              <a:rPr kumimoji="0" lang="en-US" sz="2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Optimize Dimensional Expressivity of a Quantum Gate Circuit</a:t>
            </a:r>
            <a:endParaRPr kumimoji="0" lang="de-DE" sz="2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534988" marR="0" lvl="1" indent="-174625" algn="l" defTabSz="457200" rtl="0" eaLnBrk="1" fontAlgn="auto" latinLnBrk="0" hangingPunct="1">
              <a:lnSpc>
                <a:spcPct val="100000"/>
              </a:lnSpc>
              <a:spcBef>
                <a:spcPts val="600"/>
              </a:spcBef>
              <a:spcAft>
                <a:spcPts val="0"/>
              </a:spcAft>
              <a:buClr>
                <a:prstClr val="black"/>
              </a:buClr>
              <a:buSzPct val="100000"/>
              <a:buFont typeface="Wingdings" panose="05000000000000000000" pitchFamily="2" charset="2"/>
              <a:buChar char="§"/>
              <a:tabLst/>
              <a:defRPr/>
            </a:pPr>
            <a:r>
              <a:rPr kumimoji="0" lang="de-DE"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a:t>
            </a: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ate Operations </a:t>
            </a:r>
            <a:r>
              <a:rPr lang="en-US" dirty="0">
                <a:solidFill>
                  <a:prstClr val="black"/>
                </a:solidFill>
                <a:latin typeface="Calibri" panose="020F0502020204030204" pitchFamily="34" charset="0"/>
                <a:cs typeface="Calibri" panose="020F0502020204030204" pitchFamily="34" charset="0"/>
              </a:rPr>
              <a:t>are</a:t>
            </a: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lang="en-US" dirty="0" err="1">
                <a:solidFill>
                  <a:prstClr val="black"/>
                </a:solidFill>
                <a:latin typeface="Calibri" panose="020F0502020204030204" pitchFamily="34" charset="0"/>
                <a:cs typeface="Calibri" panose="020F0502020204030204" pitchFamily="34" charset="0"/>
              </a:rPr>
              <a:t>erroneus</a:t>
            </a: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534988" marR="0" lvl="1" indent="-174625" algn="l" defTabSz="457200" rtl="0" eaLnBrk="1" fontAlgn="auto" latinLnBrk="0" hangingPunct="1">
              <a:lnSpc>
                <a:spcPct val="100000"/>
              </a:lnSpc>
              <a:spcBef>
                <a:spcPts val="600"/>
              </a:spcBef>
              <a:spcAft>
                <a:spcPts val="0"/>
              </a:spcAft>
              <a:buClr>
                <a:prstClr val="black"/>
              </a:buClr>
              <a:buSzPct val="100000"/>
              <a:buFont typeface="Wingdings" panose="05000000000000000000" pitchFamily="2" charset="2"/>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Develop</a:t>
            </a:r>
            <a:r>
              <a:rPr kumimoji="0" lang="en-US" sz="18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methods for Dimensional Expressivity Analysis</a:t>
            </a:r>
            <a:b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br>
            <a:r>
              <a:rPr kumimoji="0" lang="en-US" sz="1800" b="1"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Generate as many/complicated states as possible </a:t>
            </a:r>
            <a:br>
              <a:rPr kumimoji="0" lang="en-US" sz="1800" b="1"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br>
            <a:r>
              <a:rPr kumimoji="0" lang="en-US" sz="1800" b="1"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with fewest number of gates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err="1">
              <a:ln>
                <a:noFill/>
              </a:ln>
              <a:solidFill>
                <a:prstClr val="black"/>
              </a:solidFill>
              <a:effectLst/>
              <a:uLnTx/>
              <a:uFillTx/>
              <a:latin typeface="Arial"/>
              <a:ea typeface="+mn-ea"/>
              <a:cs typeface="+mn-cs"/>
            </a:endParaRPr>
          </a:p>
        </p:txBody>
      </p:sp>
      <p:pic>
        <p:nvPicPr>
          <p:cNvPr id="12" name="Grafik 11">
            <a:extLst>
              <a:ext uri="{FF2B5EF4-FFF2-40B4-BE49-F238E27FC236}">
                <a16:creationId xmlns:a16="http://schemas.microsoft.com/office/drawing/2014/main" id="{5B2EB4BA-429C-420C-8C52-1D39A5B57003}"/>
              </a:ext>
            </a:extLst>
          </p:cNvPr>
          <p:cNvPicPr>
            <a:picLocks noChangeAspect="1"/>
          </p:cNvPicPr>
          <p:nvPr/>
        </p:nvPicPr>
        <p:blipFill>
          <a:blip r:embed="rId5"/>
          <a:stretch>
            <a:fillRect/>
          </a:stretch>
        </p:blipFill>
        <p:spPr>
          <a:xfrm>
            <a:off x="7730329" y="4149080"/>
            <a:ext cx="4126310" cy="2063460"/>
          </a:xfrm>
          <a:prstGeom prst="rect">
            <a:avLst/>
          </a:prstGeom>
        </p:spPr>
      </p:pic>
      <p:sp>
        <p:nvSpPr>
          <p:cNvPr id="10" name="Textfeld 9">
            <a:extLst>
              <a:ext uri="{FF2B5EF4-FFF2-40B4-BE49-F238E27FC236}">
                <a16:creationId xmlns:a16="http://schemas.microsoft.com/office/drawing/2014/main" id="{D2B514C1-3FB9-4A86-90D4-7501FC32F566}"/>
              </a:ext>
            </a:extLst>
          </p:cNvPr>
          <p:cNvSpPr txBox="1"/>
          <p:nvPr/>
        </p:nvSpPr>
        <p:spPr>
          <a:xfrm>
            <a:off x="1055440" y="2876743"/>
            <a:ext cx="6342744" cy="523220"/>
          </a:xfrm>
          <a:prstGeom prst="rect">
            <a:avLst/>
          </a:prstGeom>
          <a:noFill/>
          <a:ln>
            <a:noFill/>
          </a:ln>
        </p:spPr>
        <p:txBody>
          <a:bodyPr wrap="square" rtlCol="0">
            <a:spAutoFit/>
          </a:bodyPr>
          <a:lstStyle/>
          <a:p>
            <a:r>
              <a:rPr lang="en-US" sz="1400" i="1" dirty="0" err="1">
                <a:latin typeface="Calibri" panose="020F0502020204030204" pitchFamily="34" charset="0"/>
                <a:cs typeface="Calibri" panose="020F0502020204030204" pitchFamily="34" charset="0"/>
              </a:rPr>
              <a:t>Funcke</a:t>
            </a:r>
            <a:r>
              <a:rPr lang="en-US" sz="1400" i="1" dirty="0">
                <a:latin typeface="Calibri" panose="020F0502020204030204" pitchFamily="34" charset="0"/>
                <a:cs typeface="Calibri" panose="020F0502020204030204" pitchFamily="34" charset="0"/>
              </a:rPr>
              <a:t> L. et al, Measurement Error Mitigation in Quantum Computers Through Classical Bit-Flip Correction, arxiv:2007.03663, Phys. Rev. A 105, 062404</a:t>
            </a:r>
          </a:p>
        </p:txBody>
      </p:sp>
      <p:sp>
        <p:nvSpPr>
          <p:cNvPr id="11" name="Textfeld 10">
            <a:extLst>
              <a:ext uri="{FF2B5EF4-FFF2-40B4-BE49-F238E27FC236}">
                <a16:creationId xmlns:a16="http://schemas.microsoft.com/office/drawing/2014/main" id="{9298E9F7-2FA8-4208-AAC3-884B6365B56D}"/>
              </a:ext>
            </a:extLst>
          </p:cNvPr>
          <p:cNvSpPr txBox="1"/>
          <p:nvPr/>
        </p:nvSpPr>
        <p:spPr>
          <a:xfrm>
            <a:off x="1055441" y="5949280"/>
            <a:ext cx="5904655" cy="523220"/>
          </a:xfrm>
          <a:prstGeom prst="rect">
            <a:avLst/>
          </a:prstGeom>
          <a:noFill/>
          <a:ln>
            <a:noFill/>
          </a:ln>
        </p:spPr>
        <p:txBody>
          <a:bodyPr wrap="square" rtlCol="0">
            <a:spAutoFit/>
          </a:bodyPr>
          <a:lstStyle/>
          <a:p>
            <a:r>
              <a:rPr lang="en-US" sz="1400" i="1" dirty="0" err="1">
                <a:latin typeface="Calibri" panose="020F0502020204030204" pitchFamily="34" charset="0"/>
                <a:cs typeface="Calibri" panose="020F0502020204030204" pitchFamily="34" charset="0"/>
              </a:rPr>
              <a:t>Funcke</a:t>
            </a:r>
            <a:r>
              <a:rPr lang="en-US" sz="1400" i="1" dirty="0">
                <a:latin typeface="Calibri" panose="020F0502020204030204" pitchFamily="34" charset="0"/>
                <a:cs typeface="Calibri" panose="020F0502020204030204" pitchFamily="34" charset="0"/>
              </a:rPr>
              <a:t> L. et al, Dimensional Expressivity Analysis of Quantum Circuits</a:t>
            </a:r>
          </a:p>
          <a:p>
            <a:r>
              <a:rPr lang="en-US" sz="1400" i="1" dirty="0">
                <a:latin typeface="Calibri" panose="020F0502020204030204" pitchFamily="34" charset="0"/>
                <a:cs typeface="Calibri" panose="020F0502020204030204" pitchFamily="34" charset="0"/>
              </a:rPr>
              <a:t>Quantum 5 (2021) 422 </a:t>
            </a:r>
          </a:p>
        </p:txBody>
      </p:sp>
      <p:pic>
        <p:nvPicPr>
          <p:cNvPr id="13" name="Grafik 12">
            <a:extLst>
              <a:ext uri="{FF2B5EF4-FFF2-40B4-BE49-F238E27FC236}">
                <a16:creationId xmlns:a16="http://schemas.microsoft.com/office/drawing/2014/main" id="{0F37F0E8-9CF1-4E56-87A9-7FBB0A64BA84}"/>
              </a:ext>
            </a:extLst>
          </p:cNvPr>
          <p:cNvPicPr>
            <a:picLocks noChangeAspect="1"/>
          </p:cNvPicPr>
          <p:nvPr/>
        </p:nvPicPr>
        <p:blipFill rotWithShape="1">
          <a:blip r:embed="rId6"/>
          <a:srcRect t="79342" r="50818"/>
          <a:stretch/>
        </p:blipFill>
        <p:spPr>
          <a:xfrm>
            <a:off x="10547592" y="98988"/>
            <a:ext cx="927877" cy="375178"/>
          </a:xfrm>
          <a:prstGeom prst="rect">
            <a:avLst/>
          </a:prstGeom>
        </p:spPr>
      </p:pic>
      <p:pic>
        <p:nvPicPr>
          <p:cNvPr id="15" name="Grafik 14" descr="Logo DESY">
            <a:extLst>
              <a:ext uri="{FF2B5EF4-FFF2-40B4-BE49-F238E27FC236}">
                <a16:creationId xmlns:a16="http://schemas.microsoft.com/office/drawing/2014/main" id="{FC94A380-F09E-4837-9554-63A20CD1CD2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498674" y="116632"/>
            <a:ext cx="374969" cy="375178"/>
          </a:xfrm>
          <a:prstGeom prst="rect">
            <a:avLst/>
          </a:prstGeom>
        </p:spPr>
      </p:pic>
      <p:sp>
        <p:nvSpPr>
          <p:cNvPr id="16" name="Google Shape;346;g2064f897c89_0_432">
            <a:extLst>
              <a:ext uri="{FF2B5EF4-FFF2-40B4-BE49-F238E27FC236}">
                <a16:creationId xmlns:a16="http://schemas.microsoft.com/office/drawing/2014/main" id="{A0263F16-C0CF-41B3-82A3-F120A266421C}"/>
              </a:ext>
            </a:extLst>
          </p:cNvPr>
          <p:cNvSpPr txBox="1">
            <a:spLocks noGrp="1"/>
          </p:cNvSpPr>
          <p:nvPr>
            <p:ph type="ftr" idx="11"/>
          </p:nvPr>
        </p:nvSpPr>
        <p:spPr>
          <a:xfrm>
            <a:off x="971599" y="6580801"/>
            <a:ext cx="10236969" cy="160568"/>
          </a:xfrm>
          <a:prstGeom prst="rect">
            <a:avLst/>
          </a:prstGeom>
          <a:noFill/>
          <a:ln>
            <a:noFill/>
          </a:ln>
        </p:spPr>
        <p:txBody>
          <a:bodyPr spcFirstLastPara="1" wrap="square" lIns="0" tIns="0" rIns="0" bIns="0" anchor="t" anchorCtr="0">
            <a:noAutofit/>
          </a:bodyPr>
          <a:lstStyle/>
          <a:p>
            <a:pPr lvl="0"/>
            <a:r>
              <a:rPr lang="en-US" dirty="0"/>
              <a:t>Kerstin Borras          |          Quantum Computing and Quantum Machine Learning          |                      CEPC 2023 Workshop                 |                        27</a:t>
            </a:r>
            <a:r>
              <a:rPr lang="en-US" baseline="30000" dirty="0"/>
              <a:t>th</a:t>
            </a:r>
            <a:r>
              <a:rPr lang="en-US" dirty="0"/>
              <a:t> October  2023</a:t>
            </a:r>
            <a:endParaRPr dirty="0"/>
          </a:p>
        </p:txBody>
      </p:sp>
    </p:spTree>
    <p:extLst>
      <p:ext uri="{BB962C8B-B14F-4D97-AF65-F5344CB8AC3E}">
        <p14:creationId xmlns:p14="http://schemas.microsoft.com/office/powerpoint/2010/main" val="3509130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Google Shape;223;p32"/>
          <p:cNvSpPr txBox="1">
            <a:spLocks noGrp="1"/>
          </p:cNvSpPr>
          <p:nvPr>
            <p:ph type="title"/>
          </p:nvPr>
        </p:nvSpPr>
        <p:spPr>
          <a:xfrm>
            <a:off x="407368" y="366311"/>
            <a:ext cx="11376000" cy="451200"/>
          </a:xfrm>
          <a:prstGeom prst="rect">
            <a:avLst/>
          </a:prstGeom>
          <a:noFill/>
          <a:ln>
            <a:noFill/>
          </a:ln>
        </p:spPr>
        <p:txBody>
          <a:bodyPr spcFirstLastPara="1" wrap="square" lIns="0" tIns="0" rIns="0" bIns="0" anchor="t" anchorCtr="0">
            <a:noAutofit/>
          </a:bodyPr>
          <a:lstStyle/>
          <a:p>
            <a:pPr lvl="0">
              <a:buSzPts val="3000"/>
            </a:pPr>
            <a:r>
              <a:rPr lang="de-DE" dirty="0">
                <a:latin typeface="Calibri" panose="020F0502020204030204" pitchFamily="34" charset="0"/>
                <a:cs typeface="Calibri" panose="020F0502020204030204" pitchFamily="34" charset="0"/>
              </a:rPr>
              <a:t>Software </a:t>
            </a:r>
            <a:r>
              <a:rPr lang="de-DE" dirty="0" err="1">
                <a:latin typeface="Calibri" panose="020F0502020204030204" pitchFamily="34" charset="0"/>
                <a:cs typeface="Calibri" panose="020F0502020204030204" pitchFamily="34" charset="0"/>
              </a:rPr>
              <a:t>engineering</a:t>
            </a:r>
            <a:r>
              <a:rPr lang="de-DE" dirty="0">
                <a:latin typeface="Calibri" panose="020F0502020204030204" pitchFamily="34" charset="0"/>
                <a:cs typeface="Calibri" panose="020F0502020204030204" pitchFamily="34" charset="0"/>
              </a:rPr>
              <a:t> </a:t>
            </a:r>
            <a:r>
              <a:rPr lang="de-DE" dirty="0" err="1">
                <a:latin typeface="Calibri" panose="020F0502020204030204" pitchFamily="34" charset="0"/>
                <a:cs typeface="Calibri" panose="020F0502020204030204" pitchFamily="34" charset="0"/>
              </a:rPr>
              <a:t>for</a:t>
            </a:r>
            <a:r>
              <a:rPr lang="de-DE" dirty="0">
                <a:latin typeface="Calibri" panose="020F0502020204030204" pitchFamily="34" charset="0"/>
                <a:cs typeface="Calibri" panose="020F0502020204030204" pitchFamily="34" charset="0"/>
              </a:rPr>
              <a:t> Noise Model Benchmarks</a:t>
            </a:r>
            <a:endParaRPr lang="en-US" dirty="0">
              <a:latin typeface="Calibri" panose="020F0502020204030204" pitchFamily="34" charset="0"/>
              <a:cs typeface="Calibri" panose="020F0502020204030204" pitchFamily="34" charset="0"/>
            </a:endParaRPr>
          </a:p>
        </p:txBody>
      </p:sp>
      <p:sp>
        <p:nvSpPr>
          <p:cNvPr id="225" name="Google Shape;225;p32"/>
          <p:cNvSpPr txBox="1">
            <a:spLocks noGrp="1"/>
          </p:cNvSpPr>
          <p:nvPr>
            <p:ph type="body" idx="1"/>
          </p:nvPr>
        </p:nvSpPr>
        <p:spPr>
          <a:xfrm>
            <a:off x="407368" y="817500"/>
            <a:ext cx="11376000" cy="379200"/>
          </a:xfrm>
          <a:prstGeom prst="rect">
            <a:avLst/>
          </a:prstGeom>
          <a:noFill/>
          <a:ln>
            <a:noFill/>
          </a:ln>
        </p:spPr>
        <p:txBody>
          <a:bodyPr spcFirstLastPara="1" wrap="square" lIns="0" tIns="0" rIns="0" bIns="0" anchor="t" anchorCtr="0">
            <a:noAutofit/>
          </a:bodyPr>
          <a:lstStyle/>
          <a:p>
            <a:pPr marL="0" lvl="0" indent="0" algn="l" rtl="0">
              <a:lnSpc>
                <a:spcPct val="110000"/>
              </a:lnSpc>
              <a:spcBef>
                <a:spcPts val="0"/>
              </a:spcBef>
              <a:spcAft>
                <a:spcPts val="0"/>
              </a:spcAft>
              <a:buClr>
                <a:schemeClr val="accent2"/>
              </a:buClr>
              <a:buSzPts val="1800"/>
              <a:buNone/>
            </a:pPr>
            <a:r>
              <a:rPr lang="de-DE" dirty="0">
                <a:latin typeface="Calibri" panose="020F0502020204030204" pitchFamily="34" charset="0"/>
                <a:cs typeface="Calibri" panose="020F0502020204030204" pitchFamily="34" charset="0"/>
              </a:rPr>
              <a:t>I</a:t>
            </a:r>
            <a:r>
              <a:rPr lang="en-US" dirty="0" err="1">
                <a:latin typeface="Calibri" panose="020F0502020204030204" pitchFamily="34" charset="0"/>
                <a:cs typeface="Calibri" panose="020F0502020204030204" pitchFamily="34" charset="0"/>
              </a:rPr>
              <a:t>ncrease</a:t>
            </a:r>
            <a:r>
              <a:rPr lang="en-US" dirty="0">
                <a:latin typeface="Calibri" panose="020F0502020204030204" pitchFamily="34" charset="0"/>
                <a:cs typeface="Calibri" panose="020F0502020204030204" pitchFamily="34" charset="0"/>
              </a:rPr>
              <a:t> the Reliability for Quantum Computing Calculations</a:t>
            </a:r>
            <a:endParaRPr dirty="0">
              <a:latin typeface="Calibri" panose="020F0502020204030204" pitchFamily="34" charset="0"/>
              <a:cs typeface="Calibri" panose="020F0502020204030204" pitchFamily="34" charset="0"/>
            </a:endParaRPr>
          </a:p>
        </p:txBody>
      </p:sp>
      <p:sp>
        <p:nvSpPr>
          <p:cNvPr id="6" name="Textfeld 5">
            <a:extLst>
              <a:ext uri="{FF2B5EF4-FFF2-40B4-BE49-F238E27FC236}">
                <a16:creationId xmlns:a16="http://schemas.microsoft.com/office/drawing/2014/main" id="{39761A69-C415-49EB-BFD2-4565C4055CEB}"/>
              </a:ext>
            </a:extLst>
          </p:cNvPr>
          <p:cNvSpPr txBox="1"/>
          <p:nvPr/>
        </p:nvSpPr>
        <p:spPr>
          <a:xfrm>
            <a:off x="285208" y="1196752"/>
            <a:ext cx="4029208" cy="2893100"/>
          </a:xfrm>
          <a:prstGeom prst="rect">
            <a:avLst/>
          </a:prstGeom>
          <a:noFill/>
        </p:spPr>
        <p:txBody>
          <a:bodyPr wrap="square" rtlCol="0">
            <a:spAutoFit/>
          </a:bodyPr>
          <a:lstStyle/>
          <a:p>
            <a:pPr marL="361950" lvl="0" indent="-361950">
              <a:spcBef>
                <a:spcPts val="600"/>
              </a:spcBef>
              <a:buClr>
                <a:srgbClr val="EB6E0F"/>
              </a:buClr>
              <a:buSzPct val="100000"/>
              <a:buFont typeface="Wingdings" panose="05000000000000000000" pitchFamily="2" charset="2"/>
              <a:buChar char="Ø"/>
              <a:defRPr/>
            </a:pPr>
            <a:r>
              <a:rPr lang="en-US" sz="2000" b="1" dirty="0">
                <a:solidFill>
                  <a:prstClr val="black"/>
                </a:solidFill>
                <a:latin typeface="Calibri" panose="020F0502020204030204" pitchFamily="34" charset="0"/>
                <a:cs typeface="Calibri" panose="020F0502020204030204" pitchFamily="34" charset="0"/>
              </a:rPr>
              <a:t>Software Engineering Models for Error Mitigation</a:t>
            </a: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534988" lvl="1" indent="-174625">
              <a:spcBef>
                <a:spcPts val="600"/>
              </a:spcBef>
              <a:buClr>
                <a:prstClr val="black"/>
              </a:buClr>
              <a:buSzPct val="100000"/>
              <a:buFont typeface="Wingdings" panose="05000000000000000000" pitchFamily="2" charset="2"/>
              <a:buChar char="§"/>
              <a:defRPr/>
            </a:pPr>
            <a:r>
              <a:rPr lang="en-US" dirty="0">
                <a:latin typeface="Calibri" panose="020F0502020204030204" pitchFamily="34" charset="0"/>
                <a:cs typeface="Calibri" panose="020F0502020204030204" pitchFamily="34" charset="0"/>
              </a:rPr>
              <a:t>Systematic approach to train error models with Machine Learning and perform benchmarks for quantum computing applications</a:t>
            </a:r>
            <a:br>
              <a:rPr lang="en-US" dirty="0">
                <a:latin typeface="Calibri" panose="020F0502020204030204" pitchFamily="34" charset="0"/>
                <a:cs typeface="Calibri" panose="020F0502020204030204" pitchFamily="34" charset="0"/>
              </a:rPr>
            </a:b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60363" marR="0" lvl="1" algn="l" defTabSz="457200" rtl="0" eaLnBrk="1" fontAlgn="auto" latinLnBrk="0" hangingPunct="1">
              <a:lnSpc>
                <a:spcPct val="100000"/>
              </a:lnSpc>
              <a:spcBef>
                <a:spcPts val="600"/>
              </a:spcBef>
              <a:spcAft>
                <a:spcPts val="0"/>
              </a:spcAft>
              <a:buClr>
                <a:prstClr val="black"/>
              </a:buClr>
              <a:buSzPct val="100000"/>
              <a:tabLst/>
              <a:defRPr/>
            </a:pPr>
            <a:endParaRPr kumimoji="0" lang="en-US" sz="1800" b="1"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err="1">
              <a:ln>
                <a:noFill/>
              </a:ln>
              <a:solidFill>
                <a:prstClr val="black"/>
              </a:solidFill>
              <a:effectLst/>
              <a:uLnTx/>
              <a:uFillTx/>
              <a:latin typeface="Arial"/>
              <a:ea typeface="+mn-ea"/>
              <a:cs typeface="+mn-cs"/>
            </a:endParaRPr>
          </a:p>
        </p:txBody>
      </p:sp>
      <p:pic>
        <p:nvPicPr>
          <p:cNvPr id="13" name="Grafik 12">
            <a:extLst>
              <a:ext uri="{FF2B5EF4-FFF2-40B4-BE49-F238E27FC236}">
                <a16:creationId xmlns:a16="http://schemas.microsoft.com/office/drawing/2014/main" id="{9B448731-DABA-47BB-AA8A-F4091CAB8903}"/>
              </a:ext>
            </a:extLst>
          </p:cNvPr>
          <p:cNvPicPr>
            <a:picLocks noChangeAspect="1"/>
          </p:cNvPicPr>
          <p:nvPr/>
        </p:nvPicPr>
        <p:blipFill>
          <a:blip r:embed="rId3"/>
          <a:stretch>
            <a:fillRect/>
          </a:stretch>
        </p:blipFill>
        <p:spPr>
          <a:xfrm>
            <a:off x="9588043" y="188640"/>
            <a:ext cx="2340605" cy="530971"/>
          </a:xfrm>
          <a:prstGeom prst="rect">
            <a:avLst/>
          </a:prstGeom>
        </p:spPr>
      </p:pic>
      <p:pic>
        <p:nvPicPr>
          <p:cNvPr id="15" name="Grafik 14" descr="Logo DESY">
            <a:extLst>
              <a:ext uri="{FF2B5EF4-FFF2-40B4-BE49-F238E27FC236}">
                <a16:creationId xmlns:a16="http://schemas.microsoft.com/office/drawing/2014/main" id="{28A23907-316F-46C3-BB22-E60085A0BE0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76170" y="884614"/>
            <a:ext cx="513562" cy="513848"/>
          </a:xfrm>
          <a:prstGeom prst="rect">
            <a:avLst/>
          </a:prstGeom>
        </p:spPr>
      </p:pic>
      <p:pic>
        <p:nvPicPr>
          <p:cNvPr id="16" name="Grafik 15">
            <a:extLst>
              <a:ext uri="{FF2B5EF4-FFF2-40B4-BE49-F238E27FC236}">
                <a16:creationId xmlns:a16="http://schemas.microsoft.com/office/drawing/2014/main" id="{D3A3FD2D-4007-4845-B32E-ACA7010EF6E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45281" y="900443"/>
            <a:ext cx="512333" cy="512333"/>
          </a:xfrm>
          <a:prstGeom prst="rect">
            <a:avLst/>
          </a:prstGeom>
        </p:spPr>
      </p:pic>
      <p:pic>
        <p:nvPicPr>
          <p:cNvPr id="8" name="Grafik 7">
            <a:extLst>
              <a:ext uri="{FF2B5EF4-FFF2-40B4-BE49-F238E27FC236}">
                <a16:creationId xmlns:a16="http://schemas.microsoft.com/office/drawing/2014/main" id="{B101F786-CDB7-44DB-A54E-EEAA03503637}"/>
              </a:ext>
            </a:extLst>
          </p:cNvPr>
          <p:cNvPicPr>
            <a:picLocks noChangeAspect="1"/>
          </p:cNvPicPr>
          <p:nvPr/>
        </p:nvPicPr>
        <p:blipFill rotWithShape="1">
          <a:blip r:embed="rId6"/>
          <a:srcRect b="42144"/>
          <a:stretch/>
        </p:blipFill>
        <p:spPr>
          <a:xfrm>
            <a:off x="347511" y="4712057"/>
            <a:ext cx="3768877" cy="988516"/>
          </a:xfrm>
          <a:prstGeom prst="rect">
            <a:avLst/>
          </a:prstGeom>
        </p:spPr>
      </p:pic>
      <p:sp>
        <p:nvSpPr>
          <p:cNvPr id="17" name="Textfeld 16">
            <a:extLst>
              <a:ext uri="{FF2B5EF4-FFF2-40B4-BE49-F238E27FC236}">
                <a16:creationId xmlns:a16="http://schemas.microsoft.com/office/drawing/2014/main" id="{C89FFECF-09E1-40F6-A2DD-8D5C04DF5AD5}"/>
              </a:ext>
            </a:extLst>
          </p:cNvPr>
          <p:cNvSpPr txBox="1"/>
          <p:nvPr/>
        </p:nvSpPr>
        <p:spPr>
          <a:xfrm>
            <a:off x="335360" y="5786680"/>
            <a:ext cx="5904655" cy="738664"/>
          </a:xfrm>
          <a:prstGeom prst="rect">
            <a:avLst/>
          </a:prstGeom>
          <a:noFill/>
        </p:spPr>
        <p:txBody>
          <a:bodyPr wrap="square" rtlCol="0">
            <a:spAutoFit/>
          </a:bodyPr>
          <a:lstStyle/>
          <a:p>
            <a:r>
              <a:rPr lang="en-GB" sz="1400" i="1" dirty="0">
                <a:effectLst/>
                <a:latin typeface="Calibri" panose="020F0502020204030204" pitchFamily="34" charset="0"/>
                <a:cs typeface="Calibri" panose="020F0502020204030204" pitchFamily="34" charset="0"/>
              </a:rPr>
              <a:t>Weber, T. et al. </a:t>
            </a:r>
            <a:br>
              <a:rPr lang="en-GB" sz="1400" i="1" dirty="0">
                <a:effectLst/>
                <a:latin typeface="Calibri" panose="020F0502020204030204" pitchFamily="34" charset="0"/>
                <a:cs typeface="Calibri" panose="020F0502020204030204" pitchFamily="34" charset="0"/>
              </a:rPr>
            </a:br>
            <a:r>
              <a:rPr lang="en-GB" sz="1400" i="1" dirty="0">
                <a:effectLst/>
                <a:latin typeface="Calibri" panose="020F0502020204030204" pitchFamily="34" charset="0"/>
                <a:cs typeface="Calibri" panose="020F0502020204030204" pitchFamily="34" charset="0"/>
              </a:rPr>
              <a:t>Construction and Benchmarking of Quantum Computing Noise Models. </a:t>
            </a:r>
            <a:br>
              <a:rPr lang="en-GB" sz="1400" i="1" dirty="0">
                <a:effectLst/>
                <a:latin typeface="Calibri" panose="020F0502020204030204" pitchFamily="34" charset="0"/>
                <a:cs typeface="Calibri" panose="020F0502020204030204" pitchFamily="34" charset="0"/>
              </a:rPr>
            </a:br>
            <a:r>
              <a:rPr lang="en-GB" sz="1400" i="1" dirty="0">
                <a:effectLst/>
                <a:latin typeface="Calibri" panose="020F0502020204030204" pitchFamily="34" charset="0"/>
                <a:cs typeface="Calibri" panose="020F0502020204030204" pitchFamily="34" charset="0"/>
              </a:rPr>
              <a:t>Submitted to IOP </a:t>
            </a:r>
            <a:r>
              <a:rPr lang="en-GB" sz="1400" i="1" dirty="0" err="1">
                <a:effectLst/>
                <a:latin typeface="Calibri" panose="020F0502020204030204" pitchFamily="34" charset="0"/>
                <a:cs typeface="Calibri" panose="020F0502020204030204" pitchFamily="34" charset="0"/>
              </a:rPr>
              <a:t>Physica</a:t>
            </a:r>
            <a:r>
              <a:rPr lang="en-GB" sz="1400" i="1" dirty="0">
                <a:effectLst/>
                <a:latin typeface="Calibri" panose="020F0502020204030204" pitchFamily="34" charset="0"/>
                <a:cs typeface="Calibri" panose="020F0502020204030204" pitchFamily="34" charset="0"/>
              </a:rPr>
              <a:t> </a:t>
            </a:r>
            <a:r>
              <a:rPr lang="en-GB" sz="1400" i="1" dirty="0" err="1">
                <a:effectLst/>
                <a:latin typeface="Calibri" panose="020F0502020204030204" pitchFamily="34" charset="0"/>
                <a:cs typeface="Calibri" panose="020F0502020204030204" pitchFamily="34" charset="0"/>
              </a:rPr>
              <a:t>Scripta</a:t>
            </a:r>
            <a:r>
              <a:rPr lang="en-GB" sz="1400" i="1" dirty="0">
                <a:latin typeface="Calibri" panose="020F0502020204030204" pitchFamily="34" charset="0"/>
                <a:cs typeface="Calibri" panose="020F0502020204030204" pitchFamily="34" charset="0"/>
              </a:rPr>
              <a:t> and      </a:t>
            </a:r>
            <a:r>
              <a:rPr lang="en-US" sz="1400" i="1" dirty="0">
                <a:hlinkClick r:id="rId7"/>
              </a:rPr>
              <a:t>https://arxiv.org/abs/2306.08427</a:t>
            </a:r>
            <a:endParaRPr lang="en-GB" sz="1600" i="1" dirty="0">
              <a:latin typeface="Calibri" panose="020F0502020204030204" pitchFamily="34" charset="0"/>
              <a:cs typeface="Calibri" panose="020F0502020204030204" pitchFamily="34" charset="0"/>
            </a:endParaRPr>
          </a:p>
        </p:txBody>
      </p:sp>
      <p:grpSp>
        <p:nvGrpSpPr>
          <p:cNvPr id="5" name="Gruppieren 4">
            <a:extLst>
              <a:ext uri="{FF2B5EF4-FFF2-40B4-BE49-F238E27FC236}">
                <a16:creationId xmlns:a16="http://schemas.microsoft.com/office/drawing/2014/main" id="{B08278E2-1226-4C15-B1D9-B37A3309DDD3}"/>
              </a:ext>
            </a:extLst>
          </p:cNvPr>
          <p:cNvGrpSpPr/>
          <p:nvPr/>
        </p:nvGrpSpPr>
        <p:grpSpPr>
          <a:xfrm>
            <a:off x="4511824" y="1537047"/>
            <a:ext cx="3312368" cy="4730462"/>
            <a:chOff x="4511824" y="1537047"/>
            <a:chExt cx="3312368" cy="4730462"/>
          </a:xfrm>
        </p:grpSpPr>
        <p:pic>
          <p:nvPicPr>
            <p:cNvPr id="18" name="Inhaltsplatzhalter 7" descr="Ein Bild, das Text, Screenshot, Quadrat, Rechteck enthält.&#10;&#10;Automatisch generierte Beschreibung">
              <a:extLst>
                <a:ext uri="{FF2B5EF4-FFF2-40B4-BE49-F238E27FC236}">
                  <a16:creationId xmlns:a16="http://schemas.microsoft.com/office/drawing/2014/main" id="{EFE1A9B4-5CD7-43EF-BE2E-E059CD4F35E7}"/>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9875"/>
            <a:stretch/>
          </p:blipFill>
          <p:spPr>
            <a:xfrm>
              <a:off x="4822767" y="1828092"/>
              <a:ext cx="1962674" cy="1960948"/>
            </a:xfrm>
            <a:prstGeom prst="rect">
              <a:avLst/>
            </a:prstGeom>
          </p:spPr>
        </p:pic>
        <p:sp>
          <p:nvSpPr>
            <p:cNvPr id="20" name="Textfeld 19">
              <a:extLst>
                <a:ext uri="{FF2B5EF4-FFF2-40B4-BE49-F238E27FC236}">
                  <a16:creationId xmlns:a16="http://schemas.microsoft.com/office/drawing/2014/main" id="{F0B71D3A-754A-4F2C-960E-54CBB1F0C7D8}"/>
                </a:ext>
              </a:extLst>
            </p:cNvPr>
            <p:cNvSpPr txBox="1"/>
            <p:nvPr/>
          </p:nvSpPr>
          <p:spPr>
            <a:xfrm>
              <a:off x="5015880" y="1537047"/>
              <a:ext cx="1518364" cy="307777"/>
            </a:xfrm>
            <a:prstGeom prst="rect">
              <a:avLst/>
            </a:prstGeom>
            <a:noFill/>
          </p:spPr>
          <p:txBody>
            <a:bodyPr wrap="none" rtlCol="0">
              <a:spAutoFit/>
            </a:bodyPr>
            <a:lstStyle/>
            <a:p>
              <a:r>
                <a:rPr lang="de-DE" sz="1400" dirty="0"/>
                <a:t>IBM </a:t>
              </a:r>
              <a:r>
                <a:rPr lang="de-DE" sz="1400" dirty="0" err="1"/>
                <a:t>noise</a:t>
              </a:r>
              <a:r>
                <a:rPr lang="de-DE" sz="1400" dirty="0"/>
                <a:t> </a:t>
              </a:r>
              <a:r>
                <a:rPr lang="de-DE" sz="1400" dirty="0" err="1"/>
                <a:t>model</a:t>
              </a:r>
              <a:endParaRPr lang="en-GB" sz="1400" dirty="0"/>
            </a:p>
          </p:txBody>
        </p:sp>
        <p:pic>
          <p:nvPicPr>
            <p:cNvPr id="21" name="Inhaltsplatzhalter 7">
              <a:extLst>
                <a:ext uri="{FF2B5EF4-FFF2-40B4-BE49-F238E27FC236}">
                  <a16:creationId xmlns:a16="http://schemas.microsoft.com/office/drawing/2014/main" id="{BF43A223-8D87-41E9-A3A0-C61A2DC81A63}"/>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8230" r="13333"/>
            <a:stretch/>
          </p:blipFill>
          <p:spPr>
            <a:xfrm>
              <a:off x="4850902" y="4042606"/>
              <a:ext cx="1906403" cy="1978682"/>
            </a:xfrm>
            <a:prstGeom prst="rect">
              <a:avLst/>
            </a:prstGeom>
          </p:spPr>
        </p:pic>
        <p:sp>
          <p:nvSpPr>
            <p:cNvPr id="22" name="Textfeld 21">
              <a:extLst>
                <a:ext uri="{FF2B5EF4-FFF2-40B4-BE49-F238E27FC236}">
                  <a16:creationId xmlns:a16="http://schemas.microsoft.com/office/drawing/2014/main" id="{ACF28C1D-EA32-4A89-9FF3-7BC2CDAAD586}"/>
                </a:ext>
              </a:extLst>
            </p:cNvPr>
            <p:cNvSpPr txBox="1"/>
            <p:nvPr/>
          </p:nvSpPr>
          <p:spPr>
            <a:xfrm>
              <a:off x="7357398" y="4116541"/>
              <a:ext cx="396262" cy="246221"/>
            </a:xfrm>
            <a:prstGeom prst="rect">
              <a:avLst/>
            </a:prstGeom>
            <a:noFill/>
            <a:ln w="19050">
              <a:solidFill>
                <a:schemeClr val="accent1"/>
              </a:solidFill>
            </a:ln>
          </p:spPr>
          <p:txBody>
            <a:bodyPr wrap="none" rtlCol="0">
              <a:spAutoFit/>
            </a:bodyPr>
            <a:lstStyle/>
            <a:p>
              <a:r>
                <a:rPr lang="de-DE" sz="1000"/>
                <a:t>bad</a:t>
              </a:r>
              <a:endParaRPr lang="en-GB" sz="1000"/>
            </a:p>
          </p:txBody>
        </p:sp>
        <p:sp>
          <p:nvSpPr>
            <p:cNvPr id="23" name="Textfeld 22">
              <a:extLst>
                <a:ext uri="{FF2B5EF4-FFF2-40B4-BE49-F238E27FC236}">
                  <a16:creationId xmlns:a16="http://schemas.microsoft.com/office/drawing/2014/main" id="{8679703D-3127-49C3-B355-AFBC88D99C08}"/>
                </a:ext>
              </a:extLst>
            </p:cNvPr>
            <p:cNvSpPr txBox="1"/>
            <p:nvPr/>
          </p:nvSpPr>
          <p:spPr>
            <a:xfrm>
              <a:off x="7357398" y="5559043"/>
              <a:ext cx="466794" cy="246221"/>
            </a:xfrm>
            <a:prstGeom prst="rect">
              <a:avLst/>
            </a:prstGeom>
            <a:noFill/>
            <a:ln w="19050">
              <a:solidFill>
                <a:schemeClr val="accent1"/>
              </a:solidFill>
            </a:ln>
          </p:spPr>
          <p:txBody>
            <a:bodyPr wrap="none" rtlCol="0">
              <a:spAutoFit/>
            </a:bodyPr>
            <a:lstStyle/>
            <a:p>
              <a:r>
                <a:rPr lang="de-DE" sz="1000"/>
                <a:t>good</a:t>
              </a:r>
              <a:endParaRPr lang="en-GB" sz="1000"/>
            </a:p>
          </p:txBody>
        </p:sp>
        <p:pic>
          <p:nvPicPr>
            <p:cNvPr id="24" name="Grafik 23" descr="Ein Bild, das Text, Screenshot, Design enthält.&#10;&#10;Automatisch generierte Beschreibung">
              <a:extLst>
                <a:ext uri="{FF2B5EF4-FFF2-40B4-BE49-F238E27FC236}">
                  <a16:creationId xmlns:a16="http://schemas.microsoft.com/office/drawing/2014/main" id="{5819E5A2-38A3-45F5-A8B4-9F674B188E4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087303" y="4087143"/>
              <a:ext cx="236358" cy="1696932"/>
            </a:xfrm>
            <a:prstGeom prst="rect">
              <a:avLst/>
            </a:prstGeom>
          </p:spPr>
        </p:pic>
        <p:sp>
          <p:nvSpPr>
            <p:cNvPr id="25" name="Textfeld 24">
              <a:extLst>
                <a:ext uri="{FF2B5EF4-FFF2-40B4-BE49-F238E27FC236}">
                  <a16:creationId xmlns:a16="http://schemas.microsoft.com/office/drawing/2014/main" id="{71B8CE69-3FA4-407A-A59B-161BEB28AF54}"/>
                </a:ext>
              </a:extLst>
            </p:cNvPr>
            <p:cNvSpPr txBox="1"/>
            <p:nvPr/>
          </p:nvSpPr>
          <p:spPr>
            <a:xfrm>
              <a:off x="4789920" y="3789040"/>
              <a:ext cx="2093843" cy="307777"/>
            </a:xfrm>
            <a:prstGeom prst="rect">
              <a:avLst/>
            </a:prstGeom>
            <a:noFill/>
          </p:spPr>
          <p:txBody>
            <a:bodyPr wrap="none" rtlCol="0">
              <a:spAutoFit/>
            </a:bodyPr>
            <a:lstStyle/>
            <a:p>
              <a:r>
                <a:rPr lang="de-DE" sz="1400" dirty="0" err="1"/>
                <a:t>Our</a:t>
              </a:r>
              <a:r>
                <a:rPr lang="de-DE" sz="1400" dirty="0"/>
                <a:t> </a:t>
              </a:r>
              <a:r>
                <a:rPr lang="de-DE" sz="1400" dirty="0" err="1"/>
                <a:t>trained</a:t>
              </a:r>
              <a:r>
                <a:rPr lang="de-DE" sz="1400" dirty="0"/>
                <a:t> </a:t>
              </a:r>
              <a:r>
                <a:rPr lang="de-DE" sz="1400" dirty="0" err="1"/>
                <a:t>noise</a:t>
              </a:r>
              <a:r>
                <a:rPr lang="de-DE" sz="1400" dirty="0"/>
                <a:t> </a:t>
              </a:r>
              <a:r>
                <a:rPr lang="de-DE" sz="1400" dirty="0" err="1"/>
                <a:t>model</a:t>
              </a:r>
              <a:endParaRPr lang="en-GB" sz="1400" dirty="0"/>
            </a:p>
          </p:txBody>
        </p:sp>
        <p:grpSp>
          <p:nvGrpSpPr>
            <p:cNvPr id="26" name="Gruppieren 25">
              <a:extLst>
                <a:ext uri="{FF2B5EF4-FFF2-40B4-BE49-F238E27FC236}">
                  <a16:creationId xmlns:a16="http://schemas.microsoft.com/office/drawing/2014/main" id="{46393E0C-A216-4321-BFC9-6E12B7A89BB3}"/>
                </a:ext>
              </a:extLst>
            </p:cNvPr>
            <p:cNvGrpSpPr/>
            <p:nvPr/>
          </p:nvGrpSpPr>
          <p:grpSpPr>
            <a:xfrm>
              <a:off x="6803831" y="3573016"/>
              <a:ext cx="606356" cy="433304"/>
              <a:chOff x="7546825" y="1274350"/>
              <a:chExt cx="606356" cy="433304"/>
            </a:xfrm>
          </p:grpSpPr>
          <p:sp>
            <p:nvSpPr>
              <p:cNvPr id="27" name="Ellipse 26">
                <a:extLst>
                  <a:ext uri="{FF2B5EF4-FFF2-40B4-BE49-F238E27FC236}">
                    <a16:creationId xmlns:a16="http://schemas.microsoft.com/office/drawing/2014/main" id="{4880AEB7-5607-4B8F-8818-91FF4B2E88C9}"/>
                  </a:ext>
                </a:extLst>
              </p:cNvPr>
              <p:cNvSpPr/>
              <p:nvPr/>
            </p:nvSpPr>
            <p:spPr>
              <a:xfrm>
                <a:off x="7633351" y="1274350"/>
                <a:ext cx="433304" cy="43330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1000"/>
              </a:p>
            </p:txBody>
          </p:sp>
          <mc:AlternateContent xmlns:mc="http://schemas.openxmlformats.org/markup-compatibility/2006" xmlns:a14="http://schemas.microsoft.com/office/drawing/2010/main">
            <mc:Choice Requires="a14">
              <p:sp>
                <p:nvSpPr>
                  <p:cNvPr id="28" name="Textfeld 27">
                    <a:extLst>
                      <a:ext uri="{FF2B5EF4-FFF2-40B4-BE49-F238E27FC236}">
                        <a16:creationId xmlns:a16="http://schemas.microsoft.com/office/drawing/2014/main" id="{B7F06221-5690-449A-A513-4D131F031F1B}"/>
                      </a:ext>
                    </a:extLst>
                  </p:cNvPr>
                  <p:cNvSpPr txBox="1"/>
                  <p:nvPr/>
                </p:nvSpPr>
                <p:spPr>
                  <a:xfrm>
                    <a:off x="7546825" y="1350170"/>
                    <a:ext cx="606356" cy="26462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GB" sz="1000" i="1" smtClean="0">
                                  <a:solidFill>
                                    <a:schemeClr val="bg1"/>
                                  </a:solidFill>
                                  <a:latin typeface="Cambria Math" panose="02040503050406030204" pitchFamily="18" charset="0"/>
                                </a:rPr>
                              </m:ctrlPr>
                            </m:dPr>
                            <m:e>
                              <m:sSup>
                                <m:sSupPr>
                                  <m:ctrlPr>
                                    <a:rPr lang="en-GB" sz="1000" i="1" smtClean="0">
                                      <a:solidFill>
                                        <a:schemeClr val="bg1"/>
                                      </a:solidFill>
                                      <a:latin typeface="Cambria Math" panose="02040503050406030204" pitchFamily="18" charset="0"/>
                                    </a:rPr>
                                  </m:ctrlPr>
                                </m:sSupPr>
                                <m:e>
                                  <m:r>
                                    <a:rPr lang="de-DE" sz="1000" b="0" i="1">
                                      <a:solidFill>
                                        <a:schemeClr val="bg1"/>
                                      </a:solidFill>
                                      <a:latin typeface="Cambria Math" panose="02040503050406030204" pitchFamily="18" charset="0"/>
                                    </a:rPr>
                                    <m:t>𝑍</m:t>
                                  </m:r>
                                </m:e>
                                <m:sup>
                                  <m:r>
                                    <a:rPr lang="de-DE" sz="1000" b="0" i="1" smtClean="0">
                                      <a:solidFill>
                                        <a:schemeClr val="bg1"/>
                                      </a:solidFill>
                                      <a:latin typeface="Cambria Math" panose="02040503050406030204" pitchFamily="18" charset="0"/>
                                    </a:rPr>
                                    <m:t>⊗</m:t>
                                  </m:r>
                                  <m:r>
                                    <a:rPr lang="de-DE" sz="1000" b="0" i="1" smtClean="0">
                                      <a:solidFill>
                                        <a:schemeClr val="bg1"/>
                                      </a:solidFill>
                                      <a:latin typeface="Cambria Math" panose="02040503050406030204" pitchFamily="18" charset="0"/>
                                    </a:rPr>
                                    <m:t>𝑤</m:t>
                                  </m:r>
                                </m:sup>
                              </m:sSup>
                            </m:e>
                          </m:d>
                        </m:oMath>
                      </m:oMathPara>
                    </a14:m>
                    <a:endParaRPr lang="en-GB" dirty="0"/>
                  </a:p>
                </p:txBody>
              </p:sp>
            </mc:Choice>
            <mc:Fallback xmlns="">
              <p:sp>
                <p:nvSpPr>
                  <p:cNvPr id="10" name="Textfeld 9">
                    <a:extLst>
                      <a:ext uri="{FF2B5EF4-FFF2-40B4-BE49-F238E27FC236}">
                        <a16:creationId xmlns:a16="http://schemas.microsoft.com/office/drawing/2014/main" id="{14538C22-595B-DECB-2370-ECCDA6B52CD9}"/>
                      </a:ext>
                    </a:extLst>
                  </p:cNvPr>
                  <p:cNvSpPr txBox="1">
                    <a:spLocks noRot="1" noChangeAspect="1" noMove="1" noResize="1" noEditPoints="1" noAdjustHandles="1" noChangeArrowheads="1" noChangeShapeType="1" noTextEdit="1"/>
                  </p:cNvSpPr>
                  <p:nvPr/>
                </p:nvSpPr>
                <p:spPr>
                  <a:xfrm>
                    <a:off x="7546825" y="1350170"/>
                    <a:ext cx="606356" cy="264624"/>
                  </a:xfrm>
                  <a:prstGeom prst="rect">
                    <a:avLst/>
                  </a:prstGeom>
                  <a:blipFill>
                    <a:blip r:embed="rId11"/>
                    <a:stretch>
                      <a:fillRect/>
                    </a:stretch>
                  </a:blipFill>
                </p:spPr>
                <p:txBody>
                  <a:bodyPr/>
                  <a:lstStyle/>
                  <a:p>
                    <a:r>
                      <a:rPr lang="en-GB">
                        <a:noFill/>
                      </a:rPr>
                      <a:t> </a:t>
                    </a:r>
                  </a:p>
                </p:txBody>
              </p:sp>
            </mc:Fallback>
          </mc:AlternateContent>
        </p:grpSp>
        <p:sp>
          <p:nvSpPr>
            <p:cNvPr id="30" name="Textfeld 29">
              <a:extLst>
                <a:ext uri="{FF2B5EF4-FFF2-40B4-BE49-F238E27FC236}">
                  <a16:creationId xmlns:a16="http://schemas.microsoft.com/office/drawing/2014/main" id="{5E3C7391-A7A5-440F-9DA8-93DE2F22A667}"/>
                </a:ext>
              </a:extLst>
            </p:cNvPr>
            <p:cNvSpPr txBox="1"/>
            <p:nvPr/>
          </p:nvSpPr>
          <p:spPr>
            <a:xfrm>
              <a:off x="5608112" y="6021288"/>
              <a:ext cx="631904" cy="246221"/>
            </a:xfrm>
            <a:prstGeom prst="rect">
              <a:avLst/>
            </a:prstGeom>
            <a:noFill/>
            <a:ln w="19050">
              <a:solidFill>
                <a:srgbClr val="0059A0"/>
              </a:solid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de-DE" sz="1000" b="0" i="0" u="none" strike="noStrike" kern="0" cap="none" spc="0" normalizeH="0" baseline="0" noProof="0" dirty="0">
                  <a:ln>
                    <a:noFill/>
                  </a:ln>
                  <a:solidFill>
                    <a:srgbClr val="000000"/>
                  </a:solidFill>
                  <a:effectLst/>
                  <a:uLnTx/>
                  <a:uFillTx/>
                </a:rPr>
                <a:t># </a:t>
              </a:r>
              <a:r>
                <a:rPr kumimoji="0" lang="de-DE" sz="1000" b="0" i="0" u="none" strike="noStrike" kern="0" cap="none" spc="0" normalizeH="0" baseline="0" noProof="0" dirty="0" err="1">
                  <a:ln>
                    <a:noFill/>
                  </a:ln>
                  <a:solidFill>
                    <a:srgbClr val="000000"/>
                  </a:solidFill>
                  <a:effectLst/>
                  <a:uLnTx/>
                  <a:uFillTx/>
                </a:rPr>
                <a:t>layers</a:t>
              </a:r>
              <a:endParaRPr kumimoji="0" lang="en-GB" sz="1000" b="0" i="0" u="none" strike="noStrike" kern="0" cap="none" spc="0" normalizeH="0" baseline="0" noProof="0" dirty="0">
                <a:ln>
                  <a:noFill/>
                </a:ln>
                <a:solidFill>
                  <a:srgbClr val="000000"/>
                </a:solidFill>
                <a:effectLst/>
                <a:uLnTx/>
                <a:uFillTx/>
              </a:endParaRPr>
            </a:p>
          </p:txBody>
        </p:sp>
        <p:sp>
          <p:nvSpPr>
            <p:cNvPr id="32" name="Textfeld 31">
              <a:extLst>
                <a:ext uri="{FF2B5EF4-FFF2-40B4-BE49-F238E27FC236}">
                  <a16:creationId xmlns:a16="http://schemas.microsoft.com/office/drawing/2014/main" id="{46FF9255-983C-4B91-B480-F3406ACFB45E}"/>
                </a:ext>
              </a:extLst>
            </p:cNvPr>
            <p:cNvSpPr txBox="1"/>
            <p:nvPr/>
          </p:nvSpPr>
          <p:spPr>
            <a:xfrm>
              <a:off x="4511824" y="4118883"/>
              <a:ext cx="630301" cy="246221"/>
            </a:xfrm>
            <a:prstGeom prst="rect">
              <a:avLst/>
            </a:prstGeom>
            <a:solidFill>
              <a:schemeClr val="bg1"/>
            </a:solidFill>
            <a:ln w="19050">
              <a:solidFill>
                <a:srgbClr val="0059A0"/>
              </a:solid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de-DE" sz="1000" b="0" i="0" u="none" strike="noStrike" kern="0" cap="none" spc="0" normalizeH="0" baseline="0" noProof="0" dirty="0">
                  <a:ln>
                    <a:noFill/>
                  </a:ln>
                  <a:solidFill>
                    <a:srgbClr val="000000"/>
                  </a:solidFill>
                  <a:effectLst/>
                  <a:uLnTx/>
                  <a:uFillTx/>
                </a:rPr>
                <a:t># </a:t>
              </a:r>
              <a:r>
                <a:rPr kumimoji="0" lang="de-DE" sz="1000" b="0" i="0" u="none" strike="noStrike" kern="0" cap="none" spc="0" normalizeH="0" baseline="0" noProof="0" dirty="0" err="1">
                  <a:ln>
                    <a:noFill/>
                  </a:ln>
                  <a:solidFill>
                    <a:srgbClr val="000000"/>
                  </a:solidFill>
                  <a:effectLst/>
                  <a:uLnTx/>
                  <a:uFillTx/>
                </a:rPr>
                <a:t>qubits</a:t>
              </a:r>
              <a:endParaRPr kumimoji="0" lang="en-GB" sz="1000" b="0" i="0" u="none" strike="noStrike" kern="0" cap="none" spc="0" normalizeH="0" baseline="0" noProof="0" dirty="0">
                <a:ln>
                  <a:noFill/>
                </a:ln>
                <a:solidFill>
                  <a:srgbClr val="000000"/>
                </a:solidFill>
                <a:effectLst/>
                <a:uLnTx/>
                <a:uFillTx/>
              </a:endParaRPr>
            </a:p>
          </p:txBody>
        </p:sp>
        <p:sp>
          <p:nvSpPr>
            <p:cNvPr id="33" name="Textfeld 32">
              <a:extLst>
                <a:ext uri="{FF2B5EF4-FFF2-40B4-BE49-F238E27FC236}">
                  <a16:creationId xmlns:a16="http://schemas.microsoft.com/office/drawing/2014/main" id="{A374055F-F6D7-4AB2-9FF2-0AE465780F1C}"/>
                </a:ext>
              </a:extLst>
            </p:cNvPr>
            <p:cNvSpPr txBox="1"/>
            <p:nvPr/>
          </p:nvSpPr>
          <p:spPr>
            <a:xfrm>
              <a:off x="4511824" y="1844824"/>
              <a:ext cx="630301" cy="246221"/>
            </a:xfrm>
            <a:prstGeom prst="rect">
              <a:avLst/>
            </a:prstGeom>
            <a:solidFill>
              <a:schemeClr val="bg1"/>
            </a:solidFill>
            <a:ln w="19050">
              <a:solidFill>
                <a:srgbClr val="0059A0"/>
              </a:solid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de-DE" sz="1000" b="0" i="0" u="none" strike="noStrike" kern="0" cap="none" spc="0" normalizeH="0" baseline="0" noProof="0">
                  <a:ln>
                    <a:noFill/>
                  </a:ln>
                  <a:solidFill>
                    <a:srgbClr val="000000"/>
                  </a:solidFill>
                  <a:effectLst/>
                  <a:uLnTx/>
                  <a:uFillTx/>
                </a:rPr>
                <a:t># qubits</a:t>
              </a:r>
              <a:endParaRPr kumimoji="0" lang="en-GB" sz="1000" b="0" i="0" u="none" strike="noStrike" kern="0" cap="none" spc="0" normalizeH="0" baseline="0" noProof="0">
                <a:ln>
                  <a:noFill/>
                </a:ln>
                <a:solidFill>
                  <a:srgbClr val="000000"/>
                </a:solidFill>
                <a:effectLst/>
                <a:uLnTx/>
                <a:uFillTx/>
              </a:endParaRPr>
            </a:p>
          </p:txBody>
        </p:sp>
      </p:grpSp>
      <p:pic>
        <p:nvPicPr>
          <p:cNvPr id="3" name="Grafik 2">
            <a:extLst>
              <a:ext uri="{FF2B5EF4-FFF2-40B4-BE49-F238E27FC236}">
                <a16:creationId xmlns:a16="http://schemas.microsoft.com/office/drawing/2014/main" id="{3AC4FF34-0323-4922-8380-5B95671A543F}"/>
              </a:ext>
            </a:extLst>
          </p:cNvPr>
          <p:cNvPicPr>
            <a:picLocks noChangeAspect="1"/>
          </p:cNvPicPr>
          <p:nvPr/>
        </p:nvPicPr>
        <p:blipFill>
          <a:blip r:embed="rId12"/>
          <a:stretch>
            <a:fillRect/>
          </a:stretch>
        </p:blipFill>
        <p:spPr>
          <a:xfrm>
            <a:off x="7860139" y="1603778"/>
            <a:ext cx="4140517" cy="4766955"/>
          </a:xfrm>
          <a:prstGeom prst="rect">
            <a:avLst/>
          </a:prstGeom>
        </p:spPr>
      </p:pic>
      <p:pic>
        <p:nvPicPr>
          <p:cNvPr id="4" name="Grafik 3">
            <a:extLst>
              <a:ext uri="{FF2B5EF4-FFF2-40B4-BE49-F238E27FC236}">
                <a16:creationId xmlns:a16="http://schemas.microsoft.com/office/drawing/2014/main" id="{BDB7AC99-2ADC-4E50-BCF1-ED025616E5CC}"/>
              </a:ext>
            </a:extLst>
          </p:cNvPr>
          <p:cNvPicPr>
            <a:picLocks noChangeAspect="1"/>
          </p:cNvPicPr>
          <p:nvPr/>
        </p:nvPicPr>
        <p:blipFill>
          <a:blip r:embed="rId13"/>
          <a:stretch>
            <a:fillRect/>
          </a:stretch>
        </p:blipFill>
        <p:spPr>
          <a:xfrm>
            <a:off x="412566" y="3213100"/>
            <a:ext cx="3886401" cy="1376168"/>
          </a:xfrm>
          <a:prstGeom prst="rect">
            <a:avLst/>
          </a:prstGeom>
        </p:spPr>
      </p:pic>
      <p:sp>
        <p:nvSpPr>
          <p:cNvPr id="31" name="Google Shape;346;g2064f897c89_0_432">
            <a:extLst>
              <a:ext uri="{FF2B5EF4-FFF2-40B4-BE49-F238E27FC236}">
                <a16:creationId xmlns:a16="http://schemas.microsoft.com/office/drawing/2014/main" id="{239BC219-EA12-41D5-AA70-5DD4E9062781}"/>
              </a:ext>
            </a:extLst>
          </p:cNvPr>
          <p:cNvSpPr txBox="1">
            <a:spLocks noGrp="1"/>
          </p:cNvSpPr>
          <p:nvPr>
            <p:ph type="ftr" idx="11"/>
          </p:nvPr>
        </p:nvSpPr>
        <p:spPr>
          <a:xfrm>
            <a:off x="971599" y="6580801"/>
            <a:ext cx="10236969" cy="160568"/>
          </a:xfrm>
          <a:prstGeom prst="rect">
            <a:avLst/>
          </a:prstGeom>
          <a:noFill/>
          <a:ln>
            <a:noFill/>
          </a:ln>
        </p:spPr>
        <p:txBody>
          <a:bodyPr spcFirstLastPara="1" wrap="square" lIns="0" tIns="0" rIns="0" bIns="0" anchor="t" anchorCtr="0">
            <a:noAutofit/>
          </a:bodyPr>
          <a:lstStyle/>
          <a:p>
            <a:pPr lvl="0"/>
            <a:r>
              <a:rPr lang="en-US" dirty="0"/>
              <a:t>Kerstin Borras          |          Quantum Computing and Quantum Machine Learning          |                      CEPC 2023 Workshop                 |                        27</a:t>
            </a:r>
            <a:r>
              <a:rPr lang="en-US" baseline="30000" dirty="0"/>
              <a:t>th</a:t>
            </a:r>
            <a:r>
              <a:rPr lang="en-US" dirty="0"/>
              <a:t> October  2023</a:t>
            </a:r>
            <a:endParaRPr dirty="0"/>
          </a:p>
        </p:txBody>
      </p:sp>
    </p:spTree>
    <p:extLst>
      <p:ext uri="{BB962C8B-B14F-4D97-AF65-F5344CB8AC3E}">
        <p14:creationId xmlns:p14="http://schemas.microsoft.com/office/powerpoint/2010/main" val="3589178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DESY">
  <a:themeElements>
    <a:clrScheme name="Benutzerdefiniert 30">
      <a:dk1>
        <a:sysClr val="windowText" lastClr="000000"/>
      </a:dk1>
      <a:lt1>
        <a:sysClr val="window" lastClr="FFFFFF"/>
      </a:lt1>
      <a:dk2>
        <a:srgbClr val="898D8D"/>
      </a:dk2>
      <a:lt2>
        <a:srgbClr val="B2B4B2"/>
      </a:lt2>
      <a:accent1>
        <a:srgbClr val="007BC8"/>
      </a:accent1>
      <a:accent2>
        <a:srgbClr val="EB6E0F"/>
      </a:accent2>
      <a:accent3>
        <a:srgbClr val="004B7D"/>
      </a:accent3>
      <a:accent4>
        <a:srgbClr val="898D8D"/>
      </a:accent4>
      <a:accent5>
        <a:srgbClr val="B2B4B2"/>
      </a:accent5>
      <a:accent6>
        <a:srgbClr val="375E77"/>
      </a:accent6>
      <a:hlink>
        <a:srgbClr val="000000"/>
      </a:hlink>
      <a:folHlink>
        <a:srgbClr val="000000"/>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9525">
          <a:solidFill>
            <a:schemeClr val="tx1"/>
          </a:solidFill>
        </a:ln>
      </a:spPr>
      <a:bodyPr rtlCol="0" anchor="ctr"/>
      <a:lstStyle>
        <a:defPPr algn="ctr">
          <a:defRPr sz="1600"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9525">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sz="1600" dirty="0" err="1" smtClean="0"/>
        </a:defPPr>
      </a:lstStyle>
    </a:txDef>
  </a:objectDefaults>
  <a:extraClrSchemeLst/>
  <a:custClrLst>
    <a:custClr>
      <a:srgbClr val="8B6EC9"/>
    </a:custClr>
    <a:custClr>
      <a:srgbClr val="E35D50"/>
    </a:custClr>
    <a:custClr>
      <a:srgbClr val="5BC5F1"/>
    </a:custClr>
    <a:custClr>
      <a:srgbClr val="00AA92"/>
    </a:custClr>
  </a:custClrLst>
  <a:extLst>
    <a:ext uri="{05A4C25C-085E-4340-85A3-A5531E510DB2}">
      <thm15:themeFamily xmlns:thm15="http://schemas.microsoft.com/office/thememl/2012/main" name="DESY_PowerPoint_16x9_en_2022" id="{17417353-F29F-0A4B-83F7-29687F17E628}" vid="{93F30902-AA21-1949-BB7A-58A21D924294}"/>
    </a:ext>
  </a:extLst>
</a:theme>
</file>

<file path=ppt/theme/theme2.xml><?xml version="1.0" encoding="utf-8"?>
<a:theme xmlns:a="http://schemas.openxmlformats.org/drawingml/2006/main" name="Office">
  <a:themeElements>
    <a:clrScheme name="Benutzerdefiniert 30">
      <a:dk1>
        <a:sysClr val="windowText" lastClr="000000"/>
      </a:dk1>
      <a:lt1>
        <a:sysClr val="window" lastClr="FFFFFF"/>
      </a:lt1>
      <a:dk2>
        <a:srgbClr val="898D8D"/>
      </a:dk2>
      <a:lt2>
        <a:srgbClr val="B2B4B2"/>
      </a:lt2>
      <a:accent1>
        <a:srgbClr val="007BC8"/>
      </a:accent1>
      <a:accent2>
        <a:srgbClr val="EB6E0F"/>
      </a:accent2>
      <a:accent3>
        <a:srgbClr val="004B7D"/>
      </a:accent3>
      <a:accent4>
        <a:srgbClr val="898D8D"/>
      </a:accent4>
      <a:accent5>
        <a:srgbClr val="B2B4B2"/>
      </a:accent5>
      <a:accent6>
        <a:srgbClr val="375E77"/>
      </a:accent6>
      <a:hlink>
        <a:srgbClr val="000000"/>
      </a:hlink>
      <a:folHlink>
        <a:srgbClr val="000000"/>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a:themeElements>
    <a:clrScheme name="Benutzerdefiniert 30">
      <a:dk1>
        <a:sysClr val="windowText" lastClr="000000"/>
      </a:dk1>
      <a:lt1>
        <a:sysClr val="window" lastClr="FFFFFF"/>
      </a:lt1>
      <a:dk2>
        <a:srgbClr val="898D8D"/>
      </a:dk2>
      <a:lt2>
        <a:srgbClr val="B2B4B2"/>
      </a:lt2>
      <a:accent1>
        <a:srgbClr val="007BC8"/>
      </a:accent1>
      <a:accent2>
        <a:srgbClr val="EB6E0F"/>
      </a:accent2>
      <a:accent3>
        <a:srgbClr val="004B7D"/>
      </a:accent3>
      <a:accent4>
        <a:srgbClr val="898D8D"/>
      </a:accent4>
      <a:accent5>
        <a:srgbClr val="B2B4B2"/>
      </a:accent5>
      <a:accent6>
        <a:srgbClr val="375E77"/>
      </a:accent6>
      <a:hlink>
        <a:srgbClr val="000000"/>
      </a:hlink>
      <a:folHlink>
        <a:srgbClr val="000000"/>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DESY_PowerPoint_16x9_en_2022</Template>
  <TotalTime>0</TotalTime>
  <Words>2396</Words>
  <Application>Microsoft Office PowerPoint</Application>
  <PresentationFormat>Breitbild</PresentationFormat>
  <Paragraphs>258</Paragraphs>
  <Slides>20</Slides>
  <Notes>16</Notes>
  <HiddenSlides>0</HiddenSlides>
  <MMClips>0</MMClips>
  <ScaleCrop>false</ScaleCrop>
  <HeadingPairs>
    <vt:vector size="6" baseType="variant">
      <vt:variant>
        <vt:lpstr>Verwendete Schriftarten</vt:lpstr>
      </vt:variant>
      <vt:variant>
        <vt:i4>8</vt:i4>
      </vt:variant>
      <vt:variant>
        <vt:lpstr>Design</vt:lpstr>
      </vt:variant>
      <vt:variant>
        <vt:i4>1</vt:i4>
      </vt:variant>
      <vt:variant>
        <vt:lpstr>Folientitel</vt:lpstr>
      </vt:variant>
      <vt:variant>
        <vt:i4>20</vt:i4>
      </vt:variant>
    </vt:vector>
  </HeadingPairs>
  <TitlesOfParts>
    <vt:vector size="29" baseType="lpstr">
      <vt:lpstr>Arial</vt:lpstr>
      <vt:lpstr>Arial Black</vt:lpstr>
      <vt:lpstr>Calibri</vt:lpstr>
      <vt:lpstr>Cambria Math</vt:lpstr>
      <vt:lpstr>MathJax_Math</vt:lpstr>
      <vt:lpstr>Roboto</vt:lpstr>
      <vt:lpstr>Symbol</vt:lpstr>
      <vt:lpstr>Wingdings</vt:lpstr>
      <vt:lpstr>DESY</vt:lpstr>
      <vt:lpstr>PowerPoint-Präsentation</vt:lpstr>
      <vt:lpstr> The Second Quantum Revolution is Transforming the World.</vt:lpstr>
      <vt:lpstr>Quantum Computing is part of our Future. </vt:lpstr>
      <vt:lpstr> Quantum Computing in Particle Physics in Theory and Experiment.</vt:lpstr>
      <vt:lpstr> Quantum Computing in Particle Physics in Theory and Experiment.</vt:lpstr>
      <vt:lpstr>Quantum Computing Activities at DESY</vt:lpstr>
      <vt:lpstr>Quantum Computing: From Theory towards Applications</vt:lpstr>
      <vt:lpstr>Methods for reliable Quantum Computing Calculations</vt:lpstr>
      <vt:lpstr>Software engineering for Noise Model Benchmarks</vt:lpstr>
      <vt:lpstr>Quantum Machine Learning for Particle Physics </vt:lpstr>
      <vt:lpstr>Quantum Machine Learning Model Lifecycle  </vt:lpstr>
      <vt:lpstr>Hybrid Q-GAN in One Dimension</vt:lpstr>
      <vt:lpstr>Hybrid Q-GAN in Two Dimensions  </vt:lpstr>
      <vt:lpstr>Full Quantum Angle Generator   Correlations &amp; Noise Robustness</vt:lpstr>
      <vt:lpstr>Quantum Angle Generator: Learning Noise !</vt:lpstr>
      <vt:lpstr>Quantum Computing for Classical Optimization Problems</vt:lpstr>
      <vt:lpstr>Quantum Graph Neural Network</vt:lpstr>
      <vt:lpstr>Algorithmic performance</vt:lpstr>
      <vt:lpstr>Some Key Questions for the Future</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Borras, Kerstin</dc:creator>
  <cp:lastModifiedBy>Borras, Kerstin</cp:lastModifiedBy>
  <cp:revision>434</cp:revision>
  <cp:lastPrinted>2023-03-27T19:15:09Z</cp:lastPrinted>
  <dcterms:created xsi:type="dcterms:W3CDTF">2022-05-01T11:18:38Z</dcterms:created>
  <dcterms:modified xsi:type="dcterms:W3CDTF">2023-10-25T10:51:26Z</dcterms:modified>
</cp:coreProperties>
</file>