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3"/>
  </p:handoutMasterIdLst>
  <p:sldIdLst>
    <p:sldId id="256" r:id="rId3"/>
    <p:sldId id="430" r:id="rId5"/>
    <p:sldId id="370" r:id="rId6"/>
    <p:sldId id="372" r:id="rId7"/>
    <p:sldId id="402" r:id="rId8"/>
    <p:sldId id="403" r:id="rId9"/>
    <p:sldId id="414" r:id="rId10"/>
    <p:sldId id="415" r:id="rId11"/>
    <p:sldId id="503" r:id="rId12"/>
    <p:sldId id="376" r:id="rId13"/>
    <p:sldId id="416" r:id="rId14"/>
    <p:sldId id="417" r:id="rId15"/>
    <p:sldId id="418" r:id="rId16"/>
    <p:sldId id="419" r:id="rId17"/>
    <p:sldId id="504" r:id="rId18"/>
    <p:sldId id="379" r:id="rId19"/>
    <p:sldId id="505" r:id="rId20"/>
    <p:sldId id="465" r:id="rId21"/>
    <p:sldId id="466" r:id="rId22"/>
    <p:sldId id="467" r:id="rId23"/>
    <p:sldId id="468" r:id="rId24"/>
    <p:sldId id="469" r:id="rId25"/>
    <p:sldId id="470" r:id="rId26"/>
    <p:sldId id="471" r:id="rId27"/>
    <p:sldId id="472" r:id="rId28"/>
    <p:sldId id="473" r:id="rId29"/>
    <p:sldId id="474" r:id="rId30"/>
    <p:sldId id="475" r:id="rId31"/>
    <p:sldId id="476" r:id="rId32"/>
    <p:sldId id="391" r:id="rId33"/>
    <p:sldId id="392" r:id="rId34"/>
    <p:sldId id="393" r:id="rId35"/>
    <p:sldId id="506" r:id="rId36"/>
    <p:sldId id="394" r:id="rId37"/>
    <p:sldId id="507" r:id="rId38"/>
    <p:sldId id="510" r:id="rId39"/>
    <p:sldId id="508" r:id="rId40"/>
    <p:sldId id="511" r:id="rId41"/>
    <p:sldId id="401" r:id="rId42"/>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849A8E"/>
    <a:srgbClr val="3333CC"/>
    <a:srgbClr val="0000FF"/>
    <a:srgbClr val="060229"/>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84561"/>
  </p:normalViewPr>
  <p:slideViewPr>
    <p:cSldViewPr showGuides="1">
      <p:cViewPr>
        <p:scale>
          <a:sx n="100" d="100"/>
          <a:sy n="100" d="100"/>
        </p:scale>
        <p:origin x="-1944" y="-390"/>
      </p:cViewPr>
      <p:guideLst>
        <p:guide orient="horz" pos="2123"/>
        <p:guide pos="2880"/>
      </p:guideLst>
    </p:cSldViewPr>
  </p:slideViewPr>
  <p:notesTextViewPr>
    <p:cViewPr>
      <p:scale>
        <a:sx n="100" d="100"/>
        <a:sy n="100" d="100"/>
      </p:scale>
      <p:origin x="0" y="0"/>
    </p:cViewPr>
  </p:notesText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fontAlgn="auto"/>
            <a:endParaRPr lang="zh-CN" altLang="en-US" strike="noStrike" noProof="1"/>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fontAlgn="auto"/>
            <a:fld id="{EF94F03B-BD96-49A4-ADCB-AA4B9057CA1C}"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fontAlgn="auto"/>
            <a:endParaRPr lang="zh-CN" altLang="en-US" strike="noStrike" noProof="1"/>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fontAlgn="auto"/>
            <a:fld id="{A58772AB-3709-4CE0-BF7A-8C635BB4B42C}"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fontAlgn="auto"/>
            <a:endParaRPr lang="zh-CN" altLang="en-US" strike="noStrike" noProof="1"/>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fontAlgn="auto"/>
            <a:fld id="{EFE94BC0-1BD2-4106-A490-BDDCD367F084}" type="datetimeFigureOut">
              <a:rPr lang="zh-CN" altLang="en-US" strike="noStrike" noProof="1" smtClean="0">
                <a:latin typeface="+mn-lt"/>
                <a:ea typeface="+mn-ea"/>
                <a:cs typeface="+mn-cs"/>
              </a:rPr>
            </a:fld>
            <a:endParaRPr lang="zh-CN" altLang="en-US" strike="noStrike" noProof="1"/>
          </a:p>
        </p:txBody>
      </p:sp>
      <p:sp>
        <p:nvSpPr>
          <p:cNvPr id="4100" name="幻灯片图像占位符 3"/>
          <p:cNvSpPr>
            <a:spLocks noGrp="1" noRot="1" noChangeAspect="1"/>
          </p:cNvSpPr>
          <p:nvPr>
            <p:ph type="sldImg"/>
          </p:nvPr>
        </p:nvSpPr>
        <p:spPr>
          <a:xfrm>
            <a:off x="1143000" y="685800"/>
            <a:ext cx="4572000" cy="3429000"/>
          </a:xfrm>
          <a:prstGeom prst="rect">
            <a:avLst/>
          </a:prstGeom>
          <a:noFill/>
          <a:ln w="12700" cap="flat" cmpd="sng">
            <a:solidFill>
              <a:srgbClr val="000000"/>
            </a:solidFill>
            <a:prstDash val="solid"/>
            <a:round/>
            <a:headEnd type="none" w="med" len="med"/>
            <a:tailEnd type="none" w="med" len="med"/>
          </a:ln>
        </p:spPr>
      </p:sp>
      <p:sp>
        <p:nvSpPr>
          <p:cNvPr id="4101" name="备注占位符 4"/>
          <p:cNvSpPr>
            <a:spLocks noGrp="1"/>
          </p:cNvSpPr>
          <p:nvPr>
            <p:ph type="body" sz="quarter"/>
          </p:nvPr>
        </p:nvSpPr>
        <p:spPr>
          <a:xfrm>
            <a:off x="685800" y="4343400"/>
            <a:ext cx="5486400" cy="4114800"/>
          </a:xfrm>
          <a:prstGeom prst="rect">
            <a:avLst/>
          </a:prstGeom>
          <a:noFill/>
          <a:ln w="9525">
            <a:noFill/>
          </a:ln>
        </p:spPr>
        <p:txBody>
          <a:bodyPr vert="horz" lIns="91440" tIns="45720" rIns="91440" bIns="45720"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fontAlgn="auto"/>
            <a:endParaRPr lang="zh-CN" altLang="en-US" strike="noStrike" noProof="1"/>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fontAlgn="auto"/>
            <a:fld id="{E4906404-A113-4BB8-9D28-9D764020810B}"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幻灯片图像占位符 1"/>
          <p:cNvSpPr>
            <a:spLocks noGrp="1" noRot="1" noChangeAspect="1"/>
          </p:cNvSpPr>
          <p:nvPr>
            <p:ph type="sldImg"/>
          </p:nvPr>
        </p:nvSpPr>
        <p:spPr/>
      </p:sp>
      <p:sp>
        <p:nvSpPr>
          <p:cNvPr id="6146"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noChangeAspect="1"/>
          </p:cNvSpPr>
          <p:nvPr>
            <p:ph type="sldImg"/>
          </p:nvPr>
        </p:nvSpPr>
        <p:spPr/>
      </p:sp>
      <p:sp>
        <p:nvSpPr>
          <p:cNvPr id="8194" name="备注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幻灯片图像占位符 1"/>
          <p:cNvSpPr>
            <a:spLocks noGrp="1" noRot="1" noChangeAspect="1"/>
          </p:cNvSpPr>
          <p:nvPr>
            <p:ph type="sldImg"/>
          </p:nvPr>
        </p:nvSpPr>
        <p:spPr/>
      </p:sp>
      <p:sp>
        <p:nvSpPr>
          <p:cNvPr id="16386" name="备注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幻灯片图像占位符 1"/>
          <p:cNvSpPr>
            <a:spLocks noGrp="1" noRot="1" noChangeAspect="1"/>
          </p:cNvSpPr>
          <p:nvPr>
            <p:ph type="sldImg"/>
          </p:nvPr>
        </p:nvSpPr>
        <p:spPr/>
      </p:sp>
      <p:sp>
        <p:nvSpPr>
          <p:cNvPr id="23554" name="备注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幻灯片图像占位符 1"/>
          <p:cNvSpPr>
            <a:spLocks noGrp="1" noRot="1" noChangeAspect="1"/>
          </p:cNvSpPr>
          <p:nvPr>
            <p:ph type="sldImg"/>
          </p:nvPr>
        </p:nvSpPr>
        <p:spPr/>
      </p:sp>
      <p:sp>
        <p:nvSpPr>
          <p:cNvPr id="26626" name="备注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7" name="幻灯片图像占位符 1"/>
          <p:cNvSpPr>
            <a:spLocks noGrp="1" noRot="1" noChangeAspect="1"/>
          </p:cNvSpPr>
          <p:nvPr>
            <p:ph type="sldImg"/>
          </p:nvPr>
        </p:nvSpPr>
        <p:spPr/>
      </p:sp>
      <p:sp>
        <p:nvSpPr>
          <p:cNvPr id="45058" name="备注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8129" name="幻灯片图像占位符 1"/>
          <p:cNvSpPr>
            <a:spLocks noGrp="1" noRot="1" noChangeAspect="1"/>
          </p:cNvSpPr>
          <p:nvPr>
            <p:ph type="sldImg"/>
          </p:nvPr>
        </p:nvSpPr>
        <p:spPr/>
      </p:sp>
      <p:sp>
        <p:nvSpPr>
          <p:cNvPr id="48130" name="备注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061" name="矩形 3"/>
          <p:cNvSpPr>
            <a:spLocks noChangeAspect="1"/>
          </p:cNvSpPr>
          <p:nvPr userDrawn="1"/>
        </p:nvSpPr>
        <p:spPr>
          <a:xfrm>
            <a:off x="-193675" y="4741863"/>
            <a:ext cx="9720263" cy="1800225"/>
          </a:xfrm>
          <a:prstGeom prst="rect">
            <a:avLst/>
          </a:prstGeom>
          <a:blipFill rotWithShape="1">
            <a:blip r:embed="rId2">
              <a:alphaModFix amt="34999"/>
            </a:blip>
            <a:stretch>
              <a:fillRect/>
            </a:stretch>
          </a:blipFill>
          <a:ln w="9525">
            <a:noFill/>
          </a:ln>
        </p:spPr>
        <p:txBody>
          <a:bodyPr wrap="square" anchor="ctr" anchorCtr="0">
            <a:spAutoFit/>
          </a:bodyPr>
          <a:p>
            <a:pPr marL="285750" lvl="0" indent="-285750" algn="just">
              <a:lnSpc>
                <a:spcPct val="150000"/>
              </a:lnSpc>
              <a:buFont typeface="Wingdings" panose="05000000000000000000" pitchFamily="2" charset="2"/>
              <a:buChar char="l"/>
            </a:pPr>
            <a:endParaRPr lang="zh-CN" altLang="en-US" sz="2000" dirty="0">
              <a:solidFill>
                <a:srgbClr val="0000FF"/>
              </a:solidFill>
              <a:latin typeface="Times New Roman" panose="02020603050405020304" pitchFamily="18" charset="0"/>
              <a:ea typeface="微软雅黑" panose="020B0503020204020204" pitchFamily="34" charset="-122"/>
            </a:endParaRPr>
          </a:p>
        </p:txBody>
      </p:sp>
      <p:sp>
        <p:nvSpPr>
          <p:cNvPr id="2" name="标题 1"/>
          <p:cNvSpPr>
            <a:spLocks noGrp="1"/>
          </p:cNvSpPr>
          <p:nvPr>
            <p:ph type="ctrTitle"/>
          </p:nvPr>
        </p:nvSpPr>
        <p:spPr>
          <a:xfrm>
            <a:off x="685800" y="2130427"/>
            <a:ext cx="7772400" cy="1470025"/>
          </a:xfrm>
        </p:spPr>
        <p:txBody>
          <a:bodyPr/>
          <a:lstStyle>
            <a:lvl1pPr>
              <a:defRPr baseline="0">
                <a:solidFill>
                  <a:srgbClr val="0000FF"/>
                </a:solidFill>
                <a:ea typeface="黑体" panose="02010609060101010101" pitchFamily="49" charset="-122"/>
              </a:defRPr>
            </a:lvl1pPr>
          </a:lstStyle>
          <a:p>
            <a:pPr fontAlgn="base"/>
            <a:r>
              <a:rPr lang="zh-CN" altLang="en-US" strike="noStrike" noProof="1" dirty="0" smtClean="0"/>
              <a:t>单击此处编辑母版标题样式</a:t>
            </a:r>
            <a:endParaRPr lang="zh-CN" altLang="en-US" strike="noStrike" noProof="1" dirty="0"/>
          </a:p>
        </p:txBody>
      </p:sp>
      <p:sp>
        <p:nvSpPr>
          <p:cNvPr id="3" name="副标题 2"/>
          <p:cNvSpPr>
            <a:spLocks noGrp="1"/>
          </p:cNvSpPr>
          <p:nvPr>
            <p:ph type="subTitle" idx="1"/>
          </p:nvPr>
        </p:nvSpPr>
        <p:spPr>
          <a:xfrm>
            <a:off x="1371600" y="3886200"/>
            <a:ext cx="6400800" cy="1752600"/>
          </a:xfrm>
        </p:spPr>
        <p:txBody>
          <a:bodyPr/>
          <a:lstStyle>
            <a:lvl1pPr marL="0" indent="0" algn="ctr">
              <a:buNone/>
              <a:defRPr baseline="0">
                <a:ea typeface="黑体" panose="02010609060101010101" pitchFamily="49" charset="-122"/>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pPr fontAlgn="base"/>
            <a:r>
              <a:rPr lang="zh-CN" altLang="en-US" strike="noStrike" noProof="1" dirty="0" smtClean="0"/>
              <a:t>单击此处编辑母版副标题样式</a:t>
            </a:r>
            <a:endParaRPr lang="zh-CN" altLang="en-US"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fontAlgn="base"/>
            <a:r>
              <a:rPr lang="zh-CN" altLang="en-US" strike="noStrike" noProof="1" dirty="0" smtClean="0"/>
              <a:t>单击此处编辑母版文本样式</a:t>
            </a:r>
            <a:endParaRPr lang="zh-CN" altLang="en-US" strike="noStrike" noProof="1" dirty="0" smtClean="0"/>
          </a:p>
          <a:p>
            <a:pPr lvl="1" fontAlgn="base"/>
            <a:r>
              <a:rPr lang="zh-CN" altLang="en-US" strike="noStrike" noProof="1" dirty="0" smtClean="0"/>
              <a:t>第二级</a:t>
            </a:r>
            <a:endParaRPr lang="zh-CN" altLang="en-US" strike="noStrike" noProof="1" dirty="0" smtClean="0"/>
          </a:p>
          <a:p>
            <a:pPr lvl="2" fontAlgn="base"/>
            <a:r>
              <a:rPr lang="zh-CN" altLang="en-US" strike="noStrike" noProof="1" dirty="0" smtClean="0"/>
              <a:t>第三级</a:t>
            </a:r>
            <a:endParaRPr lang="zh-CN" altLang="en-US" strike="noStrike" noProof="1" dirty="0" smtClean="0"/>
          </a:p>
          <a:p>
            <a:pPr lvl="3" fontAlgn="base"/>
            <a:r>
              <a:rPr lang="zh-CN" altLang="en-US" strike="noStrike" noProof="1" dirty="0" smtClean="0"/>
              <a:t>第四级</a:t>
            </a:r>
            <a:endParaRPr lang="zh-CN" altLang="en-US" strike="noStrike" noProof="1" dirty="0" smtClean="0"/>
          </a:p>
          <a:p>
            <a:pPr lvl="4" fontAlgn="base"/>
            <a:r>
              <a:rPr lang="zh-CN" altLang="en-US" strike="noStrike" noProof="1" dirty="0" smtClean="0"/>
              <a:t>第五级</a:t>
            </a:r>
            <a:endParaRPr lang="zh-CN" altLang="en-US" strike="noStrike" noProof="1" dirty="0"/>
          </a:p>
        </p:txBody>
      </p:sp>
      <p:sp>
        <p:nvSpPr>
          <p:cNvPr id="4" name="标题 3"/>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
        <p:nvSpPr>
          <p:cNvPr id="2" name="标题 1"/>
          <p:cNvSpPr>
            <a:spLocks noGrp="1"/>
          </p:cNvSpPr>
          <p:nvPr>
            <p:ph type="title"/>
          </p:nvPr>
        </p:nvSpPr>
        <p:spPr>
          <a:xfrm>
            <a:off x="457200" y="64170"/>
            <a:ext cx="8229600" cy="844550"/>
          </a:xfrm>
        </p:spPr>
        <p:txBody>
          <a:bodyPr/>
          <a:lstStyle/>
          <a:p>
            <a:pPr fontAlgn="base"/>
            <a:r>
              <a:rPr lang="zh-CN" altLang="en-US" strike="noStrike" noProof="1" smtClean="0"/>
              <a:t>单击此处编辑母版标题样式</a:t>
            </a:r>
            <a:endParaRPr lang="zh-CN" altLang="en-US" strike="noStrike" noProof="1" dirty="0"/>
          </a:p>
        </p:txBody>
      </p:sp>
      <p:sp>
        <p:nvSpPr>
          <p:cNvPr id="4" name="内容占位符 2"/>
          <p:cNvSpPr>
            <a:spLocks noGrp="1"/>
          </p:cNvSpPr>
          <p:nvPr>
            <p:ph idx="1"/>
          </p:nvPr>
        </p:nvSpPr>
        <p:spPr>
          <a:xfrm>
            <a:off x="406229" y="1124746"/>
            <a:ext cx="8229600"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456248" y="1555115"/>
            <a:ext cx="3924776" cy="4608195"/>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fontAlgn="auto"/>
            <a:r>
              <a:rPr lang="zh-CN" altLang="en-US" strike="noStrike" noProof="1" smtClean="0">
                <a:sym typeface="+mn-ea"/>
              </a:rPr>
              <a:t>单击图标添加图片</a:t>
            </a:r>
            <a:endParaRPr strike="noStrike" noProof="1" dirty="0">
              <a:sym typeface="+mn-ea"/>
            </a:endParaRPr>
          </a:p>
        </p:txBody>
      </p:sp>
      <p:sp>
        <p:nvSpPr>
          <p:cNvPr id="4" name="文本占位符 3"/>
          <p:cNvSpPr>
            <a:spLocks noGrp="1"/>
          </p:cNvSpPr>
          <p:nvPr>
            <p:ph type="body" sz="half" idx="2"/>
          </p:nvPr>
        </p:nvSpPr>
        <p:spPr>
          <a:xfrm>
            <a:off x="4762800" y="1555200"/>
            <a:ext cx="39204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None/>
              <a:tabLst>
                <a:tab pos="1609725" algn="l"/>
                <a:tab pos="1609725" algn="l"/>
                <a:tab pos="1609725" algn="l"/>
                <a:tab pos="1609725" algn="l"/>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fontAlgn="auto"/>
            <a:r>
              <a:rPr lang="zh-CN" altLang="en-US" strike="noStrike" noProof="1" smtClean="0">
                <a:sym typeface="+mn-ea"/>
              </a:rPr>
              <a:t>单击此处编辑母版文本样式</a:t>
            </a:r>
            <a:endParaRPr lang="zh-CN" altLang="en-US" strike="noStrike" noProof="1" smtClean="0">
              <a:sym typeface="+mn-ea"/>
            </a:endParaRPr>
          </a:p>
        </p:txBody>
      </p:sp>
      <p:sp>
        <p:nvSpPr>
          <p:cNvPr id="9" name="标题 8"/>
          <p:cNvSpPr>
            <a:spLocks noGrp="1"/>
          </p:cNvSpPr>
          <p:nvPr>
            <p:ph type="title"/>
          </p:nvPr>
        </p:nvSpPr>
        <p:spPr/>
        <p:txBody>
          <a:bodyPr/>
          <a:lstStyle>
            <a:lvl1pPr>
              <a:defRPr baseline="0"/>
            </a:lvl1p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456300" y="774000"/>
            <a:ext cx="82296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99100" y="2484000"/>
            <a:ext cx="73494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fontAlgn="auto"/>
            <a:r>
              <a:rPr strike="noStrike" noProof="1" dirty="0">
                <a:sym typeface="+mn-ea"/>
              </a:rPr>
              <a:t>单击此处编辑标题</a:t>
            </a:r>
            <a:endParaRPr strike="noStrike" noProof="1" dirty="0">
              <a:sym typeface="+mn-ea"/>
            </a:endParaRPr>
          </a:p>
        </p:txBody>
      </p:sp>
      <p:sp>
        <p:nvSpPr>
          <p:cNvPr id="7" name="文本占位符 6"/>
          <p:cNvSpPr>
            <a:spLocks noGrp="1"/>
          </p:cNvSpPr>
          <p:nvPr>
            <p:ph type="body" sz="quarter" idx="13"/>
          </p:nvPr>
        </p:nvSpPr>
        <p:spPr>
          <a:xfrm>
            <a:off x="899100" y="3560400"/>
            <a:ext cx="73494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image" Target="../media/image2.png"/><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image" Target="../media/image4.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1026" name="Group 10"/>
          <p:cNvGrpSpPr/>
          <p:nvPr/>
        </p:nvGrpSpPr>
        <p:grpSpPr>
          <a:xfrm>
            <a:off x="4022725" y="6478588"/>
            <a:ext cx="5145088" cy="550862"/>
            <a:chOff x="-6" y="-481"/>
            <a:chExt cx="3241" cy="480"/>
          </a:xfrm>
        </p:grpSpPr>
        <p:pic>
          <p:nvPicPr>
            <p:cNvPr id="1027" name="任意多边形 14"/>
            <p:cNvPicPr/>
            <p:nvPr/>
          </p:nvPicPr>
          <p:blipFill>
            <a:blip r:embed="rId8"/>
            <a:stretch>
              <a:fillRect/>
            </a:stretch>
          </p:blipFill>
          <p:spPr>
            <a:xfrm>
              <a:off x="-6" y="-481"/>
              <a:ext cx="3241" cy="326"/>
            </a:xfrm>
            <a:prstGeom prst="rect">
              <a:avLst/>
            </a:prstGeom>
            <a:noFill/>
            <a:ln w="9525">
              <a:noFill/>
            </a:ln>
          </p:spPr>
        </p:pic>
        <p:sp>
          <p:nvSpPr>
            <p:cNvPr id="2" name="Text Box 12"/>
            <p:cNvSpPr txBox="1">
              <a:spLocks noChangeArrowheads="1"/>
            </p:cNvSpPr>
            <p:nvPr/>
          </p:nvSpPr>
          <p:spPr bwMode="auto">
            <a:xfrm>
              <a:off x="-2" y="-1"/>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fontAlgn="auto" hangingPunct="1">
                <a:spcBef>
                  <a:spcPts val="0"/>
                </a:spcBef>
                <a:spcAft>
                  <a:spcPts val="0"/>
                </a:spcAft>
                <a:buFont typeface="Arial" panose="020B0604020202020204" pitchFamily="34" charset="0"/>
                <a:buNone/>
                <a:defRPr/>
              </a:pPr>
              <a:endParaRPr lang="en-US" sz="1350" strike="noStrike" noProof="1" smtClean="0">
                <a:solidFill>
                  <a:srgbClr val="000000"/>
                </a:solidFill>
                <a:latin typeface="Arial" panose="020B0604020202020204" pitchFamily="34" charset="0"/>
                <a:cs typeface="Arial" panose="020B0604020202020204" pitchFamily="34" charset="0"/>
              </a:endParaRPr>
            </a:p>
          </p:txBody>
        </p:sp>
      </p:grpSp>
      <p:pic>
        <p:nvPicPr>
          <p:cNvPr id="1029" name="Picture 6"/>
          <p:cNvPicPr>
            <a:picLocks noChangeAspect="1"/>
          </p:cNvPicPr>
          <p:nvPr/>
        </p:nvPicPr>
        <p:blipFill>
          <a:blip r:embed="rId9"/>
          <a:stretch>
            <a:fillRect/>
          </a:stretch>
        </p:blipFill>
        <p:spPr>
          <a:xfrm>
            <a:off x="0" y="0"/>
            <a:ext cx="9144000" cy="908050"/>
          </a:xfrm>
          <a:prstGeom prst="rect">
            <a:avLst/>
          </a:prstGeom>
          <a:noFill/>
          <a:ln w="9525">
            <a:noFill/>
          </a:ln>
        </p:spPr>
      </p:pic>
      <p:sp>
        <p:nvSpPr>
          <p:cNvPr id="1028" name="Rectangle 7"/>
          <p:cNvSpPr>
            <a:spLocks noChangeArrowheads="1"/>
          </p:cNvSpPr>
          <p:nvPr/>
        </p:nvSpPr>
        <p:spPr bwMode="auto">
          <a:xfrm>
            <a:off x="0" y="6437313"/>
            <a:ext cx="9144000" cy="46038"/>
          </a:xfrm>
          <a:prstGeom prst="rect">
            <a:avLst/>
          </a:prstGeom>
          <a:gradFill rotWithShape="1">
            <a:gsLst>
              <a:gs pos="0">
                <a:srgbClr val="526780"/>
              </a:gs>
              <a:gs pos="38000">
                <a:srgbClr val="526780"/>
              </a:gs>
              <a:gs pos="50000">
                <a:srgbClr val="7996B9"/>
              </a:gs>
              <a:gs pos="100000">
                <a:srgbClr val="90B3DC"/>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en-US" altLang="zh-CN" sz="1350" strike="noStrike" noProof="1" smtClean="0">
              <a:solidFill>
                <a:srgbClr val="FFFFFF"/>
              </a:solidFill>
            </a:endParaRPr>
          </a:p>
        </p:txBody>
      </p:sp>
      <p:sp>
        <p:nvSpPr>
          <p:cNvPr id="1031" name="标题占位符 1"/>
          <p:cNvSpPr>
            <a:spLocks noGrp="1"/>
          </p:cNvSpPr>
          <p:nvPr>
            <p:ph type="title"/>
          </p:nvPr>
        </p:nvSpPr>
        <p:spPr>
          <a:xfrm>
            <a:off x="457200" y="63500"/>
            <a:ext cx="8229600" cy="844550"/>
          </a:xfrm>
          <a:prstGeom prst="rect">
            <a:avLst/>
          </a:prstGeom>
          <a:noFill/>
          <a:ln w="9525">
            <a:noFill/>
          </a:ln>
        </p:spPr>
        <p:txBody>
          <a:bodyPr vert="horz" wrap="square" lIns="91440" tIns="45720" rIns="91440" bIns="45720" anchor="ctr" anchorCtr="0"/>
          <a:p>
            <a:pPr lvl="0"/>
            <a:r>
              <a:rPr lang="zh-CN" altLang="zh-CN" dirty="0"/>
              <a:t>单击此处编辑母版标题样式</a:t>
            </a:r>
            <a:endParaRPr lang="zh-CN" altLang="zh-CN" dirty="0"/>
          </a:p>
        </p:txBody>
      </p:sp>
      <p:sp>
        <p:nvSpPr>
          <p:cNvPr id="1032" name="文本占位符 2"/>
          <p:cNvSpPr>
            <a:spLocks noGrp="1"/>
          </p:cNvSpPr>
          <p:nvPr>
            <p:ph type="body"/>
          </p:nvPr>
        </p:nvSpPr>
        <p:spPr>
          <a:xfrm>
            <a:off x="376238" y="1149350"/>
            <a:ext cx="8229600" cy="4525963"/>
          </a:xfrm>
          <a:prstGeom prst="rect">
            <a:avLst/>
          </a:prstGeom>
          <a:noFill/>
          <a:ln w="9525">
            <a:noFill/>
          </a:ln>
        </p:spPr>
        <p:txBody>
          <a:bodyPr vert="horz" wrap="square" lIns="91440" tIns="45720" rIns="91440" bIns="45720" anchor="t" anchorCtr="0"/>
          <a:p>
            <a:pPr lvl="0"/>
            <a:r>
              <a:rPr lang="zh-CN" altLang="zh-CN" dirty="0"/>
              <a:t>单击此处编辑母版文本样式</a:t>
            </a:r>
            <a:endParaRPr lang="zh-CN" altLang="zh-CN" dirty="0"/>
          </a:p>
          <a:p>
            <a:pPr lvl="1"/>
            <a:r>
              <a:rPr lang="zh-CN" altLang="zh-CN" dirty="0"/>
              <a:t>第二级</a:t>
            </a:r>
            <a:endParaRPr lang="zh-CN" altLang="zh-CN" dirty="0"/>
          </a:p>
          <a:p>
            <a:pPr lvl="2"/>
            <a:r>
              <a:rPr lang="zh-CN" altLang="zh-CN" dirty="0"/>
              <a:t>第三级</a:t>
            </a:r>
            <a:endParaRPr lang="zh-CN" altLang="zh-CN" dirty="0"/>
          </a:p>
          <a:p>
            <a:pPr lvl="3"/>
            <a:r>
              <a:rPr lang="zh-CN" altLang="zh-CN" dirty="0"/>
              <a:t>第四级</a:t>
            </a:r>
            <a:endParaRPr lang="zh-CN" altLang="zh-CN" dirty="0"/>
          </a:p>
          <a:p>
            <a:pPr lvl="4"/>
            <a:r>
              <a:rPr lang="zh-CN" altLang="zh-CN" dirty="0"/>
              <a:t>第五级</a:t>
            </a:r>
            <a:endParaRPr lang="zh-CN" altLang="zh-CN" dirty="0"/>
          </a:p>
        </p:txBody>
      </p:sp>
      <p:sp>
        <p:nvSpPr>
          <p:cNvPr id="3" name="任意多边形 13"/>
          <p:cNvSpPr/>
          <p:nvPr/>
        </p:nvSpPr>
        <p:spPr bwMode="auto">
          <a:xfrm>
            <a:off x="-7937" y="6515100"/>
            <a:ext cx="9161463" cy="550863"/>
          </a:xfrm>
          <a:custGeom>
            <a:avLst/>
            <a:gdLst>
              <a:gd name="T0" fmla="*/ 2147483647 w 5772"/>
              <a:gd name="T1" fmla="*/ 2147483647 h 656"/>
              <a:gd name="T2" fmla="*/ 2147483647 w 5772"/>
              <a:gd name="T3" fmla="*/ 0 h 656"/>
              <a:gd name="T4" fmla="*/ 2147483647 w 5772"/>
              <a:gd name="T5" fmla="*/ 2147483647 h 656"/>
              <a:gd name="T6" fmla="*/ 2147483647 w 5772"/>
              <a:gd name="T7" fmla="*/ 2147483647 h 656"/>
              <a:gd name="T8" fmla="*/ 2147483647 w 5772"/>
              <a:gd name="T9" fmla="*/ 2147483647 h 656"/>
              <a:gd name="T10" fmla="*/ 2147483647 w 5772"/>
              <a:gd name="T11" fmla="*/ 2147483647 h 656"/>
              <a:gd name="T12" fmla="*/ 2147483647 w 5772"/>
              <a:gd name="T13" fmla="*/ 2147483647 h 656"/>
              <a:gd name="T14" fmla="*/ 0 w 5772"/>
              <a:gd name="T15" fmla="*/ 2147483647 h 656"/>
              <a:gd name="T16" fmla="*/ 2147483647 w 5772"/>
              <a:gd name="T17" fmla="*/ 2147483647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1B1B77">
                  <a:alpha val="45000"/>
                </a:srgbClr>
              </a:gs>
              <a:gs pos="100000">
                <a:srgbClr val="E7E7E7">
                  <a:alpha val="54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sz="1350" strike="noStrike" noProof="1">
              <a:latin typeface="+mn-lt"/>
              <a:ea typeface="+mn-ea"/>
            </a:endParaRPr>
          </a:p>
        </p:txBody>
      </p:sp>
      <p:sp>
        <p:nvSpPr>
          <p:cNvPr id="1034" name="TextBox 8"/>
          <p:cNvSpPr txBox="1"/>
          <p:nvPr/>
        </p:nvSpPr>
        <p:spPr>
          <a:xfrm>
            <a:off x="8545513" y="6497638"/>
            <a:ext cx="699770" cy="306705"/>
          </a:xfrm>
          <a:prstGeom prst="rect">
            <a:avLst/>
          </a:prstGeom>
          <a:noFill/>
          <a:ln w="9525">
            <a:noFill/>
          </a:ln>
        </p:spPr>
        <p:txBody>
          <a:bodyPr wrap="none" anchor="t" anchorCtr="0">
            <a:spAutoFit/>
          </a:bodyPr>
          <a:p>
            <a:pPr lvl="0"/>
            <a:fld id="{9A0DB2DC-4C9A-4742-B13C-FB6460FD3503}" type="slidenum">
              <a:rPr lang="en-US" altLang="zh-CN" sz="1400">
                <a:solidFill>
                  <a:srgbClr val="333399"/>
                </a:solidFill>
                <a:latin typeface="Times New Roman" panose="02020603050405020304" pitchFamily="18" charset="0"/>
                <a:ea typeface="微软雅黑" panose="020B0503020204020204" pitchFamily="34" charset="-122"/>
              </a:rPr>
            </a:fld>
            <a:r>
              <a:rPr lang="en-US" altLang="zh-CN" sz="1400" dirty="0">
                <a:solidFill>
                  <a:srgbClr val="333399"/>
                </a:solidFill>
                <a:latin typeface="Times New Roman" panose="02020603050405020304" pitchFamily="18" charset="0"/>
                <a:ea typeface="微软雅黑" panose="020B0503020204020204" pitchFamily="34" charset="-122"/>
              </a:rPr>
              <a:t>/40</a:t>
            </a:r>
            <a:endParaRPr lang="en-US" altLang="zh-CN" sz="1400" dirty="0">
              <a:solidFill>
                <a:srgbClr val="333399"/>
              </a:solidFill>
              <a:latin typeface="Times New Roman" panose="02020603050405020304" pitchFamily="18" charset="0"/>
              <a:ea typeface="微软雅黑" panose="020B0503020204020204" pitchFamily="34" charset="-122"/>
            </a:endParaRPr>
          </a:p>
        </p:txBody>
      </p:sp>
      <p:sp>
        <p:nvSpPr>
          <p:cNvPr id="1035" name="TextBox 3"/>
          <p:cNvSpPr txBox="1"/>
          <p:nvPr/>
        </p:nvSpPr>
        <p:spPr>
          <a:xfrm>
            <a:off x="7169150" y="6489700"/>
            <a:ext cx="1071880" cy="306705"/>
          </a:xfrm>
          <a:prstGeom prst="rect">
            <a:avLst/>
          </a:prstGeom>
          <a:noFill/>
          <a:ln w="9525">
            <a:noFill/>
          </a:ln>
        </p:spPr>
        <p:txBody>
          <a:bodyPr wrap="none" anchor="t" anchorCtr="0">
            <a:spAutoFit/>
          </a:bodyPr>
          <a:p>
            <a:pPr lvl="0"/>
            <a:r>
              <a:rPr lang="en-US" altLang="zh-CN" sz="1400" dirty="0">
                <a:solidFill>
                  <a:srgbClr val="333399"/>
                </a:solidFill>
                <a:latin typeface="黑体" panose="02010609060101010101" pitchFamily="49" charset="-122"/>
                <a:ea typeface="黑体" panose="02010609060101010101" pitchFamily="49" charset="-122"/>
              </a:rPr>
              <a:t>2023</a:t>
            </a:r>
            <a:r>
              <a:rPr lang="zh-CN" altLang="en-US" sz="1400" dirty="0">
                <a:solidFill>
                  <a:srgbClr val="333399"/>
                </a:solidFill>
                <a:latin typeface="黑体" panose="02010609060101010101" pitchFamily="49" charset="-122"/>
                <a:ea typeface="黑体" panose="02010609060101010101" pitchFamily="49" charset="-122"/>
              </a:rPr>
              <a:t>年</a:t>
            </a:r>
            <a:r>
              <a:rPr lang="en-US" altLang="zh-CN" sz="1400" dirty="0">
                <a:solidFill>
                  <a:srgbClr val="333399"/>
                </a:solidFill>
                <a:latin typeface="黑体" panose="02010609060101010101" pitchFamily="49" charset="-122"/>
                <a:ea typeface="黑体" panose="02010609060101010101" pitchFamily="49" charset="-122"/>
              </a:rPr>
              <a:t>10</a:t>
            </a:r>
            <a:r>
              <a:rPr lang="zh-CN" altLang="en-US" sz="1400" dirty="0">
                <a:solidFill>
                  <a:srgbClr val="333399"/>
                </a:solidFill>
                <a:latin typeface="黑体" panose="02010609060101010101" pitchFamily="49" charset="-122"/>
                <a:ea typeface="黑体" panose="02010609060101010101" pitchFamily="49" charset="-122"/>
              </a:rPr>
              <a:t>月</a:t>
            </a:r>
            <a:endParaRPr lang="zh-CN" altLang="en-US" sz="1400" dirty="0">
              <a:solidFill>
                <a:srgbClr val="333399"/>
              </a:solidFill>
              <a:latin typeface="黑体" panose="02010609060101010101" pitchFamily="49" charset="-122"/>
              <a:ea typeface="黑体" panose="02010609060101010101" pitchFamily="49" charset="-122"/>
            </a:endParaRPr>
          </a:p>
        </p:txBody>
      </p:sp>
      <p:sp>
        <p:nvSpPr>
          <p:cNvPr id="4" name="矩形 2"/>
          <p:cNvSpPr>
            <a:spLocks noChangeArrowheads="1"/>
          </p:cNvSpPr>
          <p:nvPr/>
        </p:nvSpPr>
        <p:spPr bwMode="auto">
          <a:xfrm>
            <a:off x="3059113" y="6521450"/>
            <a:ext cx="331311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fontAlgn="auto" hangingPunct="1"/>
            <a:r>
              <a:rPr lang="zh-CN" altLang="en-US" sz="1300" b="1" strike="noStrike" spc="300" noProof="1" dirty="0" smtClean="0">
                <a:solidFill>
                  <a:srgbClr val="3333CC"/>
                </a:solidFill>
                <a:latin typeface="黑体" panose="02010609060101010101" pitchFamily="49" charset="-122"/>
                <a:ea typeface="黑体" panose="02010609060101010101" pitchFamily="49" charset="-122"/>
                <a:cs typeface="Times New Roman" panose="02020603050405020304" pitchFamily="18" charset="0"/>
              </a:rPr>
              <a:t>安徽华东光电技术研究所有限公司</a:t>
            </a:r>
            <a:endParaRPr lang="zh-CN" altLang="en-US" sz="1300" b="1" strike="noStrike" spc="300" noProof="1" dirty="0" smtClean="0">
              <a:solidFill>
                <a:srgbClr val="3333CC"/>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1037" name="矩形 3"/>
          <p:cNvSpPr/>
          <p:nvPr/>
        </p:nvSpPr>
        <p:spPr>
          <a:xfrm>
            <a:off x="1093788" y="6491288"/>
            <a:ext cx="696912" cy="306387"/>
          </a:xfrm>
          <a:prstGeom prst="rect">
            <a:avLst/>
          </a:prstGeom>
          <a:noFill/>
          <a:ln w="9525">
            <a:noFill/>
          </a:ln>
        </p:spPr>
        <p:txBody>
          <a:bodyPr wrap="square" anchor="t" anchorCtr="0">
            <a:spAutoFit/>
          </a:bodyPr>
          <a:p>
            <a:pPr lvl="0"/>
            <a:endParaRPr lang="zh-CN" altLang="en-US" sz="1400" b="1" dirty="0">
              <a:solidFill>
                <a:srgbClr val="333399"/>
              </a:solidFill>
              <a:latin typeface="黑体" panose="02010609060101010101" pitchFamily="49" charset="-122"/>
              <a:ea typeface="黑体" panose="02010609060101010101" pitchFamily="49" charset="-122"/>
            </a:endParaRPr>
          </a:p>
        </p:txBody>
      </p:sp>
      <p:pic>
        <p:nvPicPr>
          <p:cNvPr id="1038" name="Picture 1" descr="C:\Users\lirong\Downloads\企业logo-安徽华东光电技术研究所有限公司.png"/>
          <p:cNvPicPr>
            <a:picLocks noChangeAspect="1"/>
          </p:cNvPicPr>
          <p:nvPr userDrawn="1"/>
        </p:nvPicPr>
        <p:blipFill>
          <a:blip r:embed="rId10"/>
          <a:stretch>
            <a:fillRect/>
          </a:stretch>
        </p:blipFill>
        <p:spPr>
          <a:xfrm>
            <a:off x="0" y="6429375"/>
            <a:ext cx="565150" cy="42862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ctr" rtl="0" eaLnBrk="1" fontAlgn="base" hangingPunct="1">
        <a:spcBef>
          <a:spcPct val="0"/>
        </a:spcBef>
        <a:spcAft>
          <a:spcPct val="0"/>
        </a:spcAft>
        <a:buFont typeface="Arial" panose="020B0604020202020204" pitchFamily="34" charset="0"/>
        <a:defRPr lang="zh-CN" altLang="zh-CN" sz="4400" b="1" kern="1200" baseline="0" dirty="0">
          <a:solidFill>
            <a:srgbClr val="F2F2F2"/>
          </a:solidFill>
          <a:latin typeface="Times New Roman" panose="02020603050405020304" pitchFamily="18" charset="0"/>
          <a:ea typeface="黑体" panose="02010609060101010101" pitchFamily="49" charset="-122"/>
          <a:cs typeface="+mn-cs"/>
        </a:defRPr>
      </a:lvl1pPr>
      <a:lvl2pPr algn="ctr" rtl="0" eaLnBrk="1" fontAlgn="base" hangingPunct="1">
        <a:spcBef>
          <a:spcPct val="0"/>
        </a:spcBef>
        <a:spcAft>
          <a:spcPct val="0"/>
        </a:spcAft>
        <a:buFont typeface="Arial" panose="020B0604020202020204" pitchFamily="34" charset="0"/>
        <a:defRPr sz="3600">
          <a:solidFill>
            <a:srgbClr val="F2F2F2"/>
          </a:solidFill>
          <a:latin typeface="Calibri" panose="020F0502020204030204" pitchFamily="34" charset="0"/>
          <a:ea typeface="隶书" panose="02010509060101010101" pitchFamily="49" charset="-122"/>
        </a:defRPr>
      </a:lvl2pPr>
      <a:lvl3pPr algn="ctr" rtl="0" eaLnBrk="1" fontAlgn="base" hangingPunct="1">
        <a:spcBef>
          <a:spcPct val="0"/>
        </a:spcBef>
        <a:spcAft>
          <a:spcPct val="0"/>
        </a:spcAft>
        <a:buFont typeface="Arial" panose="020B0604020202020204" pitchFamily="34" charset="0"/>
        <a:defRPr sz="3600">
          <a:solidFill>
            <a:srgbClr val="F2F2F2"/>
          </a:solidFill>
          <a:latin typeface="Calibri" panose="020F0502020204030204" pitchFamily="34" charset="0"/>
          <a:ea typeface="隶书" panose="02010509060101010101" pitchFamily="49" charset="-122"/>
        </a:defRPr>
      </a:lvl3pPr>
      <a:lvl4pPr algn="ctr" rtl="0" eaLnBrk="1" fontAlgn="base" hangingPunct="1">
        <a:spcBef>
          <a:spcPct val="0"/>
        </a:spcBef>
        <a:spcAft>
          <a:spcPct val="0"/>
        </a:spcAft>
        <a:buFont typeface="Arial" panose="020B0604020202020204" pitchFamily="34" charset="0"/>
        <a:defRPr sz="3600">
          <a:solidFill>
            <a:srgbClr val="F2F2F2"/>
          </a:solidFill>
          <a:latin typeface="Calibri" panose="020F0502020204030204" pitchFamily="34" charset="0"/>
          <a:ea typeface="隶书" panose="02010509060101010101" pitchFamily="49" charset="-122"/>
        </a:defRPr>
      </a:lvl4pPr>
      <a:lvl5pPr algn="ctr" rtl="0" eaLnBrk="1" fontAlgn="base" hangingPunct="1">
        <a:spcBef>
          <a:spcPct val="0"/>
        </a:spcBef>
        <a:spcAft>
          <a:spcPct val="0"/>
        </a:spcAft>
        <a:buFont typeface="Arial" panose="020B0604020202020204" pitchFamily="34" charset="0"/>
        <a:defRPr sz="3600">
          <a:solidFill>
            <a:srgbClr val="F2F2F2"/>
          </a:solidFill>
          <a:latin typeface="Calibri" panose="020F0502020204030204" pitchFamily="34" charset="0"/>
          <a:ea typeface="隶书" panose="02010509060101010101" pitchFamily="49" charset="-122"/>
        </a:defRPr>
      </a:lvl5pPr>
      <a:lvl6pPr marL="342900" algn="ctr" rtl="0" eaLnBrk="1" fontAlgn="base" hangingPunct="1">
        <a:spcBef>
          <a:spcPct val="0"/>
        </a:spcBef>
        <a:spcAft>
          <a:spcPct val="0"/>
        </a:spcAft>
        <a:defRPr sz="3300">
          <a:solidFill>
            <a:schemeClr val="tx1"/>
          </a:solidFill>
          <a:latin typeface="Calibri" panose="020F0502020204030204" pitchFamily="34" charset="0"/>
          <a:ea typeface="宋体" panose="02010600030101010101" pitchFamily="2" charset="-122"/>
        </a:defRPr>
      </a:lvl6pPr>
      <a:lvl7pPr marL="685800" algn="ctr" rtl="0" eaLnBrk="1" fontAlgn="base" hangingPunct="1">
        <a:spcBef>
          <a:spcPct val="0"/>
        </a:spcBef>
        <a:spcAft>
          <a:spcPct val="0"/>
        </a:spcAft>
        <a:defRPr sz="3300">
          <a:solidFill>
            <a:schemeClr val="tx1"/>
          </a:solidFill>
          <a:latin typeface="Calibri" panose="020F0502020204030204" pitchFamily="34" charset="0"/>
          <a:ea typeface="宋体" panose="02010600030101010101" pitchFamily="2" charset="-122"/>
        </a:defRPr>
      </a:lvl7pPr>
      <a:lvl8pPr marL="1028700" algn="ctr" rtl="0" eaLnBrk="1" fontAlgn="base" hangingPunct="1">
        <a:spcBef>
          <a:spcPct val="0"/>
        </a:spcBef>
        <a:spcAft>
          <a:spcPct val="0"/>
        </a:spcAft>
        <a:defRPr sz="3300">
          <a:solidFill>
            <a:schemeClr val="tx1"/>
          </a:solidFill>
          <a:latin typeface="Calibri" panose="020F0502020204030204" pitchFamily="34" charset="0"/>
          <a:ea typeface="宋体" panose="02010600030101010101" pitchFamily="2" charset="-122"/>
        </a:defRPr>
      </a:lvl8pPr>
      <a:lvl9pPr marL="1371600" algn="ctr" rtl="0" eaLnBrk="1" fontAlgn="base" hangingPunct="1">
        <a:spcBef>
          <a:spcPct val="0"/>
        </a:spcBef>
        <a:spcAft>
          <a:spcPct val="0"/>
        </a:spcAft>
        <a:defRPr sz="3300">
          <a:solidFill>
            <a:schemeClr val="tx1"/>
          </a:solidFill>
          <a:latin typeface="Calibri" panose="020F0502020204030204" pitchFamily="34" charset="0"/>
          <a:ea typeface="宋体" panose="02010600030101010101" pitchFamily="2" charset="-122"/>
        </a:defRPr>
      </a:lvl9pPr>
    </p:titleStyle>
    <p:bodyStyle>
      <a:lvl1pPr marL="257175" indent="-257175" algn="l" rtl="0" eaLnBrk="1" fontAlgn="base" hangingPunct="1">
        <a:spcBef>
          <a:spcPct val="20000"/>
        </a:spcBef>
        <a:spcAft>
          <a:spcPct val="0"/>
        </a:spcAft>
        <a:buFont typeface="Arial" panose="020B0604020202020204" pitchFamily="34" charset="0"/>
        <a:buChar char="•"/>
        <a:defRPr sz="2400" baseline="0">
          <a:solidFill>
            <a:schemeClr val="tx1"/>
          </a:solidFill>
          <a:latin typeface="Times New Roman" panose="02020603050405020304" pitchFamily="18" charset="0"/>
          <a:ea typeface="宋体" panose="02010600030101010101" pitchFamily="2" charset="-122"/>
          <a:cs typeface="+mn-cs"/>
        </a:defRPr>
      </a:lvl1pPr>
      <a:lvl2pPr marL="557530" indent="-214630" algn="l" rtl="0" eaLnBrk="1" fontAlgn="base" hangingPunct="1">
        <a:spcBef>
          <a:spcPct val="20000"/>
        </a:spcBef>
        <a:spcAft>
          <a:spcPct val="0"/>
        </a:spcAft>
        <a:buFont typeface="Arial" panose="020B0604020202020204" pitchFamily="34" charset="0"/>
        <a:buChar char="–"/>
        <a:defRPr sz="2100" baseline="0">
          <a:solidFill>
            <a:schemeClr val="tx1"/>
          </a:solidFill>
          <a:latin typeface="Times New Roman" panose="02020603050405020304" pitchFamily="18" charset="0"/>
          <a:ea typeface="宋体" panose="02010600030101010101" pitchFamily="2" charset="-122"/>
        </a:defRPr>
      </a:lvl2pPr>
      <a:lvl3pPr marL="857250" indent="-171450" algn="l" rtl="0" eaLnBrk="1" fontAlgn="base" hangingPunct="1">
        <a:spcBef>
          <a:spcPct val="20000"/>
        </a:spcBef>
        <a:spcAft>
          <a:spcPct val="0"/>
        </a:spcAft>
        <a:buFont typeface="Arial" panose="020B0604020202020204" pitchFamily="34" charset="0"/>
        <a:buChar char="•"/>
        <a:defRPr baseline="0">
          <a:solidFill>
            <a:schemeClr val="tx1"/>
          </a:solidFill>
          <a:latin typeface="Times New Roman" panose="02020603050405020304" pitchFamily="18" charset="0"/>
          <a:ea typeface="宋体" panose="02010600030101010101" pitchFamily="2" charset="-122"/>
        </a:defRPr>
      </a:lvl3pPr>
      <a:lvl4pPr marL="1200150" indent="-171450" algn="l" rtl="0" eaLnBrk="1" fontAlgn="base" hangingPunct="1">
        <a:spcBef>
          <a:spcPct val="20000"/>
        </a:spcBef>
        <a:spcAft>
          <a:spcPct val="0"/>
        </a:spcAft>
        <a:buFont typeface="Arial" panose="020B0604020202020204" pitchFamily="34" charset="0"/>
        <a:buChar char="–"/>
        <a:defRPr sz="1500" baseline="0">
          <a:solidFill>
            <a:schemeClr val="tx1"/>
          </a:solidFill>
          <a:latin typeface="Times New Roman" panose="02020603050405020304" pitchFamily="18" charset="0"/>
          <a:ea typeface="宋体" panose="02010600030101010101" pitchFamily="2" charset="-122"/>
        </a:defRPr>
      </a:lvl4pPr>
      <a:lvl5pPr marL="1543050" indent="-171450" algn="l" rtl="0" eaLnBrk="1" fontAlgn="base" hangingPunct="1">
        <a:spcBef>
          <a:spcPct val="20000"/>
        </a:spcBef>
        <a:spcAft>
          <a:spcPct val="0"/>
        </a:spcAft>
        <a:buFont typeface="Arial" panose="020B0604020202020204" pitchFamily="34" charset="0"/>
        <a:buChar char="»"/>
        <a:defRPr sz="1500" baseline="0">
          <a:solidFill>
            <a:schemeClr val="tx1"/>
          </a:solidFill>
          <a:latin typeface="Times New Roman" panose="02020603050405020304" pitchFamily="18" charset="0"/>
          <a:ea typeface="宋体" panose="02010600030101010101" pitchFamily="2" charset="-122"/>
        </a:defRPr>
      </a:lvl5pPr>
      <a:lvl6pPr marL="1885950" indent="-171450" algn="l" rtl="0" eaLnBrk="1" fontAlgn="base" hangingPunct="1">
        <a:spcBef>
          <a:spcPct val="20000"/>
        </a:spcBef>
        <a:spcAft>
          <a:spcPct val="0"/>
        </a:spcAft>
        <a:buFont typeface="Arial" panose="020B0604020202020204" pitchFamily="34" charset="0"/>
        <a:buChar char="»"/>
        <a:defRPr sz="1500">
          <a:solidFill>
            <a:schemeClr val="tx1"/>
          </a:solidFill>
          <a:latin typeface="+mn-lt"/>
          <a:ea typeface="+mn-ea"/>
        </a:defRPr>
      </a:lvl6pPr>
      <a:lvl7pPr marL="2228850" indent="-171450" algn="l" rtl="0" eaLnBrk="1" fontAlgn="base" hangingPunct="1">
        <a:spcBef>
          <a:spcPct val="20000"/>
        </a:spcBef>
        <a:spcAft>
          <a:spcPct val="0"/>
        </a:spcAft>
        <a:buFont typeface="Arial" panose="020B0604020202020204" pitchFamily="34" charset="0"/>
        <a:buChar char="»"/>
        <a:defRPr sz="1500">
          <a:solidFill>
            <a:schemeClr val="tx1"/>
          </a:solidFill>
          <a:latin typeface="+mn-lt"/>
          <a:ea typeface="+mn-ea"/>
        </a:defRPr>
      </a:lvl7pPr>
      <a:lvl8pPr marL="2571750" indent="-171450" algn="l" rtl="0" eaLnBrk="1" fontAlgn="base" hangingPunct="1">
        <a:spcBef>
          <a:spcPct val="20000"/>
        </a:spcBef>
        <a:spcAft>
          <a:spcPct val="0"/>
        </a:spcAft>
        <a:buFont typeface="Arial" panose="020B0604020202020204" pitchFamily="34" charset="0"/>
        <a:buChar char="»"/>
        <a:defRPr sz="1500">
          <a:solidFill>
            <a:schemeClr val="tx1"/>
          </a:solidFill>
          <a:latin typeface="+mn-lt"/>
          <a:ea typeface="+mn-ea"/>
        </a:defRPr>
      </a:lvl8pPr>
      <a:lvl9pPr marL="2914650" indent="-171450" algn="l" rtl="0" eaLnBrk="1" fontAlgn="base" hangingPunct="1">
        <a:spcBef>
          <a:spcPct val="20000"/>
        </a:spcBef>
        <a:spcAft>
          <a:spcPct val="0"/>
        </a:spcAft>
        <a:buFont typeface="Arial" panose="020B0604020202020204" pitchFamily="34" charset="0"/>
        <a:buChar char="»"/>
        <a:defRPr sz="1500">
          <a:solidFill>
            <a:schemeClr val="tx1"/>
          </a:solidFill>
          <a:latin typeface="+mn-lt"/>
          <a:ea typeface="+mn-ea"/>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4.jpeg"/><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8.jpeg"/><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3.jpeg"/><Relationship Id="rId1"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5.jpeg"/><Relationship Id="rId1" Type="http://schemas.openxmlformats.org/officeDocument/2006/relationships/image" Target="../media/image54.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7.jpeg"/><Relationship Id="rId1" Type="http://schemas.openxmlformats.org/officeDocument/2006/relationships/image" Target="../media/image56.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9.jpeg"/><Relationship Id="rId1" Type="http://schemas.openxmlformats.org/officeDocument/2006/relationships/image" Target="../media/image58.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0.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2.jpeg"/><Relationship Id="rId1" Type="http://schemas.openxmlformats.org/officeDocument/2006/relationships/image" Target="../media/image61.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image" Target="../media/image6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7.png"/><Relationship Id="rId1" Type="http://schemas.openxmlformats.org/officeDocument/2006/relationships/image" Target="../media/image66.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9.png"/><Relationship Id="rId1" Type="http://schemas.openxmlformats.org/officeDocument/2006/relationships/image" Target="../media/image68.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1.png"/><Relationship Id="rId1" Type="http://schemas.openxmlformats.org/officeDocument/2006/relationships/image" Target="../media/image70.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image" Target="../media/image72.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6.jpeg"/><Relationship Id="rId1" Type="http://schemas.openxmlformats.org/officeDocument/2006/relationships/image" Target="../media/image75.jpeg"/></Relationships>
</file>

<file path=ppt/slides/_rels/slide30.xml.rels><?xml version="1.0" encoding="UTF-8" standalone="yes"?>
<Relationships xmlns="http://schemas.openxmlformats.org/package/2006/relationships"><Relationship Id="rId9" Type="http://schemas.openxmlformats.org/officeDocument/2006/relationships/image" Target="../media/image85.png"/><Relationship Id="rId8" Type="http://schemas.openxmlformats.org/officeDocument/2006/relationships/image" Target="../media/image84.png"/><Relationship Id="rId7" Type="http://schemas.openxmlformats.org/officeDocument/2006/relationships/image" Target="../media/image83.png"/><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 Id="rId3" Type="http://schemas.openxmlformats.org/officeDocument/2006/relationships/image" Target="../media/image79.png"/><Relationship Id="rId2" Type="http://schemas.openxmlformats.org/officeDocument/2006/relationships/image" Target="../media/image78.jpeg"/><Relationship Id="rId15" Type="http://schemas.openxmlformats.org/officeDocument/2006/relationships/slideLayout" Target="../slideLayouts/slideLayout2.xml"/><Relationship Id="rId14" Type="http://schemas.openxmlformats.org/officeDocument/2006/relationships/image" Target="../media/image90.png"/><Relationship Id="rId13" Type="http://schemas.openxmlformats.org/officeDocument/2006/relationships/image" Target="../media/image89.png"/><Relationship Id="rId12" Type="http://schemas.openxmlformats.org/officeDocument/2006/relationships/image" Target="../media/image88.png"/><Relationship Id="rId11" Type="http://schemas.openxmlformats.org/officeDocument/2006/relationships/image" Target="../media/image87.png"/><Relationship Id="rId10" Type="http://schemas.openxmlformats.org/officeDocument/2006/relationships/image" Target="../media/image86.png"/><Relationship Id="rId1" Type="http://schemas.openxmlformats.org/officeDocument/2006/relationships/image" Target="../media/image77.png"/></Relationships>
</file>

<file path=ppt/slides/_rels/slide31.xml.rels><?xml version="1.0" encoding="UTF-8" standalone="yes"?>
<Relationships xmlns="http://schemas.openxmlformats.org/package/2006/relationships"><Relationship Id="rId9" Type="http://schemas.openxmlformats.org/officeDocument/2006/relationships/image" Target="../media/image99.jpeg"/><Relationship Id="rId8" Type="http://schemas.openxmlformats.org/officeDocument/2006/relationships/image" Target="../media/image98.jpeg"/><Relationship Id="rId7" Type="http://schemas.openxmlformats.org/officeDocument/2006/relationships/image" Target="../media/image97.jpeg"/><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 Id="rId3" Type="http://schemas.openxmlformats.org/officeDocument/2006/relationships/image" Target="../media/image93.png"/><Relationship Id="rId2" Type="http://schemas.openxmlformats.org/officeDocument/2006/relationships/image" Target="../media/image92.jpeg"/><Relationship Id="rId10" Type="http://schemas.openxmlformats.org/officeDocument/2006/relationships/slideLayout" Target="../slideLayouts/slideLayout2.xml"/><Relationship Id="rId1" Type="http://schemas.openxmlformats.org/officeDocument/2006/relationships/image" Target="../media/image91.png"/></Relationships>
</file>

<file path=ppt/slides/_rels/slide3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04.jpeg"/><Relationship Id="rId4" Type="http://schemas.openxmlformats.org/officeDocument/2006/relationships/image" Target="../media/image103.jpeg"/><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image" Target="../media/image100.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8.jpeg"/><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image" Target="../media/image10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13.jpeg"/><Relationship Id="rId4" Type="http://schemas.openxmlformats.org/officeDocument/2006/relationships/image" Target="../media/image112.jpeg"/><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image" Target="../media/image109.jpeg"/></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17.jpeg"/><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image" Target="../media/image114.jpeg"/></Relationships>
</file>

<file path=ppt/slides/_rels/slide3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24.jpeg"/><Relationship Id="rId6" Type="http://schemas.openxmlformats.org/officeDocument/2006/relationships/image" Target="../media/image123.jpeg"/><Relationship Id="rId5" Type="http://schemas.openxmlformats.org/officeDocument/2006/relationships/image" Target="../media/image122.png"/><Relationship Id="rId4" Type="http://schemas.openxmlformats.org/officeDocument/2006/relationships/image" Target="../media/image121.png"/><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image" Target="../media/image118.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标题 1"/>
          <p:cNvSpPr>
            <a:spLocks noGrp="1"/>
          </p:cNvSpPr>
          <p:nvPr>
            <p:ph type="ctrTitle"/>
          </p:nvPr>
        </p:nvSpPr>
        <p:spPr>
          <a:xfrm>
            <a:off x="430530" y="3134995"/>
            <a:ext cx="8390255" cy="992505"/>
          </a:xfrm>
        </p:spPr>
        <p:txBody>
          <a:bodyPr vert="horz" wrap="square" lIns="0" tIns="0" rIns="0" bIns="0" anchor="ctr" anchorCtr="0"/>
          <a:p>
            <a:pPr latinLnBrk="0">
              <a:lnSpc>
                <a:spcPct val="100000"/>
              </a:lnSpc>
              <a:buFont typeface="Arial" panose="020B0604020202020204" pitchFamily="34" charset="0"/>
            </a:pPr>
            <a:r>
              <a:rPr lang="zh-CN" altLang="en-US" sz="4000" kern="1200" baseline="0" dirty="0">
                <a:solidFill>
                  <a:schemeClr val="accent2"/>
                </a:solidFill>
                <a:latin typeface="华文楷体" panose="02010600040101010101" pitchFamily="2" charset="-122"/>
                <a:ea typeface="华文楷体" panose="02010600040101010101" pitchFamily="2" charset="-122"/>
                <a:cs typeface="华文楷体" panose="02010600040101010101" pitchFamily="2" charset="-122"/>
              </a:rPr>
              <a:t>微波真空技术发展近况</a:t>
            </a:r>
            <a:endParaRPr lang="zh-CN" altLang="en-US" sz="4000" kern="1200" baseline="0" dirty="0">
              <a:solidFill>
                <a:schemeClr val="accent2"/>
              </a:solidFill>
              <a:latin typeface="华文楷体" panose="02010600040101010101" pitchFamily="2" charset="-122"/>
              <a:ea typeface="华文楷体" panose="02010600040101010101" pitchFamily="2" charset="-122"/>
              <a:cs typeface="华文楷体" panose="02010600040101010101" pitchFamily="2" charset="-122"/>
            </a:endParaRPr>
          </a:p>
        </p:txBody>
      </p:sp>
      <p:sp>
        <p:nvSpPr>
          <p:cNvPr id="5122" name="副标题 2"/>
          <p:cNvSpPr>
            <a:spLocks noGrp="1"/>
          </p:cNvSpPr>
          <p:nvPr>
            <p:ph type="subTitle" idx="1"/>
            <p:custDataLst>
              <p:tags r:id="rId1"/>
            </p:custDataLst>
          </p:nvPr>
        </p:nvSpPr>
        <p:spPr>
          <a:xfrm>
            <a:off x="755333" y="4436745"/>
            <a:ext cx="7561262" cy="504825"/>
          </a:xfrm>
        </p:spPr>
        <p:txBody>
          <a:bodyPr vert="horz" wrap="square" lIns="91440" tIns="45720" rIns="91440" bIns="45720" anchor="t" anchorCtr="0"/>
          <a:p>
            <a:r>
              <a:rPr lang="zh-CN" altLang="en-US" sz="2800" b="1" baseline="0" dirty="0">
                <a:latin typeface="宋体" panose="02010600030101010101" pitchFamily="2" charset="-122"/>
                <a:ea typeface="宋体" panose="02010600030101010101" pitchFamily="2" charset="-122"/>
                <a:cs typeface="+mn-cs"/>
              </a:rPr>
              <a:t>报告人： 吴磊</a:t>
            </a:r>
            <a:endParaRPr lang="en-US" altLang="zh-CN" sz="2800" b="1" baseline="0" dirty="0">
              <a:latin typeface="宋体" panose="02010600030101010101" pitchFamily="2" charset="-122"/>
              <a:ea typeface="宋体" panose="02010600030101010101" pitchFamily="2" charset="-122"/>
              <a:cs typeface="+mn-cs"/>
            </a:endParaRPr>
          </a:p>
        </p:txBody>
      </p:sp>
      <p:sp>
        <p:nvSpPr>
          <p:cNvPr id="5123" name="标题 2"/>
          <p:cNvSpPr txBox="1"/>
          <p:nvPr/>
        </p:nvSpPr>
        <p:spPr>
          <a:xfrm>
            <a:off x="457200" y="63500"/>
            <a:ext cx="8229600" cy="844550"/>
          </a:xfrm>
          <a:prstGeom prst="rect">
            <a:avLst/>
          </a:prstGeom>
          <a:noFill/>
          <a:ln w="9525">
            <a:noFill/>
          </a:ln>
        </p:spPr>
        <p:txBody>
          <a:bodyPr wrap="square" lIns="91440" tIns="45720" rIns="91440" bIns="45720" anchor="ctr" anchorCtr="0"/>
          <a:p>
            <a:pPr algn="ctr">
              <a:buClrTx/>
              <a:buFont typeface="Arial" panose="020B0604020202020204" pitchFamily="34" charset="0"/>
            </a:pPr>
            <a:r>
              <a:rPr lang="zh-CN" altLang="en-US" sz="4000" baseline="0" dirty="0">
                <a:solidFill>
                  <a:schemeClr val="bg1"/>
                </a:solidFill>
                <a:latin typeface="华文行楷" panose="02010800040101010101" pitchFamily="2" charset="-122"/>
                <a:ea typeface="华文行楷" panose="02010800040101010101" pitchFamily="2" charset="-122"/>
              </a:rPr>
              <a:t>安徽华东光电技术研究所有限公司</a:t>
            </a:r>
            <a:endParaRPr lang="zh-CN" altLang="en-US" sz="4000" baseline="0" dirty="0">
              <a:solidFill>
                <a:schemeClr val="bg1"/>
              </a:solidFill>
              <a:latin typeface="华文行楷" panose="02010800040101010101" pitchFamily="2" charset="-122"/>
              <a:ea typeface="华文行楷" panose="02010800040101010101" pitchFamily="2" charset="-122"/>
            </a:endParaRPr>
          </a:p>
        </p:txBody>
      </p:sp>
      <p:pic>
        <p:nvPicPr>
          <p:cNvPr id="5" name="图片 6" descr="mmexport1511590846524.jpg"/>
          <p:cNvPicPr>
            <a:picLocks noChangeAspect="1"/>
          </p:cNvPicPr>
          <p:nvPr/>
        </p:nvPicPr>
        <p:blipFill>
          <a:blip r:embed="rId2"/>
          <a:srcRect/>
          <a:stretch>
            <a:fillRect/>
          </a:stretch>
        </p:blipFill>
        <p:spPr>
          <a:xfrm>
            <a:off x="53023" y="1572260"/>
            <a:ext cx="1916193" cy="1202616"/>
          </a:xfrm>
          <a:prstGeom prst="rect">
            <a:avLst/>
          </a:prstGeom>
          <a:noFill/>
          <a:ln w="9525">
            <a:noFill/>
          </a:ln>
        </p:spPr>
      </p:pic>
      <p:pic>
        <p:nvPicPr>
          <p:cNvPr id="6" name="图片 9" descr="7.jfif"/>
          <p:cNvPicPr>
            <a:picLocks noChangeAspect="1"/>
          </p:cNvPicPr>
          <p:nvPr/>
        </p:nvPicPr>
        <p:blipFill>
          <a:blip r:embed="rId3"/>
          <a:srcRect/>
          <a:stretch>
            <a:fillRect/>
          </a:stretch>
        </p:blipFill>
        <p:spPr>
          <a:xfrm>
            <a:off x="1911350" y="1559560"/>
            <a:ext cx="1804405" cy="1221971"/>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内容占位符 2"/>
          <p:cNvSpPr>
            <a:spLocks noGrp="1"/>
          </p:cNvSpPr>
          <p:nvPr>
            <p:ph idx="1"/>
          </p:nvPr>
        </p:nvSpPr>
        <p:spPr>
          <a:xfrm>
            <a:off x="2000250" y="1143000"/>
            <a:ext cx="6316663" cy="5094288"/>
          </a:xfrm>
        </p:spPr>
        <p:txBody>
          <a:bodyPr vert="horz" wrap="square" lIns="91440" tIns="45720" rIns="91440" bIns="45720" anchor="t" anchorCtr="0"/>
          <a:p>
            <a:pPr>
              <a:lnSpc>
                <a:spcPct val="150000"/>
              </a:lnSpc>
              <a:buFont typeface="Wingdings" panose="05000000000000000000" pitchFamily="2" charset="2"/>
              <a:buChar char="Ø"/>
            </a:pPr>
            <a:r>
              <a:rPr lang="zh-CN" altLang="en-US" sz="2800" b="1" dirty="0">
                <a:solidFill>
                  <a:srgbClr val="FF0000"/>
                </a:solidFill>
                <a:latin typeface="华文楷体" panose="02010600040101010101" pitchFamily="2" charset="-122"/>
                <a:ea typeface="华文楷体" panose="02010600040101010101" pitchFamily="2" charset="-122"/>
              </a:rPr>
              <a:t>公司简介</a:t>
            </a:r>
            <a:endParaRPr lang="en-US" altLang="zh-CN" sz="2800" b="1" dirty="0">
              <a:solidFill>
                <a:schemeClr val="tx1"/>
              </a:solidFill>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solidFill>
                  <a:schemeClr val="tx1"/>
                </a:solidFill>
                <a:latin typeface="华文楷体" panose="02010600040101010101" pitchFamily="2" charset="-122"/>
                <a:ea typeface="华文楷体" panose="02010600040101010101" pitchFamily="2" charset="-122"/>
              </a:rPr>
              <a:t>微波真空事业部简介</a:t>
            </a:r>
            <a:endParaRPr lang="en-US" altLang="zh-CN" sz="2800" b="1" dirty="0">
              <a:solidFill>
                <a:schemeClr val="tx1"/>
              </a:solidFill>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solidFill>
                  <a:schemeClr val="tx1"/>
                </a:solidFill>
                <a:latin typeface="华文楷体" panose="02010600040101010101" pitchFamily="2" charset="-122"/>
                <a:ea typeface="华文楷体" panose="02010600040101010101" pitchFamily="2" charset="-122"/>
                <a:sym typeface="宋体" panose="02010600030101010101" pitchFamily="2" charset="-122"/>
              </a:rPr>
              <a:t>微波真空功率器件</a:t>
            </a:r>
            <a:r>
              <a:rPr lang="zh-CN" altLang="en-US" sz="2800" b="1" dirty="0">
                <a:solidFill>
                  <a:schemeClr val="tx1"/>
                </a:solidFill>
                <a:latin typeface="华文楷体" panose="02010600040101010101" pitchFamily="2" charset="-122"/>
                <a:ea typeface="华文楷体" panose="02010600040101010101" pitchFamily="2" charset="-122"/>
              </a:rPr>
              <a:t>产品展示</a:t>
            </a:r>
            <a:endParaRPr lang="en-US" altLang="zh-CN" sz="2800" b="1" dirty="0">
              <a:solidFill>
                <a:schemeClr val="tx1"/>
              </a:solidFill>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solidFill>
                  <a:schemeClr val="tx1"/>
                </a:solidFill>
                <a:latin typeface="华文楷体" panose="02010600040101010101" pitchFamily="2" charset="-122"/>
                <a:ea typeface="华文楷体" panose="02010600040101010101" pitchFamily="2" charset="-122"/>
                <a:sym typeface="宋体" panose="02010600030101010101" pitchFamily="2" charset="-122"/>
              </a:rPr>
              <a:t>微波真空无源器件</a:t>
            </a:r>
            <a:r>
              <a:rPr lang="zh-CN" altLang="en-US" sz="2800" b="1" dirty="0">
                <a:solidFill>
                  <a:schemeClr val="tx1"/>
                </a:solidFill>
                <a:latin typeface="华文楷体" panose="02010600040101010101" pitchFamily="2" charset="-122"/>
                <a:ea typeface="华文楷体" panose="02010600040101010101" pitchFamily="2" charset="-122"/>
              </a:rPr>
              <a:t>产品展示</a:t>
            </a:r>
            <a:endParaRPr lang="en-US" altLang="zh-CN" sz="2800" b="1" dirty="0">
              <a:solidFill>
                <a:schemeClr val="tx1"/>
              </a:solidFill>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solidFill>
                  <a:schemeClr val="tx1"/>
                </a:solidFill>
                <a:latin typeface="华文楷体" panose="02010600040101010101" pitchFamily="2" charset="-122"/>
                <a:ea typeface="华文楷体" panose="02010600040101010101" pitchFamily="2" charset="-122"/>
              </a:rPr>
              <a:t>其他</a:t>
            </a:r>
            <a:r>
              <a:rPr lang="zh-CN" altLang="en-US" sz="2800" b="1" dirty="0">
                <a:solidFill>
                  <a:schemeClr val="tx1"/>
                </a:solidFill>
                <a:latin typeface="华文楷体" panose="02010600040101010101" pitchFamily="2" charset="-122"/>
                <a:ea typeface="华文楷体" panose="02010600040101010101" pitchFamily="2" charset="-122"/>
                <a:sym typeface="宋体" panose="02010600030101010101" pitchFamily="2" charset="-122"/>
              </a:rPr>
              <a:t>微波真空器件</a:t>
            </a:r>
            <a:r>
              <a:rPr lang="zh-CN" altLang="en-US" sz="2800" b="1" dirty="0">
                <a:solidFill>
                  <a:schemeClr val="tx1"/>
                </a:solidFill>
                <a:latin typeface="华文楷体" panose="02010600040101010101" pitchFamily="2" charset="-122"/>
                <a:ea typeface="华文楷体" panose="02010600040101010101" pitchFamily="2" charset="-122"/>
              </a:rPr>
              <a:t>产品展示</a:t>
            </a:r>
            <a:endParaRPr lang="en-US" altLang="zh-CN" sz="2800" b="1" dirty="0">
              <a:solidFill>
                <a:schemeClr val="tx1"/>
              </a:solidFill>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solidFill>
                  <a:schemeClr val="tx1"/>
                </a:solidFill>
                <a:latin typeface="华文楷体" panose="02010600040101010101" pitchFamily="2" charset="-122"/>
                <a:ea typeface="华文楷体" panose="02010600040101010101" pitchFamily="2" charset="-122"/>
              </a:rPr>
              <a:t>微波真空器件通用工艺和设施</a:t>
            </a:r>
            <a:endParaRPr lang="zh-CN" altLang="en-US" sz="2800" b="1" dirty="0">
              <a:solidFill>
                <a:schemeClr val="tx1"/>
              </a:solidFill>
              <a:latin typeface="华文楷体" panose="02010600040101010101" pitchFamily="2" charset="-122"/>
              <a:ea typeface="华文楷体" panose="02010600040101010101" pitchFamily="2" charset="-122"/>
            </a:endParaRPr>
          </a:p>
        </p:txBody>
      </p:sp>
      <p:sp>
        <p:nvSpPr>
          <p:cNvPr id="7170" name="标题 2"/>
          <p:cNvSpPr>
            <a:spLocks noGrp="1"/>
          </p:cNvSpPr>
          <p:nvPr>
            <p:ph type="title"/>
          </p:nvPr>
        </p:nvSpPr>
        <p:spPr/>
        <p:txBody>
          <a:bodyPr vert="horz" wrap="square" lIns="91440" tIns="45720" rIns="91440" bIns="45720" anchor="ctr" anchorCtr="0"/>
          <a:p>
            <a:r>
              <a:rPr lang="zh-CN" altLang="en-US" dirty="0"/>
              <a:t>目  录</a:t>
            </a:r>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7" name="Rectangle 11"/>
          <p:cNvSpPr/>
          <p:nvPr/>
        </p:nvSpPr>
        <p:spPr>
          <a:xfrm>
            <a:off x="323850" y="1146175"/>
            <a:ext cx="3887788" cy="4875213"/>
          </a:xfrm>
          <a:prstGeom prst="rect">
            <a:avLst/>
          </a:prstGeom>
          <a:noFill/>
          <a:ln w="9525">
            <a:noFill/>
          </a:ln>
        </p:spPr>
        <p:txBody>
          <a:bodyPr wrap="square" lIns="72533" tIns="36266" rIns="72533" bIns="36266" anchor="t" anchorCtr="0">
            <a:spAutoFit/>
          </a:bodyPr>
          <a:p>
            <a:pPr>
              <a:lnSpc>
                <a:spcPct val="150000"/>
              </a:lnSpc>
              <a:buFont typeface="Arial" panose="020B0604020202020204" pitchFamily="34" charset="0"/>
            </a:pPr>
            <a:r>
              <a:rPr lang="zh-CN" altLang="en-US" sz="1600" b="1" dirty="0">
                <a:latin typeface="微软雅黑" panose="020B0503020204020204" pitchFamily="34" charset="-122"/>
                <a:ea typeface="微软雅黑" panose="020B0503020204020204" pitchFamily="34" charset="-122"/>
              </a:rPr>
              <a:t>     安徽华东光电技术研究所</a:t>
            </a:r>
            <a:r>
              <a:rPr lang="zh-CN" altLang="en-US" sz="1600" b="1" dirty="0">
                <a:solidFill>
                  <a:srgbClr val="262626"/>
                </a:solidFill>
                <a:latin typeface="微软雅黑" panose="020B0503020204020204" pitchFamily="34" charset="-122"/>
                <a:ea typeface="微软雅黑" panose="020B0503020204020204" pitchFamily="34" charset="-122"/>
              </a:rPr>
              <a:t>组建于</a:t>
            </a:r>
            <a:r>
              <a:rPr lang="en-US" altLang="zh-CN" sz="1600" b="1" dirty="0">
                <a:solidFill>
                  <a:srgbClr val="262626"/>
                </a:solidFill>
                <a:latin typeface="微软雅黑" panose="020B0503020204020204" pitchFamily="34" charset="-122"/>
                <a:ea typeface="微软雅黑" panose="020B0503020204020204" pitchFamily="34" charset="-122"/>
              </a:rPr>
              <a:t>1987</a:t>
            </a:r>
            <a:r>
              <a:rPr lang="zh-CN" altLang="en-US" sz="1600" b="1" dirty="0">
                <a:solidFill>
                  <a:srgbClr val="262626"/>
                </a:solidFill>
                <a:latin typeface="微软雅黑" panose="020B0503020204020204" pitchFamily="34" charset="-122"/>
                <a:ea typeface="微软雅黑" panose="020B0503020204020204" pitchFamily="34" charset="-122"/>
              </a:rPr>
              <a:t>年，位于芜湖市国家级高新技术开发区，园区“华夏科技园”占地</a:t>
            </a:r>
            <a:r>
              <a:rPr lang="en-US" altLang="zh-CN" sz="1600" b="1" dirty="0">
                <a:solidFill>
                  <a:srgbClr val="262626"/>
                </a:solidFill>
                <a:latin typeface="微软雅黑" panose="020B0503020204020204" pitchFamily="34" charset="-122"/>
                <a:ea typeface="微软雅黑" panose="020B0503020204020204" pitchFamily="34" charset="-122"/>
              </a:rPr>
              <a:t>500</a:t>
            </a:r>
            <a:r>
              <a:rPr lang="zh-CN" altLang="en-US" sz="1600" b="1" dirty="0">
                <a:solidFill>
                  <a:srgbClr val="262626"/>
                </a:solidFill>
                <a:latin typeface="微软雅黑" panose="020B0503020204020204" pitchFamily="34" charset="-122"/>
                <a:ea typeface="微软雅黑" panose="020B0503020204020204" pitchFamily="34" charset="-122"/>
              </a:rPr>
              <a:t>亩。</a:t>
            </a:r>
            <a:r>
              <a:rPr lang="en-US" altLang="zh-CN" sz="1600" b="1" dirty="0">
                <a:solidFill>
                  <a:srgbClr val="262626"/>
                </a:solidFill>
                <a:latin typeface="微软雅黑" panose="020B0503020204020204" pitchFamily="34" charset="-122"/>
                <a:ea typeface="微软雅黑" panose="020B0503020204020204" pitchFamily="34" charset="-122"/>
              </a:rPr>
              <a:t>2017</a:t>
            </a:r>
            <a:r>
              <a:rPr lang="zh-CN" altLang="en-US" sz="1600" b="1" dirty="0">
                <a:solidFill>
                  <a:srgbClr val="262626"/>
                </a:solidFill>
                <a:latin typeface="微软雅黑" panose="020B0503020204020204" pitchFamily="34" charset="-122"/>
                <a:ea typeface="微软雅黑" panose="020B0503020204020204" pitchFamily="34" charset="-122"/>
              </a:rPr>
              <a:t>年为适应市场化竞争需求，加强内部管理，采取公司化运营，更名为</a:t>
            </a:r>
            <a:r>
              <a:rPr lang="zh-CN" altLang="en-US" sz="1600" b="1" dirty="0">
                <a:solidFill>
                  <a:srgbClr val="FF0000"/>
                </a:solidFill>
                <a:latin typeface="微软雅黑" panose="020B0503020204020204" pitchFamily="34" charset="-122"/>
                <a:ea typeface="微软雅黑" panose="020B0503020204020204" pitchFamily="34" charset="-122"/>
              </a:rPr>
              <a:t>安徽华东光电技术研究所有限公司</a:t>
            </a:r>
            <a:r>
              <a:rPr lang="zh-CN" altLang="en-US" sz="1600" b="1" dirty="0">
                <a:solidFill>
                  <a:srgbClr val="262626"/>
                </a:solidFill>
                <a:latin typeface="微软雅黑" panose="020B0503020204020204" pitchFamily="34" charset="-122"/>
                <a:ea typeface="微软雅黑" panose="020B0503020204020204" pitchFamily="34" charset="-122"/>
              </a:rPr>
              <a:t>。</a:t>
            </a:r>
            <a:r>
              <a:rPr lang="zh-CN" altLang="en-US" sz="1600" b="1"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1600" b="1"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Font typeface="Arial" panose="020B0604020202020204" pitchFamily="34" charset="0"/>
            </a:pPr>
            <a:r>
              <a:rPr lang="zh-CN" altLang="en-US" sz="1600" b="1" dirty="0">
                <a:solidFill>
                  <a:srgbClr val="262626"/>
                </a:solidFill>
                <a:latin typeface="微软雅黑" panose="020B0503020204020204" pitchFamily="34" charset="-122"/>
                <a:ea typeface="微软雅黑" panose="020B0503020204020204" pitchFamily="34" charset="-122"/>
              </a:rPr>
              <a:t>    公司是专业承担特种微波与微电子、特种光源、特种显示等电子元器件科研生产任务的地方科研生产单位。目前主营业务主要包括</a:t>
            </a:r>
            <a:r>
              <a:rPr lang="en-US" altLang="zh-CN" sz="1600" b="1" dirty="0">
                <a:solidFill>
                  <a:srgbClr val="262626"/>
                </a:solidFill>
                <a:latin typeface="微软雅黑" panose="020B0503020204020204" pitchFamily="34" charset="-122"/>
                <a:ea typeface="微软雅黑" panose="020B0503020204020204" pitchFamily="34" charset="-122"/>
              </a:rPr>
              <a:t>:</a:t>
            </a:r>
            <a:r>
              <a:rPr lang="zh-CN" altLang="zh-CN" sz="1600" b="1" dirty="0">
                <a:solidFill>
                  <a:srgbClr val="C00000"/>
                </a:solidFill>
                <a:latin typeface="微软雅黑" panose="020B0503020204020204" pitchFamily="34" charset="-122"/>
                <a:ea typeface="微软雅黑" panose="020B0503020204020204" pitchFamily="34" charset="-122"/>
              </a:rPr>
              <a:t>微波</a:t>
            </a:r>
            <a:r>
              <a:rPr lang="zh-CN" altLang="en-US" sz="1600" b="1" dirty="0">
                <a:solidFill>
                  <a:srgbClr val="C00000"/>
                </a:solidFill>
                <a:latin typeface="微软雅黑" panose="020B0503020204020204" pitchFamily="34" charset="-122"/>
                <a:ea typeface="微软雅黑" panose="020B0503020204020204" pitchFamily="34" charset="-122"/>
              </a:rPr>
              <a:t>固态器件与</a:t>
            </a:r>
            <a:r>
              <a:rPr lang="zh-CN" altLang="zh-CN" sz="1600" b="1" dirty="0">
                <a:solidFill>
                  <a:srgbClr val="C00000"/>
                </a:solidFill>
                <a:latin typeface="微软雅黑" panose="020B0503020204020204" pitchFamily="34" charset="-122"/>
                <a:ea typeface="微软雅黑" panose="020B0503020204020204" pitchFamily="34" charset="-122"/>
              </a:rPr>
              <a:t>组件、混合集成电路、微波真空器件、特种光源与气体放电器件、</a:t>
            </a:r>
            <a:r>
              <a:rPr lang="zh-CN" altLang="en-US" sz="1600" b="1" dirty="0">
                <a:solidFill>
                  <a:srgbClr val="C00000"/>
                </a:solidFill>
                <a:latin typeface="微软雅黑" panose="020B0503020204020204" pitchFamily="34" charset="-122"/>
                <a:ea typeface="微软雅黑" panose="020B0503020204020204" pitchFamily="34" charset="-122"/>
              </a:rPr>
              <a:t>智能</a:t>
            </a:r>
            <a:r>
              <a:rPr lang="zh-CN" altLang="zh-CN" sz="1600" b="1" dirty="0">
                <a:solidFill>
                  <a:srgbClr val="C00000"/>
                </a:solidFill>
                <a:latin typeface="微软雅黑" panose="020B0503020204020204" pitchFamily="34" charset="-122"/>
                <a:ea typeface="微软雅黑" panose="020B0503020204020204" pitchFamily="34" charset="-122"/>
              </a:rPr>
              <a:t>设备与系统</a:t>
            </a:r>
            <a:r>
              <a:rPr lang="zh-CN" altLang="en-US" sz="1600" b="1" dirty="0">
                <a:solidFill>
                  <a:srgbClr val="C00000"/>
                </a:solidFill>
                <a:latin typeface="微软雅黑" panose="020B0503020204020204" pitchFamily="34" charset="-122"/>
                <a:ea typeface="微软雅黑" panose="020B0503020204020204" pitchFamily="34" charset="-122"/>
              </a:rPr>
              <a:t>等产品</a:t>
            </a:r>
            <a:r>
              <a:rPr lang="zh-CN" altLang="zh-CN" sz="1600" b="1" dirty="0">
                <a:solidFill>
                  <a:srgbClr val="C00000"/>
                </a:solidFill>
                <a:latin typeface="微软雅黑" panose="020B0503020204020204" pitchFamily="34" charset="-122"/>
                <a:ea typeface="微软雅黑" panose="020B0503020204020204" pitchFamily="34" charset="-122"/>
              </a:rPr>
              <a:t>的研发、生产</a:t>
            </a:r>
            <a:r>
              <a:rPr lang="zh-CN" altLang="en-US" sz="1600" b="1" dirty="0">
                <a:solidFill>
                  <a:srgbClr val="C00000"/>
                </a:solidFill>
                <a:latin typeface="微软雅黑" panose="020B0503020204020204" pitchFamily="34" charset="-122"/>
                <a:ea typeface="微软雅黑" panose="020B0503020204020204" pitchFamily="34" charset="-122"/>
              </a:rPr>
              <a:t>、</a:t>
            </a:r>
            <a:r>
              <a:rPr lang="zh-CN" altLang="zh-CN" sz="1600" b="1" dirty="0">
                <a:solidFill>
                  <a:srgbClr val="C00000"/>
                </a:solidFill>
                <a:latin typeface="微软雅黑" panose="020B0503020204020204" pitchFamily="34" charset="-122"/>
                <a:ea typeface="微软雅黑" panose="020B0503020204020204" pitchFamily="34" charset="-122"/>
              </a:rPr>
              <a:t>销售</a:t>
            </a:r>
            <a:r>
              <a:rPr lang="zh-CN" altLang="en-US" sz="1600" b="1" dirty="0">
                <a:solidFill>
                  <a:srgbClr val="C00000"/>
                </a:solidFill>
                <a:latin typeface="微软雅黑" panose="020B0503020204020204" pitchFamily="34" charset="-122"/>
                <a:ea typeface="微软雅黑" panose="020B0503020204020204" pitchFamily="34" charset="-122"/>
              </a:rPr>
              <a:t>与维修保障</a:t>
            </a:r>
            <a:r>
              <a:rPr lang="zh-CN" altLang="en-US" sz="1600" b="1" dirty="0">
                <a:solidFill>
                  <a:srgbClr val="262626"/>
                </a:solidFill>
                <a:latin typeface="微软雅黑" panose="020B0503020204020204" pitchFamily="34" charset="-122"/>
                <a:ea typeface="微软雅黑" panose="020B0503020204020204" pitchFamily="34" charset="-122"/>
              </a:rPr>
              <a:t>。</a:t>
            </a:r>
            <a:endParaRPr lang="zh-CN" altLang="en-US" sz="1600" b="1" dirty="0">
              <a:solidFill>
                <a:srgbClr val="262626"/>
              </a:solidFill>
              <a:latin typeface="微软雅黑" panose="020B0503020204020204" pitchFamily="34" charset="-122"/>
              <a:ea typeface="微软雅黑" panose="020B0503020204020204" pitchFamily="34" charset="-122"/>
            </a:endParaRPr>
          </a:p>
        </p:txBody>
      </p:sp>
      <p:pic>
        <p:nvPicPr>
          <p:cNvPr id="9218" name="图片 21"/>
          <p:cNvPicPr>
            <a:picLocks noChangeAspect="1"/>
          </p:cNvPicPr>
          <p:nvPr/>
        </p:nvPicPr>
        <p:blipFill>
          <a:blip r:embed="rId1"/>
          <a:stretch>
            <a:fillRect/>
          </a:stretch>
        </p:blipFill>
        <p:spPr>
          <a:xfrm>
            <a:off x="4356100" y="2420938"/>
            <a:ext cx="4557713" cy="2940050"/>
          </a:xfrm>
          <a:prstGeom prst="rect">
            <a:avLst/>
          </a:prstGeom>
          <a:noFill/>
          <a:ln w="9525">
            <a:noFill/>
          </a:ln>
        </p:spPr>
      </p:pic>
      <p:sp>
        <p:nvSpPr>
          <p:cNvPr id="9219" name="文本框 3"/>
          <p:cNvSpPr txBox="1"/>
          <p:nvPr/>
        </p:nvSpPr>
        <p:spPr>
          <a:xfrm>
            <a:off x="5795963" y="5516563"/>
            <a:ext cx="1512887" cy="400050"/>
          </a:xfrm>
          <a:prstGeom prst="rect">
            <a:avLst/>
          </a:prstGeom>
          <a:noFill/>
          <a:ln w="9525">
            <a:noFill/>
          </a:ln>
        </p:spPr>
        <p:txBody>
          <a:bodyPr wrap="square" lIns="91438" tIns="45719" rIns="91438" bIns="45719" anchor="t" anchorCtr="0">
            <a:spAutoFit/>
          </a:bodyPr>
          <a:p>
            <a:r>
              <a:rPr lang="zh-CN" altLang="en-US" sz="2000" b="1" dirty="0">
                <a:solidFill>
                  <a:srgbClr val="008000"/>
                </a:solidFill>
                <a:latin typeface="黑体" panose="02010609060101010101" pitchFamily="49" charset="-122"/>
                <a:ea typeface="黑体" panose="02010609060101010101" pitchFamily="49" charset="-122"/>
              </a:rPr>
              <a:t>华夏科技园</a:t>
            </a:r>
            <a:endParaRPr lang="zh-CN" altLang="en-US" sz="2000" b="1" dirty="0">
              <a:solidFill>
                <a:srgbClr val="008000"/>
              </a:solidFill>
              <a:latin typeface="黑体" panose="02010609060101010101" pitchFamily="49" charset="-122"/>
              <a:ea typeface="黑体" panose="02010609060101010101" pitchFamily="49" charset="-122"/>
            </a:endParaRPr>
          </a:p>
        </p:txBody>
      </p:sp>
      <p:pic>
        <p:nvPicPr>
          <p:cNvPr id="9220" name="图片 1"/>
          <p:cNvPicPr>
            <a:picLocks noChangeAspect="1"/>
          </p:cNvPicPr>
          <p:nvPr/>
        </p:nvPicPr>
        <p:blipFill>
          <a:blip r:embed="rId2"/>
          <a:stretch>
            <a:fillRect/>
          </a:stretch>
        </p:blipFill>
        <p:spPr>
          <a:xfrm>
            <a:off x="4500563" y="1484313"/>
            <a:ext cx="4256087" cy="601662"/>
          </a:xfrm>
          <a:prstGeom prst="rect">
            <a:avLst/>
          </a:prstGeom>
          <a:noFill/>
          <a:ln w="9525">
            <a:noFill/>
          </a:ln>
        </p:spPr>
      </p:pic>
      <p:sp>
        <p:nvSpPr>
          <p:cNvPr id="9221" name="标题 1"/>
          <p:cNvSpPr>
            <a:spLocks noGrp="1"/>
          </p:cNvSpPr>
          <p:nvPr/>
        </p:nvSpPr>
        <p:spPr>
          <a:xfrm>
            <a:off x="239713" y="188913"/>
            <a:ext cx="6348412" cy="582612"/>
          </a:xfrm>
          <a:prstGeom prst="rect">
            <a:avLst/>
          </a:prstGeom>
          <a:noFill/>
          <a:ln w="9525">
            <a:noFill/>
          </a:ln>
        </p:spPr>
        <p:txBody>
          <a:bodyPr wrap="square" lIns="0" tIns="45720" rIns="0" bIns="0" anchor="b" anchorCtr="0"/>
          <a:p>
            <a:pPr algn="ctr">
              <a:buFont typeface="Arial" panose="020B0604020202020204" pitchFamily="34" charset="0"/>
            </a:pPr>
            <a:r>
              <a:rPr lang="zh-CN" altLang="en-US" sz="4000" b="1" baseline="0" dirty="0">
                <a:solidFill>
                  <a:srgbClr val="F2F2F2"/>
                </a:solidFill>
                <a:latin typeface="Times New Roman" panose="02020603050405020304" pitchFamily="18" charset="0"/>
                <a:ea typeface="黑体" panose="02010609060101010101" pitchFamily="49" charset="-122"/>
              </a:rPr>
              <a:t>公司简介</a:t>
            </a:r>
            <a:endParaRPr lang="en-US" altLang="zh-CN" sz="4000" b="1" baseline="0" dirty="0">
              <a:solidFill>
                <a:schemeClr val="bg1"/>
              </a:solidFill>
              <a:latin typeface="Times New Roman" panose="02020603050405020304" pitchFamily="18" charset="0"/>
              <a:ea typeface="黑体" panose="02010609060101010101"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0241" name="b679d836-4300-4d0e-b8bd-8220fa07dbb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1725613" y="1484313"/>
            <a:ext cx="7239000" cy="4162425"/>
            <a:chOff x="3738162" y="1123950"/>
            <a:chExt cx="7783912" cy="5019996"/>
          </a:xfrm>
        </p:grpSpPr>
        <p:cxnSp>
          <p:nvCxnSpPr>
            <p:cNvPr id="23" name="直接连接符 22"/>
            <p:cNvCxnSpPr/>
            <p:nvPr/>
          </p:nvCxnSpPr>
          <p:spPr>
            <a:xfrm>
              <a:off x="3738162" y="1141414"/>
              <a:ext cx="0" cy="5002532"/>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6" name="íṡ1íḑe"/>
            <p:cNvSpPr/>
            <p:nvPr/>
          </p:nvSpPr>
          <p:spPr bwMode="auto">
            <a:xfrm>
              <a:off x="6658190" y="1123950"/>
              <a:ext cx="4863884" cy="420715"/>
            </a:xfrm>
            <a:prstGeom prst="rect">
              <a:avLst/>
            </a:prstGeom>
            <a:noFill/>
            <a:ln w="3175">
              <a:solidFill>
                <a:schemeClr val="bg1">
                  <a:lumMod val="75000"/>
                </a:schemeClr>
              </a:solidFill>
            </a:ln>
          </p:spPr>
          <p:style>
            <a:lnRef idx="2">
              <a:schemeClr val="dk1"/>
            </a:lnRef>
            <a:fillRef idx="1">
              <a:schemeClr val="lt1"/>
            </a:fillRef>
            <a:effectRef idx="0">
              <a:schemeClr val="dk1"/>
            </a:effectRef>
            <a:fontRef idx="minor">
              <a:schemeClr val="dk1"/>
            </a:fontRef>
          </p:style>
          <p:txBody>
            <a:bodyPr anchor="ctr"/>
            <a:lstStyle/>
            <a:p>
              <a:pPr marL="171450" indent="-171450" fontAlgn="auto">
                <a:buFont typeface="Arial" panose="020B0604020202020204" pitchFamily="34" charset="0"/>
                <a:buChar char="•"/>
              </a:pPr>
              <a:r>
                <a:rPr lang="zh-CN" altLang="en-US" b="1" strike="noStrike" noProof="1" dirty="0">
                  <a:solidFill>
                    <a:schemeClr val="tx1"/>
                  </a:solidFill>
                  <a:latin typeface="微软雅黑" panose="020B0503020204020204" pitchFamily="34" charset="-122"/>
                </a:rPr>
                <a:t>太赫兹器件研究与应用国际联合研究中心</a:t>
              </a:r>
              <a:endParaRPr lang="en-US" altLang="zh-CN" b="1" strike="noStrike" noProof="1" dirty="0">
                <a:solidFill>
                  <a:schemeClr val="tx1"/>
                </a:solidFill>
                <a:latin typeface="微软雅黑" panose="020B0503020204020204" pitchFamily="34" charset="-122"/>
              </a:endParaRPr>
            </a:p>
          </p:txBody>
        </p:sp>
        <p:sp>
          <p:nvSpPr>
            <p:cNvPr id="29" name="îṡľïďê"/>
            <p:cNvSpPr/>
            <p:nvPr/>
          </p:nvSpPr>
          <p:spPr bwMode="auto">
            <a:xfrm>
              <a:off x="6658190" y="1635158"/>
              <a:ext cx="4863884" cy="420715"/>
            </a:xfrm>
            <a:prstGeom prst="rect">
              <a:avLst/>
            </a:prstGeom>
            <a:noFill/>
            <a:ln w="3175">
              <a:solidFill>
                <a:schemeClr val="bg1">
                  <a:lumMod val="75000"/>
                </a:schemeClr>
              </a:solidFill>
            </a:ln>
          </p:spPr>
          <p:style>
            <a:lnRef idx="2">
              <a:schemeClr val="dk1"/>
            </a:lnRef>
            <a:fillRef idx="1">
              <a:schemeClr val="lt1"/>
            </a:fillRef>
            <a:effectRef idx="0">
              <a:schemeClr val="dk1"/>
            </a:effectRef>
            <a:fontRef idx="minor">
              <a:schemeClr val="dk1"/>
            </a:fontRef>
          </p:style>
          <p:txBody>
            <a:bodyPr anchor="ctr"/>
            <a:lstStyle/>
            <a:p>
              <a:pPr marL="171450" indent="-171450" fontAlgn="auto">
                <a:buFont typeface="Arial" panose="020B0604020202020204" pitchFamily="34" charset="0"/>
                <a:buChar char="•"/>
              </a:pPr>
              <a:r>
                <a:rPr lang="zh-CN" altLang="en-US" b="1" strike="noStrike" noProof="1" dirty="0">
                  <a:solidFill>
                    <a:schemeClr val="tx1"/>
                  </a:solidFill>
                  <a:latin typeface="微软雅黑" panose="020B0503020204020204" pitchFamily="34" charset="-122"/>
                </a:rPr>
                <a:t>国家工程技术研究中心</a:t>
              </a:r>
              <a:endParaRPr lang="en-US" altLang="zh-CN" b="1" strike="noStrike" noProof="1" dirty="0">
                <a:solidFill>
                  <a:schemeClr val="tx1"/>
                </a:solidFill>
                <a:latin typeface="微软雅黑" panose="020B0503020204020204" pitchFamily="34" charset="-122"/>
              </a:endParaRPr>
            </a:p>
          </p:txBody>
        </p:sp>
        <p:sp>
          <p:nvSpPr>
            <p:cNvPr id="32" name="îšļíďé"/>
            <p:cNvSpPr/>
            <p:nvPr/>
          </p:nvSpPr>
          <p:spPr bwMode="auto">
            <a:xfrm>
              <a:off x="6658190" y="2146365"/>
              <a:ext cx="4863884" cy="419127"/>
            </a:xfrm>
            <a:prstGeom prst="rect">
              <a:avLst/>
            </a:prstGeom>
            <a:noFill/>
            <a:ln w="3175">
              <a:solidFill>
                <a:schemeClr val="bg1">
                  <a:lumMod val="75000"/>
                </a:schemeClr>
              </a:solidFill>
            </a:ln>
          </p:spPr>
          <p:style>
            <a:lnRef idx="2">
              <a:schemeClr val="dk1"/>
            </a:lnRef>
            <a:fillRef idx="1">
              <a:schemeClr val="lt1"/>
            </a:fillRef>
            <a:effectRef idx="0">
              <a:schemeClr val="dk1"/>
            </a:effectRef>
            <a:fontRef idx="minor">
              <a:schemeClr val="dk1"/>
            </a:fontRef>
          </p:style>
          <p:txBody>
            <a:bodyPr anchor="ctr"/>
            <a:lstStyle/>
            <a:p>
              <a:pPr marL="171450" indent="-171450" fontAlgn="auto">
                <a:buFont typeface="Arial" panose="020B0604020202020204" pitchFamily="34" charset="0"/>
                <a:buChar char="•"/>
              </a:pPr>
              <a:r>
                <a:rPr lang="zh-CN" altLang="en-US" b="1" strike="noStrike" noProof="1" dirty="0">
                  <a:solidFill>
                    <a:schemeClr val="tx1"/>
                  </a:solidFill>
                  <a:latin typeface="微软雅黑" panose="020B0503020204020204" pitchFamily="34" charset="-122"/>
                </a:rPr>
                <a:t>国家工程实验室</a:t>
              </a:r>
              <a:endParaRPr lang="en-US" altLang="zh-CN" b="1" strike="noStrike" noProof="1" dirty="0">
                <a:solidFill>
                  <a:schemeClr val="tx1"/>
                </a:solidFill>
                <a:latin typeface="微软雅黑" panose="020B0503020204020204" pitchFamily="34" charset="-122"/>
              </a:endParaRPr>
            </a:p>
          </p:txBody>
        </p:sp>
        <p:sp>
          <p:nvSpPr>
            <p:cNvPr id="35" name="iṥ1iďe"/>
            <p:cNvSpPr/>
            <p:nvPr/>
          </p:nvSpPr>
          <p:spPr bwMode="auto">
            <a:xfrm>
              <a:off x="6658190" y="2657573"/>
              <a:ext cx="4863884" cy="419127"/>
            </a:xfrm>
            <a:prstGeom prst="rect">
              <a:avLst/>
            </a:prstGeom>
            <a:noFill/>
            <a:ln w="3175">
              <a:solidFill>
                <a:schemeClr val="bg1">
                  <a:lumMod val="75000"/>
                </a:schemeClr>
              </a:solidFill>
            </a:ln>
          </p:spPr>
          <p:style>
            <a:lnRef idx="2">
              <a:schemeClr val="dk1"/>
            </a:lnRef>
            <a:fillRef idx="1">
              <a:schemeClr val="lt1"/>
            </a:fillRef>
            <a:effectRef idx="0">
              <a:schemeClr val="dk1"/>
            </a:effectRef>
            <a:fontRef idx="minor">
              <a:schemeClr val="dk1"/>
            </a:fontRef>
          </p:style>
          <p:txBody>
            <a:bodyPr anchor="ctr"/>
            <a:lstStyle/>
            <a:p>
              <a:pPr marL="171450" indent="-171450" fontAlgn="auto">
                <a:buFont typeface="Arial" panose="020B0604020202020204" pitchFamily="34" charset="0"/>
                <a:buChar char="•"/>
              </a:pPr>
              <a:r>
                <a:rPr lang="zh-CN" altLang="en-US" b="1" strike="noStrike" noProof="1" dirty="0">
                  <a:solidFill>
                    <a:schemeClr val="tx1"/>
                  </a:solidFill>
                  <a:latin typeface="微软雅黑" panose="020B0503020204020204" pitchFamily="34" charset="-122"/>
                </a:rPr>
                <a:t>省部共建国家重点实验室（培育基地）</a:t>
              </a:r>
              <a:endParaRPr lang="en-US" altLang="zh-CN" b="1" strike="noStrike" noProof="1" dirty="0">
                <a:solidFill>
                  <a:schemeClr val="tx1"/>
                </a:solidFill>
                <a:latin typeface="微软雅黑" panose="020B0503020204020204" pitchFamily="34" charset="-122"/>
              </a:endParaRPr>
            </a:p>
          </p:txBody>
        </p:sp>
        <p:sp>
          <p:nvSpPr>
            <p:cNvPr id="36" name="îsľïḋé"/>
            <p:cNvSpPr/>
            <p:nvPr/>
          </p:nvSpPr>
          <p:spPr bwMode="auto">
            <a:xfrm>
              <a:off x="6658190" y="3168781"/>
              <a:ext cx="4863884" cy="419127"/>
            </a:xfrm>
            <a:prstGeom prst="rect">
              <a:avLst/>
            </a:prstGeom>
            <a:noFill/>
            <a:ln w="3175">
              <a:solidFill>
                <a:schemeClr val="bg1">
                  <a:lumMod val="75000"/>
                </a:schemeClr>
              </a:solidFill>
            </a:ln>
          </p:spPr>
          <p:style>
            <a:lnRef idx="2">
              <a:schemeClr val="dk1"/>
            </a:lnRef>
            <a:fillRef idx="1">
              <a:schemeClr val="lt1"/>
            </a:fillRef>
            <a:effectRef idx="0">
              <a:schemeClr val="dk1"/>
            </a:effectRef>
            <a:fontRef idx="minor">
              <a:schemeClr val="dk1"/>
            </a:fontRef>
          </p:style>
          <p:txBody>
            <a:bodyPr anchor="ctr"/>
            <a:lstStyle/>
            <a:p>
              <a:pPr marL="171450" indent="-171450" fontAlgn="auto">
                <a:buFont typeface="Arial" panose="020B0604020202020204" pitchFamily="34" charset="0"/>
                <a:buChar char="•"/>
              </a:pPr>
              <a:r>
                <a:rPr lang="zh-CN" altLang="en-US" b="1" strike="noStrike" noProof="1" dirty="0">
                  <a:solidFill>
                    <a:schemeClr val="tx1"/>
                  </a:solidFill>
                  <a:latin typeface="微软雅黑" panose="020B0503020204020204" pitchFamily="34" charset="-122"/>
                </a:rPr>
                <a:t>国家级创新型企业</a:t>
              </a:r>
              <a:endParaRPr lang="en-US" altLang="zh-CN" b="1" strike="noStrike" noProof="1" dirty="0">
                <a:solidFill>
                  <a:schemeClr val="tx1"/>
                </a:solidFill>
                <a:latin typeface="微软雅黑" panose="020B0503020204020204" pitchFamily="34" charset="-122"/>
              </a:endParaRPr>
            </a:p>
          </p:txBody>
        </p:sp>
        <p:sp>
          <p:nvSpPr>
            <p:cNvPr id="37" name="î$ḻiḋê"/>
            <p:cNvSpPr/>
            <p:nvPr/>
          </p:nvSpPr>
          <p:spPr bwMode="auto">
            <a:xfrm>
              <a:off x="6658190" y="3679988"/>
              <a:ext cx="4863884" cy="419127"/>
            </a:xfrm>
            <a:prstGeom prst="rect">
              <a:avLst/>
            </a:prstGeom>
            <a:noFill/>
            <a:ln w="3175">
              <a:solidFill>
                <a:schemeClr val="bg1">
                  <a:lumMod val="75000"/>
                </a:schemeClr>
              </a:solidFill>
            </a:ln>
          </p:spPr>
          <p:style>
            <a:lnRef idx="2">
              <a:schemeClr val="dk1"/>
            </a:lnRef>
            <a:fillRef idx="1">
              <a:schemeClr val="lt1"/>
            </a:fillRef>
            <a:effectRef idx="0">
              <a:schemeClr val="dk1"/>
            </a:effectRef>
            <a:fontRef idx="minor">
              <a:schemeClr val="dk1"/>
            </a:fontRef>
          </p:style>
          <p:txBody>
            <a:bodyPr anchor="ctr"/>
            <a:lstStyle/>
            <a:p>
              <a:pPr marL="171450" indent="-171450" fontAlgn="auto">
                <a:buFont typeface="Arial" panose="020B0604020202020204" pitchFamily="34" charset="0"/>
                <a:buChar char="•"/>
              </a:pPr>
              <a:r>
                <a:rPr lang="zh-CN" altLang="en-US" b="1" strike="noStrike" noProof="1" dirty="0" smtClean="0">
                  <a:solidFill>
                    <a:schemeClr val="tx1"/>
                  </a:solidFill>
                  <a:latin typeface="微软雅黑" panose="020B0503020204020204" pitchFamily="34" charset="-122"/>
                </a:rPr>
                <a:t>国家企业技术中心</a:t>
              </a:r>
              <a:endParaRPr lang="en-US" altLang="zh-CN" b="1" strike="noStrike" noProof="1" dirty="0">
                <a:solidFill>
                  <a:schemeClr val="tx1"/>
                </a:solidFill>
                <a:latin typeface="微软雅黑" panose="020B0503020204020204" pitchFamily="34" charset="-122"/>
              </a:endParaRPr>
            </a:p>
          </p:txBody>
        </p:sp>
        <p:sp>
          <p:nvSpPr>
            <p:cNvPr id="38" name="îŝlíďê"/>
            <p:cNvSpPr/>
            <p:nvPr/>
          </p:nvSpPr>
          <p:spPr bwMode="auto">
            <a:xfrm>
              <a:off x="6658190" y="4191196"/>
              <a:ext cx="4863884" cy="419127"/>
            </a:xfrm>
            <a:prstGeom prst="rect">
              <a:avLst/>
            </a:prstGeom>
            <a:noFill/>
            <a:ln w="3175">
              <a:solidFill>
                <a:schemeClr val="bg1">
                  <a:lumMod val="75000"/>
                </a:schemeClr>
              </a:solidFill>
            </a:ln>
          </p:spPr>
          <p:style>
            <a:lnRef idx="2">
              <a:schemeClr val="dk1"/>
            </a:lnRef>
            <a:fillRef idx="1">
              <a:schemeClr val="lt1"/>
            </a:fillRef>
            <a:effectRef idx="0">
              <a:schemeClr val="dk1"/>
            </a:effectRef>
            <a:fontRef idx="minor">
              <a:schemeClr val="dk1"/>
            </a:fontRef>
          </p:style>
          <p:txBody>
            <a:bodyPr anchor="ctr"/>
            <a:lstStyle/>
            <a:p>
              <a:pPr marL="171450" indent="-171450" fontAlgn="auto">
                <a:buFont typeface="Arial" panose="020B0604020202020204" pitchFamily="34" charset="0"/>
                <a:buChar char="•"/>
              </a:pPr>
              <a:r>
                <a:rPr lang="zh-CN" altLang="en-US" b="1" strike="noStrike" noProof="1" dirty="0">
                  <a:solidFill>
                    <a:schemeClr val="tx1"/>
                  </a:solidFill>
                  <a:latin typeface="微软雅黑" panose="020B0503020204020204" pitchFamily="34" charset="-122"/>
                </a:rPr>
                <a:t>安徽省特种显示与成像技术创新中心</a:t>
              </a:r>
              <a:endParaRPr lang="en-US" altLang="zh-CN" b="1" strike="noStrike" noProof="1" dirty="0">
                <a:solidFill>
                  <a:schemeClr val="tx1"/>
                </a:solidFill>
                <a:latin typeface="微软雅黑" panose="020B0503020204020204" pitchFamily="34" charset="-122"/>
              </a:endParaRPr>
            </a:p>
          </p:txBody>
        </p:sp>
        <p:sp>
          <p:nvSpPr>
            <p:cNvPr id="39" name="ïsḻîḋè"/>
            <p:cNvSpPr/>
            <p:nvPr/>
          </p:nvSpPr>
          <p:spPr bwMode="auto">
            <a:xfrm>
              <a:off x="6658190" y="4702404"/>
              <a:ext cx="4863884" cy="419127"/>
            </a:xfrm>
            <a:prstGeom prst="rect">
              <a:avLst/>
            </a:prstGeom>
            <a:noFill/>
            <a:ln w="3175">
              <a:solidFill>
                <a:schemeClr val="bg1">
                  <a:lumMod val="75000"/>
                </a:schemeClr>
              </a:solidFill>
            </a:ln>
          </p:spPr>
          <p:style>
            <a:lnRef idx="2">
              <a:schemeClr val="dk1"/>
            </a:lnRef>
            <a:fillRef idx="1">
              <a:schemeClr val="lt1"/>
            </a:fillRef>
            <a:effectRef idx="0">
              <a:schemeClr val="dk1"/>
            </a:effectRef>
            <a:fontRef idx="minor">
              <a:schemeClr val="dk1"/>
            </a:fontRef>
          </p:style>
          <p:txBody>
            <a:bodyPr anchor="ctr"/>
            <a:lstStyle/>
            <a:p>
              <a:pPr marL="171450" indent="-171450" fontAlgn="auto">
                <a:buFont typeface="Arial" panose="020B0604020202020204" pitchFamily="34" charset="0"/>
                <a:buChar char="•"/>
              </a:pPr>
              <a:r>
                <a:rPr lang="zh-CN" altLang="en-US" b="1" strike="noStrike" noProof="1" dirty="0">
                  <a:solidFill>
                    <a:schemeClr val="tx1"/>
                  </a:solidFill>
                  <a:latin typeface="微软雅黑" panose="020B0503020204020204" pitchFamily="34" charset="-122"/>
                </a:rPr>
                <a:t>安徽省</a:t>
              </a:r>
              <a:r>
                <a:rPr lang="zh-CN" altLang="en-US" b="1" strike="noStrike" noProof="1" dirty="0" smtClean="0">
                  <a:solidFill>
                    <a:schemeClr val="tx1"/>
                  </a:solidFill>
                  <a:latin typeface="微软雅黑" panose="020B0503020204020204" pitchFamily="34" charset="-122"/>
                </a:rPr>
                <a:t>现代成像与显示技术</a:t>
              </a:r>
              <a:r>
                <a:rPr lang="zh-CN" altLang="en-US" b="1" strike="noStrike" noProof="1" dirty="0">
                  <a:solidFill>
                    <a:schemeClr val="tx1"/>
                  </a:solidFill>
                  <a:latin typeface="微软雅黑" panose="020B0503020204020204" pitchFamily="34" charset="-122"/>
                </a:rPr>
                <a:t>重点实验室</a:t>
              </a:r>
              <a:endParaRPr lang="en-US" altLang="zh-CN" b="1" strike="noStrike" noProof="1" dirty="0">
                <a:solidFill>
                  <a:schemeClr val="tx1"/>
                </a:solidFill>
                <a:latin typeface="微软雅黑" panose="020B0503020204020204" pitchFamily="34" charset="-122"/>
              </a:endParaRPr>
            </a:p>
          </p:txBody>
        </p:sp>
        <p:sp>
          <p:nvSpPr>
            <p:cNvPr id="40" name="îšľîďé"/>
            <p:cNvSpPr/>
            <p:nvPr/>
          </p:nvSpPr>
          <p:spPr bwMode="auto">
            <a:xfrm>
              <a:off x="6658190" y="5212024"/>
              <a:ext cx="4863884" cy="420714"/>
            </a:xfrm>
            <a:prstGeom prst="rect">
              <a:avLst/>
            </a:prstGeom>
            <a:noFill/>
            <a:ln w="3175">
              <a:solidFill>
                <a:schemeClr val="bg1">
                  <a:lumMod val="75000"/>
                </a:schemeClr>
              </a:solidFill>
            </a:ln>
          </p:spPr>
          <p:style>
            <a:lnRef idx="2">
              <a:schemeClr val="dk1"/>
            </a:lnRef>
            <a:fillRef idx="1">
              <a:schemeClr val="lt1"/>
            </a:fillRef>
            <a:effectRef idx="0">
              <a:schemeClr val="dk1"/>
            </a:effectRef>
            <a:fontRef idx="minor">
              <a:schemeClr val="dk1"/>
            </a:fontRef>
          </p:style>
          <p:txBody>
            <a:bodyPr anchor="ctr"/>
            <a:lstStyle/>
            <a:p>
              <a:pPr marL="171450" indent="-171450" fontAlgn="auto">
                <a:buFont typeface="Arial" panose="020B0604020202020204" pitchFamily="34" charset="0"/>
                <a:buChar char="•"/>
              </a:pPr>
              <a:r>
                <a:rPr lang="zh-CN" altLang="en-US" b="1" strike="noStrike" noProof="1" dirty="0" smtClean="0">
                  <a:solidFill>
                    <a:schemeClr val="tx1"/>
                  </a:solidFill>
                  <a:latin typeface="微软雅黑" panose="020B0503020204020204" pitchFamily="34" charset="-122"/>
                </a:rPr>
                <a:t>安徽省微波器件工程技术研究中心</a:t>
              </a:r>
              <a:endParaRPr lang="en-US" altLang="zh-CN" b="1" strike="noStrike" noProof="1" dirty="0">
                <a:solidFill>
                  <a:schemeClr val="tx1"/>
                </a:solidFill>
                <a:latin typeface="微软雅黑" panose="020B0503020204020204" pitchFamily="34" charset="-122"/>
              </a:endParaRPr>
            </a:p>
          </p:txBody>
        </p:sp>
        <p:sp>
          <p:nvSpPr>
            <p:cNvPr id="41" name="ísļiḓè"/>
            <p:cNvSpPr/>
            <p:nvPr/>
          </p:nvSpPr>
          <p:spPr bwMode="auto">
            <a:xfrm>
              <a:off x="4565787" y="1123950"/>
              <a:ext cx="2092403" cy="420715"/>
            </a:xfrm>
            <a:prstGeom prst="rect">
              <a:avLst/>
            </a:prstGeom>
            <a:solidFill>
              <a:schemeClr val="accent1">
                <a:lumMod val="50000"/>
              </a:schemeClr>
            </a:solidFill>
            <a:ln w="38100">
              <a:no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r>
                <a:rPr lang="zh-CN" altLang="en-US" b="1" strike="noStrike" noProof="1" dirty="0">
                  <a:solidFill>
                    <a:schemeClr val="bg1"/>
                  </a:solidFill>
                  <a:latin typeface="微软雅黑" panose="020B0503020204020204" pitchFamily="34" charset="-122"/>
                </a:rPr>
                <a:t>国家科技部</a:t>
              </a:r>
              <a:endParaRPr lang="zh-CN" altLang="en-US" b="1" strike="noStrike" noProof="1" dirty="0">
                <a:solidFill>
                  <a:schemeClr val="bg1"/>
                </a:solidFill>
                <a:latin typeface="微软雅黑" panose="020B0503020204020204" pitchFamily="34" charset="-122"/>
              </a:endParaRPr>
            </a:p>
          </p:txBody>
        </p:sp>
        <p:sp>
          <p:nvSpPr>
            <p:cNvPr id="42" name="îṧlïḋé"/>
            <p:cNvSpPr/>
            <p:nvPr/>
          </p:nvSpPr>
          <p:spPr bwMode="auto">
            <a:xfrm>
              <a:off x="4565787" y="1635158"/>
              <a:ext cx="2092403" cy="420715"/>
            </a:xfrm>
            <a:prstGeom prst="rect">
              <a:avLst/>
            </a:prstGeom>
            <a:solidFill>
              <a:schemeClr val="accent1">
                <a:lumMod val="50000"/>
              </a:schemeClr>
            </a:solidFill>
            <a:ln w="38100">
              <a:no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r>
                <a:rPr lang="zh-CN" altLang="en-US" b="1" strike="noStrike" noProof="1" dirty="0">
                  <a:solidFill>
                    <a:schemeClr val="bg1"/>
                  </a:solidFill>
                  <a:latin typeface="微软雅黑" panose="020B0503020204020204" pitchFamily="34" charset="-122"/>
                </a:rPr>
                <a:t>国家科技部</a:t>
              </a:r>
              <a:endParaRPr lang="zh-CN" altLang="en-US" b="1" strike="noStrike" noProof="1" dirty="0">
                <a:solidFill>
                  <a:schemeClr val="bg1"/>
                </a:solidFill>
                <a:latin typeface="微软雅黑" panose="020B0503020204020204" pitchFamily="34" charset="-122"/>
              </a:endParaRPr>
            </a:p>
          </p:txBody>
        </p:sp>
        <p:sp>
          <p:nvSpPr>
            <p:cNvPr id="43" name="ïṡḷîďe"/>
            <p:cNvSpPr/>
            <p:nvPr/>
          </p:nvSpPr>
          <p:spPr bwMode="auto">
            <a:xfrm>
              <a:off x="4565787" y="2146365"/>
              <a:ext cx="2092403" cy="419127"/>
            </a:xfrm>
            <a:prstGeom prst="rect">
              <a:avLst/>
            </a:prstGeom>
            <a:solidFill>
              <a:schemeClr val="accent1">
                <a:lumMod val="50000"/>
              </a:schemeClr>
            </a:solidFill>
            <a:ln w="38100">
              <a:no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r>
                <a:rPr lang="zh-CN" altLang="en-US" b="1" strike="noStrike" noProof="1" dirty="0">
                  <a:solidFill>
                    <a:schemeClr val="bg1"/>
                  </a:solidFill>
                  <a:latin typeface="微软雅黑" panose="020B0503020204020204" pitchFamily="34" charset="-122"/>
                </a:rPr>
                <a:t>国家发改委</a:t>
              </a:r>
              <a:endParaRPr lang="zh-CN" altLang="en-US" b="1" strike="noStrike" noProof="1" dirty="0">
                <a:solidFill>
                  <a:schemeClr val="bg1"/>
                </a:solidFill>
                <a:latin typeface="微软雅黑" panose="020B0503020204020204" pitchFamily="34" charset="-122"/>
              </a:endParaRPr>
            </a:p>
          </p:txBody>
        </p:sp>
        <p:sp>
          <p:nvSpPr>
            <p:cNvPr id="44" name="íŝļiḍé"/>
            <p:cNvSpPr/>
            <p:nvPr/>
          </p:nvSpPr>
          <p:spPr bwMode="auto">
            <a:xfrm>
              <a:off x="4565787" y="2657573"/>
              <a:ext cx="2092403" cy="419127"/>
            </a:xfrm>
            <a:prstGeom prst="rect">
              <a:avLst/>
            </a:prstGeom>
            <a:solidFill>
              <a:schemeClr val="accent1">
                <a:lumMod val="50000"/>
              </a:schemeClr>
            </a:solidFill>
            <a:ln w="38100">
              <a:no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r>
                <a:rPr lang="zh-CN" altLang="en-US" b="1" strike="noStrike" noProof="1">
                  <a:solidFill>
                    <a:schemeClr val="bg1"/>
                  </a:solidFill>
                  <a:latin typeface="微软雅黑" panose="020B0503020204020204" pitchFamily="34" charset="-122"/>
                </a:rPr>
                <a:t>国家科技部</a:t>
              </a:r>
              <a:endParaRPr lang="zh-CN" altLang="en-US" b="1" strike="noStrike" noProof="1">
                <a:solidFill>
                  <a:schemeClr val="bg1"/>
                </a:solidFill>
                <a:latin typeface="微软雅黑" panose="020B0503020204020204" pitchFamily="34" charset="-122"/>
              </a:endParaRPr>
            </a:p>
          </p:txBody>
        </p:sp>
        <p:sp>
          <p:nvSpPr>
            <p:cNvPr id="45" name="iSḻiḋè"/>
            <p:cNvSpPr/>
            <p:nvPr/>
          </p:nvSpPr>
          <p:spPr bwMode="auto">
            <a:xfrm>
              <a:off x="4565787" y="3168781"/>
              <a:ext cx="2092403" cy="419127"/>
            </a:xfrm>
            <a:prstGeom prst="rect">
              <a:avLst/>
            </a:prstGeom>
            <a:solidFill>
              <a:schemeClr val="accent1">
                <a:lumMod val="50000"/>
              </a:schemeClr>
            </a:solidFill>
            <a:ln w="38100">
              <a:no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r>
                <a:rPr lang="zh-CN" altLang="en-US" b="1" strike="noStrike" noProof="1">
                  <a:solidFill>
                    <a:schemeClr val="bg1"/>
                  </a:solidFill>
                  <a:latin typeface="微软雅黑" panose="020B0503020204020204" pitchFamily="34" charset="-122"/>
                </a:rPr>
                <a:t>国家科技部</a:t>
              </a:r>
              <a:endParaRPr lang="zh-CN" altLang="en-US" b="1" strike="noStrike" noProof="1">
                <a:solidFill>
                  <a:schemeClr val="bg1"/>
                </a:solidFill>
                <a:latin typeface="微软雅黑" panose="020B0503020204020204" pitchFamily="34" charset="-122"/>
              </a:endParaRPr>
            </a:p>
          </p:txBody>
        </p:sp>
        <p:sp>
          <p:nvSpPr>
            <p:cNvPr id="46" name="iSlíḓe"/>
            <p:cNvSpPr/>
            <p:nvPr/>
          </p:nvSpPr>
          <p:spPr bwMode="auto">
            <a:xfrm>
              <a:off x="4565787" y="3679988"/>
              <a:ext cx="2092403" cy="419127"/>
            </a:xfrm>
            <a:prstGeom prst="rect">
              <a:avLst/>
            </a:prstGeom>
            <a:solidFill>
              <a:schemeClr val="accent1">
                <a:lumMod val="50000"/>
              </a:schemeClr>
            </a:solidFill>
            <a:ln w="38100">
              <a:no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r>
                <a:rPr lang="zh-CN" altLang="en-US" b="1" strike="noStrike" noProof="1" dirty="0" smtClean="0">
                  <a:solidFill>
                    <a:schemeClr val="bg1"/>
                  </a:solidFill>
                  <a:latin typeface="微软雅黑" panose="020B0503020204020204" pitchFamily="34" charset="-122"/>
                </a:rPr>
                <a:t>国家发改委</a:t>
              </a:r>
              <a:endParaRPr lang="zh-CN" altLang="en-US" b="1" strike="noStrike" noProof="1" dirty="0">
                <a:solidFill>
                  <a:schemeClr val="bg1"/>
                </a:solidFill>
                <a:latin typeface="微软雅黑" panose="020B0503020204020204" pitchFamily="34" charset="-122"/>
              </a:endParaRPr>
            </a:p>
          </p:txBody>
        </p:sp>
        <p:sp>
          <p:nvSpPr>
            <p:cNvPr id="47" name="íṥ1ïḓe"/>
            <p:cNvSpPr/>
            <p:nvPr/>
          </p:nvSpPr>
          <p:spPr bwMode="auto">
            <a:xfrm>
              <a:off x="4565787" y="4191196"/>
              <a:ext cx="2092403" cy="419127"/>
            </a:xfrm>
            <a:prstGeom prst="rect">
              <a:avLst/>
            </a:prstGeom>
            <a:solidFill>
              <a:schemeClr val="accent1">
                <a:lumMod val="50000"/>
              </a:schemeClr>
            </a:solidFill>
            <a:ln w="38100">
              <a:no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r>
                <a:rPr lang="zh-CN" altLang="en-US" b="1" strike="noStrike" noProof="1">
                  <a:solidFill>
                    <a:schemeClr val="bg1"/>
                  </a:solidFill>
                  <a:latin typeface="微软雅黑" panose="020B0503020204020204" pitchFamily="34" charset="-122"/>
                </a:rPr>
                <a:t>安徽省科技厅</a:t>
              </a:r>
              <a:endParaRPr lang="zh-CN" altLang="en-US" b="1" strike="noStrike" noProof="1">
                <a:solidFill>
                  <a:schemeClr val="bg1"/>
                </a:solidFill>
                <a:latin typeface="微软雅黑" panose="020B0503020204020204" pitchFamily="34" charset="-122"/>
              </a:endParaRPr>
            </a:p>
          </p:txBody>
        </p:sp>
        <p:sp>
          <p:nvSpPr>
            <p:cNvPr id="48" name="îşḻíḓê"/>
            <p:cNvSpPr/>
            <p:nvPr/>
          </p:nvSpPr>
          <p:spPr bwMode="auto">
            <a:xfrm>
              <a:off x="4565787" y="4702404"/>
              <a:ext cx="2092403" cy="419127"/>
            </a:xfrm>
            <a:prstGeom prst="rect">
              <a:avLst/>
            </a:prstGeom>
            <a:solidFill>
              <a:schemeClr val="accent1">
                <a:lumMod val="50000"/>
              </a:schemeClr>
            </a:solidFill>
            <a:ln w="38100">
              <a:no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r>
                <a:rPr lang="zh-CN" altLang="en-US" b="1" strike="noStrike" noProof="1" dirty="0">
                  <a:solidFill>
                    <a:schemeClr val="bg1"/>
                  </a:solidFill>
                  <a:latin typeface="微软雅黑" panose="020B0503020204020204" pitchFamily="34" charset="-122"/>
                </a:rPr>
                <a:t>安徽省科技厅</a:t>
              </a:r>
              <a:endParaRPr lang="zh-CN" altLang="en-US" b="1" strike="noStrike" noProof="1" dirty="0">
                <a:solidFill>
                  <a:schemeClr val="bg1"/>
                </a:solidFill>
                <a:latin typeface="微软雅黑" panose="020B0503020204020204" pitchFamily="34" charset="-122"/>
              </a:endParaRPr>
            </a:p>
          </p:txBody>
        </p:sp>
        <p:sp>
          <p:nvSpPr>
            <p:cNvPr id="49" name="îşḻiḍe"/>
            <p:cNvSpPr/>
            <p:nvPr/>
          </p:nvSpPr>
          <p:spPr bwMode="auto">
            <a:xfrm>
              <a:off x="4565787" y="5212024"/>
              <a:ext cx="2092403" cy="420714"/>
            </a:xfrm>
            <a:prstGeom prst="rect">
              <a:avLst/>
            </a:prstGeom>
            <a:solidFill>
              <a:schemeClr val="accent1">
                <a:lumMod val="50000"/>
              </a:schemeClr>
            </a:solidFill>
            <a:ln w="38100">
              <a:no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r>
                <a:rPr lang="zh-CN" altLang="en-US" b="1" strike="noStrike" noProof="1">
                  <a:solidFill>
                    <a:schemeClr val="bg1"/>
                  </a:solidFill>
                  <a:latin typeface="微软雅黑" panose="020B0503020204020204" pitchFamily="34" charset="-122"/>
                </a:rPr>
                <a:t>安徽省科技厅</a:t>
              </a:r>
              <a:endParaRPr lang="zh-CN" altLang="en-US" b="1" strike="noStrike" noProof="1">
                <a:solidFill>
                  <a:schemeClr val="bg1"/>
                </a:solidFill>
                <a:latin typeface="微软雅黑" panose="020B0503020204020204" pitchFamily="34" charset="-122"/>
              </a:endParaRPr>
            </a:p>
          </p:txBody>
        </p:sp>
        <p:sp>
          <p:nvSpPr>
            <p:cNvPr id="50" name="ïsḷïḓé"/>
            <p:cNvSpPr/>
            <p:nvPr/>
          </p:nvSpPr>
          <p:spPr bwMode="auto">
            <a:xfrm>
              <a:off x="4565787" y="5723232"/>
              <a:ext cx="2092403" cy="420714"/>
            </a:xfrm>
            <a:prstGeom prst="rect">
              <a:avLst/>
            </a:prstGeom>
            <a:solidFill>
              <a:schemeClr val="accent1">
                <a:lumMod val="50000"/>
              </a:schemeClr>
            </a:solidFill>
            <a:ln w="38100">
              <a:no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r>
                <a:rPr lang="zh-CN" altLang="en-US" b="1" strike="noStrike" noProof="1" dirty="0" smtClean="0">
                  <a:solidFill>
                    <a:schemeClr val="bg1"/>
                  </a:solidFill>
                  <a:latin typeface="微软雅黑" panose="020B0503020204020204" pitchFamily="34" charset="-122"/>
                </a:rPr>
                <a:t>安徽省发改委</a:t>
              </a:r>
              <a:endParaRPr lang="zh-CN" altLang="en-US" b="1" strike="noStrike" noProof="1" dirty="0">
                <a:solidFill>
                  <a:schemeClr val="bg1"/>
                </a:solidFill>
                <a:latin typeface="微软雅黑" panose="020B0503020204020204" pitchFamily="34" charset="-122"/>
              </a:endParaRPr>
            </a:p>
          </p:txBody>
        </p:sp>
        <p:sp>
          <p:nvSpPr>
            <p:cNvPr id="51" name="îṥļïḑe"/>
            <p:cNvSpPr/>
            <p:nvPr/>
          </p:nvSpPr>
          <p:spPr bwMode="auto">
            <a:xfrm>
              <a:off x="6658190" y="5723232"/>
              <a:ext cx="4863884" cy="420714"/>
            </a:xfrm>
            <a:prstGeom prst="rect">
              <a:avLst/>
            </a:prstGeom>
            <a:noFill/>
            <a:ln w="3175">
              <a:solidFill>
                <a:schemeClr val="bg1">
                  <a:lumMod val="75000"/>
                </a:schemeClr>
              </a:solidFill>
            </a:ln>
          </p:spPr>
          <p:style>
            <a:lnRef idx="2">
              <a:schemeClr val="dk1"/>
            </a:lnRef>
            <a:fillRef idx="1">
              <a:schemeClr val="lt1"/>
            </a:fillRef>
            <a:effectRef idx="0">
              <a:schemeClr val="dk1"/>
            </a:effectRef>
            <a:fontRef idx="minor">
              <a:schemeClr val="dk1"/>
            </a:fontRef>
          </p:style>
          <p:txBody>
            <a:bodyPr anchor="ctr"/>
            <a:lstStyle/>
            <a:p>
              <a:pPr marL="171450" indent="-171450" fontAlgn="auto">
                <a:buFont typeface="Arial" panose="020B0604020202020204" pitchFamily="34" charset="0"/>
                <a:buChar char="•"/>
              </a:pPr>
              <a:r>
                <a:rPr lang="zh-CN" altLang="en-US" b="1" strike="noStrike" noProof="1" dirty="0" smtClean="0">
                  <a:solidFill>
                    <a:schemeClr val="tx1"/>
                  </a:solidFill>
                  <a:latin typeface="微软雅黑" panose="020B0503020204020204" pitchFamily="34" charset="-122"/>
                </a:rPr>
                <a:t>安徽省微波应用工程研究中心</a:t>
              </a:r>
              <a:endParaRPr lang="en-US" altLang="zh-CN" b="1" strike="noStrike" noProof="1" dirty="0">
                <a:solidFill>
                  <a:schemeClr val="tx1"/>
                </a:solidFill>
                <a:latin typeface="微软雅黑" panose="020B0503020204020204" pitchFamily="34" charset="-122"/>
              </a:endParaRPr>
            </a:p>
          </p:txBody>
        </p:sp>
      </p:grpSp>
      <p:grpSp>
        <p:nvGrpSpPr>
          <p:cNvPr id="10263" name="组合 11"/>
          <p:cNvGrpSpPr/>
          <p:nvPr/>
        </p:nvGrpSpPr>
        <p:grpSpPr>
          <a:xfrm>
            <a:off x="523875" y="1484313"/>
            <a:ext cx="1919288" cy="4162425"/>
            <a:chOff x="6143636" y="428604"/>
            <a:chExt cx="2324225" cy="5680398"/>
          </a:xfrm>
        </p:grpSpPr>
        <p:pic>
          <p:nvPicPr>
            <p:cNvPr id="54" name="Picture 5" descr="国际联合研究中心"/>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143636" y="428604"/>
              <a:ext cx="2271318" cy="1777588"/>
            </a:xfrm>
            <a:prstGeom prst="rect">
              <a:avLst/>
            </a:prstGeom>
            <a:noFill/>
            <a:ln>
              <a:noFill/>
            </a:ln>
            <a:effectLst>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65" name="组合 10"/>
            <p:cNvGrpSpPr/>
            <p:nvPr/>
          </p:nvGrpSpPr>
          <p:grpSpPr>
            <a:xfrm>
              <a:off x="6143636" y="2357430"/>
              <a:ext cx="2324225" cy="3751572"/>
              <a:chOff x="6143636" y="2357430"/>
              <a:chExt cx="2324225" cy="3751572"/>
            </a:xfrm>
          </p:grpSpPr>
          <p:pic>
            <p:nvPicPr>
              <p:cNvPr id="10266" name="Picture 18"/>
              <p:cNvPicPr>
                <a:picLocks noChangeAspect="1"/>
              </p:cNvPicPr>
              <p:nvPr/>
            </p:nvPicPr>
            <p:blipFill>
              <a:blip r:embed="rId2"/>
              <a:stretch>
                <a:fillRect/>
              </a:stretch>
            </p:blipFill>
            <p:spPr>
              <a:xfrm>
                <a:off x="6143636" y="2357430"/>
                <a:ext cx="2255445" cy="1769653"/>
              </a:xfrm>
              <a:prstGeom prst="rect">
                <a:avLst/>
              </a:prstGeom>
              <a:noFill/>
              <a:ln w="9525">
                <a:noFill/>
              </a:ln>
            </p:spPr>
          </p:pic>
          <p:pic>
            <p:nvPicPr>
              <p:cNvPr id="10267" name="Picture 19"/>
              <p:cNvPicPr>
                <a:picLocks noChangeAspect="1"/>
              </p:cNvPicPr>
              <p:nvPr/>
            </p:nvPicPr>
            <p:blipFill>
              <a:blip r:embed="rId3"/>
              <a:stretch>
                <a:fillRect/>
              </a:stretch>
            </p:blipFill>
            <p:spPr>
              <a:xfrm>
                <a:off x="6143636" y="4286256"/>
                <a:ext cx="2323696" cy="1822028"/>
              </a:xfrm>
              <a:prstGeom prst="rect">
                <a:avLst/>
              </a:prstGeom>
              <a:noFill/>
              <a:ln w="9525">
                <a:noFill/>
              </a:ln>
            </p:spPr>
          </p:pic>
          <p:pic>
            <p:nvPicPr>
              <p:cNvPr id="10268" name="Picture 19"/>
              <p:cNvPicPr>
                <a:picLocks noChangeAspect="1"/>
              </p:cNvPicPr>
              <p:nvPr/>
            </p:nvPicPr>
            <p:blipFill>
              <a:blip r:embed="rId3"/>
              <a:stretch>
                <a:fillRect/>
              </a:stretch>
            </p:blipFill>
            <p:spPr>
              <a:xfrm>
                <a:off x="6144165" y="4286974"/>
                <a:ext cx="2323696" cy="1822028"/>
              </a:xfrm>
              <a:prstGeom prst="rect">
                <a:avLst/>
              </a:prstGeom>
              <a:noFill/>
              <a:ln w="9525">
                <a:noFill/>
              </a:ln>
            </p:spPr>
          </p:pic>
        </p:grpSp>
        <p:pic>
          <p:nvPicPr>
            <p:cNvPr id="6" name="Picture 5" descr="国际联合研究中心"/>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144165" y="429322"/>
              <a:ext cx="2271318" cy="1777588"/>
            </a:xfrm>
            <a:prstGeom prst="rect">
              <a:avLst/>
            </a:prstGeom>
            <a:noFill/>
            <a:ln>
              <a:noFill/>
            </a:ln>
            <a:effectLst>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70" name="标题 1"/>
          <p:cNvSpPr>
            <a:spLocks noGrp="1"/>
          </p:cNvSpPr>
          <p:nvPr/>
        </p:nvSpPr>
        <p:spPr>
          <a:xfrm>
            <a:off x="1476375" y="188913"/>
            <a:ext cx="6853238" cy="582612"/>
          </a:xfrm>
          <a:prstGeom prst="rect">
            <a:avLst/>
          </a:prstGeom>
          <a:noFill/>
          <a:ln w="9525">
            <a:noFill/>
          </a:ln>
        </p:spPr>
        <p:txBody>
          <a:bodyPr wrap="square" lIns="0" tIns="45720" rIns="0" bIns="0" anchor="b" anchorCtr="0"/>
          <a:p>
            <a:pPr algn="ctr">
              <a:buFont typeface="Arial" panose="020B0604020202020204" pitchFamily="34" charset="0"/>
            </a:pPr>
            <a:r>
              <a:rPr lang="zh-CN" altLang="en-US" sz="4000" b="1" baseline="0" dirty="0">
                <a:solidFill>
                  <a:srgbClr val="F2F2F2"/>
                </a:solidFill>
                <a:latin typeface="Times New Roman" panose="02020603050405020304" pitchFamily="18" charset="0"/>
                <a:ea typeface="黑体" panose="02010609060101010101" pitchFamily="49" charset="-122"/>
              </a:rPr>
              <a:t>公司简介</a:t>
            </a:r>
            <a:r>
              <a:rPr lang="en-US" altLang="zh-CN" sz="4000" b="1" baseline="0" dirty="0">
                <a:solidFill>
                  <a:srgbClr val="F2F2F2"/>
                </a:solidFill>
                <a:latin typeface="Times New Roman" panose="02020603050405020304" pitchFamily="18" charset="0"/>
                <a:ea typeface="黑体" panose="02010609060101010101" pitchFamily="49" charset="-122"/>
              </a:rPr>
              <a:t>         </a:t>
            </a:r>
            <a:r>
              <a:rPr lang="en-US" altLang="zh-CN" sz="2400" b="1" baseline="0" dirty="0">
                <a:solidFill>
                  <a:schemeClr val="bg1"/>
                </a:solidFill>
                <a:latin typeface="Times New Roman" panose="02020603050405020304" pitchFamily="18" charset="0"/>
                <a:ea typeface="黑体" panose="02010609060101010101" pitchFamily="49" charset="-122"/>
              </a:rPr>
              <a:t>——</a:t>
            </a:r>
            <a:r>
              <a:rPr lang="zh-CN" altLang="en-US" sz="2400" b="1" baseline="0" dirty="0">
                <a:solidFill>
                  <a:schemeClr val="bg1"/>
                </a:solidFill>
                <a:latin typeface="Times New Roman" panose="02020603050405020304" pitchFamily="18" charset="0"/>
                <a:ea typeface="黑体" panose="02010609060101010101" pitchFamily="49" charset="-122"/>
              </a:rPr>
              <a:t>创新平台</a:t>
            </a:r>
            <a:endParaRPr lang="en-US" altLang="zh-CN" sz="4000" b="1" baseline="0" dirty="0">
              <a:solidFill>
                <a:schemeClr val="bg1"/>
              </a:solidFill>
              <a:latin typeface="Times New Roman" panose="02020603050405020304" pitchFamily="18" charset="0"/>
              <a:ea typeface="黑体" panose="02010609060101010101"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rotWithShape="1">
          <a:blip r:embed="rId1" cstate="print"/>
          <a:srcRect r="-28"/>
          <a:stretch>
            <a:fillRect/>
          </a:stretch>
        </p:blipFill>
        <p:spPr>
          <a:xfrm>
            <a:off x="231775" y="4125594"/>
            <a:ext cx="4602477" cy="1927859"/>
          </a:xfrm>
          <a:prstGeom prst="rect">
            <a:avLst/>
          </a:prstGeom>
          <a:effectLst>
            <a:softEdge rad="127000"/>
          </a:effectLst>
        </p:spPr>
      </p:pic>
      <p:sp>
        <p:nvSpPr>
          <p:cNvPr id="11266" name="矩形 7"/>
          <p:cNvSpPr/>
          <p:nvPr/>
        </p:nvSpPr>
        <p:spPr>
          <a:xfrm>
            <a:off x="428625" y="1008063"/>
            <a:ext cx="8283575" cy="3044825"/>
          </a:xfrm>
          <a:prstGeom prst="rect">
            <a:avLst/>
          </a:prstGeom>
          <a:noFill/>
          <a:ln w="9525">
            <a:noFill/>
          </a:ln>
        </p:spPr>
        <p:txBody>
          <a:bodyPr wrap="square" lIns="91438" tIns="45719" rIns="91438" bIns="45719" anchor="t" anchorCtr="0">
            <a:spAutoFit/>
          </a:bodyPr>
          <a:p>
            <a:pPr>
              <a:lnSpc>
                <a:spcPct val="150000"/>
              </a:lnSpc>
            </a:pPr>
            <a:r>
              <a:rPr lang="en-US" altLang="zh-CN" sz="1600" b="1" dirty="0">
                <a:latin typeface="Calibri" panose="020F0502020204030204" pitchFamily="34" charset="0"/>
                <a:ea typeface="宋体" panose="02010600030101010101" pitchFamily="2" charset="-122"/>
              </a:rPr>
              <a:t>       </a:t>
            </a:r>
            <a:r>
              <a:rPr lang="zh-CN" altLang="zh-CN" sz="1600" b="1" dirty="0">
                <a:latin typeface="Calibri" panose="020F0502020204030204" pitchFamily="34" charset="0"/>
                <a:ea typeface="宋体" panose="02010600030101010101" pitchFamily="2" charset="-122"/>
              </a:rPr>
              <a:t>建所以来，我所高举自主创新、对外合作和军民融合三大</a:t>
            </a:r>
            <a:r>
              <a:rPr lang="zh-CN" altLang="en-US" sz="1600" b="1" dirty="0">
                <a:latin typeface="Calibri" panose="020F0502020204030204" pitchFamily="34" charset="0"/>
                <a:ea typeface="宋体" panose="02010600030101010101" pitchFamily="2" charset="-122"/>
              </a:rPr>
              <a:t>行动</a:t>
            </a:r>
            <a:r>
              <a:rPr lang="zh-CN" altLang="zh-CN" sz="1600" b="1" dirty="0">
                <a:latin typeface="Calibri" panose="020F0502020204030204" pitchFamily="34" charset="0"/>
                <a:ea typeface="宋体" panose="02010600030101010101" pitchFamily="2" charset="-122"/>
              </a:rPr>
              <a:t>旗帜，共承担国家重点科研攻关任务、国家火炬计划任务、国家</a:t>
            </a:r>
            <a:r>
              <a:rPr lang="en-US" altLang="zh-CN" sz="1600" b="1" dirty="0">
                <a:latin typeface="Calibri" panose="020F0502020204030204" pitchFamily="34" charset="0"/>
                <a:ea typeface="宋体" panose="02010600030101010101" pitchFamily="2" charset="-122"/>
              </a:rPr>
              <a:t>863</a:t>
            </a:r>
            <a:r>
              <a:rPr lang="zh-CN" altLang="zh-CN" sz="1600" b="1" dirty="0">
                <a:latin typeface="Calibri" panose="020F0502020204030204" pitchFamily="34" charset="0"/>
                <a:ea typeface="宋体" panose="02010600030101010101" pitchFamily="2" charset="-122"/>
              </a:rPr>
              <a:t>计划任务、国家重大工业试验任务及国家重大科学仪器设备开发专项等国家级、省部级以上重大科研项目</a:t>
            </a:r>
            <a:r>
              <a:rPr lang="en-US" altLang="zh-CN" sz="1600" b="1" dirty="0">
                <a:solidFill>
                  <a:srgbClr val="C00000"/>
                </a:solidFill>
                <a:latin typeface="Calibri" panose="020F0502020204030204" pitchFamily="34" charset="0"/>
                <a:ea typeface="宋体" panose="02010600030101010101" pitchFamily="2" charset="-122"/>
              </a:rPr>
              <a:t>200</a:t>
            </a:r>
            <a:r>
              <a:rPr lang="zh-CN" altLang="zh-CN" sz="1600" b="1" dirty="0">
                <a:solidFill>
                  <a:srgbClr val="C00000"/>
                </a:solidFill>
                <a:latin typeface="Calibri" panose="020F0502020204030204" pitchFamily="34" charset="0"/>
                <a:ea typeface="宋体" panose="02010600030101010101" pitchFamily="2" charset="-122"/>
              </a:rPr>
              <a:t>多项</a:t>
            </a:r>
            <a:r>
              <a:rPr lang="zh-CN" altLang="zh-CN" sz="1600" b="1" dirty="0">
                <a:latin typeface="Calibri" panose="020F0502020204030204" pitchFamily="34" charset="0"/>
                <a:ea typeface="宋体" panose="02010600030101010101" pitchFamily="2" charset="-122"/>
              </a:rPr>
              <a:t>，为</a:t>
            </a:r>
            <a:r>
              <a:rPr lang="en-US" altLang="zh-CN" sz="1600" b="1" dirty="0">
                <a:latin typeface="Calibri" panose="020F0502020204030204" pitchFamily="34" charset="0"/>
                <a:ea typeface="宋体" panose="02010600030101010101" pitchFamily="2" charset="-122"/>
              </a:rPr>
              <a:t>70%</a:t>
            </a:r>
            <a:r>
              <a:rPr lang="zh-CN" altLang="zh-CN" sz="1600" b="1" dirty="0">
                <a:latin typeface="Calibri" panose="020F0502020204030204" pitchFamily="34" charset="0"/>
                <a:ea typeface="宋体" panose="02010600030101010101" pitchFamily="2" charset="-122"/>
              </a:rPr>
              <a:t>以上的重点主战机型、天宫系列</a:t>
            </a:r>
            <a:r>
              <a:rPr lang="zh-CN" altLang="en-US" sz="1600" b="1" dirty="0">
                <a:latin typeface="Calibri" panose="020F0502020204030204" pitchFamily="34" charset="0"/>
                <a:ea typeface="宋体" panose="02010600030101010101" pitchFamily="2" charset="-122"/>
              </a:rPr>
              <a:t>空间站</a:t>
            </a:r>
            <a:r>
              <a:rPr lang="zh-CN" altLang="zh-CN" sz="1600" b="1" dirty="0">
                <a:latin typeface="Calibri" panose="020F0502020204030204" pitchFamily="34" charset="0"/>
                <a:ea typeface="宋体" panose="02010600030101010101" pitchFamily="2" charset="-122"/>
              </a:rPr>
              <a:t>、神舟飞船、新一代大型驱逐舰等</a:t>
            </a:r>
            <a:r>
              <a:rPr lang="en-US" altLang="zh-CN" sz="1600" b="1" dirty="0">
                <a:solidFill>
                  <a:srgbClr val="C00000"/>
                </a:solidFill>
                <a:latin typeface="Calibri" panose="020F0502020204030204" pitchFamily="34" charset="0"/>
                <a:ea typeface="宋体" panose="02010600030101010101" pitchFamily="2" charset="-122"/>
              </a:rPr>
              <a:t>100</a:t>
            </a:r>
            <a:r>
              <a:rPr lang="zh-CN" altLang="zh-CN" sz="1600" b="1" dirty="0">
                <a:solidFill>
                  <a:srgbClr val="C00000"/>
                </a:solidFill>
                <a:latin typeface="Calibri" panose="020F0502020204030204" pitchFamily="34" charset="0"/>
                <a:ea typeface="宋体" panose="02010600030101010101" pitchFamily="2" charset="-122"/>
              </a:rPr>
              <a:t>多项国家重点工程和重点装备</a:t>
            </a:r>
            <a:r>
              <a:rPr lang="zh-CN" altLang="zh-CN" sz="1600" b="1" dirty="0">
                <a:latin typeface="Calibri" panose="020F0502020204030204" pitchFamily="34" charset="0"/>
                <a:ea typeface="宋体" panose="02010600030101010101" pitchFamily="2" charset="-122"/>
              </a:rPr>
              <a:t>配套了大量高新技术产品</a:t>
            </a:r>
            <a:r>
              <a:rPr lang="zh-CN" altLang="en-US" sz="1600" b="1" dirty="0">
                <a:latin typeface="Calibri" panose="020F0502020204030204" pitchFamily="34" charset="0"/>
                <a:ea typeface="宋体" panose="02010600030101010101" pitchFamily="2" charset="-122"/>
              </a:rPr>
              <a:t>。</a:t>
            </a:r>
            <a:endParaRPr lang="en-US" altLang="zh-CN" sz="1600" b="1" dirty="0">
              <a:latin typeface="Calibri" panose="020F0502020204030204" pitchFamily="34" charset="0"/>
              <a:ea typeface="宋体" panose="02010600030101010101" pitchFamily="2" charset="-122"/>
            </a:endParaRPr>
          </a:p>
          <a:p>
            <a:pPr>
              <a:lnSpc>
                <a:spcPct val="150000"/>
              </a:lnSpc>
            </a:pPr>
            <a:r>
              <a:rPr lang="en-US" altLang="zh-CN" sz="1600" b="1"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b="1"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我所已获国家专利（含国防专利）</a:t>
            </a:r>
            <a:r>
              <a:rPr lang="en-US" altLang="zh-CN"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1020</a:t>
            </a:r>
            <a:r>
              <a:rPr lang="zh-CN" altLang="en-US"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余项</a:t>
            </a:r>
            <a:r>
              <a:rPr lang="zh-CN" altLang="en-US" sz="1600" b="1"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，其中发明专利比例占</a:t>
            </a:r>
            <a:r>
              <a:rPr lang="zh-CN" altLang="en-US"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超过</a:t>
            </a:r>
            <a:r>
              <a:rPr lang="en-US" altLang="zh-CN"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40%</a:t>
            </a:r>
            <a:r>
              <a:rPr lang="zh-CN" altLang="en-US" sz="1600" b="1"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，先后荣获</a:t>
            </a:r>
            <a:r>
              <a:rPr lang="zh-CN" altLang="en-US"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国家科技进步奖特等奖一项</a:t>
            </a:r>
            <a:r>
              <a:rPr lang="zh-CN" altLang="en-US" sz="1600" b="1"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二等奖一项</a:t>
            </a:r>
            <a:r>
              <a:rPr lang="zh-CN" altLang="en-US" sz="1600" b="1"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三等奖三项</a:t>
            </a:r>
            <a:r>
              <a:rPr lang="zh-CN" altLang="en-US" sz="1600" b="1"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军队科技进步奖一等奖一项</a:t>
            </a:r>
            <a:r>
              <a:rPr lang="zh-CN" altLang="en-US" sz="1600" b="1"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、三等奖一项；省市科技进步奖十余项。</a:t>
            </a:r>
            <a:endParaRPr lang="en-US" altLang="zh-CN" sz="1600" b="1"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1267" name="Picture 2" descr="国家特等奖2007"/>
          <p:cNvPicPr>
            <a:picLocks noChangeAspect="1"/>
          </p:cNvPicPr>
          <p:nvPr/>
        </p:nvPicPr>
        <p:blipFill>
          <a:blip r:embed="rId2"/>
          <a:stretch>
            <a:fillRect/>
          </a:stretch>
        </p:blipFill>
        <p:spPr>
          <a:xfrm>
            <a:off x="4670425" y="4043363"/>
            <a:ext cx="1552575" cy="2109787"/>
          </a:xfrm>
          <a:prstGeom prst="rect">
            <a:avLst/>
          </a:prstGeom>
          <a:noFill/>
          <a:ln w="9525">
            <a:noFill/>
          </a:ln>
        </p:spPr>
      </p:pic>
      <p:pic>
        <p:nvPicPr>
          <p:cNvPr id="11268" name="Picture 3" descr="国家二等奖2007"/>
          <p:cNvPicPr>
            <a:picLocks noChangeAspect="1"/>
          </p:cNvPicPr>
          <p:nvPr/>
        </p:nvPicPr>
        <p:blipFill>
          <a:blip r:embed="rId3"/>
          <a:stretch>
            <a:fillRect/>
          </a:stretch>
        </p:blipFill>
        <p:spPr>
          <a:xfrm>
            <a:off x="6108700" y="4041775"/>
            <a:ext cx="1462088" cy="2108200"/>
          </a:xfrm>
          <a:prstGeom prst="rect">
            <a:avLst/>
          </a:prstGeom>
          <a:noFill/>
          <a:ln w="9525">
            <a:noFill/>
          </a:ln>
        </p:spPr>
      </p:pic>
      <p:pic>
        <p:nvPicPr>
          <p:cNvPr id="11269" name="Picture 4" descr="全军科技进步三等奖双模行波管"/>
          <p:cNvPicPr>
            <a:picLocks noChangeAspect="1"/>
          </p:cNvPicPr>
          <p:nvPr/>
        </p:nvPicPr>
        <p:blipFill>
          <a:blip r:embed="rId4"/>
          <a:stretch>
            <a:fillRect/>
          </a:stretch>
        </p:blipFill>
        <p:spPr>
          <a:xfrm>
            <a:off x="7575550" y="4044950"/>
            <a:ext cx="1341438" cy="2089150"/>
          </a:xfrm>
          <a:prstGeom prst="rect">
            <a:avLst/>
          </a:prstGeom>
          <a:noFill/>
          <a:ln w="9525">
            <a:noFill/>
          </a:ln>
        </p:spPr>
      </p:pic>
      <p:sp>
        <p:nvSpPr>
          <p:cNvPr id="11270" name="标题 1"/>
          <p:cNvSpPr>
            <a:spLocks noGrp="1"/>
          </p:cNvSpPr>
          <p:nvPr/>
        </p:nvSpPr>
        <p:spPr>
          <a:xfrm>
            <a:off x="1476375" y="188913"/>
            <a:ext cx="6853238" cy="582612"/>
          </a:xfrm>
          <a:prstGeom prst="rect">
            <a:avLst/>
          </a:prstGeom>
          <a:noFill/>
          <a:ln w="9525">
            <a:noFill/>
          </a:ln>
        </p:spPr>
        <p:txBody>
          <a:bodyPr wrap="square" lIns="0" tIns="45720" rIns="0" bIns="0" anchor="b" anchorCtr="0"/>
          <a:p>
            <a:pPr algn="ctr">
              <a:buFont typeface="Arial" panose="020B0604020202020204" pitchFamily="34" charset="0"/>
            </a:pPr>
            <a:r>
              <a:rPr lang="zh-CN" altLang="en-US" sz="4000" b="1" baseline="0" dirty="0">
                <a:solidFill>
                  <a:srgbClr val="F2F2F2"/>
                </a:solidFill>
                <a:latin typeface="Times New Roman" panose="02020603050405020304" pitchFamily="18" charset="0"/>
                <a:ea typeface="黑体" panose="02010609060101010101" pitchFamily="49" charset="-122"/>
              </a:rPr>
              <a:t>公司简介</a:t>
            </a:r>
            <a:r>
              <a:rPr lang="en-US" altLang="zh-CN" sz="4000" b="1" baseline="0" dirty="0">
                <a:solidFill>
                  <a:srgbClr val="F2F2F2"/>
                </a:solidFill>
                <a:latin typeface="Times New Roman" panose="02020603050405020304" pitchFamily="18" charset="0"/>
                <a:ea typeface="黑体" panose="02010609060101010101" pitchFamily="49" charset="-122"/>
              </a:rPr>
              <a:t>         </a:t>
            </a:r>
            <a:r>
              <a:rPr lang="en-US" altLang="zh-CN" sz="2400" b="1" baseline="0" dirty="0">
                <a:solidFill>
                  <a:schemeClr val="bg1"/>
                </a:solidFill>
                <a:latin typeface="Times New Roman" panose="02020603050405020304" pitchFamily="18" charset="0"/>
                <a:ea typeface="黑体" panose="02010609060101010101" pitchFamily="49" charset="-122"/>
              </a:rPr>
              <a:t>——</a:t>
            </a:r>
            <a:r>
              <a:rPr lang="zh-CN" altLang="en-US" sz="2400" b="1" baseline="0" dirty="0">
                <a:solidFill>
                  <a:schemeClr val="bg1"/>
                </a:solidFill>
                <a:latin typeface="Times New Roman" panose="02020603050405020304" pitchFamily="18" charset="0"/>
                <a:ea typeface="黑体" panose="02010609060101010101" pitchFamily="49" charset="-122"/>
              </a:rPr>
              <a:t>创新成果</a:t>
            </a:r>
            <a:endParaRPr lang="en-US" altLang="zh-CN" sz="4000" b="1" baseline="0" dirty="0">
              <a:solidFill>
                <a:schemeClr val="bg1"/>
              </a:solidFill>
              <a:latin typeface="Times New Roman" panose="02020603050405020304" pitchFamily="18" charset="0"/>
              <a:ea typeface="黑体" panose="02010609060101010101"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矩形 5"/>
          <p:cNvSpPr/>
          <p:nvPr/>
        </p:nvSpPr>
        <p:spPr>
          <a:xfrm>
            <a:off x="549275" y="931863"/>
            <a:ext cx="3641725" cy="5353050"/>
          </a:xfrm>
          <a:prstGeom prst="rect">
            <a:avLst/>
          </a:prstGeom>
          <a:noFill/>
          <a:ln w="9525">
            <a:noFill/>
          </a:ln>
        </p:spPr>
        <p:txBody>
          <a:bodyPr wrap="square" lIns="91438" tIns="45719" rIns="91438" bIns="45719" anchor="t" anchorCtr="0">
            <a:spAutoFit/>
          </a:bodyPr>
          <a:p>
            <a:pPr>
              <a:lnSpc>
                <a:spcPct val="150000"/>
              </a:lnSpc>
            </a:pPr>
            <a:r>
              <a:rPr lang="en-US" altLang="zh-CN" sz="2000" b="1" dirty="0">
                <a:latin typeface="黑体" panose="02010609060101010101" pitchFamily="49" charset="-122"/>
                <a:ea typeface="黑体" panose="02010609060101010101" pitchFamily="49" charset="-122"/>
              </a:rPr>
              <a:t>   </a:t>
            </a:r>
            <a:r>
              <a:rPr lang="en-US" altLang="zh-CN" sz="1600" b="1" dirty="0">
                <a:latin typeface="黑体" panose="02010609060101010101" pitchFamily="49" charset="-122"/>
                <a:ea typeface="黑体" panose="02010609060101010101" pitchFamily="49" charset="-122"/>
              </a:rPr>
              <a:t> </a:t>
            </a:r>
            <a:r>
              <a:rPr lang="zh-CN" altLang="zh-CN" sz="1600" b="1" dirty="0">
                <a:latin typeface="微软雅黑" panose="020B0503020204020204" pitchFamily="34" charset="-122"/>
                <a:ea typeface="微软雅黑" panose="020B0503020204020204" pitchFamily="34" charset="-122"/>
              </a:rPr>
              <a:t>建所</a:t>
            </a:r>
            <a:r>
              <a:rPr lang="zh-CN" altLang="en-US" sz="1600" b="1" dirty="0">
                <a:latin typeface="微软雅黑" panose="020B0503020204020204" pitchFamily="34" charset="-122"/>
                <a:ea typeface="微软雅黑" panose="020B0503020204020204" pitchFamily="34" charset="-122"/>
              </a:rPr>
              <a:t>以</a:t>
            </a:r>
            <a:r>
              <a:rPr lang="zh-CN" altLang="zh-CN" sz="1600" b="1" dirty="0">
                <a:latin typeface="微软雅黑" panose="020B0503020204020204" pitchFamily="34" charset="-122"/>
                <a:ea typeface="微软雅黑" panose="020B0503020204020204" pitchFamily="34" charset="-122"/>
              </a:rPr>
              <a:t>来，我所已建成</a:t>
            </a:r>
            <a:r>
              <a:rPr lang="en-US" altLang="zh-CN" sz="1600" b="1" dirty="0">
                <a:solidFill>
                  <a:srgbClr val="C00000"/>
                </a:solidFill>
                <a:latin typeface="微软雅黑" panose="020B0503020204020204" pitchFamily="34" charset="-122"/>
                <a:ea typeface="微软雅黑" panose="020B0503020204020204" pitchFamily="34" charset="-122"/>
              </a:rPr>
              <a:t>11</a:t>
            </a:r>
            <a:r>
              <a:rPr lang="zh-CN" altLang="zh-CN" sz="1600" b="1" dirty="0">
                <a:solidFill>
                  <a:srgbClr val="C00000"/>
                </a:solidFill>
                <a:latin typeface="微软雅黑" panose="020B0503020204020204" pitchFamily="34" charset="-122"/>
                <a:ea typeface="微软雅黑" panose="020B0503020204020204" pitchFamily="34" charset="-122"/>
              </a:rPr>
              <a:t>条</a:t>
            </a:r>
            <a:r>
              <a:rPr lang="zh-CN" altLang="zh-CN" sz="1600" b="1" dirty="0">
                <a:latin typeface="微软雅黑" panose="020B0503020204020204" pitchFamily="34" charset="-122"/>
                <a:ea typeface="微软雅黑" panose="020B0503020204020204" pitchFamily="34" charset="-122"/>
              </a:rPr>
              <a:t>国内一流的科研生产线，其中包括</a:t>
            </a:r>
            <a:r>
              <a:rPr lang="en-US" altLang="zh-CN" sz="1600" b="1" dirty="0">
                <a:solidFill>
                  <a:srgbClr val="C00000"/>
                </a:solidFill>
                <a:latin typeface="微软雅黑" panose="020B0503020204020204" pitchFamily="34" charset="-122"/>
                <a:ea typeface="微软雅黑" panose="020B0503020204020204" pitchFamily="34" charset="-122"/>
              </a:rPr>
              <a:t>4</a:t>
            </a:r>
            <a:r>
              <a:rPr lang="zh-CN" altLang="zh-CN" sz="1600" b="1" dirty="0">
                <a:solidFill>
                  <a:srgbClr val="C00000"/>
                </a:solidFill>
                <a:latin typeface="微软雅黑" panose="020B0503020204020204" pitchFamily="34" charset="-122"/>
                <a:ea typeface="微软雅黑" panose="020B0503020204020204" pitchFamily="34" charset="-122"/>
              </a:rPr>
              <a:t>条</a:t>
            </a:r>
            <a:r>
              <a:rPr lang="zh-CN" altLang="en-US" sz="1600" b="1" dirty="0">
                <a:solidFill>
                  <a:srgbClr val="C00000"/>
                </a:solidFill>
                <a:latin typeface="微软雅黑" panose="020B0503020204020204" pitchFamily="34" charset="-122"/>
                <a:ea typeface="微软雅黑" panose="020B0503020204020204" pitchFamily="34" charset="-122"/>
              </a:rPr>
              <a:t>贯彻国军标</a:t>
            </a:r>
            <a:r>
              <a:rPr lang="zh-CN" altLang="zh-CN" sz="1600" b="1" dirty="0">
                <a:solidFill>
                  <a:srgbClr val="C00000"/>
                </a:solidFill>
                <a:latin typeface="微软雅黑" panose="020B0503020204020204" pitchFamily="34" charset="-122"/>
                <a:ea typeface="微软雅黑" panose="020B0503020204020204" pitchFamily="34" charset="-122"/>
              </a:rPr>
              <a:t>生产线</a:t>
            </a:r>
            <a:r>
              <a:rPr lang="zh-CN" altLang="zh-CN" sz="1600" b="1" dirty="0">
                <a:latin typeface="微软雅黑" panose="020B0503020204020204" pitchFamily="34" charset="-122"/>
                <a:ea typeface="微软雅黑" panose="020B0503020204020204" pitchFamily="34" charset="-122"/>
              </a:rPr>
              <a:t>，建立了</a:t>
            </a:r>
            <a:r>
              <a:rPr lang="zh-CN" altLang="en-US" sz="1600" b="1" dirty="0">
                <a:latin typeface="微软雅黑" panose="020B0503020204020204" pitchFamily="34" charset="-122"/>
                <a:ea typeface="微软雅黑" panose="020B0503020204020204" pitchFamily="34" charset="-122"/>
              </a:rPr>
              <a:t>覆盖</a:t>
            </a:r>
            <a:r>
              <a:rPr lang="zh-CN" altLang="en-US" sz="1600" b="1" dirty="0">
                <a:solidFill>
                  <a:srgbClr val="C00000"/>
                </a:solidFill>
                <a:latin typeface="微软雅黑" panose="020B0503020204020204" pitchFamily="34" charset="-122"/>
                <a:ea typeface="微软雅黑" panose="020B0503020204020204" pitchFamily="34" charset="-122"/>
              </a:rPr>
              <a:t>微波、毫米波、太赫兹</a:t>
            </a:r>
            <a:r>
              <a:rPr lang="zh-CN" altLang="en-US" sz="1600" b="1" dirty="0">
                <a:latin typeface="微软雅黑" panose="020B0503020204020204" pitchFamily="34" charset="-122"/>
                <a:ea typeface="微软雅黑" panose="020B0503020204020204" pitchFamily="34" charset="-122"/>
              </a:rPr>
              <a:t>等多个专业方向的</a:t>
            </a:r>
            <a:r>
              <a:rPr lang="zh-CN" altLang="zh-CN" sz="1600" b="1" dirty="0">
                <a:latin typeface="微软雅黑" panose="020B0503020204020204" pitchFamily="34" charset="-122"/>
                <a:ea typeface="微软雅黑" panose="020B0503020204020204" pitchFamily="34" charset="-122"/>
              </a:rPr>
              <a:t>研发设计仿真平台，</a:t>
            </a:r>
            <a:r>
              <a:rPr lang="zh-CN" altLang="en-US" sz="1600" b="1" dirty="0">
                <a:latin typeface="微软雅黑" panose="020B0503020204020204" pitchFamily="34" charset="-122"/>
                <a:ea typeface="微软雅黑" panose="020B0503020204020204" pitchFamily="34" charset="-122"/>
              </a:rPr>
              <a:t>研发与工艺试验设备及软件原值</a:t>
            </a:r>
            <a:r>
              <a:rPr lang="zh-CN" altLang="en-US" sz="1600" b="1" dirty="0">
                <a:solidFill>
                  <a:srgbClr val="C00000"/>
                </a:solidFill>
                <a:latin typeface="微软雅黑" panose="020B0503020204020204" pitchFamily="34" charset="-122"/>
                <a:ea typeface="微软雅黑" panose="020B0503020204020204" pitchFamily="34" charset="-122"/>
              </a:rPr>
              <a:t>超过</a:t>
            </a:r>
            <a:r>
              <a:rPr lang="en-US" altLang="zh-CN" sz="1600" b="1" dirty="0">
                <a:solidFill>
                  <a:srgbClr val="C00000"/>
                </a:solidFill>
                <a:latin typeface="微软雅黑" panose="020B0503020204020204" pitchFamily="34" charset="-122"/>
                <a:ea typeface="微软雅黑" panose="020B0503020204020204" pitchFamily="34" charset="-122"/>
              </a:rPr>
              <a:t>2</a:t>
            </a:r>
            <a:r>
              <a:rPr lang="zh-CN" altLang="en-US" sz="1600" b="1" dirty="0">
                <a:solidFill>
                  <a:srgbClr val="C00000"/>
                </a:solidFill>
                <a:latin typeface="微软雅黑" panose="020B0503020204020204" pitchFamily="34" charset="-122"/>
                <a:ea typeface="微软雅黑" panose="020B0503020204020204" pitchFamily="34" charset="-122"/>
              </a:rPr>
              <a:t>亿元</a:t>
            </a:r>
            <a:r>
              <a:rPr lang="zh-CN" altLang="en-US" sz="1600" b="1" dirty="0">
                <a:latin typeface="微软雅黑" panose="020B0503020204020204" pitchFamily="34" charset="-122"/>
                <a:ea typeface="微软雅黑" panose="020B0503020204020204" pitchFamily="34" charset="-122"/>
              </a:rPr>
              <a:t>，</a:t>
            </a:r>
            <a:r>
              <a:rPr lang="zh-CN" altLang="zh-CN" sz="1600" b="1" dirty="0">
                <a:latin typeface="微软雅黑" panose="020B0503020204020204" pitchFamily="34" charset="-122"/>
                <a:ea typeface="微软雅黑" panose="020B0503020204020204" pitchFamily="34" charset="-122"/>
              </a:rPr>
              <a:t>拥有</a:t>
            </a:r>
            <a:r>
              <a:rPr lang="zh-CN" altLang="zh-CN" sz="1600" b="1" dirty="0">
                <a:solidFill>
                  <a:srgbClr val="C00000"/>
                </a:solidFill>
                <a:latin typeface="微软雅黑" panose="020B0503020204020204" pitchFamily="34" charset="-122"/>
                <a:ea typeface="微软雅黑" panose="020B0503020204020204" pitchFamily="34" charset="-122"/>
              </a:rPr>
              <a:t>研发与工艺设备</a:t>
            </a:r>
            <a:r>
              <a:rPr lang="en-US" altLang="zh-CN" sz="1600" b="1" dirty="0">
                <a:solidFill>
                  <a:srgbClr val="C00000"/>
                </a:solidFill>
                <a:latin typeface="微软雅黑" panose="020B0503020204020204" pitchFamily="34" charset="-122"/>
                <a:ea typeface="微软雅黑" panose="020B0503020204020204" pitchFamily="34" charset="-122"/>
              </a:rPr>
              <a:t>477</a:t>
            </a:r>
            <a:r>
              <a:rPr lang="zh-CN" altLang="zh-CN" sz="1600" b="1" dirty="0">
                <a:solidFill>
                  <a:srgbClr val="C00000"/>
                </a:solidFill>
                <a:latin typeface="微软雅黑" panose="020B0503020204020204" pitchFamily="34" charset="-122"/>
                <a:ea typeface="微软雅黑" panose="020B0503020204020204" pitchFamily="34" charset="-122"/>
              </a:rPr>
              <a:t>台（套）</a:t>
            </a:r>
            <a:r>
              <a:rPr lang="zh-CN"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包括</a:t>
            </a:r>
            <a:r>
              <a:rPr lang="zh-CN" altLang="zh-CN" sz="1600" b="1" dirty="0">
                <a:latin typeface="微软雅黑" panose="020B0503020204020204" pitchFamily="34" charset="-122"/>
                <a:ea typeface="微软雅黑" panose="020B0503020204020204" pitchFamily="34" charset="-122"/>
              </a:rPr>
              <a:t>微波功率参数测试系统、太赫兹矢量网络分析仪、激光加工系统、激光焊接系统、等离子体增强化学气相沉积</a:t>
            </a:r>
            <a:r>
              <a:rPr lang="zh-CN" altLang="en-US" sz="1600" b="1" dirty="0">
                <a:latin typeface="微软雅黑" panose="020B0503020204020204" pitchFamily="34" charset="-122"/>
                <a:ea typeface="微软雅黑" panose="020B0503020204020204" pitchFamily="34" charset="-122"/>
              </a:rPr>
              <a:t>等先进设备；</a:t>
            </a:r>
            <a:r>
              <a:rPr lang="zh-CN" altLang="zh-CN" sz="1600" b="1" dirty="0">
                <a:solidFill>
                  <a:srgbClr val="C00000"/>
                </a:solidFill>
                <a:latin typeface="微软雅黑" panose="020B0503020204020204" pitchFamily="34" charset="-122"/>
                <a:ea typeface="微软雅黑" panose="020B0503020204020204" pitchFamily="34" charset="-122"/>
              </a:rPr>
              <a:t>检测试验设备</a:t>
            </a:r>
            <a:r>
              <a:rPr lang="en-US" altLang="zh-CN" sz="1600" b="1" dirty="0">
                <a:solidFill>
                  <a:srgbClr val="C00000"/>
                </a:solidFill>
                <a:latin typeface="微软雅黑" panose="020B0503020204020204" pitchFamily="34" charset="-122"/>
                <a:ea typeface="微软雅黑" panose="020B0503020204020204" pitchFamily="34" charset="-122"/>
              </a:rPr>
              <a:t>56</a:t>
            </a:r>
            <a:r>
              <a:rPr lang="zh-CN" altLang="zh-CN" sz="1600" b="1" dirty="0">
                <a:solidFill>
                  <a:srgbClr val="C00000"/>
                </a:solidFill>
                <a:latin typeface="微软雅黑" panose="020B0503020204020204" pitchFamily="34" charset="-122"/>
                <a:ea typeface="微软雅黑" panose="020B0503020204020204" pitchFamily="34" charset="-122"/>
              </a:rPr>
              <a:t>台套</a:t>
            </a:r>
            <a:r>
              <a:rPr lang="zh-CN" altLang="zh-CN" sz="1600" b="1" dirty="0">
                <a:latin typeface="微软雅黑" panose="020B0503020204020204" pitchFamily="34" charset="-122"/>
                <a:ea typeface="微软雅黑" panose="020B0503020204020204" pitchFamily="34" charset="-122"/>
              </a:rPr>
              <a:t>，</a:t>
            </a:r>
            <a:r>
              <a:rPr lang="zh-CN" altLang="zh-CN" sz="1600" b="1" dirty="0">
                <a:solidFill>
                  <a:srgbClr val="C00000"/>
                </a:solidFill>
                <a:latin typeface="微软雅黑" panose="020B0503020204020204" pitchFamily="34" charset="-122"/>
                <a:ea typeface="微软雅黑" panose="020B0503020204020204" pitchFamily="34" charset="-122"/>
              </a:rPr>
              <a:t>各类研发设计仿真软件</a:t>
            </a:r>
            <a:r>
              <a:rPr lang="en-US" altLang="zh-CN" sz="1600" b="1" dirty="0">
                <a:solidFill>
                  <a:srgbClr val="C00000"/>
                </a:solidFill>
                <a:latin typeface="微软雅黑" panose="020B0503020204020204" pitchFamily="34" charset="-122"/>
                <a:ea typeface="微软雅黑" panose="020B0503020204020204" pitchFamily="34" charset="-122"/>
              </a:rPr>
              <a:t>30</a:t>
            </a:r>
            <a:r>
              <a:rPr lang="zh-CN" altLang="zh-CN" sz="1600" b="1" dirty="0">
                <a:solidFill>
                  <a:srgbClr val="C00000"/>
                </a:solidFill>
                <a:latin typeface="微软雅黑" panose="020B0503020204020204" pitchFamily="34" charset="-122"/>
                <a:ea typeface="微软雅黑" panose="020B0503020204020204" pitchFamily="34" charset="-122"/>
              </a:rPr>
              <a:t>余种</a:t>
            </a:r>
            <a:r>
              <a:rPr lang="zh-CN" altLang="en-US" sz="1600" b="1" dirty="0">
                <a:latin typeface="微软雅黑" panose="020B0503020204020204" pitchFamily="34" charset="-122"/>
                <a:ea typeface="微软雅黑" panose="020B0503020204020204" pitchFamily="34" charset="-122"/>
              </a:rPr>
              <a:t>，拥有最高</a:t>
            </a:r>
            <a:r>
              <a:rPr lang="en-US" altLang="zh-CN" sz="1600" b="1" dirty="0">
                <a:solidFill>
                  <a:srgbClr val="C00000"/>
                </a:solidFill>
                <a:latin typeface="微软雅黑" panose="020B0503020204020204" pitchFamily="34" charset="-122"/>
                <a:ea typeface="微软雅黑" panose="020B0503020204020204" pitchFamily="34" charset="-122"/>
              </a:rPr>
              <a:t>800GHz</a:t>
            </a:r>
            <a:r>
              <a:rPr lang="zh-CN" altLang="en-US" sz="1600" b="1" dirty="0">
                <a:latin typeface="微软雅黑" panose="020B0503020204020204" pitchFamily="34" charset="-122"/>
                <a:ea typeface="微软雅黑" panose="020B0503020204020204" pitchFamily="34" charset="-122"/>
              </a:rPr>
              <a:t>微波、毫米波与太赫兹产品的研发、制造与检验能力，所检测中心已经通过</a:t>
            </a:r>
            <a:r>
              <a:rPr lang="zh-CN" altLang="en-US" sz="1600" b="1" dirty="0">
                <a:solidFill>
                  <a:srgbClr val="C00000"/>
                </a:solidFill>
                <a:latin typeface="微软雅黑" panose="020B0503020204020204" pitchFamily="34" charset="-122"/>
                <a:ea typeface="微软雅黑" panose="020B0503020204020204" pitchFamily="34" charset="-122"/>
              </a:rPr>
              <a:t>国家</a:t>
            </a:r>
            <a:r>
              <a:rPr lang="en-US" altLang="zh-CN" sz="1600" b="1" dirty="0">
                <a:solidFill>
                  <a:srgbClr val="C00000"/>
                </a:solidFill>
                <a:latin typeface="微软雅黑" panose="020B0503020204020204" pitchFamily="34" charset="-122"/>
                <a:ea typeface="微软雅黑" panose="020B0503020204020204" pitchFamily="34" charset="-122"/>
              </a:rPr>
              <a:t>CNAS</a:t>
            </a:r>
            <a:r>
              <a:rPr lang="zh-CN" altLang="en-US" sz="1600" b="1" dirty="0">
                <a:solidFill>
                  <a:srgbClr val="C00000"/>
                </a:solidFill>
                <a:latin typeface="微软雅黑" panose="020B0503020204020204" pitchFamily="34" charset="-122"/>
                <a:ea typeface="微软雅黑" panose="020B0503020204020204" pitchFamily="34" charset="-122"/>
              </a:rPr>
              <a:t>认证</a:t>
            </a:r>
            <a:r>
              <a:rPr lang="zh-CN" altLang="en-US" sz="1600" b="1" dirty="0">
                <a:latin typeface="微软雅黑" panose="020B0503020204020204" pitchFamily="34" charset="-122"/>
                <a:ea typeface="微软雅黑" panose="020B0503020204020204" pitchFamily="34" charset="-122"/>
              </a:rPr>
              <a:t>。</a:t>
            </a:r>
            <a:endParaRPr lang="en-US" altLang="zh-CN" sz="1600" b="1" dirty="0">
              <a:latin typeface="微软雅黑" panose="020B0503020204020204" pitchFamily="34" charset="-122"/>
              <a:ea typeface="微软雅黑" panose="020B0503020204020204" pitchFamily="34" charset="-122"/>
            </a:endParaRPr>
          </a:p>
        </p:txBody>
      </p:sp>
      <p:pic>
        <p:nvPicPr>
          <p:cNvPr id="12290" name="图片 10" descr="4429374921359343940662"/>
          <p:cNvPicPr>
            <a:picLocks noChangeAspect="1"/>
          </p:cNvPicPr>
          <p:nvPr/>
        </p:nvPicPr>
        <p:blipFill>
          <a:blip r:embed="rId1"/>
          <a:stretch>
            <a:fillRect/>
          </a:stretch>
        </p:blipFill>
        <p:spPr>
          <a:xfrm>
            <a:off x="4368800" y="2947988"/>
            <a:ext cx="2347913" cy="1663700"/>
          </a:xfrm>
          <a:prstGeom prst="rect">
            <a:avLst/>
          </a:prstGeom>
          <a:noFill/>
          <a:ln w="9525">
            <a:noFill/>
          </a:ln>
        </p:spPr>
      </p:pic>
      <p:pic>
        <p:nvPicPr>
          <p:cNvPr id="12291" name="图片 7" descr="热处理车间.JPG"/>
          <p:cNvPicPr>
            <a:picLocks noChangeAspect="1"/>
          </p:cNvPicPr>
          <p:nvPr/>
        </p:nvPicPr>
        <p:blipFill>
          <a:blip r:embed="rId2"/>
          <a:stretch>
            <a:fillRect/>
          </a:stretch>
        </p:blipFill>
        <p:spPr>
          <a:xfrm>
            <a:off x="4365625" y="4611688"/>
            <a:ext cx="2349500" cy="1531937"/>
          </a:xfrm>
          <a:prstGeom prst="rect">
            <a:avLst/>
          </a:prstGeom>
          <a:noFill/>
          <a:ln w="9525">
            <a:noFill/>
          </a:ln>
        </p:spPr>
      </p:pic>
      <p:pic>
        <p:nvPicPr>
          <p:cNvPr id="12292" name="图片 5" descr="研发设计团队.JPG"/>
          <p:cNvPicPr>
            <a:picLocks noChangeAspect="1"/>
          </p:cNvPicPr>
          <p:nvPr/>
        </p:nvPicPr>
        <p:blipFill>
          <a:blip r:embed="rId3"/>
          <a:stretch>
            <a:fillRect/>
          </a:stretch>
        </p:blipFill>
        <p:spPr>
          <a:xfrm>
            <a:off x="4365625" y="1166813"/>
            <a:ext cx="2347913" cy="1781175"/>
          </a:xfrm>
          <a:prstGeom prst="rect">
            <a:avLst/>
          </a:prstGeom>
          <a:noFill/>
          <a:ln w="9525">
            <a:noFill/>
          </a:ln>
        </p:spPr>
      </p:pic>
      <p:pic>
        <p:nvPicPr>
          <p:cNvPr id="12293" name="Picture 2"/>
          <p:cNvPicPr>
            <a:picLocks noChangeAspect="1"/>
          </p:cNvPicPr>
          <p:nvPr/>
        </p:nvPicPr>
        <p:blipFill>
          <a:blip r:embed="rId4"/>
          <a:stretch>
            <a:fillRect/>
          </a:stretch>
        </p:blipFill>
        <p:spPr>
          <a:xfrm>
            <a:off x="6715125" y="4603750"/>
            <a:ext cx="2168525" cy="1533525"/>
          </a:xfrm>
          <a:prstGeom prst="rect">
            <a:avLst/>
          </a:prstGeom>
          <a:noFill/>
          <a:ln w="9525">
            <a:noFill/>
          </a:ln>
        </p:spPr>
      </p:pic>
      <p:pic>
        <p:nvPicPr>
          <p:cNvPr id="12294" name="图片 8" descr="清洗车间.JPG"/>
          <p:cNvPicPr>
            <a:picLocks noChangeAspect="1"/>
          </p:cNvPicPr>
          <p:nvPr/>
        </p:nvPicPr>
        <p:blipFill>
          <a:blip r:embed="rId5"/>
          <a:stretch>
            <a:fillRect/>
          </a:stretch>
        </p:blipFill>
        <p:spPr>
          <a:xfrm>
            <a:off x="6711950" y="2947988"/>
            <a:ext cx="2166938" cy="1708150"/>
          </a:xfrm>
          <a:prstGeom prst="rect">
            <a:avLst/>
          </a:prstGeom>
          <a:noFill/>
          <a:ln w="9525">
            <a:noFill/>
          </a:ln>
        </p:spPr>
      </p:pic>
      <p:pic>
        <p:nvPicPr>
          <p:cNvPr id="12295" name="图片 7" descr="专业结构有限元仿真.JPG"/>
          <p:cNvPicPr>
            <a:picLocks noChangeAspect="1"/>
          </p:cNvPicPr>
          <p:nvPr/>
        </p:nvPicPr>
        <p:blipFill>
          <a:blip r:embed="rId6"/>
          <a:stretch>
            <a:fillRect/>
          </a:stretch>
        </p:blipFill>
        <p:spPr>
          <a:xfrm>
            <a:off x="6711950" y="1166813"/>
            <a:ext cx="2171700" cy="1781175"/>
          </a:xfrm>
          <a:prstGeom prst="rect">
            <a:avLst/>
          </a:prstGeom>
          <a:noFill/>
          <a:ln w="9525">
            <a:noFill/>
          </a:ln>
        </p:spPr>
      </p:pic>
      <p:sp>
        <p:nvSpPr>
          <p:cNvPr id="12296" name="标题 1"/>
          <p:cNvSpPr>
            <a:spLocks noGrp="1"/>
          </p:cNvSpPr>
          <p:nvPr/>
        </p:nvSpPr>
        <p:spPr>
          <a:xfrm>
            <a:off x="1476375" y="188913"/>
            <a:ext cx="6853238" cy="582612"/>
          </a:xfrm>
          <a:prstGeom prst="rect">
            <a:avLst/>
          </a:prstGeom>
          <a:noFill/>
          <a:ln w="9525">
            <a:noFill/>
          </a:ln>
        </p:spPr>
        <p:txBody>
          <a:bodyPr wrap="square" lIns="0" tIns="45720" rIns="0" bIns="0" anchor="b" anchorCtr="0"/>
          <a:p>
            <a:pPr algn="ctr">
              <a:buFont typeface="Arial" panose="020B0604020202020204" pitchFamily="34" charset="0"/>
            </a:pPr>
            <a:r>
              <a:rPr lang="zh-CN" altLang="en-US" sz="4000" b="1" baseline="0" dirty="0">
                <a:solidFill>
                  <a:srgbClr val="F2F2F2"/>
                </a:solidFill>
                <a:latin typeface="Times New Roman" panose="02020603050405020304" pitchFamily="18" charset="0"/>
                <a:ea typeface="黑体" panose="02010609060101010101" pitchFamily="49" charset="-122"/>
              </a:rPr>
              <a:t>公司简介</a:t>
            </a:r>
            <a:r>
              <a:rPr lang="en-US" altLang="zh-CN" sz="4000" b="1" baseline="0" dirty="0">
                <a:solidFill>
                  <a:srgbClr val="F2F2F2"/>
                </a:solidFill>
                <a:latin typeface="Times New Roman" panose="02020603050405020304" pitchFamily="18" charset="0"/>
                <a:ea typeface="黑体" panose="02010609060101010101" pitchFamily="49" charset="-122"/>
              </a:rPr>
              <a:t>         </a:t>
            </a:r>
            <a:r>
              <a:rPr lang="en-US" altLang="zh-CN" sz="2400" b="1" baseline="0" dirty="0">
                <a:solidFill>
                  <a:schemeClr val="bg1"/>
                </a:solidFill>
                <a:latin typeface="Times New Roman" panose="02020603050405020304" pitchFamily="18" charset="0"/>
                <a:ea typeface="黑体" panose="02010609060101010101" pitchFamily="49" charset="-122"/>
              </a:rPr>
              <a:t>——</a:t>
            </a:r>
            <a:r>
              <a:rPr lang="zh-CN" altLang="en-US" sz="2400" b="1" baseline="0" dirty="0">
                <a:solidFill>
                  <a:schemeClr val="bg1"/>
                </a:solidFill>
                <a:latin typeface="Times New Roman" panose="02020603050405020304" pitchFamily="18" charset="0"/>
                <a:ea typeface="黑体" panose="02010609060101010101" pitchFamily="49" charset="-122"/>
              </a:rPr>
              <a:t>条件建设</a:t>
            </a:r>
            <a:endParaRPr lang="en-US" altLang="zh-CN" sz="4000" b="1" baseline="0" dirty="0">
              <a:solidFill>
                <a:schemeClr val="bg1"/>
              </a:solidFill>
              <a:latin typeface="Times New Roman" panose="02020603050405020304" pitchFamily="18" charset="0"/>
              <a:ea typeface="黑体" panose="02010609060101010101"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3" name="标题 1"/>
          <p:cNvSpPr>
            <a:spLocks noGrp="1"/>
          </p:cNvSpPr>
          <p:nvPr/>
        </p:nvSpPr>
        <p:spPr>
          <a:xfrm>
            <a:off x="1476375" y="188913"/>
            <a:ext cx="6853238" cy="582612"/>
          </a:xfrm>
          <a:prstGeom prst="rect">
            <a:avLst/>
          </a:prstGeom>
          <a:noFill/>
          <a:ln w="9525">
            <a:noFill/>
          </a:ln>
        </p:spPr>
        <p:txBody>
          <a:bodyPr wrap="square" lIns="0" tIns="45720" rIns="0" bIns="0" anchor="b" anchorCtr="0"/>
          <a:p>
            <a:pPr algn="ctr">
              <a:buFont typeface="Arial" panose="020B0604020202020204" pitchFamily="34" charset="0"/>
            </a:pPr>
            <a:r>
              <a:rPr lang="zh-CN" altLang="en-US" sz="4000" b="1" baseline="0" dirty="0">
                <a:solidFill>
                  <a:srgbClr val="F2F2F2"/>
                </a:solidFill>
                <a:latin typeface="Times New Roman" panose="02020603050405020304" pitchFamily="18" charset="0"/>
                <a:ea typeface="黑体" panose="02010609060101010101" pitchFamily="49" charset="-122"/>
              </a:rPr>
              <a:t>公司简介</a:t>
            </a:r>
            <a:r>
              <a:rPr lang="en-US" altLang="zh-CN" sz="4000" b="1" baseline="0" dirty="0">
                <a:solidFill>
                  <a:srgbClr val="F2F2F2"/>
                </a:solidFill>
                <a:latin typeface="Times New Roman" panose="02020603050405020304" pitchFamily="18" charset="0"/>
                <a:ea typeface="黑体" panose="02010609060101010101" pitchFamily="49" charset="-122"/>
              </a:rPr>
              <a:t>         </a:t>
            </a:r>
            <a:r>
              <a:rPr lang="en-US" altLang="zh-CN" sz="2400" b="1" baseline="0" dirty="0">
                <a:solidFill>
                  <a:schemeClr val="bg1"/>
                </a:solidFill>
                <a:latin typeface="Times New Roman" panose="02020603050405020304" pitchFamily="18" charset="0"/>
                <a:ea typeface="黑体" panose="02010609060101010101" pitchFamily="49" charset="-122"/>
              </a:rPr>
              <a:t>——</a:t>
            </a:r>
            <a:r>
              <a:rPr lang="zh-CN" altLang="en-US" sz="2400" b="1" baseline="0" dirty="0">
                <a:solidFill>
                  <a:schemeClr val="bg1"/>
                </a:solidFill>
                <a:latin typeface="Times New Roman" panose="02020603050405020304" pitchFamily="18" charset="0"/>
                <a:ea typeface="黑体" panose="02010609060101010101" pitchFamily="49" charset="-122"/>
              </a:rPr>
              <a:t>人才队伍</a:t>
            </a:r>
            <a:endParaRPr lang="en-US" altLang="zh-CN" sz="4000" b="1" baseline="0" dirty="0">
              <a:solidFill>
                <a:schemeClr val="bg1"/>
              </a:solidFill>
              <a:latin typeface="Times New Roman" panose="02020603050405020304" pitchFamily="18" charset="0"/>
              <a:ea typeface="黑体" panose="02010609060101010101" pitchFamily="49" charset="-122"/>
            </a:endParaRPr>
          </a:p>
        </p:txBody>
      </p:sp>
      <p:sp>
        <p:nvSpPr>
          <p:cNvPr id="13314" name="矩形 11"/>
          <p:cNvSpPr/>
          <p:nvPr/>
        </p:nvSpPr>
        <p:spPr>
          <a:xfrm>
            <a:off x="611188" y="1412875"/>
            <a:ext cx="3455987" cy="4570413"/>
          </a:xfrm>
          <a:prstGeom prst="rect">
            <a:avLst/>
          </a:prstGeom>
          <a:noFill/>
          <a:ln w="9525">
            <a:noFill/>
          </a:ln>
        </p:spPr>
        <p:txBody>
          <a:bodyPr wrap="square" lIns="91438" tIns="45719" rIns="91438" bIns="45719" anchor="t" anchorCtr="0">
            <a:spAutoFit/>
          </a:bodyPr>
          <a:p>
            <a:pPr>
              <a:lnSpc>
                <a:spcPct val="150000"/>
              </a:lnSpc>
            </a:pPr>
            <a:r>
              <a:rPr lang="en-US" altLang="zh-CN" b="1" dirty="0">
                <a:latin typeface="微软雅黑" panose="020B0503020204020204" pitchFamily="34" charset="-122"/>
                <a:ea typeface="微软雅黑" panose="020B0503020204020204" pitchFamily="34" charset="-122"/>
              </a:rPr>
              <a:t>      </a:t>
            </a:r>
            <a:r>
              <a:rPr lang="zh-CN" altLang="en-US" sz="1600" b="1" dirty="0">
                <a:latin typeface="微软雅黑" panose="020B0503020204020204" pitchFamily="34" charset="-122"/>
                <a:ea typeface="微软雅黑" panose="020B0503020204020204" pitchFamily="34" charset="-122"/>
              </a:rPr>
              <a:t>公司现有研究开发</a:t>
            </a:r>
            <a:r>
              <a:rPr lang="zh-CN" altLang="zh-CN" sz="1600" b="1" dirty="0">
                <a:latin typeface="微软雅黑" panose="020B0503020204020204" pitchFamily="34" charset="-122"/>
                <a:ea typeface="微软雅黑" panose="020B0503020204020204" pitchFamily="34" charset="-122"/>
              </a:rPr>
              <a:t>与科研管理人员</a:t>
            </a:r>
            <a:r>
              <a:rPr lang="en-US" altLang="zh-CN" sz="1600" b="1" dirty="0">
                <a:latin typeface="微软雅黑" panose="020B0503020204020204" pitchFamily="34" charset="-122"/>
                <a:ea typeface="微软雅黑" panose="020B0503020204020204" pitchFamily="34" charset="-122"/>
              </a:rPr>
              <a:t>150</a:t>
            </a:r>
            <a:r>
              <a:rPr lang="zh-CN" altLang="zh-CN" sz="1600" b="1" dirty="0">
                <a:latin typeface="微软雅黑" panose="020B0503020204020204" pitchFamily="34" charset="-122"/>
                <a:ea typeface="微软雅黑" panose="020B0503020204020204" pitchFamily="34" charset="-122"/>
              </a:rPr>
              <a:t>余人，</a:t>
            </a:r>
            <a:r>
              <a:rPr lang="zh-CN" altLang="en-US" sz="1600" b="1" dirty="0">
                <a:latin typeface="微软雅黑" panose="020B0503020204020204" pitchFamily="34" charset="-122"/>
                <a:ea typeface="微软雅黑" panose="020B0503020204020204" pitchFamily="34" charset="-122"/>
              </a:rPr>
              <a:t>其中</a:t>
            </a:r>
            <a:r>
              <a:rPr lang="zh-CN" altLang="zh-CN" sz="1600" b="1" dirty="0">
                <a:solidFill>
                  <a:schemeClr val="tx2"/>
                </a:solidFill>
                <a:latin typeface="微软雅黑" panose="020B0503020204020204" pitchFamily="34" charset="-122"/>
                <a:ea typeface="微软雅黑" panose="020B0503020204020204" pitchFamily="34" charset="-122"/>
              </a:rPr>
              <a:t>享受国务院特殊津贴</a:t>
            </a:r>
            <a:r>
              <a:rPr lang="en-US" altLang="zh-CN" sz="1600" b="1" dirty="0">
                <a:solidFill>
                  <a:schemeClr val="tx2"/>
                </a:solidFill>
                <a:latin typeface="微软雅黑" panose="020B0503020204020204" pitchFamily="34" charset="-122"/>
                <a:ea typeface="微软雅黑" panose="020B0503020204020204" pitchFamily="34" charset="-122"/>
              </a:rPr>
              <a:t>4</a:t>
            </a:r>
            <a:r>
              <a:rPr lang="zh-CN" altLang="zh-CN" sz="1600" b="1" dirty="0">
                <a:solidFill>
                  <a:schemeClr val="tx2"/>
                </a:solidFill>
                <a:latin typeface="微软雅黑" panose="020B0503020204020204" pitchFamily="34" charset="-122"/>
                <a:ea typeface="微软雅黑" panose="020B0503020204020204" pitchFamily="34" charset="-122"/>
              </a:rPr>
              <a:t>人</a:t>
            </a:r>
            <a:r>
              <a:rPr lang="zh-CN" altLang="zh-CN" sz="1600" b="1" dirty="0">
                <a:latin typeface="微软雅黑" panose="020B0503020204020204" pitchFamily="34" charset="-122"/>
                <a:ea typeface="微软雅黑" panose="020B0503020204020204" pitchFamily="34" charset="-122"/>
              </a:rPr>
              <a:t>，国家有突出贡献中青年专家称号</a:t>
            </a:r>
            <a:r>
              <a:rPr lang="en-US" altLang="zh-CN" sz="1600" b="1" dirty="0">
                <a:latin typeface="微软雅黑" panose="020B0503020204020204" pitchFamily="34" charset="-122"/>
                <a:ea typeface="微软雅黑" panose="020B0503020204020204" pitchFamily="34" charset="-122"/>
              </a:rPr>
              <a:t>2</a:t>
            </a:r>
            <a:r>
              <a:rPr lang="zh-CN" altLang="zh-CN" sz="1600" b="1" dirty="0">
                <a:latin typeface="微软雅黑" panose="020B0503020204020204" pitchFamily="34" charset="-122"/>
                <a:ea typeface="微软雅黑" panose="020B0503020204020204" pitchFamily="34" charset="-122"/>
              </a:rPr>
              <a:t>人、安徽省创新创业领军人才特殊支持计划专家</a:t>
            </a:r>
            <a:r>
              <a:rPr lang="en-US" altLang="zh-CN" sz="1600" b="1" dirty="0">
                <a:latin typeface="微软雅黑" panose="020B0503020204020204" pitchFamily="34" charset="-122"/>
                <a:ea typeface="微软雅黑" panose="020B0503020204020204" pitchFamily="34" charset="-122"/>
              </a:rPr>
              <a:t>2</a:t>
            </a:r>
            <a:r>
              <a:rPr lang="zh-CN" altLang="zh-CN" sz="1600" b="1" dirty="0">
                <a:latin typeface="微软雅黑" panose="020B0503020204020204" pitchFamily="34" charset="-122"/>
                <a:ea typeface="微软雅黑" panose="020B0503020204020204" pitchFamily="34" charset="-122"/>
              </a:rPr>
              <a:t>人、安徽省战略性新兴产业技术领军人才</a:t>
            </a:r>
            <a:r>
              <a:rPr lang="en-US" altLang="zh-CN" sz="1600" b="1" dirty="0">
                <a:latin typeface="微软雅黑" panose="020B0503020204020204" pitchFamily="34" charset="-122"/>
                <a:ea typeface="微软雅黑" panose="020B0503020204020204" pitchFamily="34" charset="-122"/>
              </a:rPr>
              <a:t>5</a:t>
            </a:r>
            <a:r>
              <a:rPr lang="zh-CN" altLang="zh-CN" sz="1600" b="1" dirty="0">
                <a:latin typeface="微软雅黑" panose="020B0503020204020204" pitchFamily="34" charset="-122"/>
                <a:ea typeface="微软雅黑" panose="020B0503020204020204" pitchFamily="34" charset="-122"/>
              </a:rPr>
              <a:t>人、高级以上职称</a:t>
            </a:r>
            <a:r>
              <a:rPr lang="en-US" altLang="zh-CN" sz="1600" b="1" dirty="0">
                <a:latin typeface="微软雅黑" panose="020B0503020204020204" pitchFamily="34" charset="-122"/>
                <a:ea typeface="微软雅黑" panose="020B0503020204020204" pitchFamily="34" charset="-122"/>
              </a:rPr>
              <a:t>22</a:t>
            </a:r>
            <a:r>
              <a:rPr lang="zh-CN" altLang="zh-CN" sz="1600" b="1" dirty="0">
                <a:latin typeface="微软雅黑" panose="020B0503020204020204" pitchFamily="34" charset="-122"/>
                <a:ea typeface="微软雅黑" panose="020B0503020204020204" pitchFamily="34" charset="-122"/>
              </a:rPr>
              <a:t>人，中级职称</a:t>
            </a:r>
            <a:r>
              <a:rPr lang="en-US" altLang="zh-CN" sz="1600" b="1" dirty="0">
                <a:latin typeface="微软雅黑" panose="020B0503020204020204" pitchFamily="34" charset="-122"/>
                <a:ea typeface="微软雅黑" panose="020B0503020204020204" pitchFamily="34" charset="-122"/>
              </a:rPr>
              <a:t>32</a:t>
            </a:r>
            <a:r>
              <a:rPr lang="zh-CN" altLang="zh-CN" sz="1600" b="1" dirty="0">
                <a:latin typeface="微软雅黑" panose="020B0503020204020204" pitchFamily="34" charset="-122"/>
                <a:ea typeface="微软雅黑" panose="020B0503020204020204" pitchFamily="34" charset="-122"/>
              </a:rPr>
              <a:t>人，博士</a:t>
            </a:r>
            <a:r>
              <a:rPr lang="en-US" altLang="zh-CN" sz="1600" b="1" dirty="0">
                <a:latin typeface="微软雅黑" panose="020B0503020204020204" pitchFamily="34" charset="-122"/>
                <a:ea typeface="微软雅黑" panose="020B0503020204020204" pitchFamily="34" charset="-122"/>
              </a:rPr>
              <a:t>2</a:t>
            </a:r>
            <a:r>
              <a:rPr lang="zh-CN" altLang="zh-CN" sz="1600" b="1" dirty="0">
                <a:latin typeface="微软雅黑" panose="020B0503020204020204" pitchFamily="34" charset="-122"/>
                <a:ea typeface="微软雅黑" panose="020B0503020204020204" pitchFamily="34" charset="-122"/>
              </a:rPr>
              <a:t>人，硕士</a:t>
            </a:r>
            <a:r>
              <a:rPr lang="en-US" altLang="zh-CN" sz="1600" b="1" dirty="0">
                <a:latin typeface="微软雅黑" panose="020B0503020204020204" pitchFamily="34" charset="-122"/>
                <a:ea typeface="微软雅黑" panose="020B0503020204020204" pitchFamily="34" charset="-122"/>
              </a:rPr>
              <a:t>38</a:t>
            </a:r>
            <a:r>
              <a:rPr lang="zh-CN" altLang="zh-CN" sz="1600" b="1" dirty="0">
                <a:latin typeface="微软雅黑" panose="020B0503020204020204" pitchFamily="34" charset="-122"/>
                <a:ea typeface="微软雅黑" panose="020B0503020204020204" pitchFamily="34" charset="-122"/>
              </a:rPr>
              <a:t>人。</a:t>
            </a:r>
            <a:r>
              <a:rPr lang="zh-CN" altLang="en-US" sz="1600" b="1" dirty="0">
                <a:latin typeface="微软雅黑" panose="020B0503020204020204" pitchFamily="34" charset="-122"/>
                <a:ea typeface="微软雅黑" panose="020B0503020204020204" pitchFamily="34" charset="-122"/>
              </a:rPr>
              <a:t>公司</a:t>
            </a:r>
            <a:r>
              <a:rPr lang="zh-CN" altLang="zh-CN" sz="1600" b="1" dirty="0">
                <a:latin typeface="微软雅黑" panose="020B0503020204020204" pitchFamily="34" charset="-122"/>
                <a:ea typeface="微软雅黑" panose="020B0503020204020204" pitchFamily="34" charset="-122"/>
              </a:rPr>
              <a:t>还有一支以独联体国家为主的国外高端专家队伍长期在所内工作，其中</a:t>
            </a:r>
            <a:r>
              <a:rPr lang="en-US" altLang="zh-CN" sz="1600" b="1" dirty="0">
                <a:solidFill>
                  <a:schemeClr val="tx2"/>
                </a:solidFill>
                <a:latin typeface="微软雅黑" panose="020B0503020204020204" pitchFamily="34" charset="-122"/>
                <a:ea typeface="微软雅黑" panose="020B0503020204020204" pitchFamily="34" charset="-122"/>
              </a:rPr>
              <a:t>4</a:t>
            </a:r>
            <a:r>
              <a:rPr lang="zh-CN" altLang="zh-CN" sz="1600" b="1" dirty="0">
                <a:solidFill>
                  <a:schemeClr val="tx2"/>
                </a:solidFill>
                <a:latin typeface="微软雅黑" panose="020B0503020204020204" pitchFamily="34" charset="-122"/>
                <a:ea typeface="微软雅黑" panose="020B0503020204020204" pitchFamily="34" charset="-122"/>
              </a:rPr>
              <a:t>人获得中国政府国家友谊奖，</a:t>
            </a:r>
            <a:r>
              <a:rPr lang="en-US" altLang="zh-CN" sz="1600" b="1" dirty="0">
                <a:solidFill>
                  <a:schemeClr val="tx2"/>
                </a:solidFill>
                <a:latin typeface="微软雅黑" panose="020B0503020204020204" pitchFamily="34" charset="-122"/>
                <a:ea typeface="微软雅黑" panose="020B0503020204020204" pitchFamily="34" charset="-122"/>
              </a:rPr>
              <a:t>2</a:t>
            </a:r>
            <a:r>
              <a:rPr lang="zh-CN" altLang="zh-CN" sz="1600" b="1" dirty="0">
                <a:solidFill>
                  <a:schemeClr val="tx2"/>
                </a:solidFill>
                <a:latin typeface="微软雅黑" panose="020B0503020204020204" pitchFamily="34" charset="-122"/>
                <a:ea typeface="微软雅黑" panose="020B0503020204020204" pitchFamily="34" charset="-122"/>
              </a:rPr>
              <a:t>人获得安徽省政府黄山友谊奖。</a:t>
            </a:r>
            <a:endParaRPr lang="zh-CN" altLang="en-US" sz="1600" b="1" dirty="0">
              <a:solidFill>
                <a:schemeClr val="tx2"/>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4283968" y="1916830"/>
            <a:ext cx="4464496" cy="3650748"/>
            <a:chOff x="5523702" y="1547307"/>
            <a:chExt cx="6077507" cy="4596337"/>
          </a:xfrm>
        </p:grpSpPr>
        <p:pic>
          <p:nvPicPr>
            <p:cNvPr id="18" name="Picture 3" descr="E:\张春流\wai\对外宣传\照片\xie.JPG"/>
            <p:cNvPicPr>
              <a:picLocks noChangeAspect="1" noChangeArrowheads="1"/>
            </p:cNvPicPr>
            <p:nvPr/>
          </p:nvPicPr>
          <p:blipFill>
            <a:blip r:embed="rId1" cstate="print"/>
            <a:srcRect/>
            <a:stretch>
              <a:fillRect/>
            </a:stretch>
          </p:blipFill>
          <p:spPr bwMode="auto">
            <a:xfrm>
              <a:off x="5595141" y="1574106"/>
              <a:ext cx="3005672" cy="2101069"/>
            </a:xfrm>
            <a:prstGeom prst="rect">
              <a:avLst/>
            </a:prstGeom>
            <a:noFill/>
            <a:ln w="28575">
              <a:solidFill>
                <a:schemeClr val="tx1"/>
              </a:solidFill>
              <a:miter lim="800000"/>
              <a:headEnd/>
              <a:tailEnd/>
            </a:ln>
            <a:effectLst>
              <a:softEdge rad="127000"/>
            </a:effectLst>
            <a:extLst>
              <a:ext uri="{909E8E84-426E-40DD-AFC4-6F175D3DCCD1}">
                <a14:hiddenFill xmlns:a14="http://schemas.microsoft.com/office/drawing/2010/main">
                  <a:solidFill>
                    <a:srgbClr val="FFFFFF"/>
                  </a:solidFill>
                </a14:hiddenFill>
              </a:ext>
            </a:extLst>
          </p:spPr>
        </p:pic>
        <p:pic>
          <p:nvPicPr>
            <p:cNvPr id="19" name="图片 7" descr="DSC_7682.JPG"/>
            <p:cNvPicPr/>
            <p:nvPr/>
          </p:nvPicPr>
          <p:blipFill>
            <a:blip r:embed="rId2" cstate="print"/>
            <a:srcRect/>
            <a:stretch>
              <a:fillRect/>
            </a:stretch>
          </p:blipFill>
          <p:spPr bwMode="auto">
            <a:xfrm>
              <a:off x="8595536" y="1547307"/>
              <a:ext cx="3005673" cy="2115788"/>
            </a:xfrm>
            <a:prstGeom prst="rect">
              <a:avLst/>
            </a:prstGeom>
            <a:noFill/>
            <a:ln w="28575">
              <a:solidFill>
                <a:schemeClr val="tx1"/>
              </a:solidFill>
              <a:miter lim="800000"/>
              <a:headEnd/>
              <a:tailEnd/>
            </a:ln>
            <a:effectLst>
              <a:softEdge rad="127000"/>
            </a:effectLst>
            <a:extLst>
              <a:ext uri="{909E8E84-426E-40DD-AFC4-6F175D3DCCD1}">
                <a14:hiddenFill xmlns:a14="http://schemas.microsoft.com/office/drawing/2010/main">
                  <a:solidFill>
                    <a:srgbClr val="FFFFFF"/>
                  </a:solidFill>
                </a14:hiddenFill>
              </a:ext>
            </a:extLst>
          </p:spPr>
        </p:pic>
        <p:pic>
          <p:nvPicPr>
            <p:cNvPr id="20" name="Picture 8" descr="E:\张春流\wai\外合\国家友谊奖\43瓦列里@马里万丘克.jpg"/>
            <p:cNvPicPr>
              <a:picLocks noChangeArrowheads="1"/>
            </p:cNvPicPr>
            <p:nvPr/>
          </p:nvPicPr>
          <p:blipFill>
            <a:blip r:embed="rId3" cstate="print"/>
            <a:srcRect/>
            <a:stretch>
              <a:fillRect/>
            </a:stretch>
          </p:blipFill>
          <p:spPr bwMode="auto">
            <a:xfrm>
              <a:off x="5523702" y="4027856"/>
              <a:ext cx="3005673" cy="2115788"/>
            </a:xfrm>
            <a:prstGeom prst="rect">
              <a:avLst/>
            </a:prstGeom>
            <a:noFill/>
            <a:ln w="28575">
              <a:solidFill>
                <a:schemeClr val="tx1"/>
              </a:solidFill>
              <a:miter lim="800000"/>
              <a:headEnd/>
              <a:tailEnd/>
            </a:ln>
            <a:effectLst>
              <a:softEdge rad="127000"/>
            </a:effectLst>
            <a:extLst>
              <a:ext uri="{909E8E84-426E-40DD-AFC4-6F175D3DCCD1}">
                <a14:hiddenFill xmlns:a14="http://schemas.microsoft.com/office/drawing/2010/main">
                  <a:solidFill>
                    <a:srgbClr val="FFFFFF"/>
                  </a:solidFill>
                </a14:hiddenFill>
              </a:ext>
            </a:extLst>
          </p:spPr>
        </p:pic>
        <p:pic>
          <p:nvPicPr>
            <p:cNvPr id="21" name="Picture 3" descr="C:\Documents and Settings\All Users\Application Data\Nwt\cache\recv\张春流\2017-06-19\mmexport1490280090360.jpg"/>
            <p:cNvPicPr>
              <a:picLocks noChangeArrowheads="1"/>
            </p:cNvPicPr>
            <p:nvPr/>
          </p:nvPicPr>
          <p:blipFill>
            <a:blip r:embed="rId4" cstate="print"/>
            <a:srcRect/>
            <a:stretch>
              <a:fillRect/>
            </a:stretch>
          </p:blipFill>
          <p:spPr bwMode="auto">
            <a:xfrm>
              <a:off x="8595536" y="4027856"/>
              <a:ext cx="3005673" cy="2115788"/>
            </a:xfrm>
            <a:prstGeom prst="rect">
              <a:avLst/>
            </a:prstGeom>
            <a:noFill/>
            <a:ln w="28575">
              <a:solidFill>
                <a:schemeClr val="tx1"/>
              </a:solidFill>
              <a:miter lim="800000"/>
              <a:headEnd/>
              <a:tailEnd/>
            </a:ln>
            <a:effectLst>
              <a:softEdge rad="127000"/>
            </a:effectLst>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标题 1"/>
          <p:cNvSpPr>
            <a:spLocks noGrp="1"/>
          </p:cNvSpPr>
          <p:nvPr/>
        </p:nvSpPr>
        <p:spPr>
          <a:xfrm>
            <a:off x="1476375" y="188913"/>
            <a:ext cx="6853238" cy="582612"/>
          </a:xfrm>
          <a:prstGeom prst="rect">
            <a:avLst/>
          </a:prstGeom>
          <a:noFill/>
          <a:ln w="9525">
            <a:noFill/>
          </a:ln>
        </p:spPr>
        <p:txBody>
          <a:bodyPr wrap="square" lIns="0" tIns="45720" rIns="0" bIns="0" anchor="b" anchorCtr="0"/>
          <a:p>
            <a:pPr algn="ctr">
              <a:buFont typeface="Arial" panose="020B0604020202020204" pitchFamily="34" charset="0"/>
            </a:pPr>
            <a:r>
              <a:rPr lang="zh-CN" altLang="en-US" sz="4000" b="1" baseline="0" dirty="0">
                <a:solidFill>
                  <a:srgbClr val="F2F2F2"/>
                </a:solidFill>
                <a:latin typeface="Times New Roman" panose="02020603050405020304" pitchFamily="18" charset="0"/>
                <a:ea typeface="黑体" panose="02010609060101010101" pitchFamily="49" charset="-122"/>
              </a:rPr>
              <a:t>公司简介</a:t>
            </a:r>
            <a:r>
              <a:rPr lang="en-US" altLang="zh-CN" sz="4000" b="1" baseline="0" dirty="0">
                <a:solidFill>
                  <a:srgbClr val="F2F2F2"/>
                </a:solidFill>
                <a:latin typeface="Times New Roman" panose="02020603050405020304" pitchFamily="18" charset="0"/>
                <a:ea typeface="黑体" panose="02010609060101010101" pitchFamily="49" charset="-122"/>
              </a:rPr>
              <a:t>         </a:t>
            </a:r>
            <a:r>
              <a:rPr lang="en-US" altLang="zh-CN" sz="2400" b="1" baseline="0" dirty="0">
                <a:solidFill>
                  <a:schemeClr val="bg1"/>
                </a:solidFill>
                <a:latin typeface="Times New Roman" panose="02020603050405020304" pitchFamily="18" charset="0"/>
                <a:ea typeface="黑体" panose="02010609060101010101" pitchFamily="49" charset="-122"/>
              </a:rPr>
              <a:t>——</a:t>
            </a:r>
            <a:r>
              <a:rPr lang="zh-CN" altLang="en-US" sz="2400" b="1" baseline="0" dirty="0">
                <a:solidFill>
                  <a:schemeClr val="bg1"/>
                </a:solidFill>
                <a:latin typeface="Times New Roman" panose="02020603050405020304" pitchFamily="18" charset="0"/>
                <a:ea typeface="黑体" panose="02010609060101010101" pitchFamily="49" charset="-122"/>
              </a:rPr>
              <a:t>国内外合作</a:t>
            </a:r>
            <a:endParaRPr lang="en-US" altLang="zh-CN" sz="4000" b="1" baseline="0" dirty="0">
              <a:solidFill>
                <a:schemeClr val="bg1"/>
              </a:solidFill>
              <a:latin typeface="Times New Roman" panose="02020603050405020304" pitchFamily="18" charset="0"/>
              <a:ea typeface="黑体" panose="02010609060101010101" pitchFamily="49" charset="-122"/>
            </a:endParaRPr>
          </a:p>
        </p:txBody>
      </p:sp>
      <p:sp>
        <p:nvSpPr>
          <p:cNvPr id="9" name="Rectangle 3"/>
          <p:cNvSpPr>
            <a:spLocks noChangeArrowheads="1"/>
          </p:cNvSpPr>
          <p:nvPr/>
        </p:nvSpPr>
        <p:spPr bwMode="black">
          <a:xfrm>
            <a:off x="71438" y="981075"/>
            <a:ext cx="9037638" cy="2925763"/>
          </a:xfrm>
          <a:prstGeom prst="rect">
            <a:avLst/>
          </a:prstGeom>
          <a:noFill/>
          <a:ln w="9525">
            <a:noFill/>
            <a:miter lim="800000"/>
          </a:ln>
        </p:spPr>
        <p:txBody>
          <a:bodyPr anchor="ctr"/>
          <a:lstStyle/>
          <a:p>
            <a:pPr marL="1259205" indent="-1259205" fontAlgn="auto">
              <a:lnSpc>
                <a:spcPct val="150000"/>
              </a:lnSpc>
              <a:spcBef>
                <a:spcPts val="0"/>
              </a:spcBef>
            </a:pPr>
            <a:r>
              <a:rPr lang="zh-CN" altLang="en-US" sz="1600" b="1" strike="noStrike" noProof="1" dirty="0" smtClean="0">
                <a:latin typeface="微软雅黑" panose="020B0503020204020204" pitchFamily="34" charset="-122"/>
                <a:ea typeface="微软雅黑" panose="020B0503020204020204" pitchFamily="34" charset="-122"/>
                <a:cs typeface="+mn-cs"/>
              </a:rPr>
              <a:t>微波真空器件技术领域</a:t>
            </a:r>
            <a:endParaRPr lang="en-US" altLang="zh-CN" sz="1600" b="1" strike="noStrike" noProof="1" dirty="0" smtClean="0">
              <a:latin typeface="微软雅黑" panose="020B0503020204020204" pitchFamily="34" charset="-122"/>
              <a:ea typeface="微软雅黑" panose="020B0503020204020204" pitchFamily="34" charset="-122"/>
            </a:endParaRPr>
          </a:p>
          <a:p>
            <a:pPr marL="1259205" indent="-1259205" fontAlgn="auto">
              <a:lnSpc>
                <a:spcPct val="150000"/>
              </a:lnSpc>
              <a:spcBef>
                <a:spcPts val="0"/>
              </a:spcBef>
            </a:pPr>
            <a:r>
              <a:rPr lang="zh-CN" altLang="en-US" sz="1600" b="1" strike="noStrike" noProof="1" dirty="0" smtClean="0">
                <a:solidFill>
                  <a:schemeClr val="tx2"/>
                </a:solidFill>
                <a:latin typeface="微软雅黑" panose="020B0503020204020204" pitchFamily="34" charset="-122"/>
                <a:ea typeface="微软雅黑" panose="020B0503020204020204" pitchFamily="34" charset="-122"/>
                <a:cs typeface="+mn-cs"/>
              </a:rPr>
              <a:t>国际合作：</a:t>
            </a:r>
            <a:r>
              <a:rPr lang="zh-CN" altLang="en-US" sz="1600" b="1" strike="noStrike" noProof="1" dirty="0" smtClean="0">
                <a:latin typeface="微软雅黑" panose="020B0503020204020204" pitchFamily="34" charset="-122"/>
                <a:ea typeface="微软雅黑" panose="020B0503020204020204" pitchFamily="34" charset="-122"/>
                <a:cs typeface="+mn-cs"/>
              </a:rPr>
              <a:t>外聘</a:t>
            </a:r>
            <a:r>
              <a:rPr lang="en-US" altLang="zh-CN" sz="1600" b="1" strike="noStrike" noProof="1" dirty="0" smtClean="0">
                <a:latin typeface="微软雅黑" panose="020B0503020204020204" pitchFamily="34" charset="-122"/>
                <a:ea typeface="微软雅黑" panose="020B0503020204020204" pitchFamily="34" charset="-122"/>
                <a:cs typeface="+mn-cs"/>
              </a:rPr>
              <a:t>30</a:t>
            </a:r>
            <a:r>
              <a:rPr lang="zh-CN" altLang="en-US" sz="1600" b="1" strike="noStrike" noProof="1" dirty="0" smtClean="0">
                <a:latin typeface="微软雅黑" panose="020B0503020204020204" pitchFamily="34" charset="-122"/>
                <a:ea typeface="微软雅黑" panose="020B0503020204020204" pitchFamily="34" charset="-122"/>
                <a:cs typeface="+mn-cs"/>
              </a:rPr>
              <a:t>多名外国专家担任兼职教授，定期来我所工作，并带来国外最先进的科研成果。</a:t>
            </a:r>
            <a:endParaRPr lang="en-US" altLang="zh-CN" sz="1600" b="1" strike="noStrike" noProof="1" dirty="0" smtClean="0">
              <a:latin typeface="微软雅黑" panose="020B0503020204020204" pitchFamily="34" charset="-122"/>
              <a:ea typeface="微软雅黑" panose="020B0503020204020204" pitchFamily="34" charset="-122"/>
            </a:endParaRPr>
          </a:p>
          <a:p>
            <a:pPr fontAlgn="auto">
              <a:lnSpc>
                <a:spcPct val="150000"/>
              </a:lnSpc>
              <a:spcBef>
                <a:spcPts val="0"/>
              </a:spcBef>
            </a:pPr>
            <a:r>
              <a:rPr lang="zh-CN" altLang="en-US" sz="1600" b="1" strike="noStrike" noProof="1" dirty="0" smtClean="0">
                <a:solidFill>
                  <a:schemeClr val="tx2"/>
                </a:solidFill>
                <a:latin typeface="微软雅黑" panose="020B0503020204020204" pitchFamily="34" charset="-122"/>
                <a:ea typeface="微软雅黑" panose="020B0503020204020204" pitchFamily="34" charset="-122"/>
                <a:cs typeface="+mn-cs"/>
              </a:rPr>
              <a:t>国内合作：</a:t>
            </a:r>
            <a:r>
              <a:rPr lang="en-US" altLang="zh-CN" sz="1600" b="1" strike="noStrike" noProof="1" dirty="0" smtClean="0">
                <a:latin typeface="微软雅黑" panose="020B0503020204020204" pitchFamily="34" charset="-122"/>
                <a:ea typeface="微软雅黑" panose="020B0503020204020204" pitchFamily="34" charset="-122"/>
                <a:cs typeface="+mn-cs"/>
              </a:rPr>
              <a:t>◆</a:t>
            </a:r>
            <a:r>
              <a:rPr lang="zh-CN" altLang="en-US" sz="1600" b="1" strike="noStrike" noProof="1" dirty="0" smtClean="0">
                <a:latin typeface="微软雅黑" panose="020B0503020204020204" pitchFamily="34" charset="-122"/>
                <a:ea typeface="微软雅黑" panose="020B0503020204020204" pitchFamily="34" charset="-122"/>
                <a:cs typeface="+mn-cs"/>
              </a:rPr>
              <a:t>与合肥工业大学联合组建光电技术研究院。</a:t>
            </a:r>
            <a:endParaRPr lang="zh-CN" altLang="en-US" sz="1600" b="1" strike="noStrike" noProof="1" dirty="0" smtClean="0">
              <a:latin typeface="微软雅黑" panose="020B0503020204020204" pitchFamily="34" charset="-122"/>
              <a:ea typeface="微软雅黑" panose="020B0503020204020204" pitchFamily="34" charset="-122"/>
            </a:endParaRPr>
          </a:p>
          <a:p>
            <a:pPr fontAlgn="auto">
              <a:lnSpc>
                <a:spcPct val="150000"/>
              </a:lnSpc>
              <a:spcBef>
                <a:spcPts val="0"/>
              </a:spcBef>
            </a:pPr>
            <a:r>
              <a:rPr lang="zh-CN" altLang="en-US" sz="1600" b="1" strike="noStrike" noProof="1" dirty="0" smtClean="0">
                <a:latin typeface="微软雅黑" panose="020B0503020204020204" pitchFamily="34" charset="-122"/>
                <a:ea typeface="微软雅黑" panose="020B0503020204020204" pitchFamily="34" charset="-122"/>
                <a:cs typeface="+mn-cs"/>
              </a:rPr>
              <a:t>                 ◆同东南大学、电子科技大学等高校建立战略合作关系。</a:t>
            </a:r>
            <a:endParaRPr lang="en-US" altLang="zh-CN" sz="1600" b="1" strike="noStrike" noProof="1" dirty="0" smtClean="0">
              <a:latin typeface="微软雅黑" panose="020B0503020204020204" pitchFamily="34" charset="-122"/>
              <a:ea typeface="微软雅黑" panose="020B0503020204020204" pitchFamily="34" charset="-122"/>
            </a:endParaRPr>
          </a:p>
          <a:p>
            <a:pPr fontAlgn="auto">
              <a:lnSpc>
                <a:spcPct val="150000"/>
              </a:lnSpc>
              <a:spcBef>
                <a:spcPts val="0"/>
              </a:spcBef>
            </a:pPr>
            <a:r>
              <a:rPr lang="en-US" altLang="zh-CN" sz="1600" b="1" strike="noStrike" noProof="1" dirty="0" smtClean="0">
                <a:latin typeface="微软雅黑" panose="020B0503020204020204" pitchFamily="34" charset="-122"/>
                <a:ea typeface="微软雅黑" panose="020B0503020204020204" pitchFamily="34" charset="-122"/>
                <a:cs typeface="+mn-cs"/>
              </a:rPr>
              <a:t> </a:t>
            </a:r>
            <a:r>
              <a:rPr lang="zh-CN" altLang="en-US" sz="1600" b="1" strike="noStrike" noProof="1" dirty="0" smtClean="0">
                <a:latin typeface="微软雅黑" panose="020B0503020204020204" pitchFamily="34" charset="-122"/>
                <a:ea typeface="微软雅黑" panose="020B0503020204020204" pitchFamily="34" charset="-122"/>
                <a:cs typeface="+mn-cs"/>
              </a:rPr>
              <a:t>                ◆同中科院电子学研究所、西北核技术研究所等科研院所签订战略合作协议。</a:t>
            </a:r>
            <a:endParaRPr lang="en-US" altLang="zh-CN" sz="1600" b="1" strike="noStrike" noProof="1" dirty="0">
              <a:latin typeface="微软雅黑" panose="020B0503020204020204" pitchFamily="34" charset="-122"/>
              <a:ea typeface="微软雅黑" panose="020B0503020204020204" pitchFamily="34" charset="-122"/>
            </a:endParaRPr>
          </a:p>
        </p:txBody>
      </p:sp>
      <p:grpSp>
        <p:nvGrpSpPr>
          <p:cNvPr id="14339" name="组合 10"/>
          <p:cNvGrpSpPr/>
          <p:nvPr/>
        </p:nvGrpSpPr>
        <p:grpSpPr>
          <a:xfrm>
            <a:off x="395288" y="3933825"/>
            <a:ext cx="8208962" cy="1835150"/>
            <a:chOff x="761863" y="4786322"/>
            <a:chExt cx="10441753" cy="1631516"/>
          </a:xfrm>
        </p:grpSpPr>
        <p:pic>
          <p:nvPicPr>
            <p:cNvPr id="14340" name="Picture 22"/>
            <p:cNvPicPr>
              <a:picLocks noChangeAspect="1"/>
            </p:cNvPicPr>
            <p:nvPr/>
          </p:nvPicPr>
          <p:blipFill>
            <a:blip r:embed="rId1"/>
            <a:stretch>
              <a:fillRect/>
            </a:stretch>
          </p:blipFill>
          <p:spPr>
            <a:xfrm>
              <a:off x="9238069" y="4786322"/>
              <a:ext cx="1965547" cy="1631516"/>
            </a:xfrm>
            <a:prstGeom prst="rect">
              <a:avLst/>
            </a:prstGeom>
            <a:noFill/>
            <a:ln w="9525">
              <a:noFill/>
            </a:ln>
          </p:spPr>
        </p:pic>
        <p:pic>
          <p:nvPicPr>
            <p:cNvPr id="14341" name="图片 7" descr="IMG_2990.JPG"/>
            <p:cNvPicPr>
              <a:picLocks noChangeAspect="1"/>
            </p:cNvPicPr>
            <p:nvPr/>
          </p:nvPicPr>
          <p:blipFill>
            <a:blip r:embed="rId2"/>
            <a:stretch>
              <a:fillRect/>
            </a:stretch>
          </p:blipFill>
          <p:spPr>
            <a:xfrm>
              <a:off x="3904727" y="4786322"/>
              <a:ext cx="2693896" cy="1573514"/>
            </a:xfrm>
            <a:prstGeom prst="rect">
              <a:avLst/>
            </a:prstGeom>
            <a:noFill/>
            <a:ln w="9525">
              <a:noFill/>
            </a:ln>
          </p:spPr>
        </p:pic>
        <p:pic>
          <p:nvPicPr>
            <p:cNvPr id="14342" name="图片 9" descr="IMG_3116.JPG"/>
            <p:cNvPicPr>
              <a:picLocks noChangeAspect="1"/>
            </p:cNvPicPr>
            <p:nvPr/>
          </p:nvPicPr>
          <p:blipFill>
            <a:blip r:embed="rId3"/>
            <a:stretch>
              <a:fillRect/>
            </a:stretch>
          </p:blipFill>
          <p:spPr>
            <a:xfrm>
              <a:off x="6571398" y="4786322"/>
              <a:ext cx="2696390" cy="1567902"/>
            </a:xfrm>
            <a:prstGeom prst="rect">
              <a:avLst/>
            </a:prstGeom>
            <a:noFill/>
            <a:ln w="9525">
              <a:noFill/>
            </a:ln>
          </p:spPr>
        </p:pic>
        <p:pic>
          <p:nvPicPr>
            <p:cNvPr id="14343" name="图片 8" descr="IMG_3098.JPG"/>
            <p:cNvPicPr>
              <a:picLocks noChangeAspect="1"/>
            </p:cNvPicPr>
            <p:nvPr/>
          </p:nvPicPr>
          <p:blipFill>
            <a:blip r:embed="rId4"/>
            <a:stretch>
              <a:fillRect/>
            </a:stretch>
          </p:blipFill>
          <p:spPr>
            <a:xfrm>
              <a:off x="761863" y="4786322"/>
              <a:ext cx="3142879" cy="1599708"/>
            </a:xfrm>
            <a:prstGeom prst="rect">
              <a:avLst/>
            </a:prstGeom>
            <a:noFill/>
            <a:ln w="9525">
              <a:noFill/>
            </a:ln>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内容占位符 2"/>
          <p:cNvSpPr>
            <a:spLocks noGrp="1"/>
          </p:cNvSpPr>
          <p:nvPr>
            <p:ph idx="1"/>
          </p:nvPr>
        </p:nvSpPr>
        <p:spPr>
          <a:xfrm>
            <a:off x="2000250" y="1143000"/>
            <a:ext cx="6316663" cy="5094288"/>
          </a:xfrm>
        </p:spPr>
        <p:txBody>
          <a:bodyPr vert="horz" wrap="square" lIns="91440" tIns="45720" rIns="91440" bIns="45720" anchor="t" anchorCtr="0"/>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公司简介</a:t>
            </a:r>
            <a:endParaRPr lang="en-US" altLang="zh-CN" sz="2800" b="1" dirty="0">
              <a:solidFill>
                <a:srgbClr val="FF0000"/>
              </a:solidFill>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solidFill>
                  <a:srgbClr val="FF0000"/>
                </a:solidFill>
                <a:latin typeface="华文楷体" panose="02010600040101010101" pitchFamily="2" charset="-122"/>
                <a:ea typeface="华文楷体" panose="02010600040101010101" pitchFamily="2" charset="-122"/>
              </a:rPr>
              <a:t>微波真空事业部简介</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sym typeface="宋体" panose="02010600030101010101" pitchFamily="2" charset="-122"/>
              </a:rPr>
              <a:t>微波真空功率器件</a:t>
            </a:r>
            <a:r>
              <a:rPr lang="zh-CN" altLang="en-US" sz="2800" b="1" dirty="0">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sym typeface="宋体" panose="02010600030101010101" pitchFamily="2" charset="-122"/>
              </a:rPr>
              <a:t>微波真空无源器件</a:t>
            </a:r>
            <a:r>
              <a:rPr lang="zh-CN" altLang="en-US" sz="2800" b="1" dirty="0">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其他</a:t>
            </a:r>
            <a:r>
              <a:rPr lang="zh-CN" altLang="en-US" sz="2800" b="1" dirty="0">
                <a:latin typeface="华文楷体" panose="02010600040101010101" pitchFamily="2" charset="-122"/>
                <a:ea typeface="华文楷体" panose="02010600040101010101" pitchFamily="2" charset="-122"/>
                <a:sym typeface="宋体" panose="02010600030101010101" pitchFamily="2" charset="-122"/>
              </a:rPr>
              <a:t>微波真空器件</a:t>
            </a:r>
            <a:r>
              <a:rPr lang="zh-CN" altLang="en-US" sz="2800" b="1" dirty="0">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微波真空器件通用工艺和设施</a:t>
            </a:r>
            <a:endParaRPr lang="zh-CN" altLang="en-US" sz="2800" b="1" dirty="0">
              <a:latin typeface="黑体" panose="02010609060101010101" pitchFamily="49" charset="-122"/>
              <a:ea typeface="黑体" panose="02010609060101010101" pitchFamily="49" charset="-122"/>
            </a:endParaRPr>
          </a:p>
        </p:txBody>
      </p:sp>
      <p:sp>
        <p:nvSpPr>
          <p:cNvPr id="15362" name="标题 2"/>
          <p:cNvSpPr>
            <a:spLocks noGrp="1"/>
          </p:cNvSpPr>
          <p:nvPr>
            <p:ph type="title"/>
          </p:nvPr>
        </p:nvSpPr>
        <p:spPr/>
        <p:txBody>
          <a:bodyPr vert="horz" wrap="square" lIns="91440" tIns="45720" rIns="91440" bIns="45720" anchor="ctr" anchorCtr="0"/>
          <a:p>
            <a:r>
              <a:rPr lang="zh-CN" altLang="en-US" dirty="0"/>
              <a:t>目  录</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Picture 9"/>
          <p:cNvPicPr>
            <a:picLocks noChangeAspect="1" noChangeArrowheads="1"/>
          </p:cNvPicPr>
          <p:nvPr/>
        </p:nvPicPr>
        <p:blipFill>
          <a:blip r:embed="rId1" cstate="print"/>
          <a:srcRect/>
          <a:stretch>
            <a:fillRect/>
          </a:stretch>
        </p:blipFill>
        <p:spPr bwMode="auto">
          <a:xfrm>
            <a:off x="4572000" y="1052736"/>
            <a:ext cx="3822065" cy="2510790"/>
          </a:xfrm>
          <a:prstGeom prst="round2DiagRect">
            <a:avLst>
              <a:gd name="adj1" fmla="val 16667"/>
              <a:gd name="adj2" fmla="val 12899"/>
            </a:avLst>
          </a:prstGeom>
          <a:ln w="88900" cap="sq">
            <a:noFill/>
            <a:miter lim="800000"/>
            <a:headEnd/>
            <a:tailEnd/>
          </a:ln>
          <a:effectLst>
            <a:outerShdw blurRad="254000" algn="tl" rotWithShape="0">
              <a:srgbClr val="000000">
                <a:alpha val="43000"/>
              </a:srgbClr>
            </a:outerShdw>
          </a:effectLst>
        </p:spPr>
      </p:pic>
      <p:sp>
        <p:nvSpPr>
          <p:cNvPr id="17410" name="标题 1"/>
          <p:cNvSpPr>
            <a:spLocks noGrp="1"/>
          </p:cNvSpPr>
          <p:nvPr>
            <p:ph type="title"/>
          </p:nvPr>
        </p:nvSpPr>
        <p:spPr>
          <a:xfrm>
            <a:off x="928688" y="71438"/>
            <a:ext cx="7497762" cy="725487"/>
          </a:xfrm>
        </p:spPr>
        <p:txBody>
          <a:bodyPr vert="horz" wrap="square" lIns="0" tIns="45720" rIns="0" bIns="0" anchor="b" anchorCtr="0"/>
          <a:p>
            <a:r>
              <a:rPr lang="zh-CN" altLang="en-US" dirty="0"/>
              <a:t>微波真空事业部简介</a:t>
            </a:r>
            <a:endParaRPr lang="zh-CN" altLang="en-US" dirty="0"/>
          </a:p>
        </p:txBody>
      </p:sp>
      <p:sp>
        <p:nvSpPr>
          <p:cNvPr id="17411" name="矩形 8"/>
          <p:cNvSpPr/>
          <p:nvPr/>
        </p:nvSpPr>
        <p:spPr>
          <a:xfrm>
            <a:off x="684213" y="1484313"/>
            <a:ext cx="3600450" cy="1884362"/>
          </a:xfrm>
          <a:prstGeom prst="rect">
            <a:avLst/>
          </a:prstGeom>
          <a:noFill/>
          <a:ln w="9525">
            <a:noFill/>
          </a:ln>
        </p:spPr>
        <p:txBody>
          <a:bodyPr wrap="square" anchor="t" anchorCtr="0">
            <a:spAutoFit/>
          </a:bodyPr>
          <a:p>
            <a:pPr>
              <a:lnSpc>
                <a:spcPct val="150000"/>
              </a:lnSpc>
            </a:pPr>
            <a:r>
              <a:rPr lang="zh-CN" altLang="en-US" sz="2000" b="1" dirty="0">
                <a:latin typeface="微软雅黑" panose="020B0503020204020204" pitchFamily="34" charset="-122"/>
                <a:ea typeface="微软雅黑" panose="020B0503020204020204" pitchFamily="34" charset="-122"/>
              </a:rPr>
              <a:t>微波真空器件事业部是专门从事</a:t>
            </a:r>
            <a:r>
              <a:rPr lang="zh-CN" altLang="en-US" sz="2000" b="1" dirty="0">
                <a:solidFill>
                  <a:schemeClr val="tx2"/>
                </a:solidFill>
                <a:latin typeface="微软雅黑" panose="020B0503020204020204" pitchFamily="34" charset="-122"/>
                <a:ea typeface="微软雅黑" panose="020B0503020204020204" pitchFamily="34" charset="-122"/>
              </a:rPr>
              <a:t>微波真空无源器件、微波真空功率器件及其关键工艺技术研究</a:t>
            </a:r>
            <a:r>
              <a:rPr lang="zh-CN" altLang="en-US" sz="2000" b="1" dirty="0">
                <a:latin typeface="微软雅黑" panose="020B0503020204020204" pitchFamily="34" charset="-122"/>
                <a:ea typeface="微软雅黑" panose="020B0503020204020204" pitchFamily="34" charset="-122"/>
              </a:rPr>
              <a:t>的专业事业部。</a:t>
            </a:r>
            <a:endParaRPr lang="zh-CN" altLang="en-US" sz="2000" b="1" dirty="0">
              <a:latin typeface="微软雅黑" panose="020B0503020204020204" pitchFamily="34" charset="-122"/>
              <a:ea typeface="微软雅黑" panose="020B0503020204020204" pitchFamily="34" charset="-122"/>
            </a:endParaRPr>
          </a:p>
        </p:txBody>
      </p:sp>
      <p:sp>
        <p:nvSpPr>
          <p:cNvPr id="17412" name="Rectangle 2"/>
          <p:cNvSpPr/>
          <p:nvPr/>
        </p:nvSpPr>
        <p:spPr>
          <a:xfrm>
            <a:off x="755650" y="4005263"/>
            <a:ext cx="7704138" cy="2091690"/>
          </a:xfrm>
          <a:prstGeom prst="rect">
            <a:avLst/>
          </a:prstGeom>
          <a:noFill/>
          <a:ln w="9525">
            <a:noFill/>
          </a:ln>
        </p:spPr>
        <p:txBody>
          <a:bodyPr wrap="square" anchor="t" anchorCtr="0">
            <a:spAutoFit/>
          </a:bodyPr>
          <a:p>
            <a:pPr>
              <a:lnSpc>
                <a:spcPct val="130000"/>
              </a:lnSpc>
              <a:spcBef>
                <a:spcPct val="50000"/>
              </a:spcBef>
            </a:pPr>
            <a:r>
              <a:rPr lang="zh-CN" altLang="en-US" b="1" dirty="0">
                <a:solidFill>
                  <a:srgbClr val="000000"/>
                </a:solidFill>
                <a:latin typeface="黑体" panose="02010609060101010101" pitchFamily="49" charset="-122"/>
                <a:ea typeface="黑体" panose="02010609060101010101" pitchFamily="49" charset="-122"/>
              </a:rPr>
              <a:t>    </a:t>
            </a:r>
            <a:r>
              <a:rPr lang="zh-CN" altLang="en-US" sz="2000" b="1" dirty="0">
                <a:latin typeface="微软雅黑" panose="020B0503020204020204" pitchFamily="34" charset="-122"/>
                <a:ea typeface="微软雅黑" panose="020B0503020204020204" pitchFamily="34" charset="-122"/>
              </a:rPr>
              <a:t>事业部下设研发部、生产制造部、市场部、综合管理部。产品广泛应用于通信、仪器仪表、雷达、航空航天、特种电子装备等领域。事业部依托强大的技术实力、高可靠性的产品质量和优质的专业服务，成为国内重要的微波元器件供应商之一，客户单位覆盖</a:t>
            </a:r>
            <a:r>
              <a:rPr lang="zh-CN" altLang="en-US" sz="2000" b="1" dirty="0">
                <a:solidFill>
                  <a:schemeClr val="tx2"/>
                </a:solidFill>
                <a:latin typeface="微软雅黑" panose="020B0503020204020204" pitchFamily="34" charset="-122"/>
                <a:ea typeface="微软雅黑" panose="020B0503020204020204" pitchFamily="34" charset="-122"/>
                <a:sym typeface="+mn-ea"/>
              </a:rPr>
              <a:t>中科院、</a:t>
            </a:r>
            <a:r>
              <a:rPr lang="zh-CN" altLang="en-US" sz="2000" b="1" dirty="0">
                <a:solidFill>
                  <a:schemeClr val="tx2"/>
                </a:solidFill>
                <a:latin typeface="微软雅黑" panose="020B0503020204020204" pitchFamily="34" charset="-122"/>
                <a:ea typeface="微软雅黑" panose="020B0503020204020204" pitchFamily="34" charset="-122"/>
              </a:rPr>
              <a:t>中航、中船重工、中电科、中电、中核</a:t>
            </a:r>
            <a:r>
              <a:rPr lang="zh-CN" altLang="en-US" sz="2000" b="1" dirty="0">
                <a:latin typeface="微软雅黑" panose="020B0503020204020204" pitchFamily="34" charset="-122"/>
                <a:ea typeface="微软雅黑" panose="020B0503020204020204" pitchFamily="34" charset="-122"/>
              </a:rPr>
              <a:t>等单位。</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标题 1"/>
          <p:cNvSpPr>
            <a:spLocks noGrp="1"/>
          </p:cNvSpPr>
          <p:nvPr>
            <p:ph type="title"/>
          </p:nvPr>
        </p:nvSpPr>
        <p:spPr>
          <a:xfrm>
            <a:off x="928688" y="71438"/>
            <a:ext cx="7497762" cy="725487"/>
          </a:xfrm>
        </p:spPr>
        <p:txBody>
          <a:bodyPr vert="horz" wrap="square" lIns="0" tIns="45720" rIns="0" bIns="0" anchor="b" anchorCtr="0"/>
          <a:p>
            <a:r>
              <a:rPr lang="zh-CN" altLang="en-US" dirty="0"/>
              <a:t>微波真空事业部简介</a:t>
            </a:r>
            <a:endParaRPr lang="zh-CN" altLang="en-US" dirty="0"/>
          </a:p>
        </p:txBody>
      </p:sp>
      <p:sp>
        <p:nvSpPr>
          <p:cNvPr id="6" name="TextBox 2"/>
          <p:cNvSpPr txBox="1">
            <a:spLocks noChangeArrowheads="1"/>
          </p:cNvSpPr>
          <p:nvPr/>
        </p:nvSpPr>
        <p:spPr bwMode="auto">
          <a:xfrm>
            <a:off x="3995738" y="1060450"/>
            <a:ext cx="4968875" cy="2584450"/>
          </a:xfrm>
          <a:prstGeom prst="rect">
            <a:avLst/>
          </a:prstGeom>
          <a:noFill/>
          <a:ln w="9525">
            <a:noFill/>
            <a:miter lim="800000"/>
          </a:ln>
        </p:spPr>
        <p:txBody>
          <a:bodyPr wrap="square">
            <a:spAutoFit/>
          </a:bodyPr>
          <a:lstStyle/>
          <a:p>
            <a:pPr fontAlgn="auto">
              <a:lnSpc>
                <a:spcPct val="150000"/>
              </a:lnSpc>
              <a:spcBef>
                <a:spcPts val="0"/>
              </a:spcBef>
            </a:pPr>
            <a:r>
              <a:rPr lang="zh-CN" altLang="en-US" b="1" noProof="1" dirty="0" smtClean="0">
                <a:solidFill>
                  <a:srgbClr val="FF0000"/>
                </a:solidFill>
                <a:latin typeface="宋体" panose="02010600030101010101" pitchFamily="2" charset="-122"/>
                <a:ea typeface="宋体" panose="02010600030101010101" pitchFamily="2" charset="-122"/>
                <a:cs typeface="+mn-cs"/>
              </a:rPr>
              <a:t>设计开发平台</a:t>
            </a:r>
            <a:endParaRPr lang="en-US" altLang="zh-CN" b="1" noProof="1" dirty="0" smtClean="0">
              <a:solidFill>
                <a:srgbClr val="FF0000"/>
              </a:solidFill>
              <a:latin typeface="宋体" panose="02010600030101010101" pitchFamily="2" charset="-122"/>
              <a:ea typeface="宋体" panose="02010600030101010101" pitchFamily="2" charset="-122"/>
            </a:endParaRPr>
          </a:p>
          <a:p>
            <a:pPr marL="266700" indent="-266700" fontAlgn="auto">
              <a:lnSpc>
                <a:spcPct val="150000"/>
              </a:lnSpc>
              <a:spcBef>
                <a:spcPts val="0"/>
              </a:spcBef>
            </a:pPr>
            <a:r>
              <a:rPr lang="zh-CN" altLang="en-US" b="1" noProof="1" dirty="0" smtClean="0">
                <a:latin typeface="宋体" panose="02010600030101010101" pitchFamily="2" charset="-122"/>
                <a:ea typeface="宋体" panose="02010600030101010101" pitchFamily="2" charset="-122"/>
                <a:cs typeface="+mn-cs"/>
              </a:rPr>
              <a:t>事业部建有计算机仿真实验室</a:t>
            </a:r>
            <a:endParaRPr lang="en-US" altLang="zh-CN" b="1" noProof="1" dirty="0" smtClean="0">
              <a:latin typeface="宋体" panose="02010600030101010101" pitchFamily="2" charset="-122"/>
              <a:ea typeface="宋体" panose="02010600030101010101" pitchFamily="2" charset="-122"/>
            </a:endParaRPr>
          </a:p>
          <a:p>
            <a:pPr marL="361950" indent="-361950" fontAlgn="auto">
              <a:lnSpc>
                <a:spcPct val="150000"/>
              </a:lnSpc>
              <a:spcBef>
                <a:spcPts val="0"/>
              </a:spcBef>
              <a:buFont typeface="Wingdings" panose="05000000000000000000" pitchFamily="2" charset="2"/>
              <a:buChar char="u"/>
            </a:pPr>
            <a:r>
              <a:rPr lang="zh-CN" altLang="en-US" b="1" noProof="1" dirty="0" smtClean="0">
                <a:latin typeface="宋体" panose="02010600030101010101" pitchFamily="2" charset="-122"/>
                <a:ea typeface="宋体" panose="02010600030101010101" pitchFamily="2" charset="-122"/>
                <a:cs typeface="+mn-cs"/>
              </a:rPr>
              <a:t>使用</a:t>
            </a:r>
            <a:r>
              <a:rPr lang="en-US" altLang="zh-CN" b="1" noProof="1" dirty="0" smtClean="0">
                <a:latin typeface="宋体" panose="02010600030101010101" pitchFamily="2" charset="-122"/>
                <a:ea typeface="宋体" panose="02010600030101010101" pitchFamily="2" charset="-122"/>
                <a:cs typeface="+mn-cs"/>
              </a:rPr>
              <a:t>HFSS</a:t>
            </a:r>
            <a:r>
              <a:rPr lang="zh-CN" altLang="en-US" b="1" noProof="1" dirty="0" smtClean="0">
                <a:latin typeface="宋体" panose="02010600030101010101" pitchFamily="2" charset="-122"/>
                <a:ea typeface="宋体" panose="02010600030101010101" pitchFamily="2" charset="-122"/>
                <a:cs typeface="+mn-cs"/>
              </a:rPr>
              <a:t>、</a:t>
            </a:r>
            <a:r>
              <a:rPr lang="en-US" altLang="zh-CN" b="1" noProof="1" dirty="0" smtClean="0">
                <a:latin typeface="宋体" panose="02010600030101010101" pitchFamily="2" charset="-122"/>
                <a:ea typeface="宋体" panose="02010600030101010101" pitchFamily="2" charset="-122"/>
                <a:cs typeface="+mn-cs"/>
              </a:rPr>
              <a:t>CST</a:t>
            </a:r>
            <a:r>
              <a:rPr lang="zh-CN" altLang="en-US" b="1" noProof="1" dirty="0" smtClean="0">
                <a:latin typeface="宋体" panose="02010600030101010101" pitchFamily="2" charset="-122"/>
                <a:ea typeface="宋体" panose="02010600030101010101" pitchFamily="2" charset="-122"/>
                <a:cs typeface="+mn-cs"/>
              </a:rPr>
              <a:t>、</a:t>
            </a:r>
            <a:r>
              <a:rPr lang="en-US" altLang="zh-CN" b="1" noProof="1" dirty="0" smtClean="0">
                <a:latin typeface="宋体" panose="02010600030101010101" pitchFamily="2" charset="-122"/>
                <a:ea typeface="宋体" panose="02010600030101010101" pitchFamily="2" charset="-122"/>
                <a:cs typeface="+mn-cs"/>
              </a:rPr>
              <a:t>TAU</a:t>
            </a:r>
            <a:r>
              <a:rPr lang="zh-CN" altLang="en-US" b="1" noProof="1" dirty="0" smtClean="0">
                <a:latin typeface="宋体" panose="02010600030101010101" pitchFamily="2" charset="-122"/>
                <a:ea typeface="宋体" panose="02010600030101010101" pitchFamily="2" charset="-122"/>
                <a:cs typeface="+mn-cs"/>
              </a:rPr>
              <a:t>和</a:t>
            </a:r>
            <a:r>
              <a:rPr lang="en-US" altLang="zh-CN" b="1" noProof="1" dirty="0" smtClean="0">
                <a:latin typeface="宋体" panose="02010600030101010101" pitchFamily="2" charset="-122"/>
                <a:ea typeface="宋体" panose="02010600030101010101" pitchFamily="2" charset="-122"/>
                <a:cs typeface="+mn-cs"/>
              </a:rPr>
              <a:t>MTSS</a:t>
            </a:r>
            <a:r>
              <a:rPr lang="zh-CN" altLang="en-US" b="1" noProof="1" dirty="0" smtClean="0">
                <a:latin typeface="宋体" panose="02010600030101010101" pitchFamily="2" charset="-122"/>
                <a:ea typeface="宋体" panose="02010600030101010101" pitchFamily="2" charset="-122"/>
                <a:cs typeface="+mn-cs"/>
              </a:rPr>
              <a:t>等软件进行电磁三维仿真；</a:t>
            </a:r>
            <a:endParaRPr lang="en-US" altLang="zh-CN" b="1" noProof="1" dirty="0" smtClean="0">
              <a:latin typeface="宋体" panose="02010600030101010101" pitchFamily="2" charset="-122"/>
              <a:ea typeface="宋体" panose="02010600030101010101" pitchFamily="2" charset="-122"/>
            </a:endParaRPr>
          </a:p>
          <a:p>
            <a:pPr marL="361950" indent="-361950" fontAlgn="auto">
              <a:lnSpc>
                <a:spcPct val="150000"/>
              </a:lnSpc>
              <a:spcBef>
                <a:spcPts val="0"/>
              </a:spcBef>
              <a:buFont typeface="Wingdings" panose="05000000000000000000" pitchFamily="2" charset="2"/>
              <a:buChar char="u"/>
            </a:pPr>
            <a:r>
              <a:rPr lang="zh-CN" altLang="en-US" b="1" noProof="1" dirty="0" smtClean="0">
                <a:latin typeface="宋体" panose="02010600030101010101" pitchFamily="2" charset="-122"/>
                <a:ea typeface="宋体" panose="02010600030101010101" pitchFamily="2" charset="-122"/>
                <a:cs typeface="+mn-cs"/>
              </a:rPr>
              <a:t>使用</a:t>
            </a:r>
            <a:r>
              <a:rPr lang="en-US" altLang="zh-CN" b="1" noProof="1" dirty="0" smtClean="0">
                <a:latin typeface="宋体" panose="02010600030101010101" pitchFamily="2" charset="-122"/>
                <a:ea typeface="宋体" panose="02010600030101010101" pitchFamily="2" charset="-122"/>
                <a:cs typeface="+mn-cs"/>
              </a:rPr>
              <a:t>ANSYS</a:t>
            </a:r>
            <a:r>
              <a:rPr lang="zh-CN" altLang="en-US" b="1" noProof="1" dirty="0" smtClean="0">
                <a:latin typeface="宋体" panose="02010600030101010101" pitchFamily="2" charset="-122"/>
                <a:ea typeface="宋体" panose="02010600030101010101" pitchFamily="2" charset="-122"/>
                <a:cs typeface="+mn-cs"/>
              </a:rPr>
              <a:t>和</a:t>
            </a:r>
            <a:r>
              <a:rPr lang="en-US" altLang="zh-CN" b="1" noProof="1" dirty="0" smtClean="0">
                <a:latin typeface="宋体" panose="02010600030101010101" pitchFamily="2" charset="-122"/>
                <a:ea typeface="宋体" panose="02010600030101010101" pitchFamily="2" charset="-122"/>
                <a:cs typeface="+mn-cs"/>
              </a:rPr>
              <a:t>Mechanical</a:t>
            </a:r>
            <a:r>
              <a:rPr lang="zh-CN" altLang="en-US" b="1" noProof="1" dirty="0" smtClean="0">
                <a:latin typeface="宋体" panose="02010600030101010101" pitchFamily="2" charset="-122"/>
                <a:ea typeface="宋体" panose="02010600030101010101" pitchFamily="2" charset="-122"/>
                <a:cs typeface="+mn-cs"/>
              </a:rPr>
              <a:t>等软件进行热分析设计、应力分析设计以及可靠性设计。</a:t>
            </a:r>
            <a:endParaRPr lang="zh-CN" altLang="en-US" b="1" noProof="1" dirty="0" smtClean="0">
              <a:latin typeface="宋体" panose="02010600030101010101" pitchFamily="2" charset="-122"/>
              <a:ea typeface="宋体" panose="02010600030101010101" pitchFamily="2" charset="-122"/>
            </a:endParaRPr>
          </a:p>
        </p:txBody>
      </p:sp>
      <p:pic>
        <p:nvPicPr>
          <p:cNvPr id="18435" name="图片 5" descr="研发设计团队.JPG"/>
          <p:cNvPicPr>
            <a:picLocks noChangeAspect="1"/>
          </p:cNvPicPr>
          <p:nvPr/>
        </p:nvPicPr>
        <p:blipFill>
          <a:blip r:embed="rId1"/>
          <a:stretch>
            <a:fillRect/>
          </a:stretch>
        </p:blipFill>
        <p:spPr>
          <a:xfrm>
            <a:off x="395288" y="1557338"/>
            <a:ext cx="3414712" cy="1943100"/>
          </a:xfrm>
          <a:prstGeom prst="rect">
            <a:avLst/>
          </a:prstGeom>
          <a:noFill/>
          <a:ln w="9525">
            <a:noFill/>
          </a:ln>
        </p:spPr>
      </p:pic>
      <p:grpSp>
        <p:nvGrpSpPr>
          <p:cNvPr id="18436" name="组合 12"/>
          <p:cNvGrpSpPr/>
          <p:nvPr/>
        </p:nvGrpSpPr>
        <p:grpSpPr>
          <a:xfrm>
            <a:off x="468313" y="4076700"/>
            <a:ext cx="8178800" cy="1989138"/>
            <a:chOff x="395536" y="3717032"/>
            <a:chExt cx="8179021" cy="1989480"/>
          </a:xfrm>
        </p:grpSpPr>
        <p:pic>
          <p:nvPicPr>
            <p:cNvPr id="18437" name="Picture 3" descr="E:\宣传资料\101CANON\IMG_0279副本.jpg"/>
            <p:cNvPicPr>
              <a:picLocks noChangeAspect="1"/>
            </p:cNvPicPr>
            <p:nvPr/>
          </p:nvPicPr>
          <p:blipFill>
            <a:blip r:embed="rId2"/>
            <a:stretch>
              <a:fillRect/>
            </a:stretch>
          </p:blipFill>
          <p:spPr>
            <a:xfrm>
              <a:off x="6228184" y="3717032"/>
              <a:ext cx="2346373" cy="1906676"/>
            </a:xfrm>
            <a:prstGeom prst="rect">
              <a:avLst/>
            </a:prstGeom>
            <a:noFill/>
            <a:ln w="9525">
              <a:noFill/>
            </a:ln>
          </p:spPr>
        </p:pic>
        <p:pic>
          <p:nvPicPr>
            <p:cNvPr id="18438" name="图片 6" descr="专业流体仿真设计.JPG"/>
            <p:cNvPicPr>
              <a:picLocks noChangeAspect="1"/>
            </p:cNvPicPr>
            <p:nvPr/>
          </p:nvPicPr>
          <p:blipFill>
            <a:blip r:embed="rId3"/>
            <a:stretch>
              <a:fillRect/>
            </a:stretch>
          </p:blipFill>
          <p:spPr>
            <a:xfrm>
              <a:off x="4034995" y="3717032"/>
              <a:ext cx="2193189" cy="1944216"/>
            </a:xfrm>
            <a:prstGeom prst="rect">
              <a:avLst/>
            </a:prstGeom>
            <a:noFill/>
            <a:ln w="9525">
              <a:noFill/>
            </a:ln>
          </p:spPr>
        </p:pic>
        <p:pic>
          <p:nvPicPr>
            <p:cNvPr id="18439" name="图片 7" descr="专业结构有限元仿真.JPG"/>
            <p:cNvPicPr>
              <a:picLocks noChangeAspect="1"/>
            </p:cNvPicPr>
            <p:nvPr/>
          </p:nvPicPr>
          <p:blipFill>
            <a:blip r:embed="rId4"/>
            <a:stretch>
              <a:fillRect/>
            </a:stretch>
          </p:blipFill>
          <p:spPr>
            <a:xfrm>
              <a:off x="395536" y="3717032"/>
              <a:ext cx="3672408" cy="1989480"/>
            </a:xfrm>
            <a:prstGeom prst="rect">
              <a:avLst/>
            </a:prstGeom>
            <a:noFill/>
            <a:ln w="9525">
              <a:noFill/>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标题 1"/>
          <p:cNvSpPr>
            <a:spLocks noGrp="1"/>
          </p:cNvSpPr>
          <p:nvPr>
            <p:ph type="title"/>
          </p:nvPr>
        </p:nvSpPr>
        <p:spPr>
          <a:xfrm>
            <a:off x="928688" y="71438"/>
            <a:ext cx="7497762" cy="725487"/>
          </a:xfrm>
        </p:spPr>
        <p:txBody>
          <a:bodyPr vert="horz" wrap="square" lIns="0" tIns="45720" rIns="0" bIns="0" anchor="b" anchorCtr="0"/>
          <a:p>
            <a:r>
              <a:rPr lang="zh-CN" altLang="en-US" dirty="0"/>
              <a:t>微波真空事业部简介</a:t>
            </a:r>
            <a:endParaRPr lang="zh-CN" altLang="en-US" dirty="0"/>
          </a:p>
        </p:txBody>
      </p:sp>
      <p:sp>
        <p:nvSpPr>
          <p:cNvPr id="9" name="矩形 8"/>
          <p:cNvSpPr/>
          <p:nvPr/>
        </p:nvSpPr>
        <p:spPr>
          <a:xfrm>
            <a:off x="468313" y="1484313"/>
            <a:ext cx="4984750" cy="4707890"/>
          </a:xfrm>
          <a:prstGeom prst="rect">
            <a:avLst/>
          </a:prstGeom>
        </p:spPr>
        <p:txBody>
          <a:bodyPr wrap="square">
            <a:spAutoFit/>
          </a:bodyPr>
          <a:lstStyle/>
          <a:p>
            <a:pPr fontAlgn="auto">
              <a:lnSpc>
                <a:spcPct val="150000"/>
              </a:lnSpc>
              <a:spcBef>
                <a:spcPts val="0"/>
              </a:spcBef>
            </a:pPr>
            <a:r>
              <a:rPr lang="zh-CN" altLang="en-US" sz="2000" b="1" strike="noStrike" noProof="1" dirty="0" smtClean="0">
                <a:solidFill>
                  <a:srgbClr val="FF0000"/>
                </a:solidFill>
                <a:latin typeface="+mn-lt"/>
                <a:ea typeface="+mn-ea"/>
                <a:cs typeface="+mn-cs"/>
              </a:rPr>
              <a:t>工艺制造平台</a:t>
            </a:r>
            <a:endParaRPr lang="en-US" altLang="zh-CN" sz="2000" b="1" strike="noStrike" noProof="1" dirty="0" smtClean="0">
              <a:solidFill>
                <a:srgbClr val="FF0000"/>
              </a:solidFill>
            </a:endParaRPr>
          </a:p>
          <a:p>
            <a:pPr algn="just" fontAlgn="auto">
              <a:lnSpc>
                <a:spcPct val="150000"/>
              </a:lnSpc>
              <a:spcBef>
                <a:spcPts val="0"/>
              </a:spcBef>
            </a:pPr>
            <a:r>
              <a:rPr lang="zh-CN" altLang="en-US" b="1" strike="noStrike" noProof="1" dirty="0" smtClean="0">
                <a:latin typeface="宋体" panose="02010600030101010101" pitchFamily="2" charset="-122"/>
                <a:ea typeface="宋体" panose="02010600030101010101" pitchFamily="2" charset="-122"/>
                <a:cs typeface="+mn-cs"/>
              </a:rPr>
              <a:t>事业部拥有各类生产设备</a:t>
            </a:r>
            <a:r>
              <a:rPr lang="en-US" altLang="zh-CN" b="1" strike="noStrike" noProof="1" dirty="0" smtClean="0">
                <a:latin typeface="宋体" panose="02010600030101010101" pitchFamily="2" charset="-122"/>
                <a:ea typeface="宋体" panose="02010600030101010101" pitchFamily="2" charset="-122"/>
                <a:cs typeface="+mn-cs"/>
              </a:rPr>
              <a:t>200</a:t>
            </a:r>
            <a:r>
              <a:rPr lang="zh-CN" altLang="en-US" b="1" strike="noStrike" noProof="1" dirty="0" smtClean="0">
                <a:latin typeface="宋体" panose="02010600030101010101" pitchFamily="2" charset="-122"/>
                <a:ea typeface="宋体" panose="02010600030101010101" pitchFamily="2" charset="-122"/>
                <a:cs typeface="+mn-cs"/>
              </a:rPr>
              <a:t>多台套，</a:t>
            </a:r>
            <a:r>
              <a:rPr b="1" strike="noStrike" noProof="1" dirty="0" smtClean="0">
                <a:latin typeface="宋体" panose="02010600030101010101" pitchFamily="2" charset="-122"/>
                <a:ea typeface="宋体" panose="02010600030101010101" pitchFamily="2" charset="-122"/>
                <a:cs typeface="+mn-cs"/>
              </a:rPr>
              <a:t>拥有万级、千级、百级和十级洁净间共计</a:t>
            </a:r>
            <a:r>
              <a:rPr lang="en-US" b="1" strike="noStrike" noProof="1" dirty="0" smtClean="0">
                <a:latin typeface="宋体" panose="02010600030101010101" pitchFamily="2" charset="-122"/>
                <a:ea typeface="宋体" panose="02010600030101010101" pitchFamily="2" charset="-122"/>
                <a:cs typeface="+mn-cs"/>
              </a:rPr>
              <a:t>9</a:t>
            </a:r>
            <a:r>
              <a:rPr b="1" strike="noStrike" noProof="1" dirty="0" smtClean="0">
                <a:latin typeface="宋体" panose="02010600030101010101" pitchFamily="2" charset="-122"/>
                <a:ea typeface="宋体" panose="02010600030101010101" pitchFamily="2" charset="-122"/>
                <a:cs typeface="+mn-cs"/>
              </a:rPr>
              <a:t>00多平米，</a:t>
            </a:r>
            <a:r>
              <a:rPr lang="zh-CN" b="1" strike="noStrike" noProof="1" dirty="0" smtClean="0">
                <a:latin typeface="宋体" panose="02010600030101010101" pitchFamily="2" charset="-122"/>
                <a:ea typeface="宋体" panose="02010600030101010101" pitchFamily="2" charset="-122"/>
                <a:cs typeface="+mn-cs"/>
              </a:rPr>
              <a:t>其中</a:t>
            </a:r>
            <a:r>
              <a:rPr lang="zh-CN" altLang="en-US" b="1" strike="noStrike" noProof="1" dirty="0" smtClean="0">
                <a:latin typeface="宋体" panose="02010600030101010101" pitchFamily="2" charset="-122"/>
                <a:ea typeface="宋体" panose="02010600030101010101" pitchFamily="2" charset="-122"/>
                <a:cs typeface="+mn-cs"/>
              </a:rPr>
              <a:t>百级和十级超净间可满足大科学装置耦合器等特殊要求器件的超净清洗、组装。</a:t>
            </a:r>
            <a:endParaRPr lang="en-US" altLang="zh-CN" b="1" strike="noStrike" noProof="1" dirty="0" smtClean="0">
              <a:latin typeface="宋体" panose="02010600030101010101" pitchFamily="2" charset="-122"/>
              <a:ea typeface="宋体" panose="02010600030101010101" pitchFamily="2" charset="-122"/>
            </a:endParaRPr>
          </a:p>
          <a:p>
            <a:pPr fontAlgn="auto">
              <a:lnSpc>
                <a:spcPct val="150000"/>
              </a:lnSpc>
              <a:spcBef>
                <a:spcPts val="0"/>
              </a:spcBef>
            </a:pPr>
            <a:r>
              <a:rPr lang="zh-CN" altLang="en-US" b="1" strike="noStrike" noProof="1" dirty="0" smtClean="0">
                <a:solidFill>
                  <a:srgbClr val="C00000"/>
                </a:solidFill>
                <a:latin typeface="宋体" panose="02010600030101010101" pitchFamily="2" charset="-122"/>
                <a:ea typeface="宋体" panose="02010600030101010101" pitchFamily="2" charset="-122"/>
                <a:cs typeface="+mn-cs"/>
              </a:rPr>
              <a:t>涉及关键工艺：</a:t>
            </a:r>
            <a:endParaRPr lang="en-US" altLang="zh-CN" b="1" strike="noStrike" noProof="1" dirty="0" smtClean="0">
              <a:latin typeface="宋体" panose="02010600030101010101" pitchFamily="2" charset="-122"/>
              <a:ea typeface="宋体" panose="02010600030101010101" pitchFamily="2" charset="-122"/>
            </a:endParaRPr>
          </a:p>
          <a:p>
            <a:pPr marL="361950" indent="-361950" fontAlgn="auto">
              <a:lnSpc>
                <a:spcPct val="150000"/>
              </a:lnSpc>
              <a:spcBef>
                <a:spcPts val="0"/>
              </a:spcBef>
              <a:buFont typeface="Wingdings" panose="05000000000000000000" pitchFamily="2" charset="2"/>
              <a:buChar char="u"/>
            </a:pPr>
            <a:r>
              <a:rPr lang="zh-CN" altLang="en-US" b="1" strike="noStrike" noProof="1" dirty="0" smtClean="0">
                <a:latin typeface="宋体" panose="02010600030101010101" pitchFamily="2" charset="-122"/>
                <a:ea typeface="宋体" panose="02010600030101010101" pitchFamily="2" charset="-122"/>
                <a:cs typeface="+mn-cs"/>
              </a:rPr>
              <a:t>陶瓷材料制备工艺；</a:t>
            </a:r>
            <a:endParaRPr lang="en-US" altLang="zh-CN" b="1" strike="noStrike" noProof="1" dirty="0" smtClean="0">
              <a:latin typeface="宋体" panose="02010600030101010101" pitchFamily="2" charset="-122"/>
              <a:ea typeface="宋体" panose="02010600030101010101" pitchFamily="2" charset="-122"/>
            </a:endParaRPr>
          </a:p>
          <a:p>
            <a:pPr marL="361950" indent="-361950" fontAlgn="auto">
              <a:lnSpc>
                <a:spcPct val="150000"/>
              </a:lnSpc>
              <a:spcBef>
                <a:spcPts val="0"/>
              </a:spcBef>
              <a:buFont typeface="Wingdings" panose="05000000000000000000" pitchFamily="2" charset="2"/>
              <a:buChar char="u"/>
            </a:pPr>
            <a:r>
              <a:rPr lang="zh-CN" altLang="en-US" b="1" strike="noStrike" noProof="1" dirty="0" smtClean="0">
                <a:latin typeface="宋体" panose="02010600030101010101" pitchFamily="2" charset="-122"/>
                <a:ea typeface="宋体" panose="02010600030101010101" pitchFamily="2" charset="-122"/>
                <a:cs typeface="+mn-cs"/>
              </a:rPr>
              <a:t>陶瓷金属化工艺；</a:t>
            </a:r>
            <a:endParaRPr lang="en-US" altLang="zh-CN" b="1" strike="noStrike" noProof="1" dirty="0" smtClean="0">
              <a:latin typeface="宋体" panose="02010600030101010101" pitchFamily="2" charset="-122"/>
              <a:ea typeface="宋体" panose="02010600030101010101" pitchFamily="2" charset="-122"/>
            </a:endParaRPr>
          </a:p>
          <a:p>
            <a:pPr marL="361950" indent="-361950" fontAlgn="auto">
              <a:lnSpc>
                <a:spcPct val="150000"/>
              </a:lnSpc>
              <a:spcBef>
                <a:spcPts val="0"/>
              </a:spcBef>
              <a:buFont typeface="Wingdings" panose="05000000000000000000" pitchFamily="2" charset="2"/>
              <a:buChar char="u"/>
            </a:pPr>
            <a:r>
              <a:rPr lang="zh-CN" altLang="en-US" b="1" strike="noStrike" noProof="1" dirty="0" smtClean="0">
                <a:latin typeface="宋体" panose="02010600030101010101" pitchFamily="2" charset="-122"/>
                <a:ea typeface="宋体" panose="02010600030101010101" pitchFamily="2" charset="-122"/>
                <a:cs typeface="+mn-cs"/>
              </a:rPr>
              <a:t>阴极材料制备工艺；</a:t>
            </a:r>
            <a:endParaRPr lang="en-US" altLang="zh-CN" b="1" strike="noStrike" noProof="1" dirty="0" smtClean="0">
              <a:latin typeface="宋体" panose="02010600030101010101" pitchFamily="2" charset="-122"/>
              <a:ea typeface="宋体" panose="02010600030101010101" pitchFamily="2" charset="-122"/>
            </a:endParaRPr>
          </a:p>
          <a:p>
            <a:pPr marL="361950" indent="-361950" fontAlgn="auto">
              <a:lnSpc>
                <a:spcPct val="150000"/>
              </a:lnSpc>
              <a:spcBef>
                <a:spcPts val="0"/>
              </a:spcBef>
              <a:buFont typeface="Wingdings" panose="05000000000000000000" pitchFamily="2" charset="2"/>
              <a:buChar char="u"/>
            </a:pPr>
            <a:r>
              <a:rPr lang="zh-CN" altLang="en-US" b="1" strike="noStrike" noProof="1" dirty="0" smtClean="0">
                <a:latin typeface="宋体" panose="02010600030101010101" pitchFamily="2" charset="-122"/>
                <a:ea typeface="宋体" panose="02010600030101010101" pitchFamily="2" charset="-122"/>
                <a:cs typeface="+mn-cs"/>
              </a:rPr>
              <a:t>表面处理工艺；</a:t>
            </a:r>
            <a:endParaRPr lang="en-US" altLang="zh-CN" b="1" strike="noStrike" noProof="1" dirty="0" smtClean="0">
              <a:latin typeface="宋体" panose="02010600030101010101" pitchFamily="2" charset="-122"/>
              <a:ea typeface="宋体" panose="02010600030101010101" pitchFamily="2" charset="-122"/>
            </a:endParaRPr>
          </a:p>
          <a:p>
            <a:pPr marL="361950" indent="-361950" fontAlgn="auto">
              <a:lnSpc>
                <a:spcPct val="150000"/>
              </a:lnSpc>
              <a:spcBef>
                <a:spcPts val="0"/>
              </a:spcBef>
              <a:buFont typeface="Wingdings" panose="05000000000000000000" pitchFamily="2" charset="2"/>
              <a:buChar char="u"/>
            </a:pPr>
            <a:r>
              <a:rPr lang="zh-CN" altLang="en-US" b="1" strike="noStrike" noProof="1" dirty="0" smtClean="0">
                <a:latin typeface="宋体" panose="02010600030101010101" pitchFamily="2" charset="-122"/>
                <a:ea typeface="宋体" panose="02010600030101010101" pitchFamily="2" charset="-122"/>
                <a:cs typeface="+mn-cs"/>
              </a:rPr>
              <a:t>高温焊接工艺。</a:t>
            </a:r>
            <a:endParaRPr lang="en-US" altLang="zh-CN" b="1" strike="noStrike" noProof="1" dirty="0" smtClean="0">
              <a:latin typeface="宋体" panose="02010600030101010101" pitchFamily="2" charset="-122"/>
              <a:ea typeface="宋体" panose="02010600030101010101" pitchFamily="2" charset="-122"/>
            </a:endParaRPr>
          </a:p>
        </p:txBody>
      </p:sp>
      <p:grpSp>
        <p:nvGrpSpPr>
          <p:cNvPr id="19459" name="组合 9"/>
          <p:cNvGrpSpPr/>
          <p:nvPr/>
        </p:nvGrpSpPr>
        <p:grpSpPr>
          <a:xfrm>
            <a:off x="3924300" y="1557338"/>
            <a:ext cx="5016500" cy="4248150"/>
            <a:chOff x="5619016" y="1400884"/>
            <a:chExt cx="5809533" cy="4979466"/>
          </a:xfrm>
        </p:grpSpPr>
        <p:pic>
          <p:nvPicPr>
            <p:cNvPr id="19460" name="图片 11"/>
            <p:cNvPicPr>
              <a:picLocks noChangeAspect="1"/>
            </p:cNvPicPr>
            <p:nvPr/>
          </p:nvPicPr>
          <p:blipFill>
            <a:blip r:embed="rId1"/>
            <a:stretch>
              <a:fillRect/>
            </a:stretch>
          </p:blipFill>
          <p:spPr>
            <a:xfrm>
              <a:off x="5619016" y="4929198"/>
              <a:ext cx="2666633" cy="1451152"/>
            </a:xfrm>
            <a:prstGeom prst="rect">
              <a:avLst/>
            </a:prstGeom>
            <a:noFill/>
            <a:ln w="9525">
              <a:noFill/>
            </a:ln>
          </p:spPr>
        </p:pic>
        <p:pic>
          <p:nvPicPr>
            <p:cNvPr id="19461" name="图片 8" descr="IMG_3709.JPG"/>
            <p:cNvPicPr>
              <a:picLocks noChangeAspect="1"/>
            </p:cNvPicPr>
            <p:nvPr/>
          </p:nvPicPr>
          <p:blipFill>
            <a:blip r:embed="rId2"/>
            <a:stretch>
              <a:fillRect/>
            </a:stretch>
          </p:blipFill>
          <p:spPr>
            <a:xfrm>
              <a:off x="8476164" y="4929199"/>
              <a:ext cx="2943706" cy="1428761"/>
            </a:xfrm>
            <a:prstGeom prst="rect">
              <a:avLst/>
            </a:prstGeom>
            <a:noFill/>
            <a:ln w="9525">
              <a:noFill/>
            </a:ln>
          </p:spPr>
        </p:pic>
        <p:pic>
          <p:nvPicPr>
            <p:cNvPr id="19462" name="图片 7" descr="热处理车间.JPG"/>
            <p:cNvPicPr>
              <a:picLocks noChangeAspect="1"/>
            </p:cNvPicPr>
            <p:nvPr/>
          </p:nvPicPr>
          <p:blipFill>
            <a:blip r:embed="rId3"/>
            <a:stretch>
              <a:fillRect/>
            </a:stretch>
          </p:blipFill>
          <p:spPr>
            <a:xfrm>
              <a:off x="7428543" y="1400884"/>
              <a:ext cx="4000006" cy="1670927"/>
            </a:xfrm>
            <a:prstGeom prst="rect">
              <a:avLst/>
            </a:prstGeom>
            <a:noFill/>
            <a:ln w="9525">
              <a:noFill/>
            </a:ln>
          </p:spPr>
        </p:pic>
        <p:pic>
          <p:nvPicPr>
            <p:cNvPr id="19463" name="图片 8" descr="清洗车间.JPG"/>
            <p:cNvPicPr>
              <a:picLocks noChangeAspect="1"/>
            </p:cNvPicPr>
            <p:nvPr/>
          </p:nvPicPr>
          <p:blipFill>
            <a:blip r:embed="rId4"/>
            <a:stretch>
              <a:fillRect/>
            </a:stretch>
          </p:blipFill>
          <p:spPr>
            <a:xfrm>
              <a:off x="7428542" y="3130260"/>
              <a:ext cx="4000007" cy="1727501"/>
            </a:xfrm>
            <a:prstGeom prst="rect">
              <a:avLst/>
            </a:prstGeom>
            <a:noFill/>
            <a:ln w="9525">
              <a:noFill/>
            </a:ln>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标题 1"/>
          <p:cNvSpPr>
            <a:spLocks noGrp="1"/>
          </p:cNvSpPr>
          <p:nvPr>
            <p:ph type="title"/>
          </p:nvPr>
        </p:nvSpPr>
        <p:spPr>
          <a:xfrm>
            <a:off x="928688" y="71438"/>
            <a:ext cx="7497762" cy="725487"/>
          </a:xfrm>
        </p:spPr>
        <p:txBody>
          <a:bodyPr vert="horz" wrap="square" lIns="0" tIns="45720" rIns="0" bIns="0" anchor="b" anchorCtr="0"/>
          <a:p>
            <a:r>
              <a:rPr lang="zh-CN" altLang="en-US" dirty="0"/>
              <a:t>微波真空事业部简介</a:t>
            </a:r>
            <a:endParaRPr lang="zh-CN" altLang="en-US" dirty="0"/>
          </a:p>
        </p:txBody>
      </p:sp>
      <p:sp>
        <p:nvSpPr>
          <p:cNvPr id="10" name="矩形 9"/>
          <p:cNvSpPr/>
          <p:nvPr/>
        </p:nvSpPr>
        <p:spPr>
          <a:xfrm>
            <a:off x="215900" y="1285875"/>
            <a:ext cx="8748713" cy="4786313"/>
          </a:xfrm>
          <a:prstGeom prst="rect">
            <a:avLst/>
          </a:prstGeom>
        </p:spPr>
        <p:txBody>
          <a:bodyPr wrap="square">
            <a:spAutoFit/>
          </a:bodyPr>
          <a:lstStyle/>
          <a:p>
            <a:pPr fontAlgn="auto">
              <a:lnSpc>
                <a:spcPct val="150000"/>
              </a:lnSpc>
              <a:spcBef>
                <a:spcPts val="600"/>
              </a:spcBef>
              <a:spcAft>
                <a:spcPts val="0"/>
              </a:spcAft>
              <a:defRPr/>
            </a:pPr>
            <a:r>
              <a:rPr lang="zh-CN" altLang="en-US" sz="1600" b="1" strike="noStrike" noProof="1" dirty="0" smtClean="0">
                <a:solidFill>
                  <a:srgbClr val="FF0000"/>
                </a:solidFill>
                <a:latin typeface="+mn-lt"/>
                <a:ea typeface="+mn-ea"/>
                <a:cs typeface="+mn-cs"/>
              </a:rPr>
              <a:t>工艺技术体系</a:t>
            </a:r>
            <a:endParaRPr lang="en-US" altLang="zh-CN" sz="1600" b="1" strike="noStrike" noProof="1" dirty="0" smtClean="0">
              <a:solidFill>
                <a:srgbClr val="FF0000"/>
              </a:solidFill>
            </a:endParaRPr>
          </a:p>
          <a:p>
            <a:pPr lvl="0" indent="558800" fontAlgn="auto">
              <a:spcBef>
                <a:spcPts val="600"/>
              </a:spcBef>
              <a:spcAft>
                <a:spcPts val="0"/>
              </a:spcAft>
              <a:defRPr/>
            </a:pPr>
            <a:r>
              <a:rPr lang="zh-CN" altLang="en-US" sz="1600" b="1" strike="noStrike" noProof="1" dirty="0" smtClean="0">
                <a:latin typeface="宋体" panose="02010600030101010101" pitchFamily="2" charset="-122"/>
                <a:ea typeface="宋体" panose="02010600030101010101" pitchFamily="2" charset="-122"/>
                <a:cs typeface="+mn-cs"/>
              </a:rPr>
              <a:t>我部拥有完善的陶瓷金属封接结构电真空器件的工艺技术体系：</a:t>
            </a:r>
            <a:endParaRPr lang="en-US" altLang="zh-CN" sz="1600" b="1" strike="noStrike" noProof="1" dirty="0" smtClean="0">
              <a:latin typeface="宋体" panose="02010600030101010101" pitchFamily="2" charset="-122"/>
              <a:ea typeface="宋体" panose="02010600030101010101" pitchFamily="2" charset="-122"/>
            </a:endParaRPr>
          </a:p>
          <a:p>
            <a:pPr lvl="0" indent="558800" fontAlgn="auto">
              <a:spcBef>
                <a:spcPts val="600"/>
              </a:spcBef>
              <a:spcAft>
                <a:spcPts val="0"/>
              </a:spcAft>
              <a:defRPr/>
            </a:pPr>
            <a:endParaRPr lang="en-US" altLang="zh-CN" sz="1600" b="1" strike="noStrike" noProof="1" dirty="0" smtClean="0">
              <a:latin typeface="宋体" panose="02010600030101010101" pitchFamily="2" charset="-122"/>
              <a:ea typeface="宋体" panose="02010600030101010101" pitchFamily="2" charset="-122"/>
            </a:endParaRPr>
          </a:p>
          <a:p>
            <a:pPr lvl="0" fontAlgn="auto">
              <a:spcBef>
                <a:spcPts val="600"/>
              </a:spcBef>
              <a:spcAft>
                <a:spcPts val="0"/>
              </a:spcAft>
              <a:defRPr/>
            </a:pPr>
            <a:endParaRPr lang="en-US" altLang="zh-CN" sz="1600" b="1" strike="noStrike" noProof="1" dirty="0" smtClean="0">
              <a:latin typeface="宋体" panose="02010600030101010101" pitchFamily="2" charset="-122"/>
              <a:ea typeface="宋体" panose="02010600030101010101" pitchFamily="2" charset="-122"/>
            </a:endParaRPr>
          </a:p>
          <a:p>
            <a:pPr lvl="0" fontAlgn="auto">
              <a:spcBef>
                <a:spcPts val="600"/>
              </a:spcBef>
              <a:spcAft>
                <a:spcPts val="0"/>
              </a:spcAft>
              <a:defRPr/>
            </a:pPr>
            <a:endParaRPr lang="en-US" altLang="zh-CN" sz="1600" b="1" strike="noStrike" noProof="1" dirty="0" smtClean="0">
              <a:latin typeface="宋体" panose="02010600030101010101" pitchFamily="2" charset="-122"/>
              <a:ea typeface="宋体" panose="02010600030101010101" pitchFamily="2" charset="-122"/>
            </a:endParaRPr>
          </a:p>
          <a:p>
            <a:pPr lvl="0" fontAlgn="auto">
              <a:spcBef>
                <a:spcPts val="600"/>
              </a:spcBef>
              <a:spcAft>
                <a:spcPts val="0"/>
              </a:spcAft>
              <a:defRPr/>
            </a:pPr>
            <a:endParaRPr lang="en-US" altLang="zh-CN" sz="1600" b="1" strike="noStrike" noProof="1" dirty="0" smtClean="0">
              <a:latin typeface="宋体" panose="02010600030101010101" pitchFamily="2" charset="-122"/>
              <a:ea typeface="宋体" panose="02010600030101010101" pitchFamily="2" charset="-122"/>
            </a:endParaRPr>
          </a:p>
          <a:p>
            <a:pPr lvl="0" fontAlgn="auto">
              <a:spcBef>
                <a:spcPts val="600"/>
              </a:spcBef>
              <a:spcAft>
                <a:spcPts val="0"/>
              </a:spcAft>
              <a:defRPr/>
            </a:pPr>
            <a:endParaRPr lang="en-US" altLang="zh-CN" sz="1600" b="1" strike="noStrike" noProof="1" dirty="0" smtClean="0">
              <a:latin typeface="宋体" panose="02010600030101010101" pitchFamily="2" charset="-122"/>
              <a:ea typeface="宋体" panose="02010600030101010101" pitchFamily="2" charset="-122"/>
            </a:endParaRPr>
          </a:p>
          <a:p>
            <a:pPr lvl="0" fontAlgn="auto">
              <a:spcBef>
                <a:spcPts val="600"/>
              </a:spcBef>
              <a:spcAft>
                <a:spcPts val="0"/>
              </a:spcAft>
              <a:defRPr/>
            </a:pPr>
            <a:endParaRPr lang="en-US" altLang="zh-CN" sz="1600" b="1" strike="noStrike" noProof="1" dirty="0" smtClean="0">
              <a:latin typeface="宋体" panose="02010600030101010101" pitchFamily="2" charset="-122"/>
              <a:ea typeface="宋体" panose="02010600030101010101" pitchFamily="2" charset="-122"/>
            </a:endParaRPr>
          </a:p>
          <a:p>
            <a:pPr lvl="0" fontAlgn="auto">
              <a:spcBef>
                <a:spcPts val="600"/>
              </a:spcBef>
              <a:spcAft>
                <a:spcPts val="0"/>
              </a:spcAft>
              <a:defRPr/>
            </a:pPr>
            <a:endParaRPr lang="en-US" altLang="zh-CN" sz="1600" b="1" strike="noStrike" noProof="1" dirty="0" smtClean="0">
              <a:latin typeface="宋体" panose="02010600030101010101" pitchFamily="2" charset="-122"/>
              <a:ea typeface="宋体" panose="02010600030101010101" pitchFamily="2" charset="-122"/>
            </a:endParaRPr>
          </a:p>
          <a:p>
            <a:pPr lvl="0" fontAlgn="auto">
              <a:spcBef>
                <a:spcPts val="600"/>
              </a:spcBef>
              <a:spcAft>
                <a:spcPts val="0"/>
              </a:spcAft>
              <a:defRPr/>
            </a:pPr>
            <a:endParaRPr lang="en-US" altLang="zh-CN" sz="1600" b="1" strike="noStrike" noProof="1" dirty="0" smtClean="0">
              <a:latin typeface="宋体" panose="02010600030101010101" pitchFamily="2" charset="-122"/>
              <a:ea typeface="宋体" panose="02010600030101010101" pitchFamily="2" charset="-122"/>
            </a:endParaRPr>
          </a:p>
          <a:p>
            <a:pPr lvl="0" fontAlgn="auto">
              <a:spcBef>
                <a:spcPts val="600"/>
              </a:spcBef>
              <a:spcAft>
                <a:spcPts val="0"/>
              </a:spcAft>
              <a:defRPr/>
            </a:pPr>
            <a:endParaRPr lang="en-US" altLang="zh-CN" sz="1600" b="1" strike="noStrike" noProof="1" dirty="0" smtClean="0">
              <a:latin typeface="宋体" panose="02010600030101010101" pitchFamily="2" charset="-122"/>
              <a:ea typeface="宋体" panose="02010600030101010101" pitchFamily="2" charset="-122"/>
            </a:endParaRPr>
          </a:p>
          <a:p>
            <a:pPr algn="just" fontAlgn="auto">
              <a:spcBef>
                <a:spcPts val="0"/>
              </a:spcBef>
              <a:spcAft>
                <a:spcPts val="600"/>
              </a:spcAft>
              <a:defRPr/>
            </a:pPr>
            <a:r>
              <a:rPr lang="en-US" altLang="zh-CN" sz="1400" b="1" strike="noStrike" noProof="1" dirty="0" smtClean="0">
                <a:latin typeface="宋体" panose="02010600030101010101" pitchFamily="2" charset="-122"/>
                <a:ea typeface="宋体" panose="02010600030101010101" pitchFamily="2" charset="-122"/>
                <a:cs typeface="+mn-cs"/>
                <a:sym typeface="+mn-ea"/>
              </a:rPr>
              <a:t>1</a:t>
            </a:r>
            <a:r>
              <a:rPr lang="zh-CN" altLang="en-US" sz="1400" b="1" strike="noStrike" noProof="1" dirty="0" smtClean="0">
                <a:latin typeface="宋体" panose="02010600030101010101" pitchFamily="2" charset="-122"/>
                <a:ea typeface="宋体" panose="02010600030101010101" pitchFamily="2" charset="-122"/>
                <a:cs typeface="+mn-cs"/>
                <a:sym typeface="+mn-ea"/>
              </a:rPr>
              <a:t>、表面处理：清洗、镀镍、镀徕、高</a:t>
            </a:r>
            <a:r>
              <a:rPr lang="en-US" altLang="zh-CN" sz="1400" b="1" strike="noStrike" noProof="1" dirty="0" smtClean="0">
                <a:latin typeface="宋体" panose="02010600030101010101" pitchFamily="2" charset="-122"/>
                <a:ea typeface="宋体" panose="02010600030101010101" pitchFamily="2" charset="-122"/>
                <a:cs typeface="+mn-cs"/>
                <a:sym typeface="+mn-ea"/>
              </a:rPr>
              <a:t>RRR</a:t>
            </a:r>
            <a:r>
              <a:rPr lang="zh-CN" altLang="en-US" sz="1400" b="1" strike="noStrike" noProof="1" dirty="0" smtClean="0">
                <a:latin typeface="宋体" panose="02010600030101010101" pitchFamily="2" charset="-122"/>
                <a:ea typeface="宋体" panose="02010600030101010101" pitchFamily="2" charset="-122"/>
                <a:cs typeface="+mn-cs"/>
                <a:sym typeface="+mn-ea"/>
              </a:rPr>
              <a:t>值镀铜、镀银、镀金等技术条件；</a:t>
            </a:r>
            <a:endParaRPr lang="en-US" altLang="zh-CN" sz="1400" b="1" strike="noStrike" noProof="1" dirty="0" smtClean="0">
              <a:latin typeface="宋体" panose="02010600030101010101" pitchFamily="2" charset="-122"/>
              <a:ea typeface="宋体" panose="02010600030101010101" pitchFamily="2" charset="-122"/>
              <a:sym typeface="+mn-ea"/>
            </a:endParaRPr>
          </a:p>
          <a:p>
            <a:pPr algn="just" fontAlgn="auto">
              <a:spcBef>
                <a:spcPts val="0"/>
              </a:spcBef>
              <a:spcAft>
                <a:spcPts val="600"/>
              </a:spcAft>
              <a:defRPr/>
            </a:pPr>
            <a:r>
              <a:rPr lang="en-US" altLang="zh-CN" sz="1400" b="1" strike="noStrike" noProof="1" dirty="0" smtClean="0">
                <a:latin typeface="宋体" panose="02010600030101010101" pitchFamily="2" charset="-122"/>
                <a:ea typeface="宋体" panose="02010600030101010101" pitchFamily="2" charset="-122"/>
                <a:cs typeface="+mn-cs"/>
                <a:sym typeface="+mn-ea"/>
              </a:rPr>
              <a:t>2</a:t>
            </a:r>
            <a:r>
              <a:rPr lang="zh-CN" altLang="en-US" sz="1400" b="1" strike="noStrike" noProof="1" dirty="0" smtClean="0">
                <a:latin typeface="宋体" panose="02010600030101010101" pitchFamily="2" charset="-122"/>
                <a:ea typeface="宋体" panose="02010600030101010101" pitchFamily="2" charset="-122"/>
                <a:cs typeface="+mn-cs"/>
                <a:sym typeface="+mn-ea"/>
              </a:rPr>
              <a:t>、焊接：电子束焊、激光焊、钎焊、高频焊、电阻焊、氩弧焊等焊接和热处理设备设施以及工艺条件；</a:t>
            </a:r>
            <a:endParaRPr lang="en-US" altLang="zh-CN" sz="1400" b="1" strike="noStrike" noProof="1" dirty="0" smtClean="0">
              <a:latin typeface="宋体" panose="02010600030101010101" pitchFamily="2" charset="-122"/>
              <a:ea typeface="宋体" panose="02010600030101010101" pitchFamily="2" charset="-122"/>
              <a:sym typeface="+mn-ea"/>
            </a:endParaRPr>
          </a:p>
          <a:p>
            <a:pPr algn="just" fontAlgn="auto">
              <a:spcBef>
                <a:spcPts val="0"/>
              </a:spcBef>
              <a:spcAft>
                <a:spcPts val="600"/>
              </a:spcAft>
              <a:defRPr/>
            </a:pPr>
            <a:r>
              <a:rPr lang="en-US" altLang="zh-CN" sz="1400" b="1" strike="noStrike" noProof="1" dirty="0" smtClean="0">
                <a:latin typeface="宋体" panose="02010600030101010101" pitchFamily="2" charset="-122"/>
                <a:ea typeface="宋体" panose="02010600030101010101" pitchFamily="2" charset="-122"/>
                <a:cs typeface="+mn-cs"/>
                <a:sym typeface="+mn-ea"/>
              </a:rPr>
              <a:t>3</a:t>
            </a:r>
            <a:r>
              <a:rPr lang="zh-CN" altLang="en-US" sz="1400" b="1" strike="noStrike" noProof="1" dirty="0" smtClean="0">
                <a:latin typeface="宋体" panose="02010600030101010101" pitchFamily="2" charset="-122"/>
                <a:ea typeface="宋体" panose="02010600030101010101" pitchFamily="2" charset="-122"/>
                <a:cs typeface="+mn-cs"/>
                <a:sym typeface="+mn-ea"/>
              </a:rPr>
              <a:t>、陶瓷制备：微波传输陶瓷、耐压陶瓷、微波衰减陶瓷等制备工艺体系；</a:t>
            </a:r>
            <a:endParaRPr lang="en-US" altLang="zh-CN" sz="1400" b="1" strike="noStrike" noProof="1" dirty="0" smtClean="0">
              <a:latin typeface="宋体" panose="02010600030101010101" pitchFamily="2" charset="-122"/>
              <a:ea typeface="宋体" panose="02010600030101010101" pitchFamily="2" charset="-122"/>
              <a:sym typeface="+mn-ea"/>
            </a:endParaRPr>
          </a:p>
          <a:p>
            <a:pPr algn="just" fontAlgn="auto">
              <a:spcBef>
                <a:spcPts val="0"/>
              </a:spcBef>
              <a:spcAft>
                <a:spcPts val="600"/>
              </a:spcAft>
              <a:defRPr/>
            </a:pPr>
            <a:r>
              <a:rPr lang="en-US" altLang="zh-CN" sz="1400" b="1" strike="noStrike" noProof="1" dirty="0" smtClean="0">
                <a:latin typeface="宋体" panose="02010600030101010101" pitchFamily="2" charset="-122"/>
                <a:ea typeface="宋体" panose="02010600030101010101" pitchFamily="2" charset="-122"/>
                <a:cs typeface="+mn-cs"/>
                <a:sym typeface="+mn-ea"/>
              </a:rPr>
              <a:t>4</a:t>
            </a:r>
            <a:r>
              <a:rPr lang="zh-CN" altLang="en-US" sz="1400" b="1" strike="noStrike" noProof="1" dirty="0" smtClean="0">
                <a:latin typeface="宋体" panose="02010600030101010101" pitchFamily="2" charset="-122"/>
                <a:ea typeface="宋体" panose="02010600030101010101" pitchFamily="2" charset="-122"/>
                <a:cs typeface="+mn-cs"/>
                <a:sym typeface="+mn-ea"/>
              </a:rPr>
              <a:t>、金属化方面：我们拥有</a:t>
            </a:r>
            <a:r>
              <a:rPr lang="en-US" altLang="zh-CN" sz="1400" b="1" strike="noStrike" noProof="1" dirty="0" smtClean="0">
                <a:latin typeface="宋体" panose="02010600030101010101" pitchFamily="2" charset="-122"/>
                <a:ea typeface="宋体" panose="02010600030101010101" pitchFamily="2" charset="-122"/>
                <a:cs typeface="+mn-cs"/>
                <a:sym typeface="+mn-ea"/>
              </a:rPr>
              <a:t>A95</a:t>
            </a:r>
            <a:r>
              <a:rPr lang="zh-CN" altLang="en-US" sz="1400" b="1" strike="noStrike" noProof="1" dirty="0" smtClean="0">
                <a:latin typeface="宋体" panose="02010600030101010101" pitchFamily="2" charset="-122"/>
                <a:ea typeface="宋体" panose="02010600030101010101" pitchFamily="2" charset="-122"/>
                <a:cs typeface="+mn-cs"/>
                <a:sym typeface="+mn-ea"/>
              </a:rPr>
              <a:t>瓷、</a:t>
            </a:r>
            <a:r>
              <a:rPr lang="en-US" altLang="zh-CN" sz="1400" b="1" strike="noStrike" noProof="1" dirty="0" smtClean="0">
                <a:latin typeface="宋体" panose="02010600030101010101" pitchFamily="2" charset="-122"/>
                <a:ea typeface="宋体" panose="02010600030101010101" pitchFamily="2" charset="-122"/>
                <a:cs typeface="+mn-cs"/>
                <a:sym typeface="+mn-ea"/>
              </a:rPr>
              <a:t>A99</a:t>
            </a:r>
            <a:r>
              <a:rPr lang="zh-CN" altLang="en-US" sz="1400" b="1" strike="noStrike" noProof="1" dirty="0" smtClean="0">
                <a:latin typeface="宋体" panose="02010600030101010101" pitchFamily="2" charset="-122"/>
                <a:ea typeface="宋体" panose="02010600030101010101" pitchFamily="2" charset="-122"/>
                <a:cs typeface="+mn-cs"/>
                <a:sym typeface="+mn-ea"/>
              </a:rPr>
              <a:t>瓷、氧化铝单晶瓷、</a:t>
            </a:r>
            <a:r>
              <a:rPr lang="en-US" altLang="zh-CN" sz="1400" b="1" strike="noStrike" noProof="1" dirty="0" err="1" smtClean="0">
                <a:latin typeface="宋体" panose="02010600030101010101" pitchFamily="2" charset="-122"/>
                <a:ea typeface="宋体" panose="02010600030101010101" pitchFamily="2" charset="-122"/>
                <a:cs typeface="+mn-cs"/>
                <a:sym typeface="+mn-ea"/>
              </a:rPr>
              <a:t>SiC</a:t>
            </a:r>
            <a:r>
              <a:rPr lang="zh-CN" altLang="en-US" sz="1400" b="1" strike="noStrike" noProof="1" dirty="0" smtClean="0">
                <a:latin typeface="宋体" panose="02010600030101010101" pitchFamily="2" charset="-122"/>
                <a:ea typeface="宋体" panose="02010600030101010101" pitchFamily="2" charset="-122"/>
                <a:cs typeface="+mn-cs"/>
                <a:sym typeface="+mn-ea"/>
              </a:rPr>
              <a:t>、</a:t>
            </a:r>
            <a:r>
              <a:rPr lang="en-US" altLang="zh-CN" sz="1400" b="1" strike="noStrike" noProof="1" dirty="0" err="1" smtClean="0">
                <a:latin typeface="宋体" panose="02010600030101010101" pitchFamily="2" charset="-122"/>
                <a:ea typeface="宋体" panose="02010600030101010101" pitchFamily="2" charset="-122"/>
                <a:cs typeface="+mn-cs"/>
                <a:sym typeface="+mn-ea"/>
              </a:rPr>
              <a:t>AlN</a:t>
            </a:r>
            <a:r>
              <a:rPr lang="zh-CN" altLang="en-US" sz="1400" b="1" strike="noStrike" noProof="1" dirty="0" smtClean="0">
                <a:latin typeface="宋体" panose="02010600030101010101" pitchFamily="2" charset="-122"/>
                <a:ea typeface="宋体" panose="02010600030101010101" pitchFamily="2" charset="-122"/>
                <a:cs typeface="+mn-cs"/>
                <a:sym typeface="+mn-ea"/>
              </a:rPr>
              <a:t>等陶瓷的金属化工艺体系；</a:t>
            </a:r>
            <a:endParaRPr lang="zh-CN" altLang="en-US" sz="1400" b="1" strike="noStrike" noProof="1" dirty="0" smtClean="0">
              <a:latin typeface="宋体" panose="02010600030101010101" pitchFamily="2" charset="-122"/>
              <a:ea typeface="宋体" panose="02010600030101010101" pitchFamily="2" charset="-122"/>
              <a:sym typeface="+mn-ea"/>
            </a:endParaRPr>
          </a:p>
        </p:txBody>
      </p:sp>
      <p:pic>
        <p:nvPicPr>
          <p:cNvPr id="20483" name="Picture 2"/>
          <p:cNvPicPr>
            <a:picLocks noChangeAspect="1"/>
          </p:cNvPicPr>
          <p:nvPr/>
        </p:nvPicPr>
        <p:blipFill>
          <a:blip r:embed="rId1"/>
          <a:srcRect l="35437" t="45499" r="21251" b="33501"/>
          <a:stretch>
            <a:fillRect/>
          </a:stretch>
        </p:blipFill>
        <p:spPr>
          <a:xfrm>
            <a:off x="323850" y="2349500"/>
            <a:ext cx="7920038" cy="2159000"/>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5" name="标题 1"/>
          <p:cNvSpPr>
            <a:spLocks noGrp="1"/>
          </p:cNvSpPr>
          <p:nvPr>
            <p:ph type="title"/>
          </p:nvPr>
        </p:nvSpPr>
        <p:spPr>
          <a:xfrm>
            <a:off x="928688" y="71438"/>
            <a:ext cx="7497762" cy="725487"/>
          </a:xfrm>
        </p:spPr>
        <p:txBody>
          <a:bodyPr vert="horz" wrap="square" lIns="0" tIns="45720" rIns="0" bIns="0" anchor="b" anchorCtr="0"/>
          <a:p>
            <a:r>
              <a:rPr lang="zh-CN" altLang="en-US" dirty="0"/>
              <a:t>微波真空事业部简介</a:t>
            </a:r>
            <a:endParaRPr lang="zh-CN" altLang="en-US" dirty="0"/>
          </a:p>
        </p:txBody>
      </p:sp>
      <p:grpSp>
        <p:nvGrpSpPr>
          <p:cNvPr id="21506" name="组合 4"/>
          <p:cNvGrpSpPr/>
          <p:nvPr/>
        </p:nvGrpSpPr>
        <p:grpSpPr>
          <a:xfrm>
            <a:off x="6084888" y="1628775"/>
            <a:ext cx="2776537" cy="3960813"/>
            <a:chOff x="7628119" y="1214422"/>
            <a:chExt cx="3467747" cy="5090795"/>
          </a:xfrm>
        </p:grpSpPr>
        <p:pic>
          <p:nvPicPr>
            <p:cNvPr id="21507" name="图片 5" descr="IMG_0444"/>
            <p:cNvPicPr>
              <a:picLocks noChangeAspect="1"/>
            </p:cNvPicPr>
            <p:nvPr/>
          </p:nvPicPr>
          <p:blipFill>
            <a:blip r:embed="rId1">
              <a:lum bright="23999" contrast="11999"/>
            </a:blip>
            <a:stretch>
              <a:fillRect/>
            </a:stretch>
          </p:blipFill>
          <p:spPr>
            <a:xfrm>
              <a:off x="7628119" y="1214422"/>
              <a:ext cx="1751965" cy="1525270"/>
            </a:xfrm>
            <a:prstGeom prst="rect">
              <a:avLst/>
            </a:prstGeom>
            <a:noFill/>
            <a:ln w="9525">
              <a:noFill/>
            </a:ln>
          </p:spPr>
        </p:pic>
        <p:pic>
          <p:nvPicPr>
            <p:cNvPr id="21508" name="图片 6" descr="矢网1"/>
            <p:cNvPicPr>
              <a:picLocks noChangeAspect="1"/>
            </p:cNvPicPr>
            <p:nvPr/>
          </p:nvPicPr>
          <p:blipFill>
            <a:blip r:embed="rId2">
              <a:lum bright="17999" contrast="11999"/>
            </a:blip>
            <a:stretch>
              <a:fillRect/>
            </a:stretch>
          </p:blipFill>
          <p:spPr>
            <a:xfrm>
              <a:off x="7629389" y="4779312"/>
              <a:ext cx="1751965" cy="1525905"/>
            </a:xfrm>
            <a:prstGeom prst="rect">
              <a:avLst/>
            </a:prstGeom>
            <a:noFill/>
            <a:ln w="9525">
              <a:noFill/>
            </a:ln>
          </p:spPr>
        </p:pic>
        <p:pic>
          <p:nvPicPr>
            <p:cNvPr id="21509" name="图片 7" descr="IMG_0447"/>
            <p:cNvPicPr>
              <a:picLocks noChangeAspect="1"/>
            </p:cNvPicPr>
            <p:nvPr/>
          </p:nvPicPr>
          <p:blipFill>
            <a:blip r:embed="rId3"/>
            <a:srcRect t="26877"/>
            <a:stretch>
              <a:fillRect/>
            </a:stretch>
          </p:blipFill>
          <p:spPr>
            <a:xfrm>
              <a:off x="7628119" y="3120057"/>
              <a:ext cx="1751330" cy="1348105"/>
            </a:xfrm>
            <a:prstGeom prst="rect">
              <a:avLst/>
            </a:prstGeom>
            <a:noFill/>
            <a:ln w="9525">
              <a:noFill/>
            </a:ln>
          </p:spPr>
        </p:pic>
        <p:pic>
          <p:nvPicPr>
            <p:cNvPr id="21510" name="图片 8" descr="IMG_0438"/>
            <p:cNvPicPr>
              <a:picLocks noChangeAspect="1"/>
            </p:cNvPicPr>
            <p:nvPr/>
          </p:nvPicPr>
          <p:blipFill>
            <a:blip r:embed="rId4"/>
            <a:stretch>
              <a:fillRect/>
            </a:stretch>
          </p:blipFill>
          <p:spPr>
            <a:xfrm>
              <a:off x="9381354" y="3120057"/>
              <a:ext cx="1652905" cy="1348740"/>
            </a:xfrm>
            <a:prstGeom prst="rect">
              <a:avLst/>
            </a:prstGeom>
            <a:noFill/>
            <a:ln w="9525">
              <a:noFill/>
            </a:ln>
          </p:spPr>
        </p:pic>
        <p:pic>
          <p:nvPicPr>
            <p:cNvPr id="21511" name="图片 10" descr="万能材料试验仪"/>
            <p:cNvPicPr>
              <a:picLocks noChangeAspect="1"/>
            </p:cNvPicPr>
            <p:nvPr/>
          </p:nvPicPr>
          <p:blipFill>
            <a:blip r:embed="rId5"/>
            <a:srcRect l="19186" r="8997"/>
            <a:stretch>
              <a:fillRect/>
            </a:stretch>
          </p:blipFill>
          <p:spPr>
            <a:xfrm>
              <a:off x="9381354" y="1214422"/>
              <a:ext cx="1652905" cy="1557020"/>
            </a:xfrm>
            <a:prstGeom prst="rect">
              <a:avLst/>
            </a:prstGeom>
            <a:noFill/>
            <a:ln w="9525">
              <a:noFill/>
            </a:ln>
          </p:spPr>
        </p:pic>
        <p:pic>
          <p:nvPicPr>
            <p:cNvPr id="21512" name="图片 5" descr="测试车间.JPG"/>
            <p:cNvPicPr>
              <a:picLocks noChangeAspect="1"/>
            </p:cNvPicPr>
            <p:nvPr/>
          </p:nvPicPr>
          <p:blipFill>
            <a:blip r:embed="rId6"/>
            <a:stretch>
              <a:fillRect/>
            </a:stretch>
          </p:blipFill>
          <p:spPr>
            <a:xfrm>
              <a:off x="9309916" y="4786322"/>
              <a:ext cx="1785950" cy="1500195"/>
            </a:xfrm>
            <a:prstGeom prst="rect">
              <a:avLst/>
            </a:prstGeom>
            <a:noFill/>
            <a:ln w="9525">
              <a:noFill/>
            </a:ln>
          </p:spPr>
        </p:pic>
      </p:grpSp>
      <p:sp>
        <p:nvSpPr>
          <p:cNvPr id="13" name="矩形 6"/>
          <p:cNvSpPr>
            <a:spLocks noChangeArrowheads="1"/>
          </p:cNvSpPr>
          <p:nvPr/>
        </p:nvSpPr>
        <p:spPr bwMode="auto">
          <a:xfrm>
            <a:off x="468313" y="1412875"/>
            <a:ext cx="5399088" cy="4427538"/>
          </a:xfrm>
          <a:prstGeom prst="rect">
            <a:avLst/>
          </a:prstGeom>
          <a:noFill/>
          <a:ln w="9525">
            <a:noFill/>
            <a:miter lim="800000"/>
          </a:ln>
        </p:spPr>
        <p:txBody>
          <a:bodyPr wrap="square">
            <a:spAutoFit/>
          </a:bodyPr>
          <a:lstStyle/>
          <a:p>
            <a:pPr lvl="0" algn="just" fontAlgn="auto">
              <a:spcBef>
                <a:spcPts val="0"/>
              </a:spcBef>
              <a:spcAft>
                <a:spcPts val="600"/>
              </a:spcAft>
              <a:defRPr/>
            </a:pPr>
            <a:r>
              <a:rPr lang="en-US" altLang="zh-CN" b="1" strike="noStrike" noProof="1" dirty="0" smtClean="0">
                <a:latin typeface="宋体" panose="02010600030101010101" pitchFamily="2" charset="-122"/>
                <a:ea typeface="宋体" panose="02010600030101010101" pitchFamily="2" charset="-122"/>
                <a:cs typeface="+mn-cs"/>
              </a:rPr>
              <a:t>5</a:t>
            </a:r>
            <a:r>
              <a:rPr lang="zh-CN" altLang="en-US" b="1" strike="noStrike" noProof="1" dirty="0" smtClean="0">
                <a:latin typeface="宋体" panose="02010600030101010101" pitchFamily="2" charset="-122"/>
                <a:ea typeface="宋体" panose="02010600030101010101" pitchFamily="2" charset="-122"/>
                <a:cs typeface="+mn-cs"/>
              </a:rPr>
              <a:t>、检测条件：</a:t>
            </a:r>
            <a:endParaRPr lang="en-US" altLang="zh-CN" b="1" strike="noStrike" noProof="1" dirty="0" smtClean="0">
              <a:latin typeface="宋体" panose="02010600030101010101" pitchFamily="2" charset="-122"/>
              <a:ea typeface="宋体" panose="02010600030101010101" pitchFamily="2" charset="-122"/>
            </a:endParaRPr>
          </a:p>
          <a:p>
            <a:pPr lvl="0" algn="just" fontAlgn="auto">
              <a:spcBef>
                <a:spcPts val="0"/>
              </a:spcBef>
              <a:spcAft>
                <a:spcPts val="600"/>
              </a:spcAft>
              <a:defRPr/>
            </a:pPr>
            <a:r>
              <a:rPr lang="zh-CN" altLang="en-US" b="1" strike="noStrike" noProof="1" dirty="0" smtClean="0">
                <a:latin typeface="宋体" panose="02010600030101010101" pitchFamily="2" charset="-122"/>
                <a:ea typeface="宋体" panose="02010600030101010101" pitchFamily="2" charset="-122"/>
                <a:cs typeface="+mn-cs"/>
              </a:rPr>
              <a:t>机械尺寸检测：投影仪、万能工具显微镜、三维测量仪、二次源、膜厚测试仪；</a:t>
            </a:r>
            <a:endParaRPr lang="zh-CN" altLang="en-US" b="1" strike="noStrike" noProof="1" dirty="0" smtClean="0">
              <a:latin typeface="宋体" panose="02010600030101010101" pitchFamily="2" charset="-122"/>
              <a:ea typeface="宋体" panose="02010600030101010101" pitchFamily="2" charset="-122"/>
            </a:endParaRPr>
          </a:p>
          <a:p>
            <a:pPr lvl="0" algn="just" fontAlgn="auto">
              <a:spcBef>
                <a:spcPts val="0"/>
              </a:spcBef>
              <a:spcAft>
                <a:spcPts val="600"/>
              </a:spcAft>
              <a:defRPr/>
            </a:pPr>
            <a:r>
              <a:rPr lang="zh-CN" altLang="en-US" b="1" strike="noStrike" noProof="1" dirty="0" smtClean="0">
                <a:latin typeface="宋体" panose="02010600030101010101" pitchFamily="2" charset="-122"/>
                <a:ea typeface="宋体" panose="02010600030101010101" pitchFamily="2" charset="-122"/>
                <a:cs typeface="+mn-cs"/>
              </a:rPr>
              <a:t>微波性能检测：矢量网络分析仪；</a:t>
            </a:r>
            <a:endParaRPr lang="zh-CN" altLang="en-US" b="1" strike="noStrike" noProof="1" dirty="0" smtClean="0">
              <a:latin typeface="宋体" panose="02010600030101010101" pitchFamily="2" charset="-122"/>
              <a:ea typeface="宋体" panose="02010600030101010101" pitchFamily="2" charset="-122"/>
            </a:endParaRPr>
          </a:p>
          <a:p>
            <a:pPr lvl="0" algn="just" fontAlgn="auto">
              <a:spcBef>
                <a:spcPts val="0"/>
              </a:spcBef>
              <a:spcAft>
                <a:spcPts val="600"/>
              </a:spcAft>
              <a:defRPr/>
            </a:pPr>
            <a:r>
              <a:rPr lang="zh-CN" altLang="en-US" b="1" strike="noStrike" noProof="1" dirty="0" smtClean="0">
                <a:latin typeface="宋体" panose="02010600030101010101" pitchFamily="2" charset="-122"/>
                <a:ea typeface="宋体" panose="02010600030101010101" pitchFamily="2" charset="-122"/>
                <a:cs typeface="+mn-cs"/>
              </a:rPr>
              <a:t>真空检测：氦质谱检漏仪、四极质谱仪。</a:t>
            </a:r>
            <a:endParaRPr lang="zh-CN" altLang="en-US" b="1" strike="noStrike" noProof="1" dirty="0" smtClean="0">
              <a:latin typeface="宋体" panose="02010600030101010101" pitchFamily="2" charset="-122"/>
              <a:ea typeface="宋体" panose="02010600030101010101" pitchFamily="2" charset="-122"/>
            </a:endParaRPr>
          </a:p>
          <a:p>
            <a:pPr lvl="0" algn="just" fontAlgn="auto">
              <a:spcAft>
                <a:spcPts val="600"/>
              </a:spcAft>
              <a:defRPr/>
            </a:pPr>
            <a:r>
              <a:rPr lang="en-US" altLang="zh-CN" b="1" strike="noStrike" noProof="1" dirty="0" smtClean="0">
                <a:latin typeface="宋体" panose="02010600030101010101" pitchFamily="2" charset="-122"/>
                <a:ea typeface="宋体" panose="02010600030101010101" pitchFamily="2" charset="-122"/>
                <a:cs typeface="+mn-cs"/>
              </a:rPr>
              <a:t>6</a:t>
            </a:r>
            <a:r>
              <a:rPr lang="zh-CN" altLang="en-US" b="1" strike="noStrike" noProof="1" dirty="0" smtClean="0">
                <a:latin typeface="宋体" panose="02010600030101010101" pitchFamily="2" charset="-122"/>
                <a:ea typeface="宋体" panose="02010600030101010101" pitchFamily="2" charset="-122"/>
                <a:cs typeface="+mn-cs"/>
              </a:rPr>
              <a:t>、</a:t>
            </a:r>
            <a:r>
              <a:rPr lang="zh-CN" altLang="en-US" b="1" strike="noStrike" noProof="1" dirty="0">
                <a:latin typeface="宋体" panose="02010600030101010101" pitchFamily="2" charset="-122"/>
                <a:ea typeface="宋体" panose="02010600030101010101" pitchFamily="2" charset="-122"/>
                <a:cs typeface="+mn-cs"/>
              </a:rPr>
              <a:t>阴极的设计加工：我部门具有完整的钡钨阴极研制工艺技术体系，具备独立的阴极研制</a:t>
            </a:r>
            <a:r>
              <a:rPr lang="zh-CN" altLang="en-US" b="1" strike="noStrike" noProof="1" dirty="0" smtClean="0">
                <a:latin typeface="宋体" panose="02010600030101010101" pitchFamily="2" charset="-122"/>
                <a:ea typeface="宋体" panose="02010600030101010101" pitchFamily="2" charset="-122"/>
                <a:cs typeface="+mn-cs"/>
              </a:rPr>
              <a:t>能力，共有生产测试设备</a:t>
            </a:r>
            <a:r>
              <a:rPr lang="en-US" altLang="zh-CN" b="1" strike="noStrike" noProof="1" dirty="0" smtClean="0">
                <a:latin typeface="宋体" panose="02010600030101010101" pitchFamily="2" charset="-122"/>
                <a:ea typeface="宋体" panose="02010600030101010101" pitchFamily="2" charset="-122"/>
                <a:cs typeface="+mn-cs"/>
              </a:rPr>
              <a:t>40</a:t>
            </a:r>
            <a:r>
              <a:rPr lang="zh-CN" altLang="en-US" b="1" strike="noStrike" noProof="1" dirty="0" smtClean="0">
                <a:latin typeface="宋体" panose="02010600030101010101" pitchFamily="2" charset="-122"/>
                <a:ea typeface="宋体" panose="02010600030101010101" pitchFamily="2" charset="-122"/>
                <a:cs typeface="+mn-cs"/>
              </a:rPr>
              <a:t>余台（套），并配备有独立的万级净化装配车间。</a:t>
            </a:r>
            <a:endParaRPr lang="zh-CN" altLang="en-US" b="1" strike="noStrike" noProof="1" dirty="0" smtClean="0">
              <a:latin typeface="宋体" panose="02010600030101010101" pitchFamily="2" charset="-122"/>
              <a:ea typeface="宋体" panose="02010600030101010101" pitchFamily="2" charset="-122"/>
            </a:endParaRPr>
          </a:p>
          <a:p>
            <a:pPr marL="342900" lvl="0" indent="-342900" algn="just" fontAlgn="auto">
              <a:spcAft>
                <a:spcPts val="600"/>
              </a:spcAft>
              <a:buFont typeface="Wingdings" panose="05000000000000000000" charset="0"/>
              <a:buChar char="u"/>
              <a:defRPr/>
            </a:pPr>
            <a:r>
              <a:rPr lang="zh-CN" altLang="en-US" b="1" strike="noStrike" noProof="1" dirty="0" smtClean="0">
                <a:latin typeface="宋体" panose="02010600030101010101" pitchFamily="2" charset="-122"/>
                <a:ea typeface="宋体" panose="02010600030101010101" pitchFamily="2" charset="-122"/>
                <a:cs typeface="+mn-cs"/>
              </a:rPr>
              <a:t>灯丝制作条件有</a:t>
            </a:r>
            <a:r>
              <a:rPr lang="zh-CN" altLang="en-US" b="1" strike="noStrike" noProof="1" dirty="0">
                <a:latin typeface="宋体" panose="02010600030101010101" pitchFamily="2" charset="-122"/>
                <a:ea typeface="宋体" panose="02010600030101010101" pitchFamily="2" charset="-122"/>
                <a:cs typeface="+mn-cs"/>
              </a:rPr>
              <a:t>绕丝机</a:t>
            </a:r>
            <a:r>
              <a:rPr lang="zh-CN" altLang="en-US" b="1" strike="noStrike" noProof="1" dirty="0" smtClean="0">
                <a:latin typeface="宋体" panose="02010600030101010101" pitchFamily="2" charset="-122"/>
                <a:ea typeface="宋体" panose="02010600030101010101" pitchFamily="2" charset="-122"/>
                <a:cs typeface="+mn-cs"/>
              </a:rPr>
              <a:t>、灯丝烧结炉、灯丝电泳设备等；</a:t>
            </a:r>
            <a:endParaRPr lang="zh-CN" altLang="en-US" b="1" strike="noStrike" noProof="1" dirty="0" smtClean="0">
              <a:latin typeface="宋体" panose="02010600030101010101" pitchFamily="2" charset="-122"/>
              <a:ea typeface="宋体" panose="02010600030101010101" pitchFamily="2" charset="-122"/>
            </a:endParaRPr>
          </a:p>
          <a:p>
            <a:pPr marL="342900" lvl="0" indent="-342900" algn="just" fontAlgn="auto">
              <a:spcAft>
                <a:spcPts val="600"/>
              </a:spcAft>
              <a:buFont typeface="Wingdings" panose="05000000000000000000" charset="0"/>
              <a:buChar char="u"/>
              <a:defRPr/>
            </a:pPr>
            <a:r>
              <a:rPr lang="zh-CN" altLang="en-US" b="1" strike="noStrike" noProof="1" dirty="0" smtClean="0">
                <a:latin typeface="宋体" panose="02010600030101010101" pitchFamily="2" charset="-122"/>
                <a:ea typeface="宋体" panose="02010600030101010101" pitchFamily="2" charset="-122"/>
                <a:cs typeface="+mn-cs"/>
              </a:rPr>
              <a:t>发射体制备条件有阴极压制设备、钨网炉、浸</a:t>
            </a:r>
            <a:r>
              <a:rPr lang="zh-CN" altLang="en-US" b="1" strike="noStrike" noProof="1" dirty="0">
                <a:latin typeface="宋体" panose="02010600030101010101" pitchFamily="2" charset="-122"/>
                <a:ea typeface="宋体" panose="02010600030101010101" pitchFamily="2" charset="-122"/>
                <a:cs typeface="+mn-cs"/>
              </a:rPr>
              <a:t>盐炉、镀膜机</a:t>
            </a:r>
            <a:r>
              <a:rPr lang="zh-CN" altLang="en-US" b="1" strike="noStrike" noProof="1" dirty="0" smtClean="0">
                <a:latin typeface="宋体" panose="02010600030101010101" pitchFamily="2" charset="-122"/>
                <a:ea typeface="宋体" panose="02010600030101010101" pitchFamily="2" charset="-122"/>
                <a:cs typeface="+mn-cs"/>
              </a:rPr>
              <a:t>、阴极专用数控车床、孔隙度测试仪等设备；</a:t>
            </a:r>
            <a:endParaRPr lang="zh-CN" altLang="en-US" b="1" strike="noStrike" noProof="1" dirty="0">
              <a:latin typeface="宋体" panose="02010600030101010101" pitchFamily="2" charset="-122"/>
              <a:ea typeface="宋体"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内容占位符 2"/>
          <p:cNvSpPr>
            <a:spLocks noGrp="1"/>
          </p:cNvSpPr>
          <p:nvPr>
            <p:ph idx="1"/>
          </p:nvPr>
        </p:nvSpPr>
        <p:spPr>
          <a:xfrm>
            <a:off x="2000250" y="1143000"/>
            <a:ext cx="6316663" cy="5094288"/>
          </a:xfrm>
        </p:spPr>
        <p:txBody>
          <a:bodyPr vert="horz" wrap="square" lIns="91440" tIns="45720" rIns="91440" bIns="45720" anchor="t" anchorCtr="0"/>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公司简介</a:t>
            </a:r>
            <a:endParaRPr lang="en-US" altLang="zh-CN" sz="2800" b="1" dirty="0">
              <a:solidFill>
                <a:srgbClr val="FF0000"/>
              </a:solidFill>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微波真空事业部简介</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solidFill>
                  <a:srgbClr val="FF0000"/>
                </a:solidFill>
                <a:latin typeface="华文楷体" panose="02010600040101010101" pitchFamily="2" charset="-122"/>
                <a:ea typeface="华文楷体" panose="02010600040101010101" pitchFamily="2" charset="-122"/>
                <a:sym typeface="宋体" panose="02010600030101010101" pitchFamily="2" charset="-122"/>
              </a:rPr>
              <a:t>微波真空功率器件</a:t>
            </a:r>
            <a:r>
              <a:rPr lang="zh-CN" altLang="en-US" sz="2800" b="1" dirty="0">
                <a:solidFill>
                  <a:srgbClr val="FF0000"/>
                </a:solidFill>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sym typeface="宋体" panose="02010600030101010101" pitchFamily="2" charset="-122"/>
              </a:rPr>
              <a:t>微波真空无源器件</a:t>
            </a:r>
            <a:r>
              <a:rPr lang="zh-CN" altLang="en-US" sz="2800" b="1" dirty="0">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其他</a:t>
            </a:r>
            <a:r>
              <a:rPr lang="zh-CN" altLang="en-US" sz="2800" b="1" dirty="0">
                <a:latin typeface="华文楷体" panose="02010600040101010101" pitchFamily="2" charset="-122"/>
                <a:ea typeface="华文楷体" panose="02010600040101010101" pitchFamily="2" charset="-122"/>
                <a:sym typeface="宋体" panose="02010600030101010101" pitchFamily="2" charset="-122"/>
              </a:rPr>
              <a:t>微波真空器件</a:t>
            </a:r>
            <a:r>
              <a:rPr lang="zh-CN" altLang="en-US" sz="2800" b="1" dirty="0">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微波真空器件通用工艺和设施</a:t>
            </a:r>
            <a:endParaRPr lang="zh-CN" altLang="en-US" sz="2800" b="1" dirty="0">
              <a:latin typeface="黑体" panose="02010609060101010101" pitchFamily="49" charset="-122"/>
              <a:ea typeface="黑体" panose="02010609060101010101" pitchFamily="49" charset="-122"/>
            </a:endParaRPr>
          </a:p>
        </p:txBody>
      </p:sp>
      <p:sp>
        <p:nvSpPr>
          <p:cNvPr id="22530" name="标题 2"/>
          <p:cNvSpPr>
            <a:spLocks noGrp="1"/>
          </p:cNvSpPr>
          <p:nvPr>
            <p:ph type="title"/>
          </p:nvPr>
        </p:nvSpPr>
        <p:spPr/>
        <p:txBody>
          <a:bodyPr vert="horz" wrap="square" lIns="91440" tIns="45720" rIns="91440" bIns="45720" anchor="ctr" anchorCtr="0"/>
          <a:p>
            <a:r>
              <a:rPr lang="zh-CN" altLang="en-US" dirty="0"/>
              <a:t>目  录</a:t>
            </a:r>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标题 1"/>
          <p:cNvSpPr>
            <a:spLocks noGrp="1"/>
          </p:cNvSpPr>
          <p:nvPr>
            <p:ph type="title"/>
          </p:nvPr>
        </p:nvSpPr>
        <p:spPr>
          <a:xfrm>
            <a:off x="642938" y="-73025"/>
            <a:ext cx="7497762" cy="796925"/>
          </a:xfrm>
        </p:spPr>
        <p:txBody>
          <a:bodyPr vert="horz" wrap="square" lIns="0" tIns="45720" rIns="0" bIns="0" anchor="b" anchorCtr="0"/>
          <a:p>
            <a:r>
              <a:rPr lang="zh-CN" altLang="en-US" sz="4000" dirty="0"/>
              <a:t>微波真空功率器件产品展示</a:t>
            </a:r>
            <a:endParaRPr lang="zh-CN" altLang="en-US" sz="4000" dirty="0"/>
          </a:p>
        </p:txBody>
      </p:sp>
      <p:sp>
        <p:nvSpPr>
          <p:cNvPr id="24578" name="Rectangle 2"/>
          <p:cNvSpPr/>
          <p:nvPr/>
        </p:nvSpPr>
        <p:spPr>
          <a:xfrm>
            <a:off x="0" y="0"/>
            <a:ext cx="9144000" cy="0"/>
          </a:xfrm>
          <a:prstGeom prst="rect">
            <a:avLst/>
          </a:prstGeom>
          <a:noFill/>
          <a:ln w="9525">
            <a:noFill/>
          </a:ln>
        </p:spPr>
        <p:txBody>
          <a:bodyPr wrap="none" anchor="ctr" anchorCtr="0">
            <a:spAutoFit/>
          </a:bodyPr>
          <a:p>
            <a:endParaRPr lang="zh-CN" altLang="en-US" dirty="0">
              <a:latin typeface="Constantia" panose="02030602050306030303" pitchFamily="18" charset="0"/>
              <a:ea typeface="宋体" panose="02010600030101010101" pitchFamily="2" charset="-122"/>
            </a:endParaRPr>
          </a:p>
        </p:txBody>
      </p:sp>
      <p:sp>
        <p:nvSpPr>
          <p:cNvPr id="24579" name="Rectangle 4"/>
          <p:cNvSpPr/>
          <p:nvPr/>
        </p:nvSpPr>
        <p:spPr>
          <a:xfrm>
            <a:off x="0" y="0"/>
            <a:ext cx="9144000" cy="0"/>
          </a:xfrm>
          <a:prstGeom prst="rect">
            <a:avLst/>
          </a:prstGeom>
          <a:noFill/>
          <a:ln w="9525">
            <a:noFill/>
          </a:ln>
        </p:spPr>
        <p:txBody>
          <a:bodyPr wrap="none" anchor="ctr" anchorCtr="0">
            <a:spAutoFit/>
          </a:bodyPr>
          <a:p>
            <a:endParaRPr lang="zh-CN" altLang="en-US" dirty="0">
              <a:latin typeface="Constantia" panose="02030602050306030303" pitchFamily="18" charset="0"/>
              <a:ea typeface="宋体" panose="02010600030101010101" pitchFamily="2" charset="-122"/>
            </a:endParaRPr>
          </a:p>
        </p:txBody>
      </p:sp>
      <p:pic>
        <p:nvPicPr>
          <p:cNvPr id="24580" name="图片 16" descr="bm-6091多注"/>
          <p:cNvPicPr>
            <a:picLocks noChangeAspect="1"/>
          </p:cNvPicPr>
          <p:nvPr/>
        </p:nvPicPr>
        <p:blipFill>
          <a:blip r:embed="rId1"/>
          <a:srcRect l="1923" t="7191" r="-2382" b="10364"/>
          <a:stretch>
            <a:fillRect/>
          </a:stretch>
        </p:blipFill>
        <p:spPr>
          <a:xfrm>
            <a:off x="742950" y="4035425"/>
            <a:ext cx="1949450" cy="835025"/>
          </a:xfrm>
          <a:prstGeom prst="rect">
            <a:avLst/>
          </a:prstGeom>
          <a:noFill/>
          <a:ln w="9525">
            <a:noFill/>
          </a:ln>
        </p:spPr>
      </p:pic>
      <p:pic>
        <p:nvPicPr>
          <p:cNvPr id="24581" name="图片 26"/>
          <p:cNvPicPr>
            <a:picLocks noChangeAspect="1"/>
          </p:cNvPicPr>
          <p:nvPr/>
        </p:nvPicPr>
        <p:blipFill>
          <a:blip r:embed="rId2"/>
          <a:stretch>
            <a:fillRect/>
          </a:stretch>
        </p:blipFill>
        <p:spPr>
          <a:xfrm>
            <a:off x="744538" y="4870450"/>
            <a:ext cx="1897062" cy="811213"/>
          </a:xfrm>
          <a:prstGeom prst="rect">
            <a:avLst/>
          </a:prstGeom>
          <a:noFill/>
          <a:ln w="9525">
            <a:noFill/>
          </a:ln>
        </p:spPr>
      </p:pic>
      <p:pic>
        <p:nvPicPr>
          <p:cNvPr id="24582" name="内容占位符 10" descr="双模"/>
          <p:cNvPicPr/>
          <p:nvPr/>
        </p:nvPicPr>
        <p:blipFill>
          <a:blip r:embed="rId3"/>
          <a:stretch>
            <a:fillRect/>
          </a:stretch>
        </p:blipFill>
        <p:spPr>
          <a:xfrm>
            <a:off x="744538" y="3398838"/>
            <a:ext cx="1897062" cy="649287"/>
          </a:xfrm>
          <a:prstGeom prst="rect">
            <a:avLst/>
          </a:prstGeom>
          <a:noFill/>
          <a:ln w="9525">
            <a:noFill/>
          </a:ln>
        </p:spPr>
      </p:pic>
      <p:sp>
        <p:nvSpPr>
          <p:cNvPr id="24583" name="文本框 2"/>
          <p:cNvSpPr txBox="1"/>
          <p:nvPr/>
        </p:nvSpPr>
        <p:spPr>
          <a:xfrm>
            <a:off x="693738" y="1700213"/>
            <a:ext cx="2540000" cy="1198562"/>
          </a:xfrm>
          <a:prstGeom prst="rect">
            <a:avLst/>
          </a:prstGeom>
          <a:noFill/>
          <a:ln w="9525">
            <a:noFill/>
          </a:ln>
        </p:spPr>
        <p:txBody>
          <a:bodyPr wrap="square" anchor="t" anchorCtr="0">
            <a:spAutoFit/>
          </a:bodyPr>
          <a:p>
            <a:pPr marL="285750" indent="-285750" algn="just">
              <a:lnSpc>
                <a:spcPct val="150000"/>
              </a:lnSpc>
              <a:buFont typeface="Wingdings" panose="05000000000000000000" charset="0"/>
              <a:buChar char="l"/>
            </a:pPr>
            <a:r>
              <a:rPr lang="zh-CN" altLang="en-US" sz="1600" b="1" dirty="0">
                <a:latin typeface="黑体" panose="02010609060101010101" pitchFamily="49" charset="-122"/>
                <a:ea typeface="黑体" panose="02010609060101010101" pitchFamily="49" charset="-122"/>
                <a:sym typeface="宋体" panose="02010600030101010101" pitchFamily="2" charset="-122"/>
              </a:rPr>
              <a:t>单注耦合腔行波管</a:t>
            </a:r>
            <a:endParaRPr lang="zh-CN" altLang="en-US" sz="1600" b="1" dirty="0">
              <a:latin typeface="黑体" panose="02010609060101010101" pitchFamily="49" charset="-122"/>
              <a:ea typeface="黑体" panose="02010609060101010101" pitchFamily="49" charset="-122"/>
              <a:sym typeface="宋体" panose="02010600030101010101" pitchFamily="2" charset="-122"/>
            </a:endParaRPr>
          </a:p>
          <a:p>
            <a:pPr marL="285750" indent="-285750" algn="just">
              <a:lnSpc>
                <a:spcPct val="150000"/>
              </a:lnSpc>
              <a:buFont typeface="Wingdings" panose="05000000000000000000" pitchFamily="2" charset="2"/>
              <a:buChar char="l"/>
            </a:pPr>
            <a:r>
              <a:rPr lang="zh-CN" altLang="en-US" sz="1600" b="1" dirty="0">
                <a:latin typeface="黑体" panose="02010609060101010101" pitchFamily="49" charset="-122"/>
                <a:ea typeface="黑体" panose="02010609060101010101" pitchFamily="49" charset="-122"/>
                <a:sym typeface="宋体" panose="02010600030101010101" pitchFamily="2" charset="-122"/>
              </a:rPr>
              <a:t>多注耦合腔行波管</a:t>
            </a:r>
            <a:endParaRPr lang="zh-CN" altLang="en-US" sz="1600" b="1" dirty="0">
              <a:latin typeface="黑体" panose="02010609060101010101" pitchFamily="49" charset="-122"/>
              <a:ea typeface="黑体" panose="02010609060101010101" pitchFamily="49" charset="-122"/>
              <a:sym typeface="宋体" panose="02010600030101010101" pitchFamily="2" charset="-122"/>
            </a:endParaRPr>
          </a:p>
          <a:p>
            <a:pPr marL="285750" indent="-285750" algn="just">
              <a:lnSpc>
                <a:spcPct val="150000"/>
              </a:lnSpc>
              <a:buFont typeface="Wingdings" panose="05000000000000000000" pitchFamily="2" charset="2"/>
              <a:buChar char="l"/>
            </a:pPr>
            <a:r>
              <a:rPr lang="zh-CN" altLang="en-US" sz="1600" b="1" dirty="0">
                <a:latin typeface="黑体" panose="02010609060101010101" pitchFamily="49" charset="-122"/>
                <a:ea typeface="黑体" panose="02010609060101010101" pitchFamily="49" charset="-122"/>
                <a:sym typeface="宋体" panose="02010600030101010101" pitchFamily="2" charset="-122"/>
              </a:rPr>
              <a:t>螺旋线行波管</a:t>
            </a:r>
            <a:endParaRPr lang="zh-CN" altLang="en-US" sz="1600" b="1" dirty="0">
              <a:latin typeface="黑体" panose="02010609060101010101" pitchFamily="49" charset="-122"/>
              <a:ea typeface="黑体" panose="02010609060101010101" pitchFamily="49" charset="-122"/>
              <a:sym typeface="宋体" panose="02010600030101010101" pitchFamily="2" charset="-122"/>
            </a:endParaRPr>
          </a:p>
        </p:txBody>
      </p:sp>
      <p:graphicFrame>
        <p:nvGraphicFramePr>
          <p:cNvPr id="4" name="表格 3"/>
          <p:cNvGraphicFramePr/>
          <p:nvPr/>
        </p:nvGraphicFramePr>
        <p:xfrm>
          <a:off x="741363" y="1246188"/>
          <a:ext cx="1774825" cy="390525"/>
        </p:xfrm>
        <a:graphic>
          <a:graphicData uri="http://schemas.openxmlformats.org/drawingml/2006/table">
            <a:tbl>
              <a:tblPr firstRow="1" bandRow="1">
                <a:tableStyleId>{5C22544A-7EE6-4342-B048-85BDC9FD1C3A}</a:tableStyleId>
              </a:tblPr>
              <a:tblGrid>
                <a:gridCol w="1774825"/>
              </a:tblGrid>
              <a:tr h="389890">
                <a:tc>
                  <a:txBody>
                    <a:bodyPr/>
                    <a:p>
                      <a:pPr>
                        <a:buNone/>
                      </a:pPr>
                      <a:r>
                        <a:rPr lang="en-US" altLang="zh-CN" sz="1600"/>
                        <a:t>1</a:t>
                      </a:r>
                      <a:r>
                        <a:rPr lang="zh-CN" altLang="en-US" sz="1600"/>
                        <a:t>、行波管产品</a:t>
                      </a:r>
                      <a:endParaRPr lang="zh-CN" altLang="en-US" sz="1600"/>
                    </a:p>
                  </a:txBody>
                  <a:tcPr/>
                </a:tc>
              </a:tr>
            </a:tbl>
          </a:graphicData>
        </a:graphic>
      </p:graphicFrame>
      <p:graphicFrame>
        <p:nvGraphicFramePr>
          <p:cNvPr id="7" name="表格 6"/>
          <p:cNvGraphicFramePr/>
          <p:nvPr/>
        </p:nvGraphicFramePr>
        <p:xfrm>
          <a:off x="3533775" y="1246188"/>
          <a:ext cx="1774825" cy="390525"/>
        </p:xfrm>
        <a:graphic>
          <a:graphicData uri="http://schemas.openxmlformats.org/drawingml/2006/table">
            <a:tbl>
              <a:tblPr firstRow="1" bandRow="1">
                <a:tableStyleId>{5C22544A-7EE6-4342-B048-85BDC9FD1C3A}</a:tableStyleId>
              </a:tblPr>
              <a:tblGrid>
                <a:gridCol w="1774825"/>
              </a:tblGrid>
              <a:tr h="389890">
                <a:tc>
                  <a:txBody>
                    <a:bodyPr/>
                    <a:p>
                      <a:pPr>
                        <a:buNone/>
                      </a:pPr>
                      <a:r>
                        <a:rPr lang="en-US" altLang="zh-CN" sz="1600"/>
                        <a:t>2</a:t>
                      </a:r>
                      <a:r>
                        <a:rPr lang="zh-CN" altLang="en-US" sz="1600"/>
                        <a:t>、磁控管产品</a:t>
                      </a:r>
                      <a:endParaRPr lang="zh-CN" altLang="en-US" sz="1600"/>
                    </a:p>
                  </a:txBody>
                  <a:tcPr/>
                </a:tc>
              </a:tr>
            </a:tbl>
          </a:graphicData>
        </a:graphic>
      </p:graphicFrame>
      <p:pic>
        <p:nvPicPr>
          <p:cNvPr id="24596" name="图片 7" descr="IMG_20170313_143755"/>
          <p:cNvPicPr>
            <a:picLocks noChangeAspect="1"/>
          </p:cNvPicPr>
          <p:nvPr/>
        </p:nvPicPr>
        <p:blipFill>
          <a:blip r:embed="rId4"/>
          <a:srcRect l="17262" r="9035"/>
          <a:stretch>
            <a:fillRect/>
          </a:stretch>
        </p:blipFill>
        <p:spPr>
          <a:xfrm flipH="1">
            <a:off x="3613150" y="3463925"/>
            <a:ext cx="1470025" cy="1498600"/>
          </a:xfrm>
          <a:prstGeom prst="rect">
            <a:avLst/>
          </a:prstGeom>
          <a:noFill/>
          <a:ln w="9525">
            <a:noFill/>
          </a:ln>
        </p:spPr>
      </p:pic>
      <p:sp>
        <p:nvSpPr>
          <p:cNvPr id="9" name="文本框 8"/>
          <p:cNvSpPr txBox="1"/>
          <p:nvPr/>
        </p:nvSpPr>
        <p:spPr>
          <a:xfrm>
            <a:off x="3462338" y="1804988"/>
            <a:ext cx="2024063" cy="1076325"/>
          </a:xfrm>
          <a:prstGeom prst="rect">
            <a:avLst/>
          </a:prstGeom>
          <a:noFill/>
        </p:spPr>
        <p:txBody>
          <a:bodyPr wrap="none" rtlCol="0" anchor="t">
            <a:spAutoFit/>
          </a:bodyPr>
          <a:p>
            <a:pPr marL="285750" indent="-285750" fontAlgn="auto">
              <a:buFont typeface="Wingdings" panose="05000000000000000000" charset="0"/>
              <a:buChar char="l"/>
            </a:pPr>
            <a:r>
              <a:rPr lang="zh-CN" altLang="en-US" sz="1600" b="1" noProof="1" dirty="0">
                <a:latin typeface="黑体" panose="02010609060101010101" pitchFamily="49" charset="-122"/>
                <a:ea typeface="黑体" panose="02010609060101010101" pitchFamily="49" charset="-122"/>
                <a:cs typeface="+mn-cs"/>
                <a:sym typeface="+mn-ea"/>
              </a:rPr>
              <a:t>应用于机载电视</a:t>
            </a:r>
            <a:endParaRPr lang="zh-CN" altLang="en-US" sz="1600" b="1" noProof="1" dirty="0">
              <a:latin typeface="黑体" panose="02010609060101010101" pitchFamily="49" charset="-122"/>
              <a:ea typeface="黑体" panose="02010609060101010101" pitchFamily="49" charset="-122"/>
              <a:sym typeface="+mn-ea"/>
            </a:endParaRPr>
          </a:p>
          <a:p>
            <a:pPr fontAlgn="auto">
              <a:buFont typeface="Wingdings" panose="05000000000000000000" charset="0"/>
              <a:buNone/>
            </a:pPr>
            <a:r>
              <a:rPr lang="zh-CN" altLang="en-US" sz="1600" b="1" noProof="1" dirty="0">
                <a:latin typeface="黑体" panose="02010609060101010101" pitchFamily="49" charset="-122"/>
                <a:ea typeface="黑体" panose="02010609060101010101" pitchFamily="49" charset="-122"/>
                <a:cs typeface="+mn-cs"/>
                <a:sym typeface="+mn-ea"/>
              </a:rPr>
              <a:t>制导吊舱发射机中，</a:t>
            </a:r>
            <a:endParaRPr lang="zh-CN" altLang="en-US" sz="1600" b="1" noProof="1" dirty="0">
              <a:latin typeface="黑体" panose="02010609060101010101" pitchFamily="49" charset="-122"/>
              <a:ea typeface="黑体" panose="02010609060101010101" pitchFamily="49" charset="-122"/>
              <a:sym typeface="+mn-ea"/>
            </a:endParaRPr>
          </a:p>
          <a:p>
            <a:pPr fontAlgn="auto">
              <a:buFont typeface="Wingdings" panose="05000000000000000000" charset="0"/>
              <a:buNone/>
            </a:pPr>
            <a:r>
              <a:rPr lang="zh-CN" altLang="en-US" sz="1600" b="1" noProof="1" dirty="0">
                <a:latin typeface="黑体" panose="02010609060101010101" pitchFamily="49" charset="-122"/>
                <a:ea typeface="黑体" panose="02010609060101010101" pitchFamily="49" charset="-122"/>
                <a:cs typeface="+mn-cs"/>
                <a:sym typeface="+mn-ea"/>
              </a:rPr>
              <a:t>作为微波功率源的</a:t>
            </a:r>
            <a:endParaRPr lang="zh-CN" altLang="en-US" sz="1600" b="1" noProof="1" dirty="0">
              <a:latin typeface="黑体" panose="02010609060101010101" pitchFamily="49" charset="-122"/>
              <a:ea typeface="黑体" panose="02010609060101010101" pitchFamily="49" charset="-122"/>
              <a:sym typeface="+mn-ea"/>
            </a:endParaRPr>
          </a:p>
          <a:p>
            <a:pPr fontAlgn="auto">
              <a:buFont typeface="Wingdings" panose="05000000000000000000" charset="0"/>
              <a:buNone/>
            </a:pPr>
            <a:r>
              <a:rPr lang="zh-CN" altLang="en-US" sz="1600" b="1" noProof="1" dirty="0">
                <a:latin typeface="黑体" panose="02010609060101010101" pitchFamily="49" charset="-122"/>
                <a:ea typeface="黑体" panose="02010609060101010101" pitchFamily="49" charset="-122"/>
                <a:cs typeface="+mn-cs"/>
                <a:sym typeface="+mn-ea"/>
              </a:rPr>
              <a:t>磁控管</a:t>
            </a:r>
            <a:endParaRPr lang="en-US" altLang="zh-CN" sz="1600" b="1" noProof="1" dirty="0">
              <a:latin typeface="黑体" panose="02010609060101010101" pitchFamily="49" charset="-122"/>
              <a:ea typeface="黑体" panose="02010609060101010101" pitchFamily="49" charset="-122"/>
              <a:sym typeface="+mn-ea"/>
            </a:endParaRPr>
          </a:p>
        </p:txBody>
      </p:sp>
      <p:graphicFrame>
        <p:nvGraphicFramePr>
          <p:cNvPr id="15" name="表格 14"/>
          <p:cNvGraphicFramePr/>
          <p:nvPr/>
        </p:nvGraphicFramePr>
        <p:xfrm>
          <a:off x="6064250" y="1246188"/>
          <a:ext cx="1774825" cy="390525"/>
        </p:xfrm>
        <a:graphic>
          <a:graphicData uri="http://schemas.openxmlformats.org/drawingml/2006/table">
            <a:tbl>
              <a:tblPr firstRow="1" bandRow="1">
                <a:tableStyleId>{5C22544A-7EE6-4342-B048-85BDC9FD1C3A}</a:tableStyleId>
              </a:tblPr>
              <a:tblGrid>
                <a:gridCol w="1774825"/>
              </a:tblGrid>
              <a:tr h="389890">
                <a:tc>
                  <a:txBody>
                    <a:bodyPr/>
                    <a:p>
                      <a:pPr>
                        <a:buNone/>
                      </a:pPr>
                      <a:r>
                        <a:rPr lang="en-US" altLang="zh-CN" sz="1600"/>
                        <a:t>3</a:t>
                      </a:r>
                      <a:r>
                        <a:rPr lang="zh-CN" altLang="en-US" sz="1600"/>
                        <a:t>、太赫兹产品</a:t>
                      </a:r>
                      <a:endParaRPr lang="zh-CN" altLang="en-US" sz="1600"/>
                    </a:p>
                  </a:txBody>
                  <a:tcPr/>
                </a:tc>
              </a:tr>
            </a:tbl>
          </a:graphicData>
        </a:graphic>
      </p:graphicFrame>
      <p:pic>
        <p:nvPicPr>
          <p:cNvPr id="16" name="Picture 7" descr="DRO"/>
          <p:cNvPicPr>
            <a:picLocks noChangeAspect="1" noChangeArrowheads="1"/>
          </p:cNvPicPr>
          <p:nvPr/>
        </p:nvPicPr>
        <p:blipFill>
          <a:blip r:embed="rId5"/>
          <a:srcRect/>
          <a:stretch>
            <a:fillRect/>
          </a:stretch>
        </p:blipFill>
        <p:spPr bwMode="auto">
          <a:xfrm>
            <a:off x="6250940" y="4316094"/>
            <a:ext cx="1163955" cy="1124584"/>
          </a:xfrm>
          <a:prstGeom prst="rect">
            <a:avLst/>
          </a:prstGeom>
          <a:noFill/>
          <a:ln w="9525">
            <a:noFill/>
            <a:miter lim="800000"/>
            <a:headEnd/>
            <a:tailEnd/>
          </a:ln>
          <a:effectLst>
            <a:softEdge rad="12700"/>
          </a:effectLst>
        </p:spPr>
      </p:pic>
      <p:pic>
        <p:nvPicPr>
          <p:cNvPr id="24605" name="图片 20" descr="2018返波管.jpg"/>
          <p:cNvPicPr>
            <a:picLocks noChangeAspect="1"/>
          </p:cNvPicPr>
          <p:nvPr/>
        </p:nvPicPr>
        <p:blipFill>
          <a:blip r:embed="rId6"/>
          <a:srcRect l="12170" r="4256"/>
          <a:stretch>
            <a:fillRect/>
          </a:stretch>
        </p:blipFill>
        <p:spPr>
          <a:xfrm>
            <a:off x="6251575" y="3370263"/>
            <a:ext cx="1163638" cy="985837"/>
          </a:xfrm>
          <a:prstGeom prst="rect">
            <a:avLst/>
          </a:prstGeom>
          <a:noFill/>
          <a:ln w="9525">
            <a:noFill/>
          </a:ln>
        </p:spPr>
      </p:pic>
      <p:sp>
        <p:nvSpPr>
          <p:cNvPr id="24606" name="文本框 16"/>
          <p:cNvSpPr txBox="1"/>
          <p:nvPr/>
        </p:nvSpPr>
        <p:spPr>
          <a:xfrm>
            <a:off x="5940425" y="1751013"/>
            <a:ext cx="1898650" cy="1076325"/>
          </a:xfrm>
          <a:prstGeom prst="rect">
            <a:avLst/>
          </a:prstGeom>
          <a:noFill/>
          <a:ln w="9525">
            <a:noFill/>
          </a:ln>
        </p:spPr>
        <p:txBody>
          <a:bodyPr wrap="none" anchor="t" anchorCtr="0">
            <a:spAutoFit/>
          </a:bodyPr>
          <a:p>
            <a:pPr marL="285750" indent="-285750">
              <a:lnSpc>
                <a:spcPct val="150000"/>
              </a:lnSpc>
              <a:buFont typeface="Wingdings" panose="05000000000000000000" charset="0"/>
              <a:buChar char="l"/>
            </a:pPr>
            <a:r>
              <a:rPr lang="zh-CN" altLang="en-US" sz="1600" b="1" dirty="0">
                <a:latin typeface="黑体" panose="02010609060101010101" pitchFamily="49" charset="-122"/>
                <a:ea typeface="黑体" panose="02010609060101010101" pitchFamily="49" charset="-122"/>
                <a:sym typeface="宋体" panose="02010600030101010101" pitchFamily="2" charset="-122"/>
              </a:rPr>
              <a:t>返波管</a:t>
            </a:r>
            <a:endParaRPr lang="zh-CN" altLang="en-US" sz="1600" b="1" dirty="0">
              <a:latin typeface="黑体" panose="02010609060101010101" pitchFamily="49" charset="-122"/>
              <a:ea typeface="黑体" panose="02010609060101010101" pitchFamily="49" charset="-122"/>
              <a:sym typeface="宋体" panose="02010600030101010101" pitchFamily="2" charset="-122"/>
            </a:endParaRPr>
          </a:p>
          <a:p>
            <a:pPr marL="285750" indent="-285750">
              <a:lnSpc>
                <a:spcPct val="150000"/>
              </a:lnSpc>
              <a:buFont typeface="Wingdings" panose="05000000000000000000" charset="0"/>
              <a:buChar char="l"/>
            </a:pPr>
            <a:r>
              <a:rPr lang="zh-CN" altLang="en-US" sz="1600" b="1" dirty="0">
                <a:latin typeface="黑体" panose="02010609060101010101" pitchFamily="49" charset="-122"/>
                <a:ea typeface="黑体" panose="02010609060101010101" pitchFamily="49" charset="-122"/>
                <a:sym typeface="宋体" panose="02010600030101010101" pitchFamily="2" charset="-122"/>
              </a:rPr>
              <a:t>绕射辐射振荡器</a:t>
            </a:r>
            <a:endParaRPr lang="zh-CN" altLang="en-US" sz="1600" b="1" dirty="0">
              <a:latin typeface="黑体" panose="02010609060101010101" pitchFamily="49" charset="-122"/>
              <a:ea typeface="黑体" panose="02010609060101010101" pitchFamily="49" charset="-122"/>
              <a:sym typeface="宋体" panose="02010600030101010101" pitchFamily="2" charset="-122"/>
            </a:endParaRPr>
          </a:p>
          <a:p>
            <a:pPr marL="285750" indent="-285750">
              <a:buFont typeface="Wingdings" panose="05000000000000000000" charset="0"/>
              <a:buChar char="l"/>
            </a:pPr>
            <a:endParaRPr lang="zh-CN" altLang="en-US" sz="1600" b="1" dirty="0">
              <a:latin typeface="黑体" panose="02010609060101010101" pitchFamily="49" charset="-122"/>
              <a:ea typeface="黑体" panose="02010609060101010101" pitchFamily="49" charset="-122"/>
              <a:sym typeface="宋体" panose="02010600030101010101"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内容占位符 2"/>
          <p:cNvSpPr>
            <a:spLocks noGrp="1"/>
          </p:cNvSpPr>
          <p:nvPr>
            <p:ph idx="1"/>
          </p:nvPr>
        </p:nvSpPr>
        <p:spPr>
          <a:xfrm>
            <a:off x="2000250" y="1143000"/>
            <a:ext cx="6316663" cy="5094288"/>
          </a:xfrm>
        </p:spPr>
        <p:txBody>
          <a:bodyPr vert="horz" wrap="square" lIns="91440" tIns="45720" rIns="91440" bIns="45720" anchor="t" anchorCtr="0"/>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公司简介</a:t>
            </a:r>
            <a:endParaRPr lang="en-US" altLang="zh-CN" sz="2800" b="1" dirty="0">
              <a:solidFill>
                <a:srgbClr val="FF0000"/>
              </a:solidFill>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微波真空事业部简介</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sym typeface="宋体" panose="02010600030101010101" pitchFamily="2" charset="-122"/>
              </a:rPr>
              <a:t>微波真空功率器件</a:t>
            </a:r>
            <a:r>
              <a:rPr lang="zh-CN" altLang="en-US" sz="2800" b="1" dirty="0">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solidFill>
                  <a:srgbClr val="FF0000"/>
                </a:solidFill>
                <a:latin typeface="华文楷体" panose="02010600040101010101" pitchFamily="2" charset="-122"/>
                <a:ea typeface="华文楷体" panose="02010600040101010101" pitchFamily="2" charset="-122"/>
                <a:sym typeface="宋体" panose="02010600030101010101" pitchFamily="2" charset="-122"/>
              </a:rPr>
              <a:t>微波真空无源器件</a:t>
            </a:r>
            <a:r>
              <a:rPr lang="zh-CN" altLang="en-US" sz="2800" b="1" dirty="0">
                <a:solidFill>
                  <a:srgbClr val="FF0000"/>
                </a:solidFill>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其他</a:t>
            </a:r>
            <a:r>
              <a:rPr lang="zh-CN" altLang="en-US" sz="2800" b="1" dirty="0">
                <a:latin typeface="华文楷体" panose="02010600040101010101" pitchFamily="2" charset="-122"/>
                <a:ea typeface="华文楷体" panose="02010600040101010101" pitchFamily="2" charset="-122"/>
                <a:sym typeface="宋体" panose="02010600030101010101" pitchFamily="2" charset="-122"/>
              </a:rPr>
              <a:t>微波真空器件</a:t>
            </a:r>
            <a:r>
              <a:rPr lang="zh-CN" altLang="en-US" sz="2800" b="1" dirty="0">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微波真空器件通用工艺和设施</a:t>
            </a:r>
            <a:endParaRPr lang="zh-CN" altLang="en-US" sz="2800" b="1" dirty="0">
              <a:latin typeface="黑体" panose="02010609060101010101" pitchFamily="49" charset="-122"/>
              <a:ea typeface="黑体" panose="02010609060101010101" pitchFamily="49" charset="-122"/>
            </a:endParaRPr>
          </a:p>
        </p:txBody>
      </p:sp>
      <p:sp>
        <p:nvSpPr>
          <p:cNvPr id="25602" name="标题 2"/>
          <p:cNvSpPr>
            <a:spLocks noGrp="1"/>
          </p:cNvSpPr>
          <p:nvPr>
            <p:ph type="title"/>
          </p:nvPr>
        </p:nvSpPr>
        <p:spPr/>
        <p:txBody>
          <a:bodyPr vert="horz" wrap="square" lIns="91440" tIns="45720" rIns="91440" bIns="45720" anchor="ctr" anchorCtr="0"/>
          <a:p>
            <a:r>
              <a:rPr lang="zh-CN" altLang="en-US" dirty="0"/>
              <a:t>目  录</a:t>
            </a:r>
            <a:endParaRPr lang="zh-CN"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标题 1"/>
          <p:cNvSpPr>
            <a:spLocks noGrp="1"/>
          </p:cNvSpPr>
          <p:nvPr>
            <p:ph type="title"/>
          </p:nvPr>
        </p:nvSpPr>
        <p:spPr>
          <a:xfrm>
            <a:off x="642938" y="-73025"/>
            <a:ext cx="7497762" cy="796925"/>
          </a:xfrm>
        </p:spPr>
        <p:txBody>
          <a:bodyPr vert="horz" wrap="square" lIns="0" tIns="45720" rIns="0" bIns="0" anchor="b" anchorCtr="0"/>
          <a:p>
            <a:r>
              <a:rPr lang="zh-CN" altLang="en-US" sz="3200" dirty="0"/>
              <a:t>微波真空无源器件</a:t>
            </a:r>
            <a:r>
              <a:rPr lang="en-US" altLang="zh-CN" sz="3200" dirty="0"/>
              <a:t>-</a:t>
            </a:r>
            <a:r>
              <a:rPr lang="zh-CN" altLang="en-US" sz="3200" dirty="0"/>
              <a:t>大科学装置产品展示</a:t>
            </a:r>
            <a:endParaRPr lang="zh-CN" altLang="en-US" sz="3200" dirty="0"/>
          </a:p>
        </p:txBody>
      </p:sp>
      <p:pic>
        <p:nvPicPr>
          <p:cNvPr id="27650" name="Picture 9"/>
          <p:cNvPicPr>
            <a:picLocks noChangeAspect="1"/>
          </p:cNvPicPr>
          <p:nvPr/>
        </p:nvPicPr>
        <p:blipFill>
          <a:blip r:embed="rId1"/>
          <a:stretch>
            <a:fillRect/>
          </a:stretch>
        </p:blipFill>
        <p:spPr>
          <a:xfrm>
            <a:off x="3813175" y="1179513"/>
            <a:ext cx="2058988" cy="4500562"/>
          </a:xfrm>
          <a:prstGeom prst="rect">
            <a:avLst/>
          </a:prstGeom>
          <a:noFill/>
          <a:ln w="9525">
            <a:noFill/>
          </a:ln>
        </p:spPr>
      </p:pic>
      <p:sp>
        <p:nvSpPr>
          <p:cNvPr id="27651" name="TextBox 8"/>
          <p:cNvSpPr txBox="1"/>
          <p:nvPr/>
        </p:nvSpPr>
        <p:spPr>
          <a:xfrm>
            <a:off x="3813175" y="5851525"/>
            <a:ext cx="2417763" cy="460375"/>
          </a:xfrm>
          <a:prstGeom prst="rect">
            <a:avLst/>
          </a:prstGeom>
          <a:noFill/>
          <a:ln w="9525">
            <a:noFill/>
          </a:ln>
        </p:spPr>
        <p:txBody>
          <a:bodyPr wrap="none" anchor="t" anchorCtr="0">
            <a:spAutoFit/>
          </a:bodyPr>
          <a:p>
            <a:r>
              <a:rPr lang="zh-CN" altLang="en-US" sz="2400" b="1" dirty="0">
                <a:latin typeface="华文楷体" panose="02010600040101010101" pitchFamily="2" charset="-122"/>
                <a:ea typeface="华文楷体" panose="02010600040101010101" pitchFamily="2" charset="-122"/>
              </a:rPr>
              <a:t>冷</a:t>
            </a:r>
            <a:r>
              <a:rPr lang="en-US" altLang="zh-CN" sz="2400" b="1" dirty="0">
                <a:latin typeface="华文楷体" panose="02010600040101010101" pitchFamily="2" charset="-122"/>
                <a:ea typeface="华文楷体" panose="02010600040101010101" pitchFamily="2" charset="-122"/>
              </a:rPr>
              <a:t>-</a:t>
            </a:r>
            <a:r>
              <a:rPr lang="zh-CN" altLang="en-US" sz="2400" b="1" dirty="0">
                <a:latin typeface="华文楷体" panose="02010600040101010101" pitchFamily="2" charset="-122"/>
                <a:ea typeface="华文楷体" panose="02010600040101010101" pitchFamily="2" charset="-122"/>
              </a:rPr>
              <a:t>热双窗耦合器</a:t>
            </a:r>
            <a:endParaRPr lang="zh-CN" altLang="en-US" sz="2400" b="1" dirty="0">
              <a:latin typeface="华文楷体" panose="02010600040101010101" pitchFamily="2" charset="-122"/>
              <a:ea typeface="华文楷体" panose="02010600040101010101" pitchFamily="2" charset="-122"/>
            </a:endParaRPr>
          </a:p>
        </p:txBody>
      </p:sp>
      <p:sp>
        <p:nvSpPr>
          <p:cNvPr id="27652" name="Rectangle 2"/>
          <p:cNvSpPr/>
          <p:nvPr/>
        </p:nvSpPr>
        <p:spPr>
          <a:xfrm>
            <a:off x="0" y="0"/>
            <a:ext cx="9144000" cy="0"/>
          </a:xfrm>
          <a:prstGeom prst="rect">
            <a:avLst/>
          </a:prstGeom>
          <a:noFill/>
          <a:ln w="9525">
            <a:noFill/>
          </a:ln>
        </p:spPr>
        <p:txBody>
          <a:bodyPr wrap="none" anchor="ctr" anchorCtr="0">
            <a:spAutoFit/>
          </a:bodyPr>
          <a:p>
            <a:endParaRPr lang="zh-CN" altLang="en-US" dirty="0">
              <a:latin typeface="Constantia" panose="02030602050306030303" pitchFamily="18" charset="0"/>
              <a:ea typeface="宋体" panose="02010600030101010101" pitchFamily="2" charset="-122"/>
            </a:endParaRPr>
          </a:p>
        </p:txBody>
      </p:sp>
      <p:sp>
        <p:nvSpPr>
          <p:cNvPr id="27653" name="Rectangle 4"/>
          <p:cNvSpPr/>
          <p:nvPr/>
        </p:nvSpPr>
        <p:spPr>
          <a:xfrm>
            <a:off x="0" y="0"/>
            <a:ext cx="9144000" cy="0"/>
          </a:xfrm>
          <a:prstGeom prst="rect">
            <a:avLst/>
          </a:prstGeom>
          <a:noFill/>
          <a:ln w="9525">
            <a:noFill/>
          </a:ln>
        </p:spPr>
        <p:txBody>
          <a:bodyPr wrap="none" anchor="ctr" anchorCtr="0">
            <a:spAutoFit/>
          </a:bodyPr>
          <a:p>
            <a:endParaRPr lang="zh-CN" altLang="en-US" dirty="0">
              <a:latin typeface="Constantia" panose="02030602050306030303" pitchFamily="18" charset="0"/>
              <a:ea typeface="宋体" panose="02010600030101010101" pitchFamily="2" charset="-122"/>
            </a:endParaRPr>
          </a:p>
        </p:txBody>
      </p:sp>
      <p:pic>
        <p:nvPicPr>
          <p:cNvPr id="27654" name="Picture 3" descr="17270199606000095"/>
          <p:cNvPicPr>
            <a:picLocks noChangeAspect="1"/>
          </p:cNvPicPr>
          <p:nvPr/>
        </p:nvPicPr>
        <p:blipFill>
          <a:blip r:embed="rId2"/>
          <a:srcRect l="11084" r="7951"/>
          <a:stretch>
            <a:fillRect/>
          </a:stretch>
        </p:blipFill>
        <p:spPr>
          <a:xfrm>
            <a:off x="1098550" y="1411288"/>
            <a:ext cx="2166938" cy="3744912"/>
          </a:xfrm>
          <a:prstGeom prst="rect">
            <a:avLst/>
          </a:prstGeom>
          <a:noFill/>
          <a:ln w="9525">
            <a:noFill/>
          </a:ln>
        </p:spPr>
      </p:pic>
      <p:graphicFrame>
        <p:nvGraphicFramePr>
          <p:cNvPr id="9" name="表格 8"/>
          <p:cNvGraphicFramePr>
            <a:graphicFrameLocks noGrp="1"/>
          </p:cNvGraphicFramePr>
          <p:nvPr/>
        </p:nvGraphicFramePr>
        <p:xfrm>
          <a:off x="6659563" y="1341438"/>
          <a:ext cx="2124594" cy="3384550"/>
        </p:xfrm>
        <a:graphic>
          <a:graphicData uri="http://schemas.openxmlformats.org/drawingml/2006/table">
            <a:tbl>
              <a:tblPr/>
              <a:tblGrid>
                <a:gridCol w="778205"/>
                <a:gridCol w="1346389"/>
              </a:tblGrid>
              <a:tr h="307671">
                <a:tc>
                  <a:txBody>
                    <a:bodyPr/>
                    <a:lstStyle/>
                    <a:p>
                      <a:pPr algn="ctr">
                        <a:lnSpc>
                          <a:spcPct val="150000"/>
                        </a:lnSpc>
                        <a:spcAft>
                          <a:spcPts val="0"/>
                        </a:spcAft>
                      </a:pPr>
                      <a:r>
                        <a:rPr lang="zh-CN" sz="1100" b="1" kern="100" dirty="0">
                          <a:solidFill>
                            <a:srgbClr val="FFFFFF"/>
                          </a:solidFill>
                          <a:latin typeface="Times New Roman" panose="02020603050405020304"/>
                          <a:ea typeface="宋体" panose="02010600030101010101" pitchFamily="2" charset="-122"/>
                          <a:cs typeface="Times New Roman" panose="02020603050405020304"/>
                        </a:rPr>
                        <a:t>参数名称</a:t>
                      </a:r>
                      <a:endParaRPr lang="zh-CN" sz="9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100" b="1" kern="100">
                          <a:solidFill>
                            <a:srgbClr val="FFFFFF"/>
                          </a:solidFill>
                          <a:latin typeface="Times New Roman" panose="02020603050405020304"/>
                          <a:ea typeface="宋体" panose="02010600030101010101" pitchFamily="2" charset="-122"/>
                          <a:cs typeface="Times New Roman" panose="02020603050405020304"/>
                        </a:rPr>
                        <a:t>指标</a:t>
                      </a:r>
                      <a:endParaRPr lang="zh-CN" sz="9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307671">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工作频率</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162.5MHz</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07671">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传输损耗</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≤0.2dB</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307671">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传输功率</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≥20kw</a:t>
                      </a:r>
                      <a:r>
                        <a:rPr lang="zh-CN" sz="1000" kern="100">
                          <a:solidFill>
                            <a:srgbClr val="000000"/>
                          </a:solidFill>
                          <a:latin typeface="Times New Roman" panose="02020603050405020304"/>
                          <a:ea typeface="宋体" panose="02010600030101010101" pitchFamily="2" charset="-122"/>
                          <a:cs typeface="Times New Roman" panose="02020603050405020304"/>
                        </a:rPr>
                        <a:t>（</a:t>
                      </a:r>
                      <a:r>
                        <a:rPr lang="en-US" sz="1000" kern="100">
                          <a:solidFill>
                            <a:srgbClr val="000000"/>
                          </a:solidFill>
                          <a:latin typeface="Times New Roman" panose="02020603050405020304"/>
                          <a:ea typeface="宋体" panose="02010600030101010101" pitchFamily="2" charset="-122"/>
                        </a:rPr>
                        <a:t>CW</a:t>
                      </a:r>
                      <a:r>
                        <a:rPr lang="zh-CN" sz="1000" kern="100">
                          <a:solidFill>
                            <a:srgbClr val="000000"/>
                          </a:solidFill>
                          <a:latin typeface="Times New Roman" panose="02020603050405020304"/>
                          <a:ea typeface="宋体" panose="02010600030101010101" pitchFamily="2" charset="-122"/>
                          <a:cs typeface="Times New Roman" panose="02020603050405020304"/>
                        </a:rPr>
                        <a:t>）</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07671">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优于</a:t>
                      </a:r>
                      <a:r>
                        <a:rPr lang="en-US" sz="1000" kern="100">
                          <a:solidFill>
                            <a:srgbClr val="000000"/>
                          </a:solidFill>
                          <a:latin typeface="Times New Roman" panose="02020603050405020304"/>
                          <a:ea typeface="宋体" panose="02010600030101010101" pitchFamily="2" charset="-122"/>
                        </a:rPr>
                        <a:t>1E-9mbar*L/s</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307671">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材料磁导率</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≤1.05</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07671">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冷却方式</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风冷</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307671">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装配结构</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陶瓷金属焊接</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07671">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陶瓷镀膜</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TiN</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307671">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微波面镀膜</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镀铜</a:t>
                      </a:r>
                      <a:r>
                        <a:rPr lang="en-US" sz="1000" kern="100" dirty="0">
                          <a:solidFill>
                            <a:srgbClr val="000000"/>
                          </a:solidFill>
                          <a:latin typeface="Times New Roman" panose="02020603050405020304"/>
                          <a:ea typeface="宋体" panose="02010600030101010101" pitchFamily="2" charset="-122"/>
                        </a:rPr>
                        <a:t>15-30</a:t>
                      </a:r>
                      <a:r>
                        <a:rPr lang="zh-CN" sz="1000" kern="100" dirty="0">
                          <a:solidFill>
                            <a:srgbClr val="000000"/>
                          </a:solidFill>
                          <a:latin typeface="Times New Roman" panose="02020603050405020304"/>
                          <a:ea typeface="宋体" panose="02010600030101010101" pitchFamily="2" charset="-122"/>
                          <a:cs typeface="Times New Roman" panose="02020603050405020304"/>
                        </a:rPr>
                        <a:t>微米</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07671">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RRR∈</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30,80</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TextBox 8"/>
          <p:cNvSpPr txBox="1"/>
          <p:nvPr/>
        </p:nvSpPr>
        <p:spPr>
          <a:xfrm>
            <a:off x="3227388" y="5786438"/>
            <a:ext cx="2968625" cy="460375"/>
          </a:xfrm>
          <a:prstGeom prst="rect">
            <a:avLst/>
          </a:prstGeom>
          <a:noFill/>
          <a:ln w="9525">
            <a:noFill/>
          </a:ln>
        </p:spPr>
        <p:txBody>
          <a:bodyPr wrap="none" anchor="t" anchorCtr="0">
            <a:spAutoFit/>
          </a:bodyPr>
          <a:p>
            <a:r>
              <a:rPr lang="en-US" altLang="zh-CN" sz="2400" b="1" dirty="0">
                <a:latin typeface="华文楷体" panose="02010600040101010101" pitchFamily="2" charset="-122"/>
                <a:ea typeface="华文楷体" panose="02010600040101010101" pitchFamily="2" charset="-122"/>
              </a:rPr>
              <a:t>162.5MHz</a:t>
            </a:r>
            <a:r>
              <a:rPr lang="zh-CN" altLang="en-US" sz="2400" b="1" dirty="0">
                <a:latin typeface="华文楷体" panose="02010600040101010101" pitchFamily="2" charset="-122"/>
                <a:ea typeface="华文楷体" panose="02010600040101010101" pitchFamily="2" charset="-122"/>
              </a:rPr>
              <a:t>双窗耦合器</a:t>
            </a:r>
            <a:endParaRPr lang="zh-CN" altLang="en-US" sz="2400" b="1" dirty="0">
              <a:latin typeface="华文楷体" panose="02010600040101010101" pitchFamily="2" charset="-122"/>
              <a:ea typeface="华文楷体" panose="02010600040101010101" pitchFamily="2" charset="-122"/>
            </a:endParaRPr>
          </a:p>
        </p:txBody>
      </p:sp>
      <p:pic>
        <p:nvPicPr>
          <p:cNvPr id="28674" name="图片 4" descr="中科院近物所162.5MHz双窗耦合器.JPG"/>
          <p:cNvPicPr>
            <a:picLocks noChangeAspect="1"/>
          </p:cNvPicPr>
          <p:nvPr/>
        </p:nvPicPr>
        <p:blipFill>
          <a:blip r:embed="rId1"/>
          <a:srcRect t="10355" r="3886" b="11989"/>
          <a:stretch>
            <a:fillRect/>
          </a:stretch>
        </p:blipFill>
        <p:spPr>
          <a:xfrm>
            <a:off x="2335213" y="1268413"/>
            <a:ext cx="6808787" cy="4392612"/>
          </a:xfrm>
          <a:prstGeom prst="rect">
            <a:avLst/>
          </a:prstGeom>
          <a:noFill/>
          <a:ln w="9525">
            <a:noFill/>
          </a:ln>
        </p:spPr>
      </p:pic>
      <p:pic>
        <p:nvPicPr>
          <p:cNvPr id="28675" name="Picture 1" descr="D:\民品\民品照片\815281328712586717.jpg"/>
          <p:cNvPicPr>
            <a:picLocks noChangeAspect="1"/>
          </p:cNvPicPr>
          <p:nvPr/>
        </p:nvPicPr>
        <p:blipFill>
          <a:blip r:embed="rId2"/>
          <a:srcRect l="26563" t="11458" r="22656" b="19791"/>
          <a:stretch>
            <a:fillRect/>
          </a:stretch>
        </p:blipFill>
        <p:spPr>
          <a:xfrm>
            <a:off x="2843213" y="4437063"/>
            <a:ext cx="981075" cy="1143000"/>
          </a:xfrm>
          <a:prstGeom prst="rect">
            <a:avLst/>
          </a:prstGeom>
          <a:noFill/>
          <a:ln w="9525">
            <a:noFill/>
          </a:ln>
        </p:spPr>
      </p:pic>
      <p:graphicFrame>
        <p:nvGraphicFramePr>
          <p:cNvPr id="6" name="表格 5"/>
          <p:cNvGraphicFramePr>
            <a:graphicFrameLocks noGrp="1"/>
          </p:cNvGraphicFramePr>
          <p:nvPr/>
        </p:nvGraphicFramePr>
        <p:xfrm>
          <a:off x="323850" y="1268413"/>
          <a:ext cx="2079625" cy="4425950"/>
        </p:xfrm>
        <a:graphic>
          <a:graphicData uri="http://schemas.openxmlformats.org/drawingml/2006/table">
            <a:tbl>
              <a:tblPr/>
              <a:tblGrid>
                <a:gridCol w="778205"/>
                <a:gridCol w="1301310"/>
              </a:tblGrid>
              <a:tr h="405863">
                <a:tc>
                  <a:txBody>
                    <a:bodyPr/>
                    <a:lstStyle/>
                    <a:p>
                      <a:pPr algn="ctr">
                        <a:lnSpc>
                          <a:spcPct val="150000"/>
                        </a:lnSpc>
                        <a:spcAft>
                          <a:spcPts val="0"/>
                        </a:spcAft>
                      </a:pPr>
                      <a:r>
                        <a:rPr lang="zh-CN" sz="1100" b="1" kern="100" dirty="0">
                          <a:solidFill>
                            <a:srgbClr val="FFFFFF"/>
                          </a:solidFill>
                          <a:latin typeface="Times New Roman" panose="02020603050405020304"/>
                          <a:ea typeface="宋体" panose="02010600030101010101" pitchFamily="2" charset="-122"/>
                          <a:cs typeface="Times New Roman" panose="02020603050405020304"/>
                        </a:rPr>
                        <a:t>参数名称</a:t>
                      </a:r>
                      <a:endParaRPr lang="zh-CN" sz="9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100" b="1" kern="100">
                          <a:solidFill>
                            <a:srgbClr val="FFFFFF"/>
                          </a:solidFill>
                          <a:latin typeface="Times New Roman" panose="02020603050405020304"/>
                          <a:ea typeface="宋体" panose="02010600030101010101" pitchFamily="2" charset="-122"/>
                          <a:cs typeface="Times New Roman" panose="02020603050405020304"/>
                        </a:rPr>
                        <a:t>指标</a:t>
                      </a:r>
                      <a:endParaRPr lang="zh-CN" sz="9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405863">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162.5MHz</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405863">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传输损耗</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≤0.2dB</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366587">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传输功率</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≥14kw</a:t>
                      </a:r>
                      <a:r>
                        <a:rPr lang="zh-CN"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CW</a:t>
                      </a:r>
                      <a:r>
                        <a:rPr lang="zh-CN" sz="1000" kern="100" dirty="0">
                          <a:solidFill>
                            <a:srgbClr val="000000"/>
                          </a:solidFill>
                          <a:latin typeface="Times New Roman" panose="02020603050405020304"/>
                          <a:ea typeface="宋体" panose="02010600030101010101" pitchFamily="2" charset="-122"/>
                          <a:cs typeface="Times New Roman" panose="02020603050405020304"/>
                        </a:rPr>
                        <a:t>）</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40586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优于</a:t>
                      </a:r>
                      <a:r>
                        <a:rPr lang="en-US" sz="1000" kern="100" dirty="0">
                          <a:solidFill>
                            <a:srgbClr val="000000"/>
                          </a:solidFill>
                          <a:latin typeface="Times New Roman" panose="02020603050405020304"/>
                          <a:ea typeface="宋体" panose="02010600030101010101" pitchFamily="2" charset="-122"/>
                        </a:rPr>
                        <a:t>1E-9mbar*L/s</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40586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材料磁导率</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≤1.05</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40586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冷却方式</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风冷</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40586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装配结构</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陶瓷金属焊接</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40586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陶瓷镀膜</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err="1">
                          <a:solidFill>
                            <a:srgbClr val="000000"/>
                          </a:solidFill>
                          <a:latin typeface="Times New Roman" panose="02020603050405020304"/>
                          <a:ea typeface="宋体" panose="02010600030101010101" pitchFamily="2" charset="-122"/>
                        </a:rPr>
                        <a:t>TiN</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40586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微波面镀膜</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镀铜</a:t>
                      </a:r>
                      <a:r>
                        <a:rPr lang="en-US" sz="1000" kern="100" dirty="0">
                          <a:solidFill>
                            <a:srgbClr val="000000"/>
                          </a:solidFill>
                          <a:latin typeface="Times New Roman" panose="02020603050405020304"/>
                          <a:ea typeface="宋体" panose="02010600030101010101" pitchFamily="2" charset="-122"/>
                        </a:rPr>
                        <a:t>15-30</a:t>
                      </a:r>
                      <a:r>
                        <a:rPr lang="zh-CN" sz="1000" kern="100" dirty="0">
                          <a:solidFill>
                            <a:srgbClr val="000000"/>
                          </a:solidFill>
                          <a:latin typeface="Times New Roman" panose="02020603050405020304"/>
                          <a:ea typeface="宋体" panose="02010600030101010101" pitchFamily="2" charset="-122"/>
                          <a:cs typeface="Times New Roman" panose="02020603050405020304"/>
                        </a:rPr>
                        <a:t>微米</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405863">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RRR∈</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30,80</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sp>
        <p:nvSpPr>
          <p:cNvPr id="28714" name="标题 1"/>
          <p:cNvSpPr>
            <a:spLocks noGrp="1"/>
          </p:cNvSpPr>
          <p:nvPr>
            <p:ph type="title"/>
          </p:nvPr>
        </p:nvSpPr>
        <p:spPr>
          <a:xfrm>
            <a:off x="642938" y="-73025"/>
            <a:ext cx="7497762" cy="796925"/>
          </a:xfrm>
        </p:spPr>
        <p:txBody>
          <a:bodyPr vert="horz" wrap="square" lIns="0" tIns="45720" rIns="0" bIns="0" anchor="b" anchorCtr="0"/>
          <a:p>
            <a:r>
              <a:rPr lang="zh-CN" altLang="en-US" sz="3200" dirty="0"/>
              <a:t>微波真空无源器件</a:t>
            </a:r>
            <a:r>
              <a:rPr lang="en-US" altLang="zh-CN" sz="3200" dirty="0"/>
              <a:t>-</a:t>
            </a:r>
            <a:r>
              <a:rPr lang="zh-CN" altLang="en-US" sz="3200" dirty="0"/>
              <a:t>大科学装置产品展示</a:t>
            </a:r>
            <a:endParaRPr lang="zh-CN" altLang="en-US"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697" name="Picture 2" descr="C:\Users\lirong\Desktop\新建文件夹\北京大学1.3GHz耦合器.JPG"/>
          <p:cNvPicPr>
            <a:picLocks noChangeAspect="1"/>
          </p:cNvPicPr>
          <p:nvPr/>
        </p:nvPicPr>
        <p:blipFill>
          <a:blip r:embed="rId1"/>
          <a:srcRect l="4482" t="6337" r="17093" b="13400"/>
          <a:stretch>
            <a:fillRect/>
          </a:stretch>
        </p:blipFill>
        <p:spPr>
          <a:xfrm>
            <a:off x="642938" y="3824288"/>
            <a:ext cx="5945187" cy="2052637"/>
          </a:xfrm>
          <a:prstGeom prst="rect">
            <a:avLst/>
          </a:prstGeom>
          <a:noFill/>
          <a:ln w="9525">
            <a:noFill/>
          </a:ln>
        </p:spPr>
      </p:pic>
      <p:sp>
        <p:nvSpPr>
          <p:cNvPr id="29698" name="TextBox 7"/>
          <p:cNvSpPr txBox="1"/>
          <p:nvPr/>
        </p:nvSpPr>
        <p:spPr>
          <a:xfrm>
            <a:off x="3422650" y="5957888"/>
            <a:ext cx="2662238" cy="460375"/>
          </a:xfrm>
          <a:prstGeom prst="rect">
            <a:avLst/>
          </a:prstGeom>
          <a:noFill/>
          <a:ln w="9525">
            <a:noFill/>
          </a:ln>
        </p:spPr>
        <p:txBody>
          <a:bodyPr wrap="none" anchor="t" anchorCtr="0">
            <a:spAutoFit/>
          </a:bodyPr>
          <a:p>
            <a:r>
              <a:rPr lang="en-US" altLang="zh-CN" sz="2400" b="1" dirty="0">
                <a:latin typeface="华文楷体" panose="02010600040101010101" pitchFamily="2" charset="-122"/>
                <a:ea typeface="华文楷体" panose="02010600040101010101" pitchFamily="2" charset="-122"/>
              </a:rPr>
              <a:t>1.3GHz</a:t>
            </a:r>
            <a:r>
              <a:rPr lang="zh-CN" altLang="en-US" sz="2400" b="1" dirty="0">
                <a:latin typeface="华文楷体" panose="02010600040101010101" pitchFamily="2" charset="-122"/>
                <a:ea typeface="华文楷体" panose="02010600040101010101" pitchFamily="2" charset="-122"/>
              </a:rPr>
              <a:t>双窗耦合器</a:t>
            </a:r>
            <a:endParaRPr lang="zh-CN" altLang="en-US" sz="2400" b="1" dirty="0">
              <a:latin typeface="华文楷体" panose="02010600040101010101" pitchFamily="2" charset="-122"/>
              <a:ea typeface="华文楷体" panose="02010600040101010101" pitchFamily="2" charset="-122"/>
            </a:endParaRPr>
          </a:p>
        </p:txBody>
      </p:sp>
      <p:pic>
        <p:nvPicPr>
          <p:cNvPr id="29699" name="Picture 1" descr="D:\民品\民品照片\mmexport1560172057749.jpg"/>
          <p:cNvPicPr>
            <a:picLocks noChangeAspect="1"/>
          </p:cNvPicPr>
          <p:nvPr/>
        </p:nvPicPr>
        <p:blipFill>
          <a:blip r:embed="rId2"/>
          <a:srcRect r="2344" b="15279"/>
          <a:stretch>
            <a:fillRect/>
          </a:stretch>
        </p:blipFill>
        <p:spPr>
          <a:xfrm>
            <a:off x="644525" y="958850"/>
            <a:ext cx="5943600" cy="2901950"/>
          </a:xfrm>
          <a:prstGeom prst="rect">
            <a:avLst/>
          </a:prstGeom>
          <a:noFill/>
          <a:ln w="9525">
            <a:noFill/>
          </a:ln>
        </p:spPr>
      </p:pic>
      <p:graphicFrame>
        <p:nvGraphicFramePr>
          <p:cNvPr id="6" name="表格 5"/>
          <p:cNvGraphicFramePr>
            <a:graphicFrameLocks noGrp="1"/>
          </p:cNvGraphicFramePr>
          <p:nvPr/>
        </p:nvGraphicFramePr>
        <p:xfrm>
          <a:off x="6726238" y="2160588"/>
          <a:ext cx="2305050" cy="3130550"/>
        </p:xfrm>
        <a:graphic>
          <a:graphicData uri="http://schemas.openxmlformats.org/drawingml/2006/table">
            <a:tbl>
              <a:tblPr/>
              <a:tblGrid>
                <a:gridCol w="817245"/>
                <a:gridCol w="1487170"/>
              </a:tblGrid>
              <a:tr h="313055">
                <a:tc>
                  <a:txBody>
                    <a:bodyPr/>
                    <a:lstStyle/>
                    <a:p>
                      <a:pPr algn="ctr">
                        <a:lnSpc>
                          <a:spcPct val="150000"/>
                        </a:lnSpc>
                        <a:spcAft>
                          <a:spcPts val="0"/>
                        </a:spcAft>
                      </a:pPr>
                      <a:r>
                        <a:rPr lang="zh-CN" sz="1200" b="1" kern="100" dirty="0">
                          <a:solidFill>
                            <a:srgbClr val="FFFFFF"/>
                          </a:solidFill>
                          <a:latin typeface="Times New Roman" panose="02020603050405020304"/>
                          <a:ea typeface="宋体" panose="02010600030101010101" pitchFamily="2" charset="-122"/>
                          <a:cs typeface="Times New Roman" panose="02020603050405020304"/>
                        </a:rPr>
                        <a:t>参数名称</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200" b="1" kern="100" dirty="0">
                          <a:solidFill>
                            <a:srgbClr val="FFFFFF"/>
                          </a:solidFill>
                          <a:latin typeface="Times New Roman" panose="02020603050405020304"/>
                          <a:ea typeface="宋体" panose="02010600030101010101" pitchFamily="2" charset="-122"/>
                          <a:cs typeface="Times New Roman" panose="02020603050405020304"/>
                        </a:rPr>
                        <a:t>指标</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313055">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1.3GHz</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13055">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传输损耗</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≤0.2dB</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313055">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传输功率</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≥14kw</a:t>
                      </a:r>
                      <a:r>
                        <a:rPr lang="zh-CN"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CW</a:t>
                      </a:r>
                      <a:r>
                        <a:rPr lang="zh-CN" sz="1000" kern="100" dirty="0">
                          <a:solidFill>
                            <a:srgbClr val="000000"/>
                          </a:solidFill>
                          <a:latin typeface="Times New Roman" panose="02020603050405020304"/>
                          <a:ea typeface="宋体" panose="02010600030101010101" pitchFamily="2" charset="-122"/>
                          <a:cs typeface="Times New Roman" panose="02020603050405020304"/>
                        </a:rPr>
                        <a:t>）</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1305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优于</a:t>
                      </a:r>
                      <a:r>
                        <a:rPr lang="en-US" sz="1000" kern="100" dirty="0">
                          <a:solidFill>
                            <a:srgbClr val="000000"/>
                          </a:solidFill>
                          <a:latin typeface="Times New Roman" panose="02020603050405020304"/>
                          <a:ea typeface="宋体" panose="02010600030101010101" pitchFamily="2" charset="-122"/>
                        </a:rPr>
                        <a:t>1E-9mbar*L/s</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31305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材料磁导率</a:t>
                      </a:r>
                      <a:endParaRPr lang="zh-CN" sz="100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≤1.05</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1305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装配结构</a:t>
                      </a:r>
                      <a:endParaRPr lang="zh-CN" sz="100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陶瓷金属焊接</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1305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陶瓷镀膜</a:t>
                      </a:r>
                      <a:endParaRPr lang="zh-CN" sz="100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err="1">
                          <a:solidFill>
                            <a:srgbClr val="000000"/>
                          </a:solidFill>
                          <a:latin typeface="Times New Roman" panose="02020603050405020304"/>
                          <a:ea typeface="宋体" panose="02010600030101010101" pitchFamily="2" charset="-122"/>
                        </a:rPr>
                        <a:t>TiN</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31305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微波面镀膜</a:t>
                      </a:r>
                      <a:endParaRPr lang="zh-CN" sz="100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镀铜</a:t>
                      </a:r>
                      <a:r>
                        <a:rPr lang="en-US" sz="1000" kern="100" dirty="0">
                          <a:solidFill>
                            <a:srgbClr val="000000"/>
                          </a:solidFill>
                          <a:latin typeface="Times New Roman" panose="02020603050405020304"/>
                          <a:ea typeface="宋体" panose="02010600030101010101" pitchFamily="2" charset="-122"/>
                        </a:rPr>
                        <a:t>15-30</a:t>
                      </a:r>
                      <a:r>
                        <a:rPr lang="zh-CN" sz="1000" kern="100" dirty="0">
                          <a:solidFill>
                            <a:srgbClr val="000000"/>
                          </a:solidFill>
                          <a:latin typeface="Times New Roman" panose="02020603050405020304"/>
                          <a:ea typeface="宋体" panose="02010600030101010101" pitchFamily="2" charset="-122"/>
                          <a:cs typeface="Times New Roman" panose="02020603050405020304"/>
                        </a:rPr>
                        <a:t>微米</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13055">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RRR∈</a:t>
                      </a:r>
                      <a:endParaRPr lang="zh-CN" sz="100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30,80</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sp>
        <p:nvSpPr>
          <p:cNvPr id="29735" name="TextBox 7"/>
          <p:cNvSpPr txBox="1"/>
          <p:nvPr/>
        </p:nvSpPr>
        <p:spPr>
          <a:xfrm>
            <a:off x="6899275" y="1644650"/>
            <a:ext cx="1741488" cy="398463"/>
          </a:xfrm>
          <a:prstGeom prst="rect">
            <a:avLst/>
          </a:prstGeom>
          <a:noFill/>
          <a:ln w="9525">
            <a:noFill/>
          </a:ln>
        </p:spPr>
        <p:txBody>
          <a:bodyPr wrap="none" anchor="t" anchorCtr="0">
            <a:spAutoFit/>
          </a:bodyPr>
          <a:p>
            <a:r>
              <a:rPr lang="en-US" altLang="zh-CN" sz="2000" b="1" dirty="0">
                <a:latin typeface="华文楷体" panose="02010600040101010101" pitchFamily="2" charset="-122"/>
                <a:ea typeface="华文楷体" panose="02010600040101010101" pitchFamily="2" charset="-122"/>
              </a:rPr>
              <a:t>1.3GHz</a:t>
            </a:r>
            <a:r>
              <a:rPr lang="zh-CN" altLang="en-US" sz="2000" b="1" dirty="0">
                <a:latin typeface="华文楷体" panose="02010600040101010101" pitchFamily="2" charset="-122"/>
                <a:ea typeface="华文楷体" panose="02010600040101010101" pitchFamily="2" charset="-122"/>
              </a:rPr>
              <a:t>耦合器</a:t>
            </a:r>
            <a:endParaRPr lang="zh-CN" altLang="en-US" sz="2000" b="1" dirty="0">
              <a:latin typeface="华文楷体" panose="02010600040101010101" pitchFamily="2" charset="-122"/>
              <a:ea typeface="华文楷体" panose="02010600040101010101" pitchFamily="2" charset="-122"/>
            </a:endParaRPr>
          </a:p>
        </p:txBody>
      </p:sp>
      <p:sp>
        <p:nvSpPr>
          <p:cNvPr id="29736" name="标题 1"/>
          <p:cNvSpPr>
            <a:spLocks noGrp="1"/>
          </p:cNvSpPr>
          <p:nvPr>
            <p:ph type="title"/>
          </p:nvPr>
        </p:nvSpPr>
        <p:spPr>
          <a:xfrm>
            <a:off x="642938" y="-73025"/>
            <a:ext cx="7497762" cy="796925"/>
          </a:xfrm>
        </p:spPr>
        <p:txBody>
          <a:bodyPr vert="horz" wrap="square" lIns="0" tIns="45720" rIns="0" bIns="0" anchor="b" anchorCtr="0"/>
          <a:p>
            <a:r>
              <a:rPr lang="zh-CN" altLang="en-US" sz="3200" dirty="0"/>
              <a:t>微波真空无源器件</a:t>
            </a:r>
            <a:r>
              <a:rPr lang="en-US" altLang="zh-CN" sz="3200" dirty="0"/>
              <a:t>-</a:t>
            </a:r>
            <a:r>
              <a:rPr lang="zh-CN" altLang="en-US" sz="3200" dirty="0"/>
              <a:t>大科学装置产品展示</a:t>
            </a:r>
            <a:endParaRPr lang="zh-CN" altLang="en-US"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extBox 7"/>
          <p:cNvSpPr txBox="1"/>
          <p:nvPr/>
        </p:nvSpPr>
        <p:spPr>
          <a:xfrm>
            <a:off x="2382838" y="5949950"/>
            <a:ext cx="3702050" cy="460375"/>
          </a:xfrm>
          <a:prstGeom prst="rect">
            <a:avLst/>
          </a:prstGeom>
          <a:noFill/>
          <a:ln w="9525">
            <a:noFill/>
          </a:ln>
        </p:spPr>
        <p:txBody>
          <a:bodyPr wrap="none" anchor="t" anchorCtr="0">
            <a:spAutoFit/>
          </a:bodyPr>
          <a:p>
            <a:r>
              <a:rPr lang="en-US" altLang="zh-CN" sz="2400" b="1" dirty="0">
                <a:latin typeface="华文楷体" panose="02010600040101010101" pitchFamily="2" charset="-122"/>
                <a:ea typeface="华文楷体" panose="02010600040101010101" pitchFamily="2" charset="-122"/>
              </a:rPr>
              <a:t>650MHz</a:t>
            </a:r>
            <a:r>
              <a:rPr lang="zh-CN" altLang="en-US" sz="2400" b="1" dirty="0">
                <a:latin typeface="华文楷体" panose="02010600040101010101" pitchFamily="2" charset="-122"/>
                <a:ea typeface="华文楷体" panose="02010600040101010101" pitchFamily="2" charset="-122"/>
              </a:rPr>
              <a:t>高功率输入耦合器</a:t>
            </a:r>
            <a:endParaRPr lang="zh-CN" altLang="en-US" sz="2400" b="1" dirty="0">
              <a:latin typeface="华文楷体" panose="02010600040101010101" pitchFamily="2" charset="-122"/>
              <a:ea typeface="华文楷体" panose="02010600040101010101" pitchFamily="2" charset="-122"/>
            </a:endParaRPr>
          </a:p>
        </p:txBody>
      </p:sp>
      <p:pic>
        <p:nvPicPr>
          <p:cNvPr id="30722" name="Picture 1" descr="C:\Users\lirong\Desktop\TU1法兰\TU1法兰\0b895f9b9c35ea126968a6ffa6a26c1.jpg"/>
          <p:cNvPicPr>
            <a:picLocks noChangeAspect="1"/>
          </p:cNvPicPr>
          <p:nvPr/>
        </p:nvPicPr>
        <p:blipFill>
          <a:blip r:embed="rId1"/>
          <a:srcRect t="10416" r="781" b="26042"/>
          <a:stretch>
            <a:fillRect/>
          </a:stretch>
        </p:blipFill>
        <p:spPr>
          <a:xfrm>
            <a:off x="469900" y="3419475"/>
            <a:ext cx="5902325" cy="2530475"/>
          </a:xfrm>
          <a:prstGeom prst="rect">
            <a:avLst/>
          </a:prstGeom>
          <a:noFill/>
          <a:ln w="9525">
            <a:noFill/>
          </a:ln>
        </p:spPr>
      </p:pic>
      <p:pic>
        <p:nvPicPr>
          <p:cNvPr id="30723" name="Picture 2" descr="C:\Users\lirong\Desktop\新建文件夹\中科院高能所650MHz可调耦合器.JPG"/>
          <p:cNvPicPr>
            <a:picLocks noChangeAspect="1"/>
          </p:cNvPicPr>
          <p:nvPr/>
        </p:nvPicPr>
        <p:blipFill>
          <a:blip r:embed="rId2"/>
          <a:srcRect l="4688" t="4668" r="6250" b="7591"/>
          <a:stretch>
            <a:fillRect/>
          </a:stretch>
        </p:blipFill>
        <p:spPr>
          <a:xfrm>
            <a:off x="449263" y="931863"/>
            <a:ext cx="5922962" cy="2487612"/>
          </a:xfrm>
          <a:prstGeom prst="rect">
            <a:avLst/>
          </a:prstGeom>
          <a:noFill/>
          <a:ln w="9525">
            <a:noFill/>
          </a:ln>
        </p:spPr>
      </p:pic>
      <p:graphicFrame>
        <p:nvGraphicFramePr>
          <p:cNvPr id="6" name="表格 5"/>
          <p:cNvGraphicFramePr>
            <a:graphicFrameLocks noGrp="1"/>
          </p:cNvGraphicFramePr>
          <p:nvPr/>
        </p:nvGraphicFramePr>
        <p:xfrm>
          <a:off x="6372225" y="908050"/>
          <a:ext cx="2336800" cy="5043488"/>
        </p:xfrm>
        <a:graphic>
          <a:graphicData uri="http://schemas.openxmlformats.org/drawingml/2006/table">
            <a:tbl>
              <a:tblPr/>
              <a:tblGrid>
                <a:gridCol w="906780"/>
                <a:gridCol w="1429385"/>
              </a:tblGrid>
              <a:tr h="458470">
                <a:tc>
                  <a:txBody>
                    <a:bodyPr/>
                    <a:lstStyle/>
                    <a:p>
                      <a:pPr algn="ctr">
                        <a:lnSpc>
                          <a:spcPct val="150000"/>
                        </a:lnSpc>
                        <a:spcAft>
                          <a:spcPts val="0"/>
                        </a:spcAft>
                      </a:pPr>
                      <a:r>
                        <a:rPr lang="zh-CN" sz="1100" b="1" kern="100" dirty="0">
                          <a:solidFill>
                            <a:srgbClr val="FFFFFF"/>
                          </a:solidFill>
                          <a:latin typeface="Times New Roman" panose="02020603050405020304"/>
                          <a:ea typeface="宋体" panose="02010600030101010101" pitchFamily="2" charset="-122"/>
                          <a:cs typeface="Times New Roman" panose="02020603050405020304"/>
                        </a:rPr>
                        <a:t>参数名称</a:t>
                      </a:r>
                      <a:endParaRPr lang="zh-CN" sz="9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100" b="1" kern="100" dirty="0">
                          <a:solidFill>
                            <a:srgbClr val="FFFFFF"/>
                          </a:solidFill>
                          <a:latin typeface="Times New Roman" panose="02020603050405020304"/>
                          <a:ea typeface="宋体" panose="02010600030101010101" pitchFamily="2" charset="-122"/>
                          <a:cs typeface="Times New Roman" panose="02020603050405020304"/>
                        </a:rPr>
                        <a:t>指标</a:t>
                      </a:r>
                      <a:endParaRPr lang="zh-CN" sz="9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458470">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650MHz</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458470">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传输损耗</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≤0.2dB</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458470">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传输功率</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≥200kw</a:t>
                      </a:r>
                      <a:r>
                        <a:rPr lang="zh-CN"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CW</a:t>
                      </a:r>
                      <a:r>
                        <a:rPr lang="zh-CN" sz="1000" kern="100" dirty="0">
                          <a:solidFill>
                            <a:srgbClr val="000000"/>
                          </a:solidFill>
                          <a:latin typeface="Times New Roman" panose="02020603050405020304"/>
                          <a:ea typeface="宋体" panose="02010600030101010101" pitchFamily="2" charset="-122"/>
                          <a:cs typeface="Times New Roman" panose="02020603050405020304"/>
                        </a:rPr>
                        <a:t>）</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45847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优于</a:t>
                      </a:r>
                      <a:r>
                        <a:rPr lang="en-US" sz="1000" kern="100" dirty="0">
                          <a:solidFill>
                            <a:srgbClr val="000000"/>
                          </a:solidFill>
                          <a:latin typeface="Times New Roman" panose="02020603050405020304"/>
                          <a:ea typeface="宋体" panose="02010600030101010101" pitchFamily="2" charset="-122"/>
                        </a:rPr>
                        <a:t>1E-9mbar*L/s</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45847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材料磁导率</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≤1.05</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45847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冷却方式</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液冷</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45847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装配结构</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陶瓷金属焊接</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45847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陶瓷镀膜</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err="1">
                          <a:solidFill>
                            <a:srgbClr val="000000"/>
                          </a:solidFill>
                          <a:latin typeface="Times New Roman" panose="02020603050405020304"/>
                          <a:ea typeface="宋体" panose="02010600030101010101" pitchFamily="2" charset="-122"/>
                        </a:rPr>
                        <a:t>TiN</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45847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微波面镀膜</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镀铜</a:t>
                      </a:r>
                      <a:r>
                        <a:rPr lang="en-US" sz="1000" kern="100" dirty="0">
                          <a:solidFill>
                            <a:srgbClr val="000000"/>
                          </a:solidFill>
                          <a:latin typeface="Times New Roman" panose="02020603050405020304"/>
                          <a:ea typeface="宋体" panose="02010600030101010101" pitchFamily="2" charset="-122"/>
                        </a:rPr>
                        <a:t>15-30</a:t>
                      </a:r>
                      <a:r>
                        <a:rPr lang="zh-CN" sz="1000" kern="100" dirty="0">
                          <a:solidFill>
                            <a:srgbClr val="000000"/>
                          </a:solidFill>
                          <a:latin typeface="Times New Roman" panose="02020603050405020304"/>
                          <a:ea typeface="宋体" panose="02010600030101010101" pitchFamily="2" charset="-122"/>
                          <a:cs typeface="Times New Roman" panose="02020603050405020304"/>
                        </a:rPr>
                        <a:t>微米</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458470">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RRR∈</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30,80</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sp>
        <p:nvSpPr>
          <p:cNvPr id="30762" name="标题 1"/>
          <p:cNvSpPr>
            <a:spLocks noGrp="1"/>
          </p:cNvSpPr>
          <p:nvPr>
            <p:ph type="title"/>
          </p:nvPr>
        </p:nvSpPr>
        <p:spPr>
          <a:xfrm>
            <a:off x="642938" y="-73025"/>
            <a:ext cx="7497762" cy="796925"/>
          </a:xfrm>
        </p:spPr>
        <p:txBody>
          <a:bodyPr vert="horz" wrap="square" lIns="0" tIns="45720" rIns="0" bIns="0" anchor="b" anchorCtr="0"/>
          <a:p>
            <a:r>
              <a:rPr lang="zh-CN" altLang="en-US" sz="3200" dirty="0"/>
              <a:t>微波真空无源器件</a:t>
            </a:r>
            <a:r>
              <a:rPr lang="en-US" altLang="zh-CN" sz="3200" dirty="0"/>
              <a:t>-</a:t>
            </a:r>
            <a:r>
              <a:rPr lang="zh-CN" altLang="en-US" sz="3200" dirty="0"/>
              <a:t>大科学装置产品展示</a:t>
            </a:r>
            <a:endParaRPr lang="zh-CN" altLang="en-US"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TextBox 7"/>
          <p:cNvSpPr txBox="1"/>
          <p:nvPr/>
        </p:nvSpPr>
        <p:spPr>
          <a:xfrm>
            <a:off x="2571750" y="5548313"/>
            <a:ext cx="3554413" cy="460375"/>
          </a:xfrm>
          <a:prstGeom prst="rect">
            <a:avLst/>
          </a:prstGeom>
          <a:noFill/>
          <a:ln w="9525">
            <a:noFill/>
          </a:ln>
        </p:spPr>
        <p:txBody>
          <a:bodyPr wrap="none" anchor="t" anchorCtr="0">
            <a:spAutoFit/>
          </a:bodyPr>
          <a:p>
            <a:r>
              <a:rPr lang="en-US" altLang="zh-CN" sz="2400" b="1" dirty="0">
                <a:latin typeface="楷体" panose="02010609060101010101" pitchFamily="49" charset="-122"/>
                <a:ea typeface="楷体" panose="02010609060101010101" pitchFamily="49" charset="-122"/>
              </a:rPr>
              <a:t>500MHz</a:t>
            </a:r>
            <a:r>
              <a:rPr lang="zh-CN" altLang="en-US" sz="2400" b="1" dirty="0">
                <a:latin typeface="楷体" panose="02010609060101010101" pitchFamily="49" charset="-122"/>
                <a:ea typeface="楷体" panose="02010609060101010101" pitchFamily="49" charset="-122"/>
              </a:rPr>
              <a:t>高功率输入耦合器</a:t>
            </a:r>
            <a:endParaRPr lang="zh-CN" altLang="en-US" sz="2400" b="1" dirty="0">
              <a:latin typeface="楷体" panose="02010609060101010101" pitchFamily="49" charset="-122"/>
              <a:ea typeface="楷体" panose="02010609060101010101" pitchFamily="49" charset="-122"/>
            </a:endParaRPr>
          </a:p>
        </p:txBody>
      </p:sp>
      <p:pic>
        <p:nvPicPr>
          <p:cNvPr id="31746" name="Picture 7" descr="D:\民品\民品照片\微信图片_20210717083512.jpg"/>
          <p:cNvPicPr>
            <a:picLocks noChangeAspect="1"/>
          </p:cNvPicPr>
          <p:nvPr/>
        </p:nvPicPr>
        <p:blipFill>
          <a:blip r:embed="rId1"/>
          <a:srcRect l="11667" t="14000" r="18333" b="23001"/>
          <a:stretch>
            <a:fillRect/>
          </a:stretch>
        </p:blipFill>
        <p:spPr>
          <a:xfrm>
            <a:off x="1476375" y="1328738"/>
            <a:ext cx="3671888" cy="3973512"/>
          </a:xfrm>
          <a:prstGeom prst="rect">
            <a:avLst/>
          </a:prstGeom>
          <a:noFill/>
          <a:ln w="9525" cap="flat" cmpd="sng">
            <a:solidFill>
              <a:srgbClr val="849A8E"/>
            </a:solidFill>
            <a:prstDash val="solid"/>
            <a:round/>
            <a:headEnd type="none" w="med" len="med"/>
            <a:tailEnd type="none" w="med" len="med"/>
          </a:ln>
        </p:spPr>
      </p:pic>
      <p:graphicFrame>
        <p:nvGraphicFramePr>
          <p:cNvPr id="8" name="表格 7"/>
          <p:cNvGraphicFramePr>
            <a:graphicFrameLocks noGrp="1"/>
          </p:cNvGraphicFramePr>
          <p:nvPr/>
        </p:nvGraphicFramePr>
        <p:xfrm>
          <a:off x="5148263" y="1341438"/>
          <a:ext cx="3312368" cy="3960813"/>
        </p:xfrm>
        <a:graphic>
          <a:graphicData uri="http://schemas.openxmlformats.org/drawingml/2006/table">
            <a:tbl>
              <a:tblPr/>
              <a:tblGrid>
                <a:gridCol w="1174502"/>
                <a:gridCol w="2137866"/>
              </a:tblGrid>
              <a:tr h="360040">
                <a:tc>
                  <a:txBody>
                    <a:bodyPr/>
                    <a:lstStyle/>
                    <a:p>
                      <a:pPr algn="ctr">
                        <a:lnSpc>
                          <a:spcPct val="150000"/>
                        </a:lnSpc>
                        <a:spcAft>
                          <a:spcPts val="0"/>
                        </a:spcAft>
                      </a:pPr>
                      <a:r>
                        <a:rPr lang="zh-CN" sz="1100" b="1" kern="100">
                          <a:solidFill>
                            <a:srgbClr val="FFFFFF"/>
                          </a:solidFill>
                          <a:latin typeface="Times New Roman" panose="02020603050405020304"/>
                          <a:ea typeface="宋体" panose="02010600030101010101" pitchFamily="2" charset="-122"/>
                          <a:cs typeface="Times New Roman" panose="02020603050405020304"/>
                        </a:rPr>
                        <a:t>参数名称</a:t>
                      </a:r>
                      <a:endParaRPr lang="zh-CN" sz="9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100" b="1" kern="100">
                          <a:solidFill>
                            <a:srgbClr val="FFFFFF"/>
                          </a:solidFill>
                          <a:latin typeface="Times New Roman" panose="02020603050405020304"/>
                          <a:ea typeface="宋体" panose="02010600030101010101" pitchFamily="2" charset="-122"/>
                          <a:cs typeface="Times New Roman" panose="02020603050405020304"/>
                        </a:rPr>
                        <a:t>指标</a:t>
                      </a:r>
                      <a:endParaRPr lang="zh-CN" sz="9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36004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工作频率</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500MHz</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6004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传输损耗</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≤0.2dB</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36004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传输功率</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≥250kw</a:t>
                      </a:r>
                      <a:r>
                        <a:rPr lang="zh-CN" sz="1000" kern="100">
                          <a:solidFill>
                            <a:srgbClr val="000000"/>
                          </a:solidFill>
                          <a:latin typeface="Times New Roman" panose="02020603050405020304"/>
                          <a:ea typeface="宋体" panose="02010600030101010101" pitchFamily="2" charset="-122"/>
                          <a:cs typeface="Times New Roman" panose="02020603050405020304"/>
                        </a:rPr>
                        <a:t>（</a:t>
                      </a:r>
                      <a:r>
                        <a:rPr lang="en-US" sz="1000" kern="100">
                          <a:solidFill>
                            <a:srgbClr val="000000"/>
                          </a:solidFill>
                          <a:latin typeface="Times New Roman" panose="02020603050405020304"/>
                          <a:ea typeface="宋体" panose="02010600030101010101" pitchFamily="2" charset="-122"/>
                        </a:rPr>
                        <a:t>CW</a:t>
                      </a:r>
                      <a:r>
                        <a:rPr lang="zh-CN" sz="1000" kern="100">
                          <a:solidFill>
                            <a:srgbClr val="000000"/>
                          </a:solidFill>
                          <a:latin typeface="Times New Roman" panose="02020603050405020304"/>
                          <a:ea typeface="宋体" panose="02010600030101010101" pitchFamily="2" charset="-122"/>
                          <a:cs typeface="Times New Roman" panose="02020603050405020304"/>
                        </a:rPr>
                        <a:t>）</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6004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优于</a:t>
                      </a:r>
                      <a:r>
                        <a:rPr lang="en-US" sz="1000" kern="100">
                          <a:solidFill>
                            <a:srgbClr val="000000"/>
                          </a:solidFill>
                          <a:latin typeface="Times New Roman" panose="02020603050405020304"/>
                          <a:ea typeface="宋体" panose="02010600030101010101" pitchFamily="2" charset="-122"/>
                        </a:rPr>
                        <a:t>1E-9mbar*L/s</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36004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材料磁导率</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≤1.05</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6004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冷却方式</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液冷</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36004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装配结构</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陶瓷金属焊接</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6004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陶瓷镀膜</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TiN</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36004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微波面镀膜</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镀铜</a:t>
                      </a:r>
                      <a:r>
                        <a:rPr lang="en-US" sz="1000" kern="100">
                          <a:solidFill>
                            <a:srgbClr val="000000"/>
                          </a:solidFill>
                          <a:latin typeface="Times New Roman" panose="02020603050405020304"/>
                          <a:ea typeface="宋体" panose="02010600030101010101" pitchFamily="2" charset="-122"/>
                        </a:rPr>
                        <a:t>15-30</a:t>
                      </a:r>
                      <a:r>
                        <a:rPr lang="zh-CN" sz="1000" kern="100">
                          <a:solidFill>
                            <a:srgbClr val="000000"/>
                          </a:solidFill>
                          <a:latin typeface="Times New Roman" panose="02020603050405020304"/>
                          <a:ea typeface="宋体" panose="02010600030101010101" pitchFamily="2" charset="-122"/>
                          <a:cs typeface="Times New Roman" panose="02020603050405020304"/>
                        </a:rPr>
                        <a:t>微米</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60040">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RRR∈</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30,80</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sp>
        <p:nvSpPr>
          <p:cNvPr id="31785" name="标题 1"/>
          <p:cNvSpPr>
            <a:spLocks noGrp="1"/>
          </p:cNvSpPr>
          <p:nvPr>
            <p:ph type="title"/>
          </p:nvPr>
        </p:nvSpPr>
        <p:spPr>
          <a:xfrm>
            <a:off x="642938" y="-73025"/>
            <a:ext cx="7497762" cy="796925"/>
          </a:xfrm>
        </p:spPr>
        <p:txBody>
          <a:bodyPr vert="horz" wrap="square" lIns="0" tIns="45720" rIns="0" bIns="0" anchor="b" anchorCtr="0"/>
          <a:p>
            <a:r>
              <a:rPr lang="zh-CN" altLang="en-US" sz="3200" dirty="0"/>
              <a:t>微波真空无源器件</a:t>
            </a:r>
            <a:r>
              <a:rPr lang="en-US" altLang="zh-CN" sz="3200" dirty="0"/>
              <a:t>-</a:t>
            </a:r>
            <a:r>
              <a:rPr lang="zh-CN" altLang="en-US" sz="3200" dirty="0"/>
              <a:t>大科学装置产品展示</a:t>
            </a:r>
            <a:endParaRPr lang="zh-CN" altLang="en-US" sz="3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TextBox 7"/>
          <p:cNvSpPr txBox="1"/>
          <p:nvPr/>
        </p:nvSpPr>
        <p:spPr>
          <a:xfrm>
            <a:off x="3270250" y="5589588"/>
            <a:ext cx="2173288" cy="460375"/>
          </a:xfrm>
          <a:prstGeom prst="rect">
            <a:avLst/>
          </a:prstGeom>
          <a:noFill/>
          <a:ln w="9525">
            <a:noFill/>
          </a:ln>
        </p:spPr>
        <p:txBody>
          <a:bodyPr wrap="none" anchor="t" anchorCtr="0">
            <a:spAutoFit/>
          </a:bodyPr>
          <a:p>
            <a:r>
              <a:rPr lang="zh-CN" altLang="en-US" sz="2400" b="1" dirty="0">
                <a:latin typeface="楷体" panose="02010609060101010101" pitchFamily="49" charset="-122"/>
                <a:ea typeface="楷体" panose="02010609060101010101" pitchFamily="49" charset="-122"/>
              </a:rPr>
              <a:t>超重</a:t>
            </a:r>
            <a:r>
              <a:rPr lang="en-US" altLang="zh-CN" sz="2400" b="1" dirty="0">
                <a:latin typeface="楷体" panose="02010609060101010101" pitchFamily="49" charset="-122"/>
                <a:ea typeface="楷体" panose="02010609060101010101" pitchFamily="49" charset="-122"/>
              </a:rPr>
              <a:t>RFQ</a:t>
            </a:r>
            <a:r>
              <a:rPr lang="zh-CN" altLang="en-US" sz="2400" b="1" dirty="0">
                <a:latin typeface="楷体" panose="02010609060101010101" pitchFamily="49" charset="-122"/>
                <a:ea typeface="楷体" panose="02010609060101010101" pitchFamily="49" charset="-122"/>
              </a:rPr>
              <a:t>耦合器</a:t>
            </a:r>
            <a:endParaRPr lang="zh-CN" altLang="en-US" sz="2400" b="1" dirty="0">
              <a:latin typeface="楷体" panose="02010609060101010101" pitchFamily="49" charset="-122"/>
              <a:ea typeface="楷体" panose="02010609060101010101" pitchFamily="49" charset="-122"/>
            </a:endParaRPr>
          </a:p>
        </p:txBody>
      </p:sp>
      <p:pic>
        <p:nvPicPr>
          <p:cNvPr id="32770" name="图片 4"/>
          <p:cNvPicPr>
            <a:picLocks noChangeAspect="1"/>
          </p:cNvPicPr>
          <p:nvPr/>
        </p:nvPicPr>
        <p:blipFill>
          <a:blip r:embed="rId1"/>
          <a:srcRect l="17105" t="42868" r="53667" b="31842"/>
          <a:stretch>
            <a:fillRect/>
          </a:stretch>
        </p:blipFill>
        <p:spPr>
          <a:xfrm>
            <a:off x="611188" y="1196975"/>
            <a:ext cx="5545137" cy="2160588"/>
          </a:xfrm>
          <a:prstGeom prst="rect">
            <a:avLst/>
          </a:prstGeom>
          <a:noFill/>
          <a:ln w="9525">
            <a:noFill/>
          </a:ln>
        </p:spPr>
      </p:pic>
      <p:graphicFrame>
        <p:nvGraphicFramePr>
          <p:cNvPr id="6" name="表格 5"/>
          <p:cNvGraphicFramePr>
            <a:graphicFrameLocks noGrp="1"/>
          </p:cNvGraphicFramePr>
          <p:nvPr/>
        </p:nvGraphicFramePr>
        <p:xfrm>
          <a:off x="6156325" y="1196975"/>
          <a:ext cx="2454275" cy="4064004"/>
        </p:xfrm>
        <a:graphic>
          <a:graphicData uri="http://schemas.openxmlformats.org/drawingml/2006/table">
            <a:tbl>
              <a:tblPr/>
              <a:tblGrid>
                <a:gridCol w="937205"/>
                <a:gridCol w="1516488"/>
              </a:tblGrid>
              <a:tr h="451556">
                <a:tc>
                  <a:txBody>
                    <a:bodyPr/>
                    <a:lstStyle/>
                    <a:p>
                      <a:pPr algn="ctr">
                        <a:lnSpc>
                          <a:spcPct val="150000"/>
                        </a:lnSpc>
                        <a:spcAft>
                          <a:spcPts val="0"/>
                        </a:spcAft>
                      </a:pPr>
                      <a:r>
                        <a:rPr lang="zh-CN" sz="1400" b="1" kern="100" dirty="0">
                          <a:solidFill>
                            <a:srgbClr val="FFFFFF"/>
                          </a:solidFill>
                          <a:latin typeface="Times New Roman" panose="02020603050405020304"/>
                          <a:ea typeface="宋体" panose="02010600030101010101" pitchFamily="2" charset="-122"/>
                          <a:cs typeface="Times New Roman" panose="02020603050405020304"/>
                        </a:rPr>
                        <a:t>参数名称</a:t>
                      </a:r>
                      <a:endParaRPr lang="zh-CN" sz="12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400" b="1" kern="100" dirty="0">
                          <a:solidFill>
                            <a:srgbClr val="FFFFFF"/>
                          </a:solidFill>
                          <a:latin typeface="Times New Roman" panose="02020603050405020304"/>
                          <a:ea typeface="宋体" panose="02010600030101010101" pitchFamily="2" charset="-122"/>
                          <a:cs typeface="Times New Roman" panose="02020603050405020304"/>
                        </a:rPr>
                        <a:t>指标</a:t>
                      </a:r>
                      <a:endParaRPr lang="zh-CN" sz="12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451556">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162.5MHz</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451556">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传输损耗</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≤0.2dB</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451556">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传输功率</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≥160kw</a:t>
                      </a:r>
                      <a:r>
                        <a:rPr lang="zh-CN"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CW</a:t>
                      </a:r>
                      <a:r>
                        <a:rPr lang="zh-CN" sz="1000" kern="100" dirty="0">
                          <a:solidFill>
                            <a:srgbClr val="000000"/>
                          </a:solidFill>
                          <a:latin typeface="Times New Roman" panose="02020603050405020304"/>
                          <a:ea typeface="宋体" panose="02010600030101010101" pitchFamily="2" charset="-122"/>
                          <a:cs typeface="Times New Roman" panose="02020603050405020304"/>
                        </a:rPr>
                        <a:t>）</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451556">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优于</a:t>
                      </a:r>
                      <a:r>
                        <a:rPr lang="en-US" sz="1000" kern="100" dirty="0">
                          <a:solidFill>
                            <a:srgbClr val="000000"/>
                          </a:solidFill>
                          <a:latin typeface="Times New Roman" panose="02020603050405020304"/>
                          <a:ea typeface="宋体" panose="02010600030101010101" pitchFamily="2" charset="-122"/>
                        </a:rPr>
                        <a:t>1E-9mbar*L/s</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451556">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材料磁导率</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≤1.05</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451556">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冷却方式</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液冷</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451556">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装配结构</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陶瓷金属焊接</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451556">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陶瓷镀膜</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err="1">
                          <a:solidFill>
                            <a:srgbClr val="000000"/>
                          </a:solidFill>
                          <a:latin typeface="Times New Roman" panose="02020603050405020304"/>
                          <a:ea typeface="宋体" panose="02010600030101010101" pitchFamily="2" charset="-122"/>
                        </a:rPr>
                        <a:t>TiN</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pic>
        <p:nvPicPr>
          <p:cNvPr id="32803" name="Picture 39" descr="D:\民品\民品照片\微信图片_20210717083200.jpg"/>
          <p:cNvPicPr>
            <a:picLocks noChangeAspect="1"/>
          </p:cNvPicPr>
          <p:nvPr/>
        </p:nvPicPr>
        <p:blipFill>
          <a:blip r:embed="rId2"/>
          <a:srcRect t="18001" b="28333"/>
          <a:stretch>
            <a:fillRect/>
          </a:stretch>
        </p:blipFill>
        <p:spPr>
          <a:xfrm>
            <a:off x="611188" y="3357563"/>
            <a:ext cx="5545137" cy="1943100"/>
          </a:xfrm>
          <a:prstGeom prst="rect">
            <a:avLst/>
          </a:prstGeom>
          <a:noFill/>
          <a:ln w="9525">
            <a:noFill/>
          </a:ln>
        </p:spPr>
      </p:pic>
      <p:sp>
        <p:nvSpPr>
          <p:cNvPr id="32804" name="标题 1"/>
          <p:cNvSpPr>
            <a:spLocks noGrp="1"/>
          </p:cNvSpPr>
          <p:nvPr>
            <p:ph type="title"/>
          </p:nvPr>
        </p:nvSpPr>
        <p:spPr>
          <a:xfrm>
            <a:off x="642938" y="-73025"/>
            <a:ext cx="7497762" cy="796925"/>
          </a:xfrm>
        </p:spPr>
        <p:txBody>
          <a:bodyPr vert="horz" wrap="square" lIns="0" tIns="45720" rIns="0" bIns="0" anchor="b" anchorCtr="0"/>
          <a:p>
            <a:r>
              <a:rPr lang="zh-CN" altLang="en-US" sz="3200" dirty="0"/>
              <a:t>微波真空无源器件</a:t>
            </a:r>
            <a:r>
              <a:rPr lang="en-US" altLang="zh-CN" sz="3200" dirty="0"/>
              <a:t>-</a:t>
            </a:r>
            <a:r>
              <a:rPr lang="zh-CN" altLang="en-US" sz="3200" dirty="0"/>
              <a:t>大科学装置产品展示</a:t>
            </a:r>
            <a:endParaRPr lang="zh-CN" altLang="en-US" sz="3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内容占位符 2"/>
          <p:cNvSpPr>
            <a:spLocks noGrp="1"/>
          </p:cNvSpPr>
          <p:nvPr>
            <p:ph idx="1"/>
          </p:nvPr>
        </p:nvSpPr>
        <p:spPr>
          <a:xfrm>
            <a:off x="376238" y="1149350"/>
            <a:ext cx="8229600" cy="2401888"/>
          </a:xfrm>
        </p:spPr>
        <p:txBody>
          <a:bodyPr vert="horz" wrap="square" lIns="91440" tIns="45720" rIns="91440" bIns="45720" anchor="t" anchorCtr="0"/>
          <a:p>
            <a:pPr marL="0" indent="0">
              <a:buNone/>
            </a:pPr>
            <a:endParaRPr lang="zh-CN" altLang="en-US" dirty="0"/>
          </a:p>
          <a:p>
            <a:pPr marL="0" indent="0">
              <a:buNone/>
            </a:pPr>
            <a:endParaRPr lang="zh-CN" altLang="en-US" dirty="0"/>
          </a:p>
          <a:p>
            <a:pPr marL="0" indent="0">
              <a:lnSpc>
                <a:spcPct val="150000"/>
              </a:lnSpc>
              <a:buNone/>
            </a:pPr>
            <a:endParaRPr lang="zh-CN" altLang="en-US" dirty="0"/>
          </a:p>
          <a:p>
            <a:pPr marL="0" indent="0">
              <a:buNone/>
            </a:pPr>
            <a:endParaRPr lang="zh-CN" altLang="en-US" dirty="0"/>
          </a:p>
          <a:p>
            <a:pPr marL="0" indent="0">
              <a:buNone/>
            </a:pPr>
            <a:r>
              <a:rPr lang="zh-CN" altLang="en-US" sz="2000" dirty="0"/>
              <a:t>                </a:t>
            </a:r>
            <a:r>
              <a:rPr lang="zh-CN" altLang="en-US" sz="1800" b="1" dirty="0">
                <a:latin typeface="楷体" panose="02010609060101010101" pitchFamily="49" charset="-122"/>
                <a:ea typeface="楷体" panose="02010609060101010101" pitchFamily="49" charset="-122"/>
              </a:rPr>
              <a:t>BNCT-RFQ耦合器</a:t>
            </a:r>
            <a:endParaRPr lang="zh-CN" altLang="en-US" sz="2000" dirty="0"/>
          </a:p>
          <a:p>
            <a:pPr marL="0" indent="0">
              <a:buNone/>
            </a:pPr>
            <a:endParaRPr lang="zh-CN" altLang="en-US" dirty="0"/>
          </a:p>
          <a:p>
            <a:pPr marL="0" indent="0">
              <a:buNone/>
            </a:pPr>
            <a:endParaRPr lang="zh-CN" altLang="en-US" dirty="0"/>
          </a:p>
          <a:p>
            <a:pPr marL="0" indent="0">
              <a:buNone/>
            </a:pPr>
            <a:endParaRPr lang="zh-CN" altLang="en-US" dirty="0"/>
          </a:p>
          <a:p>
            <a:pPr marL="0" indent="0">
              <a:buNone/>
            </a:pPr>
            <a:r>
              <a:rPr lang="zh-CN" altLang="en-US" sz="2000" dirty="0"/>
              <a:t>            </a:t>
            </a:r>
            <a:endParaRPr lang="zh-CN" altLang="en-US" sz="1800" b="1" dirty="0">
              <a:latin typeface="楷体" panose="02010609060101010101" pitchFamily="49" charset="-122"/>
              <a:ea typeface="楷体" panose="02010609060101010101" pitchFamily="49" charset="-122"/>
            </a:endParaRPr>
          </a:p>
        </p:txBody>
      </p:sp>
      <p:pic>
        <p:nvPicPr>
          <p:cNvPr id="33794" name="图片 3" descr="33"/>
          <p:cNvPicPr>
            <a:picLocks noChangeAspect="1"/>
          </p:cNvPicPr>
          <p:nvPr/>
        </p:nvPicPr>
        <p:blipFill>
          <a:blip r:embed="rId1"/>
          <a:stretch>
            <a:fillRect/>
          </a:stretch>
        </p:blipFill>
        <p:spPr>
          <a:xfrm>
            <a:off x="690563" y="1047750"/>
            <a:ext cx="4008437" cy="2000250"/>
          </a:xfrm>
          <a:prstGeom prst="rect">
            <a:avLst/>
          </a:prstGeom>
          <a:noFill/>
          <a:ln w="9525">
            <a:noFill/>
          </a:ln>
        </p:spPr>
      </p:pic>
      <p:graphicFrame>
        <p:nvGraphicFramePr>
          <p:cNvPr id="11" name="表格 10"/>
          <p:cNvGraphicFramePr>
            <a:graphicFrameLocks noGrp="1"/>
          </p:cNvGraphicFramePr>
          <p:nvPr/>
        </p:nvGraphicFramePr>
        <p:xfrm>
          <a:off x="5295900" y="1265238"/>
          <a:ext cx="2736850" cy="1783065"/>
        </p:xfrm>
        <a:graphic>
          <a:graphicData uri="http://schemas.openxmlformats.org/drawingml/2006/table">
            <a:tbl>
              <a:tblPr/>
              <a:tblGrid>
                <a:gridCol w="970240"/>
                <a:gridCol w="1766064"/>
              </a:tblGrid>
              <a:tr h="320040">
                <a:tc>
                  <a:txBody>
                    <a:bodyPr/>
                    <a:lstStyle/>
                    <a:p>
                      <a:pPr algn="ctr">
                        <a:lnSpc>
                          <a:spcPct val="150000"/>
                        </a:lnSpc>
                        <a:spcAft>
                          <a:spcPts val="0"/>
                        </a:spcAft>
                      </a:pPr>
                      <a:r>
                        <a:rPr lang="zh-CN" sz="1400" b="1" kern="100" dirty="0">
                          <a:solidFill>
                            <a:srgbClr val="FFFFFF"/>
                          </a:solidFill>
                          <a:latin typeface="Times New Roman" panose="02020603050405020304"/>
                          <a:ea typeface="宋体" panose="02010600030101010101" pitchFamily="2" charset="-122"/>
                          <a:cs typeface="Times New Roman" panose="02020603050405020304"/>
                        </a:rPr>
                        <a:t>参数名称</a:t>
                      </a:r>
                      <a:endParaRPr lang="zh-CN" sz="12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400" b="1" kern="100" dirty="0">
                          <a:solidFill>
                            <a:srgbClr val="FFFFFF"/>
                          </a:solidFill>
                          <a:latin typeface="Times New Roman" panose="02020603050405020304"/>
                          <a:ea typeface="宋体" panose="02010600030101010101" pitchFamily="2" charset="-122"/>
                          <a:cs typeface="Times New Roman" panose="02020603050405020304"/>
                        </a:rPr>
                        <a:t>指标</a:t>
                      </a:r>
                      <a:endParaRPr lang="zh-CN" sz="12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246885">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180MHz</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46885">
                <a:tc>
                  <a:txBody>
                    <a:bodyPr/>
                    <a:lstStyle/>
                    <a:p>
                      <a:pPr algn="ctr">
                        <a:lnSpc>
                          <a:spcPct val="150000"/>
                        </a:lnSpc>
                        <a:spcAft>
                          <a:spcPts val="0"/>
                        </a:spcAft>
                      </a:pPr>
                      <a:r>
                        <a:rPr lang="zh-CN" sz="1000" dirty="0">
                          <a:solidFill>
                            <a:srgbClr val="000000"/>
                          </a:solidFill>
                          <a:latin typeface="Arial" panose="020B0604020202020204"/>
                          <a:ea typeface="宋体" panose="02010600030101010101" pitchFamily="2" charset="-122"/>
                        </a:rPr>
                        <a:t>占空比</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cs typeface="Times New Roman" panose="02020603050405020304"/>
                        </a:rPr>
                        <a:t>80%</a:t>
                      </a:r>
                      <a:endParaRPr lang="en-US"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46885">
                <a:tc>
                  <a:txBody>
                    <a:bodyPr/>
                    <a:lstStyle/>
                    <a:p>
                      <a:pPr algn="ctr">
                        <a:lnSpc>
                          <a:spcPct val="150000"/>
                        </a:lnSpc>
                        <a:spcAft>
                          <a:spcPts val="0"/>
                        </a:spcAft>
                      </a:pPr>
                      <a:r>
                        <a:rPr lang="zh-CN" sz="1000">
                          <a:solidFill>
                            <a:srgbClr val="000000"/>
                          </a:solidFill>
                          <a:latin typeface="Arial" panose="020B0604020202020204"/>
                          <a:ea typeface="宋体" panose="02010600030101010101" pitchFamily="2" charset="-122"/>
                        </a:rPr>
                        <a:t>功率</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a:solidFill>
                            <a:srgbClr val="000000"/>
                          </a:solidFill>
                          <a:latin typeface="Arial" panose="020B0604020202020204"/>
                          <a:ea typeface="宋体" panose="02010600030101010101" pitchFamily="2" charset="-122"/>
                          <a:sym typeface="+mn-ea"/>
                        </a:rPr>
                        <a:t>脉冲</a:t>
                      </a:r>
                      <a:r>
                        <a:rPr sz="1000" kern="100" dirty="0">
                          <a:solidFill>
                            <a:srgbClr val="000000"/>
                          </a:solidFill>
                          <a:latin typeface="Times New Roman" panose="02020603050405020304"/>
                          <a:ea typeface="宋体" panose="02010600030101010101" pitchFamily="2" charset="-122"/>
                        </a:rPr>
                        <a:t>95kW，平均76kW</a:t>
                      </a:r>
                      <a:endParaRPr sz="1000" kern="100" dirty="0">
                        <a:solidFill>
                          <a:srgbClr val="000000"/>
                        </a:solidFill>
                        <a:latin typeface="Times New Roman" panose="020206030504050203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28600">
                <a:tc>
                  <a:txBody>
                    <a:bodyPr/>
                    <a:lstStyle/>
                    <a:p>
                      <a:pPr algn="ctr">
                        <a:lnSpc>
                          <a:spcPct val="150000"/>
                        </a:lnSpc>
                        <a:spcAft>
                          <a:spcPts val="0"/>
                        </a:spcAft>
                      </a:pPr>
                      <a:r>
                        <a:rPr lang="zh-CN" sz="1000">
                          <a:solidFill>
                            <a:srgbClr val="000000"/>
                          </a:solidFill>
                          <a:latin typeface="Arial" panose="020B0604020202020204"/>
                          <a:ea typeface="宋体" panose="02010600030101010101" pitchFamily="2" charset="-122"/>
                        </a:rPr>
                        <a:t>真空漏率</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优于</a:t>
                      </a:r>
                      <a:r>
                        <a:rPr lang="en-US" sz="1000" kern="100" dirty="0">
                          <a:solidFill>
                            <a:srgbClr val="000000"/>
                          </a:solidFill>
                          <a:latin typeface="Times New Roman" panose="02020603050405020304"/>
                          <a:ea typeface="宋体" panose="02010600030101010101" pitchFamily="2" charset="-122"/>
                        </a:rPr>
                        <a:t>2E-11Pa*m</a:t>
                      </a:r>
                      <a:r>
                        <a:rPr lang="en-US" sz="1000" kern="100" baseline="30000" dirty="0">
                          <a:solidFill>
                            <a:srgbClr val="000000"/>
                          </a:solidFill>
                          <a:latin typeface="Times New Roman" panose="02020603050405020304"/>
                          <a:ea typeface="宋体" panose="02010600030101010101" pitchFamily="2" charset="-122"/>
                        </a:rPr>
                        <a:t>3</a:t>
                      </a:r>
                      <a:r>
                        <a:rPr lang="en-US" sz="1000" kern="100" dirty="0">
                          <a:solidFill>
                            <a:srgbClr val="000000"/>
                          </a:solidFill>
                          <a:latin typeface="Times New Roman" panose="02020603050405020304"/>
                          <a:ea typeface="宋体" panose="02010600030101010101" pitchFamily="2" charset="-122"/>
                        </a:rPr>
                        <a:t>/m</a:t>
                      </a:r>
                      <a:endParaRPr lang="en-US" sz="1000" kern="100" dirty="0">
                        <a:solidFill>
                          <a:srgbClr val="000000"/>
                        </a:solidFill>
                        <a:latin typeface="Times New Roman" panose="020206030504050203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4688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材料磁导率</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≤1.05</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46885">
                <a:tc>
                  <a:txBody>
                    <a:bodyPr/>
                    <a:lstStyle/>
                    <a:p>
                      <a:pPr algn="ctr">
                        <a:lnSpc>
                          <a:spcPct val="150000"/>
                        </a:lnSpc>
                        <a:spcAft>
                          <a:spcPts val="0"/>
                        </a:spcAft>
                      </a:pPr>
                      <a:r>
                        <a:rPr lang="zh-CN" sz="1000">
                          <a:solidFill>
                            <a:srgbClr val="000000"/>
                          </a:solidFill>
                          <a:latin typeface="Arial" panose="020B0604020202020204"/>
                          <a:ea typeface="宋体" panose="02010600030101010101" pitchFamily="2" charset="-122"/>
                        </a:rPr>
                        <a:t>陶瓷表面</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镀</a:t>
                      </a:r>
                      <a:r>
                        <a:rPr lang="en-US" altLang="zh-CN" sz="1000" kern="100" dirty="0">
                          <a:solidFill>
                            <a:srgbClr val="000000"/>
                          </a:solidFill>
                          <a:latin typeface="Times New Roman" panose="02020603050405020304"/>
                          <a:ea typeface="宋体" panose="02010600030101010101" pitchFamily="2" charset="-122"/>
                          <a:cs typeface="Times New Roman" panose="02020603050405020304"/>
                        </a:rPr>
                        <a:t>TiN</a:t>
                      </a:r>
                      <a:r>
                        <a:rPr lang="zh-CN" altLang="en-US"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7-15</a:t>
                      </a:r>
                      <a:r>
                        <a:rPr lang="zh-CN" altLang="en-US" sz="1000" kern="100" dirty="0">
                          <a:solidFill>
                            <a:srgbClr val="000000"/>
                          </a:solidFill>
                          <a:latin typeface="Times New Roman" panose="02020603050405020304"/>
                          <a:ea typeface="宋体" panose="02010600030101010101" pitchFamily="2" charset="-122"/>
                        </a:rPr>
                        <a:t>）纳米</a:t>
                      </a:r>
                      <a:endParaRPr lang="zh-CN" altLang="en-US" sz="1000" kern="100" dirty="0">
                        <a:solidFill>
                          <a:srgbClr val="000000"/>
                        </a:solidFill>
                        <a:latin typeface="Times New Roman" panose="020206030504050203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pic>
        <p:nvPicPr>
          <p:cNvPr id="33821" name="图片 11" descr="C:\Users\lirong\AppData\Local\Temp\Rar$DIa0.755\2998.8MHz单头定向耦合器.PNG"/>
          <p:cNvPicPr>
            <a:picLocks noChangeAspect="1"/>
          </p:cNvPicPr>
          <p:nvPr/>
        </p:nvPicPr>
        <p:blipFill>
          <a:blip r:embed="rId2"/>
          <a:stretch>
            <a:fillRect/>
          </a:stretch>
        </p:blipFill>
        <p:spPr>
          <a:xfrm>
            <a:off x="376238" y="3987800"/>
            <a:ext cx="2305050" cy="1346200"/>
          </a:xfrm>
          <a:prstGeom prst="rect">
            <a:avLst/>
          </a:prstGeom>
          <a:noFill/>
          <a:ln w="9525">
            <a:noFill/>
          </a:ln>
        </p:spPr>
      </p:pic>
      <p:pic>
        <p:nvPicPr>
          <p:cNvPr id="33822" name="图片 15" descr="C:\Users\lirong\AppData\Local\Temp\Rar$DIa0.895\2998.8MHz双头定向耦合器.PNG"/>
          <p:cNvPicPr>
            <a:picLocks noChangeAspect="1"/>
          </p:cNvPicPr>
          <p:nvPr/>
        </p:nvPicPr>
        <p:blipFill>
          <a:blip r:embed="rId3"/>
          <a:stretch>
            <a:fillRect/>
          </a:stretch>
        </p:blipFill>
        <p:spPr>
          <a:xfrm>
            <a:off x="2681288" y="3981450"/>
            <a:ext cx="2230437" cy="1358900"/>
          </a:xfrm>
          <a:prstGeom prst="rect">
            <a:avLst/>
          </a:prstGeom>
          <a:noFill/>
          <a:ln w="9525">
            <a:noFill/>
          </a:ln>
        </p:spPr>
      </p:pic>
      <p:sp>
        <p:nvSpPr>
          <p:cNvPr id="33823" name="文本框 6"/>
          <p:cNvSpPr txBox="1"/>
          <p:nvPr/>
        </p:nvSpPr>
        <p:spPr>
          <a:xfrm>
            <a:off x="2028825" y="5648325"/>
            <a:ext cx="1331913" cy="368300"/>
          </a:xfrm>
          <a:prstGeom prst="rect">
            <a:avLst/>
          </a:prstGeom>
          <a:noFill/>
          <a:ln w="9525">
            <a:noFill/>
          </a:ln>
        </p:spPr>
        <p:txBody>
          <a:bodyPr wrap="none" anchor="t" anchorCtr="0">
            <a:spAutoFit/>
          </a:bodyPr>
          <a:p>
            <a:r>
              <a:rPr lang="zh-CN" altLang="en-US" b="1" dirty="0">
                <a:latin typeface="楷体" panose="02010609060101010101" pitchFamily="49" charset="-122"/>
                <a:ea typeface="楷体" panose="02010609060101010101" pitchFamily="49" charset="-122"/>
                <a:sym typeface="宋体" panose="02010600030101010101" pitchFamily="2" charset="-122"/>
              </a:rPr>
              <a:t>定向耦合器</a:t>
            </a:r>
            <a:endParaRPr lang="zh-CN" altLang="en-US">
              <a:latin typeface="Calibri" panose="020F0502020204030204" pitchFamily="34" charset="0"/>
              <a:ea typeface="宋体" panose="02010600030101010101" pitchFamily="2" charset="-122"/>
            </a:endParaRPr>
          </a:p>
        </p:txBody>
      </p:sp>
      <p:graphicFrame>
        <p:nvGraphicFramePr>
          <p:cNvPr id="8" name="表格 7"/>
          <p:cNvGraphicFramePr>
            <a:graphicFrameLocks noGrp="1"/>
          </p:cNvGraphicFramePr>
          <p:nvPr/>
        </p:nvGraphicFramePr>
        <p:xfrm>
          <a:off x="5295900" y="3760788"/>
          <a:ext cx="2736850" cy="1800225"/>
        </p:xfrm>
        <a:graphic>
          <a:graphicData uri="http://schemas.openxmlformats.org/drawingml/2006/table">
            <a:tbl>
              <a:tblPr/>
              <a:tblGrid>
                <a:gridCol w="970280"/>
                <a:gridCol w="1766024"/>
              </a:tblGrid>
              <a:tr h="246885">
                <a:tc>
                  <a:txBody>
                    <a:bodyPr/>
                    <a:p>
                      <a:pPr algn="ctr">
                        <a:lnSpc>
                          <a:spcPct val="150000"/>
                        </a:lnSpc>
                        <a:spcAft>
                          <a:spcPts val="0"/>
                        </a:spcAft>
                      </a:pPr>
                      <a:r>
                        <a:rPr lang="zh-CN" sz="1400" b="1" kern="100" dirty="0">
                          <a:solidFill>
                            <a:srgbClr val="FFFFFF"/>
                          </a:solidFill>
                          <a:latin typeface="Times New Roman" panose="02020603050405020304"/>
                          <a:ea typeface="宋体" panose="02010600030101010101" pitchFamily="2" charset="-122"/>
                          <a:cs typeface="Times New Roman" panose="02020603050405020304"/>
                        </a:rPr>
                        <a:t>参数名称</a:t>
                      </a:r>
                      <a:endParaRPr lang="zh-CN" sz="12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p>
                      <a:pPr algn="ctr">
                        <a:lnSpc>
                          <a:spcPct val="150000"/>
                        </a:lnSpc>
                        <a:spcAft>
                          <a:spcPts val="0"/>
                        </a:spcAft>
                      </a:pPr>
                      <a:r>
                        <a:rPr lang="zh-CN" sz="1400" b="1" kern="100" dirty="0">
                          <a:solidFill>
                            <a:srgbClr val="FFFFFF"/>
                          </a:solidFill>
                          <a:latin typeface="Times New Roman" panose="02020603050405020304"/>
                          <a:ea typeface="宋体" panose="02010600030101010101" pitchFamily="2" charset="-122"/>
                          <a:cs typeface="Times New Roman" panose="02020603050405020304"/>
                        </a:rPr>
                        <a:t>指标</a:t>
                      </a:r>
                      <a:endParaRPr lang="zh-CN" sz="12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246885">
                <a:tc>
                  <a:txBody>
                    <a:bodyPr/>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2998MHz</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46380">
                <a:tc>
                  <a:txBody>
                    <a:bodyPr/>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耦合度</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60dB</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46885">
                <a:tc>
                  <a:txBody>
                    <a:bodyPr/>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隔离度</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-40dB</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47015">
                <a:tc>
                  <a:txBody>
                    <a:bodyPr/>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优于</a:t>
                      </a:r>
                      <a:r>
                        <a:rPr lang="en-US" sz="1000" kern="100" dirty="0">
                          <a:solidFill>
                            <a:srgbClr val="000000"/>
                          </a:solidFill>
                          <a:latin typeface="Times New Roman" panose="02020603050405020304"/>
                          <a:ea typeface="宋体" panose="02010600030101010101" pitchFamily="2" charset="-122"/>
                        </a:rPr>
                        <a:t>1E-9mbar*L/s</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46885">
                <a:tc>
                  <a:txBody>
                    <a:bodyPr/>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材料磁导率</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≤1.05</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46885">
                <a:tc>
                  <a:txBody>
                    <a:bodyPr/>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微波面镀膜</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镀铜</a:t>
                      </a:r>
                      <a:r>
                        <a:rPr lang="en-US" sz="1000" kern="100" dirty="0">
                          <a:solidFill>
                            <a:srgbClr val="000000"/>
                          </a:solidFill>
                          <a:latin typeface="Times New Roman" panose="02020603050405020304"/>
                          <a:ea typeface="宋体" panose="02010600030101010101" pitchFamily="2" charset="-122"/>
                        </a:rPr>
                        <a:t>15-30</a:t>
                      </a:r>
                      <a:r>
                        <a:rPr lang="zh-CN" sz="1000" kern="100" dirty="0">
                          <a:solidFill>
                            <a:srgbClr val="000000"/>
                          </a:solidFill>
                          <a:latin typeface="Times New Roman" panose="02020603050405020304"/>
                          <a:ea typeface="宋体" panose="02010600030101010101" pitchFamily="2" charset="-122"/>
                          <a:cs typeface="Times New Roman" panose="02020603050405020304"/>
                        </a:rPr>
                        <a:t>微米</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sp>
        <p:nvSpPr>
          <p:cNvPr id="33850" name="标题 1"/>
          <p:cNvSpPr>
            <a:spLocks noGrp="1"/>
          </p:cNvSpPr>
          <p:nvPr>
            <p:ph type="title"/>
          </p:nvPr>
        </p:nvSpPr>
        <p:spPr>
          <a:xfrm>
            <a:off x="642938" y="-73025"/>
            <a:ext cx="7497762" cy="796925"/>
          </a:xfrm>
        </p:spPr>
        <p:txBody>
          <a:bodyPr vert="horz" wrap="square" lIns="0" tIns="45720" rIns="0" bIns="0" anchor="b" anchorCtr="0"/>
          <a:p>
            <a:r>
              <a:rPr lang="zh-CN" altLang="en-US" sz="3200" dirty="0"/>
              <a:t>微波真空无源器件</a:t>
            </a:r>
            <a:r>
              <a:rPr lang="en-US" altLang="zh-CN" sz="3200" dirty="0"/>
              <a:t>-</a:t>
            </a:r>
            <a:r>
              <a:rPr lang="zh-CN" altLang="en-US" sz="3200" dirty="0"/>
              <a:t>大科学装置产品展示</a:t>
            </a:r>
            <a:endParaRPr lang="zh-CN" altLang="en-US" sz="3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TextBox 6"/>
          <p:cNvSpPr txBox="1"/>
          <p:nvPr/>
        </p:nvSpPr>
        <p:spPr>
          <a:xfrm>
            <a:off x="1763713" y="5732463"/>
            <a:ext cx="2428875" cy="369887"/>
          </a:xfrm>
          <a:prstGeom prst="rect">
            <a:avLst/>
          </a:prstGeom>
          <a:noFill/>
          <a:ln w="9525">
            <a:noFill/>
          </a:ln>
        </p:spPr>
        <p:txBody>
          <a:bodyPr anchor="t" anchorCtr="0">
            <a:spAutoFit/>
          </a:bodyPr>
          <a:p>
            <a:r>
              <a:rPr lang="en-US" altLang="zh-CN" b="1" dirty="0">
                <a:latin typeface="楷体" panose="02010609060101010101" pitchFamily="49" charset="-122"/>
                <a:ea typeface="楷体" panose="02010609060101010101" pitchFamily="49" charset="-122"/>
              </a:rPr>
              <a:t>S</a:t>
            </a:r>
            <a:r>
              <a:rPr lang="zh-CN" altLang="en-US" b="1" dirty="0">
                <a:latin typeface="楷体" panose="02010609060101010101" pitchFamily="49" charset="-122"/>
                <a:ea typeface="楷体" panose="02010609060101010101" pitchFamily="49" charset="-122"/>
              </a:rPr>
              <a:t>波段功分器组件</a:t>
            </a:r>
            <a:endParaRPr lang="zh-CN" altLang="en-US" b="1" dirty="0">
              <a:latin typeface="楷体" panose="02010609060101010101" pitchFamily="49" charset="-122"/>
              <a:ea typeface="楷体" panose="02010609060101010101" pitchFamily="49" charset="-122"/>
            </a:endParaRPr>
          </a:p>
        </p:txBody>
      </p:sp>
      <p:pic>
        <p:nvPicPr>
          <p:cNvPr id="34818" name="图片 10"/>
          <p:cNvPicPr>
            <a:picLocks noChangeAspect="1"/>
          </p:cNvPicPr>
          <p:nvPr/>
        </p:nvPicPr>
        <p:blipFill>
          <a:blip r:embed="rId1"/>
          <a:stretch>
            <a:fillRect/>
          </a:stretch>
        </p:blipFill>
        <p:spPr>
          <a:xfrm>
            <a:off x="1458913" y="3848100"/>
            <a:ext cx="2465387" cy="1884363"/>
          </a:xfrm>
          <a:prstGeom prst="rect">
            <a:avLst/>
          </a:prstGeom>
          <a:noFill/>
          <a:ln w="9525">
            <a:noFill/>
          </a:ln>
        </p:spPr>
      </p:pic>
      <p:pic>
        <p:nvPicPr>
          <p:cNvPr id="34819" name="图片 7"/>
          <p:cNvPicPr>
            <a:picLocks noChangeAspect="1"/>
          </p:cNvPicPr>
          <p:nvPr/>
        </p:nvPicPr>
        <p:blipFill>
          <a:blip r:embed="rId2"/>
          <a:srcRect l="12277" t="22221" r="63393" b="22916"/>
          <a:stretch>
            <a:fillRect/>
          </a:stretch>
        </p:blipFill>
        <p:spPr>
          <a:xfrm>
            <a:off x="1460500" y="1117600"/>
            <a:ext cx="2463800" cy="2144713"/>
          </a:xfrm>
          <a:prstGeom prst="rect">
            <a:avLst/>
          </a:prstGeom>
          <a:noFill/>
          <a:ln w="9525">
            <a:noFill/>
          </a:ln>
        </p:spPr>
      </p:pic>
      <p:sp>
        <p:nvSpPr>
          <p:cNvPr id="34820" name="TextBox 6"/>
          <p:cNvSpPr txBox="1"/>
          <p:nvPr/>
        </p:nvSpPr>
        <p:spPr>
          <a:xfrm>
            <a:off x="1835150" y="3357563"/>
            <a:ext cx="2428875" cy="369887"/>
          </a:xfrm>
          <a:prstGeom prst="rect">
            <a:avLst/>
          </a:prstGeom>
          <a:noFill/>
          <a:ln w="9525">
            <a:noFill/>
          </a:ln>
        </p:spPr>
        <p:txBody>
          <a:bodyPr anchor="t" anchorCtr="0">
            <a:spAutoFit/>
          </a:bodyPr>
          <a:p>
            <a:r>
              <a:rPr lang="zh-CN" altLang="en-US" b="1" dirty="0">
                <a:latin typeface="楷体" panose="02010609060101010101" pitchFamily="49" charset="-122"/>
                <a:ea typeface="楷体" panose="02010609060101010101" pitchFamily="49" charset="-122"/>
              </a:rPr>
              <a:t>高阶模耦合器</a:t>
            </a:r>
            <a:endParaRPr lang="zh-CN" altLang="en-US" b="1" dirty="0">
              <a:latin typeface="楷体" panose="02010609060101010101" pitchFamily="49" charset="-122"/>
              <a:ea typeface="楷体" panose="02010609060101010101" pitchFamily="49" charset="-122"/>
            </a:endParaRPr>
          </a:p>
        </p:txBody>
      </p:sp>
      <p:graphicFrame>
        <p:nvGraphicFramePr>
          <p:cNvPr id="10" name="表格 9"/>
          <p:cNvGraphicFramePr>
            <a:graphicFrameLocks noGrp="1"/>
          </p:cNvGraphicFramePr>
          <p:nvPr/>
        </p:nvGraphicFramePr>
        <p:xfrm>
          <a:off x="4899025" y="1052513"/>
          <a:ext cx="2663825" cy="2409825"/>
        </p:xfrm>
        <a:graphic>
          <a:graphicData uri="http://schemas.openxmlformats.org/drawingml/2006/table">
            <a:tbl>
              <a:tblPr/>
              <a:tblGrid>
                <a:gridCol w="950595"/>
                <a:gridCol w="1713230"/>
              </a:tblGrid>
              <a:tr h="320040">
                <a:tc>
                  <a:txBody>
                    <a:bodyPr/>
                    <a:lstStyle/>
                    <a:p>
                      <a:pPr algn="ctr">
                        <a:lnSpc>
                          <a:spcPct val="150000"/>
                        </a:lnSpc>
                        <a:spcAft>
                          <a:spcPts val="0"/>
                        </a:spcAft>
                      </a:pPr>
                      <a:r>
                        <a:rPr lang="zh-CN" sz="1400" b="1" kern="100" dirty="0">
                          <a:solidFill>
                            <a:srgbClr val="FFFFFF"/>
                          </a:solidFill>
                          <a:latin typeface="Times New Roman" panose="02020603050405020304"/>
                          <a:ea typeface="宋体" panose="02010600030101010101" pitchFamily="2" charset="-122"/>
                          <a:cs typeface="Times New Roman" panose="02020603050405020304"/>
                        </a:rPr>
                        <a:t>参数名称</a:t>
                      </a:r>
                      <a:endParaRPr lang="zh-CN" sz="12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400" b="1" kern="100" dirty="0">
                          <a:solidFill>
                            <a:srgbClr val="FFFFFF"/>
                          </a:solidFill>
                          <a:latin typeface="Times New Roman" panose="02020603050405020304"/>
                          <a:ea typeface="宋体" panose="02010600030101010101" pitchFamily="2" charset="-122"/>
                          <a:cs typeface="Times New Roman" panose="02020603050405020304"/>
                        </a:rPr>
                        <a:t>指标</a:t>
                      </a:r>
                      <a:endParaRPr lang="zh-CN" sz="12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266065">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1.3GHz</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66065">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传输损耗</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≤0.2dB</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66065">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传输功率</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≥1000w</a:t>
                      </a:r>
                      <a:r>
                        <a:rPr lang="zh-CN"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CW</a:t>
                      </a:r>
                      <a:r>
                        <a:rPr lang="zh-CN" sz="1000" kern="100" dirty="0">
                          <a:solidFill>
                            <a:srgbClr val="000000"/>
                          </a:solidFill>
                          <a:latin typeface="Times New Roman" panose="02020603050405020304"/>
                          <a:ea typeface="宋体" panose="02010600030101010101" pitchFamily="2" charset="-122"/>
                          <a:cs typeface="Times New Roman" panose="02020603050405020304"/>
                        </a:rPr>
                        <a:t>）</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6543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优于</a:t>
                      </a:r>
                      <a:r>
                        <a:rPr lang="en-US" sz="1000" kern="100" dirty="0">
                          <a:solidFill>
                            <a:srgbClr val="000000"/>
                          </a:solidFill>
                          <a:latin typeface="Times New Roman" panose="02020603050405020304"/>
                          <a:ea typeface="宋体" panose="02010600030101010101" pitchFamily="2" charset="-122"/>
                        </a:rPr>
                        <a:t>1E-9mbar*L/s</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6543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材料磁导率</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≤1.05</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6606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冷却方式</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自然冷却</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6543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装配结构</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陶瓷金属焊接</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2860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陶瓷镀膜</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err="1">
                          <a:solidFill>
                            <a:srgbClr val="000000"/>
                          </a:solidFill>
                          <a:latin typeface="Times New Roman" panose="02020603050405020304"/>
                          <a:ea typeface="宋体" panose="02010600030101010101" pitchFamily="2" charset="-122"/>
                        </a:rPr>
                        <a:t>TiN</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graphicFrame>
        <p:nvGraphicFramePr>
          <p:cNvPr id="12" name="表格 11"/>
          <p:cNvGraphicFramePr>
            <a:graphicFrameLocks noGrp="1"/>
          </p:cNvGraphicFramePr>
          <p:nvPr/>
        </p:nvGraphicFramePr>
        <p:xfrm>
          <a:off x="4900613" y="3787775"/>
          <a:ext cx="2623185" cy="2041525"/>
        </p:xfrm>
        <a:graphic>
          <a:graphicData uri="http://schemas.openxmlformats.org/drawingml/2006/table">
            <a:tbl>
              <a:tblPr/>
              <a:tblGrid>
                <a:gridCol w="987425"/>
                <a:gridCol w="1635760"/>
              </a:tblGrid>
              <a:tr h="334010">
                <a:tc>
                  <a:txBody>
                    <a:bodyPr/>
                    <a:lstStyle/>
                    <a:p>
                      <a:pPr algn="ctr">
                        <a:lnSpc>
                          <a:spcPct val="150000"/>
                        </a:lnSpc>
                        <a:spcAft>
                          <a:spcPts val="0"/>
                        </a:spcAft>
                      </a:pPr>
                      <a:r>
                        <a:rPr lang="zh-CN" sz="1400" b="1" kern="100">
                          <a:solidFill>
                            <a:srgbClr val="FFFFFF"/>
                          </a:solidFill>
                          <a:latin typeface="Times New Roman" panose="02020603050405020304"/>
                          <a:ea typeface="宋体" panose="02010600030101010101" pitchFamily="2" charset="-122"/>
                          <a:cs typeface="Times New Roman" panose="02020603050405020304"/>
                        </a:rPr>
                        <a:t>参数名称</a:t>
                      </a:r>
                      <a:endParaRPr lang="zh-CN" sz="12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400" b="1" kern="100">
                          <a:solidFill>
                            <a:srgbClr val="FFFFFF"/>
                          </a:solidFill>
                          <a:latin typeface="Times New Roman" panose="02020603050405020304"/>
                          <a:ea typeface="宋体" panose="02010600030101010101" pitchFamily="2" charset="-122"/>
                          <a:cs typeface="Times New Roman" panose="02020603050405020304"/>
                        </a:rPr>
                        <a:t>指标</a:t>
                      </a:r>
                      <a:endParaRPr lang="zh-CN" sz="12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243205">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2998.8MHz</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44475">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耦合度</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3dB</a:t>
                      </a:r>
                      <a:r>
                        <a:rPr lang="en-US" sz="1000" kern="100" dirty="0">
                          <a:solidFill>
                            <a:srgbClr val="000000"/>
                          </a:solidFill>
                          <a:latin typeface="Times New Roman" panose="02020603050405020304"/>
                          <a:ea typeface="宋体" panose="02010600030101010101" pitchFamily="2" charset="-122"/>
                          <a:cs typeface="Times New Roman" panose="02020603050405020304"/>
                          <a:sym typeface="Symbol" panose="05050102010706020507"/>
                        </a:rPr>
                        <a:t></a:t>
                      </a:r>
                      <a:r>
                        <a:rPr lang="en-US" sz="1000" kern="100" dirty="0">
                          <a:solidFill>
                            <a:srgbClr val="000000"/>
                          </a:solidFill>
                          <a:latin typeface="Times New Roman" panose="02020603050405020304"/>
                          <a:ea typeface="宋体" panose="02010600030101010101" pitchFamily="2" charset="-122"/>
                        </a:rPr>
                        <a:t>0.2dB</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4384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驻波比</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VSWR&lt;1.1</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4447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隔离度</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cs typeface="Times New Roman" panose="02020603050405020304"/>
                          <a:sym typeface="Symbol" panose="05050102010706020507"/>
                        </a:rPr>
                        <a:t></a:t>
                      </a:r>
                      <a:r>
                        <a:rPr lang="en-US" sz="1000" kern="100" dirty="0">
                          <a:solidFill>
                            <a:srgbClr val="000000"/>
                          </a:solidFill>
                          <a:latin typeface="Times New Roman" panose="02020603050405020304"/>
                          <a:ea typeface="宋体" panose="02010600030101010101" pitchFamily="2" charset="-122"/>
                        </a:rPr>
                        <a:t>40dB</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4320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幅度平衡度</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cs typeface="Times New Roman" panose="02020603050405020304"/>
                          <a:sym typeface="Symbol" panose="05050102010706020507"/>
                        </a:rPr>
                        <a:t></a:t>
                      </a:r>
                      <a:r>
                        <a:rPr lang="en-US" sz="1000" kern="100" dirty="0">
                          <a:solidFill>
                            <a:srgbClr val="000000"/>
                          </a:solidFill>
                          <a:latin typeface="Times New Roman" panose="02020603050405020304"/>
                          <a:ea typeface="宋体" panose="02010600030101010101" pitchFamily="2" charset="-122"/>
                        </a:rPr>
                        <a:t>0.2dB</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4447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相位平衡度</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90</a:t>
                      </a:r>
                      <a:r>
                        <a:rPr lang="en-US" sz="1000" kern="100" dirty="0">
                          <a:solidFill>
                            <a:srgbClr val="000000"/>
                          </a:solidFill>
                          <a:latin typeface="Times New Roman" panose="02020603050405020304"/>
                          <a:ea typeface="宋体" panose="02010600030101010101" pitchFamily="2" charset="-122"/>
                          <a:cs typeface="Times New Roman" panose="02020603050405020304"/>
                          <a:sym typeface="Symbol" panose="05050102010706020507"/>
                        </a:rPr>
                        <a:t></a:t>
                      </a:r>
                      <a:r>
                        <a:rPr lang="en-US" sz="1000" kern="100" dirty="0">
                          <a:solidFill>
                            <a:srgbClr val="000000"/>
                          </a:solidFill>
                          <a:latin typeface="Times New Roman" panose="02020603050405020304"/>
                          <a:ea typeface="宋体" panose="02010600030101010101" pitchFamily="2" charset="-122"/>
                        </a:rPr>
                        <a:t>0.2</a:t>
                      </a:r>
                      <a:r>
                        <a:rPr lang="en-US" sz="1000" kern="100" dirty="0">
                          <a:solidFill>
                            <a:srgbClr val="000000"/>
                          </a:solidFill>
                          <a:latin typeface="Times New Roman" panose="02020603050405020304"/>
                          <a:ea typeface="宋体" panose="02010600030101010101" pitchFamily="2" charset="-122"/>
                          <a:cs typeface="Times New Roman" panose="02020603050405020304"/>
                          <a:sym typeface="Symbol" panose="05050102010706020507"/>
                        </a:rPr>
                        <a:t></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4384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冷却方式</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液冷</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bl>
          </a:graphicData>
        </a:graphic>
      </p:graphicFrame>
      <p:sp>
        <p:nvSpPr>
          <p:cNvPr id="34882" name="标题 1"/>
          <p:cNvSpPr>
            <a:spLocks noGrp="1"/>
          </p:cNvSpPr>
          <p:nvPr>
            <p:ph type="title"/>
          </p:nvPr>
        </p:nvSpPr>
        <p:spPr>
          <a:xfrm>
            <a:off x="642938" y="-73025"/>
            <a:ext cx="7497762" cy="796925"/>
          </a:xfrm>
        </p:spPr>
        <p:txBody>
          <a:bodyPr vert="horz" wrap="square" lIns="0" tIns="45720" rIns="0" bIns="0" anchor="b" anchorCtr="0"/>
          <a:p>
            <a:r>
              <a:rPr lang="zh-CN" altLang="en-US" sz="3200" dirty="0"/>
              <a:t>微波真空无源器件</a:t>
            </a:r>
            <a:r>
              <a:rPr lang="en-US" altLang="zh-CN" sz="3200" dirty="0"/>
              <a:t>-</a:t>
            </a:r>
            <a:r>
              <a:rPr lang="zh-CN" altLang="en-US" sz="3200" dirty="0"/>
              <a:t>大科学装置产品展示</a:t>
            </a:r>
            <a:endParaRPr lang="zh-CN" altLang="en-US" sz="3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1" name="TextBox 6"/>
          <p:cNvSpPr txBox="1"/>
          <p:nvPr/>
        </p:nvSpPr>
        <p:spPr>
          <a:xfrm>
            <a:off x="1625600" y="3284538"/>
            <a:ext cx="3095625" cy="369887"/>
          </a:xfrm>
          <a:prstGeom prst="rect">
            <a:avLst/>
          </a:prstGeom>
          <a:noFill/>
          <a:ln w="9525">
            <a:noFill/>
          </a:ln>
        </p:spPr>
        <p:txBody>
          <a:bodyPr anchor="t" anchorCtr="0">
            <a:spAutoFit/>
          </a:bodyPr>
          <a:p>
            <a:r>
              <a:rPr lang="en-US" altLang="zh-CN" b="1" dirty="0">
                <a:latin typeface="楷体" panose="02010609060101010101" pitchFamily="49" charset="-122"/>
                <a:ea typeface="楷体" panose="02010609060101010101" pitchFamily="49" charset="-122"/>
              </a:rPr>
              <a:t>1.3GHz</a:t>
            </a:r>
            <a:r>
              <a:rPr lang="zh-CN" altLang="en-US" b="1" dirty="0">
                <a:latin typeface="楷体" panose="02010609060101010101" pitchFamily="49" charset="-122"/>
                <a:ea typeface="楷体" panose="02010609060101010101" pitchFamily="49" charset="-122"/>
              </a:rPr>
              <a:t>高次模吸收器</a:t>
            </a:r>
            <a:endParaRPr lang="zh-CN" altLang="en-US" b="1" dirty="0">
              <a:latin typeface="楷体" panose="02010609060101010101" pitchFamily="49" charset="-122"/>
              <a:ea typeface="楷体" panose="02010609060101010101" pitchFamily="49" charset="-122"/>
            </a:endParaRPr>
          </a:p>
        </p:txBody>
      </p:sp>
      <p:pic>
        <p:nvPicPr>
          <p:cNvPr id="35842" name="图片 7" descr="C:\Users\lirong\AppData\Local\Temp\Rar$DIa0.367\HOM(SiC)吸收器剖面图.PNG"/>
          <p:cNvPicPr>
            <a:picLocks noChangeAspect="1"/>
          </p:cNvPicPr>
          <p:nvPr/>
        </p:nvPicPr>
        <p:blipFill>
          <a:blip r:embed="rId1"/>
          <a:srcRect t="50974"/>
          <a:stretch>
            <a:fillRect/>
          </a:stretch>
        </p:blipFill>
        <p:spPr>
          <a:xfrm>
            <a:off x="1252538" y="952500"/>
            <a:ext cx="3313112" cy="2232025"/>
          </a:xfrm>
          <a:prstGeom prst="rect">
            <a:avLst/>
          </a:prstGeom>
          <a:noFill/>
          <a:ln w="9525">
            <a:noFill/>
          </a:ln>
        </p:spPr>
      </p:pic>
      <p:graphicFrame>
        <p:nvGraphicFramePr>
          <p:cNvPr id="17" name="表格 16"/>
          <p:cNvGraphicFramePr>
            <a:graphicFrameLocks noGrp="1"/>
          </p:cNvGraphicFramePr>
          <p:nvPr/>
        </p:nvGraphicFramePr>
        <p:xfrm>
          <a:off x="5434013" y="3706813"/>
          <a:ext cx="2592388" cy="2332038"/>
        </p:xfrm>
        <a:graphic>
          <a:graphicData uri="http://schemas.openxmlformats.org/drawingml/2006/table">
            <a:tbl>
              <a:tblPr/>
              <a:tblGrid>
                <a:gridCol w="919175"/>
                <a:gridCol w="1673113"/>
              </a:tblGrid>
              <a:tr h="255348">
                <a:tc>
                  <a:txBody>
                    <a:bodyPr/>
                    <a:lstStyle/>
                    <a:p>
                      <a:pPr algn="ctr">
                        <a:lnSpc>
                          <a:spcPct val="150000"/>
                        </a:lnSpc>
                        <a:spcAft>
                          <a:spcPts val="0"/>
                        </a:spcAft>
                      </a:pPr>
                      <a:r>
                        <a:rPr lang="zh-CN" sz="1200" b="1" kern="100" dirty="0">
                          <a:solidFill>
                            <a:srgbClr val="FFFFFF"/>
                          </a:solidFill>
                          <a:latin typeface="Arial" panose="020B0604020202020204"/>
                          <a:ea typeface="宋体" panose="02010600030101010101" pitchFamily="2" charset="-122"/>
                          <a:cs typeface="Times New Roman" panose="02020603050405020304"/>
                        </a:rPr>
                        <a:t>参数名称</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200" b="1" kern="100" dirty="0">
                          <a:solidFill>
                            <a:srgbClr val="FFFFFF"/>
                          </a:solidFill>
                          <a:latin typeface="Arial" panose="020B0604020202020204"/>
                          <a:ea typeface="宋体" panose="02010600030101010101" pitchFamily="2" charset="-122"/>
                          <a:cs typeface="Times New Roman" panose="02020603050405020304"/>
                        </a:rPr>
                        <a:t>指标</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212790">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宋体" panose="02010600030101010101" pitchFamily="2" charset="-122"/>
                          <a:ea typeface="宋体" panose="02010600030101010101" pitchFamily="2" charset="-122"/>
                          <a:cs typeface="Times New Roman" panose="02020603050405020304"/>
                        </a:rPr>
                        <a:t>1.5GHz</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12790">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吸收材料</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err="1">
                          <a:solidFill>
                            <a:srgbClr val="000000"/>
                          </a:solidFill>
                          <a:latin typeface="宋体" panose="02010600030101010101" pitchFamily="2" charset="-122"/>
                          <a:ea typeface="宋体" panose="02010600030101010101" pitchFamily="2" charset="-122"/>
                          <a:cs typeface="Times New Roman" panose="02020603050405020304"/>
                        </a:rPr>
                        <a:t>SiC</a:t>
                      </a:r>
                      <a:r>
                        <a:rPr lang="zh-CN" sz="1000" kern="100" dirty="0">
                          <a:solidFill>
                            <a:srgbClr val="000000"/>
                          </a:solidFill>
                          <a:latin typeface="Arial" panose="020B0604020202020204"/>
                          <a:ea typeface="宋体" panose="02010600030101010101" pitchFamily="2" charset="-122"/>
                          <a:cs typeface="Times New Roman" panose="02020603050405020304"/>
                        </a:rPr>
                        <a:t>掺杂材料</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12790">
                <a:tc>
                  <a:txBody>
                    <a:bodyPr/>
                    <a:lstStyle/>
                    <a:p>
                      <a:pPr algn="ctr">
                        <a:lnSpc>
                          <a:spcPct val="150000"/>
                        </a:lnSpc>
                        <a:spcAft>
                          <a:spcPts val="0"/>
                        </a:spcAft>
                      </a:pPr>
                      <a:r>
                        <a:rPr lang="zh-CN" sz="1000" kern="100">
                          <a:solidFill>
                            <a:srgbClr val="000000"/>
                          </a:solidFill>
                          <a:latin typeface="Arial" panose="020B0604020202020204"/>
                          <a:ea typeface="宋体" panose="02010600030101010101" pitchFamily="2" charset="-122"/>
                          <a:cs typeface="Times New Roman" panose="02020603050405020304"/>
                        </a:rPr>
                        <a:t>吸收效率</a:t>
                      </a:r>
                      <a:endParaRPr lang="zh-CN" sz="100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a:t>
                      </a:r>
                      <a:r>
                        <a:rPr lang="en-US" sz="1000" kern="100" dirty="0">
                          <a:solidFill>
                            <a:srgbClr val="000000"/>
                          </a:solidFill>
                          <a:latin typeface="Arial" panose="020B0604020202020204"/>
                          <a:ea typeface="宋体" panose="02010600030101010101" pitchFamily="2" charset="-122"/>
                          <a:cs typeface="Times New Roman" panose="02020603050405020304"/>
                        </a:rPr>
                        <a:t>50%</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28600">
                <a:tc>
                  <a:txBody>
                    <a:bodyPr/>
                    <a:lstStyle/>
                    <a:p>
                      <a:pPr algn="ctr">
                        <a:lnSpc>
                          <a:spcPct val="150000"/>
                        </a:lnSpc>
                        <a:spcAft>
                          <a:spcPts val="0"/>
                        </a:spcAft>
                      </a:pPr>
                      <a:r>
                        <a:rPr lang="zh-CN" sz="1000" kern="100">
                          <a:solidFill>
                            <a:srgbClr val="000000"/>
                          </a:solidFill>
                          <a:latin typeface="Arial" panose="020B0604020202020204"/>
                          <a:ea typeface="宋体" panose="02010600030101010101" pitchFamily="2" charset="-122"/>
                          <a:cs typeface="Times New Roman" panose="02020603050405020304"/>
                        </a:rPr>
                        <a:t>功率容量</a:t>
                      </a:r>
                      <a:endParaRPr lang="zh-CN" sz="100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a:t>
                      </a:r>
                      <a:r>
                        <a:rPr lang="en-US" sz="1000" kern="100" dirty="0">
                          <a:solidFill>
                            <a:srgbClr val="000000"/>
                          </a:solidFill>
                          <a:latin typeface="Arial" panose="020B0604020202020204"/>
                          <a:ea typeface="宋体" panose="02010600030101010101" pitchFamily="2" charset="-122"/>
                          <a:cs typeface="Times New Roman" panose="02020603050405020304"/>
                        </a:rPr>
                        <a:t>1kW</a:t>
                      </a:r>
                      <a:r>
                        <a:rPr lang="zh-CN" sz="1000" kern="100" dirty="0">
                          <a:solidFill>
                            <a:srgbClr val="000000"/>
                          </a:solidFill>
                          <a:latin typeface="Arial" panose="020B0604020202020204"/>
                          <a:ea typeface="宋体" panose="02010600030101010101" pitchFamily="2" charset="-122"/>
                          <a:cs typeface="Times New Roman" panose="02020603050405020304"/>
                        </a:rPr>
                        <a:t>（连续）</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12790">
                <a:tc>
                  <a:txBody>
                    <a:bodyPr/>
                    <a:lstStyle/>
                    <a:p>
                      <a:pPr algn="ctr">
                        <a:lnSpc>
                          <a:spcPct val="150000"/>
                        </a:lnSpc>
                        <a:spcAft>
                          <a:spcPts val="0"/>
                        </a:spcAft>
                      </a:pPr>
                      <a:r>
                        <a:rPr lang="zh-CN" sz="1000" kern="100">
                          <a:solidFill>
                            <a:srgbClr val="000000"/>
                          </a:solidFill>
                          <a:latin typeface="Arial" panose="020B06040202020202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优于</a:t>
                      </a:r>
                      <a:r>
                        <a:rPr lang="en-US" sz="1000" kern="100" dirty="0">
                          <a:solidFill>
                            <a:srgbClr val="000000"/>
                          </a:solidFill>
                          <a:latin typeface="Arial" panose="020B0604020202020204"/>
                          <a:ea typeface="宋体" panose="02010600030101010101" pitchFamily="2" charset="-122"/>
                          <a:cs typeface="Times New Roman" panose="02020603050405020304"/>
                        </a:rPr>
                        <a:t>1E-9mbar*L/s</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12790">
                <a:tc>
                  <a:txBody>
                    <a:bodyPr/>
                    <a:lstStyle/>
                    <a:p>
                      <a:pPr algn="ctr">
                        <a:lnSpc>
                          <a:spcPct val="150000"/>
                        </a:lnSpc>
                        <a:spcAft>
                          <a:spcPts val="0"/>
                        </a:spcAft>
                      </a:pPr>
                      <a:r>
                        <a:rPr lang="zh-CN" sz="1000" kern="100">
                          <a:solidFill>
                            <a:srgbClr val="000000"/>
                          </a:solidFill>
                          <a:latin typeface="Arial" panose="020B0604020202020204"/>
                          <a:ea typeface="宋体" panose="02010600030101010101" pitchFamily="2" charset="-122"/>
                          <a:cs typeface="Times New Roman" panose="02020603050405020304"/>
                        </a:rPr>
                        <a:t>材料磁导率</a:t>
                      </a:r>
                      <a:endParaRPr lang="zh-CN" sz="100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a:t>
                      </a:r>
                      <a:r>
                        <a:rPr lang="en-US" sz="1000" kern="100" dirty="0">
                          <a:solidFill>
                            <a:srgbClr val="000000"/>
                          </a:solidFill>
                          <a:latin typeface="Arial" panose="020B0604020202020204"/>
                          <a:ea typeface="宋体" panose="02010600030101010101" pitchFamily="2" charset="-122"/>
                          <a:cs typeface="Times New Roman" panose="02020603050405020304"/>
                        </a:rPr>
                        <a:t>1.05</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12790">
                <a:tc>
                  <a:txBody>
                    <a:bodyPr/>
                    <a:lstStyle/>
                    <a:p>
                      <a:pPr algn="ctr">
                        <a:lnSpc>
                          <a:spcPct val="150000"/>
                        </a:lnSpc>
                        <a:spcAft>
                          <a:spcPts val="0"/>
                        </a:spcAft>
                      </a:pPr>
                      <a:r>
                        <a:rPr lang="zh-CN" sz="1000" kern="100">
                          <a:solidFill>
                            <a:srgbClr val="000000"/>
                          </a:solidFill>
                          <a:latin typeface="Arial" panose="020B0604020202020204"/>
                          <a:ea typeface="宋体" panose="02010600030101010101" pitchFamily="2" charset="-122"/>
                          <a:cs typeface="Times New Roman" panose="02020603050405020304"/>
                        </a:rPr>
                        <a:t>冷却方式</a:t>
                      </a:r>
                      <a:endParaRPr lang="zh-CN" sz="100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液冷</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12790">
                <a:tc>
                  <a:txBody>
                    <a:bodyPr/>
                    <a:lstStyle/>
                    <a:p>
                      <a:pPr algn="ctr">
                        <a:lnSpc>
                          <a:spcPct val="150000"/>
                        </a:lnSpc>
                        <a:spcAft>
                          <a:spcPts val="0"/>
                        </a:spcAft>
                      </a:pPr>
                      <a:r>
                        <a:rPr lang="zh-CN" sz="1000" kern="100">
                          <a:solidFill>
                            <a:srgbClr val="000000"/>
                          </a:solidFill>
                          <a:latin typeface="Arial" panose="020B0604020202020204"/>
                          <a:ea typeface="宋体" panose="02010600030101010101" pitchFamily="2" charset="-122"/>
                          <a:cs typeface="Times New Roman" panose="02020603050405020304"/>
                        </a:rPr>
                        <a:t>液冷流量</a:t>
                      </a:r>
                      <a:endParaRPr lang="zh-CN" sz="100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宋体" panose="02010600030101010101" pitchFamily="2" charset="-122"/>
                          <a:ea typeface="宋体" panose="02010600030101010101" pitchFamily="2" charset="-122"/>
                          <a:cs typeface="Times New Roman" panose="02020603050405020304"/>
                        </a:rPr>
                        <a:t>9L/min</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12790">
                <a:tc>
                  <a:txBody>
                    <a:bodyPr/>
                    <a:lstStyle/>
                    <a:p>
                      <a:pPr algn="ctr">
                        <a:lnSpc>
                          <a:spcPct val="150000"/>
                        </a:lnSpc>
                        <a:spcAft>
                          <a:spcPts val="0"/>
                        </a:spcAft>
                      </a:pPr>
                      <a:r>
                        <a:rPr lang="zh-CN" sz="1000" kern="100">
                          <a:solidFill>
                            <a:srgbClr val="000000"/>
                          </a:solidFill>
                          <a:latin typeface="Arial" panose="020B0604020202020204"/>
                          <a:ea typeface="宋体" panose="02010600030101010101" pitchFamily="2" charset="-122"/>
                          <a:cs typeface="Times New Roman" panose="02020603050405020304"/>
                        </a:rPr>
                        <a:t>装配方式</a:t>
                      </a:r>
                      <a:endParaRPr lang="zh-CN" sz="100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热压缩</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bl>
          </a:graphicData>
        </a:graphic>
      </p:graphicFrame>
      <p:pic>
        <p:nvPicPr>
          <p:cNvPr id="35878" name="图片 17"/>
          <p:cNvPicPr>
            <a:picLocks noChangeAspect="1"/>
          </p:cNvPicPr>
          <p:nvPr/>
        </p:nvPicPr>
        <p:blipFill>
          <a:blip r:embed="rId2"/>
          <a:srcRect l="24052" t="23471" r="62639" b="19273"/>
          <a:stretch>
            <a:fillRect/>
          </a:stretch>
        </p:blipFill>
        <p:spPr>
          <a:xfrm>
            <a:off x="1189038" y="3706813"/>
            <a:ext cx="3168650" cy="2160587"/>
          </a:xfrm>
          <a:prstGeom prst="rect">
            <a:avLst/>
          </a:prstGeom>
          <a:noFill/>
          <a:ln w="9525">
            <a:noFill/>
          </a:ln>
        </p:spPr>
      </p:pic>
      <p:sp>
        <p:nvSpPr>
          <p:cNvPr id="35879" name="TextBox 6"/>
          <p:cNvSpPr txBox="1"/>
          <p:nvPr/>
        </p:nvSpPr>
        <p:spPr>
          <a:xfrm>
            <a:off x="1768475" y="5938838"/>
            <a:ext cx="3097213" cy="369887"/>
          </a:xfrm>
          <a:prstGeom prst="rect">
            <a:avLst/>
          </a:prstGeom>
          <a:noFill/>
          <a:ln w="9525">
            <a:noFill/>
          </a:ln>
        </p:spPr>
        <p:txBody>
          <a:bodyPr anchor="t" anchorCtr="0">
            <a:spAutoFit/>
          </a:bodyPr>
          <a:p>
            <a:r>
              <a:rPr lang="en-US" altLang="zh-CN" b="1" dirty="0">
                <a:latin typeface="楷体" panose="02010609060101010101" pitchFamily="49" charset="-122"/>
                <a:ea typeface="楷体" panose="02010609060101010101" pitchFamily="49" charset="-122"/>
              </a:rPr>
              <a:t>1.5GHz</a:t>
            </a:r>
            <a:r>
              <a:rPr lang="zh-CN" altLang="en-US" b="1" dirty="0">
                <a:latin typeface="楷体" panose="02010609060101010101" pitchFamily="49" charset="-122"/>
                <a:ea typeface="楷体" panose="02010609060101010101" pitchFamily="49" charset="-122"/>
              </a:rPr>
              <a:t>高次模吸收器</a:t>
            </a:r>
            <a:endParaRPr lang="zh-CN" altLang="en-US" b="1" dirty="0">
              <a:latin typeface="楷体" panose="02010609060101010101" pitchFamily="49" charset="-122"/>
              <a:ea typeface="楷体" panose="02010609060101010101" pitchFamily="49" charset="-122"/>
            </a:endParaRPr>
          </a:p>
        </p:txBody>
      </p:sp>
      <p:graphicFrame>
        <p:nvGraphicFramePr>
          <p:cNvPr id="20" name="表格 19"/>
          <p:cNvGraphicFramePr>
            <a:graphicFrameLocks noGrp="1"/>
          </p:cNvGraphicFramePr>
          <p:nvPr/>
        </p:nvGraphicFramePr>
        <p:xfrm>
          <a:off x="5364163" y="952500"/>
          <a:ext cx="2733924" cy="2332038"/>
        </p:xfrm>
        <a:graphic>
          <a:graphicData uri="http://schemas.openxmlformats.org/drawingml/2006/table">
            <a:tbl>
              <a:tblPr/>
              <a:tblGrid>
                <a:gridCol w="969396"/>
                <a:gridCol w="1764528"/>
              </a:tblGrid>
              <a:tr h="265938">
                <a:tc>
                  <a:txBody>
                    <a:bodyPr/>
                    <a:lstStyle/>
                    <a:p>
                      <a:pPr algn="ctr">
                        <a:lnSpc>
                          <a:spcPct val="150000"/>
                        </a:lnSpc>
                        <a:spcAft>
                          <a:spcPts val="0"/>
                        </a:spcAft>
                      </a:pPr>
                      <a:r>
                        <a:rPr lang="zh-CN" sz="1200" b="1" kern="100" dirty="0">
                          <a:solidFill>
                            <a:srgbClr val="FFFFFF"/>
                          </a:solidFill>
                          <a:latin typeface="Arial" panose="020B0604020202020204"/>
                          <a:ea typeface="宋体" panose="02010600030101010101" pitchFamily="2" charset="-122"/>
                          <a:cs typeface="Times New Roman" panose="02020603050405020304"/>
                        </a:rPr>
                        <a:t>参数名称</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200" b="1" kern="100" dirty="0">
                          <a:solidFill>
                            <a:srgbClr val="FFFFFF"/>
                          </a:solidFill>
                          <a:latin typeface="Arial" panose="020B0604020202020204"/>
                          <a:ea typeface="宋体" panose="02010600030101010101" pitchFamily="2" charset="-122"/>
                          <a:cs typeface="Times New Roman" panose="02020603050405020304"/>
                        </a:rPr>
                        <a:t>指标</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221615">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smtClean="0">
                          <a:solidFill>
                            <a:srgbClr val="000000"/>
                          </a:solidFill>
                          <a:latin typeface="宋体" panose="02010600030101010101" pitchFamily="2" charset="-122"/>
                          <a:ea typeface="宋体" panose="02010600030101010101" pitchFamily="2" charset="-122"/>
                          <a:cs typeface="Times New Roman" panose="02020603050405020304"/>
                        </a:rPr>
                        <a:t>1.3GHz</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21615">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吸收材料</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err="1">
                          <a:solidFill>
                            <a:srgbClr val="000000"/>
                          </a:solidFill>
                          <a:latin typeface="宋体" panose="02010600030101010101" pitchFamily="2" charset="-122"/>
                          <a:ea typeface="宋体" panose="02010600030101010101" pitchFamily="2" charset="-122"/>
                          <a:cs typeface="Times New Roman" panose="02020603050405020304"/>
                        </a:rPr>
                        <a:t>SiC</a:t>
                      </a:r>
                      <a:r>
                        <a:rPr lang="zh-CN" sz="1000" kern="100" dirty="0">
                          <a:solidFill>
                            <a:srgbClr val="000000"/>
                          </a:solidFill>
                          <a:latin typeface="Arial" panose="020B0604020202020204"/>
                          <a:ea typeface="宋体" panose="02010600030101010101" pitchFamily="2" charset="-122"/>
                          <a:cs typeface="Times New Roman" panose="02020603050405020304"/>
                        </a:rPr>
                        <a:t>掺杂材料</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21615">
                <a:tc>
                  <a:txBody>
                    <a:bodyPr/>
                    <a:lstStyle/>
                    <a:p>
                      <a:pPr algn="ctr">
                        <a:lnSpc>
                          <a:spcPct val="150000"/>
                        </a:lnSpc>
                        <a:spcAft>
                          <a:spcPts val="0"/>
                        </a:spcAft>
                      </a:pPr>
                      <a:r>
                        <a:rPr lang="zh-CN" sz="1000" kern="100">
                          <a:solidFill>
                            <a:srgbClr val="000000"/>
                          </a:solidFill>
                          <a:latin typeface="Arial" panose="020B0604020202020204"/>
                          <a:ea typeface="宋体" panose="02010600030101010101" pitchFamily="2" charset="-122"/>
                          <a:cs typeface="Times New Roman" panose="02020603050405020304"/>
                        </a:rPr>
                        <a:t>吸收效率</a:t>
                      </a:r>
                      <a:endParaRPr lang="zh-CN" sz="100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a:t>
                      </a:r>
                      <a:r>
                        <a:rPr lang="en-US" sz="1000" kern="100" dirty="0">
                          <a:solidFill>
                            <a:srgbClr val="000000"/>
                          </a:solidFill>
                          <a:latin typeface="Arial" panose="020B0604020202020204"/>
                          <a:ea typeface="宋体" panose="02010600030101010101" pitchFamily="2" charset="-122"/>
                          <a:cs typeface="Times New Roman" panose="02020603050405020304"/>
                        </a:rPr>
                        <a:t>50%</a:t>
                      </a:r>
                      <a:endParaRPr lang="zh-CN" sz="1000" dirty="0">
                        <a:solidFill>
                          <a:srgbClr val="000000"/>
                        </a:solidFill>
                        <a:latin typeface="Arial" panose="020B0604020202020204"/>
                        <a:ea typeface="宋体" panose="02010600030101010101" pitchFamily="2" charset="-122"/>
                      </a:endParaRPr>
                    </a:p>
                  </a:txBody>
                  <a:tcPr marL="59554" marR="59554"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21615">
                <a:tc>
                  <a:txBody>
                    <a:bodyPr/>
                    <a:lstStyle/>
                    <a:p>
                      <a:pPr marL="0" algn="ctr" rtl="0" eaLnBrk="1" latinLnBrk="0" hangingPunct="1">
                        <a:lnSpc>
                          <a:spcPct val="150000"/>
                        </a:lnSpc>
                        <a:spcAft>
                          <a:spcPts val="0"/>
                        </a:spcAft>
                      </a:pPr>
                      <a:r>
                        <a:rPr kumimoji="0" lang="zh-CN" sz="1000" kern="100" dirty="0">
                          <a:solidFill>
                            <a:srgbClr val="000000"/>
                          </a:solidFill>
                          <a:latin typeface="Times New Roman" panose="02020603050405020304"/>
                          <a:ea typeface="宋体" panose="02010600030101010101" pitchFamily="2" charset="-122"/>
                          <a:cs typeface="+mn-cs"/>
                        </a:rPr>
                        <a:t>真空漏率</a:t>
                      </a:r>
                      <a:endParaRPr kumimoji="0" lang="zh-CN" sz="1000" kern="100" dirty="0">
                        <a:solidFill>
                          <a:srgbClr val="000000"/>
                        </a:solidFill>
                        <a:latin typeface="Times New Roman" panose="02020603050405020304"/>
                        <a:ea typeface="宋体" panose="02010600030101010101" pitchFamily="2" charset="-122"/>
                        <a:cs typeface="+mn-cs"/>
                      </a:endParaRPr>
                    </a:p>
                  </a:txBody>
                  <a:tcPr marL="59554" marR="5955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algn="ctr" rtl="0" eaLnBrk="1" latinLnBrk="0" hangingPunct="1">
                        <a:lnSpc>
                          <a:spcPct val="150000"/>
                        </a:lnSpc>
                        <a:spcAft>
                          <a:spcPts val="0"/>
                        </a:spcAft>
                      </a:pPr>
                      <a:r>
                        <a:rPr kumimoji="0" lang="zh-CN" sz="1000" kern="100" dirty="0">
                          <a:solidFill>
                            <a:srgbClr val="000000"/>
                          </a:solidFill>
                          <a:latin typeface="Times New Roman" panose="02020603050405020304"/>
                          <a:ea typeface="宋体" panose="02010600030101010101" pitchFamily="2" charset="-122"/>
                          <a:cs typeface="+mn-cs"/>
                        </a:rPr>
                        <a:t>优于</a:t>
                      </a:r>
                      <a:r>
                        <a:rPr kumimoji="0" lang="en-US" sz="1000" kern="100" dirty="0">
                          <a:solidFill>
                            <a:srgbClr val="000000"/>
                          </a:solidFill>
                          <a:latin typeface="Times New Roman" panose="02020603050405020304"/>
                          <a:ea typeface="宋体" panose="02010600030101010101" pitchFamily="2" charset="-122"/>
                          <a:cs typeface="+mn-cs"/>
                        </a:rPr>
                        <a:t>1E-9mbar*L/s</a:t>
                      </a:r>
                      <a:endParaRPr kumimoji="0" lang="zh-CN" sz="1000" kern="100" dirty="0">
                        <a:solidFill>
                          <a:srgbClr val="000000"/>
                        </a:solidFill>
                        <a:latin typeface="Times New Roman" panose="02020603050405020304"/>
                        <a:ea typeface="宋体" panose="02010600030101010101" pitchFamily="2" charset="-122"/>
                        <a:cs typeface="+mn-cs"/>
                      </a:endParaRPr>
                    </a:p>
                  </a:txBody>
                  <a:tcPr marL="59554" marR="5955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21615">
                <a:tc>
                  <a:txBody>
                    <a:bodyPr/>
                    <a:lstStyle/>
                    <a:p>
                      <a:pPr marL="0" algn="ctr" rtl="0" eaLnBrk="1" latinLnBrk="0" hangingPunct="1">
                        <a:lnSpc>
                          <a:spcPct val="150000"/>
                        </a:lnSpc>
                        <a:spcAft>
                          <a:spcPts val="0"/>
                        </a:spcAft>
                      </a:pPr>
                      <a:r>
                        <a:rPr kumimoji="0" lang="zh-CN" sz="1000" kern="100" dirty="0">
                          <a:solidFill>
                            <a:srgbClr val="000000"/>
                          </a:solidFill>
                          <a:latin typeface="Times New Roman" panose="02020603050405020304"/>
                          <a:ea typeface="宋体" panose="02010600030101010101" pitchFamily="2" charset="-122"/>
                          <a:cs typeface="+mn-cs"/>
                        </a:rPr>
                        <a:t>材料磁导率</a:t>
                      </a:r>
                      <a:endParaRPr kumimoji="0" lang="zh-CN" sz="1000" kern="100" dirty="0">
                        <a:solidFill>
                          <a:srgbClr val="000000"/>
                        </a:solidFill>
                        <a:latin typeface="Times New Roman" panose="02020603050405020304"/>
                        <a:ea typeface="宋体" panose="02010600030101010101" pitchFamily="2" charset="-122"/>
                        <a:cs typeface="+mn-cs"/>
                      </a:endParaRPr>
                    </a:p>
                  </a:txBody>
                  <a:tcPr marL="59554" marR="5955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marL="0" algn="ctr" rtl="0" eaLnBrk="1" latinLnBrk="0" hangingPunct="1">
                        <a:lnSpc>
                          <a:spcPct val="150000"/>
                        </a:lnSpc>
                        <a:spcAft>
                          <a:spcPts val="0"/>
                        </a:spcAft>
                      </a:pPr>
                      <a:r>
                        <a:rPr kumimoji="0" lang="zh-CN" sz="1000" kern="100" dirty="0">
                          <a:solidFill>
                            <a:srgbClr val="000000"/>
                          </a:solidFill>
                          <a:latin typeface="Times New Roman" panose="02020603050405020304"/>
                          <a:ea typeface="宋体" panose="02010600030101010101" pitchFamily="2" charset="-122"/>
                          <a:cs typeface="+mn-cs"/>
                        </a:rPr>
                        <a:t>≤</a:t>
                      </a:r>
                      <a:r>
                        <a:rPr kumimoji="0" lang="en-US" sz="1000" kern="100" dirty="0">
                          <a:solidFill>
                            <a:srgbClr val="000000"/>
                          </a:solidFill>
                          <a:latin typeface="Times New Roman" panose="02020603050405020304"/>
                          <a:ea typeface="宋体" panose="02010600030101010101" pitchFamily="2" charset="-122"/>
                          <a:cs typeface="+mn-cs"/>
                        </a:rPr>
                        <a:t>1.05</a:t>
                      </a:r>
                      <a:endParaRPr kumimoji="0" lang="zh-CN" sz="1000" kern="100" dirty="0">
                        <a:solidFill>
                          <a:srgbClr val="000000"/>
                        </a:solidFill>
                        <a:latin typeface="Times New Roman" panose="02020603050405020304"/>
                        <a:ea typeface="宋体" panose="02010600030101010101" pitchFamily="2" charset="-122"/>
                        <a:cs typeface="+mn-cs"/>
                      </a:endParaRPr>
                    </a:p>
                  </a:txBody>
                  <a:tcPr marL="59554" marR="5955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21615">
                <a:tc>
                  <a:txBody>
                    <a:bodyPr/>
                    <a:lstStyle/>
                    <a:p>
                      <a:pPr marL="0" algn="ctr" rtl="0" eaLnBrk="1" latinLnBrk="0" hangingPunct="1">
                        <a:lnSpc>
                          <a:spcPct val="150000"/>
                        </a:lnSpc>
                        <a:spcAft>
                          <a:spcPts val="0"/>
                        </a:spcAft>
                      </a:pPr>
                      <a:r>
                        <a:rPr kumimoji="0" lang="zh-CN" sz="1000" kern="100" dirty="0">
                          <a:solidFill>
                            <a:srgbClr val="000000"/>
                          </a:solidFill>
                          <a:latin typeface="Times New Roman" panose="02020603050405020304"/>
                          <a:ea typeface="宋体" panose="02010600030101010101" pitchFamily="2" charset="-122"/>
                          <a:cs typeface="+mn-cs"/>
                        </a:rPr>
                        <a:t>微波面镀铜</a:t>
                      </a:r>
                      <a:endParaRPr kumimoji="0" lang="zh-CN" sz="1000" kern="100" dirty="0">
                        <a:solidFill>
                          <a:srgbClr val="000000"/>
                        </a:solidFill>
                        <a:latin typeface="Times New Roman" panose="02020603050405020304"/>
                        <a:ea typeface="宋体" panose="02010600030101010101" pitchFamily="2" charset="-122"/>
                        <a:cs typeface="+mn-cs"/>
                      </a:endParaRPr>
                    </a:p>
                  </a:txBody>
                  <a:tcPr marL="59554" marR="5955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algn="ctr" rtl="0" eaLnBrk="1" latinLnBrk="0" hangingPunct="1">
                        <a:lnSpc>
                          <a:spcPct val="150000"/>
                        </a:lnSpc>
                        <a:spcAft>
                          <a:spcPts val="0"/>
                        </a:spcAft>
                      </a:pPr>
                      <a:r>
                        <a:rPr kumimoji="0" lang="zh-CN" sz="1000" kern="100" dirty="0">
                          <a:solidFill>
                            <a:srgbClr val="000000"/>
                          </a:solidFill>
                          <a:latin typeface="Times New Roman" panose="02020603050405020304"/>
                          <a:ea typeface="宋体" panose="02010600030101010101" pitchFamily="2" charset="-122"/>
                          <a:cs typeface="+mn-cs"/>
                        </a:rPr>
                        <a:t>厚度（</a:t>
                      </a:r>
                      <a:r>
                        <a:rPr kumimoji="0" lang="en-US" sz="1000" kern="100" dirty="0">
                          <a:solidFill>
                            <a:srgbClr val="000000"/>
                          </a:solidFill>
                          <a:latin typeface="Times New Roman" panose="02020603050405020304"/>
                          <a:ea typeface="宋体" panose="02010600030101010101" pitchFamily="2" charset="-122"/>
                          <a:cs typeface="+mn-cs"/>
                        </a:rPr>
                        <a:t>15-30</a:t>
                      </a:r>
                      <a:r>
                        <a:rPr kumimoji="0" lang="zh-CN" altLang="en-US" sz="1000" kern="100" dirty="0">
                          <a:solidFill>
                            <a:srgbClr val="000000"/>
                          </a:solidFill>
                          <a:latin typeface="Times New Roman" panose="02020603050405020304"/>
                          <a:ea typeface="宋体" panose="02010600030101010101" pitchFamily="2" charset="-122"/>
                          <a:cs typeface="+mn-cs"/>
                        </a:rPr>
                        <a:t>）</a:t>
                      </a:r>
                      <a:r>
                        <a:rPr kumimoji="0" lang="zh-CN" sz="1000" kern="100" dirty="0">
                          <a:solidFill>
                            <a:srgbClr val="000000"/>
                          </a:solidFill>
                          <a:latin typeface="Times New Roman" panose="02020603050405020304"/>
                          <a:ea typeface="宋体" panose="02010600030101010101" pitchFamily="2" charset="-122"/>
                          <a:cs typeface="+mn-cs"/>
                        </a:rPr>
                        <a:t>微米</a:t>
                      </a:r>
                      <a:endParaRPr kumimoji="0" lang="zh-CN" sz="1000" kern="100" dirty="0">
                        <a:solidFill>
                          <a:srgbClr val="000000"/>
                        </a:solidFill>
                        <a:latin typeface="Times New Roman" panose="02020603050405020304"/>
                        <a:ea typeface="宋体" panose="02010600030101010101" pitchFamily="2" charset="-122"/>
                        <a:cs typeface="+mn-cs"/>
                      </a:endParaRPr>
                    </a:p>
                  </a:txBody>
                  <a:tcPr marL="59554" marR="5955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21615">
                <a:tc>
                  <a:txBody>
                    <a:bodyPr/>
                    <a:lstStyle/>
                    <a:p>
                      <a:pPr marL="0" algn="ctr" rtl="0" eaLnBrk="1" latinLnBrk="0" hangingPunct="1">
                        <a:lnSpc>
                          <a:spcPct val="150000"/>
                        </a:lnSpc>
                        <a:spcAft>
                          <a:spcPts val="0"/>
                        </a:spcAft>
                      </a:pPr>
                      <a:r>
                        <a:rPr kumimoji="0" lang="zh-CN" sz="1000" kern="100" dirty="0">
                          <a:solidFill>
                            <a:srgbClr val="000000"/>
                          </a:solidFill>
                          <a:latin typeface="Times New Roman" panose="02020603050405020304"/>
                          <a:ea typeface="宋体" panose="02010600030101010101" pitchFamily="2" charset="-122"/>
                          <a:cs typeface="+mn-cs"/>
                        </a:rPr>
                        <a:t>镀铜面</a:t>
                      </a:r>
                      <a:r>
                        <a:rPr kumimoji="0" lang="en-US" sz="1000" kern="100" dirty="0">
                          <a:solidFill>
                            <a:srgbClr val="000000"/>
                          </a:solidFill>
                          <a:latin typeface="Times New Roman" panose="02020603050405020304"/>
                          <a:ea typeface="宋体" panose="02010600030101010101" pitchFamily="2" charset="-122"/>
                          <a:cs typeface="+mn-cs"/>
                        </a:rPr>
                        <a:t>RRR</a:t>
                      </a:r>
                      <a:r>
                        <a:rPr kumimoji="0" lang="zh-CN" sz="1000" kern="100" dirty="0">
                          <a:solidFill>
                            <a:srgbClr val="000000"/>
                          </a:solidFill>
                          <a:latin typeface="Times New Roman" panose="02020603050405020304"/>
                          <a:ea typeface="宋体" panose="02010600030101010101" pitchFamily="2" charset="-122"/>
                          <a:cs typeface="+mn-cs"/>
                        </a:rPr>
                        <a:t>值</a:t>
                      </a:r>
                      <a:endParaRPr kumimoji="0" lang="zh-CN" sz="1000" kern="100" dirty="0">
                        <a:solidFill>
                          <a:srgbClr val="000000"/>
                        </a:solidFill>
                        <a:latin typeface="Times New Roman" panose="02020603050405020304"/>
                        <a:ea typeface="宋体" panose="02010600030101010101" pitchFamily="2" charset="-122"/>
                        <a:cs typeface="+mn-cs"/>
                      </a:endParaRPr>
                    </a:p>
                  </a:txBody>
                  <a:tcPr marL="59554" marR="5955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marL="0" algn="ctr" rtl="0" eaLnBrk="1" latinLnBrk="0" hangingPunct="1">
                        <a:lnSpc>
                          <a:spcPct val="150000"/>
                        </a:lnSpc>
                        <a:spcAft>
                          <a:spcPts val="0"/>
                        </a:spcAft>
                      </a:pPr>
                      <a:r>
                        <a:rPr kumimoji="0" lang="en-US" sz="1000" kern="100" dirty="0">
                          <a:solidFill>
                            <a:srgbClr val="000000"/>
                          </a:solidFill>
                          <a:latin typeface="Times New Roman" panose="02020603050405020304"/>
                          <a:ea typeface="宋体" panose="02010600030101010101" pitchFamily="2" charset="-122"/>
                          <a:cs typeface="+mn-cs"/>
                        </a:rPr>
                        <a:t>30-80</a:t>
                      </a:r>
                      <a:endParaRPr kumimoji="0" lang="zh-CN" sz="1000" kern="100" dirty="0">
                        <a:solidFill>
                          <a:srgbClr val="000000"/>
                        </a:solidFill>
                        <a:latin typeface="Times New Roman" panose="02020603050405020304"/>
                        <a:ea typeface="宋体" panose="02010600030101010101" pitchFamily="2" charset="-122"/>
                        <a:cs typeface="+mn-cs"/>
                      </a:endParaRPr>
                    </a:p>
                  </a:txBody>
                  <a:tcPr marL="59554" marR="5955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21615">
                <a:tc>
                  <a:txBody>
                    <a:bodyPr/>
                    <a:lstStyle/>
                    <a:p>
                      <a:pPr marL="0" algn="ctr" rtl="0" eaLnBrk="1" latinLnBrk="0" hangingPunct="1">
                        <a:lnSpc>
                          <a:spcPct val="150000"/>
                        </a:lnSpc>
                        <a:spcAft>
                          <a:spcPts val="0"/>
                        </a:spcAft>
                      </a:pPr>
                      <a:r>
                        <a:rPr kumimoji="0" lang="zh-CN" sz="1000" kern="100" dirty="0">
                          <a:solidFill>
                            <a:srgbClr val="000000"/>
                          </a:solidFill>
                          <a:latin typeface="Times New Roman" panose="02020603050405020304"/>
                          <a:ea typeface="宋体" panose="02010600030101010101" pitchFamily="2" charset="-122"/>
                          <a:cs typeface="+mn-cs"/>
                        </a:rPr>
                        <a:t>冷却方式</a:t>
                      </a:r>
                      <a:endParaRPr kumimoji="0" lang="zh-CN" sz="1000" kern="100" dirty="0">
                        <a:solidFill>
                          <a:srgbClr val="000000"/>
                        </a:solidFill>
                        <a:latin typeface="Times New Roman" panose="02020603050405020304"/>
                        <a:ea typeface="宋体" panose="02010600030101010101" pitchFamily="2" charset="-122"/>
                        <a:cs typeface="+mn-cs"/>
                      </a:endParaRPr>
                    </a:p>
                  </a:txBody>
                  <a:tcPr marL="59554" marR="5955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algn="ctr" rtl="0" eaLnBrk="1" latinLnBrk="0" hangingPunct="1">
                        <a:lnSpc>
                          <a:spcPct val="150000"/>
                        </a:lnSpc>
                        <a:spcAft>
                          <a:spcPts val="0"/>
                        </a:spcAft>
                      </a:pPr>
                      <a:r>
                        <a:rPr kumimoji="0" lang="zh-CN" sz="1000" kern="100" dirty="0">
                          <a:solidFill>
                            <a:srgbClr val="000000"/>
                          </a:solidFill>
                          <a:latin typeface="Times New Roman" panose="02020603050405020304"/>
                          <a:ea typeface="宋体" panose="02010600030101010101" pitchFamily="2" charset="-122"/>
                          <a:cs typeface="+mn-cs"/>
                        </a:rPr>
                        <a:t>自然冷却</a:t>
                      </a:r>
                      <a:endParaRPr kumimoji="0" lang="zh-CN" sz="1000" kern="100" dirty="0">
                        <a:solidFill>
                          <a:srgbClr val="000000"/>
                        </a:solidFill>
                        <a:latin typeface="Times New Roman" panose="02020603050405020304"/>
                        <a:ea typeface="宋体" panose="02010600030101010101" pitchFamily="2" charset="-122"/>
                        <a:cs typeface="+mn-cs"/>
                      </a:endParaRPr>
                    </a:p>
                  </a:txBody>
                  <a:tcPr marL="59554" marR="5955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21615">
                <a:tc>
                  <a:txBody>
                    <a:bodyPr/>
                    <a:lstStyle/>
                    <a:p>
                      <a:pPr marL="0" algn="ctr" rtl="0" eaLnBrk="1" latinLnBrk="0" hangingPunct="1">
                        <a:lnSpc>
                          <a:spcPct val="150000"/>
                        </a:lnSpc>
                        <a:spcAft>
                          <a:spcPts val="0"/>
                        </a:spcAft>
                      </a:pPr>
                      <a:r>
                        <a:rPr kumimoji="0" lang="zh-CN" sz="1000" kern="100" dirty="0">
                          <a:solidFill>
                            <a:srgbClr val="000000"/>
                          </a:solidFill>
                          <a:latin typeface="Times New Roman" panose="02020603050405020304"/>
                          <a:ea typeface="宋体" panose="02010600030101010101" pitchFamily="2" charset="-122"/>
                          <a:cs typeface="+mn-cs"/>
                        </a:rPr>
                        <a:t>装配方式</a:t>
                      </a:r>
                      <a:endParaRPr kumimoji="0" lang="zh-CN" sz="1000" kern="100" dirty="0">
                        <a:solidFill>
                          <a:srgbClr val="000000"/>
                        </a:solidFill>
                        <a:latin typeface="Times New Roman" panose="02020603050405020304"/>
                        <a:ea typeface="宋体" panose="02010600030101010101" pitchFamily="2" charset="-122"/>
                        <a:cs typeface="+mn-cs"/>
                      </a:endParaRPr>
                    </a:p>
                  </a:txBody>
                  <a:tcPr marL="59554" marR="5955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marL="0" algn="ctr" rtl="0" eaLnBrk="1" latinLnBrk="0" hangingPunct="1">
                        <a:lnSpc>
                          <a:spcPct val="150000"/>
                        </a:lnSpc>
                        <a:spcAft>
                          <a:spcPts val="0"/>
                        </a:spcAft>
                      </a:pPr>
                      <a:r>
                        <a:rPr kumimoji="0" lang="zh-CN" sz="1000" kern="100" dirty="0">
                          <a:solidFill>
                            <a:srgbClr val="000000"/>
                          </a:solidFill>
                          <a:latin typeface="Times New Roman" panose="02020603050405020304"/>
                          <a:ea typeface="宋体" panose="02010600030101010101" pitchFamily="2" charset="-122"/>
                          <a:cs typeface="+mn-cs"/>
                        </a:rPr>
                        <a:t>热压缩</a:t>
                      </a:r>
                      <a:endParaRPr kumimoji="0" lang="zh-CN" sz="1000" kern="100" dirty="0">
                        <a:solidFill>
                          <a:srgbClr val="000000"/>
                        </a:solidFill>
                        <a:latin typeface="Times New Roman" panose="02020603050405020304"/>
                        <a:ea typeface="宋体" panose="02010600030101010101" pitchFamily="2" charset="-122"/>
                        <a:cs typeface="+mn-cs"/>
                      </a:endParaRPr>
                    </a:p>
                  </a:txBody>
                  <a:tcPr marL="59554" marR="5955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bl>
          </a:graphicData>
        </a:graphic>
      </p:graphicFrame>
      <p:sp>
        <p:nvSpPr>
          <p:cNvPr id="35915" name="标题 1"/>
          <p:cNvSpPr>
            <a:spLocks noGrp="1"/>
          </p:cNvSpPr>
          <p:nvPr>
            <p:ph type="title"/>
          </p:nvPr>
        </p:nvSpPr>
        <p:spPr>
          <a:xfrm>
            <a:off x="642938" y="-73025"/>
            <a:ext cx="7497762" cy="796925"/>
          </a:xfrm>
        </p:spPr>
        <p:txBody>
          <a:bodyPr vert="horz" wrap="square" lIns="0" tIns="45720" rIns="0" bIns="0" anchor="b" anchorCtr="0"/>
          <a:p>
            <a:r>
              <a:rPr lang="zh-CN" altLang="en-US" sz="4000" dirty="0"/>
              <a:t>大科学装置相关产品展示</a:t>
            </a:r>
            <a:endParaRPr lang="zh-CN" altLang="en-US" sz="4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TextBox 6"/>
          <p:cNvSpPr txBox="1"/>
          <p:nvPr/>
        </p:nvSpPr>
        <p:spPr>
          <a:xfrm>
            <a:off x="1697038" y="5938838"/>
            <a:ext cx="3097212" cy="369887"/>
          </a:xfrm>
          <a:prstGeom prst="rect">
            <a:avLst/>
          </a:prstGeom>
          <a:noFill/>
          <a:ln w="9525">
            <a:noFill/>
          </a:ln>
        </p:spPr>
        <p:txBody>
          <a:bodyPr anchor="t" anchorCtr="0">
            <a:spAutoFit/>
          </a:bodyPr>
          <a:p>
            <a:r>
              <a:rPr lang="en-US" altLang="zh-CN" b="1" dirty="0">
                <a:latin typeface="楷体" panose="02010609060101010101" pitchFamily="49" charset="-122"/>
                <a:ea typeface="楷体" panose="02010609060101010101" pitchFamily="49" charset="-122"/>
              </a:rPr>
              <a:t>650MHz</a:t>
            </a:r>
            <a:r>
              <a:rPr lang="zh-CN" altLang="en-US" b="1" dirty="0">
                <a:latin typeface="楷体" panose="02010609060101010101" pitchFamily="49" charset="-122"/>
                <a:ea typeface="楷体" panose="02010609060101010101" pitchFamily="49" charset="-122"/>
              </a:rPr>
              <a:t>高次模吸收器</a:t>
            </a:r>
            <a:endParaRPr lang="zh-CN" altLang="en-US" b="1" dirty="0">
              <a:latin typeface="楷体" panose="02010609060101010101" pitchFamily="49" charset="-122"/>
              <a:ea typeface="楷体" panose="02010609060101010101" pitchFamily="49" charset="-122"/>
            </a:endParaRPr>
          </a:p>
        </p:txBody>
      </p:sp>
      <p:pic>
        <p:nvPicPr>
          <p:cNvPr id="36866" name="图片 10" descr="C:\Users\lirong\AppData\Local\Temp\Rar$DIa0.577\500M吸收器正等轴测图.PNG"/>
          <p:cNvPicPr>
            <a:picLocks noChangeAspect="1"/>
          </p:cNvPicPr>
          <p:nvPr/>
        </p:nvPicPr>
        <p:blipFill>
          <a:blip r:embed="rId1"/>
          <a:stretch>
            <a:fillRect/>
          </a:stretch>
        </p:blipFill>
        <p:spPr>
          <a:xfrm>
            <a:off x="974725" y="1052513"/>
            <a:ext cx="3311525" cy="2146300"/>
          </a:xfrm>
          <a:prstGeom prst="rect">
            <a:avLst/>
          </a:prstGeom>
          <a:noFill/>
          <a:ln w="9525">
            <a:noFill/>
          </a:ln>
        </p:spPr>
      </p:pic>
      <p:sp>
        <p:nvSpPr>
          <p:cNvPr id="36867" name="TextBox 6"/>
          <p:cNvSpPr txBox="1"/>
          <p:nvPr/>
        </p:nvSpPr>
        <p:spPr>
          <a:xfrm>
            <a:off x="1549400" y="3141663"/>
            <a:ext cx="3097213" cy="369887"/>
          </a:xfrm>
          <a:prstGeom prst="rect">
            <a:avLst/>
          </a:prstGeom>
          <a:noFill/>
          <a:ln w="9525">
            <a:noFill/>
          </a:ln>
        </p:spPr>
        <p:txBody>
          <a:bodyPr anchor="t" anchorCtr="0">
            <a:spAutoFit/>
          </a:bodyPr>
          <a:p>
            <a:r>
              <a:rPr lang="en-US" altLang="zh-CN" b="1" dirty="0">
                <a:latin typeface="楷体" panose="02010609060101010101" pitchFamily="49" charset="-122"/>
                <a:ea typeface="楷体" panose="02010609060101010101" pitchFamily="49" charset="-122"/>
              </a:rPr>
              <a:t>500MHz</a:t>
            </a:r>
            <a:r>
              <a:rPr lang="zh-CN" altLang="en-US" b="1" dirty="0">
                <a:latin typeface="楷体" panose="02010609060101010101" pitchFamily="49" charset="-122"/>
                <a:ea typeface="楷体" panose="02010609060101010101" pitchFamily="49" charset="-122"/>
              </a:rPr>
              <a:t>高次模吸收器</a:t>
            </a:r>
            <a:endParaRPr lang="zh-CN" altLang="en-US" b="1" dirty="0">
              <a:latin typeface="楷体" panose="02010609060101010101" pitchFamily="49" charset="-122"/>
              <a:ea typeface="楷体" panose="02010609060101010101" pitchFamily="49" charset="-122"/>
            </a:endParaRPr>
          </a:p>
        </p:txBody>
      </p:sp>
      <p:pic>
        <p:nvPicPr>
          <p:cNvPr id="36868" name="图片 12"/>
          <p:cNvPicPr>
            <a:picLocks noChangeAspect="1"/>
          </p:cNvPicPr>
          <p:nvPr/>
        </p:nvPicPr>
        <p:blipFill>
          <a:blip r:embed="rId2"/>
          <a:stretch>
            <a:fillRect/>
          </a:stretch>
        </p:blipFill>
        <p:spPr>
          <a:xfrm>
            <a:off x="895350" y="3727450"/>
            <a:ext cx="3449638" cy="2232025"/>
          </a:xfrm>
          <a:prstGeom prst="rect">
            <a:avLst/>
          </a:prstGeom>
          <a:noFill/>
          <a:ln w="9525">
            <a:noFill/>
          </a:ln>
        </p:spPr>
      </p:pic>
      <p:graphicFrame>
        <p:nvGraphicFramePr>
          <p:cNvPr id="12" name="表格 11"/>
          <p:cNvGraphicFramePr>
            <a:graphicFrameLocks noGrp="1"/>
          </p:cNvGraphicFramePr>
          <p:nvPr/>
        </p:nvGraphicFramePr>
        <p:xfrm>
          <a:off x="4787900" y="1063625"/>
          <a:ext cx="3213712" cy="2160588"/>
        </p:xfrm>
        <a:graphic>
          <a:graphicData uri="http://schemas.openxmlformats.org/drawingml/2006/table">
            <a:tbl>
              <a:tblPr/>
              <a:tblGrid>
                <a:gridCol w="1139519"/>
                <a:gridCol w="2074193"/>
              </a:tblGrid>
              <a:tr h="309237">
                <a:tc>
                  <a:txBody>
                    <a:bodyPr/>
                    <a:lstStyle/>
                    <a:p>
                      <a:pPr algn="ctr">
                        <a:lnSpc>
                          <a:spcPct val="150000"/>
                        </a:lnSpc>
                        <a:spcAft>
                          <a:spcPts val="0"/>
                        </a:spcAft>
                      </a:pPr>
                      <a:r>
                        <a:rPr lang="zh-CN" sz="1400" b="1" kern="100" dirty="0">
                          <a:solidFill>
                            <a:srgbClr val="FFFFFF"/>
                          </a:solidFill>
                          <a:latin typeface="Arial" panose="020B0604020202020204"/>
                          <a:ea typeface="宋体" panose="02010600030101010101" pitchFamily="2" charset="-122"/>
                          <a:cs typeface="Times New Roman" panose="02020603050405020304"/>
                        </a:rPr>
                        <a:t>参数名称</a:t>
                      </a:r>
                      <a:endParaRPr lang="zh-CN" sz="12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400" b="1" kern="100">
                          <a:solidFill>
                            <a:srgbClr val="FFFFFF"/>
                          </a:solidFill>
                          <a:latin typeface="Arial" panose="020B0604020202020204"/>
                          <a:ea typeface="宋体" panose="02010600030101010101" pitchFamily="2" charset="-122"/>
                          <a:cs typeface="Times New Roman" panose="02020603050405020304"/>
                        </a:rPr>
                        <a:t>指标</a:t>
                      </a:r>
                      <a:endParaRPr lang="zh-CN" sz="12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230014">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宋体" panose="02010600030101010101" pitchFamily="2" charset="-122"/>
                          <a:ea typeface="宋体" panose="02010600030101010101" pitchFamily="2" charset="-122"/>
                          <a:cs typeface="Times New Roman" panose="02020603050405020304"/>
                        </a:rPr>
                        <a:t>500MHz</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30014">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吸收材料</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a:solidFill>
                            <a:srgbClr val="000000"/>
                          </a:solidFill>
                          <a:latin typeface="Arial" panose="020B0604020202020204"/>
                          <a:ea typeface="宋体" panose="02010600030101010101" pitchFamily="2" charset="-122"/>
                          <a:cs typeface="Times New Roman" panose="02020603050405020304"/>
                        </a:rPr>
                        <a:t>铁氧体材料</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30014">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吸收效率</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a:t>
                      </a:r>
                      <a:r>
                        <a:rPr lang="en-US" sz="1000" kern="100" dirty="0">
                          <a:solidFill>
                            <a:srgbClr val="000000"/>
                          </a:solidFill>
                          <a:latin typeface="Arial" panose="020B0604020202020204"/>
                          <a:ea typeface="宋体" panose="02010600030101010101" pitchFamily="2" charset="-122"/>
                          <a:cs typeface="Times New Roman" panose="02020603050405020304"/>
                        </a:rPr>
                        <a:t>50%</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30014">
                <a:tc>
                  <a:txBody>
                    <a:bodyPr/>
                    <a:lstStyle/>
                    <a:p>
                      <a:pPr algn="ctr">
                        <a:lnSpc>
                          <a:spcPct val="150000"/>
                        </a:lnSpc>
                        <a:spcAft>
                          <a:spcPts val="0"/>
                        </a:spcAft>
                      </a:pPr>
                      <a:r>
                        <a:rPr lang="zh-CN" sz="1000" kern="100">
                          <a:solidFill>
                            <a:srgbClr val="000000"/>
                          </a:solidFill>
                          <a:latin typeface="Arial" panose="020B0604020202020204"/>
                          <a:ea typeface="宋体" panose="02010600030101010101" pitchFamily="2" charset="-122"/>
                          <a:cs typeface="Times New Roman" panose="02020603050405020304"/>
                        </a:rPr>
                        <a:t>单片功率容量</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a:t>
                      </a:r>
                      <a:r>
                        <a:rPr lang="en-US" sz="1000" kern="100" dirty="0">
                          <a:solidFill>
                            <a:srgbClr val="000000"/>
                          </a:solidFill>
                          <a:latin typeface="Arial" panose="020B0604020202020204"/>
                          <a:ea typeface="宋体" panose="02010600030101010101" pitchFamily="2" charset="-122"/>
                          <a:cs typeface="Times New Roman" panose="02020603050405020304"/>
                        </a:rPr>
                        <a:t>550W</a:t>
                      </a:r>
                      <a:r>
                        <a:rPr lang="zh-CN" sz="1000" kern="100" dirty="0">
                          <a:solidFill>
                            <a:srgbClr val="000000"/>
                          </a:solidFill>
                          <a:latin typeface="Arial" panose="020B0604020202020204"/>
                          <a:ea typeface="宋体" panose="02010600030101010101" pitchFamily="2" charset="-122"/>
                          <a:cs typeface="Times New Roman" panose="02020603050405020304"/>
                        </a:rPr>
                        <a:t>（连续）</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30014">
                <a:tc>
                  <a:txBody>
                    <a:bodyPr/>
                    <a:lstStyle/>
                    <a:p>
                      <a:pPr algn="ctr">
                        <a:lnSpc>
                          <a:spcPct val="150000"/>
                        </a:lnSpc>
                        <a:spcAft>
                          <a:spcPts val="0"/>
                        </a:spcAft>
                      </a:pPr>
                      <a:r>
                        <a:rPr lang="zh-CN" sz="1000" kern="100">
                          <a:solidFill>
                            <a:srgbClr val="000000"/>
                          </a:solidFill>
                          <a:latin typeface="Arial" panose="020B06040202020202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优于</a:t>
                      </a:r>
                      <a:r>
                        <a:rPr lang="en-US" sz="1000" kern="100" dirty="0">
                          <a:solidFill>
                            <a:srgbClr val="000000"/>
                          </a:solidFill>
                          <a:latin typeface="Arial" panose="020B0604020202020204"/>
                          <a:ea typeface="宋体" panose="02010600030101010101" pitchFamily="2" charset="-122"/>
                          <a:cs typeface="Times New Roman" panose="02020603050405020304"/>
                        </a:rPr>
                        <a:t>1E-9mbar*L/s</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30014">
                <a:tc>
                  <a:txBody>
                    <a:bodyPr/>
                    <a:lstStyle/>
                    <a:p>
                      <a:pPr algn="ctr">
                        <a:lnSpc>
                          <a:spcPct val="150000"/>
                        </a:lnSpc>
                        <a:spcAft>
                          <a:spcPts val="0"/>
                        </a:spcAft>
                      </a:pPr>
                      <a:r>
                        <a:rPr lang="zh-CN" sz="1000" kern="100">
                          <a:solidFill>
                            <a:srgbClr val="000000"/>
                          </a:solidFill>
                          <a:latin typeface="Arial" panose="020B0604020202020204"/>
                          <a:ea typeface="宋体" panose="02010600030101010101" pitchFamily="2" charset="-122"/>
                          <a:cs typeface="Times New Roman" panose="02020603050405020304"/>
                        </a:rPr>
                        <a:t>材料磁导率</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a:t>
                      </a:r>
                      <a:r>
                        <a:rPr lang="en-US" sz="1000" kern="100" dirty="0">
                          <a:solidFill>
                            <a:srgbClr val="000000"/>
                          </a:solidFill>
                          <a:latin typeface="Arial" panose="020B0604020202020204"/>
                          <a:ea typeface="宋体" panose="02010600030101010101" pitchFamily="2" charset="-122"/>
                          <a:cs typeface="Times New Roman" panose="02020603050405020304"/>
                        </a:rPr>
                        <a:t>1.05</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30014">
                <a:tc>
                  <a:txBody>
                    <a:bodyPr/>
                    <a:lstStyle/>
                    <a:p>
                      <a:pPr algn="ctr">
                        <a:lnSpc>
                          <a:spcPct val="150000"/>
                        </a:lnSpc>
                        <a:spcAft>
                          <a:spcPts val="0"/>
                        </a:spcAft>
                      </a:pPr>
                      <a:r>
                        <a:rPr lang="zh-CN" sz="1000" kern="100">
                          <a:solidFill>
                            <a:srgbClr val="000000"/>
                          </a:solidFill>
                          <a:latin typeface="Arial" panose="020B0604020202020204"/>
                          <a:ea typeface="宋体" panose="02010600030101010101" pitchFamily="2" charset="-122"/>
                          <a:cs typeface="Times New Roman" panose="02020603050405020304"/>
                        </a:rPr>
                        <a:t>冷却方式</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液冷</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30014">
                <a:tc>
                  <a:txBody>
                    <a:bodyPr/>
                    <a:lstStyle/>
                    <a:p>
                      <a:pPr algn="ctr">
                        <a:lnSpc>
                          <a:spcPct val="150000"/>
                        </a:lnSpc>
                        <a:spcAft>
                          <a:spcPts val="0"/>
                        </a:spcAft>
                      </a:pPr>
                      <a:r>
                        <a:rPr lang="zh-CN" sz="1000" kern="100">
                          <a:solidFill>
                            <a:srgbClr val="000000"/>
                          </a:solidFill>
                          <a:latin typeface="Arial" panose="020B0604020202020204"/>
                          <a:ea typeface="宋体" panose="02010600030101010101" pitchFamily="2" charset="-122"/>
                          <a:cs typeface="Times New Roman" panose="02020603050405020304"/>
                        </a:rPr>
                        <a:t>装配方式</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Arial" panose="020B0604020202020204"/>
                          <a:ea typeface="宋体" panose="02010600030101010101" pitchFamily="2" charset="-122"/>
                          <a:cs typeface="Times New Roman" panose="02020603050405020304"/>
                        </a:rPr>
                        <a:t>陶瓷金属焊接</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graphicFrame>
        <p:nvGraphicFramePr>
          <p:cNvPr id="13" name="表格 12"/>
          <p:cNvGraphicFramePr>
            <a:graphicFrameLocks noGrp="1"/>
          </p:cNvGraphicFramePr>
          <p:nvPr/>
        </p:nvGraphicFramePr>
        <p:xfrm>
          <a:off x="4859338" y="3727450"/>
          <a:ext cx="3070225" cy="2246313"/>
        </p:xfrm>
        <a:graphic>
          <a:graphicData uri="http://schemas.openxmlformats.org/drawingml/2006/table">
            <a:tbl>
              <a:tblPr/>
              <a:tblGrid>
                <a:gridCol w="1088454"/>
                <a:gridCol w="1981242"/>
              </a:tblGrid>
              <a:tr h="295871">
                <a:tc>
                  <a:txBody>
                    <a:bodyPr/>
                    <a:lstStyle/>
                    <a:p>
                      <a:pPr algn="ctr">
                        <a:lnSpc>
                          <a:spcPct val="150000"/>
                        </a:lnSpc>
                        <a:spcAft>
                          <a:spcPts val="0"/>
                        </a:spcAft>
                      </a:pPr>
                      <a:r>
                        <a:rPr lang="zh-CN" sz="1400" b="1" kern="100" dirty="0">
                          <a:solidFill>
                            <a:srgbClr val="000000"/>
                          </a:solidFill>
                          <a:latin typeface="Times New Roman" panose="02020603050405020304"/>
                          <a:ea typeface="宋体" panose="02010600030101010101" pitchFamily="2" charset="-122"/>
                          <a:cs typeface="Times New Roman" panose="02020603050405020304"/>
                        </a:rPr>
                        <a:t>参数名称</a:t>
                      </a:r>
                      <a:endParaRPr lang="zh-CN" sz="12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400" b="1" kern="100">
                          <a:solidFill>
                            <a:srgbClr val="000000"/>
                          </a:solidFill>
                          <a:latin typeface="Times New Roman" panose="02020603050405020304"/>
                          <a:ea typeface="宋体" panose="02010600030101010101" pitchFamily="2" charset="-122"/>
                          <a:cs typeface="Times New Roman" panose="02020603050405020304"/>
                        </a:rPr>
                        <a:t>指标</a:t>
                      </a:r>
                      <a:endParaRPr lang="zh-CN" sz="12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240745">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650MHz</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40745">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吸收材料</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err="1">
                          <a:solidFill>
                            <a:srgbClr val="000000"/>
                          </a:solidFill>
                          <a:latin typeface="Times New Roman" panose="02020603050405020304"/>
                          <a:ea typeface="宋体" panose="02010600030101010101" pitchFamily="2" charset="-122"/>
                        </a:rPr>
                        <a:t>AlN</a:t>
                      </a:r>
                      <a:r>
                        <a:rPr lang="zh-CN" sz="1000" kern="100" dirty="0">
                          <a:solidFill>
                            <a:srgbClr val="000000"/>
                          </a:solidFill>
                          <a:latin typeface="Times New Roman" panose="02020603050405020304"/>
                          <a:ea typeface="宋体" panose="02010600030101010101" pitchFamily="2" charset="-122"/>
                          <a:cs typeface="Times New Roman" panose="02020603050405020304"/>
                        </a:rPr>
                        <a:t>掺杂材料</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40745">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吸收效率</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≥80%</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4074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功率容量</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≥5.2kw</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4074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优于</a:t>
                      </a:r>
                      <a:r>
                        <a:rPr lang="en-US" sz="1000" kern="100" dirty="0">
                          <a:solidFill>
                            <a:srgbClr val="000000"/>
                          </a:solidFill>
                          <a:latin typeface="Times New Roman" panose="02020603050405020304"/>
                          <a:ea typeface="宋体" panose="02010600030101010101" pitchFamily="2" charset="-122"/>
                        </a:rPr>
                        <a:t>1E-9mbar*L/s</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4074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材料磁导率</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≤1.05</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4074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冷却方式</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液冷</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40745">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装配方式</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陶瓷金属焊接</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sp>
        <p:nvSpPr>
          <p:cNvPr id="36933" name="标题 1"/>
          <p:cNvSpPr>
            <a:spLocks noGrp="1"/>
          </p:cNvSpPr>
          <p:nvPr>
            <p:ph type="title"/>
          </p:nvPr>
        </p:nvSpPr>
        <p:spPr>
          <a:xfrm>
            <a:off x="642938" y="-73025"/>
            <a:ext cx="7497762" cy="796925"/>
          </a:xfrm>
        </p:spPr>
        <p:txBody>
          <a:bodyPr vert="horz" wrap="square" lIns="0" tIns="45720" rIns="0" bIns="0" anchor="b" anchorCtr="0"/>
          <a:p>
            <a:r>
              <a:rPr lang="zh-CN" altLang="en-US" sz="3200" dirty="0"/>
              <a:t>微波真空无源器件</a:t>
            </a:r>
            <a:r>
              <a:rPr lang="en-US" altLang="zh-CN" sz="3200" dirty="0"/>
              <a:t>-</a:t>
            </a:r>
            <a:r>
              <a:rPr lang="zh-CN" altLang="en-US" sz="3200" dirty="0"/>
              <a:t>大科学装置产品展示</a:t>
            </a:r>
            <a:endParaRPr lang="zh-CN" altLang="en-US" sz="3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89" name="TextBox 6"/>
          <p:cNvSpPr txBox="1"/>
          <p:nvPr/>
        </p:nvSpPr>
        <p:spPr>
          <a:xfrm>
            <a:off x="2270125" y="3492500"/>
            <a:ext cx="2428875" cy="368300"/>
          </a:xfrm>
          <a:prstGeom prst="rect">
            <a:avLst/>
          </a:prstGeom>
          <a:noFill/>
          <a:ln w="9525">
            <a:noFill/>
          </a:ln>
        </p:spPr>
        <p:txBody>
          <a:bodyPr anchor="t" anchorCtr="0">
            <a:spAutoFit/>
          </a:bodyPr>
          <a:p>
            <a:r>
              <a:rPr lang="zh-CN" altLang="en-US" b="1" dirty="0">
                <a:latin typeface="楷体" panose="02010609060101010101" pitchFamily="49" charset="-122"/>
                <a:ea typeface="楷体" panose="02010609060101010101" pitchFamily="49" charset="-122"/>
              </a:rPr>
              <a:t>低温</a:t>
            </a:r>
            <a:r>
              <a:rPr lang="en-US" altLang="zh-CN" b="1" dirty="0">
                <a:latin typeface="楷体" panose="02010609060101010101" pitchFamily="49" charset="-122"/>
                <a:ea typeface="楷体" panose="02010609060101010101" pitchFamily="49" charset="-122"/>
              </a:rPr>
              <a:t>BPM</a:t>
            </a:r>
            <a:endParaRPr lang="zh-CN" altLang="en-US" b="1" dirty="0">
              <a:latin typeface="楷体" panose="02010609060101010101" pitchFamily="49" charset="-122"/>
              <a:ea typeface="楷体" panose="02010609060101010101" pitchFamily="49" charset="-122"/>
            </a:endParaRPr>
          </a:p>
        </p:txBody>
      </p:sp>
      <p:pic>
        <p:nvPicPr>
          <p:cNvPr id="37890" name="图片 6" descr="D:\民品\上海光源\上海光源BPM\上海光源CBPM\200nsCBPM照片\微信图片_20200909084900.jpg"/>
          <p:cNvPicPr>
            <a:picLocks noChangeAspect="1"/>
          </p:cNvPicPr>
          <p:nvPr/>
        </p:nvPicPr>
        <p:blipFill>
          <a:blip r:embed="rId1"/>
          <a:srcRect l="10721" t="28667" r="28329" b="12415"/>
          <a:stretch>
            <a:fillRect/>
          </a:stretch>
        </p:blipFill>
        <p:spPr>
          <a:xfrm>
            <a:off x="612775" y="3933825"/>
            <a:ext cx="2214563" cy="2016125"/>
          </a:xfrm>
          <a:prstGeom prst="rect">
            <a:avLst/>
          </a:prstGeom>
          <a:noFill/>
          <a:ln w="9525">
            <a:noFill/>
          </a:ln>
        </p:spPr>
      </p:pic>
      <p:pic>
        <p:nvPicPr>
          <p:cNvPr id="37891" name="图片 7"/>
          <p:cNvPicPr>
            <a:picLocks noChangeAspect="1"/>
          </p:cNvPicPr>
          <p:nvPr/>
        </p:nvPicPr>
        <p:blipFill>
          <a:blip r:embed="rId2"/>
          <a:srcRect l="20949" t="20226" r="56477" b="21349"/>
          <a:stretch>
            <a:fillRect/>
          </a:stretch>
        </p:blipFill>
        <p:spPr>
          <a:xfrm>
            <a:off x="5938838" y="3933825"/>
            <a:ext cx="2438400" cy="1943100"/>
          </a:xfrm>
          <a:prstGeom prst="rect">
            <a:avLst/>
          </a:prstGeom>
          <a:noFill/>
          <a:ln w="9525">
            <a:noFill/>
          </a:ln>
        </p:spPr>
      </p:pic>
      <p:sp>
        <p:nvSpPr>
          <p:cNvPr id="37892" name="TextBox 6"/>
          <p:cNvSpPr txBox="1"/>
          <p:nvPr/>
        </p:nvSpPr>
        <p:spPr>
          <a:xfrm>
            <a:off x="1071563" y="5938838"/>
            <a:ext cx="2428875" cy="368300"/>
          </a:xfrm>
          <a:prstGeom prst="rect">
            <a:avLst/>
          </a:prstGeom>
          <a:noFill/>
          <a:ln w="9525">
            <a:noFill/>
          </a:ln>
        </p:spPr>
        <p:txBody>
          <a:bodyPr anchor="t" anchorCtr="0">
            <a:spAutoFit/>
          </a:bodyPr>
          <a:p>
            <a:r>
              <a:rPr lang="en-US" altLang="zh-CN" b="1" dirty="0">
                <a:latin typeface="楷体" panose="02010609060101010101" pitchFamily="49" charset="-122"/>
                <a:ea typeface="楷体" panose="02010609060101010101" pitchFamily="49" charset="-122"/>
              </a:rPr>
              <a:t>200ns-BPM</a:t>
            </a:r>
            <a:endParaRPr lang="zh-CN" altLang="en-US" b="1" dirty="0">
              <a:latin typeface="楷体" panose="02010609060101010101" pitchFamily="49" charset="-122"/>
              <a:ea typeface="楷体" panose="02010609060101010101" pitchFamily="49" charset="-122"/>
            </a:endParaRPr>
          </a:p>
        </p:txBody>
      </p:sp>
      <p:sp>
        <p:nvSpPr>
          <p:cNvPr id="37893" name="TextBox 6"/>
          <p:cNvSpPr txBox="1"/>
          <p:nvPr/>
        </p:nvSpPr>
        <p:spPr>
          <a:xfrm>
            <a:off x="6461125" y="5876925"/>
            <a:ext cx="2428875" cy="368300"/>
          </a:xfrm>
          <a:prstGeom prst="rect">
            <a:avLst/>
          </a:prstGeom>
          <a:noFill/>
          <a:ln w="9525">
            <a:noFill/>
          </a:ln>
        </p:spPr>
        <p:txBody>
          <a:bodyPr anchor="t" anchorCtr="0">
            <a:spAutoFit/>
          </a:bodyPr>
          <a:p>
            <a:r>
              <a:rPr lang="en-US" altLang="zh-CN" b="1" dirty="0">
                <a:latin typeface="楷体" panose="02010609060101010101" pitchFamily="49" charset="-122"/>
                <a:ea typeface="楷体" panose="02010609060101010101" pitchFamily="49" charset="-122"/>
              </a:rPr>
              <a:t>300ns-BPM</a:t>
            </a:r>
            <a:endParaRPr lang="zh-CN" altLang="en-US" b="1" dirty="0">
              <a:latin typeface="楷体" panose="02010609060101010101" pitchFamily="49" charset="-122"/>
              <a:ea typeface="楷体" panose="02010609060101010101" pitchFamily="49" charset="-122"/>
            </a:endParaRPr>
          </a:p>
        </p:txBody>
      </p:sp>
      <p:pic>
        <p:nvPicPr>
          <p:cNvPr id="37894" name="图片 10"/>
          <p:cNvPicPr>
            <a:picLocks noChangeAspect="1"/>
          </p:cNvPicPr>
          <p:nvPr/>
        </p:nvPicPr>
        <p:blipFill>
          <a:blip r:embed="rId3"/>
          <a:srcRect l="17188" t="25000" r="61385" b="21529"/>
          <a:stretch>
            <a:fillRect/>
          </a:stretch>
        </p:blipFill>
        <p:spPr>
          <a:xfrm>
            <a:off x="1438275" y="1044575"/>
            <a:ext cx="2846388" cy="2366963"/>
          </a:xfrm>
          <a:prstGeom prst="rect">
            <a:avLst/>
          </a:prstGeom>
          <a:noFill/>
          <a:ln w="9525">
            <a:noFill/>
          </a:ln>
        </p:spPr>
      </p:pic>
      <p:graphicFrame>
        <p:nvGraphicFramePr>
          <p:cNvPr id="12" name="表格 11"/>
          <p:cNvGraphicFramePr>
            <a:graphicFrameLocks noGrp="1"/>
          </p:cNvGraphicFramePr>
          <p:nvPr/>
        </p:nvGraphicFramePr>
        <p:xfrm>
          <a:off x="4572000" y="981075"/>
          <a:ext cx="3026246" cy="2530475"/>
        </p:xfrm>
        <a:graphic>
          <a:graphicData uri="http://schemas.openxmlformats.org/drawingml/2006/table">
            <a:tbl>
              <a:tblPr/>
              <a:tblGrid>
                <a:gridCol w="1242005"/>
                <a:gridCol w="1784241"/>
              </a:tblGrid>
              <a:tr h="308575">
                <a:tc>
                  <a:txBody>
                    <a:bodyPr/>
                    <a:lstStyle/>
                    <a:p>
                      <a:pPr algn="ctr">
                        <a:lnSpc>
                          <a:spcPct val="150000"/>
                        </a:lnSpc>
                        <a:spcAft>
                          <a:spcPts val="0"/>
                        </a:spcAft>
                      </a:pPr>
                      <a:r>
                        <a:rPr lang="zh-CN" sz="1400" b="1" kern="100" dirty="0">
                          <a:solidFill>
                            <a:srgbClr val="FFFFFF"/>
                          </a:solidFill>
                          <a:latin typeface="Times New Roman" panose="02020603050405020304"/>
                          <a:ea typeface="宋体" panose="02010600030101010101" pitchFamily="2" charset="-122"/>
                          <a:cs typeface="Times New Roman" panose="02020603050405020304"/>
                        </a:rPr>
                        <a:t>参数名称</a:t>
                      </a:r>
                      <a:endParaRPr lang="zh-CN" sz="12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400" b="1" kern="100" dirty="0">
                          <a:solidFill>
                            <a:srgbClr val="FFFFFF"/>
                          </a:solidFill>
                          <a:latin typeface="Times New Roman" panose="02020603050405020304"/>
                          <a:ea typeface="宋体" panose="02010600030101010101" pitchFamily="2" charset="-122"/>
                          <a:cs typeface="Times New Roman" panose="02020603050405020304"/>
                        </a:rPr>
                        <a:t>指标</a:t>
                      </a:r>
                      <a:endParaRPr lang="zh-CN" sz="12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264493">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工作环境</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4k</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64493">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工作带宽</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1.5MHz</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6449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频率一致性</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1MHz</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75868">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束流探测接口</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N</a:t>
                      </a:r>
                      <a:r>
                        <a:rPr lang="zh-CN" sz="1000" kern="100" dirty="0">
                          <a:solidFill>
                            <a:srgbClr val="000000"/>
                          </a:solidFill>
                          <a:latin typeface="Times New Roman" panose="02020603050405020304"/>
                          <a:ea typeface="宋体" panose="02010600030101010101" pitchFamily="2" charset="-122"/>
                          <a:cs typeface="Times New Roman" panose="02020603050405020304"/>
                        </a:rPr>
                        <a:t>型</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348532">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束流检测口阻抗</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50</a:t>
                      </a:r>
                      <a:r>
                        <a:rPr lang="zh-CN" sz="1000" kern="100" dirty="0">
                          <a:solidFill>
                            <a:srgbClr val="000000"/>
                          </a:solidFill>
                          <a:latin typeface="Times New Roman" panose="02020603050405020304"/>
                          <a:ea typeface="宋体" panose="02010600030101010101" pitchFamily="2" charset="-122"/>
                          <a:cs typeface="Times New Roman" panose="02020603050405020304"/>
                        </a:rPr>
                        <a:t>Ω</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6449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优于</a:t>
                      </a:r>
                      <a:r>
                        <a:rPr lang="en-US" sz="1000" kern="100" dirty="0">
                          <a:solidFill>
                            <a:srgbClr val="000000"/>
                          </a:solidFill>
                          <a:latin typeface="Times New Roman" panose="02020603050405020304"/>
                          <a:ea typeface="宋体" panose="02010600030101010101" pitchFamily="2" charset="-122"/>
                        </a:rPr>
                        <a:t>1E-9mbar*L/s</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64493">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材料磁导率</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≤1.05</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6449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微波面镀膜</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镀铜</a:t>
                      </a:r>
                      <a:r>
                        <a:rPr lang="en-US" sz="1000" kern="100" dirty="0">
                          <a:solidFill>
                            <a:srgbClr val="000000"/>
                          </a:solidFill>
                          <a:latin typeface="Times New Roman" panose="02020603050405020304"/>
                          <a:ea typeface="宋体" panose="02010600030101010101" pitchFamily="2" charset="-122"/>
                        </a:rPr>
                        <a:t>15-30</a:t>
                      </a:r>
                      <a:r>
                        <a:rPr lang="zh-CN" sz="1000" kern="100" dirty="0">
                          <a:solidFill>
                            <a:srgbClr val="000000"/>
                          </a:solidFill>
                          <a:latin typeface="Times New Roman" panose="02020603050405020304"/>
                          <a:ea typeface="宋体" panose="02010600030101010101" pitchFamily="2" charset="-122"/>
                          <a:cs typeface="Times New Roman" panose="02020603050405020304"/>
                        </a:rPr>
                        <a:t>微米</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graphicFrame>
        <p:nvGraphicFramePr>
          <p:cNvPr id="13" name="表格 12"/>
          <p:cNvGraphicFramePr>
            <a:graphicFrameLocks noGrp="1"/>
          </p:cNvGraphicFramePr>
          <p:nvPr/>
        </p:nvGraphicFramePr>
        <p:xfrm>
          <a:off x="2987675" y="3933825"/>
          <a:ext cx="2882900" cy="1943306"/>
        </p:xfrm>
        <a:graphic>
          <a:graphicData uri="http://schemas.openxmlformats.org/drawingml/2006/table">
            <a:tbl>
              <a:tblPr/>
              <a:tblGrid>
                <a:gridCol w="1246822"/>
                <a:gridCol w="1635656"/>
              </a:tblGrid>
              <a:tr h="277495">
                <a:tc>
                  <a:txBody>
                    <a:bodyPr/>
                    <a:lstStyle/>
                    <a:p>
                      <a:pPr algn="ctr">
                        <a:lnSpc>
                          <a:spcPct val="150000"/>
                        </a:lnSpc>
                        <a:spcAft>
                          <a:spcPts val="0"/>
                        </a:spcAft>
                      </a:pPr>
                      <a:r>
                        <a:rPr lang="zh-CN" sz="1200" b="1" kern="100" dirty="0">
                          <a:solidFill>
                            <a:srgbClr val="FFFFFF"/>
                          </a:solidFill>
                          <a:latin typeface="Times New Roman" panose="02020603050405020304"/>
                          <a:ea typeface="宋体" panose="02010600030101010101" pitchFamily="2" charset="-122"/>
                          <a:cs typeface="Times New Roman" panose="02020603050405020304"/>
                        </a:rPr>
                        <a:t>参数名称</a:t>
                      </a:r>
                      <a:endParaRPr lang="zh-CN" sz="12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200" b="1" kern="100" dirty="0">
                          <a:solidFill>
                            <a:srgbClr val="FFFFFF"/>
                          </a:solidFill>
                          <a:latin typeface="Times New Roman" panose="02020603050405020304"/>
                          <a:ea typeface="宋体" panose="02010600030101010101" pitchFamily="2" charset="-122"/>
                          <a:cs typeface="Times New Roman" panose="02020603050405020304"/>
                        </a:rPr>
                        <a:t>指标</a:t>
                      </a:r>
                      <a:endParaRPr lang="zh-CN" sz="12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237973">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5771.5MHz</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37973">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工作带宽</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1.5MHz</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37973">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频率一致性</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0.3MHz</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3797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束流探测接口</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SMA</a:t>
                      </a:r>
                      <a:r>
                        <a:rPr lang="zh-CN" sz="1000" kern="100" dirty="0">
                          <a:solidFill>
                            <a:srgbClr val="000000"/>
                          </a:solidFill>
                          <a:latin typeface="Times New Roman" panose="02020603050405020304"/>
                          <a:ea typeface="宋体" panose="02010600030101010101" pitchFamily="2" charset="-122"/>
                          <a:cs typeface="Times New Roman" panose="02020603050405020304"/>
                        </a:rPr>
                        <a:t>型</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3797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束流检测口阻抗</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50</a:t>
                      </a:r>
                      <a:r>
                        <a:rPr lang="zh-CN" sz="1000" kern="100" dirty="0">
                          <a:solidFill>
                            <a:srgbClr val="000000"/>
                          </a:solidFill>
                          <a:latin typeface="Times New Roman" panose="02020603050405020304"/>
                          <a:ea typeface="宋体" panose="02010600030101010101" pitchFamily="2" charset="-122"/>
                          <a:cs typeface="Times New Roman" panose="02020603050405020304"/>
                        </a:rPr>
                        <a:t>Ω</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3797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优于</a:t>
                      </a:r>
                      <a:r>
                        <a:rPr lang="en-US" sz="1000" kern="100" dirty="0">
                          <a:solidFill>
                            <a:srgbClr val="000000"/>
                          </a:solidFill>
                          <a:latin typeface="Times New Roman" panose="02020603050405020304"/>
                          <a:ea typeface="宋体" panose="02010600030101010101" pitchFamily="2" charset="-122"/>
                        </a:rPr>
                        <a:t>1E-9mbar*L/s</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3797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材料磁导率</a:t>
                      </a:r>
                      <a:endParaRPr lang="zh-CN" sz="100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≤1.05</a:t>
                      </a:r>
                      <a:endParaRPr lang="zh-CN" sz="1000" dirty="0">
                        <a:solidFill>
                          <a:srgbClr val="000000"/>
                        </a:solidFill>
                        <a:latin typeface="Arial" panose="020B0604020202020204"/>
                        <a:ea typeface="宋体" panose="02010600030101010101" pitchFamily="2" charset="-122"/>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bl>
          </a:graphicData>
        </a:graphic>
      </p:graphicFrame>
      <p:sp>
        <p:nvSpPr>
          <p:cNvPr id="37956" name="标题 1"/>
          <p:cNvSpPr>
            <a:spLocks noGrp="1"/>
          </p:cNvSpPr>
          <p:nvPr>
            <p:ph type="title"/>
          </p:nvPr>
        </p:nvSpPr>
        <p:spPr>
          <a:xfrm>
            <a:off x="642938" y="-73025"/>
            <a:ext cx="7497762" cy="796925"/>
          </a:xfrm>
        </p:spPr>
        <p:txBody>
          <a:bodyPr vert="horz" wrap="square" lIns="0" tIns="45720" rIns="0" bIns="0" anchor="b" anchorCtr="0"/>
          <a:p>
            <a:r>
              <a:rPr lang="zh-CN" altLang="en-US" sz="3200" dirty="0"/>
              <a:t>微波真空无源器件</a:t>
            </a:r>
            <a:r>
              <a:rPr lang="en-US" altLang="zh-CN" sz="3200" dirty="0"/>
              <a:t>-</a:t>
            </a:r>
            <a:r>
              <a:rPr lang="zh-CN" altLang="en-US" sz="3200" dirty="0"/>
              <a:t>大科学装置产品展示</a:t>
            </a:r>
            <a:endParaRPr lang="zh-CN" altLang="en-US" sz="3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8913" name="Picture 2"/>
          <p:cNvPicPr>
            <a:picLocks noGrp="1" noChangeAspect="1"/>
          </p:cNvPicPr>
          <p:nvPr>
            <p:ph idx="1"/>
          </p:nvPr>
        </p:nvPicPr>
        <p:blipFill>
          <a:blip r:embed="rId1"/>
          <a:stretch>
            <a:fillRect/>
          </a:stretch>
        </p:blipFill>
        <p:spPr>
          <a:xfrm>
            <a:off x="952500" y="1052513"/>
            <a:ext cx="3527425" cy="4679950"/>
          </a:xfrm>
        </p:spPr>
      </p:pic>
      <p:sp>
        <p:nvSpPr>
          <p:cNvPr id="38914" name="TextBox 5"/>
          <p:cNvSpPr txBox="1"/>
          <p:nvPr/>
        </p:nvSpPr>
        <p:spPr>
          <a:xfrm>
            <a:off x="2127250" y="5876925"/>
            <a:ext cx="2500313" cy="460375"/>
          </a:xfrm>
          <a:prstGeom prst="rect">
            <a:avLst/>
          </a:prstGeom>
          <a:noFill/>
          <a:ln w="9525">
            <a:noFill/>
          </a:ln>
        </p:spPr>
        <p:txBody>
          <a:bodyPr anchor="t" anchorCtr="0">
            <a:spAutoFit/>
          </a:bodyPr>
          <a:p>
            <a:r>
              <a:rPr lang="zh-CN" altLang="en-US" sz="2400" b="1" dirty="0">
                <a:latin typeface="楷体" panose="02010609060101010101" pitchFamily="49" charset="-122"/>
                <a:ea typeface="楷体" panose="02010609060101010101" pitchFamily="49" charset="-122"/>
              </a:rPr>
              <a:t>调谐器</a:t>
            </a:r>
            <a:endParaRPr lang="zh-CN" altLang="en-US" sz="2400" b="1" dirty="0">
              <a:latin typeface="楷体" panose="02010609060101010101" pitchFamily="49" charset="-122"/>
              <a:ea typeface="楷体" panose="02010609060101010101" pitchFamily="49" charset="-122"/>
            </a:endParaRPr>
          </a:p>
        </p:txBody>
      </p:sp>
      <p:graphicFrame>
        <p:nvGraphicFramePr>
          <p:cNvPr id="11" name="表格 10"/>
          <p:cNvGraphicFramePr>
            <a:graphicFrameLocks noGrp="1"/>
          </p:cNvGraphicFramePr>
          <p:nvPr/>
        </p:nvGraphicFramePr>
        <p:xfrm>
          <a:off x="4932363" y="3429000"/>
          <a:ext cx="3094180" cy="2536825"/>
        </p:xfrm>
        <a:graphic>
          <a:graphicData uri="http://schemas.openxmlformats.org/drawingml/2006/table">
            <a:tbl>
              <a:tblPr/>
              <a:tblGrid>
                <a:gridCol w="1097136"/>
                <a:gridCol w="1997044"/>
              </a:tblGrid>
              <a:tr h="221214">
                <a:tc>
                  <a:txBody>
                    <a:bodyPr/>
                    <a:lstStyle/>
                    <a:p>
                      <a:pPr algn="ctr">
                        <a:lnSpc>
                          <a:spcPct val="150000"/>
                        </a:lnSpc>
                        <a:spcAft>
                          <a:spcPts val="0"/>
                        </a:spcAft>
                      </a:pPr>
                      <a:r>
                        <a:rPr lang="zh-CN" sz="1100" b="1" kern="100" dirty="0">
                          <a:solidFill>
                            <a:srgbClr val="FFFFFF"/>
                          </a:solidFill>
                          <a:latin typeface="Times New Roman" panose="02020603050405020304"/>
                          <a:ea typeface="宋体" panose="02010600030101010101" pitchFamily="2" charset="-122"/>
                          <a:cs typeface="Times New Roman" panose="02020603050405020304"/>
                        </a:rPr>
                        <a:t>参数名称</a:t>
                      </a:r>
                      <a:endParaRPr lang="zh-CN" sz="9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100" b="1" kern="100" dirty="0">
                          <a:solidFill>
                            <a:srgbClr val="FFFFFF"/>
                          </a:solidFill>
                          <a:latin typeface="Times New Roman" panose="02020603050405020304"/>
                          <a:ea typeface="宋体" panose="02010600030101010101" pitchFamily="2" charset="-122"/>
                          <a:cs typeface="Times New Roman" panose="02020603050405020304"/>
                        </a:rPr>
                        <a:t>指标</a:t>
                      </a:r>
                      <a:endParaRPr lang="zh-CN" sz="9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201103">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慢调谐运动范围</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1300μm</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01103">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慢调谐频率范围</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250kHz</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0110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慢调谐分辨率</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1-2Hz/step</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0110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快调谐运动范围</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3μm</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0110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快调谐频率范围</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1kHz</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0110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快调谐分辨率</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1Hz</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0110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快调谐运动精度</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3nm</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0110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调谐器刚度</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30N/μm</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0110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工作环境</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真空</a:t>
                      </a:r>
                      <a:r>
                        <a:rPr lang="en-US" sz="1000" kern="100" dirty="0">
                          <a:solidFill>
                            <a:srgbClr val="000000"/>
                          </a:solidFill>
                          <a:latin typeface="Times New Roman" panose="02020603050405020304"/>
                          <a:ea typeface="宋体" panose="02010600030101010101" pitchFamily="2" charset="-122"/>
                        </a:rPr>
                        <a:t>20k—60k</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0110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寿命</a:t>
                      </a:r>
                      <a:endParaRPr lang="zh-CN" sz="10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dirty="0">
                          <a:solidFill>
                            <a:srgbClr val="000000"/>
                          </a:solidFill>
                          <a:latin typeface="Times New Roman" panose="02020603050405020304"/>
                          <a:ea typeface="宋体" panose="02010600030101010101" pitchFamily="2" charset="-122"/>
                        </a:rPr>
                        <a:t>20</a:t>
                      </a:r>
                      <a:r>
                        <a:rPr lang="zh-CN" sz="1000" dirty="0">
                          <a:solidFill>
                            <a:srgbClr val="000000"/>
                          </a:solidFill>
                          <a:latin typeface="Times New Roman" panose="02020603050405020304"/>
                          <a:ea typeface="宋体" panose="02010600030101010101" pitchFamily="2" charset="-122"/>
                          <a:cs typeface="Times New Roman" panose="02020603050405020304"/>
                        </a:rPr>
                        <a:t>年</a:t>
                      </a:r>
                      <a:endParaRPr lang="zh-CN" sz="10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pic>
        <p:nvPicPr>
          <p:cNvPr id="38953" name="图片 11"/>
          <p:cNvPicPr>
            <a:picLocks noChangeAspect="1"/>
          </p:cNvPicPr>
          <p:nvPr/>
        </p:nvPicPr>
        <p:blipFill>
          <a:blip r:embed="rId2"/>
          <a:stretch>
            <a:fillRect/>
          </a:stretch>
        </p:blipFill>
        <p:spPr>
          <a:xfrm>
            <a:off x="4859338" y="1052513"/>
            <a:ext cx="3095625" cy="2266950"/>
          </a:xfrm>
          <a:prstGeom prst="rect">
            <a:avLst/>
          </a:prstGeom>
          <a:noFill/>
          <a:ln w="9525">
            <a:noFill/>
          </a:ln>
        </p:spPr>
      </p:pic>
      <p:sp>
        <p:nvSpPr>
          <p:cNvPr id="38954" name="标题 1"/>
          <p:cNvSpPr>
            <a:spLocks noGrp="1"/>
          </p:cNvSpPr>
          <p:nvPr>
            <p:ph type="title"/>
          </p:nvPr>
        </p:nvSpPr>
        <p:spPr>
          <a:xfrm>
            <a:off x="642938" y="-73025"/>
            <a:ext cx="7497762" cy="796925"/>
          </a:xfrm>
        </p:spPr>
        <p:txBody>
          <a:bodyPr vert="horz" wrap="square" lIns="0" tIns="45720" rIns="0" bIns="0" anchor="b" anchorCtr="0"/>
          <a:p>
            <a:r>
              <a:rPr lang="zh-CN" altLang="en-US" sz="3200" dirty="0"/>
              <a:t>微波真空无源器件</a:t>
            </a:r>
            <a:r>
              <a:rPr lang="en-US" altLang="zh-CN" sz="3200" dirty="0"/>
              <a:t>-</a:t>
            </a:r>
            <a:r>
              <a:rPr lang="zh-CN" altLang="en-US" sz="3200" dirty="0"/>
              <a:t>大科学装置产品展示</a:t>
            </a:r>
            <a:endParaRPr lang="zh-CN" altLang="en-US" sz="3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7" name="TextBox 6"/>
          <p:cNvSpPr txBox="1"/>
          <p:nvPr/>
        </p:nvSpPr>
        <p:spPr>
          <a:xfrm>
            <a:off x="3419475" y="3860800"/>
            <a:ext cx="2428875" cy="369888"/>
          </a:xfrm>
          <a:prstGeom prst="rect">
            <a:avLst/>
          </a:prstGeom>
          <a:noFill/>
          <a:ln w="9525">
            <a:noFill/>
          </a:ln>
        </p:spPr>
        <p:txBody>
          <a:bodyPr anchor="t" anchorCtr="0">
            <a:spAutoFit/>
          </a:bodyPr>
          <a:p>
            <a:r>
              <a:rPr lang="zh-CN" altLang="en-US" b="1" dirty="0">
                <a:latin typeface="楷体" panose="02010609060101010101" pitchFamily="49" charset="-122"/>
                <a:ea typeface="楷体" panose="02010609060101010101" pitchFamily="49" charset="-122"/>
              </a:rPr>
              <a:t>各种型号</a:t>
            </a:r>
            <a:r>
              <a:rPr lang="en-US" altLang="zh-CN" b="1" dirty="0">
                <a:latin typeface="楷体" panose="02010609060101010101" pitchFamily="49" charset="-122"/>
                <a:ea typeface="楷体" panose="02010609060101010101" pitchFamily="49" charset="-122"/>
              </a:rPr>
              <a:t>N</a:t>
            </a:r>
            <a:r>
              <a:rPr lang="zh-CN" altLang="en-US" b="1" dirty="0">
                <a:latin typeface="楷体" panose="02010609060101010101" pitchFamily="49" charset="-122"/>
                <a:ea typeface="楷体" panose="02010609060101010101" pitchFamily="49" charset="-122"/>
              </a:rPr>
              <a:t>型馈通</a:t>
            </a:r>
            <a:endParaRPr lang="zh-CN" altLang="en-US" b="1" dirty="0">
              <a:latin typeface="楷体" panose="02010609060101010101" pitchFamily="49" charset="-122"/>
              <a:ea typeface="楷体" panose="02010609060101010101" pitchFamily="49" charset="-122"/>
            </a:endParaRPr>
          </a:p>
        </p:txBody>
      </p:sp>
      <p:sp>
        <p:nvSpPr>
          <p:cNvPr id="39938" name="TextBox 6"/>
          <p:cNvSpPr txBox="1"/>
          <p:nvPr/>
        </p:nvSpPr>
        <p:spPr>
          <a:xfrm>
            <a:off x="1908175" y="5867400"/>
            <a:ext cx="2428875" cy="369888"/>
          </a:xfrm>
          <a:prstGeom prst="rect">
            <a:avLst/>
          </a:prstGeom>
          <a:noFill/>
          <a:ln w="9525">
            <a:noFill/>
          </a:ln>
        </p:spPr>
        <p:txBody>
          <a:bodyPr anchor="t" anchorCtr="0">
            <a:spAutoFit/>
          </a:bodyPr>
          <a:p>
            <a:r>
              <a:rPr lang="zh-CN" altLang="en-US" b="1" dirty="0">
                <a:latin typeface="楷体" panose="02010609060101010101" pitchFamily="49" charset="-122"/>
                <a:ea typeface="楷体" panose="02010609060101010101" pitchFamily="49" charset="-122"/>
              </a:rPr>
              <a:t>各种</a:t>
            </a:r>
            <a:r>
              <a:rPr lang="en-US" altLang="zh-CN" b="1" dirty="0">
                <a:latin typeface="楷体" panose="02010609060101010101" pitchFamily="49" charset="-122"/>
                <a:ea typeface="楷体" panose="02010609060101010101" pitchFamily="49" charset="-122"/>
              </a:rPr>
              <a:t>SMA</a:t>
            </a:r>
            <a:r>
              <a:rPr lang="zh-CN" altLang="en-US" b="1" dirty="0">
                <a:latin typeface="楷体" panose="02010609060101010101" pitchFamily="49" charset="-122"/>
                <a:ea typeface="楷体" panose="02010609060101010101" pitchFamily="49" charset="-122"/>
              </a:rPr>
              <a:t>型馈通</a:t>
            </a:r>
            <a:endParaRPr lang="zh-CN" altLang="en-US" b="1" dirty="0">
              <a:latin typeface="楷体" panose="02010609060101010101" pitchFamily="49" charset="-122"/>
              <a:ea typeface="楷体" panose="02010609060101010101" pitchFamily="49" charset="-122"/>
            </a:endParaRPr>
          </a:p>
        </p:txBody>
      </p:sp>
      <p:sp>
        <p:nvSpPr>
          <p:cNvPr id="39939" name="TextBox 6"/>
          <p:cNvSpPr txBox="1"/>
          <p:nvPr/>
        </p:nvSpPr>
        <p:spPr>
          <a:xfrm>
            <a:off x="5795963" y="5805488"/>
            <a:ext cx="2428875" cy="369887"/>
          </a:xfrm>
          <a:prstGeom prst="rect">
            <a:avLst/>
          </a:prstGeom>
          <a:noFill/>
          <a:ln w="9525">
            <a:noFill/>
          </a:ln>
        </p:spPr>
        <p:txBody>
          <a:bodyPr anchor="t" anchorCtr="0">
            <a:spAutoFit/>
          </a:bodyPr>
          <a:p>
            <a:r>
              <a:rPr lang="zh-CN" altLang="en-US" b="1" dirty="0">
                <a:latin typeface="楷体" panose="02010609060101010101" pitchFamily="49" charset="-122"/>
                <a:ea typeface="楷体" panose="02010609060101010101" pitchFamily="49" charset="-122"/>
              </a:rPr>
              <a:t>宝石观察窗组件</a:t>
            </a:r>
            <a:endParaRPr lang="zh-CN" altLang="en-US" b="1" dirty="0">
              <a:latin typeface="楷体" panose="02010609060101010101" pitchFamily="49" charset="-122"/>
              <a:ea typeface="楷体" panose="02010609060101010101" pitchFamily="49" charset="-122"/>
            </a:endParaRPr>
          </a:p>
        </p:txBody>
      </p:sp>
      <p:pic>
        <p:nvPicPr>
          <p:cNvPr id="39940" name="图片 12"/>
          <p:cNvPicPr>
            <a:picLocks noChangeAspect="1"/>
          </p:cNvPicPr>
          <p:nvPr/>
        </p:nvPicPr>
        <p:blipFill>
          <a:blip r:embed="rId1"/>
          <a:srcRect l="36407" t="24907" r="25267" b="23012"/>
          <a:stretch>
            <a:fillRect/>
          </a:stretch>
        </p:blipFill>
        <p:spPr>
          <a:xfrm>
            <a:off x="785813" y="1071563"/>
            <a:ext cx="1649412" cy="1204912"/>
          </a:xfrm>
          <a:prstGeom prst="rect">
            <a:avLst/>
          </a:prstGeom>
          <a:noFill/>
          <a:ln w="9525">
            <a:noFill/>
          </a:ln>
        </p:spPr>
      </p:pic>
      <p:pic>
        <p:nvPicPr>
          <p:cNvPr id="39941" name="图片 13" descr="IMAG0036.jpg"/>
          <p:cNvPicPr>
            <a:picLocks noChangeAspect="1"/>
          </p:cNvPicPr>
          <p:nvPr/>
        </p:nvPicPr>
        <p:blipFill>
          <a:blip r:embed="rId2"/>
          <a:srcRect l="38278" t="30968" r="42442" b="31918"/>
          <a:stretch>
            <a:fillRect/>
          </a:stretch>
        </p:blipFill>
        <p:spPr>
          <a:xfrm>
            <a:off x="4140200" y="1052513"/>
            <a:ext cx="1060450" cy="1223962"/>
          </a:xfrm>
          <a:prstGeom prst="rect">
            <a:avLst/>
          </a:prstGeom>
          <a:noFill/>
          <a:ln w="9525">
            <a:noFill/>
          </a:ln>
        </p:spPr>
      </p:pic>
      <p:pic>
        <p:nvPicPr>
          <p:cNvPr id="39942" name="图片 14"/>
          <p:cNvPicPr>
            <a:picLocks noChangeAspect="1"/>
          </p:cNvPicPr>
          <p:nvPr/>
        </p:nvPicPr>
        <p:blipFill>
          <a:blip r:embed="rId3"/>
          <a:srcRect l="29756" t="24239" r="21025" b="12975"/>
          <a:stretch>
            <a:fillRect/>
          </a:stretch>
        </p:blipFill>
        <p:spPr>
          <a:xfrm>
            <a:off x="684213" y="4498975"/>
            <a:ext cx="1511300" cy="1296988"/>
          </a:xfrm>
          <a:prstGeom prst="rect">
            <a:avLst/>
          </a:prstGeom>
          <a:noFill/>
          <a:ln w="9525">
            <a:noFill/>
          </a:ln>
        </p:spPr>
      </p:pic>
      <p:pic>
        <p:nvPicPr>
          <p:cNvPr id="39943" name="图片 15"/>
          <p:cNvPicPr>
            <a:picLocks noChangeAspect="1"/>
          </p:cNvPicPr>
          <p:nvPr/>
        </p:nvPicPr>
        <p:blipFill>
          <a:blip r:embed="rId4"/>
          <a:srcRect l="20486" t="25731" r="58089" b="26315"/>
          <a:stretch>
            <a:fillRect/>
          </a:stretch>
        </p:blipFill>
        <p:spPr>
          <a:xfrm>
            <a:off x="5940425" y="4508500"/>
            <a:ext cx="2189163" cy="1296988"/>
          </a:xfrm>
          <a:prstGeom prst="rect">
            <a:avLst/>
          </a:prstGeom>
          <a:noFill/>
          <a:ln w="9525">
            <a:noFill/>
          </a:ln>
        </p:spPr>
      </p:pic>
      <p:pic>
        <p:nvPicPr>
          <p:cNvPr id="39944" name="图片 12"/>
          <p:cNvPicPr>
            <a:picLocks noChangeAspect="1"/>
          </p:cNvPicPr>
          <p:nvPr/>
        </p:nvPicPr>
        <p:blipFill>
          <a:blip r:embed="rId5"/>
          <a:srcRect l="7138" t="18210" r="6981" b="10918"/>
          <a:stretch>
            <a:fillRect/>
          </a:stretch>
        </p:blipFill>
        <p:spPr>
          <a:xfrm>
            <a:off x="2411413" y="1052513"/>
            <a:ext cx="1765300" cy="1223962"/>
          </a:xfrm>
          <a:prstGeom prst="rect">
            <a:avLst/>
          </a:prstGeom>
          <a:noFill/>
          <a:ln w="9525">
            <a:noFill/>
          </a:ln>
        </p:spPr>
      </p:pic>
      <p:pic>
        <p:nvPicPr>
          <p:cNvPr id="39945" name="图片 14" descr="2021-07-08 08:05:10.362000"/>
          <p:cNvPicPr>
            <a:picLocks noChangeAspect="1"/>
          </p:cNvPicPr>
          <p:nvPr/>
        </p:nvPicPr>
        <p:blipFill>
          <a:blip r:embed="rId6"/>
          <a:srcRect l="22591" t="4289" r="15288" b="18495"/>
          <a:stretch>
            <a:fillRect/>
          </a:stretch>
        </p:blipFill>
        <p:spPr>
          <a:xfrm>
            <a:off x="5148263" y="1052513"/>
            <a:ext cx="1511300" cy="1223962"/>
          </a:xfrm>
          <a:prstGeom prst="rect">
            <a:avLst/>
          </a:prstGeom>
          <a:noFill/>
          <a:ln w="9525">
            <a:noFill/>
          </a:ln>
        </p:spPr>
      </p:pic>
      <p:pic>
        <p:nvPicPr>
          <p:cNvPr id="39946" name="图片 15" descr="2021-07-08 08:01:19.531000"/>
          <p:cNvPicPr>
            <a:picLocks noChangeAspect="1"/>
          </p:cNvPicPr>
          <p:nvPr/>
        </p:nvPicPr>
        <p:blipFill>
          <a:blip r:embed="rId7"/>
          <a:srcRect l="17084" t="15535" r="10310" b="11971"/>
          <a:stretch>
            <a:fillRect/>
          </a:stretch>
        </p:blipFill>
        <p:spPr>
          <a:xfrm>
            <a:off x="6659563" y="1052513"/>
            <a:ext cx="1657350" cy="1223962"/>
          </a:xfrm>
          <a:prstGeom prst="rect">
            <a:avLst/>
          </a:prstGeom>
          <a:noFill/>
          <a:ln w="9525">
            <a:noFill/>
          </a:ln>
        </p:spPr>
      </p:pic>
      <p:pic>
        <p:nvPicPr>
          <p:cNvPr id="39947" name="图片 16" descr="2-3"/>
          <p:cNvPicPr>
            <a:picLocks noChangeAspect="1"/>
          </p:cNvPicPr>
          <p:nvPr/>
        </p:nvPicPr>
        <p:blipFill>
          <a:blip r:embed="rId8"/>
          <a:stretch>
            <a:fillRect/>
          </a:stretch>
        </p:blipFill>
        <p:spPr>
          <a:xfrm>
            <a:off x="755650" y="2276475"/>
            <a:ext cx="1790700" cy="1593850"/>
          </a:xfrm>
          <a:prstGeom prst="rect">
            <a:avLst/>
          </a:prstGeom>
          <a:noFill/>
          <a:ln w="9525">
            <a:noFill/>
          </a:ln>
        </p:spPr>
      </p:pic>
      <p:pic>
        <p:nvPicPr>
          <p:cNvPr id="39948" name="图片 17" descr="1-2"/>
          <p:cNvPicPr>
            <a:picLocks noChangeAspect="1"/>
          </p:cNvPicPr>
          <p:nvPr/>
        </p:nvPicPr>
        <p:blipFill>
          <a:blip r:embed="rId9"/>
          <a:stretch>
            <a:fillRect/>
          </a:stretch>
        </p:blipFill>
        <p:spPr>
          <a:xfrm>
            <a:off x="2555875" y="2276475"/>
            <a:ext cx="1008063" cy="1584325"/>
          </a:xfrm>
          <a:prstGeom prst="rect">
            <a:avLst/>
          </a:prstGeom>
          <a:noFill/>
          <a:ln w="9525">
            <a:noFill/>
          </a:ln>
        </p:spPr>
      </p:pic>
      <p:pic>
        <p:nvPicPr>
          <p:cNvPr id="39949" name="图片 18"/>
          <p:cNvPicPr>
            <a:picLocks noChangeAspect="1"/>
          </p:cNvPicPr>
          <p:nvPr/>
        </p:nvPicPr>
        <p:blipFill>
          <a:blip r:embed="rId10"/>
          <a:srcRect l="27129" t="19946" r="4738" b="12288"/>
          <a:stretch>
            <a:fillRect/>
          </a:stretch>
        </p:blipFill>
        <p:spPr>
          <a:xfrm>
            <a:off x="3419475" y="2276475"/>
            <a:ext cx="2089150" cy="1584325"/>
          </a:xfrm>
          <a:prstGeom prst="rect">
            <a:avLst/>
          </a:prstGeom>
          <a:noFill/>
          <a:ln w="9525">
            <a:noFill/>
          </a:ln>
        </p:spPr>
      </p:pic>
      <p:pic>
        <p:nvPicPr>
          <p:cNvPr id="39950" name="图片 19" descr="2021-07-08 08:03:03.912000"/>
          <p:cNvPicPr>
            <a:picLocks noChangeAspect="1"/>
          </p:cNvPicPr>
          <p:nvPr/>
        </p:nvPicPr>
        <p:blipFill>
          <a:blip r:embed="rId11"/>
          <a:stretch>
            <a:fillRect/>
          </a:stretch>
        </p:blipFill>
        <p:spPr>
          <a:xfrm>
            <a:off x="2195513" y="4498975"/>
            <a:ext cx="1584325" cy="1296988"/>
          </a:xfrm>
          <a:prstGeom prst="rect">
            <a:avLst/>
          </a:prstGeom>
          <a:noFill/>
          <a:ln w="9525">
            <a:noFill/>
          </a:ln>
        </p:spPr>
      </p:pic>
      <p:pic>
        <p:nvPicPr>
          <p:cNvPr id="39951" name="图片 21" descr="1-3"/>
          <p:cNvPicPr>
            <a:picLocks noChangeAspect="1"/>
          </p:cNvPicPr>
          <p:nvPr/>
        </p:nvPicPr>
        <p:blipFill>
          <a:blip r:embed="rId12"/>
          <a:stretch>
            <a:fillRect/>
          </a:stretch>
        </p:blipFill>
        <p:spPr>
          <a:xfrm>
            <a:off x="6659563" y="2276475"/>
            <a:ext cx="1657350" cy="1584325"/>
          </a:xfrm>
          <a:prstGeom prst="rect">
            <a:avLst/>
          </a:prstGeom>
          <a:noFill/>
          <a:ln w="9525">
            <a:noFill/>
          </a:ln>
        </p:spPr>
      </p:pic>
      <p:pic>
        <p:nvPicPr>
          <p:cNvPr id="39952" name="图片 22" descr="2021-07-08 08:03:41.717000"/>
          <p:cNvPicPr>
            <a:picLocks noChangeAspect="1"/>
          </p:cNvPicPr>
          <p:nvPr/>
        </p:nvPicPr>
        <p:blipFill>
          <a:blip r:embed="rId13"/>
          <a:srcRect l="6992" t="14503" r="15184" b="9042"/>
          <a:stretch>
            <a:fillRect/>
          </a:stretch>
        </p:blipFill>
        <p:spPr>
          <a:xfrm>
            <a:off x="5508625" y="2276475"/>
            <a:ext cx="1150938" cy="1584325"/>
          </a:xfrm>
          <a:prstGeom prst="rect">
            <a:avLst/>
          </a:prstGeom>
          <a:noFill/>
          <a:ln w="9525">
            <a:noFill/>
          </a:ln>
        </p:spPr>
      </p:pic>
      <p:pic>
        <p:nvPicPr>
          <p:cNvPr id="39953" name="图片 23" descr="2021-07-08 08:07:31.288000"/>
          <p:cNvPicPr>
            <a:picLocks noChangeAspect="1"/>
          </p:cNvPicPr>
          <p:nvPr/>
        </p:nvPicPr>
        <p:blipFill>
          <a:blip r:embed="rId14"/>
          <a:srcRect l="42320" t="43008" r="43855" b="39760"/>
          <a:stretch>
            <a:fillRect/>
          </a:stretch>
        </p:blipFill>
        <p:spPr>
          <a:xfrm>
            <a:off x="3779838" y="4498975"/>
            <a:ext cx="1296987" cy="1296988"/>
          </a:xfrm>
          <a:prstGeom prst="rect">
            <a:avLst/>
          </a:prstGeom>
          <a:noFill/>
          <a:ln w="9525">
            <a:noFill/>
          </a:ln>
        </p:spPr>
      </p:pic>
      <p:sp>
        <p:nvSpPr>
          <p:cNvPr id="39954" name="标题 1"/>
          <p:cNvSpPr>
            <a:spLocks noGrp="1"/>
          </p:cNvSpPr>
          <p:nvPr>
            <p:ph type="title"/>
          </p:nvPr>
        </p:nvSpPr>
        <p:spPr>
          <a:xfrm>
            <a:off x="642938" y="-73025"/>
            <a:ext cx="7497762" cy="796925"/>
          </a:xfrm>
        </p:spPr>
        <p:txBody>
          <a:bodyPr vert="horz" wrap="square" lIns="0" tIns="45720" rIns="0" bIns="0" anchor="b" anchorCtr="0"/>
          <a:p>
            <a:r>
              <a:rPr lang="zh-CN" altLang="en-US" sz="3200" dirty="0"/>
              <a:t>微波真空无源器件</a:t>
            </a:r>
            <a:r>
              <a:rPr lang="en-US" altLang="zh-CN" sz="3200" dirty="0"/>
              <a:t>-</a:t>
            </a:r>
            <a:r>
              <a:rPr lang="zh-CN" altLang="en-US" sz="3200" dirty="0"/>
              <a:t>大科学装置产品展示</a:t>
            </a:r>
            <a:endParaRPr lang="zh-CN" altLang="en-US" sz="3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61" name="Picture 5"/>
          <p:cNvPicPr>
            <a:picLocks noChangeAspect="1"/>
          </p:cNvPicPr>
          <p:nvPr/>
        </p:nvPicPr>
        <p:blipFill>
          <a:blip r:embed="rId1"/>
          <a:stretch>
            <a:fillRect/>
          </a:stretch>
        </p:blipFill>
        <p:spPr>
          <a:xfrm>
            <a:off x="827088" y="4365625"/>
            <a:ext cx="1368425" cy="1511300"/>
          </a:xfrm>
          <a:prstGeom prst="rect">
            <a:avLst/>
          </a:prstGeom>
          <a:noFill/>
          <a:ln w="9525">
            <a:noFill/>
          </a:ln>
        </p:spPr>
      </p:pic>
      <p:pic>
        <p:nvPicPr>
          <p:cNvPr id="40962" name="Picture 1" descr="D:\民品\民品照片\2c0205f0d700bde7e2d7360e65f2b42.jpg"/>
          <p:cNvPicPr>
            <a:picLocks noChangeAspect="1"/>
          </p:cNvPicPr>
          <p:nvPr/>
        </p:nvPicPr>
        <p:blipFill>
          <a:blip r:embed="rId2"/>
          <a:srcRect l="28471" t="69531" r="59723" b="12346"/>
          <a:stretch>
            <a:fillRect/>
          </a:stretch>
        </p:blipFill>
        <p:spPr>
          <a:xfrm>
            <a:off x="6875463" y="4365625"/>
            <a:ext cx="1368425" cy="1511300"/>
          </a:xfrm>
          <a:prstGeom prst="rect">
            <a:avLst/>
          </a:prstGeom>
          <a:noFill/>
          <a:ln w="9525">
            <a:noFill/>
          </a:ln>
        </p:spPr>
      </p:pic>
      <p:pic>
        <p:nvPicPr>
          <p:cNvPr id="40963" name="Picture 2"/>
          <p:cNvPicPr>
            <a:picLocks noChangeAspect="1"/>
          </p:cNvPicPr>
          <p:nvPr/>
        </p:nvPicPr>
        <p:blipFill>
          <a:blip r:embed="rId3"/>
          <a:srcRect l="4910" t="28931" r="45090" b="33333"/>
          <a:stretch>
            <a:fillRect/>
          </a:stretch>
        </p:blipFill>
        <p:spPr>
          <a:xfrm>
            <a:off x="971550" y="908050"/>
            <a:ext cx="3602038" cy="1517650"/>
          </a:xfrm>
          <a:prstGeom prst="rect">
            <a:avLst/>
          </a:prstGeom>
          <a:noFill/>
          <a:ln w="9525">
            <a:noFill/>
          </a:ln>
        </p:spPr>
      </p:pic>
      <p:pic>
        <p:nvPicPr>
          <p:cNvPr id="40964" name="Picture 2"/>
          <p:cNvPicPr>
            <a:picLocks noChangeAspect="1"/>
          </p:cNvPicPr>
          <p:nvPr/>
        </p:nvPicPr>
        <p:blipFill>
          <a:blip r:embed="rId4"/>
          <a:srcRect l="12500" t="22221" r="53712" b="17361"/>
          <a:stretch>
            <a:fillRect/>
          </a:stretch>
        </p:blipFill>
        <p:spPr>
          <a:xfrm>
            <a:off x="4572000" y="908050"/>
            <a:ext cx="3600450" cy="1512888"/>
          </a:xfrm>
          <a:prstGeom prst="rect">
            <a:avLst/>
          </a:prstGeom>
          <a:noFill/>
          <a:ln w="9525">
            <a:noFill/>
          </a:ln>
        </p:spPr>
      </p:pic>
      <p:pic>
        <p:nvPicPr>
          <p:cNvPr id="40965" name="Picture 2"/>
          <p:cNvPicPr>
            <a:picLocks noChangeAspect="1"/>
          </p:cNvPicPr>
          <p:nvPr/>
        </p:nvPicPr>
        <p:blipFill>
          <a:blip r:embed="rId5"/>
          <a:srcRect l="10045" t="30960" r="54018" b="29167"/>
          <a:stretch>
            <a:fillRect/>
          </a:stretch>
        </p:blipFill>
        <p:spPr>
          <a:xfrm>
            <a:off x="971550" y="2420938"/>
            <a:ext cx="3600450" cy="1411287"/>
          </a:xfrm>
          <a:prstGeom prst="rect">
            <a:avLst/>
          </a:prstGeom>
          <a:noFill/>
          <a:ln w="9525">
            <a:noFill/>
          </a:ln>
        </p:spPr>
      </p:pic>
      <p:pic>
        <p:nvPicPr>
          <p:cNvPr id="40966" name="Picture 2"/>
          <p:cNvPicPr>
            <a:picLocks noChangeAspect="1"/>
          </p:cNvPicPr>
          <p:nvPr/>
        </p:nvPicPr>
        <p:blipFill>
          <a:blip r:embed="rId6"/>
          <a:srcRect l="14063" t="18102" r="54407" b="41734"/>
          <a:stretch>
            <a:fillRect/>
          </a:stretch>
        </p:blipFill>
        <p:spPr>
          <a:xfrm>
            <a:off x="4572000" y="2420938"/>
            <a:ext cx="3600450" cy="1409700"/>
          </a:xfrm>
          <a:prstGeom prst="rect">
            <a:avLst/>
          </a:prstGeom>
          <a:noFill/>
          <a:ln w="9525">
            <a:noFill/>
          </a:ln>
        </p:spPr>
      </p:pic>
      <p:sp>
        <p:nvSpPr>
          <p:cNvPr id="40967" name="TextBox 7"/>
          <p:cNvSpPr txBox="1"/>
          <p:nvPr/>
        </p:nvSpPr>
        <p:spPr>
          <a:xfrm>
            <a:off x="3276600" y="3789363"/>
            <a:ext cx="2765425" cy="400050"/>
          </a:xfrm>
          <a:prstGeom prst="rect">
            <a:avLst/>
          </a:prstGeom>
          <a:noFill/>
          <a:ln w="9525">
            <a:noFill/>
          </a:ln>
        </p:spPr>
        <p:txBody>
          <a:bodyPr wrap="none" anchor="t" anchorCtr="0">
            <a:spAutoFit/>
          </a:bodyPr>
          <a:p>
            <a:r>
              <a:rPr lang="zh-CN" altLang="en-US" sz="2000" b="1" dirty="0">
                <a:latin typeface="楷体" panose="02010609060101010101" pitchFamily="49" charset="-122"/>
                <a:ea typeface="楷体" panose="02010609060101010101" pitchFamily="49" charset="-122"/>
              </a:rPr>
              <a:t>高次模吸收器测试工装</a:t>
            </a:r>
            <a:endParaRPr lang="zh-CN" altLang="en-US" sz="2000" b="1" dirty="0">
              <a:latin typeface="楷体" panose="02010609060101010101" pitchFamily="49" charset="-122"/>
              <a:ea typeface="楷体" panose="02010609060101010101" pitchFamily="49" charset="-122"/>
            </a:endParaRPr>
          </a:p>
        </p:txBody>
      </p:sp>
      <p:pic>
        <p:nvPicPr>
          <p:cNvPr id="40968" name="Picture 13" descr="D:\民品\民品照片\IMAG0037.jpg"/>
          <p:cNvPicPr>
            <a:picLocks noChangeAspect="1"/>
          </p:cNvPicPr>
          <p:nvPr/>
        </p:nvPicPr>
        <p:blipFill>
          <a:blip r:embed="rId7"/>
          <a:srcRect l="35825" t="19751" r="31888" b="21066"/>
          <a:stretch>
            <a:fillRect/>
          </a:stretch>
        </p:blipFill>
        <p:spPr>
          <a:xfrm>
            <a:off x="2124075" y="4365625"/>
            <a:ext cx="1368425" cy="1511300"/>
          </a:xfrm>
          <a:prstGeom prst="rect">
            <a:avLst/>
          </a:prstGeom>
          <a:noFill/>
          <a:ln w="9525">
            <a:noFill/>
          </a:ln>
        </p:spPr>
      </p:pic>
      <p:pic>
        <p:nvPicPr>
          <p:cNvPr id="40969" name="Picture 14" descr="D:\民品\民品照片\IMAG0038.jpg"/>
          <p:cNvPicPr>
            <a:picLocks noChangeAspect="1"/>
          </p:cNvPicPr>
          <p:nvPr/>
        </p:nvPicPr>
        <p:blipFill>
          <a:blip r:embed="rId8"/>
          <a:srcRect l="37399" t="17120" r="26375" b="21066"/>
          <a:stretch>
            <a:fillRect/>
          </a:stretch>
        </p:blipFill>
        <p:spPr>
          <a:xfrm>
            <a:off x="3419475" y="4365625"/>
            <a:ext cx="1439863" cy="1511300"/>
          </a:xfrm>
          <a:prstGeom prst="rect">
            <a:avLst/>
          </a:prstGeom>
          <a:noFill/>
          <a:ln w="9525">
            <a:noFill/>
          </a:ln>
        </p:spPr>
      </p:pic>
      <p:sp>
        <p:nvSpPr>
          <p:cNvPr id="40970" name="TextBox 7"/>
          <p:cNvSpPr txBox="1"/>
          <p:nvPr/>
        </p:nvSpPr>
        <p:spPr>
          <a:xfrm>
            <a:off x="2051050" y="5876925"/>
            <a:ext cx="3024188" cy="400050"/>
          </a:xfrm>
          <a:prstGeom prst="rect">
            <a:avLst/>
          </a:prstGeom>
          <a:noFill/>
          <a:ln w="9525">
            <a:noFill/>
          </a:ln>
        </p:spPr>
        <p:txBody>
          <a:bodyPr wrap="none" anchor="t" anchorCtr="0">
            <a:spAutoFit/>
          </a:bodyPr>
          <a:p>
            <a:r>
              <a:rPr lang="zh-CN" altLang="en-US" sz="2000" b="1" dirty="0">
                <a:latin typeface="楷体" panose="02010609060101010101" pitchFamily="49" charset="-122"/>
                <a:ea typeface="楷体" panose="02010609060101010101" pitchFamily="49" charset="-122"/>
              </a:rPr>
              <a:t>各种陶瓷金属封接件产品</a:t>
            </a:r>
            <a:endParaRPr lang="zh-CN" altLang="en-US" sz="2000" b="1" dirty="0">
              <a:latin typeface="楷体" panose="02010609060101010101" pitchFamily="49" charset="-122"/>
              <a:ea typeface="楷体" panose="02010609060101010101" pitchFamily="49" charset="-122"/>
            </a:endParaRPr>
          </a:p>
        </p:txBody>
      </p:sp>
      <p:pic>
        <p:nvPicPr>
          <p:cNvPr id="40971" name="Picture 15" descr="D:\民品\民品照片\高压连接器 (2).JPG"/>
          <p:cNvPicPr>
            <a:picLocks noChangeAspect="1"/>
          </p:cNvPicPr>
          <p:nvPr/>
        </p:nvPicPr>
        <p:blipFill>
          <a:blip r:embed="rId9"/>
          <a:srcRect l="13333" t="9071" r="16667" b="4745"/>
          <a:stretch>
            <a:fillRect/>
          </a:stretch>
        </p:blipFill>
        <p:spPr>
          <a:xfrm>
            <a:off x="4787900" y="4365625"/>
            <a:ext cx="1671638" cy="1511300"/>
          </a:xfrm>
          <a:prstGeom prst="rect">
            <a:avLst/>
          </a:prstGeom>
          <a:noFill/>
          <a:ln w="9525">
            <a:noFill/>
          </a:ln>
        </p:spPr>
      </p:pic>
      <p:sp>
        <p:nvSpPr>
          <p:cNvPr id="40972" name="TextBox 7"/>
          <p:cNvSpPr txBox="1"/>
          <p:nvPr/>
        </p:nvSpPr>
        <p:spPr>
          <a:xfrm>
            <a:off x="6804025" y="5876925"/>
            <a:ext cx="1474788" cy="400050"/>
          </a:xfrm>
          <a:prstGeom prst="rect">
            <a:avLst/>
          </a:prstGeom>
          <a:noFill/>
          <a:ln w="9525">
            <a:noFill/>
          </a:ln>
        </p:spPr>
        <p:txBody>
          <a:bodyPr wrap="none" anchor="t" anchorCtr="0">
            <a:spAutoFit/>
          </a:bodyPr>
          <a:p>
            <a:r>
              <a:rPr lang="zh-CN" altLang="en-US" sz="2000" b="1" dirty="0">
                <a:latin typeface="楷体" panose="02010609060101010101" pitchFamily="49" charset="-122"/>
                <a:ea typeface="楷体" panose="02010609060101010101" pitchFamily="49" charset="-122"/>
              </a:rPr>
              <a:t>铝镁合金圈</a:t>
            </a:r>
            <a:endParaRPr lang="zh-CN" altLang="en-US" sz="2000" b="1" dirty="0">
              <a:latin typeface="楷体" panose="02010609060101010101" pitchFamily="49" charset="-122"/>
              <a:ea typeface="楷体" panose="02010609060101010101" pitchFamily="49" charset="-122"/>
            </a:endParaRPr>
          </a:p>
        </p:txBody>
      </p:sp>
      <p:sp>
        <p:nvSpPr>
          <p:cNvPr id="40973" name="标题 1"/>
          <p:cNvSpPr>
            <a:spLocks noGrp="1"/>
          </p:cNvSpPr>
          <p:nvPr>
            <p:ph type="title"/>
          </p:nvPr>
        </p:nvSpPr>
        <p:spPr>
          <a:xfrm>
            <a:off x="642938" y="-73025"/>
            <a:ext cx="7497762" cy="796925"/>
          </a:xfrm>
        </p:spPr>
        <p:txBody>
          <a:bodyPr vert="horz" wrap="square" lIns="0" tIns="45720" rIns="0" bIns="0" anchor="b" anchorCtr="0"/>
          <a:p>
            <a:r>
              <a:rPr lang="zh-CN" altLang="en-US" sz="3200" dirty="0"/>
              <a:t>微波真空无源器件</a:t>
            </a:r>
            <a:r>
              <a:rPr lang="en-US" altLang="zh-CN" sz="3200" dirty="0"/>
              <a:t>-</a:t>
            </a:r>
            <a:r>
              <a:rPr lang="zh-CN" altLang="en-US" sz="3200" dirty="0"/>
              <a:t>大科学装置产品展示</a:t>
            </a:r>
            <a:endParaRPr lang="zh-CN" altLang="en-US" sz="3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5" name="TextBox 7"/>
          <p:cNvSpPr txBox="1"/>
          <p:nvPr/>
        </p:nvSpPr>
        <p:spPr>
          <a:xfrm>
            <a:off x="1042988" y="3429000"/>
            <a:ext cx="3544887" cy="400050"/>
          </a:xfrm>
          <a:prstGeom prst="rect">
            <a:avLst/>
          </a:prstGeom>
          <a:noFill/>
          <a:ln w="9525">
            <a:noFill/>
          </a:ln>
        </p:spPr>
        <p:txBody>
          <a:bodyPr wrap="none" anchor="t" anchorCtr="0">
            <a:spAutoFit/>
          </a:bodyPr>
          <a:p>
            <a:r>
              <a:rPr lang="zh-CN" altLang="en-US" sz="2000" b="1" dirty="0">
                <a:latin typeface="楷体" panose="02010609060101010101" pitchFamily="49" charset="-122"/>
                <a:ea typeface="楷体" panose="02010609060101010101" pitchFamily="49" charset="-122"/>
              </a:rPr>
              <a:t>中科院高能所纵向</a:t>
            </a:r>
            <a:r>
              <a:rPr lang="en-US" altLang="zh-CN" sz="2000" b="1" dirty="0">
                <a:latin typeface="楷体" panose="02010609060101010101" pitchFamily="49" charset="-122"/>
                <a:ea typeface="楷体" panose="02010609060101010101" pitchFamily="49" charset="-122"/>
              </a:rPr>
              <a:t>kicker</a:t>
            </a:r>
            <a:r>
              <a:rPr lang="zh-CN" altLang="en-US" sz="2000" b="1" dirty="0">
                <a:latin typeface="楷体" panose="02010609060101010101" pitchFamily="49" charset="-122"/>
                <a:ea typeface="楷体" panose="02010609060101010101" pitchFamily="49" charset="-122"/>
              </a:rPr>
              <a:t>组件</a:t>
            </a:r>
            <a:endParaRPr lang="zh-CN" altLang="en-US" sz="2000" b="1" dirty="0">
              <a:latin typeface="楷体" panose="02010609060101010101" pitchFamily="49" charset="-122"/>
              <a:ea typeface="楷体" panose="02010609060101010101" pitchFamily="49" charset="-122"/>
            </a:endParaRPr>
          </a:p>
        </p:txBody>
      </p:sp>
      <p:pic>
        <p:nvPicPr>
          <p:cNvPr id="41986" name="Picture 1" descr="D:\民品\民品照片\mmexport1560172096230.jpg"/>
          <p:cNvPicPr>
            <a:picLocks noChangeAspect="1"/>
          </p:cNvPicPr>
          <p:nvPr/>
        </p:nvPicPr>
        <p:blipFill>
          <a:blip r:embed="rId1"/>
          <a:srcRect l="14063" t="20833" r="13281" b="32292"/>
          <a:stretch>
            <a:fillRect/>
          </a:stretch>
        </p:blipFill>
        <p:spPr>
          <a:xfrm>
            <a:off x="1042988" y="1196975"/>
            <a:ext cx="3494087" cy="2160588"/>
          </a:xfrm>
          <a:prstGeom prst="rect">
            <a:avLst/>
          </a:prstGeom>
          <a:noFill/>
          <a:ln w="9525">
            <a:noFill/>
          </a:ln>
        </p:spPr>
      </p:pic>
      <p:sp>
        <p:nvSpPr>
          <p:cNvPr id="41987" name="TextBox 7"/>
          <p:cNvSpPr txBox="1"/>
          <p:nvPr/>
        </p:nvSpPr>
        <p:spPr>
          <a:xfrm>
            <a:off x="5292725" y="3429000"/>
            <a:ext cx="3281363" cy="400050"/>
          </a:xfrm>
          <a:prstGeom prst="rect">
            <a:avLst/>
          </a:prstGeom>
          <a:noFill/>
          <a:ln w="9525">
            <a:noFill/>
          </a:ln>
        </p:spPr>
        <p:txBody>
          <a:bodyPr wrap="none" anchor="t" anchorCtr="0">
            <a:spAutoFit/>
          </a:bodyPr>
          <a:p>
            <a:r>
              <a:rPr lang="zh-CN" altLang="en-US" sz="2000" b="1" dirty="0">
                <a:latin typeface="楷体" panose="02010609060101010101" pitchFamily="49" charset="-122"/>
                <a:ea typeface="楷体" panose="02010609060101010101" pitchFamily="49" charset="-122"/>
              </a:rPr>
              <a:t>散裂中子源耦合器测试工装</a:t>
            </a:r>
            <a:endParaRPr lang="zh-CN" altLang="en-US" sz="2000" b="1" dirty="0">
              <a:latin typeface="楷体" panose="02010609060101010101" pitchFamily="49" charset="-122"/>
              <a:ea typeface="楷体" panose="02010609060101010101" pitchFamily="49" charset="-122"/>
            </a:endParaRPr>
          </a:p>
        </p:txBody>
      </p:sp>
      <p:sp>
        <p:nvSpPr>
          <p:cNvPr id="41988" name="TextBox 8"/>
          <p:cNvSpPr txBox="1"/>
          <p:nvPr/>
        </p:nvSpPr>
        <p:spPr>
          <a:xfrm>
            <a:off x="1403350" y="5805488"/>
            <a:ext cx="2770188" cy="400050"/>
          </a:xfrm>
          <a:prstGeom prst="rect">
            <a:avLst/>
          </a:prstGeom>
          <a:noFill/>
          <a:ln w="9525">
            <a:noFill/>
          </a:ln>
        </p:spPr>
        <p:txBody>
          <a:bodyPr wrap="none" anchor="t" anchorCtr="0">
            <a:spAutoFit/>
          </a:bodyPr>
          <a:p>
            <a:r>
              <a:rPr lang="en-US" altLang="zh-CN" sz="2000" b="1" dirty="0">
                <a:latin typeface="楷体" panose="02010609060101010101" pitchFamily="49" charset="-122"/>
                <a:ea typeface="楷体" panose="02010609060101010101" pitchFamily="49" charset="-122"/>
              </a:rPr>
              <a:t>500MHz</a:t>
            </a:r>
            <a:r>
              <a:rPr lang="zh-CN" altLang="en-US" sz="2000" b="1" dirty="0">
                <a:latin typeface="楷体" panose="02010609060101010101" pitchFamily="49" charset="-122"/>
                <a:ea typeface="楷体" panose="02010609060101010101" pitchFamily="49" charset="-122"/>
              </a:rPr>
              <a:t>耦合器测试工装</a:t>
            </a:r>
            <a:endParaRPr lang="zh-CN" altLang="en-US" sz="2000" b="1" dirty="0">
              <a:latin typeface="楷体" panose="02010609060101010101" pitchFamily="49" charset="-122"/>
              <a:ea typeface="楷体" panose="02010609060101010101" pitchFamily="49" charset="-122"/>
            </a:endParaRPr>
          </a:p>
        </p:txBody>
      </p:sp>
      <p:sp>
        <p:nvSpPr>
          <p:cNvPr id="41989" name="TextBox 10"/>
          <p:cNvSpPr txBox="1"/>
          <p:nvPr/>
        </p:nvSpPr>
        <p:spPr>
          <a:xfrm>
            <a:off x="5580063" y="5765800"/>
            <a:ext cx="2249487" cy="400050"/>
          </a:xfrm>
          <a:prstGeom prst="rect">
            <a:avLst/>
          </a:prstGeom>
          <a:noFill/>
          <a:ln w="9525">
            <a:noFill/>
          </a:ln>
        </p:spPr>
        <p:txBody>
          <a:bodyPr wrap="none" anchor="t" anchorCtr="0">
            <a:spAutoFit/>
          </a:bodyPr>
          <a:p>
            <a:r>
              <a:rPr lang="zh-CN" altLang="en-US" sz="2000" b="1" dirty="0">
                <a:latin typeface="楷体" panose="02010609060101010101" pitchFamily="49" charset="-122"/>
                <a:ea typeface="楷体" panose="02010609060101010101" pitchFamily="49" charset="-122"/>
              </a:rPr>
              <a:t>超导腔腔间波纹管</a:t>
            </a:r>
            <a:endParaRPr lang="zh-CN" altLang="en-US" sz="2000" b="1" dirty="0">
              <a:latin typeface="楷体" panose="02010609060101010101" pitchFamily="49" charset="-122"/>
              <a:ea typeface="楷体" panose="02010609060101010101" pitchFamily="49" charset="-122"/>
            </a:endParaRPr>
          </a:p>
        </p:txBody>
      </p:sp>
      <p:pic>
        <p:nvPicPr>
          <p:cNvPr id="41990" name="Picture 11" descr="D:\民品\民品照片\微信图片_20210717083452.jpg"/>
          <p:cNvPicPr>
            <a:picLocks noChangeAspect="1"/>
          </p:cNvPicPr>
          <p:nvPr/>
        </p:nvPicPr>
        <p:blipFill>
          <a:blip r:embed="rId2"/>
          <a:srcRect l="7875" t="7001" r="23875" b="9001"/>
          <a:stretch>
            <a:fillRect/>
          </a:stretch>
        </p:blipFill>
        <p:spPr>
          <a:xfrm>
            <a:off x="4932363" y="1196975"/>
            <a:ext cx="1871662" cy="2160588"/>
          </a:xfrm>
          <a:prstGeom prst="rect">
            <a:avLst/>
          </a:prstGeom>
          <a:noFill/>
          <a:ln w="9525">
            <a:noFill/>
          </a:ln>
        </p:spPr>
      </p:pic>
      <p:pic>
        <p:nvPicPr>
          <p:cNvPr id="41991" name="Picture 12" descr="D:\民品\民品照片\微信图片_20210717083436.jpg"/>
          <p:cNvPicPr>
            <a:picLocks noChangeAspect="1"/>
          </p:cNvPicPr>
          <p:nvPr/>
        </p:nvPicPr>
        <p:blipFill>
          <a:blip r:embed="rId3"/>
          <a:srcRect l="3500" t="34125" r="47501" b="10751"/>
          <a:stretch>
            <a:fillRect/>
          </a:stretch>
        </p:blipFill>
        <p:spPr>
          <a:xfrm>
            <a:off x="6804025" y="1196975"/>
            <a:ext cx="1800225" cy="2160588"/>
          </a:xfrm>
          <a:prstGeom prst="rect">
            <a:avLst/>
          </a:prstGeom>
          <a:noFill/>
          <a:ln w="9525">
            <a:noFill/>
          </a:ln>
        </p:spPr>
      </p:pic>
      <p:pic>
        <p:nvPicPr>
          <p:cNvPr id="41992" name="Picture 13" descr="D:\民品\民品照片\微信图片_20210717083130.jpg"/>
          <p:cNvPicPr>
            <a:picLocks noChangeAspect="1"/>
          </p:cNvPicPr>
          <p:nvPr/>
        </p:nvPicPr>
        <p:blipFill>
          <a:blip r:embed="rId4"/>
          <a:srcRect t="21001" r="37001" b="18626"/>
          <a:stretch>
            <a:fillRect/>
          </a:stretch>
        </p:blipFill>
        <p:spPr>
          <a:xfrm>
            <a:off x="1547813" y="3933825"/>
            <a:ext cx="2376487" cy="1871663"/>
          </a:xfrm>
          <a:prstGeom prst="rect">
            <a:avLst/>
          </a:prstGeom>
          <a:noFill/>
          <a:ln w="9525">
            <a:noFill/>
          </a:ln>
        </p:spPr>
      </p:pic>
      <p:pic>
        <p:nvPicPr>
          <p:cNvPr id="41993" name="Picture 14" descr="D:\民品\民品照片\IMG20190531105117.jpg"/>
          <p:cNvPicPr>
            <a:picLocks noChangeAspect="1"/>
          </p:cNvPicPr>
          <p:nvPr/>
        </p:nvPicPr>
        <p:blipFill>
          <a:blip r:embed="rId5"/>
          <a:srcRect l="21651" t="40550" r="24800" b="27950"/>
          <a:stretch>
            <a:fillRect/>
          </a:stretch>
        </p:blipFill>
        <p:spPr>
          <a:xfrm>
            <a:off x="4932363" y="3860800"/>
            <a:ext cx="3384550" cy="1871663"/>
          </a:xfrm>
          <a:prstGeom prst="rect">
            <a:avLst/>
          </a:prstGeom>
          <a:noFill/>
          <a:ln w="9525">
            <a:noFill/>
          </a:ln>
        </p:spPr>
      </p:pic>
      <p:sp>
        <p:nvSpPr>
          <p:cNvPr id="41994" name="标题 1"/>
          <p:cNvSpPr>
            <a:spLocks noGrp="1"/>
          </p:cNvSpPr>
          <p:nvPr>
            <p:ph type="title"/>
          </p:nvPr>
        </p:nvSpPr>
        <p:spPr>
          <a:xfrm>
            <a:off x="642938" y="-73025"/>
            <a:ext cx="7497762" cy="796925"/>
          </a:xfrm>
        </p:spPr>
        <p:txBody>
          <a:bodyPr vert="horz" wrap="square" lIns="0" tIns="45720" rIns="0" bIns="0" anchor="b" anchorCtr="0"/>
          <a:p>
            <a:r>
              <a:rPr lang="zh-CN" altLang="en-US" sz="3200" dirty="0"/>
              <a:t>微波真空无源器件</a:t>
            </a:r>
            <a:r>
              <a:rPr lang="en-US" altLang="zh-CN" sz="3200" dirty="0"/>
              <a:t>-</a:t>
            </a:r>
            <a:r>
              <a:rPr lang="zh-CN" altLang="en-US" sz="3200" dirty="0"/>
              <a:t>大科学装置产品展示</a:t>
            </a:r>
            <a:endParaRPr lang="zh-CN" altLang="en-US" sz="3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3" name="内容占位符 2"/>
          <p:cNvSpPr>
            <a:spLocks noGrp="1"/>
          </p:cNvSpPr>
          <p:nvPr>
            <p:ph idx="1"/>
          </p:nvPr>
        </p:nvSpPr>
        <p:spPr>
          <a:xfrm>
            <a:off x="2000250" y="1143000"/>
            <a:ext cx="6316663" cy="5094288"/>
          </a:xfrm>
        </p:spPr>
        <p:txBody>
          <a:bodyPr vert="horz" wrap="square" lIns="91440" tIns="45720" rIns="91440" bIns="45720" anchor="t" anchorCtr="0"/>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公司简介</a:t>
            </a:r>
            <a:endParaRPr lang="en-US" altLang="zh-CN" sz="2800" b="1" dirty="0">
              <a:solidFill>
                <a:srgbClr val="FF0000"/>
              </a:solidFill>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微波真空事业部简介</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sym typeface="宋体" panose="02010600030101010101" pitchFamily="2" charset="-122"/>
              </a:rPr>
              <a:t>微波真空功率器件</a:t>
            </a:r>
            <a:r>
              <a:rPr lang="zh-CN" altLang="en-US" sz="2800" b="1" dirty="0">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sym typeface="宋体" panose="02010600030101010101" pitchFamily="2" charset="-122"/>
              </a:rPr>
              <a:t>微波真空无源器件</a:t>
            </a:r>
            <a:r>
              <a:rPr lang="zh-CN" altLang="en-US" sz="2800" b="1" dirty="0">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solidFill>
                  <a:srgbClr val="FF0000"/>
                </a:solidFill>
                <a:latin typeface="华文楷体" panose="02010600040101010101" pitchFamily="2" charset="-122"/>
                <a:ea typeface="华文楷体" panose="02010600040101010101" pitchFamily="2" charset="-122"/>
              </a:rPr>
              <a:t>其他</a:t>
            </a:r>
            <a:r>
              <a:rPr lang="zh-CN" altLang="en-US" sz="2800" b="1" dirty="0">
                <a:solidFill>
                  <a:srgbClr val="FF0000"/>
                </a:solidFill>
                <a:latin typeface="华文楷体" panose="02010600040101010101" pitchFamily="2" charset="-122"/>
                <a:ea typeface="华文楷体" panose="02010600040101010101" pitchFamily="2" charset="-122"/>
                <a:sym typeface="宋体" panose="02010600030101010101" pitchFamily="2" charset="-122"/>
              </a:rPr>
              <a:t>微波真空器件</a:t>
            </a:r>
            <a:r>
              <a:rPr lang="zh-CN" altLang="en-US" sz="2800" b="1" dirty="0">
                <a:solidFill>
                  <a:srgbClr val="FF0000"/>
                </a:solidFill>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微波真空器件通用工艺和设施</a:t>
            </a:r>
            <a:endParaRPr lang="zh-CN" altLang="en-US" sz="2800" b="1" dirty="0">
              <a:latin typeface="黑体" panose="02010609060101010101" pitchFamily="49" charset="-122"/>
              <a:ea typeface="黑体" panose="02010609060101010101" pitchFamily="49" charset="-122"/>
            </a:endParaRPr>
          </a:p>
        </p:txBody>
      </p:sp>
      <p:sp>
        <p:nvSpPr>
          <p:cNvPr id="44034" name="标题 2"/>
          <p:cNvSpPr>
            <a:spLocks noGrp="1"/>
          </p:cNvSpPr>
          <p:nvPr>
            <p:ph type="title"/>
          </p:nvPr>
        </p:nvSpPr>
        <p:spPr/>
        <p:txBody>
          <a:bodyPr vert="horz" wrap="square" lIns="91440" tIns="45720" rIns="91440" bIns="45720" anchor="ctr" anchorCtr="0"/>
          <a:p>
            <a:r>
              <a:rPr lang="zh-CN" altLang="en-US" dirty="0"/>
              <a:t>目  录</a:t>
            </a:r>
            <a:endParaRPr lang="zh-CN"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1" name="标题 1"/>
          <p:cNvSpPr>
            <a:spLocks noGrp="1"/>
          </p:cNvSpPr>
          <p:nvPr>
            <p:ph type="title"/>
          </p:nvPr>
        </p:nvSpPr>
        <p:spPr>
          <a:xfrm>
            <a:off x="642938" y="0"/>
            <a:ext cx="7497762" cy="796925"/>
          </a:xfrm>
        </p:spPr>
        <p:txBody>
          <a:bodyPr vert="horz" wrap="square" lIns="0" tIns="45720" rIns="0" bIns="0" anchor="b" anchorCtr="0"/>
          <a:p>
            <a:r>
              <a:rPr lang="zh-CN" altLang="en-US" sz="4000" dirty="0"/>
              <a:t>其他微波真空器件展示</a:t>
            </a:r>
            <a:endParaRPr lang="zh-CN" altLang="en-US" sz="4000" dirty="0"/>
          </a:p>
        </p:txBody>
      </p:sp>
      <p:pic>
        <p:nvPicPr>
          <p:cNvPr id="5" name="图片 4"/>
          <p:cNvPicPr/>
          <p:nvPr/>
        </p:nvPicPr>
        <p:blipFill>
          <a:blip r:embed="rId1"/>
          <a:srcRect/>
          <a:stretch>
            <a:fillRect/>
          </a:stretch>
        </p:blipFill>
        <p:spPr>
          <a:xfrm>
            <a:off x="179388" y="1125538"/>
            <a:ext cx="1944688" cy="1798638"/>
          </a:xfrm>
          <a:prstGeom prst="rect">
            <a:avLst/>
          </a:prstGeom>
          <a:noFill/>
          <a:ln w="9525">
            <a:noFill/>
            <a:miter lim="800000"/>
            <a:headEnd/>
            <a:tailEnd/>
          </a:ln>
          <a:effectLst>
            <a:outerShdw blurRad="50800" dist="50800" dir="5400000" algn="ctr" rotWithShape="0">
              <a:schemeClr val="bg1">
                <a:alpha val="100000"/>
              </a:schemeClr>
            </a:outerShdw>
          </a:effectLst>
        </p:spPr>
      </p:pic>
      <p:pic>
        <p:nvPicPr>
          <p:cNvPr id="6" name="图片 5" descr="745239315439746768"/>
          <p:cNvPicPr/>
          <p:nvPr/>
        </p:nvPicPr>
        <p:blipFill>
          <a:blip r:embed="rId2"/>
          <a:srcRect l="12115" t="21167" r="13382" b="22795"/>
          <a:stretch>
            <a:fillRect/>
          </a:stretch>
        </p:blipFill>
        <p:spPr>
          <a:xfrm>
            <a:off x="2052638" y="1125538"/>
            <a:ext cx="1800225" cy="1871663"/>
          </a:xfrm>
          <a:prstGeom prst="rect">
            <a:avLst/>
          </a:prstGeom>
          <a:noFill/>
          <a:ln w="9525">
            <a:noFill/>
            <a:miter lim="800000"/>
            <a:headEnd/>
            <a:tailEnd/>
          </a:ln>
          <a:effectLst>
            <a:outerShdw blurRad="50800" dist="50800" dir="5400000" algn="ctr" rotWithShape="0">
              <a:schemeClr val="bg1">
                <a:alpha val="100000"/>
              </a:schemeClr>
            </a:outerShdw>
          </a:effectLst>
        </p:spPr>
      </p:pic>
      <p:sp>
        <p:nvSpPr>
          <p:cNvPr id="46084" name="TextBox 7"/>
          <p:cNvSpPr txBox="1"/>
          <p:nvPr/>
        </p:nvSpPr>
        <p:spPr>
          <a:xfrm>
            <a:off x="1273175" y="2997200"/>
            <a:ext cx="2506663" cy="400050"/>
          </a:xfrm>
          <a:prstGeom prst="rect">
            <a:avLst/>
          </a:prstGeom>
          <a:noFill/>
          <a:ln w="9525">
            <a:noFill/>
          </a:ln>
        </p:spPr>
        <p:txBody>
          <a:bodyPr wrap="none" anchor="t" anchorCtr="0">
            <a:spAutoFit/>
          </a:bodyPr>
          <a:p>
            <a:r>
              <a:rPr lang="zh-CN" altLang="en-US" sz="2000" b="1" dirty="0">
                <a:latin typeface="楷体" panose="02010609060101010101" pitchFamily="49" charset="-122"/>
                <a:ea typeface="楷体" panose="02010609060101010101" pitchFamily="49" charset="-122"/>
              </a:rPr>
              <a:t>医疗加速器用波导窗</a:t>
            </a:r>
            <a:endParaRPr lang="zh-CN" altLang="en-US" sz="2000" b="1" dirty="0">
              <a:latin typeface="楷体" panose="02010609060101010101" pitchFamily="49" charset="-122"/>
              <a:ea typeface="楷体" panose="02010609060101010101" pitchFamily="49" charset="-122"/>
            </a:endParaRPr>
          </a:p>
        </p:txBody>
      </p:sp>
      <p:graphicFrame>
        <p:nvGraphicFramePr>
          <p:cNvPr id="9" name="表格 8"/>
          <p:cNvGraphicFramePr>
            <a:graphicFrameLocks noGrp="1"/>
          </p:cNvGraphicFramePr>
          <p:nvPr/>
        </p:nvGraphicFramePr>
        <p:xfrm>
          <a:off x="3924300" y="1125538"/>
          <a:ext cx="2182813" cy="2149475"/>
        </p:xfrm>
        <a:graphic>
          <a:graphicData uri="http://schemas.openxmlformats.org/drawingml/2006/table">
            <a:tbl>
              <a:tblPr/>
              <a:tblGrid>
                <a:gridCol w="892755"/>
                <a:gridCol w="1289630"/>
              </a:tblGrid>
              <a:tr h="251514">
                <a:tc>
                  <a:txBody>
                    <a:bodyPr/>
                    <a:lstStyle/>
                    <a:p>
                      <a:pPr algn="ctr">
                        <a:lnSpc>
                          <a:spcPct val="150000"/>
                        </a:lnSpc>
                        <a:spcAft>
                          <a:spcPts val="0"/>
                        </a:spcAft>
                      </a:pPr>
                      <a:r>
                        <a:rPr lang="zh-CN" sz="1400" b="1" kern="100" dirty="0">
                          <a:solidFill>
                            <a:srgbClr val="FFFFFF"/>
                          </a:solidFill>
                          <a:latin typeface="Times New Roman" panose="02020603050405020304"/>
                          <a:ea typeface="宋体" panose="02010600030101010101" pitchFamily="2" charset="-122"/>
                          <a:cs typeface="Times New Roman" panose="02020603050405020304"/>
                        </a:rPr>
                        <a:t>参数名称</a:t>
                      </a:r>
                      <a:endParaRPr lang="zh-CN" sz="12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400" b="1" kern="100" dirty="0">
                          <a:solidFill>
                            <a:srgbClr val="FFFFFF"/>
                          </a:solidFill>
                          <a:latin typeface="Times New Roman" panose="02020603050405020304"/>
                          <a:ea typeface="宋体" panose="02010600030101010101" pitchFamily="2" charset="-122"/>
                          <a:cs typeface="Times New Roman" panose="02020603050405020304"/>
                        </a:rPr>
                        <a:t>指标</a:t>
                      </a:r>
                      <a:endParaRPr lang="zh-CN" sz="12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202587">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2998MHz</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02587">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传输损耗</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0.2dB</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02587">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传输功率</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3MW / 3KW</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02587">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驻波比</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VSWR</a:t>
                      </a:r>
                      <a:r>
                        <a:rPr lang="zh-CN"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1.1</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28600">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介质材料</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氧化铝瓷</a:t>
                      </a:r>
                      <a:r>
                        <a:rPr lang="en-US" sz="1000" kern="100" dirty="0">
                          <a:solidFill>
                            <a:srgbClr val="000000"/>
                          </a:solidFill>
                          <a:latin typeface="Times New Roman" panose="02020603050405020304"/>
                          <a:ea typeface="宋体" panose="02010600030101010101" pitchFamily="2" charset="-122"/>
                        </a:rPr>
                        <a:t>A-95 / </a:t>
                      </a:r>
                      <a:r>
                        <a:rPr lang="zh-CN" sz="1000" kern="100" dirty="0">
                          <a:solidFill>
                            <a:srgbClr val="000000"/>
                          </a:solidFill>
                          <a:latin typeface="Times New Roman" panose="02020603050405020304"/>
                          <a:ea typeface="宋体" panose="02010600030101010101" pitchFamily="2" charset="-122"/>
                          <a:cs typeface="Times New Roman" panose="02020603050405020304"/>
                        </a:rPr>
                        <a:t>单晶</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02587">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优于</a:t>
                      </a:r>
                      <a:r>
                        <a:rPr lang="en-US" sz="1000" kern="100" dirty="0">
                          <a:solidFill>
                            <a:srgbClr val="000000"/>
                          </a:solidFill>
                          <a:latin typeface="Times New Roman" panose="02020603050405020304"/>
                          <a:ea typeface="宋体" panose="02010600030101010101" pitchFamily="2" charset="-122"/>
                        </a:rPr>
                        <a:t>1E-9mbar*L/s</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02587">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冷却方式</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液冷</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02587">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接口形式</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dirty="0">
                          <a:solidFill>
                            <a:srgbClr val="000000"/>
                          </a:solidFill>
                          <a:latin typeface="宋体" panose="02010600030101010101" pitchFamily="2" charset="-122"/>
                          <a:ea typeface="宋体" panose="02010600030101010101" pitchFamily="2" charset="-122"/>
                        </a:rPr>
                        <a:t>FAP-32</a:t>
                      </a:r>
                      <a:r>
                        <a:rPr lang="zh-CN" sz="1000" dirty="0">
                          <a:solidFill>
                            <a:srgbClr val="000000"/>
                          </a:solidFill>
                          <a:latin typeface="Arial" panose="020B0604020202020204"/>
                          <a:ea typeface="宋体" panose="02010600030101010101" pitchFamily="2" charset="-122"/>
                        </a:rPr>
                        <a:t>法兰接口</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pic>
        <p:nvPicPr>
          <p:cNvPr id="46117" name="图片 9" descr="499036599462714848"/>
          <p:cNvPicPr>
            <a:picLocks noChangeAspect="1"/>
          </p:cNvPicPr>
          <p:nvPr/>
        </p:nvPicPr>
        <p:blipFill>
          <a:blip r:embed="rId3"/>
          <a:srcRect l="18304" t="6375" r="15178" b="8725"/>
          <a:stretch>
            <a:fillRect/>
          </a:stretch>
        </p:blipFill>
        <p:spPr>
          <a:xfrm>
            <a:off x="701675" y="3429000"/>
            <a:ext cx="2232025" cy="2663825"/>
          </a:xfrm>
          <a:prstGeom prst="rect">
            <a:avLst/>
          </a:prstGeom>
          <a:solidFill>
            <a:srgbClr val="FFFFFF"/>
          </a:solidFill>
          <a:ln w="9525">
            <a:noFill/>
          </a:ln>
        </p:spPr>
      </p:pic>
      <p:sp>
        <p:nvSpPr>
          <p:cNvPr id="46118" name="TextBox 10"/>
          <p:cNvSpPr txBox="1"/>
          <p:nvPr/>
        </p:nvSpPr>
        <p:spPr>
          <a:xfrm>
            <a:off x="755650" y="6092825"/>
            <a:ext cx="2249488" cy="400050"/>
          </a:xfrm>
          <a:prstGeom prst="rect">
            <a:avLst/>
          </a:prstGeom>
          <a:noFill/>
          <a:ln w="9525">
            <a:noFill/>
          </a:ln>
        </p:spPr>
        <p:txBody>
          <a:bodyPr wrap="none" anchor="t" anchorCtr="0">
            <a:spAutoFit/>
          </a:bodyPr>
          <a:p>
            <a:r>
              <a:rPr lang="zh-CN" altLang="en-US" sz="2000" b="1" dirty="0">
                <a:latin typeface="楷体" panose="02010609060101010101" pitchFamily="49" charset="-122"/>
                <a:ea typeface="楷体" panose="02010609060101010101" pitchFamily="49" charset="-122"/>
              </a:rPr>
              <a:t>工业辐照用波导窗</a:t>
            </a:r>
            <a:endParaRPr lang="zh-CN" altLang="en-US" sz="2000" b="1" dirty="0">
              <a:latin typeface="楷体" panose="02010609060101010101" pitchFamily="49" charset="-122"/>
              <a:ea typeface="楷体" panose="02010609060101010101" pitchFamily="49" charset="-122"/>
            </a:endParaRPr>
          </a:p>
        </p:txBody>
      </p:sp>
      <p:graphicFrame>
        <p:nvGraphicFramePr>
          <p:cNvPr id="12" name="表格 11"/>
          <p:cNvGraphicFramePr>
            <a:graphicFrameLocks noGrp="1"/>
          </p:cNvGraphicFramePr>
          <p:nvPr/>
        </p:nvGraphicFramePr>
        <p:xfrm>
          <a:off x="3005138" y="3429000"/>
          <a:ext cx="2255838" cy="2689225"/>
        </p:xfrm>
        <a:graphic>
          <a:graphicData uri="http://schemas.openxmlformats.org/drawingml/2006/table">
            <a:tbl>
              <a:tblPr/>
              <a:tblGrid>
                <a:gridCol w="892810"/>
                <a:gridCol w="1362655"/>
              </a:tblGrid>
              <a:tr h="296033">
                <a:tc>
                  <a:txBody>
                    <a:bodyPr/>
                    <a:lstStyle/>
                    <a:p>
                      <a:pPr algn="ctr">
                        <a:lnSpc>
                          <a:spcPct val="150000"/>
                        </a:lnSpc>
                        <a:spcAft>
                          <a:spcPts val="0"/>
                        </a:spcAft>
                      </a:pPr>
                      <a:r>
                        <a:rPr lang="zh-CN" sz="1400" b="1" kern="100" dirty="0">
                          <a:solidFill>
                            <a:srgbClr val="FFFFFF"/>
                          </a:solidFill>
                          <a:latin typeface="Times New Roman" panose="02020603050405020304"/>
                          <a:ea typeface="宋体" panose="02010600030101010101" pitchFamily="2" charset="-122"/>
                          <a:cs typeface="Times New Roman" panose="02020603050405020304"/>
                        </a:rPr>
                        <a:t>参数名称</a:t>
                      </a:r>
                      <a:endParaRPr lang="zh-CN" sz="12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400" b="1" kern="100" dirty="0">
                          <a:solidFill>
                            <a:srgbClr val="FFFFFF"/>
                          </a:solidFill>
                          <a:latin typeface="Times New Roman" panose="02020603050405020304"/>
                          <a:ea typeface="宋体" panose="02010600030101010101" pitchFamily="2" charset="-122"/>
                          <a:cs typeface="Times New Roman" panose="02020603050405020304"/>
                        </a:rPr>
                        <a:t>指标</a:t>
                      </a:r>
                      <a:endParaRPr lang="zh-CN" sz="12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296033">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工作频率</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a:solidFill>
                            <a:srgbClr val="000000"/>
                          </a:solidFill>
                          <a:latin typeface="Times New Roman" panose="02020603050405020304"/>
                          <a:ea typeface="宋体" panose="02010600030101010101" pitchFamily="2" charset="-122"/>
                        </a:rPr>
                        <a:t>2856MHz</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96033">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传输损耗</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0.2dB</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9603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传输功率</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50MW / 45KW</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9603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驻波比</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kern="100" dirty="0">
                          <a:solidFill>
                            <a:srgbClr val="000000"/>
                          </a:solidFill>
                          <a:latin typeface="Times New Roman" panose="02020603050405020304"/>
                          <a:ea typeface="宋体" panose="02010600030101010101" pitchFamily="2" charset="-122"/>
                        </a:rPr>
                        <a:t>VSWR</a:t>
                      </a:r>
                      <a:r>
                        <a:rPr lang="zh-CN" sz="1000" kern="100" dirty="0">
                          <a:solidFill>
                            <a:srgbClr val="000000"/>
                          </a:solidFill>
                          <a:latin typeface="Times New Roman" panose="02020603050405020304"/>
                          <a:ea typeface="宋体" panose="02010600030101010101" pitchFamily="2" charset="-122"/>
                          <a:cs typeface="Times New Roman" panose="02020603050405020304"/>
                        </a:rPr>
                        <a:t>≤</a:t>
                      </a:r>
                      <a:r>
                        <a:rPr lang="en-US" sz="1000" kern="100" dirty="0">
                          <a:solidFill>
                            <a:srgbClr val="000000"/>
                          </a:solidFill>
                          <a:latin typeface="Times New Roman" panose="02020603050405020304"/>
                          <a:ea typeface="宋体" panose="02010600030101010101" pitchFamily="2" charset="-122"/>
                        </a:rPr>
                        <a:t>1.05</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9603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介质材料</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氧化铝瓷</a:t>
                      </a:r>
                      <a:r>
                        <a:rPr lang="en-US" sz="1000" kern="100" dirty="0">
                          <a:solidFill>
                            <a:srgbClr val="000000"/>
                          </a:solidFill>
                          <a:latin typeface="Times New Roman" panose="02020603050405020304"/>
                          <a:ea typeface="宋体" panose="02010600030101010101" pitchFamily="2" charset="-122"/>
                        </a:rPr>
                        <a:t>A-99</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9603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真空漏率</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优于</a:t>
                      </a:r>
                      <a:r>
                        <a:rPr lang="en-US" sz="1000" kern="100" dirty="0">
                          <a:solidFill>
                            <a:srgbClr val="000000"/>
                          </a:solidFill>
                          <a:latin typeface="Times New Roman" panose="02020603050405020304"/>
                          <a:ea typeface="宋体" panose="02010600030101010101" pitchFamily="2" charset="-122"/>
                        </a:rPr>
                        <a:t>1E-9mbar*L/s</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29603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冷却方式</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algn="ctr">
                        <a:lnSpc>
                          <a:spcPct val="150000"/>
                        </a:lnSpc>
                        <a:spcAft>
                          <a:spcPts val="0"/>
                        </a:spcAft>
                      </a:pPr>
                      <a:r>
                        <a:rPr lang="zh-CN" sz="1000" kern="100" dirty="0">
                          <a:solidFill>
                            <a:srgbClr val="000000"/>
                          </a:solidFill>
                          <a:latin typeface="Times New Roman" panose="02020603050405020304"/>
                          <a:ea typeface="宋体" panose="02010600030101010101" pitchFamily="2" charset="-122"/>
                          <a:cs typeface="Times New Roman" panose="02020603050405020304"/>
                        </a:rPr>
                        <a:t>液冷</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296033">
                <a:tc>
                  <a:txBody>
                    <a:bodyPr/>
                    <a:lstStyle/>
                    <a:p>
                      <a:pPr algn="ctr">
                        <a:lnSpc>
                          <a:spcPct val="150000"/>
                        </a:lnSpc>
                        <a:spcAft>
                          <a:spcPts val="0"/>
                        </a:spcAft>
                      </a:pPr>
                      <a:r>
                        <a:rPr lang="zh-CN" sz="1000" kern="100">
                          <a:solidFill>
                            <a:srgbClr val="000000"/>
                          </a:solidFill>
                          <a:latin typeface="Times New Roman" panose="02020603050405020304"/>
                          <a:ea typeface="宋体" panose="02010600030101010101" pitchFamily="2" charset="-122"/>
                          <a:cs typeface="Times New Roman" panose="02020603050405020304"/>
                        </a:rPr>
                        <a:t>接口形式</a:t>
                      </a:r>
                      <a:endParaRPr lang="zh-CN" sz="100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000" dirty="0">
                          <a:solidFill>
                            <a:srgbClr val="000000"/>
                          </a:solidFill>
                          <a:latin typeface="宋体" panose="02010600030101010101" pitchFamily="2" charset="-122"/>
                          <a:ea typeface="宋体" panose="02010600030101010101" pitchFamily="2" charset="-122"/>
                        </a:rPr>
                        <a:t>BJ32</a:t>
                      </a:r>
                      <a:r>
                        <a:rPr lang="zh-CN" sz="1000" dirty="0">
                          <a:solidFill>
                            <a:srgbClr val="000000"/>
                          </a:solidFill>
                          <a:latin typeface="Arial" panose="020B0604020202020204"/>
                          <a:ea typeface="宋体" panose="02010600030101010101" pitchFamily="2" charset="-122"/>
                        </a:rPr>
                        <a:t>波导接口</a:t>
                      </a:r>
                      <a:endParaRPr lang="zh-CN" sz="1000" dirty="0">
                        <a:solidFill>
                          <a:srgbClr val="000000"/>
                        </a:solidFill>
                        <a:latin typeface="Arial" panose="020B0604020202020204"/>
                        <a:ea typeface="宋体" panose="02010600030101010101" pitchFamily="2" charset="-122"/>
                      </a:endParaRPr>
                    </a:p>
                  </a:txBody>
                  <a:tcPr marL="66171" marR="66171"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pic>
        <p:nvPicPr>
          <p:cNvPr id="46151" name="图片 12" descr="031"/>
          <p:cNvPicPr/>
          <p:nvPr/>
        </p:nvPicPr>
        <p:blipFill>
          <a:blip r:embed="rId4"/>
          <a:srcRect b="38260"/>
          <a:stretch>
            <a:fillRect/>
          </a:stretch>
        </p:blipFill>
        <p:spPr>
          <a:xfrm>
            <a:off x="5795963" y="3860800"/>
            <a:ext cx="3248025" cy="2070100"/>
          </a:xfrm>
          <a:prstGeom prst="rect">
            <a:avLst/>
          </a:prstGeom>
          <a:noFill/>
          <a:ln w="9525">
            <a:noFill/>
          </a:ln>
          <a:effectLst>
            <a:outerShdw sx="999" sy="999" algn="ctr" rotWithShape="0">
              <a:srgbClr val="000000"/>
            </a:outerShdw>
          </a:effectLst>
        </p:spPr>
      </p:pic>
      <p:graphicFrame>
        <p:nvGraphicFramePr>
          <p:cNvPr id="14" name="表格 13"/>
          <p:cNvGraphicFramePr>
            <a:graphicFrameLocks noGrp="1"/>
          </p:cNvGraphicFramePr>
          <p:nvPr/>
        </p:nvGraphicFramePr>
        <p:xfrm>
          <a:off x="6372225" y="1095375"/>
          <a:ext cx="2662238" cy="2765425"/>
        </p:xfrm>
        <a:graphic>
          <a:graphicData uri="http://schemas.openxmlformats.org/drawingml/2006/table">
            <a:tbl>
              <a:tblPr/>
              <a:tblGrid>
                <a:gridCol w="943940"/>
                <a:gridCol w="1718192"/>
              </a:tblGrid>
              <a:tr h="195218">
                <a:tc>
                  <a:txBody>
                    <a:bodyPr/>
                    <a:lstStyle/>
                    <a:p>
                      <a:pPr algn="ctr">
                        <a:lnSpc>
                          <a:spcPct val="150000"/>
                        </a:lnSpc>
                        <a:spcAft>
                          <a:spcPts val="0"/>
                        </a:spcAft>
                      </a:pPr>
                      <a:r>
                        <a:rPr lang="zh-CN" sz="1100" b="1" kern="100" dirty="0">
                          <a:solidFill>
                            <a:srgbClr val="FFFFFF"/>
                          </a:solidFill>
                          <a:latin typeface="Times New Roman" panose="02020603050405020304"/>
                          <a:ea typeface="宋体" panose="02010600030101010101" pitchFamily="2" charset="-122"/>
                          <a:cs typeface="Times New Roman" panose="02020603050405020304"/>
                        </a:rPr>
                        <a:t>参数名称</a:t>
                      </a:r>
                      <a:endParaRPr lang="zh-CN" sz="900" dirty="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a:lnSpc>
                          <a:spcPct val="150000"/>
                        </a:lnSpc>
                        <a:spcAft>
                          <a:spcPts val="0"/>
                        </a:spcAft>
                      </a:pPr>
                      <a:r>
                        <a:rPr lang="zh-CN" sz="1100" b="1" kern="100">
                          <a:solidFill>
                            <a:srgbClr val="FFFFFF"/>
                          </a:solidFill>
                          <a:latin typeface="Times New Roman" panose="02020603050405020304"/>
                          <a:ea typeface="宋体" panose="02010600030101010101" pitchFamily="2" charset="-122"/>
                          <a:cs typeface="Times New Roman" panose="02020603050405020304"/>
                        </a:rPr>
                        <a:t>指标</a:t>
                      </a:r>
                      <a:endParaRPr lang="zh-CN" sz="900">
                        <a:solidFill>
                          <a:srgbClr val="000000"/>
                        </a:solidFill>
                        <a:latin typeface="Arial" panose="020B0604020202020204"/>
                        <a:ea typeface="宋体" panose="02010600030101010101" pitchFamily="2" charset="-122"/>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r>
              <a:tr h="195218">
                <a:tc>
                  <a:txBody>
                    <a:bodyPr/>
                    <a:lstStyle/>
                    <a:p>
                      <a:pPr marL="0" algn="ctr" rtl="0" eaLnBrk="1" latinLnBrk="0" hangingPunct="1">
                        <a:lnSpc>
                          <a:spcPct val="150000"/>
                        </a:lnSpc>
                        <a:spcAft>
                          <a:spcPts val="0"/>
                        </a:spcAft>
                      </a:pPr>
                      <a:r>
                        <a:rPr kumimoji="0" lang="zh-CN" sz="1000" kern="1200" dirty="0">
                          <a:solidFill>
                            <a:srgbClr val="000000"/>
                          </a:solidFill>
                          <a:latin typeface="+mn-ea"/>
                          <a:ea typeface="+mn-ea"/>
                          <a:cs typeface="+mn-cs"/>
                        </a:rPr>
                        <a:t>阳极电压</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marL="0" algn="ctr" rtl="0" eaLnBrk="1" latinLnBrk="0" hangingPunct="1">
                        <a:lnSpc>
                          <a:spcPct val="150000"/>
                        </a:lnSpc>
                        <a:spcAft>
                          <a:spcPts val="0"/>
                        </a:spcAft>
                      </a:pPr>
                      <a:r>
                        <a:rPr kumimoji="0" lang="en-US" sz="1000" kern="1200" dirty="0">
                          <a:solidFill>
                            <a:srgbClr val="000000"/>
                          </a:solidFill>
                          <a:latin typeface="+mn-ea"/>
                          <a:ea typeface="+mn-ea"/>
                          <a:cs typeface="+mn-cs"/>
                        </a:rPr>
                        <a:t>10</a:t>
                      </a:r>
                      <a:r>
                        <a:rPr kumimoji="0" lang="zh-CN" sz="1000" kern="1200" dirty="0">
                          <a:solidFill>
                            <a:srgbClr val="000000"/>
                          </a:solidFill>
                          <a:latin typeface="+mn-ea"/>
                          <a:ea typeface="+mn-ea"/>
                          <a:cs typeface="+mn-cs"/>
                        </a:rPr>
                        <a:t>—</a:t>
                      </a:r>
                      <a:r>
                        <a:rPr kumimoji="0" lang="en-US" sz="1000" kern="1200" dirty="0">
                          <a:solidFill>
                            <a:srgbClr val="000000"/>
                          </a:solidFill>
                          <a:latin typeface="+mn-ea"/>
                          <a:ea typeface="+mn-ea"/>
                          <a:cs typeface="+mn-cs"/>
                        </a:rPr>
                        <a:t>60kv</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195218">
                <a:tc>
                  <a:txBody>
                    <a:bodyPr/>
                    <a:lstStyle/>
                    <a:p>
                      <a:pPr marL="0" algn="ctr" rtl="0" eaLnBrk="1" latinLnBrk="0" hangingPunct="1">
                        <a:lnSpc>
                          <a:spcPct val="150000"/>
                        </a:lnSpc>
                        <a:spcAft>
                          <a:spcPts val="0"/>
                        </a:spcAft>
                      </a:pPr>
                      <a:r>
                        <a:rPr kumimoji="0" lang="zh-CN" sz="1000" kern="1200" dirty="0">
                          <a:solidFill>
                            <a:srgbClr val="000000"/>
                          </a:solidFill>
                          <a:latin typeface="+mn-ea"/>
                          <a:ea typeface="+mn-ea"/>
                          <a:cs typeface="+mn-cs"/>
                        </a:rPr>
                        <a:t>灯丝电压</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algn="ctr" rtl="0" eaLnBrk="1" latinLnBrk="0" hangingPunct="1">
                        <a:lnSpc>
                          <a:spcPct val="150000"/>
                        </a:lnSpc>
                        <a:spcAft>
                          <a:spcPts val="0"/>
                        </a:spcAft>
                      </a:pPr>
                      <a:r>
                        <a:rPr kumimoji="0" lang="en-US" sz="1000" kern="1200" dirty="0">
                          <a:solidFill>
                            <a:srgbClr val="000000"/>
                          </a:solidFill>
                          <a:latin typeface="+mn-ea"/>
                          <a:ea typeface="+mn-ea"/>
                          <a:cs typeface="+mn-cs"/>
                        </a:rPr>
                        <a:t>7.2v</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95218">
                <a:tc>
                  <a:txBody>
                    <a:bodyPr/>
                    <a:lstStyle/>
                    <a:p>
                      <a:pPr marL="0" algn="ctr" rtl="0" eaLnBrk="1" latinLnBrk="0" hangingPunct="1">
                        <a:lnSpc>
                          <a:spcPct val="150000"/>
                        </a:lnSpc>
                        <a:spcAft>
                          <a:spcPts val="0"/>
                        </a:spcAft>
                      </a:pPr>
                      <a:r>
                        <a:rPr kumimoji="0" lang="zh-CN" sz="1000" kern="1200" dirty="0">
                          <a:solidFill>
                            <a:srgbClr val="000000"/>
                          </a:solidFill>
                          <a:latin typeface="+mn-ea"/>
                          <a:ea typeface="+mn-ea"/>
                          <a:cs typeface="+mn-cs"/>
                        </a:rPr>
                        <a:t>灯丝电流</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marL="0" algn="ctr" rtl="0" eaLnBrk="1" latinLnBrk="0" hangingPunct="1">
                        <a:lnSpc>
                          <a:spcPct val="150000"/>
                        </a:lnSpc>
                        <a:spcAft>
                          <a:spcPts val="0"/>
                        </a:spcAft>
                      </a:pPr>
                      <a:r>
                        <a:rPr kumimoji="0" lang="en-US" sz="1000" kern="1200" dirty="0">
                          <a:solidFill>
                            <a:srgbClr val="000000"/>
                          </a:solidFill>
                          <a:latin typeface="+mn-ea"/>
                          <a:ea typeface="+mn-ea"/>
                          <a:cs typeface="+mn-cs"/>
                        </a:rPr>
                        <a:t>2.2A</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352079">
                <a:tc>
                  <a:txBody>
                    <a:bodyPr/>
                    <a:lstStyle/>
                    <a:p>
                      <a:pPr marL="0" algn="ctr" rtl="0" eaLnBrk="1" latinLnBrk="0" hangingPunct="1">
                        <a:lnSpc>
                          <a:spcPct val="150000"/>
                        </a:lnSpc>
                        <a:spcAft>
                          <a:spcPts val="0"/>
                        </a:spcAft>
                      </a:pPr>
                      <a:r>
                        <a:rPr kumimoji="0" lang="zh-CN" sz="1000" kern="1200" dirty="0">
                          <a:solidFill>
                            <a:srgbClr val="000000"/>
                          </a:solidFill>
                          <a:latin typeface="+mn-ea"/>
                          <a:ea typeface="+mn-ea"/>
                          <a:cs typeface="+mn-cs"/>
                        </a:rPr>
                        <a:t>阴极电流</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algn="ctr" rtl="0" eaLnBrk="1" latinLnBrk="0" hangingPunct="1">
                        <a:lnSpc>
                          <a:spcPct val="150000"/>
                        </a:lnSpc>
                        <a:spcAft>
                          <a:spcPts val="0"/>
                        </a:spcAft>
                      </a:pPr>
                      <a:r>
                        <a:rPr kumimoji="0" lang="en-US" sz="1000" kern="1200" dirty="0">
                          <a:solidFill>
                            <a:srgbClr val="000000"/>
                          </a:solidFill>
                          <a:latin typeface="+mn-ea"/>
                          <a:ea typeface="+mn-ea"/>
                          <a:cs typeface="+mn-cs"/>
                        </a:rPr>
                        <a:t>250mA/400mA/600mA/1A/1.2A/1.4A</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95218">
                <a:tc>
                  <a:txBody>
                    <a:bodyPr/>
                    <a:lstStyle/>
                    <a:p>
                      <a:pPr marL="0" algn="ctr" rtl="0" eaLnBrk="1" latinLnBrk="0" hangingPunct="1">
                        <a:lnSpc>
                          <a:spcPct val="150000"/>
                        </a:lnSpc>
                        <a:spcAft>
                          <a:spcPts val="0"/>
                        </a:spcAft>
                      </a:pPr>
                      <a:r>
                        <a:rPr kumimoji="0" lang="zh-CN" sz="1000" kern="1200" dirty="0">
                          <a:solidFill>
                            <a:srgbClr val="000000"/>
                          </a:solidFill>
                          <a:latin typeface="+mn-ea"/>
                          <a:ea typeface="+mn-ea"/>
                          <a:cs typeface="+mn-cs"/>
                        </a:rPr>
                        <a:t>控制方式</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marL="0" algn="ctr" rtl="0" eaLnBrk="1" latinLnBrk="0" hangingPunct="1">
                        <a:lnSpc>
                          <a:spcPct val="150000"/>
                        </a:lnSpc>
                        <a:spcAft>
                          <a:spcPts val="0"/>
                        </a:spcAft>
                      </a:pPr>
                      <a:r>
                        <a:rPr kumimoji="0" lang="zh-CN" sz="1000" kern="1200" dirty="0">
                          <a:solidFill>
                            <a:srgbClr val="000000"/>
                          </a:solidFill>
                          <a:latin typeface="+mn-ea"/>
                          <a:ea typeface="+mn-ea"/>
                          <a:cs typeface="+mn-cs"/>
                        </a:rPr>
                        <a:t>阴极控制</a:t>
                      </a:r>
                      <a:r>
                        <a:rPr kumimoji="0" lang="en-US" sz="1000" kern="1200" dirty="0">
                          <a:solidFill>
                            <a:srgbClr val="000000"/>
                          </a:solidFill>
                          <a:latin typeface="+mn-ea"/>
                          <a:ea typeface="+mn-ea"/>
                          <a:cs typeface="+mn-cs"/>
                        </a:rPr>
                        <a:t>/</a:t>
                      </a:r>
                      <a:r>
                        <a:rPr kumimoji="0" lang="zh-CN" sz="1000" kern="1200" dirty="0">
                          <a:solidFill>
                            <a:srgbClr val="000000"/>
                          </a:solidFill>
                          <a:latin typeface="+mn-ea"/>
                          <a:ea typeface="+mn-ea"/>
                          <a:cs typeface="+mn-cs"/>
                        </a:rPr>
                        <a:t>栅极控制</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195218">
                <a:tc>
                  <a:txBody>
                    <a:bodyPr/>
                    <a:lstStyle/>
                    <a:p>
                      <a:pPr marL="0" algn="ctr" rtl="0" eaLnBrk="1" latinLnBrk="0" hangingPunct="1">
                        <a:lnSpc>
                          <a:spcPct val="150000"/>
                        </a:lnSpc>
                        <a:spcAft>
                          <a:spcPts val="0"/>
                        </a:spcAft>
                      </a:pPr>
                      <a:r>
                        <a:rPr kumimoji="0" lang="zh-CN" sz="1000" kern="1200" dirty="0">
                          <a:solidFill>
                            <a:srgbClr val="000000"/>
                          </a:solidFill>
                          <a:latin typeface="+mn-ea"/>
                          <a:ea typeface="+mn-ea"/>
                          <a:cs typeface="+mn-cs"/>
                        </a:rPr>
                        <a:t>栅极电压</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algn="ctr" rtl="0" eaLnBrk="1" latinLnBrk="0" hangingPunct="1">
                        <a:lnSpc>
                          <a:spcPct val="150000"/>
                        </a:lnSpc>
                        <a:spcAft>
                          <a:spcPts val="0"/>
                        </a:spcAft>
                      </a:pPr>
                      <a:r>
                        <a:rPr kumimoji="0" lang="en-US" sz="1000" kern="1200" dirty="0">
                          <a:solidFill>
                            <a:srgbClr val="000000"/>
                          </a:solidFill>
                          <a:latin typeface="+mn-ea"/>
                          <a:ea typeface="+mn-ea"/>
                          <a:cs typeface="+mn-cs"/>
                        </a:rPr>
                        <a:t>-350v</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95218">
                <a:tc>
                  <a:txBody>
                    <a:bodyPr/>
                    <a:lstStyle/>
                    <a:p>
                      <a:pPr marL="0" algn="ctr" rtl="0" eaLnBrk="1" latinLnBrk="0" hangingPunct="1">
                        <a:lnSpc>
                          <a:spcPct val="150000"/>
                        </a:lnSpc>
                        <a:spcAft>
                          <a:spcPts val="0"/>
                        </a:spcAft>
                      </a:pPr>
                      <a:r>
                        <a:rPr kumimoji="0" lang="zh-CN" sz="1000" kern="1200" dirty="0">
                          <a:solidFill>
                            <a:srgbClr val="000000"/>
                          </a:solidFill>
                          <a:latin typeface="+mn-ea"/>
                          <a:ea typeface="+mn-ea"/>
                          <a:cs typeface="+mn-cs"/>
                        </a:rPr>
                        <a:t>控制电压</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marL="0" algn="ctr" rtl="0" eaLnBrk="1" latinLnBrk="0" hangingPunct="1">
                        <a:lnSpc>
                          <a:spcPct val="150000"/>
                        </a:lnSpc>
                        <a:spcAft>
                          <a:spcPts val="0"/>
                        </a:spcAft>
                      </a:pPr>
                      <a:r>
                        <a:rPr kumimoji="0" lang="en-US" sz="1000" kern="1200" dirty="0">
                          <a:solidFill>
                            <a:srgbClr val="000000"/>
                          </a:solidFill>
                          <a:latin typeface="+mn-ea"/>
                          <a:ea typeface="+mn-ea"/>
                          <a:cs typeface="+mn-cs"/>
                        </a:rPr>
                        <a:t>300v</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195218">
                <a:tc>
                  <a:txBody>
                    <a:bodyPr/>
                    <a:lstStyle/>
                    <a:p>
                      <a:pPr marL="0" algn="ctr" rtl="0" eaLnBrk="1" latinLnBrk="0" hangingPunct="1">
                        <a:lnSpc>
                          <a:spcPct val="150000"/>
                        </a:lnSpc>
                        <a:spcAft>
                          <a:spcPts val="0"/>
                        </a:spcAft>
                      </a:pPr>
                      <a:r>
                        <a:rPr kumimoji="0" lang="zh-CN" sz="1000" kern="1200" dirty="0">
                          <a:solidFill>
                            <a:srgbClr val="000000"/>
                          </a:solidFill>
                          <a:latin typeface="+mn-ea"/>
                          <a:ea typeface="+mn-ea"/>
                          <a:cs typeface="+mn-cs"/>
                        </a:rPr>
                        <a:t>电子注半径</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algn="ctr" rtl="0" eaLnBrk="1" latinLnBrk="0" hangingPunct="1">
                        <a:lnSpc>
                          <a:spcPct val="150000"/>
                        </a:lnSpc>
                        <a:spcAft>
                          <a:spcPts val="0"/>
                        </a:spcAft>
                      </a:pPr>
                      <a:r>
                        <a:rPr kumimoji="0" lang="zh-CN" sz="1000" kern="1200" dirty="0">
                          <a:solidFill>
                            <a:srgbClr val="000000"/>
                          </a:solidFill>
                          <a:latin typeface="+mn-ea"/>
                          <a:ea typeface="+mn-ea"/>
                          <a:cs typeface="+mn-cs"/>
                        </a:rPr>
                        <a:t>≤</a:t>
                      </a:r>
                      <a:r>
                        <a:rPr kumimoji="0" lang="en-US" sz="1000" kern="1200" dirty="0">
                          <a:solidFill>
                            <a:srgbClr val="000000"/>
                          </a:solidFill>
                          <a:latin typeface="+mn-ea"/>
                          <a:ea typeface="+mn-ea"/>
                          <a:cs typeface="+mn-cs"/>
                        </a:rPr>
                        <a:t>1.1mm</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95218">
                <a:tc>
                  <a:txBody>
                    <a:bodyPr/>
                    <a:lstStyle/>
                    <a:p>
                      <a:pPr marL="0" algn="ctr" rtl="0" eaLnBrk="1" latinLnBrk="0" hangingPunct="1">
                        <a:lnSpc>
                          <a:spcPct val="150000"/>
                        </a:lnSpc>
                        <a:spcAft>
                          <a:spcPts val="0"/>
                        </a:spcAft>
                      </a:pPr>
                      <a:r>
                        <a:rPr kumimoji="0" lang="zh-CN" sz="1000" kern="1200" dirty="0">
                          <a:solidFill>
                            <a:srgbClr val="000000"/>
                          </a:solidFill>
                          <a:latin typeface="+mn-ea"/>
                          <a:ea typeface="+mn-ea"/>
                          <a:cs typeface="+mn-cs"/>
                        </a:rPr>
                        <a:t>射程</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c>
                  <a:txBody>
                    <a:bodyPr/>
                    <a:lstStyle/>
                    <a:p>
                      <a:pPr marL="0" algn="ctr" rtl="0" eaLnBrk="1" latinLnBrk="0" hangingPunct="1">
                        <a:lnSpc>
                          <a:spcPct val="150000"/>
                        </a:lnSpc>
                        <a:spcAft>
                          <a:spcPts val="0"/>
                        </a:spcAft>
                      </a:pPr>
                      <a:r>
                        <a:rPr kumimoji="0" lang="zh-CN" sz="1000" kern="1200" dirty="0">
                          <a:solidFill>
                            <a:srgbClr val="000000"/>
                          </a:solidFill>
                          <a:latin typeface="+mn-ea"/>
                          <a:ea typeface="+mn-ea"/>
                          <a:cs typeface="+mn-cs"/>
                        </a:rPr>
                        <a:t>≥</a:t>
                      </a:r>
                      <a:r>
                        <a:rPr kumimoji="0" lang="en-US" sz="1000" kern="1200" dirty="0">
                          <a:solidFill>
                            <a:srgbClr val="000000"/>
                          </a:solidFill>
                          <a:latin typeface="+mn-ea"/>
                          <a:ea typeface="+mn-ea"/>
                          <a:cs typeface="+mn-cs"/>
                        </a:rPr>
                        <a:t>15mm</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B8CCE4"/>
                    </a:solidFill>
                  </a:tcPr>
                </a:tc>
              </a:tr>
              <a:tr h="195218">
                <a:tc>
                  <a:txBody>
                    <a:bodyPr/>
                    <a:lstStyle/>
                    <a:p>
                      <a:pPr marL="0" algn="ctr" rtl="0" eaLnBrk="1" latinLnBrk="0" hangingPunct="1">
                        <a:lnSpc>
                          <a:spcPct val="150000"/>
                        </a:lnSpc>
                        <a:spcAft>
                          <a:spcPts val="0"/>
                        </a:spcAft>
                      </a:pPr>
                      <a:r>
                        <a:rPr kumimoji="0" lang="zh-CN" sz="1000" kern="1200" dirty="0">
                          <a:solidFill>
                            <a:srgbClr val="000000"/>
                          </a:solidFill>
                          <a:latin typeface="+mn-ea"/>
                          <a:ea typeface="+mn-ea"/>
                          <a:cs typeface="+mn-cs"/>
                        </a:rPr>
                        <a:t>结构</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algn="ctr" rtl="0" eaLnBrk="1" latinLnBrk="0" hangingPunct="1">
                        <a:lnSpc>
                          <a:spcPct val="150000"/>
                        </a:lnSpc>
                        <a:spcAft>
                          <a:spcPts val="0"/>
                        </a:spcAft>
                      </a:pPr>
                      <a:r>
                        <a:rPr kumimoji="0" lang="zh-CN" sz="1000" kern="1200" dirty="0">
                          <a:solidFill>
                            <a:srgbClr val="000000"/>
                          </a:solidFill>
                          <a:latin typeface="+mn-ea"/>
                          <a:ea typeface="+mn-ea"/>
                          <a:cs typeface="+mn-cs"/>
                        </a:rPr>
                        <a:t>陶瓷金属封接</a:t>
                      </a:r>
                      <a:endParaRPr kumimoji="0" lang="zh-CN" sz="1000" kern="1200" dirty="0">
                        <a:solidFill>
                          <a:srgbClr val="000000"/>
                        </a:solidFill>
                        <a:latin typeface="+mn-ea"/>
                        <a:ea typeface="+mn-ea"/>
                        <a:cs typeface="+mn-cs"/>
                      </a:endParaRPr>
                    </a:p>
                  </a:txBody>
                  <a:tcPr marL="54140" marR="5414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bl>
          </a:graphicData>
        </a:graphic>
      </p:graphicFrame>
      <p:sp>
        <p:nvSpPr>
          <p:cNvPr id="46190" name="TextBox 14"/>
          <p:cNvSpPr txBox="1"/>
          <p:nvPr/>
        </p:nvSpPr>
        <p:spPr>
          <a:xfrm>
            <a:off x="6300788" y="5949950"/>
            <a:ext cx="2506662" cy="400050"/>
          </a:xfrm>
          <a:prstGeom prst="rect">
            <a:avLst/>
          </a:prstGeom>
          <a:noFill/>
          <a:ln w="9525">
            <a:noFill/>
          </a:ln>
        </p:spPr>
        <p:txBody>
          <a:bodyPr wrap="none" anchor="t" anchorCtr="0">
            <a:spAutoFit/>
          </a:bodyPr>
          <a:p>
            <a:r>
              <a:rPr lang="zh-CN" altLang="en-US" sz="2000" b="1" dirty="0">
                <a:latin typeface="楷体" panose="02010609060101010101" pitchFamily="49" charset="-122"/>
                <a:ea typeface="楷体" panose="02010609060101010101" pitchFamily="49" charset="-122"/>
              </a:rPr>
              <a:t>加速器领域用电子枪</a:t>
            </a:r>
            <a:endParaRPr lang="zh-CN" altLang="en-US" sz="2000" b="1" dirty="0">
              <a:latin typeface="楷体" panose="02010609060101010101" pitchFamily="49" charset="-122"/>
              <a:ea typeface="楷体" panose="02010609060101010101" pitchFamily="49"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内容占位符 2"/>
          <p:cNvSpPr>
            <a:spLocks noGrp="1"/>
          </p:cNvSpPr>
          <p:nvPr>
            <p:ph idx="1"/>
          </p:nvPr>
        </p:nvSpPr>
        <p:spPr>
          <a:xfrm>
            <a:off x="2000250" y="1143000"/>
            <a:ext cx="6316663" cy="5094288"/>
          </a:xfrm>
        </p:spPr>
        <p:txBody>
          <a:bodyPr vert="horz" wrap="square" lIns="91440" tIns="45720" rIns="91440" bIns="45720" anchor="t" anchorCtr="0"/>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公司简介</a:t>
            </a:r>
            <a:endParaRPr lang="en-US" altLang="zh-CN" sz="2800" b="1" dirty="0">
              <a:solidFill>
                <a:srgbClr val="FF0000"/>
              </a:solidFill>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微波真空事业部简介</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sym typeface="宋体" panose="02010600030101010101" pitchFamily="2" charset="-122"/>
              </a:rPr>
              <a:t>微波真空功率器件</a:t>
            </a:r>
            <a:r>
              <a:rPr lang="zh-CN" altLang="en-US" sz="2800" b="1" dirty="0">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sym typeface="宋体" panose="02010600030101010101" pitchFamily="2" charset="-122"/>
              </a:rPr>
              <a:t>微波真空无源器件</a:t>
            </a:r>
            <a:r>
              <a:rPr lang="zh-CN" altLang="en-US" sz="2800" b="1" dirty="0">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latin typeface="华文楷体" panose="02010600040101010101" pitchFamily="2" charset="-122"/>
                <a:ea typeface="华文楷体" panose="02010600040101010101" pitchFamily="2" charset="-122"/>
              </a:rPr>
              <a:t>其他</a:t>
            </a:r>
            <a:r>
              <a:rPr lang="zh-CN" altLang="en-US" sz="2800" b="1" dirty="0">
                <a:latin typeface="华文楷体" panose="02010600040101010101" pitchFamily="2" charset="-122"/>
                <a:ea typeface="华文楷体" panose="02010600040101010101" pitchFamily="2" charset="-122"/>
                <a:sym typeface="宋体" panose="02010600030101010101" pitchFamily="2" charset="-122"/>
              </a:rPr>
              <a:t>微波真空器件</a:t>
            </a:r>
            <a:r>
              <a:rPr lang="zh-CN" altLang="en-US" sz="2800" b="1" dirty="0">
                <a:latin typeface="华文楷体" panose="02010600040101010101" pitchFamily="2" charset="-122"/>
                <a:ea typeface="华文楷体" panose="02010600040101010101" pitchFamily="2" charset="-122"/>
              </a:rPr>
              <a:t>产品展示</a:t>
            </a:r>
            <a:endParaRPr lang="en-US" altLang="zh-CN" sz="2800" b="1"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Ø"/>
            </a:pPr>
            <a:r>
              <a:rPr lang="zh-CN" altLang="en-US" sz="2800" b="1" dirty="0">
                <a:solidFill>
                  <a:schemeClr val="tx2"/>
                </a:solidFill>
                <a:latin typeface="华文楷体" panose="02010600040101010101" pitchFamily="2" charset="-122"/>
                <a:ea typeface="华文楷体" panose="02010600040101010101" pitchFamily="2" charset="-122"/>
              </a:rPr>
              <a:t>微波真空器件通用工艺和设施</a:t>
            </a:r>
            <a:endParaRPr lang="zh-CN" altLang="en-US" sz="2800" b="1" dirty="0">
              <a:solidFill>
                <a:schemeClr val="tx2"/>
              </a:solidFill>
              <a:latin typeface="华文楷体" panose="02010600040101010101" pitchFamily="2" charset="-122"/>
              <a:ea typeface="华文楷体" panose="02010600040101010101" pitchFamily="2" charset="-122"/>
            </a:endParaRPr>
          </a:p>
        </p:txBody>
      </p:sp>
      <p:sp>
        <p:nvSpPr>
          <p:cNvPr id="47106" name="标题 2"/>
          <p:cNvSpPr>
            <a:spLocks noGrp="1"/>
          </p:cNvSpPr>
          <p:nvPr>
            <p:ph type="title"/>
          </p:nvPr>
        </p:nvSpPr>
        <p:spPr/>
        <p:txBody>
          <a:bodyPr vert="horz" wrap="square" lIns="91440" tIns="45720" rIns="91440" bIns="45720" anchor="ctr" anchorCtr="0"/>
          <a:p>
            <a:r>
              <a:rPr lang="zh-CN" altLang="en-US" dirty="0"/>
              <a:t>目  录</a:t>
            </a:r>
            <a:endParaRPr lang="zh-CN"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标题 1"/>
          <p:cNvSpPr>
            <a:spLocks noGrp="1"/>
          </p:cNvSpPr>
          <p:nvPr>
            <p:ph type="title"/>
          </p:nvPr>
        </p:nvSpPr>
        <p:spPr>
          <a:xfrm>
            <a:off x="642938" y="0"/>
            <a:ext cx="7497762" cy="796925"/>
          </a:xfrm>
        </p:spPr>
        <p:txBody>
          <a:bodyPr vert="horz" wrap="square" lIns="0" tIns="45720" rIns="0" bIns="0" anchor="b" anchorCtr="0"/>
          <a:p>
            <a:r>
              <a:rPr lang="zh-CN" altLang="en-US" sz="3600" dirty="0"/>
              <a:t>其他微波真空产品通用工艺和设施</a:t>
            </a:r>
            <a:endParaRPr lang="zh-CN" altLang="en-US" sz="3600" dirty="0"/>
          </a:p>
        </p:txBody>
      </p:sp>
      <p:graphicFrame>
        <p:nvGraphicFramePr>
          <p:cNvPr id="2" name="表格 1"/>
          <p:cNvGraphicFramePr/>
          <p:nvPr/>
        </p:nvGraphicFramePr>
        <p:xfrm>
          <a:off x="642938" y="1171575"/>
          <a:ext cx="3805238" cy="1036638"/>
        </p:xfrm>
        <a:graphic>
          <a:graphicData uri="http://schemas.openxmlformats.org/drawingml/2006/table">
            <a:tbl>
              <a:tblPr firstRow="1" bandRow="1">
                <a:tableStyleId>{5C22544A-7EE6-4342-B048-85BDC9FD1C3A}</a:tableStyleId>
              </a:tblPr>
              <a:tblGrid>
                <a:gridCol w="3804920"/>
              </a:tblGrid>
              <a:tr h="467360">
                <a:tc>
                  <a:txBody>
                    <a:bodyPr/>
                    <a:p>
                      <a:pPr>
                        <a:buNone/>
                      </a:pPr>
                      <a:r>
                        <a:rPr lang="en-US" altLang="zh-CN" sz="1800" dirty="0">
                          <a:solidFill>
                            <a:schemeClr val="tx1"/>
                          </a:solidFill>
                          <a:latin typeface="华文楷体" panose="02010600040101010101" pitchFamily="2" charset="-122"/>
                          <a:ea typeface="华文楷体" panose="02010600040101010101" pitchFamily="2" charset="-122"/>
                          <a:sym typeface="+mn-ea"/>
                        </a:rPr>
                        <a:t>1</a:t>
                      </a:r>
                      <a:r>
                        <a:rPr lang="zh-CN" altLang="en-US" sz="1800" dirty="0">
                          <a:solidFill>
                            <a:schemeClr val="tx1"/>
                          </a:solidFill>
                          <a:latin typeface="华文楷体" panose="02010600040101010101" pitchFamily="2" charset="-122"/>
                          <a:ea typeface="华文楷体" panose="02010600040101010101" pitchFamily="2" charset="-122"/>
                          <a:sym typeface="+mn-ea"/>
                        </a:rPr>
                        <a:t>、机械加工通用工艺及设施</a:t>
                      </a:r>
                      <a:endParaRPr lang="zh-CN" altLang="en-US" sz="1800" dirty="0">
                        <a:solidFill>
                          <a:schemeClr val="tx1"/>
                        </a:solidFill>
                        <a:latin typeface="华文楷体" panose="02010600040101010101" pitchFamily="2" charset="-122"/>
                        <a:ea typeface="华文楷体" panose="02010600040101010101" pitchFamily="2" charset="-122"/>
                        <a:sym typeface="+mn-ea"/>
                      </a:endParaRPr>
                    </a:p>
                    <a:p>
                      <a:pPr>
                        <a:buNone/>
                      </a:pPr>
                      <a:endParaRPr lang="zh-CN" altLang="en-US" sz="800" dirty="0">
                        <a:solidFill>
                          <a:schemeClr val="tx2"/>
                        </a:solidFill>
                        <a:latin typeface="华文楷体" panose="02010600040101010101" pitchFamily="2" charset="-122"/>
                        <a:ea typeface="华文楷体" panose="02010600040101010101" pitchFamily="2" charset="-122"/>
                        <a:sym typeface="+mn-ea"/>
                      </a:endParaRPr>
                    </a:p>
                    <a:p>
                      <a:pPr>
                        <a:buNone/>
                      </a:pPr>
                      <a:r>
                        <a:rPr lang="zh-CN" altLang="en-US" sz="1800" dirty="0">
                          <a:solidFill>
                            <a:schemeClr val="bg1"/>
                          </a:solidFill>
                          <a:latin typeface="华文楷体" panose="02010600040101010101" pitchFamily="2" charset="-122"/>
                          <a:ea typeface="华文楷体" panose="02010600040101010101" pitchFamily="2" charset="-122"/>
                          <a:sym typeface="+mn-ea"/>
                        </a:rPr>
                        <a:t>集数控加工，车、钳、刨、磨、铣为一体的高水平的综合加工能力</a:t>
                      </a:r>
                      <a:endParaRPr lang="zh-CN" altLang="en-US" sz="1800" dirty="0">
                        <a:solidFill>
                          <a:schemeClr val="bg1"/>
                        </a:solidFill>
                        <a:latin typeface="华文楷体" panose="02010600040101010101" pitchFamily="2" charset="-122"/>
                        <a:ea typeface="华文楷体" panose="02010600040101010101" pitchFamily="2" charset="-122"/>
                        <a:sym typeface="+mn-ea"/>
                      </a:endParaRPr>
                    </a:p>
                  </a:txBody>
                  <a:tcPr/>
                </a:tc>
              </a:tr>
            </a:tbl>
          </a:graphicData>
        </a:graphic>
      </p:graphicFrame>
      <p:pic>
        <p:nvPicPr>
          <p:cNvPr id="49160" name="图片 5" descr="004.JPG"/>
          <p:cNvPicPr>
            <a:picLocks noChangeAspect="1"/>
          </p:cNvPicPr>
          <p:nvPr/>
        </p:nvPicPr>
        <p:blipFill>
          <a:blip r:embed="rId1"/>
          <a:srcRect l="39063" t="7677" b="46265"/>
          <a:stretch>
            <a:fillRect/>
          </a:stretch>
        </p:blipFill>
        <p:spPr>
          <a:xfrm>
            <a:off x="654050" y="2320925"/>
            <a:ext cx="3814763" cy="1809750"/>
          </a:xfrm>
          <a:prstGeom prst="rect">
            <a:avLst/>
          </a:prstGeom>
          <a:noFill/>
          <a:ln w="9525">
            <a:noFill/>
          </a:ln>
        </p:spPr>
      </p:pic>
      <p:graphicFrame>
        <p:nvGraphicFramePr>
          <p:cNvPr id="3" name="表格 2"/>
          <p:cNvGraphicFramePr/>
          <p:nvPr/>
        </p:nvGraphicFramePr>
        <p:xfrm>
          <a:off x="4946650" y="1171575"/>
          <a:ext cx="3805238" cy="1036638"/>
        </p:xfrm>
        <a:graphic>
          <a:graphicData uri="http://schemas.openxmlformats.org/drawingml/2006/table">
            <a:tbl>
              <a:tblPr firstRow="1" bandRow="1">
                <a:tableStyleId>{5C22544A-7EE6-4342-B048-85BDC9FD1C3A}</a:tableStyleId>
              </a:tblPr>
              <a:tblGrid>
                <a:gridCol w="3804920"/>
              </a:tblGrid>
              <a:tr h="467360">
                <a:tc>
                  <a:txBody>
                    <a:bodyPr/>
                    <a:p>
                      <a:pPr>
                        <a:buNone/>
                      </a:pPr>
                      <a:r>
                        <a:rPr lang="en-US" altLang="zh-CN" sz="1800" dirty="0">
                          <a:solidFill>
                            <a:schemeClr val="tx1"/>
                          </a:solidFill>
                          <a:latin typeface="华文楷体" panose="02010600040101010101" pitchFamily="2" charset="-122"/>
                          <a:ea typeface="华文楷体" panose="02010600040101010101" pitchFamily="2" charset="-122"/>
                          <a:sym typeface="+mn-ea"/>
                        </a:rPr>
                        <a:t>2</a:t>
                      </a:r>
                      <a:r>
                        <a:rPr lang="zh-CN" altLang="en-US" sz="1800" dirty="0">
                          <a:solidFill>
                            <a:schemeClr val="tx1"/>
                          </a:solidFill>
                          <a:latin typeface="华文楷体" panose="02010600040101010101" pitchFamily="2" charset="-122"/>
                          <a:ea typeface="华文楷体" panose="02010600040101010101" pitchFamily="2" charset="-122"/>
                          <a:sym typeface="+mn-ea"/>
                        </a:rPr>
                        <a:t>、表面处理工艺及设施</a:t>
                      </a:r>
                      <a:endParaRPr lang="zh-CN" altLang="en-US" sz="1800" dirty="0">
                        <a:solidFill>
                          <a:schemeClr val="tx1"/>
                        </a:solidFill>
                        <a:latin typeface="华文楷体" panose="02010600040101010101" pitchFamily="2" charset="-122"/>
                        <a:ea typeface="华文楷体" panose="02010600040101010101" pitchFamily="2" charset="-122"/>
                        <a:sym typeface="+mn-ea"/>
                      </a:endParaRPr>
                    </a:p>
                    <a:p>
                      <a:pPr>
                        <a:buNone/>
                      </a:pPr>
                      <a:endParaRPr lang="zh-CN" altLang="en-US" sz="800" dirty="0">
                        <a:solidFill>
                          <a:schemeClr val="tx2"/>
                        </a:solidFill>
                        <a:latin typeface="华文楷体" panose="02010600040101010101" pitchFamily="2" charset="-122"/>
                        <a:ea typeface="华文楷体" panose="02010600040101010101" pitchFamily="2" charset="-122"/>
                        <a:sym typeface="+mn-ea"/>
                      </a:endParaRPr>
                    </a:p>
                    <a:p>
                      <a:pPr>
                        <a:buNone/>
                      </a:pPr>
                      <a:r>
                        <a:rPr lang="zh-CN" altLang="en-US" sz="1800" dirty="0">
                          <a:solidFill>
                            <a:schemeClr val="bg1"/>
                          </a:solidFill>
                          <a:latin typeface="华文楷体" panose="02010600040101010101" pitchFamily="2" charset="-122"/>
                          <a:ea typeface="华文楷体" panose="02010600040101010101" pitchFamily="2" charset="-122"/>
                          <a:sym typeface="+mn-ea"/>
                        </a:rPr>
                        <a:t>各种微波真空器件材料表面去油、酸洗、电镀等材料表面处理能力</a:t>
                      </a:r>
                      <a:endParaRPr lang="zh-CN" altLang="en-US" sz="1800" dirty="0">
                        <a:solidFill>
                          <a:schemeClr val="tx1"/>
                        </a:solidFill>
                        <a:latin typeface="华文楷体" panose="02010600040101010101" pitchFamily="2" charset="-122"/>
                        <a:ea typeface="华文楷体" panose="02010600040101010101" pitchFamily="2" charset="-122"/>
                        <a:sym typeface="+mn-ea"/>
                      </a:endParaRPr>
                    </a:p>
                  </a:txBody>
                  <a:tcPr/>
                </a:tc>
              </a:tr>
            </a:tbl>
          </a:graphicData>
        </a:graphic>
      </p:graphicFrame>
      <p:pic>
        <p:nvPicPr>
          <p:cNvPr id="49167" name="图片 5" descr="清洗车间.JPG"/>
          <p:cNvPicPr>
            <a:picLocks noChangeAspect="1"/>
          </p:cNvPicPr>
          <p:nvPr/>
        </p:nvPicPr>
        <p:blipFill>
          <a:blip r:embed="rId2"/>
          <a:stretch>
            <a:fillRect/>
          </a:stretch>
        </p:blipFill>
        <p:spPr>
          <a:xfrm>
            <a:off x="4957763" y="2376488"/>
            <a:ext cx="2227262" cy="1663700"/>
          </a:xfrm>
          <a:prstGeom prst="rect">
            <a:avLst/>
          </a:prstGeom>
          <a:noFill/>
          <a:ln w="9525">
            <a:noFill/>
          </a:ln>
        </p:spPr>
      </p:pic>
      <p:pic>
        <p:nvPicPr>
          <p:cNvPr id="49168" name="图片 6" descr="C:\Users\SUNMEI~1.HPT\AppData\Local\Temp\Rar$DRa0.142\导入内网图片\微信图片_20180323092655.jpg"/>
          <p:cNvPicPr>
            <a:picLocks noChangeAspect="1"/>
          </p:cNvPicPr>
          <p:nvPr/>
        </p:nvPicPr>
        <p:blipFill>
          <a:blip r:embed="rId3"/>
          <a:srcRect r="20518"/>
          <a:stretch>
            <a:fillRect/>
          </a:stretch>
        </p:blipFill>
        <p:spPr>
          <a:xfrm>
            <a:off x="7185025" y="2376488"/>
            <a:ext cx="1658938" cy="1663700"/>
          </a:xfrm>
          <a:prstGeom prst="rect">
            <a:avLst/>
          </a:prstGeom>
          <a:noFill/>
          <a:ln w="9525">
            <a:noFill/>
          </a:ln>
        </p:spPr>
      </p:pic>
      <p:graphicFrame>
        <p:nvGraphicFramePr>
          <p:cNvPr id="4" name="表格 3"/>
          <p:cNvGraphicFramePr/>
          <p:nvPr/>
        </p:nvGraphicFramePr>
        <p:xfrm>
          <a:off x="627063" y="4456113"/>
          <a:ext cx="3805238" cy="1584325"/>
        </p:xfrm>
        <a:graphic>
          <a:graphicData uri="http://schemas.openxmlformats.org/drawingml/2006/table">
            <a:tbl>
              <a:tblPr firstRow="1" bandRow="1">
                <a:tableStyleId>{5C22544A-7EE6-4342-B048-85BDC9FD1C3A}</a:tableStyleId>
              </a:tblPr>
              <a:tblGrid>
                <a:gridCol w="3804920"/>
              </a:tblGrid>
              <a:tr h="1310640">
                <a:tc>
                  <a:txBody>
                    <a:bodyPr/>
                    <a:p>
                      <a:pPr>
                        <a:buNone/>
                      </a:pPr>
                      <a:r>
                        <a:rPr lang="en-US" altLang="zh-CN" sz="1800" dirty="0">
                          <a:solidFill>
                            <a:schemeClr val="tx1"/>
                          </a:solidFill>
                          <a:latin typeface="华文楷体" panose="02010600040101010101" pitchFamily="2" charset="-122"/>
                          <a:ea typeface="华文楷体" panose="02010600040101010101" pitchFamily="2" charset="-122"/>
                          <a:sym typeface="+mn-ea"/>
                        </a:rPr>
                        <a:t>3</a:t>
                      </a:r>
                      <a:r>
                        <a:rPr lang="zh-CN" altLang="en-US" sz="1800" dirty="0">
                          <a:solidFill>
                            <a:schemeClr val="tx1"/>
                          </a:solidFill>
                          <a:latin typeface="华文楷体" panose="02010600040101010101" pitchFamily="2" charset="-122"/>
                          <a:ea typeface="华文楷体" panose="02010600040101010101" pitchFamily="2" charset="-122"/>
                          <a:sym typeface="+mn-ea"/>
                        </a:rPr>
                        <a:t>、焊接工艺及设施</a:t>
                      </a:r>
                      <a:endParaRPr lang="zh-CN" altLang="en-US" sz="1800" dirty="0">
                        <a:solidFill>
                          <a:schemeClr val="tx1"/>
                        </a:solidFill>
                        <a:latin typeface="华文楷体" panose="02010600040101010101" pitchFamily="2" charset="-122"/>
                        <a:ea typeface="华文楷体" panose="02010600040101010101" pitchFamily="2" charset="-122"/>
                        <a:sym typeface="+mn-ea"/>
                      </a:endParaRPr>
                    </a:p>
                    <a:p>
                      <a:pPr>
                        <a:buNone/>
                      </a:pPr>
                      <a:endParaRPr lang="zh-CN" altLang="en-US" sz="800" dirty="0">
                        <a:solidFill>
                          <a:schemeClr val="tx2"/>
                        </a:solidFill>
                        <a:latin typeface="华文楷体" panose="02010600040101010101" pitchFamily="2" charset="-122"/>
                        <a:ea typeface="华文楷体" panose="02010600040101010101" pitchFamily="2" charset="-122"/>
                        <a:sym typeface="+mn-ea"/>
                      </a:endParaRPr>
                    </a:p>
                    <a:p>
                      <a:pPr>
                        <a:buNone/>
                      </a:pPr>
                      <a:r>
                        <a:rPr lang="zh-CN" altLang="en-US" sz="1800" dirty="0">
                          <a:solidFill>
                            <a:schemeClr val="bg1"/>
                          </a:solidFill>
                          <a:latin typeface="华文楷体" panose="02010600040101010101" pitchFamily="2" charset="-122"/>
                          <a:ea typeface="华文楷体" panose="02010600040101010101" pitchFamily="2" charset="-122"/>
                          <a:sym typeface="+mn-ea"/>
                        </a:rPr>
                        <a:t>各种材料的电子束焊、点焊、激光焊、氩弧焊、高频焊以及以氢气炉、真空炉为载体的高温钎焊等综合热处理焊接能力</a:t>
                      </a:r>
                      <a:endParaRPr lang="zh-CN" altLang="en-US" sz="1800" dirty="0">
                        <a:solidFill>
                          <a:schemeClr val="bg1"/>
                        </a:solidFill>
                        <a:latin typeface="华文楷体" panose="02010600040101010101" pitchFamily="2" charset="-122"/>
                        <a:ea typeface="华文楷体" panose="02010600040101010101" pitchFamily="2" charset="-122"/>
                        <a:sym typeface="+mn-ea"/>
                      </a:endParaRPr>
                    </a:p>
                  </a:txBody>
                  <a:tcPr/>
                </a:tc>
              </a:tr>
            </a:tbl>
          </a:graphicData>
        </a:graphic>
      </p:graphicFrame>
      <p:pic>
        <p:nvPicPr>
          <p:cNvPr id="49175" name="图片 1190" descr="热处理车间.JPG"/>
          <p:cNvPicPr>
            <a:picLocks noChangeAspect="1"/>
          </p:cNvPicPr>
          <p:nvPr/>
        </p:nvPicPr>
        <p:blipFill>
          <a:blip r:embed="rId4"/>
          <a:stretch>
            <a:fillRect/>
          </a:stretch>
        </p:blipFill>
        <p:spPr>
          <a:xfrm>
            <a:off x="6769100" y="4471988"/>
            <a:ext cx="2127250" cy="1563687"/>
          </a:xfrm>
          <a:prstGeom prst="rect">
            <a:avLst/>
          </a:prstGeom>
          <a:noFill/>
          <a:ln w="9525">
            <a:noFill/>
          </a:ln>
        </p:spPr>
      </p:pic>
      <p:pic>
        <p:nvPicPr>
          <p:cNvPr id="49176" name="图片 1193" descr="微信图片_20210508104111"/>
          <p:cNvPicPr>
            <a:picLocks noChangeAspect="1"/>
          </p:cNvPicPr>
          <p:nvPr/>
        </p:nvPicPr>
        <p:blipFill>
          <a:blip r:embed="rId5"/>
          <a:stretch>
            <a:fillRect/>
          </a:stretch>
        </p:blipFill>
        <p:spPr>
          <a:xfrm>
            <a:off x="4684713" y="4471988"/>
            <a:ext cx="2084387" cy="1563687"/>
          </a:xfrm>
          <a:prstGeom prst="rect">
            <a:avLst/>
          </a:prstGeom>
          <a:noFill/>
          <a:ln w="9525">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642938" y="1171575"/>
          <a:ext cx="3805238" cy="1036638"/>
        </p:xfrm>
        <a:graphic>
          <a:graphicData uri="http://schemas.openxmlformats.org/drawingml/2006/table">
            <a:tbl>
              <a:tblPr firstRow="1" bandRow="1">
                <a:tableStyleId>{5C22544A-7EE6-4342-B048-85BDC9FD1C3A}</a:tableStyleId>
              </a:tblPr>
              <a:tblGrid>
                <a:gridCol w="3804920"/>
              </a:tblGrid>
              <a:tr h="1036320">
                <a:tc>
                  <a:txBody>
                    <a:bodyPr/>
                    <a:p>
                      <a:pPr>
                        <a:buNone/>
                      </a:pPr>
                      <a:r>
                        <a:rPr lang="en-US" altLang="zh-CN" sz="1800" dirty="0">
                          <a:solidFill>
                            <a:schemeClr val="tx1"/>
                          </a:solidFill>
                          <a:latin typeface="华文楷体" panose="02010600040101010101" pitchFamily="2" charset="-122"/>
                          <a:ea typeface="华文楷体" panose="02010600040101010101" pitchFamily="2" charset="-122"/>
                          <a:sym typeface="+mn-ea"/>
                        </a:rPr>
                        <a:t>4</a:t>
                      </a:r>
                      <a:r>
                        <a:rPr lang="zh-CN" altLang="en-US" sz="1800" dirty="0">
                          <a:solidFill>
                            <a:schemeClr val="tx1"/>
                          </a:solidFill>
                          <a:latin typeface="华文楷体" panose="02010600040101010101" pitchFamily="2" charset="-122"/>
                          <a:ea typeface="华文楷体" panose="02010600040101010101" pitchFamily="2" charset="-122"/>
                          <a:sym typeface="+mn-ea"/>
                        </a:rPr>
                        <a:t>、真空漏率检测工艺及设施</a:t>
                      </a:r>
                      <a:endParaRPr lang="zh-CN" altLang="en-US" sz="1800" dirty="0">
                        <a:solidFill>
                          <a:schemeClr val="tx1"/>
                        </a:solidFill>
                        <a:latin typeface="华文楷体" panose="02010600040101010101" pitchFamily="2" charset="-122"/>
                        <a:ea typeface="华文楷体" panose="02010600040101010101" pitchFamily="2" charset="-122"/>
                        <a:sym typeface="+mn-ea"/>
                      </a:endParaRPr>
                    </a:p>
                    <a:p>
                      <a:pPr>
                        <a:buNone/>
                      </a:pPr>
                      <a:endParaRPr lang="zh-CN" altLang="en-US" sz="800" dirty="0">
                        <a:solidFill>
                          <a:schemeClr val="tx2"/>
                        </a:solidFill>
                        <a:latin typeface="华文楷体" panose="02010600040101010101" pitchFamily="2" charset="-122"/>
                        <a:ea typeface="华文楷体" panose="02010600040101010101" pitchFamily="2" charset="-122"/>
                        <a:sym typeface="+mn-ea"/>
                      </a:endParaRPr>
                    </a:p>
                    <a:p>
                      <a:pPr>
                        <a:buNone/>
                      </a:pPr>
                      <a:r>
                        <a:rPr lang="zh-CN" altLang="en-US" sz="1600" dirty="0">
                          <a:solidFill>
                            <a:schemeClr val="bg1"/>
                          </a:solidFill>
                          <a:latin typeface="华文楷体" panose="02010600040101010101" pitchFamily="2" charset="-122"/>
                          <a:ea typeface="华文楷体" panose="02010600040101010101" pitchFamily="2" charset="-122"/>
                          <a:sym typeface="+mn-ea"/>
                        </a:rPr>
                        <a:t>微波真空行业通用的氦质谱检漏工艺，可检真空漏率小于</a:t>
                      </a:r>
                      <a:r>
                        <a:rPr lang="en-US" altLang="zh-CN" sz="1600" dirty="0">
                          <a:solidFill>
                            <a:schemeClr val="bg1"/>
                          </a:solidFill>
                          <a:latin typeface="华文楷体" panose="02010600040101010101" pitchFamily="2" charset="-122"/>
                          <a:ea typeface="华文楷体" panose="02010600040101010101" pitchFamily="2" charset="-122"/>
                          <a:sym typeface="+mn-ea"/>
                        </a:rPr>
                        <a:t>5</a:t>
                      </a:r>
                      <a:r>
                        <a:rPr lang="zh-CN" altLang="en-US" sz="1600" dirty="0">
                          <a:solidFill>
                            <a:schemeClr val="bg1"/>
                          </a:solidFill>
                          <a:latin typeface="华文楷体" panose="02010600040101010101" pitchFamily="2" charset="-122"/>
                          <a:ea typeface="华文楷体" panose="02010600040101010101" pitchFamily="2" charset="-122"/>
                          <a:sym typeface="+mn-ea"/>
                        </a:rPr>
                        <a:t>×10</a:t>
                      </a:r>
                      <a:r>
                        <a:rPr lang="zh-CN" altLang="en-US" sz="1600" baseline="30000" dirty="0">
                          <a:solidFill>
                            <a:schemeClr val="bg1"/>
                          </a:solidFill>
                          <a:latin typeface="华文楷体" panose="02010600040101010101" pitchFamily="2" charset="-122"/>
                          <a:ea typeface="华文楷体" panose="02010600040101010101" pitchFamily="2" charset="-122"/>
                          <a:sym typeface="+mn-ea"/>
                        </a:rPr>
                        <a:t>-1</a:t>
                      </a:r>
                      <a:r>
                        <a:rPr lang="en-US" altLang="zh-CN" sz="1600" baseline="30000" dirty="0">
                          <a:solidFill>
                            <a:schemeClr val="bg1"/>
                          </a:solidFill>
                          <a:latin typeface="华文楷体" panose="02010600040101010101" pitchFamily="2" charset="-122"/>
                          <a:ea typeface="华文楷体" panose="02010600040101010101" pitchFamily="2" charset="-122"/>
                          <a:sym typeface="+mn-ea"/>
                        </a:rPr>
                        <a:t>2</a:t>
                      </a:r>
                      <a:r>
                        <a:rPr lang="en-US" altLang="zh-CN" sz="1600" dirty="0">
                          <a:solidFill>
                            <a:schemeClr val="bg1"/>
                          </a:solidFill>
                          <a:latin typeface="华文楷体" panose="02010600040101010101" pitchFamily="2" charset="-122"/>
                          <a:ea typeface="华文楷体" panose="02010600040101010101" pitchFamily="2" charset="-122"/>
                          <a:sym typeface="+mn-ea"/>
                        </a:rPr>
                        <a:t>Pa</a:t>
                      </a:r>
                      <a:r>
                        <a:rPr lang="en-US" altLang="zh-CN" sz="1600" dirty="0">
                          <a:solidFill>
                            <a:schemeClr val="bg1"/>
                          </a:solidFill>
                          <a:latin typeface="Times New Roman" panose="02020603050405020304" pitchFamily="18" charset="0"/>
                          <a:ea typeface="华文楷体" panose="02010600040101010101" pitchFamily="2" charset="-122"/>
                          <a:cs typeface="Times New Roman" panose="02020603050405020304" pitchFamily="18" charset="0"/>
                          <a:sym typeface="+mn-ea"/>
                        </a:rPr>
                        <a:t>·m</a:t>
                      </a:r>
                      <a:r>
                        <a:rPr lang="en-US" altLang="zh-CN" sz="1600" baseline="30000" dirty="0">
                          <a:solidFill>
                            <a:schemeClr val="bg1"/>
                          </a:solidFill>
                          <a:latin typeface="Times New Roman" panose="02020603050405020304" pitchFamily="18" charset="0"/>
                          <a:ea typeface="华文楷体" panose="02010600040101010101" pitchFamily="2" charset="-122"/>
                          <a:cs typeface="Times New Roman" panose="02020603050405020304" pitchFamily="18" charset="0"/>
                          <a:sym typeface="+mn-ea"/>
                        </a:rPr>
                        <a:t>3</a:t>
                      </a:r>
                      <a:r>
                        <a:rPr lang="zh-CN" altLang="en-US" sz="1600" dirty="0">
                          <a:solidFill>
                            <a:schemeClr val="bg1"/>
                          </a:solidFill>
                          <a:latin typeface="华文楷体" panose="02010600040101010101" pitchFamily="2" charset="-122"/>
                          <a:ea typeface="华文楷体" panose="02010600040101010101" pitchFamily="2" charset="-122"/>
                          <a:sym typeface="+mn-ea"/>
                        </a:rPr>
                        <a:t>/s</a:t>
                      </a:r>
                      <a:endParaRPr lang="zh-CN" altLang="en-US" sz="1600" dirty="0">
                        <a:solidFill>
                          <a:schemeClr val="bg1"/>
                        </a:solidFill>
                        <a:latin typeface="华文楷体" panose="02010600040101010101" pitchFamily="2" charset="-122"/>
                        <a:ea typeface="华文楷体" panose="02010600040101010101" pitchFamily="2" charset="-122"/>
                        <a:sym typeface="+mn-ea"/>
                      </a:endParaRPr>
                    </a:p>
                  </a:txBody>
                  <a:tcPr/>
                </a:tc>
              </a:tr>
            </a:tbl>
          </a:graphicData>
        </a:graphic>
      </p:graphicFrame>
      <p:graphicFrame>
        <p:nvGraphicFramePr>
          <p:cNvPr id="3" name="表格 2"/>
          <p:cNvGraphicFramePr/>
          <p:nvPr/>
        </p:nvGraphicFramePr>
        <p:xfrm>
          <a:off x="4946650" y="1171575"/>
          <a:ext cx="3805238" cy="1036638"/>
        </p:xfrm>
        <a:graphic>
          <a:graphicData uri="http://schemas.openxmlformats.org/drawingml/2006/table">
            <a:tbl>
              <a:tblPr firstRow="1" bandRow="1">
                <a:tableStyleId>{5C22544A-7EE6-4342-B048-85BDC9FD1C3A}</a:tableStyleId>
              </a:tblPr>
              <a:tblGrid>
                <a:gridCol w="3804920"/>
              </a:tblGrid>
              <a:tr h="1036320">
                <a:tc>
                  <a:txBody>
                    <a:bodyPr/>
                    <a:p>
                      <a:pPr>
                        <a:buNone/>
                      </a:pPr>
                      <a:r>
                        <a:rPr lang="en-US" altLang="zh-CN" sz="1800" dirty="0">
                          <a:solidFill>
                            <a:schemeClr val="tx1"/>
                          </a:solidFill>
                          <a:latin typeface="华文楷体" panose="02010600040101010101" pitchFamily="2" charset="-122"/>
                          <a:ea typeface="华文楷体" panose="02010600040101010101" pitchFamily="2" charset="-122"/>
                          <a:sym typeface="+mn-ea"/>
                        </a:rPr>
                        <a:t>5</a:t>
                      </a:r>
                      <a:r>
                        <a:rPr lang="zh-CN" altLang="en-US" sz="1800" dirty="0">
                          <a:solidFill>
                            <a:schemeClr val="tx1"/>
                          </a:solidFill>
                          <a:latin typeface="华文楷体" panose="02010600040101010101" pitchFamily="2" charset="-122"/>
                          <a:ea typeface="华文楷体" panose="02010600040101010101" pitchFamily="2" charset="-122"/>
                          <a:sym typeface="+mn-ea"/>
                        </a:rPr>
                        <a:t>、陶瓷表面镀</a:t>
                      </a:r>
                      <a:r>
                        <a:rPr lang="en-US" altLang="zh-CN" sz="1800" dirty="0">
                          <a:solidFill>
                            <a:schemeClr val="tx1"/>
                          </a:solidFill>
                          <a:latin typeface="华文楷体" panose="02010600040101010101" pitchFamily="2" charset="-122"/>
                          <a:ea typeface="华文楷体" panose="02010600040101010101" pitchFamily="2" charset="-122"/>
                          <a:sym typeface="+mn-ea"/>
                        </a:rPr>
                        <a:t>TiN</a:t>
                      </a:r>
                      <a:r>
                        <a:rPr lang="zh-CN" altLang="en-US" sz="1800" dirty="0">
                          <a:solidFill>
                            <a:schemeClr val="tx1"/>
                          </a:solidFill>
                          <a:latin typeface="华文楷体" panose="02010600040101010101" pitchFamily="2" charset="-122"/>
                          <a:ea typeface="华文楷体" panose="02010600040101010101" pitchFamily="2" charset="-122"/>
                          <a:sym typeface="+mn-ea"/>
                        </a:rPr>
                        <a:t>膜工艺及设施</a:t>
                      </a:r>
                      <a:endParaRPr lang="zh-CN" altLang="en-US" sz="1800" dirty="0">
                        <a:solidFill>
                          <a:schemeClr val="tx1"/>
                        </a:solidFill>
                        <a:latin typeface="华文楷体" panose="02010600040101010101" pitchFamily="2" charset="-122"/>
                        <a:ea typeface="华文楷体" panose="02010600040101010101" pitchFamily="2" charset="-122"/>
                        <a:sym typeface="+mn-ea"/>
                      </a:endParaRPr>
                    </a:p>
                    <a:p>
                      <a:pPr>
                        <a:buNone/>
                      </a:pPr>
                      <a:endParaRPr lang="zh-CN" altLang="en-US" sz="800" dirty="0">
                        <a:solidFill>
                          <a:schemeClr val="tx2"/>
                        </a:solidFill>
                        <a:latin typeface="华文楷体" panose="02010600040101010101" pitchFamily="2" charset="-122"/>
                        <a:ea typeface="华文楷体" panose="02010600040101010101" pitchFamily="2" charset="-122"/>
                        <a:sym typeface="+mn-ea"/>
                      </a:endParaRPr>
                    </a:p>
                    <a:p>
                      <a:pPr>
                        <a:buNone/>
                      </a:pPr>
                      <a:r>
                        <a:rPr lang="zh-CN" altLang="en-US" sz="1600" dirty="0">
                          <a:solidFill>
                            <a:schemeClr val="bg1"/>
                          </a:solidFill>
                          <a:latin typeface="华文楷体" panose="02010600040101010101" pitchFamily="2" charset="-122"/>
                          <a:ea typeface="华文楷体" panose="02010600040101010101" pitchFamily="2" charset="-122"/>
                          <a:sym typeface="+mn-ea"/>
                        </a:rPr>
                        <a:t>在较高的真空环境下用电子束轰击TiN靶材，在陶瓷表面进行</a:t>
                      </a:r>
                      <a:r>
                        <a:rPr lang="en-US" altLang="zh-CN" sz="1600" dirty="0">
                          <a:solidFill>
                            <a:schemeClr val="bg1"/>
                          </a:solidFill>
                          <a:latin typeface="华文楷体" panose="02010600040101010101" pitchFamily="2" charset="-122"/>
                          <a:ea typeface="华文楷体" panose="02010600040101010101" pitchFamily="2" charset="-122"/>
                          <a:sym typeface="+mn-ea"/>
                        </a:rPr>
                        <a:t>TiN</a:t>
                      </a:r>
                      <a:r>
                        <a:rPr lang="zh-CN" altLang="en-US" sz="1600" dirty="0">
                          <a:solidFill>
                            <a:schemeClr val="bg1"/>
                          </a:solidFill>
                          <a:latin typeface="华文楷体" panose="02010600040101010101" pitchFamily="2" charset="-122"/>
                          <a:ea typeface="华文楷体" panose="02010600040101010101" pitchFamily="2" charset="-122"/>
                          <a:sym typeface="+mn-ea"/>
                        </a:rPr>
                        <a:t>镀膜的工艺能力</a:t>
                      </a:r>
                      <a:endParaRPr lang="zh-CN" altLang="en-US" sz="1600" dirty="0">
                        <a:solidFill>
                          <a:schemeClr val="bg1"/>
                        </a:solidFill>
                        <a:latin typeface="华文楷体" panose="02010600040101010101" pitchFamily="2" charset="-122"/>
                        <a:ea typeface="华文楷体" panose="02010600040101010101" pitchFamily="2" charset="-122"/>
                        <a:sym typeface="+mn-ea"/>
                      </a:endParaRPr>
                    </a:p>
                  </a:txBody>
                  <a:tcPr/>
                </a:tc>
              </a:tr>
            </a:tbl>
          </a:graphicData>
        </a:graphic>
      </p:graphicFrame>
      <p:graphicFrame>
        <p:nvGraphicFramePr>
          <p:cNvPr id="4" name="表格 3"/>
          <p:cNvGraphicFramePr/>
          <p:nvPr/>
        </p:nvGraphicFramePr>
        <p:xfrm>
          <a:off x="627063" y="4814888"/>
          <a:ext cx="3805238" cy="1050925"/>
        </p:xfrm>
        <a:graphic>
          <a:graphicData uri="http://schemas.openxmlformats.org/drawingml/2006/table">
            <a:tbl>
              <a:tblPr firstRow="1" bandRow="1">
                <a:tableStyleId>{5C22544A-7EE6-4342-B048-85BDC9FD1C3A}</a:tableStyleId>
              </a:tblPr>
              <a:tblGrid>
                <a:gridCol w="3804920"/>
              </a:tblGrid>
              <a:tr h="1050925">
                <a:tc>
                  <a:txBody>
                    <a:bodyPr/>
                    <a:p>
                      <a:pPr>
                        <a:buNone/>
                      </a:pPr>
                      <a:r>
                        <a:rPr lang="en-US" altLang="zh-CN" sz="1800" dirty="0">
                          <a:solidFill>
                            <a:schemeClr val="tx1"/>
                          </a:solidFill>
                          <a:latin typeface="华文楷体" panose="02010600040101010101" pitchFamily="2" charset="-122"/>
                          <a:ea typeface="华文楷体" panose="02010600040101010101" pitchFamily="2" charset="-122"/>
                          <a:sym typeface="+mn-ea"/>
                        </a:rPr>
                        <a:t>6</a:t>
                      </a:r>
                      <a:r>
                        <a:rPr lang="zh-CN" altLang="en-US" sz="1800" dirty="0">
                          <a:solidFill>
                            <a:schemeClr val="tx1"/>
                          </a:solidFill>
                          <a:latin typeface="华文楷体" panose="02010600040101010101" pitchFamily="2" charset="-122"/>
                          <a:ea typeface="华文楷体" panose="02010600040101010101" pitchFamily="2" charset="-122"/>
                          <a:sym typeface="+mn-ea"/>
                        </a:rPr>
                        <a:t>、组件超净清洗工艺</a:t>
                      </a:r>
                      <a:endParaRPr lang="zh-CN" altLang="en-US" sz="1800" dirty="0">
                        <a:solidFill>
                          <a:schemeClr val="tx1"/>
                        </a:solidFill>
                        <a:latin typeface="华文楷体" panose="02010600040101010101" pitchFamily="2" charset="-122"/>
                        <a:ea typeface="华文楷体" panose="02010600040101010101" pitchFamily="2" charset="-122"/>
                        <a:sym typeface="+mn-ea"/>
                      </a:endParaRPr>
                    </a:p>
                    <a:p>
                      <a:pPr>
                        <a:buNone/>
                      </a:pPr>
                      <a:endParaRPr lang="zh-CN" altLang="en-US" sz="800" dirty="0">
                        <a:solidFill>
                          <a:schemeClr val="tx2"/>
                        </a:solidFill>
                        <a:latin typeface="华文楷体" panose="02010600040101010101" pitchFamily="2" charset="-122"/>
                        <a:ea typeface="华文楷体" panose="02010600040101010101" pitchFamily="2" charset="-122"/>
                        <a:sym typeface="+mn-ea"/>
                      </a:endParaRPr>
                    </a:p>
                    <a:p>
                      <a:pPr>
                        <a:buNone/>
                      </a:pPr>
                      <a:r>
                        <a:rPr lang="zh-CN" altLang="en-US" sz="1600" dirty="0">
                          <a:solidFill>
                            <a:schemeClr val="bg1"/>
                          </a:solidFill>
                          <a:latin typeface="华文楷体" panose="02010600040101010101" pitchFamily="2" charset="-122"/>
                          <a:ea typeface="华文楷体" panose="02010600040101010101" pitchFamily="2" charset="-122"/>
                          <a:sym typeface="+mn-ea"/>
                        </a:rPr>
                        <a:t>利用超纯水（电阻率1</a:t>
                      </a:r>
                      <a:r>
                        <a:rPr lang="en-US" altLang="zh-CN" sz="1600" dirty="0">
                          <a:solidFill>
                            <a:schemeClr val="bg1"/>
                          </a:solidFill>
                          <a:latin typeface="华文楷体" panose="02010600040101010101" pitchFamily="2" charset="-122"/>
                          <a:ea typeface="华文楷体" panose="02010600040101010101" pitchFamily="2" charset="-122"/>
                          <a:sym typeface="+mn-ea"/>
                        </a:rPr>
                        <a:t>8</a:t>
                      </a:r>
                      <a:r>
                        <a:rPr lang="zh-CN" altLang="en-US" sz="1600" dirty="0">
                          <a:solidFill>
                            <a:schemeClr val="bg1"/>
                          </a:solidFill>
                          <a:latin typeface="华文楷体" panose="02010600040101010101" pitchFamily="2" charset="-122"/>
                          <a:ea typeface="华文楷体" panose="02010600040101010101" pitchFamily="2" charset="-122"/>
                          <a:sym typeface="+mn-ea"/>
                        </a:rPr>
                        <a:t>MΩ）对各产品组件进行超净清洗和冲淋工艺</a:t>
                      </a:r>
                      <a:endParaRPr lang="zh-CN" altLang="en-US" sz="1600" dirty="0">
                        <a:solidFill>
                          <a:schemeClr val="bg1"/>
                        </a:solidFill>
                        <a:latin typeface="华文楷体" panose="02010600040101010101" pitchFamily="2" charset="-122"/>
                        <a:ea typeface="华文楷体" panose="02010600040101010101" pitchFamily="2" charset="-122"/>
                        <a:sym typeface="+mn-ea"/>
                      </a:endParaRPr>
                    </a:p>
                  </a:txBody>
                  <a:tcPr/>
                </a:tc>
              </a:tr>
            </a:tbl>
          </a:graphicData>
        </a:graphic>
      </p:graphicFrame>
      <p:pic>
        <p:nvPicPr>
          <p:cNvPr id="50196" name="图片 6" descr="真空镀膜车间.JPG"/>
          <p:cNvPicPr>
            <a:picLocks noChangeAspect="1"/>
          </p:cNvPicPr>
          <p:nvPr/>
        </p:nvPicPr>
        <p:blipFill>
          <a:blip r:embed="rId1"/>
          <a:stretch>
            <a:fillRect/>
          </a:stretch>
        </p:blipFill>
        <p:spPr>
          <a:xfrm>
            <a:off x="5413375" y="2362200"/>
            <a:ext cx="2871788" cy="1938338"/>
          </a:xfrm>
          <a:prstGeom prst="rect">
            <a:avLst/>
          </a:prstGeom>
          <a:noFill/>
          <a:ln w="9525">
            <a:noFill/>
          </a:ln>
        </p:spPr>
      </p:pic>
      <p:pic>
        <p:nvPicPr>
          <p:cNvPr id="50197" name="内容占位符 6" descr="D:\民品\上海光源\工艺试验验证照片\清洗照片\微信图片_20190713100247.jpg"/>
          <p:cNvPicPr>
            <a:picLocks noChangeAspect="1"/>
          </p:cNvPicPr>
          <p:nvPr/>
        </p:nvPicPr>
        <p:blipFill>
          <a:blip r:embed="rId2"/>
          <a:stretch>
            <a:fillRect/>
          </a:stretch>
        </p:blipFill>
        <p:spPr>
          <a:xfrm>
            <a:off x="4662488" y="4587875"/>
            <a:ext cx="1946275" cy="1476375"/>
          </a:xfrm>
          <a:prstGeom prst="rect">
            <a:avLst/>
          </a:prstGeom>
          <a:noFill/>
          <a:ln w="9525">
            <a:noFill/>
          </a:ln>
        </p:spPr>
      </p:pic>
      <p:pic>
        <p:nvPicPr>
          <p:cNvPr id="50198" name="图片 9" descr="D:\民品\上海光源\工艺试验验证照片\清洗照片\微信图片_20190713100240.jpg"/>
          <p:cNvPicPr/>
          <p:nvPr/>
        </p:nvPicPr>
        <p:blipFill>
          <a:blip r:embed="rId3"/>
          <a:stretch>
            <a:fillRect/>
          </a:stretch>
        </p:blipFill>
        <p:spPr>
          <a:xfrm>
            <a:off x="6608763" y="4587875"/>
            <a:ext cx="1676400" cy="1476375"/>
          </a:xfrm>
          <a:prstGeom prst="rect">
            <a:avLst/>
          </a:prstGeom>
          <a:noFill/>
          <a:ln w="9525">
            <a:noFill/>
          </a:ln>
        </p:spPr>
      </p:pic>
      <p:sp>
        <p:nvSpPr>
          <p:cNvPr id="50199" name="标题 1"/>
          <p:cNvSpPr>
            <a:spLocks noGrp="1"/>
          </p:cNvSpPr>
          <p:nvPr>
            <p:ph type="title"/>
          </p:nvPr>
        </p:nvSpPr>
        <p:spPr>
          <a:xfrm>
            <a:off x="642938" y="0"/>
            <a:ext cx="7497762" cy="796925"/>
          </a:xfrm>
        </p:spPr>
        <p:txBody>
          <a:bodyPr vert="horz" wrap="square" lIns="0" tIns="45720" rIns="0" bIns="0" anchor="b" anchorCtr="0"/>
          <a:p>
            <a:r>
              <a:rPr lang="zh-CN" altLang="en-US" sz="3600" dirty="0"/>
              <a:t>其他微波真空产品通用工艺和设施</a:t>
            </a:r>
            <a:endParaRPr lang="zh-CN" altLang="en-US" sz="3600" dirty="0"/>
          </a:p>
        </p:txBody>
      </p:sp>
      <p:pic>
        <p:nvPicPr>
          <p:cNvPr id="20" name="图片 20" descr="微信图片_202204111035165"/>
          <p:cNvPicPr>
            <a:picLocks noChangeAspect="1"/>
          </p:cNvPicPr>
          <p:nvPr/>
        </p:nvPicPr>
        <p:blipFill>
          <a:blip r:embed="rId4"/>
          <a:srcRect t="21568" b="2646"/>
          <a:stretch>
            <a:fillRect/>
          </a:stretch>
        </p:blipFill>
        <p:spPr>
          <a:xfrm>
            <a:off x="892175" y="2362200"/>
            <a:ext cx="3293745" cy="193865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642938" y="1171575"/>
          <a:ext cx="3867150" cy="1036638"/>
        </p:xfrm>
        <a:graphic>
          <a:graphicData uri="http://schemas.openxmlformats.org/drawingml/2006/table">
            <a:tbl>
              <a:tblPr firstRow="1" bandRow="1">
                <a:tableStyleId>{5C22544A-7EE6-4342-B048-85BDC9FD1C3A}</a:tableStyleId>
              </a:tblPr>
              <a:tblGrid>
                <a:gridCol w="3867150"/>
              </a:tblGrid>
              <a:tr h="1036320">
                <a:tc>
                  <a:txBody>
                    <a:bodyPr/>
                    <a:p>
                      <a:pPr>
                        <a:buNone/>
                      </a:pPr>
                      <a:r>
                        <a:rPr lang="en-US" altLang="zh-CN" sz="1800" dirty="0">
                          <a:solidFill>
                            <a:schemeClr val="tx1"/>
                          </a:solidFill>
                          <a:latin typeface="华文楷体" panose="02010600040101010101" pitchFamily="2" charset="-122"/>
                          <a:ea typeface="华文楷体" panose="02010600040101010101" pitchFamily="2" charset="-122"/>
                          <a:sym typeface="+mn-ea"/>
                        </a:rPr>
                        <a:t>7</a:t>
                      </a:r>
                      <a:r>
                        <a:rPr lang="zh-CN" altLang="en-US" sz="1800" dirty="0">
                          <a:solidFill>
                            <a:schemeClr val="tx1"/>
                          </a:solidFill>
                          <a:latin typeface="华文楷体" panose="02010600040101010101" pitchFamily="2" charset="-122"/>
                          <a:ea typeface="华文楷体" panose="02010600040101010101" pitchFamily="2" charset="-122"/>
                          <a:sym typeface="+mn-ea"/>
                        </a:rPr>
                        <a:t>、氮气吹扫工艺及设施</a:t>
                      </a:r>
                      <a:endParaRPr lang="zh-CN" altLang="en-US" sz="1800" dirty="0">
                        <a:solidFill>
                          <a:schemeClr val="tx1"/>
                        </a:solidFill>
                        <a:latin typeface="华文楷体" panose="02010600040101010101" pitchFamily="2" charset="-122"/>
                        <a:ea typeface="华文楷体" panose="02010600040101010101" pitchFamily="2" charset="-122"/>
                        <a:sym typeface="+mn-ea"/>
                      </a:endParaRPr>
                    </a:p>
                    <a:p>
                      <a:pPr>
                        <a:buNone/>
                      </a:pPr>
                      <a:endParaRPr lang="zh-CN" altLang="en-US" sz="800" dirty="0">
                        <a:solidFill>
                          <a:schemeClr val="tx2"/>
                        </a:solidFill>
                        <a:latin typeface="华文楷体" panose="02010600040101010101" pitchFamily="2" charset="-122"/>
                        <a:ea typeface="华文楷体" panose="02010600040101010101" pitchFamily="2" charset="-122"/>
                        <a:sym typeface="+mn-ea"/>
                      </a:endParaRPr>
                    </a:p>
                    <a:p>
                      <a:pPr>
                        <a:buNone/>
                      </a:pPr>
                      <a:r>
                        <a:rPr lang="zh-CN" altLang="en-US" sz="1600" dirty="0">
                          <a:solidFill>
                            <a:schemeClr val="bg1"/>
                          </a:solidFill>
                          <a:latin typeface="华文楷体" panose="02010600040101010101" pitchFamily="2" charset="-122"/>
                          <a:ea typeface="华文楷体" panose="02010600040101010101" pitchFamily="2" charset="-122"/>
                          <a:sym typeface="+mn-ea"/>
                        </a:rPr>
                        <a:t>用过滤的去离子氮气对组件进行吹扫，并利用尘埃粒子计数器进行检测</a:t>
                      </a:r>
                      <a:endParaRPr lang="zh-CN" altLang="en-US" sz="1600" dirty="0">
                        <a:solidFill>
                          <a:schemeClr val="bg1"/>
                        </a:solidFill>
                        <a:latin typeface="华文楷体" panose="02010600040101010101" pitchFamily="2" charset="-122"/>
                        <a:ea typeface="华文楷体" panose="02010600040101010101" pitchFamily="2" charset="-122"/>
                        <a:sym typeface="+mn-ea"/>
                      </a:endParaRPr>
                    </a:p>
                  </a:txBody>
                  <a:tcPr/>
                </a:tc>
              </a:tr>
            </a:tbl>
          </a:graphicData>
        </a:graphic>
      </p:graphicFrame>
      <p:graphicFrame>
        <p:nvGraphicFramePr>
          <p:cNvPr id="3" name="表格 2"/>
          <p:cNvGraphicFramePr/>
          <p:nvPr/>
        </p:nvGraphicFramePr>
        <p:xfrm>
          <a:off x="4946650" y="1171575"/>
          <a:ext cx="3890963" cy="1036638"/>
        </p:xfrm>
        <a:graphic>
          <a:graphicData uri="http://schemas.openxmlformats.org/drawingml/2006/table">
            <a:tbl>
              <a:tblPr firstRow="1" bandRow="1">
                <a:tableStyleId>{5C22544A-7EE6-4342-B048-85BDC9FD1C3A}</a:tableStyleId>
              </a:tblPr>
              <a:tblGrid>
                <a:gridCol w="3890645"/>
              </a:tblGrid>
              <a:tr h="1036320">
                <a:tc>
                  <a:txBody>
                    <a:bodyPr/>
                    <a:p>
                      <a:pPr>
                        <a:buNone/>
                      </a:pPr>
                      <a:r>
                        <a:rPr lang="en-US" altLang="zh-CN" sz="1800" dirty="0">
                          <a:solidFill>
                            <a:schemeClr val="tx1"/>
                          </a:solidFill>
                          <a:latin typeface="华文楷体" panose="02010600040101010101" pitchFamily="2" charset="-122"/>
                          <a:ea typeface="华文楷体" panose="02010600040101010101" pitchFamily="2" charset="-122"/>
                          <a:sym typeface="+mn-ea"/>
                        </a:rPr>
                        <a:t>8</a:t>
                      </a:r>
                      <a:r>
                        <a:rPr lang="zh-CN" altLang="en-US" sz="1800" dirty="0">
                          <a:solidFill>
                            <a:schemeClr val="tx1"/>
                          </a:solidFill>
                          <a:latin typeface="华文楷体" panose="02010600040101010101" pitchFamily="2" charset="-122"/>
                          <a:ea typeface="华文楷体" panose="02010600040101010101" pitchFamily="2" charset="-122"/>
                          <a:sym typeface="+mn-ea"/>
                        </a:rPr>
                        <a:t>、烘烤除气工艺及设施</a:t>
                      </a:r>
                      <a:endParaRPr lang="zh-CN" altLang="en-US" sz="1800" dirty="0">
                        <a:solidFill>
                          <a:schemeClr val="tx1"/>
                        </a:solidFill>
                        <a:latin typeface="华文楷体" panose="02010600040101010101" pitchFamily="2" charset="-122"/>
                        <a:ea typeface="华文楷体" panose="02010600040101010101" pitchFamily="2" charset="-122"/>
                        <a:sym typeface="+mn-ea"/>
                      </a:endParaRPr>
                    </a:p>
                    <a:p>
                      <a:pPr>
                        <a:buNone/>
                      </a:pPr>
                      <a:endParaRPr lang="zh-CN" altLang="en-US" sz="800" dirty="0">
                        <a:solidFill>
                          <a:schemeClr val="tx2"/>
                        </a:solidFill>
                        <a:latin typeface="华文楷体" panose="02010600040101010101" pitchFamily="2" charset="-122"/>
                        <a:ea typeface="华文楷体" panose="02010600040101010101" pitchFamily="2" charset="-122"/>
                        <a:sym typeface="+mn-ea"/>
                      </a:endParaRPr>
                    </a:p>
                    <a:p>
                      <a:pPr>
                        <a:buNone/>
                      </a:pPr>
                      <a:r>
                        <a:rPr lang="zh-CN" altLang="en-US" sz="1600" dirty="0">
                          <a:solidFill>
                            <a:schemeClr val="bg1"/>
                          </a:solidFill>
                          <a:latin typeface="华文楷体" panose="02010600040101010101" pitchFamily="2" charset="-122"/>
                          <a:ea typeface="华文楷体" panose="02010600040101010101" pitchFamily="2" charset="-122"/>
                          <a:sym typeface="+mn-ea"/>
                        </a:rPr>
                        <a:t>对微波真空器件可进行高温烘烤除气，并利用残余气体分析仪（RGA）进行检测</a:t>
                      </a:r>
                      <a:endParaRPr lang="zh-CN" altLang="en-US" sz="1600" dirty="0">
                        <a:solidFill>
                          <a:schemeClr val="bg1"/>
                        </a:solidFill>
                        <a:latin typeface="华文楷体" panose="02010600040101010101" pitchFamily="2" charset="-122"/>
                        <a:ea typeface="华文楷体" panose="02010600040101010101" pitchFamily="2" charset="-122"/>
                        <a:sym typeface="+mn-ea"/>
                      </a:endParaRPr>
                    </a:p>
                  </a:txBody>
                  <a:tcPr/>
                </a:tc>
              </a:tr>
            </a:tbl>
          </a:graphicData>
        </a:graphic>
      </p:graphicFrame>
      <p:graphicFrame>
        <p:nvGraphicFramePr>
          <p:cNvPr id="4" name="表格 3"/>
          <p:cNvGraphicFramePr/>
          <p:nvPr/>
        </p:nvGraphicFramePr>
        <p:xfrm>
          <a:off x="627063" y="4814888"/>
          <a:ext cx="3805238" cy="1050925"/>
        </p:xfrm>
        <a:graphic>
          <a:graphicData uri="http://schemas.openxmlformats.org/drawingml/2006/table">
            <a:tbl>
              <a:tblPr firstRow="1" bandRow="1">
                <a:tableStyleId>{5C22544A-7EE6-4342-B048-85BDC9FD1C3A}</a:tableStyleId>
              </a:tblPr>
              <a:tblGrid>
                <a:gridCol w="3804920"/>
              </a:tblGrid>
              <a:tr h="1050925">
                <a:tc>
                  <a:txBody>
                    <a:bodyPr/>
                    <a:p>
                      <a:pPr>
                        <a:buNone/>
                      </a:pPr>
                      <a:r>
                        <a:rPr lang="en-US" altLang="zh-CN" sz="1800" dirty="0">
                          <a:solidFill>
                            <a:schemeClr val="tx1"/>
                          </a:solidFill>
                          <a:latin typeface="华文楷体" panose="02010600040101010101" pitchFamily="2" charset="-122"/>
                          <a:ea typeface="华文楷体" panose="02010600040101010101" pitchFamily="2" charset="-122"/>
                          <a:sym typeface="+mn-ea"/>
                        </a:rPr>
                        <a:t>9</a:t>
                      </a:r>
                      <a:r>
                        <a:rPr lang="zh-CN" altLang="en-US" sz="1800" dirty="0">
                          <a:solidFill>
                            <a:schemeClr val="tx1"/>
                          </a:solidFill>
                          <a:latin typeface="华文楷体" panose="02010600040101010101" pitchFamily="2" charset="-122"/>
                          <a:ea typeface="华文楷体" panose="02010600040101010101" pitchFamily="2" charset="-122"/>
                          <a:sym typeface="+mn-ea"/>
                        </a:rPr>
                        <a:t>、测试老炼工艺及设施</a:t>
                      </a:r>
                      <a:endParaRPr lang="zh-CN" altLang="en-US" sz="1800" dirty="0">
                        <a:solidFill>
                          <a:schemeClr val="tx1"/>
                        </a:solidFill>
                        <a:latin typeface="华文楷体" panose="02010600040101010101" pitchFamily="2" charset="-122"/>
                        <a:ea typeface="华文楷体" panose="02010600040101010101" pitchFamily="2" charset="-122"/>
                        <a:sym typeface="+mn-ea"/>
                      </a:endParaRPr>
                    </a:p>
                    <a:p>
                      <a:pPr>
                        <a:buNone/>
                      </a:pPr>
                      <a:endParaRPr lang="zh-CN" altLang="en-US" sz="800" dirty="0">
                        <a:solidFill>
                          <a:schemeClr val="tx2"/>
                        </a:solidFill>
                        <a:latin typeface="华文楷体" panose="02010600040101010101" pitchFamily="2" charset="-122"/>
                        <a:ea typeface="华文楷体" panose="02010600040101010101" pitchFamily="2" charset="-122"/>
                        <a:sym typeface="+mn-ea"/>
                      </a:endParaRPr>
                    </a:p>
                    <a:p>
                      <a:pPr>
                        <a:buNone/>
                      </a:pPr>
                      <a:r>
                        <a:rPr lang="zh-CN" altLang="en-US" sz="1800" dirty="0">
                          <a:solidFill>
                            <a:schemeClr val="bg1"/>
                          </a:solidFill>
                          <a:latin typeface="华文楷体" panose="02010600040101010101" pitchFamily="2" charset="-122"/>
                          <a:ea typeface="华文楷体" panose="02010600040101010101" pitchFamily="2" charset="-122"/>
                          <a:sym typeface="+mn-ea"/>
                        </a:rPr>
                        <a:t>可对产品进行脉冲和连续波功率老炼，并进行相关功率参数测试</a:t>
                      </a:r>
                      <a:endParaRPr lang="zh-CN" altLang="en-US" sz="1600" dirty="0">
                        <a:solidFill>
                          <a:schemeClr val="bg1"/>
                        </a:solidFill>
                        <a:latin typeface="华文楷体" panose="02010600040101010101" pitchFamily="2" charset="-122"/>
                        <a:ea typeface="华文楷体" panose="02010600040101010101" pitchFamily="2" charset="-122"/>
                        <a:sym typeface="+mn-ea"/>
                      </a:endParaRPr>
                    </a:p>
                  </a:txBody>
                  <a:tcPr/>
                </a:tc>
              </a:tr>
            </a:tbl>
          </a:graphicData>
        </a:graphic>
      </p:graphicFrame>
      <p:pic>
        <p:nvPicPr>
          <p:cNvPr id="51219" name="图片 65" descr="微信图片_202004090925434"/>
          <p:cNvPicPr>
            <a:picLocks noChangeAspect="1"/>
          </p:cNvPicPr>
          <p:nvPr/>
        </p:nvPicPr>
        <p:blipFill>
          <a:blip r:embed="rId1"/>
          <a:stretch>
            <a:fillRect/>
          </a:stretch>
        </p:blipFill>
        <p:spPr>
          <a:xfrm>
            <a:off x="5137150" y="2389188"/>
            <a:ext cx="1485900" cy="2025650"/>
          </a:xfrm>
          <a:prstGeom prst="rect">
            <a:avLst/>
          </a:prstGeom>
          <a:noFill/>
          <a:ln w="9525">
            <a:noFill/>
          </a:ln>
        </p:spPr>
      </p:pic>
      <p:pic>
        <p:nvPicPr>
          <p:cNvPr id="51220" name="图片 1095" descr="微信图片_20201203134109"/>
          <p:cNvPicPr>
            <a:picLocks noChangeAspect="1"/>
          </p:cNvPicPr>
          <p:nvPr/>
        </p:nvPicPr>
        <p:blipFill>
          <a:blip r:embed="rId2"/>
          <a:srcRect t="6718" r="5785"/>
          <a:stretch>
            <a:fillRect/>
          </a:stretch>
        </p:blipFill>
        <p:spPr>
          <a:xfrm>
            <a:off x="6623050" y="2389188"/>
            <a:ext cx="1804988" cy="1255712"/>
          </a:xfrm>
          <a:prstGeom prst="rect">
            <a:avLst/>
          </a:prstGeom>
          <a:noFill/>
          <a:ln w="9525">
            <a:noFill/>
          </a:ln>
        </p:spPr>
      </p:pic>
      <p:pic>
        <p:nvPicPr>
          <p:cNvPr id="51221" name="图片 99" descr="微信图片_20210507150616"/>
          <p:cNvPicPr>
            <a:picLocks noChangeAspect="1"/>
          </p:cNvPicPr>
          <p:nvPr/>
        </p:nvPicPr>
        <p:blipFill>
          <a:blip r:embed="rId3"/>
          <a:srcRect t="17307" b="10651"/>
          <a:stretch>
            <a:fillRect/>
          </a:stretch>
        </p:blipFill>
        <p:spPr>
          <a:xfrm>
            <a:off x="6623050" y="3589338"/>
            <a:ext cx="1804988" cy="825500"/>
          </a:xfrm>
          <a:prstGeom prst="rect">
            <a:avLst/>
          </a:prstGeom>
          <a:noFill/>
          <a:ln w="9525">
            <a:noFill/>
          </a:ln>
        </p:spPr>
      </p:pic>
      <p:pic>
        <p:nvPicPr>
          <p:cNvPr id="51222" name="图片 11"/>
          <p:cNvPicPr>
            <a:picLocks noChangeAspect="1"/>
          </p:cNvPicPr>
          <p:nvPr/>
        </p:nvPicPr>
        <p:blipFill>
          <a:blip r:embed="rId4"/>
          <a:srcRect l="11148"/>
          <a:stretch>
            <a:fillRect/>
          </a:stretch>
        </p:blipFill>
        <p:spPr>
          <a:xfrm>
            <a:off x="4946650" y="4630738"/>
            <a:ext cx="1887538" cy="1401762"/>
          </a:xfrm>
          <a:prstGeom prst="rect">
            <a:avLst/>
          </a:prstGeom>
          <a:noFill/>
          <a:ln w="9525">
            <a:noFill/>
          </a:ln>
        </p:spPr>
      </p:pic>
      <p:pic>
        <p:nvPicPr>
          <p:cNvPr id="51223" name="图片 12"/>
          <p:cNvPicPr>
            <a:picLocks noChangeAspect="1"/>
          </p:cNvPicPr>
          <p:nvPr/>
        </p:nvPicPr>
        <p:blipFill>
          <a:blip r:embed="rId5"/>
          <a:srcRect t="32150" b="32092"/>
          <a:stretch>
            <a:fillRect/>
          </a:stretch>
        </p:blipFill>
        <p:spPr>
          <a:xfrm>
            <a:off x="6762750" y="4630738"/>
            <a:ext cx="1858963" cy="1401762"/>
          </a:xfrm>
          <a:prstGeom prst="rect">
            <a:avLst/>
          </a:prstGeom>
          <a:noFill/>
          <a:ln w="9525">
            <a:noFill/>
          </a:ln>
        </p:spPr>
      </p:pic>
      <p:pic>
        <p:nvPicPr>
          <p:cNvPr id="51224" name="图片 13"/>
          <p:cNvPicPr>
            <a:picLocks noChangeAspect="1"/>
          </p:cNvPicPr>
          <p:nvPr/>
        </p:nvPicPr>
        <p:blipFill>
          <a:blip r:embed="rId6"/>
          <a:stretch>
            <a:fillRect/>
          </a:stretch>
        </p:blipFill>
        <p:spPr>
          <a:xfrm>
            <a:off x="909638" y="2359025"/>
            <a:ext cx="1420812" cy="1939925"/>
          </a:xfrm>
          <a:prstGeom prst="rect">
            <a:avLst/>
          </a:prstGeom>
          <a:noFill/>
          <a:ln w="9525">
            <a:noFill/>
          </a:ln>
        </p:spPr>
      </p:pic>
      <p:pic>
        <p:nvPicPr>
          <p:cNvPr id="51225" name="图片 14" descr="IMG_20220716_092151"/>
          <p:cNvPicPr>
            <a:picLocks noChangeAspect="1"/>
          </p:cNvPicPr>
          <p:nvPr/>
        </p:nvPicPr>
        <p:blipFill>
          <a:blip r:embed="rId7"/>
          <a:stretch>
            <a:fillRect/>
          </a:stretch>
        </p:blipFill>
        <p:spPr>
          <a:xfrm>
            <a:off x="2325688" y="2359025"/>
            <a:ext cx="1420812" cy="1939925"/>
          </a:xfrm>
          <a:prstGeom prst="rect">
            <a:avLst/>
          </a:prstGeom>
          <a:noFill/>
          <a:ln w="9525">
            <a:noFill/>
          </a:ln>
        </p:spPr>
      </p:pic>
      <p:sp>
        <p:nvSpPr>
          <p:cNvPr id="51226" name="标题 1"/>
          <p:cNvSpPr>
            <a:spLocks noGrp="1"/>
          </p:cNvSpPr>
          <p:nvPr>
            <p:ph type="title"/>
          </p:nvPr>
        </p:nvSpPr>
        <p:spPr>
          <a:xfrm>
            <a:off x="642938" y="0"/>
            <a:ext cx="7497762" cy="796925"/>
          </a:xfrm>
        </p:spPr>
        <p:txBody>
          <a:bodyPr vert="horz" wrap="square" lIns="0" tIns="45720" rIns="0" bIns="0" anchor="b" anchorCtr="0"/>
          <a:p>
            <a:r>
              <a:rPr lang="zh-CN" altLang="en-US" sz="3600" dirty="0"/>
              <a:t>其他微波真空产品通用工艺和设施</a:t>
            </a:r>
            <a:endParaRPr lang="zh-CN" altLang="en-US" sz="3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4274" name="Picture 2"/>
          <p:cNvPicPr>
            <a:picLocks noChangeAspect="1" noChangeArrowheads="1"/>
          </p:cNvPicPr>
          <p:nvPr/>
        </p:nvPicPr>
        <p:blipFill>
          <a:blip r:embed="rId1">
            <a:lum bright="19998"/>
          </a:blip>
          <a:srcRect t="13194" r="52685" b="7638"/>
          <a:stretch>
            <a:fillRect/>
          </a:stretch>
        </p:blipFill>
        <p:spPr bwMode="auto">
          <a:xfrm>
            <a:off x="0" y="1285875"/>
            <a:ext cx="9144000" cy="5572125"/>
          </a:xfrm>
          <a:prstGeom prst="rect">
            <a:avLst/>
          </a:prstGeom>
          <a:ln>
            <a:noFill/>
          </a:ln>
          <a:effectLst>
            <a:outerShdw blurRad="292100" dist="139700" dir="2700000" algn="tl" rotWithShape="0">
              <a:srgbClr val="333333">
                <a:alpha val="65000"/>
              </a:srgbClr>
            </a:outerShdw>
          </a:effectLst>
        </p:spPr>
      </p:pic>
      <p:sp>
        <p:nvSpPr>
          <p:cNvPr id="3" name="内容占位符 2"/>
          <p:cNvSpPr>
            <a:spLocks noGrp="1"/>
          </p:cNvSpPr>
          <p:nvPr>
            <p:ph idx="1"/>
          </p:nvPr>
        </p:nvSpPr>
        <p:spPr bwMode="auto">
          <a:xfrm>
            <a:off x="428596" y="1285860"/>
            <a:ext cx="7498077" cy="2428892"/>
          </a:xfrm>
          <a:ln>
            <a:miter lim="800000"/>
          </a:ln>
          <a:effectLst/>
          <a:sp3d prstMaterial="plastic"/>
        </p:spPr>
        <p:txBody>
          <a:bodyPr vert="horz" wrap="square" lIns="91440" tIns="45720" rIns="91440" bIns="45720" numCol="1" anchor="t" anchorCtr="0" compatLnSpc="1">
            <a:noAutofit/>
            <a:scene3d>
              <a:camera prst="perspectiveLeft"/>
              <a:lightRig rig="contrasting" dir="t">
                <a:rot lat="0" lon="0" rev="4500000"/>
              </a:lightRig>
            </a:scene3d>
            <a:sp3d contourW="6350" prstMaterial="metal">
              <a:bevelT w="127000" h="31750" prst="relaxedInset"/>
              <a:contourClr>
                <a:schemeClr val="accent1">
                  <a:shade val="75000"/>
                </a:schemeClr>
              </a:contourClr>
            </a:sp3d>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panose="05020102010507070707"/>
              <a:buNone/>
              <a:defRPr/>
            </a:pPr>
            <a:r>
              <a:rPr kumimoji="0" lang="zh-CN" altLang="en-US" sz="13800" b="1" i="0" u="none" strike="noStrike" kern="1200" cap="all" spc="0"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华文行楷" panose="02010800040101010101" pitchFamily="2" charset="-122"/>
                <a:ea typeface="华文行楷" panose="02010800040101010101" pitchFamily="2" charset="-122"/>
                <a:cs typeface="+mn-cs"/>
              </a:rPr>
              <a:t>谢谢</a:t>
            </a:r>
            <a:endParaRPr kumimoji="0" lang="zh-CN" altLang="en-US" sz="138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华文行楷" panose="02010800040101010101" pitchFamily="2" charset="-122"/>
              <a:ea typeface="华文行楷" panose="02010800040101010101" pitchFamily="2" charset="-122"/>
              <a:cs typeface="+mn-cs"/>
            </a:endParaRPr>
          </a:p>
        </p:txBody>
      </p:sp>
      <p:sp>
        <p:nvSpPr>
          <p:cNvPr id="12294" name="TextBox 13"/>
          <p:cNvSpPr txBox="1"/>
          <p:nvPr/>
        </p:nvSpPr>
        <p:spPr>
          <a:xfrm>
            <a:off x="7050405" y="6461760"/>
            <a:ext cx="1984375" cy="337185"/>
          </a:xfrm>
          <a:prstGeom prst="rect">
            <a:avLst/>
          </a:prstGeom>
          <a:solidFill>
            <a:schemeClr val="accent2"/>
          </a:solidFill>
          <a:ln w="9525">
            <a:noFill/>
          </a:ln>
        </p:spPr>
        <p:txBody>
          <a:bodyPr wrap="square" anchor="t" anchorCtr="0">
            <a:spAutoFit/>
          </a:bodyPr>
          <a:p>
            <a:pPr algn="dist"/>
            <a:r>
              <a:rPr lang="zh-CN" altLang="en-US" sz="1600" b="1" dirty="0">
                <a:solidFill>
                  <a:schemeClr val="bg1"/>
                </a:solidFill>
                <a:latin typeface="华文楷体" panose="02010600040101010101" pitchFamily="2" charset="-122"/>
                <a:ea typeface="华文楷体" panose="02010600040101010101" pitchFamily="2" charset="-122"/>
                <a:cs typeface="华文楷体" panose="02010600040101010101" pitchFamily="2" charset="-122"/>
              </a:rPr>
              <a:t>坚守初心 拼搏创新</a:t>
            </a:r>
            <a:endParaRPr lang="zh-CN" altLang="en-US" sz="1600" b="1" dirty="0">
              <a:solidFill>
                <a:schemeClr val="bg1"/>
              </a:solidFill>
              <a:latin typeface="华文楷体" panose="02010600040101010101" pitchFamily="2" charset="-122"/>
              <a:ea typeface="华文楷体" panose="02010600040101010101" pitchFamily="2" charset="-122"/>
              <a:cs typeface="华文楷体" panose="02010600040101010101" pitchFamily="2" charset="-122"/>
            </a:endParaRPr>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176_1*b*1"/>
  <p:tag name="KSO_WM_TEMPLATE_CATEGORY" val="custom"/>
  <p:tag name="KSO_WM_TEMPLATE_INDEX" val="20205176"/>
  <p:tag name="KSO_WM_UNIT_LAYERLEVEL" val="1"/>
  <p:tag name="KSO_WM_TAG_VERSION" val="1.0"/>
  <p:tag name="KSO_WM_BEAUTIFY_FLAG" val="#wm#"/>
</p:tagLst>
</file>

<file path=ppt/theme/theme1.xml><?xml version="1.0" encoding="utf-8"?>
<a:theme xmlns:a="http://schemas.openxmlformats.org/drawingml/2006/main" name="主题2">
  <a:themeElements>
    <a:clrScheme name="自定义 2">
      <a:dk1>
        <a:sysClr val="windowText" lastClr="000000"/>
      </a:dk1>
      <a:lt1>
        <a:sysClr val="window" lastClr="FFFFFF"/>
      </a:lt1>
      <a:dk2>
        <a:srgbClr val="FF0000"/>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70C0">
            <a:alpha val="34000"/>
          </a:srgbClr>
        </a:solidFill>
      </a:spPr>
      <a:bodyPr wrap="square">
        <a:spAutoFit/>
      </a:bodyPr>
      <a:lstStyle>
        <a:defPPr marL="285750" indent="-285750" algn="just">
          <a:lnSpc>
            <a:spcPct val="150000"/>
          </a:lnSpc>
          <a:buFont typeface="Wingdings" panose="05000000000000000000" pitchFamily="2" charset="2"/>
          <a:buChar char="l"/>
          <a:defRPr sz="2000" dirty="0" smtClean="0">
            <a:solidFill>
              <a:srgbClr val="0000FF"/>
            </a:solidFill>
            <a:latin typeface="Times New Roman" panose="02020603050405020304" pitchFamily="18" charset="0"/>
            <a:ea typeface="微软雅黑" panose="020B0503020204020204" pitchFamily="34" charset="-122"/>
          </a:defRPr>
        </a:defPPr>
      </a:lstStyle>
    </a:spDef>
    <a:lnDef>
      <a:spPr bwMode="auto">
        <a:ln>
          <a:solidFill>
            <a:srgbClr val="FF0000"/>
          </a:solidFill>
          <a:headEnd type="none" w="med" len="med"/>
          <a:tailEnd type="triangle" w="med" len="med"/>
        </a:ln>
      </a:spPr>
      <a:bodyPr/>
      <a:lstStyle/>
      <a:style>
        <a:lnRef idx="3">
          <a:schemeClr val="accent2"/>
        </a:lnRef>
        <a:fillRef idx="0">
          <a:schemeClr val="accent2"/>
        </a:fillRef>
        <a:effectRef idx="2">
          <a:schemeClr val="accent2"/>
        </a:effectRef>
        <a:fontRef idx="minor">
          <a:schemeClr val="tx1"/>
        </a:fontRef>
      </a:style>
    </a:lnDef>
  </a:objectDefaults>
  <a:extraClrSchemeLst>
    <a:extraClrScheme>
      <a:clrScheme name="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主题2</Template>
  <TotalTime>0</TotalTime>
  <Words>5895</Words>
  <Application>WPS 演示</Application>
  <PresentationFormat>全屏显示(4:3)</PresentationFormat>
  <Paragraphs>1108</Paragraphs>
  <Slides>39</Slides>
  <Notes>8</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39</vt:i4>
      </vt:variant>
    </vt:vector>
  </HeadingPairs>
  <TitlesOfParts>
    <vt:vector size="59" baseType="lpstr">
      <vt:lpstr>Arial</vt:lpstr>
      <vt:lpstr>宋体</vt:lpstr>
      <vt:lpstr>Wingdings</vt:lpstr>
      <vt:lpstr>Calibri</vt:lpstr>
      <vt:lpstr>Times New Roman</vt:lpstr>
      <vt:lpstr>微软雅黑</vt:lpstr>
      <vt:lpstr>黑体</vt:lpstr>
      <vt:lpstr>隶书</vt:lpstr>
      <vt:lpstr>Wingdings</vt:lpstr>
      <vt:lpstr>华文楷体</vt:lpstr>
      <vt:lpstr>华文行楷</vt:lpstr>
      <vt:lpstr>Arial Unicode MS</vt:lpstr>
      <vt:lpstr>Constantia</vt:lpstr>
      <vt:lpstr>Times New Roman</vt:lpstr>
      <vt:lpstr>Arial</vt:lpstr>
      <vt:lpstr>楷体</vt:lpstr>
      <vt:lpstr>Symbol</vt:lpstr>
      <vt:lpstr>Wingdings 2</vt:lpstr>
      <vt:lpstr>华文中宋</vt:lpstr>
      <vt:lpstr>主题2</vt:lpstr>
      <vt:lpstr>微波真空技术发展近况</vt:lpstr>
      <vt:lpstr>目  录</vt:lpstr>
      <vt:lpstr>PowerPoint 演示文稿</vt:lpstr>
      <vt:lpstr>PowerPoint 演示文稿</vt:lpstr>
      <vt:lpstr>PowerPoint 演示文稿</vt:lpstr>
      <vt:lpstr>PowerPoint 演示文稿</vt:lpstr>
      <vt:lpstr>PowerPoint 演示文稿</vt:lpstr>
      <vt:lpstr>PowerPoint 演示文稿</vt:lpstr>
      <vt:lpstr>目  录</vt:lpstr>
      <vt:lpstr>微波真空事业部简介</vt:lpstr>
      <vt:lpstr>微波真空事业部简介</vt:lpstr>
      <vt:lpstr>微波真空事业部简介</vt:lpstr>
      <vt:lpstr>微波真空事业部简介</vt:lpstr>
      <vt:lpstr>微波真空事业部简介</vt:lpstr>
      <vt:lpstr>目  录</vt:lpstr>
      <vt:lpstr>微波真空功率器件产品展示</vt:lpstr>
      <vt:lpstr>目  录</vt:lpstr>
      <vt:lpstr>微波真空无源器件-大科学装置产品展示</vt:lpstr>
      <vt:lpstr>微波真空无源器件-大科学装置产品展示</vt:lpstr>
      <vt:lpstr>微波真空无源器件-大科学装置产品展示</vt:lpstr>
      <vt:lpstr>微波真空无源器件-大科学装置产品展示</vt:lpstr>
      <vt:lpstr>微波真空无源器件-大科学装置产品展示</vt:lpstr>
      <vt:lpstr>微波真空无源器件-大科学装置产品展示</vt:lpstr>
      <vt:lpstr>微波真空无源器件-大科学装置产品展示</vt:lpstr>
      <vt:lpstr>微波真空无源器件-大科学装置产品展示</vt:lpstr>
      <vt:lpstr>大科学装置相关产品展示</vt:lpstr>
      <vt:lpstr>微波真空无源器件-大科学装置产品展示</vt:lpstr>
      <vt:lpstr>微波真空无源器件-大科学装置产品展示</vt:lpstr>
      <vt:lpstr>微波真空无源器件-大科学装置产品展示</vt:lpstr>
      <vt:lpstr>微波真空无源器件-大科学装置产品展示</vt:lpstr>
      <vt:lpstr>微波真空无源器件-大科学装置产品展示</vt:lpstr>
      <vt:lpstr>微波真空无源器件-大科学装置产品展示</vt:lpstr>
      <vt:lpstr>目  录</vt:lpstr>
      <vt:lpstr>其他微波真空器件展示</vt:lpstr>
      <vt:lpstr>目  录</vt:lpstr>
      <vt:lpstr>其他微波真空产品通用工艺和设施</vt:lpstr>
      <vt:lpstr>其他微波真空产品通用工艺和设施</vt:lpstr>
      <vt:lpstr>其他微波真空产品通用工艺和设施</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500MHz高次模吸收器工艺方案</dc:title>
  <dc:creator>姚星佳</dc:creator>
  <cp:lastModifiedBy>wulei</cp:lastModifiedBy>
  <cp:revision>402</cp:revision>
  <dcterms:created xsi:type="dcterms:W3CDTF">2020-08-24T03:18:00Z</dcterms:created>
  <dcterms:modified xsi:type="dcterms:W3CDTF">2023-10-09T07:38:48Z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2052-11.8.2.8506</vt:lpwstr>
  </property>
</Properties>
</file>