
<file path=[Content_Types].xml><?xml version="1.0" encoding="utf-8"?>
<Types xmlns="http://schemas.openxmlformats.org/package/2006/content-types">
  <Default Extension="xml" ContentType="application/xml"/>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8.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4"/>
  </p:notesMasterIdLst>
  <p:handoutMasterIdLst>
    <p:handoutMasterId r:id="rId26"/>
  </p:handoutMasterIdLst>
  <p:sldIdLst>
    <p:sldId id="256" r:id="rId3"/>
    <p:sldId id="269" r:id="rId4"/>
    <p:sldId id="258" r:id="rId5"/>
    <p:sldId id="285" r:id="rId6"/>
    <p:sldId id="332" r:id="rId7"/>
    <p:sldId id="286" r:id="rId8"/>
    <p:sldId id="295" r:id="rId9"/>
    <p:sldId id="270" r:id="rId10"/>
    <p:sldId id="292" r:id="rId11"/>
    <p:sldId id="293" r:id="rId12"/>
    <p:sldId id="330" r:id="rId13"/>
    <p:sldId id="311" r:id="rId15"/>
    <p:sldId id="331" r:id="rId16"/>
    <p:sldId id="271" r:id="rId17"/>
    <p:sldId id="296" r:id="rId18"/>
    <p:sldId id="301" r:id="rId19"/>
    <p:sldId id="324" r:id="rId20"/>
    <p:sldId id="312" r:id="rId21"/>
    <p:sldId id="272" r:id="rId22"/>
    <p:sldId id="313" r:id="rId23"/>
    <p:sldId id="308" r:id="rId24"/>
    <p:sldId id="333" r:id="rId25"/>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A40000"/>
    <a:srgbClr val="9E0000"/>
    <a:srgbClr val="C7450B"/>
    <a:srgbClr val="E24E0C"/>
    <a:srgbClr val="DC6140"/>
    <a:srgbClr val="E60000"/>
    <a:srgbClr val="C9670D"/>
    <a:srgbClr val="66B5C9"/>
    <a:srgbClr val="EDB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6182" autoAdjust="0"/>
  </p:normalViewPr>
  <p:slideViewPr>
    <p:cSldViewPr snapToGrid="0">
      <p:cViewPr varScale="1">
        <p:scale>
          <a:sx n="78" d="100"/>
          <a:sy n="78" d="100"/>
        </p:scale>
        <p:origin x="172" y="56"/>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80" d="100"/>
          <a:sy n="80" d="100"/>
        </p:scale>
        <p:origin x="320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78.xml"/><Relationship Id="rId32" Type="http://schemas.openxmlformats.org/officeDocument/2006/relationships/customXml" Target="../customXml/item3.xml"/><Relationship Id="rId31" Type="http://schemas.openxmlformats.org/officeDocument/2006/relationships/customXml" Target="../customXml/item2.xml"/><Relationship Id="rId30" Type="http://schemas.openxmlformats.org/officeDocument/2006/relationships/customXml" Target="../customXml/item1.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8E0E4-DC06-4041-AFA7-BB6F527FFA3F}"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B7432-8BB0-4EFA-A417-EFCDC17B281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0"/>
            <a:ext cx="12192000" cy="6858000"/>
          </a:xfrm>
          <a:prstGeom prst="rect">
            <a:avLst/>
          </a:prstGeom>
        </p:spPr>
      </p:pic>
      <p:sp>
        <p:nvSpPr>
          <p:cNvPr id="9802" name="标题 9801"/>
          <p:cNvSpPr>
            <a:spLocks noGrp="1"/>
          </p:cNvSpPr>
          <p:nvPr userDrawn="1">
            <p:ph type="ctrTitle"/>
          </p:nvPr>
        </p:nvSpPr>
        <p:spPr>
          <a:xfrm>
            <a:off x="674688" y="2273669"/>
            <a:ext cx="10845800" cy="2090335"/>
          </a:xfrm>
        </p:spPr>
        <p:txBody>
          <a:bodyPr anchor="b">
            <a:normAutofit/>
          </a:bodyPr>
          <a:lstStyle>
            <a:lvl1pPr algn="l">
              <a:defRPr sz="4000">
                <a:solidFill>
                  <a:schemeClr val="bg1"/>
                </a:solidFill>
              </a:defRPr>
            </a:lvl1pPr>
          </a:lstStyle>
          <a:p>
            <a:r>
              <a:rPr lang="en-US" dirty="0"/>
              <a:t>Click to edit Master title style</a:t>
            </a:r>
            <a:endParaRPr lang="zh-CN" altLang="en-US" dirty="0"/>
          </a:p>
        </p:txBody>
      </p:sp>
      <p:sp>
        <p:nvSpPr>
          <p:cNvPr id="12" name="文本占位符 11"/>
          <p:cNvSpPr>
            <a:spLocks noGrp="1"/>
          </p:cNvSpPr>
          <p:nvPr userDrawn="1">
            <p:ph type="body" sz="quarter" idx="10" hasCustomPrompt="1"/>
          </p:nvPr>
        </p:nvSpPr>
        <p:spPr>
          <a:xfrm>
            <a:off x="673099" y="727276"/>
            <a:ext cx="10845800" cy="296271"/>
          </a:xfrm>
        </p:spPr>
        <p:txBody>
          <a:bodyPr vert="horz" anchor="ctr">
            <a:noAutofit/>
          </a:bodyPr>
          <a:lstStyle>
            <a:lvl1pPr marL="0" indent="0" algn="l">
              <a:buNone/>
              <a:defRPr lang="en-US" altLang="zh-CN" sz="1400" b="0" kern="1200" spc="3000" dirty="0">
                <a:solidFill>
                  <a:schemeClr val="accent1">
                    <a:lumMod val="40000"/>
                    <a:lumOff val="60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defRPr/>
            </a:pPr>
            <a:r>
              <a:rPr lang="en-US" altLang="zh-CN" dirty="0"/>
              <a:t>Signature</a:t>
            </a:r>
            <a:endParaRPr lang="en-US" altLang="zh-CN" dirty="0"/>
          </a:p>
        </p:txBody>
      </p:sp>
      <p:sp>
        <p:nvSpPr>
          <p:cNvPr id="13" name="文本占位符 12"/>
          <p:cNvSpPr>
            <a:spLocks noGrp="1"/>
          </p:cNvSpPr>
          <p:nvPr userDrawn="1">
            <p:ph type="body" sz="quarter" idx="11" hasCustomPrompt="1"/>
          </p:nvPr>
        </p:nvSpPr>
        <p:spPr>
          <a:xfrm>
            <a:off x="673099" y="5820961"/>
            <a:ext cx="10845800" cy="296271"/>
          </a:xfrm>
        </p:spPr>
        <p:txBody>
          <a:bodyPr vert="horz" anchor="ctr">
            <a:noAutofit/>
          </a:bodyPr>
          <a:lstStyle>
            <a:lvl1pPr marL="0" indent="0" algn="l">
              <a:buNone/>
              <a:defRPr lang="zh-CN" altLang="en-US" sz="1400" b="0" kern="1200" spc="3000" dirty="0">
                <a:solidFill>
                  <a:schemeClr val="accent1">
                    <a:lumMod val="40000"/>
                    <a:lumOff val="60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defRPr/>
            </a:pPr>
            <a:r>
              <a:rPr lang="en-US" altLang="zh-CN" dirty="0"/>
              <a:t>Date</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showMasterSp="0">
  <p:cSld name="目录">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userDrawn="1">
  <p:cSld name="节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flipH="1">
            <a:off x="0" y="0"/>
            <a:ext cx="12192000" cy="6858000"/>
          </a:xfrm>
          <a:prstGeom prst="rect">
            <a:avLst/>
          </a:prstGeom>
        </p:spPr>
      </p:pic>
      <p:sp>
        <p:nvSpPr>
          <p:cNvPr id="8" name="任意多边形: 形状 7"/>
          <p:cNvSpPr/>
          <p:nvPr userDrawn="1"/>
        </p:nvSpPr>
        <p:spPr>
          <a:xfrm>
            <a:off x="4456585" y="0"/>
            <a:ext cx="7735417" cy="6858000"/>
          </a:xfrm>
          <a:custGeom>
            <a:avLst/>
            <a:gdLst>
              <a:gd name="connsiteX0" fmla="*/ 1446694 w 7735417"/>
              <a:gd name="connsiteY0" fmla="*/ 0 h 6858000"/>
              <a:gd name="connsiteX1" fmla="*/ 7735417 w 7735417"/>
              <a:gd name="connsiteY1" fmla="*/ 0 h 6858000"/>
              <a:gd name="connsiteX2" fmla="*/ 7735417 w 7735417"/>
              <a:gd name="connsiteY2" fmla="*/ 6858000 h 6858000"/>
              <a:gd name="connsiteX3" fmla="*/ 777408 w 7735417"/>
              <a:gd name="connsiteY3" fmla="*/ 6858000 h 6858000"/>
              <a:gd name="connsiteX4" fmla="*/ 724259 w 7735417"/>
              <a:gd name="connsiteY4" fmla="*/ 6765564 h 6858000"/>
              <a:gd name="connsiteX5" fmla="*/ 0 w 7735417"/>
              <a:gd name="connsiteY5" fmla="*/ 3905250 h 6858000"/>
              <a:gd name="connsiteX6" fmla="*/ 1370280 w 7735417"/>
              <a:gd name="connsiteY6" fmla="*/ 88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5417" h="6858000">
                <a:moveTo>
                  <a:pt x="1446694" y="0"/>
                </a:moveTo>
                <a:lnTo>
                  <a:pt x="7735417" y="0"/>
                </a:lnTo>
                <a:lnTo>
                  <a:pt x="7735417" y="6858000"/>
                </a:lnTo>
                <a:lnTo>
                  <a:pt x="777408" y="6858000"/>
                </a:lnTo>
                <a:lnTo>
                  <a:pt x="724259" y="6765564"/>
                </a:lnTo>
                <a:cubicBezTo>
                  <a:pt x="262366" y="5915298"/>
                  <a:pt x="0" y="4940914"/>
                  <a:pt x="0" y="3905250"/>
                </a:cubicBezTo>
                <a:cubicBezTo>
                  <a:pt x="0" y="2455321"/>
                  <a:pt x="514238" y="1125499"/>
                  <a:pt x="1370280" y="882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9" name="任意多边形: 形状 8"/>
          <p:cNvSpPr/>
          <p:nvPr userDrawn="1"/>
        </p:nvSpPr>
        <p:spPr>
          <a:xfrm>
            <a:off x="4152902" y="0"/>
            <a:ext cx="8039100" cy="6858000"/>
          </a:xfrm>
          <a:custGeom>
            <a:avLst/>
            <a:gdLst>
              <a:gd name="connsiteX0" fmla="*/ 1446694 w 7735417"/>
              <a:gd name="connsiteY0" fmla="*/ 0 h 6858000"/>
              <a:gd name="connsiteX1" fmla="*/ 7735417 w 7735417"/>
              <a:gd name="connsiteY1" fmla="*/ 0 h 6858000"/>
              <a:gd name="connsiteX2" fmla="*/ 7735417 w 7735417"/>
              <a:gd name="connsiteY2" fmla="*/ 6858000 h 6858000"/>
              <a:gd name="connsiteX3" fmla="*/ 777408 w 7735417"/>
              <a:gd name="connsiteY3" fmla="*/ 6858000 h 6858000"/>
              <a:gd name="connsiteX4" fmla="*/ 724259 w 7735417"/>
              <a:gd name="connsiteY4" fmla="*/ 6765564 h 6858000"/>
              <a:gd name="connsiteX5" fmla="*/ 0 w 7735417"/>
              <a:gd name="connsiteY5" fmla="*/ 3905250 h 6858000"/>
              <a:gd name="connsiteX6" fmla="*/ 1370280 w 7735417"/>
              <a:gd name="connsiteY6" fmla="*/ 88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5417" h="6858000">
                <a:moveTo>
                  <a:pt x="1446694" y="0"/>
                </a:moveTo>
                <a:lnTo>
                  <a:pt x="7735417" y="0"/>
                </a:lnTo>
                <a:lnTo>
                  <a:pt x="7735417" y="6858000"/>
                </a:lnTo>
                <a:lnTo>
                  <a:pt x="777408" y="6858000"/>
                </a:lnTo>
                <a:lnTo>
                  <a:pt x="724259" y="6765564"/>
                </a:lnTo>
                <a:cubicBezTo>
                  <a:pt x="262366" y="5915298"/>
                  <a:pt x="0" y="4940914"/>
                  <a:pt x="0" y="3905250"/>
                </a:cubicBezTo>
                <a:cubicBezTo>
                  <a:pt x="0" y="2455321"/>
                  <a:pt x="514238" y="1125499"/>
                  <a:pt x="1370280" y="88216"/>
                </a:cubicBezTo>
                <a:close/>
              </a:path>
            </a:pathLst>
          </a:cu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20" name="标题 19"/>
          <p:cNvSpPr>
            <a:spLocks noGrp="1"/>
          </p:cNvSpPr>
          <p:nvPr userDrawn="1">
            <p:ph type="title"/>
          </p:nvPr>
        </p:nvSpPr>
        <p:spPr>
          <a:xfrm>
            <a:off x="5876349" y="3429000"/>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21" name="文本占位符 20"/>
          <p:cNvSpPr>
            <a:spLocks noGrp="1"/>
          </p:cNvSpPr>
          <p:nvPr userDrawn="1">
            <p:ph type="body" idx="1"/>
          </p:nvPr>
        </p:nvSpPr>
        <p:spPr>
          <a:xfrm>
            <a:off x="5877465" y="4324352"/>
            <a:ext cx="5419185" cy="1015623"/>
          </a:xfrm>
        </p:spPr>
        <p:txBody>
          <a:bodyPr anchor="t">
            <a:normAutofit/>
          </a:bodyPr>
          <a:lstStyle>
            <a:lvl1pPr marL="0" indent="0" algn="l">
              <a:lnSpc>
                <a:spcPct val="150000"/>
              </a:lnSpc>
              <a:spcBef>
                <a:spcPts val="0"/>
              </a:spcBef>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r>
              <a:rPr lang="zh-CN" altLang="en-US"/>
              <a:t>请在插入菜单</a:t>
            </a:r>
            <a:r>
              <a:rPr lang="en-US" altLang="zh-CN"/>
              <a:t>—</a:t>
            </a:r>
            <a:r>
              <a:rPr lang="zh-CN" altLang="en-US"/>
              <a:t>页眉和页脚中修改此文本</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2000" cy="6858000"/>
          </a:xfrm>
          <a:prstGeom prst="rect">
            <a:avLst/>
          </a:prstGeom>
        </p:spPr>
      </p:pic>
      <p:sp>
        <p:nvSpPr>
          <p:cNvPr id="2" name="矩形 1"/>
          <p:cNvSpPr/>
          <p:nvPr userDrawn="1"/>
        </p:nvSpPr>
        <p:spPr>
          <a:xfrm>
            <a:off x="495301" y="666750"/>
            <a:ext cx="11023599" cy="537210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13" name="标题 12"/>
          <p:cNvSpPr>
            <a:spLocks noGrp="1"/>
          </p:cNvSpPr>
          <p:nvPr userDrawn="1">
            <p:ph type="ctrTitle" hasCustomPrompt="1"/>
          </p:nvPr>
        </p:nvSpPr>
        <p:spPr>
          <a:xfrm>
            <a:off x="673101" y="1135065"/>
            <a:ext cx="10547351" cy="1621509"/>
          </a:xfrm>
        </p:spPr>
        <p:txBody>
          <a:bodyPr anchor="b">
            <a:normAutofit/>
          </a:bodyPr>
          <a:lstStyle>
            <a:lvl1pPr marL="0" indent="0" algn="ctr">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5" name="文本占位符 14"/>
          <p:cNvSpPr>
            <a:spLocks noGrp="1"/>
          </p:cNvSpPr>
          <p:nvPr userDrawn="1">
            <p:ph type="body" sz="quarter" idx="18" hasCustomPrompt="1"/>
          </p:nvPr>
        </p:nvSpPr>
        <p:spPr>
          <a:xfrm>
            <a:off x="673101" y="3441300"/>
            <a:ext cx="10547351" cy="310871"/>
          </a:xfrm>
        </p:spPr>
        <p:txBody>
          <a:bodyPr vert="horz" lIns="91440" tIns="45720" rIns="91440" bIns="45720" rtlCol="0">
            <a:normAutofit/>
          </a:bodyPr>
          <a:lstStyle>
            <a:lvl1pPr marL="0" indent="0" algn="ctr">
              <a:buNone/>
              <a:defRPr lang="zh-CN" altLang="en-US" sz="14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endParaRPr lang="en-US" altLang="zh-CN" dirty="0"/>
          </a:p>
        </p:txBody>
      </p:sp>
      <p:sp>
        <p:nvSpPr>
          <p:cNvPr id="6" name="文本占位符 5"/>
          <p:cNvSpPr>
            <a:spLocks noGrp="1"/>
          </p:cNvSpPr>
          <p:nvPr>
            <p:ph type="body" sz="quarter" idx="10" hasCustomPrompt="1"/>
          </p:nvPr>
        </p:nvSpPr>
        <p:spPr>
          <a:xfrm>
            <a:off x="673102" y="3145030"/>
            <a:ext cx="10547351" cy="296271"/>
          </a:xfrm>
        </p:spPr>
        <p:txBody>
          <a:bodyPr vert="horz" anchor="ctr">
            <a:noAutofit/>
          </a:bodyPr>
          <a:lstStyle>
            <a:lvl1pPr marL="0" indent="0" algn="ctr">
              <a:buNone/>
              <a:defRPr sz="1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5" y="3"/>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5" y="1123952"/>
            <a:ext cx="10850563" cy="5019675"/>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zh-CN" altLang="en-US" dirty="0"/>
          </a:p>
        </p:txBody>
      </p:sp>
      <p:cxnSp>
        <p:nvCxnSpPr>
          <p:cNvPr id="7" name="直接连接符 6"/>
          <p:cNvCxnSpPr/>
          <p:nvPr userDrawn="1"/>
        </p:nvCxnSpPr>
        <p:spPr>
          <a:xfrm>
            <a:off x="669925"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7"/>
          <p:cNvSpPr>
            <a:spLocks noGrp="1"/>
          </p:cNvSpPr>
          <p:nvPr>
            <p:ph type="dt" sz="half" idx="2"/>
          </p:nvPr>
        </p:nvSpPr>
        <p:spPr>
          <a:xfrm>
            <a:off x="5401732" y="6240465"/>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endParaRPr lang="zh-CN" altLang="en-US"/>
          </a:p>
        </p:txBody>
      </p:sp>
      <p:sp>
        <p:nvSpPr>
          <p:cNvPr id="9" name="页脚占位符 8"/>
          <p:cNvSpPr>
            <a:spLocks noGrp="1"/>
          </p:cNvSpPr>
          <p:nvPr>
            <p:ph type="ftr" sz="quarter" idx="3"/>
          </p:nvPr>
        </p:nvSpPr>
        <p:spPr>
          <a:xfrm>
            <a:off x="669925" y="6240465"/>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zh-CN" altLang="en-US"/>
              <a:t>请在插入菜单</a:t>
            </a:r>
            <a:r>
              <a:rPr lang="en-US" altLang="zh-CN"/>
              <a:t>—</a:t>
            </a:r>
            <a:r>
              <a:rPr lang="zh-CN" altLang="en-US"/>
              <a:t>页眉和页脚中修改此文本</a:t>
            </a:r>
            <a:endParaRPr lang="zh-CN" altLang="en-US" dirty="0"/>
          </a:p>
        </p:txBody>
      </p:sp>
      <p:sp>
        <p:nvSpPr>
          <p:cNvPr id="10" name="灯片编号占位符 9"/>
          <p:cNvSpPr>
            <a:spLocks noGrp="1"/>
          </p:cNvSpPr>
          <p:nvPr>
            <p:ph type="sldNum" sz="quarter" idx="4"/>
          </p:nvPr>
        </p:nvSpPr>
        <p:spPr>
          <a:xfrm>
            <a:off x="8610599" y="6240465"/>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1.xml"/><Relationship Id="rId4" Type="http://schemas.openxmlformats.org/officeDocument/2006/relationships/themeOverride" Target="../theme/themeOverride1.xml"/><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15.png"/><Relationship Id="rId7"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tags" Target="../tags/tag17.xml"/><Relationship Id="rId4" Type="http://schemas.openxmlformats.org/officeDocument/2006/relationships/image" Target="../media/image13.png"/><Relationship Id="rId3" Type="http://schemas.openxmlformats.org/officeDocument/2006/relationships/tags" Target="../tags/tag16.xml"/><Relationship Id="rId2" Type="http://schemas.openxmlformats.org/officeDocument/2006/relationships/image" Target="../media/image12.png"/><Relationship Id="rId15" Type="http://schemas.openxmlformats.org/officeDocument/2006/relationships/slideLayout" Target="../slideLayouts/slideLayout4.xml"/><Relationship Id="rId14" Type="http://schemas.openxmlformats.org/officeDocument/2006/relationships/themeOverride" Target="../theme/themeOverride9.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4.xml"/><Relationship Id="rId6" Type="http://schemas.openxmlformats.org/officeDocument/2006/relationships/themeOverride" Target="../theme/themeOverride10.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16.png"/><Relationship Id="rId2" Type="http://schemas.openxmlformats.org/officeDocument/2006/relationships/tags" Target="../tags/tag25.xml"/><Relationship Id="rId1" Type="http://schemas.openxmlformats.org/officeDocument/2006/relationships/tags" Target="../tags/tag24.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hemeOverride" Target="../theme/themeOverride11.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image" Target="../media/image17.png"/><Relationship Id="rId2" Type="http://schemas.openxmlformats.org/officeDocument/2006/relationships/tags" Target="../tags/tag29.xml"/><Relationship Id="rId1" Type="http://schemas.openxmlformats.org/officeDocument/2006/relationships/tags" Target="../tags/tag28.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hemeOverride" Target="../theme/themeOverride12.xml"/><Relationship Id="rId5" Type="http://schemas.openxmlformats.org/officeDocument/2006/relationships/tags" Target="../tags/tag35.xml"/><Relationship Id="rId4" Type="http://schemas.openxmlformats.org/officeDocument/2006/relationships/image" Target="../media/image18.png"/><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image" Target="../media/image22.png"/><Relationship Id="rId7" Type="http://schemas.openxmlformats.org/officeDocument/2006/relationships/tags" Target="../tags/tag39.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tags" Target="../tags/tag38.xml"/><Relationship Id="rId3" Type="http://schemas.openxmlformats.org/officeDocument/2006/relationships/image" Target="../media/image19.jpeg"/><Relationship Id="rId2" Type="http://schemas.openxmlformats.org/officeDocument/2006/relationships/tags" Target="../tags/tag37.xml"/><Relationship Id="rId19" Type="http://schemas.openxmlformats.org/officeDocument/2006/relationships/slideLayout" Target="../slideLayouts/slideLayout4.xml"/><Relationship Id="rId18" Type="http://schemas.openxmlformats.org/officeDocument/2006/relationships/themeOverride" Target="../theme/themeOverride14.xml"/><Relationship Id="rId17" Type="http://schemas.openxmlformats.org/officeDocument/2006/relationships/image" Target="../media/image30.png"/><Relationship Id="rId16" Type="http://schemas.openxmlformats.org/officeDocument/2006/relationships/image" Target="../media/image29.png"/><Relationship Id="rId15" Type="http://schemas.openxmlformats.org/officeDocument/2006/relationships/image" Target="../media/image28.jpeg"/><Relationship Id="rId14" Type="http://schemas.openxmlformats.org/officeDocument/2006/relationships/image" Target="../media/image27.jpeg"/><Relationship Id="rId13" Type="http://schemas.openxmlformats.org/officeDocument/2006/relationships/image" Target="../media/image26.jpeg"/><Relationship Id="rId12" Type="http://schemas.openxmlformats.org/officeDocument/2006/relationships/image" Target="../media/image25.jpeg"/><Relationship Id="rId11" Type="http://schemas.openxmlformats.org/officeDocument/2006/relationships/image" Target="../media/image24.jpeg"/><Relationship Id="rId10" Type="http://schemas.openxmlformats.org/officeDocument/2006/relationships/image" Target="../media/image23.jpeg"/><Relationship Id="rId1" Type="http://schemas.openxmlformats.org/officeDocument/2006/relationships/tags" Target="../tags/tag36.xml"/></Relationships>
</file>

<file path=ppt/slides/_rels/slide17.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46.xml"/><Relationship Id="rId7" Type="http://schemas.openxmlformats.org/officeDocument/2006/relationships/image" Target="../media/image32.png"/><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image" Target="../media/image31.png"/><Relationship Id="rId18" Type="http://schemas.openxmlformats.org/officeDocument/2006/relationships/slideLayout" Target="../slideLayouts/slideLayout4.xml"/><Relationship Id="rId17" Type="http://schemas.openxmlformats.org/officeDocument/2006/relationships/themeOverride" Target="../theme/themeOverride15.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image" Target="../media/image34.png"/><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41.xml"/></Relationships>
</file>

<file path=ppt/slides/_rels/slide18.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57.xml"/><Relationship Id="rId7" Type="http://schemas.openxmlformats.org/officeDocument/2006/relationships/image" Target="../media/image37.png"/><Relationship Id="rId6" Type="http://schemas.openxmlformats.org/officeDocument/2006/relationships/tags" Target="../tags/tag56.xml"/><Relationship Id="rId5" Type="http://schemas.openxmlformats.org/officeDocument/2006/relationships/image" Target="../media/image36.png"/><Relationship Id="rId4" Type="http://schemas.openxmlformats.org/officeDocument/2006/relationships/tags" Target="../tags/tag55.xml"/><Relationship Id="rId34" Type="http://schemas.openxmlformats.org/officeDocument/2006/relationships/slideLayout" Target="../slideLayouts/slideLayout4.xml"/><Relationship Id="rId33" Type="http://schemas.openxmlformats.org/officeDocument/2006/relationships/themeOverride" Target="../theme/themeOverride16.xml"/><Relationship Id="rId32" Type="http://schemas.openxmlformats.org/officeDocument/2006/relationships/tags" Target="../tags/tag69.xml"/><Relationship Id="rId31" Type="http://schemas.openxmlformats.org/officeDocument/2006/relationships/image" Target="../media/image49.png"/><Relationship Id="rId30" Type="http://schemas.openxmlformats.org/officeDocument/2006/relationships/tags" Target="../tags/tag68.xml"/><Relationship Id="rId3" Type="http://schemas.openxmlformats.org/officeDocument/2006/relationships/tags" Target="../tags/tag54.xml"/><Relationship Id="rId29" Type="http://schemas.openxmlformats.org/officeDocument/2006/relationships/image" Target="../media/image48.png"/><Relationship Id="rId28" Type="http://schemas.openxmlformats.org/officeDocument/2006/relationships/tags" Target="../tags/tag67.xml"/><Relationship Id="rId27" Type="http://schemas.openxmlformats.org/officeDocument/2006/relationships/image" Target="../media/image47.png"/><Relationship Id="rId26" Type="http://schemas.openxmlformats.org/officeDocument/2006/relationships/tags" Target="../tags/tag66.xml"/><Relationship Id="rId25" Type="http://schemas.openxmlformats.org/officeDocument/2006/relationships/image" Target="../media/image46.png"/><Relationship Id="rId24" Type="http://schemas.openxmlformats.org/officeDocument/2006/relationships/tags" Target="../tags/tag65.xml"/><Relationship Id="rId23" Type="http://schemas.openxmlformats.org/officeDocument/2006/relationships/image" Target="../media/image45.png"/><Relationship Id="rId22" Type="http://schemas.openxmlformats.org/officeDocument/2006/relationships/tags" Target="../tags/tag64.xml"/><Relationship Id="rId21" Type="http://schemas.openxmlformats.org/officeDocument/2006/relationships/image" Target="../media/image44.png"/><Relationship Id="rId20" Type="http://schemas.openxmlformats.org/officeDocument/2006/relationships/tags" Target="../tags/tag63.xml"/><Relationship Id="rId2" Type="http://schemas.openxmlformats.org/officeDocument/2006/relationships/image" Target="../media/image35.png"/><Relationship Id="rId19" Type="http://schemas.openxmlformats.org/officeDocument/2006/relationships/image" Target="../media/image43.jpeg"/><Relationship Id="rId18" Type="http://schemas.openxmlformats.org/officeDocument/2006/relationships/image" Target="../media/image42.png"/><Relationship Id="rId17" Type="http://schemas.openxmlformats.org/officeDocument/2006/relationships/tags" Target="../tags/tag62.xml"/><Relationship Id="rId16" Type="http://schemas.openxmlformats.org/officeDocument/2006/relationships/image" Target="../media/image41.png"/><Relationship Id="rId15" Type="http://schemas.openxmlformats.org/officeDocument/2006/relationships/tags" Target="../tags/tag61.xml"/><Relationship Id="rId14" Type="http://schemas.openxmlformats.org/officeDocument/2006/relationships/image" Target="../media/image40.png"/><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image" Target="../media/image39.png"/><Relationship Id="rId10" Type="http://schemas.openxmlformats.org/officeDocument/2006/relationships/tags" Target="../tags/tag58.xml"/><Relationship Id="rId1" Type="http://schemas.openxmlformats.org/officeDocument/2006/relationships/tags" Target="../tags/tag5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hemeOverride" Target="../theme/themeOverride18.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jpeg"/></Relationships>
</file>

<file path=ppt/slides/_rels/slide22.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6.xml"/><Relationship Id="rId3" Type="http://schemas.openxmlformats.org/officeDocument/2006/relationships/image" Target="../media/image51.png"/><Relationship Id="rId2" Type="http://schemas.openxmlformats.org/officeDocument/2006/relationships/image" Target="../media/image2.emf"/><Relationship Id="rId1"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hemeOverride" Target="../theme/themeOverride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9" Type="http://schemas.openxmlformats.org/officeDocument/2006/relationships/themeOverride" Target="../theme/themeOverride5.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slideLayout" Target="../slideLayouts/slideLayout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hemeOverride" Target="../theme/themeOverride8.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 name="think-cell Slide" r:id="rId1" imgW="9525" imgH="9525" progId="TCLayout.ActiveDocument.1">
                  <p:embed/>
                </p:oleObj>
              </mc:Choice>
              <mc:Fallback>
                <p:oleObj name="think-cell Slide" r:id="rId1" imgW="9525" imgH="9525" progId="TCLayout.ActiveDocument.1">
                  <p:embed/>
                  <p:pic>
                    <p:nvPicPr>
                      <p:cNvPr id="0" name="图片 -1" hidden="1"/>
                      <p:cNvPicPr/>
                      <p:nvPr/>
                    </p:nvPicPr>
                    <p:blipFill>
                      <a:blip r:embed="rId2"/>
                      <a:stretch>
                        <a:fillRect/>
                      </a:stretch>
                    </p:blipFill>
                    <p:spPr>
                      <a:xfrm>
                        <a:off x="1589" y="1589"/>
                        <a:ext cx="1588" cy="1588"/>
                      </a:xfrm>
                      <a:prstGeom prst="rect">
                        <a:avLst/>
                      </a:prstGeom>
                    </p:spPr>
                  </p:pic>
                </p:oleObj>
              </mc:Fallback>
            </mc:AlternateContent>
          </a:graphicData>
        </a:graphic>
      </p:graphicFrame>
      <p:sp>
        <p:nvSpPr>
          <p:cNvPr id="4" name="矩形 3"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4000" b="1" dirty="0">
              <a:cs typeface="+mn-ea"/>
              <a:sym typeface="+mn-lt"/>
            </a:endParaRPr>
          </a:p>
        </p:txBody>
      </p:sp>
      <p:sp>
        <p:nvSpPr>
          <p:cNvPr id="5" name="标题 4"/>
          <p:cNvSpPr>
            <a:spLocks noGrp="1"/>
          </p:cNvSpPr>
          <p:nvPr>
            <p:ph type="ctrTitle"/>
          </p:nvPr>
        </p:nvSpPr>
        <p:spPr>
          <a:xfrm>
            <a:off x="720620" y="2724802"/>
            <a:ext cx="10799868" cy="2252924"/>
          </a:xfrm>
        </p:spPr>
        <p:txBody>
          <a:bodyPr wrap="square">
            <a:spAutoFit/>
          </a:bodyPr>
          <a:lstStyle/>
          <a:p>
            <a:r>
              <a:rPr lang="zh-CN" altLang="en-US" sz="6000" dirty="0">
                <a:latin typeface="宋体" panose="02010600030101010101" pitchFamily="2" charset="-122"/>
                <a:ea typeface="宋体" panose="02010600030101010101" pitchFamily="2" charset="-122"/>
                <a:sym typeface="+mn-lt"/>
              </a:rPr>
              <a:t>  无锡市华康广播电视设备厂</a:t>
            </a:r>
            <a:br>
              <a:rPr lang="en-US" altLang="zh-CN" sz="6000" dirty="0">
                <a:latin typeface="宋体" panose="02010600030101010101" pitchFamily="2" charset="-122"/>
                <a:ea typeface="宋体" panose="02010600030101010101" pitchFamily="2" charset="-122"/>
                <a:sym typeface="+mn-lt"/>
              </a:rPr>
            </a:br>
            <a:br>
              <a:rPr lang="en-US" altLang="zh-CN" sz="6000" dirty="0">
                <a:latin typeface="宋体" panose="02010600030101010101" pitchFamily="2" charset="-122"/>
                <a:ea typeface="宋体" panose="02010600030101010101" pitchFamily="2" charset="-122"/>
                <a:sym typeface="+mn-lt"/>
              </a:rPr>
            </a:br>
            <a:r>
              <a:rPr lang="en-US" altLang="zh-CN" sz="3600" dirty="0">
                <a:latin typeface="宋体" panose="02010600030101010101" pitchFamily="2" charset="-122"/>
                <a:ea typeface="宋体" panose="02010600030101010101" pitchFamily="2" charset="-122"/>
                <a:sym typeface="+mn-lt"/>
              </a:rPr>
              <a:t>         </a:t>
            </a:r>
            <a:r>
              <a:rPr lang="zh-CN" altLang="en-US" sz="3600" dirty="0">
                <a:latin typeface="宋体" panose="02010600030101010101" pitchFamily="2" charset="-122"/>
                <a:ea typeface="宋体" panose="02010600030101010101" pitchFamily="2" charset="-122"/>
                <a:sym typeface="+mn-lt"/>
              </a:rPr>
              <a:t>华康固态功率源现状及未来计划</a:t>
            </a:r>
            <a:endParaRPr lang="zh-CN" altLang="en-US" sz="6000" dirty="0">
              <a:latin typeface="宋体" panose="02010600030101010101" pitchFamily="2" charset="-122"/>
              <a:ea typeface="宋体" panose="02010600030101010101" pitchFamily="2" charset="-122"/>
              <a:sym typeface="+mn-lt"/>
            </a:endParaRPr>
          </a:p>
        </p:txBody>
      </p:sp>
      <p:sp>
        <p:nvSpPr>
          <p:cNvPr id="6" name="文本占位符 5"/>
          <p:cNvSpPr>
            <a:spLocks noGrp="1"/>
          </p:cNvSpPr>
          <p:nvPr>
            <p:ph type="body" sz="quarter" idx="10"/>
          </p:nvPr>
        </p:nvSpPr>
        <p:spPr/>
        <p:txBody>
          <a:bodyPr>
            <a:spAutoFit/>
          </a:bodyPr>
          <a:lstStyle/>
          <a:p>
            <a:r>
              <a:rPr lang="en-US" altLang="en-US" dirty="0">
                <a:solidFill>
                  <a:schemeClr val="accent6">
                    <a:lumMod val="20000"/>
                    <a:lumOff val="80000"/>
                  </a:schemeClr>
                </a:solidFill>
                <a:sym typeface="+mn-lt"/>
              </a:rPr>
              <a:t>CEPC2023</a:t>
            </a:r>
            <a:endParaRPr lang="en-US" altLang="en-US" dirty="0">
              <a:solidFill>
                <a:schemeClr val="accent6">
                  <a:lumMod val="20000"/>
                  <a:lumOff val="80000"/>
                </a:schemeClr>
              </a:solidFill>
              <a:sym typeface="+mn-lt"/>
            </a:endParaRPr>
          </a:p>
        </p:txBody>
      </p:sp>
      <p:sp>
        <p:nvSpPr>
          <p:cNvPr id="7" name="文本占位符 6"/>
          <p:cNvSpPr>
            <a:spLocks noGrp="1"/>
          </p:cNvSpPr>
          <p:nvPr>
            <p:ph type="body" sz="quarter" idx="11"/>
          </p:nvPr>
        </p:nvSpPr>
        <p:spPr/>
        <p:txBody>
          <a:bodyPr>
            <a:spAutoFit/>
          </a:bodyPr>
          <a:lstStyle/>
          <a:p>
            <a:pPr lvl="0"/>
            <a:r>
              <a:rPr lang="zh-CN" altLang="en-US" dirty="0">
                <a:sym typeface="+mn-lt"/>
              </a:rPr>
              <a:t>         </a:t>
            </a:r>
            <a:r>
              <a:rPr lang="zh-CN" altLang="en-US" b="1" dirty="0">
                <a:solidFill>
                  <a:schemeClr val="bg1"/>
                </a:solidFill>
                <a:latin typeface="宋体" panose="02010600030101010101" pitchFamily="2" charset="-122"/>
                <a:ea typeface="宋体" panose="02010600030101010101" pitchFamily="2" charset="-122"/>
                <a:sym typeface="+mn-lt"/>
              </a:rPr>
              <a:t>江苏●南京</a:t>
            </a:r>
            <a:endParaRPr lang="en-US" altLang="zh-CN" b="1" dirty="0">
              <a:solidFill>
                <a:schemeClr val="bg1"/>
              </a:solidFill>
              <a:latin typeface="宋体" panose="02010600030101010101" pitchFamily="2" charset="-122"/>
              <a:ea typeface="宋体" panose="02010600030101010101" pitchFamily="2" charset="-122"/>
              <a:sym typeface="+mn-lt"/>
            </a:endParaRPr>
          </a:p>
        </p:txBody>
      </p:sp>
      <p:grpSp>
        <p:nvGrpSpPr>
          <p:cNvPr id="12" name="组合 11"/>
          <p:cNvGrpSpPr/>
          <p:nvPr/>
        </p:nvGrpSpPr>
        <p:grpSpPr>
          <a:xfrm>
            <a:off x="816229" y="4603217"/>
            <a:ext cx="1009425" cy="266183"/>
            <a:chOff x="626572" y="5433207"/>
            <a:chExt cx="1989966" cy="754678"/>
          </a:xfrm>
          <a:solidFill>
            <a:schemeClr val="accent1">
              <a:lumMod val="20000"/>
              <a:lumOff val="80000"/>
            </a:schemeClr>
          </a:solidFill>
        </p:grpSpPr>
        <p:sp>
          <p:nvSpPr>
            <p:cNvPr id="13" name="任意多边形: 形状 12"/>
            <p:cNvSpPr/>
            <p:nvPr userDrawn="1"/>
          </p:nvSpPr>
          <p:spPr>
            <a:xfrm>
              <a:off x="626572" y="5433207"/>
              <a:ext cx="595798" cy="754678"/>
            </a:xfrm>
            <a:custGeom>
              <a:avLst/>
              <a:gdLst>
                <a:gd name="connsiteX0" fmla="*/ 383297 w 595798"/>
                <a:gd name="connsiteY0" fmla="*/ 383297 h 754677"/>
                <a:gd name="connsiteX1" fmla="*/ 0 w 595798"/>
                <a:gd name="connsiteY1" fmla="*/ 766594 h 754677"/>
                <a:gd name="connsiteX2" fmla="*/ 226403 w 595798"/>
                <a:gd name="connsiteY2" fmla="*/ 766594 h 754677"/>
                <a:gd name="connsiteX3" fmla="*/ 609700 w 595798"/>
                <a:gd name="connsiteY3" fmla="*/ 383297 h 754677"/>
                <a:gd name="connsiteX4" fmla="*/ 226403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3297" y="383297"/>
                  </a:moveTo>
                  <a:lnTo>
                    <a:pt x="0" y="766594"/>
                  </a:lnTo>
                  <a:lnTo>
                    <a:pt x="226403" y="766594"/>
                  </a:lnTo>
                  <a:lnTo>
                    <a:pt x="609700" y="383297"/>
                  </a:lnTo>
                  <a:lnTo>
                    <a:pt x="226403" y="0"/>
                  </a:lnTo>
                  <a:lnTo>
                    <a:pt x="0" y="0"/>
                  </a:lnTo>
                  <a:close/>
                </a:path>
              </a:pathLst>
            </a:custGeom>
            <a:grpFill/>
            <a:ln w="12700" cap="flat" cmpd="sng" algn="ctr">
              <a:noFill/>
              <a:prstDash val="solid"/>
              <a:miter lim="800000"/>
            </a:ln>
            <a:effectLst/>
          </p:spPr>
          <p:txBody>
            <a:bodyPr rtlCol="0" anchor="ctr"/>
            <a:lstStyle/>
            <a:p>
              <a:pPr algn="ctr" defTabSz="914400">
                <a:defRPr/>
              </a:pPr>
              <a:endParaRPr lang="zh-CN" altLang="en-US" sz="1600" kern="0">
                <a:solidFill>
                  <a:srgbClr val="FFFFFF"/>
                </a:solidFill>
                <a:cs typeface="+mn-ea"/>
                <a:sym typeface="+mn-lt"/>
              </a:endParaRPr>
            </a:p>
          </p:txBody>
        </p:sp>
        <p:sp>
          <p:nvSpPr>
            <p:cNvPr id="14" name="任意多边形: 形状 13"/>
            <p:cNvSpPr/>
            <p:nvPr userDrawn="1"/>
          </p:nvSpPr>
          <p:spPr>
            <a:xfrm>
              <a:off x="1091295" y="5433207"/>
              <a:ext cx="595798" cy="754678"/>
            </a:xfrm>
            <a:custGeom>
              <a:avLst/>
              <a:gdLst>
                <a:gd name="connsiteX0" fmla="*/ 383297 w 595798"/>
                <a:gd name="connsiteY0" fmla="*/ 383297 h 754677"/>
                <a:gd name="connsiteX1" fmla="*/ 0 w 595798"/>
                <a:gd name="connsiteY1" fmla="*/ 766594 h 754677"/>
                <a:gd name="connsiteX2" fmla="*/ 226404 w 595798"/>
                <a:gd name="connsiteY2" fmla="*/ 766594 h 754677"/>
                <a:gd name="connsiteX3" fmla="*/ 609700 w 595798"/>
                <a:gd name="connsiteY3" fmla="*/ 383297 h 754677"/>
                <a:gd name="connsiteX4" fmla="*/ 226404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3297" y="383297"/>
                  </a:moveTo>
                  <a:lnTo>
                    <a:pt x="0" y="766594"/>
                  </a:lnTo>
                  <a:lnTo>
                    <a:pt x="226404" y="766594"/>
                  </a:lnTo>
                  <a:lnTo>
                    <a:pt x="609700" y="383297"/>
                  </a:lnTo>
                  <a:lnTo>
                    <a:pt x="226404" y="0"/>
                  </a:lnTo>
                  <a:lnTo>
                    <a:pt x="0" y="0"/>
                  </a:lnTo>
                  <a:close/>
                </a:path>
              </a:pathLst>
            </a:custGeom>
            <a:grpFill/>
            <a:ln w="12700" cap="flat" cmpd="sng" algn="ctr">
              <a:noFill/>
              <a:prstDash val="solid"/>
              <a:miter lim="800000"/>
            </a:ln>
            <a:effectLst/>
          </p:spPr>
          <p:txBody>
            <a:bodyPr rtlCol="0" anchor="ctr"/>
            <a:lstStyle/>
            <a:p>
              <a:pPr algn="ctr" defTabSz="914400">
                <a:defRPr/>
              </a:pPr>
              <a:endParaRPr lang="zh-CN" altLang="en-US" sz="1600" kern="0">
                <a:solidFill>
                  <a:srgbClr val="FFFFFF"/>
                </a:solidFill>
                <a:cs typeface="+mn-ea"/>
                <a:sym typeface="+mn-lt"/>
              </a:endParaRPr>
            </a:p>
          </p:txBody>
        </p:sp>
        <p:sp>
          <p:nvSpPr>
            <p:cNvPr id="15" name="任意多边形: 形状 14"/>
            <p:cNvSpPr/>
            <p:nvPr userDrawn="1"/>
          </p:nvSpPr>
          <p:spPr>
            <a:xfrm>
              <a:off x="1556018" y="5433207"/>
              <a:ext cx="595798" cy="754678"/>
            </a:xfrm>
            <a:custGeom>
              <a:avLst/>
              <a:gdLst>
                <a:gd name="connsiteX0" fmla="*/ 383297 w 595798"/>
                <a:gd name="connsiteY0" fmla="*/ 383297 h 754677"/>
                <a:gd name="connsiteX1" fmla="*/ 0 w 595798"/>
                <a:gd name="connsiteY1" fmla="*/ 766594 h 754677"/>
                <a:gd name="connsiteX2" fmla="*/ 226403 w 595798"/>
                <a:gd name="connsiteY2" fmla="*/ 766594 h 754677"/>
                <a:gd name="connsiteX3" fmla="*/ 607714 w 595798"/>
                <a:gd name="connsiteY3" fmla="*/ 383297 h 754677"/>
                <a:gd name="connsiteX4" fmla="*/ 226403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3297" y="383297"/>
                  </a:moveTo>
                  <a:lnTo>
                    <a:pt x="0" y="766594"/>
                  </a:lnTo>
                  <a:lnTo>
                    <a:pt x="226403" y="766594"/>
                  </a:lnTo>
                  <a:lnTo>
                    <a:pt x="607714" y="383297"/>
                  </a:lnTo>
                  <a:lnTo>
                    <a:pt x="226403" y="0"/>
                  </a:lnTo>
                  <a:lnTo>
                    <a:pt x="0" y="0"/>
                  </a:lnTo>
                  <a:close/>
                </a:path>
              </a:pathLst>
            </a:custGeom>
            <a:grpFill/>
            <a:ln w="12700" cap="flat" cmpd="sng" algn="ctr">
              <a:noFill/>
              <a:prstDash val="solid"/>
              <a:miter lim="800000"/>
            </a:ln>
            <a:effectLst/>
          </p:spPr>
          <p:txBody>
            <a:bodyPr rtlCol="0" anchor="ctr"/>
            <a:lstStyle/>
            <a:p>
              <a:pPr algn="ctr" defTabSz="914400">
                <a:defRPr/>
              </a:pPr>
              <a:endParaRPr lang="zh-CN" altLang="en-US" sz="1600" kern="0">
                <a:solidFill>
                  <a:srgbClr val="FFFFFF"/>
                </a:solidFill>
                <a:cs typeface="+mn-ea"/>
                <a:sym typeface="+mn-lt"/>
              </a:endParaRPr>
            </a:p>
          </p:txBody>
        </p:sp>
        <p:sp>
          <p:nvSpPr>
            <p:cNvPr id="16" name="任意多边形: 形状 15"/>
            <p:cNvSpPr/>
            <p:nvPr userDrawn="1"/>
          </p:nvSpPr>
          <p:spPr>
            <a:xfrm>
              <a:off x="2020740" y="5433207"/>
              <a:ext cx="595798" cy="754678"/>
            </a:xfrm>
            <a:custGeom>
              <a:avLst/>
              <a:gdLst>
                <a:gd name="connsiteX0" fmla="*/ 381311 w 595798"/>
                <a:gd name="connsiteY0" fmla="*/ 383297 h 754677"/>
                <a:gd name="connsiteX1" fmla="*/ 0 w 595798"/>
                <a:gd name="connsiteY1" fmla="*/ 766594 h 754677"/>
                <a:gd name="connsiteX2" fmla="*/ 224417 w 595798"/>
                <a:gd name="connsiteY2" fmla="*/ 766594 h 754677"/>
                <a:gd name="connsiteX3" fmla="*/ 607714 w 595798"/>
                <a:gd name="connsiteY3" fmla="*/ 383297 h 754677"/>
                <a:gd name="connsiteX4" fmla="*/ 224417 w 595798"/>
                <a:gd name="connsiteY4" fmla="*/ 0 h 754677"/>
                <a:gd name="connsiteX5" fmla="*/ 0 w 595798"/>
                <a:gd name="connsiteY5" fmla="*/ 0 h 75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798" h="754677">
                  <a:moveTo>
                    <a:pt x="381311" y="383297"/>
                  </a:moveTo>
                  <a:lnTo>
                    <a:pt x="0" y="766594"/>
                  </a:lnTo>
                  <a:lnTo>
                    <a:pt x="224417" y="766594"/>
                  </a:lnTo>
                  <a:lnTo>
                    <a:pt x="607714" y="383297"/>
                  </a:lnTo>
                  <a:lnTo>
                    <a:pt x="224417" y="0"/>
                  </a:lnTo>
                  <a:lnTo>
                    <a:pt x="0" y="0"/>
                  </a:lnTo>
                  <a:close/>
                </a:path>
              </a:pathLst>
            </a:custGeom>
            <a:grpFill/>
            <a:ln w="12700" cap="flat" cmpd="sng" algn="ctr">
              <a:noFill/>
              <a:prstDash val="solid"/>
              <a:miter lim="800000"/>
            </a:ln>
            <a:effectLst/>
          </p:spPr>
          <p:txBody>
            <a:bodyPr rtlCol="0" anchor="ctr"/>
            <a:lstStyle/>
            <a:p>
              <a:pPr algn="ctr" defTabSz="914400">
                <a:defRPr/>
              </a:pPr>
              <a:endParaRPr lang="zh-CN" altLang="en-US" sz="1600" kern="0">
                <a:solidFill>
                  <a:srgbClr val="FFFFFF"/>
                </a:solidFill>
                <a:cs typeface="+mn-ea"/>
                <a:sym typeface="+mn-lt"/>
              </a:endParaRPr>
            </a:p>
          </p:txBody>
        </p:sp>
      </p:gr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897" y="1583733"/>
            <a:ext cx="1955422" cy="11410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50547"/>
            <a:ext cx="10850563" cy="478155"/>
          </a:xfrm>
        </p:spPr>
        <p:txBody>
          <a:bodyPr>
            <a:spAutoFit/>
          </a:bodyPr>
          <a:lstStyle/>
          <a:p>
            <a:pPr lvl="0"/>
            <a:r>
              <a:rPr lang="zh-CN" altLang="en-US" dirty="0">
                <a:sym typeface="+mn-lt"/>
              </a:rPr>
              <a:t>产品展示</a:t>
            </a:r>
            <a:endParaRPr lang="zh-CN" altLang="en-US" dirty="0">
              <a:sym typeface="+mn-lt"/>
            </a:endParaRPr>
          </a:p>
        </p:txBody>
      </p:sp>
      <p:pic>
        <p:nvPicPr>
          <p:cNvPr id="5" name="图片 4"/>
          <p:cNvPicPr>
            <a:picLocks noChangeAspect="1"/>
          </p:cNvPicPr>
          <p:nvPr>
            <p:custDataLst>
              <p:tags r:id="rId1"/>
            </p:custDataLst>
          </p:nvPr>
        </p:nvPicPr>
        <p:blipFill>
          <a:blip r:embed="rId2"/>
          <a:stretch>
            <a:fillRect/>
          </a:stretch>
        </p:blipFill>
        <p:spPr>
          <a:xfrm>
            <a:off x="1121410" y="2734310"/>
            <a:ext cx="1231900" cy="2811145"/>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3500120" y="2661920"/>
            <a:ext cx="2021840" cy="2816225"/>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6520180" y="2734310"/>
            <a:ext cx="1444625" cy="2715895"/>
          </a:xfrm>
          <a:prstGeom prst="rect">
            <a:avLst/>
          </a:prstGeom>
        </p:spPr>
      </p:pic>
      <p:pic>
        <p:nvPicPr>
          <p:cNvPr id="10" name="图片 9"/>
          <p:cNvPicPr>
            <a:picLocks noChangeAspect="1"/>
          </p:cNvPicPr>
          <p:nvPr>
            <p:custDataLst>
              <p:tags r:id="rId7"/>
            </p:custDataLst>
          </p:nvPr>
        </p:nvPicPr>
        <p:blipFill>
          <a:blip r:embed="rId8"/>
          <a:stretch>
            <a:fillRect/>
          </a:stretch>
        </p:blipFill>
        <p:spPr>
          <a:xfrm>
            <a:off x="8716010" y="2734310"/>
            <a:ext cx="2411730" cy="2743835"/>
          </a:xfrm>
          <a:prstGeom prst="rect">
            <a:avLst/>
          </a:prstGeom>
        </p:spPr>
      </p:pic>
      <p:sp>
        <p:nvSpPr>
          <p:cNvPr id="15" name="文本框 14"/>
          <p:cNvSpPr txBox="1"/>
          <p:nvPr>
            <p:custDataLst>
              <p:tags r:id="rId9"/>
            </p:custDataLst>
          </p:nvPr>
        </p:nvSpPr>
        <p:spPr>
          <a:xfrm>
            <a:off x="928370" y="5729605"/>
            <a:ext cx="1881505" cy="392430"/>
          </a:xfrm>
          <a:prstGeom prst="rect">
            <a:avLst/>
          </a:prstGeom>
          <a:noFill/>
        </p:spPr>
        <p:txBody>
          <a:bodyPr wrap="square" lIns="91440" tIns="45720" rIns="91440" bIns="45720" anchor="ctr" anchorCtr="0">
            <a:noAutofit/>
          </a:bodyPr>
          <a:lstStyle/>
          <a:p>
            <a:pPr algn="l">
              <a:lnSpc>
                <a:spcPct val="150000"/>
              </a:lnSpc>
            </a:pPr>
            <a:r>
              <a:rPr lang="zh-CN" altLang="en-US" sz="1400" b="1" dirty="0">
                <a:latin typeface="宋体" panose="02010600030101010101" pitchFamily="2" charset="-122"/>
                <a:ea typeface="宋体" panose="02010600030101010101" pitchFamily="2" charset="-122"/>
                <a:cs typeface="+mn-ea"/>
                <a:sym typeface="+mn-lt"/>
              </a:rPr>
              <a:t>调频广播发射机</a:t>
            </a:r>
            <a:endParaRPr lang="zh-CN" altLang="en-US" sz="1400" b="1" dirty="0">
              <a:latin typeface="宋体" panose="02010600030101010101" pitchFamily="2" charset="-122"/>
              <a:ea typeface="宋体" panose="02010600030101010101" pitchFamily="2" charset="-122"/>
              <a:cs typeface="+mn-ea"/>
              <a:sym typeface="+mn-lt"/>
            </a:endParaRPr>
          </a:p>
          <a:p>
            <a:pPr algn="l">
              <a:lnSpc>
                <a:spcPct val="150000"/>
              </a:lnSpc>
            </a:pPr>
            <a:endParaRPr lang="en-US" altLang="zh-CN" sz="1400" b="1" dirty="0">
              <a:latin typeface="宋体" panose="02010600030101010101" pitchFamily="2" charset="-122"/>
              <a:ea typeface="宋体" panose="02010600030101010101" pitchFamily="2" charset="-122"/>
              <a:cs typeface="+mn-ea"/>
              <a:sym typeface="+mn-lt"/>
            </a:endParaRPr>
          </a:p>
        </p:txBody>
      </p:sp>
      <p:sp>
        <p:nvSpPr>
          <p:cNvPr id="12" name="文本框 11"/>
          <p:cNvSpPr txBox="1"/>
          <p:nvPr>
            <p:custDataLst>
              <p:tags r:id="rId10"/>
            </p:custDataLst>
          </p:nvPr>
        </p:nvSpPr>
        <p:spPr>
          <a:xfrm>
            <a:off x="3656965" y="5729605"/>
            <a:ext cx="2226310" cy="325120"/>
          </a:xfrm>
          <a:prstGeom prst="rect">
            <a:avLst/>
          </a:prstGeom>
          <a:noFill/>
        </p:spPr>
        <p:txBody>
          <a:bodyPr wrap="square" lIns="91440" tIns="45720" rIns="91440" bIns="45720" anchor="ctr" anchorCtr="0">
            <a:noAutofit/>
          </a:bodyPr>
          <a:lstStyle/>
          <a:p>
            <a:pPr algn="l">
              <a:lnSpc>
                <a:spcPct val="150000"/>
              </a:lnSpc>
            </a:pPr>
            <a:r>
              <a:rPr lang="zh-CN" altLang="en-US" sz="1400" b="1" dirty="0">
                <a:latin typeface="宋体" panose="02010600030101010101" pitchFamily="2" charset="-122"/>
                <a:ea typeface="宋体" panose="02010600030101010101" pitchFamily="2" charset="-122"/>
                <a:cs typeface="+mn-ea"/>
                <a:sym typeface="+mn-lt"/>
              </a:rPr>
              <a:t>中波调幅广播发射机</a:t>
            </a:r>
            <a:endParaRPr lang="zh-CN" altLang="en-US" sz="1000" b="1" dirty="0">
              <a:latin typeface="宋体" panose="02010600030101010101" pitchFamily="2" charset="-122"/>
              <a:ea typeface="宋体" panose="02010600030101010101" pitchFamily="2" charset="-122"/>
              <a:cs typeface="+mn-ea"/>
              <a:sym typeface="+mn-lt"/>
            </a:endParaRPr>
          </a:p>
          <a:p>
            <a:pPr algn="l">
              <a:lnSpc>
                <a:spcPct val="150000"/>
              </a:lnSpc>
            </a:pPr>
            <a:endParaRPr lang="en-US" altLang="zh-CN" sz="1000" b="1" dirty="0">
              <a:latin typeface="宋体" panose="02010600030101010101" pitchFamily="2" charset="-122"/>
              <a:ea typeface="宋体" panose="02010600030101010101" pitchFamily="2" charset="-122"/>
              <a:cs typeface="+mn-ea"/>
              <a:sym typeface="+mn-lt"/>
            </a:endParaRPr>
          </a:p>
        </p:txBody>
      </p:sp>
      <p:sp>
        <p:nvSpPr>
          <p:cNvPr id="13" name="文本框 12"/>
          <p:cNvSpPr txBox="1"/>
          <p:nvPr>
            <p:custDataLst>
              <p:tags r:id="rId11"/>
            </p:custDataLst>
          </p:nvPr>
        </p:nvSpPr>
        <p:spPr>
          <a:xfrm>
            <a:off x="6666230" y="5729605"/>
            <a:ext cx="1664335" cy="362585"/>
          </a:xfrm>
          <a:prstGeom prst="rect">
            <a:avLst/>
          </a:prstGeom>
          <a:noFill/>
        </p:spPr>
        <p:txBody>
          <a:bodyPr wrap="square" lIns="91440" tIns="45720" rIns="91440" bIns="45720" anchor="ctr" anchorCtr="0">
            <a:noAutofit/>
          </a:bodyPr>
          <a:lstStyle/>
          <a:p>
            <a:pPr algn="l">
              <a:lnSpc>
                <a:spcPct val="150000"/>
              </a:lnSpc>
            </a:pPr>
            <a:r>
              <a:rPr lang="zh-CN" altLang="en-US" sz="1400" b="1" dirty="0">
                <a:latin typeface="宋体" panose="02010600030101010101" pitchFamily="2" charset="-122"/>
                <a:ea typeface="宋体" panose="02010600030101010101" pitchFamily="2" charset="-122"/>
                <a:cs typeface="+mn-ea"/>
                <a:sym typeface="+mn-lt"/>
              </a:rPr>
              <a:t>数字电视发射机</a:t>
            </a:r>
            <a:endParaRPr lang="zh-CN" altLang="en-US" sz="1400" b="1" dirty="0">
              <a:latin typeface="宋体" panose="02010600030101010101" pitchFamily="2" charset="-122"/>
              <a:ea typeface="宋体" panose="02010600030101010101" pitchFamily="2" charset="-122"/>
              <a:cs typeface="+mn-ea"/>
              <a:sym typeface="+mn-lt"/>
            </a:endParaRPr>
          </a:p>
          <a:p>
            <a:pPr algn="l">
              <a:lnSpc>
                <a:spcPct val="150000"/>
              </a:lnSpc>
            </a:pPr>
            <a:endParaRPr lang="en-US" altLang="zh-CN" sz="1400" b="1" dirty="0">
              <a:latin typeface="宋体" panose="02010600030101010101" pitchFamily="2" charset="-122"/>
              <a:ea typeface="宋体" panose="02010600030101010101" pitchFamily="2" charset="-122"/>
              <a:cs typeface="+mn-ea"/>
              <a:sym typeface="+mn-lt"/>
            </a:endParaRPr>
          </a:p>
        </p:txBody>
      </p:sp>
      <p:sp>
        <p:nvSpPr>
          <p:cNvPr id="16" name="文本框 15"/>
          <p:cNvSpPr txBox="1"/>
          <p:nvPr>
            <p:custDataLst>
              <p:tags r:id="rId12"/>
            </p:custDataLst>
          </p:nvPr>
        </p:nvSpPr>
        <p:spPr>
          <a:xfrm>
            <a:off x="9523095" y="5569268"/>
            <a:ext cx="1445260" cy="414020"/>
          </a:xfrm>
          <a:prstGeom prst="rect">
            <a:avLst/>
          </a:prstGeom>
          <a:noFill/>
        </p:spPr>
        <p:txBody>
          <a:bodyPr wrap="square" lIns="91440" tIns="45720" rIns="91440" bIns="45720" anchor="ctr" anchorCtr="0">
            <a:spAutoFit/>
          </a:bodyPr>
          <a:lstStyle/>
          <a:p>
            <a:pPr algn="l">
              <a:lnSpc>
                <a:spcPct val="150000"/>
              </a:lnSpc>
            </a:pPr>
            <a:r>
              <a:rPr lang="zh-CN" altLang="en-US" sz="1400" b="1" dirty="0">
                <a:latin typeface="宋体" panose="02010600030101010101" pitchFamily="2" charset="-122"/>
                <a:ea typeface="宋体" panose="02010600030101010101" pitchFamily="2" charset="-122"/>
                <a:cs typeface="+mn-ea"/>
                <a:sym typeface="+mn-lt"/>
              </a:rPr>
              <a:t>车载发射机</a:t>
            </a:r>
            <a:endParaRPr lang="en-US" altLang="zh-CN" sz="1400" b="1" dirty="0">
              <a:latin typeface="宋体" panose="02010600030101010101" pitchFamily="2" charset="-122"/>
              <a:ea typeface="宋体" panose="02010600030101010101" pitchFamily="2" charset="-122"/>
              <a:cs typeface="+mn-ea"/>
              <a:sym typeface="+mn-lt"/>
            </a:endParaRPr>
          </a:p>
        </p:txBody>
      </p:sp>
      <p:sp>
        <p:nvSpPr>
          <p:cNvPr id="17" name="文本框 16"/>
          <p:cNvSpPr txBox="1"/>
          <p:nvPr>
            <p:custDataLst>
              <p:tags r:id="rId13"/>
            </p:custDataLst>
          </p:nvPr>
        </p:nvSpPr>
        <p:spPr>
          <a:xfrm>
            <a:off x="1156970" y="1599565"/>
            <a:ext cx="9970770" cy="392430"/>
          </a:xfrm>
          <a:prstGeom prst="rect">
            <a:avLst/>
          </a:prstGeom>
          <a:noFill/>
        </p:spPr>
        <p:txBody>
          <a:bodyPr wrap="square" lIns="91440" tIns="45720" rIns="91440" bIns="45720" anchor="ctr" anchorCtr="0">
            <a:noAutofit/>
          </a:bodyPr>
          <a:lstStyle/>
          <a:p>
            <a:pPr algn="l">
              <a:lnSpc>
                <a:spcPct val="150000"/>
              </a:lnSpc>
            </a:pPr>
            <a:r>
              <a:rPr lang="zh-CN" altLang="en-US" sz="1600" b="1" dirty="0">
                <a:latin typeface="宋体" panose="02010600030101010101" pitchFamily="2" charset="-122"/>
                <a:ea typeface="宋体" panose="02010600030101010101" pitchFamily="2" charset="-122"/>
                <a:cs typeface="+mn-ea"/>
                <a:sym typeface="+mn-lt"/>
              </a:rPr>
              <a:t>所有发射机均采用全固态设计，具有极高的可靠性、稳定性和安全性，主要应用在各广播电视发射台站。</a:t>
            </a:r>
            <a:endParaRPr lang="en-US" altLang="zh-CN" sz="1600" b="1" dirty="0">
              <a:latin typeface="宋体" panose="02010600030101010101" pitchFamily="2" charset="-122"/>
              <a:ea typeface="宋体" panose="02010600030101010101" pitchFamily="2" charset="-122"/>
              <a:cs typeface="+mn-ea"/>
              <a:sym typeface="+mn-lt"/>
            </a:endParaRPr>
          </a:p>
        </p:txBody>
      </p:sp>
      <p:sp>
        <p:nvSpPr>
          <p:cNvPr id="3" name="文本框 2"/>
          <p:cNvSpPr txBox="1"/>
          <p:nvPr/>
        </p:nvSpPr>
        <p:spPr>
          <a:xfrm>
            <a:off x="928370" y="1130300"/>
            <a:ext cx="2035175" cy="398780"/>
          </a:xfrm>
          <a:prstGeom prst="rect">
            <a:avLst/>
          </a:prstGeom>
          <a:noFill/>
        </p:spPr>
        <p:txBody>
          <a:bodyPr wrap="square" rtlCol="0" anchor="t">
            <a:spAutoFit/>
          </a:bodyPr>
          <a:p>
            <a:r>
              <a:rPr lang="zh-CN" altLang="en-US" sz="2000" b="1" dirty="0">
                <a:sym typeface="+mn-lt"/>
              </a:rPr>
              <a:t>广电发射机</a:t>
            </a:r>
            <a:endParaRPr lang="zh-CN" altLang="en-US" sz="2000" b="1" dirty="0">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50547"/>
            <a:ext cx="10850563" cy="478155"/>
          </a:xfrm>
        </p:spPr>
        <p:txBody>
          <a:bodyPr>
            <a:spAutoFit/>
          </a:bodyPr>
          <a:lstStyle/>
          <a:p>
            <a:pPr lvl="0"/>
            <a:r>
              <a:rPr lang="zh-CN" altLang="en-US" dirty="0">
                <a:sym typeface="+mn-lt"/>
              </a:rPr>
              <a:t>产品展示</a:t>
            </a:r>
            <a:endParaRPr lang="zh-CN" altLang="en-US" dirty="0">
              <a:sym typeface="+mn-lt"/>
            </a:endParaRPr>
          </a:p>
        </p:txBody>
      </p:sp>
      <p:sp>
        <p:nvSpPr>
          <p:cNvPr id="14" name="文本框 13"/>
          <p:cNvSpPr txBox="1"/>
          <p:nvPr>
            <p:custDataLst>
              <p:tags r:id="rId1"/>
            </p:custDataLst>
          </p:nvPr>
        </p:nvSpPr>
        <p:spPr>
          <a:xfrm>
            <a:off x="891818" y="1078181"/>
            <a:ext cx="1456055" cy="398780"/>
          </a:xfrm>
          <a:prstGeom prst="rect">
            <a:avLst/>
          </a:prstGeom>
          <a:noFill/>
        </p:spPr>
        <p:txBody>
          <a:bodyPr wrap="none" lIns="91440" tIns="45720" rIns="91440" bIns="45720" anchor="ctr" anchorCtr="0">
            <a:spAutoFit/>
          </a:bodyPr>
          <a:lstStyle/>
          <a:p>
            <a:pPr algn="r"/>
            <a:r>
              <a:rPr lang="zh-CN" altLang="en-US" sz="2000" b="1" dirty="0">
                <a:cs typeface="+mn-ea"/>
                <a:sym typeface="+mn-lt"/>
              </a:rPr>
              <a:t>固态功率源</a:t>
            </a:r>
            <a:endParaRPr lang="zh-CN" altLang="en-US" sz="2000" b="1" dirty="0">
              <a:cs typeface="+mn-ea"/>
              <a:sym typeface="+mn-lt"/>
            </a:endParaRPr>
          </a:p>
        </p:txBody>
      </p:sp>
      <p:pic>
        <p:nvPicPr>
          <p:cNvPr id="19" name="图片 18"/>
          <p:cNvPicPr>
            <a:picLocks noChangeAspect="1"/>
          </p:cNvPicPr>
          <p:nvPr>
            <p:custDataLst>
              <p:tags r:id="rId2"/>
            </p:custDataLst>
          </p:nvPr>
        </p:nvPicPr>
        <p:blipFill>
          <a:blip r:embed="rId3"/>
          <a:stretch>
            <a:fillRect/>
          </a:stretch>
        </p:blipFill>
        <p:spPr>
          <a:xfrm>
            <a:off x="1226820" y="2327275"/>
            <a:ext cx="1927860" cy="3242310"/>
          </a:xfrm>
          <a:prstGeom prst="rect">
            <a:avLst/>
          </a:prstGeom>
        </p:spPr>
      </p:pic>
      <p:sp>
        <p:nvSpPr>
          <p:cNvPr id="22" name="文本框 21"/>
          <p:cNvSpPr txBox="1"/>
          <p:nvPr>
            <p:custDataLst>
              <p:tags r:id="rId4"/>
            </p:custDataLst>
          </p:nvPr>
        </p:nvSpPr>
        <p:spPr>
          <a:xfrm>
            <a:off x="929005" y="5815965"/>
            <a:ext cx="2524125" cy="650875"/>
          </a:xfrm>
          <a:prstGeom prst="rect">
            <a:avLst/>
          </a:prstGeom>
          <a:noFill/>
        </p:spPr>
        <p:txBody>
          <a:bodyPr wrap="square" lIns="91440" tIns="45720" rIns="91440" bIns="45720" anchor="ctr" anchorCtr="0">
            <a:noAutofit/>
          </a:bodyPr>
          <a:lstStyle/>
          <a:p>
            <a:pPr>
              <a:lnSpc>
                <a:spcPct val="150000"/>
              </a:lnSpc>
            </a:pPr>
            <a:r>
              <a:rPr lang="en-US" altLang="zh-CN" sz="1400" b="1" dirty="0">
                <a:latin typeface="宋体" panose="02010600030101010101" pitchFamily="2" charset="-122"/>
                <a:ea typeface="宋体" panose="02010600030101010101" pitchFamily="2" charset="-122"/>
                <a:cs typeface="+mn-ea"/>
                <a:sym typeface="+mn-lt"/>
              </a:rPr>
              <a:t>30MHz-3.9GHz</a:t>
            </a:r>
            <a:r>
              <a:rPr lang="zh-CN" altLang="en-US" sz="1400" b="1" dirty="0">
                <a:latin typeface="宋体" panose="02010600030101010101" pitchFamily="2" charset="-122"/>
                <a:ea typeface="宋体" panose="02010600030101010101" pitchFamily="2" charset="-122"/>
                <a:cs typeface="+mn-ea"/>
                <a:sym typeface="+mn-lt"/>
              </a:rPr>
              <a:t>，单机柜最大功率</a:t>
            </a:r>
            <a:r>
              <a:rPr lang="en-US" altLang="zh-CN" sz="1400" b="1" dirty="0">
                <a:latin typeface="宋体" panose="02010600030101010101" pitchFamily="2" charset="-122"/>
                <a:ea typeface="宋体" panose="02010600030101010101" pitchFamily="2" charset="-122"/>
                <a:cs typeface="+mn-ea"/>
                <a:sym typeface="+mn-lt"/>
              </a:rPr>
              <a:t>50kW</a:t>
            </a:r>
            <a:r>
              <a:rPr lang="zh-CN" altLang="en-US" sz="1400" b="1" dirty="0">
                <a:latin typeface="宋体" panose="02010600030101010101" pitchFamily="2" charset="-122"/>
                <a:ea typeface="宋体" panose="02010600030101010101" pitchFamily="2" charset="-122"/>
                <a:cs typeface="+mn-ea"/>
                <a:sym typeface="+mn-lt"/>
              </a:rPr>
              <a:t>固态功率源</a:t>
            </a:r>
            <a:endParaRPr lang="en-US" altLang="zh-CN" sz="1400" b="1" dirty="0">
              <a:latin typeface="宋体" panose="02010600030101010101" pitchFamily="2" charset="-122"/>
              <a:ea typeface="宋体" panose="02010600030101010101" pitchFamily="2" charset="-122"/>
              <a:cs typeface="+mn-ea"/>
              <a:sym typeface="+mn-lt"/>
            </a:endParaRPr>
          </a:p>
        </p:txBody>
      </p:sp>
      <p:sp>
        <p:nvSpPr>
          <p:cNvPr id="23" name="文本框 22"/>
          <p:cNvSpPr txBox="1"/>
          <p:nvPr>
            <p:custDataLst>
              <p:tags r:id="rId5"/>
            </p:custDataLst>
          </p:nvPr>
        </p:nvSpPr>
        <p:spPr>
          <a:xfrm>
            <a:off x="1485900" y="1477010"/>
            <a:ext cx="9970770" cy="521970"/>
          </a:xfrm>
          <a:prstGeom prst="rect">
            <a:avLst/>
          </a:prstGeom>
          <a:noFill/>
        </p:spPr>
        <p:txBody>
          <a:bodyPr wrap="square" lIns="91440" tIns="45720" rIns="91440" bIns="45720" anchor="ctr" anchorCtr="0">
            <a:noAutofit/>
          </a:bodyPr>
          <a:lstStyle/>
          <a:p>
            <a:pPr>
              <a:lnSpc>
                <a:spcPct val="150000"/>
              </a:lnSpc>
            </a:pPr>
            <a:r>
              <a:rPr lang="zh-CN" altLang="en-US" sz="1600" b="1" dirty="0">
                <a:latin typeface="宋体" panose="02010600030101010101" pitchFamily="2" charset="-122"/>
                <a:ea typeface="宋体" panose="02010600030101010101" pitchFamily="2" charset="-122"/>
                <a:cs typeface="+mn-ea"/>
                <a:sym typeface="+mn-lt"/>
              </a:rPr>
              <a:t>固态功率源采用全固态设计并能适应各种驻波负载应用，具有极高的可靠性、稳定性和安全性，主要应用在各大科学装置。</a:t>
            </a:r>
            <a:endParaRPr lang="en-US" altLang="zh-CN" sz="1600" b="1" dirty="0">
              <a:latin typeface="宋体" panose="02010600030101010101" pitchFamily="2" charset="-122"/>
              <a:ea typeface="宋体" panose="02010600030101010101" pitchFamily="2" charset="-122"/>
              <a:cs typeface="+mn-ea"/>
              <a:sym typeface="+mn-lt"/>
            </a:endParaRPr>
          </a:p>
        </p:txBody>
      </p:sp>
      <p:sp>
        <p:nvSpPr>
          <p:cNvPr id="5" name="文本框 4"/>
          <p:cNvSpPr txBox="1"/>
          <p:nvPr/>
        </p:nvSpPr>
        <p:spPr>
          <a:xfrm>
            <a:off x="4309745" y="1901190"/>
            <a:ext cx="7211060" cy="4719955"/>
          </a:xfrm>
          <a:prstGeom prst="rect">
            <a:avLst/>
          </a:prstGeom>
          <a:noFill/>
          <a:ln w="9525">
            <a:noFill/>
          </a:ln>
        </p:spPr>
        <p:txBody>
          <a:bodyPr wrap="square">
            <a:noAutofit/>
          </a:bodyPr>
          <a:lstStyle/>
          <a:p>
            <a:pPr indent="0"/>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latin typeface="宋体" panose="02010600030101010101" pitchFamily="2" charset="-122"/>
                <a:ea typeface="宋体" panose="02010600030101010101" pitchFamily="2" charset="-122"/>
                <a:cs typeface="宋体" panose="02010600030101010101" pitchFamily="2" charset="-122"/>
              </a:rPr>
              <a:t>功放管采用最新型的LDMOS管/GaN管，输出功率大，效率高，抗失配能力强、稳定性高；</a:t>
            </a:r>
            <a:endParaRPr lang="zh-CN" altLang="en-US" sz="1600" dirty="0">
              <a:latin typeface="宋体" panose="02010600030101010101" pitchFamily="2" charset="-122"/>
              <a:ea typeface="宋体" panose="02010600030101010101" pitchFamily="2" charset="-122"/>
              <a:cs typeface="宋体" panose="02010600030101010101" pitchFamily="2" charset="-122"/>
              <a:sym typeface="+mn-ea"/>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latin typeface="宋体" panose="02010600030101010101" pitchFamily="2" charset="-122"/>
                <a:ea typeface="宋体" panose="02010600030101010101" pitchFamily="2" charset="-122"/>
                <a:cs typeface="宋体" panose="02010600030101010101" pitchFamily="2" charset="-122"/>
              </a:rPr>
              <a:t>模块化设计，每个功放模块自带环形器和吸收负载，能够承受全反射要求；</a:t>
            </a:r>
            <a:endParaRPr lang="zh-CN" altLang="en-US" sz="1600" dirty="0">
              <a:latin typeface="宋体" panose="02010600030101010101" pitchFamily="2" charset="-122"/>
              <a:ea typeface="宋体" panose="02010600030101010101" pitchFamily="2" charset="-122"/>
              <a:cs typeface="宋体" panose="02010600030101010101" pitchFamily="2" charset="-122"/>
              <a:sym typeface="+mn-ea"/>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●热拔插设计，水电分离设计，电源</a:t>
            </a:r>
            <a:r>
              <a:rPr lang="zh-CN" altLang="en-US" sz="1600" dirty="0">
                <a:latin typeface="宋体" panose="02010600030101010101" pitchFamily="2" charset="-122"/>
                <a:ea typeface="宋体" panose="02010600030101010101" pitchFamily="2" charset="-122"/>
                <a:cs typeface="宋体" panose="02010600030101010101" pitchFamily="2" charset="-122"/>
              </a:rPr>
              <a:t>均流供电设计；</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latin typeface="宋体" panose="02010600030101010101" pitchFamily="2" charset="-122"/>
                <a:ea typeface="宋体" panose="02010600030101010101" pitchFamily="2" charset="-122"/>
                <a:cs typeface="宋体" panose="02010600030101010101" pitchFamily="2" charset="-122"/>
              </a:rPr>
              <a:t>整机具有过温、缺水、连锁以及过荷等多重保护，确保发射机稳定工作；</a:t>
            </a:r>
            <a:endParaRPr lang="en-US" sz="1600">
              <a:latin typeface="宋体" panose="02010600030101010101" pitchFamily="2" charset="-122"/>
              <a:ea typeface="宋体" panose="02010600030101010101" pitchFamily="2" charset="-122"/>
              <a:cs typeface="宋体" panose="02010600030101010101" pitchFamily="2" charset="-122"/>
            </a:endParaRPr>
          </a:p>
          <a:p>
            <a:pPr indent="0"/>
            <a:r>
              <a:rPr lang="en-US" sz="1600">
                <a:latin typeface="宋体" panose="02010600030101010101" pitchFamily="2" charset="-122"/>
                <a:ea typeface="宋体" panose="02010600030101010101" pitchFamily="2" charset="-122"/>
                <a:cs typeface="宋体" panose="02010600030101010101" pitchFamily="2" charset="-122"/>
              </a:rPr>
              <a:t> </a:t>
            </a:r>
            <a:endParaRPr lang="zh-CN" sz="160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主要技术指标：</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1、工作频率:81.25/162.5/325/650MHz等</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2、带宽:±2MHz</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3、工作方式:连续波/脉冲</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4、RF激励信号:5dBm时达到额定输出功率（单机柜最大50kW）</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5、幅度稳定度:±1%/8小时（开环）</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6、相位稳定度:±1°/8小时（开环）</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7、谐波抑制比（额定功率）:≤-36dBc</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8、杂波抑制比:≤-70dBc</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9、整机效率：LDMOS：＞51%；GaN：＞61%（与工作频率和功率等级相关）</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10、输入接口及阻抗:N（Female），50Ω</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11、支持24小时全反射运行</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indent="0"/>
            <a:r>
              <a:rPr lang="zh-CN" altLang="en-US" sz="1600" dirty="0">
                <a:latin typeface="宋体" panose="02010600030101010101" pitchFamily="2" charset="-122"/>
                <a:ea typeface="宋体" panose="02010600030101010101" pitchFamily="2" charset="-122"/>
                <a:cs typeface="宋体" panose="02010600030101010101" pitchFamily="2" charset="-122"/>
              </a:rPr>
              <a:t>12、输出接口:同轴馈管或波导输出</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endParaRPr lang="zh-CN" altLang="en-US" sz="16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50547"/>
            <a:ext cx="10850563" cy="478155"/>
          </a:xfrm>
        </p:spPr>
        <p:txBody>
          <a:bodyPr>
            <a:spAutoFit/>
          </a:bodyPr>
          <a:lstStyle/>
          <a:p>
            <a:pPr lvl="0"/>
            <a:r>
              <a:rPr lang="zh-CN" altLang="en-US" dirty="0">
                <a:sym typeface="+mn-lt"/>
              </a:rPr>
              <a:t>产品展示</a:t>
            </a:r>
            <a:endParaRPr lang="zh-CN" altLang="en-US" dirty="0">
              <a:sym typeface="+mn-lt"/>
            </a:endParaRPr>
          </a:p>
        </p:txBody>
      </p:sp>
      <p:sp>
        <p:nvSpPr>
          <p:cNvPr id="14" name="文本框 13"/>
          <p:cNvSpPr txBox="1"/>
          <p:nvPr>
            <p:custDataLst>
              <p:tags r:id="rId1"/>
            </p:custDataLst>
          </p:nvPr>
        </p:nvSpPr>
        <p:spPr>
          <a:xfrm>
            <a:off x="723220" y="1072260"/>
            <a:ext cx="2106295" cy="398780"/>
          </a:xfrm>
          <a:prstGeom prst="rect">
            <a:avLst/>
          </a:prstGeom>
          <a:noFill/>
        </p:spPr>
        <p:txBody>
          <a:bodyPr wrap="none" lIns="91440" tIns="45720" rIns="91440" bIns="45720" anchor="ctr" anchorCtr="0">
            <a:spAutoFit/>
          </a:bodyPr>
          <a:lstStyle/>
          <a:p>
            <a:pPr algn="l"/>
            <a:r>
              <a:rPr lang="zh-CN" altLang="en-US" sz="2000" b="1" dirty="0">
                <a:cs typeface="+mn-ea"/>
                <a:sym typeface="+mn-lt"/>
              </a:rPr>
              <a:t>  固态宽带功率源</a:t>
            </a:r>
            <a:endParaRPr lang="zh-CN" altLang="en-US" sz="2000" b="1" dirty="0">
              <a:cs typeface="+mn-ea"/>
              <a:sym typeface="+mn-lt"/>
            </a:endParaRPr>
          </a:p>
        </p:txBody>
      </p:sp>
      <p:pic>
        <p:nvPicPr>
          <p:cNvPr id="18" name="图片 17"/>
          <p:cNvPicPr>
            <a:picLocks noChangeAspect="1"/>
          </p:cNvPicPr>
          <p:nvPr>
            <p:custDataLst>
              <p:tags r:id="rId2"/>
            </p:custDataLst>
          </p:nvPr>
        </p:nvPicPr>
        <p:blipFill>
          <a:blip r:embed="rId3"/>
          <a:stretch>
            <a:fillRect/>
          </a:stretch>
        </p:blipFill>
        <p:spPr>
          <a:xfrm>
            <a:off x="1261745" y="2360930"/>
            <a:ext cx="2773045" cy="3373120"/>
          </a:xfrm>
          <a:prstGeom prst="rect">
            <a:avLst/>
          </a:prstGeom>
        </p:spPr>
      </p:pic>
      <p:sp>
        <p:nvSpPr>
          <p:cNvPr id="21" name="文本框 20"/>
          <p:cNvSpPr txBox="1"/>
          <p:nvPr>
            <p:custDataLst>
              <p:tags r:id="rId4"/>
            </p:custDataLst>
          </p:nvPr>
        </p:nvSpPr>
        <p:spPr>
          <a:xfrm>
            <a:off x="1906905" y="5902960"/>
            <a:ext cx="1557020" cy="392430"/>
          </a:xfrm>
          <a:prstGeom prst="rect">
            <a:avLst/>
          </a:prstGeom>
          <a:noFill/>
        </p:spPr>
        <p:txBody>
          <a:bodyPr wrap="square" lIns="91440" tIns="45720" rIns="91440" bIns="45720" anchor="ctr" anchorCtr="0">
            <a:noAutofit/>
          </a:bodyPr>
          <a:lstStyle/>
          <a:p>
            <a:pPr>
              <a:lnSpc>
                <a:spcPct val="150000"/>
              </a:lnSpc>
            </a:pPr>
            <a:r>
              <a:rPr lang="zh-CN" altLang="en-US" sz="1400" b="1" dirty="0">
                <a:latin typeface="宋体" panose="02010600030101010101" pitchFamily="2" charset="-122"/>
                <a:ea typeface="宋体" panose="02010600030101010101" pitchFamily="2" charset="-122"/>
                <a:cs typeface="+mn-ea"/>
                <a:sym typeface="+mn-lt"/>
              </a:rPr>
              <a:t>固态宽带功率源</a:t>
            </a:r>
            <a:endParaRPr lang="zh-CN" altLang="en-US" sz="1400" b="1" dirty="0">
              <a:latin typeface="宋体" panose="02010600030101010101" pitchFamily="2" charset="-122"/>
              <a:ea typeface="宋体" panose="02010600030101010101" pitchFamily="2" charset="-122"/>
              <a:cs typeface="+mn-ea"/>
              <a:sym typeface="+mn-lt"/>
            </a:endParaRPr>
          </a:p>
        </p:txBody>
      </p:sp>
      <p:sp>
        <p:nvSpPr>
          <p:cNvPr id="23" name="文本框 22"/>
          <p:cNvSpPr txBox="1"/>
          <p:nvPr>
            <p:custDataLst>
              <p:tags r:id="rId5"/>
            </p:custDataLst>
          </p:nvPr>
        </p:nvSpPr>
        <p:spPr>
          <a:xfrm>
            <a:off x="1549400" y="1515110"/>
            <a:ext cx="9970770" cy="642620"/>
          </a:xfrm>
          <a:prstGeom prst="rect">
            <a:avLst/>
          </a:prstGeom>
          <a:noFill/>
        </p:spPr>
        <p:txBody>
          <a:bodyPr wrap="square" lIns="91440" tIns="45720" rIns="91440" bIns="45720" anchor="ctr" anchorCtr="0">
            <a:noAutofit/>
          </a:bodyPr>
          <a:lstStyle/>
          <a:p>
            <a:pPr>
              <a:lnSpc>
                <a:spcPct val="150000"/>
              </a:lnSpc>
            </a:pPr>
            <a:r>
              <a:rPr lang="zh-CN" altLang="en-US" sz="1600" b="1" dirty="0">
                <a:latin typeface="宋体" panose="02010600030101010101" pitchFamily="2" charset="-122"/>
                <a:ea typeface="宋体" panose="02010600030101010101" pitchFamily="2" charset="-122"/>
                <a:cs typeface="+mn-ea"/>
                <a:sym typeface="+mn-lt"/>
              </a:rPr>
              <a:t>宽带固态功率源采用全固态设计并能适应各种驻波负载应用，具有极高的可靠性、稳定性和安全性，主要应用在各大科学装置。</a:t>
            </a:r>
            <a:endParaRPr lang="en-US" altLang="zh-CN" sz="1600" b="1" dirty="0">
              <a:latin typeface="宋体" panose="02010600030101010101" pitchFamily="2" charset="-122"/>
              <a:ea typeface="宋体" panose="02010600030101010101" pitchFamily="2" charset="-122"/>
              <a:cs typeface="+mn-ea"/>
              <a:sym typeface="+mn-lt"/>
            </a:endParaRPr>
          </a:p>
        </p:txBody>
      </p:sp>
      <p:sp>
        <p:nvSpPr>
          <p:cNvPr id="100" name="文本框 99"/>
          <p:cNvSpPr txBox="1"/>
          <p:nvPr/>
        </p:nvSpPr>
        <p:spPr>
          <a:xfrm>
            <a:off x="4324350" y="2547620"/>
            <a:ext cx="7066915" cy="4110355"/>
          </a:xfrm>
          <a:prstGeom prst="rect">
            <a:avLst/>
          </a:prstGeom>
          <a:noFill/>
          <a:ln w="9525">
            <a:noFill/>
          </a:ln>
        </p:spPr>
        <p:txBody>
          <a:bodyPr>
            <a:noAutofit/>
          </a:bodyPr>
          <a:lstStyle/>
          <a:p>
            <a:pPr indent="266700" algn="l"/>
            <a:r>
              <a:rPr lang="zh-CN" altLang="en-US" sz="1600" dirty="0">
                <a:latin typeface="宋体" panose="02010600030101010101" pitchFamily="2" charset="-122"/>
                <a:ea typeface="宋体" panose="02010600030101010101" pitchFamily="2" charset="-122"/>
                <a:cs typeface="+mn-ea"/>
              </a:rPr>
              <a:t>●功放管采用最新型的LDMOS管/GaN管，输出功率大，效率高，抗失配能力强、稳定性高；</a:t>
            </a:r>
            <a:endParaRPr lang="zh-CN" altLang="en-US" sz="1600" dirty="0">
              <a:latin typeface="宋体" panose="02010600030101010101" pitchFamily="2" charset="-122"/>
              <a:ea typeface="宋体" panose="02010600030101010101" pitchFamily="2" charset="-122"/>
              <a:cs typeface="+mn-ea"/>
            </a:endParaRPr>
          </a:p>
          <a:p>
            <a:pPr indent="266700" algn="l"/>
            <a:r>
              <a:rPr lang="zh-CN" altLang="en-US" sz="1600" dirty="0">
                <a:latin typeface="宋体" panose="02010600030101010101" pitchFamily="2" charset="-122"/>
                <a:ea typeface="宋体" panose="02010600030101010101" pitchFamily="2" charset="-122"/>
                <a:cs typeface="+mn-ea"/>
                <a:sym typeface="+mn-ea"/>
              </a:rPr>
              <a:t>●</a:t>
            </a:r>
            <a:r>
              <a:rPr lang="zh-CN" altLang="en-US" sz="1600" dirty="0">
                <a:latin typeface="宋体" panose="02010600030101010101" pitchFamily="2" charset="-122"/>
                <a:ea typeface="宋体" panose="02010600030101010101" pitchFamily="2" charset="-122"/>
                <a:cs typeface="+mn-ea"/>
              </a:rPr>
              <a:t>每个功放接环形器和吸收负载，能够承受长期全反射；</a:t>
            </a:r>
            <a:endParaRPr lang="zh-CN" altLang="en-US" sz="1600" dirty="0">
              <a:latin typeface="宋体" panose="02010600030101010101" pitchFamily="2" charset="-122"/>
              <a:ea typeface="宋体" panose="02010600030101010101" pitchFamily="2" charset="-122"/>
              <a:cs typeface="+mn-ea"/>
            </a:endParaRPr>
          </a:p>
          <a:p>
            <a:pPr indent="266700" algn="l"/>
            <a:r>
              <a:rPr lang="zh-CN" altLang="en-US" sz="1600" dirty="0">
                <a:latin typeface="宋体" panose="02010600030101010101" pitchFamily="2" charset="-122"/>
                <a:ea typeface="宋体" panose="02010600030101010101" pitchFamily="2" charset="-122"/>
                <a:cs typeface="+mn-ea"/>
                <a:sym typeface="+mn-ea"/>
              </a:rPr>
              <a:t>●</a:t>
            </a:r>
            <a:r>
              <a:rPr lang="zh-CN" altLang="en-US" sz="1600" dirty="0">
                <a:latin typeface="宋体" panose="02010600030101010101" pitchFamily="2" charset="-122"/>
                <a:ea typeface="宋体" panose="02010600030101010101" pitchFamily="2" charset="-122"/>
                <a:cs typeface="+mn-ea"/>
              </a:rPr>
              <a:t>整机具有过温、缺水、连锁以及过荷等多重保护，确保发射机稳定工作。</a:t>
            </a:r>
            <a:endParaRPr lang="zh-CN" altLang="en-US" sz="1600" dirty="0">
              <a:latin typeface="宋体" panose="02010600030101010101" pitchFamily="2" charset="-122"/>
              <a:ea typeface="宋体" panose="02010600030101010101" pitchFamily="2" charset="-122"/>
              <a:cs typeface="+mn-ea"/>
            </a:endParaRPr>
          </a:p>
          <a:p>
            <a:pPr indent="266700"/>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主要技术指标：</a:t>
            </a:r>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1、工作频率范围：可定制</a:t>
            </a:r>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2、输出类型：连续波</a:t>
            </a:r>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3、输出功率：0dBm时，带宽范围内任意频点均输出额定功率</a:t>
            </a:r>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4、杂波抑制比（额定功率）：≤-70dBc</a:t>
            </a:r>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5、谐波抑制比（额定功率）：≤-36dBc</a:t>
            </a:r>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6、冷却方式：水冷</a:t>
            </a:r>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7、输入接口：SMA</a:t>
            </a:r>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8、输出接口：</a:t>
            </a:r>
            <a:r>
              <a:rPr lang="zh-CN" sz="1600" dirty="0">
                <a:latin typeface="宋体" panose="02010600030101010101" pitchFamily="2" charset="-122"/>
                <a:ea typeface="宋体" panose="02010600030101010101" pitchFamily="2" charset="-122"/>
                <a:cs typeface="+mn-ea"/>
              </a:rPr>
              <a:t>可定制</a:t>
            </a:r>
            <a:endParaRPr lang="zh-CN" altLang="en-US" sz="1600" dirty="0">
              <a:latin typeface="宋体" panose="02010600030101010101" pitchFamily="2" charset="-122"/>
              <a:ea typeface="宋体" panose="02010600030101010101" pitchFamily="2" charset="-122"/>
              <a:cs typeface="+mn-ea"/>
            </a:endParaRPr>
          </a:p>
          <a:p>
            <a:pPr indent="266700"/>
            <a:r>
              <a:rPr lang="zh-CN" altLang="en-US" sz="1600" dirty="0">
                <a:latin typeface="宋体" panose="02010600030101010101" pitchFamily="2" charset="-122"/>
                <a:ea typeface="宋体" panose="02010600030101010101" pitchFamily="2" charset="-122"/>
                <a:cs typeface="+mn-ea"/>
              </a:rPr>
              <a:t>9、支持24小时全反射运行</a:t>
            </a:r>
            <a:endParaRPr lang="zh-CN" altLang="en-US" sz="1600" dirty="0">
              <a:latin typeface="宋体" panose="02010600030101010101" pitchFamily="2" charset="-122"/>
              <a:ea typeface="宋体" panose="02010600030101010101" pitchFamily="2" charset="-122"/>
              <a:cs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50547"/>
            <a:ext cx="10850563" cy="478155"/>
          </a:xfrm>
        </p:spPr>
        <p:txBody>
          <a:bodyPr>
            <a:spAutoFit/>
          </a:bodyPr>
          <a:lstStyle/>
          <a:p>
            <a:pPr lvl="0"/>
            <a:r>
              <a:rPr lang="zh-CN" altLang="en-US" dirty="0">
                <a:sym typeface="+mn-lt"/>
              </a:rPr>
              <a:t>产品展示</a:t>
            </a:r>
            <a:endParaRPr lang="zh-CN" altLang="en-US" dirty="0">
              <a:sym typeface="+mn-lt"/>
            </a:endParaRPr>
          </a:p>
        </p:txBody>
      </p:sp>
      <p:sp>
        <p:nvSpPr>
          <p:cNvPr id="14" name="文本框 13"/>
          <p:cNvSpPr txBox="1"/>
          <p:nvPr>
            <p:custDataLst>
              <p:tags r:id="rId1"/>
            </p:custDataLst>
          </p:nvPr>
        </p:nvSpPr>
        <p:spPr>
          <a:xfrm>
            <a:off x="777557" y="1052098"/>
            <a:ext cx="1965325" cy="398780"/>
          </a:xfrm>
          <a:prstGeom prst="rect">
            <a:avLst/>
          </a:prstGeom>
          <a:noFill/>
        </p:spPr>
        <p:txBody>
          <a:bodyPr wrap="none" lIns="91440" tIns="45720" rIns="91440" bIns="45720" anchor="ctr" anchorCtr="0">
            <a:spAutoFit/>
          </a:bodyPr>
          <a:lstStyle/>
          <a:p>
            <a:pPr algn="r"/>
            <a:r>
              <a:rPr lang="zh-CN" altLang="en-US" sz="2000" b="1" dirty="0">
                <a:cs typeface="+mn-ea"/>
                <a:sym typeface="+mn-lt"/>
              </a:rPr>
              <a:t>固态激励源系列</a:t>
            </a:r>
            <a:endParaRPr lang="zh-CN" altLang="en-US" sz="2000" b="1" dirty="0">
              <a:cs typeface="+mn-ea"/>
              <a:sym typeface="+mn-lt"/>
            </a:endParaRPr>
          </a:p>
        </p:txBody>
      </p:sp>
      <p:sp>
        <p:nvSpPr>
          <p:cNvPr id="23" name="文本框 22"/>
          <p:cNvSpPr txBox="1"/>
          <p:nvPr>
            <p:custDataLst>
              <p:tags r:id="rId2"/>
            </p:custDataLst>
          </p:nvPr>
        </p:nvSpPr>
        <p:spPr>
          <a:xfrm>
            <a:off x="1397000" y="1474470"/>
            <a:ext cx="9970770" cy="723900"/>
          </a:xfrm>
          <a:prstGeom prst="rect">
            <a:avLst/>
          </a:prstGeom>
          <a:noFill/>
        </p:spPr>
        <p:txBody>
          <a:bodyPr wrap="square" lIns="91440" tIns="45720" rIns="91440" bIns="45720" anchor="ctr" anchorCtr="0">
            <a:noAutofit/>
          </a:bodyPr>
          <a:lstStyle/>
          <a:p>
            <a:pPr>
              <a:lnSpc>
                <a:spcPct val="150000"/>
              </a:lnSpc>
            </a:pPr>
            <a:r>
              <a:rPr lang="zh-CN" altLang="en-US" sz="1600" b="1" dirty="0">
                <a:latin typeface="宋体" panose="02010600030101010101" pitchFamily="2" charset="-122"/>
                <a:ea typeface="宋体" panose="02010600030101010101" pitchFamily="2" charset="-122"/>
                <a:cs typeface="+mn-ea"/>
                <a:sym typeface="+mn-lt"/>
              </a:rPr>
              <a:t>固态激励源均采用全固态设计并能适应各种驻波负载应用，具有极高的可靠性、稳定性和安全性，主要应用在各大科学装置。</a:t>
            </a:r>
            <a:endParaRPr lang="en-US" altLang="zh-CN" sz="1600" b="1" dirty="0">
              <a:latin typeface="宋体" panose="02010600030101010101" pitchFamily="2" charset="-122"/>
              <a:ea typeface="宋体" panose="02010600030101010101" pitchFamily="2" charset="-122"/>
              <a:cs typeface="+mn-ea"/>
              <a:sym typeface="+mn-lt"/>
            </a:endParaRPr>
          </a:p>
        </p:txBody>
      </p:sp>
      <p:pic>
        <p:nvPicPr>
          <p:cNvPr id="25" name="图片 24"/>
          <p:cNvPicPr>
            <a:picLocks noChangeAspect="1"/>
          </p:cNvPicPr>
          <p:nvPr>
            <p:custDataLst>
              <p:tags r:id="rId3"/>
            </p:custDataLst>
          </p:nvPr>
        </p:nvPicPr>
        <p:blipFill>
          <a:blip r:embed="rId4"/>
          <a:stretch>
            <a:fillRect/>
          </a:stretch>
        </p:blipFill>
        <p:spPr>
          <a:xfrm>
            <a:off x="1214120" y="3110865"/>
            <a:ext cx="3447415" cy="1482725"/>
          </a:xfrm>
          <a:prstGeom prst="rect">
            <a:avLst/>
          </a:prstGeom>
        </p:spPr>
      </p:pic>
      <p:sp>
        <p:nvSpPr>
          <p:cNvPr id="26" name="文本框 25"/>
          <p:cNvSpPr txBox="1"/>
          <p:nvPr>
            <p:custDataLst>
              <p:tags r:id="rId5"/>
            </p:custDataLst>
          </p:nvPr>
        </p:nvSpPr>
        <p:spPr>
          <a:xfrm>
            <a:off x="1719580" y="4887595"/>
            <a:ext cx="2722880" cy="568960"/>
          </a:xfrm>
          <a:prstGeom prst="rect">
            <a:avLst/>
          </a:prstGeom>
          <a:noFill/>
        </p:spPr>
        <p:txBody>
          <a:bodyPr wrap="square" lIns="91440" tIns="45720" rIns="91440" bIns="45720" anchor="ctr" anchorCtr="0">
            <a:noAutofit/>
          </a:bodyPr>
          <a:lstStyle/>
          <a:p>
            <a:pPr algn="ctr">
              <a:lnSpc>
                <a:spcPct val="150000"/>
              </a:lnSpc>
            </a:pPr>
            <a:r>
              <a:rPr lang="en-US" altLang="zh-CN" sz="1400" b="1" dirty="0">
                <a:latin typeface="宋体" panose="02010600030101010101" pitchFamily="2" charset="-122"/>
                <a:ea typeface="宋体" panose="02010600030101010101" pitchFamily="2" charset="-122"/>
                <a:cs typeface="+mn-ea"/>
                <a:sym typeface="+mn-lt"/>
              </a:rPr>
              <a:t>2.8-3GHz</a:t>
            </a:r>
            <a:r>
              <a:rPr lang="zh-CN" altLang="en-US" sz="1400" b="1" dirty="0">
                <a:latin typeface="宋体" panose="02010600030101010101" pitchFamily="2" charset="-122"/>
                <a:ea typeface="宋体" panose="02010600030101010101" pitchFamily="2" charset="-122"/>
                <a:cs typeface="+mn-ea"/>
                <a:sym typeface="+mn-lt"/>
              </a:rPr>
              <a:t>，单机最大功率</a:t>
            </a:r>
            <a:r>
              <a:rPr lang="en-US" altLang="zh-CN" sz="1400" b="1" dirty="0">
                <a:latin typeface="宋体" panose="02010600030101010101" pitchFamily="2" charset="-122"/>
                <a:ea typeface="宋体" panose="02010600030101010101" pitchFamily="2" charset="-122"/>
                <a:cs typeface="+mn-ea"/>
                <a:sym typeface="+mn-lt"/>
              </a:rPr>
              <a:t>2kW</a:t>
            </a:r>
            <a:r>
              <a:rPr lang="zh-CN" altLang="en-US" sz="1400" b="1" dirty="0">
                <a:latin typeface="宋体" panose="02010600030101010101" pitchFamily="2" charset="-122"/>
                <a:ea typeface="宋体" panose="02010600030101010101" pitchFamily="2" charset="-122"/>
                <a:cs typeface="+mn-ea"/>
                <a:sym typeface="+mn-lt"/>
              </a:rPr>
              <a:t>固态激励源</a:t>
            </a:r>
            <a:endParaRPr lang="en-US" altLang="zh-CN" sz="1400" b="1" dirty="0">
              <a:latin typeface="宋体" panose="02010600030101010101" pitchFamily="2" charset="-122"/>
              <a:ea typeface="宋体" panose="02010600030101010101" pitchFamily="2" charset="-122"/>
              <a:cs typeface="+mn-ea"/>
              <a:sym typeface="+mn-lt"/>
            </a:endParaRPr>
          </a:p>
        </p:txBody>
      </p:sp>
      <p:sp>
        <p:nvSpPr>
          <p:cNvPr id="100" name="文本框 99"/>
          <p:cNvSpPr txBox="1"/>
          <p:nvPr/>
        </p:nvSpPr>
        <p:spPr>
          <a:xfrm>
            <a:off x="5669280" y="2759710"/>
            <a:ext cx="5760720" cy="4493260"/>
          </a:xfrm>
          <a:prstGeom prst="rect">
            <a:avLst/>
          </a:prstGeom>
          <a:noFill/>
          <a:ln w="9525">
            <a:noFill/>
          </a:ln>
        </p:spPr>
        <p:txBody>
          <a:bodyPr wrap="square">
            <a:noAutofit/>
          </a:bodyPr>
          <a:lstStyle/>
          <a:p>
            <a:pPr indent="266700" algn="l"/>
            <a:r>
              <a:rPr lang="zh-CN" altLang="en-US" sz="1400" dirty="0">
                <a:latin typeface="宋体" panose="02010600030101010101" pitchFamily="2" charset="-122"/>
                <a:ea typeface="宋体" panose="02010600030101010101" pitchFamily="2" charset="-122"/>
                <a:cs typeface="+mn-ea"/>
              </a:rPr>
              <a:t>S波段激励源技术规格：</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1、中心工作频率：2856MHz、</a:t>
            </a:r>
            <a:r>
              <a:rPr lang="en-US" altLang="zh-CN" sz="1400" dirty="0">
                <a:latin typeface="宋体" panose="02010600030101010101" pitchFamily="2" charset="-122"/>
                <a:ea typeface="宋体" panose="02010600030101010101" pitchFamily="2" charset="-122"/>
                <a:cs typeface="+mn-ea"/>
              </a:rPr>
              <a:t>2860MHz</a:t>
            </a:r>
            <a:r>
              <a:rPr lang="zh-CN" altLang="en-US" sz="1400" dirty="0">
                <a:latin typeface="宋体" panose="02010600030101010101" pitchFamily="2" charset="-122"/>
                <a:ea typeface="宋体" panose="02010600030101010101" pitchFamily="2" charset="-122"/>
                <a:cs typeface="+mn-ea"/>
              </a:rPr>
              <a:t>、2998MHz</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2、带宽大于± 2.5MHz</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3、脉冲重复频率：1-100Hz</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4、脉冲内平顶宽度：1-</a:t>
            </a:r>
            <a:r>
              <a:rPr lang="en-US" altLang="zh-CN" sz="1400" dirty="0">
                <a:latin typeface="宋体" panose="02010600030101010101" pitchFamily="2" charset="-122"/>
                <a:ea typeface="宋体" panose="02010600030101010101" pitchFamily="2" charset="-122"/>
                <a:cs typeface="+mn-ea"/>
              </a:rPr>
              <a:t>10</a:t>
            </a:r>
            <a:r>
              <a:rPr lang="zh-CN" altLang="en-US" sz="1400" dirty="0">
                <a:latin typeface="宋体" panose="02010600030101010101" pitchFamily="2" charset="-122"/>
                <a:ea typeface="宋体" panose="02010600030101010101" pitchFamily="2" charset="-122"/>
                <a:cs typeface="+mn-ea"/>
              </a:rPr>
              <a:t>μs可调</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5、触发脉冲：5V(50Ω)前沿触发脉宽3μs</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6、最大输出功率：≥63dBm（2000W）</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7、射频输出功率调节范围≥10dB</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8、输出脉冲前/后沿：&lt;0.05μs</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9、射频幅度稳定度：&lt;0.04%  rms（开环）</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10、射频相位稳定度：&lt;0.02°rms（开环）</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11、脉内平顶度：≤±0.4%（1uS以内）</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12、脉内相移：＜0.5°</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13、微波脉冲前沿抖动：&lt;±1ns</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14、输入输出隔离度&gt;30dBc</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15、支持全反射</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16、输入电压为220VAC 50Hz</a:t>
            </a:r>
            <a:endParaRPr lang="zh-CN" altLang="en-US" sz="1400" dirty="0">
              <a:latin typeface="宋体" panose="02010600030101010101" pitchFamily="2" charset="-122"/>
              <a:ea typeface="宋体" panose="02010600030101010101" pitchFamily="2" charset="-122"/>
              <a:cs typeface="+mn-ea"/>
            </a:endParaRPr>
          </a:p>
          <a:p>
            <a:pPr indent="266700" algn="l"/>
            <a:r>
              <a:rPr lang="zh-CN" altLang="en-US" sz="1400" dirty="0">
                <a:latin typeface="宋体" panose="02010600030101010101" pitchFamily="2" charset="-122"/>
                <a:ea typeface="宋体" panose="02010600030101010101" pitchFamily="2" charset="-122"/>
                <a:cs typeface="+mn-ea"/>
              </a:rPr>
              <a:t>17、输入/输出接口：标准N型接口</a:t>
            </a:r>
            <a:endParaRPr lang="zh-CN" altLang="en-US" sz="1400" dirty="0">
              <a:latin typeface="宋体" panose="02010600030101010101" pitchFamily="2" charset="-122"/>
              <a:ea typeface="宋体" panose="02010600030101010101" pitchFamily="2" charset="-122"/>
              <a:cs typeface="+mn-ea"/>
            </a:endParaRPr>
          </a:p>
        </p:txBody>
      </p:sp>
      <p:sp>
        <p:nvSpPr>
          <p:cNvPr id="3" name="文本框 2"/>
          <p:cNvSpPr txBox="1"/>
          <p:nvPr/>
        </p:nvSpPr>
        <p:spPr>
          <a:xfrm>
            <a:off x="4712970" y="2034540"/>
            <a:ext cx="6898005" cy="737235"/>
          </a:xfrm>
          <a:prstGeom prst="rect">
            <a:avLst/>
          </a:prstGeom>
          <a:noFill/>
        </p:spPr>
        <p:txBody>
          <a:bodyPr wrap="square" rtlCol="0" anchor="t">
            <a:spAutoFit/>
          </a:bodyPr>
          <a:lstStyle/>
          <a:p>
            <a:r>
              <a:rPr lang="en-US" altLang="zh-CN" sz="1400" b="1" dirty="0">
                <a:latin typeface="宋体" panose="02010600030101010101" pitchFamily="2" charset="-122"/>
                <a:ea typeface="宋体" panose="02010600030101010101" pitchFamily="2" charset="-122"/>
                <a:cs typeface="+mn-ea"/>
                <a:sym typeface="+mn-ea"/>
              </a:rPr>
              <a:t>   </a:t>
            </a:r>
            <a:r>
              <a:rPr lang="en-US" altLang="zh-CN" sz="1400" dirty="0">
                <a:latin typeface="宋体" panose="02010600030101010101" pitchFamily="2" charset="-122"/>
                <a:ea typeface="宋体" panose="02010600030101010101" pitchFamily="2" charset="-122"/>
                <a:cs typeface="+mn-ea"/>
                <a:sym typeface="+mn-ea"/>
              </a:rPr>
              <a:t> </a:t>
            </a:r>
            <a:r>
              <a:rPr lang="zh-CN" altLang="en-US" sz="1400" dirty="0">
                <a:latin typeface="宋体" panose="02010600030101010101" pitchFamily="2" charset="-122"/>
                <a:ea typeface="宋体" panose="02010600030101010101" pitchFamily="2" charset="-122"/>
                <a:cs typeface="+mn-ea"/>
                <a:sym typeface="+mn-ea"/>
              </a:rPr>
              <a:t>固态激励源是专业应用于加速器领域的固态微波能量设备，目前我厂已研发了324MHz、648MHz、2856MHz、</a:t>
            </a:r>
            <a:r>
              <a:rPr lang="en-US" altLang="zh-CN" sz="1400" dirty="0">
                <a:latin typeface="宋体" panose="02010600030101010101" pitchFamily="2" charset="-122"/>
                <a:ea typeface="宋体" panose="02010600030101010101" pitchFamily="2" charset="-122"/>
                <a:cs typeface="+mn-ea"/>
                <a:sym typeface="+mn-ea"/>
              </a:rPr>
              <a:t>2860MHz</a:t>
            </a:r>
            <a:r>
              <a:rPr lang="zh-CN" altLang="en-US" sz="1400" dirty="0">
                <a:latin typeface="宋体" panose="02010600030101010101" pitchFamily="2" charset="-122"/>
                <a:ea typeface="宋体" panose="02010600030101010101" pitchFamily="2" charset="-122"/>
                <a:cs typeface="+mn-ea"/>
                <a:sym typeface="+mn-ea"/>
              </a:rPr>
              <a:t>、2998MHz等频率，最高达2000W的脉冲功率，拥有一流的技术指标和极强的抗干扰性，可适应各种驻波比的负载应用。</a:t>
            </a:r>
            <a:endParaRPr lang="zh-CN" altLang="en-US" sz="1400" dirty="0">
              <a:latin typeface="宋体" panose="02010600030101010101" pitchFamily="2" charset="-122"/>
              <a:ea typeface="宋体" panose="02010600030101010101" pitchFamily="2" charset="-122"/>
              <a:cs typeface="+mn-ea"/>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181725" y="2736215"/>
            <a:ext cx="6010275" cy="755650"/>
          </a:xfrm>
        </p:spPr>
        <p:txBody>
          <a:bodyPr wrap="square">
            <a:spAutoFit/>
          </a:bodyPr>
          <a:lstStyle/>
          <a:p>
            <a:r>
              <a:rPr lang="zh-CN" altLang="en-US" sz="4800" dirty="0">
                <a:sym typeface="+mn-lt"/>
              </a:rPr>
              <a:t>无锡华康功率源现状</a:t>
            </a:r>
            <a:endParaRPr lang="zh-CN" altLang="en-US" sz="4800" dirty="0">
              <a:sym typeface="+mn-lt"/>
            </a:endParaRPr>
          </a:p>
        </p:txBody>
      </p:sp>
      <p:sp>
        <p:nvSpPr>
          <p:cNvPr id="6" name="文本占位符 5"/>
          <p:cNvSpPr>
            <a:spLocks noGrp="1"/>
          </p:cNvSpPr>
          <p:nvPr>
            <p:ph type="body" idx="1"/>
          </p:nvPr>
        </p:nvSpPr>
        <p:spPr>
          <a:xfrm>
            <a:off x="6731000" y="3981450"/>
            <a:ext cx="3515360" cy="1614805"/>
          </a:xfrm>
        </p:spPr>
        <p:txBody>
          <a:bodyPr wrap="square">
            <a:spAutoFit/>
          </a:bodyPr>
          <a:lstStyle/>
          <a:p>
            <a:pPr lvl="0"/>
            <a:r>
              <a:rPr lang="zh-CN" altLang="en-US" sz="2200" dirty="0">
                <a:latin typeface="仿宋" panose="02010609060101010101" charset="-122"/>
                <a:ea typeface="仿宋" panose="02010609060101010101" charset="-122"/>
                <a:cs typeface="仿宋" panose="02010609060101010101" charset="-122"/>
                <a:sym typeface="+mn-lt"/>
              </a:rPr>
              <a:t>●</a:t>
            </a:r>
            <a:r>
              <a:rPr lang="en-US" altLang="zh-CN" sz="2200" dirty="0">
                <a:latin typeface="仿宋" panose="02010609060101010101" charset="-122"/>
                <a:ea typeface="仿宋" panose="02010609060101010101" charset="-122"/>
                <a:cs typeface="仿宋" panose="02010609060101010101" charset="-122"/>
                <a:sym typeface="+mn-lt"/>
              </a:rPr>
              <a:t> </a:t>
            </a:r>
            <a:r>
              <a:rPr lang="zh-CN" altLang="en-US" sz="2200" dirty="0">
                <a:latin typeface="仿宋" panose="02010609060101010101" charset="-122"/>
                <a:ea typeface="仿宋" panose="02010609060101010101" charset="-122"/>
                <a:cs typeface="仿宋" panose="02010609060101010101" charset="-122"/>
                <a:sym typeface="+mn-lt"/>
              </a:rPr>
              <a:t>功率源项目汇报</a:t>
            </a:r>
            <a:endParaRPr lang="en-US" altLang="zh-CN" sz="2200" dirty="0">
              <a:latin typeface="仿宋" panose="02010609060101010101" charset="-122"/>
              <a:ea typeface="仿宋" panose="02010609060101010101" charset="-122"/>
              <a:cs typeface="仿宋" panose="02010609060101010101" charset="-122"/>
              <a:sym typeface="+mn-lt"/>
            </a:endParaRPr>
          </a:p>
          <a:p>
            <a:pPr lvl="0"/>
            <a:r>
              <a:rPr lang="zh-CN" altLang="en-US" sz="2200" dirty="0">
                <a:latin typeface="仿宋" panose="02010609060101010101" charset="-122"/>
                <a:ea typeface="仿宋" panose="02010609060101010101" charset="-122"/>
                <a:cs typeface="仿宋" panose="02010609060101010101" charset="-122"/>
                <a:sym typeface="+mn-lt"/>
              </a:rPr>
              <a:t>●</a:t>
            </a:r>
            <a:r>
              <a:rPr lang="en-US" altLang="zh-CN" sz="2200" dirty="0">
                <a:latin typeface="仿宋" panose="02010609060101010101" charset="-122"/>
                <a:ea typeface="仿宋" panose="02010609060101010101" charset="-122"/>
                <a:cs typeface="仿宋" panose="02010609060101010101" charset="-122"/>
                <a:sym typeface="+mn-lt"/>
              </a:rPr>
              <a:t> </a:t>
            </a:r>
            <a:r>
              <a:rPr lang="zh-CN" altLang="en-US" sz="2200" dirty="0">
                <a:latin typeface="仿宋" panose="02010609060101010101" charset="-122"/>
                <a:ea typeface="仿宋" panose="02010609060101010101" charset="-122"/>
                <a:cs typeface="仿宋" panose="02010609060101010101" charset="-122"/>
                <a:sym typeface="+mn-lt"/>
              </a:rPr>
              <a:t>设备投入</a:t>
            </a:r>
            <a:endParaRPr lang="en-US" altLang="zh-CN" sz="2200" dirty="0">
              <a:latin typeface="仿宋" panose="02010609060101010101" charset="-122"/>
              <a:ea typeface="仿宋" panose="02010609060101010101" charset="-122"/>
              <a:cs typeface="仿宋" panose="02010609060101010101" charset="-122"/>
              <a:sym typeface="+mn-lt"/>
            </a:endParaRPr>
          </a:p>
          <a:p>
            <a:pPr lvl="0"/>
            <a:r>
              <a:rPr lang="zh-CN" altLang="en-US" sz="2200" dirty="0">
                <a:latin typeface="仿宋" panose="02010609060101010101" charset="-122"/>
                <a:ea typeface="仿宋" panose="02010609060101010101" charset="-122"/>
                <a:cs typeface="仿宋" panose="02010609060101010101" charset="-122"/>
                <a:sym typeface="+mn-lt"/>
              </a:rPr>
              <a:t>●</a:t>
            </a:r>
            <a:r>
              <a:rPr lang="en-US" altLang="zh-CN" sz="2200" dirty="0">
                <a:latin typeface="仿宋" panose="02010609060101010101" charset="-122"/>
                <a:ea typeface="仿宋" panose="02010609060101010101" charset="-122"/>
                <a:cs typeface="仿宋" panose="02010609060101010101" charset="-122"/>
                <a:sym typeface="+mn-lt"/>
              </a:rPr>
              <a:t> </a:t>
            </a:r>
            <a:r>
              <a:rPr lang="zh-CN" altLang="en-US" sz="2200" dirty="0">
                <a:latin typeface="仿宋" panose="02010609060101010101" charset="-122"/>
                <a:ea typeface="仿宋" panose="02010609060101010101" charset="-122"/>
                <a:cs typeface="仿宋" panose="02010609060101010101" charset="-122"/>
                <a:sym typeface="+mn-lt"/>
              </a:rPr>
              <a:t>研发成果</a:t>
            </a:r>
            <a:endParaRPr lang="zh-CN" altLang="en-US" sz="2200" dirty="0">
              <a:latin typeface="仿宋" panose="02010609060101010101" charset="-122"/>
              <a:ea typeface="仿宋" panose="02010609060101010101" charset="-122"/>
              <a:cs typeface="仿宋" panose="02010609060101010101" charset="-122"/>
              <a:sym typeface="+mn-lt"/>
            </a:endParaRPr>
          </a:p>
        </p:txBody>
      </p:sp>
      <p:sp>
        <p:nvSpPr>
          <p:cNvPr id="9" name="文本框 8"/>
          <p:cNvSpPr txBox="1"/>
          <p:nvPr/>
        </p:nvSpPr>
        <p:spPr>
          <a:xfrm>
            <a:off x="4888231" y="2539183"/>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03</a:t>
            </a:r>
            <a:endParaRPr lang="zh-CN" altLang="en-US" spc="100" dirty="0">
              <a:solidFill>
                <a:schemeClr val="accent1"/>
              </a:solidFill>
              <a:cs typeface="+mn-ea"/>
              <a:sym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48571"/>
            <a:ext cx="10850563" cy="480131"/>
          </a:xfrm>
        </p:spPr>
        <p:txBody>
          <a:bodyPr>
            <a:spAutoFit/>
          </a:bodyPr>
          <a:lstStyle/>
          <a:p>
            <a:r>
              <a:rPr lang="zh-CN" altLang="en-US" dirty="0">
                <a:sym typeface="+mn-lt"/>
              </a:rPr>
              <a:t>功率源项目汇报</a:t>
            </a:r>
            <a:endParaRPr lang="zh-CN" altLang="en-US" dirty="0">
              <a:sym typeface="+mn-lt"/>
            </a:endParaRPr>
          </a:p>
        </p:txBody>
      </p:sp>
      <p:sp>
        <p:nvSpPr>
          <p:cNvPr id="6" name="任意多边形: 形状 5"/>
          <p:cNvSpPr/>
          <p:nvPr/>
        </p:nvSpPr>
        <p:spPr>
          <a:xfrm>
            <a:off x="2613852" y="2392198"/>
            <a:ext cx="7126224" cy="369332"/>
          </a:xfrm>
          <a:custGeom>
            <a:avLst/>
            <a:gdLst>
              <a:gd name="connsiteX0" fmla="*/ 2304752 w 7483020"/>
              <a:gd name="connsiteY0" fmla="*/ 0 h 955562"/>
              <a:gd name="connsiteX1" fmla="*/ 5273675 w 7483020"/>
              <a:gd name="connsiteY1" fmla="*/ 0 h 955562"/>
              <a:gd name="connsiteX2" fmla="*/ 5347135 w 7483020"/>
              <a:gd name="connsiteY2" fmla="*/ 77709 h 955562"/>
              <a:gd name="connsiteX3" fmla="*/ 7391053 w 7483020"/>
              <a:gd name="connsiteY3" fmla="*/ 951657 h 955562"/>
              <a:gd name="connsiteX4" fmla="*/ 7483020 w 7483020"/>
              <a:gd name="connsiteY4" fmla="*/ 953893 h 955562"/>
              <a:gd name="connsiteX5" fmla="*/ 7483020 w 7483020"/>
              <a:gd name="connsiteY5" fmla="*/ 955562 h 955562"/>
              <a:gd name="connsiteX6" fmla="*/ 0 w 7483020"/>
              <a:gd name="connsiteY6" fmla="*/ 955562 h 955562"/>
              <a:gd name="connsiteX7" fmla="*/ 0 w 7483020"/>
              <a:gd name="connsiteY7" fmla="*/ 954902 h 955562"/>
              <a:gd name="connsiteX8" fmla="*/ 26953 w 7483020"/>
              <a:gd name="connsiteY8" fmla="*/ 955557 h 955562"/>
              <a:gd name="connsiteX9" fmla="*/ 2231292 w 7483020"/>
              <a:gd name="connsiteY9" fmla="*/ 77709 h 955562"/>
              <a:gd name="connsiteX0-1" fmla="*/ 2304752 w 7483020"/>
              <a:gd name="connsiteY0-2" fmla="*/ 184813 h 1140375"/>
              <a:gd name="connsiteX1-3" fmla="*/ 5273675 w 7483020"/>
              <a:gd name="connsiteY1-4" fmla="*/ 184813 h 1140375"/>
              <a:gd name="connsiteX2-5" fmla="*/ 5347135 w 7483020"/>
              <a:gd name="connsiteY2-6" fmla="*/ 262522 h 1140375"/>
              <a:gd name="connsiteX3-7" fmla="*/ 7391053 w 7483020"/>
              <a:gd name="connsiteY3-8" fmla="*/ 1136470 h 1140375"/>
              <a:gd name="connsiteX4-9" fmla="*/ 7483020 w 7483020"/>
              <a:gd name="connsiteY4-10" fmla="*/ 1138706 h 1140375"/>
              <a:gd name="connsiteX5-11" fmla="*/ 7483020 w 7483020"/>
              <a:gd name="connsiteY5-12" fmla="*/ 1140375 h 1140375"/>
              <a:gd name="connsiteX6-13" fmla="*/ 0 w 7483020"/>
              <a:gd name="connsiteY6-14" fmla="*/ 1140375 h 1140375"/>
              <a:gd name="connsiteX7-15" fmla="*/ 0 w 7483020"/>
              <a:gd name="connsiteY7-16" fmla="*/ 1139715 h 1140375"/>
              <a:gd name="connsiteX8-17" fmla="*/ 26953 w 7483020"/>
              <a:gd name="connsiteY8-18" fmla="*/ 1140370 h 1140375"/>
              <a:gd name="connsiteX9-19" fmla="*/ 2231292 w 7483020"/>
              <a:gd name="connsiteY9-20" fmla="*/ 262522 h 1140375"/>
              <a:gd name="connsiteX10" fmla="*/ 2304752 w 7483020"/>
              <a:gd name="connsiteY10" fmla="*/ 184813 h 1140375"/>
              <a:gd name="connsiteX0-21" fmla="*/ 2304752 w 7483020"/>
              <a:gd name="connsiteY0-22" fmla="*/ 191385 h 1146947"/>
              <a:gd name="connsiteX1-23" fmla="*/ 5273675 w 7483020"/>
              <a:gd name="connsiteY1-24" fmla="*/ 191385 h 1146947"/>
              <a:gd name="connsiteX2-25" fmla="*/ 5347135 w 7483020"/>
              <a:gd name="connsiteY2-26" fmla="*/ 269094 h 1146947"/>
              <a:gd name="connsiteX3-27" fmla="*/ 7391053 w 7483020"/>
              <a:gd name="connsiteY3-28" fmla="*/ 1143042 h 1146947"/>
              <a:gd name="connsiteX4-29" fmla="*/ 7483020 w 7483020"/>
              <a:gd name="connsiteY4-30" fmla="*/ 1145278 h 1146947"/>
              <a:gd name="connsiteX5-31" fmla="*/ 7483020 w 7483020"/>
              <a:gd name="connsiteY5-32" fmla="*/ 1146947 h 1146947"/>
              <a:gd name="connsiteX6-33" fmla="*/ 0 w 7483020"/>
              <a:gd name="connsiteY6-34" fmla="*/ 1146947 h 1146947"/>
              <a:gd name="connsiteX7-35" fmla="*/ 0 w 7483020"/>
              <a:gd name="connsiteY7-36" fmla="*/ 1146287 h 1146947"/>
              <a:gd name="connsiteX8-37" fmla="*/ 26953 w 7483020"/>
              <a:gd name="connsiteY8-38" fmla="*/ 1146942 h 1146947"/>
              <a:gd name="connsiteX9-39" fmla="*/ 2231292 w 7483020"/>
              <a:gd name="connsiteY9-40" fmla="*/ 269094 h 1146947"/>
              <a:gd name="connsiteX10-41" fmla="*/ 2304752 w 7483020"/>
              <a:gd name="connsiteY10-42" fmla="*/ 191385 h 1146947"/>
              <a:gd name="connsiteX0-43" fmla="*/ 2304752 w 7483020"/>
              <a:gd name="connsiteY0-44" fmla="*/ 191385 h 1146947"/>
              <a:gd name="connsiteX1-45" fmla="*/ 5273675 w 7483020"/>
              <a:gd name="connsiteY1-46" fmla="*/ 191385 h 1146947"/>
              <a:gd name="connsiteX2-47" fmla="*/ 5347135 w 7483020"/>
              <a:gd name="connsiteY2-48" fmla="*/ 269094 h 1146947"/>
              <a:gd name="connsiteX3-49" fmla="*/ 7391053 w 7483020"/>
              <a:gd name="connsiteY3-50" fmla="*/ 1143042 h 1146947"/>
              <a:gd name="connsiteX4-51" fmla="*/ 7483020 w 7483020"/>
              <a:gd name="connsiteY4-52" fmla="*/ 1145278 h 1146947"/>
              <a:gd name="connsiteX5-53" fmla="*/ 7483020 w 7483020"/>
              <a:gd name="connsiteY5-54" fmla="*/ 1146947 h 1146947"/>
              <a:gd name="connsiteX6-55" fmla="*/ 0 w 7483020"/>
              <a:gd name="connsiteY6-56" fmla="*/ 1146947 h 1146947"/>
              <a:gd name="connsiteX7-57" fmla="*/ 0 w 7483020"/>
              <a:gd name="connsiteY7-58" fmla="*/ 1146287 h 1146947"/>
              <a:gd name="connsiteX8-59" fmla="*/ 26953 w 7483020"/>
              <a:gd name="connsiteY8-60" fmla="*/ 1146942 h 1146947"/>
              <a:gd name="connsiteX9-61" fmla="*/ 2231292 w 7483020"/>
              <a:gd name="connsiteY9-62" fmla="*/ 269094 h 1146947"/>
              <a:gd name="connsiteX10-63" fmla="*/ 2304752 w 7483020"/>
              <a:gd name="connsiteY10-64" fmla="*/ 191385 h 1146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Lst>
            <a:rect l="l" t="t" r="r" b="b"/>
            <a:pathLst>
              <a:path w="7483020" h="1146947">
                <a:moveTo>
                  <a:pt x="2304752" y="191385"/>
                </a:moveTo>
                <a:lnTo>
                  <a:pt x="5273675" y="191385"/>
                </a:lnTo>
                <a:cubicBezTo>
                  <a:pt x="5298162" y="217288"/>
                  <a:pt x="4970654" y="-287012"/>
                  <a:pt x="5347135" y="269094"/>
                </a:cubicBezTo>
                <a:cubicBezTo>
                  <a:pt x="5723616" y="825200"/>
                  <a:pt x="6594048" y="1104200"/>
                  <a:pt x="7391053" y="1143042"/>
                </a:cubicBezTo>
                <a:lnTo>
                  <a:pt x="7483020" y="1145278"/>
                </a:lnTo>
                <a:lnTo>
                  <a:pt x="7483020" y="1146947"/>
                </a:lnTo>
                <a:lnTo>
                  <a:pt x="0" y="1146947"/>
                </a:lnTo>
                <a:lnTo>
                  <a:pt x="0" y="1146287"/>
                </a:lnTo>
                <a:lnTo>
                  <a:pt x="26953" y="1146942"/>
                </a:lnTo>
                <a:cubicBezTo>
                  <a:pt x="887801" y="1146942"/>
                  <a:pt x="1762403" y="840048"/>
                  <a:pt x="2231292" y="269094"/>
                </a:cubicBezTo>
                <a:cubicBezTo>
                  <a:pt x="2700181" y="-301860"/>
                  <a:pt x="2280265" y="217288"/>
                  <a:pt x="2304752" y="191385"/>
                </a:cubicBezTo>
                <a:close/>
              </a:path>
            </a:pathLst>
          </a:custGeom>
          <a:gradFill>
            <a:gsLst>
              <a:gs pos="50000">
                <a:schemeClr val="bg1">
                  <a:lumMod val="95000"/>
                </a:schemeClr>
              </a:gs>
              <a:gs pos="0">
                <a:schemeClr val="bg1">
                  <a:lumMod val="95000"/>
                  <a:alpha val="9000"/>
                </a:schemeClr>
              </a:gs>
              <a:gs pos="100000">
                <a:schemeClr val="bg1">
                  <a:lumMod val="95000"/>
                  <a:alpha val="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ctr"/>
            <a:endParaRPr lang="zh-CN" altLang="en-US">
              <a:cs typeface="+mn-ea"/>
              <a:sym typeface="+mn-lt"/>
            </a:endParaRPr>
          </a:p>
        </p:txBody>
      </p:sp>
      <p:sp>
        <p:nvSpPr>
          <p:cNvPr id="7" name="矩形: 圆角 6"/>
          <p:cNvSpPr/>
          <p:nvPr/>
        </p:nvSpPr>
        <p:spPr>
          <a:xfrm>
            <a:off x="4700462" y="1711325"/>
            <a:ext cx="2953004" cy="48767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10000"/>
          </a:bodyPr>
          <a:lstStyle/>
          <a:p>
            <a:pPr algn="ctr"/>
            <a:r>
              <a:rPr lang="zh-CN" altLang="en-US" sz="2000" b="1" dirty="0">
                <a:solidFill>
                  <a:schemeClr val="bg1"/>
                </a:solidFill>
                <a:cs typeface="+mn-ea"/>
                <a:sym typeface="+mn-lt"/>
              </a:rPr>
              <a:t>无锡市华康广播电视设备厂</a:t>
            </a:r>
            <a:endParaRPr lang="en-GB" sz="2000" b="1" dirty="0">
              <a:solidFill>
                <a:schemeClr val="bg1"/>
              </a:solidFill>
              <a:cs typeface="+mn-ea"/>
              <a:sym typeface="+mn-lt"/>
            </a:endParaRPr>
          </a:p>
        </p:txBody>
      </p:sp>
      <p:sp>
        <p:nvSpPr>
          <p:cNvPr id="8" name="矩形 7"/>
          <p:cNvSpPr/>
          <p:nvPr/>
        </p:nvSpPr>
        <p:spPr>
          <a:xfrm>
            <a:off x="590357" y="2621632"/>
            <a:ext cx="1924997" cy="511486"/>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95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spcBef>
                <a:spcPct val="0"/>
              </a:spcBef>
            </a:pPr>
            <a:r>
              <a:rPr lang="zh-CN" altLang="en-US" sz="2000" b="1" dirty="0">
                <a:solidFill>
                  <a:schemeClr val="tx1"/>
                </a:solidFill>
                <a:cs typeface="+mn-ea"/>
                <a:sym typeface="+mn-lt"/>
              </a:rPr>
              <a:t>上海高等研究院</a:t>
            </a:r>
            <a:endParaRPr lang="zh-CN" altLang="en-US" sz="2000" b="1" dirty="0">
              <a:solidFill>
                <a:schemeClr val="tx1"/>
              </a:solidFill>
              <a:cs typeface="+mn-ea"/>
              <a:sym typeface="+mn-lt"/>
            </a:endParaRPr>
          </a:p>
        </p:txBody>
      </p:sp>
      <p:sp>
        <p:nvSpPr>
          <p:cNvPr id="9" name="矩形 8"/>
          <p:cNvSpPr/>
          <p:nvPr/>
        </p:nvSpPr>
        <p:spPr>
          <a:xfrm>
            <a:off x="2917208" y="2621632"/>
            <a:ext cx="1924997" cy="511486"/>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spcBef>
                <a:spcPct val="0"/>
              </a:spcBef>
            </a:pPr>
            <a:r>
              <a:rPr lang="zh-CN" altLang="en-US" b="1" dirty="0">
                <a:solidFill>
                  <a:schemeClr val="tx1"/>
                </a:solidFill>
                <a:cs typeface="+mn-ea"/>
                <a:sym typeface="+mn-lt"/>
              </a:rPr>
              <a:t>高能物理研究所</a:t>
            </a:r>
            <a:endParaRPr lang="zh-CN" altLang="en-US" b="1" dirty="0">
              <a:solidFill>
                <a:schemeClr val="tx1"/>
              </a:solidFill>
              <a:cs typeface="+mn-ea"/>
              <a:sym typeface="+mn-lt"/>
            </a:endParaRPr>
          </a:p>
        </p:txBody>
      </p:sp>
      <p:sp>
        <p:nvSpPr>
          <p:cNvPr id="10" name="矩形 9"/>
          <p:cNvSpPr/>
          <p:nvPr/>
        </p:nvSpPr>
        <p:spPr>
          <a:xfrm>
            <a:off x="5226135" y="2621632"/>
            <a:ext cx="1924996" cy="511486"/>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spcBef>
                <a:spcPct val="0"/>
              </a:spcBef>
            </a:pPr>
            <a:r>
              <a:rPr lang="zh-CN" altLang="en-US" b="1" dirty="0">
                <a:solidFill>
                  <a:schemeClr val="tx1"/>
                </a:solidFill>
                <a:cs typeface="+mn-ea"/>
                <a:sym typeface="+mn-lt"/>
              </a:rPr>
              <a:t>近代物理研究所</a:t>
            </a:r>
            <a:endParaRPr lang="zh-CN" altLang="en-US" b="1" dirty="0">
              <a:solidFill>
                <a:schemeClr val="tx1"/>
              </a:solidFill>
              <a:cs typeface="+mn-ea"/>
              <a:sym typeface="+mn-lt"/>
            </a:endParaRPr>
          </a:p>
        </p:txBody>
      </p:sp>
      <p:sp>
        <p:nvSpPr>
          <p:cNvPr id="11" name="矩形 10"/>
          <p:cNvSpPr/>
          <p:nvPr/>
        </p:nvSpPr>
        <p:spPr>
          <a:xfrm>
            <a:off x="7393242" y="2613427"/>
            <a:ext cx="1831418" cy="511486"/>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spcBef>
                <a:spcPct val="0"/>
              </a:spcBef>
            </a:pPr>
            <a:r>
              <a:rPr lang="zh-CN" altLang="en-US" b="1" dirty="0">
                <a:solidFill>
                  <a:schemeClr val="tx1"/>
                </a:solidFill>
                <a:cs typeface="+mn-ea"/>
                <a:sym typeface="+mn-lt"/>
              </a:rPr>
              <a:t>武汉大学</a:t>
            </a:r>
            <a:endParaRPr lang="zh-CN" altLang="en-US" b="1" dirty="0">
              <a:solidFill>
                <a:schemeClr val="tx1"/>
              </a:solidFill>
              <a:cs typeface="+mn-ea"/>
              <a:sym typeface="+mn-lt"/>
            </a:endParaRPr>
          </a:p>
        </p:txBody>
      </p:sp>
      <p:sp>
        <p:nvSpPr>
          <p:cNvPr id="12" name="矩形 11"/>
          <p:cNvSpPr/>
          <p:nvPr/>
        </p:nvSpPr>
        <p:spPr>
          <a:xfrm>
            <a:off x="9626514" y="2604904"/>
            <a:ext cx="1773538" cy="511486"/>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spcBef>
                <a:spcPct val="0"/>
              </a:spcBef>
            </a:pPr>
            <a:r>
              <a:rPr lang="zh-CN" altLang="en-US" b="1" dirty="0">
                <a:solidFill>
                  <a:schemeClr val="tx1"/>
                </a:solidFill>
                <a:cs typeface="+mn-ea"/>
                <a:sym typeface="+mn-lt"/>
              </a:rPr>
              <a:t>未来：</a:t>
            </a:r>
            <a:r>
              <a:rPr lang="en-US" altLang="zh-CN" b="1" dirty="0">
                <a:solidFill>
                  <a:schemeClr val="tx1"/>
                </a:solidFill>
                <a:cs typeface="+mn-ea"/>
                <a:sym typeface="+mn-lt"/>
              </a:rPr>
              <a:t>CEPC</a:t>
            </a:r>
            <a:endParaRPr lang="zh-CN" altLang="en-US" b="1" dirty="0">
              <a:solidFill>
                <a:schemeClr val="tx1"/>
              </a:solidFill>
              <a:cs typeface="+mn-ea"/>
              <a:sym typeface="+mn-lt"/>
            </a:endParaRPr>
          </a:p>
        </p:txBody>
      </p:sp>
      <p:sp>
        <p:nvSpPr>
          <p:cNvPr id="17" name="文本框 16"/>
          <p:cNvSpPr txBox="1"/>
          <p:nvPr/>
        </p:nvSpPr>
        <p:spPr>
          <a:xfrm>
            <a:off x="434975" y="3365500"/>
            <a:ext cx="2235835" cy="1468755"/>
          </a:xfrm>
          <a:prstGeom prst="rect">
            <a:avLst/>
          </a:prstGeom>
          <a:noFill/>
        </p:spPr>
        <p:txBody>
          <a:bodyPr wrap="square" lIns="91440" tIns="45720" rIns="91440" bIns="45720">
            <a:spAutoFit/>
          </a:bodyPr>
          <a:lstStyle/>
          <a:p>
            <a:pPr algn="l">
              <a:lnSpc>
                <a:spcPct val="140000"/>
              </a:lnSpc>
            </a:pP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于</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2019</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年开始合作，交付了</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1kW </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的固态宽带功率源，  频率为：</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850MHz~1050MHz</a:t>
            </a:r>
            <a:endPar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endParaRPr>
          </a:p>
        </p:txBody>
      </p:sp>
      <p:sp>
        <p:nvSpPr>
          <p:cNvPr id="18" name="文本框 17"/>
          <p:cNvSpPr txBox="1"/>
          <p:nvPr/>
        </p:nvSpPr>
        <p:spPr>
          <a:xfrm>
            <a:off x="2917190" y="3333115"/>
            <a:ext cx="1974850" cy="2157095"/>
          </a:xfrm>
          <a:prstGeom prst="rect">
            <a:avLst/>
          </a:prstGeom>
          <a:noFill/>
        </p:spPr>
        <p:txBody>
          <a:bodyPr wrap="square" lIns="91440" tIns="45720" rIns="91440" bIns="45720">
            <a:spAutoFit/>
          </a:bodyPr>
          <a:lstStyle/>
          <a:p>
            <a:pPr algn="l">
              <a:lnSpc>
                <a:spcPct val="140000"/>
              </a:lnSpc>
            </a:pP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于</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2020</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年开始合作，交付了</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1kW</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的</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S</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波段固态激励源，</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2023</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年持续交付该</a:t>
            </a:r>
            <a:r>
              <a:rPr lang="zh-CN" sz="1600" dirty="0">
                <a:solidFill>
                  <a:schemeClr val="dk1">
                    <a:lumMod val="100000"/>
                  </a:schemeClr>
                </a:solidFill>
                <a:latin typeface="宋体" panose="02010600030101010101" pitchFamily="2" charset="-122"/>
                <a:ea typeface="宋体" panose="02010600030101010101" pitchFamily="2" charset="-122"/>
                <a:cs typeface="+mn-ea"/>
                <a:sym typeface="+mn-lt"/>
              </a:rPr>
              <a:t>设备，</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并维修其他厂家的激励源设备。</a:t>
            </a:r>
            <a:endPar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endParaRPr>
          </a:p>
        </p:txBody>
      </p:sp>
      <p:sp>
        <p:nvSpPr>
          <p:cNvPr id="19" name="文本框 18"/>
          <p:cNvSpPr txBox="1"/>
          <p:nvPr/>
        </p:nvSpPr>
        <p:spPr>
          <a:xfrm>
            <a:off x="5257800" y="3333115"/>
            <a:ext cx="1877060" cy="1468755"/>
          </a:xfrm>
          <a:prstGeom prst="rect">
            <a:avLst/>
          </a:prstGeom>
          <a:noFill/>
        </p:spPr>
        <p:txBody>
          <a:bodyPr wrap="square" lIns="91440" tIns="45720" rIns="91440" bIns="45720">
            <a:spAutoFit/>
          </a:bodyPr>
          <a:lstStyle/>
          <a:p>
            <a:pPr algn="l">
              <a:lnSpc>
                <a:spcPct val="140000"/>
              </a:lnSpc>
            </a:pP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于</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2021</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年开始合作，参与了近物所固态功率源标准化设计及制造。</a:t>
            </a:r>
            <a:endPar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endParaRPr>
          </a:p>
        </p:txBody>
      </p:sp>
      <p:sp>
        <p:nvSpPr>
          <p:cNvPr id="20" name="文本框 19"/>
          <p:cNvSpPr txBox="1"/>
          <p:nvPr/>
        </p:nvSpPr>
        <p:spPr>
          <a:xfrm>
            <a:off x="7393180" y="3365708"/>
            <a:ext cx="1831418" cy="1812925"/>
          </a:xfrm>
          <a:prstGeom prst="rect">
            <a:avLst/>
          </a:prstGeom>
          <a:noFill/>
        </p:spPr>
        <p:txBody>
          <a:bodyPr wrap="square" lIns="91440" tIns="45720" rIns="91440" bIns="45720">
            <a:spAutoFit/>
          </a:bodyPr>
          <a:lstStyle/>
          <a:p>
            <a:pPr algn="l">
              <a:lnSpc>
                <a:spcPct val="140000"/>
              </a:lnSpc>
            </a:pP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于</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2023</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年开始合作，参与了武汉大学先进光源</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1.0GeV</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电子直线加速器</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-S</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波段固态放大器项目。</a:t>
            </a:r>
            <a:endPar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endParaRPr>
          </a:p>
        </p:txBody>
      </p:sp>
      <p:sp>
        <p:nvSpPr>
          <p:cNvPr id="21" name="文本框 20"/>
          <p:cNvSpPr txBox="1"/>
          <p:nvPr/>
        </p:nvSpPr>
        <p:spPr>
          <a:xfrm>
            <a:off x="9626514" y="3311477"/>
            <a:ext cx="1746164" cy="2453749"/>
          </a:xfrm>
          <a:prstGeom prst="rect">
            <a:avLst/>
          </a:prstGeom>
          <a:noFill/>
        </p:spPr>
        <p:txBody>
          <a:bodyPr wrap="square" lIns="91440" tIns="45720" rIns="91440" bIns="45720">
            <a:spAutoFit/>
          </a:bodyPr>
          <a:lstStyle/>
          <a:p>
            <a:pPr algn="ctr">
              <a:lnSpc>
                <a:spcPct val="140000"/>
              </a:lnSpc>
            </a:pP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我们已为</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CEPC</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做了技术储备，已完成了</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650MHz</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1.3GHz</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2860MHz</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的研发，即将开展</a:t>
            </a:r>
            <a:r>
              <a:rPr lang="en-US" altLang="zh-CN" sz="1600" dirty="0">
                <a:solidFill>
                  <a:schemeClr val="dk1">
                    <a:lumMod val="100000"/>
                  </a:schemeClr>
                </a:solidFill>
                <a:latin typeface="宋体" panose="02010600030101010101" pitchFamily="2" charset="-122"/>
                <a:ea typeface="宋体" panose="02010600030101010101" pitchFamily="2" charset="-122"/>
                <a:cs typeface="+mn-ea"/>
                <a:sym typeface="+mn-lt"/>
              </a:rPr>
              <a:t>5720MHz</a:t>
            </a:r>
            <a:r>
              <a:rPr lang="zh-CN" altLang="en-US" sz="1600" dirty="0">
                <a:solidFill>
                  <a:schemeClr val="dk1">
                    <a:lumMod val="100000"/>
                  </a:schemeClr>
                </a:solidFill>
                <a:latin typeface="宋体" panose="02010600030101010101" pitchFamily="2" charset="-122"/>
                <a:ea typeface="宋体" panose="02010600030101010101" pitchFamily="2" charset="-122"/>
                <a:cs typeface="+mn-ea"/>
                <a:sym typeface="+mn-lt"/>
              </a:rPr>
              <a:t>的研发工作</a:t>
            </a:r>
            <a:r>
              <a:rPr lang="zh-CN" altLang="en-US" sz="1400" dirty="0">
                <a:solidFill>
                  <a:schemeClr val="dk1">
                    <a:lumMod val="100000"/>
                  </a:schemeClr>
                </a:solidFill>
                <a:latin typeface="宋体" panose="02010600030101010101" pitchFamily="2" charset="-122"/>
                <a:ea typeface="宋体" panose="02010600030101010101" pitchFamily="2" charset="-122"/>
                <a:cs typeface="+mn-ea"/>
                <a:sym typeface="+mn-lt"/>
              </a:rPr>
              <a:t>。</a:t>
            </a:r>
            <a:endParaRPr lang="en-US" altLang="zh-CN" sz="1400" dirty="0">
              <a:solidFill>
                <a:schemeClr val="dk1">
                  <a:lumMod val="100000"/>
                </a:schemeClr>
              </a:solidFill>
              <a:latin typeface="宋体" panose="02010600030101010101" pitchFamily="2" charset="-122"/>
              <a:ea typeface="宋体" panose="02010600030101010101" pitchFamily="2" charset="-122"/>
              <a:cs typeface="+mn-ea"/>
              <a:sym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en-US" dirty="0">
                <a:sym typeface="+mn-lt"/>
              </a:rPr>
              <a:t>设备投入</a:t>
            </a:r>
            <a:endParaRPr lang="en-US" altLang="zh-CN" dirty="0">
              <a:sym typeface="+mn-lt"/>
            </a:endParaRPr>
          </a:p>
        </p:txBody>
      </p:sp>
      <p:sp>
        <p:nvSpPr>
          <p:cNvPr id="68" name="文本框 67"/>
          <p:cNvSpPr txBox="1"/>
          <p:nvPr/>
        </p:nvSpPr>
        <p:spPr>
          <a:xfrm>
            <a:off x="321310" y="5968365"/>
            <a:ext cx="5669280" cy="583565"/>
          </a:xfrm>
          <a:prstGeom prst="rect">
            <a:avLst/>
          </a:prstGeom>
          <a:noFill/>
        </p:spPr>
        <p:txBody>
          <a:bodyPr wrap="square" rtlCol="0" anchor="t">
            <a:spAutoFit/>
          </a:bodyPr>
          <a:lstStyle/>
          <a:p>
            <a:pPr algn="l" defTabSz="914400">
              <a:spcBef>
                <a:spcPct val="0"/>
              </a:spcBef>
            </a:pP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配备了</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300kW</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大型</a:t>
            </a:r>
            <a:r>
              <a:rPr lang="zh-CN" sz="1600" dirty="0">
                <a:latin typeface="宋体" panose="02010600030101010101" pitchFamily="2" charset="-122"/>
                <a:ea typeface="宋体" panose="02010600030101010101" pitchFamily="2" charset="-122"/>
                <a:cs typeface="宋体" panose="02010600030101010101" pitchFamily="2" charset="-122"/>
                <a:sym typeface="+mn-lt"/>
              </a:rPr>
              <a:t>水冷系统</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（恒温</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±1</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度）</a:t>
            </a:r>
            <a:r>
              <a:rPr lang="zh-CN"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7kW</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小型水冷机（恒温</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±1</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度） 、生产调试工作台及大小功率等级的假负载</a:t>
            </a:r>
            <a:endParaRPr lang="zh-CN" altLang="en-US" sz="1600" dirty="0">
              <a:latin typeface="宋体" panose="02010600030101010101" pitchFamily="2" charset="-122"/>
              <a:ea typeface="宋体" panose="02010600030101010101" pitchFamily="2" charset="-122"/>
              <a:cs typeface="宋体" panose="02010600030101010101" pitchFamily="2" charset="-122"/>
              <a:sym typeface="+mn-lt"/>
            </a:endParaRPr>
          </a:p>
        </p:txBody>
      </p:sp>
      <p:sp>
        <p:nvSpPr>
          <p:cNvPr id="70" name="文本框 69"/>
          <p:cNvSpPr txBox="1"/>
          <p:nvPr>
            <p:custDataLst>
              <p:tags r:id="rId1"/>
            </p:custDataLst>
          </p:nvPr>
        </p:nvSpPr>
        <p:spPr>
          <a:xfrm>
            <a:off x="7283450" y="6109970"/>
            <a:ext cx="4177665" cy="380365"/>
          </a:xfrm>
          <a:prstGeom prst="rect">
            <a:avLst/>
          </a:prstGeom>
          <a:noFill/>
        </p:spPr>
        <p:txBody>
          <a:bodyPr wrap="square" rtlCol="0" anchor="t">
            <a:noAutofit/>
          </a:bodyPr>
          <a:lstStyle/>
          <a:p>
            <a:pPr algn="l" defTabSz="914400">
              <a:spcBef>
                <a:spcPct val="0"/>
              </a:spcBef>
            </a:pPr>
            <a:r>
              <a:rPr lang="zh-CN" sz="1600" dirty="0">
                <a:latin typeface="宋体" panose="02010600030101010101" pitchFamily="2" charset="-122"/>
                <a:ea typeface="宋体" panose="02010600030101010101" pitchFamily="2" charset="-122"/>
                <a:cs typeface="宋体" panose="02010600030101010101" pitchFamily="2" charset="-122"/>
                <a:sym typeface="+mn-lt"/>
              </a:rPr>
              <a:t>配备了齐全的射频测试仪表及低电平系统</a:t>
            </a:r>
            <a:endParaRPr lang="zh-CN" sz="1600" dirty="0">
              <a:latin typeface="宋体" panose="02010600030101010101" pitchFamily="2" charset="-122"/>
              <a:ea typeface="宋体" panose="02010600030101010101" pitchFamily="2" charset="-122"/>
              <a:cs typeface="宋体" panose="02010600030101010101" pitchFamily="2" charset="-122"/>
              <a:sym typeface="+mn-lt"/>
            </a:endParaRPr>
          </a:p>
        </p:txBody>
      </p:sp>
      <p:cxnSp>
        <p:nvCxnSpPr>
          <p:cNvPr id="77" name="直接连接符 76"/>
          <p:cNvCxnSpPr/>
          <p:nvPr>
            <p:custDataLst>
              <p:tags r:id="rId2"/>
            </p:custDataLst>
          </p:nvPr>
        </p:nvCxnSpPr>
        <p:spPr>
          <a:xfrm flipV="1">
            <a:off x="6063185" y="1404395"/>
            <a:ext cx="19050" cy="483616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4" name="图片 3" descr="e4c7d71df1c4051193c8c2131f5cfab"/>
          <p:cNvPicPr>
            <a:picLocks noChangeAspect="1"/>
          </p:cNvPicPr>
          <p:nvPr/>
        </p:nvPicPr>
        <p:blipFill>
          <a:blip r:embed="rId3"/>
          <a:stretch>
            <a:fillRect/>
          </a:stretch>
        </p:blipFill>
        <p:spPr>
          <a:xfrm>
            <a:off x="559435" y="1751965"/>
            <a:ext cx="1901190" cy="129794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2660015" y="1751965"/>
            <a:ext cx="1019810" cy="1430655"/>
          </a:xfrm>
          <a:prstGeom prst="rect">
            <a:avLst/>
          </a:prstGeom>
        </p:spPr>
      </p:pic>
      <p:pic>
        <p:nvPicPr>
          <p:cNvPr id="11" name="图片 10" descr="768da818b30d70509e535edcfd0f096"/>
          <p:cNvPicPr>
            <a:picLocks noChangeAspect="1"/>
          </p:cNvPicPr>
          <p:nvPr/>
        </p:nvPicPr>
        <p:blipFill>
          <a:blip r:embed="rId6"/>
          <a:stretch>
            <a:fillRect/>
          </a:stretch>
        </p:blipFill>
        <p:spPr>
          <a:xfrm>
            <a:off x="6511290" y="1205865"/>
            <a:ext cx="2004695" cy="3526155"/>
          </a:xfrm>
          <a:prstGeom prst="rect">
            <a:avLst/>
          </a:prstGeom>
        </p:spPr>
      </p:pic>
      <p:pic>
        <p:nvPicPr>
          <p:cNvPr id="12" name="图片 11"/>
          <p:cNvPicPr>
            <a:picLocks noChangeAspect="1"/>
          </p:cNvPicPr>
          <p:nvPr>
            <p:custDataLst>
              <p:tags r:id="rId7"/>
            </p:custDataLst>
          </p:nvPr>
        </p:nvPicPr>
        <p:blipFill>
          <a:blip r:embed="rId8"/>
          <a:stretch>
            <a:fillRect/>
          </a:stretch>
        </p:blipFill>
        <p:spPr>
          <a:xfrm>
            <a:off x="6511290" y="4892040"/>
            <a:ext cx="2019935" cy="702945"/>
          </a:xfrm>
          <a:prstGeom prst="rect">
            <a:avLst/>
          </a:prstGeom>
        </p:spPr>
      </p:pic>
      <p:sp>
        <p:nvSpPr>
          <p:cNvPr id="14" name="文本框 13"/>
          <p:cNvSpPr txBox="1"/>
          <p:nvPr>
            <p:custDataLst>
              <p:tags r:id="rId9"/>
            </p:custDataLst>
          </p:nvPr>
        </p:nvSpPr>
        <p:spPr>
          <a:xfrm>
            <a:off x="864177" y="1067014"/>
            <a:ext cx="2017395" cy="337185"/>
          </a:xfrm>
          <a:prstGeom prst="rect">
            <a:avLst/>
          </a:prstGeom>
          <a:noFill/>
        </p:spPr>
        <p:txBody>
          <a:bodyPr wrap="none" lIns="91440" tIns="45720" rIns="91440" bIns="45720" anchor="ctr" anchorCtr="0">
            <a:spAutoFit/>
          </a:bodyPr>
          <a:lstStyle/>
          <a:p>
            <a:pPr algn="r"/>
            <a:r>
              <a:rPr lang="zh-CN" altLang="en-US" sz="1600" b="1" dirty="0">
                <a:cs typeface="+mn-ea"/>
                <a:sym typeface="+mn-lt"/>
              </a:rPr>
              <a:t>生产及调试测试设备</a:t>
            </a:r>
            <a:endParaRPr lang="zh-CN" altLang="en-US" sz="1600" b="1" dirty="0">
              <a:cs typeface="+mn-ea"/>
              <a:sym typeface="+mn-lt"/>
            </a:endParaRPr>
          </a:p>
        </p:txBody>
      </p:sp>
      <p:pic>
        <p:nvPicPr>
          <p:cNvPr id="13" name="图片 12" descr="0a82977d14ff686539f742a5e4110b3"/>
          <p:cNvPicPr>
            <a:picLocks noChangeAspect="1"/>
          </p:cNvPicPr>
          <p:nvPr/>
        </p:nvPicPr>
        <p:blipFill>
          <a:blip r:embed="rId10"/>
          <a:stretch>
            <a:fillRect/>
          </a:stretch>
        </p:blipFill>
        <p:spPr>
          <a:xfrm>
            <a:off x="9248775" y="1205865"/>
            <a:ext cx="2086610" cy="857885"/>
          </a:xfrm>
          <a:prstGeom prst="rect">
            <a:avLst/>
          </a:prstGeom>
        </p:spPr>
      </p:pic>
      <p:pic>
        <p:nvPicPr>
          <p:cNvPr id="15" name="图片 14" descr="0c0fa0e09a7ab379adbec1777560c79"/>
          <p:cNvPicPr>
            <a:picLocks noChangeAspect="1"/>
          </p:cNvPicPr>
          <p:nvPr/>
        </p:nvPicPr>
        <p:blipFill>
          <a:blip r:embed="rId11"/>
          <a:stretch>
            <a:fillRect/>
          </a:stretch>
        </p:blipFill>
        <p:spPr>
          <a:xfrm>
            <a:off x="9262110" y="2254885"/>
            <a:ext cx="2022475" cy="1137920"/>
          </a:xfrm>
          <a:prstGeom prst="rect">
            <a:avLst/>
          </a:prstGeom>
        </p:spPr>
      </p:pic>
      <p:pic>
        <p:nvPicPr>
          <p:cNvPr id="16" name="图片 15" descr="5022513d1739e3aab18459e1878eb3c"/>
          <p:cNvPicPr>
            <a:picLocks noChangeAspect="1"/>
          </p:cNvPicPr>
          <p:nvPr/>
        </p:nvPicPr>
        <p:blipFill>
          <a:blip r:embed="rId12"/>
          <a:stretch>
            <a:fillRect/>
          </a:stretch>
        </p:blipFill>
        <p:spPr>
          <a:xfrm>
            <a:off x="9410700" y="3482975"/>
            <a:ext cx="1725295" cy="654685"/>
          </a:xfrm>
          <a:prstGeom prst="rect">
            <a:avLst/>
          </a:prstGeom>
        </p:spPr>
      </p:pic>
      <p:pic>
        <p:nvPicPr>
          <p:cNvPr id="17" name="图片 16" descr="78fa2203afc8171c19105cb7ef82753"/>
          <p:cNvPicPr>
            <a:picLocks noChangeAspect="1"/>
          </p:cNvPicPr>
          <p:nvPr/>
        </p:nvPicPr>
        <p:blipFill>
          <a:blip r:embed="rId13"/>
          <a:stretch>
            <a:fillRect/>
          </a:stretch>
        </p:blipFill>
        <p:spPr>
          <a:xfrm>
            <a:off x="9105265" y="4296410"/>
            <a:ext cx="2564130" cy="1442085"/>
          </a:xfrm>
          <a:prstGeom prst="rect">
            <a:avLst/>
          </a:prstGeom>
        </p:spPr>
      </p:pic>
      <p:pic>
        <p:nvPicPr>
          <p:cNvPr id="18" name="图片 17" descr="abff5af9e502c6b47f75f80e7c56314"/>
          <p:cNvPicPr>
            <a:picLocks noChangeAspect="1"/>
          </p:cNvPicPr>
          <p:nvPr/>
        </p:nvPicPr>
        <p:blipFill>
          <a:blip r:embed="rId14"/>
          <a:stretch>
            <a:fillRect/>
          </a:stretch>
        </p:blipFill>
        <p:spPr>
          <a:xfrm rot="5400000">
            <a:off x="3860165" y="4169410"/>
            <a:ext cx="1795145" cy="1009650"/>
          </a:xfrm>
          <a:prstGeom prst="rect">
            <a:avLst/>
          </a:prstGeom>
        </p:spPr>
      </p:pic>
      <p:pic>
        <p:nvPicPr>
          <p:cNvPr id="19" name="图片 18" descr="11825fadd1da0d77f463ad0430806eb"/>
          <p:cNvPicPr>
            <a:picLocks noChangeAspect="1"/>
          </p:cNvPicPr>
          <p:nvPr/>
        </p:nvPicPr>
        <p:blipFill>
          <a:blip r:embed="rId15"/>
          <a:stretch>
            <a:fillRect/>
          </a:stretch>
        </p:blipFill>
        <p:spPr>
          <a:xfrm>
            <a:off x="2596515" y="3776980"/>
            <a:ext cx="1118870" cy="1822450"/>
          </a:xfrm>
          <a:prstGeom prst="rect">
            <a:avLst/>
          </a:prstGeom>
        </p:spPr>
      </p:pic>
      <p:pic>
        <p:nvPicPr>
          <p:cNvPr id="3" name="图片 2" descr="49a72b62956883c3fa8b337f94356b1"/>
          <p:cNvPicPr>
            <a:picLocks noChangeAspect="1"/>
          </p:cNvPicPr>
          <p:nvPr/>
        </p:nvPicPr>
        <p:blipFill>
          <a:blip r:embed="rId16"/>
          <a:stretch>
            <a:fillRect/>
          </a:stretch>
        </p:blipFill>
        <p:spPr>
          <a:xfrm>
            <a:off x="3897630" y="1819275"/>
            <a:ext cx="1938020" cy="1269365"/>
          </a:xfrm>
          <a:prstGeom prst="rect">
            <a:avLst/>
          </a:prstGeom>
        </p:spPr>
      </p:pic>
      <p:pic>
        <p:nvPicPr>
          <p:cNvPr id="5" name="图片 4" descr="dfc8d1bf7effe4c40d11ce021eb394c"/>
          <p:cNvPicPr>
            <a:picLocks noChangeAspect="1"/>
          </p:cNvPicPr>
          <p:nvPr/>
        </p:nvPicPr>
        <p:blipFill>
          <a:blip r:embed="rId17"/>
          <a:stretch>
            <a:fillRect/>
          </a:stretch>
        </p:blipFill>
        <p:spPr>
          <a:xfrm>
            <a:off x="711835" y="4264025"/>
            <a:ext cx="1596390" cy="8978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en-US" dirty="0">
                <a:sym typeface="+mn-lt"/>
              </a:rPr>
              <a:t>研发成果</a:t>
            </a:r>
            <a:endParaRPr lang="en-US" altLang="zh-CN" dirty="0">
              <a:sym typeface="+mn-lt"/>
            </a:endParaRPr>
          </a:p>
        </p:txBody>
      </p:sp>
      <p:pic>
        <p:nvPicPr>
          <p:cNvPr id="67" name="图片 66"/>
          <p:cNvPicPr>
            <a:picLocks noChangeAspect="1"/>
          </p:cNvPicPr>
          <p:nvPr>
            <p:custDataLst>
              <p:tags r:id="rId1"/>
            </p:custDataLst>
          </p:nvPr>
        </p:nvPicPr>
        <p:blipFill>
          <a:blip r:embed="rId2"/>
          <a:stretch>
            <a:fillRect/>
          </a:stretch>
        </p:blipFill>
        <p:spPr>
          <a:xfrm>
            <a:off x="670560" y="1404620"/>
            <a:ext cx="1851025" cy="1167765"/>
          </a:xfrm>
          <a:prstGeom prst="rect">
            <a:avLst/>
          </a:prstGeom>
        </p:spPr>
      </p:pic>
      <p:sp>
        <p:nvSpPr>
          <p:cNvPr id="68" name="文本框 67"/>
          <p:cNvSpPr txBox="1"/>
          <p:nvPr/>
        </p:nvSpPr>
        <p:spPr>
          <a:xfrm>
            <a:off x="2802255" y="1816100"/>
            <a:ext cx="2980055" cy="583565"/>
          </a:xfrm>
          <a:prstGeom prst="rect">
            <a:avLst/>
          </a:prstGeom>
          <a:noFill/>
        </p:spPr>
        <p:txBody>
          <a:bodyPr wrap="square" rtlCol="0" anchor="t">
            <a:spAutoFit/>
          </a:bodyPr>
          <a:lstStyle/>
          <a:p>
            <a:pPr algn="l" defTabSz="914400">
              <a:spcBef>
                <a:spcPct val="0"/>
              </a:spcBef>
            </a:pP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81.25/162.5/325MHz</a:t>
            </a:r>
            <a:endParaRPr lang="en-US" altLang="zh-CN" sz="1600" dirty="0">
              <a:latin typeface="宋体" panose="02010600030101010101" pitchFamily="2" charset="-122"/>
              <a:ea typeface="宋体" panose="02010600030101010101" pitchFamily="2" charset="-122"/>
              <a:cs typeface="宋体" panose="02010600030101010101" pitchFamily="2" charset="-122"/>
              <a:sym typeface="+mn-lt"/>
            </a:endParaRPr>
          </a:p>
          <a:p>
            <a:pPr algn="l" defTabSz="914400">
              <a:spcBef>
                <a:spcPct val="0"/>
              </a:spcBef>
            </a:pP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1.1kW</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LDMOS/GaN</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）功放</a:t>
            </a:r>
            <a:endParaRPr lang="zh-CN" altLang="en-US" sz="1600" dirty="0">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69" name="图片 68"/>
          <p:cNvPicPr>
            <a:picLocks noChangeAspect="1"/>
          </p:cNvPicPr>
          <p:nvPr>
            <p:custDataLst>
              <p:tags r:id="rId3"/>
            </p:custDataLst>
          </p:nvPr>
        </p:nvPicPr>
        <p:blipFill>
          <a:blip r:embed="rId2"/>
          <a:stretch>
            <a:fillRect/>
          </a:stretch>
        </p:blipFill>
        <p:spPr>
          <a:xfrm>
            <a:off x="670560" y="3164840"/>
            <a:ext cx="1850390" cy="1103630"/>
          </a:xfrm>
          <a:prstGeom prst="rect">
            <a:avLst/>
          </a:prstGeom>
        </p:spPr>
      </p:pic>
      <p:sp>
        <p:nvSpPr>
          <p:cNvPr id="70" name="文本框 69"/>
          <p:cNvSpPr txBox="1"/>
          <p:nvPr>
            <p:custDataLst>
              <p:tags r:id="rId4"/>
            </p:custDataLst>
          </p:nvPr>
        </p:nvSpPr>
        <p:spPr>
          <a:xfrm>
            <a:off x="2793365" y="3578860"/>
            <a:ext cx="3418840" cy="583565"/>
          </a:xfrm>
          <a:prstGeom prst="rect">
            <a:avLst/>
          </a:prstGeom>
          <a:noFill/>
        </p:spPr>
        <p:txBody>
          <a:bodyPr wrap="square" rtlCol="0" anchor="t">
            <a:spAutoFit/>
          </a:bodyPr>
          <a:lstStyle/>
          <a:p>
            <a:pPr algn="l" defTabSz="914400">
              <a:spcBef>
                <a:spcPct val="0"/>
              </a:spcBef>
            </a:pP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650MHz-1.5kW（LDMOS）/2.5kW（GaN）</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功放</a:t>
            </a:r>
            <a:endParaRPr lang="zh-CN" altLang="en-US" sz="1600" dirty="0">
              <a:latin typeface="宋体" panose="02010600030101010101" pitchFamily="2" charset="-122"/>
              <a:ea typeface="宋体" panose="02010600030101010101" pitchFamily="2" charset="-122"/>
              <a:cs typeface="宋体" panose="02010600030101010101" pitchFamily="2" charset="-122"/>
              <a:sym typeface="+mn-lt"/>
            </a:endParaRPr>
          </a:p>
        </p:txBody>
      </p:sp>
      <p:sp>
        <p:nvSpPr>
          <p:cNvPr id="72" name="文本框 71"/>
          <p:cNvSpPr txBox="1"/>
          <p:nvPr>
            <p:custDataLst>
              <p:tags r:id="rId5"/>
            </p:custDataLst>
          </p:nvPr>
        </p:nvSpPr>
        <p:spPr>
          <a:xfrm>
            <a:off x="2721610" y="5578475"/>
            <a:ext cx="3067050" cy="337185"/>
          </a:xfrm>
          <a:prstGeom prst="rect">
            <a:avLst/>
          </a:prstGeom>
          <a:noFill/>
        </p:spPr>
        <p:txBody>
          <a:bodyPr wrap="square" rtlCol="0" anchor="t">
            <a:spAutoFit/>
          </a:bodyPr>
          <a:lstStyle/>
          <a:p>
            <a:pPr algn="l" defTabSz="914400">
              <a:spcBef>
                <a:spcPct val="0"/>
              </a:spcBef>
            </a:pP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324MHz/325MHz-6.5kW</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功放</a:t>
            </a:r>
            <a:endParaRPr lang="zh-CN" altLang="en-US" sz="1600" dirty="0">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73" name="图片 72"/>
          <p:cNvPicPr>
            <a:picLocks noChangeAspect="1"/>
          </p:cNvPicPr>
          <p:nvPr>
            <p:custDataLst>
              <p:tags r:id="rId6"/>
            </p:custDataLst>
          </p:nvPr>
        </p:nvPicPr>
        <p:blipFill>
          <a:blip r:embed="rId7"/>
          <a:stretch>
            <a:fillRect/>
          </a:stretch>
        </p:blipFill>
        <p:spPr>
          <a:xfrm>
            <a:off x="732155" y="4960620"/>
            <a:ext cx="1850390" cy="1385570"/>
          </a:xfrm>
          <a:prstGeom prst="rect">
            <a:avLst/>
          </a:prstGeom>
        </p:spPr>
      </p:pic>
      <p:pic>
        <p:nvPicPr>
          <p:cNvPr id="74" name="图片 73"/>
          <p:cNvPicPr>
            <a:picLocks noChangeAspect="1"/>
          </p:cNvPicPr>
          <p:nvPr>
            <p:custDataLst>
              <p:tags r:id="rId8"/>
            </p:custDataLst>
          </p:nvPr>
        </p:nvPicPr>
        <p:blipFill>
          <a:blip r:embed="rId9"/>
          <a:stretch>
            <a:fillRect/>
          </a:stretch>
        </p:blipFill>
        <p:spPr>
          <a:xfrm>
            <a:off x="6588760" y="3396615"/>
            <a:ext cx="2140585" cy="688340"/>
          </a:xfrm>
          <a:prstGeom prst="rect">
            <a:avLst/>
          </a:prstGeom>
        </p:spPr>
      </p:pic>
      <p:sp>
        <p:nvSpPr>
          <p:cNvPr id="75" name="文本框 74"/>
          <p:cNvSpPr txBox="1"/>
          <p:nvPr>
            <p:custDataLst>
              <p:tags r:id="rId10"/>
            </p:custDataLst>
          </p:nvPr>
        </p:nvSpPr>
        <p:spPr>
          <a:xfrm>
            <a:off x="9187180" y="3602990"/>
            <a:ext cx="2113280" cy="337185"/>
          </a:xfrm>
          <a:prstGeom prst="rect">
            <a:avLst/>
          </a:prstGeom>
          <a:noFill/>
        </p:spPr>
        <p:txBody>
          <a:bodyPr wrap="square" rtlCol="0" anchor="t">
            <a:spAutoFit/>
          </a:bodyPr>
          <a:lstStyle/>
          <a:p>
            <a:pPr algn="l" defTabSz="914400">
              <a:spcBef>
                <a:spcPct val="0"/>
              </a:spcBef>
            </a:pP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1.3GHz-2kW</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功放</a:t>
            </a:r>
            <a:endParaRPr lang="zh-CN" altLang="en-US" sz="1600" dirty="0">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76" name="图片 75"/>
          <p:cNvPicPr>
            <a:picLocks noChangeAspect="1"/>
          </p:cNvPicPr>
          <p:nvPr>
            <p:custDataLst>
              <p:tags r:id="rId11"/>
            </p:custDataLst>
          </p:nvPr>
        </p:nvPicPr>
        <p:blipFill>
          <a:blip r:embed="rId12"/>
          <a:stretch>
            <a:fillRect/>
          </a:stretch>
        </p:blipFill>
        <p:spPr>
          <a:xfrm>
            <a:off x="6539865" y="5172710"/>
            <a:ext cx="2205355" cy="782320"/>
          </a:xfrm>
          <a:prstGeom prst="rect">
            <a:avLst/>
          </a:prstGeom>
        </p:spPr>
      </p:pic>
      <p:cxnSp>
        <p:nvCxnSpPr>
          <p:cNvPr id="77" name="直接连接符 76"/>
          <p:cNvCxnSpPr/>
          <p:nvPr>
            <p:custDataLst>
              <p:tags r:id="rId13"/>
            </p:custDataLst>
          </p:nvPr>
        </p:nvCxnSpPr>
        <p:spPr>
          <a:xfrm flipV="1">
            <a:off x="6063185" y="1404395"/>
            <a:ext cx="19050" cy="483616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78" name="文本框 77"/>
          <p:cNvSpPr txBox="1"/>
          <p:nvPr>
            <p:custDataLst>
              <p:tags r:id="rId14"/>
            </p:custDataLst>
          </p:nvPr>
        </p:nvSpPr>
        <p:spPr>
          <a:xfrm>
            <a:off x="9027795" y="5418455"/>
            <a:ext cx="2645410" cy="583565"/>
          </a:xfrm>
          <a:prstGeom prst="rect">
            <a:avLst/>
          </a:prstGeom>
          <a:noFill/>
        </p:spPr>
        <p:txBody>
          <a:bodyPr wrap="square" rtlCol="0" anchor="t">
            <a:spAutoFit/>
          </a:bodyPr>
          <a:lstStyle/>
          <a:p>
            <a:pPr algn="l" defTabSz="914400">
              <a:buClrTx/>
              <a:buSzTx/>
              <a:buFontTx/>
            </a:pP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648/2856/2860/2998MHz</a:t>
            </a:r>
            <a:endParaRPr lang="en-US" altLang="zh-CN" sz="1600" dirty="0">
              <a:latin typeface="宋体" panose="02010600030101010101" pitchFamily="2" charset="-122"/>
              <a:ea typeface="宋体" panose="02010600030101010101" pitchFamily="2" charset="-122"/>
              <a:cs typeface="宋体" panose="02010600030101010101" pitchFamily="2" charset="-122"/>
              <a:sym typeface="+mn-lt"/>
            </a:endParaRPr>
          </a:p>
          <a:p>
            <a:pPr algn="l" defTabSz="914400">
              <a:buClrTx/>
              <a:buSzTx/>
              <a:buFontTx/>
            </a:pP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1kW/2kW激励源</a:t>
            </a:r>
            <a:endParaRPr lang="en-US" altLang="zh-CN" sz="1600" dirty="0">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5" name="图片 4"/>
          <p:cNvPicPr>
            <a:picLocks noChangeAspect="1"/>
          </p:cNvPicPr>
          <p:nvPr>
            <p:custDataLst>
              <p:tags r:id="rId15"/>
            </p:custDataLst>
          </p:nvPr>
        </p:nvPicPr>
        <p:blipFill>
          <a:blip r:embed="rId9"/>
          <a:stretch>
            <a:fillRect/>
          </a:stretch>
        </p:blipFill>
        <p:spPr>
          <a:xfrm>
            <a:off x="6593205" y="1816100"/>
            <a:ext cx="2140585" cy="688340"/>
          </a:xfrm>
          <a:prstGeom prst="rect">
            <a:avLst/>
          </a:prstGeom>
        </p:spPr>
      </p:pic>
      <p:sp>
        <p:nvSpPr>
          <p:cNvPr id="6" name="文本框 5"/>
          <p:cNvSpPr txBox="1"/>
          <p:nvPr>
            <p:custDataLst>
              <p:tags r:id="rId16"/>
            </p:custDataLst>
          </p:nvPr>
        </p:nvSpPr>
        <p:spPr>
          <a:xfrm>
            <a:off x="9191625" y="2022475"/>
            <a:ext cx="2481580" cy="337185"/>
          </a:xfrm>
          <a:prstGeom prst="rect">
            <a:avLst/>
          </a:prstGeom>
          <a:noFill/>
        </p:spPr>
        <p:txBody>
          <a:bodyPr wrap="square" rtlCol="0" anchor="t">
            <a:spAutoFit/>
          </a:bodyPr>
          <a:lstStyle/>
          <a:p>
            <a:pPr algn="l" defTabSz="914400">
              <a:buClrTx/>
              <a:buSzTx/>
              <a:buFontTx/>
            </a:pP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714/750MHz-6kW</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功放</a:t>
            </a:r>
            <a:endParaRPr lang="zh-CN" altLang="en-US" sz="1600" dirty="0">
              <a:latin typeface="宋体" panose="02010600030101010101" pitchFamily="2" charset="-122"/>
              <a:ea typeface="宋体" panose="02010600030101010101" pitchFamily="2" charset="-122"/>
              <a:cs typeface="宋体" panose="02010600030101010101" pitchFamily="2" charset="-122"/>
              <a:sym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en-US" dirty="0">
                <a:sym typeface="+mn-lt"/>
              </a:rPr>
              <a:t>研发成果</a:t>
            </a:r>
            <a:endParaRPr lang="en-US" altLang="zh-CN" dirty="0">
              <a:sym typeface="+mn-lt"/>
            </a:endParaRPr>
          </a:p>
        </p:txBody>
      </p:sp>
      <p:cxnSp>
        <p:nvCxnSpPr>
          <p:cNvPr id="77" name="直接连接符 76"/>
          <p:cNvCxnSpPr/>
          <p:nvPr>
            <p:custDataLst>
              <p:tags r:id="rId1"/>
            </p:custDataLst>
          </p:nvPr>
        </p:nvCxnSpPr>
        <p:spPr>
          <a:xfrm flipV="1">
            <a:off x="6063185" y="1404395"/>
            <a:ext cx="19050" cy="483616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80" name="图片 79"/>
          <p:cNvPicPr>
            <a:picLocks noChangeAspect="1"/>
          </p:cNvPicPr>
          <p:nvPr/>
        </p:nvPicPr>
        <p:blipFill>
          <a:blip r:embed="rId2"/>
          <a:stretch>
            <a:fillRect/>
          </a:stretch>
        </p:blipFill>
        <p:spPr>
          <a:xfrm rot="16200000">
            <a:off x="1216025" y="919480"/>
            <a:ext cx="1193800" cy="2123440"/>
          </a:xfrm>
          <a:prstGeom prst="rect">
            <a:avLst/>
          </a:prstGeom>
        </p:spPr>
      </p:pic>
      <p:sp>
        <p:nvSpPr>
          <p:cNvPr id="82" name="文本框 81"/>
          <p:cNvSpPr txBox="1"/>
          <p:nvPr>
            <p:custDataLst>
              <p:tags r:id="rId3"/>
            </p:custDataLst>
          </p:nvPr>
        </p:nvSpPr>
        <p:spPr>
          <a:xfrm>
            <a:off x="3129280" y="1657350"/>
            <a:ext cx="2602865" cy="583565"/>
          </a:xfrm>
          <a:prstGeom prst="rect">
            <a:avLst/>
          </a:prstGeom>
          <a:noFill/>
        </p:spPr>
        <p:txBody>
          <a:bodyPr wrap="square" rtlCol="0" anchor="t">
            <a:spAutoFit/>
          </a:bodyPr>
          <a:lstStyle/>
          <a:p>
            <a:pPr algn="l" defTabSz="914400">
              <a:spcBef>
                <a:spcPct val="0"/>
              </a:spcBef>
            </a:pPr>
            <a:r>
              <a:rPr lang="zh-CN" sz="1600" dirty="0">
                <a:latin typeface="宋体" panose="02010600030101010101" pitchFamily="2" charset="-122"/>
                <a:ea typeface="宋体" panose="02010600030101010101" pitchFamily="2" charset="-122"/>
                <a:cs typeface="宋体" panose="02010600030101010101" pitchFamily="2" charset="-122"/>
                <a:sym typeface="+mn-lt"/>
              </a:rPr>
              <a:t>各种频率、多路大功率悬带合成器</a:t>
            </a:r>
            <a:endParaRPr lang="zh-CN" sz="1600" dirty="0">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85" name="图片 84"/>
          <p:cNvPicPr>
            <a:picLocks noChangeAspect="1"/>
          </p:cNvPicPr>
          <p:nvPr>
            <p:custDataLst>
              <p:tags r:id="rId4"/>
            </p:custDataLst>
          </p:nvPr>
        </p:nvPicPr>
        <p:blipFill>
          <a:blip r:embed="rId5"/>
          <a:stretch>
            <a:fillRect/>
          </a:stretch>
        </p:blipFill>
        <p:spPr>
          <a:xfrm>
            <a:off x="584835" y="3562350"/>
            <a:ext cx="1277620" cy="1156970"/>
          </a:xfrm>
          <a:prstGeom prst="rect">
            <a:avLst/>
          </a:prstGeom>
        </p:spPr>
      </p:pic>
      <p:pic>
        <p:nvPicPr>
          <p:cNvPr id="86" name="图片 85"/>
          <p:cNvPicPr>
            <a:picLocks noChangeAspect="1"/>
          </p:cNvPicPr>
          <p:nvPr>
            <p:custDataLst>
              <p:tags r:id="rId6"/>
            </p:custDataLst>
          </p:nvPr>
        </p:nvPicPr>
        <p:blipFill>
          <a:blip r:embed="rId7"/>
          <a:stretch>
            <a:fillRect/>
          </a:stretch>
        </p:blipFill>
        <p:spPr>
          <a:xfrm>
            <a:off x="2110740" y="3562350"/>
            <a:ext cx="1330325" cy="1164590"/>
          </a:xfrm>
          <a:prstGeom prst="rect">
            <a:avLst/>
          </a:prstGeom>
        </p:spPr>
      </p:pic>
      <p:pic>
        <p:nvPicPr>
          <p:cNvPr id="87" name="图片 86"/>
          <p:cNvPicPr>
            <a:picLocks noChangeAspect="1"/>
          </p:cNvPicPr>
          <p:nvPr>
            <p:custDataLst>
              <p:tags r:id="rId8"/>
            </p:custDataLst>
          </p:nvPr>
        </p:nvPicPr>
        <p:blipFill>
          <a:blip r:embed="rId9"/>
          <a:stretch>
            <a:fillRect/>
          </a:stretch>
        </p:blipFill>
        <p:spPr>
          <a:xfrm>
            <a:off x="575310" y="5043805"/>
            <a:ext cx="1277620" cy="1196975"/>
          </a:xfrm>
          <a:prstGeom prst="rect">
            <a:avLst/>
          </a:prstGeom>
        </p:spPr>
      </p:pic>
      <p:pic>
        <p:nvPicPr>
          <p:cNvPr id="89" name="图片 88"/>
          <p:cNvPicPr>
            <a:picLocks noChangeAspect="1"/>
          </p:cNvPicPr>
          <p:nvPr>
            <p:custDataLst>
              <p:tags r:id="rId10"/>
            </p:custDataLst>
          </p:nvPr>
        </p:nvPicPr>
        <p:blipFill>
          <a:blip r:embed="rId11"/>
          <a:stretch>
            <a:fillRect/>
          </a:stretch>
        </p:blipFill>
        <p:spPr>
          <a:xfrm>
            <a:off x="2050415" y="4972685"/>
            <a:ext cx="1483995" cy="1339215"/>
          </a:xfrm>
          <a:prstGeom prst="rect">
            <a:avLst/>
          </a:prstGeom>
        </p:spPr>
      </p:pic>
      <p:sp>
        <p:nvSpPr>
          <p:cNvPr id="90" name="文本框 89"/>
          <p:cNvSpPr txBox="1"/>
          <p:nvPr>
            <p:custDataLst>
              <p:tags r:id="rId12"/>
            </p:custDataLst>
          </p:nvPr>
        </p:nvSpPr>
        <p:spPr>
          <a:xfrm>
            <a:off x="3592830" y="4768215"/>
            <a:ext cx="2406015" cy="583565"/>
          </a:xfrm>
          <a:prstGeom prst="rect">
            <a:avLst/>
          </a:prstGeom>
          <a:noFill/>
        </p:spPr>
        <p:txBody>
          <a:bodyPr wrap="square" rtlCol="0" anchor="t">
            <a:spAutoFit/>
          </a:bodyPr>
          <a:lstStyle/>
          <a:p>
            <a:pPr algn="l" defTabSz="914400">
              <a:spcBef>
                <a:spcPct val="0"/>
              </a:spcBef>
            </a:pPr>
            <a:r>
              <a:rPr lang="zh-CN" sz="1600" dirty="0">
                <a:latin typeface="宋体" panose="02010600030101010101" pitchFamily="2" charset="-122"/>
                <a:ea typeface="宋体" panose="02010600030101010101" pitchFamily="2" charset="-122"/>
                <a:cs typeface="宋体" panose="02010600030101010101" pitchFamily="2" charset="-122"/>
                <a:sym typeface="+mn-lt"/>
              </a:rPr>
              <a:t>各种频率、各种功率等级的环形器</a:t>
            </a:r>
            <a:endParaRPr lang="zh-CN" sz="1600" dirty="0">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3" name="图片 2"/>
          <p:cNvPicPr>
            <a:picLocks noChangeAspect="1"/>
          </p:cNvPicPr>
          <p:nvPr>
            <p:custDataLst>
              <p:tags r:id="rId13"/>
            </p:custDataLst>
          </p:nvPr>
        </p:nvPicPr>
        <p:blipFill>
          <a:blip r:embed="rId14"/>
          <a:stretch>
            <a:fillRect/>
          </a:stretch>
        </p:blipFill>
        <p:spPr>
          <a:xfrm>
            <a:off x="6574155" y="1269365"/>
            <a:ext cx="1553210" cy="1071880"/>
          </a:xfrm>
          <a:prstGeom prst="rect">
            <a:avLst/>
          </a:prstGeom>
        </p:spPr>
      </p:pic>
      <p:pic>
        <p:nvPicPr>
          <p:cNvPr id="5" name="图片 4"/>
          <p:cNvPicPr>
            <a:picLocks noChangeAspect="1"/>
          </p:cNvPicPr>
          <p:nvPr>
            <p:custDataLst>
              <p:tags r:id="rId15"/>
            </p:custDataLst>
          </p:nvPr>
        </p:nvPicPr>
        <p:blipFill>
          <a:blip r:embed="rId16"/>
          <a:stretch>
            <a:fillRect/>
          </a:stretch>
        </p:blipFill>
        <p:spPr>
          <a:xfrm rot="16200000">
            <a:off x="8056880" y="1768475"/>
            <a:ext cx="1805305" cy="882650"/>
          </a:xfrm>
          <a:prstGeom prst="rect">
            <a:avLst/>
          </a:prstGeom>
        </p:spPr>
      </p:pic>
      <p:pic>
        <p:nvPicPr>
          <p:cNvPr id="6" name="图片 5"/>
          <p:cNvPicPr>
            <a:picLocks noChangeAspect="1"/>
          </p:cNvPicPr>
          <p:nvPr>
            <p:custDataLst>
              <p:tags r:id="rId17"/>
            </p:custDataLst>
          </p:nvPr>
        </p:nvPicPr>
        <p:blipFill>
          <a:blip r:embed="rId18"/>
          <a:stretch>
            <a:fillRect/>
          </a:stretch>
        </p:blipFill>
        <p:spPr>
          <a:xfrm>
            <a:off x="9617710" y="1307465"/>
            <a:ext cx="981075" cy="1790065"/>
          </a:xfrm>
          <a:prstGeom prst="rect">
            <a:avLst/>
          </a:prstGeom>
        </p:spPr>
      </p:pic>
      <p:pic>
        <p:nvPicPr>
          <p:cNvPr id="7" name="图片 6" descr="c9f26db2c5b8f4f2cda909213324196"/>
          <p:cNvPicPr>
            <a:picLocks noChangeAspect="1"/>
          </p:cNvPicPr>
          <p:nvPr/>
        </p:nvPicPr>
        <p:blipFill>
          <a:blip r:embed="rId19"/>
          <a:stretch>
            <a:fillRect/>
          </a:stretch>
        </p:blipFill>
        <p:spPr>
          <a:xfrm rot="16200000">
            <a:off x="6850380" y="2087245"/>
            <a:ext cx="918210" cy="1635125"/>
          </a:xfrm>
          <a:prstGeom prst="rect">
            <a:avLst/>
          </a:prstGeom>
        </p:spPr>
      </p:pic>
      <p:pic>
        <p:nvPicPr>
          <p:cNvPr id="8" name="图片 7"/>
          <p:cNvPicPr>
            <a:picLocks noChangeAspect="1"/>
          </p:cNvPicPr>
          <p:nvPr>
            <p:custDataLst>
              <p:tags r:id="rId20"/>
            </p:custDataLst>
          </p:nvPr>
        </p:nvPicPr>
        <p:blipFill>
          <a:blip r:embed="rId21"/>
          <a:stretch>
            <a:fillRect/>
          </a:stretch>
        </p:blipFill>
        <p:spPr>
          <a:xfrm rot="5400000">
            <a:off x="8685530" y="2981960"/>
            <a:ext cx="1201420" cy="1681480"/>
          </a:xfrm>
          <a:prstGeom prst="rect">
            <a:avLst/>
          </a:prstGeom>
        </p:spPr>
      </p:pic>
      <p:pic>
        <p:nvPicPr>
          <p:cNvPr id="9" name="图片 8"/>
          <p:cNvPicPr>
            <a:picLocks noChangeAspect="1"/>
          </p:cNvPicPr>
          <p:nvPr>
            <p:custDataLst>
              <p:tags r:id="rId22"/>
            </p:custDataLst>
          </p:nvPr>
        </p:nvPicPr>
        <p:blipFill>
          <a:blip r:embed="rId23"/>
          <a:stretch>
            <a:fillRect/>
          </a:stretch>
        </p:blipFill>
        <p:spPr>
          <a:xfrm rot="5400000">
            <a:off x="10487025" y="2962275"/>
            <a:ext cx="1083945" cy="1721485"/>
          </a:xfrm>
          <a:prstGeom prst="rect">
            <a:avLst/>
          </a:prstGeom>
        </p:spPr>
      </p:pic>
      <p:pic>
        <p:nvPicPr>
          <p:cNvPr id="10" name="图片 9"/>
          <p:cNvPicPr>
            <a:picLocks noChangeAspect="1"/>
          </p:cNvPicPr>
          <p:nvPr>
            <p:custDataLst>
              <p:tags r:id="rId24"/>
            </p:custDataLst>
          </p:nvPr>
        </p:nvPicPr>
        <p:blipFill>
          <a:blip r:embed="rId25"/>
          <a:stretch>
            <a:fillRect/>
          </a:stretch>
        </p:blipFill>
        <p:spPr>
          <a:xfrm rot="5400000">
            <a:off x="6838315" y="3096260"/>
            <a:ext cx="982980" cy="1595120"/>
          </a:xfrm>
          <a:prstGeom prst="rect">
            <a:avLst/>
          </a:prstGeom>
        </p:spPr>
      </p:pic>
      <p:pic>
        <p:nvPicPr>
          <p:cNvPr id="11" name="图片 10"/>
          <p:cNvPicPr>
            <a:picLocks noChangeAspect="1"/>
          </p:cNvPicPr>
          <p:nvPr>
            <p:custDataLst>
              <p:tags r:id="rId26"/>
            </p:custDataLst>
          </p:nvPr>
        </p:nvPicPr>
        <p:blipFill>
          <a:blip r:embed="rId27"/>
          <a:stretch>
            <a:fillRect/>
          </a:stretch>
        </p:blipFill>
        <p:spPr>
          <a:xfrm>
            <a:off x="10791825" y="1313815"/>
            <a:ext cx="934085" cy="1800225"/>
          </a:xfrm>
          <a:prstGeom prst="rect">
            <a:avLst/>
          </a:prstGeom>
        </p:spPr>
      </p:pic>
      <p:pic>
        <p:nvPicPr>
          <p:cNvPr id="12" name="图片 11"/>
          <p:cNvPicPr>
            <a:picLocks noChangeAspect="1"/>
          </p:cNvPicPr>
          <p:nvPr>
            <p:custDataLst>
              <p:tags r:id="rId28"/>
            </p:custDataLst>
          </p:nvPr>
        </p:nvPicPr>
        <p:blipFill>
          <a:blip r:embed="rId29"/>
          <a:stretch>
            <a:fillRect/>
          </a:stretch>
        </p:blipFill>
        <p:spPr>
          <a:xfrm rot="16200000">
            <a:off x="6887845" y="4004945"/>
            <a:ext cx="927100" cy="1822450"/>
          </a:xfrm>
          <a:prstGeom prst="rect">
            <a:avLst/>
          </a:prstGeom>
        </p:spPr>
      </p:pic>
      <p:pic>
        <p:nvPicPr>
          <p:cNvPr id="13" name="图片 12"/>
          <p:cNvPicPr>
            <a:picLocks noChangeAspect="1"/>
          </p:cNvPicPr>
          <p:nvPr>
            <p:custDataLst>
              <p:tags r:id="rId30"/>
            </p:custDataLst>
          </p:nvPr>
        </p:nvPicPr>
        <p:blipFill>
          <a:blip r:embed="rId31"/>
          <a:stretch>
            <a:fillRect/>
          </a:stretch>
        </p:blipFill>
        <p:spPr>
          <a:xfrm rot="5400000">
            <a:off x="6833870" y="4955540"/>
            <a:ext cx="991235" cy="1972310"/>
          </a:xfrm>
          <a:prstGeom prst="rect">
            <a:avLst/>
          </a:prstGeom>
        </p:spPr>
      </p:pic>
      <p:sp>
        <p:nvSpPr>
          <p:cNvPr id="14" name="文本框 13"/>
          <p:cNvSpPr txBox="1"/>
          <p:nvPr>
            <p:custDataLst>
              <p:tags r:id="rId32"/>
            </p:custDataLst>
          </p:nvPr>
        </p:nvSpPr>
        <p:spPr>
          <a:xfrm>
            <a:off x="8620760" y="5043805"/>
            <a:ext cx="3289935" cy="1322070"/>
          </a:xfrm>
          <a:prstGeom prst="rect">
            <a:avLst/>
          </a:prstGeom>
          <a:noFill/>
        </p:spPr>
        <p:txBody>
          <a:bodyPr wrap="square" rtlCol="0" anchor="t">
            <a:spAutoFit/>
          </a:bodyPr>
          <a:lstStyle/>
          <a:p>
            <a:pPr algn="l" defTabSz="914400">
              <a:spcBef>
                <a:spcPct val="0"/>
              </a:spcBef>
            </a:pPr>
            <a:r>
              <a:rPr lang="zh-CN" sz="1600" dirty="0">
                <a:latin typeface="宋体" panose="02010600030101010101" pitchFamily="2" charset="-122"/>
                <a:ea typeface="宋体" panose="02010600030101010101" pitchFamily="2" charset="-122"/>
                <a:cs typeface="宋体" panose="02010600030101010101" pitchFamily="2" charset="-122"/>
                <a:sym typeface="+mn-lt"/>
              </a:rPr>
              <a:t>各种频率（</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40.68</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81.25</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162.5</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324</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325</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500</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650</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714</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750</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914</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1300MHz</a:t>
            </a:r>
            <a:r>
              <a:rPr lang="zh-CN" altLang="en-US" sz="1600" dirty="0">
                <a:latin typeface="宋体" panose="02010600030101010101" pitchFamily="2" charset="-122"/>
                <a:ea typeface="宋体" panose="02010600030101010101" pitchFamily="2" charset="-122"/>
                <a:cs typeface="宋体" panose="02010600030101010101" pitchFamily="2" charset="-122"/>
                <a:sym typeface="+mn-lt"/>
              </a:rPr>
              <a:t>等</a:t>
            </a:r>
            <a:r>
              <a:rPr lang="zh-CN" sz="1600" dirty="0">
                <a:latin typeface="宋体" panose="02010600030101010101" pitchFamily="2" charset="-122"/>
                <a:ea typeface="宋体" panose="02010600030101010101" pitchFamily="2" charset="-122"/>
                <a:cs typeface="宋体" panose="02010600030101010101" pitchFamily="2" charset="-122"/>
                <a:sym typeface="+mn-lt"/>
              </a:rPr>
              <a:t>）、各种功率等级（</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1W-2kW</a:t>
            </a:r>
            <a:r>
              <a:rPr lang="zh-CN" sz="1600" dirty="0">
                <a:latin typeface="宋体" panose="02010600030101010101" pitchFamily="2" charset="-122"/>
                <a:ea typeface="宋体" panose="02010600030101010101" pitchFamily="2" charset="-122"/>
                <a:cs typeface="宋体" panose="02010600030101010101" pitchFamily="2" charset="-122"/>
                <a:sym typeface="+mn-lt"/>
              </a:rPr>
              <a:t>）的</a:t>
            </a:r>
            <a:r>
              <a:rPr lang="en-US" altLang="zh-CN" sz="1600" dirty="0">
                <a:latin typeface="宋体" panose="02010600030101010101" pitchFamily="2" charset="-122"/>
                <a:ea typeface="宋体" panose="02010600030101010101" pitchFamily="2" charset="-122"/>
                <a:cs typeface="宋体" panose="02010600030101010101" pitchFamily="2" charset="-122"/>
                <a:sym typeface="+mn-lt"/>
              </a:rPr>
              <a:t>LDMOS/GaN</a:t>
            </a:r>
            <a:r>
              <a:rPr lang="zh-CN" sz="1600" dirty="0">
                <a:latin typeface="宋体" panose="02010600030101010101" pitchFamily="2" charset="-122"/>
                <a:ea typeface="宋体" panose="02010600030101010101" pitchFamily="2" charset="-122"/>
                <a:cs typeface="宋体" panose="02010600030101010101" pitchFamily="2" charset="-122"/>
                <a:sym typeface="+mn-lt"/>
              </a:rPr>
              <a:t>射频功放模块。</a:t>
            </a:r>
            <a:endParaRPr lang="zh-CN" sz="1600" dirty="0">
              <a:latin typeface="宋体" panose="02010600030101010101" pitchFamily="2" charset="-122"/>
              <a:ea typeface="宋体" panose="02010600030101010101" pitchFamily="2" charset="-122"/>
              <a:cs typeface="宋体" panose="02010600030101010101" pitchFamily="2" charset="-122"/>
              <a:sym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7522210" y="2928620"/>
            <a:ext cx="3369310" cy="755650"/>
          </a:xfrm>
        </p:spPr>
        <p:txBody>
          <a:bodyPr wrap="square">
            <a:spAutoFit/>
          </a:bodyPr>
          <a:lstStyle/>
          <a:p>
            <a:r>
              <a:rPr lang="zh-CN" altLang="en-US" sz="4800" dirty="0">
                <a:sym typeface="+mn-lt"/>
              </a:rPr>
              <a:t>未来发展</a:t>
            </a:r>
            <a:endParaRPr lang="zh-CN" altLang="en-US" sz="4800" dirty="0">
              <a:sym typeface="+mn-lt"/>
            </a:endParaRPr>
          </a:p>
        </p:txBody>
      </p:sp>
      <p:sp>
        <p:nvSpPr>
          <p:cNvPr id="6" name="文本占位符 5"/>
          <p:cNvSpPr>
            <a:spLocks noGrp="1"/>
          </p:cNvSpPr>
          <p:nvPr>
            <p:ph type="body" idx="1"/>
          </p:nvPr>
        </p:nvSpPr>
        <p:spPr>
          <a:xfrm>
            <a:off x="7066280" y="4232910"/>
            <a:ext cx="2265045" cy="1106805"/>
          </a:xfrm>
        </p:spPr>
        <p:txBody>
          <a:bodyPr wrap="square">
            <a:spAutoFit/>
          </a:bodyPr>
          <a:lstStyle/>
          <a:p>
            <a:pPr lvl="0"/>
            <a:r>
              <a:rPr lang="zh-CN" altLang="en-US" sz="2200" dirty="0">
                <a:latin typeface="仿宋" panose="02010609060101010101" charset="-122"/>
                <a:ea typeface="仿宋" panose="02010609060101010101" charset="-122"/>
                <a:cs typeface="仿宋" panose="02010609060101010101" charset="-122"/>
                <a:sym typeface="+mn-lt"/>
              </a:rPr>
              <a:t>●研发方向</a:t>
            </a:r>
            <a:endParaRPr lang="en-US" altLang="zh-CN" sz="2200" dirty="0">
              <a:latin typeface="仿宋" panose="02010609060101010101" charset="-122"/>
              <a:ea typeface="仿宋" panose="02010609060101010101" charset="-122"/>
              <a:cs typeface="仿宋" panose="02010609060101010101" charset="-122"/>
              <a:sym typeface="+mn-lt"/>
            </a:endParaRPr>
          </a:p>
          <a:p>
            <a:pPr lvl="0"/>
            <a:r>
              <a:rPr lang="zh-CN" altLang="en-US" sz="2200" dirty="0">
                <a:latin typeface="仿宋" panose="02010609060101010101" charset="-122"/>
                <a:ea typeface="仿宋" panose="02010609060101010101" charset="-122"/>
                <a:cs typeface="仿宋" panose="02010609060101010101" charset="-122"/>
                <a:sym typeface="+mn-lt"/>
              </a:rPr>
              <a:t>●祝福</a:t>
            </a:r>
            <a:endParaRPr lang="zh-CN" altLang="en-US" sz="2200" dirty="0">
              <a:latin typeface="仿宋" panose="02010609060101010101" charset="-122"/>
              <a:ea typeface="仿宋" panose="02010609060101010101" charset="-122"/>
              <a:cs typeface="仿宋" panose="02010609060101010101" charset="-122"/>
              <a:sym typeface="+mn-lt"/>
            </a:endParaRPr>
          </a:p>
        </p:txBody>
      </p:sp>
      <p:sp>
        <p:nvSpPr>
          <p:cNvPr id="9" name="文本框 8"/>
          <p:cNvSpPr txBox="1"/>
          <p:nvPr/>
        </p:nvSpPr>
        <p:spPr>
          <a:xfrm>
            <a:off x="6096001" y="2734128"/>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04</a:t>
            </a:r>
            <a:endParaRPr lang="zh-CN" altLang="en-US" spc="100" dirty="0">
              <a:solidFill>
                <a:schemeClr val="accent1"/>
              </a:solidFill>
              <a:cs typeface="+mn-ea"/>
              <a:sym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圆角 39"/>
          <p:cNvSpPr/>
          <p:nvPr/>
        </p:nvSpPr>
        <p:spPr bwMode="auto">
          <a:xfrm>
            <a:off x="6319557" y="2214162"/>
            <a:ext cx="4546444" cy="414293"/>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ctr"/>
            <a:r>
              <a:rPr lang="zh-CN" altLang="en-US" sz="1600" b="1" dirty="0">
                <a:cs typeface="+mn-ea"/>
                <a:sym typeface="+mn-lt"/>
              </a:rPr>
              <a:t>企业简介</a:t>
            </a:r>
            <a:endParaRPr lang="zh-CN" altLang="en-US" sz="1600" b="1" dirty="0">
              <a:cs typeface="+mn-ea"/>
              <a:sym typeface="+mn-lt"/>
            </a:endParaRPr>
          </a:p>
        </p:txBody>
      </p:sp>
      <p:sp>
        <p:nvSpPr>
          <p:cNvPr id="41" name="梯形 40"/>
          <p:cNvSpPr/>
          <p:nvPr/>
        </p:nvSpPr>
        <p:spPr bwMode="auto">
          <a:xfrm flipV="1">
            <a:off x="6512894" y="2628457"/>
            <a:ext cx="773346" cy="69049"/>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cs typeface="+mn-ea"/>
              <a:sym typeface="+mn-lt"/>
            </a:endParaRPr>
          </a:p>
        </p:txBody>
      </p:sp>
      <p:sp>
        <p:nvSpPr>
          <p:cNvPr id="42" name="梯形 41"/>
          <p:cNvSpPr/>
          <p:nvPr/>
        </p:nvSpPr>
        <p:spPr bwMode="auto">
          <a:xfrm>
            <a:off x="6512894" y="2145114"/>
            <a:ext cx="773346" cy="69049"/>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cs typeface="+mn-ea"/>
              <a:sym typeface="+mn-lt"/>
            </a:endParaRPr>
          </a:p>
        </p:txBody>
      </p:sp>
      <p:sp>
        <p:nvSpPr>
          <p:cNvPr id="43" name="矩形 42"/>
          <p:cNvSpPr/>
          <p:nvPr/>
        </p:nvSpPr>
        <p:spPr bwMode="auto">
          <a:xfrm>
            <a:off x="6623372" y="2145114"/>
            <a:ext cx="552390" cy="552392"/>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algn="ctr"/>
            <a:r>
              <a:rPr lang="en-US" altLang="zh-CN" sz="2000" dirty="0">
                <a:solidFill>
                  <a:schemeClr val="accent1"/>
                </a:solidFill>
                <a:cs typeface="+mn-ea"/>
                <a:sym typeface="+mn-lt"/>
              </a:rPr>
              <a:t>01</a:t>
            </a:r>
            <a:endParaRPr lang="en-US" altLang="zh-CN" sz="2000" dirty="0">
              <a:solidFill>
                <a:schemeClr val="accent1"/>
              </a:solidFill>
              <a:cs typeface="+mn-ea"/>
              <a:sym typeface="+mn-lt"/>
            </a:endParaRPr>
          </a:p>
        </p:txBody>
      </p:sp>
      <p:sp>
        <p:nvSpPr>
          <p:cNvPr id="44" name="矩形: 圆角 43"/>
          <p:cNvSpPr/>
          <p:nvPr/>
        </p:nvSpPr>
        <p:spPr bwMode="auto">
          <a:xfrm>
            <a:off x="6319557" y="3025655"/>
            <a:ext cx="4546444" cy="414293"/>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ctr"/>
            <a:r>
              <a:rPr lang="zh-CN" altLang="en-US" sz="1600" b="1" dirty="0">
                <a:cs typeface="+mn-ea"/>
                <a:sym typeface="+mn-lt"/>
              </a:rPr>
              <a:t>产品介绍</a:t>
            </a:r>
            <a:endParaRPr lang="zh-CN" altLang="en-US" sz="1600" b="1" dirty="0">
              <a:cs typeface="+mn-ea"/>
              <a:sym typeface="+mn-lt"/>
            </a:endParaRPr>
          </a:p>
        </p:txBody>
      </p:sp>
      <p:sp>
        <p:nvSpPr>
          <p:cNvPr id="45" name="梯形 44"/>
          <p:cNvSpPr/>
          <p:nvPr/>
        </p:nvSpPr>
        <p:spPr bwMode="auto">
          <a:xfrm flipV="1">
            <a:off x="6512894" y="3439950"/>
            <a:ext cx="773346" cy="69049"/>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cs typeface="+mn-ea"/>
              <a:sym typeface="+mn-lt"/>
            </a:endParaRPr>
          </a:p>
        </p:txBody>
      </p:sp>
      <p:sp>
        <p:nvSpPr>
          <p:cNvPr id="46" name="梯形 45"/>
          <p:cNvSpPr/>
          <p:nvPr/>
        </p:nvSpPr>
        <p:spPr bwMode="auto">
          <a:xfrm>
            <a:off x="6512894" y="2956607"/>
            <a:ext cx="773346" cy="69049"/>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cs typeface="+mn-ea"/>
              <a:sym typeface="+mn-lt"/>
            </a:endParaRPr>
          </a:p>
        </p:txBody>
      </p:sp>
      <p:sp>
        <p:nvSpPr>
          <p:cNvPr id="47" name="矩形 46"/>
          <p:cNvSpPr/>
          <p:nvPr/>
        </p:nvSpPr>
        <p:spPr bwMode="auto">
          <a:xfrm>
            <a:off x="6623372" y="2956607"/>
            <a:ext cx="552390" cy="552392"/>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algn="ctr"/>
            <a:r>
              <a:rPr lang="en-US" altLang="zh-CN" sz="2000">
                <a:solidFill>
                  <a:schemeClr val="accent1"/>
                </a:solidFill>
                <a:cs typeface="+mn-ea"/>
                <a:sym typeface="+mn-lt"/>
              </a:rPr>
              <a:t>02</a:t>
            </a:r>
            <a:endParaRPr lang="en-US" altLang="zh-CN" sz="2000">
              <a:solidFill>
                <a:schemeClr val="accent1"/>
              </a:solidFill>
              <a:cs typeface="+mn-ea"/>
              <a:sym typeface="+mn-lt"/>
            </a:endParaRPr>
          </a:p>
        </p:txBody>
      </p:sp>
      <p:sp>
        <p:nvSpPr>
          <p:cNvPr id="48" name="矩形: 圆角 47"/>
          <p:cNvSpPr/>
          <p:nvPr/>
        </p:nvSpPr>
        <p:spPr bwMode="auto">
          <a:xfrm>
            <a:off x="6319557" y="3837149"/>
            <a:ext cx="4546444" cy="414293"/>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ctr"/>
            <a:r>
              <a:rPr lang="zh-CN" altLang="en-US" sz="1600" b="1" dirty="0">
                <a:cs typeface="+mn-ea"/>
                <a:sym typeface="+mn-lt"/>
              </a:rPr>
              <a:t>功率源现状</a:t>
            </a:r>
            <a:endParaRPr lang="zh-CN" altLang="en-US" sz="1600" b="1" dirty="0">
              <a:cs typeface="+mn-ea"/>
              <a:sym typeface="+mn-lt"/>
            </a:endParaRPr>
          </a:p>
        </p:txBody>
      </p:sp>
      <p:sp>
        <p:nvSpPr>
          <p:cNvPr id="49" name="梯形 48"/>
          <p:cNvSpPr/>
          <p:nvPr/>
        </p:nvSpPr>
        <p:spPr bwMode="auto">
          <a:xfrm flipV="1">
            <a:off x="6512894" y="4251444"/>
            <a:ext cx="773346" cy="69049"/>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cs typeface="+mn-ea"/>
              <a:sym typeface="+mn-lt"/>
            </a:endParaRPr>
          </a:p>
        </p:txBody>
      </p:sp>
      <p:sp>
        <p:nvSpPr>
          <p:cNvPr id="50" name="梯形 49"/>
          <p:cNvSpPr/>
          <p:nvPr/>
        </p:nvSpPr>
        <p:spPr bwMode="auto">
          <a:xfrm>
            <a:off x="6512894" y="3768101"/>
            <a:ext cx="773346" cy="69049"/>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cs typeface="+mn-ea"/>
              <a:sym typeface="+mn-lt"/>
            </a:endParaRPr>
          </a:p>
        </p:txBody>
      </p:sp>
      <p:sp>
        <p:nvSpPr>
          <p:cNvPr id="51" name="矩形 50"/>
          <p:cNvSpPr/>
          <p:nvPr/>
        </p:nvSpPr>
        <p:spPr bwMode="auto">
          <a:xfrm>
            <a:off x="6623372" y="3768101"/>
            <a:ext cx="552390" cy="552392"/>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algn="ctr"/>
            <a:r>
              <a:rPr lang="en-US" altLang="zh-CN" sz="2000" dirty="0">
                <a:solidFill>
                  <a:schemeClr val="accent1"/>
                </a:solidFill>
                <a:cs typeface="+mn-ea"/>
                <a:sym typeface="+mn-lt"/>
              </a:rPr>
              <a:t>03</a:t>
            </a:r>
            <a:endParaRPr lang="en-US" altLang="zh-CN" sz="2000" dirty="0">
              <a:solidFill>
                <a:schemeClr val="accent1"/>
              </a:solidFill>
              <a:cs typeface="+mn-ea"/>
              <a:sym typeface="+mn-lt"/>
            </a:endParaRPr>
          </a:p>
        </p:txBody>
      </p:sp>
      <p:sp>
        <p:nvSpPr>
          <p:cNvPr id="52" name="矩形: 圆角 51"/>
          <p:cNvSpPr/>
          <p:nvPr/>
        </p:nvSpPr>
        <p:spPr bwMode="auto">
          <a:xfrm>
            <a:off x="6319557" y="4648641"/>
            <a:ext cx="4546444" cy="414293"/>
          </a:xfrm>
          <a:prstGeom prst="roundRect">
            <a:avLst/>
          </a:prstGeom>
          <a:noFill/>
          <a:ln w="9525">
            <a:solidFill>
              <a:schemeClr val="bg1">
                <a:lumMod val="75000"/>
              </a:schemeClr>
            </a:solidFill>
            <a:round/>
          </a:ln>
        </p:spPr>
        <p:txBody>
          <a:bodyPr rot="0" spcFirstLastPara="0" vert="horz" wrap="square" lIns="91440" tIns="45720" rIns="91440" bIns="45720" anchor="ctr" anchorCtr="0" forceAA="0" compatLnSpc="1">
            <a:normAutofit/>
          </a:bodyPr>
          <a:lstStyle/>
          <a:p>
            <a:pPr algn="ctr"/>
            <a:r>
              <a:rPr lang="zh-CN" altLang="en-US" sz="1600" b="1" dirty="0">
                <a:cs typeface="+mn-ea"/>
                <a:sym typeface="+mn-lt"/>
              </a:rPr>
              <a:t>未来发展</a:t>
            </a:r>
            <a:endParaRPr lang="zh-CN" altLang="en-US" sz="1600" b="1" dirty="0">
              <a:cs typeface="+mn-ea"/>
              <a:sym typeface="+mn-lt"/>
            </a:endParaRPr>
          </a:p>
        </p:txBody>
      </p:sp>
      <p:sp>
        <p:nvSpPr>
          <p:cNvPr id="53" name="梯形 52"/>
          <p:cNvSpPr/>
          <p:nvPr/>
        </p:nvSpPr>
        <p:spPr bwMode="auto">
          <a:xfrm flipV="1">
            <a:off x="6512894" y="5062937"/>
            <a:ext cx="773346" cy="69049"/>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cs typeface="+mn-ea"/>
              <a:sym typeface="+mn-lt"/>
            </a:endParaRPr>
          </a:p>
        </p:txBody>
      </p:sp>
      <p:sp>
        <p:nvSpPr>
          <p:cNvPr id="54" name="梯形 53"/>
          <p:cNvSpPr/>
          <p:nvPr/>
        </p:nvSpPr>
        <p:spPr bwMode="auto">
          <a:xfrm>
            <a:off x="6512894" y="4579594"/>
            <a:ext cx="773346" cy="69049"/>
          </a:xfrm>
          <a:prstGeom prst="trapezoid">
            <a:avLst>
              <a:gd name="adj" fmla="val 154634"/>
            </a:avLst>
          </a:prstGeom>
          <a:solidFill>
            <a:schemeClr val="bg1">
              <a:lumMod val="65000"/>
            </a:schemeClr>
          </a:solidFill>
          <a:ln w="19050">
            <a:noFill/>
            <a:round/>
          </a:ln>
        </p:spPr>
        <p:txBody>
          <a:bodyPr wrap="square" lIns="91440" tIns="45720" rIns="91440" bIns="45720" anchor="ctr">
            <a:normAutofit fontScale="25000" lnSpcReduction="20000"/>
          </a:bodyPr>
          <a:lstStyle/>
          <a:p>
            <a:pPr algn="ctr"/>
            <a:endParaRPr>
              <a:cs typeface="+mn-ea"/>
              <a:sym typeface="+mn-lt"/>
            </a:endParaRPr>
          </a:p>
        </p:txBody>
      </p:sp>
      <p:sp>
        <p:nvSpPr>
          <p:cNvPr id="55" name="矩形 54"/>
          <p:cNvSpPr/>
          <p:nvPr/>
        </p:nvSpPr>
        <p:spPr bwMode="auto">
          <a:xfrm>
            <a:off x="6623372" y="4579594"/>
            <a:ext cx="552390" cy="552392"/>
          </a:xfrm>
          <a:prstGeom prst="rect">
            <a:avLst/>
          </a:prstGeom>
          <a:solidFill>
            <a:schemeClr val="bg1">
              <a:lumMod val="95000"/>
            </a:schemeClr>
          </a:solidFill>
          <a:ln w="19050">
            <a:noFill/>
            <a:round/>
          </a:ln>
        </p:spPr>
        <p:txBody>
          <a:bodyPr rot="0" spcFirstLastPara="0" vert="horz" wrap="square" lIns="91440" tIns="45720" rIns="91440" bIns="45720" anchor="ctr" anchorCtr="1" forceAA="0" compatLnSpc="1">
            <a:normAutofit/>
          </a:bodyPr>
          <a:lstStyle/>
          <a:p>
            <a:pPr algn="ctr"/>
            <a:r>
              <a:rPr lang="en-US" altLang="zh-CN" sz="2000" dirty="0">
                <a:solidFill>
                  <a:schemeClr val="accent1"/>
                </a:solidFill>
                <a:cs typeface="+mn-ea"/>
                <a:sym typeface="+mn-lt"/>
              </a:rPr>
              <a:t>04</a:t>
            </a:r>
            <a:endParaRPr lang="en-US" altLang="zh-CN" sz="2000" dirty="0">
              <a:solidFill>
                <a:schemeClr val="accent1"/>
              </a:solidFill>
              <a:cs typeface="+mn-ea"/>
              <a:sym typeface="+mn-lt"/>
            </a:endParaRPr>
          </a:p>
        </p:txBody>
      </p:sp>
      <p:sp>
        <p:nvSpPr>
          <p:cNvPr id="56" name="任意多边形: 形状 55"/>
          <p:cNvSpPr/>
          <p:nvPr/>
        </p:nvSpPr>
        <p:spPr bwMode="auto">
          <a:xfrm>
            <a:off x="3077558" y="2384881"/>
            <a:ext cx="903494" cy="3082466"/>
          </a:xfrm>
          <a:custGeom>
            <a:avLst/>
            <a:gdLst>
              <a:gd name="T0" fmla="*/ 1764 w 4053"/>
              <a:gd name="T1" fmla="*/ 0 h 16197"/>
              <a:gd name="T2" fmla="*/ 2323 w 4053"/>
              <a:gd name="T3" fmla="*/ 0 h 16197"/>
              <a:gd name="T4" fmla="*/ 2323 w 4053"/>
              <a:gd name="T5" fmla="*/ 892 h 16197"/>
              <a:gd name="T6" fmla="*/ 1764 w 4053"/>
              <a:gd name="T7" fmla="*/ 892 h 16197"/>
              <a:gd name="T8" fmla="*/ 1764 w 4053"/>
              <a:gd name="T9" fmla="*/ 0 h 16197"/>
              <a:gd name="T10" fmla="*/ 1831 w 4053"/>
              <a:gd name="T11" fmla="*/ 11317 h 16197"/>
              <a:gd name="T12" fmla="*/ 2256 w 4053"/>
              <a:gd name="T13" fmla="*/ 11317 h 16197"/>
              <a:gd name="T14" fmla="*/ 2256 w 4053"/>
              <a:gd name="T15" fmla="*/ 13709 h 16197"/>
              <a:gd name="T16" fmla="*/ 4053 w 4053"/>
              <a:gd name="T17" fmla="*/ 15988 h 16197"/>
              <a:gd name="T18" fmla="*/ 3787 w 4053"/>
              <a:gd name="T19" fmla="*/ 16197 h 16197"/>
              <a:gd name="T20" fmla="*/ 2256 w 4053"/>
              <a:gd name="T21" fmla="*/ 14256 h 16197"/>
              <a:gd name="T22" fmla="*/ 2256 w 4053"/>
              <a:gd name="T23" fmla="*/ 16151 h 16197"/>
              <a:gd name="T24" fmla="*/ 1831 w 4053"/>
              <a:gd name="T25" fmla="*/ 16151 h 16197"/>
              <a:gd name="T26" fmla="*/ 1831 w 4053"/>
              <a:gd name="T27" fmla="*/ 14215 h 16197"/>
              <a:gd name="T28" fmla="*/ 266 w 4053"/>
              <a:gd name="T29" fmla="*/ 16197 h 16197"/>
              <a:gd name="T30" fmla="*/ 0 w 4053"/>
              <a:gd name="T31" fmla="*/ 15988 h 16197"/>
              <a:gd name="T32" fmla="*/ 1831 w 4053"/>
              <a:gd name="T33" fmla="*/ 13668 h 16197"/>
              <a:gd name="T34" fmla="*/ 1831 w 4053"/>
              <a:gd name="T35" fmla="*/ 11317 h 16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53" h="16197">
                <a:moveTo>
                  <a:pt x="1764" y="0"/>
                </a:moveTo>
                <a:lnTo>
                  <a:pt x="2323" y="0"/>
                </a:lnTo>
                <a:lnTo>
                  <a:pt x="2323" y="892"/>
                </a:lnTo>
                <a:lnTo>
                  <a:pt x="1764" y="892"/>
                </a:lnTo>
                <a:lnTo>
                  <a:pt x="1764" y="0"/>
                </a:lnTo>
                <a:close/>
                <a:moveTo>
                  <a:pt x="1831" y="11317"/>
                </a:moveTo>
                <a:lnTo>
                  <a:pt x="2256" y="11317"/>
                </a:lnTo>
                <a:lnTo>
                  <a:pt x="2256" y="13709"/>
                </a:lnTo>
                <a:lnTo>
                  <a:pt x="4053" y="15988"/>
                </a:lnTo>
                <a:lnTo>
                  <a:pt x="3787" y="16197"/>
                </a:lnTo>
                <a:lnTo>
                  <a:pt x="2256" y="14256"/>
                </a:lnTo>
                <a:lnTo>
                  <a:pt x="2256" y="16151"/>
                </a:lnTo>
                <a:lnTo>
                  <a:pt x="1831" y="16151"/>
                </a:lnTo>
                <a:lnTo>
                  <a:pt x="1831" y="14215"/>
                </a:lnTo>
                <a:lnTo>
                  <a:pt x="266" y="16197"/>
                </a:lnTo>
                <a:lnTo>
                  <a:pt x="0" y="15988"/>
                </a:lnTo>
                <a:lnTo>
                  <a:pt x="1831" y="13668"/>
                </a:lnTo>
                <a:lnTo>
                  <a:pt x="1831" y="11317"/>
                </a:lnTo>
                <a:close/>
              </a:path>
            </a:pathLst>
          </a:custGeom>
          <a:solidFill>
            <a:schemeClr val="bg1">
              <a:lumMod val="95000"/>
            </a:schemeClr>
          </a:solidFill>
          <a:ln>
            <a:noFill/>
          </a:ln>
          <a:effectLst>
            <a:outerShdw blurRad="76200" dir="13500000" sy="23000" kx="1200000" algn="br" rotWithShape="0">
              <a:prstClr val="black">
                <a:alpha val="20000"/>
              </a:prstClr>
            </a:outerShdw>
          </a:effectLst>
        </p:spPr>
        <p:txBody>
          <a:bodyPr wrap="square" lIns="91440" tIns="45720" rIns="91440" bIns="45720" anchor="ctr">
            <a:normAutofit/>
          </a:bodyPr>
          <a:lstStyle/>
          <a:p>
            <a:pPr algn="ctr"/>
            <a:endParaRPr>
              <a:cs typeface="+mn-ea"/>
              <a:sym typeface="+mn-lt"/>
            </a:endParaRPr>
          </a:p>
        </p:txBody>
      </p:sp>
      <p:sp>
        <p:nvSpPr>
          <p:cNvPr id="57" name="任意多边形: 形状 56"/>
          <p:cNvSpPr/>
          <p:nvPr/>
        </p:nvSpPr>
        <p:spPr bwMode="auto">
          <a:xfrm>
            <a:off x="1839996" y="2471816"/>
            <a:ext cx="3378619" cy="2325660"/>
          </a:xfrm>
          <a:custGeom>
            <a:avLst/>
            <a:gdLst>
              <a:gd name="T0" fmla="*/ 233 w 15146"/>
              <a:gd name="T1" fmla="*/ 466 h 10425"/>
              <a:gd name="T2" fmla="*/ 186 w 15146"/>
              <a:gd name="T3" fmla="*/ 460 h 10425"/>
              <a:gd name="T4" fmla="*/ 142 w 15146"/>
              <a:gd name="T5" fmla="*/ 447 h 10425"/>
              <a:gd name="T6" fmla="*/ 68 w 15146"/>
              <a:gd name="T7" fmla="*/ 397 h 10425"/>
              <a:gd name="T8" fmla="*/ 19 w 15146"/>
              <a:gd name="T9" fmla="*/ 323 h 10425"/>
              <a:gd name="T10" fmla="*/ 5 w 15146"/>
              <a:gd name="T11" fmla="*/ 279 h 10425"/>
              <a:gd name="T12" fmla="*/ 0 w 15146"/>
              <a:gd name="T13" fmla="*/ 233 h 10425"/>
              <a:gd name="T14" fmla="*/ 3 w 15146"/>
              <a:gd name="T15" fmla="*/ 197 h 10425"/>
              <a:gd name="T16" fmla="*/ 15 w 15146"/>
              <a:gd name="T17" fmla="*/ 154 h 10425"/>
              <a:gd name="T18" fmla="*/ 54 w 15146"/>
              <a:gd name="T19" fmla="*/ 85 h 10425"/>
              <a:gd name="T20" fmla="*/ 123 w 15146"/>
              <a:gd name="T21" fmla="*/ 28 h 10425"/>
              <a:gd name="T22" fmla="*/ 175 w 15146"/>
              <a:gd name="T23" fmla="*/ 8 h 10425"/>
              <a:gd name="T24" fmla="*/ 221 w 15146"/>
              <a:gd name="T25" fmla="*/ 1 h 10425"/>
              <a:gd name="T26" fmla="*/ 14938 w 15146"/>
              <a:gd name="T27" fmla="*/ 2 h 10425"/>
              <a:gd name="T28" fmla="*/ 14983 w 15146"/>
              <a:gd name="T29" fmla="*/ 11 h 10425"/>
              <a:gd name="T30" fmla="*/ 15044 w 15146"/>
              <a:gd name="T31" fmla="*/ 40 h 10425"/>
              <a:gd name="T32" fmla="*/ 15106 w 15146"/>
              <a:gd name="T33" fmla="*/ 104 h 10425"/>
              <a:gd name="T34" fmla="*/ 15135 w 15146"/>
              <a:gd name="T35" fmla="*/ 164 h 10425"/>
              <a:gd name="T36" fmla="*/ 15145 w 15146"/>
              <a:gd name="T37" fmla="*/ 209 h 10425"/>
              <a:gd name="T38" fmla="*/ 15146 w 15146"/>
              <a:gd name="T39" fmla="*/ 245 h 10425"/>
              <a:gd name="T40" fmla="*/ 15138 w 15146"/>
              <a:gd name="T41" fmla="*/ 291 h 10425"/>
              <a:gd name="T42" fmla="*/ 15118 w 15146"/>
              <a:gd name="T43" fmla="*/ 343 h 10425"/>
              <a:gd name="T44" fmla="*/ 15061 w 15146"/>
              <a:gd name="T45" fmla="*/ 412 h 10425"/>
              <a:gd name="T46" fmla="*/ 14993 w 15146"/>
              <a:gd name="T47" fmla="*/ 451 h 10425"/>
              <a:gd name="T48" fmla="*/ 14949 w 15146"/>
              <a:gd name="T49" fmla="*/ 462 h 10425"/>
              <a:gd name="T50" fmla="*/ 14729 w 15146"/>
              <a:gd name="T51" fmla="*/ 466 h 10425"/>
              <a:gd name="T52" fmla="*/ 14938 w 15146"/>
              <a:gd name="T53" fmla="*/ 9960 h 10425"/>
              <a:gd name="T54" fmla="*/ 14983 w 15146"/>
              <a:gd name="T55" fmla="*/ 9970 h 10425"/>
              <a:gd name="T56" fmla="*/ 15044 w 15146"/>
              <a:gd name="T57" fmla="*/ 9999 h 10425"/>
              <a:gd name="T58" fmla="*/ 15106 w 15146"/>
              <a:gd name="T59" fmla="*/ 10062 h 10425"/>
              <a:gd name="T60" fmla="*/ 15135 w 15146"/>
              <a:gd name="T61" fmla="*/ 10123 h 10425"/>
              <a:gd name="T62" fmla="*/ 15145 w 15146"/>
              <a:gd name="T63" fmla="*/ 10168 h 10425"/>
              <a:gd name="T64" fmla="*/ 15146 w 15146"/>
              <a:gd name="T65" fmla="*/ 10203 h 10425"/>
              <a:gd name="T66" fmla="*/ 15138 w 15146"/>
              <a:gd name="T67" fmla="*/ 10249 h 10425"/>
              <a:gd name="T68" fmla="*/ 15118 w 15146"/>
              <a:gd name="T69" fmla="*/ 10303 h 10425"/>
              <a:gd name="T70" fmla="*/ 15061 w 15146"/>
              <a:gd name="T71" fmla="*/ 10371 h 10425"/>
              <a:gd name="T72" fmla="*/ 14993 w 15146"/>
              <a:gd name="T73" fmla="*/ 10410 h 10425"/>
              <a:gd name="T74" fmla="*/ 14949 w 15146"/>
              <a:gd name="T75" fmla="*/ 10421 h 10425"/>
              <a:gd name="T76" fmla="*/ 233 w 15146"/>
              <a:gd name="T77" fmla="*/ 10425 h 10425"/>
              <a:gd name="T78" fmla="*/ 186 w 15146"/>
              <a:gd name="T79" fmla="*/ 10419 h 10425"/>
              <a:gd name="T80" fmla="*/ 142 w 15146"/>
              <a:gd name="T81" fmla="*/ 10406 h 10425"/>
              <a:gd name="T82" fmla="*/ 68 w 15146"/>
              <a:gd name="T83" fmla="*/ 10356 h 10425"/>
              <a:gd name="T84" fmla="*/ 19 w 15146"/>
              <a:gd name="T85" fmla="*/ 10282 h 10425"/>
              <a:gd name="T86" fmla="*/ 5 w 15146"/>
              <a:gd name="T87" fmla="*/ 10238 h 10425"/>
              <a:gd name="T88" fmla="*/ 0 w 15146"/>
              <a:gd name="T89" fmla="*/ 10191 h 10425"/>
              <a:gd name="T90" fmla="*/ 3 w 15146"/>
              <a:gd name="T91" fmla="*/ 10156 h 10425"/>
              <a:gd name="T92" fmla="*/ 15 w 15146"/>
              <a:gd name="T93" fmla="*/ 10112 h 10425"/>
              <a:gd name="T94" fmla="*/ 54 w 15146"/>
              <a:gd name="T95" fmla="*/ 10044 h 10425"/>
              <a:gd name="T96" fmla="*/ 123 w 15146"/>
              <a:gd name="T97" fmla="*/ 9987 h 10425"/>
              <a:gd name="T98" fmla="*/ 175 w 15146"/>
              <a:gd name="T99" fmla="*/ 9967 h 10425"/>
              <a:gd name="T100" fmla="*/ 221 w 15146"/>
              <a:gd name="T101" fmla="*/ 9959 h 10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46" h="10425">
                <a:moveTo>
                  <a:pt x="233" y="9959"/>
                </a:moveTo>
                <a:lnTo>
                  <a:pt x="418" y="9959"/>
                </a:lnTo>
                <a:lnTo>
                  <a:pt x="418" y="466"/>
                </a:lnTo>
                <a:lnTo>
                  <a:pt x="233" y="466"/>
                </a:lnTo>
                <a:lnTo>
                  <a:pt x="221" y="466"/>
                </a:lnTo>
                <a:lnTo>
                  <a:pt x="209" y="465"/>
                </a:lnTo>
                <a:lnTo>
                  <a:pt x="198" y="462"/>
                </a:lnTo>
                <a:lnTo>
                  <a:pt x="186" y="460"/>
                </a:lnTo>
                <a:lnTo>
                  <a:pt x="175" y="458"/>
                </a:lnTo>
                <a:lnTo>
                  <a:pt x="164" y="455"/>
                </a:lnTo>
                <a:lnTo>
                  <a:pt x="153" y="451"/>
                </a:lnTo>
                <a:lnTo>
                  <a:pt x="142" y="447"/>
                </a:lnTo>
                <a:lnTo>
                  <a:pt x="123" y="437"/>
                </a:lnTo>
                <a:lnTo>
                  <a:pt x="103" y="425"/>
                </a:lnTo>
                <a:lnTo>
                  <a:pt x="85" y="412"/>
                </a:lnTo>
                <a:lnTo>
                  <a:pt x="68" y="397"/>
                </a:lnTo>
                <a:lnTo>
                  <a:pt x="54" y="381"/>
                </a:lnTo>
                <a:lnTo>
                  <a:pt x="40" y="363"/>
                </a:lnTo>
                <a:lnTo>
                  <a:pt x="29" y="343"/>
                </a:lnTo>
                <a:lnTo>
                  <a:pt x="19" y="323"/>
                </a:lnTo>
                <a:lnTo>
                  <a:pt x="15" y="313"/>
                </a:lnTo>
                <a:lnTo>
                  <a:pt x="10" y="302"/>
                </a:lnTo>
                <a:lnTo>
                  <a:pt x="8" y="291"/>
                </a:lnTo>
                <a:lnTo>
                  <a:pt x="5" y="279"/>
                </a:lnTo>
                <a:lnTo>
                  <a:pt x="3" y="268"/>
                </a:lnTo>
                <a:lnTo>
                  <a:pt x="2" y="256"/>
                </a:lnTo>
                <a:lnTo>
                  <a:pt x="0" y="245"/>
                </a:lnTo>
                <a:lnTo>
                  <a:pt x="0" y="233"/>
                </a:lnTo>
                <a:lnTo>
                  <a:pt x="0" y="233"/>
                </a:lnTo>
                <a:lnTo>
                  <a:pt x="0" y="221"/>
                </a:lnTo>
                <a:lnTo>
                  <a:pt x="2" y="209"/>
                </a:lnTo>
                <a:lnTo>
                  <a:pt x="3" y="197"/>
                </a:lnTo>
                <a:lnTo>
                  <a:pt x="5" y="186"/>
                </a:lnTo>
                <a:lnTo>
                  <a:pt x="8" y="174"/>
                </a:lnTo>
                <a:lnTo>
                  <a:pt x="10" y="164"/>
                </a:lnTo>
                <a:lnTo>
                  <a:pt x="15" y="154"/>
                </a:lnTo>
                <a:lnTo>
                  <a:pt x="19" y="143"/>
                </a:lnTo>
                <a:lnTo>
                  <a:pt x="29" y="122"/>
                </a:lnTo>
                <a:lnTo>
                  <a:pt x="40" y="104"/>
                </a:lnTo>
                <a:lnTo>
                  <a:pt x="54" y="85"/>
                </a:lnTo>
                <a:lnTo>
                  <a:pt x="68" y="69"/>
                </a:lnTo>
                <a:lnTo>
                  <a:pt x="85" y="53"/>
                </a:lnTo>
                <a:lnTo>
                  <a:pt x="103" y="40"/>
                </a:lnTo>
                <a:lnTo>
                  <a:pt x="123" y="28"/>
                </a:lnTo>
                <a:lnTo>
                  <a:pt x="142" y="19"/>
                </a:lnTo>
                <a:lnTo>
                  <a:pt x="153" y="14"/>
                </a:lnTo>
                <a:lnTo>
                  <a:pt x="164" y="11"/>
                </a:lnTo>
                <a:lnTo>
                  <a:pt x="175" y="8"/>
                </a:lnTo>
                <a:lnTo>
                  <a:pt x="186" y="5"/>
                </a:lnTo>
                <a:lnTo>
                  <a:pt x="198" y="3"/>
                </a:lnTo>
                <a:lnTo>
                  <a:pt x="209" y="2"/>
                </a:lnTo>
                <a:lnTo>
                  <a:pt x="221" y="1"/>
                </a:lnTo>
                <a:lnTo>
                  <a:pt x="233" y="0"/>
                </a:lnTo>
                <a:lnTo>
                  <a:pt x="14914" y="0"/>
                </a:lnTo>
                <a:lnTo>
                  <a:pt x="14926" y="1"/>
                </a:lnTo>
                <a:lnTo>
                  <a:pt x="14938" y="2"/>
                </a:lnTo>
                <a:lnTo>
                  <a:pt x="14949" y="3"/>
                </a:lnTo>
                <a:lnTo>
                  <a:pt x="14961" y="5"/>
                </a:lnTo>
                <a:lnTo>
                  <a:pt x="14972" y="8"/>
                </a:lnTo>
                <a:lnTo>
                  <a:pt x="14983" y="11"/>
                </a:lnTo>
                <a:lnTo>
                  <a:pt x="14993" y="14"/>
                </a:lnTo>
                <a:lnTo>
                  <a:pt x="15004" y="19"/>
                </a:lnTo>
                <a:lnTo>
                  <a:pt x="15024" y="28"/>
                </a:lnTo>
                <a:lnTo>
                  <a:pt x="15044" y="40"/>
                </a:lnTo>
                <a:lnTo>
                  <a:pt x="15061" y="53"/>
                </a:lnTo>
                <a:lnTo>
                  <a:pt x="15077" y="69"/>
                </a:lnTo>
                <a:lnTo>
                  <a:pt x="15093" y="85"/>
                </a:lnTo>
                <a:lnTo>
                  <a:pt x="15106" y="104"/>
                </a:lnTo>
                <a:lnTo>
                  <a:pt x="15118" y="122"/>
                </a:lnTo>
                <a:lnTo>
                  <a:pt x="15127" y="143"/>
                </a:lnTo>
                <a:lnTo>
                  <a:pt x="15132" y="154"/>
                </a:lnTo>
                <a:lnTo>
                  <a:pt x="15135" y="164"/>
                </a:lnTo>
                <a:lnTo>
                  <a:pt x="15138" y="174"/>
                </a:lnTo>
                <a:lnTo>
                  <a:pt x="15142" y="186"/>
                </a:lnTo>
                <a:lnTo>
                  <a:pt x="15144" y="197"/>
                </a:lnTo>
                <a:lnTo>
                  <a:pt x="15145" y="209"/>
                </a:lnTo>
                <a:lnTo>
                  <a:pt x="15146" y="221"/>
                </a:lnTo>
                <a:lnTo>
                  <a:pt x="15146" y="233"/>
                </a:lnTo>
                <a:lnTo>
                  <a:pt x="15146" y="233"/>
                </a:lnTo>
                <a:lnTo>
                  <a:pt x="15146" y="245"/>
                </a:lnTo>
                <a:lnTo>
                  <a:pt x="15145" y="256"/>
                </a:lnTo>
                <a:lnTo>
                  <a:pt x="15144" y="268"/>
                </a:lnTo>
                <a:lnTo>
                  <a:pt x="15142" y="279"/>
                </a:lnTo>
                <a:lnTo>
                  <a:pt x="15138" y="291"/>
                </a:lnTo>
                <a:lnTo>
                  <a:pt x="15135" y="302"/>
                </a:lnTo>
                <a:lnTo>
                  <a:pt x="15132" y="313"/>
                </a:lnTo>
                <a:lnTo>
                  <a:pt x="15127" y="323"/>
                </a:lnTo>
                <a:lnTo>
                  <a:pt x="15118" y="343"/>
                </a:lnTo>
                <a:lnTo>
                  <a:pt x="15106" y="363"/>
                </a:lnTo>
                <a:lnTo>
                  <a:pt x="15093" y="381"/>
                </a:lnTo>
                <a:lnTo>
                  <a:pt x="15077" y="397"/>
                </a:lnTo>
                <a:lnTo>
                  <a:pt x="15061" y="412"/>
                </a:lnTo>
                <a:lnTo>
                  <a:pt x="15044" y="425"/>
                </a:lnTo>
                <a:lnTo>
                  <a:pt x="15024" y="437"/>
                </a:lnTo>
                <a:lnTo>
                  <a:pt x="15004" y="447"/>
                </a:lnTo>
                <a:lnTo>
                  <a:pt x="14993" y="451"/>
                </a:lnTo>
                <a:lnTo>
                  <a:pt x="14983" y="455"/>
                </a:lnTo>
                <a:lnTo>
                  <a:pt x="14972" y="458"/>
                </a:lnTo>
                <a:lnTo>
                  <a:pt x="14961" y="460"/>
                </a:lnTo>
                <a:lnTo>
                  <a:pt x="14949" y="462"/>
                </a:lnTo>
                <a:lnTo>
                  <a:pt x="14938" y="465"/>
                </a:lnTo>
                <a:lnTo>
                  <a:pt x="14926" y="466"/>
                </a:lnTo>
                <a:lnTo>
                  <a:pt x="14914" y="466"/>
                </a:lnTo>
                <a:lnTo>
                  <a:pt x="14729" y="466"/>
                </a:lnTo>
                <a:lnTo>
                  <a:pt x="14729" y="9959"/>
                </a:lnTo>
                <a:lnTo>
                  <a:pt x="14914" y="9959"/>
                </a:lnTo>
                <a:lnTo>
                  <a:pt x="14926" y="9959"/>
                </a:lnTo>
                <a:lnTo>
                  <a:pt x="14938" y="9960"/>
                </a:lnTo>
                <a:lnTo>
                  <a:pt x="14949" y="9962"/>
                </a:lnTo>
                <a:lnTo>
                  <a:pt x="14961" y="9964"/>
                </a:lnTo>
                <a:lnTo>
                  <a:pt x="14972" y="9967"/>
                </a:lnTo>
                <a:lnTo>
                  <a:pt x="14983" y="9970"/>
                </a:lnTo>
                <a:lnTo>
                  <a:pt x="14993" y="9973"/>
                </a:lnTo>
                <a:lnTo>
                  <a:pt x="15004" y="9978"/>
                </a:lnTo>
                <a:lnTo>
                  <a:pt x="15024" y="9987"/>
                </a:lnTo>
                <a:lnTo>
                  <a:pt x="15044" y="9999"/>
                </a:lnTo>
                <a:lnTo>
                  <a:pt x="15061" y="10012"/>
                </a:lnTo>
                <a:lnTo>
                  <a:pt x="15077" y="10028"/>
                </a:lnTo>
                <a:lnTo>
                  <a:pt x="15093" y="10044"/>
                </a:lnTo>
                <a:lnTo>
                  <a:pt x="15106" y="10062"/>
                </a:lnTo>
                <a:lnTo>
                  <a:pt x="15118" y="10081"/>
                </a:lnTo>
                <a:lnTo>
                  <a:pt x="15127" y="10102"/>
                </a:lnTo>
                <a:lnTo>
                  <a:pt x="15132" y="10112"/>
                </a:lnTo>
                <a:lnTo>
                  <a:pt x="15135" y="10123"/>
                </a:lnTo>
                <a:lnTo>
                  <a:pt x="15138" y="10133"/>
                </a:lnTo>
                <a:lnTo>
                  <a:pt x="15142" y="10145"/>
                </a:lnTo>
                <a:lnTo>
                  <a:pt x="15144" y="10156"/>
                </a:lnTo>
                <a:lnTo>
                  <a:pt x="15145" y="10168"/>
                </a:lnTo>
                <a:lnTo>
                  <a:pt x="15146" y="10179"/>
                </a:lnTo>
                <a:lnTo>
                  <a:pt x="15146" y="10191"/>
                </a:lnTo>
                <a:lnTo>
                  <a:pt x="15146" y="10191"/>
                </a:lnTo>
                <a:lnTo>
                  <a:pt x="15146" y="10203"/>
                </a:lnTo>
                <a:lnTo>
                  <a:pt x="15145" y="10215"/>
                </a:lnTo>
                <a:lnTo>
                  <a:pt x="15144" y="10227"/>
                </a:lnTo>
                <a:lnTo>
                  <a:pt x="15142" y="10238"/>
                </a:lnTo>
                <a:lnTo>
                  <a:pt x="15138" y="10249"/>
                </a:lnTo>
                <a:lnTo>
                  <a:pt x="15135" y="10261"/>
                </a:lnTo>
                <a:lnTo>
                  <a:pt x="15132" y="10271"/>
                </a:lnTo>
                <a:lnTo>
                  <a:pt x="15127" y="10282"/>
                </a:lnTo>
                <a:lnTo>
                  <a:pt x="15118" y="10303"/>
                </a:lnTo>
                <a:lnTo>
                  <a:pt x="15106" y="10321"/>
                </a:lnTo>
                <a:lnTo>
                  <a:pt x="15093" y="10340"/>
                </a:lnTo>
                <a:lnTo>
                  <a:pt x="15077" y="10356"/>
                </a:lnTo>
                <a:lnTo>
                  <a:pt x="15061" y="10371"/>
                </a:lnTo>
                <a:lnTo>
                  <a:pt x="15044" y="10384"/>
                </a:lnTo>
                <a:lnTo>
                  <a:pt x="15024" y="10396"/>
                </a:lnTo>
                <a:lnTo>
                  <a:pt x="15004" y="10406"/>
                </a:lnTo>
                <a:lnTo>
                  <a:pt x="14993" y="10410"/>
                </a:lnTo>
                <a:lnTo>
                  <a:pt x="14983" y="10414"/>
                </a:lnTo>
                <a:lnTo>
                  <a:pt x="14972" y="10417"/>
                </a:lnTo>
                <a:lnTo>
                  <a:pt x="14961" y="10419"/>
                </a:lnTo>
                <a:lnTo>
                  <a:pt x="14949" y="10421"/>
                </a:lnTo>
                <a:lnTo>
                  <a:pt x="14938" y="10422"/>
                </a:lnTo>
                <a:lnTo>
                  <a:pt x="14926" y="10424"/>
                </a:lnTo>
                <a:lnTo>
                  <a:pt x="14914" y="10425"/>
                </a:lnTo>
                <a:lnTo>
                  <a:pt x="233" y="10425"/>
                </a:lnTo>
                <a:lnTo>
                  <a:pt x="221" y="10424"/>
                </a:lnTo>
                <a:lnTo>
                  <a:pt x="209" y="10422"/>
                </a:lnTo>
                <a:lnTo>
                  <a:pt x="198" y="10421"/>
                </a:lnTo>
                <a:lnTo>
                  <a:pt x="186" y="10419"/>
                </a:lnTo>
                <a:lnTo>
                  <a:pt x="175" y="10417"/>
                </a:lnTo>
                <a:lnTo>
                  <a:pt x="164" y="10414"/>
                </a:lnTo>
                <a:lnTo>
                  <a:pt x="153" y="10410"/>
                </a:lnTo>
                <a:lnTo>
                  <a:pt x="142" y="10406"/>
                </a:lnTo>
                <a:lnTo>
                  <a:pt x="123" y="10396"/>
                </a:lnTo>
                <a:lnTo>
                  <a:pt x="103" y="10384"/>
                </a:lnTo>
                <a:lnTo>
                  <a:pt x="85" y="10371"/>
                </a:lnTo>
                <a:lnTo>
                  <a:pt x="68" y="10356"/>
                </a:lnTo>
                <a:lnTo>
                  <a:pt x="54" y="10340"/>
                </a:lnTo>
                <a:lnTo>
                  <a:pt x="40" y="10321"/>
                </a:lnTo>
                <a:lnTo>
                  <a:pt x="29" y="10303"/>
                </a:lnTo>
                <a:lnTo>
                  <a:pt x="19" y="10282"/>
                </a:lnTo>
                <a:lnTo>
                  <a:pt x="15" y="10271"/>
                </a:lnTo>
                <a:lnTo>
                  <a:pt x="10" y="10261"/>
                </a:lnTo>
                <a:lnTo>
                  <a:pt x="8" y="10249"/>
                </a:lnTo>
                <a:lnTo>
                  <a:pt x="5" y="10238"/>
                </a:lnTo>
                <a:lnTo>
                  <a:pt x="3" y="10227"/>
                </a:lnTo>
                <a:lnTo>
                  <a:pt x="2" y="10215"/>
                </a:lnTo>
                <a:lnTo>
                  <a:pt x="0" y="10203"/>
                </a:lnTo>
                <a:lnTo>
                  <a:pt x="0" y="10191"/>
                </a:lnTo>
                <a:lnTo>
                  <a:pt x="0" y="10191"/>
                </a:lnTo>
                <a:lnTo>
                  <a:pt x="0" y="10179"/>
                </a:lnTo>
                <a:lnTo>
                  <a:pt x="2" y="10168"/>
                </a:lnTo>
                <a:lnTo>
                  <a:pt x="3" y="10156"/>
                </a:lnTo>
                <a:lnTo>
                  <a:pt x="5" y="10145"/>
                </a:lnTo>
                <a:lnTo>
                  <a:pt x="8" y="10133"/>
                </a:lnTo>
                <a:lnTo>
                  <a:pt x="10" y="10123"/>
                </a:lnTo>
                <a:lnTo>
                  <a:pt x="15" y="10112"/>
                </a:lnTo>
                <a:lnTo>
                  <a:pt x="19" y="10102"/>
                </a:lnTo>
                <a:lnTo>
                  <a:pt x="29" y="10081"/>
                </a:lnTo>
                <a:lnTo>
                  <a:pt x="40" y="10062"/>
                </a:lnTo>
                <a:lnTo>
                  <a:pt x="54" y="10044"/>
                </a:lnTo>
                <a:lnTo>
                  <a:pt x="68" y="10028"/>
                </a:lnTo>
                <a:lnTo>
                  <a:pt x="85" y="10012"/>
                </a:lnTo>
                <a:lnTo>
                  <a:pt x="103" y="9999"/>
                </a:lnTo>
                <a:lnTo>
                  <a:pt x="123" y="9987"/>
                </a:lnTo>
                <a:lnTo>
                  <a:pt x="142" y="9978"/>
                </a:lnTo>
                <a:lnTo>
                  <a:pt x="153" y="9973"/>
                </a:lnTo>
                <a:lnTo>
                  <a:pt x="164" y="9970"/>
                </a:lnTo>
                <a:lnTo>
                  <a:pt x="175" y="9967"/>
                </a:lnTo>
                <a:lnTo>
                  <a:pt x="186" y="9964"/>
                </a:lnTo>
                <a:lnTo>
                  <a:pt x="198" y="9962"/>
                </a:lnTo>
                <a:lnTo>
                  <a:pt x="209" y="9960"/>
                </a:lnTo>
                <a:lnTo>
                  <a:pt x="221" y="9959"/>
                </a:lnTo>
                <a:lnTo>
                  <a:pt x="233" y="9959"/>
                </a:lnTo>
                <a:close/>
              </a:path>
            </a:pathLst>
          </a:custGeom>
          <a:solidFill>
            <a:schemeClr val="bg1">
              <a:lumMod val="75000"/>
            </a:schemeClr>
          </a:solidFill>
          <a:ln>
            <a:noFill/>
          </a:ln>
        </p:spPr>
        <p:txBody>
          <a:bodyPr wrap="square" lIns="91440" tIns="45720" rIns="91440" bIns="45720" anchor="ctr">
            <a:normAutofit/>
          </a:bodyPr>
          <a:lstStyle/>
          <a:p>
            <a:pPr algn="ctr"/>
            <a:endParaRPr>
              <a:cs typeface="+mn-ea"/>
              <a:sym typeface="+mn-lt"/>
            </a:endParaRPr>
          </a:p>
        </p:txBody>
      </p:sp>
      <p:sp>
        <p:nvSpPr>
          <p:cNvPr id="58" name="矩形 57"/>
          <p:cNvSpPr/>
          <p:nvPr/>
        </p:nvSpPr>
        <p:spPr bwMode="auto">
          <a:xfrm>
            <a:off x="1968269" y="2576666"/>
            <a:ext cx="3122072" cy="2115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cs typeface="+mn-ea"/>
              <a:sym typeface="+mn-lt"/>
            </a:endParaRPr>
          </a:p>
        </p:txBody>
      </p:sp>
      <p:sp>
        <p:nvSpPr>
          <p:cNvPr id="59" name="梯形 58"/>
          <p:cNvSpPr/>
          <p:nvPr/>
        </p:nvSpPr>
        <p:spPr bwMode="auto">
          <a:xfrm rot="16200000">
            <a:off x="3818268" y="3303735"/>
            <a:ext cx="3318146" cy="649058"/>
          </a:xfrm>
          <a:prstGeom prst="trapezoid">
            <a:avLst>
              <a:gd name="adj" fmla="val 101311"/>
            </a:avLst>
          </a:prstGeom>
          <a:gradFill>
            <a:gsLst>
              <a:gs pos="0">
                <a:schemeClr val="tx2">
                  <a:lumMod val="31000"/>
                  <a:lumOff val="69000"/>
                </a:schemeClr>
              </a:gs>
              <a:gs pos="100000">
                <a:schemeClr val="tx2">
                  <a:alpha val="0"/>
                  <a:lumMod val="19000"/>
                  <a:lumOff val="81000"/>
                </a:schemeClr>
              </a:gs>
            </a:gsLst>
            <a:lin ang="5400000" scaled="1"/>
          </a:gradFill>
          <a:ln w="19050">
            <a:noFill/>
            <a:round/>
          </a:ln>
        </p:spPr>
        <p:txBody>
          <a:bodyPr wrap="square" lIns="91440" tIns="45720" rIns="91440" bIns="45720" anchor="ctr">
            <a:normAutofit/>
          </a:bodyPr>
          <a:lstStyle/>
          <a:p>
            <a:pPr algn="ctr"/>
            <a:endParaRPr>
              <a:cs typeface="+mn-ea"/>
              <a:sym typeface="+mn-lt"/>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81194" y="2786987"/>
            <a:ext cx="3122072" cy="182185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任意多边形: 形状 132"/>
          <p:cNvSpPr/>
          <p:nvPr>
            <p:custDataLst>
              <p:tags r:id="rId1"/>
            </p:custDataLst>
          </p:nvPr>
        </p:nvSpPr>
        <p:spPr>
          <a:xfrm rot="801779">
            <a:off x="4493396" y="2363247"/>
            <a:ext cx="5689468" cy="5240201"/>
          </a:xfrm>
          <a:custGeom>
            <a:avLst/>
            <a:gdLst>
              <a:gd name="connsiteX0" fmla="*/ 5016370 w 5689468"/>
              <a:gd name="connsiteY0" fmla="*/ 176860 h 5775675"/>
              <a:gd name="connsiteX1" fmla="*/ 5689468 w 5689468"/>
              <a:gd name="connsiteY1" fmla="*/ 0 h 5775675"/>
              <a:gd name="connsiteX2" fmla="*/ 2650563 w 5689468"/>
              <a:gd name="connsiteY2" fmla="*/ 5079225 h 5775675"/>
              <a:gd name="connsiteX3" fmla="*/ 0 w 5689468"/>
              <a:gd name="connsiteY3" fmla="*/ 5775675 h 5775675"/>
              <a:gd name="connsiteX4" fmla="*/ 5016370 w 5689468"/>
              <a:gd name="connsiteY4" fmla="*/ 176860 h 577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468" h="5775675">
                <a:moveTo>
                  <a:pt x="5016370" y="176860"/>
                </a:moveTo>
                <a:lnTo>
                  <a:pt x="5689468" y="0"/>
                </a:lnTo>
                <a:lnTo>
                  <a:pt x="2650563" y="5079225"/>
                </a:lnTo>
                <a:lnTo>
                  <a:pt x="0" y="5775675"/>
                </a:lnTo>
                <a:lnTo>
                  <a:pt x="5016370" y="176860"/>
                </a:lnTo>
                <a:close/>
              </a:path>
            </a:pathLst>
          </a:cu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 name="标题 1"/>
          <p:cNvSpPr>
            <a:spLocks noGrp="1"/>
          </p:cNvSpPr>
          <p:nvPr>
            <p:ph type="title"/>
          </p:nvPr>
        </p:nvSpPr>
        <p:spPr/>
        <p:txBody>
          <a:bodyPr/>
          <a:lstStyle/>
          <a:p>
            <a:pPr lvl="0"/>
            <a:r>
              <a:rPr lang="zh-CN" altLang="en-US" dirty="0">
                <a:sym typeface="+mn-lt"/>
              </a:rPr>
              <a:t>研发方向</a:t>
            </a:r>
            <a:endParaRPr lang="en-US" altLang="zh-CN" dirty="0">
              <a:sym typeface="+mn-lt"/>
            </a:endParaRPr>
          </a:p>
        </p:txBody>
      </p:sp>
      <p:sp>
        <p:nvSpPr>
          <p:cNvPr id="23" name="矩形 22"/>
          <p:cNvSpPr/>
          <p:nvPr>
            <p:custDataLst>
              <p:tags r:id="rId2"/>
            </p:custDataLst>
          </p:nvPr>
        </p:nvSpPr>
        <p:spPr bwMode="auto">
          <a:xfrm>
            <a:off x="536575" y="2037080"/>
            <a:ext cx="860679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60000"/>
              </a:lnSpc>
              <a:buFont typeface="Arial" panose="020B0604020202020204" pitchFamily="34" charset="0"/>
              <a:buChar char="•"/>
            </a:pPr>
            <a:r>
              <a:rPr lang="zh-CN" altLang="en-US" dirty="0">
                <a:cs typeface="+mn-ea"/>
                <a:sym typeface="+mn-lt"/>
              </a:rPr>
              <a:t>更高的稳定性和可靠性：设备的稳定性和可靠性对大科学装置至关重要；</a:t>
            </a:r>
            <a:endParaRPr lang="zh-CN" altLang="en-US" dirty="0">
              <a:cs typeface="+mn-ea"/>
              <a:sym typeface="+mn-lt"/>
            </a:endParaRPr>
          </a:p>
          <a:p>
            <a:pPr marL="171450" indent="-171450">
              <a:lnSpc>
                <a:spcPct val="160000"/>
              </a:lnSpc>
              <a:buFont typeface="Arial" panose="020B0604020202020204" pitchFamily="34" charset="0"/>
              <a:buChar char="•"/>
            </a:pPr>
            <a:r>
              <a:rPr lang="zh-CN" altLang="en-US" dirty="0">
                <a:cs typeface="+mn-ea"/>
                <a:sym typeface="+mn-lt"/>
              </a:rPr>
              <a:t>更高的频率：</a:t>
            </a:r>
            <a:r>
              <a:rPr lang="en-US" altLang="zh-CN" dirty="0">
                <a:cs typeface="+mn-ea"/>
                <a:sym typeface="+mn-lt"/>
              </a:rPr>
              <a:t>3.9GHz</a:t>
            </a:r>
            <a:r>
              <a:rPr lang="zh-CN" altLang="en-US" dirty="0">
                <a:cs typeface="+mn-ea"/>
                <a:sym typeface="+mn-lt"/>
              </a:rPr>
              <a:t>，</a:t>
            </a:r>
            <a:r>
              <a:rPr lang="en-US" altLang="zh-CN" dirty="0">
                <a:cs typeface="+mn-ea"/>
                <a:sym typeface="+mn-lt"/>
              </a:rPr>
              <a:t>5.7GHz</a:t>
            </a:r>
            <a:r>
              <a:rPr lang="zh-CN" altLang="en-US" dirty="0">
                <a:cs typeface="+mn-ea"/>
                <a:sym typeface="+mn-lt"/>
              </a:rPr>
              <a:t>研发；</a:t>
            </a:r>
            <a:endParaRPr lang="zh-CN" altLang="en-US" dirty="0">
              <a:cs typeface="+mn-ea"/>
              <a:sym typeface="+mn-lt"/>
            </a:endParaRPr>
          </a:p>
          <a:p>
            <a:pPr marL="171450" indent="-171450">
              <a:lnSpc>
                <a:spcPct val="160000"/>
              </a:lnSpc>
              <a:buFont typeface="Arial" panose="020B0604020202020204" pitchFamily="34" charset="0"/>
              <a:buChar char="•"/>
            </a:pPr>
            <a:r>
              <a:rPr lang="zh-CN" altLang="en-US" dirty="0">
                <a:cs typeface="+mn-ea"/>
                <a:sym typeface="+mn-lt"/>
              </a:rPr>
              <a:t>更高的功率：功放管输出连续波＞</a:t>
            </a:r>
            <a:r>
              <a:rPr lang="en-US" altLang="zh-CN" dirty="0">
                <a:cs typeface="+mn-ea"/>
                <a:sym typeface="+mn-lt"/>
              </a:rPr>
              <a:t>1.8kW</a:t>
            </a:r>
            <a:r>
              <a:rPr lang="zh-CN" altLang="en-US" dirty="0">
                <a:cs typeface="+mn-ea"/>
                <a:sym typeface="+mn-lt"/>
              </a:rPr>
              <a:t>，脉冲＞</a:t>
            </a:r>
            <a:r>
              <a:rPr lang="en-US" altLang="zh-CN" dirty="0">
                <a:cs typeface="+mn-ea"/>
                <a:sym typeface="+mn-lt"/>
              </a:rPr>
              <a:t>3.5kW</a:t>
            </a:r>
            <a:r>
              <a:rPr lang="zh-CN" altLang="en-US" dirty="0">
                <a:cs typeface="+mn-ea"/>
                <a:sym typeface="+mn-lt"/>
              </a:rPr>
              <a:t>；</a:t>
            </a:r>
            <a:endParaRPr lang="zh-CN" altLang="en-US" dirty="0">
              <a:cs typeface="+mn-ea"/>
              <a:sym typeface="+mn-lt"/>
            </a:endParaRPr>
          </a:p>
          <a:p>
            <a:pPr marL="171450" indent="-171450">
              <a:lnSpc>
                <a:spcPct val="160000"/>
              </a:lnSpc>
              <a:buFont typeface="Arial" panose="020B0604020202020204" pitchFamily="34" charset="0"/>
              <a:buChar char="•"/>
            </a:pPr>
            <a:r>
              <a:rPr lang="zh-CN" altLang="en-US" dirty="0">
                <a:cs typeface="+mn-ea"/>
                <a:sym typeface="+mn-lt"/>
              </a:rPr>
              <a:t>更高的功率密度：单机柜连续波＞</a:t>
            </a:r>
            <a:r>
              <a:rPr lang="en-US" altLang="zh-CN" dirty="0">
                <a:cs typeface="+mn-ea"/>
                <a:sym typeface="+mn-lt"/>
              </a:rPr>
              <a:t>60kW</a:t>
            </a:r>
            <a:r>
              <a:rPr lang="zh-CN" altLang="en-US" dirty="0">
                <a:cs typeface="+mn-ea"/>
                <a:sym typeface="+mn-lt"/>
              </a:rPr>
              <a:t>，脉冲＞</a:t>
            </a:r>
            <a:r>
              <a:rPr lang="en-US" altLang="zh-CN" dirty="0">
                <a:cs typeface="+mn-ea"/>
                <a:sym typeface="+mn-lt"/>
              </a:rPr>
              <a:t>150kW</a:t>
            </a:r>
            <a:r>
              <a:rPr lang="zh-CN" altLang="en-US" dirty="0">
                <a:cs typeface="+mn-ea"/>
                <a:sym typeface="+mn-lt"/>
              </a:rPr>
              <a:t>；</a:t>
            </a:r>
            <a:endParaRPr lang="zh-CN" altLang="en-US" dirty="0">
              <a:cs typeface="+mn-ea"/>
              <a:sym typeface="+mn-lt"/>
            </a:endParaRPr>
          </a:p>
          <a:p>
            <a:pPr marL="171450" indent="-171450">
              <a:lnSpc>
                <a:spcPct val="160000"/>
              </a:lnSpc>
              <a:buFont typeface="Arial" panose="020B0604020202020204" pitchFamily="34" charset="0"/>
              <a:buChar char="•"/>
            </a:pPr>
            <a:r>
              <a:rPr lang="zh-CN" altLang="en-US" dirty="0">
                <a:cs typeface="+mn-ea"/>
                <a:sym typeface="+mn-lt"/>
              </a:rPr>
              <a:t>更高的国产化率：核心部件（如功放管、高频电容、环形器等）已实现部分国产化，并逐步提高国产化率。</a:t>
            </a:r>
            <a:endParaRPr lang="zh-CN" altLang="en-US" dirty="0">
              <a:cs typeface="+mn-ea"/>
              <a:sym typeface="+mn-lt"/>
            </a:endParaRPr>
          </a:p>
        </p:txBody>
      </p:sp>
      <p:sp>
        <p:nvSpPr>
          <p:cNvPr id="25" name="任意多边形: 形状 137"/>
          <p:cNvSpPr/>
          <p:nvPr>
            <p:custDataLst>
              <p:tags r:id="rId3"/>
            </p:custDataLst>
          </p:nvPr>
        </p:nvSpPr>
        <p:spPr>
          <a:xfrm>
            <a:off x="10020045" y="1689100"/>
            <a:ext cx="1397000" cy="1407319"/>
          </a:xfrm>
          <a:custGeom>
            <a:avLst/>
            <a:gdLst>
              <a:gd name="connsiteX0" fmla="*/ 1008730 w 1397000"/>
              <a:gd name="connsiteY0" fmla="*/ 0 h 1407319"/>
              <a:gd name="connsiteX1" fmla="*/ 1397000 w 1397000"/>
              <a:gd name="connsiteY1" fmla="*/ 0 h 1407319"/>
              <a:gd name="connsiteX2" fmla="*/ 684614 w 1397000"/>
              <a:gd name="connsiteY2" fmla="*/ 1407319 h 1407319"/>
              <a:gd name="connsiteX3" fmla="*/ 0 w 1397000"/>
              <a:gd name="connsiteY3" fmla="*/ 1407319 h 1407319"/>
              <a:gd name="connsiteX4" fmla="*/ 11058 w 1397000"/>
              <a:gd name="connsiteY4" fmla="*/ 1385475 h 1407319"/>
              <a:gd name="connsiteX5" fmla="*/ 1008730 w 1397000"/>
              <a:gd name="connsiteY5" fmla="*/ 0 h 140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000" h="1407319">
                <a:moveTo>
                  <a:pt x="1008730" y="0"/>
                </a:moveTo>
                <a:lnTo>
                  <a:pt x="1397000" y="0"/>
                </a:lnTo>
                <a:lnTo>
                  <a:pt x="684614" y="1407319"/>
                </a:lnTo>
                <a:lnTo>
                  <a:pt x="0" y="1407319"/>
                </a:lnTo>
                <a:lnTo>
                  <a:pt x="11058" y="1385475"/>
                </a:lnTo>
                <a:lnTo>
                  <a:pt x="1008730" y="0"/>
                </a:lnTo>
                <a:close/>
              </a:path>
            </a:pathLst>
          </a:custGeom>
          <a:solidFill>
            <a:schemeClr val="tx2">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等腰三角形 25"/>
          <p:cNvSpPr/>
          <p:nvPr>
            <p:custDataLst>
              <p:tags r:id="rId4"/>
            </p:custDataLst>
          </p:nvPr>
        </p:nvSpPr>
        <p:spPr>
          <a:xfrm>
            <a:off x="10802494" y="1289050"/>
            <a:ext cx="742950" cy="487662"/>
          </a:xfrm>
          <a:prstGeom prst="triangle">
            <a:avLst>
              <a:gd name="adj" fmla="val 88462"/>
            </a:avLst>
          </a:prstGeom>
          <a:solidFill>
            <a:schemeClr val="tx2">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cxnSp>
        <p:nvCxnSpPr>
          <p:cNvPr id="30" name="直接连接符 29"/>
          <p:cNvCxnSpPr/>
          <p:nvPr>
            <p:custDataLst>
              <p:tags r:id="rId5"/>
            </p:custDataLst>
          </p:nvPr>
        </p:nvCxnSpPr>
        <p:spPr>
          <a:xfrm>
            <a:off x="631315" y="5052985"/>
            <a:ext cx="6754445"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48571"/>
            <a:ext cx="10850563" cy="480131"/>
          </a:xfrm>
        </p:spPr>
        <p:txBody>
          <a:bodyPr>
            <a:spAutoFit/>
          </a:bodyPr>
          <a:lstStyle/>
          <a:p>
            <a:pPr lvl="0"/>
            <a:r>
              <a:rPr lang="zh-CN" altLang="en-US" dirty="0">
                <a:sym typeface="+mn-lt"/>
              </a:rPr>
              <a:t>祝福</a:t>
            </a:r>
            <a:endParaRPr lang="en-US" altLang="zh-CN" dirty="0">
              <a:sym typeface="+mn-lt"/>
            </a:endParaRPr>
          </a:p>
        </p:txBody>
      </p:sp>
      <p:sp>
        <p:nvSpPr>
          <p:cNvPr id="20" name="文本框 19"/>
          <p:cNvSpPr txBox="1"/>
          <p:nvPr/>
        </p:nvSpPr>
        <p:spPr>
          <a:xfrm>
            <a:off x="6095206" y="2327536"/>
            <a:ext cx="5424486" cy="2308324"/>
          </a:xfrm>
          <a:prstGeom prst="rect">
            <a:avLst/>
          </a:prstGeom>
          <a:noFill/>
          <a:ln>
            <a:noFill/>
          </a:ln>
        </p:spPr>
        <p:txBody>
          <a:bodyPr wrap="square" lIns="91440" tIns="45720" rIns="91440" bIns="45720" anchor="b"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buSzPct val="25000"/>
            </a:pPr>
            <a:r>
              <a:rPr lang="zh-CN" altLang="en-US" sz="2400" b="1" dirty="0">
                <a:cs typeface="+mn-ea"/>
                <a:sym typeface="+mn-lt"/>
              </a:rPr>
              <a:t>祝：</a:t>
            </a:r>
            <a:r>
              <a:rPr lang="en-US" altLang="zh-CN" sz="2400" b="1" dirty="0">
                <a:cs typeface="+mn-ea"/>
                <a:sym typeface="+mn-lt"/>
              </a:rPr>
              <a:t>CEPC-2023</a:t>
            </a:r>
            <a:r>
              <a:rPr lang="zh-CN" altLang="en-US" sz="2400" b="1" dirty="0">
                <a:cs typeface="+mn-ea"/>
                <a:sym typeface="+mn-lt"/>
              </a:rPr>
              <a:t>会议圆满成功！！</a:t>
            </a:r>
            <a:endParaRPr lang="en-US" altLang="zh-CN" sz="2400" b="1" dirty="0">
              <a:cs typeface="+mn-ea"/>
              <a:sym typeface="+mn-lt"/>
            </a:endParaRPr>
          </a:p>
          <a:p>
            <a:pPr>
              <a:buSzPct val="25000"/>
            </a:pPr>
            <a:endParaRPr lang="en-US" altLang="zh-CN" sz="2400" b="1" dirty="0">
              <a:cs typeface="+mn-ea"/>
              <a:sym typeface="+mn-lt"/>
            </a:endParaRPr>
          </a:p>
          <a:p>
            <a:pPr>
              <a:buSzPct val="25000"/>
            </a:pPr>
            <a:endParaRPr lang="en-US" altLang="zh-CN" sz="2400" b="1" dirty="0">
              <a:cs typeface="+mn-ea"/>
              <a:sym typeface="+mn-lt"/>
            </a:endParaRPr>
          </a:p>
          <a:p>
            <a:pPr>
              <a:buSzPct val="25000"/>
            </a:pPr>
            <a:r>
              <a:rPr lang="zh-CN" altLang="en-US" sz="2400" b="1" dirty="0">
                <a:cs typeface="+mn-ea"/>
                <a:sym typeface="+mn-lt"/>
              </a:rPr>
              <a:t>祝：</a:t>
            </a:r>
            <a:r>
              <a:rPr lang="en-US" altLang="zh-CN" sz="2400" b="1" dirty="0">
                <a:cs typeface="+mn-ea"/>
                <a:sym typeface="+mn-lt"/>
              </a:rPr>
              <a:t>CEPC</a:t>
            </a:r>
            <a:r>
              <a:rPr lang="zh-CN" altLang="en-US" sz="2400" b="1" dirty="0">
                <a:cs typeface="+mn-ea"/>
                <a:sym typeface="+mn-lt"/>
              </a:rPr>
              <a:t>团队，</a:t>
            </a:r>
            <a:endParaRPr lang="en-US" altLang="zh-CN" sz="2400" b="1" dirty="0">
              <a:cs typeface="+mn-ea"/>
              <a:sym typeface="+mn-lt"/>
            </a:endParaRPr>
          </a:p>
          <a:p>
            <a:pPr>
              <a:buSzPct val="25000"/>
            </a:pPr>
            <a:endParaRPr lang="en-US" altLang="zh-CN" sz="2400" b="1" dirty="0">
              <a:cs typeface="+mn-ea"/>
              <a:sym typeface="+mn-lt"/>
            </a:endParaRPr>
          </a:p>
          <a:p>
            <a:pPr>
              <a:buSzPct val="25000"/>
            </a:pPr>
            <a:r>
              <a:rPr lang="zh-CN" altLang="en-US" sz="2400" b="1" dirty="0">
                <a:cs typeface="+mn-ea"/>
                <a:sym typeface="+mn-lt"/>
              </a:rPr>
              <a:t>       雄心创大业，壮志写春秋！！</a:t>
            </a:r>
            <a:endParaRPr lang="en-US" sz="2400" b="1" dirty="0">
              <a:cs typeface="+mn-ea"/>
              <a:sym typeface="+mn-lt"/>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4881" y="1556237"/>
            <a:ext cx="5384189" cy="374552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 name="think-cell Slide" r:id="rId1" imgW="9525" imgH="9525" progId="TCLayout.ActiveDocument.1">
                  <p:embed/>
                </p:oleObj>
              </mc:Choice>
              <mc:Fallback>
                <p:oleObj name="think-cell Slide" r:id="rId1" imgW="9525" imgH="9525" progId="TCLayout.ActiveDocument.1">
                  <p:embed/>
                  <p:pic>
                    <p:nvPicPr>
                      <p:cNvPr id="0" name="对象 2" hidden="1"/>
                      <p:cNvPicPr/>
                      <p:nvPr/>
                    </p:nvPicPr>
                    <p:blipFill>
                      <a:blip r:embed="rId2"/>
                      <a:stretch>
                        <a:fillRect/>
                      </a:stretch>
                    </p:blipFill>
                    <p:spPr>
                      <a:xfrm>
                        <a:off x="1589" y="1589"/>
                        <a:ext cx="1588" cy="1588"/>
                      </a:xfrm>
                      <a:prstGeom prst="rect">
                        <a:avLst/>
                      </a:prstGeom>
                    </p:spPr>
                  </p:pic>
                </p:oleObj>
              </mc:Fallback>
            </mc:AlternateContent>
          </a:graphicData>
        </a:graphic>
      </p:graphicFrame>
      <p:sp>
        <p:nvSpPr>
          <p:cNvPr id="4" name="矩形 3"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2400" dirty="0">
              <a:cs typeface="+mn-ea"/>
              <a:sym typeface="+mn-lt"/>
            </a:endParaRPr>
          </a:p>
        </p:txBody>
      </p:sp>
      <p:sp>
        <p:nvSpPr>
          <p:cNvPr id="5" name="标题 4"/>
          <p:cNvSpPr>
            <a:spLocks noGrp="1"/>
          </p:cNvSpPr>
          <p:nvPr>
            <p:ph type="ctrTitle"/>
          </p:nvPr>
        </p:nvSpPr>
        <p:spPr>
          <a:xfrm>
            <a:off x="677228" y="1185406"/>
            <a:ext cx="10547351" cy="2197525"/>
          </a:xfrm>
        </p:spPr>
        <p:txBody>
          <a:bodyPr>
            <a:spAutoFit/>
          </a:bodyPr>
          <a:lstStyle/>
          <a:p>
            <a:r>
              <a:rPr lang="zh-CN" altLang="en-US" dirty="0">
                <a:sym typeface="+mn-lt"/>
              </a:rPr>
              <a:t>  </a:t>
            </a:r>
            <a:br>
              <a:rPr lang="en-US" altLang="zh-CN" dirty="0">
                <a:sym typeface="+mn-lt"/>
              </a:rPr>
            </a:br>
            <a:r>
              <a:rPr lang="en-US" altLang="zh-CN" dirty="0">
                <a:sym typeface="+mn-lt"/>
              </a:rPr>
              <a:t>   </a:t>
            </a:r>
            <a:r>
              <a:rPr lang="zh-CN" altLang="en-US" sz="4400" dirty="0">
                <a:latin typeface="宋体" panose="02010600030101010101" pitchFamily="2" charset="-122"/>
                <a:ea typeface="宋体" panose="02010600030101010101" pitchFamily="2" charset="-122"/>
                <a:sym typeface="+mn-lt"/>
              </a:rPr>
              <a:t>谢谢！</a:t>
            </a:r>
            <a:br>
              <a:rPr lang="en-US" altLang="zh-CN" sz="4400" dirty="0">
                <a:latin typeface="宋体" panose="02010600030101010101" pitchFamily="2" charset="-122"/>
                <a:ea typeface="宋体" panose="02010600030101010101" pitchFamily="2" charset="-122"/>
                <a:sym typeface="+mn-lt"/>
              </a:rPr>
            </a:br>
            <a:r>
              <a:rPr lang="en-US" altLang="zh-CN" sz="4400" dirty="0">
                <a:latin typeface="宋体" panose="02010600030101010101" pitchFamily="2" charset="-122"/>
                <a:ea typeface="宋体" panose="02010600030101010101" pitchFamily="2" charset="-122"/>
                <a:sym typeface="+mn-lt"/>
              </a:rPr>
              <a:t>THANKS</a:t>
            </a:r>
            <a:br>
              <a:rPr lang="en-US" altLang="zh-CN" dirty="0">
                <a:sym typeface="+mn-lt"/>
              </a:rPr>
            </a:br>
            <a:endParaRPr lang="zh-CN" altLang="en-US" dirty="0">
              <a:sym typeface="+mn-lt"/>
            </a:endParaRPr>
          </a:p>
        </p:txBody>
      </p:sp>
      <p:sp>
        <p:nvSpPr>
          <p:cNvPr id="6" name="文本占位符 5"/>
          <p:cNvSpPr>
            <a:spLocks noGrp="1"/>
          </p:cNvSpPr>
          <p:nvPr>
            <p:ph type="body" sz="quarter" idx="10"/>
          </p:nvPr>
        </p:nvSpPr>
        <p:spPr>
          <a:xfrm>
            <a:off x="673102" y="3025401"/>
            <a:ext cx="10547351" cy="535531"/>
          </a:xfrm>
        </p:spPr>
        <p:txBody>
          <a:bodyPr>
            <a:spAutoFit/>
          </a:bodyPr>
          <a:lstStyle/>
          <a:p>
            <a:r>
              <a:rPr lang="zh-CN" altLang="en-US" sz="3200" b="1" dirty="0">
                <a:latin typeface="宋体" panose="02010600030101010101" pitchFamily="2" charset="-122"/>
                <a:ea typeface="宋体" panose="02010600030101010101" pitchFamily="2" charset="-122"/>
                <a:sym typeface="+mn-lt"/>
              </a:rPr>
              <a:t>   无锡市华康广播电视设备厂</a:t>
            </a:r>
            <a:endParaRPr lang="en-US" altLang="zh-CN" sz="3200" b="1" dirty="0">
              <a:latin typeface="宋体" panose="02010600030101010101" pitchFamily="2" charset="-122"/>
              <a:ea typeface="宋体" panose="02010600030101010101" pitchFamily="2" charset="-122"/>
              <a:sym typeface="+mn-lt"/>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993" y="2908664"/>
            <a:ext cx="1158020" cy="675752"/>
          </a:xfrm>
          <a:prstGeom prst="rect">
            <a:avLst/>
          </a:prstGeom>
        </p:spPr>
      </p:pic>
      <p:sp>
        <p:nvSpPr>
          <p:cNvPr id="11" name="文本占位符 10"/>
          <p:cNvSpPr>
            <a:spLocks noGrp="1"/>
          </p:cNvSpPr>
          <p:nvPr>
            <p:ph type="body" sz="quarter" idx="18"/>
          </p:nvPr>
        </p:nvSpPr>
        <p:spPr/>
        <p:txBody>
          <a:bodyPr/>
          <a:lstStyle/>
          <a:p>
            <a:endParaRPr lang="en-US" altLang="zh-CN" dirty="0"/>
          </a:p>
          <a:p>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7713980" y="2169160"/>
            <a:ext cx="3240405" cy="755650"/>
          </a:xfrm>
        </p:spPr>
        <p:txBody>
          <a:bodyPr wrap="square">
            <a:spAutoFit/>
          </a:bodyPr>
          <a:lstStyle/>
          <a:p>
            <a:r>
              <a:rPr lang="zh-CN" altLang="en-US" sz="4800" dirty="0">
                <a:sym typeface="+mn-lt"/>
              </a:rPr>
              <a:t>企业简介</a:t>
            </a:r>
            <a:endParaRPr lang="zh-CN" altLang="en-US" sz="4800" dirty="0">
              <a:sym typeface="+mn-lt"/>
            </a:endParaRPr>
          </a:p>
        </p:txBody>
      </p:sp>
      <p:sp>
        <p:nvSpPr>
          <p:cNvPr id="6" name="文本占位符 5"/>
          <p:cNvSpPr>
            <a:spLocks noGrp="1"/>
          </p:cNvSpPr>
          <p:nvPr>
            <p:ph type="body" idx="1"/>
          </p:nvPr>
        </p:nvSpPr>
        <p:spPr>
          <a:xfrm>
            <a:off x="6854825" y="3571240"/>
            <a:ext cx="2524125" cy="2630170"/>
          </a:xfrm>
        </p:spPr>
        <p:txBody>
          <a:bodyPr wrap="square">
            <a:spAutoFit/>
          </a:bodyPr>
          <a:lstStyle/>
          <a:p>
            <a:pPr lvl="0"/>
            <a:r>
              <a:rPr lang="zh-CN" altLang="en-US" sz="2200" b="1" dirty="0">
                <a:latin typeface="仿宋" panose="02010609060101010101" charset="-122"/>
                <a:ea typeface="仿宋" panose="02010609060101010101" charset="-122"/>
                <a:cs typeface="仿宋" panose="02010609060101010101" charset="-122"/>
                <a:sym typeface="+mn-lt"/>
              </a:rPr>
              <a:t>●</a:t>
            </a: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企业概况</a:t>
            </a:r>
            <a:endParaRPr lang="en-US" altLang="zh-CN" sz="2200" b="1" dirty="0">
              <a:latin typeface="仿宋" panose="02010609060101010101" charset="-122"/>
              <a:ea typeface="仿宋" panose="02010609060101010101" charset="-122"/>
              <a:cs typeface="仿宋" panose="02010609060101010101" charset="-122"/>
              <a:sym typeface="+mn-lt"/>
            </a:endParaRPr>
          </a:p>
          <a:p>
            <a:pPr lvl="0"/>
            <a:r>
              <a:rPr lang="zh-CN" altLang="en-US" sz="2200" b="1" dirty="0">
                <a:latin typeface="仿宋" panose="02010609060101010101" charset="-122"/>
                <a:ea typeface="仿宋" panose="02010609060101010101" charset="-122"/>
                <a:cs typeface="仿宋" panose="02010609060101010101" charset="-122"/>
                <a:sym typeface="+mn-lt"/>
              </a:rPr>
              <a:t>●</a:t>
            </a: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企业规模</a:t>
            </a:r>
            <a:endParaRPr lang="en-US" altLang="zh-CN" sz="2200" b="1" dirty="0">
              <a:latin typeface="仿宋" panose="02010609060101010101" charset="-122"/>
              <a:ea typeface="仿宋" panose="02010609060101010101" charset="-122"/>
              <a:cs typeface="仿宋" panose="02010609060101010101" charset="-122"/>
              <a:sym typeface="+mn-lt"/>
            </a:endParaRPr>
          </a:p>
          <a:p>
            <a:pPr lvl="0"/>
            <a:r>
              <a:rPr lang="zh-CN" altLang="en-US" sz="2200" b="1" dirty="0">
                <a:latin typeface="仿宋" panose="02010609060101010101" charset="-122"/>
                <a:ea typeface="仿宋" panose="02010609060101010101" charset="-122"/>
                <a:cs typeface="仿宋" panose="02010609060101010101" charset="-122"/>
                <a:sym typeface="+mn-lt"/>
              </a:rPr>
              <a:t>●</a:t>
            </a: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发展历程</a:t>
            </a:r>
            <a:endParaRPr lang="en-US" altLang="zh-CN" sz="2200" b="1" dirty="0">
              <a:latin typeface="仿宋" panose="02010609060101010101" charset="-122"/>
              <a:ea typeface="仿宋" panose="02010609060101010101" charset="-122"/>
              <a:cs typeface="仿宋" panose="02010609060101010101" charset="-122"/>
              <a:sym typeface="+mn-lt"/>
            </a:endParaRPr>
          </a:p>
          <a:p>
            <a:pPr lvl="0"/>
            <a:r>
              <a:rPr lang="zh-CN" altLang="en-US" sz="2200" b="1" dirty="0">
                <a:latin typeface="仿宋" panose="02010609060101010101" charset="-122"/>
                <a:ea typeface="仿宋" panose="02010609060101010101" charset="-122"/>
                <a:cs typeface="仿宋" panose="02010609060101010101" charset="-122"/>
                <a:sym typeface="+mn-lt"/>
              </a:rPr>
              <a:t>●</a:t>
            </a: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企业文化</a:t>
            </a:r>
            <a:endParaRPr lang="en-US" altLang="zh-CN" sz="2200" b="1" dirty="0">
              <a:latin typeface="仿宋" panose="02010609060101010101" charset="-122"/>
              <a:ea typeface="仿宋" panose="02010609060101010101" charset="-122"/>
              <a:cs typeface="仿宋" panose="02010609060101010101" charset="-122"/>
              <a:sym typeface="+mn-lt"/>
            </a:endParaRPr>
          </a:p>
          <a:p>
            <a:pPr lvl="0"/>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9" name="文本框 8"/>
          <p:cNvSpPr txBox="1"/>
          <p:nvPr/>
        </p:nvSpPr>
        <p:spPr>
          <a:xfrm>
            <a:off x="6096001" y="1972128"/>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01</a:t>
            </a:r>
            <a:endParaRPr lang="zh-CN" altLang="en-US" spc="100" dirty="0">
              <a:solidFill>
                <a:schemeClr val="accent1"/>
              </a:solidFill>
              <a:cs typeface="+mn-ea"/>
              <a:sym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48571"/>
            <a:ext cx="10850563" cy="480131"/>
          </a:xfrm>
        </p:spPr>
        <p:txBody>
          <a:bodyPr>
            <a:spAutoFit/>
          </a:bodyPr>
          <a:lstStyle/>
          <a:p>
            <a:r>
              <a:rPr lang="zh-CN" altLang="en-US" dirty="0">
                <a:sym typeface="+mn-lt"/>
              </a:rPr>
              <a:t>企业概况</a:t>
            </a:r>
            <a:endParaRPr lang="zh-CN" altLang="en-US" dirty="0">
              <a:sym typeface="+mn-lt"/>
            </a:endParaRPr>
          </a:p>
        </p:txBody>
      </p:sp>
      <p:sp>
        <p:nvSpPr>
          <p:cNvPr id="11" name="页脚占位符 10"/>
          <p:cNvSpPr>
            <a:spLocks noGrp="1"/>
          </p:cNvSpPr>
          <p:nvPr>
            <p:ph type="ftr" sz="quarter" idx="11"/>
          </p:nvPr>
        </p:nvSpPr>
        <p:spPr>
          <a:xfrm>
            <a:off x="669925" y="6143601"/>
            <a:ext cx="4140201" cy="400110"/>
          </a:xfrm>
        </p:spPr>
        <p:txBody>
          <a:bodyPr>
            <a:spAutoFit/>
          </a:bodyPr>
          <a:lstStyle/>
          <a:p>
            <a:endParaRPr lang="en-US" altLang="zh-CN" dirty="0">
              <a:sym typeface="+mn-lt"/>
            </a:endParaRPr>
          </a:p>
          <a:p>
            <a:r>
              <a:rPr lang="en-US" altLang="zh-CN" dirty="0">
                <a:sym typeface="+mn-lt"/>
              </a:rPr>
              <a:t> </a:t>
            </a:r>
            <a:endParaRPr lang="zh-CN" altLang="en-US" dirty="0">
              <a:sym typeface="+mn-lt"/>
            </a:endParaRPr>
          </a:p>
        </p:txBody>
      </p:sp>
      <p:sp>
        <p:nvSpPr>
          <p:cNvPr id="6" name="文本框 5"/>
          <p:cNvSpPr txBox="1"/>
          <p:nvPr/>
        </p:nvSpPr>
        <p:spPr>
          <a:xfrm>
            <a:off x="1023620" y="1081405"/>
            <a:ext cx="4111625" cy="398780"/>
          </a:xfrm>
          <a:prstGeom prst="rect">
            <a:avLst/>
          </a:prstGeom>
          <a:noFill/>
          <a:ln>
            <a:noFill/>
          </a:ln>
        </p:spPr>
        <p:txBody>
          <a:bodyPr wrap="square" lIns="91440" tIns="45720" rIns="91440" bIns="45720" anchor="b" anchorCtr="0">
            <a:spAutoFit/>
          </a:bodyPr>
          <a:lstStyle/>
          <a:p>
            <a:pPr>
              <a:buSzPct val="25000"/>
            </a:pPr>
            <a:r>
              <a:rPr lang="zh-CN" altLang="en-US" sz="2000" b="1" dirty="0">
                <a:cs typeface="+mn-ea"/>
                <a:sym typeface="+mn-lt"/>
              </a:rPr>
              <a:t>      </a:t>
            </a:r>
            <a:r>
              <a:rPr lang="en-US" altLang="zh-CN" sz="2000" b="1" dirty="0">
                <a:cs typeface="+mn-ea"/>
                <a:sym typeface="+mn-lt"/>
              </a:rPr>
              <a:t> </a:t>
            </a:r>
            <a:r>
              <a:rPr lang="zh-CN" altLang="en-US" sz="2000" b="1" dirty="0">
                <a:cs typeface="+mn-ea"/>
                <a:sym typeface="+mn-lt"/>
              </a:rPr>
              <a:t>无锡市华康广播电视设备厂</a:t>
            </a:r>
            <a:endParaRPr lang="en-US" sz="2000" b="1" dirty="0">
              <a:cs typeface="+mn-ea"/>
              <a:sym typeface="+mn-lt"/>
            </a:endParaRPr>
          </a:p>
        </p:txBody>
      </p:sp>
      <p:sp>
        <p:nvSpPr>
          <p:cNvPr id="7" name="文本框 6"/>
          <p:cNvSpPr txBox="1"/>
          <p:nvPr/>
        </p:nvSpPr>
        <p:spPr>
          <a:xfrm>
            <a:off x="556260" y="1510030"/>
            <a:ext cx="6177915" cy="5059680"/>
          </a:xfrm>
          <a:prstGeom prst="rect">
            <a:avLst/>
          </a:prstGeom>
          <a:noFill/>
          <a:ln>
            <a:noFill/>
          </a:ln>
        </p:spPr>
        <p:txBody>
          <a:bodyPr wrap="square" lIns="91440" tIns="45720" rIns="91440" bIns="45720" anchor="t" anchorCtr="0">
            <a:spAutoFit/>
          </a:bodyPr>
          <a:lstStyle/>
          <a:p>
            <a:pPr indent="0" algn="l" fontAlgn="auto">
              <a:lnSpc>
                <a:spcPct val="110000"/>
              </a:lnSpc>
            </a:pPr>
            <a:r>
              <a:rPr lang="zh-CN" altLang="en-US" sz="1100" b="1" i="0" dirty="0">
                <a:solidFill>
                  <a:srgbClr val="333333"/>
                </a:solidFill>
                <a:effectLst/>
                <a:latin typeface="宋体" panose="02010600030101010101" pitchFamily="2" charset="-122"/>
                <a:ea typeface="宋体" panose="02010600030101010101" pitchFamily="2" charset="-122"/>
              </a:rPr>
              <a:t>   </a:t>
            </a:r>
            <a:r>
              <a:rPr lang="zh-CN" altLang="en-US" sz="1400" b="1" i="0" dirty="0">
                <a:solidFill>
                  <a:srgbClr val="333333"/>
                </a:solidFill>
                <a:effectLst/>
                <a:latin typeface="宋体" panose="02010600030101010101" pitchFamily="2" charset="-122"/>
                <a:ea typeface="宋体" panose="02010600030101010101" pitchFamily="2" charset="-122"/>
              </a:rPr>
              <a:t> </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无锡市华康广播电视设备厂组建于</a:t>
            </a:r>
            <a:r>
              <a:rPr lang="en-US" altLang="zh-CN"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20</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世纪</a:t>
            </a:r>
            <a:r>
              <a:rPr lang="en-US" altLang="zh-CN"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80</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年代初，是中国广播电视工业协会理事单位。</a:t>
            </a:r>
            <a:endPar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10000"/>
              </a:lnSpc>
            </a:pP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1400" b="1" dirty="0">
                <a:solidFill>
                  <a:srgbClr val="333333"/>
                </a:solidFill>
                <a:effectLst/>
                <a:latin typeface="宋体" panose="02010600030101010101" pitchFamily="2" charset="-122"/>
                <a:ea typeface="宋体" panose="02010600030101010101" pitchFamily="2" charset="-122"/>
                <a:cs typeface="宋体" panose="02010600030101010101" pitchFamily="2" charset="-122"/>
                <a:sym typeface="+mn-ea"/>
              </a:rPr>
              <a:t>我厂近</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40年的发展，已经成为一家专注于广播电视及射频领域研发和生产的专业型企业，并获得《</a:t>
            </a:r>
            <a:r>
              <a:rPr lang="en-US" altLang="zh-CN"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AAA</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级信用企业》、 《江苏省著名品牌》、 《江苏省质量信得过企业》、《无锡市最具创新活力单位》、《无锡市民营企业经济税收增幅贡献奖》等大小奖项。参与了 “中央无线覆盖工程”、“西新工程”、“村村通工程”、“新疆大喇叭工程”、“新疆小喇叭进村入户工程”、“国家应急广播项目”、“中央台维哈蒙语中波广播覆盖项目</a:t>
            </a:r>
            <a:r>
              <a:rPr lang="zh-CN" altLang="en-US" sz="1400" b="1"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”、“智慧广电固边工程”以及国家大科学装置等大小项目。</a:t>
            </a:r>
            <a:endPar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10000"/>
              </a:lnSpc>
            </a:pP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    我厂拥有进口及国产广播电视发射设备及射频系列检测调试仪器近百部，具有年产发射机上千部(套）的生产能力。获得《</a:t>
            </a:r>
            <a:r>
              <a:rPr lang="en-US" altLang="zh-CN"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ISO9001</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质量管理体系</a:t>
            </a:r>
            <a:r>
              <a:rPr lang="zh-CN" altLang="en-US" sz="1400" b="1" dirty="0">
                <a:solidFill>
                  <a:srgbClr val="333333"/>
                </a:solidFill>
                <a:latin typeface="宋体" panose="02010600030101010101" pitchFamily="2" charset="-122"/>
                <a:ea typeface="宋体" panose="02010600030101010101" pitchFamily="2" charset="-122"/>
                <a:cs typeface="宋体" panose="02010600030101010101" pitchFamily="2" charset="-122"/>
              </a:rPr>
              <a:t>认证</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证书》、《</a:t>
            </a:r>
            <a:r>
              <a:rPr lang="en-US" altLang="zh-CN"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ISO27001</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信息安全管理体系认证证书》、 《</a:t>
            </a:r>
            <a:r>
              <a:rPr lang="en-US" altLang="zh-CN"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ISO14001</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环境管理体系认证证书》、《</a:t>
            </a:r>
            <a:r>
              <a:rPr lang="en-US" altLang="zh-CN"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ISO20000</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信息技术服务管理体系认证证书》、《</a:t>
            </a:r>
            <a:r>
              <a:rPr lang="en-US" altLang="zh-CN"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ISO45001</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职业健康安全管理体系认证证书》、 《</a:t>
            </a:r>
            <a:r>
              <a:rPr lang="en-US" altLang="zh-CN"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CCC</a:t>
            </a: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产品认证证书》 ，各类发射设备均经国家广播电视总局质量检测中心和国家无线电管理委员会的检测，各项技术指标均优于GY/T177-2001和GY/T169-2001国家标准，并获得全国工业产品生产许可证及广播电视设备器材入网认定证书和无线电发射设备型号核准证书。</a:t>
            </a:r>
            <a:endPar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10000"/>
              </a:lnSpc>
              <a:buSzPct val="25000"/>
            </a:pPr>
            <a:r>
              <a:rPr lang="zh-CN" altLang="en-US" sz="1400" b="1" i="0" dirty="0">
                <a:solidFill>
                  <a:srgbClr val="333333"/>
                </a:solidFill>
                <a:effectLst/>
                <a:latin typeface="宋体" panose="02010600030101010101" pitchFamily="2" charset="-122"/>
                <a:ea typeface="宋体" panose="02010600030101010101" pitchFamily="2" charset="-122"/>
                <a:cs typeface="宋体" panose="02010600030101010101" pitchFamily="2" charset="-122"/>
              </a:rPr>
              <a:t>    华康坚持以“科技为先导，质量赢市场，诚信筑品牌，服务得好评”的经营理念。在全国各省、市、自治区的政府招标中多次中标，有极高的市场占有率，产品质量和售后服务受到用户一致好评。</a:t>
            </a:r>
            <a:endParaRPr lang="zh-CN" altLang="en-US" sz="1400" b="1" dirty="0">
              <a:solidFill>
                <a:srgbClr val="333333"/>
              </a:solidFill>
              <a:effectLst/>
              <a:latin typeface="宋体" panose="02010600030101010101" pitchFamily="2" charset="-122"/>
              <a:ea typeface="宋体" panose="02010600030101010101" pitchFamily="2" charset="-122"/>
              <a:cs typeface="宋体" panose="02010600030101010101" pitchFamily="2" charset="-122"/>
              <a:sym typeface="+mn-lt"/>
            </a:endParaRPr>
          </a:p>
        </p:txBody>
      </p:sp>
      <p:cxnSp>
        <p:nvCxnSpPr>
          <p:cNvPr id="8" name="直接连接符 7"/>
          <p:cNvCxnSpPr/>
          <p:nvPr/>
        </p:nvCxnSpPr>
        <p:spPr>
          <a:xfrm>
            <a:off x="6954727" y="1280009"/>
            <a:ext cx="0" cy="50015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8077" y="1112603"/>
            <a:ext cx="673150" cy="328943"/>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7555" y="3152775"/>
            <a:ext cx="1831466" cy="1080000"/>
          </a:xfrm>
          <a:prstGeom prst="rect">
            <a:avLst/>
          </a:prstGeom>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4395" y="3152775"/>
            <a:ext cx="1656000" cy="1077830"/>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8190" y="4889500"/>
            <a:ext cx="1872615" cy="11696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4865" y="4890135"/>
            <a:ext cx="1788795" cy="1165225"/>
          </a:xfrm>
          <a:prstGeom prst="rect">
            <a:avLst/>
          </a:prstGeom>
        </p:spPr>
      </p:pic>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1835" y="1470025"/>
            <a:ext cx="1906905" cy="12414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企业规模</a:t>
            </a:r>
            <a:endParaRPr lang="zh-CN" altLang="en-US" dirty="0"/>
          </a:p>
        </p:txBody>
      </p:sp>
      <p:pic>
        <p:nvPicPr>
          <p:cNvPr id="5" name="图片 4"/>
          <p:cNvPicPr>
            <a:picLocks noChangeAspect="1"/>
          </p:cNvPicPr>
          <p:nvPr/>
        </p:nvPicPr>
        <p:blipFill>
          <a:blip r:embed="rId1"/>
          <a:stretch>
            <a:fillRect/>
          </a:stretch>
        </p:blipFill>
        <p:spPr>
          <a:xfrm>
            <a:off x="645214" y="1770180"/>
            <a:ext cx="5449992" cy="4188315"/>
          </a:xfrm>
          <a:prstGeom prst="rect">
            <a:avLst/>
          </a:prstGeom>
        </p:spPr>
      </p:pic>
      <p:sp>
        <p:nvSpPr>
          <p:cNvPr id="7" name="文本框 6"/>
          <p:cNvSpPr txBox="1"/>
          <p:nvPr/>
        </p:nvSpPr>
        <p:spPr>
          <a:xfrm>
            <a:off x="6784340" y="2978785"/>
            <a:ext cx="4507865" cy="3046095"/>
          </a:xfrm>
          <a:prstGeom prst="rect">
            <a:avLst/>
          </a:prstGeom>
          <a:noFill/>
          <a:ln>
            <a:noFill/>
          </a:ln>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50000"/>
              </a:lnSpc>
              <a:buSzPct val="25000"/>
            </a:pPr>
            <a:r>
              <a:rPr lang="en-US" altLang="zh-CN" sz="1600" b="1" dirty="0">
                <a:latin typeface="宋体" panose="02010600030101010101" pitchFamily="2" charset="-122"/>
                <a:ea typeface="宋体" panose="02010600030101010101" pitchFamily="2" charset="-122"/>
                <a:cs typeface="+mn-ea"/>
                <a:sym typeface="+mn-lt"/>
              </a:rPr>
              <a:t>    </a:t>
            </a:r>
            <a:r>
              <a:rPr lang="zh-CN" altLang="en-US" sz="1600" b="1" dirty="0">
                <a:latin typeface="宋体" panose="02010600030101010101" pitchFamily="2" charset="-122"/>
                <a:ea typeface="宋体" panose="02010600030101010101" pitchFamily="2" charset="-122"/>
                <a:cs typeface="+mn-ea"/>
                <a:sym typeface="+mn-lt"/>
              </a:rPr>
              <a:t>我厂拥有</a:t>
            </a:r>
            <a:r>
              <a:rPr lang="en-US" altLang="zh-CN" sz="1600" b="1" dirty="0">
                <a:latin typeface="宋体" panose="02010600030101010101" pitchFamily="2" charset="-122"/>
                <a:ea typeface="宋体" panose="02010600030101010101" pitchFamily="2" charset="-122"/>
                <a:cs typeface="+mn-ea"/>
                <a:sym typeface="+mn-lt"/>
              </a:rPr>
              <a:t>6000</a:t>
            </a:r>
            <a:r>
              <a:rPr lang="zh-CN" altLang="en-US" sz="1600" b="1" dirty="0">
                <a:latin typeface="宋体" panose="02010600030101010101" pitchFamily="2" charset="-122"/>
                <a:ea typeface="宋体" panose="02010600030101010101" pitchFamily="2" charset="-122"/>
                <a:cs typeface="+mn-ea"/>
                <a:sym typeface="+mn-lt"/>
              </a:rPr>
              <a:t>平米的自主产权厂房，年产值平均在</a:t>
            </a:r>
            <a:r>
              <a:rPr lang="en-US" altLang="zh-CN" sz="1600" b="1" dirty="0">
                <a:latin typeface="宋体" panose="02010600030101010101" pitchFamily="2" charset="-122"/>
                <a:ea typeface="宋体" panose="02010600030101010101" pitchFamily="2" charset="-122"/>
                <a:cs typeface="+mn-ea"/>
                <a:sym typeface="+mn-lt"/>
              </a:rPr>
              <a:t>5000</a:t>
            </a:r>
            <a:r>
              <a:rPr lang="zh-CN" altLang="en-US" sz="1600" b="1" dirty="0">
                <a:latin typeface="宋体" panose="02010600030101010101" pitchFamily="2" charset="-122"/>
                <a:ea typeface="宋体" panose="02010600030101010101" pitchFamily="2" charset="-122"/>
                <a:cs typeface="+mn-ea"/>
                <a:sym typeface="+mn-lt"/>
              </a:rPr>
              <a:t>万～</a:t>
            </a:r>
            <a:r>
              <a:rPr lang="en-US" altLang="zh-CN" sz="1600" b="1" dirty="0">
                <a:latin typeface="宋体" panose="02010600030101010101" pitchFamily="2" charset="-122"/>
                <a:ea typeface="宋体" panose="02010600030101010101" pitchFamily="2" charset="-122"/>
                <a:cs typeface="+mn-ea"/>
                <a:sym typeface="+mn-lt"/>
              </a:rPr>
              <a:t>8000</a:t>
            </a:r>
            <a:r>
              <a:rPr lang="zh-CN" altLang="en-US" sz="1600" b="1" dirty="0">
                <a:latin typeface="宋体" panose="02010600030101010101" pitchFamily="2" charset="-122"/>
                <a:ea typeface="宋体" panose="02010600030101010101" pitchFamily="2" charset="-122"/>
                <a:cs typeface="+mn-ea"/>
                <a:sym typeface="+mn-lt"/>
              </a:rPr>
              <a:t>万人民币，历史最高年年产值为</a:t>
            </a:r>
            <a:r>
              <a:rPr lang="en-US" altLang="zh-CN" sz="1600" b="1" dirty="0">
                <a:latin typeface="宋体" panose="02010600030101010101" pitchFamily="2" charset="-122"/>
                <a:ea typeface="宋体" panose="02010600030101010101" pitchFamily="2" charset="-122"/>
                <a:cs typeface="+mn-ea"/>
                <a:sym typeface="+mn-lt"/>
              </a:rPr>
              <a:t>1.35</a:t>
            </a:r>
            <a:r>
              <a:rPr lang="zh-CN" altLang="en-US" sz="1600" b="1" dirty="0">
                <a:latin typeface="宋体" panose="02010600030101010101" pitchFamily="2" charset="-122"/>
                <a:ea typeface="宋体" panose="02010600030101010101" pitchFamily="2" charset="-122"/>
                <a:cs typeface="+mn-ea"/>
                <a:sym typeface="+mn-lt"/>
              </a:rPr>
              <a:t>亿人民币。</a:t>
            </a:r>
            <a:endParaRPr lang="de-DE" altLang="zh-CN" sz="1100" b="1" dirty="0">
              <a:latin typeface="宋体" panose="02010600030101010101" pitchFamily="2" charset="-122"/>
              <a:ea typeface="宋体" panose="02010600030101010101" pitchFamily="2" charset="-122"/>
              <a:cs typeface="+mn-ea"/>
              <a:sym typeface="+mn-lt"/>
            </a:endParaRPr>
          </a:p>
          <a:p>
            <a:pPr algn="l">
              <a:lnSpc>
                <a:spcPct val="150000"/>
              </a:lnSpc>
              <a:buSzPct val="25000"/>
            </a:pPr>
            <a:r>
              <a:rPr lang="zh-CN" altLang="en-US" sz="1600" b="1" dirty="0">
                <a:latin typeface="宋体" panose="02010600030101010101" pitchFamily="2" charset="-122"/>
                <a:ea typeface="宋体" panose="02010600030101010101" pitchFamily="2" charset="-122"/>
                <a:cs typeface="+mn-ea"/>
                <a:sym typeface="+mn-lt"/>
              </a:rPr>
              <a:t>    现有员工</a:t>
            </a:r>
            <a:r>
              <a:rPr lang="en-US" altLang="zh-CN" sz="1600" b="1" dirty="0">
                <a:latin typeface="宋体" panose="02010600030101010101" pitchFamily="2" charset="-122"/>
                <a:ea typeface="宋体" panose="02010600030101010101" pitchFamily="2" charset="-122"/>
                <a:cs typeface="+mn-ea"/>
                <a:sym typeface="+mn-lt"/>
              </a:rPr>
              <a:t>71</a:t>
            </a:r>
            <a:r>
              <a:rPr lang="zh-CN" altLang="en-US" sz="1600" b="1" dirty="0">
                <a:latin typeface="宋体" panose="02010600030101010101" pitchFamily="2" charset="-122"/>
                <a:ea typeface="宋体" panose="02010600030101010101" pitchFamily="2" charset="-122"/>
                <a:cs typeface="+mn-ea"/>
                <a:sym typeface="+mn-lt"/>
              </a:rPr>
              <a:t>人，其中管理行政人员</a:t>
            </a:r>
            <a:r>
              <a:rPr lang="en-US" altLang="zh-CN" sz="1600" b="1" dirty="0">
                <a:latin typeface="宋体" panose="02010600030101010101" pitchFamily="2" charset="-122"/>
                <a:ea typeface="宋体" panose="02010600030101010101" pitchFamily="2" charset="-122"/>
                <a:cs typeface="+mn-ea"/>
                <a:sym typeface="+mn-lt"/>
              </a:rPr>
              <a:t>10</a:t>
            </a:r>
            <a:r>
              <a:rPr lang="zh-CN" altLang="en-US" sz="1600" b="1" dirty="0">
                <a:latin typeface="宋体" panose="02010600030101010101" pitchFamily="2" charset="-122"/>
                <a:ea typeface="宋体" panose="02010600030101010101" pitchFamily="2" charset="-122"/>
                <a:cs typeface="+mn-ea"/>
                <a:sym typeface="+mn-lt"/>
              </a:rPr>
              <a:t>人，技术研发人员</a:t>
            </a:r>
            <a:r>
              <a:rPr lang="en-US" altLang="zh-CN" sz="1600" b="1" dirty="0">
                <a:latin typeface="宋体" panose="02010600030101010101" pitchFamily="2" charset="-122"/>
                <a:ea typeface="宋体" panose="02010600030101010101" pitchFamily="2" charset="-122"/>
                <a:cs typeface="+mn-ea"/>
                <a:sym typeface="+mn-lt"/>
              </a:rPr>
              <a:t>20</a:t>
            </a:r>
            <a:r>
              <a:rPr lang="zh-CN" altLang="en-US" sz="1600" b="1" dirty="0">
                <a:latin typeface="宋体" panose="02010600030101010101" pitchFamily="2" charset="-122"/>
                <a:ea typeface="宋体" panose="02010600030101010101" pitchFamily="2" charset="-122"/>
                <a:cs typeface="+mn-ea"/>
                <a:sym typeface="+mn-lt"/>
              </a:rPr>
              <a:t>人，生产调试人员</a:t>
            </a:r>
            <a:r>
              <a:rPr lang="en-US" altLang="zh-CN" sz="1600" b="1" dirty="0">
                <a:latin typeface="宋体" panose="02010600030101010101" pitchFamily="2" charset="-122"/>
                <a:ea typeface="宋体" panose="02010600030101010101" pitchFamily="2" charset="-122"/>
                <a:cs typeface="+mn-ea"/>
                <a:sym typeface="+mn-lt"/>
              </a:rPr>
              <a:t>30</a:t>
            </a:r>
            <a:r>
              <a:rPr lang="zh-CN" altLang="en-US" sz="1600" b="1" dirty="0">
                <a:latin typeface="宋体" panose="02010600030101010101" pitchFamily="2" charset="-122"/>
                <a:ea typeface="宋体" panose="02010600030101010101" pitchFamily="2" charset="-122"/>
                <a:cs typeface="+mn-ea"/>
                <a:sym typeface="+mn-lt"/>
              </a:rPr>
              <a:t>人，售后服务人员</a:t>
            </a:r>
            <a:r>
              <a:rPr lang="en-US" altLang="zh-CN" sz="1600" b="1" dirty="0">
                <a:latin typeface="宋体" panose="02010600030101010101" pitchFamily="2" charset="-122"/>
                <a:ea typeface="宋体" panose="02010600030101010101" pitchFamily="2" charset="-122"/>
                <a:cs typeface="+mn-ea"/>
                <a:sym typeface="+mn-lt"/>
              </a:rPr>
              <a:t>11</a:t>
            </a:r>
            <a:r>
              <a:rPr lang="zh-CN" altLang="en-US" sz="1600" b="1" dirty="0">
                <a:latin typeface="宋体" panose="02010600030101010101" pitchFamily="2" charset="-122"/>
                <a:ea typeface="宋体" panose="02010600030101010101" pitchFamily="2" charset="-122"/>
                <a:cs typeface="+mn-ea"/>
                <a:sym typeface="+mn-lt"/>
              </a:rPr>
              <a:t>人，是一支由老、中、青 三代组成的经验丰富，身体强壮、精力旺盛的设备研发和生产队伍。</a:t>
            </a:r>
            <a:endParaRPr lang="en-US" altLang="zh-CN" sz="1600" b="1" dirty="0">
              <a:latin typeface="宋体" panose="02010600030101010101" pitchFamily="2" charset="-122"/>
              <a:ea typeface="宋体" panose="02010600030101010101" pitchFamily="2" charset="-122"/>
              <a:cs typeface="+mn-ea"/>
              <a:sym typeface="+mn-lt"/>
            </a:endParaRPr>
          </a:p>
        </p:txBody>
      </p:sp>
      <p:sp>
        <p:nvSpPr>
          <p:cNvPr id="8" name="任意多边形: 形状 7"/>
          <p:cNvSpPr/>
          <p:nvPr/>
        </p:nvSpPr>
        <p:spPr bwMode="auto">
          <a:xfrm>
            <a:off x="8383270" y="1219835"/>
            <a:ext cx="969010" cy="995045"/>
          </a:xfrm>
          <a:custGeom>
            <a:avLst/>
            <a:gdLst>
              <a:gd name="T0" fmla="+- 0 11026 981"/>
              <a:gd name="T1" fmla="*/ T0 w 20090"/>
              <a:gd name="T2" fmla="*/ 10297 h 20595"/>
              <a:gd name="T3" fmla="+- 0 11026 981"/>
              <a:gd name="T4" fmla="*/ T3 w 20090"/>
              <a:gd name="T5" fmla="*/ 10297 h 20595"/>
              <a:gd name="T6" fmla="+- 0 11026 981"/>
              <a:gd name="T7" fmla="*/ T6 w 20090"/>
              <a:gd name="T8" fmla="*/ 10297 h 20595"/>
              <a:gd name="T9" fmla="+- 0 11026 981"/>
              <a:gd name="T10" fmla="*/ T9 w 20090"/>
              <a:gd name="T11" fmla="*/ 10297 h 20595"/>
            </a:gdLst>
            <a:ahLst/>
            <a:cxnLst>
              <a:cxn ang="0">
                <a:pos x="T1" y="T2"/>
              </a:cxn>
              <a:cxn ang="0">
                <a:pos x="T4" y="T5"/>
              </a:cxn>
              <a:cxn ang="0">
                <a:pos x="T7" y="T8"/>
              </a:cxn>
              <a:cxn ang="0">
                <a:pos x="T10" y="T11"/>
              </a:cxn>
            </a:cxnLst>
            <a:rect l="0" t="0" r="r" b="b"/>
            <a:pathLst>
              <a:path w="20090" h="20595">
                <a:moveTo>
                  <a:pt x="10048" y="0"/>
                </a:moveTo>
                <a:cubicBezTo>
                  <a:pt x="7476" y="0"/>
                  <a:pt x="4905" y="1002"/>
                  <a:pt x="2943" y="3012"/>
                </a:cubicBezTo>
                <a:cubicBezTo>
                  <a:pt x="-981" y="7034"/>
                  <a:pt x="-981" y="13557"/>
                  <a:pt x="2943" y="17578"/>
                </a:cubicBezTo>
                <a:cubicBezTo>
                  <a:pt x="6867" y="21599"/>
                  <a:pt x="13229" y="21599"/>
                  <a:pt x="17153" y="17578"/>
                </a:cubicBezTo>
                <a:cubicBezTo>
                  <a:pt x="19748" y="14919"/>
                  <a:pt x="20618" y="11168"/>
                  <a:pt x="19782" y="7768"/>
                </a:cubicBezTo>
                <a:cubicBezTo>
                  <a:pt x="18191" y="8614"/>
                  <a:pt x="16192" y="8372"/>
                  <a:pt x="14857" y="7004"/>
                </a:cubicBezTo>
                <a:cubicBezTo>
                  <a:pt x="13287" y="5395"/>
                  <a:pt x="13228" y="2841"/>
                  <a:pt x="14647" y="1140"/>
                </a:cubicBezTo>
                <a:cubicBezTo>
                  <a:pt x="13208" y="380"/>
                  <a:pt x="11629" y="0"/>
                  <a:pt x="10048" y="0"/>
                </a:cubicBezTo>
                <a:close/>
              </a:path>
            </a:pathLst>
          </a:custGeom>
          <a:solidFill>
            <a:schemeClr val="accent1"/>
          </a:solidFill>
          <a:ln>
            <a:noFill/>
          </a:ln>
          <a:effec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cs typeface="+mn-ea"/>
              <a:sym typeface="+mn-lt"/>
            </a:endParaRPr>
          </a:p>
        </p:txBody>
      </p:sp>
      <p:sp>
        <p:nvSpPr>
          <p:cNvPr id="9" name="任意多边形: 形状 8"/>
          <p:cNvSpPr/>
          <p:nvPr/>
        </p:nvSpPr>
        <p:spPr bwMode="auto">
          <a:xfrm>
            <a:off x="8873490" y="2139315"/>
            <a:ext cx="644525" cy="10096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53585F">
              <a:alpha val="26889"/>
            </a:srgb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cs typeface="+mn-ea"/>
              <a:sym typeface="+mn-lt"/>
            </a:endParaRPr>
          </a:p>
        </p:txBody>
      </p:sp>
      <p:sp>
        <p:nvSpPr>
          <p:cNvPr id="10" name="文本框 9"/>
          <p:cNvSpPr txBox="1"/>
          <p:nvPr/>
        </p:nvSpPr>
        <p:spPr>
          <a:xfrm>
            <a:off x="7445454" y="2457010"/>
            <a:ext cx="2709752" cy="521970"/>
          </a:xfrm>
          <a:prstGeom prst="rect">
            <a:avLst/>
          </a:prstGeom>
          <a:noFill/>
          <a:ln>
            <a:noFill/>
          </a:ln>
        </p:spPr>
        <p:txBody>
          <a:bodyPr wrap="square" lIns="91440" tIns="45720" rIns="91440" bIns="45720" anchor="ctr"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buSzPct val="25000"/>
            </a:pPr>
            <a:r>
              <a:rPr lang="zh-CN" altLang="en-US" sz="2800" b="1" dirty="0">
                <a:cs typeface="+mn-ea"/>
                <a:sym typeface="+mn-lt"/>
              </a:rPr>
              <a:t>企业规模</a:t>
            </a:r>
            <a:endParaRPr lang="de-DE" sz="2800" b="1" dirty="0">
              <a:cs typeface="+mn-ea"/>
              <a:sym typeface="+mn-lt"/>
            </a:endParaRPr>
          </a:p>
        </p:txBody>
      </p:sp>
      <p:sp>
        <p:nvSpPr>
          <p:cNvPr id="11" name="任意多边形: 形状 10"/>
          <p:cNvSpPr/>
          <p:nvPr/>
        </p:nvSpPr>
        <p:spPr bwMode="auto">
          <a:xfrm>
            <a:off x="8724265" y="1590040"/>
            <a:ext cx="287020" cy="306070"/>
          </a:xfrm>
          <a:custGeom>
            <a:avLst/>
            <a:gdLst>
              <a:gd name="connsiteX0" fmla="*/ 466115 w 584423"/>
              <a:gd name="connsiteY0" fmla="*/ 268189 h 607568"/>
              <a:gd name="connsiteX1" fmla="*/ 479022 w 584423"/>
              <a:gd name="connsiteY1" fmla="*/ 270337 h 607568"/>
              <a:gd name="connsiteX2" fmla="*/ 502991 w 584423"/>
              <a:gd name="connsiteY2" fmla="*/ 288288 h 607568"/>
              <a:gd name="connsiteX3" fmla="*/ 527113 w 584423"/>
              <a:gd name="connsiteY3" fmla="*/ 270337 h 607568"/>
              <a:gd name="connsiteX4" fmla="*/ 539866 w 584423"/>
              <a:gd name="connsiteY4" fmla="*/ 268189 h 607568"/>
              <a:gd name="connsiteX5" fmla="*/ 552004 w 584423"/>
              <a:gd name="connsiteY5" fmla="*/ 271871 h 607568"/>
              <a:gd name="connsiteX6" fmla="*/ 584423 w 584423"/>
              <a:gd name="connsiteY6" fmla="*/ 316826 h 607568"/>
              <a:gd name="connsiteX7" fmla="*/ 584423 w 584423"/>
              <a:gd name="connsiteY7" fmla="*/ 389092 h 607568"/>
              <a:gd name="connsiteX8" fmla="*/ 582118 w 584423"/>
              <a:gd name="connsiteY8" fmla="*/ 396917 h 607568"/>
              <a:gd name="connsiteX9" fmla="*/ 557842 w 584423"/>
              <a:gd name="connsiteY9" fmla="*/ 433894 h 607568"/>
              <a:gd name="connsiteX10" fmla="*/ 557842 w 584423"/>
              <a:gd name="connsiteY10" fmla="*/ 530708 h 607568"/>
              <a:gd name="connsiteX11" fmla="*/ 543553 w 584423"/>
              <a:gd name="connsiteY11" fmla="*/ 544977 h 607568"/>
              <a:gd name="connsiteX12" fmla="*/ 462428 w 584423"/>
              <a:gd name="connsiteY12" fmla="*/ 544977 h 607568"/>
              <a:gd name="connsiteX13" fmla="*/ 448139 w 584423"/>
              <a:gd name="connsiteY13" fmla="*/ 530708 h 607568"/>
              <a:gd name="connsiteX14" fmla="*/ 448139 w 584423"/>
              <a:gd name="connsiteY14" fmla="*/ 433894 h 607568"/>
              <a:gd name="connsiteX15" fmla="*/ 423863 w 584423"/>
              <a:gd name="connsiteY15" fmla="*/ 396917 h 607568"/>
              <a:gd name="connsiteX16" fmla="*/ 421558 w 584423"/>
              <a:gd name="connsiteY16" fmla="*/ 389092 h 607568"/>
              <a:gd name="connsiteX17" fmla="*/ 421558 w 584423"/>
              <a:gd name="connsiteY17" fmla="*/ 316826 h 607568"/>
              <a:gd name="connsiteX18" fmla="*/ 453977 w 584423"/>
              <a:gd name="connsiteY18" fmla="*/ 271871 h 607568"/>
              <a:gd name="connsiteX19" fmla="*/ 466115 w 584423"/>
              <a:gd name="connsiteY19" fmla="*/ 268189 h 607568"/>
              <a:gd name="connsiteX20" fmla="*/ 44557 w 584423"/>
              <a:gd name="connsiteY20" fmla="*/ 268189 h 607568"/>
              <a:gd name="connsiteX21" fmla="*/ 57310 w 584423"/>
              <a:gd name="connsiteY21" fmla="*/ 270337 h 607568"/>
              <a:gd name="connsiteX22" fmla="*/ 81432 w 584423"/>
              <a:gd name="connsiteY22" fmla="*/ 288288 h 607568"/>
              <a:gd name="connsiteX23" fmla="*/ 105401 w 584423"/>
              <a:gd name="connsiteY23" fmla="*/ 270337 h 607568"/>
              <a:gd name="connsiteX24" fmla="*/ 118308 w 584423"/>
              <a:gd name="connsiteY24" fmla="*/ 268189 h 607568"/>
              <a:gd name="connsiteX25" fmla="*/ 130446 w 584423"/>
              <a:gd name="connsiteY25" fmla="*/ 271871 h 607568"/>
              <a:gd name="connsiteX26" fmla="*/ 162865 w 584423"/>
              <a:gd name="connsiteY26" fmla="*/ 316826 h 607568"/>
              <a:gd name="connsiteX27" fmla="*/ 162865 w 584423"/>
              <a:gd name="connsiteY27" fmla="*/ 389092 h 607568"/>
              <a:gd name="connsiteX28" fmla="*/ 160560 w 584423"/>
              <a:gd name="connsiteY28" fmla="*/ 396917 h 607568"/>
              <a:gd name="connsiteX29" fmla="*/ 136284 w 584423"/>
              <a:gd name="connsiteY29" fmla="*/ 433894 h 607568"/>
              <a:gd name="connsiteX30" fmla="*/ 136284 w 584423"/>
              <a:gd name="connsiteY30" fmla="*/ 530708 h 607568"/>
              <a:gd name="connsiteX31" fmla="*/ 121995 w 584423"/>
              <a:gd name="connsiteY31" fmla="*/ 544977 h 607568"/>
              <a:gd name="connsiteX32" fmla="*/ 40870 w 584423"/>
              <a:gd name="connsiteY32" fmla="*/ 544977 h 607568"/>
              <a:gd name="connsiteX33" fmla="*/ 26581 w 584423"/>
              <a:gd name="connsiteY33" fmla="*/ 530708 h 607568"/>
              <a:gd name="connsiteX34" fmla="*/ 26581 w 584423"/>
              <a:gd name="connsiteY34" fmla="*/ 433894 h 607568"/>
              <a:gd name="connsiteX35" fmla="*/ 2305 w 584423"/>
              <a:gd name="connsiteY35" fmla="*/ 396917 h 607568"/>
              <a:gd name="connsiteX36" fmla="*/ 0 w 584423"/>
              <a:gd name="connsiteY36" fmla="*/ 389092 h 607568"/>
              <a:gd name="connsiteX37" fmla="*/ 0 w 584423"/>
              <a:gd name="connsiteY37" fmla="*/ 316826 h 607568"/>
              <a:gd name="connsiteX38" fmla="*/ 32419 w 584423"/>
              <a:gd name="connsiteY38" fmla="*/ 271871 h 607568"/>
              <a:gd name="connsiteX39" fmla="*/ 44557 w 584423"/>
              <a:gd name="connsiteY39" fmla="*/ 268189 h 607568"/>
              <a:gd name="connsiteX40" fmla="*/ 283757 w 584423"/>
              <a:gd name="connsiteY40" fmla="*/ 227644 h 607568"/>
              <a:gd name="connsiteX41" fmla="*/ 300667 w 584423"/>
              <a:gd name="connsiteY41" fmla="*/ 227644 h 607568"/>
              <a:gd name="connsiteX42" fmla="*/ 306663 w 584423"/>
              <a:gd name="connsiteY42" fmla="*/ 230253 h 607568"/>
              <a:gd name="connsiteX43" fmla="*/ 307739 w 584423"/>
              <a:gd name="connsiteY43" fmla="*/ 239459 h 607568"/>
              <a:gd name="connsiteX44" fmla="*/ 298669 w 584423"/>
              <a:gd name="connsiteY44" fmla="*/ 252962 h 607568"/>
              <a:gd name="connsiteX45" fmla="*/ 302973 w 584423"/>
              <a:gd name="connsiteY45" fmla="*/ 288561 h 607568"/>
              <a:gd name="connsiteX46" fmla="*/ 294672 w 584423"/>
              <a:gd name="connsiteY46" fmla="*/ 310810 h 607568"/>
              <a:gd name="connsiteX47" fmla="*/ 289752 w 584423"/>
              <a:gd name="connsiteY47" fmla="*/ 310810 h 607568"/>
              <a:gd name="connsiteX48" fmla="*/ 281451 w 584423"/>
              <a:gd name="connsiteY48" fmla="*/ 288561 h 607568"/>
              <a:gd name="connsiteX49" fmla="*/ 285755 w 584423"/>
              <a:gd name="connsiteY49" fmla="*/ 252962 h 607568"/>
              <a:gd name="connsiteX50" fmla="*/ 276685 w 584423"/>
              <a:gd name="connsiteY50" fmla="*/ 239459 h 607568"/>
              <a:gd name="connsiteX51" fmla="*/ 277761 w 584423"/>
              <a:gd name="connsiteY51" fmla="*/ 230253 h 607568"/>
              <a:gd name="connsiteX52" fmla="*/ 283757 w 584423"/>
              <a:gd name="connsiteY52" fmla="*/ 227644 h 607568"/>
              <a:gd name="connsiteX53" fmla="*/ 243694 w 584423"/>
              <a:gd name="connsiteY53" fmla="*/ 226776 h 607568"/>
              <a:gd name="connsiteX54" fmla="*/ 248918 w 584423"/>
              <a:gd name="connsiteY54" fmla="*/ 230304 h 607568"/>
              <a:gd name="connsiteX55" fmla="*/ 285947 w 584423"/>
              <a:gd name="connsiteY55" fmla="*/ 331870 h 607568"/>
              <a:gd name="connsiteX56" fmla="*/ 298546 w 584423"/>
              <a:gd name="connsiteY56" fmla="*/ 331870 h 607568"/>
              <a:gd name="connsiteX57" fmla="*/ 335575 w 584423"/>
              <a:gd name="connsiteY57" fmla="*/ 230304 h 607568"/>
              <a:gd name="connsiteX58" fmla="*/ 342336 w 584423"/>
              <a:gd name="connsiteY58" fmla="*/ 226929 h 607568"/>
              <a:gd name="connsiteX59" fmla="*/ 360005 w 584423"/>
              <a:gd name="connsiteY59" fmla="*/ 232299 h 607568"/>
              <a:gd name="connsiteX60" fmla="*/ 360005 w 584423"/>
              <a:gd name="connsiteY60" fmla="*/ 232452 h 607568"/>
              <a:gd name="connsiteX61" fmla="*/ 397495 w 584423"/>
              <a:gd name="connsiteY61" fmla="*/ 284002 h 607568"/>
              <a:gd name="connsiteX62" fmla="*/ 397495 w 584423"/>
              <a:gd name="connsiteY62" fmla="*/ 391704 h 607568"/>
              <a:gd name="connsiteX63" fmla="*/ 396573 w 584423"/>
              <a:gd name="connsiteY63" fmla="*/ 394619 h 607568"/>
              <a:gd name="connsiteX64" fmla="*/ 358008 w 584423"/>
              <a:gd name="connsiteY64" fmla="*/ 453379 h 607568"/>
              <a:gd name="connsiteX65" fmla="*/ 358008 w 584423"/>
              <a:gd name="connsiteY65" fmla="*/ 602045 h 607568"/>
              <a:gd name="connsiteX66" fmla="*/ 352476 w 584423"/>
              <a:gd name="connsiteY66" fmla="*/ 607568 h 607568"/>
              <a:gd name="connsiteX67" fmla="*/ 232017 w 584423"/>
              <a:gd name="connsiteY67" fmla="*/ 607568 h 607568"/>
              <a:gd name="connsiteX68" fmla="*/ 226485 w 584423"/>
              <a:gd name="connsiteY68" fmla="*/ 602045 h 607568"/>
              <a:gd name="connsiteX69" fmla="*/ 226485 w 584423"/>
              <a:gd name="connsiteY69" fmla="*/ 453379 h 607568"/>
              <a:gd name="connsiteX70" fmla="*/ 187920 w 584423"/>
              <a:gd name="connsiteY70" fmla="*/ 394619 h 607568"/>
              <a:gd name="connsiteX71" fmla="*/ 186998 w 584423"/>
              <a:gd name="connsiteY71" fmla="*/ 391704 h 607568"/>
              <a:gd name="connsiteX72" fmla="*/ 186998 w 584423"/>
              <a:gd name="connsiteY72" fmla="*/ 284309 h 607568"/>
              <a:gd name="connsiteX73" fmla="*/ 224488 w 584423"/>
              <a:gd name="connsiteY73" fmla="*/ 232299 h 607568"/>
              <a:gd name="connsiteX74" fmla="*/ 243694 w 584423"/>
              <a:gd name="connsiteY74" fmla="*/ 226776 h 607568"/>
              <a:gd name="connsiteX75" fmla="*/ 503026 w 584423"/>
              <a:gd name="connsiteY75" fmla="*/ 160466 h 607568"/>
              <a:gd name="connsiteX76" fmla="*/ 550975 w 584423"/>
              <a:gd name="connsiteY76" fmla="*/ 208274 h 607568"/>
              <a:gd name="connsiteX77" fmla="*/ 503026 w 584423"/>
              <a:gd name="connsiteY77" fmla="*/ 256082 h 607568"/>
              <a:gd name="connsiteX78" fmla="*/ 455077 w 584423"/>
              <a:gd name="connsiteY78" fmla="*/ 208274 h 607568"/>
              <a:gd name="connsiteX79" fmla="*/ 503026 w 584423"/>
              <a:gd name="connsiteY79" fmla="*/ 160466 h 607568"/>
              <a:gd name="connsiteX80" fmla="*/ 81397 w 584423"/>
              <a:gd name="connsiteY80" fmla="*/ 160466 h 607568"/>
              <a:gd name="connsiteX81" fmla="*/ 129346 w 584423"/>
              <a:gd name="connsiteY81" fmla="*/ 208274 h 607568"/>
              <a:gd name="connsiteX82" fmla="*/ 81397 w 584423"/>
              <a:gd name="connsiteY82" fmla="*/ 256082 h 607568"/>
              <a:gd name="connsiteX83" fmla="*/ 33448 w 584423"/>
              <a:gd name="connsiteY83" fmla="*/ 208274 h 607568"/>
              <a:gd name="connsiteX84" fmla="*/ 81397 w 584423"/>
              <a:gd name="connsiteY84" fmla="*/ 160466 h 607568"/>
              <a:gd name="connsiteX85" fmla="*/ 292212 w 584423"/>
              <a:gd name="connsiteY85" fmla="*/ 79174 h 607568"/>
              <a:gd name="connsiteX86" fmla="*/ 353957 w 584423"/>
              <a:gd name="connsiteY86" fmla="*/ 140848 h 607568"/>
              <a:gd name="connsiteX87" fmla="*/ 292212 w 584423"/>
              <a:gd name="connsiteY87" fmla="*/ 202522 h 607568"/>
              <a:gd name="connsiteX88" fmla="*/ 230467 w 584423"/>
              <a:gd name="connsiteY88" fmla="*/ 140848 h 607568"/>
              <a:gd name="connsiteX89" fmla="*/ 292212 w 584423"/>
              <a:gd name="connsiteY89" fmla="*/ 79174 h 607568"/>
              <a:gd name="connsiteX90" fmla="*/ 292212 w 584423"/>
              <a:gd name="connsiteY90" fmla="*/ 0 h 607568"/>
              <a:gd name="connsiteX91" fmla="*/ 504683 w 584423"/>
              <a:gd name="connsiteY91" fmla="*/ 105068 h 607568"/>
              <a:gd name="connsiteX92" fmla="*/ 501764 w 584423"/>
              <a:gd name="connsiteY92" fmla="*/ 126542 h 607568"/>
              <a:gd name="connsiteX93" fmla="*/ 492546 w 584423"/>
              <a:gd name="connsiteY93" fmla="*/ 129610 h 607568"/>
              <a:gd name="connsiteX94" fmla="*/ 480409 w 584423"/>
              <a:gd name="connsiteY94" fmla="*/ 123628 h 607568"/>
              <a:gd name="connsiteX95" fmla="*/ 292212 w 584423"/>
              <a:gd name="connsiteY95" fmla="*/ 30677 h 607568"/>
              <a:gd name="connsiteX96" fmla="*/ 104014 w 584423"/>
              <a:gd name="connsiteY96" fmla="*/ 123628 h 607568"/>
              <a:gd name="connsiteX97" fmla="*/ 82659 w 584423"/>
              <a:gd name="connsiteY97" fmla="*/ 126542 h 607568"/>
              <a:gd name="connsiteX98" fmla="*/ 79740 w 584423"/>
              <a:gd name="connsiteY98" fmla="*/ 105068 h 607568"/>
              <a:gd name="connsiteX99" fmla="*/ 292212 w 584423"/>
              <a:gd name="connsiteY99"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84423" h="607568">
                <a:moveTo>
                  <a:pt x="466115" y="268189"/>
                </a:moveTo>
                <a:cubicBezTo>
                  <a:pt x="470571" y="266808"/>
                  <a:pt x="475334" y="267575"/>
                  <a:pt x="479022" y="270337"/>
                </a:cubicBezTo>
                <a:lnTo>
                  <a:pt x="502991" y="288288"/>
                </a:lnTo>
                <a:lnTo>
                  <a:pt x="527113" y="270337"/>
                </a:lnTo>
                <a:cubicBezTo>
                  <a:pt x="530647" y="267575"/>
                  <a:pt x="535410" y="266808"/>
                  <a:pt x="539866" y="268189"/>
                </a:cubicBezTo>
                <a:cubicBezTo>
                  <a:pt x="539866" y="268189"/>
                  <a:pt x="551850" y="271871"/>
                  <a:pt x="552004" y="271871"/>
                </a:cubicBezTo>
                <a:cubicBezTo>
                  <a:pt x="571363" y="278315"/>
                  <a:pt x="584423" y="296420"/>
                  <a:pt x="584423" y="316826"/>
                </a:cubicBezTo>
                <a:lnTo>
                  <a:pt x="584423" y="389092"/>
                </a:lnTo>
                <a:cubicBezTo>
                  <a:pt x="584423" y="391854"/>
                  <a:pt x="583655" y="394615"/>
                  <a:pt x="582118" y="396917"/>
                </a:cubicBezTo>
                <a:lnTo>
                  <a:pt x="557842" y="433894"/>
                </a:lnTo>
                <a:lnTo>
                  <a:pt x="557842" y="530708"/>
                </a:lnTo>
                <a:cubicBezTo>
                  <a:pt x="557842" y="538686"/>
                  <a:pt x="551389" y="544977"/>
                  <a:pt x="543553" y="544977"/>
                </a:cubicBezTo>
                <a:lnTo>
                  <a:pt x="462428" y="544977"/>
                </a:lnTo>
                <a:cubicBezTo>
                  <a:pt x="454592" y="544977"/>
                  <a:pt x="448139" y="538686"/>
                  <a:pt x="448139" y="530708"/>
                </a:cubicBezTo>
                <a:lnTo>
                  <a:pt x="448139" y="433894"/>
                </a:lnTo>
                <a:lnTo>
                  <a:pt x="423863" y="396917"/>
                </a:lnTo>
                <a:cubicBezTo>
                  <a:pt x="422326" y="394615"/>
                  <a:pt x="421558" y="391854"/>
                  <a:pt x="421558" y="389092"/>
                </a:cubicBezTo>
                <a:lnTo>
                  <a:pt x="421558" y="316826"/>
                </a:lnTo>
                <a:cubicBezTo>
                  <a:pt x="421558" y="296420"/>
                  <a:pt x="434618" y="278315"/>
                  <a:pt x="453977" y="271871"/>
                </a:cubicBezTo>
                <a:cubicBezTo>
                  <a:pt x="454131" y="271871"/>
                  <a:pt x="466115" y="268189"/>
                  <a:pt x="466115" y="268189"/>
                </a:cubicBezTo>
                <a:close/>
                <a:moveTo>
                  <a:pt x="44557" y="268189"/>
                </a:moveTo>
                <a:cubicBezTo>
                  <a:pt x="49013" y="266808"/>
                  <a:pt x="53776" y="267575"/>
                  <a:pt x="57310" y="270337"/>
                </a:cubicBezTo>
                <a:lnTo>
                  <a:pt x="81432" y="288288"/>
                </a:lnTo>
                <a:lnTo>
                  <a:pt x="105401" y="270337"/>
                </a:lnTo>
                <a:cubicBezTo>
                  <a:pt x="109089" y="267575"/>
                  <a:pt x="113852" y="266808"/>
                  <a:pt x="118308" y="268189"/>
                </a:cubicBezTo>
                <a:cubicBezTo>
                  <a:pt x="118308" y="268189"/>
                  <a:pt x="130292" y="271871"/>
                  <a:pt x="130446" y="271871"/>
                </a:cubicBezTo>
                <a:cubicBezTo>
                  <a:pt x="149805" y="278315"/>
                  <a:pt x="162865" y="296420"/>
                  <a:pt x="162865" y="316826"/>
                </a:cubicBezTo>
                <a:lnTo>
                  <a:pt x="162865" y="389092"/>
                </a:lnTo>
                <a:cubicBezTo>
                  <a:pt x="162865" y="391854"/>
                  <a:pt x="162097" y="394615"/>
                  <a:pt x="160560" y="396917"/>
                </a:cubicBezTo>
                <a:lnTo>
                  <a:pt x="136284" y="433894"/>
                </a:lnTo>
                <a:lnTo>
                  <a:pt x="136284" y="530708"/>
                </a:lnTo>
                <a:cubicBezTo>
                  <a:pt x="136284" y="538686"/>
                  <a:pt x="129831" y="544977"/>
                  <a:pt x="121995" y="544977"/>
                </a:cubicBezTo>
                <a:lnTo>
                  <a:pt x="40870" y="544977"/>
                </a:lnTo>
                <a:cubicBezTo>
                  <a:pt x="33034" y="544977"/>
                  <a:pt x="26581" y="538686"/>
                  <a:pt x="26581" y="530708"/>
                </a:cubicBezTo>
                <a:lnTo>
                  <a:pt x="26581" y="433894"/>
                </a:lnTo>
                <a:lnTo>
                  <a:pt x="2305" y="396917"/>
                </a:lnTo>
                <a:cubicBezTo>
                  <a:pt x="768" y="394615"/>
                  <a:pt x="0" y="391854"/>
                  <a:pt x="0" y="389092"/>
                </a:cubicBezTo>
                <a:lnTo>
                  <a:pt x="0" y="316826"/>
                </a:lnTo>
                <a:cubicBezTo>
                  <a:pt x="0" y="296420"/>
                  <a:pt x="13060" y="278315"/>
                  <a:pt x="32419" y="271871"/>
                </a:cubicBezTo>
                <a:cubicBezTo>
                  <a:pt x="32573" y="271871"/>
                  <a:pt x="44557" y="268189"/>
                  <a:pt x="44557" y="268189"/>
                </a:cubicBezTo>
                <a:close/>
                <a:moveTo>
                  <a:pt x="283757" y="227644"/>
                </a:moveTo>
                <a:lnTo>
                  <a:pt x="300667" y="227644"/>
                </a:lnTo>
                <a:cubicBezTo>
                  <a:pt x="302973" y="227644"/>
                  <a:pt x="305126" y="228565"/>
                  <a:pt x="306663" y="230253"/>
                </a:cubicBezTo>
                <a:cubicBezTo>
                  <a:pt x="309123" y="232861"/>
                  <a:pt x="309430" y="236544"/>
                  <a:pt x="307739" y="239459"/>
                </a:cubicBezTo>
                <a:lnTo>
                  <a:pt x="298669" y="252962"/>
                </a:lnTo>
                <a:lnTo>
                  <a:pt x="302973" y="288561"/>
                </a:lnTo>
                <a:lnTo>
                  <a:pt x="294672" y="310810"/>
                </a:lnTo>
                <a:cubicBezTo>
                  <a:pt x="293749" y="312958"/>
                  <a:pt x="290675" y="312958"/>
                  <a:pt x="289752" y="310810"/>
                </a:cubicBezTo>
                <a:lnTo>
                  <a:pt x="281451" y="288561"/>
                </a:lnTo>
                <a:lnTo>
                  <a:pt x="285755" y="252962"/>
                </a:lnTo>
                <a:lnTo>
                  <a:pt x="276685" y="239459"/>
                </a:lnTo>
                <a:cubicBezTo>
                  <a:pt x="274994" y="236544"/>
                  <a:pt x="275302" y="232861"/>
                  <a:pt x="277761" y="230253"/>
                </a:cubicBezTo>
                <a:cubicBezTo>
                  <a:pt x="279299" y="228565"/>
                  <a:pt x="281451" y="227644"/>
                  <a:pt x="283757" y="227644"/>
                </a:cubicBezTo>
                <a:close/>
                <a:moveTo>
                  <a:pt x="243694" y="226776"/>
                </a:moveTo>
                <a:cubicBezTo>
                  <a:pt x="245999" y="226776"/>
                  <a:pt x="248150" y="228157"/>
                  <a:pt x="248918" y="230304"/>
                </a:cubicBezTo>
                <a:lnTo>
                  <a:pt x="285947" y="331870"/>
                </a:lnTo>
                <a:cubicBezTo>
                  <a:pt x="288098" y="337700"/>
                  <a:pt x="296395" y="337700"/>
                  <a:pt x="298546" y="331870"/>
                </a:cubicBezTo>
                <a:lnTo>
                  <a:pt x="335575" y="230304"/>
                </a:lnTo>
                <a:cubicBezTo>
                  <a:pt x="336651" y="227543"/>
                  <a:pt x="339570" y="226162"/>
                  <a:pt x="342336" y="226929"/>
                </a:cubicBezTo>
                <a:lnTo>
                  <a:pt x="360005" y="232299"/>
                </a:lnTo>
                <a:lnTo>
                  <a:pt x="360005" y="232452"/>
                </a:lnTo>
                <a:cubicBezTo>
                  <a:pt x="382438" y="239663"/>
                  <a:pt x="397495" y="260528"/>
                  <a:pt x="397495" y="284002"/>
                </a:cubicBezTo>
                <a:lnTo>
                  <a:pt x="397495" y="391704"/>
                </a:lnTo>
                <a:cubicBezTo>
                  <a:pt x="397495" y="392778"/>
                  <a:pt x="397188" y="393852"/>
                  <a:pt x="396573" y="394619"/>
                </a:cubicBezTo>
                <a:lnTo>
                  <a:pt x="358008" y="453379"/>
                </a:lnTo>
                <a:lnTo>
                  <a:pt x="358008" y="602045"/>
                </a:lnTo>
                <a:cubicBezTo>
                  <a:pt x="358008" y="605113"/>
                  <a:pt x="355549" y="607568"/>
                  <a:pt x="352476" y="607568"/>
                </a:cubicBezTo>
                <a:lnTo>
                  <a:pt x="232017" y="607568"/>
                </a:lnTo>
                <a:cubicBezTo>
                  <a:pt x="228944" y="607568"/>
                  <a:pt x="226485" y="605113"/>
                  <a:pt x="226485" y="602045"/>
                </a:cubicBezTo>
                <a:lnTo>
                  <a:pt x="226485" y="453379"/>
                </a:lnTo>
                <a:lnTo>
                  <a:pt x="187920" y="394619"/>
                </a:lnTo>
                <a:cubicBezTo>
                  <a:pt x="187305" y="393852"/>
                  <a:pt x="186998" y="392778"/>
                  <a:pt x="186998" y="391704"/>
                </a:cubicBezTo>
                <a:lnTo>
                  <a:pt x="186998" y="284309"/>
                </a:lnTo>
                <a:cubicBezTo>
                  <a:pt x="186998" y="260682"/>
                  <a:pt x="202055" y="239817"/>
                  <a:pt x="224488" y="232299"/>
                </a:cubicBezTo>
                <a:cubicBezTo>
                  <a:pt x="224488" y="232299"/>
                  <a:pt x="243233" y="226776"/>
                  <a:pt x="243694" y="226776"/>
                </a:cubicBezTo>
                <a:close/>
                <a:moveTo>
                  <a:pt x="503026" y="160466"/>
                </a:moveTo>
                <a:cubicBezTo>
                  <a:pt x="529508" y="160466"/>
                  <a:pt x="550975" y="181870"/>
                  <a:pt x="550975" y="208274"/>
                </a:cubicBezTo>
                <a:cubicBezTo>
                  <a:pt x="550975" y="234678"/>
                  <a:pt x="529508" y="256082"/>
                  <a:pt x="503026" y="256082"/>
                </a:cubicBezTo>
                <a:cubicBezTo>
                  <a:pt x="476544" y="256082"/>
                  <a:pt x="455077" y="234678"/>
                  <a:pt x="455077" y="208274"/>
                </a:cubicBezTo>
                <a:cubicBezTo>
                  <a:pt x="455077" y="181870"/>
                  <a:pt x="476544" y="160466"/>
                  <a:pt x="503026" y="160466"/>
                </a:cubicBezTo>
                <a:close/>
                <a:moveTo>
                  <a:pt x="81397" y="160466"/>
                </a:moveTo>
                <a:cubicBezTo>
                  <a:pt x="107879" y="160466"/>
                  <a:pt x="129346" y="181870"/>
                  <a:pt x="129346" y="208274"/>
                </a:cubicBezTo>
                <a:cubicBezTo>
                  <a:pt x="129346" y="234678"/>
                  <a:pt x="107879" y="256082"/>
                  <a:pt x="81397" y="256082"/>
                </a:cubicBezTo>
                <a:cubicBezTo>
                  <a:pt x="54915" y="256082"/>
                  <a:pt x="33448" y="234678"/>
                  <a:pt x="33448" y="208274"/>
                </a:cubicBezTo>
                <a:cubicBezTo>
                  <a:pt x="33448" y="181870"/>
                  <a:pt x="54915" y="160466"/>
                  <a:pt x="81397" y="160466"/>
                </a:cubicBezTo>
                <a:close/>
                <a:moveTo>
                  <a:pt x="292212" y="79174"/>
                </a:moveTo>
                <a:cubicBezTo>
                  <a:pt x="326313" y="79174"/>
                  <a:pt x="353957" y="106786"/>
                  <a:pt x="353957" y="140848"/>
                </a:cubicBezTo>
                <a:cubicBezTo>
                  <a:pt x="353957" y="174910"/>
                  <a:pt x="326313" y="202522"/>
                  <a:pt x="292212" y="202522"/>
                </a:cubicBezTo>
                <a:cubicBezTo>
                  <a:pt x="258111" y="202522"/>
                  <a:pt x="230467" y="174910"/>
                  <a:pt x="230467" y="140848"/>
                </a:cubicBezTo>
                <a:cubicBezTo>
                  <a:pt x="230467" y="106786"/>
                  <a:pt x="258111" y="79174"/>
                  <a:pt x="292212" y="79174"/>
                </a:cubicBezTo>
                <a:close/>
                <a:moveTo>
                  <a:pt x="292212" y="0"/>
                </a:moveTo>
                <a:cubicBezTo>
                  <a:pt x="376247" y="0"/>
                  <a:pt x="453677" y="38346"/>
                  <a:pt x="504683" y="105068"/>
                </a:cubicBezTo>
                <a:cubicBezTo>
                  <a:pt x="509906" y="111817"/>
                  <a:pt x="508523" y="121481"/>
                  <a:pt x="501764" y="126542"/>
                </a:cubicBezTo>
                <a:cubicBezTo>
                  <a:pt x="498998" y="128690"/>
                  <a:pt x="495772" y="129610"/>
                  <a:pt x="492546" y="129610"/>
                </a:cubicBezTo>
                <a:cubicBezTo>
                  <a:pt x="487937" y="129610"/>
                  <a:pt x="483328" y="127616"/>
                  <a:pt x="480409" y="123628"/>
                </a:cubicBezTo>
                <a:cubicBezTo>
                  <a:pt x="435088" y="64575"/>
                  <a:pt x="366569" y="30677"/>
                  <a:pt x="292212" y="30677"/>
                </a:cubicBezTo>
                <a:cubicBezTo>
                  <a:pt x="217854" y="30677"/>
                  <a:pt x="149335" y="64575"/>
                  <a:pt x="104014" y="123628"/>
                </a:cubicBezTo>
                <a:cubicBezTo>
                  <a:pt x="98944" y="130377"/>
                  <a:pt x="89265" y="131604"/>
                  <a:pt x="82659" y="126542"/>
                </a:cubicBezTo>
                <a:cubicBezTo>
                  <a:pt x="75900" y="121481"/>
                  <a:pt x="74517" y="111817"/>
                  <a:pt x="79740" y="105068"/>
                </a:cubicBezTo>
                <a:cubicBezTo>
                  <a:pt x="130746" y="38346"/>
                  <a:pt x="208176" y="0"/>
                  <a:pt x="292212" y="0"/>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chor="ctr">
            <a:normAutofit fontScale="8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cs typeface="+mn-ea"/>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48571"/>
            <a:ext cx="10850563" cy="480131"/>
          </a:xfrm>
        </p:spPr>
        <p:txBody>
          <a:bodyPr>
            <a:spAutoFit/>
          </a:bodyPr>
          <a:lstStyle/>
          <a:p>
            <a:r>
              <a:rPr lang="zh-CN" altLang="en-US" dirty="0">
                <a:sym typeface="+mn-lt"/>
              </a:rPr>
              <a:t>发展历程</a:t>
            </a:r>
            <a:endParaRPr lang="zh-CN" altLang="en-US" dirty="0">
              <a:sym typeface="+mn-lt"/>
            </a:endParaRPr>
          </a:p>
        </p:txBody>
      </p:sp>
      <p:sp>
        <p:nvSpPr>
          <p:cNvPr id="228" name="矩形: 圆角 227"/>
          <p:cNvSpPr/>
          <p:nvPr/>
        </p:nvSpPr>
        <p:spPr>
          <a:xfrm>
            <a:off x="1304290" y="2829560"/>
            <a:ext cx="9883140" cy="1550035"/>
          </a:xfrm>
          <a:prstGeom prst="roundRect">
            <a:avLst>
              <a:gd name="adj" fmla="val 29365"/>
            </a:avLst>
          </a:prstGeom>
          <a:solidFill>
            <a:schemeClr val="bg1">
              <a:lumMod val="95000"/>
              <a:alpha val="40000"/>
            </a:schemeClr>
          </a:solid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275" name="椭圆 274"/>
          <p:cNvSpPr/>
          <p:nvPr/>
        </p:nvSpPr>
        <p:spPr>
          <a:xfrm>
            <a:off x="2488163" y="2417861"/>
            <a:ext cx="823158" cy="823150"/>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276" name="任意多边形: 形状 275"/>
          <p:cNvSpPr/>
          <p:nvPr/>
        </p:nvSpPr>
        <p:spPr bwMode="auto">
          <a:xfrm>
            <a:off x="2722011" y="2687392"/>
            <a:ext cx="355220" cy="309775"/>
          </a:xfrm>
          <a:custGeom>
            <a:avLst/>
            <a:gdLst>
              <a:gd name="T0" fmla="*/ 2578 w 2951"/>
              <a:gd name="T1" fmla="*/ 0 h 2577"/>
              <a:gd name="T2" fmla="*/ 373 w 2951"/>
              <a:gd name="T3" fmla="*/ 0 h 2577"/>
              <a:gd name="T4" fmla="*/ 0 w 2951"/>
              <a:gd name="T5" fmla="*/ 366 h 2577"/>
              <a:gd name="T6" fmla="*/ 0 w 2951"/>
              <a:gd name="T7" fmla="*/ 1636 h 2577"/>
              <a:gd name="T8" fmla="*/ 0 w 2951"/>
              <a:gd name="T9" fmla="*/ 1676 h 2577"/>
              <a:gd name="T10" fmla="*/ 0 w 2951"/>
              <a:gd name="T11" fmla="*/ 2365 h 2577"/>
              <a:gd name="T12" fmla="*/ 215 w 2951"/>
              <a:gd name="T13" fmla="*/ 2577 h 2577"/>
              <a:gd name="T14" fmla="*/ 378 w 2951"/>
              <a:gd name="T15" fmla="*/ 2577 h 2577"/>
              <a:gd name="T16" fmla="*/ 593 w 2951"/>
              <a:gd name="T17" fmla="*/ 2365 h 2577"/>
              <a:gd name="T18" fmla="*/ 593 w 2951"/>
              <a:gd name="T19" fmla="*/ 1950 h 2577"/>
              <a:gd name="T20" fmla="*/ 786 w 2951"/>
              <a:gd name="T21" fmla="*/ 1950 h 2577"/>
              <a:gd name="T22" fmla="*/ 786 w 2951"/>
              <a:gd name="T23" fmla="*/ 2365 h 2577"/>
              <a:gd name="T24" fmla="*/ 1001 w 2951"/>
              <a:gd name="T25" fmla="*/ 2577 h 2577"/>
              <a:gd name="T26" fmla="*/ 1164 w 2951"/>
              <a:gd name="T27" fmla="*/ 2577 h 2577"/>
              <a:gd name="T28" fmla="*/ 1379 w 2951"/>
              <a:gd name="T29" fmla="*/ 2365 h 2577"/>
              <a:gd name="T30" fmla="*/ 1379 w 2951"/>
              <a:gd name="T31" fmla="*/ 1950 h 2577"/>
              <a:gd name="T32" fmla="*/ 1572 w 2951"/>
              <a:gd name="T33" fmla="*/ 1950 h 2577"/>
              <a:gd name="T34" fmla="*/ 1572 w 2951"/>
              <a:gd name="T35" fmla="*/ 2365 h 2577"/>
              <a:gd name="T36" fmla="*/ 1787 w 2951"/>
              <a:gd name="T37" fmla="*/ 2577 h 2577"/>
              <a:gd name="T38" fmla="*/ 1950 w 2951"/>
              <a:gd name="T39" fmla="*/ 2577 h 2577"/>
              <a:gd name="T40" fmla="*/ 2165 w 2951"/>
              <a:gd name="T41" fmla="*/ 2365 h 2577"/>
              <a:gd name="T42" fmla="*/ 2165 w 2951"/>
              <a:gd name="T43" fmla="*/ 1950 h 2577"/>
              <a:gd name="T44" fmla="*/ 2358 w 2951"/>
              <a:gd name="T45" fmla="*/ 1950 h 2577"/>
              <a:gd name="T46" fmla="*/ 2358 w 2951"/>
              <a:gd name="T47" fmla="*/ 2365 h 2577"/>
              <a:gd name="T48" fmla="*/ 2573 w 2951"/>
              <a:gd name="T49" fmla="*/ 2577 h 2577"/>
              <a:gd name="T50" fmla="*/ 2736 w 2951"/>
              <a:gd name="T51" fmla="*/ 2577 h 2577"/>
              <a:gd name="T52" fmla="*/ 2951 w 2951"/>
              <a:gd name="T53" fmla="*/ 2365 h 2577"/>
              <a:gd name="T54" fmla="*/ 2951 w 2951"/>
              <a:gd name="T55" fmla="*/ 1676 h 2577"/>
              <a:gd name="T56" fmla="*/ 2951 w 2951"/>
              <a:gd name="T57" fmla="*/ 1636 h 2577"/>
              <a:gd name="T58" fmla="*/ 2951 w 2951"/>
              <a:gd name="T59" fmla="*/ 366 h 2577"/>
              <a:gd name="T60" fmla="*/ 2578 w 2951"/>
              <a:gd name="T61" fmla="*/ 0 h 2577"/>
              <a:gd name="T62" fmla="*/ 567 w 2951"/>
              <a:gd name="T63" fmla="*/ 534 h 2577"/>
              <a:gd name="T64" fmla="*/ 1881 w 2951"/>
              <a:gd name="T65" fmla="*/ 534 h 2577"/>
              <a:gd name="T66" fmla="*/ 1981 w 2951"/>
              <a:gd name="T67" fmla="*/ 634 h 2577"/>
              <a:gd name="T68" fmla="*/ 1881 w 2951"/>
              <a:gd name="T69" fmla="*/ 734 h 2577"/>
              <a:gd name="T70" fmla="*/ 567 w 2951"/>
              <a:gd name="T71" fmla="*/ 734 h 2577"/>
              <a:gd name="T72" fmla="*/ 467 w 2951"/>
              <a:gd name="T73" fmla="*/ 634 h 2577"/>
              <a:gd name="T74" fmla="*/ 567 w 2951"/>
              <a:gd name="T75" fmla="*/ 534 h 2577"/>
              <a:gd name="T76" fmla="*/ 2099 w 2951"/>
              <a:gd name="T77" fmla="*/ 1241 h 2577"/>
              <a:gd name="T78" fmla="*/ 567 w 2951"/>
              <a:gd name="T79" fmla="*/ 1241 h 2577"/>
              <a:gd name="T80" fmla="*/ 467 w 2951"/>
              <a:gd name="T81" fmla="*/ 1141 h 2577"/>
              <a:gd name="T82" fmla="*/ 567 w 2951"/>
              <a:gd name="T83" fmla="*/ 1041 h 2577"/>
              <a:gd name="T84" fmla="*/ 2099 w 2951"/>
              <a:gd name="T85" fmla="*/ 1041 h 2577"/>
              <a:gd name="T86" fmla="*/ 2199 w 2951"/>
              <a:gd name="T87" fmla="*/ 1141 h 2577"/>
              <a:gd name="T88" fmla="*/ 2099 w 2951"/>
              <a:gd name="T89" fmla="*/ 1241 h 2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51" h="2577">
                <a:moveTo>
                  <a:pt x="2578" y="0"/>
                </a:moveTo>
                <a:lnTo>
                  <a:pt x="373" y="0"/>
                </a:lnTo>
                <a:cubicBezTo>
                  <a:pt x="167" y="0"/>
                  <a:pt x="0" y="164"/>
                  <a:pt x="0" y="366"/>
                </a:cubicBezTo>
                <a:lnTo>
                  <a:pt x="0" y="1636"/>
                </a:lnTo>
                <a:lnTo>
                  <a:pt x="0" y="1676"/>
                </a:lnTo>
                <a:lnTo>
                  <a:pt x="0" y="2365"/>
                </a:lnTo>
                <a:cubicBezTo>
                  <a:pt x="0" y="2482"/>
                  <a:pt x="96" y="2577"/>
                  <a:pt x="215" y="2577"/>
                </a:cubicBezTo>
                <a:lnTo>
                  <a:pt x="378" y="2577"/>
                </a:lnTo>
                <a:cubicBezTo>
                  <a:pt x="497" y="2577"/>
                  <a:pt x="593" y="2482"/>
                  <a:pt x="593" y="2365"/>
                </a:cubicBezTo>
                <a:lnTo>
                  <a:pt x="593" y="1950"/>
                </a:lnTo>
                <a:lnTo>
                  <a:pt x="786" y="1950"/>
                </a:lnTo>
                <a:lnTo>
                  <a:pt x="786" y="2365"/>
                </a:lnTo>
                <a:cubicBezTo>
                  <a:pt x="786" y="2482"/>
                  <a:pt x="882" y="2577"/>
                  <a:pt x="1001" y="2577"/>
                </a:cubicBezTo>
                <a:lnTo>
                  <a:pt x="1164" y="2577"/>
                </a:lnTo>
                <a:cubicBezTo>
                  <a:pt x="1283" y="2577"/>
                  <a:pt x="1379" y="2482"/>
                  <a:pt x="1379" y="2365"/>
                </a:cubicBezTo>
                <a:lnTo>
                  <a:pt x="1379" y="1950"/>
                </a:lnTo>
                <a:lnTo>
                  <a:pt x="1572" y="1950"/>
                </a:lnTo>
                <a:lnTo>
                  <a:pt x="1572" y="2365"/>
                </a:lnTo>
                <a:cubicBezTo>
                  <a:pt x="1572" y="2482"/>
                  <a:pt x="1668" y="2577"/>
                  <a:pt x="1787" y="2577"/>
                </a:cubicBezTo>
                <a:lnTo>
                  <a:pt x="1950" y="2577"/>
                </a:lnTo>
                <a:cubicBezTo>
                  <a:pt x="2069" y="2577"/>
                  <a:pt x="2165" y="2482"/>
                  <a:pt x="2165" y="2365"/>
                </a:cubicBezTo>
                <a:lnTo>
                  <a:pt x="2165" y="1950"/>
                </a:lnTo>
                <a:lnTo>
                  <a:pt x="2358" y="1950"/>
                </a:lnTo>
                <a:lnTo>
                  <a:pt x="2358" y="2365"/>
                </a:lnTo>
                <a:cubicBezTo>
                  <a:pt x="2358" y="2482"/>
                  <a:pt x="2454" y="2577"/>
                  <a:pt x="2573" y="2577"/>
                </a:cubicBezTo>
                <a:lnTo>
                  <a:pt x="2736" y="2577"/>
                </a:lnTo>
                <a:cubicBezTo>
                  <a:pt x="2855" y="2577"/>
                  <a:pt x="2951" y="2482"/>
                  <a:pt x="2951" y="2365"/>
                </a:cubicBezTo>
                <a:lnTo>
                  <a:pt x="2951" y="1676"/>
                </a:lnTo>
                <a:lnTo>
                  <a:pt x="2951" y="1636"/>
                </a:lnTo>
                <a:lnTo>
                  <a:pt x="2951" y="366"/>
                </a:lnTo>
                <a:cubicBezTo>
                  <a:pt x="2951" y="164"/>
                  <a:pt x="2784" y="0"/>
                  <a:pt x="2578" y="0"/>
                </a:cubicBezTo>
                <a:close/>
                <a:moveTo>
                  <a:pt x="567" y="534"/>
                </a:moveTo>
                <a:lnTo>
                  <a:pt x="1881" y="534"/>
                </a:lnTo>
                <a:cubicBezTo>
                  <a:pt x="1937" y="534"/>
                  <a:pt x="1981" y="579"/>
                  <a:pt x="1981" y="634"/>
                </a:cubicBezTo>
                <a:cubicBezTo>
                  <a:pt x="1981" y="690"/>
                  <a:pt x="1937" y="734"/>
                  <a:pt x="1881" y="734"/>
                </a:cubicBezTo>
                <a:lnTo>
                  <a:pt x="567" y="734"/>
                </a:lnTo>
                <a:cubicBezTo>
                  <a:pt x="512" y="734"/>
                  <a:pt x="467" y="690"/>
                  <a:pt x="467" y="634"/>
                </a:cubicBezTo>
                <a:cubicBezTo>
                  <a:pt x="467" y="579"/>
                  <a:pt x="512" y="534"/>
                  <a:pt x="567" y="534"/>
                </a:cubicBezTo>
                <a:close/>
                <a:moveTo>
                  <a:pt x="2099" y="1241"/>
                </a:moveTo>
                <a:lnTo>
                  <a:pt x="567" y="1241"/>
                </a:lnTo>
                <a:cubicBezTo>
                  <a:pt x="512" y="1241"/>
                  <a:pt x="467" y="1197"/>
                  <a:pt x="467" y="1141"/>
                </a:cubicBezTo>
                <a:cubicBezTo>
                  <a:pt x="467" y="1086"/>
                  <a:pt x="512" y="1041"/>
                  <a:pt x="567" y="1041"/>
                </a:cubicBezTo>
                <a:lnTo>
                  <a:pt x="2099" y="1041"/>
                </a:lnTo>
                <a:cubicBezTo>
                  <a:pt x="2154" y="1041"/>
                  <a:pt x="2199" y="1086"/>
                  <a:pt x="2199" y="1141"/>
                </a:cubicBezTo>
                <a:cubicBezTo>
                  <a:pt x="2199" y="1197"/>
                  <a:pt x="2154" y="1241"/>
                  <a:pt x="2099" y="1241"/>
                </a:cubicBezTo>
                <a:close/>
              </a:path>
            </a:pathLst>
          </a:custGeom>
          <a:solidFill>
            <a:schemeClr val="bg1"/>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273" name="椭圆 272"/>
          <p:cNvSpPr/>
          <p:nvPr/>
        </p:nvSpPr>
        <p:spPr>
          <a:xfrm>
            <a:off x="5684421" y="2417861"/>
            <a:ext cx="823158" cy="82315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274" name="任意多边形: 形状 273"/>
          <p:cNvSpPr/>
          <p:nvPr/>
        </p:nvSpPr>
        <p:spPr bwMode="auto">
          <a:xfrm>
            <a:off x="5918269" y="2687414"/>
            <a:ext cx="355220" cy="309728"/>
          </a:xfrm>
          <a:custGeom>
            <a:avLst/>
            <a:gdLst>
              <a:gd name="T0" fmla="*/ 8109 w 8184"/>
              <a:gd name="T1" fmla="*/ 1607 h 7147"/>
              <a:gd name="T2" fmla="*/ 7881 w 8184"/>
              <a:gd name="T3" fmla="*/ 1497 h 7147"/>
              <a:gd name="T4" fmla="*/ 6970 w 8184"/>
              <a:gd name="T5" fmla="*/ 1497 h 7147"/>
              <a:gd name="T6" fmla="*/ 7416 w 8184"/>
              <a:gd name="T7" fmla="*/ 1052 h 7147"/>
              <a:gd name="T8" fmla="*/ 7416 w 8184"/>
              <a:gd name="T9" fmla="*/ 227 h 7147"/>
              <a:gd name="T10" fmla="*/ 6592 w 8184"/>
              <a:gd name="T11" fmla="*/ 227 h 7147"/>
              <a:gd name="T12" fmla="*/ 5322 w 8184"/>
              <a:gd name="T13" fmla="*/ 1497 h 7147"/>
              <a:gd name="T14" fmla="*/ 2862 w 8184"/>
              <a:gd name="T15" fmla="*/ 1497 h 7147"/>
              <a:gd name="T16" fmla="*/ 1592 w 8184"/>
              <a:gd name="T17" fmla="*/ 227 h 7147"/>
              <a:gd name="T18" fmla="*/ 768 w 8184"/>
              <a:gd name="T19" fmla="*/ 227 h 7147"/>
              <a:gd name="T20" fmla="*/ 768 w 8184"/>
              <a:gd name="T21" fmla="*/ 1052 h 7147"/>
              <a:gd name="T22" fmla="*/ 1214 w 8184"/>
              <a:gd name="T23" fmla="*/ 1497 h 7147"/>
              <a:gd name="T24" fmla="*/ 303 w 8184"/>
              <a:gd name="T25" fmla="*/ 1497 h 7147"/>
              <a:gd name="T26" fmla="*/ 75 w 8184"/>
              <a:gd name="T27" fmla="*/ 1607 h 7147"/>
              <a:gd name="T28" fmla="*/ 19 w 8184"/>
              <a:gd name="T29" fmla="*/ 1854 h 7147"/>
              <a:gd name="T30" fmla="*/ 1185 w 8184"/>
              <a:gd name="T31" fmla="*/ 6921 h 7147"/>
              <a:gd name="T32" fmla="*/ 1469 w 8184"/>
              <a:gd name="T33" fmla="*/ 7147 h 7147"/>
              <a:gd name="T34" fmla="*/ 6715 w 8184"/>
              <a:gd name="T35" fmla="*/ 7147 h 7147"/>
              <a:gd name="T36" fmla="*/ 6999 w 8184"/>
              <a:gd name="T37" fmla="*/ 6921 h 7147"/>
              <a:gd name="T38" fmla="*/ 8165 w 8184"/>
              <a:gd name="T39" fmla="*/ 1854 h 7147"/>
              <a:gd name="T40" fmla="*/ 8109 w 8184"/>
              <a:gd name="T41" fmla="*/ 1607 h 7147"/>
              <a:gd name="T42" fmla="*/ 5118 w 8184"/>
              <a:gd name="T43" fmla="*/ 4174 h 7147"/>
              <a:gd name="T44" fmla="*/ 4835 w 8184"/>
              <a:gd name="T45" fmla="*/ 4291 h 7147"/>
              <a:gd name="T46" fmla="*/ 4552 w 8184"/>
              <a:gd name="T47" fmla="*/ 4174 h 7147"/>
              <a:gd name="T48" fmla="*/ 4492 w 8184"/>
              <a:gd name="T49" fmla="*/ 4114 h 7147"/>
              <a:gd name="T50" fmla="*/ 4492 w 8184"/>
              <a:gd name="T51" fmla="*/ 5513 h 7147"/>
              <a:gd name="T52" fmla="*/ 4092 w 8184"/>
              <a:gd name="T53" fmla="*/ 5913 h 7147"/>
              <a:gd name="T54" fmla="*/ 3692 w 8184"/>
              <a:gd name="T55" fmla="*/ 5513 h 7147"/>
              <a:gd name="T56" fmla="*/ 3692 w 8184"/>
              <a:gd name="T57" fmla="*/ 4114 h 7147"/>
              <a:gd name="T58" fmla="*/ 3632 w 8184"/>
              <a:gd name="T59" fmla="*/ 4174 h 7147"/>
              <a:gd name="T60" fmla="*/ 3066 w 8184"/>
              <a:gd name="T61" fmla="*/ 4174 h 7147"/>
              <a:gd name="T62" fmla="*/ 3066 w 8184"/>
              <a:gd name="T63" fmla="*/ 3608 h 7147"/>
              <a:gd name="T64" fmla="*/ 3809 w 8184"/>
              <a:gd name="T65" fmla="*/ 2865 h 7147"/>
              <a:gd name="T66" fmla="*/ 4375 w 8184"/>
              <a:gd name="T67" fmla="*/ 2865 h 7147"/>
              <a:gd name="T68" fmla="*/ 5118 w 8184"/>
              <a:gd name="T69" fmla="*/ 3608 h 7147"/>
              <a:gd name="T70" fmla="*/ 5118 w 8184"/>
              <a:gd name="T71" fmla="*/ 4174 h 7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84" h="7147">
                <a:moveTo>
                  <a:pt x="8109" y="1607"/>
                </a:moveTo>
                <a:cubicBezTo>
                  <a:pt x="8053" y="1538"/>
                  <a:pt x="7969" y="1497"/>
                  <a:pt x="7881" y="1497"/>
                </a:cubicBezTo>
                <a:lnTo>
                  <a:pt x="6970" y="1497"/>
                </a:lnTo>
                <a:lnTo>
                  <a:pt x="7416" y="1052"/>
                </a:lnTo>
                <a:cubicBezTo>
                  <a:pt x="7644" y="824"/>
                  <a:pt x="7644" y="455"/>
                  <a:pt x="7416" y="227"/>
                </a:cubicBezTo>
                <a:cubicBezTo>
                  <a:pt x="7188" y="0"/>
                  <a:pt x="6819" y="0"/>
                  <a:pt x="6592" y="227"/>
                </a:cubicBezTo>
                <a:lnTo>
                  <a:pt x="5322" y="1497"/>
                </a:lnTo>
                <a:lnTo>
                  <a:pt x="2862" y="1497"/>
                </a:lnTo>
                <a:lnTo>
                  <a:pt x="1592" y="227"/>
                </a:lnTo>
                <a:cubicBezTo>
                  <a:pt x="1365" y="0"/>
                  <a:pt x="996" y="0"/>
                  <a:pt x="768" y="227"/>
                </a:cubicBezTo>
                <a:cubicBezTo>
                  <a:pt x="540" y="455"/>
                  <a:pt x="540" y="824"/>
                  <a:pt x="768" y="1052"/>
                </a:cubicBezTo>
                <a:lnTo>
                  <a:pt x="1214" y="1497"/>
                </a:lnTo>
                <a:lnTo>
                  <a:pt x="303" y="1497"/>
                </a:lnTo>
                <a:cubicBezTo>
                  <a:pt x="215" y="1497"/>
                  <a:pt x="131" y="1538"/>
                  <a:pt x="75" y="1607"/>
                </a:cubicBezTo>
                <a:cubicBezTo>
                  <a:pt x="20" y="1676"/>
                  <a:pt x="0" y="1767"/>
                  <a:pt x="19" y="1854"/>
                </a:cubicBezTo>
                <a:lnTo>
                  <a:pt x="1185" y="6921"/>
                </a:lnTo>
                <a:cubicBezTo>
                  <a:pt x="1215" y="7054"/>
                  <a:pt x="1333" y="7147"/>
                  <a:pt x="1469" y="7147"/>
                </a:cubicBezTo>
                <a:lnTo>
                  <a:pt x="6715" y="7147"/>
                </a:lnTo>
                <a:cubicBezTo>
                  <a:pt x="6851" y="7147"/>
                  <a:pt x="6968" y="7054"/>
                  <a:pt x="6999" y="6921"/>
                </a:cubicBezTo>
                <a:lnTo>
                  <a:pt x="8165" y="1854"/>
                </a:lnTo>
                <a:cubicBezTo>
                  <a:pt x="8184" y="1767"/>
                  <a:pt x="8164" y="1677"/>
                  <a:pt x="8109" y="1607"/>
                </a:cubicBezTo>
                <a:close/>
                <a:moveTo>
                  <a:pt x="5118" y="4174"/>
                </a:moveTo>
                <a:cubicBezTo>
                  <a:pt x="5040" y="4252"/>
                  <a:pt x="4937" y="4291"/>
                  <a:pt x="4835" y="4291"/>
                </a:cubicBezTo>
                <a:cubicBezTo>
                  <a:pt x="4733" y="4291"/>
                  <a:pt x="4630" y="4252"/>
                  <a:pt x="4552" y="4174"/>
                </a:cubicBezTo>
                <a:lnTo>
                  <a:pt x="4492" y="4114"/>
                </a:lnTo>
                <a:lnTo>
                  <a:pt x="4492" y="5513"/>
                </a:lnTo>
                <a:cubicBezTo>
                  <a:pt x="4492" y="5734"/>
                  <a:pt x="4313" y="5913"/>
                  <a:pt x="4092" y="5913"/>
                </a:cubicBezTo>
                <a:cubicBezTo>
                  <a:pt x="3871" y="5913"/>
                  <a:pt x="3692" y="5734"/>
                  <a:pt x="3692" y="5513"/>
                </a:cubicBezTo>
                <a:lnTo>
                  <a:pt x="3692" y="4114"/>
                </a:lnTo>
                <a:lnTo>
                  <a:pt x="3632" y="4174"/>
                </a:lnTo>
                <a:cubicBezTo>
                  <a:pt x="3475" y="4330"/>
                  <a:pt x="3222" y="4330"/>
                  <a:pt x="3066" y="4174"/>
                </a:cubicBezTo>
                <a:cubicBezTo>
                  <a:pt x="2910" y="4018"/>
                  <a:pt x="2910" y="3764"/>
                  <a:pt x="3066" y="3608"/>
                </a:cubicBezTo>
                <a:lnTo>
                  <a:pt x="3809" y="2865"/>
                </a:lnTo>
                <a:cubicBezTo>
                  <a:pt x="3965" y="2709"/>
                  <a:pt x="4219" y="2709"/>
                  <a:pt x="4375" y="2865"/>
                </a:cubicBezTo>
                <a:lnTo>
                  <a:pt x="5118" y="3608"/>
                </a:lnTo>
                <a:cubicBezTo>
                  <a:pt x="5274" y="3765"/>
                  <a:pt x="5274" y="4018"/>
                  <a:pt x="5118" y="4174"/>
                </a:cubicBezTo>
                <a:close/>
              </a:path>
            </a:pathLst>
          </a:custGeom>
          <a:solidFill>
            <a:schemeClr val="bg1"/>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271" name="椭圆 270"/>
          <p:cNvSpPr/>
          <p:nvPr/>
        </p:nvSpPr>
        <p:spPr>
          <a:xfrm>
            <a:off x="8880679" y="2417861"/>
            <a:ext cx="823158" cy="823150"/>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272" name="任意多边形: 形状 271"/>
          <p:cNvSpPr/>
          <p:nvPr/>
        </p:nvSpPr>
        <p:spPr bwMode="auto">
          <a:xfrm>
            <a:off x="9114527" y="2692610"/>
            <a:ext cx="355220" cy="299338"/>
          </a:xfrm>
          <a:custGeom>
            <a:avLst/>
            <a:gdLst>
              <a:gd name="connsiteX0" fmla="*/ 114140 w 608697"/>
              <a:gd name="connsiteY0" fmla="*/ 297681 h 512940"/>
              <a:gd name="connsiteX1" fmla="*/ 114140 w 608697"/>
              <a:gd name="connsiteY1" fmla="*/ 411642 h 512940"/>
              <a:gd name="connsiteX2" fmla="*/ 304349 w 608697"/>
              <a:gd name="connsiteY2" fmla="*/ 411642 h 512940"/>
              <a:gd name="connsiteX3" fmla="*/ 304349 w 608697"/>
              <a:gd name="connsiteY3" fmla="*/ 297681 h 512940"/>
              <a:gd name="connsiteX4" fmla="*/ 114140 w 608697"/>
              <a:gd name="connsiteY4" fmla="*/ 160183 h 512940"/>
              <a:gd name="connsiteX5" fmla="*/ 177543 w 608697"/>
              <a:gd name="connsiteY5" fmla="*/ 196382 h 512940"/>
              <a:gd name="connsiteX6" fmla="*/ 240946 w 608697"/>
              <a:gd name="connsiteY6" fmla="*/ 160183 h 512940"/>
              <a:gd name="connsiteX7" fmla="*/ 304349 w 608697"/>
              <a:gd name="connsiteY7" fmla="*/ 196382 h 512940"/>
              <a:gd name="connsiteX8" fmla="*/ 367752 w 608697"/>
              <a:gd name="connsiteY8" fmla="*/ 160183 h 512940"/>
              <a:gd name="connsiteX9" fmla="*/ 431155 w 608697"/>
              <a:gd name="connsiteY9" fmla="*/ 196382 h 512940"/>
              <a:gd name="connsiteX10" fmla="*/ 494558 w 608697"/>
              <a:gd name="connsiteY10" fmla="*/ 160183 h 512940"/>
              <a:gd name="connsiteX11" fmla="*/ 557961 w 608697"/>
              <a:gd name="connsiteY11" fmla="*/ 196382 h 512940"/>
              <a:gd name="connsiteX12" fmla="*/ 557961 w 608697"/>
              <a:gd name="connsiteY12" fmla="*/ 512940 h 512940"/>
              <a:gd name="connsiteX13" fmla="*/ 494558 w 608697"/>
              <a:gd name="connsiteY13" fmla="*/ 512940 h 512940"/>
              <a:gd name="connsiteX14" fmla="*/ 494558 w 608697"/>
              <a:gd name="connsiteY14" fmla="*/ 297681 h 512940"/>
              <a:gd name="connsiteX15" fmla="*/ 367752 w 608697"/>
              <a:gd name="connsiteY15" fmla="*/ 297681 h 512940"/>
              <a:gd name="connsiteX16" fmla="*/ 367752 w 608697"/>
              <a:gd name="connsiteY16" fmla="*/ 512940 h 512940"/>
              <a:gd name="connsiteX17" fmla="*/ 50737 w 608697"/>
              <a:gd name="connsiteY17" fmla="*/ 512940 h 512940"/>
              <a:gd name="connsiteX18" fmla="*/ 50737 w 608697"/>
              <a:gd name="connsiteY18" fmla="*/ 196382 h 512940"/>
              <a:gd name="connsiteX19" fmla="*/ 114140 w 608697"/>
              <a:gd name="connsiteY19" fmla="*/ 160183 h 512940"/>
              <a:gd name="connsiteX20" fmla="*/ 507295 w 608697"/>
              <a:gd name="connsiteY20" fmla="*/ 0 h 512940"/>
              <a:gd name="connsiteX21" fmla="*/ 608697 w 608697"/>
              <a:gd name="connsiteY21" fmla="*/ 0 h 512940"/>
              <a:gd name="connsiteX22" fmla="*/ 608697 w 608697"/>
              <a:gd name="connsiteY22" fmla="*/ 115477 h 512940"/>
              <a:gd name="connsiteX23" fmla="*/ 557996 w 608697"/>
              <a:gd name="connsiteY23" fmla="*/ 170980 h 512940"/>
              <a:gd name="connsiteX24" fmla="*/ 507295 w 608697"/>
              <a:gd name="connsiteY24" fmla="*/ 115477 h 512940"/>
              <a:gd name="connsiteX25" fmla="*/ 380418 w 608697"/>
              <a:gd name="connsiteY25" fmla="*/ 0 h 512940"/>
              <a:gd name="connsiteX26" fmla="*/ 481891 w 608697"/>
              <a:gd name="connsiteY26" fmla="*/ 0 h 512940"/>
              <a:gd name="connsiteX27" fmla="*/ 481891 w 608697"/>
              <a:gd name="connsiteY27" fmla="*/ 115474 h 512940"/>
              <a:gd name="connsiteX28" fmla="*/ 431155 w 608697"/>
              <a:gd name="connsiteY28" fmla="*/ 171051 h 512940"/>
              <a:gd name="connsiteX29" fmla="*/ 380418 w 608697"/>
              <a:gd name="connsiteY29" fmla="*/ 115474 h 512940"/>
              <a:gd name="connsiteX30" fmla="*/ 253612 w 608697"/>
              <a:gd name="connsiteY30" fmla="*/ 0 h 512940"/>
              <a:gd name="connsiteX31" fmla="*/ 355085 w 608697"/>
              <a:gd name="connsiteY31" fmla="*/ 0 h 512940"/>
              <a:gd name="connsiteX32" fmla="*/ 355085 w 608697"/>
              <a:gd name="connsiteY32" fmla="*/ 115474 h 512940"/>
              <a:gd name="connsiteX33" fmla="*/ 304349 w 608697"/>
              <a:gd name="connsiteY33" fmla="*/ 171051 h 512940"/>
              <a:gd name="connsiteX34" fmla="*/ 253612 w 608697"/>
              <a:gd name="connsiteY34" fmla="*/ 115474 h 512940"/>
              <a:gd name="connsiteX35" fmla="*/ 126806 w 608697"/>
              <a:gd name="connsiteY35" fmla="*/ 0 h 512940"/>
              <a:gd name="connsiteX36" fmla="*/ 228279 w 608697"/>
              <a:gd name="connsiteY36" fmla="*/ 0 h 512940"/>
              <a:gd name="connsiteX37" fmla="*/ 228279 w 608697"/>
              <a:gd name="connsiteY37" fmla="*/ 115474 h 512940"/>
              <a:gd name="connsiteX38" fmla="*/ 177543 w 608697"/>
              <a:gd name="connsiteY38" fmla="*/ 171051 h 512940"/>
              <a:gd name="connsiteX39" fmla="*/ 126806 w 608697"/>
              <a:gd name="connsiteY39" fmla="*/ 115474 h 512940"/>
              <a:gd name="connsiteX40" fmla="*/ 0 w 608697"/>
              <a:gd name="connsiteY40" fmla="*/ 0 h 512940"/>
              <a:gd name="connsiteX41" fmla="*/ 101473 w 608697"/>
              <a:gd name="connsiteY41" fmla="*/ 0 h 512940"/>
              <a:gd name="connsiteX42" fmla="*/ 101473 w 608697"/>
              <a:gd name="connsiteY42" fmla="*/ 115474 h 512940"/>
              <a:gd name="connsiteX43" fmla="*/ 50736 w 608697"/>
              <a:gd name="connsiteY43" fmla="*/ 170977 h 512940"/>
              <a:gd name="connsiteX44" fmla="*/ 0 w 608697"/>
              <a:gd name="connsiteY44" fmla="*/ 115474 h 51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8697" h="512940">
                <a:moveTo>
                  <a:pt x="114140" y="297681"/>
                </a:moveTo>
                <a:lnTo>
                  <a:pt x="114140" y="411642"/>
                </a:lnTo>
                <a:lnTo>
                  <a:pt x="304349" y="411642"/>
                </a:lnTo>
                <a:lnTo>
                  <a:pt x="304349" y="297681"/>
                </a:lnTo>
                <a:close/>
                <a:moveTo>
                  <a:pt x="114140" y="160183"/>
                </a:moveTo>
                <a:cubicBezTo>
                  <a:pt x="127791" y="181932"/>
                  <a:pt x="151138" y="196382"/>
                  <a:pt x="177543" y="196382"/>
                </a:cubicBezTo>
                <a:cubicBezTo>
                  <a:pt x="203949" y="196382"/>
                  <a:pt x="227296" y="181932"/>
                  <a:pt x="240946" y="160183"/>
                </a:cubicBezTo>
                <a:cubicBezTo>
                  <a:pt x="254597" y="181932"/>
                  <a:pt x="277944" y="196382"/>
                  <a:pt x="304349" y="196382"/>
                </a:cubicBezTo>
                <a:cubicBezTo>
                  <a:pt x="330755" y="196382"/>
                  <a:pt x="354102" y="181932"/>
                  <a:pt x="367752" y="160183"/>
                </a:cubicBezTo>
                <a:cubicBezTo>
                  <a:pt x="381403" y="181932"/>
                  <a:pt x="404750" y="196382"/>
                  <a:pt x="431155" y="196382"/>
                </a:cubicBezTo>
                <a:cubicBezTo>
                  <a:pt x="457561" y="196382"/>
                  <a:pt x="480908" y="181932"/>
                  <a:pt x="494558" y="160183"/>
                </a:cubicBezTo>
                <a:cubicBezTo>
                  <a:pt x="508209" y="181932"/>
                  <a:pt x="531556" y="196382"/>
                  <a:pt x="557961" y="196382"/>
                </a:cubicBezTo>
                <a:lnTo>
                  <a:pt x="557961" y="512940"/>
                </a:lnTo>
                <a:lnTo>
                  <a:pt x="494558" y="512940"/>
                </a:lnTo>
                <a:lnTo>
                  <a:pt x="494558" y="297681"/>
                </a:lnTo>
                <a:lnTo>
                  <a:pt x="367752" y="297681"/>
                </a:lnTo>
                <a:lnTo>
                  <a:pt x="367752" y="512940"/>
                </a:lnTo>
                <a:lnTo>
                  <a:pt x="50737" y="512940"/>
                </a:lnTo>
                <a:lnTo>
                  <a:pt x="50737" y="196382"/>
                </a:lnTo>
                <a:cubicBezTo>
                  <a:pt x="77143" y="196382"/>
                  <a:pt x="100490" y="181932"/>
                  <a:pt x="114140" y="160183"/>
                </a:cubicBezTo>
                <a:close/>
                <a:moveTo>
                  <a:pt x="507295" y="0"/>
                </a:moveTo>
                <a:lnTo>
                  <a:pt x="608697" y="0"/>
                </a:lnTo>
                <a:lnTo>
                  <a:pt x="608697" y="115477"/>
                </a:lnTo>
                <a:cubicBezTo>
                  <a:pt x="608697" y="146022"/>
                  <a:pt x="586105" y="170980"/>
                  <a:pt x="557996" y="170980"/>
                </a:cubicBezTo>
                <a:cubicBezTo>
                  <a:pt x="529887" y="170980"/>
                  <a:pt x="507295" y="146022"/>
                  <a:pt x="507295" y="115477"/>
                </a:cubicBezTo>
                <a:close/>
                <a:moveTo>
                  <a:pt x="380418" y="0"/>
                </a:moveTo>
                <a:lnTo>
                  <a:pt x="481891" y="0"/>
                </a:lnTo>
                <a:lnTo>
                  <a:pt x="481891" y="115474"/>
                </a:lnTo>
                <a:cubicBezTo>
                  <a:pt x="481891" y="146019"/>
                  <a:pt x="459284" y="171051"/>
                  <a:pt x="431155" y="171051"/>
                </a:cubicBezTo>
                <a:cubicBezTo>
                  <a:pt x="403026" y="171051"/>
                  <a:pt x="380418" y="146019"/>
                  <a:pt x="380418" y="115474"/>
                </a:cubicBezTo>
                <a:close/>
                <a:moveTo>
                  <a:pt x="253612" y="0"/>
                </a:moveTo>
                <a:lnTo>
                  <a:pt x="355085" y="0"/>
                </a:lnTo>
                <a:lnTo>
                  <a:pt x="355085" y="115474"/>
                </a:lnTo>
                <a:cubicBezTo>
                  <a:pt x="355085" y="146019"/>
                  <a:pt x="332478" y="171051"/>
                  <a:pt x="304349" y="171051"/>
                </a:cubicBezTo>
                <a:cubicBezTo>
                  <a:pt x="276220" y="171051"/>
                  <a:pt x="253612" y="146019"/>
                  <a:pt x="253612" y="115474"/>
                </a:cubicBezTo>
                <a:close/>
                <a:moveTo>
                  <a:pt x="126806" y="0"/>
                </a:moveTo>
                <a:lnTo>
                  <a:pt x="228279" y="0"/>
                </a:lnTo>
                <a:lnTo>
                  <a:pt x="228279" y="115474"/>
                </a:lnTo>
                <a:cubicBezTo>
                  <a:pt x="228279" y="146019"/>
                  <a:pt x="205672" y="171051"/>
                  <a:pt x="177543" y="171051"/>
                </a:cubicBezTo>
                <a:cubicBezTo>
                  <a:pt x="149414" y="171051"/>
                  <a:pt x="126806" y="146019"/>
                  <a:pt x="126806" y="115474"/>
                </a:cubicBezTo>
                <a:close/>
                <a:moveTo>
                  <a:pt x="0" y="0"/>
                </a:moveTo>
                <a:lnTo>
                  <a:pt x="101473" y="0"/>
                </a:lnTo>
                <a:lnTo>
                  <a:pt x="101473" y="115474"/>
                </a:lnTo>
                <a:cubicBezTo>
                  <a:pt x="101473" y="146019"/>
                  <a:pt x="78866" y="171051"/>
                  <a:pt x="50736" y="170977"/>
                </a:cubicBezTo>
                <a:cubicBezTo>
                  <a:pt x="22607" y="170977"/>
                  <a:pt x="0" y="146019"/>
                  <a:pt x="0" y="115474"/>
                </a:cubicBezTo>
                <a:close/>
              </a:path>
            </a:pathLst>
          </a:custGeom>
          <a:solidFill>
            <a:schemeClr val="bg1"/>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269" name="椭圆 268"/>
          <p:cNvSpPr/>
          <p:nvPr/>
        </p:nvSpPr>
        <p:spPr>
          <a:xfrm>
            <a:off x="2488163" y="3968197"/>
            <a:ext cx="823158" cy="82315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270" name="任意多边形: 形状 269"/>
          <p:cNvSpPr/>
          <p:nvPr/>
        </p:nvSpPr>
        <p:spPr bwMode="auto">
          <a:xfrm>
            <a:off x="2722010" y="4217765"/>
            <a:ext cx="355220" cy="349698"/>
          </a:xfrm>
          <a:custGeom>
            <a:avLst/>
            <a:gdLst>
              <a:gd name="connsiteX0" fmla="*/ 446015 w 608415"/>
              <a:gd name="connsiteY0" fmla="*/ 385090 h 598959"/>
              <a:gd name="connsiteX1" fmla="*/ 429576 w 608415"/>
              <a:gd name="connsiteY1" fmla="*/ 401506 h 598959"/>
              <a:gd name="connsiteX2" fmla="*/ 429576 w 608415"/>
              <a:gd name="connsiteY2" fmla="*/ 507673 h 598959"/>
              <a:gd name="connsiteX3" fmla="*/ 446015 w 608415"/>
              <a:gd name="connsiteY3" fmla="*/ 524089 h 598959"/>
              <a:gd name="connsiteX4" fmla="*/ 462454 w 608415"/>
              <a:gd name="connsiteY4" fmla="*/ 507673 h 598959"/>
              <a:gd name="connsiteX5" fmla="*/ 462454 w 608415"/>
              <a:gd name="connsiteY5" fmla="*/ 401506 h 598959"/>
              <a:gd name="connsiteX6" fmla="*/ 446015 w 608415"/>
              <a:gd name="connsiteY6" fmla="*/ 385090 h 598959"/>
              <a:gd name="connsiteX7" fmla="*/ 304207 w 608415"/>
              <a:gd name="connsiteY7" fmla="*/ 385090 h 598959"/>
              <a:gd name="connsiteX8" fmla="*/ 287768 w 608415"/>
              <a:gd name="connsiteY8" fmla="*/ 401506 h 598959"/>
              <a:gd name="connsiteX9" fmla="*/ 287768 w 608415"/>
              <a:gd name="connsiteY9" fmla="*/ 507673 h 598959"/>
              <a:gd name="connsiteX10" fmla="*/ 304207 w 608415"/>
              <a:gd name="connsiteY10" fmla="*/ 524089 h 598959"/>
              <a:gd name="connsiteX11" fmla="*/ 320647 w 608415"/>
              <a:gd name="connsiteY11" fmla="*/ 507673 h 598959"/>
              <a:gd name="connsiteX12" fmla="*/ 320647 w 608415"/>
              <a:gd name="connsiteY12" fmla="*/ 401506 h 598959"/>
              <a:gd name="connsiteX13" fmla="*/ 304207 w 608415"/>
              <a:gd name="connsiteY13" fmla="*/ 385090 h 598959"/>
              <a:gd name="connsiteX14" fmla="*/ 162399 w 608415"/>
              <a:gd name="connsiteY14" fmla="*/ 385090 h 598959"/>
              <a:gd name="connsiteX15" fmla="*/ 145960 w 608415"/>
              <a:gd name="connsiteY15" fmla="*/ 401506 h 598959"/>
              <a:gd name="connsiteX16" fmla="*/ 145960 w 608415"/>
              <a:gd name="connsiteY16" fmla="*/ 507673 h 598959"/>
              <a:gd name="connsiteX17" fmla="*/ 162399 w 608415"/>
              <a:gd name="connsiteY17" fmla="*/ 524089 h 598959"/>
              <a:gd name="connsiteX18" fmla="*/ 178839 w 608415"/>
              <a:gd name="connsiteY18" fmla="*/ 507673 h 598959"/>
              <a:gd name="connsiteX19" fmla="*/ 178839 w 608415"/>
              <a:gd name="connsiteY19" fmla="*/ 401506 h 598959"/>
              <a:gd name="connsiteX20" fmla="*/ 162399 w 608415"/>
              <a:gd name="connsiteY20" fmla="*/ 385090 h 598959"/>
              <a:gd name="connsiteX21" fmla="*/ 35494 w 608415"/>
              <a:gd name="connsiteY21" fmla="*/ 347041 h 598959"/>
              <a:gd name="connsiteX22" fmla="*/ 572920 w 608415"/>
              <a:gd name="connsiteY22" fmla="*/ 347041 h 598959"/>
              <a:gd name="connsiteX23" fmla="*/ 572920 w 608415"/>
              <a:gd name="connsiteY23" fmla="*/ 517032 h 598959"/>
              <a:gd name="connsiteX24" fmla="*/ 490724 w 608415"/>
              <a:gd name="connsiteY24" fmla="*/ 598959 h 598959"/>
              <a:gd name="connsiteX25" fmla="*/ 117691 w 608415"/>
              <a:gd name="connsiteY25" fmla="*/ 598959 h 598959"/>
              <a:gd name="connsiteX26" fmla="*/ 35494 w 608415"/>
              <a:gd name="connsiteY26" fmla="*/ 517032 h 598959"/>
              <a:gd name="connsiteX27" fmla="*/ 233226 w 608415"/>
              <a:gd name="connsiteY27" fmla="*/ 0 h 598959"/>
              <a:gd name="connsiteX28" fmla="*/ 289305 w 608415"/>
              <a:gd name="connsiteY28" fmla="*/ 55849 h 598959"/>
              <a:gd name="connsiteX29" fmla="*/ 233226 w 608415"/>
              <a:gd name="connsiteY29" fmla="*/ 111852 h 598959"/>
              <a:gd name="connsiteX30" fmla="*/ 210948 w 608415"/>
              <a:gd name="connsiteY30" fmla="*/ 107095 h 598959"/>
              <a:gd name="connsiteX31" fmla="*/ 141042 w 608415"/>
              <a:gd name="connsiteY31" fmla="*/ 177060 h 598959"/>
              <a:gd name="connsiteX32" fmla="*/ 467374 w 608415"/>
              <a:gd name="connsiteY32" fmla="*/ 177060 h 598959"/>
              <a:gd name="connsiteX33" fmla="*/ 397467 w 608415"/>
              <a:gd name="connsiteY33" fmla="*/ 107095 h 598959"/>
              <a:gd name="connsiteX34" fmla="*/ 375189 w 608415"/>
              <a:gd name="connsiteY34" fmla="*/ 111852 h 598959"/>
              <a:gd name="connsiteX35" fmla="*/ 319111 w 608415"/>
              <a:gd name="connsiteY35" fmla="*/ 55849 h 598959"/>
              <a:gd name="connsiteX36" fmla="*/ 375189 w 608415"/>
              <a:gd name="connsiteY36" fmla="*/ 0 h 598959"/>
              <a:gd name="connsiteX37" fmla="*/ 431114 w 608415"/>
              <a:gd name="connsiteY37" fmla="*/ 55849 h 598959"/>
              <a:gd name="connsiteX38" fmla="*/ 426505 w 608415"/>
              <a:gd name="connsiteY38" fmla="*/ 78097 h 598959"/>
              <a:gd name="connsiteX39" fmla="*/ 525450 w 608415"/>
              <a:gd name="connsiteY39" fmla="*/ 177060 h 598959"/>
              <a:gd name="connsiteX40" fmla="*/ 536512 w 608415"/>
              <a:gd name="connsiteY40" fmla="*/ 177060 h 598959"/>
              <a:gd name="connsiteX41" fmla="*/ 608415 w 608415"/>
              <a:gd name="connsiteY41" fmla="*/ 248866 h 598959"/>
              <a:gd name="connsiteX42" fmla="*/ 608415 w 608415"/>
              <a:gd name="connsiteY42" fmla="*/ 252548 h 598959"/>
              <a:gd name="connsiteX43" fmla="*/ 573232 w 608415"/>
              <a:gd name="connsiteY43" fmla="*/ 314228 h 598959"/>
              <a:gd name="connsiteX44" fmla="*/ 35183 w 608415"/>
              <a:gd name="connsiteY44" fmla="*/ 314228 h 598959"/>
              <a:gd name="connsiteX45" fmla="*/ 0 w 608415"/>
              <a:gd name="connsiteY45" fmla="*/ 252548 h 598959"/>
              <a:gd name="connsiteX46" fmla="*/ 0 w 608415"/>
              <a:gd name="connsiteY46" fmla="*/ 248866 h 598959"/>
              <a:gd name="connsiteX47" fmla="*/ 71904 w 608415"/>
              <a:gd name="connsiteY47" fmla="*/ 177060 h 598959"/>
              <a:gd name="connsiteX48" fmla="*/ 82966 w 608415"/>
              <a:gd name="connsiteY48" fmla="*/ 177060 h 598959"/>
              <a:gd name="connsiteX49" fmla="*/ 181910 w 608415"/>
              <a:gd name="connsiteY49" fmla="*/ 78097 h 598959"/>
              <a:gd name="connsiteX50" fmla="*/ 177301 w 608415"/>
              <a:gd name="connsiteY50" fmla="*/ 55849 h 598959"/>
              <a:gd name="connsiteX51" fmla="*/ 233226 w 608415"/>
              <a:gd name="connsiteY51"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8415" h="598959">
                <a:moveTo>
                  <a:pt x="446015" y="385090"/>
                </a:moveTo>
                <a:cubicBezTo>
                  <a:pt x="436951" y="385090"/>
                  <a:pt x="429576" y="392300"/>
                  <a:pt x="429576" y="401506"/>
                </a:cubicBezTo>
                <a:lnTo>
                  <a:pt x="429576" y="507673"/>
                </a:lnTo>
                <a:cubicBezTo>
                  <a:pt x="429576" y="516725"/>
                  <a:pt x="436951" y="524089"/>
                  <a:pt x="446015" y="524089"/>
                </a:cubicBezTo>
                <a:cubicBezTo>
                  <a:pt x="455080" y="524089"/>
                  <a:pt x="462454" y="516725"/>
                  <a:pt x="462454" y="507673"/>
                </a:cubicBezTo>
                <a:lnTo>
                  <a:pt x="462454" y="401506"/>
                </a:lnTo>
                <a:cubicBezTo>
                  <a:pt x="462454" y="392300"/>
                  <a:pt x="455080" y="385090"/>
                  <a:pt x="446015" y="385090"/>
                </a:cubicBezTo>
                <a:close/>
                <a:moveTo>
                  <a:pt x="304207" y="385090"/>
                </a:moveTo>
                <a:cubicBezTo>
                  <a:pt x="295143" y="385090"/>
                  <a:pt x="287768" y="392300"/>
                  <a:pt x="287768" y="401506"/>
                </a:cubicBezTo>
                <a:lnTo>
                  <a:pt x="287768" y="507673"/>
                </a:lnTo>
                <a:cubicBezTo>
                  <a:pt x="287768" y="516725"/>
                  <a:pt x="295143" y="524089"/>
                  <a:pt x="304207" y="524089"/>
                </a:cubicBezTo>
                <a:cubicBezTo>
                  <a:pt x="313272" y="524089"/>
                  <a:pt x="320647" y="516725"/>
                  <a:pt x="320647" y="507673"/>
                </a:cubicBezTo>
                <a:lnTo>
                  <a:pt x="320647" y="401506"/>
                </a:lnTo>
                <a:cubicBezTo>
                  <a:pt x="320647" y="392300"/>
                  <a:pt x="313272" y="385090"/>
                  <a:pt x="304207" y="385090"/>
                </a:cubicBezTo>
                <a:close/>
                <a:moveTo>
                  <a:pt x="162399" y="385090"/>
                </a:moveTo>
                <a:cubicBezTo>
                  <a:pt x="153335" y="385090"/>
                  <a:pt x="145960" y="392300"/>
                  <a:pt x="145960" y="401506"/>
                </a:cubicBezTo>
                <a:lnTo>
                  <a:pt x="145960" y="507673"/>
                </a:lnTo>
                <a:cubicBezTo>
                  <a:pt x="145960" y="516725"/>
                  <a:pt x="153335" y="524089"/>
                  <a:pt x="162399" y="524089"/>
                </a:cubicBezTo>
                <a:cubicBezTo>
                  <a:pt x="171464" y="524089"/>
                  <a:pt x="178839" y="516725"/>
                  <a:pt x="178839" y="507673"/>
                </a:cubicBezTo>
                <a:lnTo>
                  <a:pt x="178839" y="401506"/>
                </a:lnTo>
                <a:cubicBezTo>
                  <a:pt x="178839" y="392300"/>
                  <a:pt x="171464" y="385090"/>
                  <a:pt x="162399" y="385090"/>
                </a:cubicBezTo>
                <a:close/>
                <a:moveTo>
                  <a:pt x="35494" y="347041"/>
                </a:moveTo>
                <a:lnTo>
                  <a:pt x="572920" y="347041"/>
                </a:lnTo>
                <a:lnTo>
                  <a:pt x="572920" y="517032"/>
                </a:lnTo>
                <a:cubicBezTo>
                  <a:pt x="572920" y="562291"/>
                  <a:pt x="536047" y="598959"/>
                  <a:pt x="490724" y="598959"/>
                </a:cubicBezTo>
                <a:lnTo>
                  <a:pt x="117691" y="598959"/>
                </a:lnTo>
                <a:cubicBezTo>
                  <a:pt x="72367" y="598959"/>
                  <a:pt x="35494" y="562291"/>
                  <a:pt x="35494" y="517032"/>
                </a:cubicBezTo>
                <a:close/>
                <a:moveTo>
                  <a:pt x="233226" y="0"/>
                </a:moveTo>
                <a:cubicBezTo>
                  <a:pt x="264108" y="0"/>
                  <a:pt x="289305" y="25009"/>
                  <a:pt x="289305" y="55849"/>
                </a:cubicBezTo>
                <a:cubicBezTo>
                  <a:pt x="289305" y="86689"/>
                  <a:pt x="264108" y="111852"/>
                  <a:pt x="233226" y="111852"/>
                </a:cubicBezTo>
                <a:cubicBezTo>
                  <a:pt x="225390" y="111852"/>
                  <a:pt x="217862" y="110164"/>
                  <a:pt x="210948" y="107095"/>
                </a:cubicBezTo>
                <a:lnTo>
                  <a:pt x="141042" y="177060"/>
                </a:lnTo>
                <a:lnTo>
                  <a:pt x="467374" y="177060"/>
                </a:lnTo>
                <a:lnTo>
                  <a:pt x="397467" y="107095"/>
                </a:lnTo>
                <a:cubicBezTo>
                  <a:pt x="390553" y="110164"/>
                  <a:pt x="383025" y="111852"/>
                  <a:pt x="375189" y="111852"/>
                </a:cubicBezTo>
                <a:cubicBezTo>
                  <a:pt x="344308" y="111852"/>
                  <a:pt x="319111" y="86689"/>
                  <a:pt x="319111" y="55849"/>
                </a:cubicBezTo>
                <a:cubicBezTo>
                  <a:pt x="319111" y="25009"/>
                  <a:pt x="344308" y="0"/>
                  <a:pt x="375189" y="0"/>
                </a:cubicBezTo>
                <a:cubicBezTo>
                  <a:pt x="406071" y="0"/>
                  <a:pt x="431114" y="25009"/>
                  <a:pt x="431114" y="55849"/>
                </a:cubicBezTo>
                <a:cubicBezTo>
                  <a:pt x="431114" y="63827"/>
                  <a:pt x="429424" y="71346"/>
                  <a:pt x="426505" y="78097"/>
                </a:cubicBezTo>
                <a:lnTo>
                  <a:pt x="525450" y="177060"/>
                </a:lnTo>
                <a:lnTo>
                  <a:pt x="536512" y="177060"/>
                </a:lnTo>
                <a:cubicBezTo>
                  <a:pt x="576151" y="177060"/>
                  <a:pt x="608415" y="209281"/>
                  <a:pt x="608415" y="248866"/>
                </a:cubicBezTo>
                <a:lnTo>
                  <a:pt x="608415" y="252548"/>
                </a:lnTo>
                <a:cubicBezTo>
                  <a:pt x="608415" y="278785"/>
                  <a:pt x="594280" y="301646"/>
                  <a:pt x="573232" y="314228"/>
                </a:cubicBezTo>
                <a:lnTo>
                  <a:pt x="35183" y="314228"/>
                </a:lnTo>
                <a:cubicBezTo>
                  <a:pt x="14135" y="301646"/>
                  <a:pt x="0" y="278785"/>
                  <a:pt x="0" y="252548"/>
                </a:cubicBezTo>
                <a:lnTo>
                  <a:pt x="0" y="248866"/>
                </a:lnTo>
                <a:cubicBezTo>
                  <a:pt x="0" y="209281"/>
                  <a:pt x="32264" y="177060"/>
                  <a:pt x="71904" y="177060"/>
                </a:cubicBezTo>
                <a:lnTo>
                  <a:pt x="82966" y="177060"/>
                </a:lnTo>
                <a:lnTo>
                  <a:pt x="181910" y="78097"/>
                </a:lnTo>
                <a:cubicBezTo>
                  <a:pt x="178991" y="71346"/>
                  <a:pt x="177301" y="63827"/>
                  <a:pt x="177301" y="55849"/>
                </a:cubicBezTo>
                <a:cubicBezTo>
                  <a:pt x="177301" y="25009"/>
                  <a:pt x="202344" y="0"/>
                  <a:pt x="233226" y="0"/>
                </a:cubicBezTo>
                <a:close/>
              </a:path>
            </a:pathLst>
          </a:custGeom>
          <a:solidFill>
            <a:schemeClr val="bg1"/>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267" name="椭圆 266"/>
          <p:cNvSpPr/>
          <p:nvPr/>
        </p:nvSpPr>
        <p:spPr>
          <a:xfrm>
            <a:off x="5684421" y="3968197"/>
            <a:ext cx="823158" cy="823150"/>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268" name="任意多边形: 形状 267"/>
          <p:cNvSpPr/>
          <p:nvPr/>
        </p:nvSpPr>
        <p:spPr bwMode="auto">
          <a:xfrm>
            <a:off x="5918268" y="4237140"/>
            <a:ext cx="355220" cy="310947"/>
          </a:xfrm>
          <a:custGeom>
            <a:avLst/>
            <a:gdLst>
              <a:gd name="connsiteX0" fmla="*/ 531105 w 606016"/>
              <a:gd name="connsiteY0" fmla="*/ 93210 h 530488"/>
              <a:gd name="connsiteX1" fmla="*/ 482940 w 606016"/>
              <a:gd name="connsiteY1" fmla="*/ 141027 h 530488"/>
              <a:gd name="connsiteX2" fmla="*/ 462833 w 606016"/>
              <a:gd name="connsiteY2" fmla="*/ 120854 h 530488"/>
              <a:gd name="connsiteX3" fmla="*/ 441884 w 606016"/>
              <a:gd name="connsiteY3" fmla="*/ 141681 h 530488"/>
              <a:gd name="connsiteX4" fmla="*/ 461991 w 606016"/>
              <a:gd name="connsiteY4" fmla="*/ 161854 h 530488"/>
              <a:gd name="connsiteX5" fmla="*/ 482847 w 606016"/>
              <a:gd name="connsiteY5" fmla="*/ 182773 h 530488"/>
              <a:gd name="connsiteX6" fmla="*/ 503796 w 606016"/>
              <a:gd name="connsiteY6" fmla="*/ 161947 h 530488"/>
              <a:gd name="connsiteX7" fmla="*/ 551867 w 606016"/>
              <a:gd name="connsiteY7" fmla="*/ 114130 h 530488"/>
              <a:gd name="connsiteX8" fmla="*/ 496875 w 606016"/>
              <a:gd name="connsiteY8" fmla="*/ 29050 h 530488"/>
              <a:gd name="connsiteX9" fmla="*/ 606016 w 606016"/>
              <a:gd name="connsiteY9" fmla="*/ 138039 h 530488"/>
              <a:gd name="connsiteX10" fmla="*/ 496875 w 606016"/>
              <a:gd name="connsiteY10" fmla="*/ 247027 h 530488"/>
              <a:gd name="connsiteX11" fmla="*/ 387828 w 606016"/>
              <a:gd name="connsiteY11" fmla="*/ 138039 h 530488"/>
              <a:gd name="connsiteX12" fmla="*/ 496875 w 606016"/>
              <a:gd name="connsiteY12" fmla="*/ 29050 h 530488"/>
              <a:gd name="connsiteX13" fmla="*/ 270542 w 606016"/>
              <a:gd name="connsiteY13" fmla="*/ 490 h 530488"/>
              <a:gd name="connsiteX14" fmla="*/ 280267 w 606016"/>
              <a:gd name="connsiteY14" fmla="*/ 490 h 530488"/>
              <a:gd name="connsiteX15" fmla="*/ 281764 w 606016"/>
              <a:gd name="connsiteY15" fmla="*/ 863 h 530488"/>
              <a:gd name="connsiteX16" fmla="*/ 283260 w 606016"/>
              <a:gd name="connsiteY16" fmla="*/ 1237 h 530488"/>
              <a:gd name="connsiteX17" fmla="*/ 386688 w 606016"/>
              <a:gd name="connsiteY17" fmla="*/ 32237 h 530488"/>
              <a:gd name="connsiteX18" fmla="*/ 355454 w 606016"/>
              <a:gd name="connsiteY18" fmla="*/ 79485 h 530488"/>
              <a:gd name="connsiteX19" fmla="*/ 302524 w 606016"/>
              <a:gd name="connsiteY19" fmla="*/ 63611 h 530488"/>
              <a:gd name="connsiteX20" fmla="*/ 302524 w 606016"/>
              <a:gd name="connsiteY20" fmla="*/ 467180 h 530488"/>
              <a:gd name="connsiteX21" fmla="*/ 496383 w 606016"/>
              <a:gd name="connsiteY21" fmla="*/ 408913 h 530488"/>
              <a:gd name="connsiteX22" fmla="*/ 496383 w 606016"/>
              <a:gd name="connsiteY22" fmla="*/ 291074 h 530488"/>
              <a:gd name="connsiteX23" fmla="*/ 496850 w 606016"/>
              <a:gd name="connsiteY23" fmla="*/ 291074 h 530488"/>
              <a:gd name="connsiteX24" fmla="*/ 550622 w 606016"/>
              <a:gd name="connsiteY24" fmla="*/ 281083 h 530488"/>
              <a:gd name="connsiteX25" fmla="*/ 550622 w 606016"/>
              <a:gd name="connsiteY25" fmla="*/ 428896 h 530488"/>
              <a:gd name="connsiteX26" fmla="*/ 531264 w 606016"/>
              <a:gd name="connsiteY26" fmla="*/ 454761 h 530488"/>
              <a:gd name="connsiteX27" fmla="*/ 283166 w 606016"/>
              <a:gd name="connsiteY27" fmla="*/ 529368 h 530488"/>
              <a:gd name="connsiteX28" fmla="*/ 275311 w 606016"/>
              <a:gd name="connsiteY28" fmla="*/ 530488 h 530488"/>
              <a:gd name="connsiteX29" fmla="*/ 267456 w 606016"/>
              <a:gd name="connsiteY29" fmla="*/ 529368 h 530488"/>
              <a:gd name="connsiteX30" fmla="*/ 19358 w 606016"/>
              <a:gd name="connsiteY30" fmla="*/ 454761 h 530488"/>
              <a:gd name="connsiteX31" fmla="*/ 0 w 606016"/>
              <a:gd name="connsiteY31" fmla="*/ 428896 h 530488"/>
              <a:gd name="connsiteX32" fmla="*/ 0 w 606016"/>
              <a:gd name="connsiteY32" fmla="*/ 101428 h 530488"/>
              <a:gd name="connsiteX33" fmla="*/ 19358 w 606016"/>
              <a:gd name="connsiteY33" fmla="*/ 75564 h 530488"/>
              <a:gd name="connsiteX34" fmla="*/ 41895 w 606016"/>
              <a:gd name="connsiteY34" fmla="*/ 68840 h 530488"/>
              <a:gd name="connsiteX35" fmla="*/ 95480 w 606016"/>
              <a:gd name="connsiteY35" fmla="*/ 52780 h 530488"/>
              <a:gd name="connsiteX36" fmla="*/ 95480 w 606016"/>
              <a:gd name="connsiteY36" fmla="*/ 184719 h 530488"/>
              <a:gd name="connsiteX37" fmla="*/ 156826 w 606016"/>
              <a:gd name="connsiteY37" fmla="*/ 173141 h 530488"/>
              <a:gd name="connsiteX38" fmla="*/ 156826 w 606016"/>
              <a:gd name="connsiteY38" fmla="*/ 34478 h 530488"/>
              <a:gd name="connsiteX39" fmla="*/ 212001 w 606016"/>
              <a:gd name="connsiteY39" fmla="*/ 17857 h 530488"/>
              <a:gd name="connsiteX40" fmla="*/ 267549 w 606016"/>
              <a:gd name="connsiteY40" fmla="*/ 1237 h 530488"/>
              <a:gd name="connsiteX41" fmla="*/ 269045 w 606016"/>
              <a:gd name="connsiteY41" fmla="*/ 863 h 5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16" h="530488">
                <a:moveTo>
                  <a:pt x="531105" y="93210"/>
                </a:moveTo>
                <a:lnTo>
                  <a:pt x="482940" y="141027"/>
                </a:lnTo>
                <a:lnTo>
                  <a:pt x="462833" y="120854"/>
                </a:lnTo>
                <a:lnTo>
                  <a:pt x="441884" y="141681"/>
                </a:lnTo>
                <a:lnTo>
                  <a:pt x="461991" y="161854"/>
                </a:lnTo>
                <a:lnTo>
                  <a:pt x="482847" y="182773"/>
                </a:lnTo>
                <a:lnTo>
                  <a:pt x="503796" y="161947"/>
                </a:lnTo>
                <a:lnTo>
                  <a:pt x="551867" y="114130"/>
                </a:lnTo>
                <a:close/>
                <a:moveTo>
                  <a:pt x="496875" y="29050"/>
                </a:moveTo>
                <a:cubicBezTo>
                  <a:pt x="557104" y="29050"/>
                  <a:pt x="606016" y="77894"/>
                  <a:pt x="606016" y="138039"/>
                </a:cubicBezTo>
                <a:cubicBezTo>
                  <a:pt x="606016" y="198183"/>
                  <a:pt x="557104" y="247027"/>
                  <a:pt x="496875" y="247027"/>
                </a:cubicBezTo>
                <a:cubicBezTo>
                  <a:pt x="436647" y="247027"/>
                  <a:pt x="387828" y="198276"/>
                  <a:pt x="387828" y="138039"/>
                </a:cubicBezTo>
                <a:cubicBezTo>
                  <a:pt x="387828" y="77894"/>
                  <a:pt x="436553" y="29050"/>
                  <a:pt x="496875" y="29050"/>
                </a:cubicBezTo>
                <a:close/>
                <a:moveTo>
                  <a:pt x="270542" y="490"/>
                </a:moveTo>
                <a:cubicBezTo>
                  <a:pt x="273815" y="-164"/>
                  <a:pt x="277088" y="-164"/>
                  <a:pt x="280267" y="490"/>
                </a:cubicBezTo>
                <a:lnTo>
                  <a:pt x="281764" y="863"/>
                </a:lnTo>
                <a:lnTo>
                  <a:pt x="283260" y="1237"/>
                </a:lnTo>
                <a:lnTo>
                  <a:pt x="386688" y="32237"/>
                </a:lnTo>
                <a:cubicBezTo>
                  <a:pt x="373596" y="45870"/>
                  <a:pt x="362842" y="61837"/>
                  <a:pt x="355454" y="79485"/>
                </a:cubicBezTo>
                <a:lnTo>
                  <a:pt x="302524" y="63611"/>
                </a:lnTo>
                <a:lnTo>
                  <a:pt x="302524" y="467180"/>
                </a:lnTo>
                <a:lnTo>
                  <a:pt x="496383" y="408913"/>
                </a:lnTo>
                <a:lnTo>
                  <a:pt x="496383" y="291074"/>
                </a:lnTo>
                <a:lnTo>
                  <a:pt x="496850" y="291074"/>
                </a:lnTo>
                <a:cubicBezTo>
                  <a:pt x="515834" y="291074"/>
                  <a:pt x="533883" y="287432"/>
                  <a:pt x="550622" y="281083"/>
                </a:cubicBezTo>
                <a:lnTo>
                  <a:pt x="550622" y="428896"/>
                </a:lnTo>
                <a:cubicBezTo>
                  <a:pt x="550622" y="440848"/>
                  <a:pt x="542767" y="451306"/>
                  <a:pt x="531264" y="454761"/>
                </a:cubicBezTo>
                <a:lnTo>
                  <a:pt x="283166" y="529368"/>
                </a:lnTo>
                <a:cubicBezTo>
                  <a:pt x="280548" y="530115"/>
                  <a:pt x="277929" y="530488"/>
                  <a:pt x="275311" y="530488"/>
                </a:cubicBezTo>
                <a:cubicBezTo>
                  <a:pt x="272693" y="530488"/>
                  <a:pt x="269981" y="530115"/>
                  <a:pt x="267456" y="529368"/>
                </a:cubicBezTo>
                <a:lnTo>
                  <a:pt x="19358" y="454761"/>
                </a:lnTo>
                <a:cubicBezTo>
                  <a:pt x="7855" y="451399"/>
                  <a:pt x="0" y="440848"/>
                  <a:pt x="0" y="428896"/>
                </a:cubicBezTo>
                <a:lnTo>
                  <a:pt x="0" y="101428"/>
                </a:lnTo>
                <a:cubicBezTo>
                  <a:pt x="0" y="89476"/>
                  <a:pt x="7855" y="79018"/>
                  <a:pt x="19358" y="75564"/>
                </a:cubicBezTo>
                <a:lnTo>
                  <a:pt x="41895" y="68840"/>
                </a:lnTo>
                <a:lnTo>
                  <a:pt x="95480" y="52780"/>
                </a:lnTo>
                <a:lnTo>
                  <a:pt x="95480" y="184719"/>
                </a:lnTo>
                <a:lnTo>
                  <a:pt x="156826" y="173141"/>
                </a:lnTo>
                <a:lnTo>
                  <a:pt x="156826" y="34478"/>
                </a:lnTo>
                <a:lnTo>
                  <a:pt x="212001" y="17857"/>
                </a:lnTo>
                <a:lnTo>
                  <a:pt x="267549" y="1237"/>
                </a:lnTo>
                <a:cubicBezTo>
                  <a:pt x="268110" y="956"/>
                  <a:pt x="268578" y="956"/>
                  <a:pt x="269045" y="863"/>
                </a:cubicBezTo>
                <a:close/>
              </a:path>
            </a:pathLst>
          </a:custGeom>
          <a:solidFill>
            <a:schemeClr val="bg1"/>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265" name="椭圆 264"/>
          <p:cNvSpPr/>
          <p:nvPr/>
        </p:nvSpPr>
        <p:spPr>
          <a:xfrm>
            <a:off x="8880679" y="3968197"/>
            <a:ext cx="823158" cy="82315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266" name="任意多边形: 形状 265"/>
          <p:cNvSpPr/>
          <p:nvPr/>
        </p:nvSpPr>
        <p:spPr bwMode="auto">
          <a:xfrm>
            <a:off x="9114527" y="4220876"/>
            <a:ext cx="355220" cy="343479"/>
          </a:xfrm>
          <a:custGeom>
            <a:avLst/>
            <a:gdLst>
              <a:gd name="T0" fmla="*/ 188 w 188"/>
              <a:gd name="T1" fmla="*/ 69 h 183"/>
              <a:gd name="T2" fmla="*/ 188 w 188"/>
              <a:gd name="T3" fmla="*/ 0 h 183"/>
              <a:gd name="T4" fmla="*/ 119 w 188"/>
              <a:gd name="T5" fmla="*/ 0 h 183"/>
              <a:gd name="T6" fmla="*/ 119 w 188"/>
              <a:gd name="T7" fmla="*/ 32 h 183"/>
              <a:gd name="T8" fmla="*/ 69 w 188"/>
              <a:gd name="T9" fmla="*/ 63 h 183"/>
              <a:gd name="T10" fmla="*/ 69 w 188"/>
              <a:gd name="T11" fmla="*/ 52 h 183"/>
              <a:gd name="T12" fmla="*/ 0 w 188"/>
              <a:gd name="T13" fmla="*/ 52 h 183"/>
              <a:gd name="T14" fmla="*/ 0 w 188"/>
              <a:gd name="T15" fmla="*/ 121 h 183"/>
              <a:gd name="T16" fmla="*/ 69 w 188"/>
              <a:gd name="T17" fmla="*/ 121 h 183"/>
              <a:gd name="T18" fmla="*/ 69 w 188"/>
              <a:gd name="T19" fmla="*/ 108 h 183"/>
              <a:gd name="T20" fmla="*/ 119 w 188"/>
              <a:gd name="T21" fmla="*/ 146 h 183"/>
              <a:gd name="T22" fmla="*/ 119 w 188"/>
              <a:gd name="T23" fmla="*/ 183 h 183"/>
              <a:gd name="T24" fmla="*/ 188 w 188"/>
              <a:gd name="T25" fmla="*/ 183 h 183"/>
              <a:gd name="T26" fmla="*/ 188 w 188"/>
              <a:gd name="T27" fmla="*/ 115 h 183"/>
              <a:gd name="T28" fmla="*/ 119 w 188"/>
              <a:gd name="T29" fmla="*/ 115 h 183"/>
              <a:gd name="T30" fmla="*/ 119 w 188"/>
              <a:gd name="T31" fmla="*/ 131 h 183"/>
              <a:gd name="T32" fmla="*/ 69 w 188"/>
              <a:gd name="T33" fmla="*/ 93 h 183"/>
              <a:gd name="T34" fmla="*/ 69 w 188"/>
              <a:gd name="T35" fmla="*/ 77 h 183"/>
              <a:gd name="T36" fmla="*/ 119 w 188"/>
              <a:gd name="T37" fmla="*/ 46 h 183"/>
              <a:gd name="T38" fmla="*/ 119 w 188"/>
              <a:gd name="T39" fmla="*/ 69 h 183"/>
              <a:gd name="T40" fmla="*/ 188 w 188"/>
              <a:gd name="T41"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 h="183">
                <a:moveTo>
                  <a:pt x="188" y="69"/>
                </a:moveTo>
                <a:lnTo>
                  <a:pt x="188" y="0"/>
                </a:lnTo>
                <a:lnTo>
                  <a:pt x="119" y="0"/>
                </a:lnTo>
                <a:lnTo>
                  <a:pt x="119" y="32"/>
                </a:lnTo>
                <a:lnTo>
                  <a:pt x="69" y="63"/>
                </a:lnTo>
                <a:lnTo>
                  <a:pt x="69" y="52"/>
                </a:lnTo>
                <a:lnTo>
                  <a:pt x="0" y="52"/>
                </a:lnTo>
                <a:lnTo>
                  <a:pt x="0" y="121"/>
                </a:lnTo>
                <a:lnTo>
                  <a:pt x="69" y="121"/>
                </a:lnTo>
                <a:lnTo>
                  <a:pt x="69" y="108"/>
                </a:lnTo>
                <a:lnTo>
                  <a:pt x="119" y="146"/>
                </a:lnTo>
                <a:lnTo>
                  <a:pt x="119" y="183"/>
                </a:lnTo>
                <a:lnTo>
                  <a:pt x="188" y="183"/>
                </a:lnTo>
                <a:lnTo>
                  <a:pt x="188" y="115"/>
                </a:lnTo>
                <a:lnTo>
                  <a:pt x="119" y="115"/>
                </a:lnTo>
                <a:lnTo>
                  <a:pt x="119" y="131"/>
                </a:lnTo>
                <a:lnTo>
                  <a:pt x="69" y="93"/>
                </a:lnTo>
                <a:lnTo>
                  <a:pt x="69" y="77"/>
                </a:lnTo>
                <a:lnTo>
                  <a:pt x="119" y="46"/>
                </a:lnTo>
                <a:lnTo>
                  <a:pt x="119" y="69"/>
                </a:lnTo>
                <a:lnTo>
                  <a:pt x="188" y="69"/>
                </a:lnTo>
                <a:close/>
              </a:path>
            </a:pathLst>
          </a:custGeom>
          <a:solidFill>
            <a:schemeClr val="bg1"/>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259" name="椭圆 258"/>
          <p:cNvSpPr/>
          <p:nvPr/>
        </p:nvSpPr>
        <p:spPr>
          <a:xfrm rot="16200000" flipH="1">
            <a:off x="7567696" y="4283218"/>
            <a:ext cx="232670" cy="232722"/>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b="1" dirty="0">
              <a:solidFill>
                <a:schemeClr val="accent6"/>
              </a:solidFill>
              <a:cs typeface="+mn-ea"/>
              <a:sym typeface="+mn-lt"/>
            </a:endParaRPr>
          </a:p>
        </p:txBody>
      </p:sp>
      <p:sp>
        <p:nvSpPr>
          <p:cNvPr id="260" name="流程图: 摘录 259"/>
          <p:cNvSpPr/>
          <p:nvPr/>
        </p:nvSpPr>
        <p:spPr>
          <a:xfrm rot="16200000" flipH="1">
            <a:off x="7620000" y="4309110"/>
            <a:ext cx="102235" cy="187960"/>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55" name="矩形 254"/>
          <p:cNvSpPr/>
          <p:nvPr/>
        </p:nvSpPr>
        <p:spPr bwMode="auto">
          <a:xfrm>
            <a:off x="1387956" y="1097432"/>
            <a:ext cx="2032570" cy="363626"/>
          </a:xfrm>
          <a:prstGeom prst="rect">
            <a:avLst/>
          </a:prstGeom>
          <a:noFill/>
          <a:ln w="28575" algn="ctr">
            <a:noFill/>
            <a:round/>
          </a:ln>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20000"/>
              </a:lnSpc>
            </a:pPr>
            <a:r>
              <a:rPr lang="en-US" altLang="zh-CN" sz="1600" b="1" dirty="0">
                <a:cs typeface="+mn-ea"/>
                <a:sym typeface="+mn-lt"/>
              </a:rPr>
              <a:t>1984</a:t>
            </a:r>
            <a:r>
              <a:rPr lang="zh-CN" altLang="en-US" sz="1600" b="1" dirty="0">
                <a:cs typeface="+mn-ea"/>
                <a:sym typeface="+mn-lt"/>
              </a:rPr>
              <a:t>年</a:t>
            </a:r>
            <a:endParaRPr lang="en-US" altLang="zh-CN" sz="1600" b="1" dirty="0">
              <a:cs typeface="+mn-ea"/>
              <a:sym typeface="+mn-lt"/>
            </a:endParaRPr>
          </a:p>
        </p:txBody>
      </p:sp>
      <p:sp>
        <p:nvSpPr>
          <p:cNvPr id="256" name="矩形 255"/>
          <p:cNvSpPr/>
          <p:nvPr/>
        </p:nvSpPr>
        <p:spPr>
          <a:xfrm>
            <a:off x="1528497" y="1351877"/>
            <a:ext cx="2803721" cy="8247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zh-CN" altLang="en-US" sz="1100" dirty="0">
                <a:solidFill>
                  <a:schemeClr val="tx1"/>
                </a:solidFill>
                <a:cs typeface="+mn-ea"/>
                <a:sym typeface="+mn-lt"/>
              </a:rPr>
              <a:t>         随着改革开放的春风迎面而来，江苏无锡成立了一家公私联营厂，取名为：上海无线电三厂无锡美多无线电分厂。</a:t>
            </a:r>
            <a:endParaRPr lang="en-US" altLang="zh-CN" sz="1100" dirty="0">
              <a:solidFill>
                <a:schemeClr val="tx1"/>
              </a:solidFill>
              <a:cs typeface="+mn-ea"/>
              <a:sym typeface="+mn-lt"/>
            </a:endParaRPr>
          </a:p>
        </p:txBody>
      </p:sp>
      <p:sp>
        <p:nvSpPr>
          <p:cNvPr id="253" name="矩形 252"/>
          <p:cNvSpPr/>
          <p:nvPr/>
        </p:nvSpPr>
        <p:spPr bwMode="auto">
          <a:xfrm>
            <a:off x="5255541" y="1076651"/>
            <a:ext cx="1631626" cy="363626"/>
          </a:xfrm>
          <a:prstGeom prst="rect">
            <a:avLst/>
          </a:prstGeom>
          <a:noFill/>
          <a:ln w="28575" algn="ctr">
            <a:noFill/>
            <a:round/>
          </a:ln>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20000"/>
              </a:lnSpc>
            </a:pPr>
            <a:r>
              <a:rPr lang="en-US" altLang="zh-CN" sz="1600" b="1" dirty="0">
                <a:cs typeface="+mn-ea"/>
                <a:sym typeface="+mn-lt"/>
              </a:rPr>
              <a:t>1984</a:t>
            </a:r>
            <a:r>
              <a:rPr lang="zh-CN" altLang="en-US" sz="1600" b="1" dirty="0">
                <a:cs typeface="+mn-ea"/>
                <a:sym typeface="+mn-lt"/>
              </a:rPr>
              <a:t>年</a:t>
            </a:r>
            <a:r>
              <a:rPr lang="en-US" altLang="zh-CN" sz="1600" b="1" dirty="0">
                <a:cs typeface="+mn-ea"/>
                <a:sym typeface="+mn-lt"/>
              </a:rPr>
              <a:t>-1990</a:t>
            </a:r>
            <a:r>
              <a:rPr lang="zh-CN" altLang="en-US" sz="1600" b="1" dirty="0">
                <a:cs typeface="+mn-ea"/>
                <a:sym typeface="+mn-lt"/>
              </a:rPr>
              <a:t>年</a:t>
            </a:r>
            <a:endParaRPr lang="en-US" altLang="zh-CN" sz="1600" b="1" dirty="0">
              <a:cs typeface="+mn-ea"/>
              <a:sym typeface="+mn-lt"/>
            </a:endParaRPr>
          </a:p>
        </p:txBody>
      </p:sp>
      <p:sp>
        <p:nvSpPr>
          <p:cNvPr id="254" name="矩形 253"/>
          <p:cNvSpPr/>
          <p:nvPr/>
        </p:nvSpPr>
        <p:spPr>
          <a:xfrm>
            <a:off x="5078730" y="1344295"/>
            <a:ext cx="2152650" cy="1106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altLang="zh-CN" sz="1100" dirty="0">
                <a:solidFill>
                  <a:schemeClr val="tx1"/>
                </a:solidFill>
                <a:cs typeface="+mn-ea"/>
                <a:sym typeface="+mn-lt"/>
              </a:rPr>
              <a:t>    </a:t>
            </a:r>
            <a:r>
              <a:rPr lang="zh-CN" altLang="en-US" sz="1100" dirty="0">
                <a:solidFill>
                  <a:schemeClr val="tx1"/>
                </a:solidFill>
                <a:cs typeface="+mn-ea"/>
                <a:sym typeface="+mn-lt"/>
              </a:rPr>
              <a:t> 生产美多牌电视发射机、调频发射机、收录机，电视差转机、春雷牌收录机的配套加工、和春雷牌电视差转机的生产</a:t>
            </a:r>
            <a:endParaRPr lang="en-US" altLang="zh-CN" sz="1100" dirty="0">
              <a:solidFill>
                <a:schemeClr val="tx1"/>
              </a:solidFill>
              <a:cs typeface="+mn-ea"/>
              <a:sym typeface="+mn-lt"/>
            </a:endParaRPr>
          </a:p>
        </p:txBody>
      </p:sp>
      <p:sp>
        <p:nvSpPr>
          <p:cNvPr id="251" name="矩形 250"/>
          <p:cNvSpPr/>
          <p:nvPr/>
        </p:nvSpPr>
        <p:spPr bwMode="auto">
          <a:xfrm>
            <a:off x="8517579" y="1071397"/>
            <a:ext cx="1547964" cy="363626"/>
          </a:xfrm>
          <a:prstGeom prst="rect">
            <a:avLst/>
          </a:prstGeom>
          <a:noFill/>
          <a:ln w="28575" algn="ctr">
            <a:noFill/>
            <a:round/>
          </a:ln>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20000"/>
              </a:lnSpc>
            </a:pPr>
            <a:r>
              <a:rPr lang="en-US" altLang="zh-CN" sz="1600" b="1" dirty="0">
                <a:cs typeface="+mn-ea"/>
                <a:sym typeface="+mn-lt"/>
              </a:rPr>
              <a:t>1991-1992</a:t>
            </a:r>
            <a:r>
              <a:rPr lang="zh-CN" altLang="en-US" sz="1600" b="1" dirty="0">
                <a:cs typeface="+mn-ea"/>
                <a:sym typeface="+mn-lt"/>
              </a:rPr>
              <a:t>年</a:t>
            </a:r>
            <a:endParaRPr lang="en-US" altLang="zh-CN" sz="1600" b="1" dirty="0">
              <a:cs typeface="+mn-ea"/>
              <a:sym typeface="+mn-lt"/>
            </a:endParaRPr>
          </a:p>
        </p:txBody>
      </p:sp>
      <p:sp>
        <p:nvSpPr>
          <p:cNvPr id="252" name="矩形 251"/>
          <p:cNvSpPr/>
          <p:nvPr/>
        </p:nvSpPr>
        <p:spPr>
          <a:xfrm>
            <a:off x="7503813" y="1335228"/>
            <a:ext cx="3576647" cy="8247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zh-CN" altLang="en-US" sz="1100" dirty="0">
                <a:solidFill>
                  <a:schemeClr val="tx1"/>
                </a:solidFill>
                <a:cs typeface="+mn-ea"/>
                <a:sym typeface="+mn-lt"/>
              </a:rPr>
              <a:t>      伴随着改革开放的步伐加快，我厂变更了企业性质，从联营转为民营，更名为：无锡市华立广播电视设备有限公司，并注册了华立牌商标。</a:t>
            </a:r>
            <a:endParaRPr lang="en-US" altLang="zh-CN" sz="1100" dirty="0">
              <a:solidFill>
                <a:schemeClr val="tx1"/>
              </a:solidFill>
              <a:cs typeface="+mn-ea"/>
              <a:sym typeface="+mn-lt"/>
            </a:endParaRPr>
          </a:p>
        </p:txBody>
      </p:sp>
      <p:sp>
        <p:nvSpPr>
          <p:cNvPr id="249" name="矩形 248"/>
          <p:cNvSpPr/>
          <p:nvPr/>
        </p:nvSpPr>
        <p:spPr bwMode="auto">
          <a:xfrm>
            <a:off x="8480085" y="4693616"/>
            <a:ext cx="1585458" cy="363626"/>
          </a:xfrm>
          <a:prstGeom prst="rect">
            <a:avLst/>
          </a:prstGeom>
          <a:noFill/>
          <a:ln w="28575" algn="ctr">
            <a:noFill/>
            <a:round/>
          </a:ln>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20000"/>
              </a:lnSpc>
            </a:pPr>
            <a:r>
              <a:rPr lang="en-US" altLang="zh-CN" sz="1600" b="1" dirty="0">
                <a:cs typeface="+mn-ea"/>
                <a:sym typeface="+mn-lt"/>
              </a:rPr>
              <a:t>1992</a:t>
            </a:r>
            <a:r>
              <a:rPr lang="zh-CN" altLang="en-US" sz="1600" b="1" dirty="0">
                <a:cs typeface="+mn-ea"/>
                <a:sym typeface="+mn-lt"/>
              </a:rPr>
              <a:t>年</a:t>
            </a:r>
            <a:r>
              <a:rPr lang="en-US" altLang="zh-CN" sz="1600" b="1" dirty="0">
                <a:cs typeface="+mn-ea"/>
                <a:sym typeface="+mn-lt"/>
              </a:rPr>
              <a:t>-2000</a:t>
            </a:r>
            <a:r>
              <a:rPr lang="zh-CN" altLang="en-US" sz="1600" b="1" dirty="0">
                <a:cs typeface="+mn-ea"/>
                <a:sym typeface="+mn-lt"/>
              </a:rPr>
              <a:t>年</a:t>
            </a:r>
            <a:endParaRPr lang="en-US" altLang="zh-CN" sz="1600" b="1" dirty="0">
              <a:cs typeface="+mn-ea"/>
              <a:sym typeface="+mn-lt"/>
            </a:endParaRPr>
          </a:p>
        </p:txBody>
      </p:sp>
      <p:sp>
        <p:nvSpPr>
          <p:cNvPr id="250" name="矩形 249"/>
          <p:cNvSpPr/>
          <p:nvPr/>
        </p:nvSpPr>
        <p:spPr>
          <a:xfrm>
            <a:off x="7832137" y="5105191"/>
            <a:ext cx="2919997" cy="13326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zh-CN" altLang="en-US" sz="1100" dirty="0">
                <a:solidFill>
                  <a:schemeClr val="tx1"/>
                </a:solidFill>
                <a:cs typeface="+mn-ea"/>
                <a:sym typeface="+mn-lt"/>
              </a:rPr>
              <a:t>       华立牌的小功率调频发射机、电视发射机遍布祖国大江南北，拥有极高的市场占有率，并在</a:t>
            </a:r>
            <a:r>
              <a:rPr lang="en-US" altLang="zh-CN" sz="1100" dirty="0">
                <a:solidFill>
                  <a:schemeClr val="tx1"/>
                </a:solidFill>
                <a:cs typeface="+mn-ea"/>
                <a:sym typeface="+mn-lt"/>
              </a:rPr>
              <a:t>2000</a:t>
            </a:r>
            <a:r>
              <a:rPr lang="zh-CN" altLang="en-US" sz="1100" dirty="0">
                <a:solidFill>
                  <a:schemeClr val="tx1"/>
                </a:solidFill>
                <a:cs typeface="+mn-ea"/>
                <a:sym typeface="+mn-lt"/>
              </a:rPr>
              <a:t>年更名为：无锡市华康广播电视设备厂，企业性质变更为个人独资企业并沿用了华立牌商标。</a:t>
            </a:r>
            <a:endParaRPr lang="en-US" altLang="zh-CN" sz="1100" dirty="0">
              <a:solidFill>
                <a:schemeClr val="tx1"/>
              </a:solidFill>
              <a:cs typeface="+mn-ea"/>
              <a:sym typeface="+mn-lt"/>
            </a:endParaRPr>
          </a:p>
        </p:txBody>
      </p:sp>
      <p:sp>
        <p:nvSpPr>
          <p:cNvPr id="247" name="矩形 246"/>
          <p:cNvSpPr/>
          <p:nvPr/>
        </p:nvSpPr>
        <p:spPr bwMode="auto">
          <a:xfrm>
            <a:off x="4833755" y="4716687"/>
            <a:ext cx="2032570" cy="363626"/>
          </a:xfrm>
          <a:prstGeom prst="rect">
            <a:avLst/>
          </a:prstGeom>
          <a:noFill/>
          <a:ln w="28575" algn="ctr">
            <a:noFill/>
            <a:round/>
          </a:ln>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20000"/>
              </a:lnSpc>
            </a:pPr>
            <a:r>
              <a:rPr lang="en-US" altLang="zh-CN" sz="1600" b="1" dirty="0">
                <a:cs typeface="+mn-ea"/>
                <a:sym typeface="+mn-lt"/>
              </a:rPr>
              <a:t>2000</a:t>
            </a:r>
            <a:r>
              <a:rPr lang="zh-CN" altLang="en-US" sz="1600" b="1" dirty="0">
                <a:cs typeface="+mn-ea"/>
                <a:sym typeface="+mn-lt"/>
              </a:rPr>
              <a:t>年</a:t>
            </a:r>
            <a:r>
              <a:rPr lang="en-US" altLang="zh-CN" sz="1600" b="1" dirty="0">
                <a:cs typeface="+mn-ea"/>
                <a:sym typeface="+mn-lt"/>
              </a:rPr>
              <a:t>-2018</a:t>
            </a:r>
            <a:r>
              <a:rPr lang="zh-CN" altLang="en-US" sz="1600" b="1" dirty="0">
                <a:cs typeface="+mn-ea"/>
                <a:sym typeface="+mn-lt"/>
              </a:rPr>
              <a:t>年</a:t>
            </a:r>
            <a:endParaRPr lang="en-US" altLang="zh-CN" sz="1600" b="1" dirty="0">
              <a:cs typeface="+mn-ea"/>
              <a:sym typeface="+mn-lt"/>
            </a:endParaRPr>
          </a:p>
        </p:txBody>
      </p:sp>
      <p:sp>
        <p:nvSpPr>
          <p:cNvPr id="248" name="矩形 247"/>
          <p:cNvSpPr/>
          <p:nvPr/>
        </p:nvSpPr>
        <p:spPr>
          <a:xfrm>
            <a:off x="4410650" y="5097161"/>
            <a:ext cx="3369112" cy="13326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zh-CN" altLang="en-US" sz="1100" dirty="0">
                <a:solidFill>
                  <a:schemeClr val="tx1"/>
                </a:solidFill>
                <a:cs typeface="+mn-ea"/>
                <a:sym typeface="+mn-lt"/>
              </a:rPr>
              <a:t> 进入新世纪，我厂大力投入研发，逐步使我厂拥有四大系列产品：</a:t>
            </a:r>
            <a:r>
              <a:rPr lang="en-US" altLang="zh-CN" sz="1100" dirty="0">
                <a:solidFill>
                  <a:schemeClr val="tx1"/>
                </a:solidFill>
                <a:cs typeface="+mn-ea"/>
                <a:sym typeface="+mn-lt"/>
              </a:rPr>
              <a:t>1.</a:t>
            </a:r>
            <a:r>
              <a:rPr lang="zh-CN" altLang="en-US" sz="1100" dirty="0">
                <a:solidFill>
                  <a:schemeClr val="tx1"/>
                </a:solidFill>
                <a:cs typeface="+mn-ea"/>
                <a:sym typeface="+mn-lt"/>
              </a:rPr>
              <a:t>发射机系列，</a:t>
            </a:r>
            <a:r>
              <a:rPr lang="en-US" altLang="zh-CN" sz="1100" dirty="0">
                <a:solidFill>
                  <a:schemeClr val="tx1"/>
                </a:solidFill>
                <a:cs typeface="+mn-ea"/>
                <a:sym typeface="+mn-lt"/>
              </a:rPr>
              <a:t>2.</a:t>
            </a:r>
            <a:r>
              <a:rPr lang="zh-CN" altLang="en-US" sz="1100" dirty="0">
                <a:solidFill>
                  <a:schemeClr val="tx1"/>
                </a:solidFill>
                <a:cs typeface="+mn-ea"/>
                <a:sym typeface="+mn-lt"/>
              </a:rPr>
              <a:t>接收机系列，</a:t>
            </a:r>
            <a:r>
              <a:rPr lang="en-US" altLang="zh-CN" sz="1100" dirty="0">
                <a:solidFill>
                  <a:schemeClr val="tx1"/>
                </a:solidFill>
                <a:cs typeface="+mn-ea"/>
                <a:sym typeface="+mn-lt"/>
              </a:rPr>
              <a:t>3.</a:t>
            </a:r>
            <a:r>
              <a:rPr lang="zh-CN" altLang="en-US" sz="1100" dirty="0">
                <a:solidFill>
                  <a:schemeClr val="tx1"/>
                </a:solidFill>
                <a:cs typeface="+mn-ea"/>
                <a:sym typeface="+mn-lt"/>
              </a:rPr>
              <a:t>发射天馈系列，</a:t>
            </a:r>
            <a:r>
              <a:rPr lang="en-US" altLang="zh-CN" sz="1100" dirty="0">
                <a:solidFill>
                  <a:schemeClr val="tx1"/>
                </a:solidFill>
                <a:cs typeface="+mn-ea"/>
                <a:sym typeface="+mn-lt"/>
              </a:rPr>
              <a:t>4.</a:t>
            </a:r>
            <a:r>
              <a:rPr lang="zh-CN" altLang="en-US" sz="1100" dirty="0">
                <a:solidFill>
                  <a:schemeClr val="tx1"/>
                </a:solidFill>
                <a:cs typeface="+mn-ea"/>
                <a:sym typeface="+mn-lt"/>
              </a:rPr>
              <a:t>应急广播系列，在国家级，省级，地市级，县级广电局及台站多次中标，并得到一致好评。</a:t>
            </a:r>
            <a:endParaRPr lang="en-US" altLang="zh-CN" sz="1100" dirty="0">
              <a:solidFill>
                <a:schemeClr val="tx1"/>
              </a:solidFill>
              <a:cs typeface="+mn-ea"/>
              <a:sym typeface="+mn-lt"/>
            </a:endParaRPr>
          </a:p>
        </p:txBody>
      </p:sp>
      <p:sp>
        <p:nvSpPr>
          <p:cNvPr id="245" name="矩形 244"/>
          <p:cNvSpPr/>
          <p:nvPr/>
        </p:nvSpPr>
        <p:spPr bwMode="auto">
          <a:xfrm>
            <a:off x="1958935" y="4687355"/>
            <a:ext cx="1531283" cy="363626"/>
          </a:xfrm>
          <a:prstGeom prst="rect">
            <a:avLst/>
          </a:prstGeom>
          <a:noFill/>
          <a:ln w="28575" algn="ctr">
            <a:noFill/>
            <a:round/>
          </a:ln>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20000"/>
              </a:lnSpc>
            </a:pPr>
            <a:r>
              <a:rPr lang="en-US" altLang="zh-CN" sz="1600" b="1" dirty="0">
                <a:cs typeface="+mn-ea"/>
                <a:sym typeface="+mn-lt"/>
              </a:rPr>
              <a:t>2018</a:t>
            </a:r>
            <a:r>
              <a:rPr lang="zh-CN" altLang="en-US" sz="1600" b="1" dirty="0">
                <a:cs typeface="+mn-ea"/>
                <a:sym typeface="+mn-lt"/>
              </a:rPr>
              <a:t>年</a:t>
            </a:r>
            <a:r>
              <a:rPr lang="en-US" altLang="zh-CN" sz="1600" b="1" dirty="0">
                <a:cs typeface="+mn-ea"/>
                <a:sym typeface="+mn-lt"/>
              </a:rPr>
              <a:t>-</a:t>
            </a:r>
            <a:r>
              <a:rPr lang="zh-CN" altLang="en-US" sz="1600" b="1" dirty="0">
                <a:cs typeface="+mn-ea"/>
                <a:sym typeface="+mn-lt"/>
              </a:rPr>
              <a:t>至今</a:t>
            </a:r>
            <a:endParaRPr lang="en-US" altLang="zh-CN" sz="1600" b="1" dirty="0">
              <a:cs typeface="+mn-ea"/>
              <a:sym typeface="+mn-lt"/>
            </a:endParaRPr>
          </a:p>
        </p:txBody>
      </p:sp>
      <p:sp>
        <p:nvSpPr>
          <p:cNvPr id="246" name="矩形 245"/>
          <p:cNvSpPr/>
          <p:nvPr/>
        </p:nvSpPr>
        <p:spPr>
          <a:xfrm>
            <a:off x="1183796" y="5098930"/>
            <a:ext cx="3178483" cy="10786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zh-CN" altLang="en-US" sz="1100" dirty="0">
                <a:solidFill>
                  <a:schemeClr val="tx1"/>
                </a:solidFill>
                <a:cs typeface="+mn-ea"/>
                <a:sym typeface="+mn-lt"/>
              </a:rPr>
              <a:t>       我厂参与了国家大科学装置建设，与高能物理研究所，近代物理研究所，上海高等研究院，武汉大学等陆续展开了合作，并研发了多款功率源及激励源产品，各项指标均达到国内领先水平。</a:t>
            </a:r>
            <a:endParaRPr lang="en-US" altLang="zh-CN" sz="1100" dirty="0">
              <a:solidFill>
                <a:schemeClr val="tx1"/>
              </a:solidFill>
              <a:cs typeface="+mn-ea"/>
              <a:sym typeface="+mn-lt"/>
            </a:endParaRPr>
          </a:p>
        </p:txBody>
      </p:sp>
      <p:sp>
        <p:nvSpPr>
          <p:cNvPr id="3" name="椭圆 2"/>
          <p:cNvSpPr/>
          <p:nvPr>
            <p:custDataLst>
              <p:tags r:id="rId1"/>
            </p:custDataLst>
          </p:nvPr>
        </p:nvSpPr>
        <p:spPr>
          <a:xfrm rot="5400000" flipH="1">
            <a:off x="7567696" y="2709688"/>
            <a:ext cx="232670" cy="232722"/>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b="1" dirty="0">
              <a:solidFill>
                <a:schemeClr val="accent6"/>
              </a:solidFill>
              <a:cs typeface="+mn-ea"/>
              <a:sym typeface="+mn-lt"/>
            </a:endParaRPr>
          </a:p>
        </p:txBody>
      </p:sp>
      <p:sp>
        <p:nvSpPr>
          <p:cNvPr id="4" name="流程图: 摘录 3"/>
          <p:cNvSpPr/>
          <p:nvPr>
            <p:custDataLst>
              <p:tags r:id="rId2"/>
            </p:custDataLst>
          </p:nvPr>
        </p:nvSpPr>
        <p:spPr>
          <a:xfrm rot="5400000" flipH="1">
            <a:off x="7642860" y="2735580"/>
            <a:ext cx="102235" cy="187960"/>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 name="椭圆 4"/>
          <p:cNvSpPr/>
          <p:nvPr>
            <p:custDataLst>
              <p:tags r:id="rId3"/>
            </p:custDataLst>
          </p:nvPr>
        </p:nvSpPr>
        <p:spPr>
          <a:xfrm rot="5400000" flipH="1">
            <a:off x="4244106" y="2709688"/>
            <a:ext cx="232670" cy="232722"/>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b="1" dirty="0">
              <a:solidFill>
                <a:schemeClr val="accent6"/>
              </a:solidFill>
              <a:cs typeface="+mn-ea"/>
              <a:sym typeface="+mn-lt"/>
            </a:endParaRPr>
          </a:p>
        </p:txBody>
      </p:sp>
      <p:sp>
        <p:nvSpPr>
          <p:cNvPr id="6" name="流程图: 摘录 5"/>
          <p:cNvSpPr/>
          <p:nvPr>
            <p:custDataLst>
              <p:tags r:id="rId4"/>
            </p:custDataLst>
          </p:nvPr>
        </p:nvSpPr>
        <p:spPr>
          <a:xfrm rot="5400000" flipH="1">
            <a:off x="4319270" y="2735580"/>
            <a:ext cx="102235" cy="187960"/>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 name="椭圆 8"/>
          <p:cNvSpPr/>
          <p:nvPr>
            <p:custDataLst>
              <p:tags r:id="rId5"/>
            </p:custDataLst>
          </p:nvPr>
        </p:nvSpPr>
        <p:spPr>
          <a:xfrm rot="16200000" flipH="1">
            <a:off x="4234581" y="4283218"/>
            <a:ext cx="232670" cy="232722"/>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b="1" dirty="0">
              <a:solidFill>
                <a:schemeClr val="accent6"/>
              </a:solidFill>
              <a:cs typeface="+mn-ea"/>
              <a:sym typeface="+mn-lt"/>
            </a:endParaRPr>
          </a:p>
        </p:txBody>
      </p:sp>
      <p:sp>
        <p:nvSpPr>
          <p:cNvPr id="10" name="流程图: 摘录 9"/>
          <p:cNvSpPr/>
          <p:nvPr>
            <p:custDataLst>
              <p:tags r:id="rId6"/>
            </p:custDataLst>
          </p:nvPr>
        </p:nvSpPr>
        <p:spPr>
          <a:xfrm rot="16200000" flipH="1">
            <a:off x="4286885" y="4309110"/>
            <a:ext cx="102235" cy="187960"/>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 name="矩形 6"/>
          <p:cNvSpPr/>
          <p:nvPr/>
        </p:nvSpPr>
        <p:spPr>
          <a:xfrm>
            <a:off x="433070" y="2392680"/>
            <a:ext cx="1292225" cy="2294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custDataLst>
              <p:tags r:id="rId7"/>
            </p:custDataLst>
          </p:nvPr>
        </p:nvSpPr>
        <p:spPr>
          <a:xfrm rot="16200000" flipH="1">
            <a:off x="2057801" y="4238768"/>
            <a:ext cx="232670" cy="232722"/>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b="1" dirty="0">
              <a:solidFill>
                <a:schemeClr val="accent6"/>
              </a:solidFill>
              <a:cs typeface="+mn-ea"/>
              <a:sym typeface="+mn-lt"/>
            </a:endParaRPr>
          </a:p>
        </p:txBody>
      </p:sp>
      <p:sp>
        <p:nvSpPr>
          <p:cNvPr id="11" name="流程图: 摘录 10"/>
          <p:cNvSpPr/>
          <p:nvPr>
            <p:custDataLst>
              <p:tags r:id="rId8"/>
            </p:custDataLst>
          </p:nvPr>
        </p:nvSpPr>
        <p:spPr>
          <a:xfrm rot="16200000" flipH="1">
            <a:off x="2110105" y="4264660"/>
            <a:ext cx="102235" cy="187960"/>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548571"/>
            <a:ext cx="10850563" cy="480131"/>
          </a:xfrm>
        </p:spPr>
        <p:txBody>
          <a:bodyPr>
            <a:spAutoFit/>
          </a:bodyPr>
          <a:lstStyle/>
          <a:p>
            <a:r>
              <a:rPr lang="zh-CN" altLang="en-US" dirty="0">
                <a:sym typeface="+mn-lt"/>
              </a:rPr>
              <a:t>企业文化</a:t>
            </a:r>
            <a:endParaRPr lang="zh-CN" altLang="en-US" dirty="0">
              <a:sym typeface="+mn-lt"/>
            </a:endParaRPr>
          </a:p>
        </p:txBody>
      </p:sp>
      <p:sp>
        <p:nvSpPr>
          <p:cNvPr id="75" name="矩形 74"/>
          <p:cNvSpPr/>
          <p:nvPr/>
        </p:nvSpPr>
        <p:spPr bwMode="auto">
          <a:xfrm>
            <a:off x="8781011" y="4365523"/>
            <a:ext cx="2737889"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zh-CN" altLang="en-US" sz="1400" b="1" dirty="0">
                <a:latin typeface="宋体" panose="02010600030101010101" pitchFamily="2" charset="-122"/>
                <a:ea typeface="宋体" panose="02010600030101010101" pitchFamily="2" charset="-122"/>
                <a:cs typeface="+mn-ea"/>
                <a:sym typeface="+mn-lt"/>
              </a:rPr>
              <a:t>努力成为行业领先的企业，</a:t>
            </a:r>
            <a:r>
              <a:rPr lang="zh-CN" altLang="en-US" sz="1400" b="1" dirty="0">
                <a:latin typeface="宋体" panose="02010600030101010101" pitchFamily="2" charset="-122"/>
                <a:ea typeface="宋体" panose="02010600030101010101" pitchFamily="2" charset="-122"/>
                <a:cs typeface="+mn-ea"/>
                <a:sym typeface="+mn-lt"/>
              </a:rPr>
              <a:t>创造</a:t>
            </a:r>
            <a:r>
              <a:rPr lang="zh-CN" altLang="en-US" sz="1400" b="1" dirty="0">
                <a:latin typeface="宋体" panose="02010600030101010101" pitchFamily="2" charset="-122"/>
                <a:ea typeface="宋体" panose="02010600030101010101" pitchFamily="2" charset="-122"/>
                <a:cs typeface="+mn-ea"/>
                <a:sym typeface="+mn-lt"/>
              </a:rPr>
              <a:t>双赢价值；</a:t>
            </a:r>
            <a:endParaRPr lang="en-US" altLang="zh-CN" sz="1400" b="1" dirty="0">
              <a:latin typeface="宋体" panose="02010600030101010101" pitchFamily="2" charset="-122"/>
              <a:ea typeface="宋体" panose="02010600030101010101" pitchFamily="2" charset="-122"/>
              <a:cs typeface="+mn-ea"/>
              <a:sym typeface="+mn-lt"/>
            </a:endParaRPr>
          </a:p>
          <a:p>
            <a:pPr marL="171450" indent="-171450">
              <a:lnSpc>
                <a:spcPct val="120000"/>
              </a:lnSpc>
              <a:buFont typeface="Arial" panose="020B0604020202020204" pitchFamily="34" charset="0"/>
              <a:buChar char="•"/>
            </a:pPr>
            <a:r>
              <a:rPr lang="zh-CN" altLang="en-US" sz="1400" b="1" dirty="0">
                <a:latin typeface="宋体" panose="02010600030101010101" pitchFamily="2" charset="-122"/>
                <a:ea typeface="宋体" panose="02010600030101010101" pitchFamily="2" charset="-122"/>
                <a:cs typeface="+mn-ea"/>
                <a:sym typeface="+mn-lt"/>
              </a:rPr>
              <a:t>成为员工温暖的码头，为百年企业而奋斗。</a:t>
            </a:r>
            <a:endParaRPr lang="en-US" altLang="zh-CN" sz="1400" b="1" dirty="0">
              <a:latin typeface="宋体" panose="02010600030101010101" pitchFamily="2" charset="-122"/>
              <a:ea typeface="宋体" panose="02010600030101010101" pitchFamily="2" charset="-122"/>
              <a:cs typeface="+mn-ea"/>
              <a:sym typeface="+mn-lt"/>
            </a:endParaRPr>
          </a:p>
        </p:txBody>
      </p:sp>
      <p:sp>
        <p:nvSpPr>
          <p:cNvPr id="76" name="文本框 75"/>
          <p:cNvSpPr txBox="1"/>
          <p:nvPr/>
        </p:nvSpPr>
        <p:spPr bwMode="auto">
          <a:xfrm>
            <a:off x="9318625" y="3981450"/>
            <a:ext cx="164528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2000" b="1" dirty="0">
                <a:cs typeface="+mn-ea"/>
                <a:sym typeface="+mn-lt"/>
              </a:rPr>
              <a:t>企业愿景</a:t>
            </a:r>
            <a:endParaRPr lang="en-US" altLang="zh-CN" sz="2000" b="1" dirty="0">
              <a:cs typeface="+mn-ea"/>
              <a:sym typeface="+mn-lt"/>
            </a:endParaRPr>
          </a:p>
        </p:txBody>
      </p:sp>
      <p:sp>
        <p:nvSpPr>
          <p:cNvPr id="73" name="矩形 72"/>
          <p:cNvSpPr/>
          <p:nvPr/>
        </p:nvSpPr>
        <p:spPr bwMode="auto">
          <a:xfrm>
            <a:off x="4165503" y="1645761"/>
            <a:ext cx="386099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400" b="1" dirty="0">
                <a:latin typeface="宋体" panose="02010600030101010101" pitchFamily="2" charset="-122"/>
                <a:ea typeface="宋体" panose="02010600030101010101" pitchFamily="2" charset="-122"/>
                <a:cs typeface="+mn-ea"/>
                <a:sym typeface="+mn-lt"/>
              </a:rPr>
              <a:t>以顾客为关注焦点</a:t>
            </a:r>
            <a:endParaRPr lang="zh-CN" altLang="en-US" sz="1400" b="1" dirty="0">
              <a:latin typeface="宋体" panose="02010600030101010101" pitchFamily="2" charset="-122"/>
              <a:ea typeface="宋体" panose="02010600030101010101" pitchFamily="2" charset="-122"/>
              <a:cs typeface="+mn-ea"/>
              <a:sym typeface="+mn-lt"/>
            </a:endParaRPr>
          </a:p>
        </p:txBody>
      </p:sp>
      <p:sp>
        <p:nvSpPr>
          <p:cNvPr id="74" name="文本框 73"/>
          <p:cNvSpPr txBox="1"/>
          <p:nvPr/>
        </p:nvSpPr>
        <p:spPr bwMode="auto">
          <a:xfrm>
            <a:off x="4165503" y="1185384"/>
            <a:ext cx="386099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2400" b="1" dirty="0">
                <a:cs typeface="+mn-ea"/>
                <a:sym typeface="+mn-lt"/>
              </a:rPr>
              <a:t>企业的核心价值观</a:t>
            </a:r>
            <a:endParaRPr lang="en-US" altLang="zh-CN" sz="2400" b="1" dirty="0">
              <a:cs typeface="+mn-ea"/>
              <a:sym typeface="+mn-lt"/>
            </a:endParaRPr>
          </a:p>
        </p:txBody>
      </p:sp>
      <p:sp>
        <p:nvSpPr>
          <p:cNvPr id="71" name="矩形 70"/>
          <p:cNvSpPr/>
          <p:nvPr/>
        </p:nvSpPr>
        <p:spPr bwMode="auto">
          <a:xfrm>
            <a:off x="1428750" y="4386580"/>
            <a:ext cx="2684145"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gn="l">
              <a:lnSpc>
                <a:spcPct val="120000"/>
              </a:lnSpc>
              <a:buFont typeface="Arial" panose="020B0604020202020204" pitchFamily="34" charset="0"/>
              <a:buChar char="•"/>
            </a:pPr>
            <a:r>
              <a:rPr lang="zh-CN" altLang="en-US" sz="1400" b="1" i="0" dirty="0">
                <a:solidFill>
                  <a:srgbClr val="333333"/>
                </a:solidFill>
                <a:effectLst/>
                <a:latin typeface="宋体" panose="02010600030101010101" pitchFamily="2" charset="-122"/>
                <a:ea typeface="宋体" panose="02010600030101010101" pitchFamily="2" charset="-122"/>
              </a:rPr>
              <a:t>科技为先导，质量赢市场，</a:t>
            </a:r>
            <a:endParaRPr lang="en-US" altLang="zh-CN" sz="1400" b="1" i="0" dirty="0">
              <a:solidFill>
                <a:srgbClr val="333333"/>
              </a:solidFill>
              <a:effectLst/>
              <a:latin typeface="宋体" panose="02010600030101010101" pitchFamily="2" charset="-122"/>
              <a:ea typeface="宋体" panose="02010600030101010101" pitchFamily="2" charset="-122"/>
            </a:endParaRPr>
          </a:p>
          <a:p>
            <a:pPr marL="171450" indent="-171450" algn="l">
              <a:lnSpc>
                <a:spcPct val="120000"/>
              </a:lnSpc>
              <a:buFont typeface="Arial" panose="020B0604020202020204" pitchFamily="34" charset="0"/>
              <a:buChar char="•"/>
            </a:pPr>
            <a:r>
              <a:rPr lang="zh-CN" altLang="en-US" sz="1400" b="1" i="0" dirty="0">
                <a:solidFill>
                  <a:srgbClr val="333333"/>
                </a:solidFill>
                <a:effectLst/>
                <a:latin typeface="宋体" panose="02010600030101010101" pitchFamily="2" charset="-122"/>
                <a:ea typeface="宋体" panose="02010600030101010101" pitchFamily="2" charset="-122"/>
              </a:rPr>
              <a:t>诚信筑品牌，服务得好评。</a:t>
            </a:r>
            <a:endParaRPr lang="en-US" altLang="zh-CN" sz="1400" b="1" i="0" dirty="0">
              <a:solidFill>
                <a:srgbClr val="333333"/>
              </a:solidFill>
              <a:effectLst/>
              <a:latin typeface="宋体" panose="02010600030101010101" pitchFamily="2" charset="-122"/>
              <a:ea typeface="宋体" panose="02010600030101010101" pitchFamily="2" charset="-122"/>
              <a:cs typeface="+mn-ea"/>
              <a:sym typeface="+mn-lt"/>
            </a:endParaRPr>
          </a:p>
        </p:txBody>
      </p:sp>
      <p:sp>
        <p:nvSpPr>
          <p:cNvPr id="72" name="文本框 71"/>
          <p:cNvSpPr txBox="1"/>
          <p:nvPr/>
        </p:nvSpPr>
        <p:spPr bwMode="auto">
          <a:xfrm>
            <a:off x="2087245" y="4011930"/>
            <a:ext cx="177990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90000"/>
              </a:lnSpc>
              <a:spcBef>
                <a:spcPct val="0"/>
              </a:spcBef>
            </a:pPr>
            <a:r>
              <a:rPr lang="zh-CN" altLang="en-US" sz="2000" b="1" dirty="0">
                <a:cs typeface="+mn-ea"/>
                <a:sym typeface="+mn-lt"/>
              </a:rPr>
              <a:t>企业理念</a:t>
            </a:r>
            <a:endParaRPr lang="en-US" altLang="zh-CN" sz="2000" b="1" dirty="0">
              <a:cs typeface="+mn-ea"/>
              <a:sym typeface="+mn-lt"/>
            </a:endParaRPr>
          </a:p>
        </p:txBody>
      </p:sp>
      <p:sp>
        <p:nvSpPr>
          <p:cNvPr id="69" name="矩形 68"/>
          <p:cNvSpPr/>
          <p:nvPr/>
        </p:nvSpPr>
        <p:spPr bwMode="auto">
          <a:xfrm>
            <a:off x="5589270" y="5001260"/>
            <a:ext cx="185039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zh-CN" altLang="en-US" sz="1400" b="1" dirty="0">
                <a:latin typeface="宋体" panose="02010600030101010101" pitchFamily="2" charset="-122"/>
                <a:ea typeface="宋体" panose="02010600030101010101" pitchFamily="2" charset="-122"/>
                <a:cs typeface="+mn-ea"/>
                <a:sym typeface="+mn-lt"/>
              </a:rPr>
              <a:t>科技创未来</a:t>
            </a:r>
            <a:endParaRPr lang="en-US" altLang="zh-CN" sz="1400" b="1" dirty="0">
              <a:latin typeface="宋体" panose="02010600030101010101" pitchFamily="2" charset="-122"/>
              <a:ea typeface="宋体" panose="02010600030101010101" pitchFamily="2" charset="-122"/>
              <a:cs typeface="+mn-ea"/>
              <a:sym typeface="+mn-lt"/>
            </a:endParaRPr>
          </a:p>
          <a:p>
            <a:pPr marL="171450" indent="-171450">
              <a:lnSpc>
                <a:spcPct val="120000"/>
              </a:lnSpc>
              <a:buFont typeface="Arial" panose="020B0604020202020204" pitchFamily="34" charset="0"/>
              <a:buChar char="•"/>
            </a:pPr>
            <a:r>
              <a:rPr lang="zh-CN" altLang="en-US" sz="1400" b="1" dirty="0">
                <a:latin typeface="宋体" panose="02010600030101010101" pitchFamily="2" charset="-122"/>
                <a:ea typeface="宋体" panose="02010600030101010101" pitchFamily="2" charset="-122"/>
                <a:cs typeface="+mn-ea"/>
                <a:sym typeface="+mn-lt"/>
              </a:rPr>
              <a:t>中华立品牌</a:t>
            </a:r>
            <a:endParaRPr lang="en-US" altLang="zh-CN" sz="1400" b="1" dirty="0">
              <a:latin typeface="宋体" panose="02010600030101010101" pitchFamily="2" charset="-122"/>
              <a:ea typeface="宋体" panose="02010600030101010101" pitchFamily="2" charset="-122"/>
              <a:cs typeface="+mn-ea"/>
              <a:sym typeface="+mn-lt"/>
            </a:endParaRPr>
          </a:p>
        </p:txBody>
      </p:sp>
      <p:sp>
        <p:nvSpPr>
          <p:cNvPr id="70" name="文本框 69"/>
          <p:cNvSpPr txBox="1"/>
          <p:nvPr/>
        </p:nvSpPr>
        <p:spPr bwMode="auto">
          <a:xfrm>
            <a:off x="5568729" y="4595537"/>
            <a:ext cx="2737889"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2000" b="1" dirty="0">
                <a:cs typeface="+mn-ea"/>
                <a:sym typeface="+mn-lt"/>
              </a:rPr>
              <a:t>企业宣传语</a:t>
            </a:r>
            <a:endParaRPr lang="en-US" altLang="zh-CN" sz="2000" b="1" dirty="0">
              <a:cs typeface="+mn-ea"/>
              <a:sym typeface="+mn-lt"/>
            </a:endParaRPr>
          </a:p>
        </p:txBody>
      </p:sp>
      <p:sp>
        <p:nvSpPr>
          <p:cNvPr id="59" name="任意多边形: 形状 58"/>
          <p:cNvSpPr/>
          <p:nvPr/>
        </p:nvSpPr>
        <p:spPr bwMode="auto">
          <a:xfrm>
            <a:off x="3217683" y="2741538"/>
            <a:ext cx="1266139" cy="1263196"/>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ln>
        </p:spPr>
        <p:txBody>
          <a:bodyPr vert="horz" wrap="square" lIns="91440" tIns="45720" rIns="91440" bIns="45720" numCol="1" anchor="t" anchorCtr="0" compatLnSpc="1">
            <a:normAutofit/>
          </a:bodyPr>
          <a:lstStyle/>
          <a:p>
            <a:endParaRPr lang="en-US">
              <a:cs typeface="+mn-ea"/>
              <a:sym typeface="+mn-lt"/>
            </a:endParaRPr>
          </a:p>
        </p:txBody>
      </p:sp>
      <p:sp>
        <p:nvSpPr>
          <p:cNvPr id="60" name="任意多边形: 形状 59"/>
          <p:cNvSpPr/>
          <p:nvPr/>
        </p:nvSpPr>
        <p:spPr bwMode="auto">
          <a:xfrm>
            <a:off x="4323427" y="3422855"/>
            <a:ext cx="1266139" cy="1263196"/>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2"/>
          </a:solidFill>
          <a:ln w="3175" cap="flat">
            <a:noFill/>
            <a:prstDash val="solid"/>
            <a:miter lim="800000"/>
          </a:ln>
        </p:spPr>
        <p:txBody>
          <a:bodyPr vert="horz" wrap="square" lIns="91440" tIns="45720" rIns="91440" bIns="45720" numCol="1" anchor="t" anchorCtr="0" compatLnSpc="1">
            <a:normAutofit/>
          </a:bodyPr>
          <a:lstStyle/>
          <a:p>
            <a:endParaRPr lang="en-US">
              <a:cs typeface="+mn-ea"/>
              <a:sym typeface="+mn-lt"/>
            </a:endParaRPr>
          </a:p>
        </p:txBody>
      </p:sp>
      <p:sp>
        <p:nvSpPr>
          <p:cNvPr id="61" name="任意多边形: 形状 60"/>
          <p:cNvSpPr/>
          <p:nvPr/>
        </p:nvSpPr>
        <p:spPr bwMode="auto">
          <a:xfrm>
            <a:off x="5370533" y="2320521"/>
            <a:ext cx="1688137" cy="1684213"/>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ln>
        </p:spPr>
        <p:txBody>
          <a:bodyPr vert="horz" wrap="square" lIns="91440" tIns="45720" rIns="91440" bIns="45720" numCol="1" anchor="t" anchorCtr="0" compatLnSpc="1">
            <a:normAutofit/>
          </a:bodyPr>
          <a:lstStyle/>
          <a:p>
            <a:endParaRPr lang="en-US">
              <a:cs typeface="+mn-ea"/>
              <a:sym typeface="+mn-lt"/>
            </a:endParaRPr>
          </a:p>
        </p:txBody>
      </p:sp>
      <p:sp>
        <p:nvSpPr>
          <p:cNvPr id="62" name="任意多边形: 形状 61"/>
          <p:cNvSpPr/>
          <p:nvPr/>
        </p:nvSpPr>
        <p:spPr bwMode="auto">
          <a:xfrm>
            <a:off x="6811977" y="3422855"/>
            <a:ext cx="1266139" cy="1263196"/>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2"/>
          </a:solidFill>
          <a:ln w="3175" cap="flat">
            <a:noFill/>
            <a:prstDash val="solid"/>
            <a:miter lim="800000"/>
          </a:ln>
        </p:spPr>
        <p:txBody>
          <a:bodyPr vert="horz" wrap="square" lIns="91440" tIns="45720" rIns="91440" bIns="45720" numCol="1" anchor="t" anchorCtr="0" compatLnSpc="1">
            <a:normAutofit/>
          </a:bodyPr>
          <a:lstStyle/>
          <a:p>
            <a:endParaRPr lang="en-US">
              <a:cs typeface="+mn-ea"/>
              <a:sym typeface="+mn-lt"/>
            </a:endParaRPr>
          </a:p>
        </p:txBody>
      </p:sp>
      <p:sp>
        <p:nvSpPr>
          <p:cNvPr id="63" name="任意多边形: 形状 62"/>
          <p:cNvSpPr/>
          <p:nvPr/>
        </p:nvSpPr>
        <p:spPr bwMode="auto">
          <a:xfrm>
            <a:off x="7979156" y="3011884"/>
            <a:ext cx="995163" cy="992850"/>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ln>
        </p:spPr>
        <p:txBody>
          <a:bodyPr vert="horz" wrap="square" lIns="91440" tIns="45720" rIns="91440" bIns="45720" numCol="1" anchor="t" anchorCtr="0" compatLnSpc="1">
            <a:normAutofit/>
          </a:bodyPr>
          <a:lstStyle/>
          <a:p>
            <a:endParaRPr lang="en-US">
              <a:cs typeface="+mn-ea"/>
              <a:sym typeface="+mn-lt"/>
            </a:endParaRPr>
          </a:p>
        </p:txBody>
      </p:sp>
      <p:sp>
        <p:nvSpPr>
          <p:cNvPr id="64" name="任意多边形: 形状 63"/>
          <p:cNvSpPr/>
          <p:nvPr/>
        </p:nvSpPr>
        <p:spPr bwMode="auto">
          <a:xfrm>
            <a:off x="8306618" y="3344650"/>
            <a:ext cx="340239" cy="327318"/>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accent1"/>
          </a:solidFill>
          <a:ln w="3175" cap="flat">
            <a:noFill/>
            <a:prstDash val="solid"/>
            <a:miter lim="800000"/>
          </a:ln>
        </p:spPr>
        <p:txBody>
          <a:bodyPr vert="horz" wrap="square" lIns="91440" tIns="45720" rIns="91440" bIns="45720" numCol="1" anchor="t" anchorCtr="0" compatLnSpc="1">
            <a:normAutofit fontScale="92500" lnSpcReduction="10000"/>
          </a:bodyPr>
          <a:lstStyle/>
          <a:p>
            <a:endParaRPr lang="zh-CN" altLang="en-US">
              <a:cs typeface="+mn-ea"/>
              <a:sym typeface="+mn-lt"/>
            </a:endParaRPr>
          </a:p>
        </p:txBody>
      </p:sp>
      <p:sp>
        <p:nvSpPr>
          <p:cNvPr id="65" name="任意多边形: 形状 64"/>
          <p:cNvSpPr/>
          <p:nvPr/>
        </p:nvSpPr>
        <p:spPr bwMode="auto">
          <a:xfrm>
            <a:off x="4743891" y="3849987"/>
            <a:ext cx="425210" cy="408933"/>
          </a:xfrm>
          <a:custGeom>
            <a:avLst/>
            <a:gdLst>
              <a:gd name="connsiteX0" fmla="*/ 61288 w 609549"/>
              <a:gd name="connsiteY0" fmla="*/ 383285 h 586216"/>
              <a:gd name="connsiteX1" fmla="*/ 71162 w 609549"/>
              <a:gd name="connsiteY1" fmla="*/ 387101 h 586216"/>
              <a:gd name="connsiteX2" fmla="*/ 120018 w 609549"/>
              <a:gd name="connsiteY2" fmla="*/ 435892 h 586216"/>
              <a:gd name="connsiteX3" fmla="*/ 120018 w 609549"/>
              <a:gd name="connsiteY3" fmla="*/ 454200 h 586216"/>
              <a:gd name="connsiteX4" fmla="*/ 56639 w 609549"/>
              <a:gd name="connsiteY4" fmla="*/ 517543 h 586216"/>
              <a:gd name="connsiteX5" fmla="*/ 35592 w 609549"/>
              <a:gd name="connsiteY5" fmla="*/ 513644 h 586216"/>
              <a:gd name="connsiteX6" fmla="*/ 51877 w 609549"/>
              <a:gd name="connsiteY6" fmla="*/ 388099 h 586216"/>
              <a:gd name="connsiteX7" fmla="*/ 61288 w 609549"/>
              <a:gd name="connsiteY7" fmla="*/ 383285 h 586216"/>
              <a:gd name="connsiteX8" fmla="*/ 235245 w 609549"/>
              <a:gd name="connsiteY8" fmla="*/ 302810 h 586216"/>
              <a:gd name="connsiteX9" fmla="*/ 306042 w 609549"/>
              <a:gd name="connsiteY9" fmla="*/ 373466 h 586216"/>
              <a:gd name="connsiteX10" fmla="*/ 258717 w 609549"/>
              <a:gd name="connsiteY10" fmla="*/ 420680 h 586216"/>
              <a:gd name="connsiteX11" fmla="*/ 230246 w 609549"/>
              <a:gd name="connsiteY11" fmla="*/ 550152 h 586216"/>
              <a:gd name="connsiteX12" fmla="*/ 92223 w 609549"/>
              <a:gd name="connsiteY12" fmla="*/ 575305 h 586216"/>
              <a:gd name="connsiteX13" fmla="*/ 88748 w 609549"/>
              <a:gd name="connsiteY13" fmla="*/ 556143 h 586216"/>
              <a:gd name="connsiteX14" fmla="*/ 165115 w 609549"/>
              <a:gd name="connsiteY14" fmla="*/ 479877 h 586216"/>
              <a:gd name="connsiteX15" fmla="*/ 165115 w 609549"/>
              <a:gd name="connsiteY15" fmla="*/ 446308 h 586216"/>
              <a:gd name="connsiteX16" fmla="*/ 88700 w 609549"/>
              <a:gd name="connsiteY16" fmla="*/ 369995 h 586216"/>
              <a:gd name="connsiteX17" fmla="*/ 92128 w 609549"/>
              <a:gd name="connsiteY17" fmla="*/ 350976 h 586216"/>
              <a:gd name="connsiteX18" fmla="*/ 189111 w 609549"/>
              <a:gd name="connsiteY18" fmla="*/ 348884 h 586216"/>
              <a:gd name="connsiteX19" fmla="*/ 257958 w 609549"/>
              <a:gd name="connsiteY19" fmla="*/ 161679 h 586216"/>
              <a:gd name="connsiteX20" fmla="*/ 317251 w 609549"/>
              <a:gd name="connsiteY20" fmla="*/ 220879 h 586216"/>
              <a:gd name="connsiteX21" fmla="*/ 388070 w 609549"/>
              <a:gd name="connsiteY21" fmla="*/ 291586 h 586216"/>
              <a:gd name="connsiteX22" fmla="*/ 604906 w 609549"/>
              <a:gd name="connsiteY22" fmla="*/ 508130 h 586216"/>
              <a:gd name="connsiteX23" fmla="*/ 604906 w 609549"/>
              <a:gd name="connsiteY23" fmla="*/ 530526 h 586216"/>
              <a:gd name="connsiteX24" fmla="*/ 556567 w 609549"/>
              <a:gd name="connsiteY24" fmla="*/ 578789 h 586216"/>
              <a:gd name="connsiteX25" fmla="*/ 545327 w 609549"/>
              <a:gd name="connsiteY25" fmla="*/ 583449 h 586216"/>
              <a:gd name="connsiteX26" fmla="*/ 534135 w 609549"/>
              <a:gd name="connsiteY26" fmla="*/ 578789 h 586216"/>
              <a:gd name="connsiteX27" fmla="*/ 317251 w 609549"/>
              <a:gd name="connsiteY27" fmla="*/ 362293 h 586216"/>
              <a:gd name="connsiteX28" fmla="*/ 246481 w 609549"/>
              <a:gd name="connsiteY28" fmla="*/ 291586 h 586216"/>
              <a:gd name="connsiteX29" fmla="*/ 187140 w 609549"/>
              <a:gd name="connsiteY29" fmla="*/ 232339 h 586216"/>
              <a:gd name="connsiteX30" fmla="*/ 58606 w 609549"/>
              <a:gd name="connsiteY30" fmla="*/ 160814 h 586216"/>
              <a:gd name="connsiteX31" fmla="*/ 126401 w 609549"/>
              <a:gd name="connsiteY31" fmla="*/ 228498 h 586216"/>
              <a:gd name="connsiteX32" fmla="*/ 111975 w 609549"/>
              <a:gd name="connsiteY32" fmla="*/ 242899 h 586216"/>
              <a:gd name="connsiteX33" fmla="*/ 119307 w 609549"/>
              <a:gd name="connsiteY33" fmla="*/ 250219 h 586216"/>
              <a:gd name="connsiteX34" fmla="*/ 119307 w 609549"/>
              <a:gd name="connsiteY34" fmla="*/ 277692 h 586216"/>
              <a:gd name="connsiteX35" fmla="*/ 115641 w 609549"/>
              <a:gd name="connsiteY35" fmla="*/ 281352 h 586216"/>
              <a:gd name="connsiteX36" fmla="*/ 88123 w 609549"/>
              <a:gd name="connsiteY36" fmla="*/ 281352 h 586216"/>
              <a:gd name="connsiteX37" fmla="*/ 5712 w 609549"/>
              <a:gd name="connsiteY37" fmla="*/ 199029 h 586216"/>
              <a:gd name="connsiteX38" fmla="*/ 5712 w 609549"/>
              <a:gd name="connsiteY38" fmla="*/ 171604 h 586216"/>
              <a:gd name="connsiteX39" fmla="*/ 9378 w 609549"/>
              <a:gd name="connsiteY39" fmla="*/ 167944 h 586216"/>
              <a:gd name="connsiteX40" fmla="*/ 36849 w 609549"/>
              <a:gd name="connsiteY40" fmla="*/ 167944 h 586216"/>
              <a:gd name="connsiteX41" fmla="*/ 44180 w 609549"/>
              <a:gd name="connsiteY41" fmla="*/ 175264 h 586216"/>
              <a:gd name="connsiteX42" fmla="*/ 585775 w 609549"/>
              <a:gd name="connsiteY42" fmla="*/ 66370 h 586216"/>
              <a:gd name="connsiteX43" fmla="*/ 595263 w 609549"/>
              <a:gd name="connsiteY43" fmla="*/ 73839 h 586216"/>
              <a:gd name="connsiteX44" fmla="*/ 578978 w 609549"/>
              <a:gd name="connsiteY44" fmla="*/ 199341 h 586216"/>
              <a:gd name="connsiteX45" fmla="*/ 559693 w 609549"/>
              <a:gd name="connsiteY45" fmla="*/ 200387 h 586216"/>
              <a:gd name="connsiteX46" fmla="*/ 510789 w 609549"/>
              <a:gd name="connsiteY46" fmla="*/ 151612 h 586216"/>
              <a:gd name="connsiteX47" fmla="*/ 510789 w 609549"/>
              <a:gd name="connsiteY47" fmla="*/ 133262 h 586216"/>
              <a:gd name="connsiteX48" fmla="*/ 574216 w 609549"/>
              <a:gd name="connsiteY48" fmla="*/ 69988 h 586216"/>
              <a:gd name="connsiteX49" fmla="*/ 585775 w 609549"/>
              <a:gd name="connsiteY49" fmla="*/ 66370 h 586216"/>
              <a:gd name="connsiteX50" fmla="*/ 158702 w 609549"/>
              <a:gd name="connsiteY50" fmla="*/ 26758 h 586216"/>
              <a:gd name="connsiteX51" fmla="*/ 172463 w 609549"/>
              <a:gd name="connsiteY51" fmla="*/ 32464 h 586216"/>
              <a:gd name="connsiteX52" fmla="*/ 179701 w 609549"/>
              <a:gd name="connsiteY52" fmla="*/ 39691 h 586216"/>
              <a:gd name="connsiteX53" fmla="*/ 246935 w 609549"/>
              <a:gd name="connsiteY53" fmla="*/ 106831 h 586216"/>
              <a:gd name="connsiteX54" fmla="*/ 254886 w 609549"/>
              <a:gd name="connsiteY54" fmla="*/ 114819 h 586216"/>
              <a:gd name="connsiteX55" fmla="*/ 257600 w 609549"/>
              <a:gd name="connsiteY55" fmla="*/ 138879 h 586216"/>
              <a:gd name="connsiteX56" fmla="*/ 254886 w 609549"/>
              <a:gd name="connsiteY56" fmla="*/ 142255 h 586216"/>
              <a:gd name="connsiteX57" fmla="*/ 252315 w 609549"/>
              <a:gd name="connsiteY57" fmla="*/ 144823 h 586216"/>
              <a:gd name="connsiteX58" fmla="*/ 246696 w 609549"/>
              <a:gd name="connsiteY58" fmla="*/ 150434 h 586216"/>
              <a:gd name="connsiteX59" fmla="*/ 175892 w 609549"/>
              <a:gd name="connsiteY59" fmla="*/ 221140 h 586216"/>
              <a:gd name="connsiteX60" fmla="*/ 172463 w 609549"/>
              <a:gd name="connsiteY60" fmla="*/ 224611 h 586216"/>
              <a:gd name="connsiteX61" fmla="*/ 170130 w 609549"/>
              <a:gd name="connsiteY61" fmla="*/ 226560 h 586216"/>
              <a:gd name="connsiteX62" fmla="*/ 162274 w 609549"/>
              <a:gd name="connsiteY62" fmla="*/ 229936 h 586216"/>
              <a:gd name="connsiteX63" fmla="*/ 158702 w 609549"/>
              <a:gd name="connsiteY63" fmla="*/ 230269 h 586216"/>
              <a:gd name="connsiteX64" fmla="*/ 144942 w 609549"/>
              <a:gd name="connsiteY64" fmla="*/ 224611 h 586216"/>
              <a:gd name="connsiteX65" fmla="*/ 137609 w 609549"/>
              <a:gd name="connsiteY65" fmla="*/ 217288 h 586216"/>
              <a:gd name="connsiteX66" fmla="*/ 69804 w 609549"/>
              <a:gd name="connsiteY66" fmla="*/ 149578 h 586216"/>
              <a:gd name="connsiteX67" fmla="*/ 62519 w 609549"/>
              <a:gd name="connsiteY67" fmla="*/ 142255 h 586216"/>
              <a:gd name="connsiteX68" fmla="*/ 62519 w 609549"/>
              <a:gd name="connsiteY68" fmla="*/ 114819 h 586216"/>
              <a:gd name="connsiteX69" fmla="*/ 144942 w 609549"/>
              <a:gd name="connsiteY69" fmla="*/ 32464 h 586216"/>
              <a:gd name="connsiteX70" fmla="*/ 158702 w 609549"/>
              <a:gd name="connsiteY70" fmla="*/ 26758 h 586216"/>
              <a:gd name="connsiteX71" fmla="*/ 254809 w 609549"/>
              <a:gd name="connsiteY71" fmla="*/ 6542 h 586216"/>
              <a:gd name="connsiteX72" fmla="*/ 321015 w 609549"/>
              <a:gd name="connsiteY72" fmla="*/ 29913 h 586216"/>
              <a:gd name="connsiteX73" fmla="*/ 260017 w 609549"/>
              <a:gd name="connsiteY73" fmla="*/ 97465 h 586216"/>
              <a:gd name="connsiteX74" fmla="*/ 193067 w 609549"/>
              <a:gd name="connsiteY74" fmla="*/ 30626 h 586216"/>
              <a:gd name="connsiteX75" fmla="*/ 254809 w 609549"/>
              <a:gd name="connsiteY75" fmla="*/ 6542 h 586216"/>
              <a:gd name="connsiteX76" fmla="*/ 503105 w 609549"/>
              <a:gd name="connsiteY76" fmla="*/ 953 h 586216"/>
              <a:gd name="connsiteX77" fmla="*/ 538560 w 609549"/>
              <a:gd name="connsiteY77" fmla="*/ 10911 h 586216"/>
              <a:gd name="connsiteX78" fmla="*/ 542083 w 609549"/>
              <a:gd name="connsiteY78" fmla="*/ 30073 h 586216"/>
              <a:gd name="connsiteX79" fmla="*/ 465709 w 609549"/>
              <a:gd name="connsiteY79" fmla="*/ 106341 h 586216"/>
              <a:gd name="connsiteX80" fmla="*/ 465709 w 609549"/>
              <a:gd name="connsiteY80" fmla="*/ 139911 h 586216"/>
              <a:gd name="connsiteX81" fmla="*/ 542131 w 609549"/>
              <a:gd name="connsiteY81" fmla="*/ 216227 h 586216"/>
              <a:gd name="connsiteX82" fmla="*/ 538655 w 609549"/>
              <a:gd name="connsiteY82" fmla="*/ 235246 h 586216"/>
              <a:gd name="connsiteX83" fmla="*/ 442187 w 609549"/>
              <a:gd name="connsiteY83" fmla="*/ 237528 h 586216"/>
              <a:gd name="connsiteX84" fmla="*/ 399238 w 609549"/>
              <a:gd name="connsiteY84" fmla="*/ 280370 h 586216"/>
              <a:gd name="connsiteX85" fmla="*/ 328482 w 609549"/>
              <a:gd name="connsiteY85" fmla="*/ 209712 h 586216"/>
              <a:gd name="connsiteX86" fmla="*/ 372240 w 609549"/>
              <a:gd name="connsiteY86" fmla="*/ 166015 h 586216"/>
              <a:gd name="connsiteX87" fmla="*/ 400571 w 609549"/>
              <a:gd name="connsiteY87" fmla="*/ 36064 h 586216"/>
              <a:gd name="connsiteX88" fmla="*/ 503105 w 609549"/>
              <a:gd name="connsiteY88" fmla="*/ 953 h 5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09549" h="586216">
                <a:moveTo>
                  <a:pt x="61288" y="383285"/>
                </a:moveTo>
                <a:cubicBezTo>
                  <a:pt x="64829" y="383106"/>
                  <a:pt x="68448" y="384367"/>
                  <a:pt x="71162" y="387101"/>
                </a:cubicBezTo>
                <a:lnTo>
                  <a:pt x="120018" y="435892"/>
                </a:lnTo>
                <a:cubicBezTo>
                  <a:pt x="125113" y="440933"/>
                  <a:pt x="125113" y="449160"/>
                  <a:pt x="120018" y="454200"/>
                </a:cubicBezTo>
                <a:lnTo>
                  <a:pt x="56639" y="517543"/>
                </a:lnTo>
                <a:cubicBezTo>
                  <a:pt x="50211" y="523963"/>
                  <a:pt x="39211" y="522013"/>
                  <a:pt x="35592" y="513644"/>
                </a:cubicBezTo>
                <a:cubicBezTo>
                  <a:pt x="17783" y="472794"/>
                  <a:pt x="23211" y="424288"/>
                  <a:pt x="51877" y="388099"/>
                </a:cubicBezTo>
                <a:cubicBezTo>
                  <a:pt x="54282" y="385079"/>
                  <a:pt x="57746" y="383463"/>
                  <a:pt x="61288" y="383285"/>
                </a:cubicBezTo>
                <a:close/>
                <a:moveTo>
                  <a:pt x="235245" y="302810"/>
                </a:moveTo>
                <a:lnTo>
                  <a:pt x="306042" y="373466"/>
                </a:lnTo>
                <a:lnTo>
                  <a:pt x="258717" y="420680"/>
                </a:lnTo>
                <a:cubicBezTo>
                  <a:pt x="274667" y="464329"/>
                  <a:pt x="265192" y="515300"/>
                  <a:pt x="230246" y="550152"/>
                </a:cubicBezTo>
                <a:cubicBezTo>
                  <a:pt x="192919" y="587430"/>
                  <a:pt x="137644" y="595798"/>
                  <a:pt x="92223" y="575305"/>
                </a:cubicBezTo>
                <a:cubicBezTo>
                  <a:pt x="84701" y="571882"/>
                  <a:pt x="82892" y="561992"/>
                  <a:pt x="88748" y="556143"/>
                </a:cubicBezTo>
                <a:lnTo>
                  <a:pt x="165115" y="479877"/>
                </a:lnTo>
                <a:cubicBezTo>
                  <a:pt x="174399" y="470605"/>
                  <a:pt x="174399" y="455580"/>
                  <a:pt x="165115" y="446308"/>
                </a:cubicBezTo>
                <a:lnTo>
                  <a:pt x="88700" y="369995"/>
                </a:lnTo>
                <a:cubicBezTo>
                  <a:pt x="82844" y="364194"/>
                  <a:pt x="84653" y="354399"/>
                  <a:pt x="92128" y="350976"/>
                </a:cubicBezTo>
                <a:cubicBezTo>
                  <a:pt x="122789" y="337092"/>
                  <a:pt x="157973" y="336379"/>
                  <a:pt x="189111" y="348884"/>
                </a:cubicBezTo>
                <a:close/>
                <a:moveTo>
                  <a:pt x="257958" y="161679"/>
                </a:moveTo>
                <a:lnTo>
                  <a:pt x="317251" y="220879"/>
                </a:lnTo>
                <a:lnTo>
                  <a:pt x="388070" y="291586"/>
                </a:lnTo>
                <a:lnTo>
                  <a:pt x="604906" y="508130"/>
                </a:lnTo>
                <a:cubicBezTo>
                  <a:pt x="611097" y="514311"/>
                  <a:pt x="611097" y="524344"/>
                  <a:pt x="604906" y="530526"/>
                </a:cubicBezTo>
                <a:lnTo>
                  <a:pt x="556567" y="578789"/>
                </a:lnTo>
                <a:cubicBezTo>
                  <a:pt x="553471" y="581880"/>
                  <a:pt x="549423" y="583449"/>
                  <a:pt x="545327" y="583449"/>
                </a:cubicBezTo>
                <a:cubicBezTo>
                  <a:pt x="541279" y="583449"/>
                  <a:pt x="537231" y="581880"/>
                  <a:pt x="534135" y="578789"/>
                </a:cubicBezTo>
                <a:lnTo>
                  <a:pt x="317251" y="362293"/>
                </a:lnTo>
                <a:lnTo>
                  <a:pt x="246481" y="291586"/>
                </a:lnTo>
                <a:lnTo>
                  <a:pt x="187140" y="232339"/>
                </a:lnTo>
                <a:close/>
                <a:moveTo>
                  <a:pt x="58606" y="160814"/>
                </a:moveTo>
                <a:lnTo>
                  <a:pt x="126401" y="228498"/>
                </a:lnTo>
                <a:lnTo>
                  <a:pt x="111975" y="242899"/>
                </a:lnTo>
                <a:lnTo>
                  <a:pt x="119307" y="250219"/>
                </a:lnTo>
                <a:cubicBezTo>
                  <a:pt x="126877" y="257824"/>
                  <a:pt x="126877" y="270087"/>
                  <a:pt x="119307" y="277692"/>
                </a:cubicBezTo>
                <a:lnTo>
                  <a:pt x="115641" y="281352"/>
                </a:lnTo>
                <a:cubicBezTo>
                  <a:pt x="108024" y="288909"/>
                  <a:pt x="95741" y="288909"/>
                  <a:pt x="88123" y="281352"/>
                </a:cubicBezTo>
                <a:lnTo>
                  <a:pt x="5712" y="199029"/>
                </a:lnTo>
                <a:cubicBezTo>
                  <a:pt x="-1905" y="191424"/>
                  <a:pt x="-1905" y="179161"/>
                  <a:pt x="5712" y="171604"/>
                </a:cubicBezTo>
                <a:lnTo>
                  <a:pt x="9378" y="167944"/>
                </a:lnTo>
                <a:cubicBezTo>
                  <a:pt x="16948" y="160339"/>
                  <a:pt x="29231" y="160339"/>
                  <a:pt x="36849" y="167944"/>
                </a:cubicBezTo>
                <a:lnTo>
                  <a:pt x="44180" y="175264"/>
                </a:lnTo>
                <a:close/>
                <a:moveTo>
                  <a:pt x="585775" y="66370"/>
                </a:moveTo>
                <a:cubicBezTo>
                  <a:pt x="589775" y="67101"/>
                  <a:pt x="593430" y="69680"/>
                  <a:pt x="595263" y="73839"/>
                </a:cubicBezTo>
                <a:cubicBezTo>
                  <a:pt x="613072" y="114675"/>
                  <a:pt x="607644" y="163212"/>
                  <a:pt x="578978" y="199341"/>
                </a:cubicBezTo>
                <a:cubicBezTo>
                  <a:pt x="574168" y="205379"/>
                  <a:pt x="565121" y="205854"/>
                  <a:pt x="559693" y="200387"/>
                </a:cubicBezTo>
                <a:lnTo>
                  <a:pt x="510789" y="151612"/>
                </a:lnTo>
                <a:cubicBezTo>
                  <a:pt x="505742" y="146526"/>
                  <a:pt x="505742" y="138349"/>
                  <a:pt x="510789" y="133262"/>
                </a:cubicBezTo>
                <a:lnTo>
                  <a:pt x="574216" y="69988"/>
                </a:lnTo>
                <a:cubicBezTo>
                  <a:pt x="577430" y="66756"/>
                  <a:pt x="581775" y="65639"/>
                  <a:pt x="585775" y="66370"/>
                </a:cubicBezTo>
                <a:close/>
                <a:moveTo>
                  <a:pt x="158702" y="26758"/>
                </a:moveTo>
                <a:cubicBezTo>
                  <a:pt x="163655" y="26758"/>
                  <a:pt x="168654" y="28660"/>
                  <a:pt x="172463" y="32464"/>
                </a:cubicBezTo>
                <a:lnTo>
                  <a:pt x="179701" y="39691"/>
                </a:lnTo>
                <a:lnTo>
                  <a:pt x="246935" y="106831"/>
                </a:lnTo>
                <a:lnTo>
                  <a:pt x="254886" y="114819"/>
                </a:lnTo>
                <a:cubicBezTo>
                  <a:pt x="261457" y="121334"/>
                  <a:pt x="262362" y="131414"/>
                  <a:pt x="257600" y="138879"/>
                </a:cubicBezTo>
                <a:cubicBezTo>
                  <a:pt x="256839" y="140068"/>
                  <a:pt x="255934" y="141209"/>
                  <a:pt x="254886" y="142255"/>
                </a:cubicBezTo>
                <a:lnTo>
                  <a:pt x="252315" y="144823"/>
                </a:lnTo>
                <a:lnTo>
                  <a:pt x="246696" y="150434"/>
                </a:lnTo>
                <a:lnTo>
                  <a:pt x="175892" y="221140"/>
                </a:lnTo>
                <a:lnTo>
                  <a:pt x="172463" y="224611"/>
                </a:lnTo>
                <a:cubicBezTo>
                  <a:pt x="171702" y="225324"/>
                  <a:pt x="170940" y="225990"/>
                  <a:pt x="170130" y="226560"/>
                </a:cubicBezTo>
                <a:cubicBezTo>
                  <a:pt x="167749" y="228319"/>
                  <a:pt x="165083" y="229413"/>
                  <a:pt x="162274" y="229936"/>
                </a:cubicBezTo>
                <a:cubicBezTo>
                  <a:pt x="161083" y="230174"/>
                  <a:pt x="159893" y="230269"/>
                  <a:pt x="158702" y="230269"/>
                </a:cubicBezTo>
                <a:cubicBezTo>
                  <a:pt x="153703" y="230269"/>
                  <a:pt x="148751" y="228367"/>
                  <a:pt x="144942" y="224611"/>
                </a:cubicBezTo>
                <a:lnTo>
                  <a:pt x="137609" y="217288"/>
                </a:lnTo>
                <a:lnTo>
                  <a:pt x="69804" y="149578"/>
                </a:lnTo>
                <a:lnTo>
                  <a:pt x="62519" y="142255"/>
                </a:lnTo>
                <a:cubicBezTo>
                  <a:pt x="54900" y="134647"/>
                  <a:pt x="54900" y="122380"/>
                  <a:pt x="62519" y="114819"/>
                </a:cubicBezTo>
                <a:lnTo>
                  <a:pt x="144942" y="32464"/>
                </a:lnTo>
                <a:cubicBezTo>
                  <a:pt x="148751" y="28660"/>
                  <a:pt x="153750" y="26758"/>
                  <a:pt x="158702" y="26758"/>
                </a:cubicBezTo>
                <a:close/>
                <a:moveTo>
                  <a:pt x="254809" y="6542"/>
                </a:moveTo>
                <a:cubicBezTo>
                  <a:pt x="277279" y="4029"/>
                  <a:pt x="300492" y="9424"/>
                  <a:pt x="321015" y="29913"/>
                </a:cubicBezTo>
                <a:cubicBezTo>
                  <a:pt x="380347" y="89193"/>
                  <a:pt x="337205" y="46124"/>
                  <a:pt x="260017" y="97465"/>
                </a:cubicBezTo>
                <a:lnTo>
                  <a:pt x="193067" y="30626"/>
                </a:lnTo>
                <a:cubicBezTo>
                  <a:pt x="210614" y="19479"/>
                  <a:pt x="232340" y="9056"/>
                  <a:pt x="254809" y="6542"/>
                </a:cubicBezTo>
                <a:close/>
                <a:moveTo>
                  <a:pt x="503105" y="953"/>
                </a:moveTo>
                <a:cubicBezTo>
                  <a:pt x="515252" y="2468"/>
                  <a:pt x="527216" y="5788"/>
                  <a:pt x="538560" y="10911"/>
                </a:cubicBezTo>
                <a:cubicBezTo>
                  <a:pt x="546131" y="14334"/>
                  <a:pt x="547940" y="24224"/>
                  <a:pt x="542083" y="30073"/>
                </a:cubicBezTo>
                <a:lnTo>
                  <a:pt x="465709" y="106341"/>
                </a:lnTo>
                <a:cubicBezTo>
                  <a:pt x="456424" y="115613"/>
                  <a:pt x="456424" y="130639"/>
                  <a:pt x="465709" y="139911"/>
                </a:cubicBezTo>
                <a:lnTo>
                  <a:pt x="542131" y="216227"/>
                </a:lnTo>
                <a:cubicBezTo>
                  <a:pt x="547940" y="222028"/>
                  <a:pt x="546178" y="231823"/>
                  <a:pt x="538655" y="235246"/>
                </a:cubicBezTo>
                <a:cubicBezTo>
                  <a:pt x="508181" y="249035"/>
                  <a:pt x="473184" y="249844"/>
                  <a:pt x="442187" y="237528"/>
                </a:cubicBezTo>
                <a:lnTo>
                  <a:pt x="399238" y="280370"/>
                </a:lnTo>
                <a:lnTo>
                  <a:pt x="328482" y="209712"/>
                </a:lnTo>
                <a:lnTo>
                  <a:pt x="372240" y="166015"/>
                </a:lnTo>
                <a:cubicBezTo>
                  <a:pt x="356051" y="122270"/>
                  <a:pt x="365527" y="71060"/>
                  <a:pt x="400571" y="36064"/>
                </a:cubicBezTo>
                <a:cubicBezTo>
                  <a:pt x="428569" y="8106"/>
                  <a:pt x="466664" y="-3592"/>
                  <a:pt x="503105" y="953"/>
                </a:cubicBezTo>
                <a:close/>
              </a:path>
            </a:pathLst>
          </a:custGeom>
          <a:solidFill>
            <a:schemeClr val="accent2"/>
          </a:solidFill>
          <a:ln w="3175" cap="flat">
            <a:noFill/>
            <a:prstDash val="solid"/>
            <a:miter lim="800000"/>
          </a:ln>
        </p:spPr>
        <p:txBody>
          <a:bodyPr vert="horz" wrap="square" lIns="91440" tIns="45720" rIns="91440" bIns="45720" numCol="1" anchor="t" anchorCtr="0" compatLnSpc="1">
            <a:normAutofit/>
          </a:bodyPr>
          <a:lstStyle/>
          <a:p>
            <a:endParaRPr lang="zh-CN" altLang="en-US" dirty="0">
              <a:cs typeface="+mn-ea"/>
              <a:sym typeface="+mn-lt"/>
            </a:endParaRPr>
          </a:p>
        </p:txBody>
      </p:sp>
      <p:sp>
        <p:nvSpPr>
          <p:cNvPr id="66" name="任意多边形: 形状 65"/>
          <p:cNvSpPr/>
          <p:nvPr/>
        </p:nvSpPr>
        <p:spPr bwMode="auto">
          <a:xfrm>
            <a:off x="7232441" y="3842246"/>
            <a:ext cx="425210" cy="424414"/>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chemeClr val="accent2"/>
          </a:solidFill>
          <a:ln w="3175" cap="flat">
            <a:noFill/>
            <a:prstDash val="solid"/>
            <a:miter lim="800000"/>
          </a:ln>
        </p:spPr>
        <p:txBody>
          <a:bodyPr vert="horz" wrap="square" lIns="91440" tIns="45720" rIns="91440" bIns="45720" numCol="1" anchor="t" anchorCtr="0" compatLnSpc="1">
            <a:normAutofit/>
          </a:bodyPr>
          <a:lstStyle/>
          <a:p>
            <a:endParaRPr lang="zh-CN" altLang="en-US">
              <a:cs typeface="+mn-ea"/>
              <a:sym typeface="+mn-lt"/>
            </a:endParaRPr>
          </a:p>
        </p:txBody>
      </p:sp>
      <p:sp>
        <p:nvSpPr>
          <p:cNvPr id="67" name="任意多边形: 形状 66"/>
          <p:cNvSpPr/>
          <p:nvPr/>
        </p:nvSpPr>
        <p:spPr bwMode="auto">
          <a:xfrm>
            <a:off x="3588805" y="3161113"/>
            <a:ext cx="523894" cy="424046"/>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accent1"/>
          </a:solidFill>
          <a:ln w="3175" cap="flat">
            <a:noFill/>
            <a:prstDash val="solid"/>
            <a:miter lim="800000"/>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cs typeface="+mn-ea"/>
              <a:sym typeface="+mn-lt"/>
            </a:endParaRPr>
          </a:p>
        </p:txBody>
      </p:sp>
      <p:sp>
        <p:nvSpPr>
          <p:cNvPr id="68" name="任意多边形: 形状 67"/>
          <p:cNvSpPr/>
          <p:nvPr/>
        </p:nvSpPr>
        <p:spPr bwMode="auto">
          <a:xfrm>
            <a:off x="5887109" y="2920347"/>
            <a:ext cx="654983" cy="484560"/>
          </a:xfrm>
          <a:custGeom>
            <a:avLst/>
            <a:gdLst>
              <a:gd name="T0" fmla="*/ 278945 h 440259"/>
              <a:gd name="T1" fmla="*/ 278945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88862 h 440259"/>
              <a:gd name="T31" fmla="*/ 88862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278945 h 440259"/>
              <a:gd name="T65" fmla="*/ 278945 h 440259"/>
              <a:gd name="T66" fmla="*/ 278945 h 440259"/>
              <a:gd name="T67" fmla="*/ 278945 h 440259"/>
              <a:gd name="T68" fmla="*/ 278945 h 440259"/>
              <a:gd name="T69" fmla="*/ 278945 h 440259"/>
              <a:gd name="T70" fmla="*/ 278945 h 440259"/>
              <a:gd name="T71"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08" h="4896">
                <a:moveTo>
                  <a:pt x="6608" y="638"/>
                </a:moveTo>
                <a:lnTo>
                  <a:pt x="6608" y="2638"/>
                </a:lnTo>
                <a:cubicBezTo>
                  <a:pt x="6608" y="2638"/>
                  <a:pt x="6180" y="2723"/>
                  <a:pt x="6092" y="2734"/>
                </a:cubicBezTo>
                <a:cubicBezTo>
                  <a:pt x="6004" y="2745"/>
                  <a:pt x="5728" y="2834"/>
                  <a:pt x="5528" y="2642"/>
                </a:cubicBezTo>
                <a:cubicBezTo>
                  <a:pt x="5219" y="2346"/>
                  <a:pt x="4122" y="1254"/>
                  <a:pt x="4122" y="1254"/>
                </a:cubicBezTo>
                <a:cubicBezTo>
                  <a:pt x="4122" y="1254"/>
                  <a:pt x="3932" y="1069"/>
                  <a:pt x="3629" y="1229"/>
                </a:cubicBezTo>
                <a:cubicBezTo>
                  <a:pt x="3350" y="1376"/>
                  <a:pt x="2936" y="1592"/>
                  <a:pt x="2764" y="1675"/>
                </a:cubicBezTo>
                <a:cubicBezTo>
                  <a:pt x="2437" y="1849"/>
                  <a:pt x="2167" y="1574"/>
                  <a:pt x="2167" y="1364"/>
                </a:cubicBezTo>
                <a:cubicBezTo>
                  <a:pt x="2167" y="1201"/>
                  <a:pt x="2269" y="1090"/>
                  <a:pt x="2414" y="1009"/>
                </a:cubicBezTo>
                <a:cubicBezTo>
                  <a:pt x="2808" y="770"/>
                  <a:pt x="3637" y="305"/>
                  <a:pt x="3983" y="121"/>
                </a:cubicBezTo>
                <a:cubicBezTo>
                  <a:pt x="4193" y="9"/>
                  <a:pt x="4344" y="0"/>
                  <a:pt x="4633" y="243"/>
                </a:cubicBezTo>
                <a:cubicBezTo>
                  <a:pt x="4988" y="541"/>
                  <a:pt x="5304" y="814"/>
                  <a:pt x="5304" y="814"/>
                </a:cubicBezTo>
                <a:cubicBezTo>
                  <a:pt x="5304" y="814"/>
                  <a:pt x="5407" y="900"/>
                  <a:pt x="5571" y="865"/>
                </a:cubicBezTo>
                <a:cubicBezTo>
                  <a:pt x="5975" y="780"/>
                  <a:pt x="6608" y="638"/>
                  <a:pt x="6608" y="638"/>
                </a:cubicBezTo>
                <a:close/>
                <a:moveTo>
                  <a:pt x="2241" y="4027"/>
                </a:moveTo>
                <a:cubicBezTo>
                  <a:pt x="2294" y="3891"/>
                  <a:pt x="2277" y="3738"/>
                  <a:pt x="2175" y="3633"/>
                </a:cubicBezTo>
                <a:cubicBezTo>
                  <a:pt x="2083" y="3540"/>
                  <a:pt x="1950" y="3515"/>
                  <a:pt x="1822" y="3544"/>
                </a:cubicBezTo>
                <a:cubicBezTo>
                  <a:pt x="1858" y="3418"/>
                  <a:pt x="1838" y="3283"/>
                  <a:pt x="1746" y="3188"/>
                </a:cubicBezTo>
                <a:cubicBezTo>
                  <a:pt x="1654" y="3095"/>
                  <a:pt x="1521" y="3070"/>
                  <a:pt x="1394" y="3099"/>
                </a:cubicBezTo>
                <a:cubicBezTo>
                  <a:pt x="1429" y="2973"/>
                  <a:pt x="1409" y="2838"/>
                  <a:pt x="1317" y="2744"/>
                </a:cubicBezTo>
                <a:cubicBezTo>
                  <a:pt x="1173" y="2596"/>
                  <a:pt x="924" y="2602"/>
                  <a:pt x="760" y="2758"/>
                </a:cubicBezTo>
                <a:cubicBezTo>
                  <a:pt x="597" y="2915"/>
                  <a:pt x="492" y="3198"/>
                  <a:pt x="638" y="3365"/>
                </a:cubicBezTo>
                <a:cubicBezTo>
                  <a:pt x="783" y="3531"/>
                  <a:pt x="950" y="3430"/>
                  <a:pt x="1077" y="3401"/>
                </a:cubicBezTo>
                <a:cubicBezTo>
                  <a:pt x="1042" y="3527"/>
                  <a:pt x="936" y="3645"/>
                  <a:pt x="1066" y="3810"/>
                </a:cubicBezTo>
                <a:cubicBezTo>
                  <a:pt x="1197" y="3975"/>
                  <a:pt x="1378" y="3875"/>
                  <a:pt x="1506" y="3846"/>
                </a:cubicBezTo>
                <a:cubicBezTo>
                  <a:pt x="1470" y="3972"/>
                  <a:pt x="1369" y="4101"/>
                  <a:pt x="1494" y="4254"/>
                </a:cubicBezTo>
                <a:cubicBezTo>
                  <a:pt x="1621" y="4408"/>
                  <a:pt x="1829" y="4326"/>
                  <a:pt x="1966" y="4283"/>
                </a:cubicBezTo>
                <a:cubicBezTo>
                  <a:pt x="1913" y="4419"/>
                  <a:pt x="1799" y="4566"/>
                  <a:pt x="1945" y="4730"/>
                </a:cubicBezTo>
                <a:cubicBezTo>
                  <a:pt x="2090" y="4896"/>
                  <a:pt x="2426" y="4819"/>
                  <a:pt x="2590" y="4663"/>
                </a:cubicBezTo>
                <a:cubicBezTo>
                  <a:pt x="2753" y="4506"/>
                  <a:pt x="2769" y="4258"/>
                  <a:pt x="2625" y="4110"/>
                </a:cubicBezTo>
                <a:cubicBezTo>
                  <a:pt x="2526" y="4008"/>
                  <a:pt x="2378" y="3985"/>
                  <a:pt x="2241" y="4027"/>
                </a:cubicBezTo>
                <a:close/>
                <a:moveTo>
                  <a:pt x="5233" y="2987"/>
                </a:moveTo>
                <a:cubicBezTo>
                  <a:pt x="4047" y="1802"/>
                  <a:pt x="4605" y="2359"/>
                  <a:pt x="3967" y="1720"/>
                </a:cubicBezTo>
                <a:cubicBezTo>
                  <a:pt x="3967" y="1720"/>
                  <a:pt x="3775" y="1529"/>
                  <a:pt x="3523" y="1640"/>
                </a:cubicBezTo>
                <a:cubicBezTo>
                  <a:pt x="3346" y="1718"/>
                  <a:pt x="3117" y="1824"/>
                  <a:pt x="2945" y="1905"/>
                </a:cubicBezTo>
                <a:cubicBezTo>
                  <a:pt x="2757" y="2004"/>
                  <a:pt x="2621" y="2034"/>
                  <a:pt x="2557" y="2034"/>
                </a:cubicBezTo>
                <a:cubicBezTo>
                  <a:pt x="2192" y="2031"/>
                  <a:pt x="1896" y="1738"/>
                  <a:pt x="1896" y="1373"/>
                </a:cubicBezTo>
                <a:cubicBezTo>
                  <a:pt x="1896" y="1137"/>
                  <a:pt x="2022" y="931"/>
                  <a:pt x="2209" y="814"/>
                </a:cubicBezTo>
                <a:cubicBezTo>
                  <a:pt x="2472" y="632"/>
                  <a:pt x="3078" y="310"/>
                  <a:pt x="3078" y="310"/>
                </a:cubicBezTo>
                <a:cubicBezTo>
                  <a:pt x="3078" y="310"/>
                  <a:pt x="2894" y="76"/>
                  <a:pt x="2489" y="76"/>
                </a:cubicBezTo>
                <a:cubicBezTo>
                  <a:pt x="2085" y="76"/>
                  <a:pt x="1240" y="629"/>
                  <a:pt x="1240" y="629"/>
                </a:cubicBezTo>
                <a:cubicBezTo>
                  <a:pt x="1240" y="629"/>
                  <a:pt x="1000" y="783"/>
                  <a:pt x="659" y="644"/>
                </a:cubicBezTo>
                <a:lnTo>
                  <a:pt x="0" y="415"/>
                </a:lnTo>
                <a:lnTo>
                  <a:pt x="0" y="2704"/>
                </a:lnTo>
                <a:cubicBezTo>
                  <a:pt x="0" y="2704"/>
                  <a:pt x="188" y="2758"/>
                  <a:pt x="357" y="2827"/>
                </a:cubicBezTo>
                <a:cubicBezTo>
                  <a:pt x="395" y="2719"/>
                  <a:pt x="457" y="2618"/>
                  <a:pt x="542" y="2535"/>
                </a:cubicBezTo>
                <a:cubicBezTo>
                  <a:pt x="822" y="2268"/>
                  <a:pt x="1287" y="2265"/>
                  <a:pt x="1542" y="2528"/>
                </a:cubicBezTo>
                <a:cubicBezTo>
                  <a:pt x="1619" y="2608"/>
                  <a:pt x="1673" y="2703"/>
                  <a:pt x="1700" y="2808"/>
                </a:cubicBezTo>
                <a:cubicBezTo>
                  <a:pt x="1803" y="2840"/>
                  <a:pt x="1896" y="2896"/>
                  <a:pt x="1971" y="2973"/>
                </a:cubicBezTo>
                <a:cubicBezTo>
                  <a:pt x="2048" y="3053"/>
                  <a:pt x="2101" y="3148"/>
                  <a:pt x="2129" y="3253"/>
                </a:cubicBezTo>
                <a:cubicBezTo>
                  <a:pt x="2231" y="3285"/>
                  <a:pt x="2324" y="3341"/>
                  <a:pt x="2399" y="3418"/>
                </a:cubicBezTo>
                <a:cubicBezTo>
                  <a:pt x="2484" y="3505"/>
                  <a:pt x="2540" y="3611"/>
                  <a:pt x="2566" y="3725"/>
                </a:cubicBezTo>
                <a:cubicBezTo>
                  <a:pt x="2674" y="3756"/>
                  <a:pt x="2771" y="3814"/>
                  <a:pt x="2849" y="3894"/>
                </a:cubicBezTo>
                <a:cubicBezTo>
                  <a:pt x="3002" y="4051"/>
                  <a:pt x="3056" y="4265"/>
                  <a:pt x="3023" y="4471"/>
                </a:cubicBezTo>
                <a:cubicBezTo>
                  <a:pt x="3024" y="4471"/>
                  <a:pt x="3024" y="4471"/>
                  <a:pt x="3024" y="4472"/>
                </a:cubicBezTo>
                <a:cubicBezTo>
                  <a:pt x="3027" y="4475"/>
                  <a:pt x="3119" y="4578"/>
                  <a:pt x="3177" y="4636"/>
                </a:cubicBezTo>
                <a:cubicBezTo>
                  <a:pt x="3290" y="4749"/>
                  <a:pt x="3475" y="4749"/>
                  <a:pt x="3588" y="4636"/>
                </a:cubicBezTo>
                <a:cubicBezTo>
                  <a:pt x="3700" y="4523"/>
                  <a:pt x="3701" y="4339"/>
                  <a:pt x="3588" y="4225"/>
                </a:cubicBezTo>
                <a:cubicBezTo>
                  <a:pt x="3584" y="4221"/>
                  <a:pt x="3180" y="3799"/>
                  <a:pt x="3213" y="3766"/>
                </a:cubicBezTo>
                <a:cubicBezTo>
                  <a:pt x="3245" y="3734"/>
                  <a:pt x="3759" y="4269"/>
                  <a:pt x="3769" y="4279"/>
                </a:cubicBezTo>
                <a:cubicBezTo>
                  <a:pt x="3882" y="4391"/>
                  <a:pt x="4066" y="4391"/>
                  <a:pt x="4179" y="4279"/>
                </a:cubicBezTo>
                <a:cubicBezTo>
                  <a:pt x="4292" y="4166"/>
                  <a:pt x="4292" y="3981"/>
                  <a:pt x="4179" y="3868"/>
                </a:cubicBezTo>
                <a:cubicBezTo>
                  <a:pt x="4174" y="3863"/>
                  <a:pt x="4151" y="3841"/>
                  <a:pt x="4142" y="3832"/>
                </a:cubicBezTo>
                <a:cubicBezTo>
                  <a:pt x="4142" y="3832"/>
                  <a:pt x="3632" y="3378"/>
                  <a:pt x="3671" y="3339"/>
                </a:cubicBezTo>
                <a:cubicBezTo>
                  <a:pt x="3710" y="3300"/>
                  <a:pt x="4343" y="3891"/>
                  <a:pt x="4345" y="3891"/>
                </a:cubicBezTo>
                <a:cubicBezTo>
                  <a:pt x="4458" y="3993"/>
                  <a:pt x="4634" y="3992"/>
                  <a:pt x="4743" y="3883"/>
                </a:cubicBezTo>
                <a:cubicBezTo>
                  <a:pt x="4850" y="3776"/>
                  <a:pt x="4852" y="3608"/>
                  <a:pt x="4758" y="3494"/>
                </a:cubicBezTo>
                <a:cubicBezTo>
                  <a:pt x="4756" y="3488"/>
                  <a:pt x="4275" y="2986"/>
                  <a:pt x="4312" y="2948"/>
                </a:cubicBezTo>
                <a:cubicBezTo>
                  <a:pt x="4351" y="2910"/>
                  <a:pt x="4826" y="3400"/>
                  <a:pt x="4827" y="3401"/>
                </a:cubicBezTo>
                <a:cubicBezTo>
                  <a:pt x="4940" y="3513"/>
                  <a:pt x="5124" y="3513"/>
                  <a:pt x="5238" y="3401"/>
                </a:cubicBezTo>
                <a:cubicBezTo>
                  <a:pt x="5350" y="3288"/>
                  <a:pt x="5350" y="3103"/>
                  <a:pt x="5238" y="2990"/>
                </a:cubicBezTo>
                <a:cubicBezTo>
                  <a:pt x="5236" y="2989"/>
                  <a:pt x="5234" y="2988"/>
                  <a:pt x="5233" y="2987"/>
                </a:cubicBezTo>
                <a:close/>
              </a:path>
            </a:pathLst>
          </a:custGeom>
          <a:solidFill>
            <a:schemeClr val="accent1"/>
          </a:solidFill>
          <a:ln w="3175" cap="flat">
            <a:noFill/>
            <a:prstDash val="solid"/>
            <a:miter lim="800000"/>
          </a:ln>
        </p:spPr>
        <p:txBody>
          <a:bodyPr vert="horz" wrap="square" lIns="91440" tIns="45720" rIns="91440" bIns="45720" numCol="1" anchor="t" anchorCtr="0" compatLnSpc="1">
            <a:normAutofit/>
          </a:bodyPr>
          <a:lstStyle/>
          <a:p>
            <a:endParaRPr lang="zh-CN" altLang="en-US">
              <a:cs typeface="+mn-ea"/>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7624445" y="2611755"/>
            <a:ext cx="3332480" cy="755650"/>
          </a:xfrm>
        </p:spPr>
        <p:txBody>
          <a:bodyPr wrap="square">
            <a:spAutoFit/>
          </a:bodyPr>
          <a:lstStyle/>
          <a:p>
            <a:r>
              <a:rPr lang="zh-CN" altLang="en-US" sz="4800" dirty="0">
                <a:sym typeface="+mn-lt"/>
              </a:rPr>
              <a:t>产品介绍</a:t>
            </a:r>
            <a:endParaRPr lang="zh-CN" altLang="en-US" sz="4800" dirty="0">
              <a:sym typeface="+mn-lt"/>
            </a:endParaRPr>
          </a:p>
        </p:txBody>
      </p:sp>
      <p:sp>
        <p:nvSpPr>
          <p:cNvPr id="6" name="文本占位符 5"/>
          <p:cNvSpPr>
            <a:spLocks noGrp="1"/>
          </p:cNvSpPr>
          <p:nvPr>
            <p:ph type="body" idx="1"/>
          </p:nvPr>
        </p:nvSpPr>
        <p:spPr>
          <a:xfrm>
            <a:off x="6791960" y="3813810"/>
            <a:ext cx="4093210" cy="1614805"/>
          </a:xfrm>
        </p:spPr>
        <p:txBody>
          <a:bodyPr wrap="square">
            <a:spAutoFit/>
          </a:bodyPr>
          <a:lstStyle/>
          <a:p>
            <a:pPr lvl="0"/>
            <a:r>
              <a:rPr lang="zh-CN" altLang="en-US" sz="2200" dirty="0">
                <a:latin typeface="仿宋" panose="02010609060101010101" charset="-122"/>
                <a:ea typeface="仿宋" panose="02010609060101010101" charset="-122"/>
                <a:cs typeface="仿宋" panose="02010609060101010101" charset="-122"/>
                <a:sym typeface="+mn-lt"/>
              </a:rPr>
              <a:t>●</a:t>
            </a:r>
            <a:r>
              <a:rPr lang="en-US" altLang="zh-CN" sz="2200" dirty="0">
                <a:latin typeface="仿宋" panose="02010609060101010101" charset="-122"/>
                <a:ea typeface="仿宋" panose="02010609060101010101" charset="-122"/>
                <a:cs typeface="仿宋" panose="02010609060101010101" charset="-122"/>
                <a:sym typeface="+mn-lt"/>
              </a:rPr>
              <a:t> </a:t>
            </a:r>
            <a:r>
              <a:rPr lang="zh-CN" altLang="en-US" sz="2200" dirty="0">
                <a:latin typeface="仿宋" panose="02010609060101010101" charset="-122"/>
                <a:ea typeface="仿宋" panose="02010609060101010101" charset="-122"/>
                <a:cs typeface="仿宋" panose="02010609060101010101" charset="-122"/>
                <a:sym typeface="+mn-lt"/>
              </a:rPr>
              <a:t>产品大类</a:t>
            </a:r>
            <a:endParaRPr lang="en-US" altLang="zh-CN" sz="2200" dirty="0">
              <a:latin typeface="仿宋" panose="02010609060101010101" charset="-122"/>
              <a:ea typeface="仿宋" panose="02010609060101010101" charset="-122"/>
              <a:cs typeface="仿宋" panose="02010609060101010101" charset="-122"/>
              <a:sym typeface="+mn-lt"/>
            </a:endParaRPr>
          </a:p>
          <a:p>
            <a:pPr lvl="0"/>
            <a:r>
              <a:rPr lang="zh-CN" altLang="en-US" sz="2200" dirty="0">
                <a:latin typeface="仿宋" panose="02010609060101010101" charset="-122"/>
                <a:ea typeface="仿宋" panose="02010609060101010101" charset="-122"/>
                <a:cs typeface="仿宋" panose="02010609060101010101" charset="-122"/>
                <a:sym typeface="+mn-lt"/>
              </a:rPr>
              <a:t>●</a:t>
            </a:r>
            <a:r>
              <a:rPr lang="en-US" altLang="zh-CN" sz="2200" dirty="0">
                <a:latin typeface="仿宋" panose="02010609060101010101" charset="-122"/>
                <a:ea typeface="仿宋" panose="02010609060101010101" charset="-122"/>
                <a:cs typeface="仿宋" panose="02010609060101010101" charset="-122"/>
                <a:sym typeface="+mn-lt"/>
              </a:rPr>
              <a:t> </a:t>
            </a:r>
            <a:r>
              <a:rPr lang="zh-CN" altLang="en-US" sz="2200" dirty="0">
                <a:latin typeface="仿宋" panose="02010609060101010101" charset="-122"/>
                <a:ea typeface="仿宋" panose="02010609060101010101" charset="-122"/>
                <a:cs typeface="仿宋" panose="02010609060101010101" charset="-122"/>
                <a:sym typeface="+mn-lt"/>
              </a:rPr>
              <a:t>产品展示</a:t>
            </a:r>
            <a:endParaRPr lang="en-US" altLang="zh-CN" sz="2200" dirty="0">
              <a:latin typeface="仿宋" panose="02010609060101010101" charset="-122"/>
              <a:ea typeface="仿宋" panose="02010609060101010101" charset="-122"/>
              <a:cs typeface="仿宋" panose="02010609060101010101" charset="-122"/>
              <a:sym typeface="+mn-lt"/>
            </a:endParaRPr>
          </a:p>
          <a:p>
            <a:pPr lvl="0"/>
            <a:endParaRPr lang="zh-CN" altLang="en-US" sz="2200" dirty="0">
              <a:latin typeface="仿宋" panose="02010609060101010101" charset="-122"/>
              <a:ea typeface="仿宋" panose="02010609060101010101" charset="-122"/>
              <a:cs typeface="仿宋" panose="02010609060101010101" charset="-122"/>
              <a:sym typeface="+mn-lt"/>
            </a:endParaRPr>
          </a:p>
        </p:txBody>
      </p:sp>
      <p:sp>
        <p:nvSpPr>
          <p:cNvPr id="9" name="文本框 8"/>
          <p:cNvSpPr txBox="1"/>
          <p:nvPr/>
        </p:nvSpPr>
        <p:spPr>
          <a:xfrm>
            <a:off x="6096001" y="2420438"/>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02</a:t>
            </a:r>
            <a:endParaRPr lang="zh-CN" altLang="en-US" spc="100" dirty="0">
              <a:solidFill>
                <a:schemeClr val="accent1"/>
              </a:solidFill>
              <a:cs typeface="+mn-ea"/>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42"/>
          <p:cNvSpPr/>
          <p:nvPr>
            <p:custDataLst>
              <p:tags r:id="rId1"/>
            </p:custDataLst>
          </p:nvPr>
        </p:nvSpPr>
        <p:spPr>
          <a:xfrm>
            <a:off x="8785225" y="5216525"/>
            <a:ext cx="2096135" cy="7359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custDataLst>
              <p:tags r:id="rId2"/>
            </p:custDataLst>
          </p:nvPr>
        </p:nvSpPr>
        <p:spPr>
          <a:xfrm>
            <a:off x="8818880" y="3442970"/>
            <a:ext cx="2096135" cy="9188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custDataLst>
              <p:tags r:id="rId3"/>
            </p:custDataLst>
          </p:nvPr>
        </p:nvSpPr>
        <p:spPr>
          <a:xfrm>
            <a:off x="8818880" y="1791970"/>
            <a:ext cx="2096135" cy="9188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custDataLst>
              <p:tags r:id="rId4"/>
            </p:custDataLst>
          </p:nvPr>
        </p:nvSpPr>
        <p:spPr>
          <a:xfrm>
            <a:off x="596900" y="5274310"/>
            <a:ext cx="2095500" cy="685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custDataLst>
              <p:tags r:id="rId5"/>
            </p:custDataLst>
          </p:nvPr>
        </p:nvSpPr>
        <p:spPr>
          <a:xfrm>
            <a:off x="596900" y="3456305"/>
            <a:ext cx="2096135" cy="12179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96900" y="1758950"/>
            <a:ext cx="2096135" cy="11296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69925" y="548571"/>
            <a:ext cx="10850563" cy="480131"/>
          </a:xfrm>
        </p:spPr>
        <p:txBody>
          <a:bodyPr>
            <a:spAutoFit/>
          </a:bodyPr>
          <a:lstStyle/>
          <a:p>
            <a:pPr lvl="0"/>
            <a:r>
              <a:rPr lang="zh-CN" altLang="en-US" dirty="0">
                <a:sym typeface="+mn-lt"/>
              </a:rPr>
              <a:t>产品大类</a:t>
            </a:r>
            <a:endParaRPr lang="en-US" altLang="zh-CN" dirty="0">
              <a:sym typeface="+mn-lt"/>
            </a:endParaRPr>
          </a:p>
        </p:txBody>
      </p:sp>
      <p:cxnSp>
        <p:nvCxnSpPr>
          <p:cNvPr id="6" name="直接连接符 5"/>
          <p:cNvCxnSpPr/>
          <p:nvPr/>
        </p:nvCxnSpPr>
        <p:spPr>
          <a:xfrm>
            <a:off x="8571014" y="2814058"/>
            <a:ext cx="2524647"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593239" y="4554517"/>
            <a:ext cx="2524647"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9014519" y="1453679"/>
            <a:ext cx="1415772" cy="338554"/>
          </a:xfrm>
          <a:prstGeom prst="rect">
            <a:avLst/>
          </a:prstGeom>
          <a:noFill/>
        </p:spPr>
        <p:txBody>
          <a:bodyPr wrap="none" lIns="91440" tIns="45720" rIns="91440" bIns="45720" anchor="ctr" anchorCtr="0">
            <a:spAutoFit/>
          </a:bodyPr>
          <a:lstStyle/>
          <a:p>
            <a:r>
              <a:rPr lang="zh-CN" altLang="en-US" sz="1600" b="1" dirty="0">
                <a:cs typeface="+mn-ea"/>
                <a:sym typeface="+mn-lt"/>
              </a:rPr>
              <a:t>应急广播系列</a:t>
            </a:r>
            <a:endParaRPr lang="zh-CN" altLang="en-US" sz="1600" b="1" dirty="0">
              <a:cs typeface="+mn-ea"/>
              <a:sym typeface="+mn-lt"/>
            </a:endParaRPr>
          </a:p>
        </p:txBody>
      </p:sp>
      <p:sp>
        <p:nvSpPr>
          <p:cNvPr id="9" name="文本框 8"/>
          <p:cNvSpPr txBox="1"/>
          <p:nvPr/>
        </p:nvSpPr>
        <p:spPr>
          <a:xfrm>
            <a:off x="9014519" y="1850564"/>
            <a:ext cx="2226250" cy="860425"/>
          </a:xfrm>
          <a:prstGeom prst="rect">
            <a:avLst/>
          </a:prstGeom>
          <a:noFill/>
        </p:spPr>
        <p:txBody>
          <a:bodyPr wrap="square" lIns="91440" tIns="45720" rIns="91440" bIns="45720" anchor="ctr" anchorCtr="0">
            <a:spAutoFit/>
          </a:bodyPr>
          <a:lstStyle/>
          <a:p>
            <a:pPr algn="just"/>
            <a:r>
              <a:rPr lang="en-US" altLang="zh-CN" sz="1000" b="1" i="0" dirty="0">
                <a:solidFill>
                  <a:srgbClr val="333333"/>
                </a:solidFill>
                <a:effectLst/>
                <a:latin typeface="宋体" panose="02010600030101010101" pitchFamily="2" charset="-122"/>
                <a:ea typeface="宋体" panose="02010600030101010101" pitchFamily="2" charset="-122"/>
              </a:rPr>
              <a:t>1.</a:t>
            </a:r>
            <a:r>
              <a:rPr lang="zh-CN" altLang="en-US" sz="1000" b="1" i="0" dirty="0">
                <a:solidFill>
                  <a:srgbClr val="333333"/>
                </a:solidFill>
                <a:effectLst/>
                <a:latin typeface="宋体" panose="02010600030101010101" pitchFamily="2" charset="-122"/>
                <a:ea typeface="宋体" panose="02010600030101010101" pitchFamily="2" charset="-122"/>
              </a:rPr>
              <a:t>县级应急广播平台</a:t>
            </a:r>
            <a:endParaRPr lang="zh-CN" altLang="en-US" sz="1000" b="1" i="0" dirty="0">
              <a:solidFill>
                <a:srgbClr val="333333"/>
              </a:solidFill>
              <a:effectLst/>
              <a:latin typeface="宋体" panose="02010600030101010101" pitchFamily="2" charset="-122"/>
              <a:ea typeface="宋体" panose="02010600030101010101" pitchFamily="2" charset="-122"/>
            </a:endParaRPr>
          </a:p>
          <a:p>
            <a:pPr algn="just"/>
            <a:r>
              <a:rPr lang="en-US" altLang="zh-CN" sz="1000" b="1" i="0" dirty="0">
                <a:solidFill>
                  <a:srgbClr val="333333"/>
                </a:solidFill>
                <a:effectLst/>
                <a:latin typeface="宋体" panose="02010600030101010101" pitchFamily="2" charset="-122"/>
                <a:ea typeface="宋体" panose="02010600030101010101" pitchFamily="2" charset="-122"/>
              </a:rPr>
              <a:t>2.</a:t>
            </a:r>
            <a:r>
              <a:rPr lang="zh-CN" altLang="en-US" sz="1000" b="1" i="0" dirty="0">
                <a:solidFill>
                  <a:srgbClr val="333333"/>
                </a:solidFill>
                <a:effectLst/>
                <a:latin typeface="宋体" panose="02010600030101010101" pitchFamily="2" charset="-122"/>
                <a:ea typeface="宋体" panose="02010600030101010101" pitchFamily="2" charset="-122"/>
              </a:rPr>
              <a:t>应急广播县级适配器</a:t>
            </a:r>
            <a:endParaRPr lang="zh-CN" altLang="en-US" sz="1000" b="1" i="0" dirty="0">
              <a:solidFill>
                <a:srgbClr val="333333"/>
              </a:solidFill>
              <a:effectLst/>
              <a:latin typeface="宋体" panose="02010600030101010101" pitchFamily="2" charset="-122"/>
              <a:ea typeface="宋体" panose="02010600030101010101" pitchFamily="2" charset="-122"/>
            </a:endParaRPr>
          </a:p>
          <a:p>
            <a:pPr algn="just"/>
            <a:r>
              <a:rPr lang="en-US" altLang="zh-CN" sz="1000" b="1" i="0" dirty="0">
                <a:solidFill>
                  <a:srgbClr val="333333"/>
                </a:solidFill>
                <a:effectLst/>
                <a:latin typeface="宋体" panose="02010600030101010101" pitchFamily="2" charset="-122"/>
                <a:ea typeface="宋体" panose="02010600030101010101" pitchFamily="2" charset="-122"/>
              </a:rPr>
              <a:t>3.</a:t>
            </a:r>
            <a:r>
              <a:rPr lang="zh-CN" altLang="en-US" sz="1000" b="1" i="0" dirty="0">
                <a:solidFill>
                  <a:srgbClr val="333333"/>
                </a:solidFill>
                <a:effectLst/>
                <a:latin typeface="宋体" panose="02010600030101010101" pitchFamily="2" charset="-122"/>
                <a:ea typeface="宋体" panose="02010600030101010101" pitchFamily="2" charset="-122"/>
              </a:rPr>
              <a:t>应急广播乡村级适配器</a:t>
            </a:r>
            <a:endParaRPr lang="zh-CN" altLang="en-US" sz="1000" b="1" i="0" dirty="0">
              <a:solidFill>
                <a:srgbClr val="333333"/>
              </a:solidFill>
              <a:effectLst/>
              <a:latin typeface="宋体" panose="02010600030101010101" pitchFamily="2" charset="-122"/>
              <a:ea typeface="宋体" panose="02010600030101010101" pitchFamily="2" charset="-122"/>
            </a:endParaRPr>
          </a:p>
          <a:p>
            <a:pPr algn="just"/>
            <a:r>
              <a:rPr lang="en-US" altLang="zh-CN" sz="1000" b="1" i="0" dirty="0">
                <a:solidFill>
                  <a:srgbClr val="333333"/>
                </a:solidFill>
                <a:effectLst/>
                <a:latin typeface="宋体" panose="02010600030101010101" pitchFamily="2" charset="-122"/>
                <a:ea typeface="宋体" panose="02010600030101010101" pitchFamily="2" charset="-122"/>
              </a:rPr>
              <a:t>4.</a:t>
            </a:r>
            <a:r>
              <a:rPr lang="zh-CN" altLang="en-US" sz="1000" b="1" i="0" dirty="0">
                <a:solidFill>
                  <a:srgbClr val="333333"/>
                </a:solidFill>
                <a:effectLst/>
                <a:latin typeface="宋体" panose="02010600030101010101" pitchFamily="2" charset="-122"/>
                <a:ea typeface="宋体" panose="02010600030101010101" pitchFamily="2" charset="-122"/>
              </a:rPr>
              <a:t>应急广播多模接收终端</a:t>
            </a:r>
            <a:endParaRPr lang="zh-CN" altLang="en-US" sz="1000" b="1" i="0" dirty="0">
              <a:solidFill>
                <a:srgbClr val="333333"/>
              </a:solidFill>
              <a:effectLst/>
              <a:latin typeface="宋体" panose="02010600030101010101" pitchFamily="2" charset="-122"/>
              <a:ea typeface="宋体" panose="02010600030101010101" pitchFamily="2" charset="-122"/>
            </a:endParaRPr>
          </a:p>
          <a:p>
            <a:pPr algn="just"/>
            <a:r>
              <a:rPr lang="en-US" altLang="zh-CN" sz="1000" b="1" i="0" dirty="0">
                <a:solidFill>
                  <a:srgbClr val="333333"/>
                </a:solidFill>
                <a:effectLst/>
                <a:latin typeface="宋体" panose="02010600030101010101" pitchFamily="2" charset="-122"/>
                <a:ea typeface="宋体" panose="02010600030101010101" pitchFamily="2" charset="-122"/>
              </a:rPr>
              <a:t>5.</a:t>
            </a:r>
            <a:r>
              <a:rPr lang="zh-CN" altLang="en-US" sz="1000" b="1" i="0" dirty="0">
                <a:solidFill>
                  <a:srgbClr val="333333"/>
                </a:solidFill>
                <a:effectLst/>
                <a:latin typeface="宋体" panose="02010600030101010101" pitchFamily="2" charset="-122"/>
                <a:ea typeface="宋体" panose="02010600030101010101" pitchFamily="2" charset="-122"/>
              </a:rPr>
              <a:t>应急广播大屏适配器</a:t>
            </a:r>
            <a:endParaRPr lang="en-US" altLang="zh-CN" sz="1000" b="1" i="0" dirty="0">
              <a:solidFill>
                <a:srgbClr val="333333"/>
              </a:solidFill>
              <a:effectLst/>
              <a:latin typeface="宋体" panose="02010600030101010101" pitchFamily="2" charset="-122"/>
              <a:ea typeface="宋体" panose="02010600030101010101" pitchFamily="2" charset="-122"/>
            </a:endParaRPr>
          </a:p>
        </p:txBody>
      </p:sp>
      <p:sp>
        <p:nvSpPr>
          <p:cNvPr id="10" name="文本框 9"/>
          <p:cNvSpPr txBox="1"/>
          <p:nvPr/>
        </p:nvSpPr>
        <p:spPr>
          <a:xfrm>
            <a:off x="9023409" y="3093059"/>
            <a:ext cx="1620957" cy="338554"/>
          </a:xfrm>
          <a:prstGeom prst="rect">
            <a:avLst/>
          </a:prstGeom>
          <a:noFill/>
        </p:spPr>
        <p:txBody>
          <a:bodyPr wrap="none" lIns="91440" tIns="45720" rIns="91440" bIns="45720" anchor="ctr" anchorCtr="0">
            <a:spAutoFit/>
          </a:bodyPr>
          <a:lstStyle/>
          <a:p>
            <a:r>
              <a:rPr lang="zh-CN" altLang="en-US" sz="1600" b="1" dirty="0">
                <a:cs typeface="+mn-ea"/>
                <a:sym typeface="+mn-lt"/>
              </a:rPr>
              <a:t>固态功率源系列</a:t>
            </a:r>
            <a:endParaRPr lang="zh-CN" altLang="en-US" sz="1600" b="1" dirty="0">
              <a:cs typeface="+mn-ea"/>
              <a:sym typeface="+mn-lt"/>
            </a:endParaRPr>
          </a:p>
        </p:txBody>
      </p:sp>
      <p:sp>
        <p:nvSpPr>
          <p:cNvPr id="11" name="文本框 10"/>
          <p:cNvSpPr txBox="1"/>
          <p:nvPr/>
        </p:nvSpPr>
        <p:spPr>
          <a:xfrm>
            <a:off x="8879205" y="3625850"/>
            <a:ext cx="2002155" cy="553085"/>
          </a:xfrm>
          <a:prstGeom prst="rect">
            <a:avLst/>
          </a:prstGeom>
          <a:noFill/>
        </p:spPr>
        <p:txBody>
          <a:bodyPr wrap="square" lIns="91440" tIns="45720" rIns="91440" bIns="45720" anchor="ctr" anchorCtr="0">
            <a:spAutoFit/>
          </a:bodyPr>
          <a:lstStyle/>
          <a:p>
            <a:pPr>
              <a:lnSpc>
                <a:spcPct val="150000"/>
              </a:lnSpc>
            </a:pPr>
            <a:r>
              <a:rPr lang="en-US" altLang="zh-CN" sz="1000" b="1" dirty="0">
                <a:solidFill>
                  <a:srgbClr val="333333"/>
                </a:solidFill>
                <a:effectLst/>
                <a:latin typeface="宋体" panose="02010600030101010101" pitchFamily="2" charset="-122"/>
                <a:ea typeface="宋体" panose="02010600030101010101" pitchFamily="2" charset="-122"/>
                <a:sym typeface="+mn-ea"/>
              </a:rPr>
              <a:t>30MHz</a:t>
            </a:r>
            <a:r>
              <a:rPr lang="zh-CN" altLang="en-US" sz="1000" b="1" dirty="0">
                <a:solidFill>
                  <a:srgbClr val="333333"/>
                </a:solidFill>
                <a:effectLst/>
                <a:latin typeface="宋体" panose="02010600030101010101" pitchFamily="2" charset="-122"/>
                <a:ea typeface="宋体" panose="02010600030101010101" pitchFamily="2" charset="-122"/>
                <a:sym typeface="+mn-ea"/>
              </a:rPr>
              <a:t>～</a:t>
            </a:r>
            <a:r>
              <a:rPr lang="en-US" altLang="zh-CN" sz="1000" b="1" dirty="0">
                <a:solidFill>
                  <a:srgbClr val="333333"/>
                </a:solidFill>
                <a:effectLst/>
                <a:latin typeface="宋体" panose="02010600030101010101" pitchFamily="2" charset="-122"/>
                <a:ea typeface="宋体" panose="02010600030101010101" pitchFamily="2" charset="-122"/>
                <a:sym typeface="+mn-ea"/>
              </a:rPr>
              <a:t>3GHz</a:t>
            </a:r>
            <a:r>
              <a:rPr lang="zh-CN" altLang="en-US" sz="1000" b="1" i="0" dirty="0">
                <a:solidFill>
                  <a:srgbClr val="333333"/>
                </a:solidFill>
                <a:effectLst/>
                <a:latin typeface="宋体" panose="02010600030101010101" pitchFamily="2" charset="-122"/>
                <a:ea typeface="宋体" panose="02010600030101010101" pitchFamily="2" charset="-122"/>
              </a:rPr>
              <a:t>各频率、各功率等级的专业定制</a:t>
            </a:r>
            <a:endParaRPr lang="en-US" altLang="zh-CN" sz="1000" dirty="0">
              <a:cs typeface="+mn-ea"/>
              <a:sym typeface="+mn-lt"/>
            </a:endParaRPr>
          </a:p>
        </p:txBody>
      </p:sp>
      <p:sp>
        <p:nvSpPr>
          <p:cNvPr id="12" name="文本框 11"/>
          <p:cNvSpPr txBox="1"/>
          <p:nvPr/>
        </p:nvSpPr>
        <p:spPr>
          <a:xfrm>
            <a:off x="9023727" y="4836014"/>
            <a:ext cx="1620957" cy="338554"/>
          </a:xfrm>
          <a:prstGeom prst="rect">
            <a:avLst/>
          </a:prstGeom>
          <a:noFill/>
        </p:spPr>
        <p:txBody>
          <a:bodyPr wrap="none" lIns="91440" tIns="45720" rIns="91440" bIns="45720" anchor="ctr" anchorCtr="0">
            <a:spAutoFit/>
          </a:bodyPr>
          <a:lstStyle/>
          <a:p>
            <a:r>
              <a:rPr lang="zh-CN" altLang="en-US" sz="1600" b="1" dirty="0">
                <a:cs typeface="+mn-ea"/>
                <a:sym typeface="+mn-lt"/>
              </a:rPr>
              <a:t>固态激励源系列</a:t>
            </a:r>
            <a:endParaRPr lang="zh-CN" altLang="en-US" sz="1600" b="1" dirty="0">
              <a:cs typeface="+mn-ea"/>
              <a:sym typeface="+mn-lt"/>
            </a:endParaRPr>
          </a:p>
        </p:txBody>
      </p:sp>
      <p:sp>
        <p:nvSpPr>
          <p:cNvPr id="13" name="文本框 12"/>
          <p:cNvSpPr txBox="1"/>
          <p:nvPr/>
        </p:nvSpPr>
        <p:spPr>
          <a:xfrm>
            <a:off x="9111615" y="5294508"/>
            <a:ext cx="1533525" cy="524118"/>
          </a:xfrm>
          <a:prstGeom prst="rect">
            <a:avLst/>
          </a:prstGeom>
          <a:noFill/>
        </p:spPr>
        <p:txBody>
          <a:bodyPr wrap="square" lIns="91440" tIns="45720" rIns="91440" bIns="45720" anchor="ctr" anchorCtr="0">
            <a:spAutoFit/>
          </a:bodyPr>
          <a:lstStyle/>
          <a:p>
            <a:pPr>
              <a:lnSpc>
                <a:spcPct val="150000"/>
              </a:lnSpc>
            </a:pPr>
            <a:r>
              <a:rPr lang="en-US" altLang="zh-CN" sz="1000" b="1" i="0" dirty="0">
                <a:solidFill>
                  <a:srgbClr val="333333"/>
                </a:solidFill>
                <a:effectLst/>
                <a:latin typeface="宋体" panose="02010600030101010101" pitchFamily="2" charset="-122"/>
                <a:ea typeface="宋体" panose="02010600030101010101" pitchFamily="2" charset="-122"/>
              </a:rPr>
              <a:t>P</a:t>
            </a:r>
            <a:r>
              <a:rPr lang="zh-CN" altLang="en-US" sz="1000" b="1" i="0" dirty="0">
                <a:solidFill>
                  <a:srgbClr val="333333"/>
                </a:solidFill>
                <a:effectLst/>
                <a:latin typeface="宋体" panose="02010600030101010101" pitchFamily="2" charset="-122"/>
                <a:ea typeface="宋体" panose="02010600030101010101" pitchFamily="2" charset="-122"/>
              </a:rPr>
              <a:t>波段，</a:t>
            </a:r>
            <a:r>
              <a:rPr lang="en-US" altLang="zh-CN" sz="1000" b="1" i="0" dirty="0">
                <a:solidFill>
                  <a:srgbClr val="333333"/>
                </a:solidFill>
                <a:effectLst/>
                <a:latin typeface="宋体" panose="02010600030101010101" pitchFamily="2" charset="-122"/>
                <a:ea typeface="宋体" panose="02010600030101010101" pitchFamily="2" charset="-122"/>
              </a:rPr>
              <a:t>L</a:t>
            </a:r>
            <a:r>
              <a:rPr lang="zh-CN" altLang="en-US" sz="1000" b="1" i="0" dirty="0">
                <a:solidFill>
                  <a:srgbClr val="333333"/>
                </a:solidFill>
                <a:effectLst/>
                <a:latin typeface="宋体" panose="02010600030101010101" pitchFamily="2" charset="-122"/>
                <a:ea typeface="宋体" panose="02010600030101010101" pitchFamily="2" charset="-122"/>
              </a:rPr>
              <a:t>波段，</a:t>
            </a:r>
            <a:r>
              <a:rPr lang="en-US" altLang="zh-CN" sz="1000" b="1" i="0" dirty="0">
                <a:solidFill>
                  <a:srgbClr val="333333"/>
                </a:solidFill>
                <a:effectLst/>
                <a:latin typeface="宋体" panose="02010600030101010101" pitchFamily="2" charset="-122"/>
                <a:ea typeface="宋体" panose="02010600030101010101" pitchFamily="2" charset="-122"/>
              </a:rPr>
              <a:t>S</a:t>
            </a:r>
            <a:r>
              <a:rPr lang="zh-CN" altLang="en-US" sz="1000" b="1" i="0" dirty="0">
                <a:solidFill>
                  <a:srgbClr val="333333"/>
                </a:solidFill>
                <a:effectLst/>
                <a:latin typeface="宋体" panose="02010600030101010101" pitchFamily="2" charset="-122"/>
                <a:ea typeface="宋体" panose="02010600030101010101" pitchFamily="2" charset="-122"/>
              </a:rPr>
              <a:t>波段，</a:t>
            </a:r>
            <a:endParaRPr lang="zh-CN" altLang="en-US" sz="1000" b="1" i="0" dirty="0">
              <a:solidFill>
                <a:srgbClr val="333333"/>
              </a:solidFill>
              <a:effectLst/>
              <a:latin typeface="宋体" panose="02010600030101010101" pitchFamily="2" charset="-122"/>
              <a:ea typeface="宋体" panose="02010600030101010101" pitchFamily="2" charset="-122"/>
            </a:endParaRPr>
          </a:p>
          <a:p>
            <a:pPr>
              <a:lnSpc>
                <a:spcPct val="150000"/>
              </a:lnSpc>
            </a:pPr>
            <a:r>
              <a:rPr lang="en-US" altLang="zh-CN" sz="1000" b="1" i="0" dirty="0">
                <a:solidFill>
                  <a:srgbClr val="333333"/>
                </a:solidFill>
                <a:effectLst/>
                <a:latin typeface="宋体" panose="02010600030101010101" pitchFamily="2" charset="-122"/>
                <a:ea typeface="宋体" panose="02010600030101010101" pitchFamily="2" charset="-122"/>
              </a:rPr>
              <a:t>C</a:t>
            </a:r>
            <a:r>
              <a:rPr lang="zh-CN" altLang="en-US" sz="1000" b="1" i="0" dirty="0">
                <a:solidFill>
                  <a:srgbClr val="333333"/>
                </a:solidFill>
                <a:effectLst/>
                <a:latin typeface="宋体" panose="02010600030101010101" pitchFamily="2" charset="-122"/>
                <a:ea typeface="宋体" panose="02010600030101010101" pitchFamily="2" charset="-122"/>
              </a:rPr>
              <a:t>波段（即将研发）</a:t>
            </a:r>
            <a:endParaRPr lang="en-US" altLang="zh-CN" sz="1000" dirty="0">
              <a:cs typeface="+mn-ea"/>
              <a:sym typeface="+mn-lt"/>
            </a:endParaRPr>
          </a:p>
        </p:txBody>
      </p:sp>
      <p:sp>
        <p:nvSpPr>
          <p:cNvPr id="14" name="文本框 13"/>
          <p:cNvSpPr txBox="1"/>
          <p:nvPr/>
        </p:nvSpPr>
        <p:spPr>
          <a:xfrm>
            <a:off x="1023919" y="1419389"/>
            <a:ext cx="1210588" cy="338554"/>
          </a:xfrm>
          <a:prstGeom prst="rect">
            <a:avLst/>
          </a:prstGeom>
          <a:noFill/>
        </p:spPr>
        <p:txBody>
          <a:bodyPr wrap="none" lIns="91440" tIns="45720" rIns="91440" bIns="45720" anchor="ctr" anchorCtr="0">
            <a:spAutoFit/>
          </a:bodyPr>
          <a:lstStyle/>
          <a:p>
            <a:pPr algn="r"/>
            <a:r>
              <a:rPr lang="zh-CN" altLang="en-US" sz="1600" b="1" dirty="0">
                <a:cs typeface="+mn-ea"/>
                <a:sym typeface="+mn-lt"/>
              </a:rPr>
              <a:t>发射机系列</a:t>
            </a:r>
            <a:endParaRPr lang="zh-CN" altLang="en-US" sz="1600" b="1" dirty="0">
              <a:cs typeface="+mn-ea"/>
              <a:sym typeface="+mn-lt"/>
            </a:endParaRPr>
          </a:p>
        </p:txBody>
      </p:sp>
      <p:sp>
        <p:nvSpPr>
          <p:cNvPr id="15" name="文本框 14"/>
          <p:cNvSpPr txBox="1"/>
          <p:nvPr/>
        </p:nvSpPr>
        <p:spPr>
          <a:xfrm>
            <a:off x="794386" y="1791825"/>
            <a:ext cx="2226252" cy="1014730"/>
          </a:xfrm>
          <a:prstGeom prst="rect">
            <a:avLst/>
          </a:prstGeom>
          <a:noFill/>
        </p:spPr>
        <p:txBody>
          <a:bodyPr wrap="square" lIns="91440" tIns="45720" rIns="91440" bIns="45720" anchor="ctr" anchorCtr="0">
            <a:spAutoFit/>
          </a:bodyPr>
          <a:lstStyle/>
          <a:p>
            <a:pPr algn="l">
              <a:lnSpc>
                <a:spcPct val="150000"/>
              </a:lnSpc>
            </a:pPr>
            <a:r>
              <a:rPr lang="en-US" altLang="zh-CN" sz="1000" b="1" dirty="0">
                <a:latin typeface="宋体" panose="02010600030101010101" pitchFamily="2" charset="-122"/>
                <a:ea typeface="宋体" panose="02010600030101010101" pitchFamily="2" charset="-122"/>
                <a:cs typeface="+mn-ea"/>
                <a:sym typeface="+mn-lt"/>
              </a:rPr>
              <a:t>1.</a:t>
            </a:r>
            <a:r>
              <a:rPr lang="zh-CN" altLang="en-US" sz="1000" b="1" dirty="0">
                <a:latin typeface="宋体" panose="02010600030101010101" pitchFamily="2" charset="-122"/>
                <a:ea typeface="宋体" panose="02010600030101010101" pitchFamily="2" charset="-122"/>
                <a:cs typeface="+mn-ea"/>
                <a:sym typeface="+mn-lt"/>
              </a:rPr>
              <a:t>调频广播发射机</a:t>
            </a:r>
            <a:endParaRPr lang="zh-CN" altLang="en-US" sz="1000" b="1" dirty="0">
              <a:latin typeface="宋体" panose="02010600030101010101" pitchFamily="2" charset="-122"/>
              <a:ea typeface="宋体" panose="02010600030101010101" pitchFamily="2" charset="-122"/>
              <a:cs typeface="+mn-ea"/>
              <a:sym typeface="+mn-lt"/>
            </a:endParaRPr>
          </a:p>
          <a:p>
            <a:pPr algn="l">
              <a:lnSpc>
                <a:spcPct val="150000"/>
              </a:lnSpc>
            </a:pPr>
            <a:r>
              <a:rPr lang="en-US" altLang="zh-CN" sz="1000" b="1" dirty="0">
                <a:latin typeface="宋体" panose="02010600030101010101" pitchFamily="2" charset="-122"/>
                <a:ea typeface="宋体" panose="02010600030101010101" pitchFamily="2" charset="-122"/>
                <a:cs typeface="+mn-ea"/>
                <a:sym typeface="+mn-lt"/>
              </a:rPr>
              <a:t>2.</a:t>
            </a:r>
            <a:r>
              <a:rPr lang="zh-CN" altLang="en-US" sz="1000" b="1" dirty="0">
                <a:latin typeface="宋体" panose="02010600030101010101" pitchFamily="2" charset="-122"/>
                <a:ea typeface="宋体" panose="02010600030101010101" pitchFamily="2" charset="-122"/>
                <a:cs typeface="+mn-ea"/>
                <a:sym typeface="+mn-lt"/>
              </a:rPr>
              <a:t>中波调幅广播发射机</a:t>
            </a:r>
            <a:endParaRPr lang="zh-CN" altLang="en-US" sz="1000" b="1" dirty="0">
              <a:latin typeface="宋体" panose="02010600030101010101" pitchFamily="2" charset="-122"/>
              <a:ea typeface="宋体" panose="02010600030101010101" pitchFamily="2" charset="-122"/>
              <a:cs typeface="+mn-ea"/>
              <a:sym typeface="+mn-lt"/>
            </a:endParaRPr>
          </a:p>
          <a:p>
            <a:pPr algn="l">
              <a:lnSpc>
                <a:spcPct val="150000"/>
              </a:lnSpc>
            </a:pPr>
            <a:r>
              <a:rPr lang="en-US" altLang="zh-CN" sz="1000" b="1" dirty="0">
                <a:latin typeface="宋体" panose="02010600030101010101" pitchFamily="2" charset="-122"/>
                <a:ea typeface="宋体" panose="02010600030101010101" pitchFamily="2" charset="-122"/>
                <a:cs typeface="+mn-ea"/>
                <a:sym typeface="+mn-lt"/>
              </a:rPr>
              <a:t>3.</a:t>
            </a:r>
            <a:r>
              <a:rPr lang="zh-CN" altLang="en-US" sz="1000" b="1" dirty="0">
                <a:latin typeface="宋体" panose="02010600030101010101" pitchFamily="2" charset="-122"/>
                <a:ea typeface="宋体" panose="02010600030101010101" pitchFamily="2" charset="-122"/>
                <a:cs typeface="+mn-ea"/>
                <a:sym typeface="+mn-lt"/>
              </a:rPr>
              <a:t>数字电视发射机</a:t>
            </a:r>
            <a:endParaRPr lang="zh-CN" altLang="en-US" sz="1000" b="1" dirty="0">
              <a:latin typeface="宋体" panose="02010600030101010101" pitchFamily="2" charset="-122"/>
              <a:ea typeface="宋体" panose="02010600030101010101" pitchFamily="2" charset="-122"/>
              <a:cs typeface="+mn-ea"/>
              <a:sym typeface="+mn-lt"/>
            </a:endParaRPr>
          </a:p>
          <a:p>
            <a:pPr algn="l">
              <a:lnSpc>
                <a:spcPct val="150000"/>
              </a:lnSpc>
            </a:pPr>
            <a:r>
              <a:rPr lang="en-US" altLang="zh-CN" sz="1000" b="1" dirty="0">
                <a:latin typeface="宋体" panose="02010600030101010101" pitchFamily="2" charset="-122"/>
                <a:ea typeface="宋体" panose="02010600030101010101" pitchFamily="2" charset="-122"/>
                <a:cs typeface="+mn-ea"/>
                <a:sym typeface="+mn-lt"/>
              </a:rPr>
              <a:t>4.</a:t>
            </a:r>
            <a:r>
              <a:rPr lang="zh-CN" altLang="en-US" sz="1000" b="1" dirty="0">
                <a:latin typeface="宋体" panose="02010600030101010101" pitchFamily="2" charset="-122"/>
                <a:ea typeface="宋体" panose="02010600030101010101" pitchFamily="2" charset="-122"/>
                <a:cs typeface="+mn-ea"/>
                <a:sym typeface="+mn-lt"/>
              </a:rPr>
              <a:t>车载发射机</a:t>
            </a:r>
            <a:endParaRPr lang="en-US" altLang="zh-CN" sz="1000" b="1" dirty="0">
              <a:latin typeface="宋体" panose="02010600030101010101" pitchFamily="2" charset="-122"/>
              <a:ea typeface="宋体" panose="02010600030101010101" pitchFamily="2" charset="-122"/>
              <a:cs typeface="+mn-ea"/>
              <a:sym typeface="+mn-lt"/>
            </a:endParaRPr>
          </a:p>
        </p:txBody>
      </p:sp>
      <p:sp>
        <p:nvSpPr>
          <p:cNvPr id="16" name="文本框 15"/>
          <p:cNvSpPr txBox="1"/>
          <p:nvPr/>
        </p:nvSpPr>
        <p:spPr>
          <a:xfrm>
            <a:off x="1024291" y="3145779"/>
            <a:ext cx="1210588" cy="338554"/>
          </a:xfrm>
          <a:prstGeom prst="rect">
            <a:avLst/>
          </a:prstGeom>
          <a:noFill/>
        </p:spPr>
        <p:txBody>
          <a:bodyPr wrap="none" lIns="91440" tIns="45720" rIns="91440" bIns="45720" anchor="ctr" anchorCtr="0">
            <a:spAutoFit/>
          </a:bodyPr>
          <a:lstStyle/>
          <a:p>
            <a:pPr algn="r"/>
            <a:r>
              <a:rPr lang="zh-CN" altLang="en-US" sz="1600" b="1" dirty="0">
                <a:cs typeface="+mn-ea"/>
                <a:sym typeface="+mn-lt"/>
              </a:rPr>
              <a:t>接收机系列</a:t>
            </a:r>
            <a:endParaRPr lang="zh-CN" altLang="en-US" sz="1600" b="1" dirty="0">
              <a:cs typeface="+mn-ea"/>
              <a:sym typeface="+mn-lt"/>
            </a:endParaRPr>
          </a:p>
        </p:txBody>
      </p:sp>
      <p:sp>
        <p:nvSpPr>
          <p:cNvPr id="17" name="文本框 16"/>
          <p:cNvSpPr txBox="1"/>
          <p:nvPr/>
        </p:nvSpPr>
        <p:spPr>
          <a:xfrm>
            <a:off x="794386" y="3389202"/>
            <a:ext cx="2226252" cy="1245235"/>
          </a:xfrm>
          <a:prstGeom prst="rect">
            <a:avLst/>
          </a:prstGeom>
          <a:noFill/>
        </p:spPr>
        <p:txBody>
          <a:bodyPr wrap="square" lIns="91440" tIns="45720" rIns="91440" bIns="45720" anchor="ctr" anchorCtr="0">
            <a:spAutoFit/>
          </a:bodyPr>
          <a:lstStyle/>
          <a:p>
            <a:pPr algn="l">
              <a:lnSpc>
                <a:spcPct val="150000"/>
              </a:lnSpc>
            </a:pPr>
            <a:r>
              <a:rPr lang="en-US" altLang="zh-CN" sz="1000" b="1" i="0" dirty="0">
                <a:solidFill>
                  <a:srgbClr val="333333"/>
                </a:solidFill>
                <a:effectLst/>
                <a:latin typeface="宋体" panose="02010600030101010101" pitchFamily="2" charset="-122"/>
                <a:ea typeface="宋体" panose="02010600030101010101" pitchFamily="2" charset="-122"/>
              </a:rPr>
              <a:t>1.</a:t>
            </a:r>
            <a:r>
              <a:rPr lang="zh-CN" altLang="en-US" sz="1000" b="1" i="0" dirty="0">
                <a:solidFill>
                  <a:srgbClr val="333333"/>
                </a:solidFill>
                <a:effectLst/>
                <a:latin typeface="宋体" panose="02010600030101010101" pitchFamily="2" charset="-122"/>
                <a:ea typeface="宋体" panose="02010600030101010101" pitchFamily="2" charset="-122"/>
              </a:rPr>
              <a:t>编码控制调频自动收音箱</a:t>
            </a:r>
            <a:endParaRPr lang="zh-CN" altLang="en-US" sz="1000" b="1" i="0" dirty="0">
              <a:solidFill>
                <a:srgbClr val="333333"/>
              </a:solidFill>
              <a:effectLst/>
              <a:latin typeface="宋体" panose="02010600030101010101" pitchFamily="2" charset="-122"/>
              <a:ea typeface="宋体" panose="02010600030101010101" pitchFamily="2" charset="-122"/>
            </a:endParaRPr>
          </a:p>
          <a:p>
            <a:pPr algn="l">
              <a:lnSpc>
                <a:spcPct val="150000"/>
              </a:lnSpc>
            </a:pPr>
            <a:r>
              <a:rPr lang="en-US" altLang="zh-CN" sz="1000" b="1" i="0" dirty="0">
                <a:solidFill>
                  <a:srgbClr val="333333"/>
                </a:solidFill>
                <a:effectLst/>
                <a:latin typeface="宋体" panose="02010600030101010101" pitchFamily="2" charset="-122"/>
                <a:ea typeface="宋体" panose="02010600030101010101" pitchFamily="2" charset="-122"/>
              </a:rPr>
              <a:t>2.</a:t>
            </a:r>
            <a:r>
              <a:rPr lang="zh-CN" altLang="en-US" sz="1000" b="1" i="0" dirty="0">
                <a:solidFill>
                  <a:srgbClr val="333333"/>
                </a:solidFill>
                <a:effectLst/>
                <a:latin typeface="宋体" panose="02010600030101010101" pitchFamily="2" charset="-122"/>
                <a:ea typeface="宋体" panose="02010600030101010101" pitchFamily="2" charset="-122"/>
              </a:rPr>
              <a:t>数字控制室内外收扩机</a:t>
            </a:r>
            <a:endParaRPr lang="zh-CN" altLang="en-US" sz="1000" b="1" i="0" dirty="0">
              <a:solidFill>
                <a:srgbClr val="333333"/>
              </a:solidFill>
              <a:effectLst/>
              <a:latin typeface="宋体" panose="02010600030101010101" pitchFamily="2" charset="-122"/>
              <a:ea typeface="宋体" panose="02010600030101010101" pitchFamily="2" charset="-122"/>
            </a:endParaRPr>
          </a:p>
          <a:p>
            <a:pPr algn="l">
              <a:lnSpc>
                <a:spcPct val="150000"/>
              </a:lnSpc>
            </a:pPr>
            <a:r>
              <a:rPr lang="en-US" altLang="zh-CN" sz="1000" b="1" i="0" dirty="0">
                <a:solidFill>
                  <a:srgbClr val="333333"/>
                </a:solidFill>
                <a:effectLst/>
                <a:latin typeface="宋体" panose="02010600030101010101" pitchFamily="2" charset="-122"/>
                <a:ea typeface="宋体" panose="02010600030101010101" pitchFamily="2" charset="-122"/>
              </a:rPr>
              <a:t>3.</a:t>
            </a:r>
            <a:r>
              <a:rPr lang="zh-CN" altLang="en-US" sz="1000" b="1" i="0" dirty="0">
                <a:solidFill>
                  <a:srgbClr val="333333"/>
                </a:solidFill>
                <a:effectLst/>
                <a:latin typeface="宋体" panose="02010600030101010101" pitchFamily="2" charset="-122"/>
                <a:ea typeface="宋体" panose="02010600030101010101" pitchFamily="2" charset="-122"/>
              </a:rPr>
              <a:t>智能音箱、音柱</a:t>
            </a:r>
            <a:endParaRPr lang="zh-CN" altLang="en-US" sz="1000" b="1" i="0" dirty="0">
              <a:solidFill>
                <a:srgbClr val="333333"/>
              </a:solidFill>
              <a:effectLst/>
              <a:latin typeface="宋体" panose="02010600030101010101" pitchFamily="2" charset="-122"/>
              <a:ea typeface="宋体" panose="02010600030101010101" pitchFamily="2" charset="-122"/>
            </a:endParaRPr>
          </a:p>
          <a:p>
            <a:pPr algn="l">
              <a:lnSpc>
                <a:spcPct val="150000"/>
              </a:lnSpc>
            </a:pPr>
            <a:r>
              <a:rPr lang="en-US" altLang="zh-CN" sz="1000" b="1" i="0" dirty="0">
                <a:solidFill>
                  <a:srgbClr val="333333"/>
                </a:solidFill>
                <a:effectLst/>
                <a:latin typeface="宋体" panose="02010600030101010101" pitchFamily="2" charset="-122"/>
                <a:ea typeface="宋体" panose="02010600030101010101" pitchFamily="2" charset="-122"/>
              </a:rPr>
              <a:t>4.</a:t>
            </a:r>
            <a:r>
              <a:rPr lang="zh-CN" altLang="en-US" sz="1000" b="1" i="0" dirty="0">
                <a:solidFill>
                  <a:srgbClr val="333333"/>
                </a:solidFill>
                <a:effectLst/>
                <a:latin typeface="宋体" panose="02010600030101010101" pitchFamily="2" charset="-122"/>
                <a:ea typeface="宋体" panose="02010600030101010101" pitchFamily="2" charset="-122"/>
              </a:rPr>
              <a:t>太阳能音箱、音柱</a:t>
            </a:r>
            <a:endParaRPr lang="zh-CN" altLang="en-US" sz="1000" b="1" i="0" dirty="0">
              <a:solidFill>
                <a:srgbClr val="333333"/>
              </a:solidFill>
              <a:effectLst/>
              <a:latin typeface="宋体" panose="02010600030101010101" pitchFamily="2" charset="-122"/>
              <a:ea typeface="宋体" panose="02010600030101010101" pitchFamily="2" charset="-122"/>
            </a:endParaRPr>
          </a:p>
          <a:p>
            <a:pPr algn="l">
              <a:lnSpc>
                <a:spcPct val="150000"/>
              </a:lnSpc>
            </a:pPr>
            <a:r>
              <a:rPr lang="en-US" altLang="zh-CN" sz="1000" b="1" i="0" dirty="0">
                <a:solidFill>
                  <a:srgbClr val="333333"/>
                </a:solidFill>
                <a:effectLst/>
                <a:latin typeface="宋体" panose="02010600030101010101" pitchFamily="2" charset="-122"/>
                <a:ea typeface="宋体" panose="02010600030101010101" pitchFamily="2" charset="-122"/>
              </a:rPr>
              <a:t>5.</a:t>
            </a:r>
            <a:r>
              <a:rPr lang="zh-CN" altLang="en-US" sz="1000" b="1" i="0" dirty="0">
                <a:solidFill>
                  <a:srgbClr val="333333"/>
                </a:solidFill>
                <a:effectLst/>
                <a:latin typeface="宋体" panose="02010600030101010101" pitchFamily="2" charset="-122"/>
                <a:ea typeface="宋体" panose="02010600030101010101" pitchFamily="2" charset="-122"/>
              </a:rPr>
              <a:t>智能终端监控系统。</a:t>
            </a:r>
            <a:endParaRPr lang="en-US" altLang="zh-CN" sz="1000" dirty="0">
              <a:cs typeface="+mn-ea"/>
              <a:sym typeface="+mn-lt"/>
            </a:endParaRPr>
          </a:p>
        </p:txBody>
      </p:sp>
      <p:sp>
        <p:nvSpPr>
          <p:cNvPr id="18" name="文本框 17"/>
          <p:cNvSpPr txBox="1"/>
          <p:nvPr/>
        </p:nvSpPr>
        <p:spPr>
          <a:xfrm>
            <a:off x="954624" y="4955769"/>
            <a:ext cx="1415773" cy="338554"/>
          </a:xfrm>
          <a:prstGeom prst="rect">
            <a:avLst/>
          </a:prstGeom>
          <a:noFill/>
        </p:spPr>
        <p:txBody>
          <a:bodyPr wrap="none" lIns="91440" tIns="45720" rIns="91440" bIns="45720" anchor="ctr" anchorCtr="0">
            <a:spAutoFit/>
          </a:bodyPr>
          <a:lstStyle/>
          <a:p>
            <a:pPr algn="r"/>
            <a:r>
              <a:rPr lang="zh-CN" altLang="en-US" sz="1600" b="1" dirty="0">
                <a:cs typeface="+mn-ea"/>
                <a:sym typeface="+mn-lt"/>
              </a:rPr>
              <a:t>发射天馈系列</a:t>
            </a:r>
            <a:endParaRPr lang="zh-CN" altLang="en-US" sz="1600" b="1" dirty="0">
              <a:cs typeface="+mn-ea"/>
              <a:sym typeface="+mn-lt"/>
            </a:endParaRPr>
          </a:p>
        </p:txBody>
      </p:sp>
      <p:sp>
        <p:nvSpPr>
          <p:cNvPr id="19" name="文本框 18"/>
          <p:cNvSpPr txBox="1"/>
          <p:nvPr/>
        </p:nvSpPr>
        <p:spPr>
          <a:xfrm>
            <a:off x="707390" y="5343525"/>
            <a:ext cx="1985645" cy="553085"/>
          </a:xfrm>
          <a:prstGeom prst="rect">
            <a:avLst/>
          </a:prstGeom>
          <a:noFill/>
        </p:spPr>
        <p:txBody>
          <a:bodyPr wrap="square" lIns="91440" tIns="45720" rIns="91440" bIns="45720" anchor="ctr" anchorCtr="0">
            <a:spAutoFit/>
          </a:bodyPr>
          <a:lstStyle/>
          <a:p>
            <a:pPr algn="just"/>
            <a:r>
              <a:rPr lang="en-US" altLang="zh-CN" sz="1000" b="1" i="0" dirty="0">
                <a:solidFill>
                  <a:srgbClr val="333333"/>
                </a:solidFill>
                <a:effectLst/>
                <a:latin typeface="宋体" panose="02010600030101010101" pitchFamily="2" charset="-122"/>
                <a:ea typeface="宋体" panose="02010600030101010101" pitchFamily="2" charset="-122"/>
              </a:rPr>
              <a:t>1.</a:t>
            </a:r>
            <a:r>
              <a:rPr lang="zh-CN" altLang="en-US" sz="1000" b="1" i="0" dirty="0">
                <a:solidFill>
                  <a:srgbClr val="333333"/>
                </a:solidFill>
                <a:effectLst/>
                <a:latin typeface="宋体" panose="02010600030101010101" pitchFamily="2" charset="-122"/>
                <a:ea typeface="宋体" panose="02010600030101010101" pitchFamily="2" charset="-122"/>
              </a:rPr>
              <a:t>全系列电视、调频、中波天线</a:t>
            </a:r>
            <a:endParaRPr lang="zh-CN" altLang="en-US" sz="1000" b="1" i="0" dirty="0">
              <a:solidFill>
                <a:srgbClr val="333333"/>
              </a:solidFill>
              <a:effectLst/>
              <a:latin typeface="宋体" panose="02010600030101010101" pitchFamily="2" charset="-122"/>
              <a:ea typeface="宋体" panose="02010600030101010101" pitchFamily="2" charset="-122"/>
            </a:endParaRPr>
          </a:p>
          <a:p>
            <a:pPr algn="l"/>
            <a:r>
              <a:rPr lang="en-US" altLang="zh-CN" sz="1000" b="1" i="0" dirty="0">
                <a:solidFill>
                  <a:srgbClr val="333333"/>
                </a:solidFill>
                <a:effectLst/>
                <a:latin typeface="宋体" panose="02010600030101010101" pitchFamily="2" charset="-122"/>
                <a:ea typeface="宋体" panose="02010600030101010101" pitchFamily="2" charset="-122"/>
              </a:rPr>
              <a:t>2.</a:t>
            </a:r>
            <a:r>
              <a:rPr lang="zh-CN" altLang="en-US" sz="1000" b="1" i="0" dirty="0">
                <a:solidFill>
                  <a:srgbClr val="333333"/>
                </a:solidFill>
                <a:effectLst/>
                <a:latin typeface="宋体" panose="02010600030101010101" pitchFamily="2" charset="-122"/>
                <a:ea typeface="宋体" panose="02010600030101010101" pitchFamily="2" charset="-122"/>
              </a:rPr>
              <a:t>电视、调频多工器，</a:t>
            </a:r>
            <a:endParaRPr lang="en-US" altLang="zh-CN" sz="1000" b="1" i="0" dirty="0">
              <a:solidFill>
                <a:srgbClr val="333333"/>
              </a:solidFill>
              <a:effectLst/>
              <a:latin typeface="宋体" panose="02010600030101010101" pitchFamily="2" charset="-122"/>
              <a:ea typeface="宋体" panose="02010600030101010101" pitchFamily="2" charset="-122"/>
            </a:endParaRPr>
          </a:p>
          <a:p>
            <a:pPr algn="just"/>
            <a:r>
              <a:rPr lang="en-US" altLang="zh-CN" sz="1000" b="1" i="0" dirty="0">
                <a:solidFill>
                  <a:srgbClr val="333333"/>
                </a:solidFill>
                <a:effectLst/>
                <a:latin typeface="宋体" panose="02010600030101010101" pitchFamily="2" charset="-122"/>
                <a:ea typeface="宋体" panose="02010600030101010101" pitchFamily="2" charset="-122"/>
              </a:rPr>
              <a:t>3.</a:t>
            </a:r>
            <a:r>
              <a:rPr lang="zh-CN" altLang="en-US" sz="1000" b="1" i="0" dirty="0">
                <a:solidFill>
                  <a:srgbClr val="333333"/>
                </a:solidFill>
                <a:effectLst/>
                <a:latin typeface="宋体" panose="02010600030101010101" pitchFamily="2" charset="-122"/>
                <a:ea typeface="宋体" panose="02010600030101010101" pitchFamily="2" charset="-122"/>
              </a:rPr>
              <a:t>中波天调网络柜</a:t>
            </a:r>
            <a:endParaRPr lang="en-US" altLang="zh-CN" sz="1000" b="1" i="0" dirty="0">
              <a:solidFill>
                <a:srgbClr val="333333"/>
              </a:solidFill>
              <a:effectLst/>
              <a:latin typeface="宋体" panose="02010600030101010101" pitchFamily="2" charset="-122"/>
              <a:ea typeface="宋体" panose="02010600030101010101" pitchFamily="2" charset="-122"/>
            </a:endParaRPr>
          </a:p>
        </p:txBody>
      </p:sp>
      <p:sp>
        <p:nvSpPr>
          <p:cNvPr id="20" name="任意多边形: 形状 19"/>
          <p:cNvSpPr/>
          <p:nvPr/>
        </p:nvSpPr>
        <p:spPr>
          <a:xfrm>
            <a:off x="4294042" y="2708919"/>
            <a:ext cx="2107120" cy="210711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lstStyle/>
          <a:p>
            <a:pPr algn="ctr"/>
            <a:endParaRPr>
              <a:cs typeface="+mn-ea"/>
              <a:sym typeface="+mn-lt"/>
            </a:endParaRPr>
          </a:p>
        </p:txBody>
      </p:sp>
      <p:sp>
        <p:nvSpPr>
          <p:cNvPr id="21" name="任意多边形: 形状 20"/>
          <p:cNvSpPr/>
          <p:nvPr/>
        </p:nvSpPr>
        <p:spPr>
          <a:xfrm rot="20156592">
            <a:off x="6157390" y="2353527"/>
            <a:ext cx="1740570" cy="1740564"/>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lstStyle/>
          <a:p>
            <a:pPr algn="ctr"/>
            <a:endParaRPr>
              <a:cs typeface="+mn-ea"/>
              <a:sym typeface="+mn-lt"/>
            </a:endParaRPr>
          </a:p>
        </p:txBody>
      </p:sp>
      <p:sp>
        <p:nvSpPr>
          <p:cNvPr id="37" name="椭圆 36"/>
          <p:cNvSpPr/>
          <p:nvPr/>
        </p:nvSpPr>
        <p:spPr>
          <a:xfrm>
            <a:off x="8053211" y="2009824"/>
            <a:ext cx="517936" cy="51793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endParaRPr>
              <a:cs typeface="+mn-ea"/>
              <a:sym typeface="+mn-lt"/>
            </a:endParaRPr>
          </a:p>
        </p:txBody>
      </p:sp>
      <p:sp>
        <p:nvSpPr>
          <p:cNvPr id="38" name="任意多边形: 形状 37"/>
          <p:cNvSpPr/>
          <p:nvPr/>
        </p:nvSpPr>
        <p:spPr bwMode="auto">
          <a:xfrm>
            <a:off x="8217034" y="2169558"/>
            <a:ext cx="190289" cy="190288"/>
          </a:xfrm>
          <a:custGeom>
            <a:avLst/>
            <a:gdLst>
              <a:gd name="connsiteX0" fmla="*/ 221853 w 338138"/>
              <a:gd name="connsiteY0" fmla="*/ 169862 h 338138"/>
              <a:gd name="connsiteX1" fmla="*/ 243284 w 338138"/>
              <a:gd name="connsiteY1" fmla="*/ 169862 h 338138"/>
              <a:gd name="connsiteX2" fmla="*/ 254000 w 338138"/>
              <a:gd name="connsiteY2" fmla="*/ 180379 h 338138"/>
              <a:gd name="connsiteX3" fmla="*/ 254000 w 338138"/>
              <a:gd name="connsiteY3" fmla="*/ 243483 h 338138"/>
              <a:gd name="connsiteX4" fmla="*/ 243284 w 338138"/>
              <a:gd name="connsiteY4" fmla="*/ 254000 h 338138"/>
              <a:gd name="connsiteX5" fmla="*/ 221853 w 338138"/>
              <a:gd name="connsiteY5" fmla="*/ 254000 h 338138"/>
              <a:gd name="connsiteX6" fmla="*/ 211137 w 338138"/>
              <a:gd name="connsiteY6" fmla="*/ 243483 h 338138"/>
              <a:gd name="connsiteX7" fmla="*/ 211137 w 338138"/>
              <a:gd name="connsiteY7" fmla="*/ 180379 h 338138"/>
              <a:gd name="connsiteX8" fmla="*/ 221853 w 338138"/>
              <a:gd name="connsiteY8" fmla="*/ 169862 h 338138"/>
              <a:gd name="connsiteX9" fmla="*/ 94853 w 338138"/>
              <a:gd name="connsiteY9" fmla="*/ 127000 h 338138"/>
              <a:gd name="connsiteX10" fmla="*/ 116284 w 338138"/>
              <a:gd name="connsiteY10" fmla="*/ 127000 h 338138"/>
              <a:gd name="connsiteX11" fmla="*/ 127000 w 338138"/>
              <a:gd name="connsiteY11" fmla="*/ 137583 h 338138"/>
              <a:gd name="connsiteX12" fmla="*/ 127000 w 338138"/>
              <a:gd name="connsiteY12" fmla="*/ 243417 h 338138"/>
              <a:gd name="connsiteX13" fmla="*/ 116284 w 338138"/>
              <a:gd name="connsiteY13" fmla="*/ 254000 h 338138"/>
              <a:gd name="connsiteX14" fmla="*/ 94853 w 338138"/>
              <a:gd name="connsiteY14" fmla="*/ 254000 h 338138"/>
              <a:gd name="connsiteX15" fmla="*/ 84137 w 338138"/>
              <a:gd name="connsiteY15" fmla="*/ 243417 h 338138"/>
              <a:gd name="connsiteX16" fmla="*/ 84137 w 338138"/>
              <a:gd name="connsiteY16" fmla="*/ 137583 h 338138"/>
              <a:gd name="connsiteX17" fmla="*/ 94853 w 338138"/>
              <a:gd name="connsiteY17" fmla="*/ 127000 h 338138"/>
              <a:gd name="connsiteX18" fmla="*/ 285353 w 338138"/>
              <a:gd name="connsiteY18" fmla="*/ 85725 h 338138"/>
              <a:gd name="connsiteX19" fmla="*/ 306784 w 338138"/>
              <a:gd name="connsiteY19" fmla="*/ 85725 h 338138"/>
              <a:gd name="connsiteX20" fmla="*/ 317500 w 338138"/>
              <a:gd name="connsiteY20" fmla="*/ 96242 h 338138"/>
              <a:gd name="connsiteX21" fmla="*/ 317500 w 338138"/>
              <a:gd name="connsiteY21" fmla="*/ 243483 h 338138"/>
              <a:gd name="connsiteX22" fmla="*/ 306784 w 338138"/>
              <a:gd name="connsiteY22" fmla="*/ 254000 h 338138"/>
              <a:gd name="connsiteX23" fmla="*/ 285353 w 338138"/>
              <a:gd name="connsiteY23" fmla="*/ 254000 h 338138"/>
              <a:gd name="connsiteX24" fmla="*/ 274637 w 338138"/>
              <a:gd name="connsiteY24" fmla="*/ 243483 h 338138"/>
              <a:gd name="connsiteX25" fmla="*/ 274637 w 338138"/>
              <a:gd name="connsiteY25" fmla="*/ 96242 h 338138"/>
              <a:gd name="connsiteX26" fmla="*/ 285353 w 338138"/>
              <a:gd name="connsiteY26" fmla="*/ 85725 h 338138"/>
              <a:gd name="connsiteX27" fmla="*/ 158353 w 338138"/>
              <a:gd name="connsiteY27" fmla="*/ 42862 h 338138"/>
              <a:gd name="connsiteX28" fmla="*/ 179784 w 338138"/>
              <a:gd name="connsiteY28" fmla="*/ 42862 h 338138"/>
              <a:gd name="connsiteX29" fmla="*/ 190500 w 338138"/>
              <a:gd name="connsiteY29" fmla="*/ 53419 h 338138"/>
              <a:gd name="connsiteX30" fmla="*/ 190500 w 338138"/>
              <a:gd name="connsiteY30" fmla="*/ 243443 h 338138"/>
              <a:gd name="connsiteX31" fmla="*/ 179784 w 338138"/>
              <a:gd name="connsiteY31" fmla="*/ 254000 h 338138"/>
              <a:gd name="connsiteX32" fmla="*/ 158353 w 338138"/>
              <a:gd name="connsiteY32" fmla="*/ 254000 h 338138"/>
              <a:gd name="connsiteX33" fmla="*/ 147637 w 338138"/>
              <a:gd name="connsiteY33" fmla="*/ 243443 h 338138"/>
              <a:gd name="connsiteX34" fmla="*/ 147637 w 338138"/>
              <a:gd name="connsiteY34" fmla="*/ 53419 h 338138"/>
              <a:gd name="connsiteX35" fmla="*/ 158353 w 338138"/>
              <a:gd name="connsiteY35" fmla="*/ 42862 h 338138"/>
              <a:gd name="connsiteX36" fmla="*/ 0 w 338138"/>
              <a:gd name="connsiteY36" fmla="*/ 0 h 338138"/>
              <a:gd name="connsiteX37" fmla="*/ 42267 w 338138"/>
              <a:gd name="connsiteY37" fmla="*/ 0 h 338138"/>
              <a:gd name="connsiteX38" fmla="*/ 42267 w 338138"/>
              <a:gd name="connsiteY38" fmla="*/ 295871 h 338138"/>
              <a:gd name="connsiteX39" fmla="*/ 338138 w 338138"/>
              <a:gd name="connsiteY39" fmla="*/ 295871 h 338138"/>
              <a:gd name="connsiteX40" fmla="*/ 338138 w 338138"/>
              <a:gd name="connsiteY40" fmla="*/ 338138 h 338138"/>
              <a:gd name="connsiteX41" fmla="*/ 21133 w 338138"/>
              <a:gd name="connsiteY41" fmla="*/ 338138 h 338138"/>
              <a:gd name="connsiteX42" fmla="*/ 0 w 338138"/>
              <a:gd name="connsiteY42" fmla="*/ 317005 h 338138"/>
              <a:gd name="connsiteX43" fmla="*/ 0 w 33813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8138" h="338138">
                <a:moveTo>
                  <a:pt x="221853" y="169862"/>
                </a:moveTo>
                <a:cubicBezTo>
                  <a:pt x="221853" y="169862"/>
                  <a:pt x="221853" y="169862"/>
                  <a:pt x="243284" y="169862"/>
                </a:cubicBezTo>
                <a:cubicBezTo>
                  <a:pt x="248642" y="169862"/>
                  <a:pt x="254000" y="175121"/>
                  <a:pt x="254000" y="180379"/>
                </a:cubicBezTo>
                <a:cubicBezTo>
                  <a:pt x="254000" y="180379"/>
                  <a:pt x="254000" y="180379"/>
                  <a:pt x="254000" y="243483"/>
                </a:cubicBezTo>
                <a:cubicBezTo>
                  <a:pt x="254000" y="248742"/>
                  <a:pt x="248642" y="254000"/>
                  <a:pt x="243284" y="254000"/>
                </a:cubicBezTo>
                <a:cubicBezTo>
                  <a:pt x="243284" y="254000"/>
                  <a:pt x="243284" y="254000"/>
                  <a:pt x="221853" y="254000"/>
                </a:cubicBezTo>
                <a:cubicBezTo>
                  <a:pt x="216495" y="254000"/>
                  <a:pt x="211137" y="248742"/>
                  <a:pt x="211137" y="243483"/>
                </a:cubicBezTo>
                <a:cubicBezTo>
                  <a:pt x="211137" y="243483"/>
                  <a:pt x="211137" y="243483"/>
                  <a:pt x="211137" y="180379"/>
                </a:cubicBezTo>
                <a:cubicBezTo>
                  <a:pt x="211137" y="175121"/>
                  <a:pt x="216495" y="169862"/>
                  <a:pt x="221853" y="169862"/>
                </a:cubicBezTo>
                <a:close/>
                <a:moveTo>
                  <a:pt x="94853" y="127000"/>
                </a:moveTo>
                <a:cubicBezTo>
                  <a:pt x="94853" y="127000"/>
                  <a:pt x="94853" y="127000"/>
                  <a:pt x="116284" y="127000"/>
                </a:cubicBezTo>
                <a:cubicBezTo>
                  <a:pt x="121642" y="127000"/>
                  <a:pt x="127000" y="132292"/>
                  <a:pt x="127000" y="137583"/>
                </a:cubicBezTo>
                <a:cubicBezTo>
                  <a:pt x="127000" y="137583"/>
                  <a:pt x="127000" y="137583"/>
                  <a:pt x="127000" y="243417"/>
                </a:cubicBezTo>
                <a:cubicBezTo>
                  <a:pt x="127000" y="248708"/>
                  <a:pt x="121642" y="254000"/>
                  <a:pt x="116284" y="254000"/>
                </a:cubicBezTo>
                <a:cubicBezTo>
                  <a:pt x="116284" y="254000"/>
                  <a:pt x="116284" y="254000"/>
                  <a:pt x="94853" y="254000"/>
                </a:cubicBezTo>
                <a:cubicBezTo>
                  <a:pt x="89495" y="254000"/>
                  <a:pt x="84137" y="248708"/>
                  <a:pt x="84137" y="243417"/>
                </a:cubicBezTo>
                <a:cubicBezTo>
                  <a:pt x="84137" y="243417"/>
                  <a:pt x="84137" y="243417"/>
                  <a:pt x="84137" y="137583"/>
                </a:cubicBezTo>
                <a:cubicBezTo>
                  <a:pt x="84137" y="132292"/>
                  <a:pt x="89495" y="127000"/>
                  <a:pt x="94853" y="127000"/>
                </a:cubicBezTo>
                <a:close/>
                <a:moveTo>
                  <a:pt x="285353" y="85725"/>
                </a:moveTo>
                <a:cubicBezTo>
                  <a:pt x="285353" y="85725"/>
                  <a:pt x="285353" y="85725"/>
                  <a:pt x="306784" y="85725"/>
                </a:cubicBezTo>
                <a:cubicBezTo>
                  <a:pt x="312142" y="85725"/>
                  <a:pt x="317500" y="90984"/>
                  <a:pt x="317500" y="96242"/>
                </a:cubicBezTo>
                <a:cubicBezTo>
                  <a:pt x="317500" y="96242"/>
                  <a:pt x="317500" y="96242"/>
                  <a:pt x="317500" y="243483"/>
                </a:cubicBezTo>
                <a:cubicBezTo>
                  <a:pt x="317500" y="248742"/>
                  <a:pt x="312142" y="254000"/>
                  <a:pt x="306784" y="254000"/>
                </a:cubicBezTo>
                <a:cubicBezTo>
                  <a:pt x="306784" y="254000"/>
                  <a:pt x="306784" y="254000"/>
                  <a:pt x="285353" y="254000"/>
                </a:cubicBezTo>
                <a:cubicBezTo>
                  <a:pt x="279995" y="254000"/>
                  <a:pt x="274637" y="248742"/>
                  <a:pt x="274637" y="243483"/>
                </a:cubicBezTo>
                <a:cubicBezTo>
                  <a:pt x="274637" y="243483"/>
                  <a:pt x="274637" y="243483"/>
                  <a:pt x="274637" y="96242"/>
                </a:cubicBezTo>
                <a:cubicBezTo>
                  <a:pt x="274637" y="90984"/>
                  <a:pt x="279995" y="85725"/>
                  <a:pt x="285353" y="85725"/>
                </a:cubicBezTo>
                <a:close/>
                <a:moveTo>
                  <a:pt x="158353" y="42862"/>
                </a:moveTo>
                <a:cubicBezTo>
                  <a:pt x="158353" y="42862"/>
                  <a:pt x="158353" y="42862"/>
                  <a:pt x="179784" y="42862"/>
                </a:cubicBezTo>
                <a:cubicBezTo>
                  <a:pt x="185142" y="42862"/>
                  <a:pt x="190500" y="48140"/>
                  <a:pt x="190500" y="53419"/>
                </a:cubicBezTo>
                <a:cubicBezTo>
                  <a:pt x="190500" y="53419"/>
                  <a:pt x="190500" y="53419"/>
                  <a:pt x="190500" y="243443"/>
                </a:cubicBezTo>
                <a:cubicBezTo>
                  <a:pt x="190500" y="248722"/>
                  <a:pt x="185142" y="254000"/>
                  <a:pt x="179784" y="254000"/>
                </a:cubicBezTo>
                <a:cubicBezTo>
                  <a:pt x="179784" y="254000"/>
                  <a:pt x="179784" y="254000"/>
                  <a:pt x="158353" y="254000"/>
                </a:cubicBezTo>
                <a:cubicBezTo>
                  <a:pt x="152995" y="254000"/>
                  <a:pt x="147637" y="248722"/>
                  <a:pt x="147637" y="243443"/>
                </a:cubicBezTo>
                <a:cubicBezTo>
                  <a:pt x="147637" y="243443"/>
                  <a:pt x="147637" y="243443"/>
                  <a:pt x="147637" y="53419"/>
                </a:cubicBezTo>
                <a:cubicBezTo>
                  <a:pt x="147637" y="48140"/>
                  <a:pt x="152995" y="42862"/>
                  <a:pt x="158353" y="42862"/>
                </a:cubicBezTo>
                <a:close/>
                <a:moveTo>
                  <a:pt x="0" y="0"/>
                </a:moveTo>
                <a:cubicBezTo>
                  <a:pt x="0" y="0"/>
                  <a:pt x="0" y="0"/>
                  <a:pt x="42267" y="0"/>
                </a:cubicBezTo>
                <a:cubicBezTo>
                  <a:pt x="42267" y="0"/>
                  <a:pt x="42267" y="0"/>
                  <a:pt x="42267" y="295871"/>
                </a:cubicBezTo>
                <a:lnTo>
                  <a:pt x="338138" y="295871"/>
                </a:lnTo>
                <a:cubicBezTo>
                  <a:pt x="338138" y="295871"/>
                  <a:pt x="338138" y="295871"/>
                  <a:pt x="338138" y="338138"/>
                </a:cubicBezTo>
                <a:cubicBezTo>
                  <a:pt x="338138" y="338138"/>
                  <a:pt x="338138" y="338138"/>
                  <a:pt x="21133" y="338138"/>
                </a:cubicBezTo>
                <a:cubicBezTo>
                  <a:pt x="9246" y="338138"/>
                  <a:pt x="0" y="328892"/>
                  <a:pt x="0" y="317005"/>
                </a:cubicBezTo>
                <a:cubicBezTo>
                  <a:pt x="0" y="317005"/>
                  <a:pt x="0" y="317005"/>
                  <a:pt x="0" y="0"/>
                </a:cubicBezTo>
                <a:close/>
              </a:path>
            </a:pathLst>
          </a:custGeom>
          <a:solidFill>
            <a:srgbClr val="FFFFFF"/>
          </a:solidFill>
          <a:ln>
            <a:noFill/>
          </a:ln>
        </p:spPr>
        <p:txBody>
          <a:bodyPr lIns="0" tIns="0" rIns="0" bIns="0" anchor="ctr"/>
          <a:lstStyle/>
          <a:p>
            <a:pPr algn="ctr"/>
            <a:endParaRPr>
              <a:cs typeface="+mn-ea"/>
              <a:sym typeface="+mn-lt"/>
            </a:endParaRPr>
          </a:p>
        </p:txBody>
      </p:sp>
      <p:sp>
        <p:nvSpPr>
          <p:cNvPr id="25" name="椭圆 24"/>
          <p:cNvSpPr/>
          <p:nvPr/>
        </p:nvSpPr>
        <p:spPr>
          <a:xfrm>
            <a:off x="8053211" y="3750911"/>
            <a:ext cx="517936" cy="51793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endParaRPr>
              <a:cs typeface="+mn-ea"/>
              <a:sym typeface="+mn-lt"/>
            </a:endParaRPr>
          </a:p>
        </p:txBody>
      </p:sp>
      <p:sp>
        <p:nvSpPr>
          <p:cNvPr id="26" name="任意多边形: 形状 25"/>
          <p:cNvSpPr/>
          <p:nvPr/>
        </p:nvSpPr>
        <p:spPr bwMode="auto">
          <a:xfrm>
            <a:off x="8217034" y="3915051"/>
            <a:ext cx="190289" cy="181476"/>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rgbClr val="FFFFFF"/>
          </a:solidFill>
          <a:ln>
            <a:noFill/>
          </a:ln>
        </p:spPr>
        <p:txBody>
          <a:bodyPr lIns="0" tIns="0" rIns="0" bIns="0" anchor="ctr"/>
          <a:lstStyle/>
          <a:p>
            <a:pPr algn="ctr"/>
            <a:endParaRPr>
              <a:cs typeface="+mn-ea"/>
              <a:sym typeface="+mn-lt"/>
            </a:endParaRPr>
          </a:p>
        </p:txBody>
      </p:sp>
      <p:sp>
        <p:nvSpPr>
          <p:cNvPr id="27" name="椭圆 26"/>
          <p:cNvSpPr/>
          <p:nvPr/>
        </p:nvSpPr>
        <p:spPr>
          <a:xfrm>
            <a:off x="8053211" y="5274112"/>
            <a:ext cx="517936" cy="51793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endParaRPr>
              <a:cs typeface="+mn-ea"/>
              <a:sym typeface="+mn-lt"/>
            </a:endParaRPr>
          </a:p>
        </p:txBody>
      </p:sp>
      <p:sp>
        <p:nvSpPr>
          <p:cNvPr id="28" name="任意多边形: 形状 27"/>
          <p:cNvSpPr/>
          <p:nvPr/>
        </p:nvSpPr>
        <p:spPr bwMode="auto">
          <a:xfrm>
            <a:off x="8228263" y="5433846"/>
            <a:ext cx="167831" cy="190288"/>
          </a:xfrm>
          <a:custGeom>
            <a:avLst/>
            <a:gdLst>
              <a:gd name="T0" fmla="*/ 2125 w 2288"/>
              <a:gd name="T1" fmla="*/ 924 h 2598"/>
              <a:gd name="T2" fmla="*/ 1863 w 2288"/>
              <a:gd name="T3" fmla="*/ 1258 h 2598"/>
              <a:gd name="T4" fmla="*/ 1848 w 2288"/>
              <a:gd name="T5" fmla="*/ 1586 h 2598"/>
              <a:gd name="T6" fmla="*/ 1899 w 2288"/>
              <a:gd name="T7" fmla="*/ 1716 h 2598"/>
              <a:gd name="T8" fmla="*/ 1211 w 2288"/>
              <a:gd name="T9" fmla="*/ 2079 h 2598"/>
              <a:gd name="T10" fmla="*/ 1176 w 2288"/>
              <a:gd name="T11" fmla="*/ 2038 h 2598"/>
              <a:gd name="T12" fmla="*/ 1200 w 2288"/>
              <a:gd name="T13" fmla="*/ 965 h 2598"/>
              <a:gd name="T14" fmla="*/ 1409 w 2288"/>
              <a:gd name="T15" fmla="*/ 1012 h 2598"/>
              <a:gd name="T16" fmla="*/ 1522 w 2288"/>
              <a:gd name="T17" fmla="*/ 978 h 2598"/>
              <a:gd name="T18" fmla="*/ 1526 w 2288"/>
              <a:gd name="T19" fmla="*/ 847 h 2598"/>
              <a:gd name="T20" fmla="*/ 1387 w 2288"/>
              <a:gd name="T21" fmla="*/ 828 h 2598"/>
              <a:gd name="T22" fmla="*/ 1193 w 2288"/>
              <a:gd name="T23" fmla="*/ 584 h 2598"/>
              <a:gd name="T24" fmla="*/ 1375 w 2288"/>
              <a:gd name="T25" fmla="*/ 124 h 2598"/>
              <a:gd name="T26" fmla="*/ 1109 w 2288"/>
              <a:gd name="T27" fmla="*/ 37 h 2598"/>
              <a:gd name="T28" fmla="*/ 1013 w 2288"/>
              <a:gd name="T29" fmla="*/ 570 h 2598"/>
              <a:gd name="T30" fmla="*/ 1056 w 2288"/>
              <a:gd name="T31" fmla="*/ 808 h 2598"/>
              <a:gd name="T32" fmla="*/ 891 w 2288"/>
              <a:gd name="T33" fmla="*/ 784 h 2598"/>
              <a:gd name="T34" fmla="*/ 748 w 2288"/>
              <a:gd name="T35" fmla="*/ 921 h 2598"/>
              <a:gd name="T36" fmla="*/ 899 w 2288"/>
              <a:gd name="T37" fmla="*/ 946 h 2598"/>
              <a:gd name="T38" fmla="*/ 1024 w 2288"/>
              <a:gd name="T39" fmla="*/ 1479 h 2598"/>
              <a:gd name="T40" fmla="*/ 1022 w 2288"/>
              <a:gd name="T41" fmla="*/ 2081 h 2598"/>
              <a:gd name="T42" fmla="*/ 434 w 2288"/>
              <a:gd name="T43" fmla="*/ 1569 h 2598"/>
              <a:gd name="T44" fmla="*/ 395 w 2288"/>
              <a:gd name="T45" fmla="*/ 1470 h 2598"/>
              <a:gd name="T46" fmla="*/ 88 w 2288"/>
              <a:gd name="T47" fmla="*/ 1148 h 2598"/>
              <a:gd name="T48" fmla="*/ 101 w 2288"/>
              <a:gd name="T49" fmla="*/ 1658 h 2598"/>
              <a:gd name="T50" fmla="*/ 906 w 2288"/>
              <a:gd name="T51" fmla="*/ 2228 h 2598"/>
              <a:gd name="T52" fmla="*/ 1177 w 2288"/>
              <a:gd name="T53" fmla="*/ 2500 h 2598"/>
              <a:gd name="T54" fmla="*/ 1223 w 2288"/>
              <a:gd name="T55" fmla="*/ 2405 h 2598"/>
              <a:gd name="T56" fmla="*/ 1273 w 2288"/>
              <a:gd name="T57" fmla="*/ 2328 h 2598"/>
              <a:gd name="T58" fmla="*/ 1280 w 2288"/>
              <a:gd name="T59" fmla="*/ 2234 h 2598"/>
              <a:gd name="T60" fmla="*/ 2094 w 2288"/>
              <a:gd name="T61" fmla="*/ 1624 h 2598"/>
              <a:gd name="T62" fmla="*/ 2274 w 2288"/>
              <a:gd name="T63" fmla="*/ 1517 h 2598"/>
              <a:gd name="T64" fmla="*/ 1065 w 2288"/>
              <a:gd name="T65" fmla="*/ 420 h 2598"/>
              <a:gd name="T66" fmla="*/ 1131 w 2288"/>
              <a:gd name="T67" fmla="*/ 148 h 2598"/>
              <a:gd name="T68" fmla="*/ 1165 w 2288"/>
              <a:gd name="T69" fmla="*/ 430 h 2598"/>
              <a:gd name="T70" fmla="*/ 1065 w 2288"/>
              <a:gd name="T71" fmla="*/ 420 h 2598"/>
              <a:gd name="T72" fmla="*/ 1040 w 2288"/>
              <a:gd name="T73" fmla="*/ 2287 h 2598"/>
              <a:gd name="T74" fmla="*/ 1032 w 2288"/>
              <a:gd name="T75" fmla="*/ 2241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8" h="2598">
                <a:moveTo>
                  <a:pt x="2281" y="1465"/>
                </a:moveTo>
                <a:cubicBezTo>
                  <a:pt x="2220" y="1286"/>
                  <a:pt x="2159" y="1111"/>
                  <a:pt x="2125" y="924"/>
                </a:cubicBezTo>
                <a:cubicBezTo>
                  <a:pt x="2112" y="850"/>
                  <a:pt x="2015" y="868"/>
                  <a:pt x="1992" y="924"/>
                </a:cubicBezTo>
                <a:cubicBezTo>
                  <a:pt x="1948" y="1035"/>
                  <a:pt x="1904" y="1146"/>
                  <a:pt x="1863" y="1258"/>
                </a:cubicBezTo>
                <a:cubicBezTo>
                  <a:pt x="1840" y="1319"/>
                  <a:pt x="1790" y="1411"/>
                  <a:pt x="1809" y="1480"/>
                </a:cubicBezTo>
                <a:cubicBezTo>
                  <a:pt x="1783" y="1516"/>
                  <a:pt x="1783" y="1565"/>
                  <a:pt x="1848" y="1586"/>
                </a:cubicBezTo>
                <a:cubicBezTo>
                  <a:pt x="1878" y="1596"/>
                  <a:pt x="1908" y="1602"/>
                  <a:pt x="1938" y="1607"/>
                </a:cubicBezTo>
                <a:cubicBezTo>
                  <a:pt x="1927" y="1644"/>
                  <a:pt x="1916" y="1681"/>
                  <a:pt x="1899" y="1716"/>
                </a:cubicBezTo>
                <a:cubicBezTo>
                  <a:pt x="1861" y="1789"/>
                  <a:pt x="1799" y="1850"/>
                  <a:pt x="1734" y="1899"/>
                </a:cubicBezTo>
                <a:cubicBezTo>
                  <a:pt x="1586" y="2012"/>
                  <a:pt x="1393" y="2062"/>
                  <a:pt x="1211" y="2079"/>
                </a:cubicBezTo>
                <a:cubicBezTo>
                  <a:pt x="1201" y="2080"/>
                  <a:pt x="1190" y="2080"/>
                  <a:pt x="1180" y="2081"/>
                </a:cubicBezTo>
                <a:cubicBezTo>
                  <a:pt x="1178" y="2066"/>
                  <a:pt x="1177" y="2052"/>
                  <a:pt x="1176" y="2038"/>
                </a:cubicBezTo>
                <a:cubicBezTo>
                  <a:pt x="1167" y="1852"/>
                  <a:pt x="1173" y="1665"/>
                  <a:pt x="1178" y="1479"/>
                </a:cubicBezTo>
                <a:cubicBezTo>
                  <a:pt x="1183" y="1309"/>
                  <a:pt x="1195" y="1137"/>
                  <a:pt x="1200" y="965"/>
                </a:cubicBezTo>
                <a:cubicBezTo>
                  <a:pt x="1262" y="972"/>
                  <a:pt x="1326" y="981"/>
                  <a:pt x="1388" y="979"/>
                </a:cubicBezTo>
                <a:cubicBezTo>
                  <a:pt x="1391" y="992"/>
                  <a:pt x="1399" y="1003"/>
                  <a:pt x="1409" y="1012"/>
                </a:cubicBezTo>
                <a:cubicBezTo>
                  <a:pt x="1434" y="1041"/>
                  <a:pt x="1476" y="1041"/>
                  <a:pt x="1501" y="1012"/>
                </a:cubicBezTo>
                <a:cubicBezTo>
                  <a:pt x="1511" y="1003"/>
                  <a:pt x="1519" y="991"/>
                  <a:pt x="1522" y="978"/>
                </a:cubicBezTo>
                <a:cubicBezTo>
                  <a:pt x="1528" y="956"/>
                  <a:pt x="1526" y="931"/>
                  <a:pt x="1526" y="908"/>
                </a:cubicBezTo>
                <a:lnTo>
                  <a:pt x="1526" y="847"/>
                </a:lnTo>
                <a:cubicBezTo>
                  <a:pt x="1526" y="809"/>
                  <a:pt x="1493" y="776"/>
                  <a:pt x="1455" y="776"/>
                </a:cubicBezTo>
                <a:cubicBezTo>
                  <a:pt x="1423" y="776"/>
                  <a:pt x="1395" y="799"/>
                  <a:pt x="1387" y="828"/>
                </a:cubicBezTo>
                <a:cubicBezTo>
                  <a:pt x="1327" y="813"/>
                  <a:pt x="1264" y="812"/>
                  <a:pt x="1202" y="810"/>
                </a:cubicBezTo>
                <a:cubicBezTo>
                  <a:pt x="1202" y="735"/>
                  <a:pt x="1199" y="659"/>
                  <a:pt x="1193" y="584"/>
                </a:cubicBezTo>
                <a:cubicBezTo>
                  <a:pt x="1297" y="558"/>
                  <a:pt x="1391" y="480"/>
                  <a:pt x="1431" y="385"/>
                </a:cubicBezTo>
                <a:cubicBezTo>
                  <a:pt x="1470" y="292"/>
                  <a:pt x="1441" y="197"/>
                  <a:pt x="1375" y="124"/>
                </a:cubicBezTo>
                <a:cubicBezTo>
                  <a:pt x="1315" y="57"/>
                  <a:pt x="1196" y="0"/>
                  <a:pt x="1109" y="37"/>
                </a:cubicBezTo>
                <a:cubicBezTo>
                  <a:pt x="1109" y="37"/>
                  <a:pt x="1109" y="37"/>
                  <a:pt x="1109" y="37"/>
                </a:cubicBezTo>
                <a:cubicBezTo>
                  <a:pt x="988" y="48"/>
                  <a:pt x="885" y="127"/>
                  <a:pt x="860" y="255"/>
                </a:cubicBezTo>
                <a:cubicBezTo>
                  <a:pt x="837" y="376"/>
                  <a:pt x="900" y="516"/>
                  <a:pt x="1013" y="570"/>
                </a:cubicBezTo>
                <a:cubicBezTo>
                  <a:pt x="1033" y="580"/>
                  <a:pt x="1055" y="586"/>
                  <a:pt x="1077" y="590"/>
                </a:cubicBezTo>
                <a:cubicBezTo>
                  <a:pt x="1068" y="662"/>
                  <a:pt x="1062" y="735"/>
                  <a:pt x="1056" y="808"/>
                </a:cubicBezTo>
                <a:cubicBezTo>
                  <a:pt x="1001" y="808"/>
                  <a:pt x="947" y="810"/>
                  <a:pt x="892" y="813"/>
                </a:cubicBezTo>
                <a:cubicBezTo>
                  <a:pt x="892" y="803"/>
                  <a:pt x="891" y="793"/>
                  <a:pt x="891" y="784"/>
                </a:cubicBezTo>
                <a:cubicBezTo>
                  <a:pt x="896" y="691"/>
                  <a:pt x="748" y="690"/>
                  <a:pt x="747" y="784"/>
                </a:cubicBezTo>
                <a:cubicBezTo>
                  <a:pt x="747" y="829"/>
                  <a:pt x="742" y="876"/>
                  <a:pt x="748" y="921"/>
                </a:cubicBezTo>
                <a:cubicBezTo>
                  <a:pt x="756" y="983"/>
                  <a:pt x="811" y="1002"/>
                  <a:pt x="851" y="981"/>
                </a:cubicBezTo>
                <a:cubicBezTo>
                  <a:pt x="872" y="980"/>
                  <a:pt x="891" y="967"/>
                  <a:pt x="899" y="946"/>
                </a:cubicBezTo>
                <a:cubicBezTo>
                  <a:pt x="948" y="949"/>
                  <a:pt x="998" y="951"/>
                  <a:pt x="1047" y="954"/>
                </a:cubicBezTo>
                <a:cubicBezTo>
                  <a:pt x="1037" y="1129"/>
                  <a:pt x="1031" y="1305"/>
                  <a:pt x="1024" y="1479"/>
                </a:cubicBezTo>
                <a:cubicBezTo>
                  <a:pt x="1017" y="1665"/>
                  <a:pt x="1014" y="1851"/>
                  <a:pt x="1021" y="2038"/>
                </a:cubicBezTo>
                <a:cubicBezTo>
                  <a:pt x="1022" y="2051"/>
                  <a:pt x="1022" y="2066"/>
                  <a:pt x="1022" y="2081"/>
                </a:cubicBezTo>
                <a:cubicBezTo>
                  <a:pt x="722" y="2061"/>
                  <a:pt x="421" y="1927"/>
                  <a:pt x="289" y="1649"/>
                </a:cubicBezTo>
                <a:cubicBezTo>
                  <a:pt x="342" y="1639"/>
                  <a:pt x="422" y="1633"/>
                  <a:pt x="434" y="1569"/>
                </a:cubicBezTo>
                <a:cubicBezTo>
                  <a:pt x="439" y="1539"/>
                  <a:pt x="429" y="1506"/>
                  <a:pt x="402" y="1492"/>
                </a:cubicBezTo>
                <a:cubicBezTo>
                  <a:pt x="401" y="1485"/>
                  <a:pt x="399" y="1478"/>
                  <a:pt x="395" y="1470"/>
                </a:cubicBezTo>
                <a:cubicBezTo>
                  <a:pt x="338" y="1362"/>
                  <a:pt x="258" y="1263"/>
                  <a:pt x="215" y="1148"/>
                </a:cubicBezTo>
                <a:cubicBezTo>
                  <a:pt x="192" y="1085"/>
                  <a:pt x="111" y="1085"/>
                  <a:pt x="88" y="1148"/>
                </a:cubicBezTo>
                <a:cubicBezTo>
                  <a:pt x="29" y="1306"/>
                  <a:pt x="0" y="1457"/>
                  <a:pt x="39" y="1624"/>
                </a:cubicBezTo>
                <a:cubicBezTo>
                  <a:pt x="45" y="1653"/>
                  <a:pt x="75" y="1663"/>
                  <a:pt x="101" y="1658"/>
                </a:cubicBezTo>
                <a:cubicBezTo>
                  <a:pt x="125" y="1661"/>
                  <a:pt x="149" y="1661"/>
                  <a:pt x="172" y="1661"/>
                </a:cubicBezTo>
                <a:cubicBezTo>
                  <a:pt x="253" y="2008"/>
                  <a:pt x="572" y="2179"/>
                  <a:pt x="906" y="2228"/>
                </a:cubicBezTo>
                <a:cubicBezTo>
                  <a:pt x="931" y="2337"/>
                  <a:pt x="982" y="2443"/>
                  <a:pt x="1043" y="2536"/>
                </a:cubicBezTo>
                <a:cubicBezTo>
                  <a:pt x="1083" y="2598"/>
                  <a:pt x="1172" y="2572"/>
                  <a:pt x="1177" y="2500"/>
                </a:cubicBezTo>
                <a:cubicBezTo>
                  <a:pt x="1177" y="2509"/>
                  <a:pt x="1185" y="2477"/>
                  <a:pt x="1189" y="2468"/>
                </a:cubicBezTo>
                <a:cubicBezTo>
                  <a:pt x="1199" y="2446"/>
                  <a:pt x="1211" y="2426"/>
                  <a:pt x="1223" y="2405"/>
                </a:cubicBezTo>
                <a:cubicBezTo>
                  <a:pt x="1234" y="2386"/>
                  <a:pt x="1247" y="2368"/>
                  <a:pt x="1259" y="2349"/>
                </a:cubicBezTo>
                <a:cubicBezTo>
                  <a:pt x="1264" y="2342"/>
                  <a:pt x="1268" y="2335"/>
                  <a:pt x="1273" y="2328"/>
                </a:cubicBezTo>
                <a:cubicBezTo>
                  <a:pt x="1277" y="2322"/>
                  <a:pt x="1293" y="2305"/>
                  <a:pt x="1277" y="2322"/>
                </a:cubicBezTo>
                <a:cubicBezTo>
                  <a:pt x="1304" y="2294"/>
                  <a:pt x="1300" y="2258"/>
                  <a:pt x="1280" y="2234"/>
                </a:cubicBezTo>
                <a:cubicBezTo>
                  <a:pt x="1483" y="2210"/>
                  <a:pt x="1683" y="2139"/>
                  <a:pt x="1845" y="2015"/>
                </a:cubicBezTo>
                <a:cubicBezTo>
                  <a:pt x="1948" y="1936"/>
                  <a:pt x="2086" y="1773"/>
                  <a:pt x="2094" y="1624"/>
                </a:cubicBezTo>
                <a:cubicBezTo>
                  <a:pt x="2146" y="1628"/>
                  <a:pt x="2201" y="1630"/>
                  <a:pt x="2245" y="1609"/>
                </a:cubicBezTo>
                <a:cubicBezTo>
                  <a:pt x="2278" y="1594"/>
                  <a:pt x="2287" y="1550"/>
                  <a:pt x="2274" y="1517"/>
                </a:cubicBezTo>
                <a:cubicBezTo>
                  <a:pt x="2284" y="1503"/>
                  <a:pt x="2288" y="1485"/>
                  <a:pt x="2281" y="1465"/>
                </a:cubicBezTo>
                <a:close/>
                <a:moveTo>
                  <a:pt x="1065" y="420"/>
                </a:moveTo>
                <a:cubicBezTo>
                  <a:pt x="1019" y="392"/>
                  <a:pt x="1002" y="323"/>
                  <a:pt x="1010" y="274"/>
                </a:cubicBezTo>
                <a:cubicBezTo>
                  <a:pt x="1021" y="207"/>
                  <a:pt x="1073" y="171"/>
                  <a:pt x="1131" y="148"/>
                </a:cubicBezTo>
                <a:cubicBezTo>
                  <a:pt x="1208" y="195"/>
                  <a:pt x="1340" y="234"/>
                  <a:pt x="1280" y="343"/>
                </a:cubicBezTo>
                <a:cubicBezTo>
                  <a:pt x="1258" y="383"/>
                  <a:pt x="1213" y="417"/>
                  <a:pt x="1165" y="430"/>
                </a:cubicBezTo>
                <a:cubicBezTo>
                  <a:pt x="1148" y="418"/>
                  <a:pt x="1121" y="420"/>
                  <a:pt x="1105" y="434"/>
                </a:cubicBezTo>
                <a:cubicBezTo>
                  <a:pt x="1091" y="432"/>
                  <a:pt x="1077" y="428"/>
                  <a:pt x="1065" y="420"/>
                </a:cubicBezTo>
                <a:close/>
                <a:moveTo>
                  <a:pt x="1032" y="2241"/>
                </a:moveTo>
                <a:cubicBezTo>
                  <a:pt x="1034" y="2257"/>
                  <a:pt x="1037" y="2272"/>
                  <a:pt x="1040" y="2287"/>
                </a:cubicBezTo>
                <a:cubicBezTo>
                  <a:pt x="1029" y="2271"/>
                  <a:pt x="1019" y="2255"/>
                  <a:pt x="1010" y="2239"/>
                </a:cubicBezTo>
                <a:cubicBezTo>
                  <a:pt x="1017" y="2240"/>
                  <a:pt x="1025" y="2241"/>
                  <a:pt x="1032" y="2241"/>
                </a:cubicBezTo>
                <a:close/>
              </a:path>
            </a:pathLst>
          </a:custGeom>
          <a:solidFill>
            <a:srgbClr val="FFFFFF"/>
          </a:solidFill>
          <a:ln>
            <a:noFill/>
          </a:ln>
        </p:spPr>
        <p:txBody>
          <a:bodyPr lIns="0" tIns="0" rIns="0" bIns="0" anchor="ctr"/>
          <a:lstStyle/>
          <a:p>
            <a:pPr algn="ctr"/>
            <a:endParaRPr>
              <a:cs typeface="+mn-ea"/>
              <a:sym typeface="+mn-lt"/>
            </a:endParaRPr>
          </a:p>
        </p:txBody>
      </p:sp>
      <p:sp>
        <p:nvSpPr>
          <p:cNvPr id="29" name="椭圆 28"/>
          <p:cNvSpPr/>
          <p:nvPr/>
        </p:nvSpPr>
        <p:spPr>
          <a:xfrm>
            <a:off x="3020779" y="2009824"/>
            <a:ext cx="517936" cy="5179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endParaRPr>
              <a:cs typeface="+mn-ea"/>
              <a:sym typeface="+mn-lt"/>
            </a:endParaRPr>
          </a:p>
        </p:txBody>
      </p:sp>
      <p:sp>
        <p:nvSpPr>
          <p:cNvPr id="30" name="任意多边形: 形状 29"/>
          <p:cNvSpPr/>
          <p:nvPr/>
        </p:nvSpPr>
        <p:spPr bwMode="auto">
          <a:xfrm>
            <a:off x="3184602" y="2140348"/>
            <a:ext cx="190289" cy="190288"/>
          </a:xfrm>
          <a:custGeom>
            <a:avLst/>
            <a:gdLst>
              <a:gd name="connsiteX0" fmla="*/ 221853 w 338138"/>
              <a:gd name="connsiteY0" fmla="*/ 169862 h 338138"/>
              <a:gd name="connsiteX1" fmla="*/ 243284 w 338138"/>
              <a:gd name="connsiteY1" fmla="*/ 169862 h 338138"/>
              <a:gd name="connsiteX2" fmla="*/ 254000 w 338138"/>
              <a:gd name="connsiteY2" fmla="*/ 180379 h 338138"/>
              <a:gd name="connsiteX3" fmla="*/ 254000 w 338138"/>
              <a:gd name="connsiteY3" fmla="*/ 243483 h 338138"/>
              <a:gd name="connsiteX4" fmla="*/ 243284 w 338138"/>
              <a:gd name="connsiteY4" fmla="*/ 254000 h 338138"/>
              <a:gd name="connsiteX5" fmla="*/ 221853 w 338138"/>
              <a:gd name="connsiteY5" fmla="*/ 254000 h 338138"/>
              <a:gd name="connsiteX6" fmla="*/ 211137 w 338138"/>
              <a:gd name="connsiteY6" fmla="*/ 243483 h 338138"/>
              <a:gd name="connsiteX7" fmla="*/ 211137 w 338138"/>
              <a:gd name="connsiteY7" fmla="*/ 180379 h 338138"/>
              <a:gd name="connsiteX8" fmla="*/ 221853 w 338138"/>
              <a:gd name="connsiteY8" fmla="*/ 169862 h 338138"/>
              <a:gd name="connsiteX9" fmla="*/ 94853 w 338138"/>
              <a:gd name="connsiteY9" fmla="*/ 127000 h 338138"/>
              <a:gd name="connsiteX10" fmla="*/ 116284 w 338138"/>
              <a:gd name="connsiteY10" fmla="*/ 127000 h 338138"/>
              <a:gd name="connsiteX11" fmla="*/ 127000 w 338138"/>
              <a:gd name="connsiteY11" fmla="*/ 137583 h 338138"/>
              <a:gd name="connsiteX12" fmla="*/ 127000 w 338138"/>
              <a:gd name="connsiteY12" fmla="*/ 243417 h 338138"/>
              <a:gd name="connsiteX13" fmla="*/ 116284 w 338138"/>
              <a:gd name="connsiteY13" fmla="*/ 254000 h 338138"/>
              <a:gd name="connsiteX14" fmla="*/ 94853 w 338138"/>
              <a:gd name="connsiteY14" fmla="*/ 254000 h 338138"/>
              <a:gd name="connsiteX15" fmla="*/ 84137 w 338138"/>
              <a:gd name="connsiteY15" fmla="*/ 243417 h 338138"/>
              <a:gd name="connsiteX16" fmla="*/ 84137 w 338138"/>
              <a:gd name="connsiteY16" fmla="*/ 137583 h 338138"/>
              <a:gd name="connsiteX17" fmla="*/ 94853 w 338138"/>
              <a:gd name="connsiteY17" fmla="*/ 127000 h 338138"/>
              <a:gd name="connsiteX18" fmla="*/ 285353 w 338138"/>
              <a:gd name="connsiteY18" fmla="*/ 85725 h 338138"/>
              <a:gd name="connsiteX19" fmla="*/ 306784 w 338138"/>
              <a:gd name="connsiteY19" fmla="*/ 85725 h 338138"/>
              <a:gd name="connsiteX20" fmla="*/ 317500 w 338138"/>
              <a:gd name="connsiteY20" fmla="*/ 96242 h 338138"/>
              <a:gd name="connsiteX21" fmla="*/ 317500 w 338138"/>
              <a:gd name="connsiteY21" fmla="*/ 243483 h 338138"/>
              <a:gd name="connsiteX22" fmla="*/ 306784 w 338138"/>
              <a:gd name="connsiteY22" fmla="*/ 254000 h 338138"/>
              <a:gd name="connsiteX23" fmla="*/ 285353 w 338138"/>
              <a:gd name="connsiteY23" fmla="*/ 254000 h 338138"/>
              <a:gd name="connsiteX24" fmla="*/ 274637 w 338138"/>
              <a:gd name="connsiteY24" fmla="*/ 243483 h 338138"/>
              <a:gd name="connsiteX25" fmla="*/ 274637 w 338138"/>
              <a:gd name="connsiteY25" fmla="*/ 96242 h 338138"/>
              <a:gd name="connsiteX26" fmla="*/ 285353 w 338138"/>
              <a:gd name="connsiteY26" fmla="*/ 85725 h 338138"/>
              <a:gd name="connsiteX27" fmla="*/ 158353 w 338138"/>
              <a:gd name="connsiteY27" fmla="*/ 42862 h 338138"/>
              <a:gd name="connsiteX28" fmla="*/ 179784 w 338138"/>
              <a:gd name="connsiteY28" fmla="*/ 42862 h 338138"/>
              <a:gd name="connsiteX29" fmla="*/ 190500 w 338138"/>
              <a:gd name="connsiteY29" fmla="*/ 53419 h 338138"/>
              <a:gd name="connsiteX30" fmla="*/ 190500 w 338138"/>
              <a:gd name="connsiteY30" fmla="*/ 243443 h 338138"/>
              <a:gd name="connsiteX31" fmla="*/ 179784 w 338138"/>
              <a:gd name="connsiteY31" fmla="*/ 254000 h 338138"/>
              <a:gd name="connsiteX32" fmla="*/ 158353 w 338138"/>
              <a:gd name="connsiteY32" fmla="*/ 254000 h 338138"/>
              <a:gd name="connsiteX33" fmla="*/ 147637 w 338138"/>
              <a:gd name="connsiteY33" fmla="*/ 243443 h 338138"/>
              <a:gd name="connsiteX34" fmla="*/ 147637 w 338138"/>
              <a:gd name="connsiteY34" fmla="*/ 53419 h 338138"/>
              <a:gd name="connsiteX35" fmla="*/ 158353 w 338138"/>
              <a:gd name="connsiteY35" fmla="*/ 42862 h 338138"/>
              <a:gd name="connsiteX36" fmla="*/ 0 w 338138"/>
              <a:gd name="connsiteY36" fmla="*/ 0 h 338138"/>
              <a:gd name="connsiteX37" fmla="*/ 42267 w 338138"/>
              <a:gd name="connsiteY37" fmla="*/ 0 h 338138"/>
              <a:gd name="connsiteX38" fmla="*/ 42267 w 338138"/>
              <a:gd name="connsiteY38" fmla="*/ 295871 h 338138"/>
              <a:gd name="connsiteX39" fmla="*/ 338138 w 338138"/>
              <a:gd name="connsiteY39" fmla="*/ 295871 h 338138"/>
              <a:gd name="connsiteX40" fmla="*/ 338138 w 338138"/>
              <a:gd name="connsiteY40" fmla="*/ 338138 h 338138"/>
              <a:gd name="connsiteX41" fmla="*/ 21133 w 338138"/>
              <a:gd name="connsiteY41" fmla="*/ 338138 h 338138"/>
              <a:gd name="connsiteX42" fmla="*/ 0 w 338138"/>
              <a:gd name="connsiteY42" fmla="*/ 317005 h 338138"/>
              <a:gd name="connsiteX43" fmla="*/ 0 w 33813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8138" h="338138">
                <a:moveTo>
                  <a:pt x="221853" y="169862"/>
                </a:moveTo>
                <a:cubicBezTo>
                  <a:pt x="221853" y="169862"/>
                  <a:pt x="221853" y="169862"/>
                  <a:pt x="243284" y="169862"/>
                </a:cubicBezTo>
                <a:cubicBezTo>
                  <a:pt x="248642" y="169862"/>
                  <a:pt x="254000" y="175121"/>
                  <a:pt x="254000" y="180379"/>
                </a:cubicBezTo>
                <a:cubicBezTo>
                  <a:pt x="254000" y="180379"/>
                  <a:pt x="254000" y="180379"/>
                  <a:pt x="254000" y="243483"/>
                </a:cubicBezTo>
                <a:cubicBezTo>
                  <a:pt x="254000" y="248742"/>
                  <a:pt x="248642" y="254000"/>
                  <a:pt x="243284" y="254000"/>
                </a:cubicBezTo>
                <a:cubicBezTo>
                  <a:pt x="243284" y="254000"/>
                  <a:pt x="243284" y="254000"/>
                  <a:pt x="221853" y="254000"/>
                </a:cubicBezTo>
                <a:cubicBezTo>
                  <a:pt x="216495" y="254000"/>
                  <a:pt x="211137" y="248742"/>
                  <a:pt x="211137" y="243483"/>
                </a:cubicBezTo>
                <a:cubicBezTo>
                  <a:pt x="211137" y="243483"/>
                  <a:pt x="211137" y="243483"/>
                  <a:pt x="211137" y="180379"/>
                </a:cubicBezTo>
                <a:cubicBezTo>
                  <a:pt x="211137" y="175121"/>
                  <a:pt x="216495" y="169862"/>
                  <a:pt x="221853" y="169862"/>
                </a:cubicBezTo>
                <a:close/>
                <a:moveTo>
                  <a:pt x="94853" y="127000"/>
                </a:moveTo>
                <a:cubicBezTo>
                  <a:pt x="94853" y="127000"/>
                  <a:pt x="94853" y="127000"/>
                  <a:pt x="116284" y="127000"/>
                </a:cubicBezTo>
                <a:cubicBezTo>
                  <a:pt x="121642" y="127000"/>
                  <a:pt x="127000" y="132292"/>
                  <a:pt x="127000" y="137583"/>
                </a:cubicBezTo>
                <a:cubicBezTo>
                  <a:pt x="127000" y="137583"/>
                  <a:pt x="127000" y="137583"/>
                  <a:pt x="127000" y="243417"/>
                </a:cubicBezTo>
                <a:cubicBezTo>
                  <a:pt x="127000" y="248708"/>
                  <a:pt x="121642" y="254000"/>
                  <a:pt x="116284" y="254000"/>
                </a:cubicBezTo>
                <a:cubicBezTo>
                  <a:pt x="116284" y="254000"/>
                  <a:pt x="116284" y="254000"/>
                  <a:pt x="94853" y="254000"/>
                </a:cubicBezTo>
                <a:cubicBezTo>
                  <a:pt x="89495" y="254000"/>
                  <a:pt x="84137" y="248708"/>
                  <a:pt x="84137" y="243417"/>
                </a:cubicBezTo>
                <a:cubicBezTo>
                  <a:pt x="84137" y="243417"/>
                  <a:pt x="84137" y="243417"/>
                  <a:pt x="84137" y="137583"/>
                </a:cubicBezTo>
                <a:cubicBezTo>
                  <a:pt x="84137" y="132292"/>
                  <a:pt x="89495" y="127000"/>
                  <a:pt x="94853" y="127000"/>
                </a:cubicBezTo>
                <a:close/>
                <a:moveTo>
                  <a:pt x="285353" y="85725"/>
                </a:moveTo>
                <a:cubicBezTo>
                  <a:pt x="285353" y="85725"/>
                  <a:pt x="285353" y="85725"/>
                  <a:pt x="306784" y="85725"/>
                </a:cubicBezTo>
                <a:cubicBezTo>
                  <a:pt x="312142" y="85725"/>
                  <a:pt x="317500" y="90984"/>
                  <a:pt x="317500" y="96242"/>
                </a:cubicBezTo>
                <a:cubicBezTo>
                  <a:pt x="317500" y="96242"/>
                  <a:pt x="317500" y="96242"/>
                  <a:pt x="317500" y="243483"/>
                </a:cubicBezTo>
                <a:cubicBezTo>
                  <a:pt x="317500" y="248742"/>
                  <a:pt x="312142" y="254000"/>
                  <a:pt x="306784" y="254000"/>
                </a:cubicBezTo>
                <a:cubicBezTo>
                  <a:pt x="306784" y="254000"/>
                  <a:pt x="306784" y="254000"/>
                  <a:pt x="285353" y="254000"/>
                </a:cubicBezTo>
                <a:cubicBezTo>
                  <a:pt x="279995" y="254000"/>
                  <a:pt x="274637" y="248742"/>
                  <a:pt x="274637" y="243483"/>
                </a:cubicBezTo>
                <a:cubicBezTo>
                  <a:pt x="274637" y="243483"/>
                  <a:pt x="274637" y="243483"/>
                  <a:pt x="274637" y="96242"/>
                </a:cubicBezTo>
                <a:cubicBezTo>
                  <a:pt x="274637" y="90984"/>
                  <a:pt x="279995" y="85725"/>
                  <a:pt x="285353" y="85725"/>
                </a:cubicBezTo>
                <a:close/>
                <a:moveTo>
                  <a:pt x="158353" y="42862"/>
                </a:moveTo>
                <a:cubicBezTo>
                  <a:pt x="158353" y="42862"/>
                  <a:pt x="158353" y="42862"/>
                  <a:pt x="179784" y="42862"/>
                </a:cubicBezTo>
                <a:cubicBezTo>
                  <a:pt x="185142" y="42862"/>
                  <a:pt x="190500" y="48140"/>
                  <a:pt x="190500" y="53419"/>
                </a:cubicBezTo>
                <a:cubicBezTo>
                  <a:pt x="190500" y="53419"/>
                  <a:pt x="190500" y="53419"/>
                  <a:pt x="190500" y="243443"/>
                </a:cubicBezTo>
                <a:cubicBezTo>
                  <a:pt x="190500" y="248722"/>
                  <a:pt x="185142" y="254000"/>
                  <a:pt x="179784" y="254000"/>
                </a:cubicBezTo>
                <a:cubicBezTo>
                  <a:pt x="179784" y="254000"/>
                  <a:pt x="179784" y="254000"/>
                  <a:pt x="158353" y="254000"/>
                </a:cubicBezTo>
                <a:cubicBezTo>
                  <a:pt x="152995" y="254000"/>
                  <a:pt x="147637" y="248722"/>
                  <a:pt x="147637" y="243443"/>
                </a:cubicBezTo>
                <a:cubicBezTo>
                  <a:pt x="147637" y="243443"/>
                  <a:pt x="147637" y="243443"/>
                  <a:pt x="147637" y="53419"/>
                </a:cubicBezTo>
                <a:cubicBezTo>
                  <a:pt x="147637" y="48140"/>
                  <a:pt x="152995" y="42862"/>
                  <a:pt x="158353" y="42862"/>
                </a:cubicBezTo>
                <a:close/>
                <a:moveTo>
                  <a:pt x="0" y="0"/>
                </a:moveTo>
                <a:cubicBezTo>
                  <a:pt x="0" y="0"/>
                  <a:pt x="0" y="0"/>
                  <a:pt x="42267" y="0"/>
                </a:cubicBezTo>
                <a:cubicBezTo>
                  <a:pt x="42267" y="0"/>
                  <a:pt x="42267" y="0"/>
                  <a:pt x="42267" y="295871"/>
                </a:cubicBezTo>
                <a:lnTo>
                  <a:pt x="338138" y="295871"/>
                </a:lnTo>
                <a:cubicBezTo>
                  <a:pt x="338138" y="295871"/>
                  <a:pt x="338138" y="295871"/>
                  <a:pt x="338138" y="338138"/>
                </a:cubicBezTo>
                <a:cubicBezTo>
                  <a:pt x="338138" y="338138"/>
                  <a:pt x="338138" y="338138"/>
                  <a:pt x="21133" y="338138"/>
                </a:cubicBezTo>
                <a:cubicBezTo>
                  <a:pt x="9246" y="338138"/>
                  <a:pt x="0" y="328892"/>
                  <a:pt x="0" y="317005"/>
                </a:cubicBezTo>
                <a:cubicBezTo>
                  <a:pt x="0" y="317005"/>
                  <a:pt x="0" y="317005"/>
                  <a:pt x="0" y="0"/>
                </a:cubicBezTo>
                <a:close/>
              </a:path>
            </a:pathLst>
          </a:custGeom>
          <a:solidFill>
            <a:srgbClr val="FFFFFF"/>
          </a:solidFill>
          <a:ln>
            <a:noFill/>
          </a:ln>
        </p:spPr>
        <p:txBody>
          <a:bodyPr lIns="0" tIns="0" rIns="0" bIns="0" anchor="ctr"/>
          <a:lstStyle/>
          <a:p>
            <a:pPr algn="ctr"/>
            <a:endParaRPr>
              <a:cs typeface="+mn-ea"/>
              <a:sym typeface="+mn-lt"/>
            </a:endParaRPr>
          </a:p>
        </p:txBody>
      </p:sp>
      <p:sp>
        <p:nvSpPr>
          <p:cNvPr id="31" name="椭圆 30"/>
          <p:cNvSpPr/>
          <p:nvPr/>
        </p:nvSpPr>
        <p:spPr>
          <a:xfrm>
            <a:off x="3020779" y="3750911"/>
            <a:ext cx="517936" cy="5179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endParaRPr>
              <a:cs typeface="+mn-ea"/>
              <a:sym typeface="+mn-lt"/>
            </a:endParaRPr>
          </a:p>
        </p:txBody>
      </p:sp>
      <p:sp>
        <p:nvSpPr>
          <p:cNvPr id="32" name="任意多边形: 形状 31"/>
          <p:cNvSpPr/>
          <p:nvPr/>
        </p:nvSpPr>
        <p:spPr bwMode="auto">
          <a:xfrm>
            <a:off x="3184602" y="3915051"/>
            <a:ext cx="190289" cy="181476"/>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rgbClr val="FFFFFF"/>
          </a:solidFill>
          <a:ln>
            <a:noFill/>
          </a:ln>
        </p:spPr>
        <p:txBody>
          <a:bodyPr lIns="0" tIns="0" rIns="0" bIns="0" anchor="ctr"/>
          <a:lstStyle/>
          <a:p>
            <a:pPr algn="ctr"/>
            <a:endParaRPr>
              <a:cs typeface="+mn-ea"/>
              <a:sym typeface="+mn-lt"/>
            </a:endParaRPr>
          </a:p>
        </p:txBody>
      </p:sp>
      <p:sp>
        <p:nvSpPr>
          <p:cNvPr id="33" name="椭圆 32"/>
          <p:cNvSpPr/>
          <p:nvPr/>
        </p:nvSpPr>
        <p:spPr>
          <a:xfrm>
            <a:off x="3020779" y="5294432"/>
            <a:ext cx="517936" cy="5179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endParaRPr>
              <a:cs typeface="+mn-ea"/>
              <a:sym typeface="+mn-lt"/>
            </a:endParaRPr>
          </a:p>
        </p:txBody>
      </p:sp>
      <p:sp>
        <p:nvSpPr>
          <p:cNvPr id="34" name="任意多边形: 形状 33"/>
          <p:cNvSpPr/>
          <p:nvPr/>
        </p:nvSpPr>
        <p:spPr bwMode="auto">
          <a:xfrm>
            <a:off x="3195831" y="5454166"/>
            <a:ext cx="167831" cy="190288"/>
          </a:xfrm>
          <a:custGeom>
            <a:avLst/>
            <a:gdLst>
              <a:gd name="T0" fmla="*/ 2125 w 2288"/>
              <a:gd name="T1" fmla="*/ 924 h 2598"/>
              <a:gd name="T2" fmla="*/ 1863 w 2288"/>
              <a:gd name="T3" fmla="*/ 1258 h 2598"/>
              <a:gd name="T4" fmla="*/ 1848 w 2288"/>
              <a:gd name="T5" fmla="*/ 1586 h 2598"/>
              <a:gd name="T6" fmla="*/ 1899 w 2288"/>
              <a:gd name="T7" fmla="*/ 1716 h 2598"/>
              <a:gd name="T8" fmla="*/ 1211 w 2288"/>
              <a:gd name="T9" fmla="*/ 2079 h 2598"/>
              <a:gd name="T10" fmla="*/ 1176 w 2288"/>
              <a:gd name="T11" fmla="*/ 2038 h 2598"/>
              <a:gd name="T12" fmla="*/ 1200 w 2288"/>
              <a:gd name="T13" fmla="*/ 965 h 2598"/>
              <a:gd name="T14" fmla="*/ 1409 w 2288"/>
              <a:gd name="T15" fmla="*/ 1012 h 2598"/>
              <a:gd name="T16" fmla="*/ 1522 w 2288"/>
              <a:gd name="T17" fmla="*/ 978 h 2598"/>
              <a:gd name="T18" fmla="*/ 1526 w 2288"/>
              <a:gd name="T19" fmla="*/ 847 h 2598"/>
              <a:gd name="T20" fmla="*/ 1387 w 2288"/>
              <a:gd name="T21" fmla="*/ 828 h 2598"/>
              <a:gd name="T22" fmla="*/ 1193 w 2288"/>
              <a:gd name="T23" fmla="*/ 584 h 2598"/>
              <a:gd name="T24" fmla="*/ 1375 w 2288"/>
              <a:gd name="T25" fmla="*/ 124 h 2598"/>
              <a:gd name="T26" fmla="*/ 1109 w 2288"/>
              <a:gd name="T27" fmla="*/ 37 h 2598"/>
              <a:gd name="T28" fmla="*/ 1013 w 2288"/>
              <a:gd name="T29" fmla="*/ 570 h 2598"/>
              <a:gd name="T30" fmla="*/ 1056 w 2288"/>
              <a:gd name="T31" fmla="*/ 808 h 2598"/>
              <a:gd name="T32" fmla="*/ 891 w 2288"/>
              <a:gd name="T33" fmla="*/ 784 h 2598"/>
              <a:gd name="T34" fmla="*/ 748 w 2288"/>
              <a:gd name="T35" fmla="*/ 921 h 2598"/>
              <a:gd name="T36" fmla="*/ 899 w 2288"/>
              <a:gd name="T37" fmla="*/ 946 h 2598"/>
              <a:gd name="T38" fmla="*/ 1024 w 2288"/>
              <a:gd name="T39" fmla="*/ 1479 h 2598"/>
              <a:gd name="T40" fmla="*/ 1022 w 2288"/>
              <a:gd name="T41" fmla="*/ 2081 h 2598"/>
              <a:gd name="T42" fmla="*/ 434 w 2288"/>
              <a:gd name="T43" fmla="*/ 1569 h 2598"/>
              <a:gd name="T44" fmla="*/ 395 w 2288"/>
              <a:gd name="T45" fmla="*/ 1470 h 2598"/>
              <a:gd name="T46" fmla="*/ 88 w 2288"/>
              <a:gd name="T47" fmla="*/ 1148 h 2598"/>
              <a:gd name="T48" fmla="*/ 101 w 2288"/>
              <a:gd name="T49" fmla="*/ 1658 h 2598"/>
              <a:gd name="T50" fmla="*/ 906 w 2288"/>
              <a:gd name="T51" fmla="*/ 2228 h 2598"/>
              <a:gd name="T52" fmla="*/ 1177 w 2288"/>
              <a:gd name="T53" fmla="*/ 2500 h 2598"/>
              <a:gd name="T54" fmla="*/ 1223 w 2288"/>
              <a:gd name="T55" fmla="*/ 2405 h 2598"/>
              <a:gd name="T56" fmla="*/ 1273 w 2288"/>
              <a:gd name="T57" fmla="*/ 2328 h 2598"/>
              <a:gd name="T58" fmla="*/ 1280 w 2288"/>
              <a:gd name="T59" fmla="*/ 2234 h 2598"/>
              <a:gd name="T60" fmla="*/ 2094 w 2288"/>
              <a:gd name="T61" fmla="*/ 1624 h 2598"/>
              <a:gd name="T62" fmla="*/ 2274 w 2288"/>
              <a:gd name="T63" fmla="*/ 1517 h 2598"/>
              <a:gd name="T64" fmla="*/ 1065 w 2288"/>
              <a:gd name="T65" fmla="*/ 420 h 2598"/>
              <a:gd name="T66" fmla="*/ 1131 w 2288"/>
              <a:gd name="T67" fmla="*/ 148 h 2598"/>
              <a:gd name="T68" fmla="*/ 1165 w 2288"/>
              <a:gd name="T69" fmla="*/ 430 h 2598"/>
              <a:gd name="T70" fmla="*/ 1065 w 2288"/>
              <a:gd name="T71" fmla="*/ 420 h 2598"/>
              <a:gd name="T72" fmla="*/ 1040 w 2288"/>
              <a:gd name="T73" fmla="*/ 2287 h 2598"/>
              <a:gd name="T74" fmla="*/ 1032 w 2288"/>
              <a:gd name="T75" fmla="*/ 2241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8" h="2598">
                <a:moveTo>
                  <a:pt x="2281" y="1465"/>
                </a:moveTo>
                <a:cubicBezTo>
                  <a:pt x="2220" y="1286"/>
                  <a:pt x="2159" y="1111"/>
                  <a:pt x="2125" y="924"/>
                </a:cubicBezTo>
                <a:cubicBezTo>
                  <a:pt x="2112" y="850"/>
                  <a:pt x="2015" y="868"/>
                  <a:pt x="1992" y="924"/>
                </a:cubicBezTo>
                <a:cubicBezTo>
                  <a:pt x="1948" y="1035"/>
                  <a:pt x="1904" y="1146"/>
                  <a:pt x="1863" y="1258"/>
                </a:cubicBezTo>
                <a:cubicBezTo>
                  <a:pt x="1840" y="1319"/>
                  <a:pt x="1790" y="1411"/>
                  <a:pt x="1809" y="1480"/>
                </a:cubicBezTo>
                <a:cubicBezTo>
                  <a:pt x="1783" y="1516"/>
                  <a:pt x="1783" y="1565"/>
                  <a:pt x="1848" y="1586"/>
                </a:cubicBezTo>
                <a:cubicBezTo>
                  <a:pt x="1878" y="1596"/>
                  <a:pt x="1908" y="1602"/>
                  <a:pt x="1938" y="1607"/>
                </a:cubicBezTo>
                <a:cubicBezTo>
                  <a:pt x="1927" y="1644"/>
                  <a:pt x="1916" y="1681"/>
                  <a:pt x="1899" y="1716"/>
                </a:cubicBezTo>
                <a:cubicBezTo>
                  <a:pt x="1861" y="1789"/>
                  <a:pt x="1799" y="1850"/>
                  <a:pt x="1734" y="1899"/>
                </a:cubicBezTo>
                <a:cubicBezTo>
                  <a:pt x="1586" y="2012"/>
                  <a:pt x="1393" y="2062"/>
                  <a:pt x="1211" y="2079"/>
                </a:cubicBezTo>
                <a:cubicBezTo>
                  <a:pt x="1201" y="2080"/>
                  <a:pt x="1190" y="2080"/>
                  <a:pt x="1180" y="2081"/>
                </a:cubicBezTo>
                <a:cubicBezTo>
                  <a:pt x="1178" y="2066"/>
                  <a:pt x="1177" y="2052"/>
                  <a:pt x="1176" y="2038"/>
                </a:cubicBezTo>
                <a:cubicBezTo>
                  <a:pt x="1167" y="1852"/>
                  <a:pt x="1173" y="1665"/>
                  <a:pt x="1178" y="1479"/>
                </a:cubicBezTo>
                <a:cubicBezTo>
                  <a:pt x="1183" y="1309"/>
                  <a:pt x="1195" y="1137"/>
                  <a:pt x="1200" y="965"/>
                </a:cubicBezTo>
                <a:cubicBezTo>
                  <a:pt x="1262" y="972"/>
                  <a:pt x="1326" y="981"/>
                  <a:pt x="1388" y="979"/>
                </a:cubicBezTo>
                <a:cubicBezTo>
                  <a:pt x="1391" y="992"/>
                  <a:pt x="1399" y="1003"/>
                  <a:pt x="1409" y="1012"/>
                </a:cubicBezTo>
                <a:cubicBezTo>
                  <a:pt x="1434" y="1041"/>
                  <a:pt x="1476" y="1041"/>
                  <a:pt x="1501" y="1012"/>
                </a:cubicBezTo>
                <a:cubicBezTo>
                  <a:pt x="1511" y="1003"/>
                  <a:pt x="1519" y="991"/>
                  <a:pt x="1522" y="978"/>
                </a:cubicBezTo>
                <a:cubicBezTo>
                  <a:pt x="1528" y="956"/>
                  <a:pt x="1526" y="931"/>
                  <a:pt x="1526" y="908"/>
                </a:cubicBezTo>
                <a:lnTo>
                  <a:pt x="1526" y="847"/>
                </a:lnTo>
                <a:cubicBezTo>
                  <a:pt x="1526" y="809"/>
                  <a:pt x="1493" y="776"/>
                  <a:pt x="1455" y="776"/>
                </a:cubicBezTo>
                <a:cubicBezTo>
                  <a:pt x="1423" y="776"/>
                  <a:pt x="1395" y="799"/>
                  <a:pt x="1387" y="828"/>
                </a:cubicBezTo>
                <a:cubicBezTo>
                  <a:pt x="1327" y="813"/>
                  <a:pt x="1264" y="812"/>
                  <a:pt x="1202" y="810"/>
                </a:cubicBezTo>
                <a:cubicBezTo>
                  <a:pt x="1202" y="735"/>
                  <a:pt x="1199" y="659"/>
                  <a:pt x="1193" y="584"/>
                </a:cubicBezTo>
                <a:cubicBezTo>
                  <a:pt x="1297" y="558"/>
                  <a:pt x="1391" y="480"/>
                  <a:pt x="1431" y="385"/>
                </a:cubicBezTo>
                <a:cubicBezTo>
                  <a:pt x="1470" y="292"/>
                  <a:pt x="1441" y="197"/>
                  <a:pt x="1375" y="124"/>
                </a:cubicBezTo>
                <a:cubicBezTo>
                  <a:pt x="1315" y="57"/>
                  <a:pt x="1196" y="0"/>
                  <a:pt x="1109" y="37"/>
                </a:cubicBezTo>
                <a:cubicBezTo>
                  <a:pt x="1109" y="37"/>
                  <a:pt x="1109" y="37"/>
                  <a:pt x="1109" y="37"/>
                </a:cubicBezTo>
                <a:cubicBezTo>
                  <a:pt x="988" y="48"/>
                  <a:pt x="885" y="127"/>
                  <a:pt x="860" y="255"/>
                </a:cubicBezTo>
                <a:cubicBezTo>
                  <a:pt x="837" y="376"/>
                  <a:pt x="900" y="516"/>
                  <a:pt x="1013" y="570"/>
                </a:cubicBezTo>
                <a:cubicBezTo>
                  <a:pt x="1033" y="580"/>
                  <a:pt x="1055" y="586"/>
                  <a:pt x="1077" y="590"/>
                </a:cubicBezTo>
                <a:cubicBezTo>
                  <a:pt x="1068" y="662"/>
                  <a:pt x="1062" y="735"/>
                  <a:pt x="1056" y="808"/>
                </a:cubicBezTo>
                <a:cubicBezTo>
                  <a:pt x="1001" y="808"/>
                  <a:pt x="947" y="810"/>
                  <a:pt x="892" y="813"/>
                </a:cubicBezTo>
                <a:cubicBezTo>
                  <a:pt x="892" y="803"/>
                  <a:pt x="891" y="793"/>
                  <a:pt x="891" y="784"/>
                </a:cubicBezTo>
                <a:cubicBezTo>
                  <a:pt x="896" y="691"/>
                  <a:pt x="748" y="690"/>
                  <a:pt x="747" y="784"/>
                </a:cubicBezTo>
                <a:cubicBezTo>
                  <a:pt x="747" y="829"/>
                  <a:pt x="742" y="876"/>
                  <a:pt x="748" y="921"/>
                </a:cubicBezTo>
                <a:cubicBezTo>
                  <a:pt x="756" y="983"/>
                  <a:pt x="811" y="1002"/>
                  <a:pt x="851" y="981"/>
                </a:cubicBezTo>
                <a:cubicBezTo>
                  <a:pt x="872" y="980"/>
                  <a:pt x="891" y="967"/>
                  <a:pt x="899" y="946"/>
                </a:cubicBezTo>
                <a:cubicBezTo>
                  <a:pt x="948" y="949"/>
                  <a:pt x="998" y="951"/>
                  <a:pt x="1047" y="954"/>
                </a:cubicBezTo>
                <a:cubicBezTo>
                  <a:pt x="1037" y="1129"/>
                  <a:pt x="1031" y="1305"/>
                  <a:pt x="1024" y="1479"/>
                </a:cubicBezTo>
                <a:cubicBezTo>
                  <a:pt x="1017" y="1665"/>
                  <a:pt x="1014" y="1851"/>
                  <a:pt x="1021" y="2038"/>
                </a:cubicBezTo>
                <a:cubicBezTo>
                  <a:pt x="1022" y="2051"/>
                  <a:pt x="1022" y="2066"/>
                  <a:pt x="1022" y="2081"/>
                </a:cubicBezTo>
                <a:cubicBezTo>
                  <a:pt x="722" y="2061"/>
                  <a:pt x="421" y="1927"/>
                  <a:pt x="289" y="1649"/>
                </a:cubicBezTo>
                <a:cubicBezTo>
                  <a:pt x="342" y="1639"/>
                  <a:pt x="422" y="1633"/>
                  <a:pt x="434" y="1569"/>
                </a:cubicBezTo>
                <a:cubicBezTo>
                  <a:pt x="439" y="1539"/>
                  <a:pt x="429" y="1506"/>
                  <a:pt x="402" y="1492"/>
                </a:cubicBezTo>
                <a:cubicBezTo>
                  <a:pt x="401" y="1485"/>
                  <a:pt x="399" y="1478"/>
                  <a:pt x="395" y="1470"/>
                </a:cubicBezTo>
                <a:cubicBezTo>
                  <a:pt x="338" y="1362"/>
                  <a:pt x="258" y="1263"/>
                  <a:pt x="215" y="1148"/>
                </a:cubicBezTo>
                <a:cubicBezTo>
                  <a:pt x="192" y="1085"/>
                  <a:pt x="111" y="1085"/>
                  <a:pt x="88" y="1148"/>
                </a:cubicBezTo>
                <a:cubicBezTo>
                  <a:pt x="29" y="1306"/>
                  <a:pt x="0" y="1457"/>
                  <a:pt x="39" y="1624"/>
                </a:cubicBezTo>
                <a:cubicBezTo>
                  <a:pt x="45" y="1653"/>
                  <a:pt x="75" y="1663"/>
                  <a:pt x="101" y="1658"/>
                </a:cubicBezTo>
                <a:cubicBezTo>
                  <a:pt x="125" y="1661"/>
                  <a:pt x="149" y="1661"/>
                  <a:pt x="172" y="1661"/>
                </a:cubicBezTo>
                <a:cubicBezTo>
                  <a:pt x="253" y="2008"/>
                  <a:pt x="572" y="2179"/>
                  <a:pt x="906" y="2228"/>
                </a:cubicBezTo>
                <a:cubicBezTo>
                  <a:pt x="931" y="2337"/>
                  <a:pt x="982" y="2443"/>
                  <a:pt x="1043" y="2536"/>
                </a:cubicBezTo>
                <a:cubicBezTo>
                  <a:pt x="1083" y="2598"/>
                  <a:pt x="1172" y="2572"/>
                  <a:pt x="1177" y="2500"/>
                </a:cubicBezTo>
                <a:cubicBezTo>
                  <a:pt x="1177" y="2509"/>
                  <a:pt x="1185" y="2477"/>
                  <a:pt x="1189" y="2468"/>
                </a:cubicBezTo>
                <a:cubicBezTo>
                  <a:pt x="1199" y="2446"/>
                  <a:pt x="1211" y="2426"/>
                  <a:pt x="1223" y="2405"/>
                </a:cubicBezTo>
                <a:cubicBezTo>
                  <a:pt x="1234" y="2386"/>
                  <a:pt x="1247" y="2368"/>
                  <a:pt x="1259" y="2349"/>
                </a:cubicBezTo>
                <a:cubicBezTo>
                  <a:pt x="1264" y="2342"/>
                  <a:pt x="1268" y="2335"/>
                  <a:pt x="1273" y="2328"/>
                </a:cubicBezTo>
                <a:cubicBezTo>
                  <a:pt x="1277" y="2322"/>
                  <a:pt x="1293" y="2305"/>
                  <a:pt x="1277" y="2322"/>
                </a:cubicBezTo>
                <a:cubicBezTo>
                  <a:pt x="1304" y="2294"/>
                  <a:pt x="1300" y="2258"/>
                  <a:pt x="1280" y="2234"/>
                </a:cubicBezTo>
                <a:cubicBezTo>
                  <a:pt x="1483" y="2210"/>
                  <a:pt x="1683" y="2139"/>
                  <a:pt x="1845" y="2015"/>
                </a:cubicBezTo>
                <a:cubicBezTo>
                  <a:pt x="1948" y="1936"/>
                  <a:pt x="2086" y="1773"/>
                  <a:pt x="2094" y="1624"/>
                </a:cubicBezTo>
                <a:cubicBezTo>
                  <a:pt x="2146" y="1628"/>
                  <a:pt x="2201" y="1630"/>
                  <a:pt x="2245" y="1609"/>
                </a:cubicBezTo>
                <a:cubicBezTo>
                  <a:pt x="2278" y="1594"/>
                  <a:pt x="2287" y="1550"/>
                  <a:pt x="2274" y="1517"/>
                </a:cubicBezTo>
                <a:cubicBezTo>
                  <a:pt x="2284" y="1503"/>
                  <a:pt x="2288" y="1485"/>
                  <a:pt x="2281" y="1465"/>
                </a:cubicBezTo>
                <a:close/>
                <a:moveTo>
                  <a:pt x="1065" y="420"/>
                </a:moveTo>
                <a:cubicBezTo>
                  <a:pt x="1019" y="392"/>
                  <a:pt x="1002" y="323"/>
                  <a:pt x="1010" y="274"/>
                </a:cubicBezTo>
                <a:cubicBezTo>
                  <a:pt x="1021" y="207"/>
                  <a:pt x="1073" y="171"/>
                  <a:pt x="1131" y="148"/>
                </a:cubicBezTo>
                <a:cubicBezTo>
                  <a:pt x="1208" y="195"/>
                  <a:pt x="1340" y="234"/>
                  <a:pt x="1280" y="343"/>
                </a:cubicBezTo>
                <a:cubicBezTo>
                  <a:pt x="1258" y="383"/>
                  <a:pt x="1213" y="417"/>
                  <a:pt x="1165" y="430"/>
                </a:cubicBezTo>
                <a:cubicBezTo>
                  <a:pt x="1148" y="418"/>
                  <a:pt x="1121" y="420"/>
                  <a:pt x="1105" y="434"/>
                </a:cubicBezTo>
                <a:cubicBezTo>
                  <a:pt x="1091" y="432"/>
                  <a:pt x="1077" y="428"/>
                  <a:pt x="1065" y="420"/>
                </a:cubicBezTo>
                <a:close/>
                <a:moveTo>
                  <a:pt x="1032" y="2241"/>
                </a:moveTo>
                <a:cubicBezTo>
                  <a:pt x="1034" y="2257"/>
                  <a:pt x="1037" y="2272"/>
                  <a:pt x="1040" y="2287"/>
                </a:cubicBezTo>
                <a:cubicBezTo>
                  <a:pt x="1029" y="2271"/>
                  <a:pt x="1019" y="2255"/>
                  <a:pt x="1010" y="2239"/>
                </a:cubicBezTo>
                <a:cubicBezTo>
                  <a:pt x="1017" y="2240"/>
                  <a:pt x="1025" y="2241"/>
                  <a:pt x="1032" y="2241"/>
                </a:cubicBezTo>
                <a:close/>
              </a:path>
            </a:pathLst>
          </a:custGeom>
          <a:solidFill>
            <a:srgbClr val="FFFFFF"/>
          </a:solidFill>
          <a:ln>
            <a:noFill/>
          </a:ln>
        </p:spPr>
        <p:txBody>
          <a:bodyPr lIns="0" tIns="0" rIns="0" bIns="0" anchor="ctr"/>
          <a:lstStyle/>
          <a:p>
            <a:pPr algn="ctr"/>
            <a:endParaRPr>
              <a:cs typeface="+mn-ea"/>
              <a:sym typeface="+mn-lt"/>
            </a:endParaRPr>
          </a:p>
        </p:txBody>
      </p:sp>
      <p:cxnSp>
        <p:nvCxnSpPr>
          <p:cNvPr id="36" name="直接连接符 35"/>
          <p:cNvCxnSpPr/>
          <p:nvPr/>
        </p:nvCxnSpPr>
        <p:spPr>
          <a:xfrm>
            <a:off x="395810" y="4769895"/>
            <a:ext cx="2693716"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6"/>
            </p:custDataLst>
          </p:nvPr>
        </p:nvCxnSpPr>
        <p:spPr>
          <a:xfrm>
            <a:off x="395810" y="2991895"/>
            <a:ext cx="2693716"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8.xml><?xml version="1.0" encoding="utf-8"?>
<p:tagLst xmlns:p="http://schemas.openxmlformats.org/presentationml/2006/main">
  <p:tag name="ISLIDE.TEMPLATE" val="6f1376af-d919-4249-b4ab-e8d3f30ce8db"/>
  <p:tag name="COMMONDATA" val="eyJoZGlkIjoiZmJlZWVlNWNiODdjZDk4ZTMwYjU5N2IzZDA3ODY0MmEifQ=="/>
  <p:tag name="commondata" val="eyJoZGlkIjoiMjZkMTQ1OThkODc3NDQ3MzcwNWViYTIwZGEyMTM0ZDYifQ=="/>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主题5">
  <a:themeElements>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fontScheme name="OfficePLUS标准字体">
      <a:majorFont>
        <a:latin typeface="Arial Black"/>
        <a:ea typeface="微软雅黑"/>
        <a:cs typeface=""/>
      </a:majorFont>
      <a:minorFont>
        <a:latin typeface="Arial"/>
        <a:ea typeface="Microsoft YaHei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10.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11.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12.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13.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14.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15.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16.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17.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18.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2.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3.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4.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5.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6.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7.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8.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ppt/theme/themeOverride9.xml><?xml version="1.0" encoding="utf-8"?>
<a:themeOverride xmlns:a="http://schemas.openxmlformats.org/drawingml/2006/main">
  <a:clrScheme name="蓝色系常用">
    <a:dk1>
      <a:srgbClr val="000000"/>
    </a:dk1>
    <a:lt1>
      <a:srgbClr val="FFFFFF"/>
    </a:lt1>
    <a:dk2>
      <a:srgbClr val="768394"/>
    </a:dk2>
    <a:lt2>
      <a:srgbClr val="F0F0F0"/>
    </a:lt2>
    <a:accent1>
      <a:srgbClr val="0108E4"/>
    </a:accent1>
    <a:accent2>
      <a:srgbClr val="6235E2"/>
    </a:accent2>
    <a:accent3>
      <a:srgbClr val="FFBF00"/>
    </a:accent3>
    <a:accent4>
      <a:srgbClr val="2E4DFF"/>
    </a:accent4>
    <a:accent5>
      <a:srgbClr val="5E5CA2"/>
    </a:accent5>
    <a:accent6>
      <a:srgbClr val="768394"/>
    </a:accent6>
    <a:hlink>
      <a:srgbClr val="4276AA"/>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77.xml"/></Relationships>
</file>

<file path=customXml/item1.xml>��< ? x m l   v e r s i o n = " 1 . 0 " ? > < c t : c o n t e n t T y p e S c h e m a   c t : _ = " "   m a : _ = " "   m a : c o n t e n t T y p e N a m e = " D o c u m e n t "   m a : c o n t e n t T y p e I D = " 0 x 0 1 0 1 0 0 D 1 4 4 3 A 8 E F 6 2 D E 4 4 4 B 1 F F 0 7 9 1 7 E 2 2 E F 7 2 "   m a : c o n t e n t T y p e V e r s i o n = " 1 7 "   m a : c o n t e n t T y p e D e s c r i p t i o n = " C r e a t e   a   n e w   d o c u m e n t . "   m a : c o n t e n t T y p e S c o p e = " "   m a : v e r s i o n I D = " a e 8 0 9 6 2 6 c 8 a b f 5 6 8 b 6 a 4 1 5 2 2 6 a f 2 1 c e d "   x m l n s : c t = " h t t p : / / s c h e m a s . m i c r o s o f t . c o m / o f f i c e / 2 0 0 6 / m e t a d a t a / c o n t e n t T y p e "   x m l n s : m a = " h t t p : / / s c h e m a s . m i c r o s o f t . c o m / o f f i c e / 2 0 0 6 / m e t a d a t a / p r o p e r t i e s / m e t a A t t r i b u t e s " >  
 < x s d : s c h e m a   t a r g e t N a m e s p a c e = " h t t p : / / s c h e m a s . m i c r o s o f t . c o m / o f f i c e / 2 0 0 6 / m e t a d a t a / p r o p e r t i e s "   m a : r o o t = " t r u e "   m a : f i e l d s I D = " 1 f f e 3 d b 4 c 8 c 9 7 a 2 4 d a 9 8 b 2 b 5 f 9 6 3 e c 2 8 "   n s 1 : _ = " "   n s 2 : _ = " "   n s 3 : _ = " "   x m l n s : x s d = " h t t p : / / w w w . w 3 . o r g / 2 0 0 1 / X M L S c h e m a "   x m l n s : x s = " h t t p : / / w w w . w 3 . o r g / 2 0 0 1 / X M L S c h e m a "   x m l n s : p = " h t t p : / / s c h e m a s . m i c r o s o f t . c o m / o f f i c e / 2 0 0 6 / m e t a d a t a / p r o p e r t i e s "   x m l n s : n s 1 = " h t t p : / / s c h e m a s . m i c r o s o f t . c o m / s h a r e p o i n t / v 3 "   x m l n s : n s 2 = " 0 a 5 c 0 d e a - e 5 d 7 - 4 2 2 8 - 9 2 5 6 - 3 7 9 3 b b 4 2 f a a 5 "   x m l n s : n s 3 = " 9 7 9 3 4 b 4 b - e b a 6 - 4 8 6 d - b f c 1 - 4 b 8 e 3 f e 3 9 0 9 2 " >  
 < x s d : i m p o r t   n a m e s p a c e = " h t t p : / / s c h e m a s . m i c r o s o f t . c o m / s h a r e p o i n t / v 3 " / >  
 < x s d : i m p o r t   n a m e s p a c e = " 0 a 5 c 0 d e a - e 5 d 7 - 4 2 2 8 - 9 2 5 6 - 3 7 9 3 b b 4 2 f a a 5 " / >  
 < x s d : i m p o r t   n a m e s p a c e = " 9 7 9 3 4 b 4 b - e b a 6 - 4 8 6 d - b f c 1 - 4 b 8 e 3 f e 3 9 0 9 2 " / >  
 < x s d : e l e m e n t   n a m e = " p r o p e r t i e s " >  
 < x s d : c o m p l e x T y p e >  
 < x s d : s e q u e n c e >  
 < x s d : e l e m e n t   n a m e = " d o c u m e n t M a n a g e m e n t " >  
 < x s d : c o m p l e x T y p e >  
 < x s d : a l l >  
 < x s d : e l e m e n t   r e f = " n s 2 : O n e N o t e F l u i d _ F i l e O r d e r "   m i n O c c u r s = " 0 " / >  
 < x s d : e l e m e n t   r e f = " n s 2 : M e d i a S e r v i c e M e t a d a t a "   m i n O c c u r s = " 0 " / >  
 < x s d : e l e m e n t   r e f = " n s 2 : M e d i a S e r v i c e F a s t M e t a d a t a "   m i n O c c u r s = " 0 " / >  
 < x s d : e l e m e n t   r e f = " n s 2 : M e d i a S e r v i c e D a t e T a k e n "   m i n O c c u r s = " 0 " / >  
 < x s d : e l e m e n t   r e f = " n s 2 : M e d i a L e n g t h I n S e c o n d s "   m i n O c c u r s = " 0 " / >  
 < x s d : e l e m e n t   r e f = " n s 3 : S h a r e d W i t h U s e r s "   m i n O c c u r s = " 0 " / >  
 < x s d : e l e m e n t   r e f = " n s 3 : S h a r e d W i t h D e t a i l s "   m i n O c c u r s = " 0 " / >  
 < x s d : e l e m e n t   r e f = " n s 2 : M e d i a S e r v i c e A u t o K e y P o i n t s "   m i n O c c u r s = " 0 " / >  
 < x s d : e l e m e n t   r e f = " n s 2 : M e d i a S e r v i c e K e y P o i n t s "   m i n O c c u r s = " 0 " / >  
 < x s d : e l e m e n t   r e f = " n s 2 : l c f 7 6 f 1 5 5 c e d 4 d d c b 4 0 9 7 1 3 4 f f 3 c 3 3 2 f "   m i n O c c u r s = " 0 " / >  
 < x s d : e l e m e n t   r e f = " n s 3 : T a x C a t c h A l l "   m i n O c c u r s = " 0 " / >  
 < x s d : e l e m e n t   r e f = " n s 2 : M e d i a S e r v i c e O C R "   m i n O c c u r s = " 0 " / >  
 < x s d : e l e m e n t   r e f = " n s 2 : M e d i a S e r v i c e G e n e r a t i o n T i m e "   m i n O c c u r s = " 0 " / >  
 < x s d : e l e m e n t   r e f = " n s 2 : M e d i a S e r v i c e E v e n t H a s h C o d e "   m i n O c c u r s = " 0 " / >  
 < x s d : e l e m e n t   r e f = " n s 1 : _ i p _ U n i f i e d C o m p l i a n c e P o l i c y P r o p e r t i e s "   m i n O c c u r s = " 0 " / >  
 < x s d : e l e m e n t   r e f = " n s 1 : _ i p _ U n i f i e d C o m p l i a n c e P o l i c y U I A c t i o n "   m i n O c c u r s = " 0 " / >  
 < / x s d : a l l >  
 < / x s d : c o m p l e x T y p e >  
 < / x s d : e l e m e n t >  
 < / x s d : s e q u e n c e >  
 < / x s d : c o m p l e x T y p e >  
 < / x s d : e l e m e n t >  
 < / x s d : s c h e m a >  
 < x s d : s c h e m a   t a r g e t N a m e s p a c e = " h t t p : / / s c h e m a s . m i c r o s o f t . c o m / s h a r e p o i n t / v 3 " 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_ i p _ U n i f i e d C o m p l i a n c e P o l i c y P r o p e r t i e s "   m a : i n d e x = " 2 3 "   n i l l a b l e = " t r u e "   m a : d i s p l a y N a m e = " U n i f i e d   C o m p l i a n c e   P o l i c y   P r o p e r t i e s "   m a : h i d d e n = " t r u e "   m a : i n t e r n a l N a m e = " _ i p _ U n i f i e d C o m p l i a n c e P o l i c y P r o p e r t i e s " >  
 < x s d : s i m p l e T y p e >  
 < x s d : r e s t r i c t i o n   b a s e = " d m s : N o t e " / >  
 < / x s d : s i m p l e T y p e >  
 < / x s d : e l e m e n t >  
 < x s d : e l e m e n t   n a m e = " _ i p _ U n i f i e d C o m p l i a n c e P o l i c y U I A c t i o n "   m a : i n d e x = " 2 4 "   n i l l a b l e = " t r u e "   m a : d i s p l a y N a m e = " U n i f i e d   C o m p l i a n c e   P o l i c y   U I   A c t i o n "   m a : h i d d e n = " t r u e "   m a : i n t e r n a l N a m e = " _ i p _ U n i f i e d C o m p l i a n c e P o l i c y U I A c t i o n " >  
 < x s d : s i m p l e T y p e >  
 < x s d : r e s t r i c t i o n   b a s e = " d m s : T e x t " / >  
 < / x s d : s i m p l e T y p e >  
 < / x s d : e l e m e n t >  
 < / x s d : s c h e m a >  
 < x s d : s c h e m a   t a r g e t N a m e s p a c e = " 0 a 5 c 0 d e a - e 5 d 7 - 4 2 2 8 - 9 2 5 6 - 3 7 9 3 b b 4 2 f a a 5 " 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O n e N o t e F l u i d _ F i l e O r d e r "   m a : i n d e x = " 8 "   n i l l a b l e = " t r u e "   m a : d i s p l a y N a m e = " O n e N o t e F l u i d _ F i l e O r d e r "   m a : i n t e r n a l N a m e = " O n e N o t e F l u i d _ F i l e O r d e r " >  
 < x s d : s i m p l e T y p e >  
 < x s d : r e s t r i c t i o n   b a s e = " d m s : T e x t " >  
 < x s d : m a x L e n g t h   v a l u e = " 2 5 5 " / >  
 < / x s d : r e s t r i c t i o n >  
 < / x s d : s i m p l e T y p e >  
 < / x s d : e l e m e n t >  
 < x s d : e l e m e n t   n a m e = " M e d i a S e r v i c e M e t a d a t a "   m a : i n d e x = " 9 "   n i l l a b l e = " t r u e "   m a : d i s p l a y N a m e = " M e d i a S e r v i c e M e t a d a t a "   m a : h i d d e n = " t r u e "   m a : i n t e r n a l N a m e = " M e d i a S e r v i c e M e t a d a t a "   m a : r e a d O n l y = " t r u e " >  
 < x s d : s i m p l e T y p e >  
 < x s d : r e s t r i c t i o n   b a s e = " d m s : N o t e " / >  
 < / x s d : s i m p l e T y p e >  
 < / x s d : e l e m e n t >  
 < x s d : e l e m e n t   n a m e = " M e d i a S e r v i c e F a s t M e t a d a t a "   m a : i n d e x = " 1 0 "   n i l l a b l e = " t r u e "   m a : d i s p l a y N a m e = " M e d i a S e r v i c e F a s t M e t a d a t a "   m a : h i d d e n = " t r u e "   m a : i n t e r n a l N a m e = " M e d i a S e r v i c e F a s t M e t a d a t a "   m a : r e a d O n l y = " t r u e " >  
 < x s d : s i m p l e T y p e >  
 < x s d : r e s t r i c t i o n   b a s e = " d m s : N o t e " / >  
 < / x s d : s i m p l e T y p e >  
 < / x s d : e l e m e n t >  
 < x s d : e l e m e n t   n a m e = " M e d i a S e r v i c e D a t e T a k e n "   m a : i n d e x = " 1 1 "   n i l l a b l e = " t r u e "   m a : d i s p l a y N a m e = " M e d i a S e r v i c e D a t e T a k e n "   m a : h i d d e n = " t r u e "   m a : i n t e r n a l N a m e = " M e d i a S e r v i c e D a t e T a k e n "   m a : r e a d O n l y = " t r u e " >  
 < x s d : s i m p l e T y p e >  
 < x s d : r e s t r i c t i o n   b a s e = " d m s : T e x t " / >  
 < / x s d : s i m p l e T y p e >  
 < / x s d : e l e m e n t >  
 < x s d : e l e m e n t   n a m e = " M e d i a L e n g t h I n S e c o n d s "   m a : i n d e x = " 1 2 "   n i l l a b l e = " t r u e "   m a : d i s p l a y N a m e = " M e d i a L e n g t h I n S e c o n d s "   m a : h i d d e n = " t r u e "   m a : i n t e r n a l N a m e = " M e d i a L e n g t h I n S e c o n d s "   m a : r e a d O n l y = " t r u e " >  
 < x s d : s i m p l e T y p e >  
 < x s d : r e s t r i c t i o n   b a s e = " d m s : U n k n o w n " / >  
 < / x s d : s i m p l e T y p e >  
 < / x s d : e l e m e n t >  
 < x s d : e l e m e n t   n a m e = " M e d i a S e r v i c e A u t o K e y P o i n t s "   m a : i n d e x = " 1 5 "   n i l l a b l e = " t r u e "   m a : d i s p l a y N a m e = " M e d i a S e r v i c e A u t o K e y P o i n t s "   m a : h i d d e n = " t r u e "   m a : i n t e r n a l N a m e = " M e d i a S e r v i c e A u t o K e y P o i n t s "   m a : r e a d O n l y = " t r u e " >  
 < x s d : s i m p l e T y p e >  
 < x s d : r e s t r i c t i o n   b a s e = " d m s : N o t e " / >  
 < / x s d : s i m p l e T y p e >  
 < / x s d : e l e m e n t >  
 < x s d : e l e m e n t   n a m e = " M e d i a S e r v i c e K e y P o i n t s "   m a : i n d e x = " 1 6 "   n i l l a b l e = " t r u e "   m a : d i s p l a y N a m e = " K e y P o i n t s "   m a : i n t e r n a l N a m e = " M e d i a S e r v i c e K e y P o i n t s "   m a : r e a d O n l y = " t r u e " >  
 < x s d : s i m p l e T y p e >  
 < x s d : r e s t r i c t i o n   b a s e = " d m s : N o t e " >  
 < x s d : m a x L e n g t h   v a l u e = " 2 5 5 " / >  
 < / x s d : r e s t r i c t i o n >  
 < / x s d : s i m p l e T y p e >  
 < / x s d : e l e m e n t >  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
 < x s d : c o m p l e x T y p e >  
 < x s d : s e q u e n c e >  
 < x s d : e l e m e n t   r e f = " p c : T e r m s "   m i n O c c u r s = " 0 "   m a x O c c u r s = " 1 " > < / x s d : e l e m e n t >  
 < / x s d : s e q u e n c e >  
 < / x s d : c o m p l e x T y p e >  
 < / x s d : e l e m e n t >  
 < x s d : e l e m e n t   n a m e = " M e d i a S e r v i c e O C R "   m a : i n d e x = " 2 0 "   n i l l a b l e = " t r u e "   m a : d i s p l a y N a m e = " E x t r a c t e d   T e x t "   m a : i n t e r n a l N a m e = " M e d i a S e r v i c e O C R "   m a : r e a d O n l y = " t r u e " >  
 < x s d : s i m p l e T y p e >  
 < x s d : r e s t r i c t i o n   b a s e = " d m s : N o t e " >  
 < x s d : m a x L e n g t h   v a l u e = " 2 5 5 " / >  
 < / x s d : r e s t r i c t i o n >  
 < / x s d : s i m p l e T y p e >  
 < / x s d : e l e m e n t >  
 < x s d : e l e m e n t   n a m e = " M e d i a S e r v i c e G e n e r a t i o n T i m e "   m a : i n d e x = " 2 1 "   n i l l a b l e = " t r u e "   m a : d i s p l a y N a m e = " M e d i a S e r v i c e G e n e r a t i o n T i m e "   m a : h i d d e n = " t r u e "   m a : i n t e r n a l N a m e = " M e d i a S e r v i c e G e n e r a t i o n T i m e "   m a : r e a d O n l y = " t r u e " >  
 < x s d : s i m p l e T y p e >  
 < x s d : r e s t r i c t i o n   b a s e = " d m s : T e x t " / >  
 < / x s d : s i m p l e T y p e >  
 < / x s d : e l e m e n t >  
 < x s d : e l e m e n t   n a m e = " M e d i a S e r v i c e E v e n t H a s h C o d e "   m a : i n d e x = " 2 2 "   n i l l a b l e = " t r u e "   m a : d i s p l a y N a m e = " M e d i a S e r v i c e E v e n t H a s h C o d e "   m a : h i d d e n = " t r u e "   m a : i n t e r n a l N a m e = " M e d i a S e r v i c e E v e n t H a s h C o d e "   m a : r e a d O n l y = " t r u e " >  
 < x s d : s i m p l e T y p e >  
 < x s d : r e s t r i c t i o n   b a s e = " d m s : T e x t " / >  
 < / x s d : s i m p l e T y p e >  
 < / x s d : e l e m e n t >  
 < / x s d : s c h e m a >  
 < x s d : s c h e m a   t a r g e t N a m e s p a c e = " 9 7 9 3 4 b 4 b - e b a 6 - 4 8 6 d - b f c 1 - 4 b 8 e 3 f e 3 9 0 9 2 " 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S h a r e d W i t h U s e r s "   m a : i n d e x = " 1 3 "   n i l l a b l e = " t r u e "   m a : d i s p l a y N a m e = " S h a r e d   W i t h "   m a : i n t e r n a l N a m e = " S h a r e d W i t h U s e r s "   m a : r e a d O n l y = " t r u e " >  
 < x s d : c o m p l e x T y p e >  
 < x s d : c o m p l e x C o n t e n t >  
 < x s d : e x t e n s i o n   b a s e = " d m s : U s e r M u l t i " >  
 < x s d : s e q u e n c e >  
 < x s d : e l e m e n t   n a m e = " U s e r I n f o "   m i n O c c u r s = " 0 "   m a x O c c u r s = " u n b o u n d e d " >  
 < x s d : c o m p l e x T y p e >  
 < x s d : s e q u e n c e >  
 < x s d : e l e m e n t   n a m e = " D i s p l a y N a m e "   t y p e = " x s d : s t r i n g "   m i n O c c u r s = " 0 " / >  
 < x s d : e l e m e n t   n a m e = " A c c o u n t I d "   t y p e = " d m s : U s e r I d "   m i n O c c u r s = " 0 "   n i l l a b l e = " t r u e " / >  
 < x s d : e l e m e n t   n a m e = " A c c o u n t T y p e "   t y p e = " x s d : s t r i n g "   m i n O c c u r s = " 0 " / >  
 < / x s d : s e q u e n c e >  
 < / x s d : c o m p l e x T y p e >  
 < / x s d : e l e m e n t >  
 < / x s d : s e q u e n c e >  
 < / x s d : e x t e n s i o n >  
 < / x s d : c o m p l e x C o n t e n t >  
 < / x s d : c o m p l e x T y p e >  
 < / x s d : e l e m e n t >  
 < x s d : e l e m e n t   n a m e = " S h a r e d W i t h D e t a i l s "   m a : i n d e x = " 1 4 "   n i l l a b l e = " t r u e "   m a : d i s p l a y N a m e = " S h a r e d   W i t h   D e t a i l s "   m a : i n t e r n a l N a m e = " S h a r e d W i t h D e t a i l s "   m a : r e a d O n l y = " t r u e " >  
 < x s d : s i m p l e T y p e >  
 < x s d : r e s t r i c t i o n   b a s e = " d m s : N o t e " >  
 < x s d : m a x L e n g t h   v a l u e = " 2 5 5 " / >  
 < / x s d : r e s t r i c t i o n >  
 < / x s d : s i m p l e T y p e >  
 < / x s d : e l e m e n t >  
 < x s d : e l e m e n t   n a m e = " T a x C a t c h A l l "   m a : i n d e x = " 1 9 "   n i l l a b l e = " t r u e "   m a : d i s p l a y N a m e = " T a x o n o m y   C a t c h   A l l   C o l u m n "   m a : h i d d e n = " t r u e "   m a : l i s t = " { a 8 8 5 a a 0 b - 3 3 4 b - 4 8 3 f - 9 1 2 5 - 6 4 0 9 c 6 3 3 5 a 4 b } "   m a : i n t e r n a l N a m e = " T a x C a t c h A l l "   m a : s h o w F i e l d = " C a t c h A l l D a t a "   m a : w e b = " 9 7 9 3 4 b 4 b - e b a 6 - 4 8 6 d - b f c 1 - 4 b 8 e 3 f e 3 9 0 9 2 " >  
 < x s d : c o m p l e x T y p e >  
 < x s d : c o m p l e x C o n t e n t >  
 < x s d : e x t e n s i o n   b a s e = " d m s : M u l t i C h o i c e L o o k u p " >  
 < x s d : s e q u e n c e >  
 < x s d : e l e m e n t   n a m e = " V a l u e "   t y p e = " d m s : L o o k u p "   m a x O c c u r s = " u n b o u n d e d "   m i n O c c u r s = " 0 "   n i l l a b l e = " t r u e " / >  
 < / x s d : s e q u e n c e >  
 < / x s d : e x t e n s i o n >  
 < / x s d : c o m p l e x C o n t e n t >  
 < / x s d : c o m p l e x T y p e >  
 < / x s d : e l e m e n t >  
 < / x s d : s c h e m a >  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
 < x s d : i m p o r t   n a m e s p a c e = " h t t p : / / p u r l . o r g / d c / e l e m e n t s / 1 . 1 / "   s c h e m a L o c a t i o n = " h t t p : / / d u b l i n c o r e . o r g / s c h e m a s / x m l s / q d c / 2 0 0 3 / 0 4 / 0 2 / d c . x s d " / >  
 < x s d : i m p o r t   n a m e s p a c e = " h t t p : / / p u r l . o r g / d c / t e r m s / "   s c h e m a L o c a t i o n = " h t t p : / / d u b l i n c o r e . o r g / s c h e m a s / x m l s / q d c / 2 0 0 3 / 0 4 / 0 2 / d c t e r m s . x s d " / >  
 < x s d : e l e m e n t   n a m e = " c o r e P r o p e r t i e s "   t y p e = " C T _ c o r e P r o p e r t i e s " / >  
 < x s d : c o m p l e x T y p e   n a m e = " C T _ c o r e P r o p e r t i e s " >  
 < x s d : a l l >  
 < x s d : e l e m e n t   r e f = " d c : c r e a t o r "   m i n O c c u r s = " 0 "   m a x O c c u r s = " 1 " / >  
 < x s d : e l e m e n t   r e f = " d c t e r m s : c r e a t e d "   m i n O c c u r s = " 0 "   m a x O c c u r s = " 1 " / >  
 < x s d : e l e m e n t   r e f = " d c : i d e n t i f i e r "   m i n O c c u r s = " 0 "   m a x O c c u r s = " 1 " / >  
 < x s d : e l e m e n t   n a m e = " c o n t e n t T y p e "   m i n O c c u r s = " 0 "   m a x O c c u r s = " 1 "   t y p e = " x s d : s t r i n g "   m a : i n d e x = " 0 "   m a : d i s p l a y N a m e = " C o n t e n t   T y p e " / >  
 < x s d : e l e m e n t   r e f = " d c : t i t l e "   m i n O c c u r s = " 0 "   m a x O c c u r s = " 1 "   m a : i n d e x = " 4 "   m a : d i s p l a y N a m e = " T i t l e " / >  
 < x s d : e l e m e n t   r e f = " d c : s u b j e c t "   m i n O c c u r s = " 0 "   m a x O c c u r s = " 1 " / >  
 < x s d : e l e m e n t   r e f = " d c : d e s c r i p t i o n "   m i n O c c u r s = " 0 "   m a x O c c u r s = " 1 " / >  
 < x s d : e l e m e n t   n a m e = " k e y w o r d s "   m i n O c c u r s = " 0 "   m a x O c c u r s = " 1 "   t y p e = " x s d : s t r i n g " / >  
 < x s d : e l e m e n t   r e f = " d c : l a n g u a g e "   m i n O c c u r s = " 0 "   m a x O c c u r s = " 1 " / >  
 < x s d : e l e m e n t   n a m e = " c a t e g o r y "   m i n O c c u r s = " 0 "   m a x O c c u r s = " 1 "   t y p e = " x s d : s t r i n g " / >  
 < x s d : e l e m e n t   n a m e = " v e r s i o n "   m i n O c c u r s = " 0 "   m a x O c c u r s = " 1 "   t y p e = " x s d : s t r i n g " / >  
 < x s d : e l e m e n t   n a m e = " r e v i s i o n "   m i n O c c u r s = " 0 "   m a x O c c u r s = " 1 "   t y p e = " x s d : s t r i n g " >  
 < x s d : a n n o t a t i o n >  
 < x s d : d o c u m e n t a t i o n >  
                                                 T h i s   v a l u e   i n d i c a t e s   t h e   n u m b e r   o f   s a v e s   o r   r e v i s i o n s .   T h e   a p p l i c a t i o n   i s   r e s p o n s i b l e   f o r   u p d a t i n g   t h i s   v a l u e   a f t e r   e a c h   r e v i s i o n .  
                                         < / x s d : d o c u m e n t a t i o n >  
 < / x s d : a n n o t a t i o n >  
 < / x s d : e l e m e n t >  
 < x s d : e l e m e n t   n a m e = " l a s t M o d i f i e d B y "   m i n O c c u r s = " 0 "   m a x O c c u r s = " 1 "   t y p e = " x s d : s t r i n g " / >  
 < x s d : e l e m e n t   r e f = " d c t e r m s : m o d i f i e d "   m i n O c c u r s = " 0 "   m a x O c c u r s = " 1 " / >  
 < x s d : e l e m e n t   n a m e = " c o n t e n t S t a t u s "   m i n O c c u r s = " 0 "   m a x O c c u r s = " 1 "   t y p e = " x s d : s t r i n g " / >  
 < / x s d : a l l >  
 < / x s d : c o m p l e x T y p e >  
 < / x s d : s c h e m a >  
 < x s : s c h e m a   t a r g e t N a m e s p a c e = " h t t p : / / s c h e m a s . m i c r o s o f t . c o m / o f f i c e / i n f o p a t h / 2 0 0 7 / P a r t n e r C o n t r o l s "   e l e m e n t F o r m D e f a u l t = " q u a l i f i e d "   a t t r i b u t e F o r m D e f a u l t = " u n q u a l i f i e d "   x m l n s : p c = " h t t p : / / s c h e m a s . m i c r o s o f t . c o m / o f f i c e / i n f o p a t h / 2 0 0 7 / P a r t n e r C o n t r o l s "   x m l n s : x s = " h t t p : / / w w w . w 3 . o r g / 2 0 0 1 / X M L S c h e m a " >  
 < x s : e l e m e n t   n a m e = " P e r s o n " >  
 < x s : c o m p l e x T y p e >  
 < x s : s e q u e n c e >  
 < x s : e l e m e n t   r e f = " p c : D i s p l a y N a m e "   m i n O c c u r s = " 0 " > < / x s : e l e m e n t >  
 < x s : e l e m e n t   r e f = " p c : A c c o u n t I d "   m i n O c c u r s = " 0 " > < / x s : e l e m e n t >  
 < x s : e l e m e n t   r e f = " p c : A c c o u n t T y p e "   m i n O c c u r s = " 0 " > < / x s : e l e m e n t >  
 < / x s : s e q u e n c e >  
 < / x s : c o m p l e x T y p e >  
 < / x s : e l e m e n t >  
 < x s : e l e m e n t   n a m e = " D i s p l a y N a m e "   t y p e = " x s : s t r i n g " > < / x s : e l e m e n t >  
 < x s : e l e m e n t   n a m e = " A c c o u n t I d "   t y p e = " x s : s t r i n g " > < / x s : e l e m e n t >  
 < x s : e l e m e n t   n a m e = " A c c o u n t T y p e "   t y p e = " x s : s t r i n g " > < / x s : e l e m e n t >  
 < x s : e l e m e n t   n a m e = " B D C A s s o c i a t e d E n t i t y " >  
 < x s : c o m p l e x T y p e >  
 < x s : s e q u e n c e >  
 < x s : e l e m e n t   r e f = " p c : B D C E n t i t y "   m i n O c c u r s = " 0 "   m a x O c c u r s = " u n b o u n d e d " > < / x s : e l e m e n t >  
 < / x s : s e q u e n c e >  
 < x s : a t t r i b u t e   r e f = " p c : E n t i t y N a m e s p a c e " > < / x s : a t t r i b u t e >  
 < x s : a t t r i b u t e   r e f = " p c : E n t i t y N a m e " > < / x s : a t t r i b u t e >  
 < x s : a t t r i b u t e   r e f = " p c : S y s t e m I n s t a n c e N a m e " > < / x s : a t t r i b u t e >  
 < x s : a t t r i b u t e   r e f = " p c : A s s o c i a t i o n N a m e " > < / x s : a t t r i b u t e >  
 < / x s : c o m p l e x T y p e >  
 < / x s : e l e m e n t >  
 < x s : a t t r i b u t e   n a m e = " E n t i t y N a m e s p a c e "   t y p e = " x s : s t r i n g " > < / x s : a t t r i b u t e >  
 < x s : a t t r i b u t e   n a m e = " E n t i t y N a m e "   t y p e = " x s : s t r i n g " > < / x s : a t t r i b u t e >  
 < x s : a t t r i b u t e   n a m e = " S y s t e m I n s t a n c e N a m e "   t y p e = " x s : s t r i n g " > < / x s : a t t r i b u t e >  
 < x s : a t t r i b u t e   n a m e = " A s s o c i a t i o n N a m e "   t y p e = " x s : s t r i n g " > < / x s : a t t r i b u t e >  
 < x s : e l e m e n t   n a m e = " B D C E n t i t y " >  
 < x s : c o m p l e x T y p e >  
 < x s : s e q u e n c e >  
 < x s : e l e m e n t   r e f = " p c : E n t i t y D i s p l a y N a m e "   m i n O c c u r s = " 0 " > < / x s : e l e m e n t >  
 < x s : e l e m e n t   r e f = " p c : E n t i t y I n s t a n c e R e f e r e n c e "   m i n O c c u r s = " 0 " > < / x s : e l e m e n t >  
 < x s : e l e m e n t   r e f = " p c : E n t i t y I d 1 "   m i n O c c u r s = " 0 " > < / x s : e l e m e n t >  
 < x s : e l e m e n t   r e f = " p c : E n t i t y I d 2 "   m i n O c c u r s = " 0 " > < / x s : e l e m e n t >  
 < x s : e l e m e n t   r e f = " p c : E n t i t y I d 3 "   m i n O c c u r s = " 0 " > < / x s : e l e m e n t >  
 < x s : e l e m e n t   r e f = " p c : E n t i t y I d 4 "   m i n O c c u r s = " 0 " > < / x s : e l e m e n t >  
 < x s : e l e m e n t   r e f = " p c : E n t i t y I d 5 "   m i n O c c u r s = " 0 " > < / x s : e l e m e n t >  
 < / x s : s e q u e n c e >  
 < / x s : c o m p l e x T y p e >  
 < / x s : e l e m e n t >  
 < x s : e l e m e n t   n a m e = " E n t i t y D i s p l a y N a m e "   t y p e = " x s : s t r i n g " > < / x s : e l e m e n t >  
 < x s : e l e m e n t   n a m e = " E n t i t y I n s t a n c e R e f e r e n c e "   t y p e = " x s : s t r i n g " > < / x s : e l e m e n t >  
 < x s : e l e m e n t   n a m e = " E n t i t y I d 1 "   t y p e = " x s : s t r i n g " > < / x s : e l e m e n t >  
 < x s : e l e m e n t   n a m e = " E n t i t y I d 2 "   t y p e = " x s : s t r i n g " > < / x s : e l e m e n t >  
 < x s : e l e m e n t   n a m e = " E n t i t y I d 3 "   t y p e = " x s : s t r i n g " > < / x s : e l e m e n t >  
 < x s : e l e m e n t   n a m e = " E n t i t y I d 4 "   t y p e = " x s : s t r i n g " > < / x s : e l e m e n t >  
 < x s : e l e m e n t   n a m e = " E n t i t y I d 5 "   t y p e = " x s : s t r i n g " > < / x s : e l e m e n t >  
 < x s : e l e m e n t   n a m e = " T e r m s " >  
 < x s : c o m p l e x T y p e >  
 < x s : s e q u e n c e >  
 < x s : e l e m e n t   r e f = " p c : T e r m I n f o "   m i n O c c u r s = " 0 "   m a x O c c u r s = " u n b o u n d e d " > < / x s : e l e m e n t >  
 < / x s : s e q u e n c e >  
 < / x s : c o m p l e x T y p e >  
 < / x s : e l e m e n t >  
 < x s : e l e m e n t   n a m e = " T e r m I n f o " >  
 < x s : c o m p l e x T y p e >  
 < x s : s e q u e n c e >  
 < x s : e l e m e n t   r e f = " p c : T e r m N a m e "   m i n O c c u r s = " 0 " > < / x s : e l e m e n t >  
 < x s : e l e m e n t   r e f = " p c : T e r m I d "   m i n O c c u r s = " 0 " > < / x s : e l e m e n t >  
 < / x s : s e q u e n c e >  
 < / x s : c o m p l e x T y p e >  
 < / x s : e l e m e n t >  
 < x s : e l e m e n t   n a m e = " T e r m N a m e "   t y p e = " x s : s t r i n g " > < / x s : e l e m e n t >  
 < x s : e l e m e n t   n a m e = " T e r m I d "   t y p e = " x s : s t r i n g " > < / x s : e l e m e n t >  
 < / x s : s c h e m a >  
 < / c t : c o n t e n t T y p e S c h e m a > 
</file>

<file path=customXml/item2.xml>��< ? m s o - c o n t e n t T y p e ? > < F o r m T e m p l a t e s   x m l n s = " h t t p : / / s c h e m a s . m i c r o s o f t . c o m / s h a r e p o i n t / v 3 / c o n t e n t t y p e / f o r m s " > < D i s p l a y > D o c u m e n t L i b r a r y F o r m < / D i s p l a y > < E d i t > D o c u m e n t L i b r a r y F o r m < / E d i t > < N e w > D o c u m e n t L i b r a r y F o r m < / N e w > < / F o r m T e m p l a t e s > 
</file>

<file path=customXml/item3.xml>��< ? x m l   v e r s i o n = " 1 . 0 " ? > < p : p r o p e r t i e s   x m l n s : p = " h t t p : / / s c h e m a s . m i c r o s o f t . c o m / o f f i c e / 2 0 0 6 / m e t a d a t a / p r o p e r t i e s "   x m l n s : x s i = " h t t p : / / w w w . w 3 . o r g / 2 0 0 1 / X M L S c h e m a - i n s t a n c e "   x m l n s : p c = " h t t p : / / s c h e m a s . m i c r o s o f t . c o m / o f f i c e / i n f o p a t h / 2 0 0 7 / P a r t n e r C o n t r o l s " > < d o c u m e n t M a n a g e m e n t > < T a x C a t c h A l l   x m l n s = " 9 7 9 3 4 b 4 b - e b a 6 - 4 8 6 d - b f c 1 - 4 b 8 e 3 f e 3 9 0 9 2 "   x s i : n i l = " t r u e " / > < l c f 7 6 f 1 5 5 c e d 4 d d c b 4 0 9 7 1 3 4 f f 3 c 3 3 2 f   x m l n s = " 0 a 5 c 0 d e a - e 5 d 7 - 4 2 2 8 - 9 2 5 6 - 3 7 9 3 b b 4 2 f a a 5 " > < T e r m s   x m l n s = " h t t p : / / s c h e m a s . m i c r o s o f t . c o m / o f f i c e / i n f o p a t h / 2 0 0 7 / P a r t n e r C o n t r o l s " > < / T e r m s > < / l c f 7 6 f 1 5 5 c e d 4 d d c b 4 0 9 7 1 3 4 f f 3 c 3 3 2 f > < O n e N o t e F l u i d _ F i l e O r d e r   x m l n s = " 0 a 5 c 0 d e a - e 5 d 7 - 4 2 2 8 - 9 2 5 6 - 3 7 9 3 b b 4 2 f a a 5 "   x s i : n i l = " t r u e " / > < _ i p _ U n i f i e d C o m p l i a n c e P o l i c y U I A c t i o n   x m l n s = " h t t p : / / s c h e m a s . m i c r o s o f t . c o m / s h a r e p o i n t / v 3 "   x s i : n i l = " t r u e " / > < _ i p _ U n i f i e d C o m p l i a n c e P o l i c y P r o p e r t i e s   x m l n s = " h t t p : / / s c h e m a s . m i c r o s o f t . c o m / s h a r e p o i n t / v 3 "   x s i : n i l = " t r u e " / > < / d o c u m e n t M a n a g e m e n t > < / p : p r o p e r t i e s > 
</file>

<file path=customXml/itemProps75.xml><?xml version="1.0" encoding="utf-8"?>
<ds:datastoreItem xmlns:ds="http://schemas.openxmlformats.org/officeDocument/2006/customXml" ds:itemID="{274874F7-46B2-49CC-9D34-FE01414E941C}">
  <ds:schemaRefs/>
</ds:datastoreItem>
</file>

<file path=customXml/itemProps76.xml><?xml version="1.0" encoding="utf-8"?>
<ds:datastoreItem xmlns:ds="http://schemas.openxmlformats.org/officeDocument/2006/customXml" ds:itemID="{1E15AFAA-9B70-4DAA-AAF4-95E8B8107406}">
  <ds:schemaRefs/>
</ds:datastoreItem>
</file>

<file path=customXml/itemProps77.xml><?xml version="1.0" encoding="utf-8"?>
<ds:datastoreItem xmlns:ds="http://schemas.openxmlformats.org/officeDocument/2006/customXml" ds:itemID="{D8BD26D4-B873-497E-9DBA-C9A819AB5640}">
  <ds:schemaRefs/>
</ds:datastoreItem>
</file>

<file path=docProps/app.xml><?xml version="1.0" encoding="utf-8"?>
<Properties xmlns="http://schemas.openxmlformats.org/officeDocument/2006/extended-properties" xmlns:vt="http://schemas.openxmlformats.org/officeDocument/2006/docPropsVTypes">
  <Template>Mila</Template>
  <TotalTime>0</TotalTime>
  <Words>4274</Words>
  <Application>WPS 演示</Application>
  <PresentationFormat>宽屏</PresentationFormat>
  <Paragraphs>336</Paragraphs>
  <Slides>22</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2</vt:i4>
      </vt:variant>
      <vt:variant>
        <vt:lpstr>幻灯片标题</vt:lpstr>
      </vt:variant>
      <vt:variant>
        <vt:i4>22</vt:i4>
      </vt:variant>
    </vt:vector>
  </HeadingPairs>
  <TitlesOfParts>
    <vt:vector size="35" baseType="lpstr">
      <vt:lpstr>Arial</vt:lpstr>
      <vt:lpstr>宋体</vt:lpstr>
      <vt:lpstr>Wingdings</vt:lpstr>
      <vt:lpstr>仿宋</vt:lpstr>
      <vt:lpstr>微软雅黑</vt:lpstr>
      <vt:lpstr>Arial Unicode MS</vt:lpstr>
      <vt:lpstr>Arial Black</vt:lpstr>
      <vt:lpstr>Calibri</vt:lpstr>
      <vt:lpstr>微软雅黑 Light</vt:lpstr>
      <vt:lpstr>等线</vt:lpstr>
      <vt:lpstr>主题5</vt:lpstr>
      <vt:lpstr>TCLayout.ActiveDocument.1</vt:lpstr>
      <vt:lpstr>TCLayout.ActiveDocument.1</vt:lpstr>
      <vt:lpstr>  无锡市华康广播电视设备厂           华康固态功率源现状及未来计划</vt:lpstr>
      <vt:lpstr>PowerPoint 演示文稿</vt:lpstr>
      <vt:lpstr>企业简介</vt:lpstr>
      <vt:lpstr>企业概况</vt:lpstr>
      <vt:lpstr>企业规模</vt:lpstr>
      <vt:lpstr>发展历程</vt:lpstr>
      <vt:lpstr>企业文化</vt:lpstr>
      <vt:lpstr>产品介绍</vt:lpstr>
      <vt:lpstr>产品大类</vt:lpstr>
      <vt:lpstr>产品展示</vt:lpstr>
      <vt:lpstr>产品展示</vt:lpstr>
      <vt:lpstr>产品展示</vt:lpstr>
      <vt:lpstr>产品展示</vt:lpstr>
      <vt:lpstr>无锡华康功率源现状</vt:lpstr>
      <vt:lpstr>功率源项目汇报</vt:lpstr>
      <vt:lpstr>设备投入</vt:lpstr>
      <vt:lpstr>研发成果</vt:lpstr>
      <vt:lpstr>研发成果</vt:lpstr>
      <vt:lpstr>未来发展</vt:lpstr>
      <vt:lpstr>研发方向</vt:lpstr>
      <vt:lpstr>祝福</vt:lpstr>
      <vt:lpstr>      谢谢！ THANKS </vt:lpstr>
    </vt:vector>
  </TitlesOfParts>
  <Company>iSlide</Company>
  <LinksUpToDate>false</LinksUpToDate>
  <SharedDoc>false</SharedDoc>
  <HyperlinksChanged>false</HyperlinksChanged>
  <AppVersion>14.0000</AppVersion>
  <Manager>iSlide</Manager>
  <HyperlinkBase>https://www.islide.cc</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Mila</dc:creator>
  <cp:lastModifiedBy>袁苇</cp:lastModifiedBy>
  <cp:revision>110</cp:revision>
  <cp:lastPrinted>2020-03-10T16:00:00Z</cp:lastPrinted>
  <dcterms:created xsi:type="dcterms:W3CDTF">2020-03-10T16:00:00Z</dcterms:created>
  <dcterms:modified xsi:type="dcterms:W3CDTF">2023-10-22T10:49:46Z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ContentTypeId">
    <vt:lpwstr>0x010100D1443A8EF62DE444B1FF07917E22EF72</vt:lpwstr>
  </property>
  <property fmtid="{D5CDD505-2E9C-101B-9397-08002B2CF9AE}" pid="4" name="ICV">
    <vt:lpwstr>20F6A9698BFE4916A0B989EB87911953_12</vt:lpwstr>
  </property>
  <property fmtid="{D5CDD505-2E9C-101B-9397-08002B2CF9AE}" pid="5" name="KSOProductBuildVer">
    <vt:lpwstr>2052-12.1.0.15712</vt:lpwstr>
  </property>
</Properties>
</file>