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937" r:id="rId2"/>
    <p:sldId id="907" r:id="rId3"/>
    <p:sldId id="932" r:id="rId4"/>
    <p:sldId id="942" r:id="rId5"/>
    <p:sldId id="909" r:id="rId6"/>
    <p:sldId id="910" r:id="rId7"/>
    <p:sldId id="911" r:id="rId8"/>
    <p:sldId id="912" r:id="rId9"/>
    <p:sldId id="913" r:id="rId10"/>
    <p:sldId id="914" r:id="rId11"/>
    <p:sldId id="921" r:id="rId12"/>
    <p:sldId id="933" r:id="rId13"/>
    <p:sldId id="923" r:id="rId14"/>
    <p:sldId id="922" r:id="rId15"/>
    <p:sldId id="924" r:id="rId16"/>
    <p:sldId id="925" r:id="rId17"/>
    <p:sldId id="926" r:id="rId18"/>
    <p:sldId id="927" r:id="rId19"/>
    <p:sldId id="928" r:id="rId20"/>
    <p:sldId id="929" r:id="rId21"/>
    <p:sldId id="930" r:id="rId22"/>
    <p:sldId id="931" r:id="rId23"/>
    <p:sldId id="934" r:id="rId24"/>
    <p:sldId id="935" r:id="rId25"/>
    <p:sldId id="936" r:id="rId26"/>
    <p:sldId id="916" r:id="rId27"/>
    <p:sldId id="938" r:id="rId28"/>
    <p:sldId id="939" r:id="rId29"/>
    <p:sldId id="940" r:id="rId30"/>
    <p:sldId id="941" r:id="rId3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99"/>
    <a:srgbClr val="FFFFFF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92033" autoAdjust="0"/>
  </p:normalViewPr>
  <p:slideViewPr>
    <p:cSldViewPr>
      <p:cViewPr varScale="1">
        <p:scale>
          <a:sx n="91" d="100"/>
          <a:sy n="91" d="100"/>
        </p:scale>
        <p:origin x="194" y="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6" d="100"/>
          <a:sy n="56" d="100"/>
        </p:scale>
        <p:origin x="3247" y="1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50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197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31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1.63e-4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48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39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73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14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873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19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186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59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9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65B6-F058-4961-A597-0AD3535CC9A2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z="1200" dirty="0"/>
              <a:t>CEPC International Workshop 2023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C23-6262-4F9C-B54E-1C8204E07861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z="1200" dirty="0"/>
              <a:t>CEPC International Workshop 2023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8AA-256F-43BF-B4BE-4218B7D3EBE8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200" dirty="0"/>
              <a:t>CEPC International Workshop 2023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2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0D546-DF76-44AC-965F-681928DAE08E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z="1200" dirty="0"/>
              <a:t>CEPC International Workshop 2023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74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80570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rgbClr val="C00000"/>
                </a:solidFill>
              </a:rPr>
              <a:t>CEPC application potentials as an advanced photon source</a:t>
            </a:r>
            <a:endParaRPr lang="zh-CN" altLang="en-US" sz="4800" dirty="0">
              <a:solidFill>
                <a:srgbClr val="2214AC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487488" y="4190691"/>
            <a:ext cx="8479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Yuhui Li,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Cai</a:t>
            </a:r>
            <a:r>
              <a:rPr lang="zh-CN" altLang="en-US" sz="28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Meng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the CEPC design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23-27. Oct. 2023, Nanjing, CEPC International Workshop 2023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13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19"/>
    </mc:Choice>
    <mc:Fallback xmlns="">
      <p:transition spd="slow" advTm="368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b="1" dirty="0">
                <a:solidFill>
                  <a:srgbClr val="C00000"/>
                </a:solidFill>
              </a:rPr>
              <a:t>Conceptual design of the vacuum chambers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9" y="938770"/>
            <a:ext cx="7788311" cy="3437917"/>
          </a:xfrm>
          <a:prstGeom prst="rect">
            <a:avLst/>
          </a:prstGeom>
        </p:spPr>
      </p:pic>
      <p:sp>
        <p:nvSpPr>
          <p:cNvPr id="15" name="Rectangular Callout 14"/>
          <p:cNvSpPr/>
          <p:nvPr/>
        </p:nvSpPr>
        <p:spPr>
          <a:xfrm>
            <a:off x="7603484" y="840083"/>
            <a:ext cx="4469180" cy="3453012"/>
          </a:xfrm>
          <a:prstGeom prst="wedgeRectCallout">
            <a:avLst>
              <a:gd name="adj1" fmla="val -64375"/>
              <a:gd name="adj2" fmla="val 215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47328" y="908720"/>
            <a:ext cx="648072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CN" sz="2400" dirty="0"/>
              <a:t>Dual-aperture dipole and extraction beam pipes</a:t>
            </a:r>
            <a:endParaRPr lang="zh-CN" alt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3352" y="4365104"/>
            <a:ext cx="8592877" cy="2448272"/>
            <a:chOff x="1415479" y="4293096"/>
            <a:chExt cx="8592877" cy="2448272"/>
          </a:xfrm>
        </p:grpSpPr>
        <p:sp>
          <p:nvSpPr>
            <p:cNvPr id="8" name="Rectangular Callout 7"/>
            <p:cNvSpPr/>
            <p:nvPr/>
          </p:nvSpPr>
          <p:spPr>
            <a:xfrm>
              <a:off x="1415479" y="4293096"/>
              <a:ext cx="8592877" cy="2448272"/>
            </a:xfrm>
            <a:prstGeom prst="wedgeRectCallout">
              <a:avLst>
                <a:gd name="adj1" fmla="val -34665"/>
                <a:gd name="adj2" fmla="val -61922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1540" y="4359859"/>
              <a:ext cx="4292375" cy="22895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22100"/>
            <a:stretch/>
          </p:blipFill>
          <p:spPr>
            <a:xfrm>
              <a:off x="5971046" y="4403366"/>
              <a:ext cx="3878413" cy="2284364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949780" y="5805264"/>
              <a:ext cx="13070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1404"/>
          <a:stretch/>
        </p:blipFill>
        <p:spPr>
          <a:xfrm>
            <a:off x="7630596" y="849663"/>
            <a:ext cx="4408531" cy="34201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796" y="5255643"/>
            <a:ext cx="4616530" cy="150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8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83103" y="1384461"/>
            <a:ext cx="120475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Due to the ultra-high beam energy of over 100 GeV, CEPC presents an unique opportunity to generate 100 MeV level intensive gamma-rays using a 2 T wiggler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Compare to other photon sources, CEPC may provide much higher photon energy with intensity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Beam dynamic simulations indicate that the introduced beam energy loss is acceptable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The original bending magnet can generate 100 </a:t>
            </a:r>
            <a:r>
              <a:rPr lang="en-US" altLang="zh-CN" sz="2800" dirty="0" err="1"/>
              <a:t>keV</a:t>
            </a:r>
            <a:r>
              <a:rPr lang="en-US" altLang="zh-CN" sz="2800" dirty="0"/>
              <a:t> level x-rays, covering a wide range of photon energies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Conceptual design for the vacuum system were made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There are wide-ranging applications waiting to be explored</a:t>
            </a:r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Conclusion to the application as gamma source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2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501348" y="1844824"/>
            <a:ext cx="890702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b="1" dirty="0">
                <a:solidFill>
                  <a:srgbClr val="C00000"/>
                </a:solidFill>
              </a:rPr>
              <a:t>CEPC as a high energy FEL facility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C550064-1E5C-4BA0-A776-9B9BE2E1C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2852936"/>
            <a:ext cx="3960440" cy="35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0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graphicFrame>
        <p:nvGraphicFramePr>
          <p:cNvPr id="6" name="表格 3">
            <a:extLst>
              <a:ext uri="{FF2B5EF4-FFF2-40B4-BE49-F238E27FC236}">
                <a16:creationId xmlns:a16="http://schemas.microsoft.com/office/drawing/2014/main" id="{E705FBA0-207C-4FEF-827A-C56B4F56B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781545"/>
              </p:ext>
            </p:extLst>
          </p:nvPr>
        </p:nvGraphicFramePr>
        <p:xfrm>
          <a:off x="263352" y="1432560"/>
          <a:ext cx="612068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124">
                  <a:extLst>
                    <a:ext uri="{9D8B030D-6E8A-4147-A177-3AD203B41FA5}">
                      <a16:colId xmlns:a16="http://schemas.microsoft.com/office/drawing/2014/main" val="213920222"/>
                    </a:ext>
                  </a:extLst>
                </a:gridCol>
                <a:gridCol w="1660356">
                  <a:extLst>
                    <a:ext uri="{9D8B030D-6E8A-4147-A177-3AD203B41FA5}">
                      <a16:colId xmlns:a16="http://schemas.microsoft.com/office/drawing/2014/main" val="40907661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158809831"/>
                    </a:ext>
                  </a:extLst>
                </a:gridCol>
              </a:tblGrid>
              <a:tr h="44233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Hard XFEL Facilities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Beam Energy</a:t>
                      </a:r>
                      <a:br>
                        <a:rPr lang="en-US" altLang="zh-CN" sz="2000" dirty="0"/>
                      </a:br>
                      <a:r>
                        <a:rPr lang="en-US" altLang="zh-CN" sz="2000" dirty="0"/>
                        <a:t>(GeV)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Photon Energy</a:t>
                      </a:r>
                      <a:br>
                        <a:rPr lang="en-US" altLang="zh-CN" sz="2000" dirty="0"/>
                      </a:br>
                      <a:r>
                        <a:rPr lang="en-US" altLang="zh-CN" sz="2000" dirty="0"/>
                        <a:t>(keV)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82568"/>
                  </a:ext>
                </a:extLst>
              </a:tr>
              <a:tr h="31390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European XFEL (Germany)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17.5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0.26- 25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25929"/>
                  </a:ext>
                </a:extLst>
              </a:tr>
              <a:tr h="31390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LCLS (USA)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15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0.2-25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436116"/>
                  </a:ext>
                </a:extLst>
              </a:tr>
              <a:tr h="31390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PAL-FEL (Korea)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10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0.25-15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418481"/>
                  </a:ext>
                </a:extLst>
              </a:tr>
              <a:tr h="31390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SACLA (Japan)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8.5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4-20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68158"/>
                  </a:ext>
                </a:extLst>
              </a:tr>
              <a:tr h="313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SHINE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(China,</a:t>
                      </a:r>
                      <a:r>
                        <a:rPr lang="en-US" altLang="zh-CN" sz="2000" baseline="0" dirty="0"/>
                        <a:t> under construction</a:t>
                      </a:r>
                      <a:r>
                        <a:rPr lang="en-US" altLang="zh-CN" sz="2000" dirty="0"/>
                        <a:t>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8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0.4-25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8810"/>
                  </a:ext>
                </a:extLst>
              </a:tr>
              <a:tr h="31390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Swiss</a:t>
                      </a:r>
                      <a:r>
                        <a:rPr lang="en-US" altLang="zh-CN" sz="2000" baseline="0" dirty="0"/>
                        <a:t> FEL (Swiss land)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zh-CN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0.25-12</a:t>
                      </a:r>
                      <a:endParaRPr lang="zh-CN" altLang="zh-CN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115965"/>
                  </a:ext>
                </a:extLst>
              </a:tr>
            </a:tbl>
          </a:graphicData>
        </a:graphic>
      </p:graphicFrame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Survey of the hard x-ray FELs in the world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8048" y="1412776"/>
            <a:ext cx="5519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/>
              <a:t>Existing hard x-ray FELs use beam energy less than 20 GeV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/>
              <a:t>As the consequence, the maximum photon energy is lower than 25 keV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/>
              <a:t>In some specialized fields, the current indicators are difficult to meet the requirements. In the study of the dynamic properties of high-Z materials in materials science, there is a high demand for high-flux and high-photon-energy XFELs (photon energy of 50 keV and above).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/>
              <a:t>Ultra-high energy FELs in the level of 100 keV requires beam energy larger than 20 GeV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-24680" y="5805264"/>
                <a:ext cx="2653430" cy="691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(1+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680" y="5805264"/>
                <a:ext cx="2653430" cy="691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10424C6-8DB3-4F17-8763-A26A0DC62D15}"/>
                  </a:ext>
                </a:extLst>
              </p:cNvPr>
              <p:cNvSpPr txBox="1"/>
              <p:nvPr/>
            </p:nvSpPr>
            <p:spPr>
              <a:xfrm>
                <a:off x="3242891" y="5794166"/>
                <a:ext cx="1626856" cy="797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h𝑐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(1+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10424C6-8DB3-4F17-8763-A26A0DC62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891" y="5794166"/>
                <a:ext cx="1626856" cy="7977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37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07" y="1108652"/>
            <a:ext cx="8724900" cy="3371850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err="1">
                <a:solidFill>
                  <a:srgbClr val="C00000"/>
                </a:solidFill>
              </a:rPr>
              <a:t>Linac</a:t>
            </a:r>
            <a:r>
              <a:rPr lang="en-US" altLang="zh-CN" b="1" dirty="0">
                <a:solidFill>
                  <a:srgbClr val="C00000"/>
                </a:solidFill>
              </a:rPr>
              <a:t> Layout and Potential as a FEL Facility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694" y="4687205"/>
            <a:ext cx="119419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CEPC Linac is a 30 GeV normal conduction linear accelerator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The C-band accelerator increase the beam energy from </a:t>
            </a:r>
            <a:r>
              <a:rPr lang="en-US" altLang="zh-CN" sz="2400" dirty="0">
                <a:solidFill>
                  <a:srgbClr val="C00000"/>
                </a:solidFill>
              </a:rPr>
              <a:t>1.1 GeV </a:t>
            </a:r>
            <a:r>
              <a:rPr lang="en-US" altLang="zh-CN" sz="2400" dirty="0"/>
              <a:t>up to to </a:t>
            </a:r>
            <a:r>
              <a:rPr lang="en-US" altLang="zh-CN" sz="2400" dirty="0">
                <a:solidFill>
                  <a:srgbClr val="C00000"/>
                </a:solidFill>
              </a:rPr>
              <a:t>30 GeV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It along can generate beam energy over </a:t>
            </a:r>
            <a:r>
              <a:rPr lang="en-US" altLang="zh-CN" sz="2400" dirty="0">
                <a:solidFill>
                  <a:srgbClr val="C00000"/>
                </a:solidFill>
              </a:rPr>
              <a:t>20 GeV</a:t>
            </a:r>
            <a:r>
              <a:rPr lang="en-US" altLang="zh-CN" sz="2400" dirty="0"/>
              <a:t>, which is a very good candidate to drive a ultra-high energy x-ray FEL</a:t>
            </a:r>
          </a:p>
        </p:txBody>
      </p:sp>
    </p:spTree>
    <p:extLst>
      <p:ext uri="{BB962C8B-B14F-4D97-AF65-F5344CB8AC3E}">
        <p14:creationId xmlns:p14="http://schemas.microsoft.com/office/powerpoint/2010/main" val="50300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602" y="1052736"/>
            <a:ext cx="8640960" cy="4365021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Schematic plan for the XFEL Facility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384" y="5288340"/>
            <a:ext cx="1116124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Additional photon RF gun is needed, adjacent to the damping 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</a:rPr>
              <a:t>3 chicanes </a:t>
            </a:r>
            <a:r>
              <a:rPr lang="en-US" altLang="zh-CN" sz="2400" dirty="0"/>
              <a:t>are induced for bunch compression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Beam energy of </a:t>
            </a:r>
            <a:r>
              <a:rPr lang="en-US" altLang="zh-CN" sz="2400" dirty="0">
                <a:solidFill>
                  <a:srgbClr val="C00000"/>
                </a:solidFill>
              </a:rPr>
              <a:t>25 GeV </a:t>
            </a:r>
            <a:r>
              <a:rPr lang="en-US" altLang="zh-CN" sz="2400" dirty="0"/>
              <a:t>is sufficient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An undulator line will be installed parallel to the linac</a:t>
            </a:r>
          </a:p>
        </p:txBody>
      </p:sp>
    </p:spTree>
    <p:extLst>
      <p:ext uri="{BB962C8B-B14F-4D97-AF65-F5344CB8AC3E}">
        <p14:creationId xmlns:p14="http://schemas.microsoft.com/office/powerpoint/2010/main" val="639304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Start-to-end simulations of gun to Linac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6086" y="5076809"/>
            <a:ext cx="10074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Various effects, including CSR, </a:t>
            </a:r>
            <a:r>
              <a:rPr lang="en-US" altLang="zh-CN" sz="2400" dirty="0" err="1"/>
              <a:t>wakefield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ect</a:t>
            </a:r>
            <a:r>
              <a:rPr lang="en-US" altLang="zh-CN" sz="2400" dirty="0"/>
              <a:t>., have been accounted;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5kA peak current is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The energy spreads in the range of 25MeV, slice energy spread is 2MeV</a:t>
            </a:r>
          </a:p>
        </p:txBody>
      </p:sp>
      <p:pic>
        <p:nvPicPr>
          <p:cNvPr id="10" name="内容占位符 8">
            <a:extLst>
              <a:ext uri="{FF2B5EF4-FFF2-40B4-BE49-F238E27FC236}">
                <a16:creationId xmlns:a16="http://schemas.microsoft.com/office/drawing/2014/main" id="{56278B01-BA6F-4D26-9FE0-238C74C96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3"/>
          <a:stretch/>
        </p:blipFill>
        <p:spPr>
          <a:xfrm>
            <a:off x="606086" y="1678358"/>
            <a:ext cx="11039291" cy="3169921"/>
          </a:xfrm>
        </p:spPr>
      </p:pic>
      <p:sp>
        <p:nvSpPr>
          <p:cNvPr id="11" name="Rectangle 10"/>
          <p:cNvSpPr/>
          <p:nvPr/>
        </p:nvSpPr>
        <p:spPr>
          <a:xfrm>
            <a:off x="148660" y="1157406"/>
            <a:ext cx="114966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/>
              <a:t>Phase space at the accelerator end:</a:t>
            </a:r>
          </a:p>
        </p:txBody>
      </p:sp>
    </p:spTree>
    <p:extLst>
      <p:ext uri="{BB962C8B-B14F-4D97-AF65-F5344CB8AC3E}">
        <p14:creationId xmlns:p14="http://schemas.microsoft.com/office/powerpoint/2010/main" val="2193938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530652"/>
              </p:ext>
            </p:extLst>
          </p:nvPr>
        </p:nvGraphicFramePr>
        <p:xfrm>
          <a:off x="1127448" y="1700808"/>
          <a:ext cx="8472730" cy="388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1023">
                  <a:extLst>
                    <a:ext uri="{9D8B030D-6E8A-4147-A177-3AD203B41FA5}">
                      <a16:colId xmlns:a16="http://schemas.microsoft.com/office/drawing/2014/main" val="870447353"/>
                    </a:ext>
                  </a:extLst>
                </a:gridCol>
                <a:gridCol w="2096374">
                  <a:extLst>
                    <a:ext uri="{9D8B030D-6E8A-4147-A177-3AD203B41FA5}">
                      <a16:colId xmlns:a16="http://schemas.microsoft.com/office/drawing/2014/main" val="236636495"/>
                    </a:ext>
                  </a:extLst>
                </a:gridCol>
                <a:gridCol w="2005333">
                  <a:extLst>
                    <a:ext uri="{9D8B030D-6E8A-4147-A177-3AD203B41FA5}">
                      <a16:colId xmlns:a16="http://schemas.microsoft.com/office/drawing/2014/main" val="1044053199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0370" indent="-420370"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Value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Unit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205285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Electron energy 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25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GeV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272271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Bunch charge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0.4 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nC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6258990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Peak current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5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kA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98617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Bunch length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8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µm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374277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Normalized emittance(slice)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0.65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mm mrad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287241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Energy spread (slice)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2.0 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MeV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4778804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Max. Repetition rate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100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Hz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6022094"/>
                  </a:ext>
                </a:extLst>
              </a:tr>
            </a:tbl>
          </a:graphicData>
        </a:graphic>
      </p:graphicFrame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Beam Parameters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75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8" y="1311082"/>
            <a:ext cx="5248675" cy="381642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42414"/>
              </p:ext>
            </p:extLst>
          </p:nvPr>
        </p:nvGraphicFramePr>
        <p:xfrm>
          <a:off x="5458793" y="1932960"/>
          <a:ext cx="6336705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8007">
                  <a:extLst>
                    <a:ext uri="{9D8B030D-6E8A-4147-A177-3AD203B41FA5}">
                      <a16:colId xmlns:a16="http://schemas.microsoft.com/office/drawing/2014/main" val="3391035732"/>
                    </a:ext>
                  </a:extLst>
                </a:gridCol>
                <a:gridCol w="1604181">
                  <a:extLst>
                    <a:ext uri="{9D8B030D-6E8A-4147-A177-3AD203B41FA5}">
                      <a16:colId xmlns:a16="http://schemas.microsoft.com/office/drawing/2014/main" val="2373474164"/>
                    </a:ext>
                  </a:extLst>
                </a:gridCol>
                <a:gridCol w="1534517">
                  <a:extLst>
                    <a:ext uri="{9D8B030D-6E8A-4147-A177-3AD203B41FA5}">
                      <a16:colId xmlns:a16="http://schemas.microsoft.com/office/drawing/2014/main" val="2799446113"/>
                    </a:ext>
                  </a:extLst>
                </a:gridCol>
              </a:tblGrid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0370" indent="-420370"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Value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Unit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5625075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Undulator Period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25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mm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6134375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Minimum Gap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6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mm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2405489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Maximum Field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1.2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270098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Undulator parameter, K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2.8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- 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4550548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Undulator</a:t>
                      </a:r>
                      <a:r>
                        <a:rPr lang="en-US" sz="2400" kern="100" dirty="0">
                          <a:effectLst/>
                        </a:rPr>
                        <a:t> type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IVU, hybrid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-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2789060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Magnet material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NbFeB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-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6713074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Polarization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Linear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289330"/>
                  </a:ext>
                </a:extLst>
              </a:tr>
            </a:tbl>
          </a:graphicData>
        </a:graphic>
      </p:graphicFrame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Undulator Parameter Selection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63952" y="1097948"/>
                <a:ext cx="2653430" cy="691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(1+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1097948"/>
                <a:ext cx="2653430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07368" y="5203100"/>
            <a:ext cx="928903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The goal is to generate 100 keV FELs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A certain tunability is need to the lower photon energy region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48keV ~ 100keV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Performance of different undulators are investigated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77284" y="1219568"/>
                <a:ext cx="2438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=0.934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84" y="1219568"/>
                <a:ext cx="2438232" cy="369332"/>
              </a:xfrm>
              <a:prstGeom prst="rect">
                <a:avLst/>
              </a:prstGeom>
              <a:blipFill>
                <a:blip r:embed="rId5"/>
                <a:stretch>
                  <a:fillRect t="-126230" r="-17500" b="-1885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6688F56-1E01-4038-A3B0-FA84F6ECB188}"/>
                  </a:ext>
                </a:extLst>
              </p:cNvPr>
              <p:cNvSpPr txBox="1"/>
              <p:nvPr/>
            </p:nvSpPr>
            <p:spPr>
              <a:xfrm>
                <a:off x="9624392" y="5301208"/>
                <a:ext cx="1811265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keV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1.24</m:t>
                          </m:r>
                        </m:num>
                        <m:den>
                          <m:sSub>
                            <m:sSubPr>
                              <m:ctrlPr>
                                <a:rPr lang="en-GB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GB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nm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6688F56-1E01-4038-A3B0-FA84F6ECB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392" y="5301208"/>
                <a:ext cx="1811265" cy="5695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455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FEL Design Criteria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43872" y="1192715"/>
                <a:ext cx="3102901" cy="716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𝐽𝐽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1192715"/>
                <a:ext cx="3102901" cy="716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17909" y="1320057"/>
            <a:ext cx="38884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400" dirty="0"/>
              <a:t>1-D Pierce Parameter: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67" y="2017236"/>
            <a:ext cx="6993649" cy="2347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06341" y="4362022"/>
                <a:ext cx="2600715" cy="447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341" y="4362022"/>
                <a:ext cx="2600715" cy="447174"/>
              </a:xfrm>
              <a:prstGeom prst="rect">
                <a:avLst/>
              </a:prstGeom>
              <a:blipFill>
                <a:blip r:embed="rId5"/>
                <a:stretch>
                  <a:fillRect t="-154795" r="-25352" b="-226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17909" y="4345065"/>
            <a:ext cx="38884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400" dirty="0"/>
              <a:t>3-D Gain 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7368" y="5229554"/>
                <a:ext cx="6480720" cy="690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CN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b>
                          </m:sSub>
                        </m:sup>
                      </m:sSup>
                      <m:r>
                        <a:rPr lang="en-US" altLang="zh-CN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sub>
                          </m:sSub>
                        </m:sup>
                      </m:sSup>
                      <m:r>
                        <a:rPr lang="en-US" altLang="zh-CN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zh-CN" sz="14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  <m:sSup>
                      <m:sSup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sub>
                        </m:sSub>
                      </m:sup>
                    </m:sSup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sub>
                    </m:sSub>
                    <m:sSup>
                      <m:sSup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17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19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5229554"/>
                <a:ext cx="6480720" cy="690702"/>
              </a:xfrm>
              <a:prstGeom prst="rect">
                <a:avLst/>
              </a:prstGeom>
              <a:blipFill>
                <a:blip r:embed="rId6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7032104" y="5186560"/>
                <a:ext cx="4537061" cy="537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,1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zh-CN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sub>
                    </m:sSub>
                    <m:r>
                      <a:rPr lang="en-US" altLang="zh-CN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5186560"/>
                <a:ext cx="4537061" cy="5371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888088" y="6002408"/>
            <a:ext cx="435320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000" dirty="0"/>
              <a:t>Energy spread, beta-function and beam transverse size are accounted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FFA8C67-C568-44AB-A275-610812FB4913}"/>
              </a:ext>
            </a:extLst>
          </p:cNvPr>
          <p:cNvSpPr txBox="1"/>
          <p:nvPr/>
        </p:nvSpPr>
        <p:spPr>
          <a:xfrm>
            <a:off x="469878" y="6340614"/>
            <a:ext cx="31778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zh-CN" sz="1400" b="0" i="0" u="none" strike="noStrike" baseline="0" dirty="0">
                <a:latin typeface="ArialMT"/>
              </a:rPr>
              <a:t>Ming Xie, NIM A, 445, 59 (2000)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9798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95400" y="1104043"/>
            <a:ext cx="10153128" cy="51792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 serving as an ultra-high energy γ-ray synchrotron source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Beam parameters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Radiation characters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Impact to the beam and mitigation measures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Conceptual design for the γ-ray extraction system 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 potential as an ultra high energy FEL facility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Tentative schematic plan and beam parameters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Start-to-end simulation for the electron beams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FEL parameters optimization and selection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FEL simulations and indicators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93" y="1226792"/>
            <a:ext cx="9848259" cy="4091494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Beam Energy and β Function Investigation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3472" y="5360265"/>
            <a:ext cx="928903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25 GeV beam energy and 80 m beta function is the optimum selection for a reasonable saturation length</a:t>
            </a:r>
          </a:p>
        </p:txBody>
      </p:sp>
    </p:spTree>
    <p:extLst>
      <p:ext uri="{BB962C8B-B14F-4D97-AF65-F5344CB8AC3E}">
        <p14:creationId xmlns:p14="http://schemas.microsoft.com/office/powerpoint/2010/main" val="458284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103685"/>
            <a:ext cx="4563092" cy="3530964"/>
          </a:xfrm>
          <a:prstGeom prst="rect">
            <a:avLst/>
          </a:prstGeom>
        </p:spPr>
      </p:pic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600" b="1" dirty="0">
                <a:solidFill>
                  <a:srgbClr val="C00000"/>
                </a:solidFill>
              </a:rPr>
              <a:t>Saturation Spectrum in Time and Frequency Domain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D:\FEL\Graph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10251" r="11621" b="4484"/>
          <a:stretch/>
        </p:blipFill>
        <p:spPr bwMode="auto">
          <a:xfrm>
            <a:off x="5735960" y="1091887"/>
            <a:ext cx="4752528" cy="3449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96150" y="4634649"/>
                <a:ext cx="11521280" cy="19187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Homogeneity current of 5kA is supposed in the simulation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The radiation wavelength is 0.0134 nm, corresponding to 93 </a:t>
                </a:r>
                <a:r>
                  <a:rPr lang="en-US" altLang="zh-CN" sz="2800" dirty="0" err="1"/>
                  <a:t>keV</a:t>
                </a:r>
                <a:endParaRPr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The fitted sigma is 2.18e-6 nm,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altLang="zh-CN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en-US" altLang="zh-CN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≈3.26×</m:t>
                    </m:r>
                    <m:sSup>
                      <m:sSupPr>
                        <m:ctrlPr>
                          <a:rPr lang="zh-CN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zh-CN" sz="2800" dirty="0"/>
                  <a:t>), agree well with the band with evaluation using Pierce parameter (</a:t>
                </a:r>
                <a:r>
                  <a:rPr lang="en-US" altLang="zh-CN" sz="2800" kern="100" dirty="0"/>
                  <a:t>1.6ⅹ10</a:t>
                </a:r>
                <a:r>
                  <a:rPr lang="en-US" altLang="zh-CN" sz="2800" kern="100" baseline="30000" dirty="0"/>
                  <a:t>-4</a:t>
                </a:r>
                <a:r>
                  <a:rPr lang="en-US" altLang="zh-CN" sz="2800" dirty="0"/>
                  <a:t>)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50" y="4634649"/>
                <a:ext cx="11521280" cy="1918730"/>
              </a:xfrm>
              <a:prstGeom prst="rect">
                <a:avLst/>
              </a:prstGeom>
              <a:blipFill>
                <a:blip r:embed="rId5"/>
                <a:stretch>
                  <a:fillRect l="-952" t="-2857" r="-741" b="-8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085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484784"/>
            <a:ext cx="5686425" cy="4724400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600" b="1" dirty="0">
                <a:solidFill>
                  <a:srgbClr val="C00000"/>
                </a:solidFill>
              </a:rPr>
              <a:t>Radiation Gain Curve and FEL Characters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6048472"/>
                  </p:ext>
                </p:extLst>
              </p:nvPr>
            </p:nvGraphicFramePr>
            <p:xfrm>
              <a:off x="5897954" y="2060848"/>
              <a:ext cx="6050878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10519">
                      <a:extLst>
                        <a:ext uri="{9D8B030D-6E8A-4147-A177-3AD203B41FA5}">
                          <a16:colId xmlns:a16="http://schemas.microsoft.com/office/drawing/2014/main" val="997715873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1736175657"/>
                        </a:ext>
                      </a:extLst>
                    </a:gridCol>
                    <a:gridCol w="1440159">
                      <a:extLst>
                        <a:ext uri="{9D8B030D-6E8A-4147-A177-3AD203B41FA5}">
                          <a16:colId xmlns:a16="http://schemas.microsoft.com/office/drawing/2014/main" val="70350567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 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20370" indent="-420370"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Value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Unit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8757931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Beta function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80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m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5076117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1 D Pierce Parameter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1.6ⅹ10</a:t>
                          </a:r>
                          <a:r>
                            <a:rPr lang="en-US" sz="2000" kern="100" baseline="30000" dirty="0">
                              <a:effectLst/>
                            </a:rPr>
                            <a:t>-4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 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743263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 D gain length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13.8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m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10318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Saturation length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250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m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71865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Bandwidth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oMath>
                          </a14:m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3.26ⅹ10</a:t>
                          </a:r>
                          <a:r>
                            <a:rPr lang="en-US" sz="2000" kern="100" baseline="30000">
                              <a:effectLst/>
                            </a:rPr>
                            <a:t>-4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 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3211862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Photon energy 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93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keV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1425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Wavelength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0.0134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nm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71480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6048472"/>
                  </p:ext>
                </p:extLst>
              </p:nvPr>
            </p:nvGraphicFramePr>
            <p:xfrm>
              <a:off x="5897954" y="2060848"/>
              <a:ext cx="6050878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10519">
                      <a:extLst>
                        <a:ext uri="{9D8B030D-6E8A-4147-A177-3AD203B41FA5}">
                          <a16:colId xmlns:a16="http://schemas.microsoft.com/office/drawing/2014/main" val="997715873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1736175657"/>
                        </a:ext>
                      </a:extLst>
                    </a:gridCol>
                    <a:gridCol w="1440159">
                      <a:extLst>
                        <a:ext uri="{9D8B030D-6E8A-4147-A177-3AD203B41FA5}">
                          <a16:colId xmlns:a16="http://schemas.microsoft.com/office/drawing/2014/main" val="70350567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 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20370" indent="-420370"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Value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Unit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8757931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Beta function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80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m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5076117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1 D Pierce Parameter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1.6ⅹ10</a:t>
                          </a:r>
                          <a:r>
                            <a:rPr lang="en-US" sz="2000" kern="100" baseline="30000">
                              <a:effectLst/>
                            </a:rPr>
                            <a:t>-4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 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7432637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 D gain length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13.8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m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10318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Saturation length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250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m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7186574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16" t="-528000" r="-116017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3.26ⅹ10</a:t>
                          </a:r>
                          <a:r>
                            <a:rPr lang="en-US" sz="2000" kern="100" baseline="30000">
                              <a:effectLst/>
                            </a:rPr>
                            <a:t>-4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 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3211862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Photon energy 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93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keV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1425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Wavelength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0.0134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nm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714802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3231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600" b="1" dirty="0" err="1">
                <a:solidFill>
                  <a:srgbClr val="C00000"/>
                </a:solidFill>
              </a:rPr>
              <a:t>Undulator</a:t>
            </a:r>
            <a:r>
              <a:rPr lang="en-US" altLang="zh-CN" sz="3600" b="1" dirty="0">
                <a:solidFill>
                  <a:srgbClr val="C00000"/>
                </a:solidFill>
              </a:rPr>
              <a:t> system R&amp;D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463" y="1196752"/>
            <a:ext cx="1152128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Most of the technologies are conventional and mature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IHEP holds full in-house experiences to most of the related technologies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Undulator is the special technology, which is only used in photon 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IHEP develop undulators for HEPS, including the required in-vacuum UND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502764"/>
              </p:ext>
            </p:extLst>
          </p:nvPr>
        </p:nvGraphicFramePr>
        <p:xfrm>
          <a:off x="136113" y="3140968"/>
          <a:ext cx="5311815" cy="3169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235">
                  <a:extLst>
                    <a:ext uri="{9D8B030D-6E8A-4147-A177-3AD203B41FA5}">
                      <a16:colId xmlns:a16="http://schemas.microsoft.com/office/drawing/2014/main" val="4160522139"/>
                    </a:ext>
                  </a:extLst>
                </a:gridCol>
                <a:gridCol w="735473">
                  <a:extLst>
                    <a:ext uri="{9D8B030D-6E8A-4147-A177-3AD203B41FA5}">
                      <a16:colId xmlns:a16="http://schemas.microsoft.com/office/drawing/2014/main" val="3570216224"/>
                    </a:ext>
                  </a:extLst>
                </a:gridCol>
                <a:gridCol w="874887">
                  <a:extLst>
                    <a:ext uri="{9D8B030D-6E8A-4147-A177-3AD203B41FA5}">
                      <a16:colId xmlns:a16="http://schemas.microsoft.com/office/drawing/2014/main" val="3425005160"/>
                    </a:ext>
                  </a:extLst>
                </a:gridCol>
                <a:gridCol w="1271068">
                  <a:extLst>
                    <a:ext uri="{9D8B030D-6E8A-4147-A177-3AD203B41FA5}">
                      <a16:colId xmlns:a16="http://schemas.microsoft.com/office/drawing/2014/main" val="99186593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4133504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Undulator Tyep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Length</a:t>
                      </a:r>
                      <a:endParaRPr lang="zh-CN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[m]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Period</a:t>
                      </a:r>
                      <a:endParaRPr lang="zh-CN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[mm]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Performance Gap [mm]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Max. Peak Field [T]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136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CPMU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12.0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5.2-7.0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0.81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1876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CPMU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14.2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5.2-9.9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1.00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697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CPMU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16.7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5.2-10.0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1.19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5721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CPMU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18.8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5.2-13.1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1.35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6709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CPMU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22.8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7.2-16.0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1.18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4663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IVU (NdFeB)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18.8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5.2-13.1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1.35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55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IVU (SmCo)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19.9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5.2-14.0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0.97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878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IVU (SmCo)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22.6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5.2-15.2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1.10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569103"/>
                  </a:ext>
                </a:extLst>
              </a:tr>
            </a:tbl>
          </a:graphicData>
        </a:graphic>
      </p:graphicFrame>
      <p:pic>
        <p:nvPicPr>
          <p:cNvPr id="8" name="Picture 7" descr="C:\Users\liyuhui\AppData\Local\Temp\WeChat Files\add5594ddb619afb719398d34c72d7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04" y="3364956"/>
            <a:ext cx="3073648" cy="242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liyuhui\AppData\Local\Temp\WeChat Files\4f143f63629b006402754fa8cb40db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528" y="3359723"/>
            <a:ext cx="3119040" cy="241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018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Conclusion to the application as a FEL facility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03" y="1384461"/>
            <a:ext cx="120475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CEPC exploits a 30 GeV Linac, which can drive an ultra-high x-ray FEL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Additional photon RF gun is need for small emittance and energy spread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3 chicanes will be installed in </a:t>
            </a:r>
            <a:r>
              <a:rPr lang="en-US" altLang="zh-CN" sz="2800" dirty="0" err="1"/>
              <a:t>Linac</a:t>
            </a:r>
            <a:r>
              <a:rPr lang="en-US" altLang="zh-CN" sz="2800" dirty="0"/>
              <a:t> for the bunch compression, which results in 5kA peak current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In-vacuum undulator will used to generate 100keV, with a </a:t>
            </a:r>
            <a:r>
              <a:rPr lang="en-US" altLang="zh-CN" sz="2800" dirty="0" err="1"/>
              <a:t>centain</a:t>
            </a:r>
            <a:r>
              <a:rPr lang="en-US" altLang="zh-CN" sz="2800" dirty="0"/>
              <a:t> wavelength tunability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100 keV SASE-FEL is simulated, corresponding to the analytical evaluation</a:t>
            </a:r>
          </a:p>
        </p:txBody>
      </p:sp>
    </p:spTree>
    <p:extLst>
      <p:ext uri="{BB962C8B-B14F-4D97-AF65-F5344CB8AC3E}">
        <p14:creationId xmlns:p14="http://schemas.microsoft.com/office/powerpoint/2010/main" val="3638988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0" y="2996952"/>
            <a:ext cx="120475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565981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8" t="3878" r="1676" b="487"/>
          <a:stretch/>
        </p:blipFill>
        <p:spPr>
          <a:xfrm>
            <a:off x="191344" y="1102529"/>
            <a:ext cx="11665297" cy="5642039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Gamma-ray focalization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81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27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245992"/>
            <a:ext cx="10148837" cy="5498824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Gamma-Ray Detection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53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28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150385"/>
            <a:ext cx="11233248" cy="5447174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Possible Applications on Metals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34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29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060848"/>
            <a:ext cx="11760226" cy="3992885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Possible Applications on Nucleon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392" y="134076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Gamma assistant transmutation: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9862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501348" y="1844824"/>
            <a:ext cx="890702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b="1" dirty="0">
                <a:solidFill>
                  <a:srgbClr val="C00000"/>
                </a:solidFill>
              </a:rPr>
              <a:t>CEPC as a gamma-ray SR facility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455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Possible Applications on Medical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70" y="1270133"/>
            <a:ext cx="11103991" cy="545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9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933BC5D-CFE6-4D12-97BA-384E1D18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G</a:t>
            </a:r>
            <a:r>
              <a:rPr lang="en-US" altLang="zh-CN" b="1" dirty="0">
                <a:solidFill>
                  <a:srgbClr val="C00000"/>
                </a:solidFill>
              </a:rPr>
              <a:t>amma-ray SR facility: </a:t>
            </a:r>
            <a:r>
              <a:rPr lang="en-GB" altLang="zh-CN" dirty="0"/>
              <a:t>Laser Compton </a:t>
            </a:r>
            <a:r>
              <a:rPr lang="el-GR" altLang="zh-CN" dirty="0"/>
              <a:t>γ-</a:t>
            </a:r>
            <a:r>
              <a:rPr lang="en-GB" altLang="zh-CN" dirty="0"/>
              <a:t>ray sources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8BCBCD-291E-4318-BA52-FE9D0FAD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200"/>
              <a:t>CEPC International Workshop 2023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0D7910-2791-47A0-B71E-666A6753C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B28751E-5791-46C1-AA9E-CAE5C83C39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084" b="22222"/>
          <a:stretch/>
        </p:blipFill>
        <p:spPr>
          <a:xfrm>
            <a:off x="767408" y="1730611"/>
            <a:ext cx="3694649" cy="3375529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394E99FC-2E31-4AFE-91F5-C69B8477E379}"/>
              </a:ext>
            </a:extLst>
          </p:cNvPr>
          <p:cNvGrpSpPr/>
          <p:nvPr/>
        </p:nvGrpSpPr>
        <p:grpSpPr>
          <a:xfrm>
            <a:off x="4655840" y="1340768"/>
            <a:ext cx="7236064" cy="5015583"/>
            <a:chOff x="5231904" y="1747396"/>
            <a:chExt cx="6732008" cy="4680899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B568C16-59F3-42BD-B639-986163DB5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1904" y="1747396"/>
              <a:ext cx="6659183" cy="375372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0BAC203-995D-49AD-913A-CCBF1F8B0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3912" y="5438531"/>
              <a:ext cx="6660000" cy="989764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0E221DC8-72DB-4EE2-BCF2-D1E7D7D7DBEB}"/>
              </a:ext>
            </a:extLst>
          </p:cNvPr>
          <p:cNvSpPr txBox="1"/>
          <p:nvPr/>
        </p:nvSpPr>
        <p:spPr>
          <a:xfrm>
            <a:off x="570420" y="5157192"/>
            <a:ext cx="42294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medium-energy source with γ-ray beams in the range of 60 and 350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Low-energy source, below 20 MeV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509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69753" y="4365104"/>
            <a:ext cx="5490441" cy="1871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181517" y="1111920"/>
            <a:ext cx="11848448" cy="31110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82012" y="60752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Beam parameters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0429113"/>
                  </p:ext>
                </p:extLst>
              </p:nvPr>
            </p:nvGraphicFramePr>
            <p:xfrm>
              <a:off x="839416" y="1714883"/>
              <a:ext cx="4760405" cy="207415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81279">
                      <a:extLst>
                        <a:ext uri="{9D8B030D-6E8A-4147-A177-3AD203B41FA5}">
                          <a16:colId xmlns:a16="http://schemas.microsoft.com/office/drawing/2014/main" val="1419279056"/>
                        </a:ext>
                      </a:extLst>
                    </a:gridCol>
                    <a:gridCol w="2079126">
                      <a:extLst>
                        <a:ext uri="{9D8B030D-6E8A-4147-A177-3AD203B41FA5}">
                          <a16:colId xmlns:a16="http://schemas.microsoft.com/office/drawing/2014/main" val="2288033530"/>
                        </a:ext>
                      </a:extLst>
                    </a:gridCol>
                  </a:tblGrid>
                  <a:tr h="413039">
                    <a:tc gridSpan="2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rgbClr val="FFFF00"/>
                              </a:solidFill>
                              <a:effectLst/>
                            </a:rPr>
                            <a:t>CEPC   parameter</a:t>
                          </a:r>
                          <a:endParaRPr lang="zh-CN" sz="1400" kern="100" dirty="0">
                            <a:solidFill>
                              <a:srgbClr val="FFFF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341246"/>
                      </a:ext>
                    </a:extLst>
                  </a:tr>
                  <a:tr h="41303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Beam </a:t>
                          </a:r>
                          <a:r>
                            <a:rPr lang="en-US" sz="1800" kern="100" dirty="0">
                              <a:effectLst/>
                            </a:rPr>
                            <a:t>Energy (GeV)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120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2744871"/>
                      </a:ext>
                    </a:extLst>
                  </a:tr>
                  <a:tr h="41752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Circumference   (km)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100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7582851"/>
                      </a:ext>
                    </a:extLst>
                  </a:tr>
                  <a:tr h="41752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Emittance </a:t>
                          </a:r>
                          <a:r>
                            <a:rPr lang="en-US" sz="1800" kern="100" dirty="0">
                              <a:effectLst/>
                            </a:rPr>
                            <a:t>(pm rad)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640/1.3 </a:t>
                          </a:r>
                          <a:r>
                            <a:rPr lang="en-US" altLang="zh-CN" sz="1400" kern="1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kern="100" smtClean="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i="1" kern="100" smtClean="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4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400" b="0" i="1" kern="100" smtClean="0"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zh-CN" sz="1400" i="1" kern="100" smtClean="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i="1" kern="100" smtClean="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4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kern="1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76663307"/>
                      </a:ext>
                    </a:extLst>
                  </a:tr>
                  <a:tr h="41303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Beam Current (mA)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16.7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843615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0429113"/>
                  </p:ext>
                </p:extLst>
              </p:nvPr>
            </p:nvGraphicFramePr>
            <p:xfrm>
              <a:off x="839416" y="1714883"/>
              <a:ext cx="4760405" cy="207415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81279">
                      <a:extLst>
                        <a:ext uri="{9D8B030D-6E8A-4147-A177-3AD203B41FA5}">
                          <a16:colId xmlns:a16="http://schemas.microsoft.com/office/drawing/2014/main" val="1419279056"/>
                        </a:ext>
                      </a:extLst>
                    </a:gridCol>
                    <a:gridCol w="2079126">
                      <a:extLst>
                        <a:ext uri="{9D8B030D-6E8A-4147-A177-3AD203B41FA5}">
                          <a16:colId xmlns:a16="http://schemas.microsoft.com/office/drawing/2014/main" val="2288033530"/>
                        </a:ext>
                      </a:extLst>
                    </a:gridCol>
                  </a:tblGrid>
                  <a:tr h="413039">
                    <a:tc gridSpan="2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rgbClr val="FFFF00"/>
                              </a:solidFill>
                              <a:effectLst/>
                            </a:rPr>
                            <a:t>CEPC   parameter</a:t>
                          </a:r>
                          <a:endParaRPr lang="zh-CN" sz="1400" kern="100" dirty="0">
                            <a:solidFill>
                              <a:srgbClr val="FFFF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341246"/>
                      </a:ext>
                    </a:extLst>
                  </a:tr>
                  <a:tr h="41303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 smtClean="0">
                              <a:effectLst/>
                            </a:rPr>
                            <a:t>Beam </a:t>
                          </a:r>
                          <a:r>
                            <a:rPr lang="en-US" sz="1800" kern="100" dirty="0" smtClean="0">
                              <a:effectLst/>
                            </a:rPr>
                            <a:t>Energy </a:t>
                          </a:r>
                          <a:r>
                            <a:rPr lang="en-US" sz="1800" kern="100" dirty="0">
                              <a:effectLst/>
                            </a:rPr>
                            <a:t>(GeV)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120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2744871"/>
                      </a:ext>
                    </a:extLst>
                  </a:tr>
                  <a:tr h="41752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Circumference   (km)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100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7582851"/>
                      </a:ext>
                    </a:extLst>
                  </a:tr>
                  <a:tr h="41752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 smtClean="0">
                              <a:effectLst/>
                            </a:rPr>
                            <a:t>Emittance </a:t>
                          </a:r>
                          <a:r>
                            <a:rPr lang="en-US" sz="1800" kern="100" dirty="0" smtClean="0">
                              <a:effectLst/>
                            </a:rPr>
                            <a:t>(pm rad)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28947" t="-314493" r="-1170" b="-10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6663307"/>
                      </a:ext>
                    </a:extLst>
                  </a:tr>
                  <a:tr h="41303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 smtClean="0">
                              <a:effectLst/>
                            </a:rPr>
                            <a:t>Beam Current </a:t>
                          </a:r>
                          <a:r>
                            <a:rPr lang="en-US" sz="1800" kern="100" dirty="0">
                              <a:effectLst/>
                            </a:rPr>
                            <a:t>(mA)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16.7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843615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1501268" y="106909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Beam parameters of CEPC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32104" y="111545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Beam parameters of HEPS @ Beijing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9140" y="4440069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Synchrotron Radiation (SR) critical frequency proportional to </a:t>
            </a:r>
            <a:r>
              <a:rPr lang="en-US" altLang="zh-CN" sz="2000" dirty="0">
                <a:solidFill>
                  <a:srgbClr val="C00000"/>
                </a:solidFill>
              </a:rPr>
              <a:t>energy square </a:t>
            </a:r>
            <a:r>
              <a:rPr lang="en-US" altLang="zh-CN" sz="2000" dirty="0"/>
              <a:t>and </a:t>
            </a:r>
            <a:r>
              <a:rPr lang="en-US" altLang="zh-CN" sz="2000" dirty="0">
                <a:solidFill>
                  <a:srgbClr val="C00000"/>
                </a:solidFill>
              </a:rPr>
              <a:t>magnet field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81751" y="5292786"/>
                <a:ext cx="3503330" cy="689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𝑒𝐵</m:t>
                              </m:r>
                            </m:den>
                          </m:f>
                        </m:e>
                      </m:groupCh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𝑒𝐵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51" y="5292786"/>
                <a:ext cx="3503330" cy="689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150175" y="4365104"/>
            <a:ext cx="5869004" cy="1871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105741" y="4372256"/>
            <a:ext cx="5913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In a conventional SR facility, the beam energy stays lower than </a:t>
            </a:r>
            <a:r>
              <a:rPr lang="en-US" altLang="zh-CN" sz="2000" b="1" dirty="0">
                <a:solidFill>
                  <a:srgbClr val="C00000"/>
                </a:solidFill>
              </a:rPr>
              <a:t>10 GeV </a:t>
            </a:r>
            <a:r>
              <a:rPr lang="en-US" altLang="zh-CN" sz="2000" dirty="0"/>
              <a:t>level, resulting in a maximum photon energy in the level of </a:t>
            </a:r>
            <a:r>
              <a:rPr lang="en-US" altLang="zh-CN" sz="2000" b="1" dirty="0">
                <a:solidFill>
                  <a:srgbClr val="C00000"/>
                </a:solidFill>
              </a:rPr>
              <a:t>100 </a:t>
            </a:r>
            <a:r>
              <a:rPr lang="en-US" altLang="zh-CN" sz="2000" b="1" dirty="0" err="1">
                <a:solidFill>
                  <a:srgbClr val="C00000"/>
                </a:solidFill>
              </a:rPr>
              <a:t>keV</a:t>
            </a:r>
            <a:r>
              <a:rPr lang="en-US" altLang="zh-CN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Due to the high beam energy, which is approximately </a:t>
            </a:r>
            <a:r>
              <a:rPr lang="en-US" altLang="zh-CN" sz="2000" b="1" dirty="0">
                <a:solidFill>
                  <a:srgbClr val="C00000"/>
                </a:solidFill>
              </a:rPr>
              <a:t>120 GeV</a:t>
            </a:r>
            <a:r>
              <a:rPr lang="en-US" altLang="zh-CN" sz="2000" dirty="0"/>
              <a:t>, the CEPC SR energy can reach the level of </a:t>
            </a:r>
            <a:r>
              <a:rPr lang="en-US" altLang="zh-CN" sz="2000" b="1" dirty="0">
                <a:solidFill>
                  <a:srgbClr val="C00000"/>
                </a:solidFill>
              </a:rPr>
              <a:t>100 MeV 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15681"/>
          <a:stretch/>
        </p:blipFill>
        <p:spPr>
          <a:xfrm>
            <a:off x="6023992" y="1639411"/>
            <a:ext cx="5388789" cy="22216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0700987">
            <a:off x="1597743" y="3278610"/>
            <a:ext cx="950505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Making CEPC a photon source for intensive ultra-high energy gamma-rays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732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35360" y="4717546"/>
            <a:ext cx="5870959" cy="19518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49140" y="116632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Radiation Spectrum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04075"/>
              </p:ext>
            </p:extLst>
          </p:nvPr>
        </p:nvGraphicFramePr>
        <p:xfrm>
          <a:off x="407368" y="1592114"/>
          <a:ext cx="5746860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8628">
                  <a:extLst>
                    <a:ext uri="{9D8B030D-6E8A-4147-A177-3AD203B41FA5}">
                      <a16:colId xmlns:a16="http://schemas.microsoft.com/office/drawing/2014/main" val="349184186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554344310"/>
                    </a:ext>
                  </a:extLst>
                </a:gridCol>
              </a:tblGrid>
              <a:tr h="1955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FF00"/>
                          </a:solidFill>
                          <a:effectLst/>
                        </a:rPr>
                        <a:t>Wiggler   parameter</a:t>
                      </a:r>
                      <a:endParaRPr lang="zh-CN" sz="1400" kern="100" dirty="0">
                        <a:solidFill>
                          <a:srgbClr val="FFFF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11219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B (T)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 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142250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Total length (m)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0.32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387103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Magnetic period   Length (m)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0.32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1537615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Period number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3561117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K value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59.7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0227854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Critical energy (MeV)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7235415"/>
                  </a:ext>
                </a:extLst>
              </a:tr>
              <a:tr h="1955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FF00"/>
                          </a:solidFill>
                          <a:effectLst/>
                        </a:rPr>
                        <a:t>Bending   magnet</a:t>
                      </a:r>
                      <a:endParaRPr lang="zh-CN" sz="1400" kern="100" dirty="0">
                        <a:solidFill>
                          <a:srgbClr val="FFFF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5261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B (T)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0.04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203627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Length (m)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259387"/>
                  </a:ext>
                </a:extLst>
              </a:tr>
              <a:tr h="24590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Critical energy (</a:t>
                      </a:r>
                      <a:r>
                        <a:rPr lang="en-US" altLang="zh-CN" sz="18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</a:t>
                      </a:r>
                      <a:r>
                        <a:rPr lang="en-US" altLang="zh-CN" sz="1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383</a:t>
                      </a:r>
                      <a:endParaRPr lang="zh-CN" alt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2295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907812"/>
            <a:ext cx="5125770" cy="3823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53408" y="620688"/>
            <a:ext cx="111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100 MeV</a:t>
            </a:r>
            <a:endParaRPr lang="zh-CN" alt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1109166" y="1049077"/>
            <a:ext cx="144016" cy="484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478789" y="643824"/>
            <a:ext cx="111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100 </a:t>
            </a:r>
            <a:r>
              <a:rPr lang="en-US" altLang="zh-CN" dirty="0" err="1"/>
              <a:t>keV</a:t>
            </a:r>
            <a:endParaRPr lang="zh-CN" alt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9612650" y="1026157"/>
            <a:ext cx="144016" cy="484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6862" y="4826580"/>
            <a:ext cx="6036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Angular Density of Spectral Flux: [</a:t>
            </a:r>
            <a:r>
              <a:rPr lang="en-US" altLang="zh-CN" dirty="0" err="1"/>
              <a:t>Ph</a:t>
            </a:r>
            <a:r>
              <a:rPr lang="en-US" altLang="zh-CN" dirty="0"/>
              <a:t>/s/</a:t>
            </a:r>
            <a:r>
              <a:rPr lang="en-US" altLang="zh-CN" dirty="0" err="1"/>
              <a:t>mr</a:t>
            </a:r>
            <a:r>
              <a:rPr lang="en-US" altLang="zh-CN" dirty="0"/>
              <a:t>/0.1%bandwidth] </a:t>
            </a:r>
            <a:endParaRPr lang="zh-CN" alt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10" y="5195912"/>
            <a:ext cx="3749318" cy="5411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10" y="5884471"/>
            <a:ext cx="2205800" cy="646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15337" y="5750038"/>
                <a:ext cx="2736647" cy="911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CN" altLang="en-US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1/3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altLang="zh-CN" sz="1600" dirty="0"/>
                                <m:t>,</m:t>
                              </m:r>
                              <m:r>
                                <a:rPr lang="zh-CN" alt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≪</m:t>
                              </m:r>
                              <m:sSub>
                                <m:sSub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e>
                              <m:func>
                                <m:func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CN" sz="1600" b="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sz="1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CN" sz="16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sz="16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6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≫</m:t>
                              </m:r>
                              <m:sSub>
                                <m:sSub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337" y="5750038"/>
                <a:ext cx="2736647" cy="9117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内容占位符 1"/>
          <p:cNvSpPr>
            <a:spLocks noGrp="1"/>
          </p:cNvSpPr>
          <p:nvPr>
            <p:ph idx="1"/>
          </p:nvPr>
        </p:nvSpPr>
        <p:spPr>
          <a:xfrm>
            <a:off x="6616076" y="4819510"/>
            <a:ext cx="5383245" cy="1566881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just">
              <a:lnSpc>
                <a:spcPct val="120000"/>
              </a:lnSpc>
              <a:spcAft>
                <a:spcPts val="600"/>
              </a:spcAft>
              <a:buClrTx/>
              <a:buSzTx/>
            </a:pPr>
            <a:r>
              <a:rPr lang="en-US" altLang="zh-CN" sz="1800" dirty="0">
                <a:latin typeface="微软雅黑" panose="020B0503020204020204" pitchFamily="34" charset="-122"/>
                <a:sym typeface="+mn-ea"/>
              </a:rPr>
              <a:t>Bending magnets generate intensive x-ray photon with energy around 100 </a:t>
            </a:r>
            <a:r>
              <a:rPr lang="en-US" altLang="zh-CN" sz="1800" dirty="0" err="1">
                <a:latin typeface="微软雅黑" panose="020B0503020204020204" pitchFamily="34" charset="-122"/>
                <a:sym typeface="+mn-ea"/>
              </a:rPr>
              <a:t>keV</a:t>
            </a:r>
            <a:endParaRPr lang="en-US" altLang="zh-CN" sz="1800" dirty="0">
              <a:latin typeface="微软雅黑" panose="020B0503020204020204" pitchFamily="34" charset="-122"/>
              <a:sym typeface="+mn-ea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buClrTx/>
              <a:buSzTx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Wiggler with 2T generates gamma-ray in the level of 100 MeV</a:t>
            </a:r>
          </a:p>
        </p:txBody>
      </p:sp>
      <p:sp>
        <p:nvSpPr>
          <p:cNvPr id="4" name="Rectangle 3"/>
          <p:cNvSpPr/>
          <p:nvPr/>
        </p:nvSpPr>
        <p:spPr>
          <a:xfrm>
            <a:off x="349140" y="1133883"/>
            <a:ext cx="13639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000" dirty="0"/>
              <a:t>SR sources: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7983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4914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Comparison with other x-ray source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19" name="picture" descr="descript"/>
          <p:cNvPicPr/>
          <p:nvPr/>
        </p:nvPicPr>
        <p:blipFill rotWithShape="1">
          <a:blip r:embed="rId3"/>
          <a:srcRect l="4015" t="5299" r="6323" b="5662"/>
          <a:stretch/>
        </p:blipFill>
        <p:spPr>
          <a:xfrm>
            <a:off x="2649471" y="2181421"/>
            <a:ext cx="6816080" cy="4238114"/>
          </a:xfrm>
          <a:prstGeom prst="rect">
            <a:avLst/>
          </a:prstGeom>
        </p:spPr>
      </p:pic>
      <p:sp>
        <p:nvSpPr>
          <p:cNvPr id="20" name="内容占位符 1"/>
          <p:cNvSpPr>
            <a:spLocks noGrp="1"/>
          </p:cNvSpPr>
          <p:nvPr>
            <p:ph idx="1"/>
          </p:nvPr>
        </p:nvSpPr>
        <p:spPr>
          <a:xfrm>
            <a:off x="330391" y="1237676"/>
            <a:ext cx="11454241" cy="905539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just">
              <a:lnSpc>
                <a:spcPct val="120000"/>
              </a:lnSpc>
              <a:spcAft>
                <a:spcPts val="600"/>
              </a:spcAft>
              <a:buClrTx/>
              <a:buSzTx/>
            </a:pPr>
            <a:r>
              <a:rPr lang="en-US" altLang="zh-CN" sz="1800" dirty="0">
                <a:latin typeface="微软雅黑" panose="020B0503020204020204" pitchFamily="34" charset="-122"/>
                <a:sym typeface="+mn-ea"/>
              </a:rPr>
              <a:t>Compare to the SSRF, HEPS in China, CEPC provides much wider energy range, higher intensity, and maximum photon energy 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541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821"/>
          <a:stretch/>
        </p:blipFill>
        <p:spPr>
          <a:xfrm>
            <a:off x="119336" y="1196752"/>
            <a:ext cx="11904503" cy="2880320"/>
          </a:xfrm>
          <a:prstGeom prst="rect">
            <a:avLst/>
          </a:prstGeom>
        </p:spPr>
      </p:pic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4914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Beam line arrangement and impact to collider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内容占位符 1"/>
          <p:cNvSpPr>
            <a:spLocks noGrp="1"/>
          </p:cNvSpPr>
          <p:nvPr>
            <p:ph idx="1"/>
          </p:nvPr>
        </p:nvSpPr>
        <p:spPr>
          <a:xfrm>
            <a:off x="238880" y="4221088"/>
            <a:ext cx="11735969" cy="1566881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buClrTx/>
              <a:buSzTx/>
            </a:pPr>
            <a:r>
              <a:rPr lang="en-US" altLang="zh-CN" sz="1800" dirty="0">
                <a:latin typeface="微软雅黑" panose="020B0503020204020204" pitchFamily="34" charset="-122"/>
                <a:sym typeface="+mn-ea"/>
              </a:rPr>
              <a:t>Since the bending magnets are original ones used in CEPC, they introduce no additional impacts.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ClrTx/>
              <a:buSzTx/>
            </a:pPr>
            <a:r>
              <a:rPr lang="en-US" altLang="zh-CN" sz="1800" dirty="0">
                <a:latin typeface="微软雅黑" panose="020B0503020204020204" pitchFamily="34" charset="-122"/>
                <a:sym typeface="+mn-ea"/>
              </a:rPr>
              <a:t>The short wiggler is installed in the lattice at the down stream of the on-axis injection region. Switching on the wiggler increases additional 1.3% beam energy loss, which is 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sym typeface="+mn-ea"/>
              </a:rPr>
              <a:t>acceptable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sym typeface="+mn-ea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sym typeface="+mn-ea"/>
              </a:rPr>
              <a:t>according to specific simulations.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596" y="5794602"/>
            <a:ext cx="5673925" cy="906016"/>
          </a:xfrm>
          <a:prstGeom prst="rect">
            <a:avLst/>
          </a:prstGeom>
        </p:spPr>
      </p:pic>
      <p:grpSp>
        <p:nvGrpSpPr>
          <p:cNvPr id="10" name="组合 7"/>
          <p:cNvGrpSpPr/>
          <p:nvPr/>
        </p:nvGrpSpPr>
        <p:grpSpPr>
          <a:xfrm>
            <a:off x="479376" y="1124744"/>
            <a:ext cx="5112568" cy="2856794"/>
            <a:chOff x="6611711" y="1164867"/>
            <a:chExt cx="5403308" cy="4632341"/>
          </a:xfrm>
        </p:grpSpPr>
        <p:pic>
          <p:nvPicPr>
            <p:cNvPr id="11" name="图片 16" descr="C:\Users\Yiwei\Desktop\CEPC及SPPC机器示意图-20230427\CEPC机器示意图-俯视-20230427-png.png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8" t="9651" r="14508" b="10286"/>
            <a:stretch/>
          </p:blipFill>
          <p:spPr bwMode="auto">
            <a:xfrm>
              <a:off x="6611711" y="1164867"/>
              <a:ext cx="5403308" cy="463234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文本框 6"/>
            <p:cNvSpPr txBox="1"/>
            <p:nvPr/>
          </p:nvSpPr>
          <p:spPr>
            <a:xfrm>
              <a:off x="6810356" y="1628702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SS4</a:t>
              </a:r>
              <a:endParaRPr lang="zh-CN" altLang="en-US" dirty="0"/>
            </a:p>
          </p:txBody>
        </p:sp>
        <p:sp>
          <p:nvSpPr>
            <p:cNvPr id="13" name="文本框 17"/>
            <p:cNvSpPr txBox="1"/>
            <p:nvPr/>
          </p:nvSpPr>
          <p:spPr>
            <a:xfrm>
              <a:off x="10701379" y="1686047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SS1</a:t>
              </a:r>
              <a:endParaRPr lang="zh-CN" altLang="en-US" dirty="0"/>
            </a:p>
          </p:txBody>
        </p:sp>
        <p:sp>
          <p:nvSpPr>
            <p:cNvPr id="14" name="文本框 18"/>
            <p:cNvSpPr txBox="1"/>
            <p:nvPr/>
          </p:nvSpPr>
          <p:spPr>
            <a:xfrm>
              <a:off x="10466991" y="5218706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SS2</a:t>
              </a:r>
              <a:endParaRPr lang="zh-CN" altLang="en-US" dirty="0"/>
            </a:p>
          </p:txBody>
        </p:sp>
        <p:sp>
          <p:nvSpPr>
            <p:cNvPr id="15" name="文本框 19"/>
            <p:cNvSpPr txBox="1"/>
            <p:nvPr/>
          </p:nvSpPr>
          <p:spPr>
            <a:xfrm>
              <a:off x="6812286" y="5125657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SS3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776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Mitigation measures to the SR effect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81" r="2013" b="2549"/>
          <a:stretch/>
        </p:blipFill>
        <p:spPr>
          <a:xfrm>
            <a:off x="191344" y="3162732"/>
            <a:ext cx="11307352" cy="34262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344" y="1196752"/>
            <a:ext cx="114601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The conventional measures to mitigate the beam energy loss due to SR is to </a:t>
            </a:r>
            <a:r>
              <a:rPr lang="en-US" altLang="zh-CN" sz="2400" b="1" dirty="0">
                <a:solidFill>
                  <a:srgbClr val="C00000"/>
                </a:solidFill>
              </a:rPr>
              <a:t>taper</a:t>
            </a:r>
            <a:r>
              <a:rPr lang="en-US" altLang="zh-CN" sz="2400" dirty="0"/>
              <a:t> the bending magnet field.</a:t>
            </a:r>
          </a:p>
          <a:p>
            <a:pPr marL="712788" indent="-266700"/>
            <a:r>
              <a:rPr lang="en-US" altLang="zh-CN" sz="2400" dirty="0"/>
              <a:t>• The closed orbit distortion is expected to be </a:t>
            </a:r>
            <a:r>
              <a:rPr lang="en-US" altLang="zh-CN" sz="2400" dirty="0">
                <a:solidFill>
                  <a:srgbClr val="C00000"/>
                </a:solidFill>
              </a:rPr>
              <a:t>15</a:t>
            </a:r>
            <a:r>
              <a:rPr lang="el-GR" altLang="zh-CN" sz="2400" dirty="0">
                <a:solidFill>
                  <a:srgbClr val="C00000"/>
                </a:solidFill>
              </a:rPr>
              <a:t>μ</a:t>
            </a:r>
            <a:r>
              <a:rPr lang="en-US" altLang="zh-CN" sz="2400" dirty="0">
                <a:solidFill>
                  <a:srgbClr val="C00000"/>
                </a:solidFill>
              </a:rPr>
              <a:t>m </a:t>
            </a:r>
            <a:r>
              <a:rPr lang="en-US" altLang="zh-CN" sz="2400" dirty="0"/>
              <a:t>at wiggler by applying bending magnet tapering.</a:t>
            </a:r>
          </a:p>
          <a:p>
            <a:pPr marL="712788" indent="-266700"/>
            <a:r>
              <a:rPr lang="en-US" altLang="zh-CN" sz="2400" dirty="0"/>
              <a:t>• The dynamic aperture w/ and w/o wiggler are almost the </a:t>
            </a:r>
            <a:r>
              <a:rPr lang="en-US" altLang="zh-CN" sz="2400" dirty="0">
                <a:solidFill>
                  <a:srgbClr val="C00000"/>
                </a:solidFill>
              </a:rPr>
              <a:t>same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7288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22502</TotalTime>
  <Words>1560</Words>
  <Application>Microsoft Office PowerPoint</Application>
  <PresentationFormat>宽屏</PresentationFormat>
  <Paragraphs>344</Paragraphs>
  <Slides>30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ArialMT</vt:lpstr>
      <vt:lpstr>等线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PowerPoint 演示文稿</vt:lpstr>
      <vt:lpstr>Content</vt:lpstr>
      <vt:lpstr>PowerPoint 演示文稿</vt:lpstr>
      <vt:lpstr>Gamma-ray SR facility: Laser Compton γ-ray sources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孟 才</cp:lastModifiedBy>
  <cp:revision>1986</cp:revision>
  <cp:lastPrinted>2022-11-06T05:19:21Z</cp:lastPrinted>
  <dcterms:created xsi:type="dcterms:W3CDTF">2012-09-04T11:33:36Z</dcterms:created>
  <dcterms:modified xsi:type="dcterms:W3CDTF">2023-10-24T01:54:33Z</dcterms:modified>
</cp:coreProperties>
</file>