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sdx" ContentType="application/vnd.ms-visio.drawing"/>
  <Default Extension="gif" ContentType="image/gif"/>
  <Default Extension="vml" ContentType="application/vnd.openxmlformats-officedocument.vmlDrawing"/>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32"/>
  </p:notesMasterIdLst>
  <p:sldIdLst>
    <p:sldId id="278" r:id="rId3"/>
    <p:sldId id="279" r:id="rId4"/>
    <p:sldId id="258" r:id="rId5"/>
    <p:sldId id="259" r:id="rId6"/>
    <p:sldId id="280" r:id="rId7"/>
    <p:sldId id="257" r:id="rId8"/>
    <p:sldId id="264" r:id="rId9"/>
    <p:sldId id="260" r:id="rId10"/>
    <p:sldId id="262" r:id="rId11"/>
    <p:sldId id="265" r:id="rId12"/>
    <p:sldId id="266" r:id="rId13"/>
    <p:sldId id="263" r:id="rId14"/>
    <p:sldId id="267" r:id="rId15"/>
    <p:sldId id="281" r:id="rId16"/>
    <p:sldId id="268" r:id="rId17"/>
    <p:sldId id="261" r:id="rId18"/>
    <p:sldId id="269" r:id="rId19"/>
    <p:sldId id="270" r:id="rId20"/>
    <p:sldId id="271" r:id="rId21"/>
    <p:sldId id="272" r:id="rId22"/>
    <p:sldId id="273" r:id="rId23"/>
    <p:sldId id="275" r:id="rId24"/>
    <p:sldId id="282" r:id="rId25"/>
    <p:sldId id="274" r:id="rId26"/>
    <p:sldId id="276" r:id="rId27"/>
    <p:sldId id="283" r:id="rId28"/>
    <p:sldId id="285" r:id="rId29"/>
    <p:sldId id="277" r:id="rId30"/>
    <p:sldId id="284" r:id="rId31"/>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6851" autoAdjust="0"/>
  </p:normalViewPr>
  <p:slideViewPr>
    <p:cSldViewPr snapToGrid="0">
      <p:cViewPr>
        <p:scale>
          <a:sx n="90" d="100"/>
          <a:sy n="90" d="100"/>
        </p:scale>
        <p:origin x="761" y="55"/>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heme" Target="theme/theme1.xml"/><Relationship Id="rId8" Type="http://schemas.openxmlformats.org/officeDocument/2006/relationships/slide" Target="slides/slide6.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59.emf"/><Relationship Id="rId1" Type="http://schemas.openxmlformats.org/officeDocument/2006/relationships/image" Target="../media/image58.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811D902-9A14-4DA0-B6FA-86816330271E}" type="datetimeFigureOut">
              <a:rPr lang="zh-CN" altLang="en-US" smtClean="0"/>
              <a:t>2023/10/23</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2CC439A-ABD7-4E8F-B92E-49CB6EF6DA31}" type="slidenum">
              <a:rPr lang="zh-CN" altLang="en-US" smtClean="0"/>
              <a:t>‹#›</a:t>
            </a:fld>
            <a:endParaRPr lang="zh-CN" altLang="en-US"/>
          </a:p>
        </p:txBody>
      </p:sp>
    </p:spTree>
    <p:extLst>
      <p:ext uri="{BB962C8B-B14F-4D97-AF65-F5344CB8AC3E}">
        <p14:creationId xmlns:p14="http://schemas.microsoft.com/office/powerpoint/2010/main" val="24320535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I’m </a:t>
            </a:r>
            <a:r>
              <a:rPr lang="en-US" altLang="zh-CN" dirty="0" err="1"/>
              <a:t>LiZJ</a:t>
            </a:r>
            <a:r>
              <a:rPr lang="en-US" altLang="zh-CN" dirty="0"/>
              <a:t>, come from IHEP, CAS, China. It’s a pleasure to be here, to talk about the SR detector technique and application.  </a:t>
            </a:r>
          </a:p>
          <a:p>
            <a:r>
              <a:rPr lang="en-US" altLang="zh-CN" dirty="0"/>
              <a:t>Thank you for your coming to listen my talk. Today, I  will give you a brief introduction about the Development of SR detector in IHEP. If you have any question, please do not hesitated to interrupt me. Any questions will be welcome, I will tell you what I know about. </a:t>
            </a:r>
            <a:endParaRPr lang="zh-CN" altLang="en-US" dirty="0"/>
          </a:p>
        </p:txBody>
      </p:sp>
      <p:sp>
        <p:nvSpPr>
          <p:cNvPr id="4" name="灯片编号占位符 3"/>
          <p:cNvSpPr>
            <a:spLocks noGrp="1"/>
          </p:cNvSpPr>
          <p:nvPr>
            <p:ph type="sldNum" sz="quarter" idx="5"/>
          </p:nvPr>
        </p:nvSpPr>
        <p:spPr/>
        <p:txBody>
          <a:bodyPr/>
          <a:lstStyle/>
          <a:p>
            <a:fld id="{A2CC439A-ABD7-4E8F-B92E-49CB6EF6DA31}" type="slidenum">
              <a:rPr lang="zh-CN" altLang="en-US" smtClean="0"/>
              <a:t>1</a:t>
            </a:fld>
            <a:endParaRPr lang="zh-CN" altLang="en-US"/>
          </a:p>
        </p:txBody>
      </p:sp>
    </p:spTree>
    <p:extLst>
      <p:ext uri="{BB962C8B-B14F-4D97-AF65-F5344CB8AC3E}">
        <p14:creationId xmlns:p14="http://schemas.microsoft.com/office/powerpoint/2010/main" val="1475130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A2CC439A-ABD7-4E8F-B92E-49CB6EF6DA31}" type="slidenum">
              <a:rPr lang="zh-CN" altLang="en-US" smtClean="0"/>
              <a:t>19</a:t>
            </a:fld>
            <a:endParaRPr lang="zh-CN" altLang="en-US"/>
          </a:p>
        </p:txBody>
      </p:sp>
    </p:spTree>
    <p:extLst>
      <p:ext uri="{BB962C8B-B14F-4D97-AF65-F5344CB8AC3E}">
        <p14:creationId xmlns:p14="http://schemas.microsoft.com/office/powerpoint/2010/main" val="30309928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Silicon </a:t>
            </a:r>
            <a:r>
              <a:rPr lang="en-US" altLang="zh-CN" dirty="0" err="1"/>
              <a:t>driftdetector</a:t>
            </a:r>
            <a:r>
              <a:rPr lang="en-US" altLang="zh-CN" dirty="0"/>
              <a:t> (SDDs) are the energy dispersive detectors in SR experiments. </a:t>
            </a:r>
          </a:p>
          <a:p>
            <a:r>
              <a:rPr lang="en-US" altLang="zh-CN" dirty="0"/>
              <a:t>A brief introduction about the SDD and diamond detector.</a:t>
            </a:r>
            <a:endParaRPr lang="zh-CN" altLang="en-US" dirty="0"/>
          </a:p>
        </p:txBody>
      </p:sp>
      <p:sp>
        <p:nvSpPr>
          <p:cNvPr id="4" name="灯片编号占位符 3"/>
          <p:cNvSpPr>
            <a:spLocks noGrp="1"/>
          </p:cNvSpPr>
          <p:nvPr>
            <p:ph type="sldNum" sz="quarter" idx="5"/>
          </p:nvPr>
        </p:nvSpPr>
        <p:spPr/>
        <p:txBody>
          <a:bodyPr/>
          <a:lstStyle/>
          <a:p>
            <a:fld id="{A2CC439A-ABD7-4E8F-B92E-49CB6EF6DA31}" type="slidenum">
              <a:rPr lang="zh-CN" altLang="en-US" smtClean="0"/>
              <a:t>22</a:t>
            </a:fld>
            <a:endParaRPr lang="zh-CN" altLang="en-US"/>
          </a:p>
        </p:txBody>
      </p:sp>
    </p:spTree>
    <p:extLst>
      <p:ext uri="{BB962C8B-B14F-4D97-AF65-F5344CB8AC3E}">
        <p14:creationId xmlns:p14="http://schemas.microsoft.com/office/powerpoint/2010/main" val="34222407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A2CC439A-ABD7-4E8F-B92E-49CB6EF6DA31}" type="slidenum">
              <a:rPr lang="zh-CN" altLang="en-US" smtClean="0"/>
              <a:t>27</a:t>
            </a:fld>
            <a:endParaRPr lang="zh-CN" altLang="en-US"/>
          </a:p>
        </p:txBody>
      </p:sp>
    </p:spTree>
    <p:extLst>
      <p:ext uri="{BB962C8B-B14F-4D97-AF65-F5344CB8AC3E}">
        <p14:creationId xmlns:p14="http://schemas.microsoft.com/office/powerpoint/2010/main" val="10784310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There are many ideals of SR detector from the High Energy Physics , we hope working with the CEPC to get the inspiration</a:t>
            </a:r>
          </a:p>
        </p:txBody>
      </p:sp>
      <p:sp>
        <p:nvSpPr>
          <p:cNvPr id="4" name="灯片编号占位符 3"/>
          <p:cNvSpPr>
            <a:spLocks noGrp="1"/>
          </p:cNvSpPr>
          <p:nvPr>
            <p:ph type="sldNum" sz="quarter" idx="5"/>
          </p:nvPr>
        </p:nvSpPr>
        <p:spPr/>
        <p:txBody>
          <a:bodyPr/>
          <a:lstStyle/>
          <a:p>
            <a:fld id="{A2CC439A-ABD7-4E8F-B92E-49CB6EF6DA31}" type="slidenum">
              <a:rPr lang="zh-CN" altLang="en-US" smtClean="0"/>
              <a:t>28</a:t>
            </a:fld>
            <a:endParaRPr lang="zh-CN" altLang="en-US"/>
          </a:p>
        </p:txBody>
      </p:sp>
    </p:spTree>
    <p:extLst>
      <p:ext uri="{BB962C8B-B14F-4D97-AF65-F5344CB8AC3E}">
        <p14:creationId xmlns:p14="http://schemas.microsoft.com/office/powerpoint/2010/main" val="28609074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A2CC439A-ABD7-4E8F-B92E-49CB6EF6DA31}" type="slidenum">
              <a:rPr lang="zh-CN" altLang="en-US" smtClean="0"/>
              <a:t>29</a:t>
            </a:fld>
            <a:endParaRPr lang="zh-CN" altLang="en-US"/>
          </a:p>
        </p:txBody>
      </p:sp>
    </p:spTree>
    <p:extLst>
      <p:ext uri="{BB962C8B-B14F-4D97-AF65-F5344CB8AC3E}">
        <p14:creationId xmlns:p14="http://schemas.microsoft.com/office/powerpoint/2010/main" val="8246201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This report includes six parts. First of all, I’ll give you a short introduction about HEPS project, a new SR facility , will be built in Beijing this year.</a:t>
            </a:r>
          </a:p>
          <a:p>
            <a:r>
              <a:rPr lang="en-US" altLang="zh-CN" dirty="0"/>
              <a:t>Then, I ‘ll show you some results of our detectors. Including HPAD, APD,SDD and diamond detector, our group has developed. Some detectors have came into engineering phase, some detectors are on the way. </a:t>
            </a:r>
          </a:p>
          <a:p>
            <a:r>
              <a:rPr lang="en-US" altLang="zh-CN" dirty="0"/>
              <a:t>The last, the summary will be given for the SR detectors.</a:t>
            </a:r>
          </a:p>
        </p:txBody>
      </p:sp>
      <p:sp>
        <p:nvSpPr>
          <p:cNvPr id="4" name="灯片编号占位符 3"/>
          <p:cNvSpPr>
            <a:spLocks noGrp="1"/>
          </p:cNvSpPr>
          <p:nvPr>
            <p:ph type="sldNum" sz="quarter" idx="5"/>
          </p:nvPr>
        </p:nvSpPr>
        <p:spPr/>
        <p:txBody>
          <a:bodyPr/>
          <a:lstStyle/>
          <a:p>
            <a:fld id="{A2CC439A-ABD7-4E8F-B92E-49CB6EF6DA31}" type="slidenum">
              <a:rPr lang="zh-CN" altLang="en-US" smtClean="0"/>
              <a:t>2</a:t>
            </a:fld>
            <a:endParaRPr lang="zh-CN" altLang="en-US"/>
          </a:p>
        </p:txBody>
      </p:sp>
    </p:spTree>
    <p:extLst>
      <p:ext uri="{BB962C8B-B14F-4D97-AF65-F5344CB8AC3E}">
        <p14:creationId xmlns:p14="http://schemas.microsoft.com/office/powerpoint/2010/main" val="9253359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Current SR light source in china are all in the mid and low energy regions. There are a large gap between the domestic and international science and technology communities in terms of light sources with photon energy higher than 40keV. With the development of the economy and science in china, more and more users need a new light source </a:t>
            </a:r>
            <a:r>
              <a:rPr lang="zh-CN" altLang="en-US" dirty="0"/>
              <a:t> </a:t>
            </a:r>
            <a:r>
              <a:rPr lang="en-US" altLang="zh-CN" dirty="0"/>
              <a:t>to</a:t>
            </a:r>
            <a:r>
              <a:rPr lang="zh-CN" altLang="en-US" dirty="0"/>
              <a:t> </a:t>
            </a:r>
            <a:r>
              <a:rPr lang="en-US" altLang="zh-CN" dirty="0"/>
              <a:t>do</a:t>
            </a:r>
            <a:r>
              <a:rPr lang="zh-CN" altLang="en-US" dirty="0"/>
              <a:t> </a:t>
            </a:r>
            <a:r>
              <a:rPr lang="en-US" altLang="zh-CN" dirty="0"/>
              <a:t>researches. Although the shanghai SR facility started operation in 2009. there are a large number users in and near Beijing, which led to calls for  a high energy photon source for multidisciplinary research in northern China.</a:t>
            </a:r>
            <a:endParaRPr lang="zh-CN" altLang="en-US" dirty="0"/>
          </a:p>
        </p:txBody>
      </p:sp>
      <p:sp>
        <p:nvSpPr>
          <p:cNvPr id="4" name="灯片编号占位符 3"/>
          <p:cNvSpPr>
            <a:spLocks noGrp="1"/>
          </p:cNvSpPr>
          <p:nvPr>
            <p:ph type="sldNum" sz="quarter" idx="5"/>
          </p:nvPr>
        </p:nvSpPr>
        <p:spPr/>
        <p:txBody>
          <a:bodyPr/>
          <a:lstStyle/>
          <a:p>
            <a:fld id="{A2CC439A-ABD7-4E8F-B92E-49CB6EF6DA31}" type="slidenum">
              <a:rPr lang="zh-CN" altLang="en-US" smtClean="0"/>
              <a:t>3</a:t>
            </a:fld>
            <a:endParaRPr lang="zh-CN" altLang="en-US"/>
          </a:p>
        </p:txBody>
      </p:sp>
    </p:spTree>
    <p:extLst>
      <p:ext uri="{BB962C8B-B14F-4D97-AF65-F5344CB8AC3E}">
        <p14:creationId xmlns:p14="http://schemas.microsoft.com/office/powerpoint/2010/main" val="13232385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Proposed in 2008, the HEPS, an ultra-low emittance ring-based SR light source with a beam energy of 6GeV, was included as one of the large research infrastructure projects in China’s 13</a:t>
            </a:r>
            <a:r>
              <a:rPr lang="en-US" altLang="zh-CN" baseline="30000" dirty="0"/>
              <a:t>th</a:t>
            </a:r>
            <a:r>
              <a:rPr lang="en-US" altLang="zh-CN" dirty="0"/>
              <a:t> National Five-Year Plan. </a:t>
            </a:r>
          </a:p>
          <a:p>
            <a:r>
              <a:rPr lang="en-US" altLang="zh-CN" dirty="0"/>
              <a:t>The main parameters of HEPS are in the table.</a:t>
            </a:r>
          </a:p>
          <a:p>
            <a:endParaRPr lang="zh-CN" altLang="en-US" dirty="0"/>
          </a:p>
        </p:txBody>
      </p:sp>
      <p:sp>
        <p:nvSpPr>
          <p:cNvPr id="4" name="灯片编号占位符 3"/>
          <p:cNvSpPr>
            <a:spLocks noGrp="1"/>
          </p:cNvSpPr>
          <p:nvPr>
            <p:ph type="sldNum" sz="quarter" idx="5"/>
          </p:nvPr>
        </p:nvSpPr>
        <p:spPr/>
        <p:txBody>
          <a:bodyPr/>
          <a:lstStyle/>
          <a:p>
            <a:fld id="{A2CC439A-ABD7-4E8F-B92E-49CB6EF6DA31}" type="slidenum">
              <a:rPr lang="zh-CN" altLang="en-US" smtClean="0"/>
              <a:t>4</a:t>
            </a:fld>
            <a:endParaRPr lang="zh-CN" altLang="en-US"/>
          </a:p>
        </p:txBody>
      </p:sp>
    </p:spTree>
    <p:extLst>
      <p:ext uri="{BB962C8B-B14F-4D97-AF65-F5344CB8AC3E}">
        <p14:creationId xmlns:p14="http://schemas.microsoft.com/office/powerpoint/2010/main" val="27003855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HEPS will be built in </a:t>
            </a:r>
            <a:r>
              <a:rPr lang="en-US" altLang="zh-CN" dirty="0" err="1"/>
              <a:t>Huairou</a:t>
            </a:r>
            <a:r>
              <a:rPr lang="en-US" altLang="zh-CN" dirty="0"/>
              <a:t> District in suburban Beijing, as one of the core facilities in </a:t>
            </a:r>
            <a:r>
              <a:rPr lang="en-US" altLang="zh-CN" dirty="0" err="1"/>
              <a:t>Huairou</a:t>
            </a:r>
            <a:r>
              <a:rPr lang="en-US" altLang="zh-CN" dirty="0"/>
              <a:t> Science City.</a:t>
            </a:r>
          </a:p>
          <a:p>
            <a:r>
              <a:rPr lang="en-US" altLang="zh-CN" dirty="0"/>
              <a:t>The distance from HEPS to Beijing downtown is about 50km. </a:t>
            </a:r>
          </a:p>
          <a:p>
            <a:r>
              <a:rPr lang="en-US" altLang="zh-CN" dirty="0"/>
              <a:t>In order to solve the key technology of the new SR source, the government have invested a R&amp;D center named Platform of Advanced Photon Source Technology R&amp;D (PAPS). The PAPS have </a:t>
            </a:r>
            <a:r>
              <a:rPr lang="en-US" altLang="zh-CN" dirty="0" err="1"/>
              <a:t>benn</a:t>
            </a:r>
            <a:r>
              <a:rPr lang="en-US" altLang="zh-CN" dirty="0"/>
              <a:t> done in 2021.</a:t>
            </a:r>
          </a:p>
          <a:p>
            <a:r>
              <a:rPr lang="en-US" altLang="zh-CN" dirty="0"/>
              <a:t>We have built some labs for the detector R&amp;D. </a:t>
            </a:r>
          </a:p>
          <a:p>
            <a:endParaRPr lang="en-US" altLang="zh-CN" dirty="0"/>
          </a:p>
          <a:p>
            <a:r>
              <a:rPr lang="en-US" altLang="zh-CN" dirty="0"/>
              <a:t>All above is the introduction of HEPS, a new light source in China.</a:t>
            </a:r>
          </a:p>
          <a:p>
            <a:endParaRPr lang="zh-CN" altLang="en-US" dirty="0"/>
          </a:p>
        </p:txBody>
      </p:sp>
      <p:sp>
        <p:nvSpPr>
          <p:cNvPr id="4" name="灯片编号占位符 3"/>
          <p:cNvSpPr>
            <a:spLocks noGrp="1"/>
          </p:cNvSpPr>
          <p:nvPr>
            <p:ph type="sldNum" sz="quarter" idx="5"/>
          </p:nvPr>
        </p:nvSpPr>
        <p:spPr/>
        <p:txBody>
          <a:bodyPr/>
          <a:lstStyle/>
          <a:p>
            <a:fld id="{A2CC439A-ABD7-4E8F-B92E-49CB6EF6DA31}" type="slidenum">
              <a:rPr lang="zh-CN" altLang="en-US" smtClean="0"/>
              <a:t>6</a:t>
            </a:fld>
            <a:endParaRPr lang="zh-CN" altLang="en-US"/>
          </a:p>
        </p:txBody>
      </p:sp>
    </p:spTree>
    <p:extLst>
      <p:ext uri="{BB962C8B-B14F-4D97-AF65-F5344CB8AC3E}">
        <p14:creationId xmlns:p14="http://schemas.microsoft.com/office/powerpoint/2010/main" val="34723227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X-ray detectors are key components of experimental stations. Detector requirements are strongly dependent on the experimental technique and on the specific application setup.</a:t>
            </a:r>
          </a:p>
          <a:p>
            <a:r>
              <a:rPr lang="en-US" altLang="zh-CN" dirty="0"/>
              <a:t>In almost all the SR experiment, what we would like to know about the X-ray are intensity, energy, position, arrival time and the polarization.</a:t>
            </a:r>
          </a:p>
          <a:p>
            <a:r>
              <a:rPr lang="en-US" altLang="zh-CN" dirty="0"/>
              <a:t>So the detector should be record the information of what we like to know.</a:t>
            </a:r>
          </a:p>
          <a:p>
            <a:r>
              <a:rPr lang="en-US" altLang="zh-CN" dirty="0"/>
              <a:t>You know, the detector technology seriously restricts the development of SR. We have the best accelerator, the better X-ray optical system and beamlines. But we do not have the advanced detector to maximize the SR performance.</a:t>
            </a:r>
            <a:endParaRPr lang="zh-CN" altLang="en-US" dirty="0"/>
          </a:p>
        </p:txBody>
      </p:sp>
      <p:sp>
        <p:nvSpPr>
          <p:cNvPr id="4" name="灯片编号占位符 3"/>
          <p:cNvSpPr>
            <a:spLocks noGrp="1"/>
          </p:cNvSpPr>
          <p:nvPr>
            <p:ph type="sldNum" sz="quarter" idx="5"/>
          </p:nvPr>
        </p:nvSpPr>
        <p:spPr/>
        <p:txBody>
          <a:bodyPr/>
          <a:lstStyle/>
          <a:p>
            <a:fld id="{A2CC439A-ABD7-4E8F-B92E-49CB6EF6DA31}" type="slidenum">
              <a:rPr lang="zh-CN" altLang="en-US" smtClean="0"/>
              <a:t>7</a:t>
            </a:fld>
            <a:endParaRPr lang="zh-CN" altLang="en-US"/>
          </a:p>
        </p:txBody>
      </p:sp>
    </p:spTree>
    <p:extLst>
      <p:ext uri="{BB962C8B-B14F-4D97-AF65-F5344CB8AC3E}">
        <p14:creationId xmlns:p14="http://schemas.microsoft.com/office/powerpoint/2010/main" val="32256040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In IHEP, the detector group specially for SR application had been set up since 2012. although it is a little late. but </a:t>
            </a:r>
            <a:r>
              <a:rPr lang="en-US" altLang="zh-CN" sz="1200" b="0" i="0" kern="1200" dirty="0">
                <a:solidFill>
                  <a:schemeClr val="tx1"/>
                </a:solidFill>
                <a:effectLst/>
                <a:latin typeface="+mn-lt"/>
                <a:ea typeface="+mn-ea"/>
                <a:cs typeface="+mn-cs"/>
              </a:rPr>
              <a:t>Never too old to learn, never too late to turn.</a:t>
            </a:r>
            <a:endParaRPr lang="en-US" altLang="zh-CN" dirty="0"/>
          </a:p>
          <a:p>
            <a:r>
              <a:rPr lang="en-US" altLang="zh-CN" dirty="0"/>
              <a:t>During these years, we have done some researches and developments of the detector. </a:t>
            </a:r>
          </a:p>
          <a:p>
            <a:endParaRPr lang="en-US" altLang="zh-CN" dirty="0"/>
          </a:p>
          <a:p>
            <a:r>
              <a:rPr lang="en-US" altLang="zh-CN" dirty="0"/>
              <a:t>I’ll show your some results of these detectors we have done now.</a:t>
            </a:r>
            <a:endParaRPr lang="zh-CN" altLang="en-US" dirty="0"/>
          </a:p>
        </p:txBody>
      </p:sp>
      <p:sp>
        <p:nvSpPr>
          <p:cNvPr id="4" name="灯片编号占位符 3"/>
          <p:cNvSpPr>
            <a:spLocks noGrp="1"/>
          </p:cNvSpPr>
          <p:nvPr>
            <p:ph type="sldNum" sz="quarter" idx="5"/>
          </p:nvPr>
        </p:nvSpPr>
        <p:spPr/>
        <p:txBody>
          <a:bodyPr/>
          <a:lstStyle/>
          <a:p>
            <a:fld id="{A2CC439A-ABD7-4E8F-B92E-49CB6EF6DA31}" type="slidenum">
              <a:rPr lang="zh-CN" altLang="en-US" smtClean="0"/>
              <a:t>8</a:t>
            </a:fld>
            <a:endParaRPr lang="zh-CN" altLang="en-US"/>
          </a:p>
        </p:txBody>
      </p:sp>
    </p:spTree>
    <p:extLst>
      <p:ext uri="{BB962C8B-B14F-4D97-AF65-F5344CB8AC3E}">
        <p14:creationId xmlns:p14="http://schemas.microsoft.com/office/powerpoint/2010/main" val="27050774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A2CC439A-ABD7-4E8F-B92E-49CB6EF6DA31}" type="slidenum">
              <a:rPr lang="zh-CN" altLang="en-US" smtClean="0"/>
              <a:t>9</a:t>
            </a:fld>
            <a:endParaRPr lang="zh-CN" altLang="en-US"/>
          </a:p>
        </p:txBody>
      </p:sp>
    </p:spTree>
    <p:extLst>
      <p:ext uri="{BB962C8B-B14F-4D97-AF65-F5344CB8AC3E}">
        <p14:creationId xmlns:p14="http://schemas.microsoft.com/office/powerpoint/2010/main" val="9668334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1" i="0" kern="1200" dirty="0">
                <a:solidFill>
                  <a:schemeClr val="tx1"/>
                </a:solidFill>
                <a:effectLst/>
                <a:latin typeface="+mn-lt"/>
                <a:ea typeface="+mn-ea"/>
                <a:cs typeface="+mn-cs"/>
              </a:rPr>
              <a:t>avalanche photon diode</a:t>
            </a:r>
          </a:p>
          <a:p>
            <a:endParaRPr lang="zh-CN" altLang="en-US" dirty="0"/>
          </a:p>
        </p:txBody>
      </p:sp>
      <p:sp>
        <p:nvSpPr>
          <p:cNvPr id="4" name="灯片编号占位符 3"/>
          <p:cNvSpPr>
            <a:spLocks noGrp="1"/>
          </p:cNvSpPr>
          <p:nvPr>
            <p:ph type="sldNum" sz="quarter" idx="5"/>
          </p:nvPr>
        </p:nvSpPr>
        <p:spPr/>
        <p:txBody>
          <a:bodyPr/>
          <a:lstStyle/>
          <a:p>
            <a:fld id="{A2CC439A-ABD7-4E8F-B92E-49CB6EF6DA31}" type="slidenum">
              <a:rPr lang="zh-CN" altLang="en-US" smtClean="0"/>
              <a:t>16</a:t>
            </a:fld>
            <a:endParaRPr lang="zh-CN" altLang="en-US"/>
          </a:p>
        </p:txBody>
      </p:sp>
    </p:spTree>
    <p:extLst>
      <p:ext uri="{BB962C8B-B14F-4D97-AF65-F5344CB8AC3E}">
        <p14:creationId xmlns:p14="http://schemas.microsoft.com/office/powerpoint/2010/main" val="5672511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B698C23-1CE5-4A1E-ADF6-7F7529D96679}"/>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D8476F2F-DC2C-4A62-8921-3BB2E6BE949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56760B7B-A42A-4CB7-BCF5-04F7ACB975D1}"/>
              </a:ext>
            </a:extLst>
          </p:cNvPr>
          <p:cNvSpPr>
            <a:spLocks noGrp="1"/>
          </p:cNvSpPr>
          <p:nvPr>
            <p:ph type="dt" sz="half" idx="10"/>
          </p:nvPr>
        </p:nvSpPr>
        <p:spPr/>
        <p:txBody>
          <a:bodyPr/>
          <a:lstStyle/>
          <a:p>
            <a:fld id="{1E52CE00-7FF6-41CA-BA86-51D224A5CC6F}" type="datetimeFigureOut">
              <a:rPr lang="zh-CN" altLang="en-US" smtClean="0"/>
              <a:t>2023/10/23</a:t>
            </a:fld>
            <a:endParaRPr lang="zh-CN" altLang="en-US"/>
          </a:p>
        </p:txBody>
      </p:sp>
      <p:sp>
        <p:nvSpPr>
          <p:cNvPr id="5" name="页脚占位符 4">
            <a:extLst>
              <a:ext uri="{FF2B5EF4-FFF2-40B4-BE49-F238E27FC236}">
                <a16:creationId xmlns:a16="http://schemas.microsoft.com/office/drawing/2014/main" id="{756B5281-D20E-4732-B74C-A5B58C1AD86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766F9B3-04FD-4069-BC10-BF865022A861}"/>
              </a:ext>
            </a:extLst>
          </p:cNvPr>
          <p:cNvSpPr>
            <a:spLocks noGrp="1"/>
          </p:cNvSpPr>
          <p:nvPr>
            <p:ph type="sldNum" sz="quarter" idx="12"/>
          </p:nvPr>
        </p:nvSpPr>
        <p:spPr/>
        <p:txBody>
          <a:bodyPr/>
          <a:lstStyle/>
          <a:p>
            <a:fld id="{B70E2B29-4AE9-473D-89A1-DFA2A3598551}" type="slidenum">
              <a:rPr lang="zh-CN" altLang="en-US" smtClean="0"/>
              <a:t>‹#›</a:t>
            </a:fld>
            <a:endParaRPr lang="zh-CN" altLang="en-US"/>
          </a:p>
        </p:txBody>
      </p:sp>
    </p:spTree>
    <p:extLst>
      <p:ext uri="{BB962C8B-B14F-4D97-AF65-F5344CB8AC3E}">
        <p14:creationId xmlns:p14="http://schemas.microsoft.com/office/powerpoint/2010/main" val="41648482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36D6516-BEC2-4E4C-B36B-F7984FE6F033}"/>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F8277A0E-3FF0-4A83-8DF8-8756E169461A}"/>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98C15B2E-FA13-4164-8002-91DB886855DC}"/>
              </a:ext>
            </a:extLst>
          </p:cNvPr>
          <p:cNvSpPr>
            <a:spLocks noGrp="1"/>
          </p:cNvSpPr>
          <p:nvPr>
            <p:ph type="dt" sz="half" idx="10"/>
          </p:nvPr>
        </p:nvSpPr>
        <p:spPr/>
        <p:txBody>
          <a:bodyPr/>
          <a:lstStyle/>
          <a:p>
            <a:fld id="{1E52CE00-7FF6-41CA-BA86-51D224A5CC6F}" type="datetimeFigureOut">
              <a:rPr lang="zh-CN" altLang="en-US" smtClean="0"/>
              <a:t>2023/10/23</a:t>
            </a:fld>
            <a:endParaRPr lang="zh-CN" altLang="en-US"/>
          </a:p>
        </p:txBody>
      </p:sp>
      <p:sp>
        <p:nvSpPr>
          <p:cNvPr id="5" name="页脚占位符 4">
            <a:extLst>
              <a:ext uri="{FF2B5EF4-FFF2-40B4-BE49-F238E27FC236}">
                <a16:creationId xmlns:a16="http://schemas.microsoft.com/office/drawing/2014/main" id="{2BE35072-E0F2-4D45-B80A-CA30AF04FEF6}"/>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6B9BBD1B-3344-41FF-B0DA-201C73E3F66A}"/>
              </a:ext>
            </a:extLst>
          </p:cNvPr>
          <p:cNvSpPr>
            <a:spLocks noGrp="1"/>
          </p:cNvSpPr>
          <p:nvPr>
            <p:ph type="sldNum" sz="quarter" idx="12"/>
          </p:nvPr>
        </p:nvSpPr>
        <p:spPr/>
        <p:txBody>
          <a:bodyPr/>
          <a:lstStyle/>
          <a:p>
            <a:fld id="{B70E2B29-4AE9-473D-89A1-DFA2A3598551}" type="slidenum">
              <a:rPr lang="zh-CN" altLang="en-US" smtClean="0"/>
              <a:t>‹#›</a:t>
            </a:fld>
            <a:endParaRPr lang="zh-CN" altLang="en-US"/>
          </a:p>
        </p:txBody>
      </p:sp>
    </p:spTree>
    <p:extLst>
      <p:ext uri="{BB962C8B-B14F-4D97-AF65-F5344CB8AC3E}">
        <p14:creationId xmlns:p14="http://schemas.microsoft.com/office/powerpoint/2010/main" val="20671430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77B51870-FB26-47CE-B64A-5EAAD6330B6B}"/>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A93F77D7-EAD4-4A0B-A8E1-E62C0DFC4713}"/>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BDE94ED9-4B3C-4BE6-8A3A-624FD613D9E3}"/>
              </a:ext>
            </a:extLst>
          </p:cNvPr>
          <p:cNvSpPr>
            <a:spLocks noGrp="1"/>
          </p:cNvSpPr>
          <p:nvPr>
            <p:ph type="dt" sz="half" idx="10"/>
          </p:nvPr>
        </p:nvSpPr>
        <p:spPr/>
        <p:txBody>
          <a:bodyPr/>
          <a:lstStyle/>
          <a:p>
            <a:fld id="{1E52CE00-7FF6-41CA-BA86-51D224A5CC6F}" type="datetimeFigureOut">
              <a:rPr lang="zh-CN" altLang="en-US" smtClean="0"/>
              <a:t>2023/10/23</a:t>
            </a:fld>
            <a:endParaRPr lang="zh-CN" altLang="en-US"/>
          </a:p>
        </p:txBody>
      </p:sp>
      <p:sp>
        <p:nvSpPr>
          <p:cNvPr id="5" name="页脚占位符 4">
            <a:extLst>
              <a:ext uri="{FF2B5EF4-FFF2-40B4-BE49-F238E27FC236}">
                <a16:creationId xmlns:a16="http://schemas.microsoft.com/office/drawing/2014/main" id="{31337699-2B36-43A1-924D-FAE5039A1E8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293FC38-A8FD-4390-B1B8-4531CE297057}"/>
              </a:ext>
            </a:extLst>
          </p:cNvPr>
          <p:cNvSpPr>
            <a:spLocks noGrp="1"/>
          </p:cNvSpPr>
          <p:nvPr>
            <p:ph type="sldNum" sz="quarter" idx="12"/>
          </p:nvPr>
        </p:nvSpPr>
        <p:spPr/>
        <p:txBody>
          <a:bodyPr/>
          <a:lstStyle/>
          <a:p>
            <a:fld id="{B70E2B29-4AE9-473D-89A1-DFA2A3598551}" type="slidenum">
              <a:rPr lang="zh-CN" altLang="en-US" smtClean="0"/>
              <a:t>‹#›</a:t>
            </a:fld>
            <a:endParaRPr lang="zh-CN" altLang="en-US"/>
          </a:p>
        </p:txBody>
      </p:sp>
    </p:spTree>
    <p:extLst>
      <p:ext uri="{BB962C8B-B14F-4D97-AF65-F5344CB8AC3E}">
        <p14:creationId xmlns:p14="http://schemas.microsoft.com/office/powerpoint/2010/main" val="10421173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grpSp>
        <p:nvGrpSpPr>
          <p:cNvPr id="5" name="组合 7"/>
          <p:cNvGrpSpPr>
            <a:grpSpLocks/>
          </p:cNvGrpSpPr>
          <p:nvPr/>
        </p:nvGrpSpPr>
        <p:grpSpPr bwMode="auto">
          <a:xfrm>
            <a:off x="10583303" y="59612"/>
            <a:ext cx="1540993" cy="1223066"/>
            <a:chOff x="9021170" y="4910171"/>
            <a:chExt cx="3084394" cy="3177969"/>
          </a:xfrm>
        </p:grpSpPr>
        <p:pic>
          <p:nvPicPr>
            <p:cNvPr id="6" name="图片 8"/>
            <p:cNvPicPr>
              <a:picLocks noChangeAspect="1"/>
            </p:cNvPicPr>
            <p:nvPr/>
          </p:nvPicPr>
          <p:blipFill>
            <a:blip r:embed="rId2" cstate="print">
              <a:extLst>
                <a:ext uri="{28A0092B-C50C-407E-A947-70E740481C1C}">
                  <a14:useLocalDpi xmlns:a14="http://schemas.microsoft.com/office/drawing/2010/main" val="0"/>
                </a:ext>
              </a:extLst>
            </a:blip>
            <a:srcRect l="35143" r="34193" b="51509"/>
            <a:stretch>
              <a:fillRect/>
            </a:stretch>
          </p:blipFill>
          <p:spPr bwMode="auto">
            <a:xfrm>
              <a:off x="9021170" y="4910171"/>
              <a:ext cx="3084394" cy="1925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文本框 6"/>
            <p:cNvSpPr txBox="1"/>
            <p:nvPr/>
          </p:nvSpPr>
          <p:spPr>
            <a:xfrm>
              <a:off x="9731166" y="7048509"/>
              <a:ext cx="2170220" cy="1039631"/>
            </a:xfrm>
            <a:prstGeom prst="rect">
              <a:avLst/>
            </a:prstGeom>
            <a:noFill/>
          </p:spPr>
          <p:txBody>
            <a:bodyPr>
              <a:spAutoFit/>
            </a:bodyPr>
            <a:lstStyle/>
            <a:p>
              <a:pPr eaLnBrk="1" fontAlgn="auto" hangingPunct="1">
                <a:spcBef>
                  <a:spcPts val="0"/>
                </a:spcBef>
                <a:spcAft>
                  <a:spcPts val="0"/>
                </a:spcAft>
                <a:defRPr/>
              </a:pPr>
              <a:r>
                <a:rPr lang="en-US" altLang="zh-CN" sz="2000" b="1" i="0" dirty="0">
                  <a:solidFill>
                    <a:srgbClr val="C00000"/>
                  </a:solidFill>
                  <a:effectLst/>
                  <a:latin typeface="Lucida Handwriting" panose="03010101010101010101" pitchFamily="66" charset="0"/>
                  <a:ea typeface="华文彩云" panose="02010800040101010101" pitchFamily="2" charset="-122"/>
                </a:rPr>
                <a:t>HEPS</a:t>
              </a:r>
              <a:endParaRPr lang="zh-CN" altLang="en-US" sz="2000" b="1" i="0" dirty="0">
                <a:solidFill>
                  <a:srgbClr val="C00000"/>
                </a:solidFill>
                <a:effectLst/>
                <a:latin typeface="Lucida Handwriting" panose="03010101010101010101" pitchFamily="66" charset="0"/>
                <a:ea typeface="华文彩云" panose="02010800040101010101" pitchFamily="2" charset="-122"/>
              </a:endParaRPr>
            </a:p>
          </p:txBody>
        </p:sp>
      </p:grpSp>
      <p:sp>
        <p:nvSpPr>
          <p:cNvPr id="2" name="标题 1"/>
          <p:cNvSpPr>
            <a:spLocks noGrp="1"/>
          </p:cNvSpPr>
          <p:nvPr>
            <p:ph type="ctrTitle"/>
          </p:nvPr>
        </p:nvSpPr>
        <p:spPr>
          <a:xfrm>
            <a:off x="13404" y="1282678"/>
            <a:ext cx="9144000" cy="2224797"/>
          </a:xfrm>
          <a:solidFill>
            <a:schemeClr val="accent1">
              <a:lumMod val="50000"/>
            </a:schemeClr>
          </a:solidFill>
        </p:spPr>
        <p:txBody>
          <a:bodyPr>
            <a:normAutofit/>
          </a:bodyPr>
          <a:lstStyle>
            <a:lvl1pPr algn="ctr">
              <a:defRPr sz="4000" b="0">
                <a:solidFill>
                  <a:schemeClr val="bg1"/>
                </a:solidFill>
                <a:latin typeface="微软雅黑" panose="020B0503020204020204" pitchFamily="34" charset="-122"/>
                <a:ea typeface="微软雅黑" panose="020B0503020204020204" pitchFamily="34" charset="-122"/>
              </a:defRPr>
            </a:lvl1pPr>
          </a:lstStyle>
          <a:p>
            <a:r>
              <a:rPr lang="zh-CN" altLang="en-US"/>
              <a:t>单击此处编辑母版标题样式</a:t>
            </a:r>
            <a:endParaRPr lang="zh-CN" altLang="en-US" dirty="0"/>
          </a:p>
        </p:txBody>
      </p:sp>
      <p:sp>
        <p:nvSpPr>
          <p:cNvPr id="3" name="副标题 2"/>
          <p:cNvSpPr>
            <a:spLocks noGrp="1"/>
          </p:cNvSpPr>
          <p:nvPr>
            <p:ph type="subTitle" idx="1"/>
          </p:nvPr>
        </p:nvSpPr>
        <p:spPr>
          <a:xfrm>
            <a:off x="1656348" y="3589362"/>
            <a:ext cx="9144000" cy="1655762"/>
          </a:xfrm>
        </p:spPr>
        <p:txBody>
          <a:bodyPr anchor="ctr">
            <a:normAutofit/>
          </a:bodyPr>
          <a:lstStyle>
            <a:lvl1pPr marL="0" indent="0" algn="ctr">
              <a:buNone/>
              <a:defRPr sz="2800">
                <a:solidFill>
                  <a:srgbClr val="C00000"/>
                </a:solidFill>
                <a:latin typeface="微软雅黑" panose="020B0503020204020204" pitchFamily="34" charset="-122"/>
                <a:ea typeface="微软雅黑" panose="020B0503020204020204" pitchFamily="34" charset="-122"/>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dirty="0"/>
          </a:p>
        </p:txBody>
      </p:sp>
      <p:sp>
        <p:nvSpPr>
          <p:cNvPr id="8" name="日期占位符 3"/>
          <p:cNvSpPr>
            <a:spLocks noGrp="1"/>
          </p:cNvSpPr>
          <p:nvPr>
            <p:ph type="dt" sz="half" idx="10"/>
          </p:nvPr>
        </p:nvSpPr>
        <p:spPr>
          <a:xfrm>
            <a:off x="238125" y="6410325"/>
            <a:ext cx="2743200" cy="365125"/>
          </a:xfrm>
        </p:spPr>
        <p:txBody>
          <a:bodyPr/>
          <a:lstStyle>
            <a:lvl1pPr>
              <a:defRPr/>
            </a:lvl1pPr>
          </a:lstStyle>
          <a:p>
            <a:pPr>
              <a:defRPr/>
            </a:pPr>
            <a:fld id="{6AFB7968-818A-4074-8257-39481A7A3ECA}" type="datetimeFigureOut">
              <a:rPr lang="zh-CN" altLang="en-US"/>
              <a:pPr>
                <a:defRPr/>
              </a:pPr>
              <a:t>2023/10/23</a:t>
            </a:fld>
            <a:endParaRPr lang="zh-CN" altLang="en-US"/>
          </a:p>
        </p:txBody>
      </p:sp>
      <p:sp>
        <p:nvSpPr>
          <p:cNvPr id="9" name="页脚占位符 4"/>
          <p:cNvSpPr>
            <a:spLocks noGrp="1"/>
          </p:cNvSpPr>
          <p:nvPr>
            <p:ph type="ftr" sz="quarter" idx="11"/>
          </p:nvPr>
        </p:nvSpPr>
        <p:spPr>
          <a:xfrm>
            <a:off x="4038600" y="6397625"/>
            <a:ext cx="4114800" cy="365125"/>
          </a:xfrm>
        </p:spPr>
        <p:txBody>
          <a:bodyPr/>
          <a:lstStyle>
            <a:lvl1pPr>
              <a:defRPr/>
            </a:lvl1pPr>
          </a:lstStyle>
          <a:p>
            <a:pPr>
              <a:defRPr/>
            </a:pPr>
            <a:endParaRPr lang="zh-CN" altLang="en-US"/>
          </a:p>
        </p:txBody>
      </p:sp>
      <p:sp>
        <p:nvSpPr>
          <p:cNvPr id="10" name="灯片编号占位符 5"/>
          <p:cNvSpPr>
            <a:spLocks noGrp="1"/>
          </p:cNvSpPr>
          <p:nvPr>
            <p:ph type="sldNum" sz="quarter" idx="12"/>
          </p:nvPr>
        </p:nvSpPr>
        <p:spPr>
          <a:xfrm>
            <a:off x="8610600" y="6410325"/>
            <a:ext cx="2743200" cy="365125"/>
          </a:xfrm>
        </p:spPr>
        <p:txBody>
          <a:bodyPr/>
          <a:lstStyle>
            <a:lvl1pPr>
              <a:defRPr/>
            </a:lvl1pPr>
          </a:lstStyle>
          <a:p>
            <a:pPr>
              <a:defRPr/>
            </a:pPr>
            <a:fld id="{214D54C7-A8ED-4F71-8B3D-4EBE4BCE729B}" type="slidenum">
              <a:rPr lang="zh-CN" altLang="en-US"/>
              <a:pPr>
                <a:defRPr/>
              </a:pPr>
              <a:t>‹#›</a:t>
            </a:fld>
            <a:endParaRPr lang="zh-CN" altLang="en-US"/>
          </a:p>
        </p:txBody>
      </p:sp>
      <p:cxnSp>
        <p:nvCxnSpPr>
          <p:cNvPr id="11" name="直接连接符 10"/>
          <p:cNvCxnSpPr/>
          <p:nvPr userDrawn="1"/>
        </p:nvCxnSpPr>
        <p:spPr>
          <a:xfrm>
            <a:off x="13404" y="6327057"/>
            <a:ext cx="12178596" cy="0"/>
          </a:xfrm>
          <a:prstGeom prst="line">
            <a:avLst/>
          </a:prstGeom>
          <a:ln w="50800">
            <a:solidFill>
              <a:schemeClr val="accent1">
                <a:lumMod val="50000"/>
              </a:schemeClr>
            </a:solidFill>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3425108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431611" y="500062"/>
            <a:ext cx="5588190" cy="1325563"/>
          </a:xfrm>
          <a:solidFill>
            <a:schemeClr val="accent1">
              <a:lumMod val="50000"/>
            </a:schemeClr>
          </a:solidFill>
        </p:spPr>
        <p:txBody>
          <a:bodyPr>
            <a:normAutofit/>
          </a:bodyPr>
          <a:lstStyle>
            <a:lvl1pPr>
              <a:defRPr sz="3200">
                <a:solidFill>
                  <a:schemeClr val="bg1"/>
                </a:solidFill>
                <a:latin typeface="微软雅黑" panose="020B0503020204020204" pitchFamily="34" charset="-122"/>
                <a:ea typeface="微软雅黑" panose="020B0503020204020204" pitchFamily="34" charset="-122"/>
              </a:defRPr>
            </a:lvl1pPr>
          </a:lstStyle>
          <a:p>
            <a:r>
              <a:rPr lang="zh-CN" altLang="en-US"/>
              <a:t>单击此处编辑母版标题样式</a:t>
            </a:r>
            <a:endParaRPr lang="zh-CN" altLang="en-US" dirty="0"/>
          </a:p>
        </p:txBody>
      </p:sp>
      <p:sp>
        <p:nvSpPr>
          <p:cNvPr id="3" name="内容占位符 2"/>
          <p:cNvSpPr>
            <a:spLocks noGrp="1"/>
          </p:cNvSpPr>
          <p:nvPr>
            <p:ph sz="half" idx="1"/>
          </p:nvPr>
        </p:nvSpPr>
        <p:spPr>
          <a:xfrm>
            <a:off x="3505200" y="2112228"/>
            <a:ext cx="8245522" cy="658268"/>
          </a:xfrm>
        </p:spPr>
        <p:txBody>
          <a:bodyPr anchor="ctr"/>
          <a:lstStyle>
            <a:lvl1pPr marL="514350" indent="-514350">
              <a:buFont typeface="+mj-lt"/>
              <a:buAutoNum type="arabicPeriod"/>
              <a:defRPr>
                <a:solidFill>
                  <a:srgbClr val="002060"/>
                </a:solidFill>
                <a:latin typeface="微软雅黑" panose="020B0503020204020204" pitchFamily="34" charset="-122"/>
                <a:ea typeface="微软雅黑" panose="020B0503020204020204" pitchFamily="34" charset="-122"/>
              </a:defRPr>
            </a:lvl1pPr>
          </a:lstStyle>
          <a:p>
            <a:pPr lvl="0"/>
            <a:r>
              <a:rPr lang="zh-CN" altLang="en-US"/>
              <a:t>单击此处编辑母版文本样式</a:t>
            </a:r>
          </a:p>
        </p:txBody>
      </p:sp>
      <p:sp>
        <p:nvSpPr>
          <p:cNvPr id="4" name="内容占位符 3"/>
          <p:cNvSpPr>
            <a:spLocks noGrp="1"/>
          </p:cNvSpPr>
          <p:nvPr>
            <p:ph sz="half" idx="2"/>
          </p:nvPr>
        </p:nvSpPr>
        <p:spPr>
          <a:xfrm>
            <a:off x="3518848" y="2906969"/>
            <a:ext cx="8231874" cy="723331"/>
          </a:xfrm>
        </p:spPr>
        <p:txBody>
          <a:bodyPr anchor="ctr"/>
          <a:lstStyle>
            <a:lvl1pPr marL="514350" indent="-514350">
              <a:buFont typeface="+mj-lt"/>
              <a:buAutoNum type="arabicPeriod" startAt="2"/>
              <a:defRPr>
                <a:solidFill>
                  <a:srgbClr val="002060"/>
                </a:solidFill>
                <a:latin typeface="微软雅黑" panose="020B0503020204020204" pitchFamily="34" charset="-122"/>
                <a:ea typeface="微软雅黑" panose="020B0503020204020204" pitchFamily="34" charset="-122"/>
              </a:defRPr>
            </a:lvl1pPr>
          </a:lstStyle>
          <a:p>
            <a:pPr lvl="0"/>
            <a:r>
              <a:rPr lang="zh-CN" altLang="en-US"/>
              <a:t>单击此处编辑母版文本样式</a:t>
            </a:r>
          </a:p>
        </p:txBody>
      </p:sp>
      <p:sp>
        <p:nvSpPr>
          <p:cNvPr id="8" name="内容占位符 3"/>
          <p:cNvSpPr>
            <a:spLocks noGrp="1"/>
          </p:cNvSpPr>
          <p:nvPr>
            <p:ph sz="half" idx="13"/>
          </p:nvPr>
        </p:nvSpPr>
        <p:spPr>
          <a:xfrm>
            <a:off x="3534768" y="3728110"/>
            <a:ext cx="8215954" cy="723331"/>
          </a:xfrm>
        </p:spPr>
        <p:txBody>
          <a:bodyPr anchor="ctr"/>
          <a:lstStyle>
            <a:lvl1pPr marL="514350" indent="-514350">
              <a:buFont typeface="+mj-lt"/>
              <a:buAutoNum type="arabicPeriod" startAt="3"/>
              <a:defRPr>
                <a:solidFill>
                  <a:srgbClr val="002060"/>
                </a:solidFill>
                <a:latin typeface="微软雅黑" panose="020B0503020204020204" pitchFamily="34" charset="-122"/>
                <a:ea typeface="微软雅黑" panose="020B0503020204020204" pitchFamily="34" charset="-122"/>
              </a:defRPr>
            </a:lvl1pPr>
          </a:lstStyle>
          <a:p>
            <a:pPr lvl="0"/>
            <a:r>
              <a:rPr lang="zh-CN" altLang="en-US"/>
              <a:t>单击此处编辑母版文本样式</a:t>
            </a:r>
          </a:p>
        </p:txBody>
      </p:sp>
      <p:sp>
        <p:nvSpPr>
          <p:cNvPr id="9" name="内容占位符 3"/>
          <p:cNvSpPr>
            <a:spLocks noGrp="1"/>
          </p:cNvSpPr>
          <p:nvPr>
            <p:ph sz="half" idx="14"/>
          </p:nvPr>
        </p:nvSpPr>
        <p:spPr>
          <a:xfrm>
            <a:off x="3534768" y="4574273"/>
            <a:ext cx="8215954" cy="723331"/>
          </a:xfrm>
        </p:spPr>
        <p:txBody>
          <a:bodyPr anchor="ctr"/>
          <a:lstStyle>
            <a:lvl1pPr marL="514350" indent="-514350">
              <a:buFont typeface="+mj-lt"/>
              <a:buAutoNum type="arabicPeriod" startAt="4"/>
              <a:defRPr>
                <a:solidFill>
                  <a:srgbClr val="002060"/>
                </a:solidFill>
                <a:latin typeface="微软雅黑" panose="020B0503020204020204" pitchFamily="34" charset="-122"/>
                <a:ea typeface="微软雅黑" panose="020B0503020204020204" pitchFamily="34" charset="-122"/>
              </a:defRPr>
            </a:lvl1pPr>
          </a:lstStyle>
          <a:p>
            <a:pPr lvl="0"/>
            <a:r>
              <a:rPr lang="zh-CN" altLang="en-US"/>
              <a:t>单击此处编辑母版文本样式</a:t>
            </a:r>
          </a:p>
        </p:txBody>
      </p:sp>
      <p:sp>
        <p:nvSpPr>
          <p:cNvPr id="10" name="内容占位符 3"/>
          <p:cNvSpPr>
            <a:spLocks noGrp="1"/>
          </p:cNvSpPr>
          <p:nvPr>
            <p:ph sz="half" idx="15"/>
          </p:nvPr>
        </p:nvSpPr>
        <p:spPr>
          <a:xfrm>
            <a:off x="3534768" y="5420429"/>
            <a:ext cx="8215954" cy="723331"/>
          </a:xfrm>
        </p:spPr>
        <p:txBody>
          <a:bodyPr anchor="ctr"/>
          <a:lstStyle>
            <a:lvl1pPr marL="514350" indent="-514350">
              <a:buFont typeface="+mj-lt"/>
              <a:buAutoNum type="arabicPeriod" startAt="5"/>
              <a:defRPr>
                <a:solidFill>
                  <a:srgbClr val="002060"/>
                </a:solidFill>
                <a:latin typeface="微软雅黑" panose="020B0503020204020204" pitchFamily="34" charset="-122"/>
                <a:ea typeface="微软雅黑" panose="020B0503020204020204" pitchFamily="34" charset="-122"/>
              </a:defRPr>
            </a:lvl1pPr>
          </a:lstStyle>
          <a:p>
            <a:pPr lvl="0"/>
            <a:r>
              <a:rPr lang="zh-CN" altLang="en-US"/>
              <a:t>单击此处编辑母版文本样式</a:t>
            </a:r>
          </a:p>
        </p:txBody>
      </p:sp>
    </p:spTree>
    <p:extLst>
      <p:ext uri="{BB962C8B-B14F-4D97-AF65-F5344CB8AC3E}">
        <p14:creationId xmlns:p14="http://schemas.microsoft.com/office/powerpoint/2010/main" val="17662960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cxnSp>
        <p:nvCxnSpPr>
          <p:cNvPr id="4" name="直接连接符 3"/>
          <p:cNvCxnSpPr/>
          <p:nvPr/>
        </p:nvCxnSpPr>
        <p:spPr>
          <a:xfrm>
            <a:off x="0" y="6296025"/>
            <a:ext cx="10863263" cy="0"/>
          </a:xfrm>
          <a:prstGeom prst="line">
            <a:avLst/>
          </a:prstGeom>
          <a:ln w="50800">
            <a:solidFill>
              <a:schemeClr val="accent1">
                <a:lumMod val="50000"/>
              </a:schemeClr>
            </a:solidFill>
          </a:ln>
        </p:spPr>
        <p:style>
          <a:lnRef idx="3">
            <a:schemeClr val="accent1"/>
          </a:lnRef>
          <a:fillRef idx="0">
            <a:schemeClr val="accent1"/>
          </a:fillRef>
          <a:effectRef idx="2">
            <a:schemeClr val="accent1"/>
          </a:effectRef>
          <a:fontRef idx="minor">
            <a:schemeClr val="tx1"/>
          </a:fontRef>
        </p:style>
      </p:cxnSp>
      <p:grpSp>
        <p:nvGrpSpPr>
          <p:cNvPr id="5" name="组合 7"/>
          <p:cNvGrpSpPr>
            <a:grpSpLocks/>
          </p:cNvGrpSpPr>
          <p:nvPr/>
        </p:nvGrpSpPr>
        <p:grpSpPr bwMode="auto">
          <a:xfrm>
            <a:off x="10768013" y="5922963"/>
            <a:ext cx="1338262" cy="798512"/>
            <a:chOff x="9007520" y="4256305"/>
            <a:chExt cx="3098044" cy="2579432"/>
          </a:xfrm>
        </p:grpSpPr>
        <p:pic>
          <p:nvPicPr>
            <p:cNvPr id="6" name="图片 8"/>
            <p:cNvPicPr>
              <a:picLocks noChangeAspect="1"/>
            </p:cNvPicPr>
            <p:nvPr/>
          </p:nvPicPr>
          <p:blipFill>
            <a:blip r:embed="rId2" cstate="print">
              <a:extLst>
                <a:ext uri="{28A0092B-C50C-407E-A947-70E740481C1C}">
                  <a14:useLocalDpi xmlns:a14="http://schemas.microsoft.com/office/drawing/2010/main" val="0"/>
                </a:ext>
              </a:extLst>
            </a:blip>
            <a:srcRect l="35143" r="34193" b="51509"/>
            <a:stretch>
              <a:fillRect/>
            </a:stretch>
          </p:blipFill>
          <p:spPr bwMode="auto">
            <a:xfrm>
              <a:off x="9021170" y="4910171"/>
              <a:ext cx="3084394" cy="1925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文本框 6"/>
            <p:cNvSpPr txBox="1"/>
            <p:nvPr/>
          </p:nvSpPr>
          <p:spPr>
            <a:xfrm>
              <a:off x="9007520" y="4256305"/>
              <a:ext cx="2168264" cy="1292281"/>
            </a:xfrm>
            <a:prstGeom prst="rect">
              <a:avLst/>
            </a:prstGeom>
            <a:noFill/>
          </p:spPr>
          <p:txBody>
            <a:bodyPr>
              <a:spAutoFit/>
            </a:bodyPr>
            <a:lstStyle/>
            <a:p>
              <a:pPr eaLnBrk="1" fontAlgn="auto" hangingPunct="1">
                <a:spcBef>
                  <a:spcPts val="0"/>
                </a:spcBef>
                <a:spcAft>
                  <a:spcPts val="0"/>
                </a:spcAft>
                <a:defRPr/>
              </a:pPr>
              <a:r>
                <a:rPr lang="en-US" altLang="zh-CN" sz="2000" b="1" dirty="0">
                  <a:solidFill>
                    <a:schemeClr val="accent5">
                      <a:lumMod val="75000"/>
                    </a:schemeClr>
                  </a:solidFill>
                  <a:effectLst>
                    <a:outerShdw blurRad="38100" dist="38100" dir="2700000" algn="tl">
                      <a:srgbClr val="000000">
                        <a:alpha val="43137"/>
                      </a:srgbClr>
                    </a:outerShdw>
                  </a:effectLst>
                  <a:latin typeface="Lucida Handwriting" panose="03010101010101010101" pitchFamily="66" charset="0"/>
                  <a:ea typeface="+mn-ea"/>
                </a:rPr>
                <a:t>HEPS</a:t>
              </a:r>
              <a:endParaRPr lang="zh-CN" altLang="en-US" sz="2000" b="1" dirty="0">
                <a:solidFill>
                  <a:schemeClr val="accent5">
                    <a:lumMod val="75000"/>
                  </a:schemeClr>
                </a:solidFill>
                <a:effectLst>
                  <a:outerShdw blurRad="38100" dist="38100" dir="2700000" algn="tl">
                    <a:srgbClr val="000000">
                      <a:alpha val="43137"/>
                    </a:srgbClr>
                  </a:outerShdw>
                </a:effectLst>
                <a:latin typeface="Lucida Handwriting" panose="03010101010101010101" pitchFamily="66" charset="0"/>
                <a:ea typeface="+mn-ea"/>
              </a:endParaRPr>
            </a:p>
          </p:txBody>
        </p:sp>
      </p:grpSp>
      <p:sp>
        <p:nvSpPr>
          <p:cNvPr id="2" name="标题 1"/>
          <p:cNvSpPr>
            <a:spLocks noGrp="1"/>
          </p:cNvSpPr>
          <p:nvPr>
            <p:ph type="title"/>
          </p:nvPr>
        </p:nvSpPr>
        <p:spPr>
          <a:xfrm>
            <a:off x="0" y="310535"/>
            <a:ext cx="10515600" cy="808582"/>
          </a:xfrm>
        </p:spPr>
        <p:txBody>
          <a:bodyPr>
            <a:normAutofit/>
          </a:bodyPr>
          <a:lstStyle>
            <a:lvl1pPr>
              <a:defRPr sz="3200">
                <a:solidFill>
                  <a:srgbClr val="C00000"/>
                </a:solidFill>
                <a:latin typeface="微软雅黑" panose="020B0503020204020204" pitchFamily="34" charset="-122"/>
                <a:ea typeface="微软雅黑" panose="020B0503020204020204" pitchFamily="34" charset="-122"/>
              </a:defRPr>
            </a:lvl1pPr>
          </a:lstStyle>
          <a:p>
            <a:r>
              <a:rPr lang="zh-CN" altLang="en-US"/>
              <a:t>单击此处编辑母版标题样式</a:t>
            </a:r>
            <a:endParaRPr lang="zh-CN" altLang="en-US" dirty="0"/>
          </a:p>
        </p:txBody>
      </p:sp>
      <p:sp>
        <p:nvSpPr>
          <p:cNvPr id="3" name="内容占位符 2"/>
          <p:cNvSpPr>
            <a:spLocks noGrp="1"/>
          </p:cNvSpPr>
          <p:nvPr>
            <p:ph idx="1"/>
          </p:nvPr>
        </p:nvSpPr>
        <p:spPr>
          <a:xfrm>
            <a:off x="838200" y="1289556"/>
            <a:ext cx="10515600" cy="4887407"/>
          </a:xfrm>
        </p:spPr>
        <p:txBody>
          <a:bodyPr/>
          <a:lstStyle>
            <a:lvl1pPr>
              <a:defRPr>
                <a:solidFill>
                  <a:srgbClr val="002060"/>
                </a:solidFill>
                <a:latin typeface="微软雅黑" panose="020B0503020204020204" pitchFamily="34" charset="-122"/>
                <a:ea typeface="微软雅黑" panose="020B0503020204020204" pitchFamily="34" charset="-122"/>
              </a:defRPr>
            </a:lvl1pPr>
            <a:lvl2pPr marL="685800" indent="-228600">
              <a:buFont typeface="微软雅黑" panose="020B0503020204020204" pitchFamily="34" charset="-122"/>
              <a:buChar char="−"/>
              <a:defRPr>
                <a:solidFill>
                  <a:srgbClr val="800000"/>
                </a:solidFill>
                <a:latin typeface="微软雅黑" panose="020B0503020204020204" pitchFamily="34" charset="-122"/>
                <a:ea typeface="微软雅黑" panose="020B0503020204020204" pitchFamily="34" charset="-122"/>
              </a:defRPr>
            </a:lvl2pPr>
            <a:lvl3pPr marL="1143000" indent="-228600">
              <a:buFont typeface="Wingdings" panose="05000000000000000000" pitchFamily="2" charset="2"/>
              <a:buChar char="Ø"/>
              <a:defRPr>
                <a:solidFill>
                  <a:schemeClr val="tx1"/>
                </a:solidFill>
                <a:latin typeface="微软雅黑" panose="020B0503020204020204" pitchFamily="34" charset="-122"/>
                <a:ea typeface="微软雅黑" panose="020B0503020204020204" pitchFamily="34" charset="-122"/>
              </a:defRPr>
            </a:lvl3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zh-CN" altLang="en-US" dirty="0"/>
          </a:p>
        </p:txBody>
      </p:sp>
      <p:sp>
        <p:nvSpPr>
          <p:cNvPr id="8" name="日期占位符 3"/>
          <p:cNvSpPr>
            <a:spLocks noGrp="1"/>
          </p:cNvSpPr>
          <p:nvPr>
            <p:ph type="dt" sz="half" idx="10"/>
          </p:nvPr>
        </p:nvSpPr>
        <p:spPr/>
        <p:txBody>
          <a:bodyPr/>
          <a:lstStyle>
            <a:lvl1pPr>
              <a:defRPr/>
            </a:lvl1pPr>
          </a:lstStyle>
          <a:p>
            <a:pPr>
              <a:defRPr/>
            </a:pPr>
            <a:fld id="{4CB7B896-8CA5-4001-9E59-EE5DF817AE41}" type="datetimeFigureOut">
              <a:rPr lang="zh-CN" altLang="en-US"/>
              <a:pPr>
                <a:defRPr/>
              </a:pPr>
              <a:t>2023/10/23</a:t>
            </a:fld>
            <a:endParaRPr lang="zh-CN" altLang="en-US"/>
          </a:p>
        </p:txBody>
      </p:sp>
      <p:sp>
        <p:nvSpPr>
          <p:cNvPr id="9" name="页脚占位符 4"/>
          <p:cNvSpPr>
            <a:spLocks noGrp="1"/>
          </p:cNvSpPr>
          <p:nvPr>
            <p:ph type="ftr" sz="quarter" idx="11"/>
          </p:nvPr>
        </p:nvSpPr>
        <p:spPr/>
        <p:txBody>
          <a:bodyPr/>
          <a:lstStyle>
            <a:lvl1pPr>
              <a:defRPr/>
            </a:lvl1pPr>
          </a:lstStyle>
          <a:p>
            <a:pPr>
              <a:defRPr/>
            </a:pPr>
            <a:endParaRPr lang="zh-CN" altLang="en-US"/>
          </a:p>
        </p:txBody>
      </p:sp>
      <p:sp>
        <p:nvSpPr>
          <p:cNvPr id="10" name="灯片编号占位符 5"/>
          <p:cNvSpPr>
            <a:spLocks noGrp="1"/>
          </p:cNvSpPr>
          <p:nvPr>
            <p:ph type="sldNum" sz="quarter" idx="12"/>
          </p:nvPr>
        </p:nvSpPr>
        <p:spPr/>
        <p:txBody>
          <a:bodyPr/>
          <a:lstStyle>
            <a:lvl1pPr>
              <a:defRPr/>
            </a:lvl1pPr>
          </a:lstStyle>
          <a:p>
            <a:pPr>
              <a:defRPr/>
            </a:pPr>
            <a:fld id="{273AAF97-D60F-4A30-86ED-B6EB7508DE97}" type="slidenum">
              <a:rPr lang="zh-CN" altLang="en-US"/>
              <a:pPr>
                <a:defRPr/>
              </a:pPr>
              <a:t>‹#›</a:t>
            </a:fld>
            <a:endParaRPr lang="zh-CN" altLang="en-US"/>
          </a:p>
        </p:txBody>
      </p:sp>
    </p:spTree>
    <p:extLst>
      <p:ext uri="{BB962C8B-B14F-4D97-AF65-F5344CB8AC3E}">
        <p14:creationId xmlns:p14="http://schemas.microsoft.com/office/powerpoint/2010/main" val="8238111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ltLang="zh-CN">
              <a:solidFill>
                <a:srgbClr val="000000"/>
              </a:solidFill>
            </a:endParaRPr>
          </a:p>
        </p:txBody>
      </p:sp>
      <p:sp>
        <p:nvSpPr>
          <p:cNvPr id="3" name="Rectangle 5"/>
          <p:cNvSpPr>
            <a:spLocks noGrp="1" noChangeArrowheads="1"/>
          </p:cNvSpPr>
          <p:nvPr>
            <p:ph type="ftr" sz="quarter" idx="11"/>
          </p:nvPr>
        </p:nvSpPr>
        <p:spPr/>
        <p:txBody>
          <a:bodyPr/>
          <a:lstStyle>
            <a:lvl1pPr>
              <a:defRPr/>
            </a:lvl1pPr>
          </a:lstStyle>
          <a:p>
            <a:pPr>
              <a:defRPr/>
            </a:pPr>
            <a:endParaRPr lang="en-US" altLang="zh-CN">
              <a:solidFill>
                <a:srgbClr val="000000"/>
              </a:solidFill>
            </a:endParaRPr>
          </a:p>
        </p:txBody>
      </p:sp>
      <p:sp>
        <p:nvSpPr>
          <p:cNvPr id="4" name="Rectangle 6"/>
          <p:cNvSpPr>
            <a:spLocks noGrp="1" noChangeArrowheads="1"/>
          </p:cNvSpPr>
          <p:nvPr>
            <p:ph type="sldNum" sz="quarter" idx="12"/>
          </p:nvPr>
        </p:nvSpPr>
        <p:spPr>
          <a:xfrm>
            <a:off x="8737600" y="6245225"/>
            <a:ext cx="3310467" cy="476250"/>
          </a:xfrm>
          <a:prstGeom prst="rect">
            <a:avLst/>
          </a:prstGeom>
        </p:spPr>
        <p:txBody>
          <a:bodyPr vert="horz" wrap="square" lIns="91440" tIns="45720" rIns="91440" bIns="45720" numCol="1" anchor="t" anchorCtr="0" compatLnSpc="1">
            <a:prstTxWarp prst="textNoShape">
              <a:avLst/>
            </a:prstTxWarp>
          </a:bodyPr>
          <a:lstStyle>
            <a:lvl1pPr algn="r">
              <a:defRPr>
                <a:ea typeface="宋体" pitchFamily="2" charset="-122"/>
              </a:defRPr>
            </a:lvl1pPr>
          </a:lstStyle>
          <a:p>
            <a:pPr eaLnBrk="0" fontAlgn="base" hangingPunct="0">
              <a:spcBef>
                <a:spcPct val="0"/>
              </a:spcBef>
              <a:spcAft>
                <a:spcPct val="0"/>
              </a:spcAft>
              <a:defRPr/>
            </a:pPr>
            <a:fld id="{FFC00FFA-343D-4CC4-BD12-375126B2E47B}" type="slidenum">
              <a:rPr lang="en-US" altLang="zh-CN">
                <a:solidFill>
                  <a:srgbClr val="000000"/>
                </a:solidFill>
              </a:rPr>
              <a:pPr eaLnBrk="0" fontAlgn="base" hangingPunct="0">
                <a:spcBef>
                  <a:spcPct val="0"/>
                </a:spcBef>
                <a:spcAft>
                  <a:spcPct val="0"/>
                </a:spcAft>
                <a:defRPr/>
              </a:pPr>
              <a:t>‹#›</a:t>
            </a:fld>
            <a:endParaRPr lang="en-US" altLang="zh-CN">
              <a:solidFill>
                <a:srgbClr val="000000"/>
              </a:solidFill>
            </a:endParaRPr>
          </a:p>
        </p:txBody>
      </p:sp>
    </p:spTree>
    <p:extLst>
      <p:ext uri="{BB962C8B-B14F-4D97-AF65-F5344CB8AC3E}">
        <p14:creationId xmlns:p14="http://schemas.microsoft.com/office/powerpoint/2010/main" val="1049409187"/>
      </p:ext>
    </p:extLst>
  </p:cSld>
  <p:clrMapOvr>
    <a:masterClrMapping/>
  </p:clrMapOvr>
  <p:transition spd="med">
    <p:zoom/>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Rectangle 4"/>
          <p:cNvSpPr>
            <a:spLocks noGrp="1" noChangeArrowheads="1"/>
          </p:cNvSpPr>
          <p:nvPr>
            <p:ph type="dt" sz="half" idx="10"/>
          </p:nvPr>
        </p:nvSpPr>
        <p:spPr/>
        <p:txBody>
          <a:bodyPr/>
          <a:lstStyle>
            <a:lvl1pPr>
              <a:defRPr/>
            </a:lvl1pPr>
          </a:lstStyle>
          <a:p>
            <a:pPr>
              <a:defRPr/>
            </a:pPr>
            <a:endParaRPr lang="en-US" altLang="zh-CN">
              <a:solidFill>
                <a:srgbClr val="000000"/>
              </a:solidFill>
            </a:endParaRPr>
          </a:p>
        </p:txBody>
      </p:sp>
      <p:sp>
        <p:nvSpPr>
          <p:cNvPr id="4" name="Rectangle 5"/>
          <p:cNvSpPr>
            <a:spLocks noGrp="1" noChangeArrowheads="1"/>
          </p:cNvSpPr>
          <p:nvPr>
            <p:ph type="ftr" sz="quarter" idx="11"/>
          </p:nvPr>
        </p:nvSpPr>
        <p:spPr/>
        <p:txBody>
          <a:bodyPr/>
          <a:lstStyle>
            <a:lvl1pPr>
              <a:defRPr/>
            </a:lvl1pPr>
          </a:lstStyle>
          <a:p>
            <a:pPr>
              <a:defRPr/>
            </a:pPr>
            <a:endParaRPr lang="en-US" altLang="zh-CN">
              <a:solidFill>
                <a:srgbClr val="000000"/>
              </a:solidFill>
            </a:endParaRPr>
          </a:p>
        </p:txBody>
      </p:sp>
      <p:sp>
        <p:nvSpPr>
          <p:cNvPr id="5" name="Rectangle 6"/>
          <p:cNvSpPr>
            <a:spLocks noGrp="1" noChangeArrowheads="1"/>
          </p:cNvSpPr>
          <p:nvPr>
            <p:ph type="sldNum" sz="quarter" idx="12"/>
          </p:nvPr>
        </p:nvSpPr>
        <p:spPr>
          <a:xfrm>
            <a:off x="8737600" y="6245225"/>
            <a:ext cx="2844800" cy="476250"/>
          </a:xfrm>
          <a:prstGeom prst="rect">
            <a:avLst/>
          </a:prstGeom>
        </p:spPr>
        <p:txBody>
          <a:bodyPr vert="horz" wrap="square" lIns="91440" tIns="45720" rIns="91440" bIns="45720" numCol="1" anchor="t" anchorCtr="0" compatLnSpc="1">
            <a:prstTxWarp prst="textNoShape">
              <a:avLst/>
            </a:prstTxWarp>
          </a:bodyPr>
          <a:lstStyle>
            <a:lvl1pPr>
              <a:defRPr>
                <a:ea typeface="宋体" pitchFamily="2" charset="-122"/>
              </a:defRPr>
            </a:lvl1pPr>
          </a:lstStyle>
          <a:p>
            <a:pPr eaLnBrk="0" fontAlgn="base" hangingPunct="0">
              <a:spcBef>
                <a:spcPct val="0"/>
              </a:spcBef>
              <a:spcAft>
                <a:spcPct val="0"/>
              </a:spcAft>
              <a:defRPr/>
            </a:pPr>
            <a:fld id="{B80D7F6B-976B-4526-9AA5-06F6879C42DC}" type="slidenum">
              <a:rPr lang="en-US" altLang="zh-CN">
                <a:solidFill>
                  <a:srgbClr val="000000"/>
                </a:solidFill>
              </a:rPr>
              <a:pPr eaLnBrk="0" fontAlgn="base" hangingPunct="0">
                <a:spcBef>
                  <a:spcPct val="0"/>
                </a:spcBef>
                <a:spcAft>
                  <a:spcPct val="0"/>
                </a:spcAft>
                <a:defRPr/>
              </a:pPr>
              <a:t>‹#›</a:t>
            </a:fld>
            <a:endParaRPr lang="en-US" altLang="zh-CN">
              <a:solidFill>
                <a:srgbClr val="000000"/>
              </a:solidFill>
            </a:endParaRPr>
          </a:p>
        </p:txBody>
      </p:sp>
    </p:spTree>
    <p:extLst>
      <p:ext uri="{BB962C8B-B14F-4D97-AF65-F5344CB8AC3E}">
        <p14:creationId xmlns:p14="http://schemas.microsoft.com/office/powerpoint/2010/main" val="325256064"/>
      </p:ext>
    </p:extLst>
  </p:cSld>
  <p:clrMapOvr>
    <a:masterClrMapping/>
  </p:clrMapOvr>
  <p:transition spd="med">
    <p:zo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53BBD3A-D1B3-454F-A82E-544A688B72C7}"/>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8609F16-6480-41A1-89FA-5340D6ECB0F6}"/>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20117747-1801-4900-87AB-511F55884118}"/>
              </a:ext>
            </a:extLst>
          </p:cNvPr>
          <p:cNvSpPr>
            <a:spLocks noGrp="1"/>
          </p:cNvSpPr>
          <p:nvPr>
            <p:ph type="dt" sz="half" idx="10"/>
          </p:nvPr>
        </p:nvSpPr>
        <p:spPr/>
        <p:txBody>
          <a:bodyPr/>
          <a:lstStyle/>
          <a:p>
            <a:fld id="{1E52CE00-7FF6-41CA-BA86-51D224A5CC6F}" type="datetimeFigureOut">
              <a:rPr lang="zh-CN" altLang="en-US" smtClean="0"/>
              <a:t>2023/10/23</a:t>
            </a:fld>
            <a:endParaRPr lang="zh-CN" altLang="en-US"/>
          </a:p>
        </p:txBody>
      </p:sp>
      <p:sp>
        <p:nvSpPr>
          <p:cNvPr id="5" name="页脚占位符 4">
            <a:extLst>
              <a:ext uri="{FF2B5EF4-FFF2-40B4-BE49-F238E27FC236}">
                <a16:creationId xmlns:a16="http://schemas.microsoft.com/office/drawing/2014/main" id="{13AEBA25-A619-4B09-960B-1B351B109D3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A15BF9C-4D7C-481F-A7A1-78FF0D9FBB02}"/>
              </a:ext>
            </a:extLst>
          </p:cNvPr>
          <p:cNvSpPr>
            <a:spLocks noGrp="1"/>
          </p:cNvSpPr>
          <p:nvPr>
            <p:ph type="sldNum" sz="quarter" idx="12"/>
          </p:nvPr>
        </p:nvSpPr>
        <p:spPr/>
        <p:txBody>
          <a:bodyPr/>
          <a:lstStyle/>
          <a:p>
            <a:fld id="{B70E2B29-4AE9-473D-89A1-DFA2A3598551}" type="slidenum">
              <a:rPr lang="zh-CN" altLang="en-US" smtClean="0"/>
              <a:t>‹#›</a:t>
            </a:fld>
            <a:endParaRPr lang="zh-CN" altLang="en-US"/>
          </a:p>
        </p:txBody>
      </p:sp>
    </p:spTree>
    <p:extLst>
      <p:ext uri="{BB962C8B-B14F-4D97-AF65-F5344CB8AC3E}">
        <p14:creationId xmlns:p14="http://schemas.microsoft.com/office/powerpoint/2010/main" val="33999554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8D82B07-9F21-4737-A83B-11A2FA39954B}"/>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5C31A066-A205-4ED4-9E16-2509E56AE3B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C7D855F4-B451-4547-89A8-DC78C2997FFB}"/>
              </a:ext>
            </a:extLst>
          </p:cNvPr>
          <p:cNvSpPr>
            <a:spLocks noGrp="1"/>
          </p:cNvSpPr>
          <p:nvPr>
            <p:ph type="dt" sz="half" idx="10"/>
          </p:nvPr>
        </p:nvSpPr>
        <p:spPr/>
        <p:txBody>
          <a:bodyPr/>
          <a:lstStyle/>
          <a:p>
            <a:fld id="{1E52CE00-7FF6-41CA-BA86-51D224A5CC6F}" type="datetimeFigureOut">
              <a:rPr lang="zh-CN" altLang="en-US" smtClean="0"/>
              <a:t>2023/10/23</a:t>
            </a:fld>
            <a:endParaRPr lang="zh-CN" altLang="en-US"/>
          </a:p>
        </p:txBody>
      </p:sp>
      <p:sp>
        <p:nvSpPr>
          <p:cNvPr id="5" name="页脚占位符 4">
            <a:extLst>
              <a:ext uri="{FF2B5EF4-FFF2-40B4-BE49-F238E27FC236}">
                <a16:creationId xmlns:a16="http://schemas.microsoft.com/office/drawing/2014/main" id="{048388AD-600C-4711-9EFC-8A8DC22C7D6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508BED41-52D3-43CC-8B61-FBC1755C447F}"/>
              </a:ext>
            </a:extLst>
          </p:cNvPr>
          <p:cNvSpPr>
            <a:spLocks noGrp="1"/>
          </p:cNvSpPr>
          <p:nvPr>
            <p:ph type="sldNum" sz="quarter" idx="12"/>
          </p:nvPr>
        </p:nvSpPr>
        <p:spPr/>
        <p:txBody>
          <a:bodyPr/>
          <a:lstStyle/>
          <a:p>
            <a:fld id="{B70E2B29-4AE9-473D-89A1-DFA2A3598551}" type="slidenum">
              <a:rPr lang="zh-CN" altLang="en-US" smtClean="0"/>
              <a:t>‹#›</a:t>
            </a:fld>
            <a:endParaRPr lang="zh-CN" altLang="en-US"/>
          </a:p>
        </p:txBody>
      </p:sp>
    </p:spTree>
    <p:extLst>
      <p:ext uri="{BB962C8B-B14F-4D97-AF65-F5344CB8AC3E}">
        <p14:creationId xmlns:p14="http://schemas.microsoft.com/office/powerpoint/2010/main" val="8915878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340D028-30F8-459A-A6EC-9A086557E54B}"/>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11FE2F0D-8FF3-4997-B981-B643610928DE}"/>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F93DE18A-8F57-4351-963A-0946FA824122}"/>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89EE9345-FBD3-4151-A16A-B5B3CFEBFC25}"/>
              </a:ext>
            </a:extLst>
          </p:cNvPr>
          <p:cNvSpPr>
            <a:spLocks noGrp="1"/>
          </p:cNvSpPr>
          <p:nvPr>
            <p:ph type="dt" sz="half" idx="10"/>
          </p:nvPr>
        </p:nvSpPr>
        <p:spPr/>
        <p:txBody>
          <a:bodyPr/>
          <a:lstStyle/>
          <a:p>
            <a:fld id="{1E52CE00-7FF6-41CA-BA86-51D224A5CC6F}" type="datetimeFigureOut">
              <a:rPr lang="zh-CN" altLang="en-US" smtClean="0"/>
              <a:t>2023/10/23</a:t>
            </a:fld>
            <a:endParaRPr lang="zh-CN" altLang="en-US"/>
          </a:p>
        </p:txBody>
      </p:sp>
      <p:sp>
        <p:nvSpPr>
          <p:cNvPr id="6" name="页脚占位符 5">
            <a:extLst>
              <a:ext uri="{FF2B5EF4-FFF2-40B4-BE49-F238E27FC236}">
                <a16:creationId xmlns:a16="http://schemas.microsoft.com/office/drawing/2014/main" id="{AB4F3D99-2825-415D-8947-802A313B981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71B019CF-102E-4FA1-AA0C-DF83026BE017}"/>
              </a:ext>
            </a:extLst>
          </p:cNvPr>
          <p:cNvSpPr>
            <a:spLocks noGrp="1"/>
          </p:cNvSpPr>
          <p:nvPr>
            <p:ph type="sldNum" sz="quarter" idx="12"/>
          </p:nvPr>
        </p:nvSpPr>
        <p:spPr/>
        <p:txBody>
          <a:bodyPr/>
          <a:lstStyle/>
          <a:p>
            <a:fld id="{B70E2B29-4AE9-473D-89A1-DFA2A3598551}" type="slidenum">
              <a:rPr lang="zh-CN" altLang="en-US" smtClean="0"/>
              <a:t>‹#›</a:t>
            </a:fld>
            <a:endParaRPr lang="zh-CN" altLang="en-US"/>
          </a:p>
        </p:txBody>
      </p:sp>
    </p:spTree>
    <p:extLst>
      <p:ext uri="{BB962C8B-B14F-4D97-AF65-F5344CB8AC3E}">
        <p14:creationId xmlns:p14="http://schemas.microsoft.com/office/powerpoint/2010/main" val="13836033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0A71ED8-C407-4F05-A66C-0CED64F20D15}"/>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1F5745D9-8A2D-4993-A9C2-CC5B8011422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B434677F-44A6-4F1D-9C72-749DD30A9C1F}"/>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676DFD87-76A8-45AE-810F-375CD85DE71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720B6157-D697-4AAE-ABE2-ACF3E5FEC3CA}"/>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CF145B51-A9F6-4343-B2C3-EBCB97EF8343}"/>
              </a:ext>
            </a:extLst>
          </p:cNvPr>
          <p:cNvSpPr>
            <a:spLocks noGrp="1"/>
          </p:cNvSpPr>
          <p:nvPr>
            <p:ph type="dt" sz="half" idx="10"/>
          </p:nvPr>
        </p:nvSpPr>
        <p:spPr/>
        <p:txBody>
          <a:bodyPr/>
          <a:lstStyle/>
          <a:p>
            <a:fld id="{1E52CE00-7FF6-41CA-BA86-51D224A5CC6F}" type="datetimeFigureOut">
              <a:rPr lang="zh-CN" altLang="en-US" smtClean="0"/>
              <a:t>2023/10/23</a:t>
            </a:fld>
            <a:endParaRPr lang="zh-CN" altLang="en-US"/>
          </a:p>
        </p:txBody>
      </p:sp>
      <p:sp>
        <p:nvSpPr>
          <p:cNvPr id="8" name="页脚占位符 7">
            <a:extLst>
              <a:ext uri="{FF2B5EF4-FFF2-40B4-BE49-F238E27FC236}">
                <a16:creationId xmlns:a16="http://schemas.microsoft.com/office/drawing/2014/main" id="{73D9C82A-2A3A-44D0-8BF1-3B4AE0611767}"/>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0971391F-4D8C-4035-AFC2-6B7C2C442B6A}"/>
              </a:ext>
            </a:extLst>
          </p:cNvPr>
          <p:cNvSpPr>
            <a:spLocks noGrp="1"/>
          </p:cNvSpPr>
          <p:nvPr>
            <p:ph type="sldNum" sz="quarter" idx="12"/>
          </p:nvPr>
        </p:nvSpPr>
        <p:spPr/>
        <p:txBody>
          <a:bodyPr/>
          <a:lstStyle/>
          <a:p>
            <a:fld id="{B70E2B29-4AE9-473D-89A1-DFA2A3598551}" type="slidenum">
              <a:rPr lang="zh-CN" altLang="en-US" smtClean="0"/>
              <a:t>‹#›</a:t>
            </a:fld>
            <a:endParaRPr lang="zh-CN" altLang="en-US"/>
          </a:p>
        </p:txBody>
      </p:sp>
    </p:spTree>
    <p:extLst>
      <p:ext uri="{BB962C8B-B14F-4D97-AF65-F5344CB8AC3E}">
        <p14:creationId xmlns:p14="http://schemas.microsoft.com/office/powerpoint/2010/main" val="29204122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5251889-D4C0-4E45-AFBA-83405266965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0B45C56B-C2D0-4305-B8C6-17FB4659A7FB}"/>
              </a:ext>
            </a:extLst>
          </p:cNvPr>
          <p:cNvSpPr>
            <a:spLocks noGrp="1"/>
          </p:cNvSpPr>
          <p:nvPr>
            <p:ph type="dt" sz="half" idx="10"/>
          </p:nvPr>
        </p:nvSpPr>
        <p:spPr/>
        <p:txBody>
          <a:bodyPr/>
          <a:lstStyle/>
          <a:p>
            <a:fld id="{1E52CE00-7FF6-41CA-BA86-51D224A5CC6F}" type="datetimeFigureOut">
              <a:rPr lang="zh-CN" altLang="en-US" smtClean="0"/>
              <a:t>2023/10/23</a:t>
            </a:fld>
            <a:endParaRPr lang="zh-CN" altLang="en-US"/>
          </a:p>
        </p:txBody>
      </p:sp>
      <p:sp>
        <p:nvSpPr>
          <p:cNvPr id="4" name="页脚占位符 3">
            <a:extLst>
              <a:ext uri="{FF2B5EF4-FFF2-40B4-BE49-F238E27FC236}">
                <a16:creationId xmlns:a16="http://schemas.microsoft.com/office/drawing/2014/main" id="{A3EEF107-724A-4215-9224-0CFBE61C6117}"/>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0CCED280-C352-4370-9596-D346DBF3E211}"/>
              </a:ext>
            </a:extLst>
          </p:cNvPr>
          <p:cNvSpPr>
            <a:spLocks noGrp="1"/>
          </p:cNvSpPr>
          <p:nvPr>
            <p:ph type="sldNum" sz="quarter" idx="12"/>
          </p:nvPr>
        </p:nvSpPr>
        <p:spPr/>
        <p:txBody>
          <a:bodyPr/>
          <a:lstStyle/>
          <a:p>
            <a:fld id="{B70E2B29-4AE9-473D-89A1-DFA2A3598551}" type="slidenum">
              <a:rPr lang="zh-CN" altLang="en-US" smtClean="0"/>
              <a:t>‹#›</a:t>
            </a:fld>
            <a:endParaRPr lang="zh-CN" altLang="en-US"/>
          </a:p>
        </p:txBody>
      </p:sp>
    </p:spTree>
    <p:extLst>
      <p:ext uri="{BB962C8B-B14F-4D97-AF65-F5344CB8AC3E}">
        <p14:creationId xmlns:p14="http://schemas.microsoft.com/office/powerpoint/2010/main" val="34100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F90462BA-7BAA-48EC-AE47-ED05446D4D11}"/>
              </a:ext>
            </a:extLst>
          </p:cNvPr>
          <p:cNvSpPr>
            <a:spLocks noGrp="1"/>
          </p:cNvSpPr>
          <p:nvPr>
            <p:ph type="dt" sz="half" idx="10"/>
          </p:nvPr>
        </p:nvSpPr>
        <p:spPr/>
        <p:txBody>
          <a:bodyPr/>
          <a:lstStyle/>
          <a:p>
            <a:fld id="{1E52CE00-7FF6-41CA-BA86-51D224A5CC6F}" type="datetimeFigureOut">
              <a:rPr lang="zh-CN" altLang="en-US" smtClean="0"/>
              <a:t>2023/10/23</a:t>
            </a:fld>
            <a:endParaRPr lang="zh-CN" altLang="en-US"/>
          </a:p>
        </p:txBody>
      </p:sp>
      <p:sp>
        <p:nvSpPr>
          <p:cNvPr id="3" name="页脚占位符 2">
            <a:extLst>
              <a:ext uri="{FF2B5EF4-FFF2-40B4-BE49-F238E27FC236}">
                <a16:creationId xmlns:a16="http://schemas.microsoft.com/office/drawing/2014/main" id="{A70123EF-9709-4B70-82FF-658699FF1F9A}"/>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F75E000B-9A39-4219-8A85-6D803F3AA95B}"/>
              </a:ext>
            </a:extLst>
          </p:cNvPr>
          <p:cNvSpPr>
            <a:spLocks noGrp="1"/>
          </p:cNvSpPr>
          <p:nvPr>
            <p:ph type="sldNum" sz="quarter" idx="12"/>
          </p:nvPr>
        </p:nvSpPr>
        <p:spPr/>
        <p:txBody>
          <a:bodyPr/>
          <a:lstStyle/>
          <a:p>
            <a:fld id="{B70E2B29-4AE9-473D-89A1-DFA2A3598551}" type="slidenum">
              <a:rPr lang="zh-CN" altLang="en-US" smtClean="0"/>
              <a:t>‹#›</a:t>
            </a:fld>
            <a:endParaRPr lang="zh-CN" altLang="en-US"/>
          </a:p>
        </p:txBody>
      </p:sp>
    </p:spTree>
    <p:extLst>
      <p:ext uri="{BB962C8B-B14F-4D97-AF65-F5344CB8AC3E}">
        <p14:creationId xmlns:p14="http://schemas.microsoft.com/office/powerpoint/2010/main" val="10230676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32DA274-CF5B-43BA-BEA9-56C904E00023}"/>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6F967425-FC90-4A2D-983F-A25BB9DBFCF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886FD6EE-1423-4706-ACDB-33951E9FE41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C4ED70BF-4BA1-40E3-B71D-9B0297475B56}"/>
              </a:ext>
            </a:extLst>
          </p:cNvPr>
          <p:cNvSpPr>
            <a:spLocks noGrp="1"/>
          </p:cNvSpPr>
          <p:nvPr>
            <p:ph type="dt" sz="half" idx="10"/>
          </p:nvPr>
        </p:nvSpPr>
        <p:spPr/>
        <p:txBody>
          <a:bodyPr/>
          <a:lstStyle/>
          <a:p>
            <a:fld id="{1E52CE00-7FF6-41CA-BA86-51D224A5CC6F}" type="datetimeFigureOut">
              <a:rPr lang="zh-CN" altLang="en-US" smtClean="0"/>
              <a:t>2023/10/23</a:t>
            </a:fld>
            <a:endParaRPr lang="zh-CN" altLang="en-US"/>
          </a:p>
        </p:txBody>
      </p:sp>
      <p:sp>
        <p:nvSpPr>
          <p:cNvPr id="6" name="页脚占位符 5">
            <a:extLst>
              <a:ext uri="{FF2B5EF4-FFF2-40B4-BE49-F238E27FC236}">
                <a16:creationId xmlns:a16="http://schemas.microsoft.com/office/drawing/2014/main" id="{07F05CE5-354F-4290-9AAA-914DBF8D76D2}"/>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32E4D03C-7A60-43C9-BF4C-B09B3706F57A}"/>
              </a:ext>
            </a:extLst>
          </p:cNvPr>
          <p:cNvSpPr>
            <a:spLocks noGrp="1"/>
          </p:cNvSpPr>
          <p:nvPr>
            <p:ph type="sldNum" sz="quarter" idx="12"/>
          </p:nvPr>
        </p:nvSpPr>
        <p:spPr/>
        <p:txBody>
          <a:bodyPr/>
          <a:lstStyle/>
          <a:p>
            <a:fld id="{B70E2B29-4AE9-473D-89A1-DFA2A3598551}" type="slidenum">
              <a:rPr lang="zh-CN" altLang="en-US" smtClean="0"/>
              <a:t>‹#›</a:t>
            </a:fld>
            <a:endParaRPr lang="zh-CN" altLang="en-US"/>
          </a:p>
        </p:txBody>
      </p:sp>
    </p:spTree>
    <p:extLst>
      <p:ext uri="{BB962C8B-B14F-4D97-AF65-F5344CB8AC3E}">
        <p14:creationId xmlns:p14="http://schemas.microsoft.com/office/powerpoint/2010/main" val="33502137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D738AC6-0389-48BB-A0EA-81928E21FB86}"/>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4F4B82BB-7D58-43EF-9C4D-E3CC2AA01B2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0CFC8856-0795-4C75-A551-8A997BD9B75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887F762B-B023-4EF6-A556-7A98A5317D99}"/>
              </a:ext>
            </a:extLst>
          </p:cNvPr>
          <p:cNvSpPr>
            <a:spLocks noGrp="1"/>
          </p:cNvSpPr>
          <p:nvPr>
            <p:ph type="dt" sz="half" idx="10"/>
          </p:nvPr>
        </p:nvSpPr>
        <p:spPr/>
        <p:txBody>
          <a:bodyPr/>
          <a:lstStyle/>
          <a:p>
            <a:fld id="{1E52CE00-7FF6-41CA-BA86-51D224A5CC6F}" type="datetimeFigureOut">
              <a:rPr lang="zh-CN" altLang="en-US" smtClean="0"/>
              <a:t>2023/10/23</a:t>
            </a:fld>
            <a:endParaRPr lang="zh-CN" altLang="en-US"/>
          </a:p>
        </p:txBody>
      </p:sp>
      <p:sp>
        <p:nvSpPr>
          <p:cNvPr id="6" name="页脚占位符 5">
            <a:extLst>
              <a:ext uri="{FF2B5EF4-FFF2-40B4-BE49-F238E27FC236}">
                <a16:creationId xmlns:a16="http://schemas.microsoft.com/office/drawing/2014/main" id="{B2D13BB5-3931-4FDD-B7DE-35F54D252DB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C11B790F-03FD-4962-94D2-E7CFA07EFCBA}"/>
              </a:ext>
            </a:extLst>
          </p:cNvPr>
          <p:cNvSpPr>
            <a:spLocks noGrp="1"/>
          </p:cNvSpPr>
          <p:nvPr>
            <p:ph type="sldNum" sz="quarter" idx="12"/>
          </p:nvPr>
        </p:nvSpPr>
        <p:spPr/>
        <p:txBody>
          <a:bodyPr/>
          <a:lstStyle/>
          <a:p>
            <a:fld id="{B70E2B29-4AE9-473D-89A1-DFA2A3598551}" type="slidenum">
              <a:rPr lang="zh-CN" altLang="en-US" smtClean="0"/>
              <a:t>‹#›</a:t>
            </a:fld>
            <a:endParaRPr lang="zh-CN" altLang="en-US"/>
          </a:p>
        </p:txBody>
      </p:sp>
    </p:spTree>
    <p:extLst>
      <p:ext uri="{BB962C8B-B14F-4D97-AF65-F5344CB8AC3E}">
        <p14:creationId xmlns:p14="http://schemas.microsoft.com/office/powerpoint/2010/main" val="41753283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7D7B2FF3-B049-40DE-99EE-F384885E547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7E83498C-32CA-47BE-9A19-71B4B4835AD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2B20BB3-3FCA-4F3A-B05E-F73E37CB7D4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E52CE00-7FF6-41CA-BA86-51D224A5CC6F}" type="datetimeFigureOut">
              <a:rPr lang="zh-CN" altLang="en-US" smtClean="0"/>
              <a:t>2023/10/23</a:t>
            </a:fld>
            <a:endParaRPr lang="zh-CN" altLang="en-US"/>
          </a:p>
        </p:txBody>
      </p:sp>
      <p:sp>
        <p:nvSpPr>
          <p:cNvPr id="5" name="页脚占位符 4">
            <a:extLst>
              <a:ext uri="{FF2B5EF4-FFF2-40B4-BE49-F238E27FC236}">
                <a16:creationId xmlns:a16="http://schemas.microsoft.com/office/drawing/2014/main" id="{A5207A10-58B3-4F7C-BA12-998C1601C87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7331DE5C-871F-4389-B73C-99148574039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70E2B29-4AE9-473D-89A1-DFA2A3598551}" type="slidenum">
              <a:rPr lang="zh-CN" altLang="en-US" smtClean="0"/>
              <a:t>‹#›</a:t>
            </a:fld>
            <a:endParaRPr lang="zh-CN" altLang="en-US"/>
          </a:p>
        </p:txBody>
      </p:sp>
    </p:spTree>
    <p:extLst>
      <p:ext uri="{BB962C8B-B14F-4D97-AF65-F5344CB8AC3E}">
        <p14:creationId xmlns:p14="http://schemas.microsoft.com/office/powerpoint/2010/main" val="11699718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标题占位符 1"/>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a:t>单击此处编辑母版标题样式</a:t>
            </a:r>
          </a:p>
        </p:txBody>
      </p:sp>
      <p:sp>
        <p:nvSpPr>
          <p:cNvPr id="1027" name="文本占位符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smtClean="0">
                <a:solidFill>
                  <a:schemeClr val="tx1">
                    <a:tint val="75000"/>
                  </a:schemeClr>
                </a:solidFill>
                <a:latin typeface="+mn-lt"/>
                <a:ea typeface="+mn-ea"/>
              </a:defRPr>
            </a:lvl1pPr>
          </a:lstStyle>
          <a:p>
            <a:pPr>
              <a:defRPr/>
            </a:pPr>
            <a:fld id="{72965B80-6EB6-4DA1-85CB-731CB8C5115D}" type="datetimeFigureOut">
              <a:rPr lang="zh-CN" altLang="en-US"/>
              <a:pPr>
                <a:defRPr/>
              </a:pPr>
              <a:t>2023/10/23</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smtClean="0">
                <a:solidFill>
                  <a:schemeClr val="tx1">
                    <a:tint val="75000"/>
                  </a:schemeClr>
                </a:solidFill>
                <a:latin typeface="+mn-lt"/>
                <a:ea typeface="+mn-ea"/>
              </a:defRPr>
            </a:lvl1pPr>
          </a:lstStyle>
          <a:p>
            <a:pPr>
              <a:defRPr/>
            </a:pPr>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tx1">
                    <a:tint val="75000"/>
                  </a:schemeClr>
                </a:solidFill>
                <a:latin typeface="+mn-lt"/>
                <a:ea typeface="+mn-ea"/>
              </a:defRPr>
            </a:lvl1pPr>
          </a:lstStyle>
          <a:p>
            <a:pPr>
              <a:defRPr/>
            </a:pPr>
            <a:fld id="{A8D32226-C75F-4A9F-9F21-AFEE1C930215}" type="slidenum">
              <a:rPr lang="zh-CN" altLang="en-US"/>
              <a:pPr>
                <a:defRPr/>
              </a:pPr>
              <a:t>‹#›</a:t>
            </a:fld>
            <a:endParaRPr lang="zh-CN" altLang="en-US"/>
          </a:p>
        </p:txBody>
      </p:sp>
    </p:spTree>
    <p:extLst>
      <p:ext uri="{BB962C8B-B14F-4D97-AF65-F5344CB8AC3E}">
        <p14:creationId xmlns:p14="http://schemas.microsoft.com/office/powerpoint/2010/main" val="304547443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lgn="l" rtl="0" eaLnBrk="1" fontAlgn="base" hangingPunct="1">
        <a:lnSpc>
          <a:spcPct val="90000"/>
        </a:lnSpc>
        <a:spcBef>
          <a:spcPct val="0"/>
        </a:spcBef>
        <a:spcAft>
          <a:spcPct val="0"/>
        </a:spcAft>
        <a:defRPr sz="4400" kern="1200">
          <a:solidFill>
            <a:schemeClr val="tx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2pPr>
      <a:lvl3pPr algn="l" rtl="0" eaLnBrk="1" fontAlgn="base" hangingPunct="1">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3pPr>
      <a:lvl4pPr algn="l" rtl="0" eaLnBrk="1" fontAlgn="base" hangingPunct="1">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4pPr>
      <a:lvl5pPr algn="l" rtl="0" eaLnBrk="1" fontAlgn="base" hangingPunct="1">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5pPr>
      <a:lvl6pPr marL="457200" algn="l" rtl="0" eaLnBrk="1" fontAlgn="base" hangingPunct="1">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6pPr>
      <a:lvl7pPr marL="914400" algn="l" rtl="0" eaLnBrk="1" fontAlgn="base" hangingPunct="1">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7pPr>
      <a:lvl8pPr marL="1371600" algn="l" rtl="0" eaLnBrk="1" fontAlgn="base" hangingPunct="1">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8pPr>
      <a:lvl9pPr marL="1828800" algn="l" rtl="0" eaLnBrk="1" fontAlgn="base" hangingPunct="1">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9pPr>
    </p:titleStyle>
    <p:bodyStyle>
      <a:lvl1pPr marL="228600" indent="-228600" algn="l" rtl="0" eaLnBrk="1" fontAlgn="base" hangingPunct="1">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28.jpeg"/><Relationship Id="rId5" Type="http://schemas.openxmlformats.org/officeDocument/2006/relationships/image" Target="../media/image27.png"/><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9.jpg"/><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jpeg"/></Relationships>
</file>

<file path=ppt/slides/_rels/slide1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emf"/><Relationship Id="rId1" Type="http://schemas.openxmlformats.org/officeDocument/2006/relationships/slideLayout" Target="../slideLayouts/slideLayout2.xml"/><Relationship Id="rId5" Type="http://schemas.openxmlformats.org/officeDocument/2006/relationships/image" Target="../media/image41.gif"/><Relationship Id="rId4" Type="http://schemas.openxmlformats.org/officeDocument/2006/relationships/image" Target="../media/image40.jpg"/></Relationships>
</file>

<file path=ppt/slides/_rels/slide14.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jpg"/><Relationship Id="rId1" Type="http://schemas.openxmlformats.org/officeDocument/2006/relationships/slideLayout" Target="../slideLayouts/slideLayout2.xml"/><Relationship Id="rId6" Type="http://schemas.openxmlformats.org/officeDocument/2006/relationships/image" Target="../media/image46.emf"/><Relationship Id="rId5" Type="http://schemas.openxmlformats.org/officeDocument/2006/relationships/image" Target="../media/image45.jpeg"/><Relationship Id="rId4" Type="http://schemas.openxmlformats.org/officeDocument/2006/relationships/image" Target="../media/image4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eg"/><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49.png"/></Relationships>
</file>

<file path=ppt/slides/_rels/slide18.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image" Target="../media/image51.emf"/><Relationship Id="rId1" Type="http://schemas.openxmlformats.org/officeDocument/2006/relationships/slideLayout" Target="../slideLayouts/slideLayout2.xml"/><Relationship Id="rId5" Type="http://schemas.openxmlformats.org/officeDocument/2006/relationships/image" Target="../media/image54.png"/><Relationship Id="rId4" Type="http://schemas.openxmlformats.org/officeDocument/2006/relationships/image" Target="../media/image53.jpeg"/></Relationships>
</file>

<file path=ppt/slides/_rels/slide19.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57.jpg"/><Relationship Id="rId4" Type="http://schemas.openxmlformats.org/officeDocument/2006/relationships/image" Target="../media/image56.jp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8" Type="http://schemas.openxmlformats.org/officeDocument/2006/relationships/oleObject" Target="../embeddings/oleObject1.bin"/><Relationship Id="rId3" Type="http://schemas.openxmlformats.org/officeDocument/2006/relationships/image" Target="../media/image60.jpg"/><Relationship Id="rId7" Type="http://schemas.openxmlformats.org/officeDocument/2006/relationships/image" Target="../media/image64.jpe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63.png"/><Relationship Id="rId11" Type="http://schemas.openxmlformats.org/officeDocument/2006/relationships/image" Target="../media/image59.emf"/><Relationship Id="rId5" Type="http://schemas.openxmlformats.org/officeDocument/2006/relationships/image" Target="../media/image62.png"/><Relationship Id="rId10" Type="http://schemas.openxmlformats.org/officeDocument/2006/relationships/package" Target="../embeddings/Microsoft_Visio_Drawing.vsdx"/><Relationship Id="rId4" Type="http://schemas.openxmlformats.org/officeDocument/2006/relationships/image" Target="../media/image61.png"/><Relationship Id="rId9" Type="http://schemas.openxmlformats.org/officeDocument/2006/relationships/image" Target="../media/image58.emf"/></Relationships>
</file>

<file path=ppt/slides/_rels/slide21.xml.rels><?xml version="1.0" encoding="UTF-8" standalone="yes"?>
<Relationships xmlns="http://schemas.openxmlformats.org/package/2006/relationships"><Relationship Id="rId3" Type="http://schemas.openxmlformats.org/officeDocument/2006/relationships/image" Target="../media/image66.emf"/><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72.jpeg"/><Relationship Id="rId3" Type="http://schemas.openxmlformats.org/officeDocument/2006/relationships/image" Target="../media/image67.png"/><Relationship Id="rId7" Type="http://schemas.openxmlformats.org/officeDocument/2006/relationships/image" Target="../media/image71.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70.emf"/><Relationship Id="rId5" Type="http://schemas.openxmlformats.org/officeDocument/2006/relationships/image" Target="../media/image69.emf"/><Relationship Id="rId4" Type="http://schemas.openxmlformats.org/officeDocument/2006/relationships/image" Target="../media/image68.png"/><Relationship Id="rId9" Type="http://schemas.openxmlformats.org/officeDocument/2006/relationships/image" Target="../media/image73.png"/></Relationships>
</file>

<file path=ppt/slides/_rels/slide23.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g"/><Relationship Id="rId1" Type="http://schemas.openxmlformats.org/officeDocument/2006/relationships/slideLayout" Target="../slideLayouts/slideLayout2.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24.xml.rels><?xml version="1.0" encoding="UTF-8" standalone="yes"?>
<Relationships xmlns="http://schemas.openxmlformats.org/package/2006/relationships"><Relationship Id="rId8" Type="http://schemas.openxmlformats.org/officeDocument/2006/relationships/image" Target="../media/image85.jpeg"/><Relationship Id="rId3" Type="http://schemas.openxmlformats.org/officeDocument/2006/relationships/image" Target="../media/image80.png"/><Relationship Id="rId7" Type="http://schemas.openxmlformats.org/officeDocument/2006/relationships/image" Target="../media/image84.png"/><Relationship Id="rId2" Type="http://schemas.openxmlformats.org/officeDocument/2006/relationships/image" Target="../media/image79.png"/><Relationship Id="rId1" Type="http://schemas.openxmlformats.org/officeDocument/2006/relationships/slideLayout" Target="../slideLayouts/slideLayout2.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 Id="rId9" Type="http://schemas.openxmlformats.org/officeDocument/2006/relationships/image" Target="../media/image86.jpeg"/></Relationships>
</file>

<file path=ppt/slides/_rels/slide25.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2.xml"/><Relationship Id="rId4" Type="http://schemas.openxmlformats.org/officeDocument/2006/relationships/image" Target="../media/image89.png"/></Relationships>
</file>

<file path=ppt/slides/_rels/slide26.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2.xml"/><Relationship Id="rId5" Type="http://schemas.openxmlformats.org/officeDocument/2006/relationships/image" Target="../media/image93.tiff"/><Relationship Id="rId4" Type="http://schemas.openxmlformats.org/officeDocument/2006/relationships/image" Target="../media/image92.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hyperlink" Target="file:///C:\Users\lijie\AppData\Local\youdao\dict\Application\7.5.0.0\resultui\dict\%3fkeyword=design" TargetMode="External"/><Relationship Id="rId3" Type="http://schemas.openxmlformats.org/officeDocument/2006/relationships/image" Target="../media/image11.jpg"/><Relationship Id="rId7" Type="http://schemas.openxmlformats.org/officeDocument/2006/relationships/hyperlink" Target="file:///C:\Users\lijie\AppData\Local\youdao\dict\Application\7.5.0.0\resultui\dict\%3fkeyword=appearance"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4.jpg"/><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jp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B3B9FC64-95FB-4F1D-B3E8-A297325562B9}"/>
              </a:ext>
            </a:extLst>
          </p:cNvPr>
          <p:cNvSpPr/>
          <p:nvPr/>
        </p:nvSpPr>
        <p:spPr>
          <a:xfrm>
            <a:off x="1448456" y="1703780"/>
            <a:ext cx="8600317" cy="1323439"/>
          </a:xfrm>
          <a:prstGeom prst="rect">
            <a:avLst/>
          </a:prstGeom>
        </p:spPr>
        <p:txBody>
          <a:bodyPr wrap="square">
            <a:spAutoFit/>
          </a:bodyPr>
          <a:lstStyle/>
          <a:p>
            <a:pPr algn="ctr"/>
            <a:r>
              <a:rPr lang="en-US" altLang="zh-CN" sz="4000" b="1" dirty="0"/>
              <a:t>The detector requirements for HEPS and what can we get from CEPC</a:t>
            </a:r>
            <a:endParaRPr lang="zh-CN" altLang="en-US" sz="4000" b="1" dirty="0"/>
          </a:p>
        </p:txBody>
      </p:sp>
      <p:sp>
        <p:nvSpPr>
          <p:cNvPr id="9" name="副标题 2">
            <a:extLst>
              <a:ext uri="{FF2B5EF4-FFF2-40B4-BE49-F238E27FC236}">
                <a16:creationId xmlns:a16="http://schemas.microsoft.com/office/drawing/2014/main" id="{4828D10D-5ED6-4005-A4BF-587F21799001}"/>
              </a:ext>
            </a:extLst>
          </p:cNvPr>
          <p:cNvSpPr>
            <a:spLocks noGrp="1"/>
          </p:cNvSpPr>
          <p:nvPr>
            <p:ph type="subTitle" idx="1"/>
          </p:nvPr>
        </p:nvSpPr>
        <p:spPr>
          <a:xfrm>
            <a:off x="1360371" y="3283639"/>
            <a:ext cx="9144000" cy="2173375"/>
          </a:xfrm>
        </p:spPr>
        <p:txBody>
          <a:bodyPr>
            <a:normAutofit/>
          </a:bodyPr>
          <a:lstStyle/>
          <a:p>
            <a:endParaRPr lang="en-US" altLang="zh-CN" sz="1600" b="1" dirty="0"/>
          </a:p>
          <a:p>
            <a:r>
              <a:rPr lang="en-US" altLang="zh-CN" sz="1600" b="1" dirty="0"/>
              <a:t>Li </a:t>
            </a:r>
            <a:r>
              <a:rPr lang="en-US" altLang="zh-CN" sz="1600" b="1" dirty="0" err="1"/>
              <a:t>Zhenjie</a:t>
            </a:r>
            <a:endParaRPr lang="en-US" altLang="zh-CN" sz="1600" b="1" dirty="0"/>
          </a:p>
          <a:p>
            <a:r>
              <a:rPr lang="en-US" altLang="zh-CN" sz="1600" b="1" dirty="0"/>
              <a:t>Institute of High Energy Physics, CAS, China</a:t>
            </a:r>
          </a:p>
          <a:p>
            <a:r>
              <a:rPr lang="en-US" altLang="zh-CN" sz="1600" b="1" dirty="0"/>
              <a:t>High Energy Photon Source(HEPS)</a:t>
            </a:r>
          </a:p>
          <a:p>
            <a:endParaRPr lang="en-US" altLang="zh-CN" sz="1600" b="1" dirty="0"/>
          </a:p>
          <a:p>
            <a:r>
              <a:rPr lang="en-US" altLang="zh-CN" sz="1600" b="1" dirty="0"/>
              <a:t>2023.10</a:t>
            </a:r>
          </a:p>
        </p:txBody>
      </p:sp>
      <p:sp>
        <p:nvSpPr>
          <p:cNvPr id="2" name="文本框 1">
            <a:extLst>
              <a:ext uri="{FF2B5EF4-FFF2-40B4-BE49-F238E27FC236}">
                <a16:creationId xmlns:a16="http://schemas.microsoft.com/office/drawing/2014/main" id="{CEFAE96B-A17F-4A6B-9523-1548DE8E11E1}"/>
              </a:ext>
            </a:extLst>
          </p:cNvPr>
          <p:cNvSpPr txBox="1"/>
          <p:nvPr/>
        </p:nvSpPr>
        <p:spPr>
          <a:xfrm>
            <a:off x="9781133" y="226422"/>
            <a:ext cx="774571" cy="461665"/>
          </a:xfrm>
          <a:prstGeom prst="rect">
            <a:avLst/>
          </a:prstGeom>
          <a:noFill/>
        </p:spPr>
        <p:txBody>
          <a:bodyPr wrap="none" rtlCol="0">
            <a:spAutoFit/>
          </a:bodyPr>
          <a:lstStyle/>
          <a:p>
            <a:r>
              <a:rPr lang="en-US" altLang="zh-CN" sz="2400" b="1" i="1" dirty="0">
                <a:solidFill>
                  <a:srgbClr val="C00000"/>
                </a:solidFill>
              </a:rPr>
              <a:t>IHEP</a:t>
            </a:r>
            <a:endParaRPr lang="zh-CN" altLang="en-US" sz="2400" b="1" i="1" dirty="0">
              <a:solidFill>
                <a:srgbClr val="C00000"/>
              </a:solidFill>
            </a:endParaRPr>
          </a:p>
        </p:txBody>
      </p:sp>
      <p:sp>
        <p:nvSpPr>
          <p:cNvPr id="3" name="矩形 2">
            <a:extLst>
              <a:ext uri="{FF2B5EF4-FFF2-40B4-BE49-F238E27FC236}">
                <a16:creationId xmlns:a16="http://schemas.microsoft.com/office/drawing/2014/main" id="{9A7B8F1E-D5C1-43E3-AFB4-BEC5A34CD24E}"/>
              </a:ext>
            </a:extLst>
          </p:cNvPr>
          <p:cNvSpPr/>
          <p:nvPr/>
        </p:nvSpPr>
        <p:spPr>
          <a:xfrm>
            <a:off x="10755086" y="809897"/>
            <a:ext cx="1175657" cy="4876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a:extLst>
              <a:ext uri="{FF2B5EF4-FFF2-40B4-BE49-F238E27FC236}">
                <a16:creationId xmlns:a16="http://schemas.microsoft.com/office/drawing/2014/main" id="{80781DAA-1637-4CCF-A2BB-76335D3A6B7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96212" y="1794274"/>
            <a:ext cx="3506815" cy="4253829"/>
          </a:xfrm>
          <a:prstGeom prst="rect">
            <a:avLst/>
          </a:prstGeom>
        </p:spPr>
      </p:pic>
      <p:pic>
        <p:nvPicPr>
          <p:cNvPr id="7" name="Picture 2" descr="D:\光源平台\1111g 副本.jpg">
            <a:extLst>
              <a:ext uri="{FF2B5EF4-FFF2-40B4-BE49-F238E27FC236}">
                <a16:creationId xmlns:a16="http://schemas.microsoft.com/office/drawing/2014/main" id="{8E977610-7297-4793-B1E8-14C7628AC2DD}"/>
              </a:ext>
            </a:extLst>
          </p:cNvPr>
          <p:cNvPicPr>
            <a:picLocks noChangeAspect="1" noChangeArrowheads="1"/>
          </p:cNvPicPr>
          <p:nvPr/>
        </p:nvPicPr>
        <p:blipFill>
          <a:blip r:embed="rId4" cstate="print"/>
          <a:srcRect/>
          <a:stretch>
            <a:fillRect/>
          </a:stretch>
        </p:blipFill>
        <p:spPr bwMode="auto">
          <a:xfrm>
            <a:off x="123585" y="3187890"/>
            <a:ext cx="3403314" cy="2215558"/>
          </a:xfrm>
          <a:prstGeom prst="rect">
            <a:avLst/>
          </a:prstGeom>
          <a:noFill/>
        </p:spPr>
      </p:pic>
      <p:sp>
        <p:nvSpPr>
          <p:cNvPr id="4" name="文本框 3">
            <a:extLst>
              <a:ext uri="{FF2B5EF4-FFF2-40B4-BE49-F238E27FC236}">
                <a16:creationId xmlns:a16="http://schemas.microsoft.com/office/drawing/2014/main" id="{4B6761CE-3CEB-4D68-862A-D020658F0CB6}"/>
              </a:ext>
            </a:extLst>
          </p:cNvPr>
          <p:cNvSpPr txBox="1"/>
          <p:nvPr/>
        </p:nvSpPr>
        <p:spPr>
          <a:xfrm>
            <a:off x="1360371" y="3244376"/>
            <a:ext cx="929742" cy="523220"/>
          </a:xfrm>
          <a:prstGeom prst="rect">
            <a:avLst/>
          </a:prstGeom>
          <a:noFill/>
        </p:spPr>
        <p:txBody>
          <a:bodyPr wrap="none" rtlCol="0">
            <a:spAutoFit/>
          </a:bodyPr>
          <a:lstStyle/>
          <a:p>
            <a:r>
              <a:rPr lang="en-US" altLang="zh-CN" sz="2800" b="1" dirty="0">
                <a:solidFill>
                  <a:srgbClr val="FF0000"/>
                </a:solidFill>
              </a:rPr>
              <a:t>PAPS</a:t>
            </a:r>
            <a:endParaRPr lang="zh-CN" altLang="en-US" sz="2800" b="1" dirty="0">
              <a:solidFill>
                <a:srgbClr val="FF0000"/>
              </a:solidFill>
            </a:endParaRPr>
          </a:p>
        </p:txBody>
      </p:sp>
      <p:sp>
        <p:nvSpPr>
          <p:cNvPr id="10" name="文本框 9">
            <a:extLst>
              <a:ext uri="{FF2B5EF4-FFF2-40B4-BE49-F238E27FC236}">
                <a16:creationId xmlns:a16="http://schemas.microsoft.com/office/drawing/2014/main" id="{207F7154-6129-4F2B-97BD-9D5A68382E20}"/>
              </a:ext>
            </a:extLst>
          </p:cNvPr>
          <p:cNvSpPr txBox="1"/>
          <p:nvPr/>
        </p:nvSpPr>
        <p:spPr>
          <a:xfrm>
            <a:off x="9983841" y="3244376"/>
            <a:ext cx="946093" cy="523220"/>
          </a:xfrm>
          <a:prstGeom prst="rect">
            <a:avLst/>
          </a:prstGeom>
          <a:noFill/>
        </p:spPr>
        <p:txBody>
          <a:bodyPr wrap="none" rtlCol="0">
            <a:spAutoFit/>
          </a:bodyPr>
          <a:lstStyle/>
          <a:p>
            <a:r>
              <a:rPr lang="en-US" altLang="zh-CN" sz="2800" b="1" dirty="0">
                <a:solidFill>
                  <a:srgbClr val="FF0000"/>
                </a:solidFill>
              </a:rPr>
              <a:t>HEPS</a:t>
            </a:r>
            <a:endParaRPr lang="zh-CN" altLang="en-US" sz="2800" b="1" dirty="0">
              <a:solidFill>
                <a:srgbClr val="FF0000"/>
              </a:solidFill>
            </a:endParaRPr>
          </a:p>
        </p:txBody>
      </p:sp>
      <p:sp>
        <p:nvSpPr>
          <p:cNvPr id="8" name="矩形 7">
            <a:extLst>
              <a:ext uri="{FF2B5EF4-FFF2-40B4-BE49-F238E27FC236}">
                <a16:creationId xmlns:a16="http://schemas.microsoft.com/office/drawing/2014/main" id="{9C7A8F2D-51C5-4077-BF4A-90DA5D6FFDE6}"/>
              </a:ext>
            </a:extLst>
          </p:cNvPr>
          <p:cNvSpPr/>
          <p:nvPr/>
        </p:nvSpPr>
        <p:spPr>
          <a:xfrm>
            <a:off x="123585" y="5936105"/>
            <a:ext cx="5160323" cy="369332"/>
          </a:xfrm>
          <a:prstGeom prst="rect">
            <a:avLst/>
          </a:prstGeom>
        </p:spPr>
        <p:txBody>
          <a:bodyPr wrap="none">
            <a:spAutoFit/>
          </a:bodyPr>
          <a:lstStyle/>
          <a:p>
            <a:r>
              <a:rPr lang="en-US" altLang="zh-CN" b="1" dirty="0"/>
              <a:t>Thanks for all of the HEPS detector team members.  </a:t>
            </a:r>
          </a:p>
        </p:txBody>
      </p:sp>
    </p:spTree>
  </p:cSld>
  <p:clrMapOvr>
    <a:masterClrMapping/>
  </p:clrMapOvr>
  <mc:AlternateContent xmlns:mc="http://schemas.openxmlformats.org/markup-compatibility/2006" xmlns:p14="http://schemas.microsoft.com/office/powerpoint/2010/main">
    <mc:Choice Requires="p14">
      <p:transition spd="slow" p14:dur="2000" advTm="1233"/>
    </mc:Choice>
    <mc:Fallback xmlns="">
      <p:transition spd="slow" advTm="1233"/>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B6476D73-019F-45BF-94B1-B5770951A8EC}"/>
              </a:ext>
            </a:extLst>
          </p:cNvPr>
          <p:cNvSpPr txBox="1"/>
          <p:nvPr/>
        </p:nvSpPr>
        <p:spPr>
          <a:xfrm>
            <a:off x="769080" y="118863"/>
            <a:ext cx="1996059" cy="461665"/>
          </a:xfrm>
          <a:prstGeom prst="rect">
            <a:avLst/>
          </a:prstGeom>
          <a:noFill/>
        </p:spPr>
        <p:txBody>
          <a:bodyPr wrap="none" rtlCol="0">
            <a:spAutoFit/>
          </a:bodyPr>
          <a:lstStyle/>
          <a:p>
            <a:r>
              <a:rPr lang="en-US" altLang="zh-CN" sz="2400" b="1" dirty="0">
                <a:solidFill>
                  <a:srgbClr val="0070C0"/>
                </a:solidFill>
                <a:latin typeface="Arial" panose="020B0604020202020204" pitchFamily="34" charset="0"/>
              </a:rPr>
              <a:t>ASIC design</a:t>
            </a:r>
            <a:endParaRPr lang="zh-CN" altLang="en-US" sz="2400" b="1" dirty="0">
              <a:solidFill>
                <a:srgbClr val="0070C0"/>
              </a:solidFill>
              <a:latin typeface="Arial" panose="020B0604020202020204" pitchFamily="34" charset="0"/>
            </a:endParaRPr>
          </a:p>
        </p:txBody>
      </p:sp>
      <p:pic>
        <p:nvPicPr>
          <p:cNvPr id="5" name="Picture 7" descr="D:\文档\报告\2015TWEPP_IEEE_Hiroshima\NIMA\Major Rev\图片\Fig4_MajRev.tif">
            <a:extLst>
              <a:ext uri="{FF2B5EF4-FFF2-40B4-BE49-F238E27FC236}">
                <a16:creationId xmlns:a16="http://schemas.microsoft.com/office/drawing/2014/main" id="{5A2D7815-4756-44F0-9185-F4FE57AF40F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6224" y="567914"/>
            <a:ext cx="5448300" cy="383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文本框 5">
            <a:extLst>
              <a:ext uri="{FF2B5EF4-FFF2-40B4-BE49-F238E27FC236}">
                <a16:creationId xmlns:a16="http://schemas.microsoft.com/office/drawing/2014/main" id="{4077F3EC-6008-4AEC-B7F8-374FAF87ECE7}"/>
              </a:ext>
            </a:extLst>
          </p:cNvPr>
          <p:cNvSpPr txBox="1"/>
          <p:nvPr/>
        </p:nvSpPr>
        <p:spPr>
          <a:xfrm>
            <a:off x="1526477" y="4314253"/>
            <a:ext cx="2962671" cy="369332"/>
          </a:xfrm>
          <a:prstGeom prst="rect">
            <a:avLst/>
          </a:prstGeom>
          <a:noFill/>
        </p:spPr>
        <p:txBody>
          <a:bodyPr wrap="none" rtlCol="0">
            <a:spAutoFit/>
          </a:bodyPr>
          <a:lstStyle/>
          <a:p>
            <a:r>
              <a:rPr lang="en-US" altLang="zh-CN" dirty="0"/>
              <a:t>ASIC Readout chip structure</a:t>
            </a:r>
            <a:endParaRPr lang="zh-CN" altLang="en-US" dirty="0"/>
          </a:p>
        </p:txBody>
      </p:sp>
      <p:pic>
        <p:nvPicPr>
          <p:cNvPr id="7" name="Picture 8" descr="D:\work\Sync\1.png">
            <a:extLst>
              <a:ext uri="{FF2B5EF4-FFF2-40B4-BE49-F238E27FC236}">
                <a16:creationId xmlns:a16="http://schemas.microsoft.com/office/drawing/2014/main" id="{DC4252A9-43E6-482B-A9C2-8CBC2C318C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89148" y="4608452"/>
            <a:ext cx="1497766"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a:extLst>
              <a:ext uri="{FF2B5EF4-FFF2-40B4-BE49-F238E27FC236}">
                <a16:creationId xmlns:a16="http://schemas.microsoft.com/office/drawing/2014/main" id="{8B0A5D5D-1E1E-492E-BD47-C86DC53AD5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57160" y="4608452"/>
            <a:ext cx="1809750"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a:extLst>
              <a:ext uri="{FF2B5EF4-FFF2-40B4-BE49-F238E27FC236}">
                <a16:creationId xmlns:a16="http://schemas.microsoft.com/office/drawing/2014/main" id="{3AF22772-72E4-43A0-8F53-E0A51FD5955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9910" y="4945002"/>
            <a:ext cx="2008188"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pic>
      <p:sp>
        <p:nvSpPr>
          <p:cNvPr id="10" name="文本框 9">
            <a:extLst>
              <a:ext uri="{FF2B5EF4-FFF2-40B4-BE49-F238E27FC236}">
                <a16:creationId xmlns:a16="http://schemas.microsoft.com/office/drawing/2014/main" id="{A46DD471-4DF6-47C0-B129-EE9D11124F7A}"/>
              </a:ext>
            </a:extLst>
          </p:cNvPr>
          <p:cNvSpPr txBox="1"/>
          <p:nvPr/>
        </p:nvSpPr>
        <p:spPr>
          <a:xfrm>
            <a:off x="739859" y="6369805"/>
            <a:ext cx="1301959" cy="369332"/>
          </a:xfrm>
          <a:prstGeom prst="rect">
            <a:avLst/>
          </a:prstGeom>
          <a:noFill/>
        </p:spPr>
        <p:txBody>
          <a:bodyPr wrap="none" rtlCol="0">
            <a:spAutoFit/>
          </a:bodyPr>
          <a:lstStyle/>
          <a:p>
            <a:r>
              <a:rPr lang="en-US" altLang="zh-CN" dirty="0"/>
              <a:t>Single pixel</a:t>
            </a:r>
            <a:endParaRPr lang="zh-CN" altLang="en-US" dirty="0"/>
          </a:p>
        </p:txBody>
      </p:sp>
      <p:sp>
        <p:nvSpPr>
          <p:cNvPr id="11" name="文本框 10">
            <a:extLst>
              <a:ext uri="{FF2B5EF4-FFF2-40B4-BE49-F238E27FC236}">
                <a16:creationId xmlns:a16="http://schemas.microsoft.com/office/drawing/2014/main" id="{84F49600-1BCB-4541-9768-ED80E31831B5}"/>
              </a:ext>
            </a:extLst>
          </p:cNvPr>
          <p:cNvSpPr txBox="1"/>
          <p:nvPr/>
        </p:nvSpPr>
        <p:spPr>
          <a:xfrm>
            <a:off x="2891530" y="6408677"/>
            <a:ext cx="1375698" cy="369332"/>
          </a:xfrm>
          <a:prstGeom prst="rect">
            <a:avLst/>
          </a:prstGeom>
          <a:noFill/>
        </p:spPr>
        <p:txBody>
          <a:bodyPr wrap="none" rtlCol="0">
            <a:spAutoFit/>
          </a:bodyPr>
          <a:lstStyle/>
          <a:p>
            <a:r>
              <a:rPr lang="en-US" altLang="zh-CN" dirty="0"/>
              <a:t>12×20pixels</a:t>
            </a:r>
            <a:endParaRPr lang="zh-CN" altLang="en-US" dirty="0"/>
          </a:p>
        </p:txBody>
      </p:sp>
      <p:sp>
        <p:nvSpPr>
          <p:cNvPr id="12" name="文本框 11">
            <a:extLst>
              <a:ext uri="{FF2B5EF4-FFF2-40B4-BE49-F238E27FC236}">
                <a16:creationId xmlns:a16="http://schemas.microsoft.com/office/drawing/2014/main" id="{97E223EF-50AA-4FE8-A843-ED125160A101}"/>
              </a:ext>
            </a:extLst>
          </p:cNvPr>
          <p:cNvSpPr txBox="1"/>
          <p:nvPr/>
        </p:nvSpPr>
        <p:spPr>
          <a:xfrm>
            <a:off x="4528773" y="6408677"/>
            <a:ext cx="1497526" cy="369332"/>
          </a:xfrm>
          <a:prstGeom prst="rect">
            <a:avLst/>
          </a:prstGeom>
          <a:noFill/>
        </p:spPr>
        <p:txBody>
          <a:bodyPr wrap="none" rtlCol="0">
            <a:spAutoFit/>
          </a:bodyPr>
          <a:lstStyle/>
          <a:p>
            <a:r>
              <a:rPr lang="en-US" altLang="zh-CN" dirty="0"/>
              <a:t>72×104pixels</a:t>
            </a:r>
            <a:endParaRPr lang="zh-CN" altLang="en-US" dirty="0"/>
          </a:p>
        </p:txBody>
      </p:sp>
      <p:pic>
        <p:nvPicPr>
          <p:cNvPr id="13" name="Picture 14" descr="C:\Users\happyjiang\Desktop\CIMG0761.JPG">
            <a:extLst>
              <a:ext uri="{FF2B5EF4-FFF2-40B4-BE49-F238E27FC236}">
                <a16:creationId xmlns:a16="http://schemas.microsoft.com/office/drawing/2014/main" id="{EA9C4415-264F-4DAD-BA90-B29EE76F40B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56847" y="437800"/>
            <a:ext cx="2881313" cy="2160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文本框 13">
            <a:extLst>
              <a:ext uri="{FF2B5EF4-FFF2-40B4-BE49-F238E27FC236}">
                <a16:creationId xmlns:a16="http://schemas.microsoft.com/office/drawing/2014/main" id="{A7BE5385-A067-4C7A-A9DB-AAA41C3EFA38}"/>
              </a:ext>
            </a:extLst>
          </p:cNvPr>
          <p:cNvSpPr txBox="1"/>
          <p:nvPr/>
        </p:nvSpPr>
        <p:spPr>
          <a:xfrm>
            <a:off x="7637757" y="2598387"/>
            <a:ext cx="2119491" cy="369332"/>
          </a:xfrm>
          <a:prstGeom prst="rect">
            <a:avLst/>
          </a:prstGeom>
          <a:noFill/>
        </p:spPr>
        <p:txBody>
          <a:bodyPr wrap="none" rtlCol="0">
            <a:spAutoFit/>
          </a:bodyPr>
          <a:lstStyle/>
          <a:p>
            <a:r>
              <a:rPr lang="en-US" altLang="zh-CN" dirty="0"/>
              <a:t>MPW wafer of ASIC</a:t>
            </a:r>
            <a:endParaRPr lang="zh-CN" altLang="en-US" dirty="0"/>
          </a:p>
        </p:txBody>
      </p:sp>
      <p:graphicFrame>
        <p:nvGraphicFramePr>
          <p:cNvPr id="16" name="表格 15">
            <a:extLst>
              <a:ext uri="{FF2B5EF4-FFF2-40B4-BE49-F238E27FC236}">
                <a16:creationId xmlns:a16="http://schemas.microsoft.com/office/drawing/2014/main" id="{942811DD-04E3-4208-BFA3-869C200DE255}"/>
              </a:ext>
            </a:extLst>
          </p:cNvPr>
          <p:cNvGraphicFramePr>
            <a:graphicFrameLocks noGrp="1"/>
          </p:cNvGraphicFramePr>
          <p:nvPr>
            <p:extLst>
              <p:ext uri="{D42A27DB-BD31-4B8C-83A1-F6EECF244321}">
                <p14:modId xmlns:p14="http://schemas.microsoft.com/office/powerpoint/2010/main" val="3114767920"/>
              </p:ext>
            </p:extLst>
          </p:nvPr>
        </p:nvGraphicFramePr>
        <p:xfrm>
          <a:off x="6535198" y="3735549"/>
          <a:ext cx="5224846" cy="2595880"/>
        </p:xfrm>
        <a:graphic>
          <a:graphicData uri="http://schemas.openxmlformats.org/drawingml/2006/table">
            <a:tbl>
              <a:tblPr firstRow="1" bandRow="1">
                <a:tableStyleId>{5940675A-B579-460E-94D1-54222C63F5DA}</a:tableStyleId>
              </a:tblPr>
              <a:tblGrid>
                <a:gridCol w="1520601">
                  <a:extLst>
                    <a:ext uri="{9D8B030D-6E8A-4147-A177-3AD203B41FA5}">
                      <a16:colId xmlns:a16="http://schemas.microsoft.com/office/drawing/2014/main" val="2252392370"/>
                    </a:ext>
                  </a:extLst>
                </a:gridCol>
                <a:gridCol w="3704245">
                  <a:extLst>
                    <a:ext uri="{9D8B030D-6E8A-4147-A177-3AD203B41FA5}">
                      <a16:colId xmlns:a16="http://schemas.microsoft.com/office/drawing/2014/main" val="2853179399"/>
                    </a:ext>
                  </a:extLst>
                </a:gridCol>
              </a:tblGrid>
              <a:tr h="370840">
                <a:tc>
                  <a:txBody>
                    <a:bodyPr/>
                    <a:lstStyle/>
                    <a:p>
                      <a:r>
                        <a:rPr lang="en-US" altLang="zh-CN" dirty="0"/>
                        <a:t>Pixel size</a:t>
                      </a:r>
                      <a:endParaRPr lang="zh-CN" altLang="en-US" dirty="0"/>
                    </a:p>
                  </a:txBody>
                  <a:tcPr/>
                </a:tc>
                <a:tc>
                  <a:txBody>
                    <a:bodyPr/>
                    <a:lstStyle/>
                    <a:p>
                      <a:r>
                        <a:rPr lang="en-US" altLang="zh-CN" dirty="0"/>
                        <a:t>150μm×150μm</a:t>
                      </a:r>
                      <a:endParaRPr lang="zh-CN" altLang="en-US" dirty="0"/>
                    </a:p>
                  </a:txBody>
                  <a:tcPr/>
                </a:tc>
                <a:extLst>
                  <a:ext uri="{0D108BD9-81ED-4DB2-BD59-A6C34878D82A}">
                    <a16:rowId xmlns:a16="http://schemas.microsoft.com/office/drawing/2014/main" val="2637626940"/>
                  </a:ext>
                </a:extLst>
              </a:tr>
              <a:tr h="370840">
                <a:tc>
                  <a:txBody>
                    <a:bodyPr/>
                    <a:lstStyle/>
                    <a:p>
                      <a:r>
                        <a:rPr lang="en-US" altLang="zh-CN" dirty="0"/>
                        <a:t>Pixel array</a:t>
                      </a:r>
                      <a:endParaRPr lang="zh-CN" altLang="en-US" dirty="0"/>
                    </a:p>
                  </a:txBody>
                  <a:tcPr/>
                </a:tc>
                <a:tc>
                  <a:txBody>
                    <a:bodyPr/>
                    <a:lstStyle/>
                    <a:p>
                      <a:r>
                        <a:rPr lang="en-US" altLang="zh-CN" dirty="0"/>
                        <a:t>104×72</a:t>
                      </a:r>
                      <a:endParaRPr lang="zh-CN" altLang="en-US" dirty="0"/>
                    </a:p>
                  </a:txBody>
                  <a:tcPr/>
                </a:tc>
                <a:extLst>
                  <a:ext uri="{0D108BD9-81ED-4DB2-BD59-A6C34878D82A}">
                    <a16:rowId xmlns:a16="http://schemas.microsoft.com/office/drawing/2014/main" val="2421458608"/>
                  </a:ext>
                </a:extLst>
              </a:tr>
              <a:tr h="370840">
                <a:tc>
                  <a:txBody>
                    <a:bodyPr/>
                    <a:lstStyle/>
                    <a:p>
                      <a:r>
                        <a:rPr lang="en-US" altLang="zh-CN" dirty="0"/>
                        <a:t>Count depth</a:t>
                      </a:r>
                      <a:endParaRPr lang="zh-CN" altLang="en-US" dirty="0"/>
                    </a:p>
                  </a:txBody>
                  <a:tcPr/>
                </a:tc>
                <a:tc>
                  <a:txBody>
                    <a:bodyPr/>
                    <a:lstStyle/>
                    <a:p>
                      <a:r>
                        <a:rPr lang="en-US" altLang="zh-CN" dirty="0"/>
                        <a:t>20bit/pixel</a:t>
                      </a:r>
                      <a:endParaRPr lang="zh-CN" altLang="en-US" dirty="0"/>
                    </a:p>
                  </a:txBody>
                  <a:tcPr/>
                </a:tc>
                <a:extLst>
                  <a:ext uri="{0D108BD9-81ED-4DB2-BD59-A6C34878D82A}">
                    <a16:rowId xmlns:a16="http://schemas.microsoft.com/office/drawing/2014/main" val="4082048777"/>
                  </a:ext>
                </a:extLst>
              </a:tr>
              <a:tr h="370840">
                <a:tc>
                  <a:txBody>
                    <a:bodyPr/>
                    <a:lstStyle/>
                    <a:p>
                      <a:r>
                        <a:rPr lang="en-US" altLang="zh-CN" dirty="0"/>
                        <a:t>Frame rate</a:t>
                      </a:r>
                      <a:endParaRPr lang="zh-CN" altLang="en-US" dirty="0"/>
                    </a:p>
                  </a:txBody>
                  <a:tcPr/>
                </a:tc>
                <a:tc>
                  <a:txBody>
                    <a:bodyPr/>
                    <a:lstStyle/>
                    <a:p>
                      <a:r>
                        <a:rPr lang="en-US" altLang="zh-CN" dirty="0"/>
                        <a:t>&gt;1kHz</a:t>
                      </a:r>
                      <a:endParaRPr lang="zh-CN" altLang="en-US" dirty="0"/>
                    </a:p>
                  </a:txBody>
                  <a:tcPr/>
                </a:tc>
                <a:extLst>
                  <a:ext uri="{0D108BD9-81ED-4DB2-BD59-A6C34878D82A}">
                    <a16:rowId xmlns:a16="http://schemas.microsoft.com/office/drawing/2014/main" val="2654323543"/>
                  </a:ext>
                </a:extLst>
              </a:tr>
              <a:tr h="370840">
                <a:tc>
                  <a:txBody>
                    <a:bodyPr/>
                    <a:lstStyle/>
                    <a:p>
                      <a:r>
                        <a:rPr lang="en-US" altLang="zh-CN" dirty="0"/>
                        <a:t>Power</a:t>
                      </a:r>
                      <a:endParaRPr lang="zh-CN" altLang="en-US" dirty="0"/>
                    </a:p>
                  </a:txBody>
                  <a:tcPr/>
                </a:tc>
                <a:tc>
                  <a:txBody>
                    <a:bodyPr/>
                    <a:lstStyle/>
                    <a:p>
                      <a:r>
                        <a:rPr lang="en-US" altLang="zh-CN" dirty="0"/>
                        <a:t>&lt;50μW/pixel</a:t>
                      </a:r>
                      <a:endParaRPr lang="zh-CN" altLang="en-US" dirty="0"/>
                    </a:p>
                  </a:txBody>
                  <a:tcPr/>
                </a:tc>
                <a:extLst>
                  <a:ext uri="{0D108BD9-81ED-4DB2-BD59-A6C34878D82A}">
                    <a16:rowId xmlns:a16="http://schemas.microsoft.com/office/drawing/2014/main" val="3979369552"/>
                  </a:ext>
                </a:extLst>
              </a:tr>
              <a:tr h="370840">
                <a:tc>
                  <a:txBody>
                    <a:bodyPr/>
                    <a:lstStyle/>
                    <a:p>
                      <a:r>
                        <a:rPr lang="en-US" altLang="zh-CN" dirty="0"/>
                        <a:t>Chip size</a:t>
                      </a:r>
                      <a:endParaRPr lang="zh-CN" altLang="en-US" dirty="0"/>
                    </a:p>
                  </a:txBody>
                  <a:tcPr/>
                </a:tc>
                <a:tc>
                  <a:txBody>
                    <a:bodyPr/>
                    <a:lstStyle/>
                    <a:p>
                      <a:r>
                        <a:rPr lang="en-US" altLang="zh-CN" dirty="0"/>
                        <a:t>1.7cm×1.1cm</a:t>
                      </a:r>
                      <a:endParaRPr lang="zh-CN" altLang="en-US" dirty="0"/>
                    </a:p>
                  </a:txBody>
                  <a:tcPr/>
                </a:tc>
                <a:extLst>
                  <a:ext uri="{0D108BD9-81ED-4DB2-BD59-A6C34878D82A}">
                    <a16:rowId xmlns:a16="http://schemas.microsoft.com/office/drawing/2014/main" val="323598099"/>
                  </a:ext>
                </a:extLst>
              </a:tr>
              <a:tr h="370840">
                <a:tc>
                  <a:txBody>
                    <a:bodyPr/>
                    <a:lstStyle/>
                    <a:p>
                      <a:endParaRPr lang="zh-CN" altLang="en-US" dirty="0"/>
                    </a:p>
                  </a:txBody>
                  <a:tcPr/>
                </a:tc>
                <a:tc>
                  <a:txBody>
                    <a:bodyPr/>
                    <a:lstStyle/>
                    <a:p>
                      <a:endParaRPr lang="zh-CN" altLang="en-US" dirty="0"/>
                    </a:p>
                  </a:txBody>
                  <a:tcPr/>
                </a:tc>
                <a:extLst>
                  <a:ext uri="{0D108BD9-81ED-4DB2-BD59-A6C34878D82A}">
                    <a16:rowId xmlns:a16="http://schemas.microsoft.com/office/drawing/2014/main" val="2955649842"/>
                  </a:ext>
                </a:extLst>
              </a:tr>
            </a:tbl>
          </a:graphicData>
        </a:graphic>
      </p:graphicFrame>
      <p:sp>
        <p:nvSpPr>
          <p:cNvPr id="17" name="文本框 16">
            <a:extLst>
              <a:ext uri="{FF2B5EF4-FFF2-40B4-BE49-F238E27FC236}">
                <a16:creationId xmlns:a16="http://schemas.microsoft.com/office/drawing/2014/main" id="{5262FCA7-E281-4EFE-8A2C-86AC9F8ACBAE}"/>
              </a:ext>
            </a:extLst>
          </p:cNvPr>
          <p:cNvSpPr txBox="1"/>
          <p:nvPr/>
        </p:nvSpPr>
        <p:spPr>
          <a:xfrm>
            <a:off x="6439828" y="3287765"/>
            <a:ext cx="2871299" cy="369332"/>
          </a:xfrm>
          <a:prstGeom prst="rect">
            <a:avLst/>
          </a:prstGeom>
          <a:noFill/>
        </p:spPr>
        <p:txBody>
          <a:bodyPr wrap="none" rtlCol="0">
            <a:spAutoFit/>
          </a:bodyPr>
          <a:lstStyle/>
          <a:p>
            <a:r>
              <a:rPr lang="en-US" altLang="zh-CN" b="1" dirty="0">
                <a:solidFill>
                  <a:srgbClr val="0070C0"/>
                </a:solidFill>
              </a:rPr>
              <a:t>ASIC Design Specification</a:t>
            </a:r>
            <a:endParaRPr lang="zh-CN" altLang="en-US" b="1" dirty="0">
              <a:solidFill>
                <a:srgbClr val="0070C0"/>
              </a:solidFill>
            </a:endParaRPr>
          </a:p>
        </p:txBody>
      </p:sp>
      <p:sp>
        <p:nvSpPr>
          <p:cNvPr id="18" name="文本框 17">
            <a:extLst>
              <a:ext uri="{FF2B5EF4-FFF2-40B4-BE49-F238E27FC236}">
                <a16:creationId xmlns:a16="http://schemas.microsoft.com/office/drawing/2014/main" id="{25577712-4773-49EC-9725-E3677C6E0AD3}"/>
              </a:ext>
            </a:extLst>
          </p:cNvPr>
          <p:cNvSpPr txBox="1"/>
          <p:nvPr/>
        </p:nvSpPr>
        <p:spPr>
          <a:xfrm>
            <a:off x="10501163" y="6439455"/>
            <a:ext cx="1433406" cy="338554"/>
          </a:xfrm>
          <a:prstGeom prst="rect">
            <a:avLst/>
          </a:prstGeom>
          <a:noFill/>
        </p:spPr>
        <p:txBody>
          <a:bodyPr wrap="none" rtlCol="0">
            <a:spAutoFit/>
          </a:bodyPr>
          <a:lstStyle/>
          <a:p>
            <a:r>
              <a:rPr lang="en-US" altLang="zh-CN" sz="1600" dirty="0">
                <a:solidFill>
                  <a:schemeClr val="bg2">
                    <a:lumMod val="50000"/>
                  </a:schemeClr>
                </a:solidFill>
              </a:rPr>
              <a:t>From Wei </a:t>
            </a:r>
            <a:r>
              <a:rPr lang="en-US" altLang="zh-CN" sz="1600" dirty="0" err="1">
                <a:solidFill>
                  <a:schemeClr val="bg2">
                    <a:lumMod val="50000"/>
                  </a:schemeClr>
                </a:solidFill>
              </a:rPr>
              <a:t>Wei</a:t>
            </a:r>
            <a:endParaRPr lang="zh-CN" altLang="en-US" sz="1600" dirty="0">
              <a:solidFill>
                <a:schemeClr val="bg2">
                  <a:lumMod val="50000"/>
                </a:schemeClr>
              </a:solidFill>
            </a:endParaRPr>
          </a:p>
        </p:txBody>
      </p:sp>
    </p:spTree>
    <p:extLst>
      <p:ext uri="{BB962C8B-B14F-4D97-AF65-F5344CB8AC3E}">
        <p14:creationId xmlns:p14="http://schemas.microsoft.com/office/powerpoint/2010/main" val="25417137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DB3CEBBE-D000-4993-988C-AF73408642FE}"/>
              </a:ext>
            </a:extLst>
          </p:cNvPr>
          <p:cNvSpPr txBox="1"/>
          <p:nvPr/>
        </p:nvSpPr>
        <p:spPr>
          <a:xfrm>
            <a:off x="769080" y="118863"/>
            <a:ext cx="4147289" cy="461665"/>
          </a:xfrm>
          <a:prstGeom prst="rect">
            <a:avLst/>
          </a:prstGeom>
          <a:noFill/>
        </p:spPr>
        <p:txBody>
          <a:bodyPr wrap="none" rtlCol="0">
            <a:spAutoFit/>
          </a:bodyPr>
          <a:lstStyle/>
          <a:p>
            <a:r>
              <a:rPr lang="en-US" altLang="zh-CN" sz="2400" b="1" dirty="0">
                <a:solidFill>
                  <a:srgbClr val="0070C0"/>
                </a:solidFill>
                <a:latin typeface="Arial" panose="020B0604020202020204" pitchFamily="34" charset="0"/>
              </a:rPr>
              <a:t>Silicon pixel sensor design</a:t>
            </a:r>
            <a:endParaRPr lang="zh-CN" altLang="en-US" sz="2400" b="1" dirty="0">
              <a:solidFill>
                <a:srgbClr val="0070C0"/>
              </a:solidFill>
              <a:latin typeface="Arial" panose="020B0604020202020204" pitchFamily="34" charset="0"/>
            </a:endParaRPr>
          </a:p>
        </p:txBody>
      </p:sp>
      <p:pic>
        <p:nvPicPr>
          <p:cNvPr id="5" name="Picture 6">
            <a:extLst>
              <a:ext uri="{FF2B5EF4-FFF2-40B4-BE49-F238E27FC236}">
                <a16:creationId xmlns:a16="http://schemas.microsoft.com/office/drawing/2014/main" id="{C0529FCE-06DB-478D-A47B-C6B82E67B7A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4944" y="874997"/>
            <a:ext cx="5040312" cy="124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6" name="Picture 9">
            <a:extLst>
              <a:ext uri="{FF2B5EF4-FFF2-40B4-BE49-F238E27FC236}">
                <a16:creationId xmlns:a16="http://schemas.microsoft.com/office/drawing/2014/main" id="{4D69E618-032E-45A1-BA6B-3B893C096C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694" y="2357722"/>
            <a:ext cx="5040312" cy="137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7" name="Picture 5">
            <a:extLst>
              <a:ext uri="{FF2B5EF4-FFF2-40B4-BE49-F238E27FC236}">
                <a16:creationId xmlns:a16="http://schemas.microsoft.com/office/drawing/2014/main" id="{D8A9B17E-A1FB-4534-95CC-517174E5991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3510" y="3831332"/>
            <a:ext cx="3686290" cy="2829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8" name="Picture 7">
            <a:extLst>
              <a:ext uri="{FF2B5EF4-FFF2-40B4-BE49-F238E27FC236}">
                <a16:creationId xmlns:a16="http://schemas.microsoft.com/office/drawing/2014/main" id="{6B93D765-048E-4873-98C9-64EFE527A45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39610" y="844042"/>
            <a:ext cx="2428875" cy="244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9" name="Picture 6">
            <a:extLst>
              <a:ext uri="{FF2B5EF4-FFF2-40B4-BE49-F238E27FC236}">
                <a16:creationId xmlns:a16="http://schemas.microsoft.com/office/drawing/2014/main" id="{F0B3F6A6-FF07-484C-B6BC-D04BE63D4AD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44589" y="859665"/>
            <a:ext cx="4267200" cy="244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10" name="Picture 10">
            <a:extLst>
              <a:ext uri="{FF2B5EF4-FFF2-40B4-BE49-F238E27FC236}">
                <a16:creationId xmlns:a16="http://schemas.microsoft.com/office/drawing/2014/main" id="{BC5A07AD-4F7C-4475-A9F3-523944DB444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792201" y="3429000"/>
            <a:ext cx="4319588" cy="3351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graphicFrame>
        <p:nvGraphicFramePr>
          <p:cNvPr id="11" name="表格 10">
            <a:extLst>
              <a:ext uri="{FF2B5EF4-FFF2-40B4-BE49-F238E27FC236}">
                <a16:creationId xmlns:a16="http://schemas.microsoft.com/office/drawing/2014/main" id="{EC29A46F-62CE-4CFA-8544-CC0A40E10635}"/>
              </a:ext>
            </a:extLst>
          </p:cNvPr>
          <p:cNvGraphicFramePr>
            <a:graphicFrameLocks noGrp="1"/>
          </p:cNvGraphicFramePr>
          <p:nvPr>
            <p:extLst>
              <p:ext uri="{D42A27DB-BD31-4B8C-83A1-F6EECF244321}">
                <p14:modId xmlns:p14="http://schemas.microsoft.com/office/powerpoint/2010/main" val="127032455"/>
              </p:ext>
            </p:extLst>
          </p:nvPr>
        </p:nvGraphicFramePr>
        <p:xfrm>
          <a:off x="4468420" y="4106223"/>
          <a:ext cx="3418461" cy="2595880"/>
        </p:xfrm>
        <a:graphic>
          <a:graphicData uri="http://schemas.openxmlformats.org/drawingml/2006/table">
            <a:tbl>
              <a:tblPr firstRow="1" bandRow="1">
                <a:tableStyleId>{5940675A-B579-460E-94D1-54222C63F5DA}</a:tableStyleId>
              </a:tblPr>
              <a:tblGrid>
                <a:gridCol w="1490874">
                  <a:extLst>
                    <a:ext uri="{9D8B030D-6E8A-4147-A177-3AD203B41FA5}">
                      <a16:colId xmlns:a16="http://schemas.microsoft.com/office/drawing/2014/main" val="2252392370"/>
                    </a:ext>
                  </a:extLst>
                </a:gridCol>
                <a:gridCol w="1927587">
                  <a:extLst>
                    <a:ext uri="{9D8B030D-6E8A-4147-A177-3AD203B41FA5}">
                      <a16:colId xmlns:a16="http://schemas.microsoft.com/office/drawing/2014/main" val="2853179399"/>
                    </a:ext>
                  </a:extLst>
                </a:gridCol>
              </a:tblGrid>
              <a:tr h="370840">
                <a:tc>
                  <a:txBody>
                    <a:bodyPr/>
                    <a:lstStyle/>
                    <a:p>
                      <a:r>
                        <a:rPr lang="en-US" altLang="zh-CN" dirty="0"/>
                        <a:t>Pixel size</a:t>
                      </a:r>
                      <a:endParaRPr lang="zh-CN" altLang="en-US" dirty="0"/>
                    </a:p>
                  </a:txBody>
                  <a:tcPr/>
                </a:tc>
                <a:tc>
                  <a:txBody>
                    <a:bodyPr/>
                    <a:lstStyle/>
                    <a:p>
                      <a:r>
                        <a:rPr lang="en-US" altLang="zh-CN" dirty="0"/>
                        <a:t>150μm×150μm</a:t>
                      </a:r>
                      <a:endParaRPr lang="zh-CN" altLang="en-US" dirty="0"/>
                    </a:p>
                  </a:txBody>
                  <a:tcPr/>
                </a:tc>
                <a:extLst>
                  <a:ext uri="{0D108BD9-81ED-4DB2-BD59-A6C34878D82A}">
                    <a16:rowId xmlns:a16="http://schemas.microsoft.com/office/drawing/2014/main" val="2637626940"/>
                  </a:ext>
                </a:extLst>
              </a:tr>
              <a:tr h="370840">
                <a:tc>
                  <a:txBody>
                    <a:bodyPr/>
                    <a:lstStyle/>
                    <a:p>
                      <a:r>
                        <a:rPr lang="en-US" altLang="zh-CN" dirty="0"/>
                        <a:t>Pixel array</a:t>
                      </a:r>
                      <a:endParaRPr lang="zh-CN" altLang="en-US" dirty="0"/>
                    </a:p>
                  </a:txBody>
                  <a:tcPr/>
                </a:tc>
                <a:tc>
                  <a:txBody>
                    <a:bodyPr/>
                    <a:lstStyle/>
                    <a:p>
                      <a:r>
                        <a:rPr lang="en-US" altLang="zh-CN" dirty="0"/>
                        <a:t>208×288</a:t>
                      </a:r>
                      <a:endParaRPr lang="zh-CN" altLang="en-US" dirty="0"/>
                    </a:p>
                  </a:txBody>
                  <a:tcPr/>
                </a:tc>
                <a:extLst>
                  <a:ext uri="{0D108BD9-81ED-4DB2-BD59-A6C34878D82A}">
                    <a16:rowId xmlns:a16="http://schemas.microsoft.com/office/drawing/2014/main" val="2421458608"/>
                  </a:ext>
                </a:extLst>
              </a:tr>
              <a:tr h="370840">
                <a:tc>
                  <a:txBody>
                    <a:bodyPr/>
                    <a:lstStyle/>
                    <a:p>
                      <a:r>
                        <a:rPr lang="en-US" altLang="zh-CN" dirty="0"/>
                        <a:t>Dark current</a:t>
                      </a:r>
                    </a:p>
                  </a:txBody>
                  <a:tcPr/>
                </a:tc>
                <a:tc>
                  <a:txBody>
                    <a:bodyPr/>
                    <a:lstStyle/>
                    <a:p>
                      <a:r>
                        <a:rPr lang="en-US" altLang="zh-CN" dirty="0"/>
                        <a:t>&lt;10nA/cm2</a:t>
                      </a:r>
                      <a:endParaRPr lang="zh-CN" altLang="en-US" dirty="0"/>
                    </a:p>
                  </a:txBody>
                  <a:tcPr/>
                </a:tc>
                <a:extLst>
                  <a:ext uri="{0D108BD9-81ED-4DB2-BD59-A6C34878D82A}">
                    <a16:rowId xmlns:a16="http://schemas.microsoft.com/office/drawing/2014/main" val="4082048777"/>
                  </a:ext>
                </a:extLst>
              </a:tr>
              <a:tr h="370840">
                <a:tc>
                  <a:txBody>
                    <a:bodyPr/>
                    <a:lstStyle/>
                    <a:p>
                      <a:r>
                        <a:rPr lang="en-US" altLang="zh-CN" dirty="0"/>
                        <a:t>Depletion V</a:t>
                      </a:r>
                      <a:endParaRPr lang="zh-CN" altLang="en-US" dirty="0"/>
                    </a:p>
                  </a:txBody>
                  <a:tcPr/>
                </a:tc>
                <a:tc>
                  <a:txBody>
                    <a:bodyPr/>
                    <a:lstStyle/>
                    <a:p>
                      <a:r>
                        <a:rPr lang="en-US" altLang="zh-CN" dirty="0"/>
                        <a:t>30-50V</a:t>
                      </a:r>
                      <a:endParaRPr lang="zh-CN" altLang="en-US" dirty="0"/>
                    </a:p>
                  </a:txBody>
                  <a:tcPr/>
                </a:tc>
                <a:extLst>
                  <a:ext uri="{0D108BD9-81ED-4DB2-BD59-A6C34878D82A}">
                    <a16:rowId xmlns:a16="http://schemas.microsoft.com/office/drawing/2014/main" val="2654323543"/>
                  </a:ext>
                </a:extLst>
              </a:tr>
              <a:tr h="370840">
                <a:tc>
                  <a:txBody>
                    <a:bodyPr/>
                    <a:lstStyle/>
                    <a:p>
                      <a:r>
                        <a:rPr lang="en-US" altLang="zh-CN" dirty="0"/>
                        <a:t>Breakdown V</a:t>
                      </a:r>
                      <a:endParaRPr lang="zh-CN" altLang="en-US" dirty="0"/>
                    </a:p>
                  </a:txBody>
                  <a:tcPr/>
                </a:tc>
                <a:tc>
                  <a:txBody>
                    <a:bodyPr/>
                    <a:lstStyle/>
                    <a:p>
                      <a:r>
                        <a:rPr lang="en-US" altLang="zh-CN" dirty="0"/>
                        <a:t>&gt;150V</a:t>
                      </a:r>
                      <a:endParaRPr lang="zh-CN" altLang="en-US" dirty="0"/>
                    </a:p>
                  </a:txBody>
                  <a:tcPr/>
                </a:tc>
                <a:extLst>
                  <a:ext uri="{0D108BD9-81ED-4DB2-BD59-A6C34878D82A}">
                    <a16:rowId xmlns:a16="http://schemas.microsoft.com/office/drawing/2014/main" val="3979369552"/>
                  </a:ext>
                </a:extLst>
              </a:tr>
              <a:tr h="370840">
                <a:tc>
                  <a:txBody>
                    <a:bodyPr/>
                    <a:lstStyle/>
                    <a:p>
                      <a:r>
                        <a:rPr lang="en-US" altLang="zh-CN" dirty="0"/>
                        <a:t>Thickness</a:t>
                      </a:r>
                      <a:endParaRPr lang="zh-CN" altLang="en-US" dirty="0"/>
                    </a:p>
                  </a:txBody>
                  <a:tcPr/>
                </a:tc>
                <a:tc>
                  <a:txBody>
                    <a:bodyPr/>
                    <a:lstStyle/>
                    <a:p>
                      <a:r>
                        <a:rPr lang="en-US" altLang="zh-CN" dirty="0"/>
                        <a:t>320μm</a:t>
                      </a:r>
                      <a:endParaRPr lang="zh-CN" altLang="en-US" dirty="0"/>
                    </a:p>
                  </a:txBody>
                  <a:tcPr/>
                </a:tc>
                <a:extLst>
                  <a:ext uri="{0D108BD9-81ED-4DB2-BD59-A6C34878D82A}">
                    <a16:rowId xmlns:a16="http://schemas.microsoft.com/office/drawing/2014/main" val="323598099"/>
                  </a:ext>
                </a:extLst>
              </a:tr>
              <a:tr h="370840">
                <a:tc>
                  <a:txBody>
                    <a:bodyPr/>
                    <a:lstStyle/>
                    <a:p>
                      <a:endParaRPr lang="zh-CN" altLang="en-US" dirty="0"/>
                    </a:p>
                  </a:txBody>
                  <a:tcPr/>
                </a:tc>
                <a:tc>
                  <a:txBody>
                    <a:bodyPr/>
                    <a:lstStyle/>
                    <a:p>
                      <a:endParaRPr lang="zh-CN" altLang="en-US" dirty="0"/>
                    </a:p>
                  </a:txBody>
                  <a:tcPr/>
                </a:tc>
                <a:extLst>
                  <a:ext uri="{0D108BD9-81ED-4DB2-BD59-A6C34878D82A}">
                    <a16:rowId xmlns:a16="http://schemas.microsoft.com/office/drawing/2014/main" val="2955649842"/>
                  </a:ext>
                </a:extLst>
              </a:tr>
            </a:tbl>
          </a:graphicData>
        </a:graphic>
      </p:graphicFrame>
      <p:sp>
        <p:nvSpPr>
          <p:cNvPr id="12" name="文本框 11">
            <a:extLst>
              <a:ext uri="{FF2B5EF4-FFF2-40B4-BE49-F238E27FC236}">
                <a16:creationId xmlns:a16="http://schemas.microsoft.com/office/drawing/2014/main" id="{2EFF5129-F1B8-4262-9BE5-B7518FA6CFA8}"/>
              </a:ext>
            </a:extLst>
          </p:cNvPr>
          <p:cNvSpPr txBox="1"/>
          <p:nvPr/>
        </p:nvSpPr>
        <p:spPr>
          <a:xfrm>
            <a:off x="4563099" y="3732497"/>
            <a:ext cx="3229102" cy="369332"/>
          </a:xfrm>
          <a:prstGeom prst="rect">
            <a:avLst/>
          </a:prstGeom>
          <a:noFill/>
        </p:spPr>
        <p:txBody>
          <a:bodyPr wrap="square" rtlCol="0">
            <a:spAutoFit/>
          </a:bodyPr>
          <a:lstStyle/>
          <a:p>
            <a:r>
              <a:rPr lang="en-US" altLang="zh-CN" b="1" dirty="0">
                <a:solidFill>
                  <a:srgbClr val="0070C0"/>
                </a:solidFill>
              </a:rPr>
              <a:t>Sensor Design Specification</a:t>
            </a:r>
            <a:endParaRPr lang="zh-CN" altLang="en-US" b="1" dirty="0">
              <a:solidFill>
                <a:srgbClr val="0070C0"/>
              </a:solidFill>
            </a:endParaRPr>
          </a:p>
        </p:txBody>
      </p:sp>
    </p:spTree>
    <p:extLst>
      <p:ext uri="{BB962C8B-B14F-4D97-AF65-F5344CB8AC3E}">
        <p14:creationId xmlns:p14="http://schemas.microsoft.com/office/powerpoint/2010/main" val="29696346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93AB7F9E-0B9D-4C13-AA2A-AA9437D65D1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1811" t="17283" b="17053"/>
          <a:stretch/>
        </p:blipFill>
        <p:spPr>
          <a:xfrm>
            <a:off x="6565806" y="885458"/>
            <a:ext cx="4575894" cy="2872508"/>
          </a:xfrm>
          <a:prstGeom prst="rect">
            <a:avLst/>
          </a:prstGeom>
        </p:spPr>
      </p:pic>
      <p:pic>
        <p:nvPicPr>
          <p:cNvPr id="5" name="图片 4">
            <a:extLst>
              <a:ext uri="{FF2B5EF4-FFF2-40B4-BE49-F238E27FC236}">
                <a16:creationId xmlns:a16="http://schemas.microsoft.com/office/drawing/2014/main" id="{5DBA2D1F-E48F-494B-9D07-36C3B9A1CC76}"/>
              </a:ext>
            </a:extLst>
          </p:cNvPr>
          <p:cNvPicPr>
            <a:picLocks noChangeAspect="1"/>
          </p:cNvPicPr>
          <p:nvPr/>
        </p:nvPicPr>
        <p:blipFill>
          <a:blip r:embed="rId3"/>
          <a:stretch>
            <a:fillRect/>
          </a:stretch>
        </p:blipFill>
        <p:spPr>
          <a:xfrm>
            <a:off x="5942069" y="3865630"/>
            <a:ext cx="5823368" cy="2512880"/>
          </a:xfrm>
          <a:prstGeom prst="rect">
            <a:avLst/>
          </a:prstGeom>
        </p:spPr>
      </p:pic>
      <p:sp>
        <p:nvSpPr>
          <p:cNvPr id="6" name="文本框 5">
            <a:extLst>
              <a:ext uri="{FF2B5EF4-FFF2-40B4-BE49-F238E27FC236}">
                <a16:creationId xmlns:a16="http://schemas.microsoft.com/office/drawing/2014/main" id="{AFCDB117-8101-4121-B1F2-A596842BD698}"/>
              </a:ext>
            </a:extLst>
          </p:cNvPr>
          <p:cNvSpPr txBox="1"/>
          <p:nvPr/>
        </p:nvSpPr>
        <p:spPr>
          <a:xfrm>
            <a:off x="769080" y="118863"/>
            <a:ext cx="2436886" cy="461665"/>
          </a:xfrm>
          <a:prstGeom prst="rect">
            <a:avLst/>
          </a:prstGeom>
          <a:noFill/>
        </p:spPr>
        <p:txBody>
          <a:bodyPr wrap="none" rtlCol="0">
            <a:spAutoFit/>
          </a:bodyPr>
          <a:lstStyle/>
          <a:p>
            <a:r>
              <a:rPr lang="en-US" altLang="zh-CN" sz="2400" b="1" dirty="0">
                <a:solidFill>
                  <a:srgbClr val="0070C0"/>
                </a:solidFill>
                <a:latin typeface="Arial" panose="020B0604020202020204" pitchFamily="34" charset="0"/>
              </a:rPr>
              <a:t>Bump bonding </a:t>
            </a:r>
            <a:endParaRPr lang="zh-CN" altLang="en-US" sz="2400" b="1" dirty="0">
              <a:solidFill>
                <a:srgbClr val="0070C0"/>
              </a:solidFill>
              <a:latin typeface="Arial" panose="020B0604020202020204" pitchFamily="34" charset="0"/>
            </a:endParaRPr>
          </a:p>
        </p:txBody>
      </p:sp>
      <p:pic>
        <p:nvPicPr>
          <p:cNvPr id="7" name="Picture 3" descr="D:\文档\同步辐射组会\照片\1：8模块探针台测试与打线\IMG_8706.JPG">
            <a:extLst>
              <a:ext uri="{FF2B5EF4-FFF2-40B4-BE49-F238E27FC236}">
                <a16:creationId xmlns:a16="http://schemas.microsoft.com/office/drawing/2014/main" id="{1909419D-DA1B-4E99-A495-0DA7F157942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3176" t="4477" r="-1372" b="32291"/>
          <a:stretch>
            <a:fillRect/>
          </a:stretch>
        </p:blipFill>
        <p:spPr bwMode="auto">
          <a:xfrm>
            <a:off x="607192" y="3177987"/>
            <a:ext cx="3783344" cy="2712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文本框 11">
            <a:extLst>
              <a:ext uri="{FF2B5EF4-FFF2-40B4-BE49-F238E27FC236}">
                <a16:creationId xmlns:a16="http://schemas.microsoft.com/office/drawing/2014/main" id="{7470A285-4E97-4F9B-A1AA-3C7A0E81977B}"/>
              </a:ext>
            </a:extLst>
          </p:cNvPr>
          <p:cNvSpPr txBox="1"/>
          <p:nvPr/>
        </p:nvSpPr>
        <p:spPr>
          <a:xfrm>
            <a:off x="1468396" y="5889022"/>
            <a:ext cx="2420856" cy="369332"/>
          </a:xfrm>
          <a:prstGeom prst="rect">
            <a:avLst/>
          </a:prstGeom>
          <a:noFill/>
        </p:spPr>
        <p:txBody>
          <a:bodyPr wrap="none" rtlCol="0">
            <a:spAutoFit/>
          </a:bodyPr>
          <a:lstStyle/>
          <a:p>
            <a:r>
              <a:rPr lang="en-US" altLang="zh-CN" b="1" dirty="0">
                <a:solidFill>
                  <a:srgbClr val="0070C0"/>
                </a:solidFill>
              </a:rPr>
              <a:t>1 sensor with 8 ASICs</a:t>
            </a:r>
            <a:endParaRPr lang="zh-CN" altLang="en-US" b="1" dirty="0">
              <a:solidFill>
                <a:srgbClr val="0070C0"/>
              </a:solidFill>
            </a:endParaRPr>
          </a:p>
        </p:txBody>
      </p:sp>
      <p:sp>
        <p:nvSpPr>
          <p:cNvPr id="14" name="文本框 13">
            <a:extLst>
              <a:ext uri="{FF2B5EF4-FFF2-40B4-BE49-F238E27FC236}">
                <a16:creationId xmlns:a16="http://schemas.microsoft.com/office/drawing/2014/main" id="{42602578-E6AC-49EF-BD8F-F2367F651C12}"/>
              </a:ext>
            </a:extLst>
          </p:cNvPr>
          <p:cNvSpPr txBox="1"/>
          <p:nvPr/>
        </p:nvSpPr>
        <p:spPr>
          <a:xfrm>
            <a:off x="6239647" y="333527"/>
            <a:ext cx="5022529" cy="461665"/>
          </a:xfrm>
          <a:prstGeom prst="rect">
            <a:avLst/>
          </a:prstGeom>
          <a:noFill/>
        </p:spPr>
        <p:txBody>
          <a:bodyPr wrap="none" rtlCol="0">
            <a:spAutoFit/>
          </a:bodyPr>
          <a:lstStyle/>
          <a:p>
            <a:r>
              <a:rPr lang="en-US" altLang="zh-CN" sz="2400" b="1" dirty="0">
                <a:solidFill>
                  <a:srgbClr val="0070C0"/>
                </a:solidFill>
                <a:latin typeface="Arial" panose="020B0604020202020204" pitchFamily="34" charset="0"/>
              </a:rPr>
              <a:t>Detector prototype with 1Mpixels</a:t>
            </a:r>
            <a:endParaRPr lang="zh-CN" altLang="en-US" sz="2400" b="1" dirty="0">
              <a:solidFill>
                <a:srgbClr val="0070C0"/>
              </a:solidFill>
              <a:latin typeface="Arial" panose="020B0604020202020204" pitchFamily="34" charset="0"/>
            </a:endParaRPr>
          </a:p>
        </p:txBody>
      </p:sp>
      <p:pic>
        <p:nvPicPr>
          <p:cNvPr id="15" name="图片 14">
            <a:extLst>
              <a:ext uri="{FF2B5EF4-FFF2-40B4-BE49-F238E27FC236}">
                <a16:creationId xmlns:a16="http://schemas.microsoft.com/office/drawing/2014/main" id="{36112237-D9ED-4B12-B043-DDB6361C446F}"/>
              </a:ext>
            </a:extLst>
          </p:cNvPr>
          <p:cNvPicPr>
            <a:picLocks noChangeAspect="1"/>
          </p:cNvPicPr>
          <p:nvPr/>
        </p:nvPicPr>
        <p:blipFill>
          <a:blip r:embed="rId5"/>
          <a:stretch>
            <a:fillRect/>
          </a:stretch>
        </p:blipFill>
        <p:spPr>
          <a:xfrm>
            <a:off x="607192" y="773856"/>
            <a:ext cx="4601346" cy="2210803"/>
          </a:xfrm>
          <a:prstGeom prst="rect">
            <a:avLst/>
          </a:prstGeom>
        </p:spPr>
      </p:pic>
    </p:spTree>
    <p:extLst>
      <p:ext uri="{BB962C8B-B14F-4D97-AF65-F5344CB8AC3E}">
        <p14:creationId xmlns:p14="http://schemas.microsoft.com/office/powerpoint/2010/main" val="2168129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a:extLst>
              <a:ext uri="{FF2B5EF4-FFF2-40B4-BE49-F238E27FC236}">
                <a16:creationId xmlns:a16="http://schemas.microsoft.com/office/drawing/2014/main" id="{0D73F491-D70C-4D61-A3AE-EE538022B9D0}"/>
              </a:ext>
            </a:extLst>
          </p:cNvPr>
          <p:cNvSpPr txBox="1"/>
          <p:nvPr/>
        </p:nvSpPr>
        <p:spPr>
          <a:xfrm>
            <a:off x="769080" y="118863"/>
            <a:ext cx="3435556" cy="461665"/>
          </a:xfrm>
          <a:prstGeom prst="rect">
            <a:avLst/>
          </a:prstGeom>
          <a:noFill/>
        </p:spPr>
        <p:txBody>
          <a:bodyPr wrap="none" rtlCol="0">
            <a:spAutoFit/>
          </a:bodyPr>
          <a:lstStyle/>
          <a:p>
            <a:r>
              <a:rPr lang="en-US" altLang="zh-CN" sz="2400" b="1" dirty="0">
                <a:solidFill>
                  <a:srgbClr val="0070C0"/>
                </a:solidFill>
                <a:latin typeface="Arial" panose="020B0604020202020204" pitchFamily="34" charset="0"/>
              </a:rPr>
              <a:t>Detector test at BSRF </a:t>
            </a:r>
            <a:endParaRPr lang="zh-CN" altLang="en-US" sz="2400" b="1" dirty="0">
              <a:solidFill>
                <a:srgbClr val="0070C0"/>
              </a:solidFill>
              <a:latin typeface="Arial" panose="020B0604020202020204" pitchFamily="34" charset="0"/>
            </a:endParaRPr>
          </a:p>
        </p:txBody>
      </p:sp>
      <p:grpSp>
        <p:nvGrpSpPr>
          <p:cNvPr id="7" name="组合 6">
            <a:extLst>
              <a:ext uri="{FF2B5EF4-FFF2-40B4-BE49-F238E27FC236}">
                <a16:creationId xmlns:a16="http://schemas.microsoft.com/office/drawing/2014/main" id="{B7797481-087F-41EC-8D57-4A00D16C48DF}"/>
              </a:ext>
            </a:extLst>
          </p:cNvPr>
          <p:cNvGrpSpPr/>
          <p:nvPr/>
        </p:nvGrpSpPr>
        <p:grpSpPr>
          <a:xfrm>
            <a:off x="3489347" y="617385"/>
            <a:ext cx="4767057" cy="3191521"/>
            <a:chOff x="1904848" y="825517"/>
            <a:chExt cx="5915672" cy="4208750"/>
          </a:xfrm>
        </p:grpSpPr>
        <p:pic>
          <p:nvPicPr>
            <p:cNvPr id="8" name="图片 7">
              <a:extLst>
                <a:ext uri="{FF2B5EF4-FFF2-40B4-BE49-F238E27FC236}">
                  <a16:creationId xmlns:a16="http://schemas.microsoft.com/office/drawing/2014/main" id="{706CEB66-CC5D-40CF-B766-12FB9DD47C1A}"/>
                </a:ext>
              </a:extLst>
            </p:cNvPr>
            <p:cNvPicPr>
              <a:picLocks noChangeAspect="1"/>
            </p:cNvPicPr>
            <p:nvPr/>
          </p:nvPicPr>
          <p:blipFill>
            <a:blip r:embed="rId2"/>
            <a:stretch>
              <a:fillRect/>
            </a:stretch>
          </p:blipFill>
          <p:spPr>
            <a:xfrm>
              <a:off x="1904848" y="825517"/>
              <a:ext cx="5915672" cy="4208750"/>
            </a:xfrm>
            <a:prstGeom prst="rect">
              <a:avLst/>
            </a:prstGeom>
          </p:spPr>
        </p:pic>
        <p:sp>
          <p:nvSpPr>
            <p:cNvPr id="9" name="矩形 8">
              <a:extLst>
                <a:ext uri="{FF2B5EF4-FFF2-40B4-BE49-F238E27FC236}">
                  <a16:creationId xmlns:a16="http://schemas.microsoft.com/office/drawing/2014/main" id="{840F0F97-E51A-4C71-8424-9A34038985A9}"/>
                </a:ext>
              </a:extLst>
            </p:cNvPr>
            <p:cNvSpPr/>
            <p:nvPr/>
          </p:nvSpPr>
          <p:spPr>
            <a:xfrm>
              <a:off x="5915835" y="1327579"/>
              <a:ext cx="1148071" cy="276999"/>
            </a:xfrm>
            <a:prstGeom prst="rect">
              <a:avLst/>
            </a:prstGeom>
          </p:spPr>
          <p:txBody>
            <a:bodyPr wrap="none">
              <a:spAutoFit/>
            </a:bodyPr>
            <a:lstStyle/>
            <a:p>
              <a:r>
                <a:rPr lang="en-US" altLang="zh-CN" sz="1200" dirty="0"/>
                <a:t>R-square: 0.99</a:t>
              </a:r>
              <a:endParaRPr lang="zh-CN" altLang="en-US" sz="1200" dirty="0"/>
            </a:p>
          </p:txBody>
        </p:sp>
        <p:sp>
          <p:nvSpPr>
            <p:cNvPr id="10" name="矩形 9">
              <a:extLst>
                <a:ext uri="{FF2B5EF4-FFF2-40B4-BE49-F238E27FC236}">
                  <a16:creationId xmlns:a16="http://schemas.microsoft.com/office/drawing/2014/main" id="{59E265C9-1701-4AE9-B530-00BDD4D4C5F1}"/>
                </a:ext>
              </a:extLst>
            </p:cNvPr>
            <p:cNvSpPr/>
            <p:nvPr/>
          </p:nvSpPr>
          <p:spPr>
            <a:xfrm>
              <a:off x="5884574" y="1595594"/>
              <a:ext cx="1189749" cy="276999"/>
            </a:xfrm>
            <a:prstGeom prst="rect">
              <a:avLst/>
            </a:prstGeom>
          </p:spPr>
          <p:txBody>
            <a:bodyPr wrap="none">
              <a:spAutoFit/>
            </a:bodyPr>
            <a:lstStyle/>
            <a:p>
              <a:r>
                <a:rPr lang="zh-CN" altLang="en-US" sz="1200" dirty="0"/>
                <a:t> R-square: 0.99</a:t>
              </a:r>
            </a:p>
          </p:txBody>
        </p:sp>
        <p:sp>
          <p:nvSpPr>
            <p:cNvPr id="11" name="矩形 10">
              <a:extLst>
                <a:ext uri="{FF2B5EF4-FFF2-40B4-BE49-F238E27FC236}">
                  <a16:creationId xmlns:a16="http://schemas.microsoft.com/office/drawing/2014/main" id="{B7DD676B-8352-408A-A84E-D94FAFDDB9EC}"/>
                </a:ext>
              </a:extLst>
            </p:cNvPr>
            <p:cNvSpPr/>
            <p:nvPr/>
          </p:nvSpPr>
          <p:spPr>
            <a:xfrm>
              <a:off x="5884575" y="1863609"/>
              <a:ext cx="1189749" cy="276999"/>
            </a:xfrm>
            <a:prstGeom prst="rect">
              <a:avLst/>
            </a:prstGeom>
          </p:spPr>
          <p:txBody>
            <a:bodyPr wrap="none">
              <a:spAutoFit/>
            </a:bodyPr>
            <a:lstStyle/>
            <a:p>
              <a:r>
                <a:rPr lang="zh-CN" altLang="en-US" sz="1200" dirty="0"/>
                <a:t> R-square: 0.99</a:t>
              </a:r>
            </a:p>
          </p:txBody>
        </p:sp>
        <p:sp>
          <p:nvSpPr>
            <p:cNvPr id="12" name="矩形 11">
              <a:extLst>
                <a:ext uri="{FF2B5EF4-FFF2-40B4-BE49-F238E27FC236}">
                  <a16:creationId xmlns:a16="http://schemas.microsoft.com/office/drawing/2014/main" id="{97D1945A-5C48-4944-A73E-FA2BCB085212}"/>
                </a:ext>
              </a:extLst>
            </p:cNvPr>
            <p:cNvSpPr/>
            <p:nvPr/>
          </p:nvSpPr>
          <p:spPr>
            <a:xfrm>
              <a:off x="5884574" y="2144337"/>
              <a:ext cx="1189749" cy="276999"/>
            </a:xfrm>
            <a:prstGeom prst="rect">
              <a:avLst/>
            </a:prstGeom>
          </p:spPr>
          <p:txBody>
            <a:bodyPr wrap="none">
              <a:spAutoFit/>
            </a:bodyPr>
            <a:lstStyle/>
            <a:p>
              <a:r>
                <a:rPr lang="zh-CN" altLang="en-US" sz="1200" dirty="0"/>
                <a:t> R-square: 0.99</a:t>
              </a:r>
            </a:p>
          </p:txBody>
        </p:sp>
        <p:cxnSp>
          <p:nvCxnSpPr>
            <p:cNvPr id="13" name="直接连接符 12">
              <a:extLst>
                <a:ext uri="{FF2B5EF4-FFF2-40B4-BE49-F238E27FC236}">
                  <a16:creationId xmlns:a16="http://schemas.microsoft.com/office/drawing/2014/main" id="{6D259FC8-75A5-4AE8-B0A6-D0653FF90EA3}"/>
                </a:ext>
              </a:extLst>
            </p:cNvPr>
            <p:cNvCxnSpPr/>
            <p:nvPr/>
          </p:nvCxnSpPr>
          <p:spPr>
            <a:xfrm>
              <a:off x="5409543" y="1466078"/>
              <a:ext cx="44196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直接连接符 13">
              <a:extLst>
                <a:ext uri="{FF2B5EF4-FFF2-40B4-BE49-F238E27FC236}">
                  <a16:creationId xmlns:a16="http://schemas.microsoft.com/office/drawing/2014/main" id="{6659524C-4DA5-46F3-A6B2-A85D1C789862}"/>
                </a:ext>
              </a:extLst>
            </p:cNvPr>
            <p:cNvCxnSpPr/>
            <p:nvPr/>
          </p:nvCxnSpPr>
          <p:spPr>
            <a:xfrm>
              <a:off x="5409543" y="1734093"/>
              <a:ext cx="441960" cy="0"/>
            </a:xfrm>
            <a:prstGeom prst="line">
              <a:avLst/>
            </a:prstGeom>
            <a:ln w="1905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5" name="直接连接符 14">
              <a:extLst>
                <a:ext uri="{FF2B5EF4-FFF2-40B4-BE49-F238E27FC236}">
                  <a16:creationId xmlns:a16="http://schemas.microsoft.com/office/drawing/2014/main" id="{68B02362-E352-4A07-9005-4548D1A0BFF0}"/>
                </a:ext>
              </a:extLst>
            </p:cNvPr>
            <p:cNvCxnSpPr/>
            <p:nvPr/>
          </p:nvCxnSpPr>
          <p:spPr>
            <a:xfrm>
              <a:off x="5409543" y="2002108"/>
              <a:ext cx="441960" cy="0"/>
            </a:xfrm>
            <a:prstGeom prst="line">
              <a:avLst/>
            </a:prstGeom>
            <a:ln w="19050">
              <a:solidFill>
                <a:srgbClr val="A2142F"/>
              </a:solidFill>
            </a:ln>
          </p:spPr>
          <p:style>
            <a:lnRef idx="1">
              <a:schemeClr val="accent1"/>
            </a:lnRef>
            <a:fillRef idx="0">
              <a:schemeClr val="accent1"/>
            </a:fillRef>
            <a:effectRef idx="0">
              <a:schemeClr val="accent1"/>
            </a:effectRef>
            <a:fontRef idx="minor">
              <a:schemeClr val="tx1"/>
            </a:fontRef>
          </p:style>
        </p:cxnSp>
        <p:cxnSp>
          <p:nvCxnSpPr>
            <p:cNvPr id="16" name="直接连接符 15">
              <a:extLst>
                <a:ext uri="{FF2B5EF4-FFF2-40B4-BE49-F238E27FC236}">
                  <a16:creationId xmlns:a16="http://schemas.microsoft.com/office/drawing/2014/main" id="{AE595906-BAC9-4FDF-95B7-CBB3ED316291}"/>
                </a:ext>
              </a:extLst>
            </p:cNvPr>
            <p:cNvCxnSpPr/>
            <p:nvPr/>
          </p:nvCxnSpPr>
          <p:spPr>
            <a:xfrm>
              <a:off x="5421310" y="2282836"/>
              <a:ext cx="441960" cy="0"/>
            </a:xfrm>
            <a:prstGeom prst="line">
              <a:avLst/>
            </a:prstGeom>
            <a:ln w="19050">
              <a:solidFill>
                <a:srgbClr val="EDB120"/>
              </a:solidFill>
            </a:ln>
          </p:spPr>
          <p:style>
            <a:lnRef idx="1">
              <a:schemeClr val="accent1"/>
            </a:lnRef>
            <a:fillRef idx="0">
              <a:schemeClr val="accent1"/>
            </a:fillRef>
            <a:effectRef idx="0">
              <a:schemeClr val="accent1"/>
            </a:effectRef>
            <a:fontRef idx="minor">
              <a:schemeClr val="tx1"/>
            </a:fontRef>
          </p:style>
        </p:cxnSp>
        <p:sp>
          <p:nvSpPr>
            <p:cNvPr id="17" name="文本框 16">
              <a:extLst>
                <a:ext uri="{FF2B5EF4-FFF2-40B4-BE49-F238E27FC236}">
                  <a16:creationId xmlns:a16="http://schemas.microsoft.com/office/drawing/2014/main" id="{6BBC2567-5C7D-4E8D-A797-A9BCB05794D5}"/>
                </a:ext>
              </a:extLst>
            </p:cNvPr>
            <p:cNvSpPr txBox="1"/>
            <p:nvPr/>
          </p:nvSpPr>
          <p:spPr>
            <a:xfrm>
              <a:off x="4866406" y="1327579"/>
              <a:ext cx="564578" cy="276999"/>
            </a:xfrm>
            <a:prstGeom prst="rect">
              <a:avLst/>
            </a:prstGeom>
            <a:noFill/>
          </p:spPr>
          <p:txBody>
            <a:bodyPr wrap="none" rtlCol="0">
              <a:spAutoFit/>
            </a:bodyPr>
            <a:lstStyle/>
            <a:p>
              <a:r>
                <a:rPr lang="en-US" altLang="zh-CN" sz="1200" dirty="0"/>
                <a:t>Pixel1</a:t>
              </a:r>
              <a:endParaRPr lang="zh-CN" altLang="en-US" sz="1200" dirty="0"/>
            </a:p>
          </p:txBody>
        </p:sp>
        <p:sp>
          <p:nvSpPr>
            <p:cNvPr id="18" name="文本框 17">
              <a:extLst>
                <a:ext uri="{FF2B5EF4-FFF2-40B4-BE49-F238E27FC236}">
                  <a16:creationId xmlns:a16="http://schemas.microsoft.com/office/drawing/2014/main" id="{DC2A24B2-2A14-43BD-8FDC-6E45B02B9CD6}"/>
                </a:ext>
              </a:extLst>
            </p:cNvPr>
            <p:cNvSpPr txBox="1"/>
            <p:nvPr/>
          </p:nvSpPr>
          <p:spPr>
            <a:xfrm>
              <a:off x="4870215" y="1593153"/>
              <a:ext cx="564578" cy="276999"/>
            </a:xfrm>
            <a:prstGeom prst="rect">
              <a:avLst/>
            </a:prstGeom>
            <a:noFill/>
          </p:spPr>
          <p:txBody>
            <a:bodyPr wrap="none" rtlCol="0">
              <a:spAutoFit/>
            </a:bodyPr>
            <a:lstStyle/>
            <a:p>
              <a:r>
                <a:rPr lang="en-US" altLang="zh-CN" sz="1200" dirty="0"/>
                <a:t>Pixel2</a:t>
              </a:r>
              <a:endParaRPr lang="zh-CN" altLang="en-US" sz="1200" dirty="0"/>
            </a:p>
          </p:txBody>
        </p:sp>
        <p:sp>
          <p:nvSpPr>
            <p:cNvPr id="19" name="文本框 18">
              <a:extLst>
                <a:ext uri="{FF2B5EF4-FFF2-40B4-BE49-F238E27FC236}">
                  <a16:creationId xmlns:a16="http://schemas.microsoft.com/office/drawing/2014/main" id="{850F1F9D-CE3E-449A-8BAF-F120FB89A028}"/>
                </a:ext>
              </a:extLst>
            </p:cNvPr>
            <p:cNvSpPr txBox="1"/>
            <p:nvPr/>
          </p:nvSpPr>
          <p:spPr>
            <a:xfrm>
              <a:off x="4871229" y="1868936"/>
              <a:ext cx="564578" cy="276999"/>
            </a:xfrm>
            <a:prstGeom prst="rect">
              <a:avLst/>
            </a:prstGeom>
            <a:noFill/>
          </p:spPr>
          <p:txBody>
            <a:bodyPr wrap="none" rtlCol="0">
              <a:spAutoFit/>
            </a:bodyPr>
            <a:lstStyle/>
            <a:p>
              <a:r>
                <a:rPr lang="en-US" altLang="zh-CN" sz="1200" dirty="0"/>
                <a:t>Pixel3</a:t>
              </a:r>
              <a:endParaRPr lang="zh-CN" altLang="en-US" sz="1200" dirty="0"/>
            </a:p>
          </p:txBody>
        </p:sp>
        <p:sp>
          <p:nvSpPr>
            <p:cNvPr id="20" name="文本框 19">
              <a:extLst>
                <a:ext uri="{FF2B5EF4-FFF2-40B4-BE49-F238E27FC236}">
                  <a16:creationId xmlns:a16="http://schemas.microsoft.com/office/drawing/2014/main" id="{D3B22D69-9623-40E0-B814-2D7C1378DFE0}"/>
                </a:ext>
              </a:extLst>
            </p:cNvPr>
            <p:cNvSpPr txBox="1"/>
            <p:nvPr/>
          </p:nvSpPr>
          <p:spPr>
            <a:xfrm>
              <a:off x="4862684" y="2139391"/>
              <a:ext cx="564578" cy="276999"/>
            </a:xfrm>
            <a:prstGeom prst="rect">
              <a:avLst/>
            </a:prstGeom>
            <a:noFill/>
          </p:spPr>
          <p:txBody>
            <a:bodyPr wrap="none" rtlCol="0">
              <a:spAutoFit/>
            </a:bodyPr>
            <a:lstStyle/>
            <a:p>
              <a:r>
                <a:rPr lang="en-US" altLang="zh-CN" sz="1200" dirty="0"/>
                <a:t>Pixel4</a:t>
              </a:r>
              <a:endParaRPr lang="zh-CN" altLang="en-US" sz="1200" dirty="0"/>
            </a:p>
          </p:txBody>
        </p:sp>
        <p:sp>
          <p:nvSpPr>
            <p:cNvPr id="21" name="文本框 20">
              <a:extLst>
                <a:ext uri="{FF2B5EF4-FFF2-40B4-BE49-F238E27FC236}">
                  <a16:creationId xmlns:a16="http://schemas.microsoft.com/office/drawing/2014/main" id="{D69C28A6-6D18-4D85-A423-4B586A7A82AD}"/>
                </a:ext>
              </a:extLst>
            </p:cNvPr>
            <p:cNvSpPr txBox="1"/>
            <p:nvPr/>
          </p:nvSpPr>
          <p:spPr>
            <a:xfrm rot="16200000">
              <a:off x="2036483" y="2776004"/>
              <a:ext cx="611065" cy="307777"/>
            </a:xfrm>
            <a:prstGeom prst="rect">
              <a:avLst/>
            </a:prstGeom>
            <a:noFill/>
          </p:spPr>
          <p:txBody>
            <a:bodyPr wrap="none" rtlCol="0">
              <a:spAutoFit/>
            </a:bodyPr>
            <a:lstStyle/>
            <a:p>
              <a:r>
                <a:rPr lang="en-US" altLang="zh-CN" sz="1400" i="1" dirty="0">
                  <a:latin typeface="Times New Roman" panose="02020603050405020304" pitchFamily="18" charset="0"/>
                  <a:cs typeface="Times New Roman" panose="02020603050405020304" pitchFamily="18" charset="0"/>
                </a:rPr>
                <a:t>Ln(I</a:t>
              </a:r>
              <a:r>
                <a:rPr lang="en-US" altLang="zh-CN" sz="1400" i="1" baseline="-25000" dirty="0">
                  <a:latin typeface="Times New Roman" panose="02020603050405020304" pitchFamily="18" charset="0"/>
                  <a:cs typeface="Times New Roman" panose="02020603050405020304" pitchFamily="18" charset="0"/>
                </a:rPr>
                <a:t>d</a:t>
              </a:r>
              <a:r>
                <a:rPr lang="en-US" altLang="zh-CN" sz="1400" i="1" dirty="0">
                  <a:latin typeface="Times New Roman" panose="02020603050405020304" pitchFamily="18" charset="0"/>
                  <a:cs typeface="Times New Roman" panose="02020603050405020304" pitchFamily="18" charset="0"/>
                </a:rPr>
                <a:t>)</a:t>
              </a:r>
              <a:endParaRPr lang="zh-CN" altLang="en-US" sz="1400" i="1" dirty="0">
                <a:latin typeface="Times New Roman" panose="02020603050405020304" pitchFamily="18" charset="0"/>
                <a:cs typeface="Times New Roman" panose="02020603050405020304" pitchFamily="18" charset="0"/>
              </a:endParaRPr>
            </a:p>
          </p:txBody>
        </p:sp>
        <p:cxnSp>
          <p:nvCxnSpPr>
            <p:cNvPr id="22" name="直接箭头连接符 21">
              <a:extLst>
                <a:ext uri="{FF2B5EF4-FFF2-40B4-BE49-F238E27FC236}">
                  <a16:creationId xmlns:a16="http://schemas.microsoft.com/office/drawing/2014/main" id="{F527263F-D0F9-48C1-A5AD-D5570BB0DF97}"/>
                </a:ext>
              </a:extLst>
            </p:cNvPr>
            <p:cNvCxnSpPr>
              <a:cxnSpLocks/>
            </p:cNvCxnSpPr>
            <p:nvPr/>
          </p:nvCxnSpPr>
          <p:spPr>
            <a:xfrm flipH="1">
              <a:off x="2743201" y="1327579"/>
              <a:ext cx="725213" cy="138499"/>
            </a:xfrm>
            <a:prstGeom prst="straightConnector1">
              <a:avLst/>
            </a:prstGeom>
            <a:ln w="1905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23" name="文本框 22">
              <a:extLst>
                <a:ext uri="{FF2B5EF4-FFF2-40B4-BE49-F238E27FC236}">
                  <a16:creationId xmlns:a16="http://schemas.microsoft.com/office/drawing/2014/main" id="{C368B436-87EF-4E9E-9908-D543BD29B698}"/>
                </a:ext>
              </a:extLst>
            </p:cNvPr>
            <p:cNvSpPr txBox="1"/>
            <p:nvPr/>
          </p:nvSpPr>
          <p:spPr>
            <a:xfrm>
              <a:off x="3275089" y="1281412"/>
              <a:ext cx="1244251" cy="369332"/>
            </a:xfrm>
            <a:prstGeom prst="rect">
              <a:avLst/>
            </a:prstGeom>
            <a:noFill/>
          </p:spPr>
          <p:txBody>
            <a:bodyPr wrap="none" rtlCol="0">
              <a:spAutoFit/>
            </a:bodyPr>
            <a:lstStyle/>
            <a:p>
              <a:r>
                <a:rPr lang="en-US" altLang="zh-CN" i="1" dirty="0">
                  <a:latin typeface="Times New Roman" panose="02020603050405020304" pitchFamily="18" charset="0"/>
                  <a:cs typeface="Times New Roman" panose="02020603050405020304" pitchFamily="18" charset="0"/>
                </a:rPr>
                <a:t>N=1.7×10</a:t>
              </a:r>
              <a:r>
                <a:rPr lang="en-US" altLang="zh-CN" i="1" baseline="30000" dirty="0">
                  <a:latin typeface="Times New Roman" panose="02020603050405020304" pitchFamily="18" charset="0"/>
                  <a:cs typeface="Times New Roman" panose="02020603050405020304" pitchFamily="18" charset="0"/>
                </a:rPr>
                <a:t>6</a:t>
              </a:r>
              <a:endParaRPr lang="zh-CN" altLang="en-US" i="1" baseline="30000" dirty="0">
                <a:latin typeface="Times New Roman" panose="02020603050405020304" pitchFamily="18" charset="0"/>
                <a:cs typeface="Times New Roman" panose="02020603050405020304" pitchFamily="18" charset="0"/>
              </a:endParaRPr>
            </a:p>
          </p:txBody>
        </p:sp>
      </p:grpSp>
      <p:pic>
        <p:nvPicPr>
          <p:cNvPr id="24" name="图片 23">
            <a:extLst>
              <a:ext uri="{FF2B5EF4-FFF2-40B4-BE49-F238E27FC236}">
                <a16:creationId xmlns:a16="http://schemas.microsoft.com/office/drawing/2014/main" id="{750C6853-9640-4AD2-BA3B-B49B79A99F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7987366" y="417971"/>
            <a:ext cx="3890827" cy="3191520"/>
          </a:xfrm>
          <a:prstGeom prst="rect">
            <a:avLst/>
          </a:prstGeom>
        </p:spPr>
      </p:pic>
      <p:sp>
        <p:nvSpPr>
          <p:cNvPr id="25" name="Text Box 3">
            <a:extLst>
              <a:ext uri="{FF2B5EF4-FFF2-40B4-BE49-F238E27FC236}">
                <a16:creationId xmlns:a16="http://schemas.microsoft.com/office/drawing/2014/main" id="{ABF7EC32-099F-4C3D-B37D-9F20AFBC42A7}"/>
              </a:ext>
            </a:extLst>
          </p:cNvPr>
          <p:cNvSpPr txBox="1">
            <a:spLocks noChangeArrowheads="1"/>
          </p:cNvSpPr>
          <p:nvPr/>
        </p:nvSpPr>
        <p:spPr bwMode="auto">
          <a:xfrm>
            <a:off x="3719900" y="3990209"/>
            <a:ext cx="4536504" cy="2382191"/>
          </a:xfrm>
          <a:prstGeom prst="rect">
            <a:avLst/>
          </a:prstGeom>
          <a:solidFill>
            <a:schemeClr val="bg1"/>
          </a:solidFill>
          <a:ln w="9525">
            <a:noFill/>
            <a:miter lim="800000"/>
            <a:headEnd/>
            <a:tailEnd/>
          </a:ln>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20000"/>
              </a:lnSpc>
            </a:pPr>
            <a:r>
              <a:rPr lang="en-US" altLang="zh-CN" sz="2400" dirty="0">
                <a:solidFill>
                  <a:srgbClr val="FF0000"/>
                </a:solidFill>
                <a:ea typeface="楷体_GB2312" pitchFamily="49" charset="-122"/>
                <a:sym typeface="宋体" pitchFamily="2" charset="-122"/>
              </a:rPr>
              <a:t>Counting type pixel  </a:t>
            </a:r>
            <a:endParaRPr lang="en-US" altLang="zh-CN" sz="2400" dirty="0">
              <a:ea typeface="楷体_GB2312" pitchFamily="49" charset="-122"/>
              <a:sym typeface="宋体" pitchFamily="2" charset="-122"/>
            </a:endParaRPr>
          </a:p>
          <a:p>
            <a:r>
              <a:rPr lang="en-US" altLang="zh-CN" sz="2400" dirty="0">
                <a:ea typeface="楷体_GB2312" pitchFamily="49" charset="-122"/>
                <a:sym typeface="宋体" pitchFamily="2" charset="-122"/>
              </a:rPr>
              <a:t>Active area:</a:t>
            </a:r>
            <a:r>
              <a:rPr lang="zh-CN" altLang="en-US" sz="2400" dirty="0">
                <a:ea typeface="楷体_GB2312" pitchFamily="49" charset="-122"/>
                <a:sym typeface="宋体" pitchFamily="2" charset="-122"/>
              </a:rPr>
              <a:t>  </a:t>
            </a:r>
            <a:r>
              <a:rPr lang="en-US" altLang="zh-CN" sz="2400" dirty="0">
                <a:ea typeface="楷体_GB2312" pitchFamily="49" charset="-122"/>
                <a:sym typeface="宋体" pitchFamily="2" charset="-122"/>
              </a:rPr>
              <a:t>12.24cm×17.28cm</a:t>
            </a:r>
            <a:r>
              <a:rPr lang="zh-CN" altLang="en-US" sz="2400" dirty="0">
                <a:ea typeface="楷体_GB2312" pitchFamily="49" charset="-122"/>
                <a:sym typeface="宋体" pitchFamily="2" charset="-122"/>
              </a:rPr>
              <a:t>   </a:t>
            </a:r>
          </a:p>
          <a:p>
            <a:r>
              <a:rPr lang="en-US" altLang="zh-CN" sz="2400" dirty="0">
                <a:ea typeface="楷体_GB2312" pitchFamily="49" charset="-122"/>
                <a:sym typeface="宋体" pitchFamily="2" charset="-122"/>
              </a:rPr>
              <a:t>Pixel size</a:t>
            </a:r>
            <a:r>
              <a:rPr lang="zh-CN" altLang="en-US" sz="2400" dirty="0">
                <a:ea typeface="楷体_GB2312" pitchFamily="49" charset="-122"/>
                <a:sym typeface="宋体" pitchFamily="2" charset="-122"/>
              </a:rPr>
              <a:t>：</a:t>
            </a:r>
            <a:r>
              <a:rPr lang="en-US" altLang="zh-CN" sz="2400" dirty="0">
                <a:ea typeface="楷体_GB2312" pitchFamily="49" charset="-122"/>
                <a:sym typeface="Symbol"/>
              </a:rPr>
              <a:t>15</a:t>
            </a:r>
            <a:r>
              <a:rPr lang="zh-CN" altLang="en-US" sz="2400" dirty="0">
                <a:ea typeface="楷体_GB2312" pitchFamily="49" charset="-122"/>
                <a:sym typeface="宋体" pitchFamily="2" charset="-122"/>
              </a:rPr>
              <a:t>0</a:t>
            </a:r>
            <a:r>
              <a:rPr lang="en-US" altLang="zh-CN" sz="2400" dirty="0">
                <a:ea typeface="楷体_GB2312" pitchFamily="49" charset="-122"/>
                <a:cs typeface="Times New Roman"/>
                <a:sym typeface="宋体" pitchFamily="2" charset="-122"/>
              </a:rPr>
              <a:t>μ</a:t>
            </a:r>
            <a:r>
              <a:rPr lang="zh-CN" altLang="en-US" sz="2400" dirty="0">
                <a:ea typeface="楷体_GB2312" pitchFamily="49" charset="-122"/>
                <a:sym typeface="宋体" pitchFamily="2" charset="-122"/>
              </a:rPr>
              <a:t>mx</a:t>
            </a:r>
            <a:r>
              <a:rPr lang="en-US" altLang="zh-CN" sz="2400" dirty="0">
                <a:ea typeface="楷体_GB2312" pitchFamily="49" charset="-122"/>
                <a:sym typeface="宋体" pitchFamily="2" charset="-122"/>
              </a:rPr>
              <a:t>15</a:t>
            </a:r>
            <a:r>
              <a:rPr lang="zh-CN" altLang="en-US" sz="2400" dirty="0">
                <a:ea typeface="楷体_GB2312" pitchFamily="49" charset="-122"/>
                <a:sym typeface="宋体" pitchFamily="2" charset="-122"/>
              </a:rPr>
              <a:t>0</a:t>
            </a:r>
            <a:r>
              <a:rPr lang="en-US" altLang="zh-CN" sz="2400" dirty="0">
                <a:ea typeface="楷体_GB2312" pitchFamily="49" charset="-122"/>
                <a:cs typeface="Times New Roman"/>
                <a:sym typeface="宋体" pitchFamily="2" charset="-122"/>
              </a:rPr>
              <a:t>μ</a:t>
            </a:r>
            <a:r>
              <a:rPr lang="zh-CN" altLang="en-US" sz="2400" dirty="0">
                <a:ea typeface="楷体_GB2312" pitchFamily="49" charset="-122"/>
                <a:sym typeface="宋体" pitchFamily="2" charset="-122"/>
              </a:rPr>
              <a:t>m</a:t>
            </a:r>
            <a:endParaRPr lang="en-US" altLang="zh-CN" sz="2400" dirty="0">
              <a:ea typeface="楷体_GB2312" pitchFamily="49" charset="-122"/>
              <a:sym typeface="宋体" pitchFamily="2" charset="-122"/>
            </a:endParaRPr>
          </a:p>
          <a:p>
            <a:r>
              <a:rPr lang="en-US" altLang="zh-CN" sz="2400" dirty="0">
                <a:ea typeface="楷体_GB2312" pitchFamily="49" charset="-122"/>
                <a:sym typeface="宋体" pitchFamily="2" charset="-122"/>
              </a:rPr>
              <a:t>Frame rates</a:t>
            </a:r>
            <a:r>
              <a:rPr lang="zh-CN" altLang="en-US" sz="2400" dirty="0">
                <a:ea typeface="楷体_GB2312" pitchFamily="49" charset="-122"/>
                <a:sym typeface="宋体" pitchFamily="2" charset="-122"/>
              </a:rPr>
              <a:t>：1 </a:t>
            </a:r>
            <a:r>
              <a:rPr lang="en-US" altLang="zh-CN" sz="2400" dirty="0">
                <a:ea typeface="楷体_GB2312" pitchFamily="49" charset="-122"/>
                <a:sym typeface="宋体" pitchFamily="2" charset="-122"/>
              </a:rPr>
              <a:t>K</a:t>
            </a:r>
            <a:r>
              <a:rPr lang="zh-CN" altLang="en-US" sz="2400" dirty="0">
                <a:ea typeface="楷体_GB2312" pitchFamily="49" charset="-122"/>
                <a:sym typeface="宋体" pitchFamily="2" charset="-122"/>
              </a:rPr>
              <a:t>Hz </a:t>
            </a:r>
          </a:p>
          <a:p>
            <a:r>
              <a:rPr lang="en-US" altLang="zh-CN" sz="2400" dirty="0">
                <a:ea typeface="楷体_GB2312" pitchFamily="49" charset="-122"/>
                <a:sym typeface="宋体" pitchFamily="2" charset="-122"/>
              </a:rPr>
              <a:t>Dynamic range:    </a:t>
            </a:r>
            <a:r>
              <a:rPr lang="zh-CN" altLang="en-US" sz="2400" dirty="0">
                <a:ea typeface="楷体_GB2312" pitchFamily="49" charset="-122"/>
                <a:sym typeface="宋体" pitchFamily="2" charset="-122"/>
              </a:rPr>
              <a:t>20bits</a:t>
            </a:r>
          </a:p>
          <a:p>
            <a:r>
              <a:rPr lang="en-US" altLang="zh-CN" sz="2400" dirty="0">
                <a:ea typeface="楷体_GB2312" pitchFamily="49" charset="-122"/>
                <a:sym typeface="宋体" pitchFamily="2" charset="-122"/>
              </a:rPr>
              <a:t>Energy range: 8</a:t>
            </a:r>
            <a:r>
              <a:rPr lang="zh-CN" altLang="en-US" sz="2400" dirty="0">
                <a:ea typeface="楷体_GB2312" pitchFamily="49" charset="-122"/>
                <a:sym typeface="宋体" pitchFamily="2" charset="-122"/>
              </a:rPr>
              <a:t>－20keV</a:t>
            </a:r>
            <a:endParaRPr lang="zh-CN" altLang="en-US" sz="2400" dirty="0">
              <a:ea typeface="楷体_GB2312" pitchFamily="49" charset="-122"/>
            </a:endParaRPr>
          </a:p>
        </p:txBody>
      </p:sp>
      <p:pic>
        <p:nvPicPr>
          <p:cNvPr id="27" name="图片 26">
            <a:extLst>
              <a:ext uri="{FF2B5EF4-FFF2-40B4-BE49-F238E27FC236}">
                <a16:creationId xmlns:a16="http://schemas.microsoft.com/office/drawing/2014/main" id="{35666842-769B-4817-A06E-D7FF8028E8C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3693" y="1509601"/>
            <a:ext cx="2802580" cy="3736774"/>
          </a:xfrm>
          <a:prstGeom prst="rect">
            <a:avLst/>
          </a:prstGeom>
        </p:spPr>
      </p:pic>
      <p:pic>
        <p:nvPicPr>
          <p:cNvPr id="5" name="图片 4">
            <a:extLst>
              <a:ext uri="{FF2B5EF4-FFF2-40B4-BE49-F238E27FC236}">
                <a16:creationId xmlns:a16="http://schemas.microsoft.com/office/drawing/2014/main" id="{D6BC190C-D7EB-443D-8701-05C24DA1E6C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87366" y="3682655"/>
            <a:ext cx="3789146" cy="2841860"/>
          </a:xfrm>
          <a:prstGeom prst="rect">
            <a:avLst/>
          </a:prstGeom>
        </p:spPr>
      </p:pic>
    </p:spTree>
    <p:extLst>
      <p:ext uri="{BB962C8B-B14F-4D97-AF65-F5344CB8AC3E}">
        <p14:creationId xmlns:p14="http://schemas.microsoft.com/office/powerpoint/2010/main" val="8409231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6B8DE924-F4B6-4AF8-98C6-227C197D24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81265" y="5526494"/>
            <a:ext cx="2757333" cy="1312837"/>
          </a:xfrm>
          <a:prstGeom prst="rect">
            <a:avLst/>
          </a:prstGeom>
        </p:spPr>
      </p:pic>
      <p:pic>
        <p:nvPicPr>
          <p:cNvPr id="9" name="图片 8">
            <a:extLst>
              <a:ext uri="{FF2B5EF4-FFF2-40B4-BE49-F238E27FC236}">
                <a16:creationId xmlns:a16="http://schemas.microsoft.com/office/drawing/2014/main" id="{2BDB844A-70DB-4560-A3E2-DF59CBB3E0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66347" y="285825"/>
            <a:ext cx="4541527" cy="3662522"/>
          </a:xfrm>
          <a:prstGeom prst="rect">
            <a:avLst/>
          </a:prstGeom>
        </p:spPr>
      </p:pic>
      <p:sp>
        <p:nvSpPr>
          <p:cNvPr id="4" name="文本框 3">
            <a:extLst>
              <a:ext uri="{FF2B5EF4-FFF2-40B4-BE49-F238E27FC236}">
                <a16:creationId xmlns:a16="http://schemas.microsoft.com/office/drawing/2014/main" id="{C050F1F7-E3FA-4C02-9C0C-EE5ACAC6D55E}"/>
              </a:ext>
            </a:extLst>
          </p:cNvPr>
          <p:cNvSpPr txBox="1"/>
          <p:nvPr/>
        </p:nvSpPr>
        <p:spPr>
          <a:xfrm>
            <a:off x="416395" y="285825"/>
            <a:ext cx="6849952" cy="461665"/>
          </a:xfrm>
          <a:prstGeom prst="rect">
            <a:avLst/>
          </a:prstGeom>
          <a:noFill/>
        </p:spPr>
        <p:txBody>
          <a:bodyPr wrap="none" rtlCol="0">
            <a:spAutoFit/>
          </a:bodyPr>
          <a:lstStyle/>
          <a:p>
            <a:r>
              <a:rPr lang="en-US" altLang="zh-CN" sz="2400" b="1" dirty="0"/>
              <a:t>A new generation pixel array detector for HEPS </a:t>
            </a:r>
            <a:endParaRPr lang="zh-CN" altLang="en-US" sz="2400" b="1" dirty="0"/>
          </a:p>
        </p:txBody>
      </p:sp>
      <p:graphicFrame>
        <p:nvGraphicFramePr>
          <p:cNvPr id="5" name="表格 4">
            <a:extLst>
              <a:ext uri="{FF2B5EF4-FFF2-40B4-BE49-F238E27FC236}">
                <a16:creationId xmlns:a16="http://schemas.microsoft.com/office/drawing/2014/main" id="{DCED1DC3-6A84-4DDE-A103-D1C420EB67B6}"/>
              </a:ext>
            </a:extLst>
          </p:cNvPr>
          <p:cNvGraphicFramePr>
            <a:graphicFrameLocks noGrp="1"/>
          </p:cNvGraphicFramePr>
          <p:nvPr>
            <p:extLst>
              <p:ext uri="{D42A27DB-BD31-4B8C-83A1-F6EECF244321}">
                <p14:modId xmlns:p14="http://schemas.microsoft.com/office/powerpoint/2010/main" val="1004842898"/>
              </p:ext>
            </p:extLst>
          </p:nvPr>
        </p:nvGraphicFramePr>
        <p:xfrm>
          <a:off x="-23525" y="962144"/>
          <a:ext cx="4827118" cy="5662533"/>
        </p:xfrm>
        <a:graphic>
          <a:graphicData uri="http://schemas.openxmlformats.org/drawingml/2006/table">
            <a:tbl>
              <a:tblPr firstRow="1" bandRow="1">
                <a:tableStyleId>{5C22544A-7EE6-4342-B048-85BDC9FD1C3A}</a:tableStyleId>
              </a:tblPr>
              <a:tblGrid>
                <a:gridCol w="1103912">
                  <a:extLst>
                    <a:ext uri="{9D8B030D-6E8A-4147-A177-3AD203B41FA5}">
                      <a16:colId xmlns:a16="http://schemas.microsoft.com/office/drawing/2014/main" val="1099460281"/>
                    </a:ext>
                  </a:extLst>
                </a:gridCol>
                <a:gridCol w="1929026">
                  <a:extLst>
                    <a:ext uri="{9D8B030D-6E8A-4147-A177-3AD203B41FA5}">
                      <a16:colId xmlns:a16="http://schemas.microsoft.com/office/drawing/2014/main" val="3442420321"/>
                    </a:ext>
                  </a:extLst>
                </a:gridCol>
                <a:gridCol w="1794180">
                  <a:extLst>
                    <a:ext uri="{9D8B030D-6E8A-4147-A177-3AD203B41FA5}">
                      <a16:colId xmlns:a16="http://schemas.microsoft.com/office/drawing/2014/main" val="657738564"/>
                    </a:ext>
                  </a:extLst>
                </a:gridCol>
              </a:tblGrid>
              <a:tr h="630857">
                <a:tc>
                  <a:txBody>
                    <a:bodyPr/>
                    <a:lstStyle/>
                    <a:p>
                      <a:pPr algn="ctr"/>
                      <a:r>
                        <a:rPr lang="zh-CN" altLang="en-US" sz="1800" dirty="0"/>
                        <a:t>参数</a:t>
                      </a:r>
                    </a:p>
                  </a:txBody>
                  <a:tcPr/>
                </a:tc>
                <a:tc>
                  <a:txBody>
                    <a:bodyPr/>
                    <a:lstStyle/>
                    <a:p>
                      <a:pPr algn="ctr"/>
                      <a:r>
                        <a:rPr lang="en-US" altLang="zh-CN" sz="1800" dirty="0"/>
                        <a:t>V1</a:t>
                      </a:r>
                      <a:endParaRPr lang="zh-CN" altLang="en-US" sz="1800" dirty="0"/>
                    </a:p>
                  </a:txBody>
                  <a:tcPr/>
                </a:tc>
                <a:tc>
                  <a:txBody>
                    <a:bodyPr/>
                    <a:lstStyle/>
                    <a:p>
                      <a:pPr algn="ctr"/>
                      <a:r>
                        <a:rPr lang="en-US" altLang="zh-CN" sz="1800" dirty="0"/>
                        <a:t>V2-new</a:t>
                      </a:r>
                      <a:endParaRPr lang="zh-CN" altLang="en-US" sz="1800" dirty="0"/>
                    </a:p>
                  </a:txBody>
                  <a:tcPr/>
                </a:tc>
                <a:extLst>
                  <a:ext uri="{0D108BD9-81ED-4DB2-BD59-A6C34878D82A}">
                    <a16:rowId xmlns:a16="http://schemas.microsoft.com/office/drawing/2014/main" val="2517383743"/>
                  </a:ext>
                </a:extLst>
              </a:tr>
              <a:tr h="588384">
                <a:tc>
                  <a:txBody>
                    <a:bodyPr/>
                    <a:lstStyle/>
                    <a:p>
                      <a:pPr algn="ctr"/>
                      <a:r>
                        <a:rPr lang="en-US" altLang="zh-CN" sz="1600" b="1" kern="1200" dirty="0">
                          <a:solidFill>
                            <a:schemeClr val="dk1"/>
                          </a:solidFill>
                          <a:latin typeface="+mn-lt"/>
                          <a:ea typeface="+mn-ea"/>
                          <a:cs typeface="+mn-cs"/>
                        </a:rPr>
                        <a:t>Sensor</a:t>
                      </a:r>
                      <a:endParaRPr lang="zh-CN" altLang="en-US" sz="1600" b="1" kern="1200" dirty="0">
                        <a:solidFill>
                          <a:schemeClr val="dk1"/>
                        </a:solidFill>
                        <a:latin typeface="+mn-lt"/>
                        <a:ea typeface="+mn-ea"/>
                        <a:cs typeface="+mn-cs"/>
                      </a:endParaRPr>
                    </a:p>
                  </a:txBody>
                  <a:tcPr/>
                </a:tc>
                <a:tc>
                  <a:txBody>
                    <a:bodyPr/>
                    <a:lstStyle/>
                    <a:p>
                      <a:pPr algn="ctr"/>
                      <a:r>
                        <a:rPr lang="en-US" altLang="zh-CN" sz="1600" b="1" kern="1200" dirty="0">
                          <a:solidFill>
                            <a:schemeClr val="dk1"/>
                          </a:solidFill>
                          <a:latin typeface="+mn-lt"/>
                          <a:ea typeface="+mn-ea"/>
                          <a:cs typeface="+mn-cs"/>
                        </a:rPr>
                        <a:t>320um silicon PIN</a:t>
                      </a:r>
                      <a:endParaRPr lang="zh-CN" altLang="en-US" sz="1600" b="1" kern="1200" dirty="0">
                        <a:solidFill>
                          <a:schemeClr val="dk1"/>
                        </a:solidFill>
                        <a:latin typeface="+mn-lt"/>
                        <a:ea typeface="+mn-ea"/>
                        <a:cs typeface="+mn-cs"/>
                      </a:endParaRPr>
                    </a:p>
                  </a:txBody>
                  <a:tcPr/>
                </a:tc>
                <a:tc>
                  <a:txBody>
                    <a:bodyPr/>
                    <a:lstStyle/>
                    <a:p>
                      <a:pPr algn="ctr"/>
                      <a:r>
                        <a:rPr lang="en-US" altLang="zh-CN" sz="1400" b="1" kern="1200" dirty="0">
                          <a:solidFill>
                            <a:schemeClr val="dk1"/>
                          </a:solidFill>
                          <a:latin typeface="+mn-lt"/>
                          <a:ea typeface="+mn-ea"/>
                          <a:cs typeface="+mn-cs"/>
                        </a:rPr>
                        <a:t>450-500μm</a:t>
                      </a:r>
                      <a:endParaRPr lang="zh-CN" altLang="en-US" sz="1400" b="1" kern="1200" dirty="0">
                        <a:solidFill>
                          <a:schemeClr val="dk1"/>
                        </a:solidFill>
                        <a:latin typeface="+mn-lt"/>
                        <a:ea typeface="+mn-ea"/>
                        <a:cs typeface="+mn-cs"/>
                      </a:endParaRPr>
                    </a:p>
                  </a:txBody>
                  <a:tcPr/>
                </a:tc>
                <a:extLst>
                  <a:ext uri="{0D108BD9-81ED-4DB2-BD59-A6C34878D82A}">
                    <a16:rowId xmlns:a16="http://schemas.microsoft.com/office/drawing/2014/main" val="625604851"/>
                  </a:ext>
                </a:extLst>
              </a:tr>
              <a:tr h="421098">
                <a:tc>
                  <a:txBody>
                    <a:bodyPr/>
                    <a:lstStyle/>
                    <a:p>
                      <a:pPr algn="ctr"/>
                      <a:r>
                        <a:rPr lang="en-US" altLang="zh-CN" sz="1600" kern="1200" dirty="0">
                          <a:solidFill>
                            <a:schemeClr val="dk1"/>
                          </a:solidFill>
                          <a:latin typeface="+mn-lt"/>
                          <a:ea typeface="+mn-ea"/>
                          <a:cs typeface="+mn-cs"/>
                        </a:rPr>
                        <a:t>Pixel</a:t>
                      </a:r>
                      <a:r>
                        <a:rPr lang="zh-CN" altLang="en-US" sz="1600" kern="1200" dirty="0">
                          <a:solidFill>
                            <a:schemeClr val="dk1"/>
                          </a:solidFill>
                          <a:latin typeface="+mn-lt"/>
                          <a:ea typeface="+mn-ea"/>
                          <a:cs typeface="+mn-cs"/>
                        </a:rPr>
                        <a:t> </a:t>
                      </a:r>
                      <a:r>
                        <a:rPr lang="en-US" altLang="zh-CN" sz="1600" kern="1200" dirty="0">
                          <a:solidFill>
                            <a:schemeClr val="dk1"/>
                          </a:solidFill>
                          <a:latin typeface="+mn-lt"/>
                          <a:ea typeface="+mn-ea"/>
                          <a:cs typeface="+mn-cs"/>
                        </a:rPr>
                        <a:t>Size</a:t>
                      </a:r>
                      <a:endParaRPr lang="zh-CN" altLang="en-US" sz="1600" kern="1200" dirty="0">
                        <a:solidFill>
                          <a:schemeClr val="dk1"/>
                        </a:solidFill>
                        <a:latin typeface="+mn-lt"/>
                        <a:ea typeface="+mn-ea"/>
                        <a:cs typeface="+mn-cs"/>
                      </a:endParaRPr>
                    </a:p>
                  </a:txBody>
                  <a:tcPr/>
                </a:tc>
                <a:tc>
                  <a:txBody>
                    <a:bodyPr/>
                    <a:lstStyle/>
                    <a:p>
                      <a:pPr algn="ctr"/>
                      <a:r>
                        <a:rPr lang="en-US" altLang="zh-CN" sz="1600" kern="1200" dirty="0">
                          <a:solidFill>
                            <a:schemeClr val="dk1"/>
                          </a:solidFill>
                          <a:latin typeface="+mn-lt"/>
                          <a:ea typeface="+mn-ea"/>
                          <a:cs typeface="+mn-cs"/>
                        </a:rPr>
                        <a:t>150umX150um</a:t>
                      </a:r>
                      <a:endParaRPr lang="zh-CN" altLang="en-US" sz="1600" kern="1200" dirty="0">
                        <a:solidFill>
                          <a:schemeClr val="dk1"/>
                        </a:solidFill>
                        <a:latin typeface="+mn-lt"/>
                        <a:ea typeface="+mn-ea"/>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400" kern="1200" dirty="0">
                          <a:solidFill>
                            <a:schemeClr val="dk1"/>
                          </a:solidFill>
                          <a:latin typeface="+mn-lt"/>
                          <a:ea typeface="+mn-ea"/>
                          <a:cs typeface="+mn-cs"/>
                        </a:rPr>
                        <a:t>140umX140um</a:t>
                      </a:r>
                      <a:endParaRPr lang="zh-CN" altLang="en-US" sz="1400" kern="1200" dirty="0">
                        <a:solidFill>
                          <a:schemeClr val="dk1"/>
                        </a:solidFill>
                        <a:latin typeface="+mn-lt"/>
                        <a:ea typeface="+mn-ea"/>
                        <a:cs typeface="+mn-cs"/>
                      </a:endParaRPr>
                    </a:p>
                  </a:txBody>
                  <a:tcPr/>
                </a:tc>
                <a:extLst>
                  <a:ext uri="{0D108BD9-81ED-4DB2-BD59-A6C34878D82A}">
                    <a16:rowId xmlns:a16="http://schemas.microsoft.com/office/drawing/2014/main" val="3619697800"/>
                  </a:ext>
                </a:extLst>
              </a:tr>
              <a:tr h="770787">
                <a:tc>
                  <a:txBody>
                    <a:bodyPr/>
                    <a:lstStyle/>
                    <a:p>
                      <a:pPr algn="ctr"/>
                      <a:r>
                        <a:rPr lang="en-US" altLang="zh-CN" sz="1600" b="1" kern="1200" dirty="0">
                          <a:solidFill>
                            <a:schemeClr val="dk1"/>
                          </a:solidFill>
                          <a:latin typeface="+mn-lt"/>
                          <a:ea typeface="+mn-ea"/>
                          <a:cs typeface="+mn-cs"/>
                        </a:rPr>
                        <a:t>module</a:t>
                      </a:r>
                      <a:endParaRPr lang="zh-CN" altLang="en-US" sz="1600" b="1" kern="1200" dirty="0">
                        <a:solidFill>
                          <a:schemeClr val="dk1"/>
                        </a:solidFill>
                        <a:latin typeface="+mn-lt"/>
                        <a:ea typeface="+mn-ea"/>
                        <a:cs typeface="+mn-cs"/>
                      </a:endParaRPr>
                    </a:p>
                  </a:txBody>
                  <a:tcPr/>
                </a:tc>
                <a:tc>
                  <a:txBody>
                    <a:bodyPr/>
                    <a:lstStyle/>
                    <a:p>
                      <a:pPr algn="ctr"/>
                      <a:r>
                        <a:rPr lang="en-US" altLang="zh-CN" sz="1600" b="1" kern="1200" dirty="0">
                          <a:solidFill>
                            <a:schemeClr val="dk1"/>
                          </a:solidFill>
                          <a:latin typeface="+mn-lt"/>
                          <a:ea typeface="+mn-ea"/>
                          <a:cs typeface="+mn-cs"/>
                        </a:rPr>
                        <a:t>208X288</a:t>
                      </a:r>
                    </a:p>
                  </a:txBody>
                  <a:tcPr/>
                </a:tc>
                <a:tc>
                  <a:txBody>
                    <a:bodyPr/>
                    <a:lstStyle/>
                    <a:p>
                      <a:pPr algn="ctr"/>
                      <a:r>
                        <a:rPr lang="en-US" altLang="zh-CN" sz="1400" b="1" kern="1200" dirty="0">
                          <a:solidFill>
                            <a:schemeClr val="dk1"/>
                          </a:solidFill>
                          <a:latin typeface="+mn-lt"/>
                          <a:ea typeface="+mn-ea"/>
                          <a:cs typeface="+mn-cs"/>
                        </a:rPr>
                        <a:t>256X576</a:t>
                      </a:r>
                    </a:p>
                  </a:txBody>
                  <a:tcPr/>
                </a:tc>
                <a:extLst>
                  <a:ext uri="{0D108BD9-81ED-4DB2-BD59-A6C34878D82A}">
                    <a16:rowId xmlns:a16="http://schemas.microsoft.com/office/drawing/2014/main" val="3473349042"/>
                  </a:ext>
                </a:extLst>
              </a:tr>
              <a:tr h="421098">
                <a:tc>
                  <a:txBody>
                    <a:bodyPr/>
                    <a:lstStyle/>
                    <a:p>
                      <a:pPr algn="ctr"/>
                      <a:r>
                        <a:rPr lang="en-US" altLang="zh-CN" sz="1600" kern="1200" dirty="0">
                          <a:solidFill>
                            <a:schemeClr val="dk1"/>
                          </a:solidFill>
                          <a:latin typeface="+mn-lt"/>
                          <a:ea typeface="+mn-ea"/>
                          <a:cs typeface="+mn-cs"/>
                        </a:rPr>
                        <a:t>Count rate</a:t>
                      </a:r>
                      <a:endParaRPr lang="zh-CN" altLang="en-US" sz="1600" kern="1200" dirty="0">
                        <a:solidFill>
                          <a:schemeClr val="dk1"/>
                        </a:solidFill>
                        <a:latin typeface="+mn-lt"/>
                        <a:ea typeface="+mn-ea"/>
                        <a:cs typeface="+mn-cs"/>
                      </a:endParaRPr>
                    </a:p>
                  </a:txBody>
                  <a:tcPr/>
                </a:tc>
                <a:tc>
                  <a:txBody>
                    <a:bodyPr/>
                    <a:lstStyle/>
                    <a:p>
                      <a:pPr algn="ctr"/>
                      <a:r>
                        <a:rPr lang="en-US" altLang="zh-CN" sz="1400" kern="1200" dirty="0">
                          <a:solidFill>
                            <a:schemeClr val="dk1"/>
                          </a:solidFill>
                          <a:latin typeface="+mn-lt"/>
                          <a:ea typeface="+mn-ea"/>
                          <a:cs typeface="+mn-cs"/>
                        </a:rPr>
                        <a:t>&gt;1Mcps</a:t>
                      </a:r>
                      <a:endParaRPr lang="zh-CN" altLang="en-US" sz="1400" kern="1200" dirty="0">
                        <a:solidFill>
                          <a:schemeClr val="dk1"/>
                        </a:solidFill>
                        <a:latin typeface="+mn-lt"/>
                        <a:ea typeface="+mn-ea"/>
                        <a:cs typeface="+mn-cs"/>
                      </a:endParaRPr>
                    </a:p>
                  </a:txBody>
                  <a:tcPr/>
                </a:tc>
                <a:tc>
                  <a:txBody>
                    <a:bodyPr/>
                    <a:lstStyle/>
                    <a:p>
                      <a:pPr algn="ctr"/>
                      <a:r>
                        <a:rPr lang="en-US" altLang="zh-CN" sz="1400" kern="1200" dirty="0">
                          <a:solidFill>
                            <a:schemeClr val="dk1"/>
                          </a:solidFill>
                          <a:latin typeface="+mn-lt"/>
                          <a:ea typeface="+mn-ea"/>
                          <a:cs typeface="+mn-cs"/>
                        </a:rPr>
                        <a:t>&gt;1Mcps</a:t>
                      </a:r>
                      <a:endParaRPr lang="zh-CN" altLang="en-US" sz="1400" kern="1200" dirty="0">
                        <a:solidFill>
                          <a:schemeClr val="dk1"/>
                        </a:solidFill>
                        <a:latin typeface="+mn-lt"/>
                        <a:ea typeface="+mn-ea"/>
                        <a:cs typeface="+mn-cs"/>
                      </a:endParaRPr>
                    </a:p>
                  </a:txBody>
                  <a:tcPr/>
                </a:tc>
                <a:extLst>
                  <a:ext uri="{0D108BD9-81ED-4DB2-BD59-A6C34878D82A}">
                    <a16:rowId xmlns:a16="http://schemas.microsoft.com/office/drawing/2014/main" val="353472288"/>
                  </a:ext>
                </a:extLst>
              </a:tr>
              <a:tr h="617241">
                <a:tc>
                  <a:txBody>
                    <a:bodyPr/>
                    <a:lstStyle/>
                    <a:p>
                      <a:pPr algn="ctr"/>
                      <a:r>
                        <a:rPr lang="en-US" altLang="zh-CN" sz="1600" kern="1200" dirty="0">
                          <a:solidFill>
                            <a:schemeClr val="dk1"/>
                          </a:solidFill>
                          <a:latin typeface="+mn-lt"/>
                          <a:ea typeface="+mn-ea"/>
                          <a:cs typeface="+mn-cs"/>
                        </a:rPr>
                        <a:t>Frame</a:t>
                      </a:r>
                      <a:r>
                        <a:rPr lang="zh-CN" altLang="en-US" sz="1600" kern="1200" dirty="0">
                          <a:solidFill>
                            <a:schemeClr val="dk1"/>
                          </a:solidFill>
                          <a:latin typeface="+mn-lt"/>
                          <a:ea typeface="+mn-ea"/>
                          <a:cs typeface="+mn-cs"/>
                        </a:rPr>
                        <a:t> </a:t>
                      </a:r>
                      <a:r>
                        <a:rPr lang="en-US" altLang="zh-CN" sz="1600" kern="1200" dirty="0">
                          <a:solidFill>
                            <a:schemeClr val="dk1"/>
                          </a:solidFill>
                          <a:latin typeface="+mn-lt"/>
                          <a:ea typeface="+mn-ea"/>
                          <a:cs typeface="+mn-cs"/>
                        </a:rPr>
                        <a:t>Rate</a:t>
                      </a:r>
                      <a:endParaRPr lang="zh-CN" altLang="en-US" sz="1600" kern="1200" dirty="0">
                        <a:solidFill>
                          <a:schemeClr val="dk1"/>
                        </a:solidFill>
                        <a:latin typeface="+mn-lt"/>
                        <a:ea typeface="+mn-ea"/>
                        <a:cs typeface="+mn-cs"/>
                      </a:endParaRPr>
                    </a:p>
                  </a:txBody>
                  <a:tcPr/>
                </a:tc>
                <a:tc>
                  <a:txBody>
                    <a:bodyPr/>
                    <a:lstStyle/>
                    <a:p>
                      <a:pPr algn="ctr"/>
                      <a:r>
                        <a:rPr lang="en-US" altLang="zh-CN" sz="1600" kern="1200" dirty="0">
                          <a:solidFill>
                            <a:schemeClr val="dk1"/>
                          </a:solidFill>
                          <a:latin typeface="+mn-lt"/>
                          <a:ea typeface="+mn-ea"/>
                          <a:cs typeface="+mn-cs"/>
                        </a:rPr>
                        <a:t>1kHz</a:t>
                      </a:r>
                      <a:endParaRPr lang="zh-CN" altLang="en-US" sz="1600" kern="1200" dirty="0">
                        <a:solidFill>
                          <a:schemeClr val="dk1"/>
                        </a:solidFill>
                        <a:latin typeface="+mn-lt"/>
                        <a:ea typeface="+mn-ea"/>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400" kern="1200" dirty="0">
                          <a:solidFill>
                            <a:schemeClr val="dk1"/>
                          </a:solidFill>
                          <a:latin typeface="+mn-lt"/>
                          <a:ea typeface="+mn-ea"/>
                          <a:cs typeface="+mn-cs"/>
                        </a:rPr>
                        <a:t>1KHz</a:t>
                      </a:r>
                      <a:endParaRPr lang="zh-CN" altLang="en-US" sz="1400" kern="1200" dirty="0">
                        <a:solidFill>
                          <a:schemeClr val="dk1"/>
                        </a:solidFill>
                        <a:latin typeface="+mn-lt"/>
                        <a:ea typeface="+mn-ea"/>
                        <a:cs typeface="+mn-cs"/>
                      </a:endParaRPr>
                    </a:p>
                  </a:txBody>
                  <a:tcPr/>
                </a:tc>
                <a:extLst>
                  <a:ext uri="{0D108BD9-81ED-4DB2-BD59-A6C34878D82A}">
                    <a16:rowId xmlns:a16="http://schemas.microsoft.com/office/drawing/2014/main" val="2971809198"/>
                  </a:ext>
                </a:extLst>
              </a:tr>
              <a:tr h="617241">
                <a:tc>
                  <a:txBody>
                    <a:bodyPr/>
                    <a:lstStyle/>
                    <a:p>
                      <a:pPr algn="ctr"/>
                      <a:r>
                        <a:rPr lang="en-US" altLang="zh-CN" sz="1600" b="1" kern="1200" dirty="0">
                          <a:solidFill>
                            <a:schemeClr val="dk1"/>
                          </a:solidFill>
                          <a:latin typeface="+mn-lt"/>
                          <a:ea typeface="+mn-ea"/>
                          <a:cs typeface="+mn-cs"/>
                        </a:rPr>
                        <a:t>Energy Range</a:t>
                      </a:r>
                      <a:endParaRPr lang="zh-CN" altLang="en-US" sz="1600" b="1" kern="1200" dirty="0">
                        <a:solidFill>
                          <a:schemeClr val="dk1"/>
                        </a:solidFill>
                        <a:latin typeface="+mn-lt"/>
                        <a:ea typeface="+mn-ea"/>
                        <a:cs typeface="+mn-cs"/>
                      </a:endParaRPr>
                    </a:p>
                  </a:txBody>
                  <a:tcPr/>
                </a:tc>
                <a:tc>
                  <a:txBody>
                    <a:bodyPr/>
                    <a:lstStyle/>
                    <a:p>
                      <a:pPr algn="ctr"/>
                      <a:r>
                        <a:rPr lang="en-US" altLang="zh-CN" sz="1600" b="1" kern="1200" dirty="0">
                          <a:solidFill>
                            <a:schemeClr val="dk1"/>
                          </a:solidFill>
                          <a:latin typeface="+mn-lt"/>
                          <a:ea typeface="+mn-ea"/>
                          <a:cs typeface="+mn-cs"/>
                        </a:rPr>
                        <a:t>8-20keV</a:t>
                      </a:r>
                      <a:endParaRPr lang="zh-CN" altLang="en-US" sz="1600" b="1" kern="1200" dirty="0">
                        <a:solidFill>
                          <a:schemeClr val="dk1"/>
                        </a:solidFill>
                        <a:latin typeface="+mn-lt"/>
                        <a:ea typeface="+mn-ea"/>
                        <a:cs typeface="+mn-cs"/>
                      </a:endParaRPr>
                    </a:p>
                  </a:txBody>
                  <a:tcPr/>
                </a:tc>
                <a:tc>
                  <a:txBody>
                    <a:bodyPr/>
                    <a:lstStyle/>
                    <a:p>
                      <a:pPr algn="ctr"/>
                      <a:r>
                        <a:rPr lang="en-US" altLang="zh-CN" sz="1400" b="1" kern="1200" dirty="0">
                          <a:solidFill>
                            <a:schemeClr val="dk1"/>
                          </a:solidFill>
                          <a:latin typeface="+mn-lt"/>
                          <a:ea typeface="+mn-ea"/>
                          <a:cs typeface="+mn-cs"/>
                        </a:rPr>
                        <a:t>&gt;6keV</a:t>
                      </a:r>
                    </a:p>
                  </a:txBody>
                  <a:tcPr/>
                </a:tc>
                <a:extLst>
                  <a:ext uri="{0D108BD9-81ED-4DB2-BD59-A6C34878D82A}">
                    <a16:rowId xmlns:a16="http://schemas.microsoft.com/office/drawing/2014/main" val="626861863"/>
                  </a:ext>
                </a:extLst>
              </a:tr>
              <a:tr h="421098">
                <a:tc>
                  <a:txBody>
                    <a:bodyPr/>
                    <a:lstStyle/>
                    <a:p>
                      <a:pPr algn="ctr"/>
                      <a:r>
                        <a:rPr lang="en-US" altLang="zh-CN" sz="1600" b="1" kern="1200" dirty="0">
                          <a:solidFill>
                            <a:schemeClr val="dk1"/>
                          </a:solidFill>
                          <a:latin typeface="+mn-lt"/>
                          <a:ea typeface="+mn-ea"/>
                          <a:cs typeface="+mn-cs"/>
                        </a:rPr>
                        <a:t>Threshold</a:t>
                      </a:r>
                      <a:endParaRPr lang="zh-CN" altLang="en-US" sz="1600" b="1" kern="1200" dirty="0">
                        <a:solidFill>
                          <a:schemeClr val="dk1"/>
                        </a:solidFill>
                        <a:latin typeface="+mn-lt"/>
                        <a:ea typeface="+mn-ea"/>
                        <a:cs typeface="+mn-cs"/>
                      </a:endParaRPr>
                    </a:p>
                  </a:txBody>
                  <a:tcPr/>
                </a:tc>
                <a:tc>
                  <a:txBody>
                    <a:bodyPr/>
                    <a:lstStyle/>
                    <a:p>
                      <a:pPr algn="ctr"/>
                      <a:r>
                        <a:rPr lang="en-US" altLang="zh-CN" sz="1600" b="1" kern="1200" dirty="0">
                          <a:solidFill>
                            <a:schemeClr val="dk1"/>
                          </a:solidFill>
                          <a:latin typeface="+mn-lt"/>
                          <a:ea typeface="+mn-ea"/>
                          <a:cs typeface="+mn-cs"/>
                        </a:rPr>
                        <a:t>1</a:t>
                      </a:r>
                      <a:endParaRPr lang="zh-CN" altLang="en-US" sz="1600" b="1" kern="1200" dirty="0">
                        <a:solidFill>
                          <a:schemeClr val="dk1"/>
                        </a:solidFill>
                        <a:latin typeface="+mn-lt"/>
                        <a:ea typeface="+mn-ea"/>
                        <a:cs typeface="+mn-cs"/>
                      </a:endParaRPr>
                    </a:p>
                  </a:txBody>
                  <a:tcPr/>
                </a:tc>
                <a:tc>
                  <a:txBody>
                    <a:bodyPr/>
                    <a:lstStyle/>
                    <a:p>
                      <a:pPr algn="ctr"/>
                      <a:r>
                        <a:rPr lang="en-US" altLang="zh-CN" sz="1400" b="1" kern="1200" dirty="0">
                          <a:solidFill>
                            <a:schemeClr val="dk1"/>
                          </a:solidFill>
                          <a:latin typeface="+mn-lt"/>
                          <a:ea typeface="+mn-ea"/>
                          <a:cs typeface="+mn-cs"/>
                        </a:rPr>
                        <a:t>2</a:t>
                      </a:r>
                      <a:endParaRPr lang="zh-CN" altLang="en-US" sz="1400" b="1" kern="1200" dirty="0">
                        <a:solidFill>
                          <a:schemeClr val="dk1"/>
                        </a:solidFill>
                        <a:latin typeface="+mn-lt"/>
                        <a:ea typeface="+mn-ea"/>
                        <a:cs typeface="+mn-cs"/>
                      </a:endParaRPr>
                    </a:p>
                  </a:txBody>
                  <a:tcPr/>
                </a:tc>
                <a:extLst>
                  <a:ext uri="{0D108BD9-81ED-4DB2-BD59-A6C34878D82A}">
                    <a16:rowId xmlns:a16="http://schemas.microsoft.com/office/drawing/2014/main" val="3872294043"/>
                  </a:ext>
                </a:extLst>
              </a:tr>
              <a:tr h="595609">
                <a:tc>
                  <a:txBody>
                    <a:bodyPr/>
                    <a:lstStyle/>
                    <a:p>
                      <a:pPr algn="ctr"/>
                      <a:r>
                        <a:rPr lang="en-US" altLang="zh-CN" sz="1600" kern="1200" dirty="0">
                          <a:solidFill>
                            <a:schemeClr val="dk1"/>
                          </a:solidFill>
                          <a:latin typeface="+mn-lt"/>
                          <a:ea typeface="+mn-ea"/>
                          <a:cs typeface="+mn-cs"/>
                        </a:rPr>
                        <a:t>Bad pixel</a:t>
                      </a:r>
                      <a:endParaRPr lang="zh-CN" altLang="en-US" sz="1600" kern="1200" dirty="0">
                        <a:solidFill>
                          <a:schemeClr val="dk1"/>
                        </a:solidFill>
                        <a:latin typeface="+mn-lt"/>
                        <a:ea typeface="+mn-ea"/>
                        <a:cs typeface="+mn-cs"/>
                      </a:endParaRPr>
                    </a:p>
                  </a:txBody>
                  <a:tcPr/>
                </a:tc>
                <a:tc>
                  <a:txBody>
                    <a:bodyPr/>
                    <a:lstStyle/>
                    <a:p>
                      <a:pPr algn="ctr"/>
                      <a:r>
                        <a:rPr lang="en-US" altLang="zh-CN" sz="1600" kern="1200" dirty="0">
                          <a:solidFill>
                            <a:schemeClr val="dk1"/>
                          </a:solidFill>
                          <a:latin typeface="+mn-lt"/>
                          <a:ea typeface="+mn-ea"/>
                          <a:cs typeface="+mn-cs"/>
                        </a:rPr>
                        <a:t>&lt;1‰</a:t>
                      </a:r>
                      <a:endParaRPr lang="zh-CN" altLang="en-US" sz="1600" kern="1200" dirty="0">
                        <a:solidFill>
                          <a:schemeClr val="dk1"/>
                        </a:solidFill>
                        <a:latin typeface="+mn-lt"/>
                        <a:ea typeface="+mn-ea"/>
                        <a:cs typeface="+mn-cs"/>
                      </a:endParaRPr>
                    </a:p>
                  </a:txBody>
                  <a:tcPr/>
                </a:tc>
                <a:tc>
                  <a:txBody>
                    <a:bodyPr/>
                    <a:lstStyle/>
                    <a:p>
                      <a:pPr algn="ctr"/>
                      <a:r>
                        <a:rPr lang="en-US" altLang="zh-CN" sz="1400" kern="1200" dirty="0">
                          <a:solidFill>
                            <a:schemeClr val="dk1"/>
                          </a:solidFill>
                          <a:latin typeface="+mn-lt"/>
                          <a:ea typeface="+mn-ea"/>
                          <a:cs typeface="+mn-cs"/>
                        </a:rPr>
                        <a:t>&lt;1‰</a:t>
                      </a:r>
                      <a:endParaRPr lang="zh-CN" altLang="en-US" sz="1400" kern="1200" dirty="0">
                        <a:solidFill>
                          <a:schemeClr val="dk1"/>
                        </a:solidFill>
                        <a:latin typeface="+mn-lt"/>
                        <a:ea typeface="+mn-ea"/>
                        <a:cs typeface="+mn-cs"/>
                      </a:endParaRPr>
                    </a:p>
                  </a:txBody>
                  <a:tcPr/>
                </a:tc>
                <a:extLst>
                  <a:ext uri="{0D108BD9-81ED-4DB2-BD59-A6C34878D82A}">
                    <a16:rowId xmlns:a16="http://schemas.microsoft.com/office/drawing/2014/main" val="910343877"/>
                  </a:ext>
                </a:extLst>
              </a:tr>
              <a:tr h="421098">
                <a:tc>
                  <a:txBody>
                    <a:bodyPr/>
                    <a:lstStyle/>
                    <a:p>
                      <a:pPr algn="ctr"/>
                      <a:r>
                        <a:rPr lang="en-US" altLang="zh-CN" sz="1600" b="1" kern="1200" dirty="0">
                          <a:solidFill>
                            <a:schemeClr val="dk1"/>
                          </a:solidFill>
                          <a:latin typeface="+mn-lt"/>
                          <a:ea typeface="+mn-ea"/>
                          <a:cs typeface="+mn-cs"/>
                        </a:rPr>
                        <a:t>Gap </a:t>
                      </a:r>
                      <a:endParaRPr lang="zh-CN" altLang="en-US" sz="1600" b="1" kern="1200" dirty="0">
                        <a:solidFill>
                          <a:schemeClr val="dk1"/>
                        </a:solidFill>
                        <a:latin typeface="+mn-lt"/>
                        <a:ea typeface="+mn-ea"/>
                        <a:cs typeface="+mn-cs"/>
                      </a:endParaRPr>
                    </a:p>
                  </a:txBody>
                  <a:tcPr/>
                </a:tc>
                <a:tc>
                  <a:txBody>
                    <a:bodyPr/>
                    <a:lstStyle/>
                    <a:p>
                      <a:pPr algn="ctr"/>
                      <a:r>
                        <a:rPr lang="en-US" altLang="zh-CN" sz="1600" b="1" kern="1200" dirty="0">
                          <a:solidFill>
                            <a:schemeClr val="dk1"/>
                          </a:solidFill>
                          <a:latin typeface="+mn-lt"/>
                          <a:ea typeface="+mn-ea"/>
                          <a:cs typeface="+mn-cs"/>
                        </a:rPr>
                        <a:t>1.6mmX5.0mm</a:t>
                      </a:r>
                      <a:endParaRPr lang="zh-CN" altLang="en-US" sz="1600" b="1" kern="1200" dirty="0">
                        <a:solidFill>
                          <a:schemeClr val="dk1"/>
                        </a:solidFill>
                        <a:latin typeface="+mn-lt"/>
                        <a:ea typeface="+mn-ea"/>
                        <a:cs typeface="+mn-cs"/>
                      </a:endParaRPr>
                    </a:p>
                  </a:txBody>
                  <a:tcPr/>
                </a:tc>
                <a:tc>
                  <a:txBody>
                    <a:bodyPr/>
                    <a:lstStyle/>
                    <a:p>
                      <a:pPr algn="ctr"/>
                      <a:r>
                        <a:rPr lang="en-US" altLang="zh-CN" sz="1400" b="1" kern="1200" dirty="0">
                          <a:solidFill>
                            <a:schemeClr val="dk1"/>
                          </a:solidFill>
                          <a:latin typeface="+mn-lt"/>
                          <a:ea typeface="+mn-ea"/>
                          <a:cs typeface="+mn-cs"/>
                        </a:rPr>
                        <a:t>1.2mm×2.8mm</a:t>
                      </a:r>
                      <a:endParaRPr lang="zh-CN" altLang="en-US" sz="1400" b="1" kern="1200" dirty="0">
                        <a:solidFill>
                          <a:schemeClr val="dk1"/>
                        </a:solidFill>
                        <a:latin typeface="+mn-lt"/>
                        <a:ea typeface="+mn-ea"/>
                        <a:cs typeface="+mn-cs"/>
                      </a:endParaRPr>
                    </a:p>
                  </a:txBody>
                  <a:tcPr/>
                </a:tc>
                <a:extLst>
                  <a:ext uri="{0D108BD9-81ED-4DB2-BD59-A6C34878D82A}">
                    <a16:rowId xmlns:a16="http://schemas.microsoft.com/office/drawing/2014/main" val="3782508585"/>
                  </a:ext>
                </a:extLst>
              </a:tr>
            </a:tbl>
          </a:graphicData>
        </a:graphic>
      </p:graphicFrame>
      <p:pic>
        <p:nvPicPr>
          <p:cNvPr id="6" name="图片 5">
            <a:extLst>
              <a:ext uri="{FF2B5EF4-FFF2-40B4-BE49-F238E27FC236}">
                <a16:creationId xmlns:a16="http://schemas.microsoft.com/office/drawing/2014/main" id="{F933FEC2-E80B-4815-98E3-AFCBDAFEC5C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79490" y="3038790"/>
            <a:ext cx="2759108" cy="2586875"/>
          </a:xfrm>
          <a:prstGeom prst="rect">
            <a:avLst/>
          </a:prstGeom>
        </p:spPr>
      </p:pic>
      <p:pic>
        <p:nvPicPr>
          <p:cNvPr id="8" name="图片 7">
            <a:extLst>
              <a:ext uri="{FF2B5EF4-FFF2-40B4-BE49-F238E27FC236}">
                <a16:creationId xmlns:a16="http://schemas.microsoft.com/office/drawing/2014/main" id="{26A3F882-4B51-4CE3-A8CB-E59994EC959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03595" y="962144"/>
            <a:ext cx="2735003" cy="2051252"/>
          </a:xfrm>
          <a:prstGeom prst="rect">
            <a:avLst/>
          </a:prstGeom>
        </p:spPr>
      </p:pic>
      <p:sp>
        <p:nvSpPr>
          <p:cNvPr id="10" name="文本框 9">
            <a:extLst>
              <a:ext uri="{FF2B5EF4-FFF2-40B4-BE49-F238E27FC236}">
                <a16:creationId xmlns:a16="http://schemas.microsoft.com/office/drawing/2014/main" id="{09CC83F8-9C98-4707-ADAD-9258E89364E5}"/>
              </a:ext>
            </a:extLst>
          </p:cNvPr>
          <p:cNvSpPr txBox="1"/>
          <p:nvPr/>
        </p:nvSpPr>
        <p:spPr>
          <a:xfrm>
            <a:off x="7734727" y="4063313"/>
            <a:ext cx="4243469" cy="369332"/>
          </a:xfrm>
          <a:prstGeom prst="rect">
            <a:avLst/>
          </a:prstGeom>
          <a:noFill/>
        </p:spPr>
        <p:txBody>
          <a:bodyPr wrap="none" rtlCol="0">
            <a:spAutoFit/>
          </a:bodyPr>
          <a:lstStyle/>
          <a:p>
            <a:r>
              <a:rPr lang="en-US" altLang="zh-CN" dirty="0"/>
              <a:t>6M Pixel Array Detector for BA beamline </a:t>
            </a:r>
            <a:endParaRPr lang="zh-CN" altLang="en-US" dirty="0"/>
          </a:p>
        </p:txBody>
      </p:sp>
      <p:pic>
        <p:nvPicPr>
          <p:cNvPr id="11" name="图片 10">
            <a:extLst>
              <a:ext uri="{FF2B5EF4-FFF2-40B4-BE49-F238E27FC236}">
                <a16:creationId xmlns:a16="http://schemas.microsoft.com/office/drawing/2014/main" id="{28FFC673-96FC-4379-A255-A9BE002D66EA}"/>
              </a:ext>
            </a:extLst>
          </p:cNvPr>
          <p:cNvPicPr>
            <a:picLocks noChangeAspect="1"/>
          </p:cNvPicPr>
          <p:nvPr/>
        </p:nvPicPr>
        <p:blipFill>
          <a:blip r:embed="rId6"/>
          <a:stretch>
            <a:fillRect/>
          </a:stretch>
        </p:blipFill>
        <p:spPr>
          <a:xfrm>
            <a:off x="7091143" y="3679939"/>
            <a:ext cx="5474450" cy="4105838"/>
          </a:xfrm>
          <a:prstGeom prst="rect">
            <a:avLst/>
          </a:prstGeom>
        </p:spPr>
      </p:pic>
      <p:sp>
        <p:nvSpPr>
          <p:cNvPr id="12" name="文本框 11">
            <a:extLst>
              <a:ext uri="{FF2B5EF4-FFF2-40B4-BE49-F238E27FC236}">
                <a16:creationId xmlns:a16="http://schemas.microsoft.com/office/drawing/2014/main" id="{547BEBA9-BFEE-402B-B383-1DB88C37756F}"/>
              </a:ext>
            </a:extLst>
          </p:cNvPr>
          <p:cNvSpPr txBox="1"/>
          <p:nvPr/>
        </p:nvSpPr>
        <p:spPr>
          <a:xfrm flipH="1">
            <a:off x="8188790" y="4889128"/>
            <a:ext cx="3789406" cy="369332"/>
          </a:xfrm>
          <a:prstGeom prst="rect">
            <a:avLst/>
          </a:prstGeom>
          <a:noFill/>
        </p:spPr>
        <p:txBody>
          <a:bodyPr wrap="square" rtlCol="0">
            <a:spAutoFit/>
          </a:bodyPr>
          <a:lstStyle/>
          <a:p>
            <a:r>
              <a:rPr lang="en-US" altLang="zh-CN" dirty="0"/>
              <a:t>Calibrate and Flat field correction</a:t>
            </a:r>
            <a:endParaRPr lang="zh-CN" altLang="en-US" dirty="0"/>
          </a:p>
        </p:txBody>
      </p:sp>
    </p:spTree>
    <p:extLst>
      <p:ext uri="{BB962C8B-B14F-4D97-AF65-F5344CB8AC3E}">
        <p14:creationId xmlns:p14="http://schemas.microsoft.com/office/powerpoint/2010/main" val="12659069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B0C4C42B-E371-43AC-87D1-62C4C2C2576F}"/>
              </a:ext>
            </a:extLst>
          </p:cNvPr>
          <p:cNvSpPr txBox="1"/>
          <p:nvPr/>
        </p:nvSpPr>
        <p:spPr>
          <a:xfrm>
            <a:off x="769080" y="320994"/>
            <a:ext cx="3773790" cy="461665"/>
          </a:xfrm>
          <a:prstGeom prst="rect">
            <a:avLst/>
          </a:prstGeom>
          <a:noFill/>
        </p:spPr>
        <p:txBody>
          <a:bodyPr wrap="none" rtlCol="0">
            <a:spAutoFit/>
          </a:bodyPr>
          <a:lstStyle/>
          <a:p>
            <a:r>
              <a:rPr lang="en-US" altLang="zh-CN" sz="2400" b="1" dirty="0">
                <a:solidFill>
                  <a:srgbClr val="C00000"/>
                </a:solidFill>
                <a:latin typeface="Arial" panose="020B0604020202020204" pitchFamily="34" charset="0"/>
              </a:rPr>
              <a:t>Problems and Next plan </a:t>
            </a:r>
            <a:endParaRPr lang="zh-CN" altLang="en-US" sz="2400" b="1" dirty="0">
              <a:solidFill>
                <a:srgbClr val="C00000"/>
              </a:solidFill>
              <a:latin typeface="Arial" panose="020B0604020202020204" pitchFamily="34" charset="0"/>
            </a:endParaRPr>
          </a:p>
        </p:txBody>
      </p:sp>
      <p:sp>
        <p:nvSpPr>
          <p:cNvPr id="5" name="文本框 4">
            <a:extLst>
              <a:ext uri="{FF2B5EF4-FFF2-40B4-BE49-F238E27FC236}">
                <a16:creationId xmlns:a16="http://schemas.microsoft.com/office/drawing/2014/main" id="{927BA6EB-D181-4755-B857-A6D1EA2C46F1}"/>
              </a:ext>
            </a:extLst>
          </p:cNvPr>
          <p:cNvSpPr txBox="1"/>
          <p:nvPr/>
        </p:nvSpPr>
        <p:spPr>
          <a:xfrm>
            <a:off x="855708" y="3811464"/>
            <a:ext cx="9529952" cy="1938992"/>
          </a:xfrm>
          <a:prstGeom prst="rect">
            <a:avLst/>
          </a:prstGeom>
          <a:noFill/>
        </p:spPr>
        <p:txBody>
          <a:bodyPr wrap="square" rtlCol="0">
            <a:spAutoFit/>
          </a:bodyPr>
          <a:lstStyle/>
          <a:p>
            <a:r>
              <a:rPr lang="en-US" altLang="zh-CN" sz="2000" b="1" dirty="0">
                <a:solidFill>
                  <a:srgbClr val="0070C0"/>
                </a:solidFill>
              </a:rPr>
              <a:t>Next, we will focus on solving the engineering prototype problem.</a:t>
            </a:r>
          </a:p>
          <a:p>
            <a:endParaRPr lang="en-US" altLang="zh-CN" sz="2000" b="1" dirty="0">
              <a:solidFill>
                <a:srgbClr val="0070C0"/>
              </a:solidFill>
            </a:endParaRPr>
          </a:p>
          <a:p>
            <a:pPr marL="342900" indent="-342900">
              <a:buFont typeface="Arial" panose="020B0604020202020204" pitchFamily="34" charset="0"/>
              <a:buChar char="•"/>
            </a:pPr>
            <a:r>
              <a:rPr lang="en-US" altLang="zh-CN" sz="2000" b="1" dirty="0">
                <a:solidFill>
                  <a:srgbClr val="0070C0"/>
                </a:solidFill>
              </a:rPr>
              <a:t>Decrease the gap using TSV bonding technology</a:t>
            </a:r>
          </a:p>
          <a:p>
            <a:pPr marL="342900" indent="-342900">
              <a:buFont typeface="Arial" panose="020B0604020202020204" pitchFamily="34" charset="0"/>
              <a:buChar char="•"/>
            </a:pPr>
            <a:r>
              <a:rPr lang="en-US" altLang="zh-CN" sz="2000" b="1" dirty="0">
                <a:solidFill>
                  <a:srgbClr val="0070C0"/>
                </a:solidFill>
              </a:rPr>
              <a:t>Using high Z sensor (for example GaAs or CZT sensor)</a:t>
            </a:r>
          </a:p>
          <a:p>
            <a:pPr marL="342900" indent="-342900">
              <a:buFont typeface="Arial" panose="020B0604020202020204" pitchFamily="34" charset="0"/>
              <a:buChar char="•"/>
            </a:pPr>
            <a:r>
              <a:rPr lang="en-US" altLang="zh-CN" sz="2000" b="1" dirty="0">
                <a:solidFill>
                  <a:srgbClr val="0070C0"/>
                </a:solidFill>
              </a:rPr>
              <a:t>Thermal design to reduce the temperature of the ASICs and the sensor</a:t>
            </a:r>
          </a:p>
          <a:p>
            <a:pPr marL="342900" indent="-342900">
              <a:buFont typeface="Arial" panose="020B0604020202020204" pitchFamily="34" charset="0"/>
              <a:buChar char="•"/>
            </a:pPr>
            <a:r>
              <a:rPr lang="en-US" altLang="zh-CN" sz="2000" b="1" dirty="0">
                <a:solidFill>
                  <a:srgbClr val="0070C0"/>
                </a:solidFill>
              </a:rPr>
              <a:t>Reduce the pixel size to 55um</a:t>
            </a:r>
          </a:p>
        </p:txBody>
      </p:sp>
      <p:sp>
        <p:nvSpPr>
          <p:cNvPr id="6" name="文本框 5">
            <a:extLst>
              <a:ext uri="{FF2B5EF4-FFF2-40B4-BE49-F238E27FC236}">
                <a16:creationId xmlns:a16="http://schemas.microsoft.com/office/drawing/2014/main" id="{28F64D13-D527-4325-9F95-761D96DF3242}"/>
              </a:ext>
            </a:extLst>
          </p:cNvPr>
          <p:cNvSpPr txBox="1"/>
          <p:nvPr/>
        </p:nvSpPr>
        <p:spPr>
          <a:xfrm>
            <a:off x="608660" y="1405287"/>
            <a:ext cx="11269432" cy="2308324"/>
          </a:xfrm>
          <a:prstGeom prst="rect">
            <a:avLst/>
          </a:prstGeom>
          <a:noFill/>
        </p:spPr>
        <p:txBody>
          <a:bodyPr wrap="none" rtlCol="0">
            <a:spAutoFit/>
          </a:bodyPr>
          <a:lstStyle/>
          <a:p>
            <a:pPr marL="457200" indent="-457200">
              <a:buAutoNum type="arabicPeriod"/>
            </a:pPr>
            <a:r>
              <a:rPr lang="en-US" altLang="zh-CN" sz="2400" b="1" dirty="0">
                <a:solidFill>
                  <a:srgbClr val="0070C0"/>
                </a:solidFill>
              </a:rPr>
              <a:t>The gap between the module is a little big, we should decrease the gap size.</a:t>
            </a:r>
          </a:p>
          <a:p>
            <a:r>
              <a:rPr lang="en-US" altLang="zh-CN" sz="2400" dirty="0"/>
              <a:t>     </a:t>
            </a:r>
            <a:r>
              <a:rPr lang="en-US" altLang="zh-CN" sz="2400" b="1" dirty="0">
                <a:solidFill>
                  <a:srgbClr val="0070C0"/>
                </a:solidFill>
              </a:rPr>
              <a:t>Dead areas between modules is a problem.  But now</a:t>
            </a:r>
          </a:p>
          <a:p>
            <a:r>
              <a:rPr lang="en-US" altLang="zh-CN" sz="2400" b="1" dirty="0">
                <a:solidFill>
                  <a:srgbClr val="0070C0"/>
                </a:solidFill>
              </a:rPr>
              <a:t>    The new generation is OK. The TSV is also a good choice.</a:t>
            </a:r>
          </a:p>
          <a:p>
            <a:r>
              <a:rPr lang="en-US" altLang="zh-CN" sz="2400" b="1" dirty="0">
                <a:solidFill>
                  <a:srgbClr val="0070C0"/>
                </a:solidFill>
              </a:rPr>
              <a:t>2.</a:t>
            </a:r>
            <a:r>
              <a:rPr lang="zh-CN" altLang="en-US" sz="2400" b="1" dirty="0">
                <a:solidFill>
                  <a:srgbClr val="0070C0"/>
                </a:solidFill>
              </a:rPr>
              <a:t> </a:t>
            </a:r>
            <a:r>
              <a:rPr lang="en-US" altLang="zh-CN" sz="2400" b="1" dirty="0">
                <a:solidFill>
                  <a:srgbClr val="0070C0"/>
                </a:solidFill>
              </a:rPr>
              <a:t>There are some noise pixels in the module. Temperature control should be</a:t>
            </a:r>
          </a:p>
          <a:p>
            <a:r>
              <a:rPr lang="en-US" altLang="zh-CN" sz="2400" b="1" dirty="0">
                <a:solidFill>
                  <a:srgbClr val="0070C0"/>
                </a:solidFill>
              </a:rPr>
              <a:t>    considered.</a:t>
            </a:r>
          </a:p>
          <a:p>
            <a:r>
              <a:rPr lang="en-US" altLang="zh-CN" sz="2400" b="1" dirty="0">
                <a:solidFill>
                  <a:srgbClr val="0070C0"/>
                </a:solidFill>
              </a:rPr>
              <a:t>3. The efficiency based on silicon sensor is small for high energy photon.</a:t>
            </a:r>
          </a:p>
        </p:txBody>
      </p:sp>
      <p:sp>
        <p:nvSpPr>
          <p:cNvPr id="7" name="文本框 6">
            <a:extLst>
              <a:ext uri="{FF2B5EF4-FFF2-40B4-BE49-F238E27FC236}">
                <a16:creationId xmlns:a16="http://schemas.microsoft.com/office/drawing/2014/main" id="{86EF6296-A054-4CD5-BEFA-8675C2999496}"/>
              </a:ext>
            </a:extLst>
          </p:cNvPr>
          <p:cNvSpPr txBox="1"/>
          <p:nvPr/>
        </p:nvSpPr>
        <p:spPr>
          <a:xfrm>
            <a:off x="2368528" y="5770347"/>
            <a:ext cx="7287572" cy="523220"/>
          </a:xfrm>
          <a:prstGeom prst="rect">
            <a:avLst/>
          </a:prstGeom>
          <a:noFill/>
        </p:spPr>
        <p:txBody>
          <a:bodyPr wrap="none" rtlCol="0">
            <a:spAutoFit/>
          </a:bodyPr>
          <a:lstStyle/>
          <a:p>
            <a:r>
              <a:rPr lang="en-US" altLang="zh-CN" sz="2800" b="1" dirty="0">
                <a:solidFill>
                  <a:srgbClr val="C00000"/>
                </a:solidFill>
              </a:rPr>
              <a:t>Very </a:t>
            </a:r>
            <a:r>
              <a:rPr lang="en-US" altLang="zh-CN" sz="2800" b="1" dirty="0" err="1">
                <a:solidFill>
                  <a:srgbClr val="C00000"/>
                </a:solidFill>
              </a:rPr>
              <a:t>very</a:t>
            </a:r>
            <a:r>
              <a:rPr lang="en-US" altLang="zh-CN" sz="2800" b="1" dirty="0">
                <a:solidFill>
                  <a:srgbClr val="C00000"/>
                </a:solidFill>
              </a:rPr>
              <a:t> important: scale and calibration!!</a:t>
            </a:r>
            <a:endParaRPr lang="zh-CN" altLang="en-US" sz="2800" b="1" dirty="0">
              <a:solidFill>
                <a:srgbClr val="C00000"/>
              </a:solidFill>
            </a:endParaRPr>
          </a:p>
        </p:txBody>
      </p:sp>
    </p:spTree>
    <p:extLst>
      <p:ext uri="{BB962C8B-B14F-4D97-AF65-F5344CB8AC3E}">
        <p14:creationId xmlns:p14="http://schemas.microsoft.com/office/powerpoint/2010/main" val="20351875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121E66FB-20FD-4459-A9AA-7F3C651E3501}"/>
              </a:ext>
            </a:extLst>
          </p:cNvPr>
          <p:cNvSpPr txBox="1"/>
          <p:nvPr/>
        </p:nvSpPr>
        <p:spPr>
          <a:xfrm>
            <a:off x="287817" y="218270"/>
            <a:ext cx="4957447" cy="461665"/>
          </a:xfrm>
          <a:prstGeom prst="rect">
            <a:avLst/>
          </a:prstGeom>
          <a:noFill/>
        </p:spPr>
        <p:txBody>
          <a:bodyPr wrap="none" rtlCol="0">
            <a:spAutoFit/>
          </a:bodyPr>
          <a:lstStyle/>
          <a:p>
            <a:r>
              <a:rPr lang="en-US" altLang="zh-CN" sz="2400" b="1" dirty="0">
                <a:solidFill>
                  <a:srgbClr val="C00000"/>
                </a:solidFill>
                <a:latin typeface="Arial" panose="020B0604020202020204" pitchFamily="34" charset="0"/>
              </a:rPr>
              <a:t>3</a:t>
            </a:r>
            <a:r>
              <a:rPr lang="zh-CN" altLang="en-US" sz="2400" b="1" dirty="0">
                <a:solidFill>
                  <a:srgbClr val="C00000"/>
                </a:solidFill>
                <a:latin typeface="Arial" panose="020B0604020202020204" pitchFamily="34" charset="0"/>
              </a:rPr>
              <a:t>、</a:t>
            </a:r>
            <a:r>
              <a:rPr lang="en-US" altLang="zh-CN" sz="2400" b="1" dirty="0">
                <a:solidFill>
                  <a:srgbClr val="C00000"/>
                </a:solidFill>
                <a:latin typeface="Arial" panose="020B0604020202020204" pitchFamily="34" charset="0"/>
              </a:rPr>
              <a:t>Time-resolved detector: APD</a:t>
            </a:r>
            <a:endParaRPr lang="zh-CN" altLang="en-US" sz="2400" b="1" dirty="0">
              <a:solidFill>
                <a:srgbClr val="C00000"/>
              </a:solidFill>
              <a:latin typeface="Arial" panose="020B0604020202020204" pitchFamily="34" charset="0"/>
            </a:endParaRPr>
          </a:p>
        </p:txBody>
      </p:sp>
      <p:sp>
        <p:nvSpPr>
          <p:cNvPr id="2" name="文本框 1">
            <a:extLst>
              <a:ext uri="{FF2B5EF4-FFF2-40B4-BE49-F238E27FC236}">
                <a16:creationId xmlns:a16="http://schemas.microsoft.com/office/drawing/2014/main" id="{BD5D1C60-DCD4-49A9-9626-3C560EE620F4}"/>
              </a:ext>
            </a:extLst>
          </p:cNvPr>
          <p:cNvSpPr txBox="1"/>
          <p:nvPr/>
        </p:nvSpPr>
        <p:spPr>
          <a:xfrm>
            <a:off x="926511" y="1147051"/>
            <a:ext cx="7377341" cy="1692771"/>
          </a:xfrm>
          <a:prstGeom prst="rect">
            <a:avLst/>
          </a:prstGeom>
          <a:noFill/>
        </p:spPr>
        <p:txBody>
          <a:bodyPr wrap="none" rtlCol="0">
            <a:spAutoFit/>
          </a:bodyPr>
          <a:lstStyle/>
          <a:p>
            <a:r>
              <a:rPr lang="en-US" altLang="zh-CN" sz="2400" b="1" dirty="0">
                <a:solidFill>
                  <a:srgbClr val="0070C0"/>
                </a:solidFill>
              </a:rPr>
              <a:t>Why we need APD detector:  linear gain is suitable</a:t>
            </a:r>
          </a:p>
          <a:p>
            <a:pPr marL="285750" indent="-285750">
              <a:buFont typeface="Arial" panose="020B0604020202020204" pitchFamily="34" charset="0"/>
              <a:buChar char="•"/>
            </a:pPr>
            <a:r>
              <a:rPr lang="en-US" altLang="zh-CN" sz="2000" b="1" dirty="0">
                <a:solidFill>
                  <a:srgbClr val="0070C0"/>
                </a:solidFill>
              </a:rPr>
              <a:t>Nanosecond or picosecond time resolution</a:t>
            </a:r>
          </a:p>
          <a:p>
            <a:pPr marL="285750" indent="-285750">
              <a:buFont typeface="Arial" panose="020B0604020202020204" pitchFamily="34" charset="0"/>
              <a:buChar char="•"/>
            </a:pPr>
            <a:r>
              <a:rPr lang="en-US" altLang="zh-CN" sz="2000" b="1" dirty="0">
                <a:solidFill>
                  <a:srgbClr val="0070C0"/>
                </a:solidFill>
              </a:rPr>
              <a:t>High count rate –up to 10</a:t>
            </a:r>
            <a:r>
              <a:rPr lang="en-US" altLang="zh-CN" sz="2000" b="1" baseline="30000" dirty="0">
                <a:solidFill>
                  <a:srgbClr val="0070C0"/>
                </a:solidFill>
              </a:rPr>
              <a:t>8</a:t>
            </a:r>
          </a:p>
          <a:p>
            <a:pPr marL="285750" indent="-285750">
              <a:buFont typeface="Arial" panose="020B0604020202020204" pitchFamily="34" charset="0"/>
              <a:buChar char="•"/>
            </a:pPr>
            <a:r>
              <a:rPr lang="en-US" altLang="zh-CN" sz="2000" b="1" dirty="0">
                <a:solidFill>
                  <a:srgbClr val="0070C0"/>
                </a:solidFill>
              </a:rPr>
              <a:t>Low dark count rate-</a:t>
            </a:r>
            <a:r>
              <a:rPr lang="en-US" altLang="zh-CN" sz="2000" b="1" dirty="0" err="1">
                <a:solidFill>
                  <a:srgbClr val="0070C0"/>
                </a:solidFill>
              </a:rPr>
              <a:t>mHz</a:t>
            </a:r>
            <a:r>
              <a:rPr lang="en-US" altLang="zh-CN" sz="2000" b="1" dirty="0">
                <a:solidFill>
                  <a:srgbClr val="0070C0"/>
                </a:solidFill>
              </a:rPr>
              <a:t>/cm2</a:t>
            </a:r>
          </a:p>
          <a:p>
            <a:pPr marL="285750" indent="-285750">
              <a:buFont typeface="Arial" panose="020B0604020202020204" pitchFamily="34" charset="0"/>
              <a:buChar char="•"/>
            </a:pPr>
            <a:endParaRPr lang="zh-CN" altLang="en-US" sz="2000" b="1" dirty="0">
              <a:solidFill>
                <a:srgbClr val="0070C0"/>
              </a:solidFill>
            </a:endParaRPr>
          </a:p>
        </p:txBody>
      </p:sp>
      <p:sp>
        <p:nvSpPr>
          <p:cNvPr id="3" name="箭头: 下 2">
            <a:extLst>
              <a:ext uri="{FF2B5EF4-FFF2-40B4-BE49-F238E27FC236}">
                <a16:creationId xmlns:a16="http://schemas.microsoft.com/office/drawing/2014/main" id="{8352AA6D-C039-4A4E-B685-CB6B5265AE57}"/>
              </a:ext>
            </a:extLst>
          </p:cNvPr>
          <p:cNvSpPr/>
          <p:nvPr/>
        </p:nvSpPr>
        <p:spPr>
          <a:xfrm>
            <a:off x="3041582" y="3115049"/>
            <a:ext cx="750771" cy="77964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4">
            <a:extLst>
              <a:ext uri="{FF2B5EF4-FFF2-40B4-BE49-F238E27FC236}">
                <a16:creationId xmlns:a16="http://schemas.microsoft.com/office/drawing/2014/main" id="{F1106E00-FDF0-4EB0-B92B-6BEB7EB6299C}"/>
              </a:ext>
            </a:extLst>
          </p:cNvPr>
          <p:cNvSpPr txBox="1"/>
          <p:nvPr/>
        </p:nvSpPr>
        <p:spPr>
          <a:xfrm>
            <a:off x="694389" y="4169922"/>
            <a:ext cx="6195927" cy="923330"/>
          </a:xfrm>
          <a:prstGeom prst="rect">
            <a:avLst/>
          </a:prstGeom>
          <a:noFill/>
        </p:spPr>
        <p:txBody>
          <a:bodyPr wrap="none" rtlCol="0">
            <a:spAutoFit/>
          </a:bodyPr>
          <a:lstStyle/>
          <a:p>
            <a:r>
              <a:rPr lang="en-US" altLang="zh-CN" dirty="0">
                <a:solidFill>
                  <a:srgbClr val="0070C0"/>
                </a:solidFill>
              </a:rPr>
              <a:t>Time resolved experiment for the dynamic structure research</a:t>
            </a:r>
          </a:p>
          <a:p>
            <a:r>
              <a:rPr lang="en-US" altLang="zh-CN" dirty="0">
                <a:solidFill>
                  <a:srgbClr val="0070C0"/>
                </a:solidFill>
              </a:rPr>
              <a:t>More experiments ……</a:t>
            </a:r>
          </a:p>
          <a:p>
            <a:r>
              <a:rPr lang="en-US" altLang="zh-CN" dirty="0">
                <a:solidFill>
                  <a:srgbClr val="0070C0"/>
                </a:solidFill>
              </a:rPr>
              <a:t>                                       </a:t>
            </a:r>
            <a:endParaRPr lang="zh-CN" altLang="en-US" dirty="0">
              <a:solidFill>
                <a:srgbClr val="0070C0"/>
              </a:solidFill>
            </a:endParaRPr>
          </a:p>
        </p:txBody>
      </p:sp>
      <p:sp>
        <p:nvSpPr>
          <p:cNvPr id="6" name="文本框 5">
            <a:extLst>
              <a:ext uri="{FF2B5EF4-FFF2-40B4-BE49-F238E27FC236}">
                <a16:creationId xmlns:a16="http://schemas.microsoft.com/office/drawing/2014/main" id="{402CD8CB-AD87-4E53-BAB2-17C9332266AD}"/>
              </a:ext>
            </a:extLst>
          </p:cNvPr>
          <p:cNvSpPr txBox="1"/>
          <p:nvPr/>
        </p:nvSpPr>
        <p:spPr>
          <a:xfrm>
            <a:off x="6763563" y="2318746"/>
            <a:ext cx="4966424" cy="1015663"/>
          </a:xfrm>
          <a:prstGeom prst="rect">
            <a:avLst/>
          </a:prstGeom>
          <a:noFill/>
        </p:spPr>
        <p:txBody>
          <a:bodyPr wrap="none" rtlCol="0">
            <a:spAutoFit/>
          </a:bodyPr>
          <a:lstStyle/>
          <a:p>
            <a:r>
              <a:rPr lang="en-US" altLang="zh-CN" sz="2000" b="1" dirty="0"/>
              <a:t>There is no commercial product for sale.</a:t>
            </a:r>
          </a:p>
          <a:p>
            <a:r>
              <a:rPr lang="en-US" altLang="zh-CN" sz="2000" b="1" dirty="0"/>
              <a:t>We need to design by ourselves.</a:t>
            </a:r>
          </a:p>
          <a:p>
            <a:r>
              <a:rPr lang="en-US" altLang="zh-CN" sz="2000" b="1" dirty="0"/>
              <a:t> </a:t>
            </a:r>
            <a:endParaRPr lang="zh-CN" altLang="en-US" sz="2000" b="1" dirty="0"/>
          </a:p>
        </p:txBody>
      </p:sp>
      <p:sp>
        <p:nvSpPr>
          <p:cNvPr id="7" name="文本框 6">
            <a:extLst>
              <a:ext uri="{FF2B5EF4-FFF2-40B4-BE49-F238E27FC236}">
                <a16:creationId xmlns:a16="http://schemas.microsoft.com/office/drawing/2014/main" id="{8953F3BB-CD69-4A1A-A86D-8447726A7A39}"/>
              </a:ext>
            </a:extLst>
          </p:cNvPr>
          <p:cNvSpPr txBox="1"/>
          <p:nvPr/>
        </p:nvSpPr>
        <p:spPr>
          <a:xfrm>
            <a:off x="7099345" y="3499622"/>
            <a:ext cx="4715420" cy="1200329"/>
          </a:xfrm>
          <a:prstGeom prst="rect">
            <a:avLst/>
          </a:prstGeom>
          <a:noFill/>
        </p:spPr>
        <p:txBody>
          <a:bodyPr wrap="square" rtlCol="0">
            <a:spAutoFit/>
          </a:bodyPr>
          <a:lstStyle/>
          <a:p>
            <a:r>
              <a:rPr lang="en-US" altLang="zh-CN" sz="2400" b="1" dirty="0"/>
              <a:t>APD sensor,  fast preamplifier, ASIC preamplifier, TDC readout electronics.</a:t>
            </a:r>
            <a:endParaRPr lang="zh-CN" altLang="en-US" sz="2400" b="1" dirty="0"/>
          </a:p>
        </p:txBody>
      </p:sp>
      <p:sp>
        <p:nvSpPr>
          <p:cNvPr id="8" name="文本框 7">
            <a:extLst>
              <a:ext uri="{FF2B5EF4-FFF2-40B4-BE49-F238E27FC236}">
                <a16:creationId xmlns:a16="http://schemas.microsoft.com/office/drawing/2014/main" id="{74537D15-790F-4897-869C-6678087BC2C0}"/>
              </a:ext>
            </a:extLst>
          </p:cNvPr>
          <p:cNvSpPr txBox="1"/>
          <p:nvPr/>
        </p:nvSpPr>
        <p:spPr>
          <a:xfrm>
            <a:off x="332110" y="5506978"/>
            <a:ext cx="6920484" cy="1200329"/>
          </a:xfrm>
          <a:prstGeom prst="rect">
            <a:avLst/>
          </a:prstGeom>
          <a:noFill/>
        </p:spPr>
        <p:txBody>
          <a:bodyPr wrap="none" rtlCol="0">
            <a:spAutoFit/>
          </a:bodyPr>
          <a:lstStyle/>
          <a:p>
            <a:r>
              <a:rPr lang="en-US" altLang="zh-CN" dirty="0"/>
              <a:t>Gain=50-100, suite for the X-ray detection. Not the </a:t>
            </a:r>
            <a:r>
              <a:rPr lang="en-US" altLang="zh-CN" dirty="0" err="1"/>
              <a:t>SiPM</a:t>
            </a:r>
            <a:r>
              <a:rPr lang="en-US" altLang="zh-CN" dirty="0"/>
              <a:t> and LGAD</a:t>
            </a:r>
          </a:p>
          <a:p>
            <a:endParaRPr lang="en-US" altLang="zh-CN" dirty="0"/>
          </a:p>
          <a:p>
            <a:r>
              <a:rPr lang="en-US" altLang="zh-CN" dirty="0"/>
              <a:t>Thickness: above 200um, good quantum efficiency.</a:t>
            </a:r>
          </a:p>
          <a:p>
            <a:endParaRPr lang="zh-CN" altLang="en-US" dirty="0"/>
          </a:p>
        </p:txBody>
      </p:sp>
    </p:spTree>
    <p:extLst>
      <p:ext uri="{BB962C8B-B14F-4D97-AF65-F5344CB8AC3E}">
        <p14:creationId xmlns:p14="http://schemas.microsoft.com/office/powerpoint/2010/main" val="36577623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6BC8D6E3-7326-4157-A8C3-8D81520FF8CD}"/>
              </a:ext>
            </a:extLst>
          </p:cNvPr>
          <p:cNvSpPr txBox="1"/>
          <p:nvPr/>
        </p:nvSpPr>
        <p:spPr>
          <a:xfrm>
            <a:off x="653075" y="363927"/>
            <a:ext cx="4413388" cy="369332"/>
          </a:xfrm>
          <a:prstGeom prst="rect">
            <a:avLst/>
          </a:prstGeom>
          <a:noFill/>
        </p:spPr>
        <p:txBody>
          <a:bodyPr wrap="none" rtlCol="0">
            <a:spAutoFit/>
          </a:bodyPr>
          <a:lstStyle/>
          <a:p>
            <a:r>
              <a:rPr lang="en-US" altLang="zh-CN" b="1" dirty="0">
                <a:solidFill>
                  <a:srgbClr val="0070C0"/>
                </a:solidFill>
              </a:rPr>
              <a:t>The first prototype APD detector system</a:t>
            </a:r>
            <a:endParaRPr lang="zh-CN" altLang="en-US" b="1" dirty="0">
              <a:solidFill>
                <a:srgbClr val="0070C0"/>
              </a:solidFill>
            </a:endParaRPr>
          </a:p>
        </p:txBody>
      </p:sp>
      <p:pic>
        <p:nvPicPr>
          <p:cNvPr id="6" name="图片 5">
            <a:extLst>
              <a:ext uri="{FF2B5EF4-FFF2-40B4-BE49-F238E27FC236}">
                <a16:creationId xmlns:a16="http://schemas.microsoft.com/office/drawing/2014/main" id="{CAD60186-F61B-4386-9628-8C3F1E0C3DD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47066" y="4201784"/>
            <a:ext cx="3341242" cy="2505932"/>
          </a:xfrm>
          <a:prstGeom prst="rect">
            <a:avLst/>
          </a:prstGeom>
        </p:spPr>
      </p:pic>
      <p:sp>
        <p:nvSpPr>
          <p:cNvPr id="8" name="矩形 7">
            <a:extLst>
              <a:ext uri="{FF2B5EF4-FFF2-40B4-BE49-F238E27FC236}">
                <a16:creationId xmlns:a16="http://schemas.microsoft.com/office/drawing/2014/main" id="{4909D4AF-18CE-4232-8C98-9ED09D015EDB}"/>
              </a:ext>
            </a:extLst>
          </p:cNvPr>
          <p:cNvSpPr/>
          <p:nvPr/>
        </p:nvSpPr>
        <p:spPr>
          <a:xfrm>
            <a:off x="876738" y="934253"/>
            <a:ext cx="3391706" cy="1754326"/>
          </a:xfrm>
          <a:prstGeom prst="rect">
            <a:avLst/>
          </a:prstGeom>
        </p:spPr>
        <p:txBody>
          <a:bodyPr wrap="square">
            <a:spAutoFit/>
          </a:bodyPr>
          <a:lstStyle/>
          <a:p>
            <a:r>
              <a:rPr lang="en-US" altLang="zh-CN" dirty="0">
                <a:latin typeface="黑体" panose="02010609060101010101" pitchFamily="49" charset="-122"/>
                <a:ea typeface="黑体" panose="02010609060101010101" pitchFamily="49" charset="-122"/>
              </a:rPr>
              <a:t>Time resolution</a:t>
            </a:r>
            <a:r>
              <a:rPr lang="zh-CN" altLang="en-US" dirty="0">
                <a:latin typeface="黑体" panose="02010609060101010101" pitchFamily="49" charset="-122"/>
                <a:ea typeface="黑体" panose="02010609060101010101" pitchFamily="49" charset="-122"/>
              </a:rPr>
              <a:t>：</a:t>
            </a:r>
            <a:r>
              <a:rPr lang="en-US" altLang="zh-CN" dirty="0">
                <a:latin typeface="黑体" panose="02010609060101010101" pitchFamily="49" charset="-122"/>
                <a:ea typeface="黑体" panose="02010609060101010101" pitchFamily="49" charset="-122"/>
              </a:rPr>
              <a:t>1ns</a:t>
            </a:r>
          </a:p>
          <a:p>
            <a:r>
              <a:rPr lang="en-US" altLang="zh-CN" dirty="0">
                <a:latin typeface="黑体" panose="02010609060101010101" pitchFamily="49" charset="-122"/>
                <a:ea typeface="黑体" panose="02010609060101010101" pitchFamily="49" charset="-122"/>
              </a:rPr>
              <a:t>Count rate</a:t>
            </a:r>
            <a:r>
              <a:rPr lang="zh-CN" altLang="en-US" dirty="0">
                <a:latin typeface="黑体" panose="02010609060101010101" pitchFamily="49" charset="-122"/>
                <a:ea typeface="黑体" panose="02010609060101010101" pitchFamily="49" charset="-122"/>
              </a:rPr>
              <a:t>：</a:t>
            </a:r>
            <a:r>
              <a:rPr lang="en-US" altLang="zh-CN" dirty="0">
                <a:latin typeface="黑体" panose="02010609060101010101" pitchFamily="49" charset="-122"/>
                <a:ea typeface="黑体" panose="02010609060101010101" pitchFamily="49" charset="-122"/>
              </a:rPr>
              <a:t>&gt;5MHz/CH.</a:t>
            </a:r>
          </a:p>
          <a:p>
            <a:r>
              <a:rPr lang="en-US" altLang="zh-CN" dirty="0">
                <a:latin typeface="黑体" panose="02010609060101010101" pitchFamily="49" charset="-122"/>
                <a:ea typeface="黑体" panose="02010609060101010101" pitchFamily="49" charset="-122"/>
              </a:rPr>
              <a:t>Dark count rate :&lt;0.01Hz</a:t>
            </a:r>
          </a:p>
          <a:p>
            <a:r>
              <a:rPr lang="en-US" altLang="zh-CN" dirty="0">
                <a:latin typeface="黑体" panose="02010609060101010101" pitchFamily="49" charset="-122"/>
                <a:ea typeface="黑体" panose="02010609060101010101" pitchFamily="49" charset="-122"/>
              </a:rPr>
              <a:t>Readout </a:t>
            </a:r>
            <a:r>
              <a:rPr lang="zh-CN" altLang="en-US" dirty="0">
                <a:latin typeface="黑体" panose="02010609060101010101" pitchFamily="49" charset="-122"/>
                <a:ea typeface="黑体" panose="02010609060101010101" pitchFamily="49" charset="-122"/>
              </a:rPr>
              <a:t>：</a:t>
            </a:r>
            <a:r>
              <a:rPr lang="en-US" altLang="zh-CN" dirty="0">
                <a:latin typeface="黑体" panose="02010609060101010101" pitchFamily="49" charset="-122"/>
                <a:ea typeface="黑体" panose="02010609060101010101" pitchFamily="49" charset="-122"/>
              </a:rPr>
              <a:t> GigE</a:t>
            </a:r>
          </a:p>
          <a:p>
            <a:r>
              <a:rPr lang="en-US" altLang="zh-CN" dirty="0">
                <a:latin typeface="黑体" panose="02010609060101010101" pitchFamily="49" charset="-122"/>
                <a:ea typeface="黑体" panose="02010609060101010101" pitchFamily="49" charset="-122"/>
              </a:rPr>
              <a:t>Working mode</a:t>
            </a:r>
            <a:r>
              <a:rPr lang="zh-CN" altLang="en-US" dirty="0">
                <a:latin typeface="黑体" panose="02010609060101010101" pitchFamily="49" charset="-122"/>
                <a:ea typeface="黑体" panose="02010609060101010101" pitchFamily="49" charset="-122"/>
              </a:rPr>
              <a:t>：</a:t>
            </a:r>
            <a:r>
              <a:rPr lang="en-US" altLang="zh-CN" dirty="0">
                <a:latin typeface="黑体" panose="02010609060101010101" pitchFamily="49" charset="-122"/>
                <a:ea typeface="黑体" panose="02010609060101010101" pitchFamily="49" charset="-122"/>
              </a:rPr>
              <a:t>single photon detection</a:t>
            </a:r>
          </a:p>
        </p:txBody>
      </p:sp>
      <p:pic>
        <p:nvPicPr>
          <p:cNvPr id="9" name="图片 8">
            <a:extLst>
              <a:ext uri="{FF2B5EF4-FFF2-40B4-BE49-F238E27FC236}">
                <a16:creationId xmlns:a16="http://schemas.microsoft.com/office/drawing/2014/main" id="{8B00B776-DABF-42A5-8E97-E974F3EF33F5}"/>
              </a:ext>
            </a:extLst>
          </p:cNvPr>
          <p:cNvPicPr/>
          <p:nvPr/>
        </p:nvPicPr>
        <p:blipFill>
          <a:blip r:embed="rId3"/>
          <a:stretch>
            <a:fillRect/>
          </a:stretch>
        </p:blipFill>
        <p:spPr>
          <a:xfrm>
            <a:off x="594294" y="4107213"/>
            <a:ext cx="3582099" cy="2695075"/>
          </a:xfrm>
          <a:prstGeom prst="rect">
            <a:avLst/>
          </a:prstGeom>
        </p:spPr>
      </p:pic>
      <p:pic>
        <p:nvPicPr>
          <p:cNvPr id="10" name="图片 9">
            <a:extLst>
              <a:ext uri="{FF2B5EF4-FFF2-40B4-BE49-F238E27FC236}">
                <a16:creationId xmlns:a16="http://schemas.microsoft.com/office/drawing/2014/main" id="{447BE365-CDD5-4EF5-ADED-B9E99BE78596}"/>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18338" y="803397"/>
            <a:ext cx="3069970" cy="2469289"/>
          </a:xfrm>
          <a:prstGeom prst="rect">
            <a:avLst/>
          </a:prstGeom>
          <a:noFill/>
        </p:spPr>
      </p:pic>
      <p:sp>
        <p:nvSpPr>
          <p:cNvPr id="11" name="文本框 10">
            <a:extLst>
              <a:ext uri="{FF2B5EF4-FFF2-40B4-BE49-F238E27FC236}">
                <a16:creationId xmlns:a16="http://schemas.microsoft.com/office/drawing/2014/main" id="{216459EE-35CD-4320-877A-A4C14DD04C11}"/>
              </a:ext>
            </a:extLst>
          </p:cNvPr>
          <p:cNvSpPr txBox="1"/>
          <p:nvPr/>
        </p:nvSpPr>
        <p:spPr>
          <a:xfrm>
            <a:off x="653075" y="3022496"/>
            <a:ext cx="5396029" cy="923330"/>
          </a:xfrm>
          <a:prstGeom prst="rect">
            <a:avLst/>
          </a:prstGeom>
          <a:noFill/>
        </p:spPr>
        <p:txBody>
          <a:bodyPr wrap="none" rtlCol="0">
            <a:spAutoFit/>
          </a:bodyPr>
          <a:lstStyle/>
          <a:p>
            <a:r>
              <a:rPr lang="en-US" altLang="zh-CN" dirty="0"/>
              <a:t>APD sensor: 10×10mm2 E&amp;G Canada</a:t>
            </a:r>
          </a:p>
          <a:p>
            <a:r>
              <a:rPr lang="en-US" altLang="zh-CN" dirty="0"/>
              <a:t>Fast preamplifier</a:t>
            </a:r>
            <a:r>
              <a:rPr lang="zh-CN" altLang="en-US" dirty="0"/>
              <a:t>：</a:t>
            </a:r>
            <a:r>
              <a:rPr lang="en-US" altLang="zh-CN" dirty="0"/>
              <a:t>design with discrete component</a:t>
            </a:r>
          </a:p>
          <a:p>
            <a:r>
              <a:rPr lang="en-US" altLang="zh-CN" dirty="0"/>
              <a:t>TDC</a:t>
            </a:r>
            <a:r>
              <a:rPr lang="zh-CN" altLang="en-US" dirty="0"/>
              <a:t>：</a:t>
            </a:r>
            <a:r>
              <a:rPr lang="en-US" altLang="zh-CN" dirty="0"/>
              <a:t>realized by FPGA using multi-phase method </a:t>
            </a:r>
            <a:endParaRPr lang="zh-CN" altLang="en-US" dirty="0"/>
          </a:p>
        </p:txBody>
      </p:sp>
      <p:pic>
        <p:nvPicPr>
          <p:cNvPr id="12" name="Picture 5">
            <a:extLst>
              <a:ext uri="{FF2B5EF4-FFF2-40B4-BE49-F238E27FC236}">
                <a16:creationId xmlns:a16="http://schemas.microsoft.com/office/drawing/2014/main" id="{247024A3-2288-477A-8D98-8EEA83D3048D}"/>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7844364" y="263625"/>
            <a:ext cx="3842715" cy="5191125"/>
          </a:xfrm>
          <a:prstGeom prst="rect">
            <a:avLst/>
          </a:prstGeom>
          <a:noFill/>
          <a:ln>
            <a:noFill/>
          </a:ln>
        </p:spPr>
      </p:pic>
      <p:sp>
        <p:nvSpPr>
          <p:cNvPr id="13" name="矩形 12">
            <a:extLst>
              <a:ext uri="{FF2B5EF4-FFF2-40B4-BE49-F238E27FC236}">
                <a16:creationId xmlns:a16="http://schemas.microsoft.com/office/drawing/2014/main" id="{57839DC8-5C86-420F-8673-C0F1C402BA62}"/>
              </a:ext>
            </a:extLst>
          </p:cNvPr>
          <p:cNvSpPr/>
          <p:nvPr/>
        </p:nvSpPr>
        <p:spPr>
          <a:xfrm>
            <a:off x="7592537" y="5507387"/>
            <a:ext cx="4599463" cy="1200329"/>
          </a:xfrm>
          <a:prstGeom prst="rect">
            <a:avLst/>
          </a:prstGeom>
        </p:spPr>
        <p:txBody>
          <a:bodyPr wrap="square">
            <a:spAutoFit/>
          </a:bodyPr>
          <a:lstStyle/>
          <a:p>
            <a:r>
              <a:rPr lang="en-GB" altLang="zh-CN" sz="1200" dirty="0">
                <a:latin typeface="Times New Roman" panose="02020603050405020304" pitchFamily="18" charset="0"/>
              </a:rPr>
              <a:t>(a) The first three detectors (NRIXS-1, 2, and3) are measuring the 6.4 keV nuclear-resonant-decay-induced K fluorescence of iron, the last detector is placed in the beam direction after the sample, and measures </a:t>
            </a:r>
            <a:r>
              <a:rPr lang="en-GB" altLang="zh-CN" sz="1200" dirty="0" err="1">
                <a:latin typeface="Times New Roman" panose="02020603050405020304" pitchFamily="18" charset="0"/>
              </a:rPr>
              <a:t>Mössbauer</a:t>
            </a:r>
            <a:r>
              <a:rPr lang="en-GB" altLang="zh-CN" sz="1200" dirty="0">
                <a:latin typeface="Times New Roman" panose="02020603050405020304" pitchFamily="18" charset="0"/>
              </a:rPr>
              <a:t> spectrum in the time domain. (b) Complete bunch structure of the Advanced Photon Source storage ring during the “hybrid fill mode” operations.</a:t>
            </a:r>
            <a:endParaRPr lang="zh-CN" altLang="en-US" sz="1200" dirty="0"/>
          </a:p>
        </p:txBody>
      </p:sp>
    </p:spTree>
    <p:extLst>
      <p:ext uri="{BB962C8B-B14F-4D97-AF65-F5344CB8AC3E}">
        <p14:creationId xmlns:p14="http://schemas.microsoft.com/office/powerpoint/2010/main" val="13387298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DD44FFC8-822C-4023-9BDA-1C5FE7535BC9}"/>
              </a:ext>
            </a:extLst>
          </p:cNvPr>
          <p:cNvSpPr txBox="1"/>
          <p:nvPr/>
        </p:nvSpPr>
        <p:spPr>
          <a:xfrm>
            <a:off x="914400" y="693019"/>
            <a:ext cx="4020652" cy="369332"/>
          </a:xfrm>
          <a:prstGeom prst="rect">
            <a:avLst/>
          </a:prstGeom>
          <a:noFill/>
        </p:spPr>
        <p:txBody>
          <a:bodyPr wrap="none" rtlCol="0">
            <a:spAutoFit/>
          </a:bodyPr>
          <a:lstStyle/>
          <a:p>
            <a:r>
              <a:rPr lang="en-US" altLang="zh-CN" b="1" dirty="0">
                <a:solidFill>
                  <a:srgbClr val="0070C0"/>
                </a:solidFill>
              </a:rPr>
              <a:t>The second prototype APD detector </a:t>
            </a:r>
            <a:endParaRPr lang="zh-CN" altLang="en-US" b="1" dirty="0">
              <a:solidFill>
                <a:srgbClr val="0070C0"/>
              </a:solidFill>
            </a:endParaRPr>
          </a:p>
        </p:txBody>
      </p:sp>
      <p:sp>
        <p:nvSpPr>
          <p:cNvPr id="5" name="文本框 4">
            <a:extLst>
              <a:ext uri="{FF2B5EF4-FFF2-40B4-BE49-F238E27FC236}">
                <a16:creationId xmlns:a16="http://schemas.microsoft.com/office/drawing/2014/main" id="{651648B0-04B7-4CF8-A04E-23B120C92ABB}"/>
              </a:ext>
            </a:extLst>
          </p:cNvPr>
          <p:cNvSpPr txBox="1"/>
          <p:nvPr/>
        </p:nvSpPr>
        <p:spPr>
          <a:xfrm>
            <a:off x="823484" y="1428165"/>
            <a:ext cx="10333278" cy="2308324"/>
          </a:xfrm>
          <a:prstGeom prst="rect">
            <a:avLst/>
          </a:prstGeom>
          <a:noFill/>
        </p:spPr>
        <p:txBody>
          <a:bodyPr wrap="none" rtlCol="0">
            <a:spAutoFit/>
          </a:bodyPr>
          <a:lstStyle/>
          <a:p>
            <a:pPr marL="285750" indent="-285750">
              <a:buFont typeface="Arial" panose="020B0604020202020204" pitchFamily="34" charset="0"/>
              <a:buChar char="•"/>
            </a:pPr>
            <a:r>
              <a:rPr lang="en-US" altLang="zh-CN" dirty="0"/>
              <a:t>There are not so many type APD sensor for the X-ray detection.  </a:t>
            </a:r>
          </a:p>
          <a:p>
            <a:r>
              <a:rPr lang="en-US" altLang="zh-CN" dirty="0"/>
              <a:t>Hamamatsu Photonics in JAPAN;</a:t>
            </a:r>
          </a:p>
          <a:p>
            <a:r>
              <a:rPr lang="en-US" altLang="zh-CN" dirty="0"/>
              <a:t>E&amp;G in CANADA</a:t>
            </a:r>
          </a:p>
          <a:p>
            <a:r>
              <a:rPr lang="en-US" altLang="zh-CN" dirty="0"/>
              <a:t>……</a:t>
            </a:r>
          </a:p>
          <a:p>
            <a:pPr marL="285750" indent="-285750">
              <a:buFont typeface="Arial" panose="020B0604020202020204" pitchFamily="34" charset="0"/>
              <a:buChar char="•"/>
            </a:pPr>
            <a:r>
              <a:rPr lang="en-US" altLang="zh-CN" dirty="0"/>
              <a:t>We design the APD sensor, cooperated with other lab in China. So we can design the APD detector </a:t>
            </a:r>
          </a:p>
          <a:p>
            <a:r>
              <a:rPr lang="en-US" altLang="zh-CN" dirty="0"/>
              <a:t>system more flexible.</a:t>
            </a:r>
          </a:p>
          <a:p>
            <a:r>
              <a:rPr lang="en-US" altLang="zh-CN" dirty="0"/>
              <a:t>    two type APD sensor: the thicker APD for high efficiency and modest time resolution</a:t>
            </a:r>
          </a:p>
          <a:p>
            <a:r>
              <a:rPr lang="en-US" altLang="zh-CN" dirty="0"/>
              <a:t>                                       the thinner APD for high time resolution   </a:t>
            </a:r>
          </a:p>
        </p:txBody>
      </p:sp>
      <p:pic>
        <p:nvPicPr>
          <p:cNvPr id="6" name="图片 5">
            <a:extLst>
              <a:ext uri="{FF2B5EF4-FFF2-40B4-BE49-F238E27FC236}">
                <a16:creationId xmlns:a16="http://schemas.microsoft.com/office/drawing/2014/main" id="{A290F061-9B9C-4F2A-9708-03E21C79638E}"/>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8164" y="4154846"/>
            <a:ext cx="5353123" cy="1848040"/>
          </a:xfrm>
          <a:prstGeom prst="rect">
            <a:avLst/>
          </a:prstGeom>
          <a:noFill/>
          <a:ln>
            <a:noFill/>
          </a:ln>
        </p:spPr>
      </p:pic>
      <p:sp>
        <p:nvSpPr>
          <p:cNvPr id="7" name="矩形 6">
            <a:extLst>
              <a:ext uri="{FF2B5EF4-FFF2-40B4-BE49-F238E27FC236}">
                <a16:creationId xmlns:a16="http://schemas.microsoft.com/office/drawing/2014/main" id="{270BBEF7-FBDC-4BD1-9DDA-6E222B3FDD39}"/>
              </a:ext>
            </a:extLst>
          </p:cNvPr>
          <p:cNvSpPr/>
          <p:nvPr/>
        </p:nvSpPr>
        <p:spPr>
          <a:xfrm>
            <a:off x="1374265" y="6164981"/>
            <a:ext cx="3244799" cy="369332"/>
          </a:xfrm>
          <a:prstGeom prst="rect">
            <a:avLst/>
          </a:prstGeom>
        </p:spPr>
        <p:txBody>
          <a:bodyPr wrap="none">
            <a:spAutoFit/>
          </a:bodyPr>
          <a:lstStyle/>
          <a:p>
            <a:r>
              <a:rPr lang="en-US" altLang="zh-CN" dirty="0"/>
              <a:t>Basic structure and size of APD</a:t>
            </a:r>
            <a:endParaRPr lang="zh-CN" altLang="en-US" dirty="0"/>
          </a:p>
        </p:txBody>
      </p:sp>
      <p:pic>
        <p:nvPicPr>
          <p:cNvPr id="8" name="图片 7">
            <a:extLst>
              <a:ext uri="{FF2B5EF4-FFF2-40B4-BE49-F238E27FC236}">
                <a16:creationId xmlns:a16="http://schemas.microsoft.com/office/drawing/2014/main" id="{CEC6FC7F-CDC5-4689-A2F3-3E392153D060}"/>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91260" y="4275673"/>
            <a:ext cx="1916204" cy="1556064"/>
          </a:xfrm>
          <a:prstGeom prst="rect">
            <a:avLst/>
          </a:prstGeom>
          <a:noFill/>
          <a:ln>
            <a:noFill/>
          </a:ln>
        </p:spPr>
      </p:pic>
      <p:sp>
        <p:nvSpPr>
          <p:cNvPr id="9" name="文本框 8">
            <a:extLst>
              <a:ext uri="{FF2B5EF4-FFF2-40B4-BE49-F238E27FC236}">
                <a16:creationId xmlns:a16="http://schemas.microsoft.com/office/drawing/2014/main" id="{197F9642-044F-4B39-8DF4-7DA3A204F557}"/>
              </a:ext>
            </a:extLst>
          </p:cNvPr>
          <p:cNvSpPr txBox="1"/>
          <p:nvPr/>
        </p:nvSpPr>
        <p:spPr>
          <a:xfrm>
            <a:off x="5552350" y="5887982"/>
            <a:ext cx="2470548" cy="923330"/>
          </a:xfrm>
          <a:prstGeom prst="rect">
            <a:avLst/>
          </a:prstGeom>
          <a:noFill/>
        </p:spPr>
        <p:txBody>
          <a:bodyPr wrap="none" rtlCol="0">
            <a:spAutoFit/>
          </a:bodyPr>
          <a:lstStyle/>
          <a:p>
            <a:r>
              <a:rPr lang="en-US" altLang="zh-CN" dirty="0"/>
              <a:t>2×2</a:t>
            </a:r>
            <a:r>
              <a:rPr lang="zh-CN" altLang="en-US" dirty="0"/>
              <a:t> </a:t>
            </a:r>
            <a:r>
              <a:rPr lang="en-US" altLang="zh-CN" dirty="0"/>
              <a:t>array</a:t>
            </a:r>
          </a:p>
          <a:p>
            <a:r>
              <a:rPr lang="en-US" altLang="zh-CN" dirty="0"/>
              <a:t>Pixel size</a:t>
            </a:r>
            <a:r>
              <a:rPr lang="zh-CN" altLang="en-US" dirty="0"/>
              <a:t>：</a:t>
            </a:r>
            <a:r>
              <a:rPr lang="en-US" altLang="zh-CN" dirty="0"/>
              <a:t>1mm×1mm</a:t>
            </a:r>
          </a:p>
          <a:p>
            <a:r>
              <a:rPr lang="en-US" altLang="zh-CN" dirty="0"/>
              <a:t>thickness</a:t>
            </a:r>
            <a:r>
              <a:rPr lang="zh-CN" altLang="en-US" dirty="0"/>
              <a:t>：</a:t>
            </a:r>
            <a:r>
              <a:rPr lang="en-US" altLang="zh-CN" dirty="0"/>
              <a:t>12um</a:t>
            </a:r>
          </a:p>
        </p:txBody>
      </p:sp>
      <p:pic>
        <p:nvPicPr>
          <p:cNvPr id="10" name="图片 9" descr="C:\Users\闫\AppData\Local\Microsoft\Windows\INetCache\Content.Word\背面工艺第二次.jpg">
            <a:extLst>
              <a:ext uri="{FF2B5EF4-FFF2-40B4-BE49-F238E27FC236}">
                <a16:creationId xmlns:a16="http://schemas.microsoft.com/office/drawing/2014/main" id="{E8BA779E-BBC8-4124-9D51-48E64B7E33A8}"/>
              </a:ext>
            </a:extLst>
          </p:cNvPr>
          <p:cNvPicPr/>
          <p:nvPr/>
        </p:nvPicPr>
        <p:blipFill rotWithShape="1">
          <a:blip r:embed="rId4" cstate="print">
            <a:extLst>
              <a:ext uri="{28A0092B-C50C-407E-A947-70E740481C1C}">
                <a14:useLocalDpi xmlns:a14="http://schemas.microsoft.com/office/drawing/2010/main" val="0"/>
              </a:ext>
            </a:extLst>
          </a:blip>
          <a:srcRect l="18362" t="40274" r="21827" b="21959"/>
          <a:stretch/>
        </p:blipFill>
        <p:spPr bwMode="auto">
          <a:xfrm>
            <a:off x="7697437" y="4161298"/>
            <a:ext cx="2133600" cy="1726684"/>
          </a:xfrm>
          <a:prstGeom prst="rect">
            <a:avLst/>
          </a:prstGeom>
          <a:noFill/>
          <a:ln>
            <a:noFill/>
          </a:ln>
          <a:extLst>
            <a:ext uri="{53640926-AAD7-44D8-BBD7-CCE9431645EC}">
              <a14:shadowObscured xmlns:a14="http://schemas.microsoft.com/office/drawing/2010/main"/>
            </a:ext>
          </a:extLst>
        </p:spPr>
      </p:pic>
      <p:pic>
        <p:nvPicPr>
          <p:cNvPr id="11" name="图片 10" descr="C:\Users\闫\AppData\Local\Temp\1523323882(1).png">
            <a:extLst>
              <a:ext uri="{FF2B5EF4-FFF2-40B4-BE49-F238E27FC236}">
                <a16:creationId xmlns:a16="http://schemas.microsoft.com/office/drawing/2014/main" id="{9E045114-729A-481D-BD2B-402B238F105D}"/>
              </a:ext>
            </a:extLst>
          </p:cNvPr>
          <p:cNvPicPr/>
          <p:nvPr/>
        </p:nvPicPr>
        <p:blipFill rotWithShape="1">
          <a:blip r:embed="rId5">
            <a:extLst>
              <a:ext uri="{28A0092B-C50C-407E-A947-70E740481C1C}">
                <a14:useLocalDpi xmlns:a14="http://schemas.microsoft.com/office/drawing/2010/main" val="0"/>
              </a:ext>
            </a:extLst>
          </a:blip>
          <a:srcRect l="4765" t="5423" r="4697" b="4044"/>
          <a:stretch/>
        </p:blipFill>
        <p:spPr bwMode="auto">
          <a:xfrm>
            <a:off x="9926368" y="4134773"/>
            <a:ext cx="2017468" cy="1726684"/>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9055563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a:extLst>
              <a:ext uri="{FF2B5EF4-FFF2-40B4-BE49-F238E27FC236}">
                <a16:creationId xmlns:a16="http://schemas.microsoft.com/office/drawing/2014/main" id="{345B7FB9-E5B9-4AD0-B27C-8F44E21E097D}"/>
              </a:ext>
            </a:extLst>
          </p:cNvPr>
          <p:cNvSpPr>
            <a:spLocks noGrp="1"/>
          </p:cNvSpPr>
          <p:nvPr>
            <p:ph type="title"/>
          </p:nvPr>
        </p:nvSpPr>
        <p:spPr>
          <a:xfrm>
            <a:off x="523772" y="0"/>
            <a:ext cx="10515600" cy="1325563"/>
          </a:xfrm>
        </p:spPr>
        <p:txBody>
          <a:bodyPr>
            <a:normAutofit/>
          </a:bodyPr>
          <a:lstStyle/>
          <a:p>
            <a:r>
              <a:rPr lang="en-US" altLang="zh-CN" sz="1800" b="1" dirty="0">
                <a:solidFill>
                  <a:srgbClr val="0070C0"/>
                </a:solidFill>
                <a:latin typeface="+mn-lt"/>
                <a:ea typeface="+mn-ea"/>
                <a:cs typeface="+mn-cs"/>
              </a:rPr>
              <a:t>X-ray</a:t>
            </a:r>
            <a:r>
              <a:rPr lang="zh-CN" altLang="en-US" sz="1800" b="1" dirty="0">
                <a:solidFill>
                  <a:srgbClr val="0070C0"/>
                </a:solidFill>
                <a:latin typeface="+mn-lt"/>
                <a:ea typeface="+mn-ea"/>
                <a:cs typeface="+mn-cs"/>
              </a:rPr>
              <a:t> </a:t>
            </a:r>
            <a:r>
              <a:rPr lang="en-US" altLang="zh-CN" sz="1800" b="1" dirty="0">
                <a:solidFill>
                  <a:srgbClr val="0070C0"/>
                </a:solidFill>
                <a:latin typeface="+mn-lt"/>
                <a:ea typeface="+mn-ea"/>
                <a:cs typeface="+mn-cs"/>
              </a:rPr>
              <a:t>test at 1W2B BSRF</a:t>
            </a:r>
            <a:endParaRPr lang="zh-CN" altLang="en-US" sz="1800" b="1" dirty="0">
              <a:solidFill>
                <a:srgbClr val="0070C0"/>
              </a:solidFill>
              <a:latin typeface="+mn-lt"/>
              <a:ea typeface="+mn-ea"/>
              <a:cs typeface="+mn-cs"/>
            </a:endParaRPr>
          </a:p>
        </p:txBody>
      </p:sp>
      <p:pic>
        <p:nvPicPr>
          <p:cNvPr id="5" name="图片 4">
            <a:extLst>
              <a:ext uri="{FF2B5EF4-FFF2-40B4-BE49-F238E27FC236}">
                <a16:creationId xmlns:a16="http://schemas.microsoft.com/office/drawing/2014/main" id="{5EA7442E-413C-4A16-B669-1CA66653B608}"/>
              </a:ext>
            </a:extLst>
          </p:cNvPr>
          <p:cNvPicPr>
            <a:picLocks noChangeAspect="1"/>
          </p:cNvPicPr>
          <p:nvPr/>
        </p:nvPicPr>
        <p:blipFill>
          <a:blip r:embed="rId3"/>
          <a:stretch>
            <a:fillRect/>
          </a:stretch>
        </p:blipFill>
        <p:spPr>
          <a:xfrm>
            <a:off x="5110207" y="598528"/>
            <a:ext cx="5464069" cy="4185855"/>
          </a:xfrm>
          <a:prstGeom prst="rect">
            <a:avLst/>
          </a:prstGeom>
        </p:spPr>
      </p:pic>
      <p:pic>
        <p:nvPicPr>
          <p:cNvPr id="6" name="图片 5">
            <a:extLst>
              <a:ext uri="{FF2B5EF4-FFF2-40B4-BE49-F238E27FC236}">
                <a16:creationId xmlns:a16="http://schemas.microsoft.com/office/drawing/2014/main" id="{4EA48609-6DBA-46B7-AA4F-B3C59380BF3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3772" y="978048"/>
            <a:ext cx="4494999" cy="2809374"/>
          </a:xfrm>
          <a:prstGeom prst="rect">
            <a:avLst/>
          </a:prstGeom>
        </p:spPr>
      </p:pic>
      <p:pic>
        <p:nvPicPr>
          <p:cNvPr id="7" name="图片 6">
            <a:extLst>
              <a:ext uri="{FF2B5EF4-FFF2-40B4-BE49-F238E27FC236}">
                <a16:creationId xmlns:a16="http://schemas.microsoft.com/office/drawing/2014/main" id="{23B10AEC-8955-437B-B01D-A4173A9F7B2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3772" y="3780792"/>
            <a:ext cx="4474947" cy="2796842"/>
          </a:xfrm>
          <a:prstGeom prst="rect">
            <a:avLst/>
          </a:prstGeom>
        </p:spPr>
      </p:pic>
      <p:sp>
        <p:nvSpPr>
          <p:cNvPr id="8" name="文本框 7">
            <a:extLst>
              <a:ext uri="{FF2B5EF4-FFF2-40B4-BE49-F238E27FC236}">
                <a16:creationId xmlns:a16="http://schemas.microsoft.com/office/drawing/2014/main" id="{B4B4CD4E-4B19-4ED9-BDE0-AE610BAF0F3A}"/>
              </a:ext>
            </a:extLst>
          </p:cNvPr>
          <p:cNvSpPr txBox="1"/>
          <p:nvPr/>
        </p:nvSpPr>
        <p:spPr>
          <a:xfrm>
            <a:off x="5982057" y="5041103"/>
            <a:ext cx="4120039" cy="923330"/>
          </a:xfrm>
          <a:prstGeom prst="rect">
            <a:avLst/>
          </a:prstGeom>
          <a:noFill/>
        </p:spPr>
        <p:txBody>
          <a:bodyPr wrap="none" rtlCol="0">
            <a:spAutoFit/>
          </a:bodyPr>
          <a:lstStyle/>
          <a:p>
            <a:r>
              <a:rPr lang="en-US" altLang="zh-CN" dirty="0"/>
              <a:t>Full time of the pulse </a:t>
            </a:r>
            <a:r>
              <a:rPr lang="zh-CN" altLang="en-US" dirty="0"/>
              <a:t>：</a:t>
            </a:r>
            <a:r>
              <a:rPr lang="en-US" altLang="zh-CN" dirty="0"/>
              <a:t>~3ns-4ns</a:t>
            </a:r>
          </a:p>
          <a:p>
            <a:r>
              <a:rPr lang="en-US" altLang="zh-CN" b="1" dirty="0">
                <a:solidFill>
                  <a:srgbClr val="FF0000"/>
                </a:solidFill>
              </a:rPr>
              <a:t>Rise time of the pulse</a:t>
            </a:r>
            <a:r>
              <a:rPr lang="zh-CN" altLang="en-US" b="1" dirty="0">
                <a:solidFill>
                  <a:srgbClr val="FF0000"/>
                </a:solidFill>
              </a:rPr>
              <a:t>：</a:t>
            </a:r>
            <a:r>
              <a:rPr lang="en-US" altLang="zh-CN" b="1" dirty="0">
                <a:solidFill>
                  <a:srgbClr val="FF0000"/>
                </a:solidFill>
              </a:rPr>
              <a:t>1ns</a:t>
            </a:r>
          </a:p>
          <a:p>
            <a:r>
              <a:rPr lang="en-US" altLang="zh-CN" dirty="0"/>
              <a:t>The amplitude is about 200mV @12keV</a:t>
            </a:r>
          </a:p>
        </p:txBody>
      </p:sp>
    </p:spTree>
    <p:extLst>
      <p:ext uri="{BB962C8B-B14F-4D97-AF65-F5344CB8AC3E}">
        <p14:creationId xmlns:p14="http://schemas.microsoft.com/office/powerpoint/2010/main" val="42609046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a:extLst>
              <a:ext uri="{FF2B5EF4-FFF2-40B4-BE49-F238E27FC236}">
                <a16:creationId xmlns:a16="http://schemas.microsoft.com/office/drawing/2014/main" id="{AA0AC80F-17D3-4C03-B710-DBDCBE999ACC}"/>
              </a:ext>
            </a:extLst>
          </p:cNvPr>
          <p:cNvSpPr/>
          <p:nvPr/>
        </p:nvSpPr>
        <p:spPr>
          <a:xfrm>
            <a:off x="360218" y="453443"/>
            <a:ext cx="10104581" cy="461665"/>
          </a:xfrm>
          <a:prstGeom prst="rect">
            <a:avLst/>
          </a:prstGeom>
        </p:spPr>
        <p:txBody>
          <a:bodyPr wrap="square">
            <a:spAutoFit/>
          </a:bodyPr>
          <a:lstStyle/>
          <a:p>
            <a:r>
              <a:rPr lang="en-US" altLang="zh-CN" sz="2400" b="1" i="0" dirty="0">
                <a:solidFill>
                  <a:srgbClr val="C00000"/>
                </a:solidFill>
                <a:effectLst/>
                <a:latin typeface="Arial" panose="020B0604020202020204" pitchFamily="34" charset="0"/>
              </a:rPr>
              <a:t>Content:</a:t>
            </a:r>
            <a:endParaRPr lang="zh-CN" altLang="en-US" sz="2400" b="1" dirty="0">
              <a:solidFill>
                <a:srgbClr val="C00000"/>
              </a:solidFill>
            </a:endParaRPr>
          </a:p>
        </p:txBody>
      </p:sp>
      <p:sp>
        <p:nvSpPr>
          <p:cNvPr id="8" name="矩形 7">
            <a:extLst>
              <a:ext uri="{FF2B5EF4-FFF2-40B4-BE49-F238E27FC236}">
                <a16:creationId xmlns:a16="http://schemas.microsoft.com/office/drawing/2014/main" id="{9D1B9F59-B9AC-428A-A232-FACC4DBE4EAD}"/>
              </a:ext>
            </a:extLst>
          </p:cNvPr>
          <p:cNvSpPr/>
          <p:nvPr/>
        </p:nvSpPr>
        <p:spPr>
          <a:xfrm>
            <a:off x="360218" y="1500993"/>
            <a:ext cx="10516329" cy="4893647"/>
          </a:xfrm>
          <a:prstGeom prst="rect">
            <a:avLst/>
          </a:prstGeom>
        </p:spPr>
        <p:txBody>
          <a:bodyPr wrap="square">
            <a:spAutoFit/>
          </a:bodyPr>
          <a:lstStyle/>
          <a:p>
            <a:pPr marL="457200" indent="-457200">
              <a:buAutoNum type="arabicPeriod"/>
            </a:pPr>
            <a:r>
              <a:rPr lang="en-US" altLang="zh-CN" sz="2400" b="1" dirty="0">
                <a:solidFill>
                  <a:srgbClr val="C00000"/>
                </a:solidFill>
                <a:latin typeface="Arial" panose="020B0604020202020204" pitchFamily="34" charset="0"/>
              </a:rPr>
              <a:t>A short introduction of High Energy Photon Source (HEPS) </a:t>
            </a:r>
          </a:p>
          <a:p>
            <a:pPr marL="457200" indent="-457200">
              <a:buAutoNum type="arabicPeriod"/>
            </a:pPr>
            <a:endParaRPr lang="en-US" altLang="zh-CN" sz="2400" b="1" dirty="0">
              <a:solidFill>
                <a:srgbClr val="C00000"/>
              </a:solidFill>
              <a:latin typeface="Arial" panose="020B0604020202020204" pitchFamily="34" charset="0"/>
            </a:endParaRPr>
          </a:p>
          <a:p>
            <a:pPr marL="457200" indent="-457200">
              <a:buAutoNum type="arabicPeriod"/>
            </a:pPr>
            <a:r>
              <a:rPr lang="en-US" altLang="zh-CN" sz="2400" b="1" dirty="0">
                <a:solidFill>
                  <a:srgbClr val="C00000"/>
                </a:solidFill>
                <a:latin typeface="Arial" panose="020B0604020202020204" pitchFamily="34" charset="0"/>
              </a:rPr>
              <a:t>Hybrid pixel array detector development for HEPS</a:t>
            </a:r>
          </a:p>
          <a:p>
            <a:pPr marL="457200" indent="-457200">
              <a:buAutoNum type="arabicPeriod"/>
            </a:pPr>
            <a:endParaRPr lang="en-US" altLang="zh-CN" sz="2400" b="1" dirty="0">
              <a:solidFill>
                <a:srgbClr val="C00000"/>
              </a:solidFill>
              <a:latin typeface="Arial" panose="020B0604020202020204" pitchFamily="34" charset="0"/>
            </a:endParaRPr>
          </a:p>
          <a:p>
            <a:pPr marL="457200" indent="-457200">
              <a:buAutoNum type="arabicPeriod"/>
            </a:pPr>
            <a:r>
              <a:rPr lang="en-US" altLang="zh-CN" sz="2400" b="1" dirty="0">
                <a:solidFill>
                  <a:srgbClr val="C00000"/>
                </a:solidFill>
                <a:latin typeface="Arial" panose="020B0604020202020204" pitchFamily="34" charset="0"/>
              </a:rPr>
              <a:t>The time-resolved detector- APD</a:t>
            </a:r>
          </a:p>
          <a:p>
            <a:pPr marL="457200" indent="-457200">
              <a:buAutoNum type="arabicPeriod"/>
            </a:pPr>
            <a:endParaRPr lang="en-US" altLang="zh-CN" sz="2400" b="1" dirty="0">
              <a:solidFill>
                <a:srgbClr val="C00000"/>
              </a:solidFill>
              <a:latin typeface="Arial" panose="020B0604020202020204" pitchFamily="34" charset="0"/>
            </a:endParaRPr>
          </a:p>
          <a:p>
            <a:pPr marL="457200" indent="-457200">
              <a:buAutoNum type="arabicPeriod"/>
            </a:pPr>
            <a:r>
              <a:rPr lang="en-US" altLang="zh-CN" sz="2400" b="1" dirty="0">
                <a:solidFill>
                  <a:srgbClr val="C00000"/>
                </a:solidFill>
                <a:latin typeface="Arial" panose="020B0604020202020204" pitchFamily="34" charset="0"/>
              </a:rPr>
              <a:t>SDD for the energy spectrum measurement</a:t>
            </a:r>
          </a:p>
          <a:p>
            <a:pPr marL="457200" indent="-457200">
              <a:buAutoNum type="arabicPeriod"/>
            </a:pPr>
            <a:endParaRPr lang="en-US" altLang="zh-CN" sz="2400" b="1" dirty="0">
              <a:solidFill>
                <a:srgbClr val="C00000"/>
              </a:solidFill>
              <a:latin typeface="Arial" panose="020B0604020202020204" pitchFamily="34" charset="0"/>
            </a:endParaRPr>
          </a:p>
          <a:p>
            <a:pPr marL="457200" indent="-457200">
              <a:buAutoNum type="arabicPeriod"/>
            </a:pPr>
            <a:r>
              <a:rPr lang="en-US" altLang="zh-CN" sz="2400" b="1" dirty="0">
                <a:solidFill>
                  <a:srgbClr val="C00000"/>
                </a:solidFill>
                <a:latin typeface="Arial" panose="020B0604020202020204" pitchFamily="34" charset="0"/>
              </a:rPr>
              <a:t>The diamond detector working as a solid ion chamber and XBPM</a:t>
            </a:r>
          </a:p>
          <a:p>
            <a:pPr marL="457200" indent="-457200">
              <a:buAutoNum type="arabicPeriod"/>
            </a:pPr>
            <a:endParaRPr lang="en-US" altLang="zh-CN" sz="2400" b="1" dirty="0">
              <a:solidFill>
                <a:srgbClr val="C00000"/>
              </a:solidFill>
              <a:latin typeface="Arial" panose="020B0604020202020204" pitchFamily="34" charset="0"/>
            </a:endParaRPr>
          </a:p>
          <a:p>
            <a:pPr marL="457200" indent="-457200">
              <a:buAutoNum type="arabicPeriod"/>
            </a:pPr>
            <a:r>
              <a:rPr lang="en-US" altLang="zh-CN" sz="2400" b="1" dirty="0">
                <a:solidFill>
                  <a:srgbClr val="C00000"/>
                </a:solidFill>
                <a:latin typeface="Arial" panose="020B0604020202020204" pitchFamily="34" charset="0"/>
              </a:rPr>
              <a:t>Summary </a:t>
            </a:r>
          </a:p>
          <a:p>
            <a:pPr marL="457200" indent="-457200">
              <a:buAutoNum type="arabicPeriod"/>
            </a:pPr>
            <a:endParaRPr lang="en-US" altLang="zh-CN" sz="2400" b="1" dirty="0">
              <a:solidFill>
                <a:srgbClr val="C00000"/>
              </a:solidFill>
              <a:latin typeface="Arial" panose="020B0604020202020204" pitchFamily="34" charset="0"/>
            </a:endParaRPr>
          </a:p>
          <a:p>
            <a:pPr marL="457200" indent="-457200">
              <a:buAutoNum type="arabicPeriod"/>
            </a:pPr>
            <a:endParaRPr lang="zh-CN" altLang="en-US" sz="2400" b="1" dirty="0">
              <a:solidFill>
                <a:srgbClr val="C00000"/>
              </a:solidFill>
            </a:endParaRPr>
          </a:p>
        </p:txBody>
      </p:sp>
      <p:sp>
        <p:nvSpPr>
          <p:cNvPr id="4" name="矩形 3">
            <a:extLst>
              <a:ext uri="{FF2B5EF4-FFF2-40B4-BE49-F238E27FC236}">
                <a16:creationId xmlns:a16="http://schemas.microsoft.com/office/drawing/2014/main" id="{F71DCE8D-7A52-4C82-8B20-CE66DB85C96B}"/>
              </a:ext>
            </a:extLst>
          </p:cNvPr>
          <p:cNvSpPr/>
          <p:nvPr/>
        </p:nvSpPr>
        <p:spPr>
          <a:xfrm>
            <a:off x="10755086" y="809897"/>
            <a:ext cx="1175657" cy="4876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4428604"/>
      </p:ext>
    </p:extLst>
  </p:cSld>
  <p:clrMapOvr>
    <a:masterClrMapping/>
  </p:clrMapOvr>
  <mc:AlternateContent xmlns:mc="http://schemas.openxmlformats.org/markup-compatibility/2006" xmlns:p14="http://schemas.microsoft.com/office/powerpoint/2010/main">
    <mc:Choice Requires="p14">
      <p:transition spd="slow" p14:dur="2000" advTm="1233"/>
    </mc:Choice>
    <mc:Fallback xmlns="">
      <p:transition spd="slow" advTm="1233"/>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B1801354-B570-473B-842B-A58F32ACA90B}"/>
              </a:ext>
            </a:extLst>
          </p:cNvPr>
          <p:cNvSpPr txBox="1"/>
          <p:nvPr/>
        </p:nvSpPr>
        <p:spPr>
          <a:xfrm>
            <a:off x="566375" y="345933"/>
            <a:ext cx="9223513" cy="369332"/>
          </a:xfrm>
          <a:prstGeom prst="rect">
            <a:avLst/>
          </a:prstGeom>
          <a:noFill/>
        </p:spPr>
        <p:txBody>
          <a:bodyPr wrap="square" rtlCol="0">
            <a:spAutoFit/>
          </a:bodyPr>
          <a:lstStyle/>
          <a:p>
            <a:r>
              <a:rPr lang="en-US" altLang="zh-CN" b="1" dirty="0">
                <a:solidFill>
                  <a:srgbClr val="0070C0"/>
                </a:solidFill>
              </a:rPr>
              <a:t>8channels APD readout electronics with 100ps resolution</a:t>
            </a:r>
          </a:p>
        </p:txBody>
      </p:sp>
      <p:pic>
        <p:nvPicPr>
          <p:cNvPr id="28" name="图片 27">
            <a:extLst>
              <a:ext uri="{FF2B5EF4-FFF2-40B4-BE49-F238E27FC236}">
                <a16:creationId xmlns:a16="http://schemas.microsoft.com/office/drawing/2014/main" id="{C6FCBCAE-BD3B-4AC7-BC6C-1EE8BEAA40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4897386" y="540202"/>
            <a:ext cx="2515174" cy="3353566"/>
          </a:xfrm>
          <a:prstGeom prst="rect">
            <a:avLst/>
          </a:prstGeom>
        </p:spPr>
      </p:pic>
      <p:pic>
        <p:nvPicPr>
          <p:cNvPr id="29" name="图片 28">
            <a:extLst>
              <a:ext uri="{FF2B5EF4-FFF2-40B4-BE49-F238E27FC236}">
                <a16:creationId xmlns:a16="http://schemas.microsoft.com/office/drawing/2014/main" id="{7DA69209-0F1C-4C3C-9539-0F8FD4074B88}"/>
              </a:ext>
            </a:extLst>
          </p:cNvPr>
          <p:cNvPicPr>
            <a:picLocks noChangeAspect="1"/>
          </p:cNvPicPr>
          <p:nvPr/>
        </p:nvPicPr>
        <p:blipFill>
          <a:blip r:embed="rId4"/>
          <a:stretch>
            <a:fillRect/>
          </a:stretch>
        </p:blipFill>
        <p:spPr>
          <a:xfrm>
            <a:off x="119898" y="797454"/>
            <a:ext cx="4240348" cy="2839063"/>
          </a:xfrm>
          <a:prstGeom prst="rect">
            <a:avLst/>
          </a:prstGeom>
        </p:spPr>
      </p:pic>
      <p:pic>
        <p:nvPicPr>
          <p:cNvPr id="30" name="图片 29">
            <a:extLst>
              <a:ext uri="{FF2B5EF4-FFF2-40B4-BE49-F238E27FC236}">
                <a16:creationId xmlns:a16="http://schemas.microsoft.com/office/drawing/2014/main" id="{5F2CCDD0-C029-45E5-9C3D-780D0D500FC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2131" y="3894684"/>
            <a:ext cx="4851133" cy="2023086"/>
          </a:xfrm>
          <a:prstGeom prst="rect">
            <a:avLst/>
          </a:prstGeom>
        </p:spPr>
      </p:pic>
      <p:sp>
        <p:nvSpPr>
          <p:cNvPr id="31" name="文本框 30">
            <a:extLst>
              <a:ext uri="{FF2B5EF4-FFF2-40B4-BE49-F238E27FC236}">
                <a16:creationId xmlns:a16="http://schemas.microsoft.com/office/drawing/2014/main" id="{9BCAF683-3A83-4744-8EFA-40A58DBEE202}"/>
              </a:ext>
            </a:extLst>
          </p:cNvPr>
          <p:cNvSpPr txBox="1"/>
          <p:nvPr/>
        </p:nvSpPr>
        <p:spPr>
          <a:xfrm>
            <a:off x="1041737" y="4130819"/>
            <a:ext cx="1962150" cy="646331"/>
          </a:xfrm>
          <a:prstGeom prst="rect">
            <a:avLst/>
          </a:prstGeom>
          <a:noFill/>
        </p:spPr>
        <p:txBody>
          <a:bodyPr wrap="square" rtlCol="0">
            <a:spAutoFit/>
          </a:bodyPr>
          <a:lstStyle/>
          <a:p>
            <a:r>
              <a:rPr lang="el-GR" altLang="zh-CN" b="1" dirty="0">
                <a:solidFill>
                  <a:srgbClr val="FF0000"/>
                </a:solidFill>
              </a:rPr>
              <a:t>σ</a:t>
            </a:r>
            <a:r>
              <a:rPr lang="en-US" altLang="zh-CN" b="1" dirty="0">
                <a:solidFill>
                  <a:srgbClr val="FF0000"/>
                </a:solidFill>
              </a:rPr>
              <a:t>=55ps</a:t>
            </a:r>
          </a:p>
          <a:p>
            <a:r>
              <a:rPr lang="en-US" altLang="zh-CN" b="1" dirty="0">
                <a:solidFill>
                  <a:srgbClr val="FF0000"/>
                </a:solidFill>
              </a:rPr>
              <a:t>FWHM</a:t>
            </a:r>
            <a:r>
              <a:rPr lang="zh-CN" altLang="en-US" b="1" dirty="0">
                <a:solidFill>
                  <a:srgbClr val="FF0000"/>
                </a:solidFill>
              </a:rPr>
              <a:t>≈</a:t>
            </a:r>
            <a:r>
              <a:rPr lang="en-US" altLang="zh-CN" b="1" dirty="0">
                <a:solidFill>
                  <a:srgbClr val="FF0000"/>
                </a:solidFill>
              </a:rPr>
              <a:t>120ps</a:t>
            </a:r>
            <a:endParaRPr lang="zh-CN" altLang="en-US" b="1" dirty="0">
              <a:solidFill>
                <a:srgbClr val="FF0000"/>
              </a:solidFill>
            </a:endParaRPr>
          </a:p>
        </p:txBody>
      </p:sp>
      <p:pic>
        <p:nvPicPr>
          <p:cNvPr id="32" name="图片 31">
            <a:extLst>
              <a:ext uri="{FF2B5EF4-FFF2-40B4-BE49-F238E27FC236}">
                <a16:creationId xmlns:a16="http://schemas.microsoft.com/office/drawing/2014/main" id="{93AE06F9-B580-4D18-8436-F4B23F025B8A}"/>
              </a:ext>
            </a:extLst>
          </p:cNvPr>
          <p:cNvPicPr>
            <a:picLocks noChangeAspect="1"/>
          </p:cNvPicPr>
          <p:nvPr/>
        </p:nvPicPr>
        <p:blipFill>
          <a:blip r:embed="rId6"/>
          <a:stretch>
            <a:fillRect/>
          </a:stretch>
        </p:blipFill>
        <p:spPr>
          <a:xfrm>
            <a:off x="5053264" y="3855996"/>
            <a:ext cx="2245893" cy="1660562"/>
          </a:xfrm>
          <a:prstGeom prst="rect">
            <a:avLst/>
          </a:prstGeom>
        </p:spPr>
      </p:pic>
      <p:pic>
        <p:nvPicPr>
          <p:cNvPr id="33" name="图片 3">
            <a:extLst>
              <a:ext uri="{FF2B5EF4-FFF2-40B4-BE49-F238E27FC236}">
                <a16:creationId xmlns:a16="http://schemas.microsoft.com/office/drawing/2014/main" id="{1F94925F-D689-42A3-BB2D-42594F67D9BE}"/>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154034" y="290437"/>
            <a:ext cx="3803392" cy="1600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4" name="对象 4">
            <a:extLst>
              <a:ext uri="{FF2B5EF4-FFF2-40B4-BE49-F238E27FC236}">
                <a16:creationId xmlns:a16="http://schemas.microsoft.com/office/drawing/2014/main" id="{5F86A4DE-6802-4D88-8410-1992E2C54E8E}"/>
              </a:ext>
            </a:extLst>
          </p:cNvPr>
          <p:cNvGraphicFramePr>
            <a:graphicFrameLocks noChangeAspect="1"/>
          </p:cNvGraphicFramePr>
          <p:nvPr>
            <p:extLst>
              <p:ext uri="{D42A27DB-BD31-4B8C-83A1-F6EECF244321}">
                <p14:modId xmlns:p14="http://schemas.microsoft.com/office/powerpoint/2010/main" val="413898667"/>
              </p:ext>
            </p:extLst>
          </p:nvPr>
        </p:nvGraphicFramePr>
        <p:xfrm>
          <a:off x="8268709" y="1891031"/>
          <a:ext cx="3803393" cy="1135299"/>
        </p:xfrm>
        <a:graphic>
          <a:graphicData uri="http://schemas.openxmlformats.org/presentationml/2006/ole">
            <mc:AlternateContent xmlns:mc="http://schemas.openxmlformats.org/markup-compatibility/2006">
              <mc:Choice xmlns:v="urn:schemas-microsoft-com:vml" Requires="v">
                <p:oleObj spid="_x0000_s1152" name="Visio" r:id="rId8" imgW="10372835" imgH="2333610" progId="Visio.Drawing.15">
                  <p:embed/>
                </p:oleObj>
              </mc:Choice>
              <mc:Fallback>
                <p:oleObj name="Visio" r:id="rId8" imgW="10372835" imgH="2333610" progId="Visio.Drawing.15">
                  <p:embed/>
                  <p:pic>
                    <p:nvPicPr>
                      <p:cNvPr id="7196" name="对象 4">
                        <a:extLst>
                          <a:ext uri="{FF2B5EF4-FFF2-40B4-BE49-F238E27FC236}">
                            <a16:creationId xmlns:a16="http://schemas.microsoft.com/office/drawing/2014/main" id="{B859B457-54D9-49D4-AC8D-CED9E1422E9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268709" y="1891031"/>
                        <a:ext cx="3803393" cy="1135299"/>
                      </a:xfrm>
                      <a:prstGeom prst="rect">
                        <a:avLst/>
                      </a:prstGeom>
                      <a:noFill/>
                      <a:ln>
                        <a:noFill/>
                      </a:ln>
                    </p:spPr>
                  </p:pic>
                </p:oleObj>
              </mc:Fallback>
            </mc:AlternateContent>
          </a:graphicData>
        </a:graphic>
      </p:graphicFrame>
      <p:graphicFrame>
        <p:nvGraphicFramePr>
          <p:cNvPr id="35" name="对象 34">
            <a:extLst>
              <a:ext uri="{FF2B5EF4-FFF2-40B4-BE49-F238E27FC236}">
                <a16:creationId xmlns:a16="http://schemas.microsoft.com/office/drawing/2014/main" id="{332885ED-A84E-4245-B7E7-947D06ADFFBA}"/>
              </a:ext>
            </a:extLst>
          </p:cNvPr>
          <p:cNvGraphicFramePr>
            <a:graphicFrameLocks noChangeAspect="1"/>
          </p:cNvGraphicFramePr>
          <p:nvPr>
            <p:extLst>
              <p:ext uri="{D42A27DB-BD31-4B8C-83A1-F6EECF244321}">
                <p14:modId xmlns:p14="http://schemas.microsoft.com/office/powerpoint/2010/main" val="1249613347"/>
              </p:ext>
            </p:extLst>
          </p:nvPr>
        </p:nvGraphicFramePr>
        <p:xfrm>
          <a:off x="8483075" y="3039598"/>
          <a:ext cx="3374659" cy="1548143"/>
        </p:xfrm>
        <a:graphic>
          <a:graphicData uri="http://schemas.openxmlformats.org/presentationml/2006/ole">
            <mc:AlternateContent xmlns:mc="http://schemas.openxmlformats.org/markup-compatibility/2006">
              <mc:Choice xmlns:v="urn:schemas-microsoft-com:vml" Requires="v">
                <p:oleObj spid="_x0000_s1153" r:id="rId10" imgW="34251776" imgH="15601950" progId="Visio.Drawing.15">
                  <p:embed/>
                </p:oleObj>
              </mc:Choice>
              <mc:Fallback>
                <p:oleObj r:id="rId10" imgW="34251776" imgH="15601950" progId="Visio.Drawing.15">
                  <p:embed/>
                  <p:pic>
                    <p:nvPicPr>
                      <p:cNvPr id="16" name="对象 1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483075" y="3039598"/>
                        <a:ext cx="3374659" cy="1548143"/>
                      </a:xfrm>
                      <a:prstGeom prst="rect">
                        <a:avLst/>
                      </a:prstGeom>
                      <a:noFill/>
                    </p:spPr>
                  </p:pic>
                </p:oleObj>
              </mc:Fallback>
            </mc:AlternateContent>
          </a:graphicData>
        </a:graphic>
      </p:graphicFrame>
      <p:graphicFrame>
        <p:nvGraphicFramePr>
          <p:cNvPr id="36" name="表格 35">
            <a:extLst>
              <a:ext uri="{FF2B5EF4-FFF2-40B4-BE49-F238E27FC236}">
                <a16:creationId xmlns:a16="http://schemas.microsoft.com/office/drawing/2014/main" id="{E16F7A5F-7E5D-429B-A706-1DB98578D6C8}"/>
              </a:ext>
            </a:extLst>
          </p:cNvPr>
          <p:cNvGraphicFramePr>
            <a:graphicFrameLocks noGrp="1"/>
          </p:cNvGraphicFramePr>
          <p:nvPr>
            <p:extLst>
              <p:ext uri="{D42A27DB-BD31-4B8C-83A1-F6EECF244321}">
                <p14:modId xmlns:p14="http://schemas.microsoft.com/office/powerpoint/2010/main" val="1807620431"/>
              </p:ext>
            </p:extLst>
          </p:nvPr>
        </p:nvGraphicFramePr>
        <p:xfrm>
          <a:off x="7661709" y="4659095"/>
          <a:ext cx="4410393" cy="1811082"/>
        </p:xfrm>
        <a:graphic>
          <a:graphicData uri="http://schemas.openxmlformats.org/drawingml/2006/table">
            <a:tbl>
              <a:tblPr firstRow="1" firstCol="1" bandRow="1">
                <a:tableStyleId>{5940675A-B579-460E-94D1-54222C63F5DA}</a:tableStyleId>
              </a:tblPr>
              <a:tblGrid>
                <a:gridCol w="1628534">
                  <a:extLst>
                    <a:ext uri="{9D8B030D-6E8A-4147-A177-3AD203B41FA5}">
                      <a16:colId xmlns:a16="http://schemas.microsoft.com/office/drawing/2014/main" val="20000"/>
                    </a:ext>
                  </a:extLst>
                </a:gridCol>
                <a:gridCol w="2781859">
                  <a:extLst>
                    <a:ext uri="{9D8B030D-6E8A-4147-A177-3AD203B41FA5}">
                      <a16:colId xmlns:a16="http://schemas.microsoft.com/office/drawing/2014/main" val="20001"/>
                    </a:ext>
                  </a:extLst>
                </a:gridCol>
              </a:tblGrid>
              <a:tr h="219752">
                <a:tc>
                  <a:txBody>
                    <a:bodyPr/>
                    <a:lstStyle/>
                    <a:p>
                      <a:pPr algn="ctr">
                        <a:lnSpc>
                          <a:spcPct val="150000"/>
                        </a:lnSpc>
                        <a:spcAft>
                          <a:spcPts val="600"/>
                        </a:spcAft>
                      </a:pPr>
                      <a:r>
                        <a:rPr lang="en-GB" sz="1000" b="1" kern="100" dirty="0">
                          <a:effectLst/>
                        </a:rPr>
                        <a:t>Parameter</a:t>
                      </a:r>
                      <a:endParaRPr lang="zh-CN" sz="1800" b="1" kern="100" dirty="0">
                        <a:effectLst/>
                        <a:latin typeface="Arial" panose="020B0604020202020204" pitchFamily="34" charset="0"/>
                        <a:ea typeface="宋体" panose="02010600030101010101" pitchFamily="2" charset="-122"/>
                        <a:cs typeface="Times New Roman" panose="02020603050405020304" pitchFamily="18" charset="0"/>
                      </a:endParaRPr>
                    </a:p>
                  </a:txBody>
                  <a:tcPr marL="68580" marR="68580" marT="0" marB="0"/>
                </a:tc>
                <a:tc>
                  <a:txBody>
                    <a:bodyPr/>
                    <a:lstStyle/>
                    <a:p>
                      <a:pPr algn="ctr">
                        <a:lnSpc>
                          <a:spcPct val="150000"/>
                        </a:lnSpc>
                        <a:spcAft>
                          <a:spcPts val="600"/>
                        </a:spcAft>
                      </a:pPr>
                      <a:r>
                        <a:rPr lang="en-GB" sz="1000" b="1" kern="100" dirty="0">
                          <a:effectLst/>
                        </a:rPr>
                        <a:t>Performance</a:t>
                      </a:r>
                      <a:endParaRPr lang="zh-CN" sz="1800" b="1" kern="100" dirty="0">
                        <a:effectLst/>
                        <a:latin typeface="Arial" panose="020B0604020202020204" pitchFamily="34" charset="0"/>
                        <a:ea typeface="宋体"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10000"/>
                  </a:ext>
                </a:extLst>
              </a:tr>
              <a:tr h="219752">
                <a:tc>
                  <a:txBody>
                    <a:bodyPr/>
                    <a:lstStyle/>
                    <a:p>
                      <a:pPr algn="ctr">
                        <a:lnSpc>
                          <a:spcPct val="150000"/>
                        </a:lnSpc>
                        <a:spcAft>
                          <a:spcPts val="600"/>
                        </a:spcAft>
                      </a:pPr>
                      <a:r>
                        <a:rPr lang="en-GB" sz="1000" kern="100" dirty="0">
                          <a:effectLst/>
                        </a:rPr>
                        <a:t>Process</a:t>
                      </a:r>
                      <a:endParaRPr lang="zh-CN" sz="1800" b="1" kern="100" dirty="0">
                        <a:effectLst/>
                        <a:latin typeface="Arial" panose="020B0604020202020204" pitchFamily="34" charset="0"/>
                        <a:ea typeface="宋体" panose="02010600030101010101" pitchFamily="2" charset="-122"/>
                        <a:cs typeface="Times New Roman" panose="02020603050405020304" pitchFamily="18" charset="0"/>
                      </a:endParaRPr>
                    </a:p>
                  </a:txBody>
                  <a:tcPr marL="68580" marR="68580" marT="0" marB="0"/>
                </a:tc>
                <a:tc>
                  <a:txBody>
                    <a:bodyPr/>
                    <a:lstStyle/>
                    <a:p>
                      <a:pPr algn="ctr">
                        <a:lnSpc>
                          <a:spcPct val="150000"/>
                        </a:lnSpc>
                        <a:spcAft>
                          <a:spcPts val="600"/>
                        </a:spcAft>
                      </a:pPr>
                      <a:r>
                        <a:rPr lang="en-GB" sz="1000" kern="100" dirty="0">
                          <a:effectLst/>
                        </a:rPr>
                        <a:t>0.13 </a:t>
                      </a:r>
                      <a:r>
                        <a:rPr lang="en-GB" sz="1000" kern="100" dirty="0" err="1">
                          <a:effectLst/>
                        </a:rPr>
                        <a:t>μm</a:t>
                      </a:r>
                      <a:r>
                        <a:rPr lang="en-GB" sz="1000" kern="100" dirty="0">
                          <a:effectLst/>
                        </a:rPr>
                        <a:t> CMOS</a:t>
                      </a:r>
                      <a:endParaRPr lang="zh-CN" sz="1800" b="1" kern="100" dirty="0">
                        <a:effectLst/>
                        <a:latin typeface="Arial" panose="020B0604020202020204" pitchFamily="34" charset="0"/>
                        <a:ea typeface="宋体"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10001"/>
                  </a:ext>
                </a:extLst>
              </a:tr>
              <a:tr h="466037">
                <a:tc>
                  <a:txBody>
                    <a:bodyPr/>
                    <a:lstStyle/>
                    <a:p>
                      <a:pPr algn="ctr">
                        <a:lnSpc>
                          <a:spcPct val="150000"/>
                        </a:lnSpc>
                        <a:spcAft>
                          <a:spcPts val="600"/>
                        </a:spcAft>
                      </a:pPr>
                      <a:r>
                        <a:rPr lang="en-GB" sz="1000" kern="100" dirty="0">
                          <a:effectLst/>
                        </a:rPr>
                        <a:t>Power consumption</a:t>
                      </a:r>
                      <a:endParaRPr lang="zh-CN" sz="1800" b="1" kern="100" dirty="0">
                        <a:effectLst/>
                        <a:latin typeface="Arial" panose="020B0604020202020204" pitchFamily="34" charset="0"/>
                        <a:ea typeface="宋体" panose="02010600030101010101" pitchFamily="2" charset="-122"/>
                        <a:cs typeface="Times New Roman" panose="02020603050405020304" pitchFamily="18" charset="0"/>
                      </a:endParaRPr>
                    </a:p>
                  </a:txBody>
                  <a:tcPr marL="68580" marR="68580" marT="0" marB="0"/>
                </a:tc>
                <a:tc>
                  <a:txBody>
                    <a:bodyPr/>
                    <a:lstStyle/>
                    <a:p>
                      <a:pPr algn="ctr">
                        <a:lnSpc>
                          <a:spcPct val="150000"/>
                        </a:lnSpc>
                        <a:spcAft>
                          <a:spcPts val="600"/>
                        </a:spcAft>
                      </a:pPr>
                      <a:r>
                        <a:rPr lang="en-GB" sz="1000" kern="100" dirty="0">
                          <a:effectLst/>
                        </a:rPr>
                        <a:t>&lt; 5 </a:t>
                      </a:r>
                      <a:r>
                        <a:rPr lang="en-GB" sz="1000" kern="100" dirty="0" err="1">
                          <a:effectLst/>
                        </a:rPr>
                        <a:t>mW</a:t>
                      </a:r>
                      <a:r>
                        <a:rPr lang="en-GB" sz="1000" kern="100" dirty="0">
                          <a:effectLst/>
                        </a:rPr>
                        <a:t> / channel (excluding the output LVDS driver consumption)</a:t>
                      </a:r>
                      <a:endParaRPr lang="zh-CN" sz="1800" b="1" kern="100" dirty="0">
                        <a:effectLst/>
                        <a:latin typeface="Arial" panose="020B0604020202020204" pitchFamily="34" charset="0"/>
                        <a:ea typeface="宋体"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10002"/>
                  </a:ext>
                </a:extLst>
              </a:tr>
              <a:tr h="219752">
                <a:tc>
                  <a:txBody>
                    <a:bodyPr/>
                    <a:lstStyle/>
                    <a:p>
                      <a:pPr algn="ctr">
                        <a:lnSpc>
                          <a:spcPct val="150000"/>
                        </a:lnSpc>
                        <a:spcAft>
                          <a:spcPts val="600"/>
                        </a:spcAft>
                      </a:pPr>
                      <a:r>
                        <a:rPr lang="en-GB" sz="1000" kern="100">
                          <a:effectLst/>
                        </a:rPr>
                        <a:t>Discriminator threshold</a:t>
                      </a:r>
                      <a:endParaRPr lang="zh-CN" sz="1800" b="1" kern="100">
                        <a:effectLst/>
                        <a:latin typeface="Arial" panose="020B0604020202020204" pitchFamily="34" charset="0"/>
                        <a:ea typeface="宋体" panose="02010600030101010101" pitchFamily="2" charset="-122"/>
                        <a:cs typeface="Times New Roman" panose="02020603050405020304" pitchFamily="18" charset="0"/>
                      </a:endParaRPr>
                    </a:p>
                  </a:txBody>
                  <a:tcPr marL="68580" marR="68580" marT="0" marB="0"/>
                </a:tc>
                <a:tc>
                  <a:txBody>
                    <a:bodyPr/>
                    <a:lstStyle/>
                    <a:p>
                      <a:pPr algn="ctr">
                        <a:lnSpc>
                          <a:spcPct val="150000"/>
                        </a:lnSpc>
                        <a:spcAft>
                          <a:spcPts val="600"/>
                        </a:spcAft>
                      </a:pPr>
                      <a:r>
                        <a:rPr lang="en-GB" sz="1000" kern="100">
                          <a:effectLst/>
                        </a:rPr>
                        <a:t>≥ 12 mV (15 fC)</a:t>
                      </a:r>
                      <a:endParaRPr lang="zh-CN" sz="1800" b="1" kern="100">
                        <a:effectLst/>
                        <a:latin typeface="Arial" panose="020B0604020202020204" pitchFamily="34" charset="0"/>
                        <a:ea typeface="宋体"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10003"/>
                  </a:ext>
                </a:extLst>
              </a:tr>
              <a:tr h="466037">
                <a:tc>
                  <a:txBody>
                    <a:bodyPr/>
                    <a:lstStyle/>
                    <a:p>
                      <a:pPr algn="ctr">
                        <a:lnSpc>
                          <a:spcPct val="150000"/>
                        </a:lnSpc>
                        <a:spcAft>
                          <a:spcPts val="600"/>
                        </a:spcAft>
                      </a:pPr>
                      <a:r>
                        <a:rPr lang="en-GB" sz="1000" kern="100">
                          <a:effectLst/>
                        </a:rPr>
                        <a:t>Time resolution (rms)</a:t>
                      </a:r>
                      <a:endParaRPr lang="zh-CN" sz="1800" b="1" kern="100">
                        <a:effectLst/>
                        <a:latin typeface="Arial" panose="020B0604020202020204" pitchFamily="34" charset="0"/>
                        <a:ea typeface="宋体" panose="02010600030101010101" pitchFamily="2" charset="-122"/>
                        <a:cs typeface="Times New Roman" panose="02020603050405020304" pitchFamily="18" charset="0"/>
                      </a:endParaRPr>
                    </a:p>
                  </a:txBody>
                  <a:tcPr marL="68580" marR="68580" marT="0" marB="0"/>
                </a:tc>
                <a:tc>
                  <a:txBody>
                    <a:bodyPr/>
                    <a:lstStyle/>
                    <a:p>
                      <a:pPr algn="ctr">
                        <a:lnSpc>
                          <a:spcPct val="150000"/>
                        </a:lnSpc>
                        <a:spcAft>
                          <a:spcPts val="600"/>
                        </a:spcAft>
                      </a:pPr>
                      <a:r>
                        <a:rPr lang="en-GB" sz="1000" kern="100" dirty="0">
                          <a:solidFill>
                            <a:srgbClr val="FF0000"/>
                          </a:solidFill>
                          <a:effectLst/>
                        </a:rPr>
                        <a:t>&lt; 30 </a:t>
                      </a:r>
                      <a:r>
                        <a:rPr lang="en-GB" sz="1000" kern="100" dirty="0" err="1">
                          <a:solidFill>
                            <a:srgbClr val="FF0000"/>
                          </a:solidFill>
                          <a:effectLst/>
                        </a:rPr>
                        <a:t>ps</a:t>
                      </a:r>
                      <a:r>
                        <a:rPr lang="en-GB" sz="1000" kern="100" dirty="0">
                          <a:solidFill>
                            <a:srgbClr val="FF0000"/>
                          </a:solidFill>
                          <a:effectLst/>
                        </a:rPr>
                        <a:t> @ input charge &gt; 75 </a:t>
                      </a:r>
                      <a:r>
                        <a:rPr lang="en-GB" sz="1000" kern="100" dirty="0" err="1">
                          <a:solidFill>
                            <a:srgbClr val="FF0000"/>
                          </a:solidFill>
                          <a:effectLst/>
                        </a:rPr>
                        <a:t>fC</a:t>
                      </a:r>
                      <a:r>
                        <a:rPr lang="en-GB" sz="1000" kern="100" dirty="0">
                          <a:solidFill>
                            <a:srgbClr val="FF0000"/>
                          </a:solidFill>
                          <a:effectLst/>
                        </a:rPr>
                        <a:t>; &lt; 100 </a:t>
                      </a:r>
                      <a:r>
                        <a:rPr lang="en-GB" sz="1000" kern="100" dirty="0" err="1">
                          <a:solidFill>
                            <a:srgbClr val="FF0000"/>
                          </a:solidFill>
                          <a:effectLst/>
                        </a:rPr>
                        <a:t>ps</a:t>
                      </a:r>
                      <a:r>
                        <a:rPr lang="en-GB" sz="1000" kern="100" dirty="0">
                          <a:solidFill>
                            <a:srgbClr val="FF0000"/>
                          </a:solidFill>
                          <a:effectLst/>
                        </a:rPr>
                        <a:t> @ 30 </a:t>
                      </a:r>
                      <a:r>
                        <a:rPr lang="en-GB" sz="1000" kern="100" dirty="0" err="1">
                          <a:solidFill>
                            <a:srgbClr val="FF0000"/>
                          </a:solidFill>
                          <a:effectLst/>
                        </a:rPr>
                        <a:t>fC</a:t>
                      </a:r>
                      <a:r>
                        <a:rPr lang="en-GB" sz="1000" kern="100" dirty="0">
                          <a:solidFill>
                            <a:srgbClr val="FF0000"/>
                          </a:solidFill>
                          <a:effectLst/>
                        </a:rPr>
                        <a:t> ≤ input charge ≤ 75 </a:t>
                      </a:r>
                      <a:r>
                        <a:rPr lang="en-GB" sz="1000" kern="100" dirty="0" err="1">
                          <a:solidFill>
                            <a:srgbClr val="FF0000"/>
                          </a:solidFill>
                          <a:effectLst/>
                        </a:rPr>
                        <a:t>fC</a:t>
                      </a:r>
                      <a:endParaRPr lang="zh-CN" sz="1800" b="1" kern="100" dirty="0">
                        <a:solidFill>
                          <a:srgbClr val="FF0000"/>
                        </a:solidFill>
                        <a:effectLst/>
                        <a:latin typeface="Arial" panose="020B0604020202020204" pitchFamily="34" charset="0"/>
                        <a:ea typeface="宋体"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10004"/>
                  </a:ext>
                </a:extLst>
              </a:tr>
              <a:tr h="219752">
                <a:tc>
                  <a:txBody>
                    <a:bodyPr/>
                    <a:lstStyle/>
                    <a:p>
                      <a:pPr algn="ctr">
                        <a:lnSpc>
                          <a:spcPct val="150000"/>
                        </a:lnSpc>
                        <a:spcAft>
                          <a:spcPts val="600"/>
                        </a:spcAft>
                      </a:pPr>
                      <a:r>
                        <a:rPr lang="en-GB" sz="1000" kern="100">
                          <a:effectLst/>
                        </a:rPr>
                        <a:t>Input resistence </a:t>
                      </a:r>
                      <a:endParaRPr lang="zh-CN" sz="1800" b="1" kern="100">
                        <a:effectLst/>
                        <a:latin typeface="Arial" panose="020B0604020202020204" pitchFamily="34" charset="0"/>
                        <a:ea typeface="宋体" panose="02010600030101010101" pitchFamily="2" charset="-122"/>
                        <a:cs typeface="Times New Roman" panose="02020603050405020304" pitchFamily="18" charset="0"/>
                      </a:endParaRPr>
                    </a:p>
                  </a:txBody>
                  <a:tcPr marL="68580" marR="68580" marT="0" marB="0"/>
                </a:tc>
                <a:tc>
                  <a:txBody>
                    <a:bodyPr/>
                    <a:lstStyle/>
                    <a:p>
                      <a:pPr algn="ctr">
                        <a:lnSpc>
                          <a:spcPct val="150000"/>
                        </a:lnSpc>
                        <a:spcAft>
                          <a:spcPts val="600"/>
                        </a:spcAft>
                      </a:pPr>
                      <a:r>
                        <a:rPr lang="en-GB" sz="1000" kern="100" dirty="0">
                          <a:effectLst/>
                        </a:rPr>
                        <a:t>~ 45 Ω</a:t>
                      </a:r>
                      <a:endParaRPr lang="zh-CN" sz="1800" b="1" kern="100" dirty="0">
                        <a:effectLst/>
                        <a:latin typeface="Arial" panose="020B0604020202020204" pitchFamily="34" charset="0"/>
                        <a:ea typeface="宋体"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10005"/>
                  </a:ext>
                </a:extLst>
              </a:tr>
            </a:tbl>
          </a:graphicData>
        </a:graphic>
      </p:graphicFrame>
      <p:sp>
        <p:nvSpPr>
          <p:cNvPr id="37" name="文本框 36">
            <a:extLst>
              <a:ext uri="{FF2B5EF4-FFF2-40B4-BE49-F238E27FC236}">
                <a16:creationId xmlns:a16="http://schemas.microsoft.com/office/drawing/2014/main" id="{F5A54912-5BDB-4554-B41C-3B58D8DD0FCB}"/>
              </a:ext>
            </a:extLst>
          </p:cNvPr>
          <p:cNvSpPr txBox="1"/>
          <p:nvPr/>
        </p:nvSpPr>
        <p:spPr>
          <a:xfrm>
            <a:off x="3869356" y="6253881"/>
            <a:ext cx="2826415" cy="369332"/>
          </a:xfrm>
          <a:prstGeom prst="rect">
            <a:avLst/>
          </a:prstGeom>
          <a:noFill/>
        </p:spPr>
        <p:txBody>
          <a:bodyPr wrap="none" rtlCol="0">
            <a:spAutoFit/>
          </a:bodyPr>
          <a:lstStyle/>
          <a:p>
            <a:r>
              <a:rPr lang="en-US" altLang="zh-CN" dirty="0"/>
              <a:t>TDC and ASIC preamplifier</a:t>
            </a:r>
            <a:endParaRPr lang="zh-CN" altLang="en-US" dirty="0"/>
          </a:p>
        </p:txBody>
      </p:sp>
    </p:spTree>
    <p:extLst>
      <p:ext uri="{BB962C8B-B14F-4D97-AF65-F5344CB8AC3E}">
        <p14:creationId xmlns:p14="http://schemas.microsoft.com/office/powerpoint/2010/main" val="11457822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745CFA01-B50A-43C7-9FFD-27072B0EF343}"/>
              </a:ext>
            </a:extLst>
          </p:cNvPr>
          <p:cNvSpPr txBox="1"/>
          <p:nvPr/>
        </p:nvSpPr>
        <p:spPr>
          <a:xfrm>
            <a:off x="593975" y="3677101"/>
            <a:ext cx="10820591" cy="2554545"/>
          </a:xfrm>
          <a:prstGeom prst="rect">
            <a:avLst/>
          </a:prstGeom>
          <a:noFill/>
        </p:spPr>
        <p:txBody>
          <a:bodyPr wrap="none" rtlCol="0">
            <a:spAutoFit/>
          </a:bodyPr>
          <a:lstStyle/>
          <a:p>
            <a:pPr marL="285750" indent="-285750">
              <a:buFont typeface="Arial" panose="020B0604020202020204" pitchFamily="34" charset="0"/>
              <a:buChar char="•"/>
            </a:pPr>
            <a:r>
              <a:rPr lang="en-US" altLang="zh-CN" sz="2000" b="1" dirty="0">
                <a:solidFill>
                  <a:srgbClr val="0070C0"/>
                </a:solidFill>
              </a:rPr>
              <a:t>APD detector is not the most popular detectors in SR experiments, but it is indispensable</a:t>
            </a:r>
          </a:p>
          <a:p>
            <a:r>
              <a:rPr lang="en-US" altLang="zh-CN" sz="2000" b="1" dirty="0">
                <a:solidFill>
                  <a:srgbClr val="0070C0"/>
                </a:solidFill>
              </a:rPr>
              <a:t> in some special experiments. </a:t>
            </a:r>
          </a:p>
          <a:p>
            <a:endParaRPr lang="en-US" altLang="zh-CN" sz="2000" b="1" dirty="0">
              <a:solidFill>
                <a:srgbClr val="0070C0"/>
              </a:solidFill>
            </a:endParaRPr>
          </a:p>
          <a:p>
            <a:pPr marL="342900" indent="-342900">
              <a:buFont typeface="Arial" panose="020B0604020202020204" pitchFamily="34" charset="0"/>
              <a:buChar char="•"/>
            </a:pPr>
            <a:r>
              <a:rPr lang="en-US" altLang="zh-CN" sz="2000" b="1" dirty="0">
                <a:solidFill>
                  <a:srgbClr val="0070C0"/>
                </a:solidFill>
              </a:rPr>
              <a:t>In order to get higher time resolution, higher efficiency, we need to develop new “APD”.</a:t>
            </a:r>
          </a:p>
          <a:p>
            <a:pPr marL="342900" indent="-342900">
              <a:buFont typeface="Arial" panose="020B0604020202020204" pitchFamily="34" charset="0"/>
              <a:buChar char="•"/>
            </a:pPr>
            <a:endParaRPr lang="en-US" altLang="zh-CN" sz="2000" b="1" dirty="0">
              <a:solidFill>
                <a:srgbClr val="0070C0"/>
              </a:solidFill>
            </a:endParaRPr>
          </a:p>
          <a:p>
            <a:pPr marL="342900" indent="-342900">
              <a:buFont typeface="Arial" panose="020B0604020202020204" pitchFamily="34" charset="0"/>
              <a:buChar char="•"/>
            </a:pPr>
            <a:r>
              <a:rPr lang="en-US" altLang="zh-CN" sz="2000" b="1" dirty="0">
                <a:solidFill>
                  <a:srgbClr val="0070C0"/>
                </a:solidFill>
              </a:rPr>
              <a:t>Could the pixel array APD detector be  developed in recent year?? </a:t>
            </a:r>
          </a:p>
          <a:p>
            <a:endParaRPr lang="en-US" altLang="zh-CN" sz="2000" b="1" dirty="0">
              <a:solidFill>
                <a:srgbClr val="0070C0"/>
              </a:solidFill>
            </a:endParaRPr>
          </a:p>
          <a:p>
            <a:endParaRPr lang="zh-CN" altLang="en-US" sz="2000" b="1" dirty="0">
              <a:solidFill>
                <a:srgbClr val="0070C0"/>
              </a:solidFill>
            </a:endParaRPr>
          </a:p>
        </p:txBody>
      </p:sp>
      <p:pic>
        <p:nvPicPr>
          <p:cNvPr id="3" name="图片 2">
            <a:extLst>
              <a:ext uri="{FF2B5EF4-FFF2-40B4-BE49-F238E27FC236}">
                <a16:creationId xmlns:a16="http://schemas.microsoft.com/office/drawing/2014/main" id="{269A85EE-5DD1-4F3A-B343-6870EAAB49F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9236" t="10463" r="16597" b="28518"/>
          <a:stretch/>
        </p:blipFill>
        <p:spPr>
          <a:xfrm>
            <a:off x="593975" y="320510"/>
            <a:ext cx="3586143" cy="2454770"/>
          </a:xfrm>
          <a:prstGeom prst="rect">
            <a:avLst/>
          </a:prstGeom>
        </p:spPr>
      </p:pic>
      <p:pic>
        <p:nvPicPr>
          <p:cNvPr id="5" name="图片 4">
            <a:extLst>
              <a:ext uri="{FF2B5EF4-FFF2-40B4-BE49-F238E27FC236}">
                <a16:creationId xmlns:a16="http://schemas.microsoft.com/office/drawing/2014/main" id="{DFB4C060-D207-40AE-A5E0-AE806EEC84C0}"/>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4338349" y="320510"/>
            <a:ext cx="4401390" cy="2628478"/>
          </a:xfrm>
          <a:prstGeom prst="rect">
            <a:avLst/>
          </a:prstGeom>
          <a:noFill/>
          <a:ln>
            <a:noFill/>
          </a:ln>
        </p:spPr>
      </p:pic>
      <p:sp>
        <p:nvSpPr>
          <p:cNvPr id="6" name="文本框 5">
            <a:extLst>
              <a:ext uri="{FF2B5EF4-FFF2-40B4-BE49-F238E27FC236}">
                <a16:creationId xmlns:a16="http://schemas.microsoft.com/office/drawing/2014/main" id="{E1A96E36-D93E-4CAD-B6F4-DBAE9F17ECEF}"/>
              </a:ext>
            </a:extLst>
          </p:cNvPr>
          <p:cNvSpPr txBox="1"/>
          <p:nvPr/>
        </p:nvSpPr>
        <p:spPr>
          <a:xfrm>
            <a:off x="3258364" y="3015055"/>
            <a:ext cx="2837636" cy="369332"/>
          </a:xfrm>
          <a:prstGeom prst="rect">
            <a:avLst/>
          </a:prstGeom>
          <a:noFill/>
        </p:spPr>
        <p:txBody>
          <a:bodyPr wrap="none" rtlCol="0">
            <a:spAutoFit/>
          </a:bodyPr>
          <a:lstStyle/>
          <a:p>
            <a:r>
              <a:rPr lang="en-US" altLang="zh-CN" dirty="0"/>
              <a:t>2X4-channel APD detector</a:t>
            </a:r>
            <a:endParaRPr lang="zh-CN" altLang="en-US" dirty="0"/>
          </a:p>
        </p:txBody>
      </p:sp>
    </p:spTree>
    <p:extLst>
      <p:ext uri="{BB962C8B-B14F-4D97-AF65-F5344CB8AC3E}">
        <p14:creationId xmlns:p14="http://schemas.microsoft.com/office/powerpoint/2010/main" val="26937160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a:extLst>
              <a:ext uri="{FF2B5EF4-FFF2-40B4-BE49-F238E27FC236}">
                <a16:creationId xmlns:a16="http://schemas.microsoft.com/office/drawing/2014/main" id="{249E1C53-4F9A-4A56-B5DC-B78E0B5436D7}"/>
              </a:ext>
            </a:extLst>
          </p:cNvPr>
          <p:cNvSpPr txBox="1"/>
          <p:nvPr/>
        </p:nvSpPr>
        <p:spPr>
          <a:xfrm>
            <a:off x="287817" y="218270"/>
            <a:ext cx="3809056" cy="461665"/>
          </a:xfrm>
          <a:prstGeom prst="rect">
            <a:avLst/>
          </a:prstGeom>
          <a:noFill/>
        </p:spPr>
        <p:txBody>
          <a:bodyPr wrap="none" rtlCol="0">
            <a:spAutoFit/>
          </a:bodyPr>
          <a:lstStyle/>
          <a:p>
            <a:r>
              <a:rPr lang="en-US" altLang="zh-CN" sz="2400" b="1" dirty="0">
                <a:solidFill>
                  <a:srgbClr val="C00000"/>
                </a:solidFill>
                <a:latin typeface="Arial" panose="020B0604020202020204" pitchFamily="34" charset="0"/>
              </a:rPr>
              <a:t>4</a:t>
            </a:r>
            <a:r>
              <a:rPr lang="zh-CN" altLang="en-US" sz="2400" b="1" dirty="0">
                <a:solidFill>
                  <a:srgbClr val="C00000"/>
                </a:solidFill>
                <a:latin typeface="Arial" panose="020B0604020202020204" pitchFamily="34" charset="0"/>
              </a:rPr>
              <a:t>、</a:t>
            </a:r>
            <a:r>
              <a:rPr lang="en-US" altLang="zh-CN" sz="2400" b="1" dirty="0">
                <a:solidFill>
                  <a:srgbClr val="C00000"/>
                </a:solidFill>
                <a:latin typeface="Arial" panose="020B0604020202020204" pitchFamily="34" charset="0"/>
              </a:rPr>
              <a:t>Silicon Drift  Detector</a:t>
            </a:r>
            <a:endParaRPr lang="zh-CN" altLang="en-US" sz="2400" b="1" dirty="0">
              <a:solidFill>
                <a:srgbClr val="C00000"/>
              </a:solidFill>
              <a:latin typeface="Arial" panose="020B0604020202020204" pitchFamily="34" charset="0"/>
            </a:endParaRPr>
          </a:p>
        </p:txBody>
      </p:sp>
      <p:pic>
        <p:nvPicPr>
          <p:cNvPr id="6" name="Picture 5">
            <a:extLst>
              <a:ext uri="{FF2B5EF4-FFF2-40B4-BE49-F238E27FC236}">
                <a16:creationId xmlns:a16="http://schemas.microsoft.com/office/drawing/2014/main" id="{94226A10-6362-477D-A74F-6ABEA4E3D433}"/>
              </a:ext>
            </a:extLst>
          </p:cNvPr>
          <p:cNvPicPr>
            <a:picLocks noChangeAspect="1" noChangeArrowheads="1"/>
          </p:cNvPicPr>
          <p:nvPr/>
        </p:nvPicPr>
        <p:blipFill>
          <a:blip r:embed="rId3"/>
          <a:srcRect/>
          <a:stretch>
            <a:fillRect/>
          </a:stretch>
        </p:blipFill>
        <p:spPr bwMode="auto">
          <a:xfrm>
            <a:off x="533471" y="946904"/>
            <a:ext cx="2838450" cy="3221038"/>
          </a:xfrm>
          <a:prstGeom prst="rect">
            <a:avLst/>
          </a:prstGeom>
          <a:noFill/>
          <a:ln w="9525">
            <a:noFill/>
            <a:miter lim="800000"/>
            <a:headEnd/>
            <a:tailEnd/>
          </a:ln>
        </p:spPr>
      </p:pic>
      <p:pic>
        <p:nvPicPr>
          <p:cNvPr id="7" name="Picture 23">
            <a:extLst>
              <a:ext uri="{FF2B5EF4-FFF2-40B4-BE49-F238E27FC236}">
                <a16:creationId xmlns:a16="http://schemas.microsoft.com/office/drawing/2014/main" id="{6D8921C7-CD32-49CF-A644-BD401AEACFE9}"/>
              </a:ext>
            </a:extLst>
          </p:cNvPr>
          <p:cNvPicPr>
            <a:picLocks noChangeAspect="1" noChangeArrowheads="1"/>
          </p:cNvPicPr>
          <p:nvPr/>
        </p:nvPicPr>
        <p:blipFill>
          <a:blip r:embed="rId4"/>
          <a:srcRect/>
          <a:stretch>
            <a:fillRect/>
          </a:stretch>
        </p:blipFill>
        <p:spPr bwMode="auto">
          <a:xfrm>
            <a:off x="3864454" y="946904"/>
            <a:ext cx="4178300" cy="1368425"/>
          </a:xfrm>
          <a:prstGeom prst="rect">
            <a:avLst/>
          </a:prstGeom>
          <a:noFill/>
          <a:ln w="9525">
            <a:noFill/>
            <a:miter lim="800000"/>
            <a:headEnd/>
            <a:tailEnd/>
          </a:ln>
        </p:spPr>
      </p:pic>
      <p:pic>
        <p:nvPicPr>
          <p:cNvPr id="8" name="Picture 24">
            <a:extLst>
              <a:ext uri="{FF2B5EF4-FFF2-40B4-BE49-F238E27FC236}">
                <a16:creationId xmlns:a16="http://schemas.microsoft.com/office/drawing/2014/main" id="{DB392D66-0022-4910-B7AF-F7B75E1039BD}"/>
              </a:ext>
            </a:extLst>
          </p:cNvPr>
          <p:cNvPicPr>
            <a:picLocks noChangeAspect="1" noChangeArrowheads="1"/>
          </p:cNvPicPr>
          <p:nvPr/>
        </p:nvPicPr>
        <p:blipFill>
          <a:blip r:embed="rId5"/>
          <a:srcRect/>
          <a:stretch>
            <a:fillRect/>
          </a:stretch>
        </p:blipFill>
        <p:spPr bwMode="auto">
          <a:xfrm>
            <a:off x="3823808" y="2469536"/>
            <a:ext cx="4318958" cy="1456312"/>
          </a:xfrm>
          <a:prstGeom prst="rect">
            <a:avLst/>
          </a:prstGeom>
          <a:noFill/>
          <a:ln w="9525">
            <a:noFill/>
            <a:miter lim="800000"/>
            <a:headEnd/>
            <a:tailEnd/>
          </a:ln>
        </p:spPr>
      </p:pic>
      <p:pic>
        <p:nvPicPr>
          <p:cNvPr id="9" name="Picture 6">
            <a:extLst>
              <a:ext uri="{FF2B5EF4-FFF2-40B4-BE49-F238E27FC236}">
                <a16:creationId xmlns:a16="http://schemas.microsoft.com/office/drawing/2014/main" id="{337C4624-C3F0-41E6-89DD-8E2DBF0F8797}"/>
              </a:ext>
            </a:extLst>
          </p:cNvPr>
          <p:cNvPicPr>
            <a:picLocks noChangeAspect="1" noChangeArrowheads="1"/>
          </p:cNvPicPr>
          <p:nvPr/>
        </p:nvPicPr>
        <p:blipFill>
          <a:blip r:embed="rId6"/>
          <a:srcRect/>
          <a:stretch>
            <a:fillRect/>
          </a:stretch>
        </p:blipFill>
        <p:spPr bwMode="auto">
          <a:xfrm>
            <a:off x="758825" y="4660080"/>
            <a:ext cx="1649412" cy="1655763"/>
          </a:xfrm>
          <a:prstGeom prst="rect">
            <a:avLst/>
          </a:prstGeom>
          <a:noFill/>
          <a:ln w="9525">
            <a:noFill/>
            <a:miter lim="800000"/>
            <a:headEnd/>
            <a:tailEnd/>
          </a:ln>
        </p:spPr>
      </p:pic>
      <p:sp>
        <p:nvSpPr>
          <p:cNvPr id="10" name="文本框 9">
            <a:extLst>
              <a:ext uri="{FF2B5EF4-FFF2-40B4-BE49-F238E27FC236}">
                <a16:creationId xmlns:a16="http://schemas.microsoft.com/office/drawing/2014/main" id="{18F7803E-CD41-4186-97CE-FADD92405F19}"/>
              </a:ext>
            </a:extLst>
          </p:cNvPr>
          <p:cNvSpPr txBox="1"/>
          <p:nvPr/>
        </p:nvSpPr>
        <p:spPr>
          <a:xfrm>
            <a:off x="4413786" y="4198415"/>
            <a:ext cx="3139001" cy="923330"/>
          </a:xfrm>
          <a:prstGeom prst="rect">
            <a:avLst/>
          </a:prstGeom>
          <a:noFill/>
        </p:spPr>
        <p:txBody>
          <a:bodyPr wrap="none" rtlCol="0">
            <a:spAutoFit/>
          </a:bodyPr>
          <a:lstStyle/>
          <a:p>
            <a:r>
              <a:rPr lang="en-US" altLang="zh-CN" dirty="0"/>
              <a:t>High energy resolution 123eV</a:t>
            </a:r>
          </a:p>
          <a:p>
            <a:r>
              <a:rPr lang="en-US" altLang="zh-CN" dirty="0"/>
              <a:t>High count rate 1M/channel</a:t>
            </a:r>
          </a:p>
          <a:p>
            <a:r>
              <a:rPr lang="en-US" altLang="zh-CN" dirty="0"/>
              <a:t>High level of integration</a:t>
            </a:r>
            <a:endParaRPr lang="zh-CN" altLang="en-US" dirty="0"/>
          </a:p>
        </p:txBody>
      </p:sp>
      <p:sp>
        <p:nvSpPr>
          <p:cNvPr id="11" name="文本框 10">
            <a:extLst>
              <a:ext uri="{FF2B5EF4-FFF2-40B4-BE49-F238E27FC236}">
                <a16:creationId xmlns:a16="http://schemas.microsoft.com/office/drawing/2014/main" id="{67672786-8871-4935-8121-42639EB9C3B3}"/>
              </a:ext>
            </a:extLst>
          </p:cNvPr>
          <p:cNvSpPr txBox="1"/>
          <p:nvPr/>
        </p:nvSpPr>
        <p:spPr>
          <a:xfrm>
            <a:off x="3089709" y="5487961"/>
            <a:ext cx="7776488" cy="923330"/>
          </a:xfrm>
          <a:prstGeom prst="rect">
            <a:avLst/>
          </a:prstGeom>
          <a:noFill/>
        </p:spPr>
        <p:txBody>
          <a:bodyPr wrap="none" rtlCol="0">
            <a:spAutoFit/>
          </a:bodyPr>
          <a:lstStyle/>
          <a:p>
            <a:r>
              <a:rPr lang="en-US" altLang="zh-CN" b="1" dirty="0">
                <a:solidFill>
                  <a:srgbClr val="0070C0"/>
                </a:solidFill>
              </a:rPr>
              <a:t>We are developing the array SDD for the energy resolution experiments.</a:t>
            </a:r>
          </a:p>
          <a:p>
            <a:endParaRPr lang="en-US" altLang="zh-CN" b="1" dirty="0">
              <a:solidFill>
                <a:srgbClr val="0070C0"/>
              </a:solidFill>
            </a:endParaRPr>
          </a:p>
          <a:p>
            <a:r>
              <a:rPr lang="en-US" altLang="zh-CN" b="1" dirty="0">
                <a:solidFill>
                  <a:srgbClr val="0070C0"/>
                </a:solidFill>
              </a:rPr>
              <a:t>In progress, but have not finished.  </a:t>
            </a:r>
            <a:endParaRPr lang="zh-CN" altLang="en-US" b="1" dirty="0">
              <a:solidFill>
                <a:srgbClr val="0070C0"/>
              </a:solidFill>
            </a:endParaRPr>
          </a:p>
        </p:txBody>
      </p:sp>
      <p:grpSp>
        <p:nvGrpSpPr>
          <p:cNvPr id="12" name="组合 35">
            <a:extLst>
              <a:ext uri="{FF2B5EF4-FFF2-40B4-BE49-F238E27FC236}">
                <a16:creationId xmlns:a16="http://schemas.microsoft.com/office/drawing/2014/main" id="{FBDEE339-23EE-4EE5-87B3-602129806972}"/>
              </a:ext>
            </a:extLst>
          </p:cNvPr>
          <p:cNvGrpSpPr>
            <a:grpSpLocks/>
          </p:cNvGrpSpPr>
          <p:nvPr/>
        </p:nvGrpSpPr>
        <p:grpSpPr bwMode="auto">
          <a:xfrm>
            <a:off x="8820081" y="449102"/>
            <a:ext cx="2932122" cy="2259028"/>
            <a:chOff x="0" y="3962400"/>
            <a:chExt cx="3766287" cy="2889250"/>
          </a:xfrm>
        </p:grpSpPr>
        <p:grpSp>
          <p:nvGrpSpPr>
            <p:cNvPr id="13" name="组合 12">
              <a:extLst>
                <a:ext uri="{FF2B5EF4-FFF2-40B4-BE49-F238E27FC236}">
                  <a16:creationId xmlns:a16="http://schemas.microsoft.com/office/drawing/2014/main" id="{E0841CE6-3B20-472A-8A03-F303D5781DE2}"/>
                </a:ext>
              </a:extLst>
            </p:cNvPr>
            <p:cNvGrpSpPr>
              <a:grpSpLocks/>
            </p:cNvGrpSpPr>
            <p:nvPr/>
          </p:nvGrpSpPr>
          <p:grpSpPr bwMode="auto">
            <a:xfrm>
              <a:off x="0" y="4211637"/>
              <a:ext cx="3676650" cy="2328863"/>
              <a:chOff x="0" y="3962400"/>
              <a:chExt cx="3676650" cy="2328863"/>
            </a:xfrm>
          </p:grpSpPr>
          <p:pic>
            <p:nvPicPr>
              <p:cNvPr id="17" name="图片 3">
                <a:extLst>
                  <a:ext uri="{FF2B5EF4-FFF2-40B4-BE49-F238E27FC236}">
                    <a16:creationId xmlns:a16="http://schemas.microsoft.com/office/drawing/2014/main" id="{42B5B043-C042-46A4-A08D-35B1A0BB015F}"/>
                  </a:ext>
                </a:extLst>
              </p:cNvPr>
              <p:cNvPicPr>
                <a:picLocks noChangeAspect="1"/>
              </p:cNvPicPr>
              <p:nvPr/>
            </p:nvPicPr>
            <p:blipFill>
              <a:blip r:embed="rId7"/>
              <a:srcRect/>
              <a:stretch>
                <a:fillRect/>
              </a:stretch>
            </p:blipFill>
            <p:spPr bwMode="auto">
              <a:xfrm>
                <a:off x="0" y="3962400"/>
                <a:ext cx="3663202" cy="2328863"/>
              </a:xfrm>
              <a:prstGeom prst="rect">
                <a:avLst/>
              </a:prstGeom>
              <a:noFill/>
              <a:ln w="9525">
                <a:noFill/>
                <a:miter lim="800000"/>
                <a:headEnd/>
                <a:tailEnd/>
              </a:ln>
            </p:spPr>
          </p:pic>
          <p:sp>
            <p:nvSpPr>
              <p:cNvPr id="18" name="矩形 17">
                <a:extLst>
                  <a:ext uri="{FF2B5EF4-FFF2-40B4-BE49-F238E27FC236}">
                    <a16:creationId xmlns:a16="http://schemas.microsoft.com/office/drawing/2014/main" id="{DB503363-0DE6-4CE7-ACE8-03A87EE8908C}"/>
                  </a:ext>
                </a:extLst>
              </p:cNvPr>
              <p:cNvSpPr/>
              <p:nvPr/>
            </p:nvSpPr>
            <p:spPr>
              <a:xfrm>
                <a:off x="0" y="4496043"/>
                <a:ext cx="881422" cy="9780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9" name="矩形 18">
                <a:extLst>
                  <a:ext uri="{FF2B5EF4-FFF2-40B4-BE49-F238E27FC236}">
                    <a16:creationId xmlns:a16="http://schemas.microsoft.com/office/drawing/2014/main" id="{4ACA2990-7424-479E-8514-D12D413B4A4B}"/>
                  </a:ext>
                </a:extLst>
              </p:cNvPr>
              <p:cNvSpPr/>
              <p:nvPr/>
            </p:nvSpPr>
            <p:spPr>
              <a:xfrm>
                <a:off x="2794638" y="3962160"/>
                <a:ext cx="881422" cy="15994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20" name="矩形 19">
                <a:extLst>
                  <a:ext uri="{FF2B5EF4-FFF2-40B4-BE49-F238E27FC236}">
                    <a16:creationId xmlns:a16="http://schemas.microsoft.com/office/drawing/2014/main" id="{2062F955-6443-45E6-9B4C-F69586027F53}"/>
                  </a:ext>
                </a:extLst>
              </p:cNvPr>
              <p:cNvSpPr/>
              <p:nvPr/>
            </p:nvSpPr>
            <p:spPr>
              <a:xfrm>
                <a:off x="2304188" y="3962160"/>
                <a:ext cx="883735" cy="2220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grpSp>
        <p:sp>
          <p:nvSpPr>
            <p:cNvPr id="14" name="TextBox 22">
              <a:extLst>
                <a:ext uri="{FF2B5EF4-FFF2-40B4-BE49-F238E27FC236}">
                  <a16:creationId xmlns:a16="http://schemas.microsoft.com/office/drawing/2014/main" id="{4193996C-2500-4A1F-9EA0-ABF99DC72B35}"/>
                </a:ext>
              </a:extLst>
            </p:cNvPr>
            <p:cNvSpPr txBox="1">
              <a:spLocks noChangeArrowheads="1"/>
            </p:cNvSpPr>
            <p:nvPr/>
          </p:nvSpPr>
          <p:spPr bwMode="auto">
            <a:xfrm>
              <a:off x="196640" y="4895574"/>
              <a:ext cx="1229507" cy="747915"/>
            </a:xfrm>
            <a:prstGeom prst="rect">
              <a:avLst/>
            </a:prstGeom>
            <a:noFill/>
            <a:ln w="9525">
              <a:noFill/>
              <a:miter lim="800000"/>
              <a:headEnd/>
              <a:tailEnd/>
            </a:ln>
          </p:spPr>
          <p:txBody>
            <a:bodyPr>
              <a:spAutoFit/>
            </a:bodyPr>
            <a:lstStyle/>
            <a:p>
              <a:endParaRPr lang="en-US" altLang="zh-CN" sz="1600" b="1" dirty="0"/>
            </a:p>
            <a:p>
              <a:r>
                <a:rPr lang="en-US" altLang="zh-CN" sz="1600" b="1" dirty="0"/>
                <a:t>SDD</a:t>
              </a:r>
              <a:endParaRPr lang="zh-CN" altLang="en-US" sz="1600" b="1" dirty="0"/>
            </a:p>
          </p:txBody>
        </p:sp>
        <p:sp>
          <p:nvSpPr>
            <p:cNvPr id="15" name="TextBox 23">
              <a:extLst>
                <a:ext uri="{FF2B5EF4-FFF2-40B4-BE49-F238E27FC236}">
                  <a16:creationId xmlns:a16="http://schemas.microsoft.com/office/drawing/2014/main" id="{4854570A-D8C3-4BCA-B74B-D5E30DCD0083}"/>
                </a:ext>
              </a:extLst>
            </p:cNvPr>
            <p:cNvSpPr txBox="1">
              <a:spLocks noChangeArrowheads="1"/>
            </p:cNvSpPr>
            <p:nvPr/>
          </p:nvSpPr>
          <p:spPr bwMode="auto">
            <a:xfrm>
              <a:off x="2609566" y="5460862"/>
              <a:ext cx="1156721" cy="478392"/>
            </a:xfrm>
            <a:prstGeom prst="rect">
              <a:avLst/>
            </a:prstGeom>
            <a:noFill/>
            <a:ln w="9525">
              <a:noFill/>
              <a:miter lim="800000"/>
              <a:headEnd/>
              <a:tailEnd/>
            </a:ln>
          </p:spPr>
          <p:txBody>
            <a:bodyPr>
              <a:spAutoFit/>
            </a:bodyPr>
            <a:lstStyle/>
            <a:p>
              <a:r>
                <a:rPr lang="zh-CN" altLang="en-US" sz="1600" dirty="0"/>
                <a:t>制冷管</a:t>
              </a:r>
            </a:p>
          </p:txBody>
        </p:sp>
        <p:sp>
          <p:nvSpPr>
            <p:cNvPr id="16" name="圆角矩形 26">
              <a:extLst>
                <a:ext uri="{FF2B5EF4-FFF2-40B4-BE49-F238E27FC236}">
                  <a16:creationId xmlns:a16="http://schemas.microsoft.com/office/drawing/2014/main" id="{F14601AD-41AD-4B6F-ACFD-CF042BBD8872}"/>
                </a:ext>
              </a:extLst>
            </p:cNvPr>
            <p:cNvSpPr/>
            <p:nvPr/>
          </p:nvSpPr>
          <p:spPr>
            <a:xfrm>
              <a:off x="305374" y="3962400"/>
              <a:ext cx="3243446" cy="2889250"/>
            </a:xfrm>
            <a:prstGeom prst="roundRect">
              <a:avLst/>
            </a:prstGeom>
            <a:noFill/>
            <a:ln w="31750">
              <a:solidFill>
                <a:schemeClr val="accent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grpSp>
      <p:grpSp>
        <p:nvGrpSpPr>
          <p:cNvPr id="21" name="组合 34">
            <a:extLst>
              <a:ext uri="{FF2B5EF4-FFF2-40B4-BE49-F238E27FC236}">
                <a16:creationId xmlns:a16="http://schemas.microsoft.com/office/drawing/2014/main" id="{7CFEA18D-6F6A-4E49-A93B-F46A7DF61311}"/>
              </a:ext>
            </a:extLst>
          </p:cNvPr>
          <p:cNvGrpSpPr>
            <a:grpSpLocks/>
          </p:cNvGrpSpPr>
          <p:nvPr/>
        </p:nvGrpSpPr>
        <p:grpSpPr bwMode="auto">
          <a:xfrm>
            <a:off x="8646783" y="2761389"/>
            <a:ext cx="3325242" cy="2816243"/>
            <a:chOff x="4102715" y="3596101"/>
            <a:chExt cx="4055347" cy="3569774"/>
          </a:xfrm>
        </p:grpSpPr>
        <p:grpSp>
          <p:nvGrpSpPr>
            <p:cNvPr id="22" name="组合 16">
              <a:extLst>
                <a:ext uri="{FF2B5EF4-FFF2-40B4-BE49-F238E27FC236}">
                  <a16:creationId xmlns:a16="http://schemas.microsoft.com/office/drawing/2014/main" id="{E62F16B4-8237-4C72-995F-C8516BF277B3}"/>
                </a:ext>
              </a:extLst>
            </p:cNvPr>
            <p:cNvGrpSpPr>
              <a:grpSpLocks/>
            </p:cNvGrpSpPr>
            <p:nvPr/>
          </p:nvGrpSpPr>
          <p:grpSpPr bwMode="auto">
            <a:xfrm>
              <a:off x="4438650" y="3596101"/>
              <a:ext cx="2045073" cy="3569774"/>
              <a:chOff x="3994150" y="3295650"/>
              <a:chExt cx="2045073" cy="3569774"/>
            </a:xfrm>
          </p:grpSpPr>
          <p:pic>
            <p:nvPicPr>
              <p:cNvPr id="27" name="图片 2">
                <a:extLst>
                  <a:ext uri="{FF2B5EF4-FFF2-40B4-BE49-F238E27FC236}">
                    <a16:creationId xmlns:a16="http://schemas.microsoft.com/office/drawing/2014/main" id="{18C19310-4A93-4EEF-A40C-149BA2B03D15}"/>
                  </a:ext>
                </a:extLst>
              </p:cNvPr>
              <p:cNvPicPr>
                <a:picLocks noChangeAspect="1"/>
              </p:cNvPicPr>
              <p:nvPr/>
            </p:nvPicPr>
            <p:blipFill>
              <a:blip r:embed="rId8"/>
              <a:srcRect/>
              <a:stretch>
                <a:fillRect/>
              </a:stretch>
            </p:blipFill>
            <p:spPr bwMode="auto">
              <a:xfrm>
                <a:off x="3994150" y="3931548"/>
                <a:ext cx="2044700" cy="2933876"/>
              </a:xfrm>
              <a:prstGeom prst="rect">
                <a:avLst/>
              </a:prstGeom>
              <a:noFill/>
              <a:ln w="9525">
                <a:noFill/>
                <a:miter lim="800000"/>
                <a:headEnd/>
                <a:tailEnd/>
              </a:ln>
            </p:spPr>
          </p:pic>
          <p:sp>
            <p:nvSpPr>
              <p:cNvPr id="28" name="矩形 27">
                <a:extLst>
                  <a:ext uri="{FF2B5EF4-FFF2-40B4-BE49-F238E27FC236}">
                    <a16:creationId xmlns:a16="http://schemas.microsoft.com/office/drawing/2014/main" id="{6EDEBABA-8D55-4E47-BD33-E8325F74BA60}"/>
                  </a:ext>
                </a:extLst>
              </p:cNvPr>
              <p:cNvSpPr/>
              <p:nvPr/>
            </p:nvSpPr>
            <p:spPr>
              <a:xfrm>
                <a:off x="3994150" y="3295650"/>
                <a:ext cx="622611" cy="16013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29" name="矩形 28">
                <a:extLst>
                  <a:ext uri="{FF2B5EF4-FFF2-40B4-BE49-F238E27FC236}">
                    <a16:creationId xmlns:a16="http://schemas.microsoft.com/office/drawing/2014/main" id="{680B72E1-7557-4B86-AFFF-411C2200A3FE}"/>
                  </a:ext>
                </a:extLst>
              </p:cNvPr>
              <p:cNvSpPr/>
              <p:nvPr/>
            </p:nvSpPr>
            <p:spPr>
              <a:xfrm>
                <a:off x="4571315" y="3341207"/>
                <a:ext cx="1467908" cy="5330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30" name="矩形 29">
                <a:extLst>
                  <a:ext uri="{FF2B5EF4-FFF2-40B4-BE49-F238E27FC236}">
                    <a16:creationId xmlns:a16="http://schemas.microsoft.com/office/drawing/2014/main" id="{578E4894-E8C3-4157-9988-DA6EA20ACDDF}"/>
                  </a:ext>
                </a:extLst>
              </p:cNvPr>
              <p:cNvSpPr/>
              <p:nvPr/>
            </p:nvSpPr>
            <p:spPr>
              <a:xfrm>
                <a:off x="4571315" y="3739834"/>
                <a:ext cx="134067" cy="5330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grpSp>
        <p:pic>
          <p:nvPicPr>
            <p:cNvPr id="23" name="Picture 4">
              <a:extLst>
                <a:ext uri="{FF2B5EF4-FFF2-40B4-BE49-F238E27FC236}">
                  <a16:creationId xmlns:a16="http://schemas.microsoft.com/office/drawing/2014/main" id="{EF9D6C65-6B65-405C-9BE5-98C2402ABC4B}"/>
                </a:ext>
              </a:extLst>
            </p:cNvPr>
            <p:cNvPicPr>
              <a:picLocks noChangeAspect="1" noChangeArrowheads="1"/>
            </p:cNvPicPr>
            <p:nvPr/>
          </p:nvPicPr>
          <p:blipFill>
            <a:blip r:embed="rId9"/>
            <a:srcRect/>
            <a:stretch>
              <a:fillRect/>
            </a:stretch>
          </p:blipFill>
          <p:spPr bwMode="auto">
            <a:xfrm>
              <a:off x="5994400" y="5194231"/>
              <a:ext cx="1655762" cy="988515"/>
            </a:xfrm>
            <a:prstGeom prst="rect">
              <a:avLst/>
            </a:prstGeom>
            <a:noFill/>
            <a:ln w="9525">
              <a:noFill/>
              <a:miter lim="800000"/>
              <a:headEnd/>
              <a:tailEnd/>
            </a:ln>
          </p:spPr>
        </p:pic>
        <p:sp>
          <p:nvSpPr>
            <p:cNvPr id="24" name="TextBox 24">
              <a:extLst>
                <a:ext uri="{FF2B5EF4-FFF2-40B4-BE49-F238E27FC236}">
                  <a16:creationId xmlns:a16="http://schemas.microsoft.com/office/drawing/2014/main" id="{7641D612-92F9-4EA4-AF13-D6729C21D795}"/>
                </a:ext>
              </a:extLst>
            </p:cNvPr>
            <p:cNvSpPr txBox="1">
              <a:spLocks noChangeArrowheads="1"/>
            </p:cNvSpPr>
            <p:nvPr/>
          </p:nvSpPr>
          <p:spPr bwMode="auto">
            <a:xfrm>
              <a:off x="4102715" y="3895171"/>
              <a:ext cx="4055347" cy="429140"/>
            </a:xfrm>
            <a:prstGeom prst="rect">
              <a:avLst/>
            </a:prstGeom>
            <a:noFill/>
            <a:ln w="9525">
              <a:noFill/>
              <a:miter lim="800000"/>
              <a:headEnd/>
              <a:tailEnd/>
            </a:ln>
          </p:spPr>
          <p:txBody>
            <a:bodyPr wrap="square">
              <a:spAutoFit/>
            </a:bodyPr>
            <a:lstStyle/>
            <a:p>
              <a:r>
                <a:rPr lang="en-US" altLang="zh-CN" sz="1600" b="1" dirty="0"/>
                <a:t>ASIC</a:t>
              </a:r>
              <a:r>
                <a:rPr lang="zh-CN" altLang="en-US" sz="1600" b="1" dirty="0"/>
                <a:t> </a:t>
              </a:r>
              <a:r>
                <a:rPr lang="en-US" altLang="zh-CN" sz="1600" b="1" dirty="0"/>
                <a:t>chip</a:t>
              </a:r>
              <a:r>
                <a:rPr lang="zh-CN" altLang="en-US" sz="1600" b="1" dirty="0"/>
                <a:t>，</a:t>
              </a:r>
              <a:r>
                <a:rPr lang="en-US" altLang="zh-CN" sz="1600" b="1" dirty="0"/>
                <a:t>readout electronics</a:t>
              </a:r>
              <a:endParaRPr lang="zh-CN" altLang="en-US" sz="1600" b="1" dirty="0"/>
            </a:p>
          </p:txBody>
        </p:sp>
        <p:sp>
          <p:nvSpPr>
            <p:cNvPr id="25" name="TextBox 25">
              <a:extLst>
                <a:ext uri="{FF2B5EF4-FFF2-40B4-BE49-F238E27FC236}">
                  <a16:creationId xmlns:a16="http://schemas.microsoft.com/office/drawing/2014/main" id="{0F376ABD-09F8-46F3-AB6C-AFD582F89439}"/>
                </a:ext>
              </a:extLst>
            </p:cNvPr>
            <p:cNvSpPr txBox="1">
              <a:spLocks noChangeArrowheads="1"/>
            </p:cNvSpPr>
            <p:nvPr/>
          </p:nvSpPr>
          <p:spPr bwMode="auto">
            <a:xfrm>
              <a:off x="4438650" y="4999264"/>
              <a:ext cx="933450" cy="338554"/>
            </a:xfrm>
            <a:prstGeom prst="rect">
              <a:avLst/>
            </a:prstGeom>
            <a:noFill/>
            <a:ln w="9525">
              <a:noFill/>
              <a:miter lim="800000"/>
              <a:headEnd/>
              <a:tailEnd/>
            </a:ln>
          </p:spPr>
          <p:txBody>
            <a:bodyPr>
              <a:spAutoFit/>
            </a:bodyPr>
            <a:lstStyle/>
            <a:p>
              <a:r>
                <a:rPr lang="en-US" altLang="zh-CN" sz="1600"/>
                <a:t>SDD</a:t>
              </a:r>
              <a:endParaRPr lang="zh-CN" altLang="en-US" sz="1600"/>
            </a:p>
          </p:txBody>
        </p:sp>
        <p:sp>
          <p:nvSpPr>
            <p:cNvPr id="26" name="圆角矩形 27">
              <a:extLst>
                <a:ext uri="{FF2B5EF4-FFF2-40B4-BE49-F238E27FC236}">
                  <a16:creationId xmlns:a16="http://schemas.microsoft.com/office/drawing/2014/main" id="{C64C5BD5-2542-427A-B820-6F3B2B2CBD85}"/>
                </a:ext>
              </a:extLst>
            </p:cNvPr>
            <p:cNvSpPr/>
            <p:nvPr/>
          </p:nvSpPr>
          <p:spPr>
            <a:xfrm>
              <a:off x="4438650" y="3962838"/>
              <a:ext cx="3244850" cy="2888330"/>
            </a:xfrm>
            <a:prstGeom prst="roundRect">
              <a:avLst/>
            </a:prstGeom>
            <a:noFill/>
            <a:ln w="31750">
              <a:solidFill>
                <a:schemeClr val="accent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grpSp>
    </p:spTree>
    <p:extLst>
      <p:ext uri="{BB962C8B-B14F-4D97-AF65-F5344CB8AC3E}">
        <p14:creationId xmlns:p14="http://schemas.microsoft.com/office/powerpoint/2010/main" val="24572149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id="{487CB01C-9E74-4BD2-8EB1-87A7049326FE}"/>
              </a:ext>
            </a:extLst>
          </p:cNvPr>
          <p:cNvSpPr/>
          <p:nvPr/>
        </p:nvSpPr>
        <p:spPr>
          <a:xfrm>
            <a:off x="898320" y="363178"/>
            <a:ext cx="10931128" cy="6374506"/>
          </a:xfrm>
          <a:prstGeom prst="roundRect">
            <a:avLst>
              <a:gd name="adj" fmla="val 5672"/>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a:extLst>
              <a:ext uri="{FF2B5EF4-FFF2-40B4-BE49-F238E27FC236}">
                <a16:creationId xmlns:a16="http://schemas.microsoft.com/office/drawing/2014/main" id="{22E7762D-BEC1-4687-BAED-9DDDC05BDD1F}"/>
              </a:ext>
            </a:extLst>
          </p:cNvPr>
          <p:cNvSpPr/>
          <p:nvPr/>
        </p:nvSpPr>
        <p:spPr>
          <a:xfrm>
            <a:off x="986044" y="463422"/>
            <a:ext cx="2279791" cy="369332"/>
          </a:xfrm>
          <a:prstGeom prst="rect">
            <a:avLst/>
          </a:prstGeom>
        </p:spPr>
        <p:txBody>
          <a:bodyPr wrap="none">
            <a:spAutoFit/>
          </a:bodyPr>
          <a:lstStyle/>
          <a:p>
            <a:r>
              <a:rPr lang="en-US" altLang="zh-CN" b="1" dirty="0">
                <a:highlight>
                  <a:srgbClr val="FFFF00"/>
                </a:highlight>
              </a:rPr>
              <a:t>Array SDD detector </a:t>
            </a:r>
          </a:p>
        </p:txBody>
      </p:sp>
      <p:pic>
        <p:nvPicPr>
          <p:cNvPr id="6" name="图片 5">
            <a:extLst>
              <a:ext uri="{FF2B5EF4-FFF2-40B4-BE49-F238E27FC236}">
                <a16:creationId xmlns:a16="http://schemas.microsoft.com/office/drawing/2014/main" id="{D44F3B2A-2F13-4AF9-82EC-5FE9B324FD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31546" y="3992768"/>
            <a:ext cx="2077812" cy="2769334"/>
          </a:xfrm>
          <a:prstGeom prst="rect">
            <a:avLst/>
          </a:prstGeom>
        </p:spPr>
      </p:pic>
      <p:pic>
        <p:nvPicPr>
          <p:cNvPr id="7" name="图片 6">
            <a:extLst>
              <a:ext uri="{FF2B5EF4-FFF2-40B4-BE49-F238E27FC236}">
                <a16:creationId xmlns:a16="http://schemas.microsoft.com/office/drawing/2014/main" id="{91A6321A-0202-4CAB-B336-047DBF98AD5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241"/>
          <a:stretch/>
        </p:blipFill>
        <p:spPr>
          <a:xfrm rot="5400000">
            <a:off x="1628174" y="3305467"/>
            <a:ext cx="2693212" cy="2697513"/>
          </a:xfrm>
          <a:prstGeom prst="rect">
            <a:avLst/>
          </a:prstGeom>
        </p:spPr>
      </p:pic>
      <p:sp>
        <p:nvSpPr>
          <p:cNvPr id="8" name="文本框 7">
            <a:extLst>
              <a:ext uri="{FF2B5EF4-FFF2-40B4-BE49-F238E27FC236}">
                <a16:creationId xmlns:a16="http://schemas.microsoft.com/office/drawing/2014/main" id="{5E86B133-4B27-4344-8BEA-A5F396D8B2A9}"/>
              </a:ext>
            </a:extLst>
          </p:cNvPr>
          <p:cNvSpPr txBox="1"/>
          <p:nvPr/>
        </p:nvSpPr>
        <p:spPr>
          <a:xfrm>
            <a:off x="1924580" y="6023482"/>
            <a:ext cx="2077813" cy="369332"/>
          </a:xfrm>
          <a:prstGeom prst="rect">
            <a:avLst/>
          </a:prstGeom>
          <a:noFill/>
        </p:spPr>
        <p:txBody>
          <a:bodyPr wrap="none" rtlCol="0">
            <a:spAutoFit/>
          </a:bodyPr>
          <a:lstStyle/>
          <a:p>
            <a:r>
              <a:rPr lang="en-US" altLang="zh-CN" dirty="0"/>
              <a:t>2X10 SDD detector</a:t>
            </a:r>
            <a:endParaRPr lang="zh-CN" altLang="en-US" dirty="0"/>
          </a:p>
        </p:txBody>
      </p:sp>
      <p:pic>
        <p:nvPicPr>
          <p:cNvPr id="9" name="图片 8">
            <a:extLst>
              <a:ext uri="{FF2B5EF4-FFF2-40B4-BE49-F238E27FC236}">
                <a16:creationId xmlns:a16="http://schemas.microsoft.com/office/drawing/2014/main" id="{2CE68B8B-76E2-4702-BC13-82B835CF738E}"/>
              </a:ext>
            </a:extLst>
          </p:cNvPr>
          <p:cNvPicPr>
            <a:picLocks noChangeAspect="1"/>
          </p:cNvPicPr>
          <p:nvPr/>
        </p:nvPicPr>
        <p:blipFill>
          <a:blip r:embed="rId4"/>
          <a:stretch>
            <a:fillRect/>
          </a:stretch>
        </p:blipFill>
        <p:spPr>
          <a:xfrm rot="16200000">
            <a:off x="5726357" y="3937310"/>
            <a:ext cx="2150355" cy="3293928"/>
          </a:xfrm>
          <a:prstGeom prst="rect">
            <a:avLst/>
          </a:prstGeom>
        </p:spPr>
      </p:pic>
      <p:sp>
        <p:nvSpPr>
          <p:cNvPr id="10" name="矩形 9">
            <a:extLst>
              <a:ext uri="{FF2B5EF4-FFF2-40B4-BE49-F238E27FC236}">
                <a16:creationId xmlns:a16="http://schemas.microsoft.com/office/drawing/2014/main" id="{5C205E9E-027D-47CB-9FAF-858DD4837302}"/>
              </a:ext>
            </a:extLst>
          </p:cNvPr>
          <p:cNvSpPr/>
          <p:nvPr/>
        </p:nvSpPr>
        <p:spPr>
          <a:xfrm>
            <a:off x="837697" y="857172"/>
            <a:ext cx="10366109" cy="1938992"/>
          </a:xfrm>
          <a:prstGeom prst="rect">
            <a:avLst/>
          </a:prstGeom>
        </p:spPr>
        <p:txBody>
          <a:bodyPr wrap="square">
            <a:spAutoFit/>
          </a:bodyPr>
          <a:lstStyle/>
          <a:p>
            <a:pPr marL="342900" indent="-342900">
              <a:buFont typeface="Arial" panose="020B0604020202020204" pitchFamily="34" charset="0"/>
              <a:buChar char="•"/>
            </a:pPr>
            <a:r>
              <a:rPr lang="en-US" altLang="zh-CN" sz="2400" b="1" dirty="0"/>
              <a:t>The</a:t>
            </a:r>
            <a:r>
              <a:rPr lang="zh-CN" altLang="en-US" sz="2400" b="1" dirty="0"/>
              <a:t> </a:t>
            </a:r>
            <a:r>
              <a:rPr lang="en-US" altLang="zh-CN" sz="2400" b="1" dirty="0"/>
              <a:t>array</a:t>
            </a:r>
            <a:r>
              <a:rPr lang="zh-CN" altLang="en-US" sz="2400" b="1" dirty="0"/>
              <a:t> </a:t>
            </a:r>
            <a:r>
              <a:rPr lang="en-US" altLang="zh-CN" sz="2400" b="1" dirty="0"/>
              <a:t>SDD</a:t>
            </a:r>
            <a:r>
              <a:rPr lang="zh-CN" altLang="en-US" sz="2400" b="1" dirty="0"/>
              <a:t> </a:t>
            </a:r>
            <a:r>
              <a:rPr lang="en-US" altLang="zh-CN" sz="2400" b="1" dirty="0"/>
              <a:t>detector</a:t>
            </a:r>
            <a:r>
              <a:rPr lang="zh-CN" altLang="en-US" sz="2400" b="1" dirty="0"/>
              <a:t> </a:t>
            </a:r>
            <a:r>
              <a:rPr lang="en-US" altLang="zh-CN" sz="2400" b="1" dirty="0"/>
              <a:t>is</a:t>
            </a:r>
            <a:r>
              <a:rPr lang="zh-CN" altLang="en-US" sz="2400" b="1" dirty="0"/>
              <a:t> </a:t>
            </a:r>
            <a:r>
              <a:rPr lang="en-US" altLang="zh-CN" sz="2400" b="1" dirty="0"/>
              <a:t>used</a:t>
            </a:r>
            <a:r>
              <a:rPr lang="zh-CN" altLang="en-US" sz="2400" b="1" dirty="0"/>
              <a:t> </a:t>
            </a:r>
            <a:r>
              <a:rPr lang="en-US" altLang="zh-CN" sz="2400" b="1" dirty="0"/>
              <a:t>for</a:t>
            </a:r>
            <a:r>
              <a:rPr lang="zh-CN" altLang="en-US" sz="2400" b="1" dirty="0"/>
              <a:t> </a:t>
            </a:r>
            <a:r>
              <a:rPr lang="en-US" altLang="zh-CN" sz="2400" b="1" dirty="0"/>
              <a:t>high</a:t>
            </a:r>
            <a:r>
              <a:rPr lang="zh-CN" altLang="en-US" sz="2400" b="1" dirty="0"/>
              <a:t> </a:t>
            </a:r>
            <a:r>
              <a:rPr lang="en-US" altLang="zh-CN" sz="2400" b="1" dirty="0"/>
              <a:t>count rate condition.</a:t>
            </a:r>
          </a:p>
          <a:p>
            <a:pPr marL="342900" indent="-342900">
              <a:buFont typeface="Arial" panose="020B0604020202020204" pitchFamily="34" charset="0"/>
              <a:buChar char="•"/>
            </a:pPr>
            <a:r>
              <a:rPr lang="en-US" altLang="zh-CN" sz="2400" b="1" dirty="0"/>
              <a:t>One module consists 20 SDD pixels, the pixel radius is 1.5mm.</a:t>
            </a:r>
          </a:p>
          <a:p>
            <a:pPr marL="342900" indent="-342900">
              <a:buFont typeface="Arial" panose="020B0604020202020204" pitchFamily="34" charset="0"/>
              <a:buChar char="•"/>
            </a:pPr>
            <a:r>
              <a:rPr lang="en-US" altLang="zh-CN" sz="2400" b="1" dirty="0"/>
              <a:t>Sensor</a:t>
            </a:r>
            <a:r>
              <a:rPr lang="zh-CN" altLang="en-US" sz="2400" b="1" dirty="0"/>
              <a:t> ： </a:t>
            </a:r>
            <a:r>
              <a:rPr lang="en-US" altLang="zh-CN" sz="2400" b="1" dirty="0"/>
              <a:t>SDD with 500μm thickness</a:t>
            </a:r>
          </a:p>
          <a:p>
            <a:pPr marL="342900" indent="-342900">
              <a:buFont typeface="Arial" panose="020B0604020202020204" pitchFamily="34" charset="0"/>
              <a:buChar char="•"/>
            </a:pPr>
            <a:r>
              <a:rPr lang="en-US" altLang="zh-CN" sz="2400" b="1" dirty="0"/>
              <a:t>Resolution</a:t>
            </a:r>
            <a:r>
              <a:rPr lang="zh-CN" altLang="en-US" sz="2400" b="1" dirty="0"/>
              <a:t>：</a:t>
            </a:r>
            <a:r>
              <a:rPr lang="en-US" altLang="zh-CN" sz="2400" b="1" dirty="0"/>
              <a:t>&lt;200eV@5.9keV</a:t>
            </a:r>
          </a:p>
          <a:p>
            <a:pPr marL="342900" indent="-342900">
              <a:buFont typeface="Arial" panose="020B0604020202020204" pitchFamily="34" charset="0"/>
              <a:buChar char="•"/>
            </a:pPr>
            <a:r>
              <a:rPr lang="en-US" altLang="zh-CN" sz="2400" b="1" dirty="0"/>
              <a:t>Count rate: 1Mcps/pixel</a:t>
            </a:r>
          </a:p>
        </p:txBody>
      </p:sp>
      <p:pic>
        <p:nvPicPr>
          <p:cNvPr id="12" name="图片 11">
            <a:extLst>
              <a:ext uri="{FF2B5EF4-FFF2-40B4-BE49-F238E27FC236}">
                <a16:creationId xmlns:a16="http://schemas.microsoft.com/office/drawing/2014/main" id="{9C817957-632E-4C3C-98AA-CA9423590D0F}"/>
              </a:ext>
            </a:extLst>
          </p:cNvPr>
          <p:cNvPicPr>
            <a:picLocks noChangeAspect="1"/>
          </p:cNvPicPr>
          <p:nvPr/>
        </p:nvPicPr>
        <p:blipFill>
          <a:blip r:embed="rId5"/>
          <a:stretch>
            <a:fillRect/>
          </a:stretch>
        </p:blipFill>
        <p:spPr>
          <a:xfrm>
            <a:off x="8165451" y="2381057"/>
            <a:ext cx="2678676" cy="1818201"/>
          </a:xfrm>
          <a:prstGeom prst="rect">
            <a:avLst/>
          </a:prstGeom>
        </p:spPr>
      </p:pic>
      <p:pic>
        <p:nvPicPr>
          <p:cNvPr id="13" name="图片 12">
            <a:extLst>
              <a:ext uri="{FF2B5EF4-FFF2-40B4-BE49-F238E27FC236}">
                <a16:creationId xmlns:a16="http://schemas.microsoft.com/office/drawing/2014/main" id="{C402EC8F-7FF8-4797-9717-0DF03BBED84B}"/>
              </a:ext>
            </a:extLst>
          </p:cNvPr>
          <p:cNvPicPr>
            <a:picLocks noChangeAspect="1"/>
          </p:cNvPicPr>
          <p:nvPr/>
        </p:nvPicPr>
        <p:blipFill>
          <a:blip r:embed="rId6"/>
          <a:stretch>
            <a:fillRect/>
          </a:stretch>
        </p:blipFill>
        <p:spPr>
          <a:xfrm>
            <a:off x="5217204" y="2548922"/>
            <a:ext cx="2588568" cy="1760155"/>
          </a:xfrm>
          <a:prstGeom prst="rect">
            <a:avLst/>
          </a:prstGeom>
        </p:spPr>
      </p:pic>
    </p:spTree>
    <p:extLst>
      <p:ext uri="{BB962C8B-B14F-4D97-AF65-F5344CB8AC3E}">
        <p14:creationId xmlns:p14="http://schemas.microsoft.com/office/powerpoint/2010/main" val="35943606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D5792520-46C2-48F2-BE71-8DAF8434D240}"/>
              </a:ext>
            </a:extLst>
          </p:cNvPr>
          <p:cNvSpPr txBox="1"/>
          <p:nvPr/>
        </p:nvSpPr>
        <p:spPr>
          <a:xfrm>
            <a:off x="287817" y="218270"/>
            <a:ext cx="8393644" cy="461665"/>
          </a:xfrm>
          <a:prstGeom prst="rect">
            <a:avLst/>
          </a:prstGeom>
          <a:noFill/>
        </p:spPr>
        <p:txBody>
          <a:bodyPr wrap="none" rtlCol="0">
            <a:spAutoFit/>
          </a:bodyPr>
          <a:lstStyle/>
          <a:p>
            <a:r>
              <a:rPr lang="en-US" altLang="zh-CN" sz="2400" b="1" dirty="0">
                <a:solidFill>
                  <a:srgbClr val="C00000"/>
                </a:solidFill>
                <a:latin typeface="Arial" panose="020B0604020202020204" pitchFamily="34" charset="0"/>
              </a:rPr>
              <a:t>5</a:t>
            </a:r>
            <a:r>
              <a:rPr lang="zh-CN" altLang="en-US" sz="2400" b="1" dirty="0">
                <a:solidFill>
                  <a:srgbClr val="C00000"/>
                </a:solidFill>
                <a:latin typeface="Arial" panose="020B0604020202020204" pitchFamily="34" charset="0"/>
              </a:rPr>
              <a:t>、 </a:t>
            </a:r>
            <a:r>
              <a:rPr lang="en-US" altLang="zh-CN" sz="2400" b="1" dirty="0">
                <a:solidFill>
                  <a:srgbClr val="C00000"/>
                </a:solidFill>
                <a:latin typeface="Arial" panose="020B0604020202020204" pitchFamily="34" charset="0"/>
              </a:rPr>
              <a:t>Diamond Detector for the SR intensity measurement</a:t>
            </a:r>
            <a:endParaRPr lang="zh-CN" altLang="en-US" sz="2400" b="1" dirty="0">
              <a:solidFill>
                <a:srgbClr val="C00000"/>
              </a:solidFill>
              <a:latin typeface="Arial" panose="020B0604020202020204" pitchFamily="34" charset="0"/>
            </a:endParaRPr>
          </a:p>
        </p:txBody>
      </p:sp>
      <p:sp>
        <p:nvSpPr>
          <p:cNvPr id="5" name="矩形 4">
            <a:extLst>
              <a:ext uri="{FF2B5EF4-FFF2-40B4-BE49-F238E27FC236}">
                <a16:creationId xmlns:a16="http://schemas.microsoft.com/office/drawing/2014/main" id="{EC4E22D2-D832-4897-A35B-DE82FC3E6DF4}"/>
              </a:ext>
            </a:extLst>
          </p:cNvPr>
          <p:cNvSpPr/>
          <p:nvPr/>
        </p:nvSpPr>
        <p:spPr>
          <a:xfrm>
            <a:off x="8117204" y="1232654"/>
            <a:ext cx="3736920" cy="369332"/>
          </a:xfrm>
          <a:prstGeom prst="rect">
            <a:avLst/>
          </a:prstGeom>
        </p:spPr>
        <p:txBody>
          <a:bodyPr wrap="none">
            <a:spAutoFit/>
          </a:bodyPr>
          <a:lstStyle/>
          <a:p>
            <a:r>
              <a:rPr lang="en-US" altLang="zh-CN" b="1" dirty="0">
                <a:latin typeface="Times New Roman" panose="02020603050405020304" pitchFamily="18" charset="0"/>
                <a:cs typeface="Times New Roman" panose="02020603050405020304" pitchFamily="18" charset="0"/>
              </a:rPr>
              <a:t>Physical design of diamond detector</a:t>
            </a:r>
            <a:endParaRPr lang="zh-CN" altLang="en-US" dirty="0"/>
          </a:p>
        </p:txBody>
      </p:sp>
      <p:pic>
        <p:nvPicPr>
          <p:cNvPr id="6" name="图片 1">
            <a:extLst>
              <a:ext uri="{FF2B5EF4-FFF2-40B4-BE49-F238E27FC236}">
                <a16:creationId xmlns:a16="http://schemas.microsoft.com/office/drawing/2014/main" id="{1F27ABFC-9D3E-4EF1-866B-7C864930D7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09673" y="1738178"/>
            <a:ext cx="1948732" cy="1196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图片 1">
            <a:extLst>
              <a:ext uri="{FF2B5EF4-FFF2-40B4-BE49-F238E27FC236}">
                <a16:creationId xmlns:a16="http://schemas.microsoft.com/office/drawing/2014/main" id="{6C659F36-CF2C-4671-B79F-93CCE4EE685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705474" y="1705834"/>
            <a:ext cx="2148650" cy="117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7">
            <a:extLst>
              <a:ext uri="{FF2B5EF4-FFF2-40B4-BE49-F238E27FC236}">
                <a16:creationId xmlns:a16="http://schemas.microsoft.com/office/drawing/2014/main" id="{D4EB5FD5-63CF-43C5-89AA-EACB50C53166}"/>
              </a:ext>
            </a:extLst>
          </p:cNvPr>
          <p:cNvPicPr>
            <a:picLocks noChangeAspect="1"/>
          </p:cNvPicPr>
          <p:nvPr/>
        </p:nvPicPr>
        <p:blipFill>
          <a:blip r:embed="rId4"/>
          <a:stretch>
            <a:fillRect/>
          </a:stretch>
        </p:blipFill>
        <p:spPr>
          <a:xfrm>
            <a:off x="7927932" y="3017088"/>
            <a:ext cx="1777542" cy="1465455"/>
          </a:xfrm>
          <a:prstGeom prst="rect">
            <a:avLst/>
          </a:prstGeom>
        </p:spPr>
      </p:pic>
      <p:pic>
        <p:nvPicPr>
          <p:cNvPr id="9" name="图片 8">
            <a:extLst>
              <a:ext uri="{FF2B5EF4-FFF2-40B4-BE49-F238E27FC236}">
                <a16:creationId xmlns:a16="http://schemas.microsoft.com/office/drawing/2014/main" id="{AB9293B6-F93C-4FEB-B6C9-B35963C6EB31}"/>
              </a:ext>
            </a:extLst>
          </p:cNvPr>
          <p:cNvPicPr>
            <a:picLocks noChangeAspect="1"/>
          </p:cNvPicPr>
          <p:nvPr/>
        </p:nvPicPr>
        <p:blipFill>
          <a:blip r:embed="rId5"/>
          <a:stretch>
            <a:fillRect/>
          </a:stretch>
        </p:blipFill>
        <p:spPr>
          <a:xfrm>
            <a:off x="9973500" y="3047343"/>
            <a:ext cx="1777542" cy="1434951"/>
          </a:xfrm>
          <a:prstGeom prst="rect">
            <a:avLst/>
          </a:prstGeom>
        </p:spPr>
      </p:pic>
      <p:pic>
        <p:nvPicPr>
          <p:cNvPr id="10" name="图片 9">
            <a:extLst>
              <a:ext uri="{FF2B5EF4-FFF2-40B4-BE49-F238E27FC236}">
                <a16:creationId xmlns:a16="http://schemas.microsoft.com/office/drawing/2014/main" id="{EFA3F83F-5187-4D4E-85F7-6CA2E40F09A4}"/>
              </a:ext>
            </a:extLst>
          </p:cNvPr>
          <p:cNvPicPr/>
          <p:nvPr/>
        </p:nvPicPr>
        <p:blipFill>
          <a:blip r:embed="rId6"/>
          <a:stretch>
            <a:fillRect/>
          </a:stretch>
        </p:blipFill>
        <p:spPr>
          <a:xfrm>
            <a:off x="4837209" y="1423125"/>
            <a:ext cx="2822697" cy="2214364"/>
          </a:xfrm>
          <a:prstGeom prst="rect">
            <a:avLst/>
          </a:prstGeom>
        </p:spPr>
      </p:pic>
      <p:sp>
        <p:nvSpPr>
          <p:cNvPr id="11" name="矩形 10">
            <a:extLst>
              <a:ext uri="{FF2B5EF4-FFF2-40B4-BE49-F238E27FC236}">
                <a16:creationId xmlns:a16="http://schemas.microsoft.com/office/drawing/2014/main" id="{44BC4F37-236D-4E4C-9735-C61E793B02A0}"/>
              </a:ext>
            </a:extLst>
          </p:cNvPr>
          <p:cNvSpPr/>
          <p:nvPr/>
        </p:nvSpPr>
        <p:spPr>
          <a:xfrm>
            <a:off x="5633854" y="1047988"/>
            <a:ext cx="924292" cy="369332"/>
          </a:xfrm>
          <a:prstGeom prst="rect">
            <a:avLst/>
          </a:prstGeom>
        </p:spPr>
        <p:txBody>
          <a:bodyPr wrap="none">
            <a:spAutoFit/>
          </a:bodyPr>
          <a:lstStyle/>
          <a:p>
            <a:r>
              <a:rPr lang="en-US" altLang="zh-CN" b="1" dirty="0">
                <a:latin typeface="Times New Roman" panose="02020603050405020304" pitchFamily="18" charset="0"/>
                <a:cs typeface="Times New Roman" panose="02020603050405020304" pitchFamily="18" charset="0"/>
              </a:rPr>
              <a:t>Process</a:t>
            </a:r>
            <a:endParaRPr lang="zh-CN" altLang="en-US" dirty="0"/>
          </a:p>
        </p:txBody>
      </p:sp>
      <p:sp>
        <p:nvSpPr>
          <p:cNvPr id="12" name="矩形 11">
            <a:extLst>
              <a:ext uri="{FF2B5EF4-FFF2-40B4-BE49-F238E27FC236}">
                <a16:creationId xmlns:a16="http://schemas.microsoft.com/office/drawing/2014/main" id="{DD61F415-F0E1-437F-B0E2-7E972F3F9AEF}"/>
              </a:ext>
            </a:extLst>
          </p:cNvPr>
          <p:cNvSpPr/>
          <p:nvPr/>
        </p:nvSpPr>
        <p:spPr>
          <a:xfrm>
            <a:off x="462146" y="3882129"/>
            <a:ext cx="6096000" cy="1200329"/>
          </a:xfrm>
          <a:prstGeom prst="rect">
            <a:avLst/>
          </a:prstGeom>
        </p:spPr>
        <p:txBody>
          <a:bodyPr>
            <a:spAutoFit/>
          </a:bodyPr>
          <a:lstStyle/>
          <a:p>
            <a:pPr marL="285750" indent="-285750">
              <a:buFont typeface="Arial" panose="020B0604020202020204" pitchFamily="34" charset="0"/>
              <a:buChar char="•"/>
            </a:pPr>
            <a:r>
              <a:rPr lang="en-US" altLang="zh-CN" b="1" kern="100" dirty="0">
                <a:solidFill>
                  <a:srgbClr val="0070C0"/>
                </a:solidFill>
                <a:latin typeface="Times New Roman" panose="02020603050405020304" pitchFamily="18" charset="0"/>
                <a:ea typeface="宋体" panose="02010600030101010101" pitchFamily="2" charset="-122"/>
                <a:cs typeface="Times New Roman" panose="02020603050405020304" pitchFamily="18" charset="0"/>
              </a:rPr>
              <a:t>The broadband and high-flux monochromatic beam flux and white beam flux need new detector other than the ion chambers for measurement in case of saturation under high-flux conditions.</a:t>
            </a:r>
            <a:endParaRPr lang="zh-CN" altLang="en-US" b="1" dirty="0">
              <a:solidFill>
                <a:srgbClr val="0070C0"/>
              </a:solidFill>
            </a:endParaRPr>
          </a:p>
        </p:txBody>
      </p:sp>
      <p:sp>
        <p:nvSpPr>
          <p:cNvPr id="13" name="矩形 12">
            <a:extLst>
              <a:ext uri="{FF2B5EF4-FFF2-40B4-BE49-F238E27FC236}">
                <a16:creationId xmlns:a16="http://schemas.microsoft.com/office/drawing/2014/main" id="{2E2AD388-8886-40B6-BFCA-86D6D4E5609E}"/>
              </a:ext>
            </a:extLst>
          </p:cNvPr>
          <p:cNvSpPr/>
          <p:nvPr/>
        </p:nvSpPr>
        <p:spPr>
          <a:xfrm>
            <a:off x="462146" y="5082458"/>
            <a:ext cx="6096000" cy="1200329"/>
          </a:xfrm>
          <a:prstGeom prst="rect">
            <a:avLst/>
          </a:prstGeom>
        </p:spPr>
        <p:txBody>
          <a:bodyPr>
            <a:spAutoFit/>
          </a:bodyPr>
          <a:lstStyle/>
          <a:p>
            <a:pPr marL="285750" indent="-285750">
              <a:buFont typeface="Arial" panose="020B0604020202020204" pitchFamily="34" charset="0"/>
              <a:buChar char="•"/>
            </a:pPr>
            <a:r>
              <a:rPr lang="en-US" altLang="zh-CN" b="1" dirty="0">
                <a:solidFill>
                  <a:srgbClr val="0070C0"/>
                </a:solidFill>
                <a:latin typeface="Times New Roman" panose="02020603050405020304" pitchFamily="18" charset="0"/>
                <a:ea typeface="宋体" panose="02010600030101010101" pitchFamily="2" charset="-122"/>
              </a:rPr>
              <a:t>a low atomic number resulting in a low absorption cross-section when used as beam position monitor and a high radiation and wide linear range when used as beam intensity measuring. </a:t>
            </a:r>
            <a:endParaRPr lang="zh-CN" altLang="en-US" b="1" dirty="0">
              <a:solidFill>
                <a:srgbClr val="0070C0"/>
              </a:solidFill>
            </a:endParaRPr>
          </a:p>
        </p:txBody>
      </p:sp>
      <p:pic>
        <p:nvPicPr>
          <p:cNvPr id="14" name="图片 13">
            <a:extLst>
              <a:ext uri="{FF2B5EF4-FFF2-40B4-BE49-F238E27FC236}">
                <a16:creationId xmlns:a16="http://schemas.microsoft.com/office/drawing/2014/main" id="{14D09D22-FE66-4348-B15E-D571B75F85AD}"/>
              </a:ext>
            </a:extLst>
          </p:cNvPr>
          <p:cNvPicPr>
            <a:picLocks noChangeAspect="1"/>
          </p:cNvPicPr>
          <p:nvPr/>
        </p:nvPicPr>
        <p:blipFill>
          <a:blip r:embed="rId7"/>
          <a:stretch>
            <a:fillRect/>
          </a:stretch>
        </p:blipFill>
        <p:spPr>
          <a:xfrm>
            <a:off x="7694724" y="4349896"/>
            <a:ext cx="4159400" cy="2077698"/>
          </a:xfrm>
          <a:prstGeom prst="rect">
            <a:avLst/>
          </a:prstGeom>
        </p:spPr>
      </p:pic>
      <p:sp>
        <p:nvSpPr>
          <p:cNvPr id="15" name="文本框 14">
            <a:extLst>
              <a:ext uri="{FF2B5EF4-FFF2-40B4-BE49-F238E27FC236}">
                <a16:creationId xmlns:a16="http://schemas.microsoft.com/office/drawing/2014/main" id="{935BF46C-67A4-41E4-915E-465A8EB391F8}"/>
              </a:ext>
            </a:extLst>
          </p:cNvPr>
          <p:cNvSpPr txBox="1"/>
          <p:nvPr/>
        </p:nvSpPr>
        <p:spPr>
          <a:xfrm>
            <a:off x="9382774" y="6366191"/>
            <a:ext cx="1205779" cy="369332"/>
          </a:xfrm>
          <a:prstGeom prst="rect">
            <a:avLst/>
          </a:prstGeom>
          <a:noFill/>
        </p:spPr>
        <p:txBody>
          <a:bodyPr wrap="none" rtlCol="0">
            <a:spAutoFit/>
          </a:bodyPr>
          <a:lstStyle/>
          <a:p>
            <a:r>
              <a:rPr lang="en-US" altLang="zh-CN" dirty="0"/>
              <a:t>packaging</a:t>
            </a:r>
            <a:endParaRPr lang="zh-CN" altLang="en-US" dirty="0"/>
          </a:p>
        </p:txBody>
      </p:sp>
      <p:pic>
        <p:nvPicPr>
          <p:cNvPr id="16" name="Picture 2" descr="C:\Users\admin\Desktop\QQ图片20170613150754.jpg">
            <a:extLst>
              <a:ext uri="{FF2B5EF4-FFF2-40B4-BE49-F238E27FC236}">
                <a16:creationId xmlns:a16="http://schemas.microsoft.com/office/drawing/2014/main" id="{C43C4E07-D052-4B9B-87D8-1A7FB32C42F6}"/>
              </a:ext>
            </a:extLst>
          </p:cNvPr>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53400" y="1399021"/>
            <a:ext cx="2035159" cy="2319323"/>
          </a:xfrm>
          <a:prstGeom prst="rect">
            <a:avLst/>
          </a:prstGeom>
          <a:noFill/>
          <a:extLst/>
        </p:spPr>
      </p:pic>
      <p:pic>
        <p:nvPicPr>
          <p:cNvPr id="17" name="Picture 3" descr="C:\Users\admin\Desktop\QQ图片20170613150741.jpg">
            <a:extLst>
              <a:ext uri="{FF2B5EF4-FFF2-40B4-BE49-F238E27FC236}">
                <a16:creationId xmlns:a16="http://schemas.microsoft.com/office/drawing/2014/main" id="{C10837A7-BD7E-4517-A51A-C5CBD4E3C3D9}"/>
              </a:ext>
            </a:extLst>
          </p:cNvPr>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746191" y="1460113"/>
            <a:ext cx="2033385" cy="1968887"/>
          </a:xfrm>
          <a:prstGeom prst="rect">
            <a:avLst/>
          </a:prstGeom>
          <a:noFill/>
          <a:extLst/>
        </p:spPr>
      </p:pic>
    </p:spTree>
    <p:extLst>
      <p:ext uri="{BB962C8B-B14F-4D97-AF65-F5344CB8AC3E}">
        <p14:creationId xmlns:p14="http://schemas.microsoft.com/office/powerpoint/2010/main" val="11468697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E7B2539A-E2F1-420E-A4D8-55EBD98F5D00}"/>
              </a:ext>
            </a:extLst>
          </p:cNvPr>
          <p:cNvPicPr>
            <a:picLocks noChangeAspect="1"/>
          </p:cNvPicPr>
          <p:nvPr/>
        </p:nvPicPr>
        <p:blipFill>
          <a:blip r:embed="rId2"/>
          <a:stretch>
            <a:fillRect/>
          </a:stretch>
        </p:blipFill>
        <p:spPr>
          <a:xfrm>
            <a:off x="4670275" y="238638"/>
            <a:ext cx="7370075" cy="3020629"/>
          </a:xfrm>
          <a:prstGeom prst="rect">
            <a:avLst/>
          </a:prstGeom>
        </p:spPr>
      </p:pic>
      <p:sp>
        <p:nvSpPr>
          <p:cNvPr id="5" name="矩形 4">
            <a:extLst>
              <a:ext uri="{FF2B5EF4-FFF2-40B4-BE49-F238E27FC236}">
                <a16:creationId xmlns:a16="http://schemas.microsoft.com/office/drawing/2014/main" id="{E608B402-7CD0-42D1-95F5-2F49914E547F}"/>
              </a:ext>
            </a:extLst>
          </p:cNvPr>
          <p:cNvSpPr/>
          <p:nvPr/>
        </p:nvSpPr>
        <p:spPr>
          <a:xfrm>
            <a:off x="5396564" y="3290500"/>
            <a:ext cx="6096000" cy="1200329"/>
          </a:xfrm>
          <a:prstGeom prst="rect">
            <a:avLst/>
          </a:prstGeom>
        </p:spPr>
        <p:txBody>
          <a:bodyPr>
            <a:spAutoFit/>
          </a:bodyPr>
          <a:lstStyle/>
          <a:p>
            <a:pPr algn="ctr"/>
            <a:r>
              <a:rPr lang="en-US" altLang="zh-CN" dirty="0"/>
              <a:t>X-ray intensity measured by diamond and ion chamber, the data showed the same result of </a:t>
            </a:r>
          </a:p>
          <a:p>
            <a:pPr algn="ctr"/>
            <a:r>
              <a:rPr lang="en-US" altLang="zh-CN" dirty="0"/>
              <a:t>the experiment. The poly diamond detector could monitor the intensity of the beam light. </a:t>
            </a:r>
            <a:endParaRPr lang="zh-CN" altLang="en-US" dirty="0"/>
          </a:p>
        </p:txBody>
      </p:sp>
      <p:pic>
        <p:nvPicPr>
          <p:cNvPr id="6" name="图片 5">
            <a:extLst>
              <a:ext uri="{FF2B5EF4-FFF2-40B4-BE49-F238E27FC236}">
                <a16:creationId xmlns:a16="http://schemas.microsoft.com/office/drawing/2014/main" id="{914DC9D7-B76C-4425-A270-B791F5A0CCA3}"/>
              </a:ext>
            </a:extLst>
          </p:cNvPr>
          <p:cNvPicPr>
            <a:picLocks noChangeAspect="1"/>
          </p:cNvPicPr>
          <p:nvPr/>
        </p:nvPicPr>
        <p:blipFill>
          <a:blip r:embed="rId3"/>
          <a:stretch>
            <a:fillRect/>
          </a:stretch>
        </p:blipFill>
        <p:spPr>
          <a:xfrm>
            <a:off x="337911" y="323147"/>
            <a:ext cx="3864508" cy="3105853"/>
          </a:xfrm>
          <a:prstGeom prst="rect">
            <a:avLst/>
          </a:prstGeom>
        </p:spPr>
      </p:pic>
      <p:sp>
        <p:nvSpPr>
          <p:cNvPr id="7" name="矩形 6">
            <a:extLst>
              <a:ext uri="{FF2B5EF4-FFF2-40B4-BE49-F238E27FC236}">
                <a16:creationId xmlns:a16="http://schemas.microsoft.com/office/drawing/2014/main" id="{B4474B72-FA2C-45B1-A57B-0FA251FCF6F6}"/>
              </a:ext>
            </a:extLst>
          </p:cNvPr>
          <p:cNvSpPr/>
          <p:nvPr/>
        </p:nvSpPr>
        <p:spPr>
          <a:xfrm>
            <a:off x="-699436" y="3429000"/>
            <a:ext cx="6096000" cy="923330"/>
          </a:xfrm>
          <a:prstGeom prst="rect">
            <a:avLst/>
          </a:prstGeom>
        </p:spPr>
        <p:txBody>
          <a:bodyPr>
            <a:spAutoFit/>
          </a:bodyPr>
          <a:lstStyle/>
          <a:p>
            <a:pPr algn="ctr"/>
            <a:r>
              <a:rPr lang="en-US" altLang="zh-CN" dirty="0"/>
              <a:t>X-ray absorption spectrum using </a:t>
            </a:r>
          </a:p>
          <a:p>
            <a:pPr algn="ctr"/>
            <a:r>
              <a:rPr lang="en-US" altLang="zh-CN" dirty="0"/>
              <a:t>diamond instead of</a:t>
            </a:r>
          </a:p>
          <a:p>
            <a:pPr algn="ctr"/>
            <a:r>
              <a:rPr lang="en-US" altLang="zh-CN" dirty="0"/>
              <a:t> ion chamber   </a:t>
            </a:r>
            <a:endParaRPr lang="zh-CN" altLang="en-US" dirty="0"/>
          </a:p>
        </p:txBody>
      </p:sp>
      <p:pic>
        <p:nvPicPr>
          <p:cNvPr id="8" name="图片 7">
            <a:extLst>
              <a:ext uri="{FF2B5EF4-FFF2-40B4-BE49-F238E27FC236}">
                <a16:creationId xmlns:a16="http://schemas.microsoft.com/office/drawing/2014/main" id="{F750E0BE-AA92-44A9-8067-EA97B7A08307}"/>
              </a:ext>
            </a:extLst>
          </p:cNvPr>
          <p:cNvPicPr>
            <a:picLocks noChangeAspect="1"/>
          </p:cNvPicPr>
          <p:nvPr/>
        </p:nvPicPr>
        <p:blipFill>
          <a:blip r:embed="rId4"/>
          <a:stretch>
            <a:fillRect/>
          </a:stretch>
        </p:blipFill>
        <p:spPr>
          <a:xfrm>
            <a:off x="397685" y="4306182"/>
            <a:ext cx="5721064" cy="2228671"/>
          </a:xfrm>
          <a:prstGeom prst="rect">
            <a:avLst/>
          </a:prstGeom>
        </p:spPr>
      </p:pic>
      <p:sp>
        <p:nvSpPr>
          <p:cNvPr id="9" name="矩形 8">
            <a:extLst>
              <a:ext uri="{FF2B5EF4-FFF2-40B4-BE49-F238E27FC236}">
                <a16:creationId xmlns:a16="http://schemas.microsoft.com/office/drawing/2014/main" id="{39B41C29-B95E-46BA-AFF8-568E0EB3A919}"/>
              </a:ext>
            </a:extLst>
          </p:cNvPr>
          <p:cNvSpPr/>
          <p:nvPr/>
        </p:nvSpPr>
        <p:spPr>
          <a:xfrm>
            <a:off x="141169" y="6434696"/>
            <a:ext cx="8463815" cy="369332"/>
          </a:xfrm>
          <a:prstGeom prst="rect">
            <a:avLst/>
          </a:prstGeom>
        </p:spPr>
        <p:txBody>
          <a:bodyPr wrap="square">
            <a:spAutoFit/>
          </a:bodyPr>
          <a:lstStyle/>
          <a:p>
            <a:r>
              <a:rPr lang="en-US" altLang="zh-CN" dirty="0"/>
              <a:t>position scan with X-ray size of 2mm×2mm,</a:t>
            </a:r>
            <a:r>
              <a:rPr lang="el-GR" altLang="zh-CN" b="1" dirty="0"/>
              <a:t> σ</a:t>
            </a:r>
            <a:r>
              <a:rPr lang="en-US" altLang="zh-CN" b="1" dirty="0"/>
              <a:t>=0.67um, FWHM=1.58um</a:t>
            </a:r>
            <a:endParaRPr lang="zh-CN" altLang="en-US" dirty="0"/>
          </a:p>
        </p:txBody>
      </p:sp>
    </p:spTree>
    <p:extLst>
      <p:ext uri="{BB962C8B-B14F-4D97-AF65-F5344CB8AC3E}">
        <p14:creationId xmlns:p14="http://schemas.microsoft.com/office/powerpoint/2010/main" val="41985434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a:extLst>
              <a:ext uri="{FF2B5EF4-FFF2-40B4-BE49-F238E27FC236}">
                <a16:creationId xmlns:a16="http://schemas.microsoft.com/office/drawing/2014/main" id="{8F7C6B53-8CFF-4164-84EC-FF905E9844CC}"/>
              </a:ext>
            </a:extLst>
          </p:cNvPr>
          <p:cNvSpPr txBox="1"/>
          <p:nvPr/>
        </p:nvSpPr>
        <p:spPr>
          <a:xfrm>
            <a:off x="478339" y="411303"/>
            <a:ext cx="8684912" cy="2246769"/>
          </a:xfrm>
          <a:prstGeom prst="rect">
            <a:avLst/>
          </a:prstGeom>
          <a:noFill/>
        </p:spPr>
        <p:txBody>
          <a:bodyPr wrap="square" rtlCol="0">
            <a:spAutoFit/>
          </a:bodyPr>
          <a:lstStyle/>
          <a:p>
            <a:r>
              <a:rPr lang="en-US" altLang="zh-CN" sz="2000" b="1" dirty="0">
                <a:highlight>
                  <a:srgbClr val="FFFF00"/>
                </a:highlight>
              </a:rPr>
              <a:t>Diamond  XBPM detector for Beamline</a:t>
            </a:r>
          </a:p>
          <a:p>
            <a:endParaRPr lang="en-US" altLang="zh-CN" sz="2000" b="1" dirty="0">
              <a:highlight>
                <a:srgbClr val="FFFF00"/>
              </a:highlight>
            </a:endParaRPr>
          </a:p>
          <a:p>
            <a:r>
              <a:rPr lang="en-US" altLang="zh-CN" sz="2000" b="1" dirty="0"/>
              <a:t>The Diamond XBPM  is used for the beam position </a:t>
            </a:r>
          </a:p>
          <a:p>
            <a:r>
              <a:rPr lang="en-US" altLang="zh-CN" sz="2000" b="1" dirty="0"/>
              <a:t>monitor.</a:t>
            </a:r>
            <a:r>
              <a:rPr lang="en-US" altLang="zh-CN" sz="2000" b="1" dirty="0">
                <a:highlight>
                  <a:srgbClr val="FFFF00"/>
                </a:highlight>
              </a:rPr>
              <a:t> </a:t>
            </a:r>
          </a:p>
          <a:p>
            <a:r>
              <a:rPr lang="en-US" altLang="zh-CN" sz="2000" b="1" dirty="0"/>
              <a:t>Thickness: 50μm</a:t>
            </a:r>
          </a:p>
          <a:p>
            <a:r>
              <a:rPr lang="en-US" altLang="zh-CN" sz="2000" b="1" dirty="0"/>
              <a:t>Position resolution</a:t>
            </a:r>
            <a:r>
              <a:rPr lang="zh-CN" altLang="en-US" sz="2000" b="1" dirty="0"/>
              <a:t>：</a:t>
            </a:r>
            <a:r>
              <a:rPr lang="en-US" altLang="zh-CN" sz="2000" b="1" dirty="0"/>
              <a:t>200nm-1μm</a:t>
            </a:r>
          </a:p>
          <a:p>
            <a:r>
              <a:rPr lang="en-US" altLang="zh-CN" sz="2000" b="1" dirty="0"/>
              <a:t>Current range: 1nA-2mA</a:t>
            </a:r>
          </a:p>
        </p:txBody>
      </p:sp>
      <p:pic>
        <p:nvPicPr>
          <p:cNvPr id="6" name="图片 5">
            <a:extLst>
              <a:ext uri="{FF2B5EF4-FFF2-40B4-BE49-F238E27FC236}">
                <a16:creationId xmlns:a16="http://schemas.microsoft.com/office/drawing/2014/main" id="{5052285D-E2FE-4672-98E8-1FF942DE1365}"/>
              </a:ext>
            </a:extLst>
          </p:cNvPr>
          <p:cNvPicPr>
            <a:picLocks noChangeAspect="1"/>
          </p:cNvPicPr>
          <p:nvPr/>
        </p:nvPicPr>
        <p:blipFill>
          <a:blip r:embed="rId2"/>
          <a:stretch>
            <a:fillRect/>
          </a:stretch>
        </p:blipFill>
        <p:spPr>
          <a:xfrm>
            <a:off x="814242" y="4257050"/>
            <a:ext cx="3055113" cy="2210755"/>
          </a:xfrm>
          <a:prstGeom prst="rect">
            <a:avLst/>
          </a:prstGeom>
        </p:spPr>
      </p:pic>
      <p:pic>
        <p:nvPicPr>
          <p:cNvPr id="7" name="图片 6">
            <a:extLst>
              <a:ext uri="{FF2B5EF4-FFF2-40B4-BE49-F238E27FC236}">
                <a16:creationId xmlns:a16="http://schemas.microsoft.com/office/drawing/2014/main" id="{F0277B29-566C-4538-830A-6E0E71EA42EC}"/>
              </a:ext>
            </a:extLst>
          </p:cNvPr>
          <p:cNvPicPr>
            <a:picLocks noChangeAspect="1"/>
          </p:cNvPicPr>
          <p:nvPr/>
        </p:nvPicPr>
        <p:blipFill>
          <a:blip r:embed="rId3"/>
          <a:stretch>
            <a:fillRect/>
          </a:stretch>
        </p:blipFill>
        <p:spPr>
          <a:xfrm>
            <a:off x="7063817" y="843083"/>
            <a:ext cx="4405194" cy="2895990"/>
          </a:xfrm>
          <a:prstGeom prst="rect">
            <a:avLst/>
          </a:prstGeom>
        </p:spPr>
      </p:pic>
      <p:sp>
        <p:nvSpPr>
          <p:cNvPr id="8" name="文本框 7">
            <a:extLst>
              <a:ext uri="{FF2B5EF4-FFF2-40B4-BE49-F238E27FC236}">
                <a16:creationId xmlns:a16="http://schemas.microsoft.com/office/drawing/2014/main" id="{69A4AEB9-FFDA-4836-87AF-FF85D8447AD7}"/>
              </a:ext>
            </a:extLst>
          </p:cNvPr>
          <p:cNvSpPr txBox="1"/>
          <p:nvPr/>
        </p:nvSpPr>
        <p:spPr>
          <a:xfrm>
            <a:off x="4835750" y="4194511"/>
            <a:ext cx="644728" cy="307777"/>
          </a:xfrm>
          <a:prstGeom prst="rect">
            <a:avLst/>
          </a:prstGeom>
          <a:noFill/>
        </p:spPr>
        <p:txBody>
          <a:bodyPr wrap="none" rtlCol="0">
            <a:spAutoFit/>
          </a:bodyPr>
          <a:lstStyle/>
          <a:p>
            <a:r>
              <a:rPr lang="en-US" altLang="zh-CN" sz="1400" dirty="0"/>
              <a:t>XBPM</a:t>
            </a:r>
            <a:endParaRPr lang="zh-CN" altLang="en-US" sz="1400" dirty="0"/>
          </a:p>
        </p:txBody>
      </p:sp>
      <p:sp>
        <p:nvSpPr>
          <p:cNvPr id="9" name="文本框 8">
            <a:extLst>
              <a:ext uri="{FF2B5EF4-FFF2-40B4-BE49-F238E27FC236}">
                <a16:creationId xmlns:a16="http://schemas.microsoft.com/office/drawing/2014/main" id="{4BAE11A1-6BF2-4A70-8AF5-BE9389C5B048}"/>
              </a:ext>
            </a:extLst>
          </p:cNvPr>
          <p:cNvSpPr txBox="1"/>
          <p:nvPr/>
        </p:nvSpPr>
        <p:spPr>
          <a:xfrm>
            <a:off x="9163251" y="3835254"/>
            <a:ext cx="934871" cy="307777"/>
          </a:xfrm>
          <a:prstGeom prst="rect">
            <a:avLst/>
          </a:prstGeom>
          <a:noFill/>
        </p:spPr>
        <p:txBody>
          <a:bodyPr wrap="none" rtlCol="0">
            <a:spAutoFit/>
          </a:bodyPr>
          <a:lstStyle/>
          <a:p>
            <a:r>
              <a:rPr lang="en-US" altLang="zh-CN" sz="1400" dirty="0"/>
              <a:t>Electronic</a:t>
            </a:r>
            <a:endParaRPr lang="zh-CN" altLang="en-US" sz="1400" dirty="0"/>
          </a:p>
        </p:txBody>
      </p:sp>
      <p:sp>
        <p:nvSpPr>
          <p:cNvPr id="10" name="矩形: 圆角 9">
            <a:extLst>
              <a:ext uri="{FF2B5EF4-FFF2-40B4-BE49-F238E27FC236}">
                <a16:creationId xmlns:a16="http://schemas.microsoft.com/office/drawing/2014/main" id="{AEC2EE7B-72CE-490B-85E7-CEAA5CADCCD3}"/>
              </a:ext>
            </a:extLst>
          </p:cNvPr>
          <p:cNvSpPr/>
          <p:nvPr/>
        </p:nvSpPr>
        <p:spPr>
          <a:xfrm>
            <a:off x="470199" y="439125"/>
            <a:ext cx="11349623" cy="5824740"/>
          </a:xfrm>
          <a:prstGeom prst="roundRect">
            <a:avLst>
              <a:gd name="adj" fmla="val 5672"/>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1" name="组合 10">
            <a:extLst>
              <a:ext uri="{FF2B5EF4-FFF2-40B4-BE49-F238E27FC236}">
                <a16:creationId xmlns:a16="http://schemas.microsoft.com/office/drawing/2014/main" id="{20D9272A-6FC8-4D9B-A1EF-4822F54B16A8}"/>
              </a:ext>
            </a:extLst>
          </p:cNvPr>
          <p:cNvGrpSpPr/>
          <p:nvPr/>
        </p:nvGrpSpPr>
        <p:grpSpPr>
          <a:xfrm>
            <a:off x="4224910" y="2499061"/>
            <a:ext cx="1738311" cy="1555061"/>
            <a:chOff x="545163" y="1808831"/>
            <a:chExt cx="2151168" cy="2063939"/>
          </a:xfrm>
        </p:grpSpPr>
        <p:pic>
          <p:nvPicPr>
            <p:cNvPr id="12" name="图片 11">
              <a:extLst>
                <a:ext uri="{FF2B5EF4-FFF2-40B4-BE49-F238E27FC236}">
                  <a16:creationId xmlns:a16="http://schemas.microsoft.com/office/drawing/2014/main" id="{55331910-530F-4AC9-92D9-0448CA22585B}"/>
                </a:ext>
              </a:extLst>
            </p:cNvPr>
            <p:cNvPicPr>
              <a:picLocks noChangeAspect="1"/>
            </p:cNvPicPr>
            <p:nvPr/>
          </p:nvPicPr>
          <p:blipFill>
            <a:blip r:embed="rId4"/>
            <a:stretch>
              <a:fillRect/>
            </a:stretch>
          </p:blipFill>
          <p:spPr>
            <a:xfrm>
              <a:off x="545163" y="1808831"/>
              <a:ext cx="2151168" cy="2063939"/>
            </a:xfrm>
            <a:prstGeom prst="rect">
              <a:avLst/>
            </a:prstGeom>
          </p:spPr>
        </p:pic>
        <p:grpSp>
          <p:nvGrpSpPr>
            <p:cNvPr id="13" name="组合 12">
              <a:extLst>
                <a:ext uri="{FF2B5EF4-FFF2-40B4-BE49-F238E27FC236}">
                  <a16:creationId xmlns:a16="http://schemas.microsoft.com/office/drawing/2014/main" id="{EE46CE32-5110-4579-87EB-E3C65A9B8363}"/>
                </a:ext>
              </a:extLst>
            </p:cNvPr>
            <p:cNvGrpSpPr/>
            <p:nvPr/>
          </p:nvGrpSpPr>
          <p:grpSpPr>
            <a:xfrm rot="721679">
              <a:off x="1457856" y="2871169"/>
              <a:ext cx="325781" cy="325781"/>
              <a:chOff x="3771900" y="2917371"/>
              <a:chExt cx="325781" cy="325781"/>
            </a:xfrm>
          </p:grpSpPr>
          <p:sp>
            <p:nvSpPr>
              <p:cNvPr id="14" name="矩形 13">
                <a:extLst>
                  <a:ext uri="{FF2B5EF4-FFF2-40B4-BE49-F238E27FC236}">
                    <a16:creationId xmlns:a16="http://schemas.microsoft.com/office/drawing/2014/main" id="{DC776CA8-557D-4812-9F1D-3224E2F3FE61}"/>
                  </a:ext>
                </a:extLst>
              </p:cNvPr>
              <p:cNvSpPr/>
              <p:nvPr/>
            </p:nvSpPr>
            <p:spPr>
              <a:xfrm>
                <a:off x="3771900" y="2917371"/>
                <a:ext cx="325781" cy="32578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5" name="直接连接符 14">
                <a:extLst>
                  <a:ext uri="{FF2B5EF4-FFF2-40B4-BE49-F238E27FC236}">
                    <a16:creationId xmlns:a16="http://schemas.microsoft.com/office/drawing/2014/main" id="{A3B3874E-9F93-4C81-B5F5-01BDA6931BE1}"/>
                  </a:ext>
                </a:extLst>
              </p:cNvPr>
              <p:cNvCxnSpPr>
                <a:stCxn id="14" idx="0"/>
                <a:endCxn id="14" idx="2"/>
              </p:cNvCxnSpPr>
              <p:nvPr/>
            </p:nvCxnSpPr>
            <p:spPr>
              <a:xfrm>
                <a:off x="3934791" y="2917371"/>
                <a:ext cx="0" cy="32578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直接连接符 15">
                <a:extLst>
                  <a:ext uri="{FF2B5EF4-FFF2-40B4-BE49-F238E27FC236}">
                    <a16:creationId xmlns:a16="http://schemas.microsoft.com/office/drawing/2014/main" id="{0A65F0C9-C2E9-4CD7-839F-139DA1E3487A}"/>
                  </a:ext>
                </a:extLst>
              </p:cNvPr>
              <p:cNvCxnSpPr>
                <a:stCxn id="14" idx="1"/>
                <a:endCxn id="14" idx="3"/>
              </p:cNvCxnSpPr>
              <p:nvPr/>
            </p:nvCxnSpPr>
            <p:spPr>
              <a:xfrm>
                <a:off x="3771900" y="3080262"/>
                <a:ext cx="32578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pic>
        <p:nvPicPr>
          <p:cNvPr id="17" name="图片 16" descr="图表, 折线图&#10;&#10;描述已自动生成">
            <a:extLst>
              <a:ext uri="{FF2B5EF4-FFF2-40B4-BE49-F238E27FC236}">
                <a16:creationId xmlns:a16="http://schemas.microsoft.com/office/drawing/2014/main" id="{CA57ED14-B8A7-46A2-9E06-6D48C333C03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821" t="5965" r="7214" b="540"/>
          <a:stretch/>
        </p:blipFill>
        <p:spPr>
          <a:xfrm>
            <a:off x="3869355" y="4478244"/>
            <a:ext cx="2986598" cy="1878226"/>
          </a:xfrm>
          <a:prstGeom prst="rect">
            <a:avLst/>
          </a:prstGeom>
        </p:spPr>
      </p:pic>
      <p:sp>
        <p:nvSpPr>
          <p:cNvPr id="18" name="文本框 17">
            <a:extLst>
              <a:ext uri="{FF2B5EF4-FFF2-40B4-BE49-F238E27FC236}">
                <a16:creationId xmlns:a16="http://schemas.microsoft.com/office/drawing/2014/main" id="{4AA66300-AF48-4118-BC19-C873E2084930}"/>
              </a:ext>
            </a:extLst>
          </p:cNvPr>
          <p:cNvSpPr txBox="1"/>
          <p:nvPr/>
        </p:nvSpPr>
        <p:spPr>
          <a:xfrm>
            <a:off x="7077583" y="4880282"/>
            <a:ext cx="4171335" cy="646331"/>
          </a:xfrm>
          <a:prstGeom prst="rect">
            <a:avLst/>
          </a:prstGeom>
          <a:noFill/>
        </p:spPr>
        <p:txBody>
          <a:bodyPr wrap="none" rtlCol="0">
            <a:spAutoFit/>
          </a:bodyPr>
          <a:lstStyle/>
          <a:p>
            <a:r>
              <a:rPr lang="en-US" altLang="zh-CN" dirty="0"/>
              <a:t>The Diamond XBPM will be used in each</a:t>
            </a:r>
          </a:p>
          <a:p>
            <a:r>
              <a:rPr lang="en-US" altLang="zh-CN" dirty="0"/>
              <a:t>Beamline  of HEPS.</a:t>
            </a:r>
            <a:endParaRPr lang="zh-CN" altLang="en-US" dirty="0"/>
          </a:p>
        </p:txBody>
      </p:sp>
    </p:spTree>
    <p:extLst>
      <p:ext uri="{BB962C8B-B14F-4D97-AF65-F5344CB8AC3E}">
        <p14:creationId xmlns:p14="http://schemas.microsoft.com/office/powerpoint/2010/main" val="148442377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3">
            <a:extLst>
              <a:ext uri="{FF2B5EF4-FFF2-40B4-BE49-F238E27FC236}">
                <a16:creationId xmlns:a16="http://schemas.microsoft.com/office/drawing/2014/main" id="{3B85D77B-284E-482A-818F-FD25C3283C9A}"/>
              </a:ext>
            </a:extLst>
          </p:cNvPr>
          <p:cNvSpPr/>
          <p:nvPr/>
        </p:nvSpPr>
        <p:spPr>
          <a:xfrm>
            <a:off x="3020218" y="1295834"/>
            <a:ext cx="3870037" cy="466436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 name="文本框 4">
            <a:extLst>
              <a:ext uri="{FF2B5EF4-FFF2-40B4-BE49-F238E27FC236}">
                <a16:creationId xmlns:a16="http://schemas.microsoft.com/office/drawing/2014/main" id="{9F9A2759-666E-4A82-B17E-5E7493A7A4FA}"/>
              </a:ext>
            </a:extLst>
          </p:cNvPr>
          <p:cNvSpPr txBox="1"/>
          <p:nvPr/>
        </p:nvSpPr>
        <p:spPr>
          <a:xfrm>
            <a:off x="3329632" y="2051135"/>
            <a:ext cx="3251211" cy="646331"/>
          </a:xfrm>
          <a:prstGeom prst="rect">
            <a:avLst/>
          </a:prstGeom>
          <a:noFill/>
        </p:spPr>
        <p:txBody>
          <a:bodyPr wrap="none" rtlCol="0">
            <a:spAutoFit/>
          </a:bodyPr>
          <a:lstStyle/>
          <a:p>
            <a:r>
              <a:rPr lang="en-US" altLang="zh-CN" b="1" dirty="0">
                <a:solidFill>
                  <a:srgbClr val="FFFF00"/>
                </a:solidFill>
              </a:rPr>
              <a:t>Technologies for assembling </a:t>
            </a:r>
          </a:p>
          <a:p>
            <a:r>
              <a:rPr lang="en-US" altLang="zh-CN" b="1" dirty="0">
                <a:solidFill>
                  <a:srgbClr val="FFFF00"/>
                </a:solidFill>
              </a:rPr>
              <a:t>highly integrated detectors</a:t>
            </a:r>
            <a:endParaRPr lang="zh-CN" altLang="en-US" b="1" dirty="0">
              <a:solidFill>
                <a:srgbClr val="FFFF00"/>
              </a:solidFill>
            </a:endParaRPr>
          </a:p>
        </p:txBody>
      </p:sp>
      <p:sp>
        <p:nvSpPr>
          <p:cNvPr id="6" name="文本框 5">
            <a:extLst>
              <a:ext uri="{FF2B5EF4-FFF2-40B4-BE49-F238E27FC236}">
                <a16:creationId xmlns:a16="http://schemas.microsoft.com/office/drawing/2014/main" id="{D676B0D3-006B-4E1F-AE88-DAF2F926FA40}"/>
              </a:ext>
            </a:extLst>
          </p:cNvPr>
          <p:cNvSpPr txBox="1"/>
          <p:nvPr/>
        </p:nvSpPr>
        <p:spPr>
          <a:xfrm>
            <a:off x="3792642" y="2883262"/>
            <a:ext cx="2736647" cy="2554545"/>
          </a:xfrm>
          <a:prstGeom prst="rect">
            <a:avLst/>
          </a:prstGeom>
          <a:noFill/>
        </p:spPr>
        <p:txBody>
          <a:bodyPr wrap="square" rtlCol="0">
            <a:spAutoFit/>
          </a:bodyPr>
          <a:lstStyle/>
          <a:p>
            <a:r>
              <a:rPr lang="en-US" altLang="zh-CN" sz="2000" dirty="0">
                <a:solidFill>
                  <a:schemeClr val="bg1"/>
                </a:solidFill>
              </a:rPr>
              <a:t>ASIC Design</a:t>
            </a:r>
          </a:p>
          <a:p>
            <a:r>
              <a:rPr lang="en-US" altLang="zh-CN" sz="2000" dirty="0">
                <a:solidFill>
                  <a:schemeClr val="bg1"/>
                </a:solidFill>
              </a:rPr>
              <a:t>Sensor Design</a:t>
            </a:r>
          </a:p>
          <a:p>
            <a:r>
              <a:rPr lang="en-US" altLang="zh-CN" sz="2000" dirty="0">
                <a:solidFill>
                  <a:schemeClr val="bg1"/>
                </a:solidFill>
              </a:rPr>
              <a:t>Packaging technology</a:t>
            </a:r>
          </a:p>
          <a:p>
            <a:r>
              <a:rPr lang="en-US" altLang="zh-CN" sz="2000" dirty="0">
                <a:solidFill>
                  <a:schemeClr val="bg1"/>
                </a:solidFill>
              </a:rPr>
              <a:t>System electronics</a:t>
            </a:r>
          </a:p>
          <a:p>
            <a:r>
              <a:rPr lang="en-US" altLang="zh-CN" sz="2000" dirty="0">
                <a:solidFill>
                  <a:schemeClr val="bg1"/>
                </a:solidFill>
              </a:rPr>
              <a:t>DAQ</a:t>
            </a:r>
          </a:p>
          <a:p>
            <a:r>
              <a:rPr lang="en-US" altLang="zh-CN" sz="2000" dirty="0">
                <a:solidFill>
                  <a:schemeClr val="bg1"/>
                </a:solidFill>
              </a:rPr>
              <a:t>Mechanical structure and </a:t>
            </a:r>
          </a:p>
          <a:p>
            <a:r>
              <a:rPr lang="en-US" altLang="zh-CN" sz="2000" dirty="0">
                <a:solidFill>
                  <a:schemeClr val="bg1"/>
                </a:solidFill>
              </a:rPr>
              <a:t>Thermal design</a:t>
            </a:r>
            <a:endParaRPr lang="zh-CN" altLang="en-US" sz="2000" dirty="0">
              <a:solidFill>
                <a:schemeClr val="bg1"/>
              </a:solidFill>
            </a:endParaRPr>
          </a:p>
        </p:txBody>
      </p:sp>
      <p:sp>
        <p:nvSpPr>
          <p:cNvPr id="7" name="文本框 6">
            <a:extLst>
              <a:ext uri="{FF2B5EF4-FFF2-40B4-BE49-F238E27FC236}">
                <a16:creationId xmlns:a16="http://schemas.microsoft.com/office/drawing/2014/main" id="{659967D1-CB01-4E6C-9866-6BCDC5408327}"/>
              </a:ext>
            </a:extLst>
          </p:cNvPr>
          <p:cNvSpPr txBox="1"/>
          <p:nvPr/>
        </p:nvSpPr>
        <p:spPr>
          <a:xfrm>
            <a:off x="2045658" y="351100"/>
            <a:ext cx="6715300" cy="461665"/>
          </a:xfrm>
          <a:prstGeom prst="rect">
            <a:avLst/>
          </a:prstGeom>
          <a:noFill/>
        </p:spPr>
        <p:txBody>
          <a:bodyPr wrap="none" rtlCol="0">
            <a:spAutoFit/>
          </a:bodyPr>
          <a:lstStyle/>
          <a:p>
            <a:r>
              <a:rPr lang="en-US" altLang="zh-CN" sz="2400" b="1" dirty="0">
                <a:solidFill>
                  <a:srgbClr val="C00000"/>
                </a:solidFill>
                <a:latin typeface="Arial" panose="020B0604020202020204" pitchFamily="34" charset="0"/>
              </a:rPr>
              <a:t>Detectors need for the synchrotron radiation</a:t>
            </a:r>
            <a:endParaRPr lang="zh-CN" altLang="en-US" sz="2400" b="1" dirty="0">
              <a:solidFill>
                <a:srgbClr val="C00000"/>
              </a:solidFill>
              <a:latin typeface="Arial" panose="020B0604020202020204" pitchFamily="34" charset="0"/>
            </a:endParaRPr>
          </a:p>
        </p:txBody>
      </p:sp>
      <p:sp>
        <p:nvSpPr>
          <p:cNvPr id="13" name="箭头: 右 12">
            <a:extLst>
              <a:ext uri="{FF2B5EF4-FFF2-40B4-BE49-F238E27FC236}">
                <a16:creationId xmlns:a16="http://schemas.microsoft.com/office/drawing/2014/main" id="{43EBC94D-6B86-4BC5-8B5F-038A075DC1C6}"/>
              </a:ext>
            </a:extLst>
          </p:cNvPr>
          <p:cNvSpPr/>
          <p:nvPr/>
        </p:nvSpPr>
        <p:spPr>
          <a:xfrm rot="10800000">
            <a:off x="2655541" y="3369396"/>
            <a:ext cx="360218" cy="51723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文本框 13">
            <a:extLst>
              <a:ext uri="{FF2B5EF4-FFF2-40B4-BE49-F238E27FC236}">
                <a16:creationId xmlns:a16="http://schemas.microsoft.com/office/drawing/2014/main" id="{4539C700-60B9-4CCE-9FEB-D718BE27009F}"/>
              </a:ext>
            </a:extLst>
          </p:cNvPr>
          <p:cNvSpPr txBox="1"/>
          <p:nvPr/>
        </p:nvSpPr>
        <p:spPr>
          <a:xfrm>
            <a:off x="68743" y="2374301"/>
            <a:ext cx="2651688" cy="2862322"/>
          </a:xfrm>
          <a:prstGeom prst="rect">
            <a:avLst/>
          </a:prstGeom>
          <a:noFill/>
        </p:spPr>
        <p:txBody>
          <a:bodyPr wrap="none" rtlCol="0">
            <a:spAutoFit/>
          </a:bodyPr>
          <a:lstStyle/>
          <a:p>
            <a:r>
              <a:rPr lang="en-US" altLang="zh-CN" b="1" dirty="0"/>
              <a:t>Hybrid pixel array </a:t>
            </a:r>
          </a:p>
          <a:p>
            <a:r>
              <a:rPr lang="en-US" altLang="zh-CN" b="1" dirty="0"/>
              <a:t>Detector</a:t>
            </a:r>
          </a:p>
          <a:p>
            <a:endParaRPr lang="en-US" altLang="zh-CN" b="1" dirty="0"/>
          </a:p>
          <a:p>
            <a:r>
              <a:rPr lang="en-US" altLang="zh-CN" b="1" dirty="0"/>
              <a:t>SDD </a:t>
            </a:r>
          </a:p>
          <a:p>
            <a:endParaRPr lang="en-US" altLang="zh-CN" b="1" dirty="0"/>
          </a:p>
          <a:p>
            <a:r>
              <a:rPr lang="en-US" altLang="zh-CN" b="1" dirty="0"/>
              <a:t>Diamond detector</a:t>
            </a:r>
          </a:p>
          <a:p>
            <a:endParaRPr lang="en-US" altLang="zh-CN" b="1" dirty="0"/>
          </a:p>
          <a:p>
            <a:r>
              <a:rPr lang="en-US" altLang="zh-CN" b="1" dirty="0"/>
              <a:t>Time-resolved detector</a:t>
            </a:r>
          </a:p>
          <a:p>
            <a:endParaRPr lang="en-US" altLang="zh-CN" b="1" dirty="0"/>
          </a:p>
          <a:p>
            <a:endParaRPr lang="zh-CN" altLang="en-US" b="1" dirty="0"/>
          </a:p>
        </p:txBody>
      </p:sp>
      <p:sp>
        <p:nvSpPr>
          <p:cNvPr id="15" name="矩形 14">
            <a:extLst>
              <a:ext uri="{FF2B5EF4-FFF2-40B4-BE49-F238E27FC236}">
                <a16:creationId xmlns:a16="http://schemas.microsoft.com/office/drawing/2014/main" id="{3AE0ECEE-C332-4602-ACD5-26B56ECBD7BA}"/>
              </a:ext>
            </a:extLst>
          </p:cNvPr>
          <p:cNvSpPr/>
          <p:nvPr/>
        </p:nvSpPr>
        <p:spPr>
          <a:xfrm>
            <a:off x="110836" y="2206090"/>
            <a:ext cx="2538622" cy="2703401"/>
          </a:xfrm>
          <a:prstGeom prst="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文本框 1">
            <a:extLst>
              <a:ext uri="{FF2B5EF4-FFF2-40B4-BE49-F238E27FC236}">
                <a16:creationId xmlns:a16="http://schemas.microsoft.com/office/drawing/2014/main" id="{74ACF3FE-F637-4157-9293-1FD1406151C0}"/>
              </a:ext>
            </a:extLst>
          </p:cNvPr>
          <p:cNvSpPr txBox="1"/>
          <p:nvPr/>
        </p:nvSpPr>
        <p:spPr>
          <a:xfrm>
            <a:off x="408671" y="1681803"/>
            <a:ext cx="1636987" cy="369332"/>
          </a:xfrm>
          <a:prstGeom prst="rect">
            <a:avLst/>
          </a:prstGeom>
          <a:noFill/>
        </p:spPr>
        <p:txBody>
          <a:bodyPr wrap="none" rtlCol="0">
            <a:spAutoFit/>
          </a:bodyPr>
          <a:lstStyle/>
          <a:p>
            <a:r>
              <a:rPr lang="en-US" altLang="zh-CN" b="1" dirty="0"/>
              <a:t>HEPS projects</a:t>
            </a:r>
            <a:endParaRPr lang="zh-CN" altLang="en-US" b="1" dirty="0"/>
          </a:p>
        </p:txBody>
      </p:sp>
      <p:sp>
        <p:nvSpPr>
          <p:cNvPr id="16" name="文本框 15">
            <a:extLst>
              <a:ext uri="{FF2B5EF4-FFF2-40B4-BE49-F238E27FC236}">
                <a16:creationId xmlns:a16="http://schemas.microsoft.com/office/drawing/2014/main" id="{CA95AB35-B9FA-49FD-9645-31095A4F066A}"/>
              </a:ext>
            </a:extLst>
          </p:cNvPr>
          <p:cNvSpPr txBox="1"/>
          <p:nvPr/>
        </p:nvSpPr>
        <p:spPr>
          <a:xfrm>
            <a:off x="3197555" y="6150425"/>
            <a:ext cx="3243196" cy="369332"/>
          </a:xfrm>
          <a:prstGeom prst="rect">
            <a:avLst/>
          </a:prstGeom>
          <a:noFill/>
        </p:spPr>
        <p:txBody>
          <a:bodyPr wrap="none" rtlCol="0">
            <a:spAutoFit/>
          </a:bodyPr>
          <a:lstStyle/>
          <a:p>
            <a:r>
              <a:rPr lang="en-US" altLang="zh-CN" b="1" dirty="0"/>
              <a:t>What we can do by ourselves</a:t>
            </a:r>
            <a:endParaRPr lang="zh-CN" altLang="en-US" b="1" dirty="0"/>
          </a:p>
        </p:txBody>
      </p:sp>
      <p:sp>
        <p:nvSpPr>
          <p:cNvPr id="17" name="文本框 16">
            <a:extLst>
              <a:ext uri="{FF2B5EF4-FFF2-40B4-BE49-F238E27FC236}">
                <a16:creationId xmlns:a16="http://schemas.microsoft.com/office/drawing/2014/main" id="{7EB4A02E-C28C-4CD7-96B2-76DE96EB8183}"/>
              </a:ext>
            </a:extLst>
          </p:cNvPr>
          <p:cNvSpPr txBox="1"/>
          <p:nvPr/>
        </p:nvSpPr>
        <p:spPr>
          <a:xfrm>
            <a:off x="7485145" y="1466360"/>
            <a:ext cx="3828292" cy="4678204"/>
          </a:xfrm>
          <a:prstGeom prst="rect">
            <a:avLst/>
          </a:prstGeom>
          <a:noFill/>
        </p:spPr>
        <p:txBody>
          <a:bodyPr wrap="none" rtlCol="0">
            <a:spAutoFit/>
          </a:bodyPr>
          <a:lstStyle/>
          <a:p>
            <a:pPr marL="342900" indent="-342900">
              <a:buFont typeface="Arial" panose="020B0604020202020204" pitchFamily="34" charset="0"/>
              <a:buChar char="•"/>
            </a:pPr>
            <a:r>
              <a:rPr lang="en-US" altLang="zh-CN" sz="2000" dirty="0">
                <a:solidFill>
                  <a:srgbClr val="0070C0"/>
                </a:solidFill>
                <a:latin typeface="Adobe 黑体 Std R" panose="020B0400000000000000" pitchFamily="34" charset="-122"/>
                <a:ea typeface="Adobe 黑体 Std R" panose="020B0400000000000000" pitchFamily="34" charset="-122"/>
              </a:rPr>
              <a:t>Detector efficiency: </a:t>
            </a:r>
          </a:p>
          <a:p>
            <a:pPr marL="342900" indent="-342900">
              <a:buFont typeface="Arial" panose="020B0604020202020204" pitchFamily="34" charset="0"/>
              <a:buChar char="•"/>
            </a:pPr>
            <a:r>
              <a:rPr lang="en-US" altLang="zh-CN" sz="2000" dirty="0">
                <a:solidFill>
                  <a:srgbClr val="0070C0"/>
                </a:solidFill>
                <a:latin typeface="Adobe 黑体 Std R" panose="020B0400000000000000" pitchFamily="34" charset="-122"/>
                <a:ea typeface="Adobe 黑体 Std R" panose="020B0400000000000000" pitchFamily="34" charset="-122"/>
              </a:rPr>
              <a:t>Intensity:</a:t>
            </a:r>
          </a:p>
          <a:p>
            <a:r>
              <a:rPr lang="en-US" altLang="zh-CN" b="1" dirty="0"/>
              <a:t>Dynamic range:  10^6-10^10cps</a:t>
            </a:r>
          </a:p>
          <a:p>
            <a:r>
              <a:rPr lang="en-US" altLang="zh-CN" b="1" dirty="0"/>
              <a:t>Linearity of response</a:t>
            </a:r>
          </a:p>
          <a:p>
            <a:r>
              <a:rPr lang="en-US" altLang="zh-CN" b="1" dirty="0"/>
              <a:t>Uniformity of response</a:t>
            </a:r>
          </a:p>
          <a:p>
            <a:r>
              <a:rPr lang="en-US" altLang="zh-CN" b="1" dirty="0"/>
              <a:t>stability</a:t>
            </a:r>
          </a:p>
          <a:p>
            <a:pPr marL="342900" indent="-342900">
              <a:buFont typeface="Arial" panose="020B0604020202020204" pitchFamily="34" charset="0"/>
              <a:buChar char="•"/>
            </a:pPr>
            <a:r>
              <a:rPr lang="en-US" altLang="zh-CN" sz="2000" dirty="0">
                <a:solidFill>
                  <a:srgbClr val="0070C0"/>
                </a:solidFill>
                <a:latin typeface="Adobe 黑体 Std R" panose="020B0400000000000000" pitchFamily="34" charset="-122"/>
                <a:ea typeface="Adobe 黑体 Std R" panose="020B0400000000000000" pitchFamily="34" charset="-122"/>
              </a:rPr>
              <a:t>Spatial:</a:t>
            </a:r>
          </a:p>
          <a:p>
            <a:r>
              <a:rPr lang="en-US" altLang="zh-CN" b="1" dirty="0"/>
              <a:t>Spatial resolution:20um-200um</a:t>
            </a:r>
          </a:p>
          <a:p>
            <a:r>
              <a:rPr lang="en-US" altLang="zh-CN" b="1" dirty="0"/>
              <a:t>Spatial distortion</a:t>
            </a:r>
          </a:p>
          <a:p>
            <a:r>
              <a:rPr lang="en-US" altLang="zh-CN" b="1" dirty="0"/>
              <a:t>parallax</a:t>
            </a:r>
          </a:p>
          <a:p>
            <a:pPr marL="342900" indent="-342900">
              <a:buFont typeface="Arial" panose="020B0604020202020204" pitchFamily="34" charset="0"/>
              <a:buChar char="•"/>
            </a:pPr>
            <a:r>
              <a:rPr lang="en-US" altLang="zh-CN" sz="2000" dirty="0">
                <a:solidFill>
                  <a:srgbClr val="0070C0"/>
                </a:solidFill>
                <a:latin typeface="Adobe 黑体 Std R" panose="020B0400000000000000" pitchFamily="34" charset="-122"/>
                <a:ea typeface="Adobe 黑体 Std R" panose="020B0400000000000000" pitchFamily="34" charset="-122"/>
              </a:rPr>
              <a:t>Energy:</a:t>
            </a:r>
          </a:p>
          <a:p>
            <a:r>
              <a:rPr lang="en-US" altLang="zh-CN" b="1" dirty="0"/>
              <a:t>Spectral resolution: 120eV@5.9keV</a:t>
            </a:r>
          </a:p>
          <a:p>
            <a:r>
              <a:rPr lang="en-US" altLang="zh-CN" b="1" dirty="0" err="1"/>
              <a:t>Energe</a:t>
            </a:r>
            <a:r>
              <a:rPr lang="en-US" altLang="zh-CN" b="1" dirty="0"/>
              <a:t> range:1-300keV</a:t>
            </a:r>
          </a:p>
          <a:p>
            <a:pPr marL="342900" indent="-342900">
              <a:buFont typeface="Arial" panose="020B0604020202020204" pitchFamily="34" charset="0"/>
              <a:buChar char="•"/>
            </a:pPr>
            <a:r>
              <a:rPr lang="en-US" altLang="zh-CN" sz="2000" dirty="0">
                <a:solidFill>
                  <a:srgbClr val="0070C0"/>
                </a:solidFill>
                <a:latin typeface="Adobe 黑体 Std R" panose="020B0400000000000000" pitchFamily="34" charset="-122"/>
                <a:ea typeface="Adobe 黑体 Std R" panose="020B0400000000000000" pitchFamily="34" charset="-122"/>
              </a:rPr>
              <a:t>Time:</a:t>
            </a:r>
          </a:p>
          <a:p>
            <a:r>
              <a:rPr lang="en-US" altLang="zh-CN" b="1" dirty="0"/>
              <a:t>Frame rate: up to 100kHz</a:t>
            </a:r>
          </a:p>
          <a:p>
            <a:r>
              <a:rPr lang="en-US" altLang="zh-CN" b="1" dirty="0"/>
              <a:t>Photon time resolution: 100ps-1ns</a:t>
            </a:r>
          </a:p>
        </p:txBody>
      </p:sp>
      <p:sp>
        <p:nvSpPr>
          <p:cNvPr id="18" name="箭头: 右 17">
            <a:extLst>
              <a:ext uri="{FF2B5EF4-FFF2-40B4-BE49-F238E27FC236}">
                <a16:creationId xmlns:a16="http://schemas.microsoft.com/office/drawing/2014/main" id="{3EFBB0D7-D00C-4C9B-9CE5-A3A7BC83CD9A}"/>
              </a:ext>
            </a:extLst>
          </p:cNvPr>
          <p:cNvSpPr/>
          <p:nvPr/>
        </p:nvSpPr>
        <p:spPr>
          <a:xfrm>
            <a:off x="6959718" y="3369397"/>
            <a:ext cx="360218" cy="51723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6273137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2C9847EA-9622-41FA-9B8E-1EF247B3222B}"/>
              </a:ext>
            </a:extLst>
          </p:cNvPr>
          <p:cNvSpPr txBox="1"/>
          <p:nvPr/>
        </p:nvSpPr>
        <p:spPr>
          <a:xfrm>
            <a:off x="324151" y="303080"/>
            <a:ext cx="5638082" cy="461665"/>
          </a:xfrm>
          <a:prstGeom prst="rect">
            <a:avLst/>
          </a:prstGeom>
          <a:noFill/>
        </p:spPr>
        <p:txBody>
          <a:bodyPr wrap="none" rtlCol="0">
            <a:spAutoFit/>
          </a:bodyPr>
          <a:lstStyle/>
          <a:p>
            <a:r>
              <a:rPr lang="en-US" altLang="zh-CN" sz="2400" b="1" dirty="0">
                <a:solidFill>
                  <a:srgbClr val="C00000"/>
                </a:solidFill>
                <a:latin typeface="Arial" panose="020B0604020202020204" pitchFamily="34" charset="0"/>
              </a:rPr>
              <a:t>New ideals and concepts from CEPC </a:t>
            </a:r>
            <a:endParaRPr lang="zh-CN" altLang="en-US" sz="2400" b="1" dirty="0">
              <a:solidFill>
                <a:srgbClr val="C00000"/>
              </a:solidFill>
              <a:latin typeface="Arial" panose="020B0604020202020204" pitchFamily="34" charset="0"/>
            </a:endParaRPr>
          </a:p>
        </p:txBody>
      </p:sp>
      <p:sp>
        <p:nvSpPr>
          <p:cNvPr id="3" name="椭圆 2">
            <a:extLst>
              <a:ext uri="{FF2B5EF4-FFF2-40B4-BE49-F238E27FC236}">
                <a16:creationId xmlns:a16="http://schemas.microsoft.com/office/drawing/2014/main" id="{8CA6F0BD-AEDE-4F66-A6A9-F3E89D4FEE15}"/>
              </a:ext>
            </a:extLst>
          </p:cNvPr>
          <p:cNvSpPr/>
          <p:nvPr/>
        </p:nvSpPr>
        <p:spPr>
          <a:xfrm>
            <a:off x="1477574" y="1604742"/>
            <a:ext cx="3239761" cy="128379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Ideals and technology from High Energy Physics</a:t>
            </a:r>
            <a:endParaRPr lang="zh-CN" altLang="en-US" dirty="0"/>
          </a:p>
        </p:txBody>
      </p:sp>
      <p:sp>
        <p:nvSpPr>
          <p:cNvPr id="6" name="椭圆 5">
            <a:extLst>
              <a:ext uri="{FF2B5EF4-FFF2-40B4-BE49-F238E27FC236}">
                <a16:creationId xmlns:a16="http://schemas.microsoft.com/office/drawing/2014/main" id="{B0C4B816-A38E-4622-BF7C-68550A7C8FDD}"/>
              </a:ext>
            </a:extLst>
          </p:cNvPr>
          <p:cNvSpPr/>
          <p:nvPr/>
        </p:nvSpPr>
        <p:spPr>
          <a:xfrm>
            <a:off x="5962233" y="1598686"/>
            <a:ext cx="3239761" cy="128379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Application in the X-ray detection, and progress in the SR filed.</a:t>
            </a:r>
            <a:endParaRPr lang="zh-CN" altLang="en-US" dirty="0"/>
          </a:p>
        </p:txBody>
      </p:sp>
      <p:sp>
        <p:nvSpPr>
          <p:cNvPr id="7" name="箭头: 右 6">
            <a:extLst>
              <a:ext uri="{FF2B5EF4-FFF2-40B4-BE49-F238E27FC236}">
                <a16:creationId xmlns:a16="http://schemas.microsoft.com/office/drawing/2014/main" id="{C659739E-1D7D-4638-9307-107AF0A8248B}"/>
              </a:ext>
            </a:extLst>
          </p:cNvPr>
          <p:cNvSpPr/>
          <p:nvPr/>
        </p:nvSpPr>
        <p:spPr>
          <a:xfrm>
            <a:off x="4886892" y="1934773"/>
            <a:ext cx="890177" cy="61161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圆角 7">
            <a:extLst>
              <a:ext uri="{FF2B5EF4-FFF2-40B4-BE49-F238E27FC236}">
                <a16:creationId xmlns:a16="http://schemas.microsoft.com/office/drawing/2014/main" id="{2885CE06-8A52-4AA6-B2CD-97232F117B10}"/>
              </a:ext>
            </a:extLst>
          </p:cNvPr>
          <p:cNvSpPr/>
          <p:nvPr/>
        </p:nvSpPr>
        <p:spPr>
          <a:xfrm>
            <a:off x="2067997" y="3610670"/>
            <a:ext cx="1937801" cy="19968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Time pixel detector-(</a:t>
            </a:r>
            <a:r>
              <a:rPr lang="en-US" altLang="zh-CN" dirty="0" err="1"/>
              <a:t>timepixel</a:t>
            </a:r>
            <a:r>
              <a:rPr lang="en-US" altLang="zh-CN" dirty="0"/>
              <a:t> </a:t>
            </a:r>
            <a:r>
              <a:rPr lang="en-US" altLang="zh-CN" dirty="0" err="1"/>
              <a:t>ASIC,medipixel</a:t>
            </a:r>
            <a:r>
              <a:rPr lang="en-US" altLang="zh-CN" dirty="0"/>
              <a:t>)</a:t>
            </a:r>
          </a:p>
          <a:p>
            <a:pPr algn="ctr"/>
            <a:endParaRPr lang="zh-CN" altLang="en-US" dirty="0"/>
          </a:p>
        </p:txBody>
      </p:sp>
      <p:sp>
        <p:nvSpPr>
          <p:cNvPr id="9" name="文本框 8">
            <a:extLst>
              <a:ext uri="{FF2B5EF4-FFF2-40B4-BE49-F238E27FC236}">
                <a16:creationId xmlns:a16="http://schemas.microsoft.com/office/drawing/2014/main" id="{A6409EFC-CDAA-4A28-86AA-1C8198D4A99E}"/>
              </a:ext>
            </a:extLst>
          </p:cNvPr>
          <p:cNvSpPr txBox="1"/>
          <p:nvPr/>
        </p:nvSpPr>
        <p:spPr>
          <a:xfrm>
            <a:off x="5123130" y="3593429"/>
            <a:ext cx="2916183" cy="2031325"/>
          </a:xfrm>
          <a:prstGeom prst="rect">
            <a:avLst/>
          </a:prstGeom>
          <a:noFill/>
        </p:spPr>
        <p:txBody>
          <a:bodyPr wrap="none" rtlCol="0">
            <a:spAutoFit/>
          </a:bodyPr>
          <a:lstStyle/>
          <a:p>
            <a:r>
              <a:rPr lang="en-US" altLang="zh-CN" b="1" dirty="0"/>
              <a:t>New electronics, ASIC</a:t>
            </a:r>
          </a:p>
          <a:p>
            <a:endParaRPr lang="en-US" altLang="zh-CN" b="1" dirty="0"/>
          </a:p>
          <a:p>
            <a:r>
              <a:rPr lang="en-US" altLang="zh-CN" b="1" dirty="0"/>
              <a:t>New Sensor</a:t>
            </a:r>
          </a:p>
          <a:p>
            <a:endParaRPr lang="en-US" altLang="zh-CN" b="1" dirty="0"/>
          </a:p>
          <a:p>
            <a:r>
              <a:rPr lang="en-US" altLang="zh-CN" b="1" dirty="0"/>
              <a:t>New packaging technique</a:t>
            </a:r>
          </a:p>
          <a:p>
            <a:endParaRPr lang="en-US" altLang="zh-CN" b="1" dirty="0"/>
          </a:p>
          <a:p>
            <a:r>
              <a:rPr lang="en-US" altLang="zh-CN" b="1" dirty="0"/>
              <a:t>And so on…</a:t>
            </a:r>
            <a:endParaRPr lang="zh-CN" altLang="en-US" b="1" dirty="0"/>
          </a:p>
        </p:txBody>
      </p:sp>
      <p:sp>
        <p:nvSpPr>
          <p:cNvPr id="10" name="椭圆 9">
            <a:extLst>
              <a:ext uri="{FF2B5EF4-FFF2-40B4-BE49-F238E27FC236}">
                <a16:creationId xmlns:a16="http://schemas.microsoft.com/office/drawing/2014/main" id="{F1EC0B49-CCEE-473F-82DB-1D069A9D62C7}"/>
              </a:ext>
            </a:extLst>
          </p:cNvPr>
          <p:cNvSpPr/>
          <p:nvPr/>
        </p:nvSpPr>
        <p:spPr>
          <a:xfrm>
            <a:off x="200301" y="891396"/>
            <a:ext cx="11523863" cy="5830351"/>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0983262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2C9847EA-9622-41FA-9B8E-1EF247B3222B}"/>
              </a:ext>
            </a:extLst>
          </p:cNvPr>
          <p:cNvSpPr txBox="1"/>
          <p:nvPr/>
        </p:nvSpPr>
        <p:spPr>
          <a:xfrm>
            <a:off x="287817" y="218270"/>
            <a:ext cx="1588897" cy="461665"/>
          </a:xfrm>
          <a:prstGeom prst="rect">
            <a:avLst/>
          </a:prstGeom>
          <a:noFill/>
        </p:spPr>
        <p:txBody>
          <a:bodyPr wrap="none" rtlCol="0">
            <a:spAutoFit/>
          </a:bodyPr>
          <a:lstStyle/>
          <a:p>
            <a:r>
              <a:rPr lang="en-US" altLang="zh-CN" sz="2400" b="1" dirty="0">
                <a:solidFill>
                  <a:srgbClr val="C00000"/>
                </a:solidFill>
                <a:latin typeface="Arial" panose="020B0604020202020204" pitchFamily="34" charset="0"/>
              </a:rPr>
              <a:t>Summary</a:t>
            </a:r>
            <a:endParaRPr lang="zh-CN" altLang="en-US" sz="2400" b="1" dirty="0">
              <a:solidFill>
                <a:srgbClr val="C00000"/>
              </a:solidFill>
              <a:latin typeface="Arial" panose="020B0604020202020204" pitchFamily="34" charset="0"/>
            </a:endParaRPr>
          </a:p>
        </p:txBody>
      </p:sp>
      <p:sp>
        <p:nvSpPr>
          <p:cNvPr id="5" name="文本框 4">
            <a:extLst>
              <a:ext uri="{FF2B5EF4-FFF2-40B4-BE49-F238E27FC236}">
                <a16:creationId xmlns:a16="http://schemas.microsoft.com/office/drawing/2014/main" id="{FDB62C2D-B5D9-421C-8A84-2CA18A15BE04}"/>
              </a:ext>
            </a:extLst>
          </p:cNvPr>
          <p:cNvSpPr txBox="1"/>
          <p:nvPr/>
        </p:nvSpPr>
        <p:spPr>
          <a:xfrm>
            <a:off x="205605" y="1118688"/>
            <a:ext cx="11780789" cy="4620624"/>
          </a:xfrm>
          <a:prstGeom prst="rect">
            <a:avLst/>
          </a:prstGeom>
          <a:noFill/>
        </p:spPr>
        <p:txBody>
          <a:bodyPr wrap="none" rtlCol="0">
            <a:spAutoFit/>
          </a:bodyPr>
          <a:lstStyle/>
          <a:p>
            <a:pPr marL="285750" indent="-285750">
              <a:lnSpc>
                <a:spcPct val="150000"/>
              </a:lnSpc>
              <a:buFont typeface="Arial" panose="020B0604020202020204" pitchFamily="34" charset="0"/>
              <a:buChar char="•"/>
            </a:pPr>
            <a:r>
              <a:rPr lang="en-US" altLang="zh-CN" b="1" dirty="0">
                <a:solidFill>
                  <a:srgbClr val="0070C0"/>
                </a:solidFill>
              </a:rPr>
              <a:t> X-ray detector are the key components of experiments stations.</a:t>
            </a:r>
          </a:p>
          <a:p>
            <a:pPr marL="285750" indent="-285750">
              <a:lnSpc>
                <a:spcPct val="150000"/>
              </a:lnSpc>
              <a:buFont typeface="Arial" panose="020B0604020202020204" pitchFamily="34" charset="0"/>
              <a:buChar char="•"/>
            </a:pPr>
            <a:r>
              <a:rPr lang="en-US" altLang="zh-CN" b="1" dirty="0">
                <a:solidFill>
                  <a:srgbClr val="0070C0"/>
                </a:solidFill>
              </a:rPr>
              <a:t>In the recommended source with transformative characteristics the area of scientific investigation opened</a:t>
            </a:r>
          </a:p>
          <a:p>
            <a:pPr>
              <a:lnSpc>
                <a:spcPct val="150000"/>
              </a:lnSpc>
            </a:pPr>
            <a:r>
              <a:rPr lang="en-US" altLang="zh-CN" b="1" dirty="0">
                <a:solidFill>
                  <a:srgbClr val="0070C0"/>
                </a:solidFill>
              </a:rPr>
              <a:t>up </a:t>
            </a:r>
            <a:r>
              <a:rPr lang="en-US" altLang="zh-CN" b="1" dirty="0">
                <a:solidFill>
                  <a:srgbClr val="FF0000"/>
                </a:solidFill>
              </a:rPr>
              <a:t>will no longer be limited by the source, but instead by the X-ray detector</a:t>
            </a:r>
            <a:r>
              <a:rPr lang="en-US" altLang="zh-CN" b="1" dirty="0">
                <a:solidFill>
                  <a:srgbClr val="0070C0"/>
                </a:solidFill>
              </a:rPr>
              <a:t>. –from DOE USA</a:t>
            </a:r>
          </a:p>
          <a:p>
            <a:pPr marL="285750" indent="-285750">
              <a:lnSpc>
                <a:spcPct val="150000"/>
              </a:lnSpc>
              <a:buFont typeface="Arial" panose="020B0604020202020204" pitchFamily="34" charset="0"/>
              <a:buChar char="•"/>
            </a:pPr>
            <a:r>
              <a:rPr lang="en-US" altLang="zh-CN" b="1" dirty="0">
                <a:solidFill>
                  <a:srgbClr val="0070C0"/>
                </a:solidFill>
              </a:rPr>
              <a:t>A detector is always compromise, there is no ideal detector for your expectation.</a:t>
            </a:r>
          </a:p>
          <a:p>
            <a:pPr marL="285750" indent="-285750">
              <a:lnSpc>
                <a:spcPct val="150000"/>
              </a:lnSpc>
              <a:buFont typeface="Arial" panose="020B0604020202020204" pitchFamily="34" charset="0"/>
              <a:buChar char="•"/>
            </a:pPr>
            <a:r>
              <a:rPr lang="en-US" altLang="zh-CN" b="1" dirty="0">
                <a:solidFill>
                  <a:srgbClr val="0070C0"/>
                </a:solidFill>
              </a:rPr>
              <a:t>Understanding your detector is part of understanding your science, be aware of the limitation, then you can</a:t>
            </a:r>
          </a:p>
          <a:p>
            <a:pPr>
              <a:lnSpc>
                <a:spcPct val="150000"/>
              </a:lnSpc>
            </a:pPr>
            <a:r>
              <a:rPr lang="en-US" altLang="zh-CN" b="1" dirty="0">
                <a:solidFill>
                  <a:srgbClr val="0070C0"/>
                </a:solidFill>
              </a:rPr>
              <a:t>improve your experiments.</a:t>
            </a:r>
          </a:p>
          <a:p>
            <a:pPr>
              <a:lnSpc>
                <a:spcPct val="150000"/>
              </a:lnSpc>
            </a:pPr>
            <a:endParaRPr lang="en-US" altLang="zh-CN" b="1" dirty="0">
              <a:solidFill>
                <a:srgbClr val="0070C0"/>
              </a:solidFill>
            </a:endParaRPr>
          </a:p>
          <a:p>
            <a:pPr marL="285750" indent="-285750">
              <a:lnSpc>
                <a:spcPct val="150000"/>
              </a:lnSpc>
              <a:buFont typeface="Arial" panose="020B0604020202020204" pitchFamily="34" charset="0"/>
              <a:buChar char="•"/>
            </a:pPr>
            <a:r>
              <a:rPr lang="en-US" altLang="zh-CN" b="1" dirty="0">
                <a:solidFill>
                  <a:srgbClr val="0070C0"/>
                </a:solidFill>
              </a:rPr>
              <a:t>The HEPS project is a</a:t>
            </a:r>
            <a:r>
              <a:rPr lang="zh-CN" altLang="en-US" b="1" dirty="0">
                <a:solidFill>
                  <a:srgbClr val="0070C0"/>
                </a:solidFill>
              </a:rPr>
              <a:t> </a:t>
            </a:r>
            <a:r>
              <a:rPr lang="en-US" altLang="zh-CN" b="1" dirty="0">
                <a:solidFill>
                  <a:srgbClr val="0070C0"/>
                </a:solidFill>
              </a:rPr>
              <a:t>great</a:t>
            </a:r>
            <a:r>
              <a:rPr lang="zh-CN" altLang="en-US" b="1" dirty="0">
                <a:solidFill>
                  <a:srgbClr val="0070C0"/>
                </a:solidFill>
              </a:rPr>
              <a:t> </a:t>
            </a:r>
            <a:r>
              <a:rPr lang="en-US" altLang="zh-CN" b="1" dirty="0">
                <a:solidFill>
                  <a:srgbClr val="0070C0"/>
                </a:solidFill>
              </a:rPr>
              <a:t>challenge, </a:t>
            </a:r>
            <a:r>
              <a:rPr lang="zh-CN" altLang="en-US" b="1" dirty="0">
                <a:solidFill>
                  <a:srgbClr val="0070C0"/>
                </a:solidFill>
              </a:rPr>
              <a:t> </a:t>
            </a:r>
            <a:r>
              <a:rPr lang="en-US" altLang="zh-CN" b="1" dirty="0">
                <a:solidFill>
                  <a:srgbClr val="0070C0"/>
                </a:solidFill>
              </a:rPr>
              <a:t>not only for the accelerator but also for the detectors and optics</a:t>
            </a:r>
          </a:p>
          <a:p>
            <a:pPr marL="285750" indent="-285750">
              <a:lnSpc>
                <a:spcPct val="150000"/>
              </a:lnSpc>
              <a:buFont typeface="Arial" panose="020B0604020202020204" pitchFamily="34" charset="0"/>
              <a:buChar char="•"/>
            </a:pPr>
            <a:r>
              <a:rPr lang="en-US" altLang="zh-CN" b="1" dirty="0">
                <a:solidFill>
                  <a:srgbClr val="0070C0"/>
                </a:solidFill>
              </a:rPr>
              <a:t>Cooperation should be taken around the world to speed up the development of the SR detectors.</a:t>
            </a:r>
          </a:p>
          <a:p>
            <a:pPr marL="285750" indent="-285750">
              <a:lnSpc>
                <a:spcPct val="150000"/>
              </a:lnSpc>
              <a:buFont typeface="Arial" panose="020B0604020202020204" pitchFamily="34" charset="0"/>
              <a:buChar char="•"/>
            </a:pPr>
            <a:r>
              <a:rPr lang="en-US" altLang="zh-CN" b="1" dirty="0">
                <a:solidFill>
                  <a:srgbClr val="0070C0"/>
                </a:solidFill>
              </a:rPr>
              <a:t>We hope the CEPC will promote the development of detectors.</a:t>
            </a:r>
          </a:p>
          <a:p>
            <a:pPr marL="285750" indent="-285750">
              <a:lnSpc>
                <a:spcPct val="150000"/>
              </a:lnSpc>
              <a:buFont typeface="Arial" panose="020B0604020202020204" pitchFamily="34" charset="0"/>
              <a:buChar char="•"/>
            </a:pPr>
            <a:endParaRPr lang="zh-CN" altLang="en-US" b="1" dirty="0">
              <a:solidFill>
                <a:srgbClr val="0070C0"/>
              </a:solidFill>
            </a:endParaRPr>
          </a:p>
        </p:txBody>
      </p:sp>
      <p:sp>
        <p:nvSpPr>
          <p:cNvPr id="2" name="文本框 1">
            <a:extLst>
              <a:ext uri="{FF2B5EF4-FFF2-40B4-BE49-F238E27FC236}">
                <a16:creationId xmlns:a16="http://schemas.microsoft.com/office/drawing/2014/main" id="{EF11DE69-03C3-4A49-80F3-0FE0F4B9B9EB}"/>
              </a:ext>
            </a:extLst>
          </p:cNvPr>
          <p:cNvSpPr txBox="1"/>
          <p:nvPr/>
        </p:nvSpPr>
        <p:spPr>
          <a:xfrm flipH="1">
            <a:off x="2975064" y="5554926"/>
            <a:ext cx="6241869" cy="707886"/>
          </a:xfrm>
          <a:prstGeom prst="rect">
            <a:avLst/>
          </a:prstGeom>
          <a:noFill/>
        </p:spPr>
        <p:txBody>
          <a:bodyPr wrap="square" rtlCol="0">
            <a:spAutoFit/>
          </a:bodyPr>
          <a:lstStyle/>
          <a:p>
            <a:r>
              <a:rPr lang="en-US" altLang="zh-CN" sz="4000" b="1" i="1" dirty="0">
                <a:solidFill>
                  <a:srgbClr val="00B050"/>
                </a:solidFill>
              </a:rPr>
              <a:t>Thanks for your attention!</a:t>
            </a:r>
            <a:endParaRPr lang="zh-CN" altLang="en-US" sz="4000" b="1" i="1" dirty="0">
              <a:solidFill>
                <a:srgbClr val="00B050"/>
              </a:solidFill>
            </a:endParaRPr>
          </a:p>
        </p:txBody>
      </p:sp>
    </p:spTree>
    <p:extLst>
      <p:ext uri="{BB962C8B-B14F-4D97-AF65-F5344CB8AC3E}">
        <p14:creationId xmlns:p14="http://schemas.microsoft.com/office/powerpoint/2010/main" val="42349749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71C474DB-3155-4FE5-A847-DDE4486D3BE3}"/>
              </a:ext>
            </a:extLst>
          </p:cNvPr>
          <p:cNvSpPr/>
          <p:nvPr/>
        </p:nvSpPr>
        <p:spPr>
          <a:xfrm>
            <a:off x="360218" y="453443"/>
            <a:ext cx="10104581" cy="461665"/>
          </a:xfrm>
          <a:prstGeom prst="rect">
            <a:avLst/>
          </a:prstGeom>
        </p:spPr>
        <p:txBody>
          <a:bodyPr wrap="square">
            <a:spAutoFit/>
          </a:bodyPr>
          <a:lstStyle/>
          <a:p>
            <a:r>
              <a:rPr lang="en-US" altLang="zh-CN" sz="2400" b="1" i="0" dirty="0">
                <a:solidFill>
                  <a:srgbClr val="C00000"/>
                </a:solidFill>
                <a:effectLst/>
                <a:latin typeface="Arial" panose="020B0604020202020204" pitchFamily="34" charset="0"/>
              </a:rPr>
              <a:t>Current status of synchrotron radiation devices in mainland China</a:t>
            </a:r>
            <a:endParaRPr lang="zh-CN" altLang="en-US" sz="2400" b="1" dirty="0">
              <a:solidFill>
                <a:srgbClr val="C00000"/>
              </a:solidFill>
            </a:endParaRPr>
          </a:p>
        </p:txBody>
      </p:sp>
      <p:pic>
        <p:nvPicPr>
          <p:cNvPr id="9" name="Picture 4" descr="封三 BEPC Final">
            <a:extLst>
              <a:ext uri="{FF2B5EF4-FFF2-40B4-BE49-F238E27FC236}">
                <a16:creationId xmlns:a16="http://schemas.microsoft.com/office/drawing/2014/main" id="{6BB310A5-4385-44B3-965F-B9801A71C797}"/>
              </a:ext>
            </a:extLst>
          </p:cNvPr>
          <p:cNvPicPr>
            <a:picLocks noChangeAspect="1" noChangeArrowheads="1"/>
          </p:cNvPicPr>
          <p:nvPr/>
        </p:nvPicPr>
        <p:blipFill>
          <a:blip r:embed="rId3" cstate="print"/>
          <a:srcRect t="38309" b="1546"/>
          <a:stretch>
            <a:fillRect/>
          </a:stretch>
        </p:blipFill>
        <p:spPr bwMode="auto">
          <a:xfrm>
            <a:off x="838200" y="1784350"/>
            <a:ext cx="2832100" cy="1865313"/>
          </a:xfrm>
          <a:prstGeom prst="rect">
            <a:avLst/>
          </a:prstGeom>
          <a:noFill/>
          <a:ln w="9525">
            <a:noFill/>
            <a:miter lim="800000"/>
            <a:headEnd/>
            <a:tailEnd/>
          </a:ln>
        </p:spPr>
      </p:pic>
      <p:pic>
        <p:nvPicPr>
          <p:cNvPr id="10" name="Picture 20">
            <a:extLst>
              <a:ext uri="{FF2B5EF4-FFF2-40B4-BE49-F238E27FC236}">
                <a16:creationId xmlns:a16="http://schemas.microsoft.com/office/drawing/2014/main" id="{42C50D3D-F02D-44FA-872D-47D48B7C84BF}"/>
              </a:ext>
            </a:extLst>
          </p:cNvPr>
          <p:cNvPicPr>
            <a:picLocks noChangeAspect="1" noChangeArrowheads="1"/>
          </p:cNvPicPr>
          <p:nvPr/>
        </p:nvPicPr>
        <p:blipFill>
          <a:blip r:embed="rId4" cstate="print"/>
          <a:srcRect/>
          <a:stretch>
            <a:fillRect/>
          </a:stretch>
        </p:blipFill>
        <p:spPr bwMode="auto">
          <a:xfrm>
            <a:off x="838200" y="4448175"/>
            <a:ext cx="2832100" cy="2247900"/>
          </a:xfrm>
          <a:prstGeom prst="rect">
            <a:avLst/>
          </a:prstGeom>
          <a:noFill/>
          <a:ln w="9525">
            <a:noFill/>
            <a:miter lim="800000"/>
            <a:headEnd/>
            <a:tailEnd/>
          </a:ln>
        </p:spPr>
      </p:pic>
      <p:pic>
        <p:nvPicPr>
          <p:cNvPr id="11" name="Picture 3" descr="200707_09_3-SSRF">
            <a:extLst>
              <a:ext uri="{FF2B5EF4-FFF2-40B4-BE49-F238E27FC236}">
                <a16:creationId xmlns:a16="http://schemas.microsoft.com/office/drawing/2014/main" id="{2DCC4804-B0FC-486F-B09F-ADB86492C535}"/>
              </a:ext>
            </a:extLst>
          </p:cNvPr>
          <p:cNvPicPr>
            <a:picLocks noChangeAspect="1" noChangeArrowheads="1"/>
          </p:cNvPicPr>
          <p:nvPr/>
        </p:nvPicPr>
        <p:blipFill>
          <a:blip r:embed="rId5" cstate="print"/>
          <a:srcRect/>
          <a:stretch>
            <a:fillRect/>
          </a:stretch>
        </p:blipFill>
        <p:spPr bwMode="auto">
          <a:xfrm>
            <a:off x="7580313" y="1724025"/>
            <a:ext cx="3171825" cy="2119313"/>
          </a:xfrm>
          <a:prstGeom prst="rect">
            <a:avLst/>
          </a:prstGeom>
          <a:noFill/>
          <a:ln w="9525">
            <a:noFill/>
            <a:miter lim="800000"/>
            <a:headEnd/>
            <a:tailEnd/>
          </a:ln>
        </p:spPr>
      </p:pic>
      <p:pic>
        <p:nvPicPr>
          <p:cNvPr id="12" name="Picture 2" descr="Xian16">
            <a:extLst>
              <a:ext uri="{FF2B5EF4-FFF2-40B4-BE49-F238E27FC236}">
                <a16:creationId xmlns:a16="http://schemas.microsoft.com/office/drawing/2014/main" id="{E50A7E01-7FC6-4E38-A1F1-7F045761F834}"/>
              </a:ext>
            </a:extLst>
          </p:cNvPr>
          <p:cNvPicPr>
            <a:picLocks noChangeAspect="1" noChangeArrowheads="1"/>
          </p:cNvPicPr>
          <p:nvPr/>
        </p:nvPicPr>
        <p:blipFill>
          <a:blip r:embed="rId6" cstate="print"/>
          <a:srcRect/>
          <a:stretch>
            <a:fillRect/>
          </a:stretch>
        </p:blipFill>
        <p:spPr bwMode="auto">
          <a:xfrm>
            <a:off x="3937000" y="1295400"/>
            <a:ext cx="3605213" cy="2928938"/>
          </a:xfrm>
          <a:prstGeom prst="rect">
            <a:avLst/>
          </a:prstGeom>
          <a:noFill/>
          <a:ln w="9525">
            <a:noFill/>
            <a:miter lim="800000"/>
            <a:headEnd/>
            <a:tailEnd/>
          </a:ln>
        </p:spPr>
      </p:pic>
      <p:sp>
        <p:nvSpPr>
          <p:cNvPr id="13" name="Oval 5">
            <a:extLst>
              <a:ext uri="{FF2B5EF4-FFF2-40B4-BE49-F238E27FC236}">
                <a16:creationId xmlns:a16="http://schemas.microsoft.com/office/drawing/2014/main" id="{555EA5A1-2587-48B9-A1BC-EE4680B2A39A}"/>
              </a:ext>
            </a:extLst>
          </p:cNvPr>
          <p:cNvSpPr>
            <a:spLocks noChangeArrowheads="1"/>
          </p:cNvSpPr>
          <p:nvPr/>
        </p:nvSpPr>
        <p:spPr bwMode="auto">
          <a:xfrm>
            <a:off x="6294438" y="2295525"/>
            <a:ext cx="144462" cy="144463"/>
          </a:xfrm>
          <a:prstGeom prst="ellipse">
            <a:avLst/>
          </a:prstGeom>
          <a:solidFill>
            <a:srgbClr val="66FF33"/>
          </a:solidFill>
          <a:ln w="12700" cap="sq">
            <a:solidFill>
              <a:schemeClr val="tx1"/>
            </a:solidFill>
            <a:round/>
            <a:headEnd type="none" w="sm" len="sm"/>
            <a:tailEnd type="none" w="sm" len="sm"/>
          </a:ln>
        </p:spPr>
        <p:txBody>
          <a:bodyPr wrap="none" anchor="ctr"/>
          <a:lstStyle/>
          <a:p>
            <a:endParaRPr lang="zh-CN" altLang="en-US"/>
          </a:p>
        </p:txBody>
      </p:sp>
      <p:sp>
        <p:nvSpPr>
          <p:cNvPr id="14" name="Oval 5">
            <a:extLst>
              <a:ext uri="{FF2B5EF4-FFF2-40B4-BE49-F238E27FC236}">
                <a16:creationId xmlns:a16="http://schemas.microsoft.com/office/drawing/2014/main" id="{786B468F-FB46-43C6-99D8-4FC40E37D25F}"/>
              </a:ext>
            </a:extLst>
          </p:cNvPr>
          <p:cNvSpPr>
            <a:spLocks noChangeArrowheads="1"/>
          </p:cNvSpPr>
          <p:nvPr/>
        </p:nvSpPr>
        <p:spPr bwMode="auto">
          <a:xfrm>
            <a:off x="6364288" y="3009900"/>
            <a:ext cx="144462" cy="144463"/>
          </a:xfrm>
          <a:prstGeom prst="ellipse">
            <a:avLst/>
          </a:prstGeom>
          <a:solidFill>
            <a:srgbClr val="66FF33"/>
          </a:solidFill>
          <a:ln w="12700" cap="sq">
            <a:solidFill>
              <a:schemeClr val="tx1"/>
            </a:solidFill>
            <a:round/>
            <a:headEnd type="none" w="sm" len="sm"/>
            <a:tailEnd type="none" w="sm" len="sm"/>
          </a:ln>
        </p:spPr>
        <p:txBody>
          <a:bodyPr wrap="none" anchor="ctr"/>
          <a:lstStyle/>
          <a:p>
            <a:endParaRPr lang="zh-CN" altLang="en-US"/>
          </a:p>
        </p:txBody>
      </p:sp>
      <p:sp>
        <p:nvSpPr>
          <p:cNvPr id="15" name="Oval 5">
            <a:extLst>
              <a:ext uri="{FF2B5EF4-FFF2-40B4-BE49-F238E27FC236}">
                <a16:creationId xmlns:a16="http://schemas.microsoft.com/office/drawing/2014/main" id="{95ED347F-91F1-45ED-A7C8-CFC618077663}"/>
              </a:ext>
            </a:extLst>
          </p:cNvPr>
          <p:cNvSpPr>
            <a:spLocks noChangeArrowheads="1"/>
          </p:cNvSpPr>
          <p:nvPr/>
        </p:nvSpPr>
        <p:spPr bwMode="auto">
          <a:xfrm>
            <a:off x="6723063" y="3151188"/>
            <a:ext cx="144462" cy="144462"/>
          </a:xfrm>
          <a:prstGeom prst="ellipse">
            <a:avLst/>
          </a:prstGeom>
          <a:solidFill>
            <a:srgbClr val="66FF33"/>
          </a:solidFill>
          <a:ln w="12700" cap="sq">
            <a:solidFill>
              <a:schemeClr val="tx1"/>
            </a:solidFill>
            <a:round/>
            <a:headEnd type="none" w="sm" len="sm"/>
            <a:tailEnd type="none" w="sm" len="sm"/>
          </a:ln>
        </p:spPr>
        <p:txBody>
          <a:bodyPr wrap="none" anchor="ctr"/>
          <a:lstStyle/>
          <a:p>
            <a:endParaRPr lang="zh-CN" altLang="en-US"/>
          </a:p>
        </p:txBody>
      </p:sp>
      <p:sp>
        <p:nvSpPr>
          <p:cNvPr id="16" name="Oval 5">
            <a:extLst>
              <a:ext uri="{FF2B5EF4-FFF2-40B4-BE49-F238E27FC236}">
                <a16:creationId xmlns:a16="http://schemas.microsoft.com/office/drawing/2014/main" id="{2748A016-8B0F-4894-B0D6-6DCEA92BC00C}"/>
              </a:ext>
            </a:extLst>
          </p:cNvPr>
          <p:cNvSpPr>
            <a:spLocks noChangeArrowheads="1"/>
          </p:cNvSpPr>
          <p:nvPr/>
        </p:nvSpPr>
        <p:spPr bwMode="auto">
          <a:xfrm>
            <a:off x="6738938" y="3592513"/>
            <a:ext cx="144462" cy="144462"/>
          </a:xfrm>
          <a:prstGeom prst="ellipse">
            <a:avLst/>
          </a:prstGeom>
          <a:solidFill>
            <a:srgbClr val="66FF33"/>
          </a:solidFill>
          <a:ln w="12700" cap="sq">
            <a:solidFill>
              <a:schemeClr val="tx1"/>
            </a:solidFill>
            <a:round/>
            <a:headEnd type="none" w="sm" len="sm"/>
            <a:tailEnd type="none" w="sm" len="sm"/>
          </a:ln>
        </p:spPr>
        <p:txBody>
          <a:bodyPr wrap="none" anchor="ctr"/>
          <a:lstStyle/>
          <a:p>
            <a:endParaRPr lang="zh-CN" altLang="en-US"/>
          </a:p>
        </p:txBody>
      </p:sp>
      <p:sp>
        <p:nvSpPr>
          <p:cNvPr id="17" name="文本框 16">
            <a:extLst>
              <a:ext uri="{FF2B5EF4-FFF2-40B4-BE49-F238E27FC236}">
                <a16:creationId xmlns:a16="http://schemas.microsoft.com/office/drawing/2014/main" id="{6F4FEBDC-6B7A-490A-AA08-DAEEC4E8F081}"/>
              </a:ext>
            </a:extLst>
          </p:cNvPr>
          <p:cNvSpPr txBox="1"/>
          <p:nvPr/>
        </p:nvSpPr>
        <p:spPr>
          <a:xfrm>
            <a:off x="1365971" y="1148093"/>
            <a:ext cx="2063385" cy="707886"/>
          </a:xfrm>
          <a:prstGeom prst="rect">
            <a:avLst/>
          </a:prstGeom>
          <a:noFill/>
        </p:spPr>
        <p:txBody>
          <a:bodyPr wrap="none" rtlCol="0">
            <a:spAutoFit/>
          </a:bodyPr>
          <a:lstStyle/>
          <a:p>
            <a:r>
              <a:rPr lang="en-US" altLang="zh-CN" sz="2000" b="1" dirty="0">
                <a:solidFill>
                  <a:schemeClr val="accent1"/>
                </a:solidFill>
              </a:rPr>
              <a:t>Beijing SR-BSRF</a:t>
            </a:r>
          </a:p>
          <a:p>
            <a:r>
              <a:rPr lang="en-US" altLang="zh-CN" sz="2000" b="1" dirty="0">
                <a:solidFill>
                  <a:schemeClr val="accent1"/>
                </a:solidFill>
              </a:rPr>
              <a:t>Medium Energy</a:t>
            </a:r>
            <a:endParaRPr lang="zh-CN" altLang="en-US" sz="2000" b="1" dirty="0">
              <a:solidFill>
                <a:schemeClr val="accent1"/>
              </a:solidFill>
            </a:endParaRPr>
          </a:p>
        </p:txBody>
      </p:sp>
      <p:sp>
        <p:nvSpPr>
          <p:cNvPr id="18" name="文本框 17">
            <a:extLst>
              <a:ext uri="{FF2B5EF4-FFF2-40B4-BE49-F238E27FC236}">
                <a16:creationId xmlns:a16="http://schemas.microsoft.com/office/drawing/2014/main" id="{1CEBC305-646A-4806-8F3D-508C6101CEDD}"/>
              </a:ext>
            </a:extLst>
          </p:cNvPr>
          <p:cNvSpPr txBox="1"/>
          <p:nvPr/>
        </p:nvSpPr>
        <p:spPr>
          <a:xfrm>
            <a:off x="1222557" y="3740289"/>
            <a:ext cx="1795684" cy="707886"/>
          </a:xfrm>
          <a:prstGeom prst="rect">
            <a:avLst/>
          </a:prstGeom>
          <a:noFill/>
        </p:spPr>
        <p:txBody>
          <a:bodyPr wrap="none" rtlCol="0">
            <a:spAutoFit/>
          </a:bodyPr>
          <a:lstStyle/>
          <a:p>
            <a:r>
              <a:rPr lang="en-US" altLang="zh-CN" sz="2000" b="1" dirty="0">
                <a:solidFill>
                  <a:schemeClr val="accent1"/>
                </a:solidFill>
              </a:rPr>
              <a:t>Hefei SR-HLS</a:t>
            </a:r>
          </a:p>
          <a:p>
            <a:r>
              <a:rPr lang="en-US" altLang="zh-CN" sz="2000" b="1" dirty="0">
                <a:solidFill>
                  <a:schemeClr val="accent1"/>
                </a:solidFill>
              </a:rPr>
              <a:t>Low Energy</a:t>
            </a:r>
            <a:endParaRPr lang="zh-CN" altLang="en-US" sz="2000" b="1" dirty="0">
              <a:solidFill>
                <a:schemeClr val="accent1"/>
              </a:solidFill>
            </a:endParaRPr>
          </a:p>
        </p:txBody>
      </p:sp>
      <p:sp>
        <p:nvSpPr>
          <p:cNvPr id="19" name="文本框 18">
            <a:extLst>
              <a:ext uri="{FF2B5EF4-FFF2-40B4-BE49-F238E27FC236}">
                <a16:creationId xmlns:a16="http://schemas.microsoft.com/office/drawing/2014/main" id="{5109D6A7-D327-42BE-BEA9-56A36AA4DD61}"/>
              </a:ext>
            </a:extLst>
          </p:cNvPr>
          <p:cNvSpPr txBox="1"/>
          <p:nvPr/>
        </p:nvSpPr>
        <p:spPr>
          <a:xfrm>
            <a:off x="8049857" y="1046487"/>
            <a:ext cx="2327881" cy="707886"/>
          </a:xfrm>
          <a:prstGeom prst="rect">
            <a:avLst/>
          </a:prstGeom>
          <a:noFill/>
        </p:spPr>
        <p:txBody>
          <a:bodyPr wrap="none" rtlCol="0">
            <a:spAutoFit/>
          </a:bodyPr>
          <a:lstStyle/>
          <a:p>
            <a:r>
              <a:rPr lang="en-US" altLang="zh-CN" sz="2000" b="1" dirty="0">
                <a:solidFill>
                  <a:schemeClr val="accent1"/>
                </a:solidFill>
              </a:rPr>
              <a:t>Shanghai SR-SSRF</a:t>
            </a:r>
          </a:p>
          <a:p>
            <a:r>
              <a:rPr lang="en-US" altLang="zh-CN" sz="2000" b="1" dirty="0">
                <a:solidFill>
                  <a:schemeClr val="accent1"/>
                </a:solidFill>
              </a:rPr>
              <a:t>Medium Energy</a:t>
            </a:r>
            <a:endParaRPr lang="zh-CN" altLang="en-US" sz="2000" b="1" dirty="0">
              <a:solidFill>
                <a:schemeClr val="accent1"/>
              </a:solidFill>
            </a:endParaRPr>
          </a:p>
        </p:txBody>
      </p:sp>
      <p:sp>
        <p:nvSpPr>
          <p:cNvPr id="20" name="文本框 16">
            <a:extLst>
              <a:ext uri="{FF2B5EF4-FFF2-40B4-BE49-F238E27FC236}">
                <a16:creationId xmlns:a16="http://schemas.microsoft.com/office/drawing/2014/main" id="{6F4FEBDC-6B7A-490A-AA08-DAEEC4E8F081}"/>
              </a:ext>
            </a:extLst>
          </p:cNvPr>
          <p:cNvSpPr txBox="1"/>
          <p:nvPr/>
        </p:nvSpPr>
        <p:spPr>
          <a:xfrm>
            <a:off x="4427788" y="5037406"/>
            <a:ext cx="7585731" cy="1323439"/>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2000" b="1" dirty="0">
                <a:solidFill>
                  <a:schemeClr val="accent1"/>
                </a:solidFill>
              </a:rPr>
              <a:t>Beijing SR-BSRF: First Generation</a:t>
            </a:r>
          </a:p>
          <a:p>
            <a:r>
              <a:rPr lang="en-US" altLang="zh-CN" sz="2000" b="1" dirty="0">
                <a:solidFill>
                  <a:schemeClr val="accent1"/>
                </a:solidFill>
              </a:rPr>
              <a:t>Hefei SR-HLS: Second Generation</a:t>
            </a:r>
          </a:p>
          <a:p>
            <a:r>
              <a:rPr lang="en-US" altLang="zh-CN" sz="2000" b="1" dirty="0">
                <a:solidFill>
                  <a:schemeClr val="accent1"/>
                </a:solidFill>
              </a:rPr>
              <a:t>Shanghai SR-SSRF: Third Generation, started operation in 2009 </a:t>
            </a:r>
          </a:p>
          <a:p>
            <a:endParaRPr lang="zh-CN" altLang="en-US" sz="2000" b="1" dirty="0">
              <a:solidFill>
                <a:schemeClr val="accent1"/>
              </a:solidFill>
            </a:endParaRPr>
          </a:p>
        </p:txBody>
      </p:sp>
      <p:cxnSp>
        <p:nvCxnSpPr>
          <p:cNvPr id="22" name="直接箭头连接符 21">
            <a:extLst>
              <a:ext uri="{FF2B5EF4-FFF2-40B4-BE49-F238E27FC236}">
                <a16:creationId xmlns:a16="http://schemas.microsoft.com/office/drawing/2014/main" id="{9562C13A-24C9-4016-97A1-5725820DFAE7}"/>
              </a:ext>
            </a:extLst>
          </p:cNvPr>
          <p:cNvCxnSpPr>
            <a:stCxn id="17" idx="3"/>
          </p:cNvCxnSpPr>
          <p:nvPr/>
        </p:nvCxnSpPr>
        <p:spPr>
          <a:xfrm>
            <a:off x="3429356" y="1502036"/>
            <a:ext cx="2865082" cy="86572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直接箭头连接符 22">
            <a:extLst>
              <a:ext uri="{FF2B5EF4-FFF2-40B4-BE49-F238E27FC236}">
                <a16:creationId xmlns:a16="http://schemas.microsoft.com/office/drawing/2014/main" id="{084F7DCD-2AFA-4CD3-9DA1-9949F921387D}"/>
              </a:ext>
            </a:extLst>
          </p:cNvPr>
          <p:cNvCxnSpPr>
            <a:cxnSpLocks/>
            <a:stCxn id="18" idx="3"/>
            <a:endCxn id="14" idx="3"/>
          </p:cNvCxnSpPr>
          <p:nvPr/>
        </p:nvCxnSpPr>
        <p:spPr>
          <a:xfrm flipV="1">
            <a:off x="3018241" y="3133207"/>
            <a:ext cx="3367203" cy="96102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直接箭头连接符 25">
            <a:extLst>
              <a:ext uri="{FF2B5EF4-FFF2-40B4-BE49-F238E27FC236}">
                <a16:creationId xmlns:a16="http://schemas.microsoft.com/office/drawing/2014/main" id="{46C05A33-CD76-4BEE-A4F5-DB61D38600B6}"/>
              </a:ext>
            </a:extLst>
          </p:cNvPr>
          <p:cNvCxnSpPr>
            <a:cxnSpLocks/>
            <a:stCxn id="19" idx="1"/>
            <a:endCxn id="15" idx="7"/>
          </p:cNvCxnSpPr>
          <p:nvPr/>
        </p:nvCxnSpPr>
        <p:spPr>
          <a:xfrm flipH="1">
            <a:off x="6846369" y="1400430"/>
            <a:ext cx="1203488" cy="177191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571220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0228882C-5830-4D94-9056-6A8E5FAA7E97}"/>
              </a:ext>
            </a:extLst>
          </p:cNvPr>
          <p:cNvSpPr/>
          <p:nvPr/>
        </p:nvSpPr>
        <p:spPr>
          <a:xfrm>
            <a:off x="360218" y="309009"/>
            <a:ext cx="10104581" cy="830997"/>
          </a:xfrm>
          <a:prstGeom prst="rect">
            <a:avLst/>
          </a:prstGeom>
        </p:spPr>
        <p:txBody>
          <a:bodyPr wrap="square">
            <a:spAutoFit/>
          </a:bodyPr>
          <a:lstStyle/>
          <a:p>
            <a:r>
              <a:rPr lang="en-US" altLang="zh-CN" sz="2400" b="1" i="0" dirty="0">
                <a:solidFill>
                  <a:srgbClr val="C00000"/>
                </a:solidFill>
                <a:effectLst/>
                <a:latin typeface="Arial" panose="020B0604020202020204" pitchFamily="34" charset="0"/>
              </a:rPr>
              <a:t>New Generation synchrotron radiation in China:</a:t>
            </a:r>
          </a:p>
          <a:p>
            <a:r>
              <a:rPr lang="en-US" altLang="zh-CN" sz="2400" b="1" i="0" dirty="0">
                <a:solidFill>
                  <a:srgbClr val="C00000"/>
                </a:solidFill>
                <a:effectLst/>
                <a:latin typeface="Arial" panose="020B0604020202020204" pitchFamily="34" charset="0"/>
              </a:rPr>
              <a:t> High Energy Photon Source(HEPS)</a:t>
            </a:r>
            <a:endParaRPr lang="zh-CN" altLang="en-US" sz="2400" b="1" dirty="0">
              <a:solidFill>
                <a:srgbClr val="C00000"/>
              </a:solidFill>
            </a:endParaRPr>
          </a:p>
        </p:txBody>
      </p:sp>
      <p:sp>
        <p:nvSpPr>
          <p:cNvPr id="9" name="文本框 8">
            <a:extLst>
              <a:ext uri="{FF2B5EF4-FFF2-40B4-BE49-F238E27FC236}">
                <a16:creationId xmlns:a16="http://schemas.microsoft.com/office/drawing/2014/main" id="{FEC2BEA9-8189-410B-AA66-9E62551F22D3}"/>
              </a:ext>
            </a:extLst>
          </p:cNvPr>
          <p:cNvSpPr txBox="1"/>
          <p:nvPr/>
        </p:nvSpPr>
        <p:spPr>
          <a:xfrm>
            <a:off x="526472" y="1170982"/>
            <a:ext cx="6293711" cy="646331"/>
          </a:xfrm>
          <a:prstGeom prst="rect">
            <a:avLst/>
          </a:prstGeom>
          <a:noFill/>
        </p:spPr>
        <p:txBody>
          <a:bodyPr wrap="none" rtlCol="0">
            <a:spAutoFit/>
          </a:bodyPr>
          <a:lstStyle/>
          <a:p>
            <a:r>
              <a:rPr lang="en-US" altLang="zh-CN" b="1" dirty="0"/>
              <a:t>Will be started construction in this year (may be on June );</a:t>
            </a:r>
          </a:p>
          <a:p>
            <a:r>
              <a:rPr lang="en-US" altLang="zh-CN" b="1" dirty="0"/>
              <a:t>The construction time for this project is about 6.5 years.</a:t>
            </a:r>
            <a:endParaRPr lang="zh-CN" altLang="en-US" b="1" dirty="0"/>
          </a:p>
        </p:txBody>
      </p:sp>
      <p:sp>
        <p:nvSpPr>
          <p:cNvPr id="10" name="箭头: 右 9">
            <a:extLst>
              <a:ext uri="{FF2B5EF4-FFF2-40B4-BE49-F238E27FC236}">
                <a16:creationId xmlns:a16="http://schemas.microsoft.com/office/drawing/2014/main" id="{43B7BB01-69E1-4946-83FB-BEA682437A48}"/>
              </a:ext>
            </a:extLst>
          </p:cNvPr>
          <p:cNvSpPr/>
          <p:nvPr/>
        </p:nvSpPr>
        <p:spPr>
          <a:xfrm>
            <a:off x="4603296" y="3499113"/>
            <a:ext cx="960582" cy="83099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 name="图片 10">
            <a:extLst>
              <a:ext uri="{FF2B5EF4-FFF2-40B4-BE49-F238E27FC236}">
                <a16:creationId xmlns:a16="http://schemas.microsoft.com/office/drawing/2014/main" id="{E3E6304C-C15B-49DB-9B4B-AE1E07FA0242}"/>
              </a:ext>
            </a:extLst>
          </p:cNvPr>
          <p:cNvPicPr>
            <a:picLocks noChangeAspect="1"/>
          </p:cNvPicPr>
          <p:nvPr/>
        </p:nvPicPr>
        <p:blipFill>
          <a:blip r:embed="rId3"/>
          <a:stretch>
            <a:fillRect/>
          </a:stretch>
        </p:blipFill>
        <p:spPr>
          <a:xfrm>
            <a:off x="480988" y="2067627"/>
            <a:ext cx="3951435" cy="4346180"/>
          </a:xfrm>
          <a:prstGeom prst="rect">
            <a:avLst/>
          </a:prstGeom>
        </p:spPr>
      </p:pic>
      <p:sp>
        <p:nvSpPr>
          <p:cNvPr id="16" name="文本框 15">
            <a:extLst>
              <a:ext uri="{FF2B5EF4-FFF2-40B4-BE49-F238E27FC236}">
                <a16:creationId xmlns:a16="http://schemas.microsoft.com/office/drawing/2014/main" id="{80B011BE-38BA-4FE7-9931-2046AC8C6752}"/>
              </a:ext>
            </a:extLst>
          </p:cNvPr>
          <p:cNvSpPr txBox="1"/>
          <p:nvPr/>
        </p:nvSpPr>
        <p:spPr>
          <a:xfrm>
            <a:off x="5734751" y="2760449"/>
            <a:ext cx="5910592" cy="2308324"/>
          </a:xfrm>
          <a:prstGeom prst="rect">
            <a:avLst/>
          </a:prstGeom>
          <a:noFill/>
        </p:spPr>
        <p:txBody>
          <a:bodyPr wrap="none" rtlCol="0">
            <a:spAutoFit/>
          </a:bodyPr>
          <a:lstStyle/>
          <a:p>
            <a:r>
              <a:rPr lang="en-US" altLang="zh-CN" b="1" dirty="0">
                <a:solidFill>
                  <a:srgbClr val="0070C0"/>
                </a:solidFill>
                <a:latin typeface="Arial" panose="020B0604020202020204" pitchFamily="34" charset="0"/>
              </a:rPr>
              <a:t>HEPS will be the brightest SR X-ray source in the </a:t>
            </a:r>
          </a:p>
          <a:p>
            <a:r>
              <a:rPr lang="en-US" altLang="zh-CN" b="1" dirty="0">
                <a:solidFill>
                  <a:srgbClr val="0070C0"/>
                </a:solidFill>
                <a:latin typeface="Arial" panose="020B0604020202020204" pitchFamily="34" charset="0"/>
              </a:rPr>
              <a:t>World when it is completed</a:t>
            </a:r>
          </a:p>
          <a:p>
            <a:pPr marL="285750" indent="-285750">
              <a:buFont typeface="Arial" panose="020B0604020202020204" pitchFamily="34" charset="0"/>
              <a:buChar char="•"/>
            </a:pPr>
            <a:endParaRPr lang="en-US" altLang="zh-CN" b="1" dirty="0">
              <a:solidFill>
                <a:srgbClr val="0070C0"/>
              </a:solidFill>
              <a:latin typeface="Arial" panose="020B0604020202020204" pitchFamily="34" charset="0"/>
            </a:endParaRPr>
          </a:p>
          <a:p>
            <a:pPr marL="285750" indent="-285750">
              <a:buFont typeface="Arial" panose="020B0604020202020204" pitchFamily="34" charset="0"/>
              <a:buChar char="•"/>
            </a:pPr>
            <a:r>
              <a:rPr lang="en-US" altLang="zh-CN" b="1" dirty="0">
                <a:solidFill>
                  <a:srgbClr val="0070C0"/>
                </a:solidFill>
                <a:latin typeface="Arial" panose="020B0604020202020204" pitchFamily="34" charset="0"/>
              </a:rPr>
              <a:t>Low emittance and high brightness (&gt;10</a:t>
            </a:r>
            <a:r>
              <a:rPr lang="en-US" altLang="zh-CN" b="1" baseline="30000" dirty="0">
                <a:solidFill>
                  <a:srgbClr val="0070C0"/>
                </a:solidFill>
                <a:latin typeface="Arial" panose="020B0604020202020204" pitchFamily="34" charset="0"/>
              </a:rPr>
              <a:t>22</a:t>
            </a:r>
            <a:r>
              <a:rPr lang="en-US" altLang="zh-CN" b="1" dirty="0">
                <a:solidFill>
                  <a:srgbClr val="0070C0"/>
                </a:solidFill>
                <a:latin typeface="Arial" panose="020B0604020202020204" pitchFamily="34" charset="0"/>
              </a:rPr>
              <a:t>)</a:t>
            </a:r>
          </a:p>
          <a:p>
            <a:pPr marL="285750" indent="-285750">
              <a:buFont typeface="Arial" panose="020B0604020202020204" pitchFamily="34" charset="0"/>
              <a:buChar char="•"/>
            </a:pPr>
            <a:r>
              <a:rPr lang="en-US" altLang="zh-CN" b="1" dirty="0">
                <a:solidFill>
                  <a:srgbClr val="0070C0"/>
                </a:solidFill>
                <a:latin typeface="Arial" panose="020B0604020202020204" pitchFamily="34" charset="0"/>
              </a:rPr>
              <a:t>High photon energy ~300keV</a:t>
            </a:r>
          </a:p>
          <a:p>
            <a:pPr marL="285750" indent="-285750">
              <a:buFont typeface="Arial" panose="020B0604020202020204" pitchFamily="34" charset="0"/>
              <a:buChar char="•"/>
            </a:pPr>
            <a:r>
              <a:rPr lang="en-US" altLang="zh-CN" b="1" dirty="0">
                <a:solidFill>
                  <a:srgbClr val="0070C0"/>
                </a:solidFill>
                <a:latin typeface="Arial" panose="020B0604020202020204" pitchFamily="34" charset="0"/>
              </a:rPr>
              <a:t>14 beamlines to be constructed, with the capacity</a:t>
            </a:r>
          </a:p>
          <a:p>
            <a:r>
              <a:rPr lang="en-US" altLang="zh-CN" b="1" dirty="0">
                <a:solidFill>
                  <a:srgbClr val="0070C0"/>
                </a:solidFill>
                <a:latin typeface="Arial" panose="020B0604020202020204" pitchFamily="34" charset="0"/>
              </a:rPr>
              <a:t>90 beamlines in total</a:t>
            </a:r>
          </a:p>
          <a:p>
            <a:endParaRPr lang="zh-CN" altLang="en-US" dirty="0">
              <a:solidFill>
                <a:srgbClr val="0070C0"/>
              </a:solidFill>
            </a:endParaRPr>
          </a:p>
        </p:txBody>
      </p:sp>
    </p:spTree>
    <p:extLst>
      <p:ext uri="{BB962C8B-B14F-4D97-AF65-F5344CB8AC3E}">
        <p14:creationId xmlns:p14="http://schemas.microsoft.com/office/powerpoint/2010/main" val="37753838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A5CB9FC-D109-4345-8871-658A0B06E534}"/>
              </a:ext>
            </a:extLst>
          </p:cNvPr>
          <p:cNvSpPr>
            <a:spLocks noGrp="1"/>
          </p:cNvSpPr>
          <p:nvPr>
            <p:ph type="title"/>
          </p:nvPr>
        </p:nvSpPr>
        <p:spPr/>
        <p:txBody>
          <a:bodyPr/>
          <a:lstStyle/>
          <a:p>
            <a:endParaRPr lang="zh-CN" altLang="en-US"/>
          </a:p>
        </p:txBody>
      </p:sp>
      <p:sp>
        <p:nvSpPr>
          <p:cNvPr id="3" name="内容占位符 2">
            <a:extLst>
              <a:ext uri="{FF2B5EF4-FFF2-40B4-BE49-F238E27FC236}">
                <a16:creationId xmlns:a16="http://schemas.microsoft.com/office/drawing/2014/main" id="{2CA1A363-FED1-43B7-9367-F0EF50AAA15C}"/>
              </a:ext>
            </a:extLst>
          </p:cNvPr>
          <p:cNvSpPr>
            <a:spLocks noGrp="1"/>
          </p:cNvSpPr>
          <p:nvPr>
            <p:ph idx="1"/>
          </p:nvPr>
        </p:nvSpPr>
        <p:spPr/>
        <p:txBody>
          <a:bodyPr/>
          <a:lstStyle/>
          <a:p>
            <a:endParaRPr lang="zh-CN" altLang="en-US"/>
          </a:p>
        </p:txBody>
      </p:sp>
      <p:pic>
        <p:nvPicPr>
          <p:cNvPr id="4" name="图片 3">
            <a:extLst>
              <a:ext uri="{FF2B5EF4-FFF2-40B4-BE49-F238E27FC236}">
                <a16:creationId xmlns:a16="http://schemas.microsoft.com/office/drawing/2014/main" id="{2E7BB7E6-39D3-4D04-9A3D-570E104FE14F}"/>
              </a:ext>
            </a:extLst>
          </p:cNvPr>
          <p:cNvPicPr>
            <a:picLocks noChangeAspect="1"/>
          </p:cNvPicPr>
          <p:nvPr/>
        </p:nvPicPr>
        <p:blipFill>
          <a:blip r:embed="rId2"/>
          <a:stretch>
            <a:fillRect/>
          </a:stretch>
        </p:blipFill>
        <p:spPr>
          <a:xfrm>
            <a:off x="465959" y="610416"/>
            <a:ext cx="11726041" cy="5128532"/>
          </a:xfrm>
          <a:prstGeom prst="rect">
            <a:avLst/>
          </a:prstGeom>
        </p:spPr>
      </p:pic>
    </p:spTree>
    <p:extLst>
      <p:ext uri="{BB962C8B-B14F-4D97-AF65-F5344CB8AC3E}">
        <p14:creationId xmlns:p14="http://schemas.microsoft.com/office/powerpoint/2010/main" val="21139284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内容占位符 4">
            <a:extLst>
              <a:ext uri="{FF2B5EF4-FFF2-40B4-BE49-F238E27FC236}">
                <a16:creationId xmlns:a16="http://schemas.microsoft.com/office/drawing/2014/main" id="{33BB5BAE-2DB6-4717-A9A8-ACEF3B380A6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64626" y="45183"/>
            <a:ext cx="7077363" cy="3383816"/>
          </a:xfrm>
        </p:spPr>
      </p:pic>
      <p:pic>
        <p:nvPicPr>
          <p:cNvPr id="6" name="图片 5">
            <a:extLst>
              <a:ext uri="{FF2B5EF4-FFF2-40B4-BE49-F238E27FC236}">
                <a16:creationId xmlns:a16="http://schemas.microsoft.com/office/drawing/2014/main" id="{1A7F400D-9843-4634-ABBC-912503ECB952}"/>
              </a:ext>
            </a:extLst>
          </p:cNvPr>
          <p:cNvPicPr>
            <a:picLocks noChangeAspect="1"/>
          </p:cNvPicPr>
          <p:nvPr/>
        </p:nvPicPr>
        <p:blipFill>
          <a:blip r:embed="rId4"/>
          <a:stretch>
            <a:fillRect/>
          </a:stretch>
        </p:blipFill>
        <p:spPr>
          <a:xfrm>
            <a:off x="248005" y="3613073"/>
            <a:ext cx="6467219" cy="3024336"/>
          </a:xfrm>
          <a:prstGeom prst="rect">
            <a:avLst/>
          </a:prstGeom>
        </p:spPr>
      </p:pic>
      <p:sp>
        <p:nvSpPr>
          <p:cNvPr id="7" name="椭圆 6">
            <a:extLst>
              <a:ext uri="{FF2B5EF4-FFF2-40B4-BE49-F238E27FC236}">
                <a16:creationId xmlns:a16="http://schemas.microsoft.com/office/drawing/2014/main" id="{8BC876CE-E784-4AF0-82B9-EA81CD84A7BC}"/>
              </a:ext>
            </a:extLst>
          </p:cNvPr>
          <p:cNvSpPr/>
          <p:nvPr/>
        </p:nvSpPr>
        <p:spPr>
          <a:xfrm>
            <a:off x="87090" y="3428999"/>
            <a:ext cx="3306618" cy="186343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2" name="图片 1">
            <a:extLst>
              <a:ext uri="{FF2B5EF4-FFF2-40B4-BE49-F238E27FC236}">
                <a16:creationId xmlns:a16="http://schemas.microsoft.com/office/drawing/2014/main" id="{AB5BE880-D877-4AFA-B965-CC65BACDF6FF}"/>
              </a:ext>
            </a:extLst>
          </p:cNvPr>
          <p:cNvPicPr>
            <a:picLocks noChangeAspect="1"/>
          </p:cNvPicPr>
          <p:nvPr/>
        </p:nvPicPr>
        <p:blipFill>
          <a:blip r:embed="rId5"/>
          <a:stretch>
            <a:fillRect/>
          </a:stretch>
        </p:blipFill>
        <p:spPr>
          <a:xfrm>
            <a:off x="7233106" y="827773"/>
            <a:ext cx="4651992" cy="5563402"/>
          </a:xfrm>
          <a:prstGeom prst="rect">
            <a:avLst/>
          </a:prstGeom>
        </p:spPr>
      </p:pic>
      <p:sp>
        <p:nvSpPr>
          <p:cNvPr id="3" name="椭圆 2">
            <a:extLst>
              <a:ext uri="{FF2B5EF4-FFF2-40B4-BE49-F238E27FC236}">
                <a16:creationId xmlns:a16="http://schemas.microsoft.com/office/drawing/2014/main" id="{827E141A-680A-4CE6-A0F6-BA3291782E2A}"/>
              </a:ext>
            </a:extLst>
          </p:cNvPr>
          <p:cNvSpPr/>
          <p:nvPr/>
        </p:nvSpPr>
        <p:spPr>
          <a:xfrm>
            <a:off x="10626291" y="1828800"/>
            <a:ext cx="105878" cy="10587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8" name="直接箭头连接符 7">
            <a:extLst>
              <a:ext uri="{FF2B5EF4-FFF2-40B4-BE49-F238E27FC236}">
                <a16:creationId xmlns:a16="http://schemas.microsoft.com/office/drawing/2014/main" id="{EF48FA91-E129-4EE5-AB0D-D26D9729FBAD}"/>
              </a:ext>
            </a:extLst>
          </p:cNvPr>
          <p:cNvCxnSpPr>
            <a:cxnSpLocks/>
          </p:cNvCxnSpPr>
          <p:nvPr/>
        </p:nvCxnSpPr>
        <p:spPr>
          <a:xfrm flipH="1">
            <a:off x="9435928" y="1881739"/>
            <a:ext cx="1243302" cy="2458188"/>
          </a:xfrm>
          <a:prstGeom prst="straightConnector1">
            <a:avLst/>
          </a:prstGeom>
          <a:ln>
            <a:solidFill>
              <a:srgbClr val="FF0000"/>
            </a:solidFill>
            <a:tailEnd type="triangle"/>
          </a:ln>
        </p:spPr>
        <p:style>
          <a:lnRef idx="3">
            <a:schemeClr val="accent2"/>
          </a:lnRef>
          <a:fillRef idx="0">
            <a:schemeClr val="accent2"/>
          </a:fillRef>
          <a:effectRef idx="2">
            <a:schemeClr val="accent2"/>
          </a:effectRef>
          <a:fontRef idx="minor">
            <a:schemeClr val="tx1"/>
          </a:fontRef>
        </p:style>
      </p:cxnSp>
      <p:pic>
        <p:nvPicPr>
          <p:cNvPr id="10" name="图片 9">
            <a:extLst>
              <a:ext uri="{FF2B5EF4-FFF2-40B4-BE49-F238E27FC236}">
                <a16:creationId xmlns:a16="http://schemas.microsoft.com/office/drawing/2014/main" id="{FB2F180A-DF91-46EF-B245-359228E68CA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7233106" y="120606"/>
            <a:ext cx="3286132" cy="2097531"/>
          </a:xfrm>
          <a:prstGeom prst="rect">
            <a:avLst/>
          </a:prstGeom>
        </p:spPr>
      </p:pic>
      <p:sp>
        <p:nvSpPr>
          <p:cNvPr id="11" name="文本框 10">
            <a:extLst>
              <a:ext uri="{FF2B5EF4-FFF2-40B4-BE49-F238E27FC236}">
                <a16:creationId xmlns:a16="http://schemas.microsoft.com/office/drawing/2014/main" id="{EBB9E13B-87D7-48FE-A5C0-A78E49837949}"/>
              </a:ext>
            </a:extLst>
          </p:cNvPr>
          <p:cNvSpPr txBox="1"/>
          <p:nvPr/>
        </p:nvSpPr>
        <p:spPr>
          <a:xfrm>
            <a:off x="10185221" y="1496931"/>
            <a:ext cx="1027845" cy="369332"/>
          </a:xfrm>
          <a:prstGeom prst="rect">
            <a:avLst/>
          </a:prstGeom>
          <a:noFill/>
        </p:spPr>
        <p:txBody>
          <a:bodyPr wrap="none" rtlCol="0">
            <a:spAutoFit/>
          </a:bodyPr>
          <a:lstStyle/>
          <a:p>
            <a:r>
              <a:rPr lang="en-US" altLang="zh-CN" b="1" dirty="0" err="1">
                <a:solidFill>
                  <a:srgbClr val="FF0000"/>
                </a:solidFill>
              </a:rPr>
              <a:t>Huairou</a:t>
            </a:r>
            <a:endParaRPr lang="zh-CN" altLang="en-US" b="1" dirty="0">
              <a:solidFill>
                <a:srgbClr val="FF0000"/>
              </a:solidFill>
            </a:endParaRPr>
          </a:p>
        </p:txBody>
      </p:sp>
      <p:sp>
        <p:nvSpPr>
          <p:cNvPr id="12" name="文本框 11">
            <a:extLst>
              <a:ext uri="{FF2B5EF4-FFF2-40B4-BE49-F238E27FC236}">
                <a16:creationId xmlns:a16="http://schemas.microsoft.com/office/drawing/2014/main" id="{C7567DEF-4214-40F3-9AEF-901E1921E770}"/>
              </a:ext>
            </a:extLst>
          </p:cNvPr>
          <p:cNvSpPr txBox="1"/>
          <p:nvPr/>
        </p:nvSpPr>
        <p:spPr>
          <a:xfrm>
            <a:off x="8922005" y="4450287"/>
            <a:ext cx="1327608" cy="369332"/>
          </a:xfrm>
          <a:prstGeom prst="rect">
            <a:avLst/>
          </a:prstGeom>
          <a:noFill/>
        </p:spPr>
        <p:txBody>
          <a:bodyPr wrap="none" rtlCol="0">
            <a:spAutoFit/>
          </a:bodyPr>
          <a:lstStyle/>
          <a:p>
            <a:r>
              <a:rPr lang="en-US" altLang="zh-CN" b="1" dirty="0">
                <a:solidFill>
                  <a:srgbClr val="FF0000"/>
                </a:solidFill>
              </a:rPr>
              <a:t>Downtown</a:t>
            </a:r>
            <a:endParaRPr lang="zh-CN" altLang="en-US" b="1" dirty="0">
              <a:solidFill>
                <a:srgbClr val="FF0000"/>
              </a:solidFill>
            </a:endParaRPr>
          </a:p>
        </p:txBody>
      </p:sp>
      <p:sp>
        <p:nvSpPr>
          <p:cNvPr id="13" name="文本框 12">
            <a:extLst>
              <a:ext uri="{FF2B5EF4-FFF2-40B4-BE49-F238E27FC236}">
                <a16:creationId xmlns:a16="http://schemas.microsoft.com/office/drawing/2014/main" id="{973659EC-00AE-4F98-9A47-0EECE260D835}"/>
              </a:ext>
            </a:extLst>
          </p:cNvPr>
          <p:cNvSpPr txBox="1"/>
          <p:nvPr/>
        </p:nvSpPr>
        <p:spPr>
          <a:xfrm rot="17789731">
            <a:off x="9528915" y="2850890"/>
            <a:ext cx="768159" cy="369332"/>
          </a:xfrm>
          <a:prstGeom prst="rect">
            <a:avLst/>
          </a:prstGeom>
          <a:noFill/>
        </p:spPr>
        <p:txBody>
          <a:bodyPr wrap="none" rtlCol="0">
            <a:spAutoFit/>
          </a:bodyPr>
          <a:lstStyle/>
          <a:p>
            <a:r>
              <a:rPr lang="en-US" altLang="zh-CN" b="1" dirty="0">
                <a:solidFill>
                  <a:srgbClr val="FF0000"/>
                </a:solidFill>
              </a:rPr>
              <a:t>50km</a:t>
            </a:r>
            <a:endParaRPr lang="zh-CN" altLang="en-US" b="1" dirty="0">
              <a:solidFill>
                <a:srgbClr val="FF0000"/>
              </a:solidFill>
            </a:endParaRPr>
          </a:p>
        </p:txBody>
      </p:sp>
      <p:sp>
        <p:nvSpPr>
          <p:cNvPr id="4" name="矩形 3">
            <a:extLst>
              <a:ext uri="{FF2B5EF4-FFF2-40B4-BE49-F238E27FC236}">
                <a16:creationId xmlns:a16="http://schemas.microsoft.com/office/drawing/2014/main" id="{058467D9-4C92-450E-9C5A-490343C35E4F}"/>
              </a:ext>
            </a:extLst>
          </p:cNvPr>
          <p:cNvSpPr/>
          <p:nvPr/>
        </p:nvSpPr>
        <p:spPr>
          <a:xfrm>
            <a:off x="4969305" y="3336370"/>
            <a:ext cx="2210862" cy="369332"/>
          </a:xfrm>
          <a:prstGeom prst="rect">
            <a:avLst/>
          </a:prstGeom>
        </p:spPr>
        <p:txBody>
          <a:bodyPr wrap="none">
            <a:spAutoFit/>
          </a:bodyPr>
          <a:lstStyle/>
          <a:p>
            <a:r>
              <a:rPr lang="en-US" altLang="zh-CN" dirty="0">
                <a:solidFill>
                  <a:srgbClr val="4285CC"/>
                </a:solidFill>
                <a:latin typeface="Arial" panose="020B0604020202020204" pitchFamily="34" charset="0"/>
                <a:hlinkClick r:id="rId7" action="ppaction://hlinkfile"/>
              </a:rPr>
              <a:t>appearance </a:t>
            </a:r>
            <a:r>
              <a:rPr lang="en-US" altLang="zh-CN" dirty="0">
                <a:solidFill>
                  <a:srgbClr val="4285CC"/>
                </a:solidFill>
                <a:latin typeface="Arial" panose="020B0604020202020204" pitchFamily="34" charset="0"/>
                <a:hlinkClick r:id="rId8" action="ppaction://hlinkfile"/>
              </a:rPr>
              <a:t>design </a:t>
            </a:r>
            <a:endParaRPr lang="zh-CN" altLang="en-US" dirty="0"/>
          </a:p>
        </p:txBody>
      </p:sp>
    </p:spTree>
    <p:extLst>
      <p:ext uri="{BB962C8B-B14F-4D97-AF65-F5344CB8AC3E}">
        <p14:creationId xmlns:p14="http://schemas.microsoft.com/office/powerpoint/2010/main" val="19002213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1AC6BEED-1053-4D45-9249-0922DABE3207}"/>
              </a:ext>
            </a:extLst>
          </p:cNvPr>
          <p:cNvSpPr txBox="1"/>
          <p:nvPr/>
        </p:nvSpPr>
        <p:spPr>
          <a:xfrm>
            <a:off x="6873959" y="1867639"/>
            <a:ext cx="3350597" cy="1015663"/>
          </a:xfrm>
          <a:prstGeom prst="rect">
            <a:avLst/>
          </a:prstGeom>
          <a:noFill/>
        </p:spPr>
        <p:txBody>
          <a:bodyPr wrap="none" rtlCol="0">
            <a:spAutoFit/>
          </a:bodyPr>
          <a:lstStyle/>
          <a:p>
            <a:r>
              <a:rPr lang="en-US" altLang="zh-CN" sz="2000" dirty="0"/>
              <a:t>Position resolution detector: </a:t>
            </a:r>
          </a:p>
          <a:p>
            <a:r>
              <a:rPr lang="en-US" altLang="zh-CN" sz="2000" dirty="0"/>
              <a:t>Energy resolution detector: </a:t>
            </a:r>
          </a:p>
          <a:p>
            <a:r>
              <a:rPr lang="en-US" altLang="zh-CN" sz="2000" dirty="0"/>
              <a:t>Time resolution detector:</a:t>
            </a:r>
            <a:endParaRPr lang="zh-CN" altLang="en-US" sz="2000" dirty="0"/>
          </a:p>
        </p:txBody>
      </p:sp>
      <p:sp>
        <p:nvSpPr>
          <p:cNvPr id="5" name="矩形 4">
            <a:extLst>
              <a:ext uri="{FF2B5EF4-FFF2-40B4-BE49-F238E27FC236}">
                <a16:creationId xmlns:a16="http://schemas.microsoft.com/office/drawing/2014/main" id="{880A7CED-2FA2-4B13-86A2-B798D842D312}"/>
              </a:ext>
            </a:extLst>
          </p:cNvPr>
          <p:cNvSpPr/>
          <p:nvPr/>
        </p:nvSpPr>
        <p:spPr>
          <a:xfrm>
            <a:off x="6734948" y="1755999"/>
            <a:ext cx="4269144" cy="320501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箭头: 下 5">
            <a:extLst>
              <a:ext uri="{FF2B5EF4-FFF2-40B4-BE49-F238E27FC236}">
                <a16:creationId xmlns:a16="http://schemas.microsoft.com/office/drawing/2014/main" id="{AD11E00A-5613-4EAE-A894-C847AB846E3F}"/>
              </a:ext>
            </a:extLst>
          </p:cNvPr>
          <p:cNvSpPr/>
          <p:nvPr/>
        </p:nvSpPr>
        <p:spPr>
          <a:xfrm>
            <a:off x="7843310" y="2968009"/>
            <a:ext cx="1025236" cy="6361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文本框 6">
            <a:extLst>
              <a:ext uri="{FF2B5EF4-FFF2-40B4-BE49-F238E27FC236}">
                <a16:creationId xmlns:a16="http://schemas.microsoft.com/office/drawing/2014/main" id="{AAC9EF99-D078-4619-B6D0-BD64F780A808}"/>
              </a:ext>
            </a:extLst>
          </p:cNvPr>
          <p:cNvSpPr txBox="1"/>
          <p:nvPr/>
        </p:nvSpPr>
        <p:spPr>
          <a:xfrm>
            <a:off x="7075936" y="3659076"/>
            <a:ext cx="2820003" cy="1200329"/>
          </a:xfrm>
          <a:prstGeom prst="rect">
            <a:avLst/>
          </a:prstGeom>
          <a:noFill/>
        </p:spPr>
        <p:txBody>
          <a:bodyPr wrap="none" rtlCol="0">
            <a:spAutoFit/>
          </a:bodyPr>
          <a:lstStyle/>
          <a:p>
            <a:r>
              <a:rPr lang="en-US" altLang="zh-CN" dirty="0">
                <a:solidFill>
                  <a:srgbClr val="C00000"/>
                </a:solidFill>
              </a:rPr>
              <a:t>Hybrid pixel array detector</a:t>
            </a:r>
          </a:p>
          <a:p>
            <a:r>
              <a:rPr lang="en-US" altLang="zh-CN" dirty="0">
                <a:solidFill>
                  <a:srgbClr val="C00000"/>
                </a:solidFill>
              </a:rPr>
              <a:t>SDD detector </a:t>
            </a:r>
          </a:p>
          <a:p>
            <a:r>
              <a:rPr lang="en-US" altLang="zh-CN" dirty="0">
                <a:solidFill>
                  <a:srgbClr val="C00000"/>
                </a:solidFill>
              </a:rPr>
              <a:t>APD detector</a:t>
            </a:r>
          </a:p>
          <a:p>
            <a:r>
              <a:rPr lang="en-US" altLang="zh-CN" dirty="0">
                <a:solidFill>
                  <a:srgbClr val="C00000"/>
                </a:solidFill>
              </a:rPr>
              <a:t>…</a:t>
            </a:r>
            <a:endParaRPr lang="zh-CN" altLang="en-US" dirty="0">
              <a:solidFill>
                <a:srgbClr val="C00000"/>
              </a:solidFill>
            </a:endParaRPr>
          </a:p>
        </p:txBody>
      </p:sp>
      <p:sp>
        <p:nvSpPr>
          <p:cNvPr id="8" name="文本框 7">
            <a:extLst>
              <a:ext uri="{FF2B5EF4-FFF2-40B4-BE49-F238E27FC236}">
                <a16:creationId xmlns:a16="http://schemas.microsoft.com/office/drawing/2014/main" id="{B42B78E3-0FF5-4DF2-A572-D8D5C1F4952C}"/>
              </a:ext>
            </a:extLst>
          </p:cNvPr>
          <p:cNvSpPr txBox="1"/>
          <p:nvPr/>
        </p:nvSpPr>
        <p:spPr>
          <a:xfrm>
            <a:off x="6873959" y="5015984"/>
            <a:ext cx="3839513" cy="369332"/>
          </a:xfrm>
          <a:prstGeom prst="rect">
            <a:avLst/>
          </a:prstGeom>
          <a:noFill/>
        </p:spPr>
        <p:txBody>
          <a:bodyPr wrap="none" rtlCol="0">
            <a:spAutoFit/>
          </a:bodyPr>
          <a:lstStyle/>
          <a:p>
            <a:r>
              <a:rPr lang="en-US" altLang="zh-CN" dirty="0"/>
              <a:t>High energy detector(CZT and GaAs)</a:t>
            </a:r>
            <a:endParaRPr lang="zh-CN" altLang="en-US" dirty="0"/>
          </a:p>
        </p:txBody>
      </p:sp>
      <p:sp>
        <p:nvSpPr>
          <p:cNvPr id="10" name="文本框 9">
            <a:extLst>
              <a:ext uri="{FF2B5EF4-FFF2-40B4-BE49-F238E27FC236}">
                <a16:creationId xmlns:a16="http://schemas.microsoft.com/office/drawing/2014/main" id="{AF7345D4-3AD8-4224-827A-8582CA0EAD97}"/>
              </a:ext>
            </a:extLst>
          </p:cNvPr>
          <p:cNvSpPr txBox="1"/>
          <p:nvPr/>
        </p:nvSpPr>
        <p:spPr>
          <a:xfrm>
            <a:off x="757341" y="1263723"/>
            <a:ext cx="3828292" cy="4678204"/>
          </a:xfrm>
          <a:prstGeom prst="rect">
            <a:avLst/>
          </a:prstGeom>
          <a:noFill/>
        </p:spPr>
        <p:txBody>
          <a:bodyPr wrap="none" rtlCol="0">
            <a:spAutoFit/>
          </a:bodyPr>
          <a:lstStyle/>
          <a:p>
            <a:pPr marL="342900" indent="-342900">
              <a:buFont typeface="Arial" panose="020B0604020202020204" pitchFamily="34" charset="0"/>
              <a:buChar char="•"/>
            </a:pPr>
            <a:r>
              <a:rPr lang="en-US" altLang="zh-CN" sz="2000" dirty="0">
                <a:solidFill>
                  <a:srgbClr val="0070C0"/>
                </a:solidFill>
                <a:latin typeface="Adobe 黑体 Std R" panose="020B0400000000000000" pitchFamily="34" charset="-122"/>
                <a:ea typeface="Adobe 黑体 Std R" panose="020B0400000000000000" pitchFamily="34" charset="-122"/>
              </a:rPr>
              <a:t>Detector efficiency: </a:t>
            </a:r>
          </a:p>
          <a:p>
            <a:pPr marL="342900" indent="-342900">
              <a:buFont typeface="Arial" panose="020B0604020202020204" pitchFamily="34" charset="0"/>
              <a:buChar char="•"/>
            </a:pPr>
            <a:r>
              <a:rPr lang="en-US" altLang="zh-CN" sz="2000" dirty="0">
                <a:solidFill>
                  <a:srgbClr val="0070C0"/>
                </a:solidFill>
                <a:latin typeface="Adobe 黑体 Std R" panose="020B0400000000000000" pitchFamily="34" charset="-122"/>
                <a:ea typeface="Adobe 黑体 Std R" panose="020B0400000000000000" pitchFamily="34" charset="-122"/>
              </a:rPr>
              <a:t>Intensity:</a:t>
            </a:r>
          </a:p>
          <a:p>
            <a:r>
              <a:rPr lang="en-US" altLang="zh-CN" b="1" dirty="0"/>
              <a:t>Dynamic range:  10^6-10^10cps</a:t>
            </a:r>
          </a:p>
          <a:p>
            <a:r>
              <a:rPr lang="en-US" altLang="zh-CN" b="1" dirty="0"/>
              <a:t>Linearity of response</a:t>
            </a:r>
          </a:p>
          <a:p>
            <a:r>
              <a:rPr lang="en-US" altLang="zh-CN" b="1" dirty="0"/>
              <a:t>Uniformity of response</a:t>
            </a:r>
          </a:p>
          <a:p>
            <a:r>
              <a:rPr lang="en-US" altLang="zh-CN" b="1" dirty="0"/>
              <a:t>stability</a:t>
            </a:r>
          </a:p>
          <a:p>
            <a:pPr marL="342900" indent="-342900">
              <a:buFont typeface="Arial" panose="020B0604020202020204" pitchFamily="34" charset="0"/>
              <a:buChar char="•"/>
            </a:pPr>
            <a:r>
              <a:rPr lang="en-US" altLang="zh-CN" sz="2000" dirty="0">
                <a:solidFill>
                  <a:srgbClr val="0070C0"/>
                </a:solidFill>
                <a:latin typeface="Adobe 黑体 Std R" panose="020B0400000000000000" pitchFamily="34" charset="-122"/>
                <a:ea typeface="Adobe 黑体 Std R" panose="020B0400000000000000" pitchFamily="34" charset="-122"/>
              </a:rPr>
              <a:t>Spatial:</a:t>
            </a:r>
          </a:p>
          <a:p>
            <a:r>
              <a:rPr lang="en-US" altLang="zh-CN" b="1" dirty="0"/>
              <a:t>Spatial resolution:20um-200um</a:t>
            </a:r>
          </a:p>
          <a:p>
            <a:r>
              <a:rPr lang="en-US" altLang="zh-CN" b="1" dirty="0"/>
              <a:t>Spatial distortion</a:t>
            </a:r>
          </a:p>
          <a:p>
            <a:r>
              <a:rPr lang="en-US" altLang="zh-CN" b="1" dirty="0"/>
              <a:t>parallax</a:t>
            </a:r>
          </a:p>
          <a:p>
            <a:pPr marL="342900" indent="-342900">
              <a:buFont typeface="Arial" panose="020B0604020202020204" pitchFamily="34" charset="0"/>
              <a:buChar char="•"/>
            </a:pPr>
            <a:r>
              <a:rPr lang="en-US" altLang="zh-CN" sz="2000" dirty="0">
                <a:solidFill>
                  <a:srgbClr val="0070C0"/>
                </a:solidFill>
                <a:latin typeface="Adobe 黑体 Std R" panose="020B0400000000000000" pitchFamily="34" charset="-122"/>
                <a:ea typeface="Adobe 黑体 Std R" panose="020B0400000000000000" pitchFamily="34" charset="-122"/>
              </a:rPr>
              <a:t>Energy:</a:t>
            </a:r>
          </a:p>
          <a:p>
            <a:r>
              <a:rPr lang="en-US" altLang="zh-CN" b="1" dirty="0"/>
              <a:t>Spectral resolution: 120eV@5.9keV</a:t>
            </a:r>
          </a:p>
          <a:p>
            <a:r>
              <a:rPr lang="en-US" altLang="zh-CN" b="1" dirty="0" err="1"/>
              <a:t>Energe</a:t>
            </a:r>
            <a:r>
              <a:rPr lang="en-US" altLang="zh-CN" b="1" dirty="0"/>
              <a:t> range:1-300keV</a:t>
            </a:r>
          </a:p>
          <a:p>
            <a:pPr marL="342900" indent="-342900">
              <a:buFont typeface="Arial" panose="020B0604020202020204" pitchFamily="34" charset="0"/>
              <a:buChar char="•"/>
            </a:pPr>
            <a:r>
              <a:rPr lang="en-US" altLang="zh-CN" sz="2000" dirty="0">
                <a:solidFill>
                  <a:srgbClr val="0070C0"/>
                </a:solidFill>
                <a:latin typeface="Adobe 黑体 Std R" panose="020B0400000000000000" pitchFamily="34" charset="-122"/>
                <a:ea typeface="Adobe 黑体 Std R" panose="020B0400000000000000" pitchFamily="34" charset="-122"/>
              </a:rPr>
              <a:t>Time:</a:t>
            </a:r>
          </a:p>
          <a:p>
            <a:r>
              <a:rPr lang="en-US" altLang="zh-CN" b="1" dirty="0"/>
              <a:t>Frame rate: up to 100kHz</a:t>
            </a:r>
          </a:p>
          <a:p>
            <a:r>
              <a:rPr lang="en-US" altLang="zh-CN" b="1" dirty="0"/>
              <a:t>Photon time resolution: 100ps-1ns</a:t>
            </a:r>
          </a:p>
        </p:txBody>
      </p:sp>
      <p:sp>
        <p:nvSpPr>
          <p:cNvPr id="11" name="矩形 10">
            <a:extLst>
              <a:ext uri="{FF2B5EF4-FFF2-40B4-BE49-F238E27FC236}">
                <a16:creationId xmlns:a16="http://schemas.microsoft.com/office/drawing/2014/main" id="{2139B9EC-C8E1-4E97-9DCA-314F8C42594E}"/>
              </a:ext>
            </a:extLst>
          </p:cNvPr>
          <p:cNvSpPr/>
          <p:nvPr/>
        </p:nvSpPr>
        <p:spPr>
          <a:xfrm>
            <a:off x="489699" y="245724"/>
            <a:ext cx="10104581" cy="461665"/>
          </a:xfrm>
          <a:prstGeom prst="rect">
            <a:avLst/>
          </a:prstGeom>
        </p:spPr>
        <p:txBody>
          <a:bodyPr wrap="square">
            <a:spAutoFit/>
          </a:bodyPr>
          <a:lstStyle/>
          <a:p>
            <a:r>
              <a:rPr lang="en-US" altLang="zh-CN" sz="2400" b="1" dirty="0">
                <a:solidFill>
                  <a:srgbClr val="C00000"/>
                </a:solidFill>
                <a:latin typeface="Arial" panose="020B0604020202020204" pitchFamily="34" charset="0"/>
              </a:rPr>
              <a:t>What do we concern about the SR detectors? X-ray detection</a:t>
            </a:r>
            <a:endParaRPr lang="zh-CN" altLang="en-US" sz="2400" b="1" dirty="0">
              <a:solidFill>
                <a:srgbClr val="C00000"/>
              </a:solidFill>
            </a:endParaRPr>
          </a:p>
        </p:txBody>
      </p:sp>
    </p:spTree>
    <p:extLst>
      <p:ext uri="{BB962C8B-B14F-4D97-AF65-F5344CB8AC3E}">
        <p14:creationId xmlns:p14="http://schemas.microsoft.com/office/powerpoint/2010/main" val="4933374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3">
            <a:extLst>
              <a:ext uri="{FF2B5EF4-FFF2-40B4-BE49-F238E27FC236}">
                <a16:creationId xmlns:a16="http://schemas.microsoft.com/office/drawing/2014/main" id="{3B85D77B-284E-482A-818F-FD25C3283C9A}"/>
              </a:ext>
            </a:extLst>
          </p:cNvPr>
          <p:cNvSpPr/>
          <p:nvPr/>
        </p:nvSpPr>
        <p:spPr>
          <a:xfrm>
            <a:off x="2951639" y="1267665"/>
            <a:ext cx="3870037" cy="466436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 name="文本框 4">
            <a:extLst>
              <a:ext uri="{FF2B5EF4-FFF2-40B4-BE49-F238E27FC236}">
                <a16:creationId xmlns:a16="http://schemas.microsoft.com/office/drawing/2014/main" id="{9F9A2759-666E-4A82-B17E-5E7493A7A4FA}"/>
              </a:ext>
            </a:extLst>
          </p:cNvPr>
          <p:cNvSpPr txBox="1"/>
          <p:nvPr/>
        </p:nvSpPr>
        <p:spPr>
          <a:xfrm>
            <a:off x="3329632" y="2051135"/>
            <a:ext cx="3251211" cy="646331"/>
          </a:xfrm>
          <a:prstGeom prst="rect">
            <a:avLst/>
          </a:prstGeom>
          <a:noFill/>
        </p:spPr>
        <p:txBody>
          <a:bodyPr wrap="none" rtlCol="0">
            <a:spAutoFit/>
          </a:bodyPr>
          <a:lstStyle/>
          <a:p>
            <a:r>
              <a:rPr lang="en-US" altLang="zh-CN" b="1" dirty="0">
                <a:solidFill>
                  <a:srgbClr val="FFFF00"/>
                </a:solidFill>
              </a:rPr>
              <a:t>Technologies for assembling </a:t>
            </a:r>
          </a:p>
          <a:p>
            <a:r>
              <a:rPr lang="en-US" altLang="zh-CN" b="1" dirty="0">
                <a:solidFill>
                  <a:srgbClr val="FFFF00"/>
                </a:solidFill>
              </a:rPr>
              <a:t>highly integrated detectors</a:t>
            </a:r>
            <a:endParaRPr lang="zh-CN" altLang="en-US" b="1" dirty="0">
              <a:solidFill>
                <a:srgbClr val="FFFF00"/>
              </a:solidFill>
            </a:endParaRPr>
          </a:p>
        </p:txBody>
      </p:sp>
      <p:sp>
        <p:nvSpPr>
          <p:cNvPr id="6" name="文本框 5">
            <a:extLst>
              <a:ext uri="{FF2B5EF4-FFF2-40B4-BE49-F238E27FC236}">
                <a16:creationId xmlns:a16="http://schemas.microsoft.com/office/drawing/2014/main" id="{D676B0D3-006B-4E1F-AE88-DAF2F926FA40}"/>
              </a:ext>
            </a:extLst>
          </p:cNvPr>
          <p:cNvSpPr txBox="1"/>
          <p:nvPr/>
        </p:nvSpPr>
        <p:spPr>
          <a:xfrm>
            <a:off x="3792642" y="2883262"/>
            <a:ext cx="2736647" cy="2554545"/>
          </a:xfrm>
          <a:prstGeom prst="rect">
            <a:avLst/>
          </a:prstGeom>
          <a:noFill/>
        </p:spPr>
        <p:txBody>
          <a:bodyPr wrap="square" rtlCol="0">
            <a:spAutoFit/>
          </a:bodyPr>
          <a:lstStyle/>
          <a:p>
            <a:r>
              <a:rPr lang="en-US" altLang="zh-CN" sz="2000" dirty="0">
                <a:solidFill>
                  <a:schemeClr val="bg1"/>
                </a:solidFill>
              </a:rPr>
              <a:t>ASIC Design</a:t>
            </a:r>
          </a:p>
          <a:p>
            <a:r>
              <a:rPr lang="en-US" altLang="zh-CN" sz="2000" dirty="0">
                <a:solidFill>
                  <a:schemeClr val="bg1"/>
                </a:solidFill>
              </a:rPr>
              <a:t>Sensor Design</a:t>
            </a:r>
          </a:p>
          <a:p>
            <a:r>
              <a:rPr lang="en-US" altLang="zh-CN" sz="2000" dirty="0">
                <a:solidFill>
                  <a:schemeClr val="bg1"/>
                </a:solidFill>
              </a:rPr>
              <a:t>Packaging technology</a:t>
            </a:r>
          </a:p>
          <a:p>
            <a:r>
              <a:rPr lang="en-US" altLang="zh-CN" sz="2000" dirty="0">
                <a:solidFill>
                  <a:schemeClr val="bg1"/>
                </a:solidFill>
              </a:rPr>
              <a:t>System electronics</a:t>
            </a:r>
          </a:p>
          <a:p>
            <a:r>
              <a:rPr lang="en-US" altLang="zh-CN" sz="2000" dirty="0">
                <a:solidFill>
                  <a:schemeClr val="bg1"/>
                </a:solidFill>
              </a:rPr>
              <a:t>DAQ</a:t>
            </a:r>
          </a:p>
          <a:p>
            <a:r>
              <a:rPr lang="en-US" altLang="zh-CN" sz="2000" dirty="0">
                <a:solidFill>
                  <a:schemeClr val="bg1"/>
                </a:solidFill>
              </a:rPr>
              <a:t>Mechanical structure and </a:t>
            </a:r>
          </a:p>
          <a:p>
            <a:r>
              <a:rPr lang="en-US" altLang="zh-CN" sz="2000" dirty="0">
                <a:solidFill>
                  <a:schemeClr val="bg1"/>
                </a:solidFill>
              </a:rPr>
              <a:t>Thermal design</a:t>
            </a:r>
            <a:endParaRPr lang="zh-CN" altLang="en-US" sz="2000" dirty="0">
              <a:solidFill>
                <a:schemeClr val="bg1"/>
              </a:solidFill>
            </a:endParaRPr>
          </a:p>
        </p:txBody>
      </p:sp>
      <p:sp>
        <p:nvSpPr>
          <p:cNvPr id="7" name="文本框 6">
            <a:extLst>
              <a:ext uri="{FF2B5EF4-FFF2-40B4-BE49-F238E27FC236}">
                <a16:creationId xmlns:a16="http://schemas.microsoft.com/office/drawing/2014/main" id="{659967D1-CB01-4E6C-9866-6BCDC5408327}"/>
              </a:ext>
            </a:extLst>
          </p:cNvPr>
          <p:cNvSpPr txBox="1"/>
          <p:nvPr/>
        </p:nvSpPr>
        <p:spPr>
          <a:xfrm>
            <a:off x="287817" y="218270"/>
            <a:ext cx="8271816" cy="461665"/>
          </a:xfrm>
          <a:prstGeom prst="rect">
            <a:avLst/>
          </a:prstGeom>
          <a:noFill/>
        </p:spPr>
        <p:txBody>
          <a:bodyPr wrap="none" rtlCol="0">
            <a:spAutoFit/>
          </a:bodyPr>
          <a:lstStyle/>
          <a:p>
            <a:r>
              <a:rPr lang="en-US" altLang="zh-CN" sz="2400" b="1" dirty="0">
                <a:solidFill>
                  <a:srgbClr val="C00000"/>
                </a:solidFill>
                <a:latin typeface="Arial" panose="020B0604020202020204" pitchFamily="34" charset="0"/>
              </a:rPr>
              <a:t>HEPS Detector team work for the synchrotron radiation</a:t>
            </a:r>
            <a:endParaRPr lang="zh-CN" altLang="en-US" sz="2400" b="1" dirty="0">
              <a:solidFill>
                <a:srgbClr val="C00000"/>
              </a:solidFill>
              <a:latin typeface="Arial" panose="020B0604020202020204" pitchFamily="34" charset="0"/>
            </a:endParaRPr>
          </a:p>
        </p:txBody>
      </p:sp>
      <p:pic>
        <p:nvPicPr>
          <p:cNvPr id="8" name="图片 7">
            <a:extLst>
              <a:ext uri="{FF2B5EF4-FFF2-40B4-BE49-F238E27FC236}">
                <a16:creationId xmlns:a16="http://schemas.microsoft.com/office/drawing/2014/main" id="{A975C7B1-B032-4AE4-B4E1-4FCBF6F8BF8B}"/>
              </a:ext>
            </a:extLst>
          </p:cNvPr>
          <p:cNvPicPr>
            <a:picLocks noChangeAspect="1"/>
          </p:cNvPicPr>
          <p:nvPr/>
        </p:nvPicPr>
        <p:blipFill>
          <a:blip r:embed="rId3"/>
          <a:stretch>
            <a:fillRect/>
          </a:stretch>
        </p:blipFill>
        <p:spPr>
          <a:xfrm>
            <a:off x="9486996" y="2179510"/>
            <a:ext cx="2564117" cy="1942965"/>
          </a:xfrm>
          <a:prstGeom prst="rect">
            <a:avLst/>
          </a:prstGeom>
        </p:spPr>
      </p:pic>
      <p:pic>
        <p:nvPicPr>
          <p:cNvPr id="9" name="图片 8">
            <a:extLst>
              <a:ext uri="{FF2B5EF4-FFF2-40B4-BE49-F238E27FC236}">
                <a16:creationId xmlns:a16="http://schemas.microsoft.com/office/drawing/2014/main" id="{5F874E14-3C08-4127-BB1F-E51CF629ED57}"/>
              </a:ext>
            </a:extLst>
          </p:cNvPr>
          <p:cNvPicPr>
            <a:picLocks noChangeAspect="1"/>
          </p:cNvPicPr>
          <p:nvPr/>
        </p:nvPicPr>
        <p:blipFill>
          <a:blip r:embed="rId4"/>
          <a:stretch>
            <a:fillRect/>
          </a:stretch>
        </p:blipFill>
        <p:spPr>
          <a:xfrm>
            <a:off x="9370726" y="414443"/>
            <a:ext cx="2631981" cy="1765067"/>
          </a:xfrm>
          <a:prstGeom prst="rect">
            <a:avLst/>
          </a:prstGeom>
        </p:spPr>
      </p:pic>
      <p:pic>
        <p:nvPicPr>
          <p:cNvPr id="10" name="图片 9">
            <a:extLst>
              <a:ext uri="{FF2B5EF4-FFF2-40B4-BE49-F238E27FC236}">
                <a16:creationId xmlns:a16="http://schemas.microsoft.com/office/drawing/2014/main" id="{66572E12-B5F5-4D0E-B251-5DA2C6E39062}"/>
              </a:ext>
            </a:extLst>
          </p:cNvPr>
          <p:cNvPicPr>
            <a:picLocks noChangeAspect="1"/>
          </p:cNvPicPr>
          <p:nvPr/>
        </p:nvPicPr>
        <p:blipFill>
          <a:blip r:embed="rId5"/>
          <a:stretch>
            <a:fillRect/>
          </a:stretch>
        </p:blipFill>
        <p:spPr>
          <a:xfrm>
            <a:off x="6770122" y="900657"/>
            <a:ext cx="2594522" cy="2212975"/>
          </a:xfrm>
          <a:prstGeom prst="rect">
            <a:avLst/>
          </a:prstGeom>
        </p:spPr>
      </p:pic>
      <p:pic>
        <p:nvPicPr>
          <p:cNvPr id="11" name="图片 10">
            <a:extLst>
              <a:ext uri="{FF2B5EF4-FFF2-40B4-BE49-F238E27FC236}">
                <a16:creationId xmlns:a16="http://schemas.microsoft.com/office/drawing/2014/main" id="{E4643859-463C-491F-8B03-019B076E9DC8}"/>
              </a:ext>
            </a:extLst>
          </p:cNvPr>
          <p:cNvPicPr>
            <a:picLocks noChangeAspect="1"/>
          </p:cNvPicPr>
          <p:nvPr/>
        </p:nvPicPr>
        <p:blipFill>
          <a:blip r:embed="rId6"/>
          <a:stretch>
            <a:fillRect/>
          </a:stretch>
        </p:blipFill>
        <p:spPr>
          <a:xfrm>
            <a:off x="7102572" y="3429000"/>
            <a:ext cx="1851319" cy="3099399"/>
          </a:xfrm>
          <a:prstGeom prst="rect">
            <a:avLst/>
          </a:prstGeom>
        </p:spPr>
      </p:pic>
      <p:pic>
        <p:nvPicPr>
          <p:cNvPr id="12" name="图片 11">
            <a:extLst>
              <a:ext uri="{FF2B5EF4-FFF2-40B4-BE49-F238E27FC236}">
                <a16:creationId xmlns:a16="http://schemas.microsoft.com/office/drawing/2014/main" id="{7CC6E1C6-B6CC-4A54-B547-3AB1EF15362A}"/>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1811" t="17283" b="17053"/>
          <a:stretch/>
        </p:blipFill>
        <p:spPr>
          <a:xfrm>
            <a:off x="9015067" y="4343964"/>
            <a:ext cx="3036046" cy="1765067"/>
          </a:xfrm>
          <a:prstGeom prst="rect">
            <a:avLst/>
          </a:prstGeom>
        </p:spPr>
      </p:pic>
      <p:sp>
        <p:nvSpPr>
          <p:cNvPr id="13" name="箭头: 右 12">
            <a:extLst>
              <a:ext uri="{FF2B5EF4-FFF2-40B4-BE49-F238E27FC236}">
                <a16:creationId xmlns:a16="http://schemas.microsoft.com/office/drawing/2014/main" id="{43EBC94D-6B86-4BC5-8B5F-038A075DC1C6}"/>
              </a:ext>
            </a:extLst>
          </p:cNvPr>
          <p:cNvSpPr/>
          <p:nvPr/>
        </p:nvSpPr>
        <p:spPr>
          <a:xfrm rot="10800000">
            <a:off x="2655541" y="3369396"/>
            <a:ext cx="360218" cy="51723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文本框 13">
            <a:extLst>
              <a:ext uri="{FF2B5EF4-FFF2-40B4-BE49-F238E27FC236}">
                <a16:creationId xmlns:a16="http://schemas.microsoft.com/office/drawing/2014/main" id="{4539C700-60B9-4CCE-9FEB-D718BE27009F}"/>
              </a:ext>
            </a:extLst>
          </p:cNvPr>
          <p:cNvSpPr txBox="1"/>
          <p:nvPr/>
        </p:nvSpPr>
        <p:spPr>
          <a:xfrm>
            <a:off x="68743" y="2374301"/>
            <a:ext cx="2651688" cy="2862322"/>
          </a:xfrm>
          <a:prstGeom prst="rect">
            <a:avLst/>
          </a:prstGeom>
          <a:noFill/>
        </p:spPr>
        <p:txBody>
          <a:bodyPr wrap="none" rtlCol="0">
            <a:spAutoFit/>
          </a:bodyPr>
          <a:lstStyle/>
          <a:p>
            <a:r>
              <a:rPr lang="en-US" altLang="zh-CN" b="1" dirty="0"/>
              <a:t>Hybrid pixel array </a:t>
            </a:r>
          </a:p>
          <a:p>
            <a:r>
              <a:rPr lang="en-US" altLang="zh-CN" b="1" dirty="0"/>
              <a:t>Detector</a:t>
            </a:r>
          </a:p>
          <a:p>
            <a:endParaRPr lang="en-US" altLang="zh-CN" b="1" dirty="0"/>
          </a:p>
          <a:p>
            <a:r>
              <a:rPr lang="en-US" altLang="zh-CN" b="1" dirty="0"/>
              <a:t>SDD </a:t>
            </a:r>
          </a:p>
          <a:p>
            <a:endParaRPr lang="en-US" altLang="zh-CN" b="1" dirty="0"/>
          </a:p>
          <a:p>
            <a:r>
              <a:rPr lang="en-US" altLang="zh-CN" b="1" dirty="0"/>
              <a:t>Diamond detector</a:t>
            </a:r>
          </a:p>
          <a:p>
            <a:endParaRPr lang="en-US" altLang="zh-CN" b="1" dirty="0"/>
          </a:p>
          <a:p>
            <a:r>
              <a:rPr lang="en-US" altLang="zh-CN" b="1" dirty="0"/>
              <a:t>Time-resolved detector</a:t>
            </a:r>
          </a:p>
          <a:p>
            <a:endParaRPr lang="en-US" altLang="zh-CN" b="1" dirty="0"/>
          </a:p>
          <a:p>
            <a:endParaRPr lang="zh-CN" altLang="en-US" b="1" dirty="0"/>
          </a:p>
        </p:txBody>
      </p:sp>
      <p:sp>
        <p:nvSpPr>
          <p:cNvPr id="15" name="矩形 14">
            <a:extLst>
              <a:ext uri="{FF2B5EF4-FFF2-40B4-BE49-F238E27FC236}">
                <a16:creationId xmlns:a16="http://schemas.microsoft.com/office/drawing/2014/main" id="{3AE0ECEE-C332-4602-ACD5-26B56ECBD7BA}"/>
              </a:ext>
            </a:extLst>
          </p:cNvPr>
          <p:cNvSpPr/>
          <p:nvPr/>
        </p:nvSpPr>
        <p:spPr>
          <a:xfrm>
            <a:off x="110836" y="2206090"/>
            <a:ext cx="2538622" cy="2703401"/>
          </a:xfrm>
          <a:prstGeom prst="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文本框 1">
            <a:extLst>
              <a:ext uri="{FF2B5EF4-FFF2-40B4-BE49-F238E27FC236}">
                <a16:creationId xmlns:a16="http://schemas.microsoft.com/office/drawing/2014/main" id="{74ACF3FE-F637-4157-9293-1FD1406151C0}"/>
              </a:ext>
            </a:extLst>
          </p:cNvPr>
          <p:cNvSpPr txBox="1"/>
          <p:nvPr/>
        </p:nvSpPr>
        <p:spPr>
          <a:xfrm>
            <a:off x="408671" y="1681803"/>
            <a:ext cx="1636987" cy="369332"/>
          </a:xfrm>
          <a:prstGeom prst="rect">
            <a:avLst/>
          </a:prstGeom>
          <a:noFill/>
        </p:spPr>
        <p:txBody>
          <a:bodyPr wrap="none" rtlCol="0">
            <a:spAutoFit/>
          </a:bodyPr>
          <a:lstStyle/>
          <a:p>
            <a:r>
              <a:rPr lang="en-US" altLang="zh-CN" b="1" dirty="0"/>
              <a:t>HEPS projects</a:t>
            </a:r>
            <a:endParaRPr lang="zh-CN" altLang="en-US" b="1" dirty="0"/>
          </a:p>
        </p:txBody>
      </p:sp>
      <p:sp>
        <p:nvSpPr>
          <p:cNvPr id="16" name="文本框 15">
            <a:extLst>
              <a:ext uri="{FF2B5EF4-FFF2-40B4-BE49-F238E27FC236}">
                <a16:creationId xmlns:a16="http://schemas.microsoft.com/office/drawing/2014/main" id="{CA95AB35-B9FA-49FD-9645-31095A4F066A}"/>
              </a:ext>
            </a:extLst>
          </p:cNvPr>
          <p:cNvSpPr txBox="1"/>
          <p:nvPr/>
        </p:nvSpPr>
        <p:spPr>
          <a:xfrm>
            <a:off x="3167277" y="6109031"/>
            <a:ext cx="3243196" cy="369332"/>
          </a:xfrm>
          <a:prstGeom prst="rect">
            <a:avLst/>
          </a:prstGeom>
          <a:noFill/>
        </p:spPr>
        <p:txBody>
          <a:bodyPr wrap="none" rtlCol="0">
            <a:spAutoFit/>
          </a:bodyPr>
          <a:lstStyle/>
          <a:p>
            <a:r>
              <a:rPr lang="en-US" altLang="zh-CN" b="1" dirty="0"/>
              <a:t>What we can do by ourselves</a:t>
            </a:r>
            <a:endParaRPr lang="zh-CN" altLang="en-US" b="1" dirty="0"/>
          </a:p>
        </p:txBody>
      </p:sp>
    </p:spTree>
    <p:extLst>
      <p:ext uri="{BB962C8B-B14F-4D97-AF65-F5344CB8AC3E}">
        <p14:creationId xmlns:p14="http://schemas.microsoft.com/office/powerpoint/2010/main" val="7607413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121E66FB-20FD-4459-A9AA-7F3C651E3501}"/>
              </a:ext>
            </a:extLst>
          </p:cNvPr>
          <p:cNvSpPr txBox="1"/>
          <p:nvPr/>
        </p:nvSpPr>
        <p:spPr>
          <a:xfrm>
            <a:off x="287817" y="218270"/>
            <a:ext cx="4564070" cy="461665"/>
          </a:xfrm>
          <a:prstGeom prst="rect">
            <a:avLst/>
          </a:prstGeom>
          <a:noFill/>
        </p:spPr>
        <p:txBody>
          <a:bodyPr wrap="none" rtlCol="0">
            <a:spAutoFit/>
          </a:bodyPr>
          <a:lstStyle/>
          <a:p>
            <a:r>
              <a:rPr lang="en-US" altLang="zh-CN" sz="2400" b="1" dirty="0">
                <a:solidFill>
                  <a:srgbClr val="C00000"/>
                </a:solidFill>
                <a:latin typeface="Arial" panose="020B0604020202020204" pitchFamily="34" charset="0"/>
              </a:rPr>
              <a:t>2</a:t>
            </a:r>
            <a:r>
              <a:rPr lang="zh-CN" altLang="en-US" sz="2400" b="1" dirty="0">
                <a:solidFill>
                  <a:srgbClr val="C00000"/>
                </a:solidFill>
                <a:latin typeface="Arial" panose="020B0604020202020204" pitchFamily="34" charset="0"/>
              </a:rPr>
              <a:t>、</a:t>
            </a:r>
            <a:r>
              <a:rPr lang="en-US" altLang="zh-CN" sz="2400" b="1" dirty="0">
                <a:solidFill>
                  <a:srgbClr val="C00000"/>
                </a:solidFill>
                <a:latin typeface="Arial" panose="020B0604020202020204" pitchFamily="34" charset="0"/>
              </a:rPr>
              <a:t>Hybrid pixel array detector</a:t>
            </a:r>
            <a:endParaRPr lang="zh-CN" altLang="en-US" sz="2400" b="1" dirty="0">
              <a:solidFill>
                <a:srgbClr val="C00000"/>
              </a:solidFill>
              <a:latin typeface="Arial" panose="020B0604020202020204" pitchFamily="34" charset="0"/>
            </a:endParaRPr>
          </a:p>
        </p:txBody>
      </p:sp>
      <p:sp>
        <p:nvSpPr>
          <p:cNvPr id="2" name="矩形 1">
            <a:extLst>
              <a:ext uri="{FF2B5EF4-FFF2-40B4-BE49-F238E27FC236}">
                <a16:creationId xmlns:a16="http://schemas.microsoft.com/office/drawing/2014/main" id="{428F38BA-FF69-44AA-A8F4-0BA066547C2D}"/>
              </a:ext>
            </a:extLst>
          </p:cNvPr>
          <p:cNvSpPr/>
          <p:nvPr/>
        </p:nvSpPr>
        <p:spPr>
          <a:xfrm>
            <a:off x="378690" y="1000496"/>
            <a:ext cx="7740073" cy="2308324"/>
          </a:xfrm>
          <a:prstGeom prst="rect">
            <a:avLst/>
          </a:prstGeom>
        </p:spPr>
        <p:txBody>
          <a:bodyPr wrap="square">
            <a:spAutoFit/>
          </a:bodyPr>
          <a:lstStyle/>
          <a:p>
            <a:r>
              <a:rPr lang="en-US" altLang="zh-CN" b="1" dirty="0">
                <a:solidFill>
                  <a:srgbClr val="000000"/>
                </a:solidFill>
                <a:latin typeface="TimesNewRomanPS-BoldMT"/>
              </a:rPr>
              <a:t>A hybrid pixel detector working in the single photon counting mode was designed for the </a:t>
            </a:r>
            <a:r>
              <a:rPr lang="en-US" altLang="zh-CN" b="1" dirty="0">
                <a:solidFill>
                  <a:srgbClr val="FF0000"/>
                </a:solidFill>
                <a:latin typeface="TimesNewRomanPS-BoldMT"/>
              </a:rPr>
              <a:t>High Energy Photon Source (HEPS) in China</a:t>
            </a:r>
            <a:r>
              <a:rPr lang="en-US" altLang="zh-CN" b="1" dirty="0">
                <a:solidFill>
                  <a:srgbClr val="000000"/>
                </a:solidFill>
                <a:latin typeface="TimesNewRomanPS-BoldMT"/>
              </a:rPr>
              <a:t>.</a:t>
            </a:r>
            <a:br>
              <a:rPr lang="en-US" altLang="zh-CN" b="1" dirty="0">
                <a:solidFill>
                  <a:srgbClr val="000000"/>
                </a:solidFill>
                <a:latin typeface="TimesNewRomanPS-BoldMT"/>
              </a:rPr>
            </a:br>
            <a:r>
              <a:rPr lang="en-US" altLang="zh-CN" b="1" dirty="0">
                <a:solidFill>
                  <a:srgbClr val="000000"/>
                </a:solidFill>
                <a:latin typeface="TimesNewRomanPS-BoldMT"/>
              </a:rPr>
              <a:t>It is focusing on synchrotron radiation applications: SAXS, Macro Molecule…, with a high frame rate of 1kHz. </a:t>
            </a:r>
          </a:p>
          <a:p>
            <a:r>
              <a:rPr lang="en-US" altLang="zh-CN" b="1" dirty="0">
                <a:solidFill>
                  <a:srgbClr val="000000"/>
                </a:solidFill>
                <a:latin typeface="TimesNewRomanPS-BoldMT"/>
              </a:rPr>
              <a:t>The detector module is composed of: </a:t>
            </a:r>
          </a:p>
          <a:p>
            <a:r>
              <a:rPr lang="en-US" altLang="zh-CN" b="1" dirty="0">
                <a:solidFill>
                  <a:srgbClr val="000000"/>
                </a:solidFill>
                <a:latin typeface="TimesNewRomanPS-BoldMT"/>
              </a:rPr>
              <a:t>Si-PIN Sensor (300 Sensor (300</a:t>
            </a:r>
            <a:r>
              <a:rPr lang="el-GR" altLang="zh-CN" b="1" i="1" dirty="0">
                <a:solidFill>
                  <a:srgbClr val="000000"/>
                </a:solidFill>
                <a:latin typeface="TimesNewRomanPS-BoldItalicMT"/>
              </a:rPr>
              <a:t>μ</a:t>
            </a:r>
            <a:r>
              <a:rPr lang="en-US" altLang="zh-CN" b="1" dirty="0">
                <a:solidFill>
                  <a:srgbClr val="000000"/>
                </a:solidFill>
                <a:latin typeface="TimesNewRomanPS-BoldMT"/>
              </a:rPr>
              <a:t>m thick ) + Indium Bump Bonding+ HEPS-BPIX readout ASIC</a:t>
            </a:r>
            <a:r>
              <a:rPr lang="en-US" altLang="zh-CN" dirty="0"/>
              <a:t> </a:t>
            </a:r>
            <a:br>
              <a:rPr lang="en-US" altLang="zh-CN" dirty="0"/>
            </a:br>
            <a:endParaRPr lang="zh-CN" altLang="en-US" dirty="0"/>
          </a:p>
        </p:txBody>
      </p:sp>
      <p:pic>
        <p:nvPicPr>
          <p:cNvPr id="3" name="图片 2">
            <a:extLst>
              <a:ext uri="{FF2B5EF4-FFF2-40B4-BE49-F238E27FC236}">
                <a16:creationId xmlns:a16="http://schemas.microsoft.com/office/drawing/2014/main" id="{4B56440D-8027-436A-9ACC-C3DFDC5C0006}"/>
              </a:ext>
            </a:extLst>
          </p:cNvPr>
          <p:cNvPicPr>
            <a:picLocks noChangeAspect="1"/>
          </p:cNvPicPr>
          <p:nvPr/>
        </p:nvPicPr>
        <p:blipFill>
          <a:blip r:embed="rId3"/>
          <a:stretch>
            <a:fillRect/>
          </a:stretch>
        </p:blipFill>
        <p:spPr>
          <a:xfrm>
            <a:off x="8118763" y="431169"/>
            <a:ext cx="2743200" cy="3533775"/>
          </a:xfrm>
          <a:prstGeom prst="rect">
            <a:avLst/>
          </a:prstGeom>
        </p:spPr>
      </p:pic>
      <p:pic>
        <p:nvPicPr>
          <p:cNvPr id="5" name="图片 4">
            <a:extLst>
              <a:ext uri="{FF2B5EF4-FFF2-40B4-BE49-F238E27FC236}">
                <a16:creationId xmlns:a16="http://schemas.microsoft.com/office/drawing/2014/main" id="{F568F593-79FD-4373-94AC-B729F2976A7A}"/>
              </a:ext>
            </a:extLst>
          </p:cNvPr>
          <p:cNvPicPr>
            <a:picLocks noChangeAspect="1"/>
          </p:cNvPicPr>
          <p:nvPr/>
        </p:nvPicPr>
        <p:blipFill>
          <a:blip r:embed="rId4"/>
          <a:stretch>
            <a:fillRect/>
          </a:stretch>
        </p:blipFill>
        <p:spPr>
          <a:xfrm>
            <a:off x="5750212" y="4179045"/>
            <a:ext cx="6234735" cy="2247786"/>
          </a:xfrm>
          <a:prstGeom prst="rect">
            <a:avLst/>
          </a:prstGeom>
        </p:spPr>
      </p:pic>
      <p:pic>
        <p:nvPicPr>
          <p:cNvPr id="6" name="图片 5">
            <a:extLst>
              <a:ext uri="{FF2B5EF4-FFF2-40B4-BE49-F238E27FC236}">
                <a16:creationId xmlns:a16="http://schemas.microsoft.com/office/drawing/2014/main" id="{D58082A4-B2CE-4F42-8959-2F0106E8F95B}"/>
              </a:ext>
            </a:extLst>
          </p:cNvPr>
          <p:cNvPicPr>
            <a:picLocks noChangeAspect="1"/>
          </p:cNvPicPr>
          <p:nvPr/>
        </p:nvPicPr>
        <p:blipFill>
          <a:blip r:embed="rId5"/>
          <a:stretch>
            <a:fillRect/>
          </a:stretch>
        </p:blipFill>
        <p:spPr>
          <a:xfrm>
            <a:off x="530100" y="3268693"/>
            <a:ext cx="5220112" cy="1493755"/>
          </a:xfrm>
          <a:prstGeom prst="rect">
            <a:avLst/>
          </a:prstGeom>
        </p:spPr>
      </p:pic>
      <p:pic>
        <p:nvPicPr>
          <p:cNvPr id="7" name="图片 6">
            <a:extLst>
              <a:ext uri="{FF2B5EF4-FFF2-40B4-BE49-F238E27FC236}">
                <a16:creationId xmlns:a16="http://schemas.microsoft.com/office/drawing/2014/main" id="{06E002CA-6896-4EB3-9ED2-515CC7ADDDD3}"/>
              </a:ext>
            </a:extLst>
          </p:cNvPr>
          <p:cNvPicPr>
            <a:picLocks noChangeAspect="1"/>
          </p:cNvPicPr>
          <p:nvPr/>
        </p:nvPicPr>
        <p:blipFill>
          <a:blip r:embed="rId6"/>
          <a:stretch>
            <a:fillRect/>
          </a:stretch>
        </p:blipFill>
        <p:spPr>
          <a:xfrm>
            <a:off x="617194" y="5019304"/>
            <a:ext cx="2924175" cy="1676400"/>
          </a:xfrm>
          <a:prstGeom prst="rect">
            <a:avLst/>
          </a:prstGeom>
        </p:spPr>
      </p:pic>
    </p:spTree>
    <p:extLst>
      <p:ext uri="{BB962C8B-B14F-4D97-AF65-F5344CB8AC3E}">
        <p14:creationId xmlns:p14="http://schemas.microsoft.com/office/powerpoint/2010/main" val="299844924"/>
      </p:ext>
    </p:extLst>
  </p:cSld>
  <p:clrMapOvr>
    <a:masterClrMapping/>
  </p:clrMapOvr>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HEPS-2">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EPS-1" id="{7BA7BF03-B25C-40D1-B8A2-F255763EDBAA}" vid="{F12EB5DB-64C4-41BA-AFBF-0F7C16C286C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5602</TotalTime>
  <Words>2498</Words>
  <Application>Microsoft Office PowerPoint</Application>
  <PresentationFormat>宽屏</PresentationFormat>
  <Paragraphs>404</Paragraphs>
  <Slides>29</Slides>
  <Notes>14</Notes>
  <HiddenSlides>0</HiddenSlides>
  <MMClips>0</MMClips>
  <ScaleCrop>false</ScaleCrop>
  <HeadingPairs>
    <vt:vector size="8" baseType="variant">
      <vt:variant>
        <vt:lpstr>已用的字体</vt:lpstr>
      </vt:variant>
      <vt:variant>
        <vt:i4>17</vt:i4>
      </vt:variant>
      <vt:variant>
        <vt:lpstr>主题</vt:lpstr>
      </vt:variant>
      <vt:variant>
        <vt:i4>2</vt:i4>
      </vt:variant>
      <vt:variant>
        <vt:lpstr>嵌入 OLE 服务器</vt:lpstr>
      </vt:variant>
      <vt:variant>
        <vt:i4>2</vt:i4>
      </vt:variant>
      <vt:variant>
        <vt:lpstr>幻灯片标题</vt:lpstr>
      </vt:variant>
      <vt:variant>
        <vt:i4>29</vt:i4>
      </vt:variant>
    </vt:vector>
  </HeadingPairs>
  <TitlesOfParts>
    <vt:vector size="50" baseType="lpstr">
      <vt:lpstr>Adobe 黑体 Std R</vt:lpstr>
      <vt:lpstr>TimesNewRomanPS-BoldItalicMT</vt:lpstr>
      <vt:lpstr>TimesNewRomanPS-BoldMT</vt:lpstr>
      <vt:lpstr>等线</vt:lpstr>
      <vt:lpstr>等线 Light</vt:lpstr>
      <vt:lpstr>黑体</vt:lpstr>
      <vt:lpstr>华文彩云</vt:lpstr>
      <vt:lpstr>楷体_GB2312</vt:lpstr>
      <vt:lpstr>宋体</vt:lpstr>
      <vt:lpstr>微软雅黑</vt:lpstr>
      <vt:lpstr>Arial</vt:lpstr>
      <vt:lpstr>Calibri</vt:lpstr>
      <vt:lpstr>Calibri Light</vt:lpstr>
      <vt:lpstr>Lucida Handwriting</vt:lpstr>
      <vt:lpstr>Symbol</vt:lpstr>
      <vt:lpstr>Times New Roman</vt:lpstr>
      <vt:lpstr>Wingdings</vt:lpstr>
      <vt:lpstr>Office 主题​​</vt:lpstr>
      <vt:lpstr>HEPS-2</vt:lpstr>
      <vt:lpstr>Visio</vt:lpstr>
      <vt:lpstr>Microsoft Visio Drawing</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X-ray test at 1W2B BSRF</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Development of the Detectors in IHEP for SR, China</dc:title>
  <dc:creator>lijie</dc:creator>
  <cp:lastModifiedBy>Lizj</cp:lastModifiedBy>
  <cp:revision>110</cp:revision>
  <dcterms:created xsi:type="dcterms:W3CDTF">2019-02-20T00:38:36Z</dcterms:created>
  <dcterms:modified xsi:type="dcterms:W3CDTF">2023-10-24T03:36:27Z</dcterms:modified>
</cp:coreProperties>
</file>