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742" r:id="rId2"/>
    <p:sldId id="835" r:id="rId3"/>
    <p:sldId id="843" r:id="rId4"/>
    <p:sldId id="839" r:id="rId5"/>
    <p:sldId id="844" r:id="rId6"/>
    <p:sldId id="857" r:id="rId7"/>
    <p:sldId id="840" r:id="rId8"/>
    <p:sldId id="851" r:id="rId9"/>
    <p:sldId id="836" r:id="rId10"/>
    <p:sldId id="853" r:id="rId11"/>
    <p:sldId id="838" r:id="rId12"/>
    <p:sldId id="845" r:id="rId13"/>
    <p:sldId id="859" r:id="rId14"/>
    <p:sldId id="854" r:id="rId15"/>
    <p:sldId id="858" r:id="rId16"/>
    <p:sldId id="856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ACE946"/>
    <a:srgbClr val="F3BD51"/>
    <a:srgbClr val="CA7B02"/>
    <a:srgbClr val="60E146"/>
    <a:srgbClr val="4BACC6"/>
    <a:srgbClr val="49CFAE"/>
    <a:srgbClr val="47D872"/>
    <a:srgbClr val="F0E146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80" autoAdjust="0"/>
    <p:restoredTop sz="95295" autoAdjust="0"/>
  </p:normalViewPr>
  <p:slideViewPr>
    <p:cSldViewPr>
      <p:cViewPr varScale="1">
        <p:scale>
          <a:sx n="85" d="100"/>
          <a:sy n="85" d="100"/>
        </p:scale>
        <p:origin x="758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D183-6031-4C32-B44B-14746A336CF0}" type="datetimeFigureOut">
              <a:rPr lang="zh-CN" altLang="en-US" smtClean="0"/>
              <a:pPr/>
              <a:t>2023/10/24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2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48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919D0F2-12A6-433C-8B0A-0CB5FB26A066}" type="datetime1">
              <a:rPr lang="zh-CN" altLang="en-US" smtClean="0"/>
              <a:pPr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  <a:lvl2pPr>
              <a:defRPr sz="2000" baseline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2pPr>
            <a:lvl3pPr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90B04FF-E5A5-40FE-8214-A9E3A490162B}" type="datetime1">
              <a:rPr lang="zh-CN" altLang="en-US" smtClean="0"/>
              <a:pPr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3600" b="1" baseline="0">
                <a:solidFill>
                  <a:srgbClr val="004B85"/>
                </a:solidFill>
                <a:effectLst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fld id="{9999DB5F-07E3-4B3F-9B47-616821155232}" type="datetime1">
              <a:rPr lang="zh-CN" altLang="en-US" smtClean="0"/>
              <a:pPr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26083" y="2613856"/>
            <a:ext cx="12144672" cy="172819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CN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Future Application of Superconducting RF Cavity</a:t>
            </a:r>
            <a:br>
              <a:rPr lang="en-US" altLang="zh-CN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Quantum Computing, High-end Chips and other Fields</a:t>
            </a:r>
            <a:endParaRPr lang="zh-CN" altLang="en-US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551384" y="4630494"/>
            <a:ext cx="11017224" cy="203886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Jiyuan Zhai (IHEP)</a:t>
            </a:r>
            <a:endParaRPr lang="en-US" altLang="zh-CN" sz="2000" dirty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2023 International Workshop on High Energy Circular Electron Positron Collider</a:t>
            </a:r>
          </a:p>
          <a:p>
            <a:r>
              <a:rPr lang="en-US" altLang="zh-CN" sz="18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October 24, Nanjing, China </a:t>
            </a:r>
            <a:endParaRPr lang="zh-CN" altLang="en-US" sz="1800" dirty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EAB086F-90B4-4F45-A5D7-B271C6626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52"/>
          <a:stretch/>
        </p:blipFill>
        <p:spPr>
          <a:xfrm>
            <a:off x="1631504" y="476672"/>
            <a:ext cx="2432445" cy="2007944"/>
          </a:xfrm>
          <a:prstGeom prst="rect">
            <a:avLst/>
          </a:prstGeom>
        </p:spPr>
      </p:pic>
      <p:pic>
        <p:nvPicPr>
          <p:cNvPr id="8" name="Picture 2" descr="Intel delays next GPU Max until 2025 | Network World">
            <a:extLst>
              <a:ext uri="{FF2B5EF4-FFF2-40B4-BE49-F238E27FC236}">
                <a16:creationId xmlns:a16="http://schemas.microsoft.com/office/drawing/2014/main" id="{FF5F2045-BB13-4807-857E-8DBAFA5BC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11095"/>
          <a:stretch/>
        </p:blipFill>
        <p:spPr bwMode="auto">
          <a:xfrm>
            <a:off x="4871864" y="476672"/>
            <a:ext cx="254475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xion and Wave-Like Dark Matter Detection — QDM Lab">
            <a:extLst>
              <a:ext uri="{FF2B5EF4-FFF2-40B4-BE49-F238E27FC236}">
                <a16:creationId xmlns:a16="http://schemas.microsoft.com/office/drawing/2014/main" id="{1AD25357-7553-4B97-A494-E9961FE2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529" y="480805"/>
            <a:ext cx="2688766" cy="201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4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0CD1363-573E-4043-887E-D00B95719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7" y="1052736"/>
            <a:ext cx="11586769" cy="1271237"/>
          </a:xfrm>
        </p:spPr>
        <p:txBody>
          <a:bodyPr/>
          <a:lstStyle/>
          <a:p>
            <a:r>
              <a:rPr lang="en-US" altLang="zh-CN" sz="1800" dirty="0"/>
              <a:t>Mid-T recipe was initially developed for quantum applications to remove Nb</a:t>
            </a:r>
            <a:r>
              <a:rPr lang="en-US" altLang="zh-CN" sz="1800" baseline="-25000" dirty="0"/>
              <a:t>2</a:t>
            </a:r>
            <a:r>
              <a:rPr lang="en-US" altLang="zh-CN" sz="1800" dirty="0"/>
              <a:t>O</a:t>
            </a:r>
            <a:r>
              <a:rPr lang="en-US" altLang="zh-CN" sz="1800" baseline="-25000" dirty="0"/>
              <a:t>5</a:t>
            </a:r>
            <a:r>
              <a:rPr lang="en-US" altLang="zh-CN" sz="1800" dirty="0"/>
              <a:t> layer, enabling high Q at </a:t>
            </a:r>
            <a:r>
              <a:rPr lang="en-US" altLang="zh-CN" sz="1800" dirty="0" err="1"/>
              <a:t>mK</a:t>
            </a:r>
            <a:r>
              <a:rPr lang="en-US" altLang="zh-CN" sz="1800" dirty="0"/>
              <a:t> and low photon counts i.e. very low field (instead of high field in accelerator cavity).</a:t>
            </a:r>
          </a:p>
          <a:p>
            <a:r>
              <a:rPr lang="en-US" altLang="zh-CN" sz="1800" dirty="0"/>
              <a:t>Low field Q-slope is due to two-level-system dielectric loss of amorphous Nb</a:t>
            </a:r>
            <a:r>
              <a:rPr lang="en-US" altLang="zh-CN" sz="1800" baseline="-25000" dirty="0"/>
              <a:t>2</a:t>
            </a:r>
            <a:r>
              <a:rPr lang="en-US" altLang="zh-CN" sz="1800" dirty="0"/>
              <a:t>O</a:t>
            </a:r>
            <a:r>
              <a:rPr lang="en-US" altLang="zh-CN" sz="1800" baseline="-25000" dirty="0"/>
              <a:t>5 </a:t>
            </a:r>
            <a:r>
              <a:rPr lang="en-US" altLang="zh-CN" sz="1800" dirty="0"/>
              <a:t>layer (</a:t>
            </a:r>
            <a:r>
              <a:rPr lang="en-US" altLang="zh-CN" sz="1800" i="1" dirty="0"/>
              <a:t>T </a:t>
            </a:r>
            <a:r>
              <a:rPr lang="en-US" altLang="zh-CN" sz="1800" dirty="0"/>
              <a:t>and </a:t>
            </a:r>
            <a:r>
              <a:rPr lang="en-US" altLang="zh-CN" sz="1800" i="1" dirty="0"/>
              <a:t>E</a:t>
            </a:r>
            <a:r>
              <a:rPr lang="en-US" altLang="zh-CN" sz="1800" baseline="-25000" dirty="0"/>
              <a:t>acc</a:t>
            </a:r>
            <a:r>
              <a:rPr lang="en-US" altLang="zh-CN" sz="1800" dirty="0"/>
              <a:t> dependent)</a:t>
            </a:r>
            <a:endParaRPr lang="en-US" altLang="zh-CN" sz="1800" baseline="-25000" dirty="0"/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3525226-1AA9-4D40-9261-C79D0F39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4A7D0CE9-4639-4E33-8074-C7B478B4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449272" cy="8640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High Q SRF Cavity for Long Coherence Time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0C1854B-5625-4CE4-A237-A7403CBC2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82" y="2203735"/>
            <a:ext cx="4602272" cy="223927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AA6C511-E79E-42F6-83A2-478B7CE53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1" y="4651685"/>
            <a:ext cx="2774067" cy="20727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361811-A2ED-4110-9FCB-AAFDE41E7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731" y="4651685"/>
            <a:ext cx="2603197" cy="20534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88B874B-25B1-4C7C-85A0-8B6F181C7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89" y="4597718"/>
            <a:ext cx="2723642" cy="20011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59DB7E5-F925-4B9E-8111-A43C5BF8F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993" y="4855221"/>
            <a:ext cx="2795647" cy="10255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01599AC-F4A8-4197-BC0A-4CFE3976AC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974"/>
          <a:stretch/>
        </p:blipFill>
        <p:spPr>
          <a:xfrm>
            <a:off x="10445974" y="6044041"/>
            <a:ext cx="1492937" cy="272265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7551BC43-673A-4AC7-8852-BADB34F9FE1B}"/>
              </a:ext>
            </a:extLst>
          </p:cNvPr>
          <p:cNvSpPr/>
          <p:nvPr/>
        </p:nvSpPr>
        <p:spPr>
          <a:xfrm>
            <a:off x="10062961" y="4895475"/>
            <a:ext cx="864096" cy="4791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EA3B26F9-8E87-4978-B957-DCAE2521D879}"/>
              </a:ext>
            </a:extLst>
          </p:cNvPr>
          <p:cNvSpPr/>
          <p:nvPr/>
        </p:nvSpPr>
        <p:spPr>
          <a:xfrm>
            <a:off x="10319181" y="5329898"/>
            <a:ext cx="351655" cy="3275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9AACF39-9DED-467D-974F-BA6508F4FB25}"/>
              </a:ext>
            </a:extLst>
          </p:cNvPr>
          <p:cNvSpPr/>
          <p:nvPr/>
        </p:nvSpPr>
        <p:spPr>
          <a:xfrm>
            <a:off x="746082" y="4617650"/>
            <a:ext cx="453374" cy="7503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093972B-BCE4-4B84-A906-6D05E91151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0044" y="5996105"/>
            <a:ext cx="807267" cy="29935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5CDBCD8-B264-4622-82A1-B183AEE265F0}"/>
              </a:ext>
            </a:extLst>
          </p:cNvPr>
          <p:cNvSpPr txBox="1"/>
          <p:nvPr/>
        </p:nvSpPr>
        <p:spPr>
          <a:xfrm>
            <a:off x="10077172" y="5969378"/>
            <a:ext cx="43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D5FB7AA-FA01-4742-89C7-67EBC73A93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1007" y="2182944"/>
            <a:ext cx="2815193" cy="250899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D9D82D4-8CD0-4B98-8875-5995BAEBA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374" y="2203735"/>
            <a:ext cx="2836094" cy="239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55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F7BECC4-A6B1-4883-97E0-884A18C6B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124744"/>
            <a:ext cx="11377264" cy="1224135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High dimension quantum computing: </a:t>
            </a:r>
            <a:r>
              <a:rPr lang="en-US" altLang="zh-CN" sz="2000" dirty="0" err="1"/>
              <a:t>qudit</a:t>
            </a:r>
            <a:r>
              <a:rPr lang="en-US" altLang="zh-CN" sz="2000" dirty="0"/>
              <a:t> (</a:t>
            </a:r>
            <a:r>
              <a:rPr lang="en-US" altLang="zh-CN" sz="2000" dirty="0">
                <a:latin typeface="Arial" panose="020B0604020202020204" pitchFamily="34" charset="0"/>
              </a:rPr>
              <a:t>2</a:t>
            </a:r>
            <a:r>
              <a:rPr lang="en-US" altLang="zh-CN" sz="2000" baseline="30000" dirty="0">
                <a:latin typeface="Arial" panose="020B0604020202020204" pitchFamily="34" charset="0"/>
              </a:rPr>
              <a:t>n </a:t>
            </a:r>
            <a:r>
              <a:rPr lang="en-US" altLang="zh-CN" sz="2000" dirty="0"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2000" dirty="0" err="1">
                <a:latin typeface="Arial" panose="020B0604020202020204" pitchFamily="34" charset="0"/>
              </a:rPr>
              <a:t>d</a:t>
            </a:r>
            <a:r>
              <a:rPr lang="en-US" altLang="zh-CN" sz="2000" baseline="30000" dirty="0" err="1">
                <a:latin typeface="Arial" panose="020B0604020202020204" pitchFamily="34" charset="0"/>
              </a:rPr>
              <a:t>n</a:t>
            </a:r>
            <a:r>
              <a:rPr lang="en-US" altLang="zh-CN" sz="2000" dirty="0">
                <a:latin typeface="Arial" panose="020B0604020202020204" pitchFamily="34" charset="0"/>
              </a:rPr>
              <a:t>, d &gt; 2)</a:t>
            </a:r>
          </a:p>
          <a:p>
            <a:r>
              <a:rPr lang="en-US" altLang="zh-CN" sz="2000" dirty="0"/>
              <a:t>All-to-all qubit connectivity. Dramatically reduce the input/output lines.</a:t>
            </a:r>
          </a:p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B51FBAF-F0F2-4A7C-AB1E-D29E533D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47D10AA-F9B1-44B1-B508-008D1538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</a:rPr>
              <a:t>Multi-cell SRF Cavity for Scaling Up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14F4000-CA6C-468F-9207-EDA4F3177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89" y="2177877"/>
            <a:ext cx="4697587" cy="1318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FAC982-A0E4-429A-93AA-F608D5522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0" t="26882" r="7872" b="5028"/>
          <a:stretch/>
        </p:blipFill>
        <p:spPr>
          <a:xfrm>
            <a:off x="963933" y="3882969"/>
            <a:ext cx="4697586" cy="26180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0BCE54D-8CB2-405B-97AF-559C27D43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937" y="2611465"/>
            <a:ext cx="3384376" cy="9176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4E4D36-C1DB-4763-8AF5-E414E17B9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408" y="3910067"/>
            <a:ext cx="3456383" cy="259093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D1868F1-339A-4899-9EB9-030967B3BA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2491" y="1217283"/>
            <a:ext cx="3083875" cy="244640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93DB525-F5F3-41FF-B7CE-2394D4D7DD36}"/>
              </a:ext>
            </a:extLst>
          </p:cNvPr>
          <p:cNvSpPr txBox="1"/>
          <p:nvPr/>
        </p:nvSpPr>
        <p:spPr>
          <a:xfrm>
            <a:off x="7009408" y="6165304"/>
            <a:ext cx="3695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Dilution refrigerators in FNAL SQMS 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538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00317E5-337F-4B43-B70C-C519EF55D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28FBB8CB-7851-458D-BD37-8959B59D2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 Q SRF Cavity for Dark Matter Search 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ECED6D-0A13-4E40-904B-234B299EA88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2625" y="1541946"/>
            <a:ext cx="3118846" cy="193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CDE9BAD-14C5-4DC2-A8C8-6453E7168911}"/>
              </a:ext>
            </a:extLst>
          </p:cNvPr>
          <p:cNvSpPr txBox="1"/>
          <p:nvPr/>
        </p:nvSpPr>
        <p:spPr>
          <a:xfrm>
            <a:off x="519740" y="5623495"/>
            <a:ext cx="67175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Fermilab “light-shining-through-wall” (LSW) experiment searching for dark photons using two 1.3 GHz SRF cavities. 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PRL. 130, 261801 (2023)</a:t>
            </a:r>
            <a:endParaRPr lang="zh-CN" alt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53C1321-E4C8-407A-AB66-B4719586E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88" y="1688122"/>
            <a:ext cx="3118846" cy="3038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9047BC-0899-482F-A371-CF80540B90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9"/>
          <a:stretch/>
        </p:blipFill>
        <p:spPr>
          <a:xfrm>
            <a:off x="3640834" y="2054132"/>
            <a:ext cx="3826082" cy="290533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0116493-5975-4E95-9AD2-2AA563F03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776" y="1629084"/>
            <a:ext cx="2944532" cy="4054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7C9C0A0-E3C8-4000-99CA-0AF402384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308" y="1606339"/>
            <a:ext cx="1846822" cy="43800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9134B6A-96A2-4D7C-8A75-6AAD5E73641A}"/>
              </a:ext>
            </a:extLst>
          </p:cNvPr>
          <p:cNvSpPr txBox="1"/>
          <p:nvPr/>
        </p:nvSpPr>
        <p:spPr>
          <a:xfrm>
            <a:off x="508484" y="4877797"/>
            <a:ext cx="6930988" cy="656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exclusion limit for kinetic mixing as small as ε=1.6E-9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1600" b="0" i="0" u="none" strike="noStrike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sz="1600" b="0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orld’s best constraints on dark photons in 2.1E-7 to 5.7E-6 eV range </a:t>
            </a:r>
            <a:endParaRPr lang="zh-CN" alt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68DEB1A-39F0-490B-A9B7-EEC4A222EEDD}"/>
              </a:ext>
            </a:extLst>
          </p:cNvPr>
          <p:cNvSpPr txBox="1"/>
          <p:nvPr/>
        </p:nvSpPr>
        <p:spPr>
          <a:xfrm>
            <a:off x="2495600" y="1048671"/>
            <a:ext cx="2869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Dark Photon Search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CE6E7EE-2F5F-42D9-910F-E25D1FFDE8A9}"/>
              </a:ext>
            </a:extLst>
          </p:cNvPr>
          <p:cNvSpPr txBox="1"/>
          <p:nvPr/>
        </p:nvSpPr>
        <p:spPr>
          <a:xfrm>
            <a:off x="8774243" y="1048671"/>
            <a:ext cx="2238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Axion Search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A563D16-361A-4B47-B43F-F90520F16AA7}"/>
              </a:ext>
            </a:extLst>
          </p:cNvPr>
          <p:cNvSpPr txBox="1"/>
          <p:nvPr/>
        </p:nvSpPr>
        <p:spPr>
          <a:xfrm>
            <a:off x="7992148" y="3981636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SRF cavity material: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(INFN), YBCO,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GdBCO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EuBCO+APC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(CAPP, IBS), Nb</a:t>
            </a:r>
            <a:r>
              <a:rPr lang="en-US" altLang="zh-C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Sn (Fermilab)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77F4902-091D-4D3A-A159-DCCDA6A9F4F5}"/>
              </a:ext>
            </a:extLst>
          </p:cNvPr>
          <p:cNvSpPr txBox="1"/>
          <p:nvPr/>
        </p:nvSpPr>
        <p:spPr>
          <a:xfrm>
            <a:off x="8122220" y="3416542"/>
            <a:ext cx="34947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Axion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haloscope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. High Q cavity to increase sensitivity and scan rate.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6970A88-9787-464C-A34E-7154DCDAE3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178" y="4530168"/>
            <a:ext cx="3826082" cy="221529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885A72CF-0C27-4D6B-A7D2-7A2374FE830A}"/>
              </a:ext>
            </a:extLst>
          </p:cNvPr>
          <p:cNvSpPr txBox="1"/>
          <p:nvPr/>
        </p:nvSpPr>
        <p:spPr>
          <a:xfrm>
            <a:off x="9223896" y="2470145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~ 10 T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984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CC6247D-7BC9-4B45-8E87-38F8D3583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527515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/>
              <a:t>Nb</a:t>
            </a:r>
            <a:r>
              <a:rPr lang="en-US" altLang="zh-CN" sz="2000" baseline="-25000" dirty="0"/>
              <a:t>3</a:t>
            </a:r>
            <a:r>
              <a:rPr lang="en-US" altLang="zh-CN" sz="2000" dirty="0"/>
              <a:t>Sn: push performance limit of SRF cavity, high Q at 4.2 K,</a:t>
            </a:r>
            <a:r>
              <a:rPr lang="zh-CN" altLang="en-US" sz="2000" dirty="0"/>
              <a:t> </a:t>
            </a:r>
            <a:r>
              <a:rPr lang="en-US" altLang="zh-CN" sz="2000" dirty="0"/>
              <a:t>high gradient </a:t>
            </a:r>
          </a:p>
          <a:p>
            <a:pPr>
              <a:lnSpc>
                <a:spcPct val="130000"/>
              </a:lnSpc>
            </a:pPr>
            <a:r>
              <a:rPr lang="en-US" altLang="zh-CN" sz="2000" dirty="0"/>
              <a:t>Compact superconducting </a:t>
            </a:r>
            <a:r>
              <a:rPr lang="en-US" altLang="zh-CN" sz="2000" dirty="0" err="1"/>
              <a:t>linac</a:t>
            </a:r>
            <a:r>
              <a:rPr lang="en-US" altLang="zh-CN" sz="2000" dirty="0"/>
              <a:t>: energy and cost effective, high CW beam power</a:t>
            </a:r>
          </a:p>
          <a:p>
            <a:pPr>
              <a:lnSpc>
                <a:spcPct val="130000"/>
              </a:lnSpc>
            </a:pPr>
            <a:r>
              <a:rPr lang="en-US" altLang="zh-CN" sz="2000" dirty="0"/>
              <a:t>Huge market (replace normal conducting industry accelerators)</a:t>
            </a:r>
          </a:p>
          <a:p>
            <a:pPr marL="457200" lvl="1" indent="0">
              <a:lnSpc>
                <a:spcPct val="130000"/>
              </a:lnSpc>
              <a:spcBef>
                <a:spcPts val="1200"/>
              </a:spcBef>
              <a:buNone/>
            </a:pPr>
            <a:endParaRPr lang="en-US" altLang="zh-CN" dirty="0">
              <a:solidFill>
                <a:srgbClr val="7030A0"/>
              </a:solidFill>
            </a:endParaRPr>
          </a:p>
          <a:p>
            <a:pPr marL="457200" lvl="1" indent="0">
              <a:lnSpc>
                <a:spcPct val="130000"/>
              </a:lnSpc>
              <a:spcBef>
                <a:spcPts val="1200"/>
              </a:spcBef>
              <a:buNone/>
            </a:pPr>
            <a:endParaRPr lang="en-US" altLang="zh-CN" dirty="0">
              <a:solidFill>
                <a:srgbClr val="7030A0"/>
              </a:solidFill>
            </a:endParaRPr>
          </a:p>
          <a:p>
            <a:pPr marL="457200" lvl="1" indent="0">
              <a:lnSpc>
                <a:spcPct val="130000"/>
              </a:lnSpc>
              <a:spcBef>
                <a:spcPts val="1200"/>
              </a:spcBef>
              <a:buNone/>
            </a:pPr>
            <a:endParaRPr lang="en-US" altLang="zh-CN" dirty="0">
              <a:solidFill>
                <a:srgbClr val="7030A0"/>
              </a:solidFill>
            </a:endParaRPr>
          </a:p>
          <a:p>
            <a:pPr marL="457200" lvl="1" indent="0">
              <a:lnSpc>
                <a:spcPct val="130000"/>
              </a:lnSpc>
              <a:spcBef>
                <a:spcPts val="1200"/>
              </a:spcBef>
              <a:buNone/>
            </a:pPr>
            <a:endParaRPr lang="en-US" altLang="zh-CN" dirty="0">
              <a:solidFill>
                <a:srgbClr val="7030A0"/>
              </a:solidFill>
            </a:endParaRPr>
          </a:p>
          <a:p>
            <a:pPr marL="457200" lvl="1" indent="0">
              <a:lnSpc>
                <a:spcPct val="130000"/>
              </a:lnSpc>
              <a:spcBef>
                <a:spcPts val="1200"/>
              </a:spcBef>
              <a:buNone/>
            </a:pPr>
            <a:endParaRPr lang="en-US" altLang="zh-CN" dirty="0">
              <a:solidFill>
                <a:srgbClr val="7030A0"/>
              </a:solidFill>
            </a:endParaRPr>
          </a:p>
          <a:p>
            <a:pPr marL="457200" lvl="1" indent="0">
              <a:lnSpc>
                <a:spcPct val="130000"/>
              </a:lnSpc>
              <a:spcBef>
                <a:spcPts val="1200"/>
              </a:spcBef>
              <a:buNone/>
            </a:pPr>
            <a:r>
              <a:rPr lang="en-US" altLang="zh-CN" dirty="0">
                <a:solidFill>
                  <a:srgbClr val="7030A0"/>
                </a:solidFill>
              </a:rPr>
              <a:t>See Prof. Hao Jiankui’s talk on high Q cavity in </a:t>
            </a:r>
            <a:r>
              <a:rPr lang="en-US" altLang="zh-CN" i="1" dirty="0">
                <a:solidFill>
                  <a:srgbClr val="7030A0"/>
                </a:solidFill>
              </a:rPr>
              <a:t>Accelerator Session tomorrow morning</a:t>
            </a:r>
            <a:r>
              <a:rPr lang="en-US" altLang="zh-CN" dirty="0">
                <a:solidFill>
                  <a:srgbClr val="7030A0"/>
                </a:solidFill>
              </a:rPr>
              <a:t>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AC6E8FD-925F-4B95-8920-01E441F86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12DC2AD-C0DE-4D85-B76E-C08E0DC51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26" y="136524"/>
            <a:ext cx="12025336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SRF Cavity for Next Generation Industry Accelerator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996324D-3D18-4FBE-B957-917618912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68" y="3000244"/>
            <a:ext cx="2882375" cy="2626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73A9CC9-403F-4A0E-B02C-191EBBEF8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3089919"/>
            <a:ext cx="3168352" cy="24469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FE40475-8FD8-481A-A168-BDEB96858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20" y="3157138"/>
            <a:ext cx="4540473" cy="231251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F9FE1B6-5829-4F88-9CC8-5793B749A048}"/>
              </a:ext>
            </a:extLst>
          </p:cNvPr>
          <p:cNvSpPr txBox="1"/>
          <p:nvPr/>
        </p:nvSpPr>
        <p:spPr>
          <a:xfrm>
            <a:off x="7464152" y="507815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1~50 MeV, 1 MW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54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62D84AD-D17B-48E0-8C24-95CBC6B0A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8BDBD34B-252B-450A-AB14-A3BDA5F53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65" y="470656"/>
            <a:ext cx="11022669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38540AA-686A-495A-A88A-B0EBE1D637FB}"/>
              </a:ext>
            </a:extLst>
          </p:cNvPr>
          <p:cNvSpPr txBox="1"/>
          <p:nvPr/>
        </p:nvSpPr>
        <p:spPr>
          <a:xfrm>
            <a:off x="1631504" y="2980279"/>
            <a:ext cx="9418978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at high G:  high power ERL-FEL for EUV lithography</a:t>
            </a:r>
          </a:p>
          <a:p>
            <a:pPr marL="457200" indent="-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at low  G:  better quantum computer and sensor</a:t>
            </a:r>
          </a:p>
          <a:p>
            <a:pPr marL="457200" indent="-36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at high T:   new superconducting industry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A0B41CC-300A-45CF-8697-8EA1E05D15C1}"/>
              </a:ext>
            </a:extLst>
          </p:cNvPr>
          <p:cNvSpPr txBox="1"/>
          <p:nvPr/>
        </p:nvSpPr>
        <p:spPr>
          <a:xfrm>
            <a:off x="1577498" y="2035927"/>
            <a:ext cx="90370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 Superconducting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zh-CN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26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A40F6AF-1926-469D-92B6-ED817AD64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00C14C5-EDFD-4D59-A415-AE899E9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2369293-4434-4C4A-B5EE-230F4D6B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91F99F9-E65E-43B7-B4F4-FA4CC6FCD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0" r="22940"/>
          <a:stretch/>
        </p:blipFill>
        <p:spPr>
          <a:xfrm>
            <a:off x="-17474" y="-6372"/>
            <a:ext cx="623550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050CE32-610E-4D5B-8DE0-D7E459B3B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33" y="-6371"/>
            <a:ext cx="5969622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50ABC1A-2AE1-47AF-917A-AA4C5742E4E8}"/>
              </a:ext>
            </a:extLst>
          </p:cNvPr>
          <p:cNvSpPr txBox="1"/>
          <p:nvPr/>
        </p:nvSpPr>
        <p:spPr>
          <a:xfrm>
            <a:off x="3706483" y="5750815"/>
            <a:ext cx="5040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  <a:endParaRPr lang="zh-CN" altLang="en-US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564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430C167-39D7-4658-9E41-02A055599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30" y="1268759"/>
            <a:ext cx="11593288" cy="508759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CN" sz="1600" dirty="0"/>
              <a:t>Norio Nakamura, et al. High-power EUV free-electron laser for future lithography. Japanese Journal of Applied Physics 62, SG0809 (2023).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1600" dirty="0"/>
              <a:t>Norio Nakamura. Present state of the EUV-FEL light source for future lithography. 7th EUV-FEL Workshop, 30 January, 2023, KEK, Japan.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1600" dirty="0"/>
              <a:t>Alexander Wu Chao. A new light source SSMB. 23 September 2021, Tsinghua University. 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1600" dirty="0"/>
              <a:t>P. Krantz, et al. A quantum engineer's guide to superconducting qubits. Appl. Phys. Rev. 6, 021318 (2019).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1600" dirty="0"/>
              <a:t>T. Roth, et al. The </a:t>
            </a:r>
            <a:r>
              <a:rPr lang="en-US" altLang="zh-CN" sz="1600" dirty="0" err="1"/>
              <a:t>Transmon</a:t>
            </a:r>
            <a:r>
              <a:rPr lang="en-US" altLang="zh-CN" sz="1600" dirty="0"/>
              <a:t> Qubit for Electromagnetics Engineers: An introduction. IEEE Antennas and Propagation Magazine. Volume: 65, Issue: 2, April 2023.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1600" dirty="0"/>
              <a:t>A. </a:t>
            </a:r>
            <a:r>
              <a:rPr lang="en-US" altLang="zh-CN" sz="1600" dirty="0" err="1"/>
              <a:t>Grassellino</a:t>
            </a:r>
            <a:r>
              <a:rPr lang="en-US" altLang="zh-CN" sz="1600" dirty="0"/>
              <a:t>. Superconducting Quantum Materials and Systems Center. GGI Summer School. July 27th 2022.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1600" dirty="0"/>
              <a:t>T. Roy. </a:t>
            </a:r>
            <a:r>
              <a:rPr lang="en-US" altLang="zh-CN" sz="1600" dirty="0" err="1"/>
              <a:t>Qudit</a:t>
            </a:r>
            <a:r>
              <a:rPr lang="en-US" altLang="zh-CN" sz="1600" dirty="0"/>
              <a:t>-based quantum computing with SRF cavities at Fermilab. International Symposium on Lattice Field Theory. 1 August 2023.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1600" dirty="0"/>
              <a:t>A. </a:t>
            </a:r>
            <a:r>
              <a:rPr lang="en-US" altLang="zh-CN" sz="1600" dirty="0" err="1"/>
              <a:t>Romanenko</a:t>
            </a:r>
            <a:r>
              <a:rPr lang="en-US" altLang="zh-CN" sz="1600" dirty="0"/>
              <a:t>, et al. PRL 119, 264801 (2017)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1600" dirty="0"/>
              <a:t>A. </a:t>
            </a:r>
            <a:r>
              <a:rPr lang="en-US" altLang="zh-CN" sz="1600" dirty="0" err="1"/>
              <a:t>Romanenko</a:t>
            </a:r>
            <a:r>
              <a:rPr lang="en-US" altLang="zh-CN" sz="1600" dirty="0"/>
              <a:t>, et al. Phys. Rev. Applied. 13, 034032, 2020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1600" dirty="0"/>
              <a:t>Hasan </a:t>
            </a:r>
            <a:r>
              <a:rPr lang="en-US" altLang="zh-CN" sz="1600" dirty="0" err="1"/>
              <a:t>Padamsee</a:t>
            </a:r>
            <a:r>
              <a:rPr lang="en-US" altLang="zh-CN" sz="1600" dirty="0"/>
              <a:t>. Superconducting Radiofrequency Technology for Accelerators: State of the Art and Emerging Trends. Wiley, 2023.</a:t>
            </a:r>
          </a:p>
          <a:p>
            <a:endParaRPr lang="zh-CN" altLang="en-US" sz="18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91DF316-AEE0-4385-ABD4-CC6EA526F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77D772B-7C1E-4621-913D-5DE244C6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Reference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6903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DC09E59-2B45-488B-BAF9-5B1E087ED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556792"/>
            <a:ext cx="10814992" cy="469628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en-US" altLang="zh-CN" sz="2800" dirty="0"/>
              <a:t>SRF Cavity for EUV Lithography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</a:rPr>
              <a:t>SRF Cavity for Quantum Computing</a:t>
            </a:r>
          </a:p>
          <a:p>
            <a:pPr marL="457200" indent="-457200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en-US" altLang="zh-CN" sz="2800" dirty="0"/>
              <a:t>SRF Cavity for other Fields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9102EA-0601-4794-91D7-D97635E2A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36463" y="333378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altLang="zh-CN" dirty="0">
                <a:solidFill>
                  <a:srgbClr val="0E4A7E"/>
                </a:solidFill>
                <a:latin typeface="Arial" panose="020B0604020202020204" pitchFamily="34" charset="0"/>
              </a:rPr>
              <a:t>Outline</a:t>
            </a:r>
            <a:endParaRPr lang="zh-CN" altLang="en-US" dirty="0">
              <a:solidFill>
                <a:srgbClr val="0E4A7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49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6BF1CEB-FA14-4418-8BAD-3F3BD7320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10" y="1234407"/>
            <a:ext cx="9598422" cy="5362945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High-end chips are critical for industry, economy and national security.</a:t>
            </a:r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</a:t>
            </a:r>
          </a:p>
          <a:p>
            <a:endParaRPr lang="en-US" altLang="zh-CN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zh-CN" sz="2000" dirty="0"/>
              <a:t>Moore's law: the number of transistors in an integrated circuit of a given size doubles about every two years.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/>
              <a:t>19 billion transistors in a 3 nm chip (300 M transistors / mm</a:t>
            </a:r>
            <a:r>
              <a:rPr lang="en-US" altLang="zh-CN" sz="1800" baseline="30000" dirty="0"/>
              <a:t>2</a:t>
            </a:r>
            <a:r>
              <a:rPr lang="en-US" altLang="zh-CN" sz="1800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/>
              <a:t>Lithography light with shorter wave length to drive Moore’s law forward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/>
              <a:t>EUV light source is the bottleneck of &lt; 7 nm high-end chip manufacturing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52C4D1B-3D55-4480-B5B4-AE2A04FA8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7075E3D-7A93-4297-83A0-3B96BB98B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2852"/>
            <a:ext cx="10878653" cy="725470"/>
          </a:xfrm>
        </p:spPr>
        <p:txBody>
          <a:bodyPr/>
          <a:lstStyle/>
          <a:p>
            <a:pPr algn="l"/>
            <a:r>
              <a:rPr lang="en-US" altLang="zh-CN" dirty="0"/>
              <a:t>Semiconductor Microchip and Moore’s Law</a:t>
            </a:r>
            <a:endParaRPr lang="zh-CN" altLang="en-US" dirty="0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B3BEBB3D-3087-4612-9A8E-33567B2F4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576237"/>
              </p:ext>
            </p:extLst>
          </p:nvPr>
        </p:nvGraphicFramePr>
        <p:xfrm>
          <a:off x="853208" y="1960911"/>
          <a:ext cx="4752000" cy="172800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397630042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44122887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824778956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 Size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4765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Chipmaking equipment 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B$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 B$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766569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Chip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421 B$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571 B$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432514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Consumer electronics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1883 B$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2255 B$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2073890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063DF0FC-2CDD-4D97-9317-03A139DD0BDC}"/>
              </a:ext>
            </a:extLst>
          </p:cNvPr>
          <p:cNvSpPr txBox="1"/>
          <p:nvPr/>
        </p:nvSpPr>
        <p:spPr>
          <a:xfrm>
            <a:off x="5951984" y="2492896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TSMC’s new fab costs 40 B$ (8 CEPC): human’s most expensive factory ever built.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Chip costs ¼ of a smartphone.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3F0B6EB-5DC8-405E-8E30-D27835B00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2910" y="44628"/>
            <a:ext cx="1323080" cy="663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90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F7BECC4-A6B1-4883-97E0-884A18C6B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934504"/>
            <a:ext cx="10657184" cy="2231754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altLang="zh-CN" dirty="0"/>
              <a:t>Ideal EUV light source:</a:t>
            </a:r>
          </a:p>
          <a:p>
            <a:pPr lvl="1"/>
            <a:r>
              <a:rPr lang="en-US" altLang="zh-CN" dirty="0"/>
              <a:t>Tin debris contamination of LPP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pure EUV light (with variable polarization </a:t>
            </a:r>
            <a:r>
              <a:rPr lang="en-US" altLang="zh-CN" sz="2100" dirty="0"/>
              <a:t>for high-NA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Stochastic effects at high throughput: 250 W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/>
              <a:t>1.5 kW for 3 nm node, 2.8 kW for 2 nm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endParaRPr lang="en-US" altLang="zh-CN" dirty="0"/>
          </a:p>
          <a:p>
            <a:pPr lvl="1"/>
            <a:r>
              <a:rPr lang="en-US" altLang="zh-CN" dirty="0"/>
              <a:t>Upgradable to shorter wavelength for beyond EUV light</a:t>
            </a:r>
          </a:p>
          <a:p>
            <a:pPr lvl="1"/>
            <a:r>
              <a:rPr lang="en-US" altLang="zh-CN" dirty="0"/>
              <a:t>Higher power to have more optics beamlines with one source</a:t>
            </a:r>
            <a:endParaRPr lang="en-US" altLang="zh-CN" dirty="0">
              <a:sym typeface="Wingdings" panose="05000000000000000000" pitchFamily="2" charset="2"/>
            </a:endParaRPr>
          </a:p>
          <a:p>
            <a:pPr lvl="1"/>
            <a:r>
              <a:rPr lang="en-US" altLang="zh-CN" dirty="0"/>
              <a:t>Lower cost and electricity consumption per scanner</a:t>
            </a:r>
          </a:p>
          <a:p>
            <a:pPr lvl="1"/>
            <a:endParaRPr lang="en-US" altLang="zh-CN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B51FBAF-F0F2-4A7C-AB1E-D29E533D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47D10AA-F9B1-44B1-B508-008D1538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EUV Lithography Light Source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8F83093-24E6-4ACE-8FCB-3F47A2646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60" y="3342799"/>
            <a:ext cx="2403573" cy="313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640?wx_fmt=gif">
            <a:extLst>
              <a:ext uri="{FF2B5EF4-FFF2-40B4-BE49-F238E27FC236}">
                <a16:creationId xmlns:a16="http://schemas.microsoft.com/office/drawing/2014/main" id="{F71CC740-00FB-4A5F-9164-8932B0D7E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58" y="3987668"/>
            <a:ext cx="2664296" cy="14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laceholder image">
            <a:extLst>
              <a:ext uri="{FF2B5EF4-FFF2-40B4-BE49-F238E27FC236}">
                <a16:creationId xmlns:a16="http://schemas.microsoft.com/office/drawing/2014/main" id="{200D89B2-7831-493E-8296-82BE0EF50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b="9456"/>
          <a:stretch/>
        </p:blipFill>
        <p:spPr bwMode="auto">
          <a:xfrm>
            <a:off x="6311547" y="3205293"/>
            <a:ext cx="5328592" cy="24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70DCB3F-7F33-4661-83D0-4C1B2CD27CB7}"/>
              </a:ext>
            </a:extLst>
          </p:cNvPr>
          <p:cNvSpPr txBox="1"/>
          <p:nvPr/>
        </p:nvSpPr>
        <p:spPr>
          <a:xfrm>
            <a:off x="6384031" y="5752310"/>
            <a:ext cx="51125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ASML sold 26 EUV machines in 2019, ~ 60 in 2023.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180 ton, 200 M$ each.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EUV chip market 1.5 B$ in 2018, 10 B$ in 2026.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7D7900F-2E20-4928-ADC4-66C6E33942E4}"/>
              </a:ext>
            </a:extLst>
          </p:cNvPr>
          <p:cNvSpPr txBox="1"/>
          <p:nvPr/>
        </p:nvSpPr>
        <p:spPr>
          <a:xfrm>
            <a:off x="3060561" y="3326620"/>
            <a:ext cx="2772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13.5 nm is fitted to the reflectivity</a:t>
            </a:r>
          </a:p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of Mo/Si multi-layer mirrors.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935D0AC-A406-493A-A4E4-608EA213072C}"/>
              </a:ext>
            </a:extLst>
          </p:cNvPr>
          <p:cNvSpPr txBox="1"/>
          <p:nvPr/>
        </p:nvSpPr>
        <p:spPr>
          <a:xfrm>
            <a:off x="3060561" y="5593039"/>
            <a:ext cx="28807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High volume manufacturing (HVM) started a few years ago using </a:t>
            </a:r>
          </a:p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 250 W laser-produced plasma (LPP) source.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4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RLって何？(2) of ERL情報サイト">
            <a:extLst>
              <a:ext uri="{FF2B5EF4-FFF2-40B4-BE49-F238E27FC236}">
                <a16:creationId xmlns:a16="http://schemas.microsoft.com/office/drawing/2014/main" id="{4BE8B7E5-16C2-4E0C-9E24-C9AE053C6F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5412" y="523448"/>
            <a:ext cx="3729176" cy="279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A0E98B-F282-4DB0-9BA4-D601394E6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080" y="2731666"/>
            <a:ext cx="7061032" cy="3714314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B51FBAF-F0F2-4A7C-AB1E-D29E533D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47D10AA-F9B1-44B1-B508-008D1538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42852"/>
            <a:ext cx="11521280" cy="725470"/>
          </a:xfrm>
        </p:spPr>
        <p:txBody>
          <a:bodyPr/>
          <a:lstStyle/>
          <a:p>
            <a:r>
              <a:rPr lang="en-US" altLang="zh-CN" dirty="0"/>
              <a:t>ERL-FEL: Ideal EUV Light Source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66DD39-3243-4E54-8694-0B29FF5A6F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/>
          <a:stretch/>
        </p:blipFill>
        <p:spPr>
          <a:xfrm>
            <a:off x="7005908" y="3634139"/>
            <a:ext cx="4778724" cy="30035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3F7655-6EB9-4F46-A681-16E3237B1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18" y="2356575"/>
            <a:ext cx="2750684" cy="2232248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F7BECC4-A6B1-4883-97E0-884A18C6B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162" y="1011694"/>
            <a:ext cx="7718648" cy="1344881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Energy recovery </a:t>
            </a:r>
            <a:r>
              <a:rPr lang="en-US" altLang="zh-CN" sz="2000" dirty="0" err="1"/>
              <a:t>linac</a:t>
            </a:r>
            <a:r>
              <a:rPr lang="en-US" altLang="zh-CN" sz="2000" dirty="0"/>
              <a:t> (ERL) based Free Electron Laser (FEL)  for high power EUV lithography (proposed by KEK, Japan)</a:t>
            </a:r>
          </a:p>
          <a:p>
            <a:r>
              <a:rPr lang="en-US" altLang="zh-CN" sz="2000" dirty="0"/>
              <a:t>Many advantages over the current LPP source. </a:t>
            </a:r>
          </a:p>
        </p:txBody>
      </p:sp>
    </p:spTree>
    <p:extLst>
      <p:ext uri="{BB962C8B-B14F-4D97-AF65-F5344CB8AC3E}">
        <p14:creationId xmlns:p14="http://schemas.microsoft.com/office/powerpoint/2010/main" val="1950165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A83AACB-CAEF-4E56-A9BD-4546C5AA6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1"/>
          <a:stretch/>
        </p:blipFill>
        <p:spPr>
          <a:xfrm>
            <a:off x="622906" y="0"/>
            <a:ext cx="11052917" cy="6356351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D7411FE-26DC-46E0-8533-04E53CCCB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D9D6FF-BAFC-4452-BBD1-4C325366ED8C}"/>
              </a:ext>
            </a:extLst>
          </p:cNvPr>
          <p:cNvSpPr txBox="1"/>
          <p:nvPr/>
        </p:nvSpPr>
        <p:spPr>
          <a:xfrm>
            <a:off x="742182" y="6356351"/>
            <a:ext cx="109084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Norio Nakamura. Present state of the EUV-FEL light source for future lithography. 7th EUV-FEL Workshop, 30 January, 2023, KEK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69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F7BECC4-A6B1-4883-97E0-884A18C6B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52" y="1171387"/>
            <a:ext cx="11828148" cy="180020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b="1" dirty="0">
                <a:latin typeface="Arial" panose="020B0604020202020204" pitchFamily="34" charset="0"/>
              </a:rPr>
              <a:t>Superconducting RF cavity as the key component of energy-recovered EUV FEL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2000" b="1" dirty="0"/>
              <a:t>RF power</a:t>
            </a:r>
            <a:r>
              <a:rPr lang="en-US" altLang="zh-CN" sz="2000" dirty="0"/>
              <a:t>: negligible for </a:t>
            </a:r>
            <a:r>
              <a:rPr lang="en-US" altLang="zh-CN" sz="2000" dirty="0">
                <a:latin typeface="Arial" panose="020B0604020202020204" pitchFamily="34" charset="0"/>
              </a:rPr>
              <a:t>SRF cavity (</a:t>
            </a:r>
            <a:r>
              <a:rPr lang="en-US" altLang="zh-CN" sz="2000" dirty="0"/>
              <a:t>to establish intense EM field in the cavity)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2000" b="1" dirty="0"/>
              <a:t>Beam power</a:t>
            </a:r>
            <a:r>
              <a:rPr lang="en-US" altLang="zh-CN" sz="2000" dirty="0"/>
              <a:t>: 99 % recovered by the cavity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2000" b="1" dirty="0"/>
              <a:t>Cryogenic power</a:t>
            </a:r>
            <a:r>
              <a:rPr lang="en-US" altLang="zh-CN" sz="2000" dirty="0"/>
              <a:t> (major electricity consumption): </a:t>
            </a:r>
            <a:r>
              <a:rPr lang="en-US" altLang="zh-CN" sz="2000" dirty="0">
                <a:solidFill>
                  <a:srgbClr val="FF0000"/>
                </a:solidFill>
              </a:rPr>
              <a:t>demanding high Q </a:t>
            </a:r>
            <a:r>
              <a:rPr lang="en-US" altLang="zh-CN" sz="2000" dirty="0"/>
              <a:t>(also reduce capital cost)</a:t>
            </a:r>
            <a:endParaRPr lang="zh-CN" altLang="en-US" sz="2000" dirty="0">
              <a:latin typeface="Arial" panose="020B0604020202020204" pitchFamily="34" charset="0"/>
            </a:endParaRPr>
          </a:p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B51FBAF-F0F2-4A7C-AB1E-D29E533D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47D10AA-F9B1-44B1-B508-008D1538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88" y="73023"/>
            <a:ext cx="10763325" cy="844381"/>
          </a:xfrm>
        </p:spPr>
        <p:txBody>
          <a:bodyPr>
            <a:normAutofit/>
          </a:bodyPr>
          <a:lstStyle/>
          <a:p>
            <a:r>
              <a:rPr lang="en-US" altLang="zh-CN" dirty="0"/>
              <a:t>World Leading High Q SRF Cavity for EUV FEL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5" name="内容占位符 8">
            <a:extLst>
              <a:ext uri="{FF2B5EF4-FFF2-40B4-BE49-F238E27FC236}">
                <a16:creationId xmlns:a16="http://schemas.microsoft.com/office/drawing/2014/main" id="{292D15A4-20B8-4827-8BF5-0269311F67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7" t="8842" r="12534" b="5289"/>
          <a:stretch/>
        </p:blipFill>
        <p:spPr>
          <a:xfrm>
            <a:off x="4651638" y="3080541"/>
            <a:ext cx="4246463" cy="3452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2191075-38C8-4222-895E-1F8A59F4BC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2" t="8173" r="12400"/>
          <a:stretch/>
        </p:blipFill>
        <p:spPr>
          <a:xfrm>
            <a:off x="9408368" y="3086094"/>
            <a:ext cx="2042983" cy="327025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0CC9EEE-F427-4F1B-BDD4-C9A13251B609}"/>
              </a:ext>
            </a:extLst>
          </p:cNvPr>
          <p:cNvSpPr txBox="1"/>
          <p:nvPr/>
        </p:nvSpPr>
        <p:spPr>
          <a:xfrm>
            <a:off x="323832" y="3080541"/>
            <a:ext cx="4165801" cy="3093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IHEP developed a </a:t>
            </a:r>
            <a:r>
              <a:rPr lang="en-US" altLang="zh-CN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simplified medium temperature furnace baking (mid-T) 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method for high Q SRF cavities</a:t>
            </a:r>
          </a:p>
          <a:p>
            <a:pPr marL="285750" indent="-285750" algn="just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fter the pioneering work of Fermilab (in-situ mid-T bake of assembled cavity) and KEK (normal furnace mid-T bake of unassembled cavity</a:t>
            </a:r>
          </a:p>
          <a:p>
            <a:pPr marL="285750" indent="-285750" algn="just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pplied it for the first time to 1.3 GHz 9-cell cavities in September 2020 and achieved world leading performance.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00353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F7BECC4-A6B1-4883-97E0-884A18C6B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089" y="2564903"/>
            <a:ext cx="7118055" cy="36724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sz="1600" dirty="0"/>
              <a:t>In June 2023, IHEP’s 1.3 GHz superconducting accelerator cryomodule achieved world’s record high Q: </a:t>
            </a:r>
            <a:r>
              <a:rPr lang="en-US" altLang="zh-CN" sz="1600" dirty="0">
                <a:solidFill>
                  <a:srgbClr val="FF0000"/>
                </a:solidFill>
              </a:rPr>
              <a:t>3.6E10@23 MV/m</a:t>
            </a:r>
            <a:r>
              <a:rPr lang="en-US" altLang="zh-CN" sz="1600" dirty="0"/>
              <a:t>, module RF voltage 191 MV with dynamic 2 K heat load of only 112 W, and nearly no radiation and very small microphonics. </a:t>
            </a:r>
            <a:endParaRPr lang="en-US" altLang="zh-CN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sz="1600" dirty="0">
                <a:latin typeface="Arial" panose="020B0604020202020204" pitchFamily="34" charset="0"/>
              </a:rPr>
              <a:t>Only four cryomodules (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</a:rPr>
              <a:t>32 cavities</a:t>
            </a:r>
            <a:r>
              <a:rPr lang="en-US" altLang="zh-CN" sz="1600" dirty="0">
                <a:latin typeface="Arial" panose="020B0604020202020204" pitchFamily="34" charset="0"/>
              </a:rPr>
              <a:t>, 50 m) needed for a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</a:rPr>
              <a:t>800 MeV EUV ERL-FEL</a:t>
            </a:r>
            <a:r>
              <a:rPr lang="en-US" altLang="zh-CN" sz="1600" dirty="0">
                <a:latin typeface="Arial" panose="020B0604020202020204" pitchFamily="34" charset="0"/>
              </a:rPr>
              <a:t>. Half </a:t>
            </a:r>
            <a:r>
              <a:rPr lang="en-US" altLang="zh-CN" sz="1600" dirty="0" err="1">
                <a:latin typeface="Arial" panose="020B0604020202020204" pitchFamily="34" charset="0"/>
              </a:rPr>
              <a:t>linac</a:t>
            </a:r>
            <a:r>
              <a:rPr lang="en-US" altLang="zh-CN" sz="1600" dirty="0">
                <a:latin typeface="Arial" panose="020B0604020202020204" pitchFamily="34" charset="0"/>
              </a:rPr>
              <a:t> length and cost of cavity/module/RF power source/</a:t>
            </a:r>
            <a:r>
              <a:rPr lang="en-US" altLang="zh-CN" sz="1600" dirty="0"/>
              <a:t>cryogenic of KEK (</a:t>
            </a:r>
            <a:r>
              <a:rPr lang="en-US" altLang="zh-CN" sz="1600" dirty="0">
                <a:solidFill>
                  <a:srgbClr val="0070C0"/>
                </a:solidFill>
              </a:rPr>
              <a:t>64 cavities, 1E10@12.5 MV/m</a:t>
            </a:r>
            <a:r>
              <a:rPr lang="en-US" altLang="zh-CN" sz="1600" dirty="0"/>
              <a:t>). </a:t>
            </a:r>
            <a:endParaRPr lang="en-US" altLang="zh-CN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sz="1600" dirty="0"/>
              <a:t>Modify cavity shape for high current; HOM absorbers at 100 K between cavities instead of HOM couplers on beam pipes.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sz="1600" dirty="0" err="1"/>
              <a:t>Zhangjiang</a:t>
            </a:r>
            <a:r>
              <a:rPr lang="en-US" altLang="zh-CN" sz="1600" dirty="0"/>
              <a:t> Lab at Shanghai has started EUV FEL R&amp;D.  We believe ERL-FEL the final shape for EUV light source (200 M CNY for main </a:t>
            </a:r>
            <a:r>
              <a:rPr lang="en-US" altLang="zh-CN" sz="1600" dirty="0" err="1"/>
              <a:t>linac</a:t>
            </a:r>
            <a:r>
              <a:rPr lang="en-US" altLang="zh-CN" sz="1600" dirty="0"/>
              <a:t> SRF and cryogenics with 1.5 MW operation AC power).</a:t>
            </a:r>
            <a:endParaRPr lang="en-US" altLang="zh-CN" sz="1600" dirty="0">
              <a:latin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B51FBAF-F0F2-4A7C-AB1E-D29E533D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47D10AA-F9B1-44B1-B508-008D1538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 Q 1.3 GHz Cryomodule for EUV FEL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724C8911-78D2-499B-91B7-D94FBC95BB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8168" y="3897197"/>
            <a:ext cx="4217740" cy="1984692"/>
          </a:xfrm>
          <a:prstGeom prst="rect">
            <a:avLst/>
          </a:prstGeom>
        </p:spPr>
      </p:pic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C74EFED4-B10E-40F9-A7D6-75045B907D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217" y="1196752"/>
            <a:ext cx="6511895" cy="983135"/>
          </a:xfrm>
          <a:prstGeom prst="rect">
            <a:avLst/>
          </a:prstGeom>
        </p:spPr>
      </p:pic>
      <p:pic>
        <p:nvPicPr>
          <p:cNvPr id="10" name="内容占位符 5">
            <a:extLst>
              <a:ext uri="{FF2B5EF4-FFF2-40B4-BE49-F238E27FC236}">
                <a16:creationId xmlns:a16="http://schemas.microsoft.com/office/drawing/2014/main" id="{FE24CED3-5A73-4B5C-B296-EA4227D6FA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168" y="1196752"/>
            <a:ext cx="4217740" cy="237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7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F7BECC4-A6B1-4883-97E0-884A18C6B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002" y="1247888"/>
            <a:ext cx="5793372" cy="5600939"/>
          </a:xfrm>
        </p:spPr>
        <p:txBody>
          <a:bodyPr>
            <a:normAutofit/>
          </a:bodyPr>
          <a:lstStyle/>
          <a:p>
            <a:r>
              <a:rPr lang="en-US" altLang="zh-CN" sz="1800" i="1" dirty="0">
                <a:latin typeface="Arial" panose="020B0604020202020204" pitchFamily="34" charset="0"/>
              </a:rPr>
              <a:t>n</a:t>
            </a:r>
            <a:r>
              <a:rPr lang="en-US" altLang="zh-CN" sz="1800" dirty="0">
                <a:latin typeface="Arial" panose="020B0604020202020204" pitchFamily="34" charset="0"/>
              </a:rPr>
              <a:t> bits can represent only 1 </a:t>
            </a:r>
            <a:r>
              <a:rPr lang="en-US" altLang="zh-CN" sz="1800" dirty="0"/>
              <a:t>number (</a:t>
            </a:r>
            <a:r>
              <a:rPr lang="en-US" altLang="zh-CN" sz="1800" dirty="0">
                <a:latin typeface="Arial" panose="020B0604020202020204" pitchFamily="34" charset="0"/>
              </a:rPr>
              <a:t>state) </a:t>
            </a:r>
            <a:r>
              <a:rPr lang="en-US" altLang="zh-CN" sz="1800" dirty="0"/>
              <a:t>using classical bit </a:t>
            </a:r>
            <a:r>
              <a:rPr lang="en-US" altLang="zh-CN" sz="1800" dirty="0">
                <a:latin typeface="Arial" panose="020B0604020202020204" pitchFamily="34" charset="0"/>
              </a:rPr>
              <a:t>but 2</a:t>
            </a:r>
            <a:r>
              <a:rPr lang="en-US" altLang="zh-CN" sz="1800" baseline="30000" dirty="0">
                <a:latin typeface="Arial" panose="020B0604020202020204" pitchFamily="34" charset="0"/>
              </a:rPr>
              <a:t>n </a:t>
            </a:r>
            <a:r>
              <a:rPr lang="en-US" altLang="zh-CN" sz="1800" dirty="0">
                <a:latin typeface="Arial" panose="020B0604020202020204" pitchFamily="34" charset="0"/>
              </a:rPr>
              <a:t>superpositioned </a:t>
            </a:r>
            <a:r>
              <a:rPr lang="en-US" altLang="zh-CN" sz="1800" dirty="0"/>
              <a:t>and entangled quantum </a:t>
            </a:r>
            <a:r>
              <a:rPr lang="en-US" altLang="zh-CN" sz="1800" dirty="0">
                <a:latin typeface="Arial" panose="020B0604020202020204" pitchFamily="34" charset="0"/>
              </a:rPr>
              <a:t>states using qubits</a:t>
            </a:r>
            <a:r>
              <a:rPr lang="en-US" altLang="zh-CN" sz="1800" dirty="0"/>
              <a:t>.</a:t>
            </a:r>
            <a:r>
              <a:rPr lang="en-US" altLang="zh-CN" sz="1800" dirty="0">
                <a:latin typeface="Arial" panose="020B0604020202020204" pitchFamily="34" charset="0"/>
              </a:rPr>
              <a:t> </a:t>
            </a:r>
          </a:p>
          <a:p>
            <a:r>
              <a:rPr lang="en-US" altLang="zh-CN" sz="1800" dirty="0"/>
              <a:t>Any two-level quantum system can be a quantum bit (qubit). </a:t>
            </a:r>
          </a:p>
          <a:p>
            <a:r>
              <a:rPr lang="en-US" altLang="zh-CN" sz="1800" dirty="0"/>
              <a:t>Superconducting qubit with Josephson junctions as an</a:t>
            </a:r>
            <a:r>
              <a:rPr lang="zh-CN" altLang="en-US" sz="1800" dirty="0"/>
              <a:t> </a:t>
            </a:r>
            <a:r>
              <a:rPr lang="en-US" altLang="zh-CN" sz="1800" dirty="0"/>
              <a:t>artificial atom is the most promising physical system for quantum computing.</a:t>
            </a:r>
            <a:endParaRPr lang="en-US" altLang="zh-CN" sz="1800" b="1" dirty="0"/>
          </a:p>
          <a:p>
            <a:r>
              <a:rPr lang="en-US" altLang="zh-CN" sz="1800" dirty="0"/>
              <a:t>Operate at extremely low temperature ~ 10 </a:t>
            </a:r>
            <a:r>
              <a:rPr lang="en-US" altLang="zh-CN" sz="1800" dirty="0" err="1"/>
              <a:t>mK</a:t>
            </a:r>
            <a:r>
              <a:rPr lang="en-US" altLang="zh-CN" sz="1800" dirty="0"/>
              <a:t> (</a:t>
            </a:r>
            <a:r>
              <a:rPr lang="en-US" altLang="zh-CN" sz="1800" i="1" dirty="0" err="1"/>
              <a:t>kT</a:t>
            </a:r>
            <a:r>
              <a:rPr lang="en-US" altLang="zh-CN" sz="1800" dirty="0"/>
              <a:t> &lt;&lt; excitation energy)</a:t>
            </a:r>
          </a:p>
          <a:p>
            <a:r>
              <a:rPr lang="en-US" altLang="zh-CN" sz="1800" dirty="0">
                <a:latin typeface="Arial" panose="020B0604020202020204" pitchFamily="34" charset="0"/>
              </a:rPr>
              <a:t>Use microwave (</a:t>
            </a:r>
            <a:r>
              <a:rPr lang="en-US" altLang="zh-CN" sz="1800" dirty="0"/>
              <a:t>~ GHz) photons to </a:t>
            </a:r>
            <a:r>
              <a:rPr lang="en-US" altLang="zh-CN" sz="1800" dirty="0">
                <a:latin typeface="Arial" panose="020B0604020202020204" pitchFamily="34" charset="0"/>
              </a:rPr>
              <a:t>control (Rabi cycle) and readout (dispersive readout by a resonant cavity) the qubits: Circuit QED. </a:t>
            </a:r>
          </a:p>
          <a:p>
            <a:r>
              <a:rPr lang="en-US" altLang="zh-CN" sz="1800" dirty="0"/>
              <a:t>Qubits decoherence and scaling up are the greatest challenges of quantum computing.</a:t>
            </a:r>
          </a:p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B51FBAF-F0F2-4A7C-AB1E-D29E533D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47D10AA-F9B1-44B1-B508-008D1538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Quantum Computing</a:t>
            </a:r>
          </a:p>
        </p:txBody>
      </p:sp>
      <p:pic>
        <p:nvPicPr>
          <p:cNvPr id="5" name="内容占位符 3">
            <a:extLst>
              <a:ext uri="{FF2B5EF4-FFF2-40B4-BE49-F238E27FC236}">
                <a16:creationId xmlns:a16="http://schemas.microsoft.com/office/drawing/2014/main" id="{7AB7B156-895D-4265-A67A-E1FD6DE98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4" y="1125722"/>
            <a:ext cx="2954505" cy="2124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F49A086-8971-4CB8-ADD8-7E3783EBF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550" y="1188104"/>
            <a:ext cx="2867160" cy="206244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4775CA1-5068-439A-BD17-465459269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703" y="3429000"/>
            <a:ext cx="5054352" cy="32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14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41690</TotalTime>
  <Words>1339</Words>
  <Application>Microsoft Office PowerPoint</Application>
  <PresentationFormat>宽屏</PresentationFormat>
  <Paragraphs>134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等线</vt:lpstr>
      <vt:lpstr>宋体</vt:lpstr>
      <vt:lpstr>微软雅黑</vt:lpstr>
      <vt:lpstr>Arial</vt:lpstr>
      <vt:lpstr>Calibri</vt:lpstr>
      <vt:lpstr>Times New Roman</vt:lpstr>
      <vt:lpstr>Wingdings</vt:lpstr>
      <vt:lpstr>Office 主题</vt:lpstr>
      <vt:lpstr>Future Application of Superconducting RF Cavity in Quantum Computing, High-end Chips and other Fields</vt:lpstr>
      <vt:lpstr>Outline</vt:lpstr>
      <vt:lpstr>Semiconductor Microchip and Moore’s Law</vt:lpstr>
      <vt:lpstr>EUV Lithography Light Source</vt:lpstr>
      <vt:lpstr>ERL-FEL: Ideal EUV Light Source</vt:lpstr>
      <vt:lpstr>PowerPoint 演示文稿</vt:lpstr>
      <vt:lpstr>World Leading High Q SRF Cavity for EUV FEL</vt:lpstr>
      <vt:lpstr>High Q 1.3 GHz Cryomodule for EUV FEL</vt:lpstr>
      <vt:lpstr>Quantum Computing</vt:lpstr>
      <vt:lpstr>High Q SRF Cavity for Long Coherence Time</vt:lpstr>
      <vt:lpstr>Multi-cell SRF Cavity for Scaling Up</vt:lpstr>
      <vt:lpstr>High Q SRF Cavity for Dark Matter Search </vt:lpstr>
      <vt:lpstr>SRF Cavity for Next Generation Industry Accelerator</vt:lpstr>
      <vt:lpstr>Summary</vt:lpstr>
      <vt:lpstr>PowerPoint 演示文稿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Zhai</cp:lastModifiedBy>
  <cp:revision>6111</cp:revision>
  <cp:lastPrinted>2013-10-17T01:59:13Z</cp:lastPrinted>
  <dcterms:created xsi:type="dcterms:W3CDTF">2012-09-04T11:33:36Z</dcterms:created>
  <dcterms:modified xsi:type="dcterms:W3CDTF">2023-10-24T03:05:42Z</dcterms:modified>
</cp:coreProperties>
</file>