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9" r:id="rId1"/>
  </p:sldMasterIdLst>
  <p:notesMasterIdLst>
    <p:notesMasterId r:id="rId35"/>
  </p:notesMasterIdLst>
  <p:sldIdLst>
    <p:sldId id="256" r:id="rId2"/>
    <p:sldId id="475" r:id="rId3"/>
    <p:sldId id="655" r:id="rId4"/>
    <p:sldId id="500" r:id="rId5"/>
    <p:sldId id="649" r:id="rId6"/>
    <p:sldId id="513" r:id="rId7"/>
    <p:sldId id="510" r:id="rId8"/>
    <p:sldId id="511" r:id="rId9"/>
    <p:sldId id="481" r:id="rId10"/>
    <p:sldId id="512" r:id="rId11"/>
    <p:sldId id="652" r:id="rId12"/>
    <p:sldId id="435" r:id="rId13"/>
    <p:sldId id="520" r:id="rId14"/>
    <p:sldId id="338" r:id="rId15"/>
    <p:sldId id="572" r:id="rId16"/>
    <p:sldId id="341" r:id="rId17"/>
    <p:sldId id="657" r:id="rId18"/>
    <p:sldId id="656" r:id="rId19"/>
    <p:sldId id="547" r:id="rId20"/>
    <p:sldId id="592" r:id="rId21"/>
    <p:sldId id="551" r:id="rId22"/>
    <p:sldId id="493" r:id="rId23"/>
    <p:sldId id="552" r:id="rId24"/>
    <p:sldId id="600" r:id="rId25"/>
    <p:sldId id="602" r:id="rId26"/>
    <p:sldId id="597" r:id="rId27"/>
    <p:sldId id="658" r:id="rId28"/>
    <p:sldId id="654" r:id="rId29"/>
    <p:sldId id="613" r:id="rId30"/>
    <p:sldId id="405" r:id="rId31"/>
    <p:sldId id="659" r:id="rId32"/>
    <p:sldId id="644" r:id="rId33"/>
    <p:sldId id="563" r:id="rId34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36"/>
    </p:embeddedFont>
    <p:embeddedFont>
      <p:font typeface="华文楷体" panose="02010600040101010101" pitchFamily="2" charset="-122"/>
      <p:regular r:id="rId37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0000"/>
    <a:srgbClr val="990033"/>
    <a:srgbClr val="0066CC"/>
    <a:srgbClr val="339933"/>
    <a:srgbClr val="BDE9FF"/>
    <a:srgbClr val="66CCFF"/>
    <a:srgbClr val="3399FF"/>
    <a:srgbClr val="FFFFCC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6521" autoAdjust="0"/>
  </p:normalViewPr>
  <p:slideViewPr>
    <p:cSldViewPr>
      <p:cViewPr>
        <p:scale>
          <a:sx n="125" d="100"/>
          <a:sy n="125" d="100"/>
        </p:scale>
        <p:origin x="5082" y="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834BFD6F-AB01-41BD-BA5C-F8FBC26685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7115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4BFD6F-AB01-41BD-BA5C-F8FBC2668546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7389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由于之前时钟同步技术的种种局限，因此发展出基于以太网扩展增强的</a:t>
            </a:r>
            <a:r>
              <a:rPr lang="en-US" altLang="zh-CN" dirty="0"/>
              <a:t>WR</a:t>
            </a:r>
            <a:r>
              <a:rPr lang="zh-CN" altLang="en-US" dirty="0"/>
              <a:t>技术。</a:t>
            </a:r>
            <a:endParaRPr lang="en-US" altLang="zh-CN" dirty="0"/>
          </a:p>
          <a:p>
            <a:r>
              <a:rPr lang="en-US" altLang="zh-CN" dirty="0"/>
              <a:t>WR</a:t>
            </a:r>
            <a:r>
              <a:rPr lang="zh-CN" altLang="en-US" dirty="0"/>
              <a:t>技术实现了频率源广播及亚纳秒时间同步，同时提高了确定、可靠、低延时的数据传输能力。</a:t>
            </a:r>
            <a:endParaRPr lang="en-US" altLang="zh-CN" dirty="0"/>
          </a:p>
          <a:p>
            <a:r>
              <a:rPr lang="zh-CN" altLang="en-US" dirty="0"/>
              <a:t>有望成为下一代网络同步标准</a:t>
            </a:r>
            <a:r>
              <a:rPr lang="en-US" altLang="zh-CN" dirty="0"/>
              <a:t>PTPv3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BFD6F-AB01-41BD-BA5C-F8FBC2668546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5034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BFD6F-AB01-41BD-BA5C-F8FBC2668546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6933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BFD6F-AB01-41BD-BA5C-F8FBC2668546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5494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4BFD6F-AB01-41BD-BA5C-F8FBC2668546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7633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它实际上就是将被测相位放大了</a:t>
            </a:r>
            <a:r>
              <a:rPr lang="en-US" altLang="zh-CN" dirty="0"/>
              <a:t>N+1</a:t>
            </a:r>
            <a:r>
              <a:rPr lang="zh-CN" altLang="en-US" dirty="0"/>
              <a:t>倍，因此也将鉴相器的时间分辨提高了</a:t>
            </a:r>
            <a:r>
              <a:rPr lang="en-US" altLang="zh-CN" dirty="0"/>
              <a:t>N+1</a:t>
            </a:r>
            <a:r>
              <a:rPr lang="zh-CN" altLang="en-US" dirty="0"/>
              <a:t>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AE69E-91F5-4F6B-A5BB-4BC9A2A2E3B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800" b="1" i="0" u="none" strike="noStrike" baseline="0" dirty="0">
                <a:latin typeface="Times New Roman" panose="02020603050405020304" pitchFamily="18" charset="0"/>
              </a:rPr>
              <a:t>Location: </a:t>
            </a:r>
            <a:r>
              <a:rPr lang="en-US" altLang="zh-CN" sz="1800" b="1" i="0" u="none" strike="noStrike" baseline="0" dirty="0" err="1">
                <a:latin typeface="Times New Roman" panose="02020603050405020304" pitchFamily="18" charset="0"/>
              </a:rPr>
              <a:t>Haizishan</a:t>
            </a:r>
            <a:r>
              <a:rPr lang="en-US" altLang="zh-CN" sz="1800" b="1" i="0" u="none" strike="noStrike" baseline="0" dirty="0">
                <a:latin typeface="Times New Roman" panose="02020603050405020304" pitchFamily="18" charset="0"/>
              </a:rPr>
              <a:t>(Lakes Mountain), Sichuan Province</a:t>
            </a:r>
            <a:r>
              <a:rPr lang="zh-CN" altLang="en-US" sz="1800" b="1" i="0" u="none" strike="noStrike" baseline="0" dirty="0">
                <a:latin typeface="Times New Roman" panose="02020603050405020304" pitchFamily="18" charset="0"/>
              </a:rPr>
              <a:t>， </a:t>
            </a:r>
            <a:r>
              <a:rPr lang="en-US" altLang="zh-CN" sz="1400" b="1" i="0" u="none" strike="noStrike" baseline="0" dirty="0">
                <a:latin typeface="Times New Roman" panose="02020603050405020304" pitchFamily="18" charset="0"/>
              </a:rPr>
              <a:t>8 km to </a:t>
            </a:r>
            <a:r>
              <a:rPr lang="en-US" altLang="zh-CN" sz="1400" b="1" i="0" u="none" strike="noStrike" baseline="0" dirty="0" err="1">
                <a:latin typeface="Times New Roman" panose="02020603050405020304" pitchFamily="18" charset="0"/>
              </a:rPr>
              <a:t>Daocheng</a:t>
            </a:r>
            <a:r>
              <a:rPr lang="en-US" altLang="zh-CN" sz="1400" b="1" i="0" u="none" strike="noStrike" baseline="0" dirty="0">
                <a:latin typeface="Times New Roman" panose="02020603050405020304" pitchFamily="18" charset="0"/>
              </a:rPr>
              <a:t> Airport, the world’s highest civilian airport</a:t>
            </a:r>
            <a:endParaRPr lang="en-US" altLang="zh-CN" sz="1400" b="0" i="0" u="none" strike="noStrike" baseline="0" dirty="0">
              <a:latin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4BFD6F-AB01-41BD-BA5C-F8FBC2668546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8677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LHAASO-KM2A</a:t>
            </a:r>
            <a:r>
              <a:rPr lang="zh-CN" altLang="en-US" dirty="0"/>
              <a:t>实验需求主要包括以下三点：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大规模探测节点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b="0" dirty="0"/>
              <a:t>能量越高的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宇宙线探测需要越大的探测面积，</a:t>
            </a:r>
            <a: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KM2A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在平方公里地面部署了</a:t>
            </a:r>
            <a:r>
              <a:rPr lang="en-US" altLang="zh-CN" sz="1200" b="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5195</a:t>
            </a:r>
            <a:r>
              <a:rPr lang="zh-CN" altLang="en-US" sz="1200" b="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</a:t>
            </a:r>
            <a:r>
              <a:rPr lang="en-US" altLang="zh-CN" sz="1200" b="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ED</a:t>
            </a:r>
            <a:r>
              <a:rPr lang="zh-CN" altLang="en-US" sz="1200" b="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探测器和</a:t>
            </a:r>
            <a:r>
              <a:rPr lang="en-US" altLang="zh-CN" sz="1200" b="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1171</a:t>
            </a:r>
            <a:r>
              <a:rPr lang="zh-CN" altLang="en-US" sz="1200" b="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</a:t>
            </a:r>
            <a:r>
              <a:rPr lang="en-US" altLang="zh-CN" sz="1200" b="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MD</a:t>
            </a:r>
            <a:r>
              <a:rPr lang="zh-CN" altLang="en-US" sz="1200" b="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探测器</a:t>
            </a:r>
            <a:endParaRPr lang="en-US" altLang="zh-CN" sz="1200" b="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zh-CN" altLang="en-US" sz="1200" b="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数千探测器的规模要求节点采用集成技术，单节点成本尽可能低，能实现时钟同步与数据网络复用</a:t>
            </a:r>
          </a:p>
          <a:p>
            <a:pPr marL="0" indent="0">
              <a:buNone/>
            </a:pPr>
            <a:r>
              <a:rPr lang="en-US" altLang="zh-CN" dirty="0"/>
              <a:t>2. </a:t>
            </a:r>
            <a:r>
              <a:rPr lang="zh-CN" altLang="en-US" dirty="0"/>
              <a:t>高精度时间同步：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阵列式探测器需要全局统一时钟才能完成原始粒子入射径迹重建，为了实现入射角分辨小于</a:t>
            </a:r>
            <a:r>
              <a:rPr lang="en-US" altLang="zh-CN" dirty="0"/>
              <a:t>0.5</a:t>
            </a:r>
            <a:r>
              <a:rPr lang="zh-CN" altLang="en-US" dirty="0"/>
              <a:t>度，要求各探测器节点时间测量精度</a:t>
            </a:r>
            <a:r>
              <a:rPr lang="en-US" altLang="zh-CN" dirty="0"/>
              <a:t>&lt;2ns</a:t>
            </a:r>
            <a:r>
              <a:rPr lang="zh-CN" altLang="en-US" dirty="0"/>
              <a:t>，时钟全局同步精度</a:t>
            </a:r>
            <a:r>
              <a:rPr lang="en-US" altLang="zh-CN" dirty="0"/>
              <a:t>&lt;500ps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3. </a:t>
            </a:r>
            <a:r>
              <a:rPr lang="zh-CN" altLang="en-US" dirty="0"/>
              <a:t>系统高可靠运行：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大气对粒子衰减严重，为提高探测效率</a:t>
            </a:r>
            <a:r>
              <a:rPr lang="en-US" altLang="zh-CN" dirty="0"/>
              <a:t>LHAASO</a:t>
            </a:r>
            <a:r>
              <a:rPr lang="zh-CN" altLang="en-US" dirty="0"/>
              <a:t>选择在高海拔野外区域建设，设备工作环境复杂，温度变化大，在这类工作环境下要求系统：时钟同步可靠性高、阵列的时钟同步标定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667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/>
            </a:lvl1pPr>
            <a:lvl2pPr marL="742950" indent="-285750">
              <a:buFont typeface="Wingdings" panose="05000000000000000000" pitchFamily="2" charset="2"/>
              <a:buChar char="Ø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6" name="Picture 5" descr="do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228600" y="913795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99673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1153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1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0480" y="228600"/>
            <a:ext cx="8311438" cy="652366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693070"/>
                </a:solidFill>
                <a:effectLst/>
              </a:defRPr>
            </a:lvl1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170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9" name="Picture 5" descr="dot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91440" y="975359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79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94" r:id="rId3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华文楷体" panose="02010600040101010101" pitchFamily="2" charset="-122"/>
          <a:ea typeface="华文楷体" panose="02010600040101010101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200">
          <a:solidFill>
            <a:schemeClr val="accent2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Font typeface="Wingdings" pitchFamily="2" charset="2"/>
        <a:buChar char="Ø"/>
        <a:defRPr sz="2800">
          <a:solidFill>
            <a:srgbClr val="990033"/>
          </a:solidFill>
          <a:latin typeface="华文楷体" panose="02010600040101010101" pitchFamily="2" charset="-122"/>
          <a:ea typeface="华文楷体" panose="02010600040101010101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hwr.org/projects/wrs-fl-hw/wiki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emf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NNER"/>
          <p:cNvPicPr>
            <a:picLocks noChangeAspect="1" noChangeArrowheads="1"/>
          </p:cNvPicPr>
          <p:nvPr/>
        </p:nvPicPr>
        <p:blipFill>
          <a:blip r:embed="rId3" cstate="email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31"/>
            <a:ext cx="9144000" cy="1291769"/>
          </a:xfrm>
          <a:prstGeom prst="rect">
            <a:avLst/>
          </a:prstGeom>
          <a:noFill/>
          <a:ln>
            <a:noFill/>
          </a:ln>
          <a:effectLst>
            <a:glow rad="1181100">
              <a:srgbClr val="002060">
                <a:alpha val="37000"/>
              </a:srgbClr>
            </a:glow>
            <a:outerShdw dist="35921" dir="2700000" algn="ctr" rotWithShape="0">
              <a:srgbClr val="CCCCCC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b78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028603"/>
            <a:ext cx="9144003" cy="829397"/>
          </a:xfrm>
          <a:prstGeom prst="flowChartDocument">
            <a:avLst/>
          </a:prstGeom>
          <a:noFill/>
          <a:ln w="12700" algn="in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0" y="6487627"/>
            <a:ext cx="9144000" cy="369332"/>
          </a:xfrm>
          <a:prstGeom prst="rect">
            <a:avLst/>
          </a:prstGeom>
          <a:solidFill>
            <a:srgbClr val="B3B3B3">
              <a:alpha val="52157"/>
            </a:srgbClr>
          </a:solidFill>
        </p:spPr>
        <p:txBody>
          <a:bodyPr wrap="square">
            <a:spAutoFit/>
          </a:bodyPr>
          <a:lstStyle/>
          <a:p>
            <a:pPr algn="ctr"/>
            <a:endParaRPr lang="zh-CN" altLang="en-US" dirty="0">
              <a:solidFill>
                <a:srgbClr val="FFFF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00200" y="2362200"/>
            <a:ext cx="647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buClr>
                <a:schemeClr val="accent2"/>
              </a:buClr>
            </a:pPr>
            <a:r>
              <a:rPr lang="en-US" altLang="zh-CN" sz="3600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WR: a high precise synchronize Ethernet and the applications</a:t>
            </a:r>
            <a:endParaRPr lang="zh-CN" altLang="en-US" sz="3600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69013" y="6485037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International workshop on the CEPC, Oct.24 2023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24000" y="4724400"/>
            <a:ext cx="6629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7030A0"/>
                </a:solidFill>
              </a:rPr>
              <a:t>Guanghua Gong , Hao Chu, </a:t>
            </a:r>
            <a:r>
              <a:rPr lang="en-US" altLang="zh-CN" sz="1600" dirty="0" err="1">
                <a:solidFill>
                  <a:srgbClr val="7030A0"/>
                </a:solidFill>
              </a:rPr>
              <a:t>Jianmeng</a:t>
            </a:r>
            <a:r>
              <a:rPr lang="en-US" altLang="zh-CN" sz="1600" dirty="0">
                <a:solidFill>
                  <a:srgbClr val="7030A0"/>
                </a:solidFill>
              </a:rPr>
              <a:t> Dong, </a:t>
            </a:r>
            <a:r>
              <a:rPr lang="en-US" altLang="zh-CN" sz="1600" dirty="0" err="1">
                <a:solidFill>
                  <a:srgbClr val="7030A0"/>
                </a:solidFill>
              </a:rPr>
              <a:t>Yimeng</a:t>
            </a:r>
            <a:r>
              <a:rPr lang="en-US" altLang="zh-CN" sz="1600" dirty="0">
                <a:solidFill>
                  <a:srgbClr val="7030A0"/>
                </a:solidFill>
              </a:rPr>
              <a:t> Ye, </a:t>
            </a:r>
            <a:r>
              <a:rPr lang="en-US" altLang="zh-CN" sz="1600" dirty="0" err="1">
                <a:solidFill>
                  <a:srgbClr val="7030A0"/>
                </a:solidFill>
              </a:rPr>
              <a:t>Hongming</a:t>
            </a:r>
            <a:r>
              <a:rPr lang="en-US" altLang="zh-CN" sz="1600" dirty="0">
                <a:solidFill>
                  <a:srgbClr val="7030A0"/>
                </a:solidFill>
              </a:rPr>
              <a:t> Li,</a:t>
            </a:r>
          </a:p>
          <a:p>
            <a:pPr algn="ctr"/>
            <a:endParaRPr lang="en-US" altLang="zh-CN" dirty="0">
              <a:solidFill>
                <a:srgbClr val="7030A0"/>
              </a:solidFill>
            </a:endParaRPr>
          </a:p>
          <a:p>
            <a:pPr algn="ctr"/>
            <a:r>
              <a:rPr lang="en-US" altLang="zh-CN" dirty="0">
                <a:solidFill>
                  <a:srgbClr val="7030A0"/>
                </a:solidFill>
              </a:rPr>
              <a:t>Dept. of Engineering Physics, Tsinghua University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90997"/>
            <a:ext cx="9018586" cy="681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Digital Dual Mixer Time Difference (DDMTD)</a:t>
            </a:r>
            <a:endParaRPr lang="zh-CN" altLang="en-US" sz="3600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254752"/>
            <a:ext cx="9010170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Precise phase measurements in FPGA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Performed on both the master and slave sides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5"/>
          <a:stretch/>
        </p:blipFill>
        <p:spPr bwMode="auto">
          <a:xfrm>
            <a:off x="3046766" y="2819400"/>
            <a:ext cx="5786550" cy="18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457200" y="3228091"/>
                <a:ext cx="1958421" cy="681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smtClean="0">
                          <a:solidFill>
                            <a:srgbClr val="002060"/>
                          </a:solidFill>
                          <a:latin typeface="Cambria Math"/>
                        </a:rPr>
                        <m:t>∅=</m:t>
                      </m:r>
                      <m:f>
                        <m:fPr>
                          <m:ctrlPr>
                            <a:rPr lang="zh-CN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phase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altLang="zh-CN" sz="200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DMTD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l-GR" altLang="zh-CN" sz="200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N</m:t>
                          </m:r>
                          <m:r>
                            <a:rPr lang="el-GR" altLang="zh-CN" sz="200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228091"/>
                <a:ext cx="1958421" cy="6819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478434"/>
              </p:ext>
            </p:extLst>
          </p:nvPr>
        </p:nvGraphicFramePr>
        <p:xfrm>
          <a:off x="3651716" y="4646574"/>
          <a:ext cx="5181600" cy="1913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9334444" imgH="3448170" progId="Visio.Drawing.11">
                  <p:embed/>
                </p:oleObj>
              </mc:Choice>
              <mc:Fallback>
                <p:oleObj name="Visio" r:id="rId5" imgW="9334444" imgH="344817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716" y="4646574"/>
                        <a:ext cx="5181600" cy="19133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92365" y="4744145"/>
            <a:ext cx="40179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800" b="0" i="0" u="none" strike="noStrike" baseline="0" dirty="0">
                <a:latin typeface="Arial" panose="020B0604020202020204" pitchFamily="34" charset="0"/>
              </a:rPr>
              <a:t>WR parameters:</a:t>
            </a:r>
          </a:p>
          <a:p>
            <a:pPr lvl="1"/>
            <a:r>
              <a:rPr lang="en-US" altLang="zh-CN" b="0" i="0" u="none" strike="noStrike" baseline="0" dirty="0" err="1">
                <a:latin typeface="Arial" panose="020B0604020202020204" pitchFamily="34" charset="0"/>
              </a:rPr>
              <a:t>clk</a:t>
            </a:r>
            <a:r>
              <a:rPr lang="en-US" altLang="zh-CN" b="0" i="0" u="none" strike="noStrike" baseline="-25000" dirty="0" err="1">
                <a:latin typeface="Arial" panose="020B0604020202020204" pitchFamily="34" charset="0"/>
              </a:rPr>
              <a:t>in</a:t>
            </a:r>
            <a:r>
              <a:rPr lang="en-US" altLang="zh-CN" b="0" i="0" u="none" strike="noStrike" baseline="0" dirty="0">
                <a:latin typeface="Arial" panose="020B0604020202020204" pitchFamily="34" charset="0"/>
              </a:rPr>
              <a:t> = 62.5 MHz</a:t>
            </a:r>
          </a:p>
          <a:p>
            <a:pPr lvl="1"/>
            <a:r>
              <a:rPr lang="pt-BR" altLang="zh-CN" b="0" i="0" u="none" strike="noStrike" baseline="0" dirty="0">
                <a:latin typeface="Arial" panose="020B0604020202020204" pitchFamily="34" charset="0"/>
              </a:rPr>
              <a:t>clk</a:t>
            </a:r>
            <a:r>
              <a:rPr lang="pt-BR" altLang="zh-CN" baseline="-25000" dirty="0">
                <a:latin typeface="Arial" panose="020B0604020202020204" pitchFamily="34" charset="0"/>
              </a:rPr>
              <a:t>DDMTD</a:t>
            </a:r>
            <a:r>
              <a:rPr lang="pt-BR" altLang="zh-CN" b="0" i="0" u="none" strike="noStrike" baseline="0" dirty="0">
                <a:latin typeface="Arial" panose="020B0604020202020204" pitchFamily="34" charset="0"/>
              </a:rPr>
              <a:t> = 62.496185 MHz (N=14)</a:t>
            </a:r>
          </a:p>
          <a:p>
            <a:pPr lvl="1"/>
            <a:r>
              <a:rPr lang="en-US" altLang="zh-CN" b="0" i="0" u="none" strike="noStrike" baseline="0" dirty="0" err="1">
                <a:latin typeface="Arial" panose="020B0604020202020204" pitchFamily="34" charset="0"/>
              </a:rPr>
              <a:t>clk</a:t>
            </a:r>
            <a:r>
              <a:rPr lang="en-US" altLang="zh-CN" baseline="-25000" dirty="0" err="1">
                <a:latin typeface="Arial" panose="020B0604020202020204" pitchFamily="34" charset="0"/>
              </a:rPr>
              <a:t>out</a:t>
            </a:r>
            <a:r>
              <a:rPr lang="en-US" altLang="zh-CN" b="0" i="0" u="none" strike="noStrike" baseline="0" dirty="0">
                <a:latin typeface="Arial" panose="020B0604020202020204" pitchFamily="34" charset="0"/>
              </a:rPr>
              <a:t> = 3.814 kHz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800" b="0" i="0" u="none" strike="noStrike" baseline="0" dirty="0">
                <a:latin typeface="Arial" panose="020B0604020202020204" pitchFamily="34" charset="0"/>
              </a:rPr>
              <a:t>Theoretical resolution of </a:t>
            </a:r>
            <a:r>
              <a:rPr lang="en-US" altLang="zh-CN" sz="1800" b="0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</a:rPr>
              <a:t>0.977 </a:t>
            </a:r>
            <a:r>
              <a:rPr lang="en-US" altLang="zh-CN" sz="1800" b="0" i="0" u="none" strike="noStrike" baseline="0" dirty="0" err="1">
                <a:solidFill>
                  <a:srgbClr val="C00000"/>
                </a:solidFill>
                <a:latin typeface="Arial" panose="020B0604020202020204" pitchFamily="34" charset="0"/>
              </a:rPr>
              <a:t>ps</a:t>
            </a:r>
            <a:endParaRPr lang="en-US" altLang="zh-CN" sz="1800" b="0" i="0" u="none" strike="noStrike" baseline="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29663"/>
      </p:ext>
    </p:ext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B5595F6-088E-27AB-3602-B2ABF20D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WR</a:t>
            </a:r>
            <a:r>
              <a:rPr lang="zh-CN" altLang="en-US" dirty="0"/>
              <a:t> </a:t>
            </a:r>
            <a:r>
              <a:rPr lang="en-US" altLang="zh-CN" dirty="0"/>
              <a:t>link delay model</a:t>
            </a:r>
            <a:endParaRPr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A03483D-4A4E-8F69-F115-F4505D336C63}"/>
              </a:ext>
            </a:extLst>
          </p:cNvPr>
          <p:cNvSpPr txBox="1">
            <a:spLocks/>
          </p:cNvSpPr>
          <p:nvPr/>
        </p:nvSpPr>
        <p:spPr bwMode="auto">
          <a:xfrm>
            <a:off x="381000" y="1447800"/>
            <a:ext cx="4780034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33"/>
              </a:buClr>
              <a:buFont typeface="Wingdings" pitchFamily="2" charset="2"/>
              <a:buChar char="Ø"/>
              <a:defRPr sz="2800">
                <a:solidFill>
                  <a:srgbClr val="990033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000" kern="0" dirty="0"/>
              <a:t>single fiber with WDM to avoid physical link length difference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kern="0" dirty="0"/>
              <a:t>Asymmetry sources: </a:t>
            </a:r>
          </a:p>
          <a:p>
            <a:pPr lvl="1"/>
            <a:r>
              <a:rPr lang="en-US" altLang="zh-CN" sz="1800" kern="0" dirty="0"/>
              <a:t>Variable delays </a:t>
            </a:r>
          </a:p>
          <a:p>
            <a:pPr lvl="2"/>
            <a:r>
              <a:rPr lang="en-US" altLang="zh-CN" sz="1400" kern="0" dirty="0"/>
              <a:t>Chromatic dispersion in fibers</a:t>
            </a:r>
          </a:p>
          <a:p>
            <a:pPr lvl="1"/>
            <a:r>
              <a:rPr lang="en-US" altLang="zh-CN" sz="1800" kern="0" dirty="0"/>
              <a:t>Fixed delays</a:t>
            </a:r>
            <a:r>
              <a:rPr lang="zh-CN" altLang="en-US" sz="1800" kern="0" dirty="0"/>
              <a:t>：</a:t>
            </a:r>
            <a:endParaRPr lang="en-US" altLang="zh-CN" sz="1800" kern="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400" dirty="0"/>
              <a:t>PCB trace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400" dirty="0"/>
              <a:t>FPGA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400" kern="0" dirty="0"/>
              <a:t>SFP modules</a:t>
            </a:r>
            <a:endParaRPr lang="en-US" altLang="zh-CN" sz="18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kern="0" dirty="0"/>
              <a:t>Pre-calibration needed</a:t>
            </a:r>
          </a:p>
          <a:p>
            <a:pPr lvl="1"/>
            <a:r>
              <a:rPr lang="en-US" altLang="zh-CN" sz="1600" kern="0" dirty="0"/>
              <a:t>Chromatic dispersion calibrated as alpha </a:t>
            </a:r>
          </a:p>
          <a:p>
            <a:pPr lvl="1"/>
            <a:r>
              <a:rPr lang="en-US" altLang="zh-CN" sz="1600" kern="0" dirty="0"/>
              <a:t>Fixed</a:t>
            </a:r>
            <a:r>
              <a:rPr lang="zh-CN" altLang="en-US" sz="1600" kern="0" dirty="0"/>
              <a:t> </a:t>
            </a:r>
            <a:r>
              <a:rPr lang="en-US" altLang="zh-CN" sz="1600" kern="0" dirty="0"/>
              <a:t>delay</a:t>
            </a:r>
            <a:r>
              <a:rPr lang="zh-CN" altLang="en-US" sz="1600" kern="0" dirty="0"/>
              <a:t> </a:t>
            </a:r>
            <a:r>
              <a:rPr lang="en-US" altLang="zh-CN" sz="1600" kern="0" dirty="0"/>
              <a:t>of</a:t>
            </a:r>
            <a:r>
              <a:rPr lang="zh-CN" altLang="en-US" sz="1600" kern="0" dirty="0"/>
              <a:t> </a:t>
            </a:r>
            <a:r>
              <a:rPr lang="en-US" altLang="zh-CN" sz="1600" kern="0" dirty="0"/>
              <a:t>each</a:t>
            </a:r>
            <a:r>
              <a:rPr lang="zh-CN" altLang="en-US" sz="1600" kern="0" dirty="0"/>
              <a:t> </a:t>
            </a:r>
            <a:r>
              <a:rPr lang="en-US" altLang="zh-CN" sz="1600" kern="0" dirty="0"/>
              <a:t>node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5B1B65E-67B6-338C-3D1F-8225E1D64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66" y="5220576"/>
            <a:ext cx="3410426" cy="5048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2F79D0-0140-1AA0-07A0-F9E73B2BF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83" y="1295400"/>
            <a:ext cx="3957335" cy="525881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576FA-5111-8A86-4A52-0DED2EB18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857805"/>
            <a:ext cx="4399916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54010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405825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01131"/>
            <a:ext cx="8229600" cy="7620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WR network and components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34D3EF5-1DB1-BD91-CF41-A14A6AF5E1A0}"/>
              </a:ext>
            </a:extLst>
          </p:cNvPr>
          <p:cNvGrpSpPr/>
          <p:nvPr/>
        </p:nvGrpSpPr>
        <p:grpSpPr>
          <a:xfrm>
            <a:off x="6633124" y="2762757"/>
            <a:ext cx="1164456" cy="907902"/>
            <a:chOff x="1197480" y="5384187"/>
            <a:chExt cx="1530181" cy="142088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DE6DA2B-664D-59D7-8097-F034B3F49AE8}"/>
                </a:ext>
              </a:extLst>
            </p:cNvPr>
            <p:cNvSpPr txBox="1"/>
            <p:nvPr/>
          </p:nvSpPr>
          <p:spPr>
            <a:xfrm>
              <a:off x="1265331" y="6419732"/>
              <a:ext cx="1394479" cy="3853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600" b="1" dirty="0">
                  <a:solidFill>
                    <a:srgbClr val="002060"/>
                  </a:solidFill>
                  <a:latin typeface="+mn-lt"/>
                  <a:ea typeface="华文楷体" panose="02010600040101010101" pitchFamily="2" charset="-122"/>
                </a:rPr>
                <a:t>WR Switch</a:t>
              </a:r>
              <a:endParaRPr lang="zh-CN" altLang="en-US" sz="1600" b="1" dirty="0">
                <a:solidFill>
                  <a:srgbClr val="002060"/>
                </a:solidFill>
                <a:latin typeface="+mn-lt"/>
                <a:ea typeface="华文楷体" panose="02010600040101010101" pitchFamily="2" charset="-122"/>
              </a:endParaRPr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A5C6B74E-49CF-9792-0EF6-29868BF21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480" y="5384187"/>
              <a:ext cx="1530181" cy="1082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24AF928-8463-C196-5ED2-F09BFE99C363}"/>
              </a:ext>
            </a:extLst>
          </p:cNvPr>
          <p:cNvGrpSpPr/>
          <p:nvPr/>
        </p:nvGrpSpPr>
        <p:grpSpPr>
          <a:xfrm>
            <a:off x="5334000" y="5651193"/>
            <a:ext cx="3466086" cy="932982"/>
            <a:chOff x="4182139" y="5201936"/>
            <a:chExt cx="4580860" cy="1352708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DCD4194-BE9B-BC40-C42A-0667DB9A7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471" y="5240236"/>
              <a:ext cx="1160828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74E7643-CCF7-4A2A-0736-1536962064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644" t="16394" b="4324"/>
            <a:stretch/>
          </p:blipFill>
          <p:spPr bwMode="auto">
            <a:xfrm>
              <a:off x="6668578" y="5321641"/>
              <a:ext cx="1110740" cy="76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CUTE-WR V2">
              <a:extLst>
                <a:ext uri="{FF2B5EF4-FFF2-40B4-BE49-F238E27FC236}">
                  <a16:creationId xmlns:a16="http://schemas.microsoft.com/office/drawing/2014/main" id="{14E0D3DF-0618-6A60-52E5-E4C7C5B89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318" y="5310506"/>
              <a:ext cx="983681" cy="734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P:\App\KM3Net\CLB\CLBv2\Documentation\Whiterabbit\white-rabbit.git\figures\node\spexi_v0.png">
              <a:extLst>
                <a:ext uri="{FF2B5EF4-FFF2-40B4-BE49-F238E27FC236}">
                  <a16:creationId xmlns:a16="http://schemas.microsoft.com/office/drawing/2014/main" id="{1342D666-C6BE-D95E-D565-39C798B36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139" y="5201936"/>
              <a:ext cx="1018066" cy="94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D456A72-8790-7016-A697-065AF0F3DF13}"/>
                </a:ext>
              </a:extLst>
            </p:cNvPr>
            <p:cNvSpPr txBox="1"/>
            <p:nvPr/>
          </p:nvSpPr>
          <p:spPr>
            <a:xfrm>
              <a:off x="6026575" y="6242277"/>
              <a:ext cx="1184279" cy="31236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+mn-lt"/>
                  <a:ea typeface="华文楷体" panose="02010600040101010101" pitchFamily="2" charset="-122"/>
                </a:rPr>
                <a:t>WR Nodes</a:t>
              </a:r>
              <a:endParaRPr lang="zh-CN" altLang="en-US" sz="1400" b="1" dirty="0">
                <a:solidFill>
                  <a:srgbClr val="002060"/>
                </a:solidFill>
                <a:latin typeface="+mn-lt"/>
                <a:ea typeface="华文楷体" panose="02010600040101010101" pitchFamily="2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E96D749F-2E1A-2E15-DD1A-FC87A4B59323}"/>
              </a:ext>
            </a:extLst>
          </p:cNvPr>
          <p:cNvSpPr txBox="1"/>
          <p:nvPr/>
        </p:nvSpPr>
        <p:spPr>
          <a:xfrm>
            <a:off x="6558119" y="4708177"/>
            <a:ext cx="131446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="1" dirty="0">
                <a:solidFill>
                  <a:srgbClr val="002060"/>
                </a:solidFill>
                <a:latin typeface="+mn-lt"/>
                <a:ea typeface="华文楷体" panose="02010600040101010101" pitchFamily="2" charset="-122"/>
              </a:rPr>
              <a:t>Optical fibers</a:t>
            </a:r>
            <a:endParaRPr lang="zh-CN" altLang="en-US" sz="1600" b="1" dirty="0">
              <a:solidFill>
                <a:srgbClr val="002060"/>
              </a:solidFill>
              <a:latin typeface="+mn-lt"/>
              <a:ea typeface="华文楷体" panose="02010600040101010101" pitchFamily="2" charset="-122"/>
            </a:endParaRPr>
          </a:p>
        </p:txBody>
      </p:sp>
      <p:pic>
        <p:nvPicPr>
          <p:cNvPr id="22" name="Picture 4" descr="Image result for optical fiber">
            <a:extLst>
              <a:ext uri="{FF2B5EF4-FFF2-40B4-BE49-F238E27FC236}">
                <a16:creationId xmlns:a16="http://schemas.microsoft.com/office/drawing/2014/main" id="{87CDCF0C-424E-4F46-1549-C2AB9341B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347" y="4038762"/>
            <a:ext cx="672009" cy="6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7F9BFA2C-C38A-B6CB-756E-6423B3353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18" y="1566138"/>
            <a:ext cx="1547664" cy="41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43D94FB-7FC4-E009-82E7-329768CF13AC}"/>
              </a:ext>
            </a:extLst>
          </p:cNvPr>
          <p:cNvSpPr txBox="1"/>
          <p:nvPr/>
        </p:nvSpPr>
        <p:spPr>
          <a:xfrm>
            <a:off x="6082496" y="1982703"/>
            <a:ext cx="243765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="1" dirty="0">
                <a:solidFill>
                  <a:srgbClr val="002060"/>
                </a:solidFill>
                <a:latin typeface="+mn-lt"/>
                <a:ea typeface="华文楷体" panose="02010600040101010101" pitchFamily="2" charset="-122"/>
              </a:rPr>
              <a:t>Freq. and Time reference</a:t>
            </a:r>
            <a:endParaRPr lang="zh-CN" altLang="en-US" sz="1600" b="1" dirty="0">
              <a:solidFill>
                <a:srgbClr val="002060"/>
              </a:solidFill>
              <a:latin typeface="+mn-lt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9807302"/>
      </p:ext>
    </p:ext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7620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WR Switch</a:t>
            </a:r>
            <a:endParaRPr lang="zh-CN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2488" y="4419600"/>
            <a:ext cx="4599024" cy="170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3251" y="1731792"/>
            <a:ext cx="3198749" cy="201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731792"/>
            <a:ext cx="3268626" cy="231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098194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35209"/>
            <a:ext cx="8229600" cy="9144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WR node (carrier mode)</a:t>
            </a:r>
            <a:endParaRPr lang="zh-CN" altLang="en-US" dirty="0"/>
          </a:p>
        </p:txBody>
      </p:sp>
      <p:pic>
        <p:nvPicPr>
          <p:cNvPr id="9" name="Picture 2" descr="https://www.ohwr.org/attachments/5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9" y="1577097"/>
            <a:ext cx="2938463" cy="192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1511353" y="3434368"/>
            <a:ext cx="2667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PCIe carrier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sz="12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2" descr="https://www.ohwr.org/attachments/4142/spexi_v1_small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12" l="0" r="100000">
                        <a14:foregroundMark x1="25650" y1="3940" x2="24957" y2="15572"/>
                        <a14:foregroundMark x1="28250" y1="2251" x2="27903" y2="6567"/>
                        <a14:foregroundMark x1="43847" y1="23452" x2="53206" y2="24578"/>
                        <a14:backgroundMark x1="8666" y1="12758" x2="10225" y2="62101"/>
                        <a14:backgroundMark x1="47660" y1="8068" x2="95667" y2="13133"/>
                        <a14:backgroundMark x1="97400" y1="31520" x2="93414" y2="79737"/>
                        <a14:backgroundMark x1="94627" y1="44278" x2="93588" y2="84240"/>
                        <a14:backgroundMark x1="61525" y1="90244" x2="42288" y2="91370"/>
                        <a14:backgroundMark x1="50260" y1="78424" x2="35875" y2="93996"/>
                        <a14:backgroundMark x1="5719" y1="83677" x2="3640" y2="89306"/>
                        <a14:backgroundMark x1="28943" y1="96435" x2="18371" y2="97749"/>
                        <a14:backgroundMark x1="11958" y1="84240" x2="6586" y2="89306"/>
                        <a14:backgroundMark x1="2253" y1="95310" x2="2773" y2="98874"/>
                        <a14:backgroundMark x1="38475" y1="78049" x2="33795" y2="78799"/>
                        <a14:backgroundMark x1="45927" y1="30394" x2="35875" y2="44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80" y="1439123"/>
            <a:ext cx="2514600" cy="232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356604" y="3429000"/>
            <a:ext cx="243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PXIe Carrier</a:t>
            </a:r>
          </a:p>
        </p:txBody>
      </p:sp>
      <p:pic>
        <p:nvPicPr>
          <p:cNvPr id="13" name="Picture 2" descr="https://www.ohwr.org/attachments/1916/svectop_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7" y="4079335"/>
            <a:ext cx="2967037" cy="231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1676400" y="6194908"/>
            <a:ext cx="144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VME Carrier</a:t>
            </a:r>
          </a:p>
        </p:txBody>
      </p:sp>
      <p:pic>
        <p:nvPicPr>
          <p:cNvPr id="15" name="Picture 2" descr="http://www.ohwr.org/attachments/3629/afc_front_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18" y1="2638" x2="30641" y2="8633"/>
                        <a14:foregroundMark x1="8974" y1="69544" x2="10256" y2="78417"/>
                        <a14:foregroundMark x1="13333" y1="80576" x2="74103" y2="79376"/>
                        <a14:foregroundMark x1="31795" y1="67146" x2="44744" y2="65468"/>
                        <a14:foregroundMark x1="8974" y1="77458" x2="3590" y2="92566"/>
                        <a14:foregroundMark x1="9231" y1="82254" x2="97692" y2="8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91" y="4353644"/>
            <a:ext cx="3789509" cy="202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6248400" y="6159345"/>
            <a:ext cx="14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AMC Carrier</a:t>
            </a:r>
          </a:p>
        </p:txBody>
      </p:sp>
    </p:spTree>
    <p:extLst>
      <p:ext uri="{BB962C8B-B14F-4D97-AF65-F5344CB8AC3E}">
        <p14:creationId xmlns:p14="http://schemas.microsoft.com/office/powerpoint/2010/main" val="867984049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00200" y="603539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Mini-WR 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421881" y="3259581"/>
            <a:ext cx="190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Cute-WR-A7 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0"/>
            <a:ext cx="1140710" cy="66156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5272724"/>
            <a:ext cx="1140710" cy="6678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66544"/>
            <a:ext cx="1794043" cy="1322146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0" y="210446"/>
            <a:ext cx="5373803" cy="652366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zh-CN" sz="3600" b="0" dirty="0">
                <a:solidFill>
                  <a:schemeClr val="accent2"/>
                </a:solidFill>
                <a:cs typeface="+mj-cs"/>
              </a:rPr>
              <a:t>WR node (mezzanine mode)</a:t>
            </a:r>
            <a:endParaRPr lang="zh-CN" altLang="en-US" sz="3600" b="0" dirty="0">
              <a:solidFill>
                <a:schemeClr val="accent2"/>
              </a:solidFill>
              <a:cs typeface="+mj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7F851D5-9A27-8B3F-B2A5-3D25B21845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9" t="15294" r="4529" b="14862"/>
          <a:stretch/>
        </p:blipFill>
        <p:spPr bwMode="auto">
          <a:xfrm>
            <a:off x="4800600" y="1589911"/>
            <a:ext cx="3547745" cy="18581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AD89354-5D39-F575-EDF0-2AC04966D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795812" y="4361923"/>
            <a:ext cx="1557319" cy="185813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55D5210-34D2-2CD5-8250-2B3CA44FC38D}"/>
              </a:ext>
            </a:extLst>
          </p:cNvPr>
          <p:cNvSpPr txBox="1"/>
          <p:nvPr/>
        </p:nvSpPr>
        <p:spPr>
          <a:xfrm>
            <a:off x="4953000" y="3463297"/>
            <a:ext cx="378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Cute-WR-A7 in SHINE time node  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C90B8DA-965C-8916-14E2-8CA91E871D2F}"/>
              </a:ext>
            </a:extLst>
          </p:cNvPr>
          <p:cNvSpPr txBox="1"/>
          <p:nvPr/>
        </p:nvSpPr>
        <p:spPr>
          <a:xfrm>
            <a:off x="4721504" y="6248874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Mini-WR in JUNO timing/trigger devices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D4C74CE-F860-3F1B-E3A6-DEC397471079}"/>
              </a:ext>
            </a:extLst>
          </p:cNvPr>
          <p:cNvSpPr/>
          <p:nvPr/>
        </p:nvSpPr>
        <p:spPr>
          <a:xfrm>
            <a:off x="5105400" y="2518980"/>
            <a:ext cx="990600" cy="9100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5A04A00-2BFB-9DC2-F105-272E50544A3A}"/>
              </a:ext>
            </a:extLst>
          </p:cNvPr>
          <p:cNvSpPr/>
          <p:nvPr/>
        </p:nvSpPr>
        <p:spPr>
          <a:xfrm>
            <a:off x="5795810" y="4813079"/>
            <a:ext cx="616806" cy="9100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903493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806962" y="1295060"/>
            <a:ext cx="8032238" cy="1151313"/>
          </a:xfrm>
        </p:spPr>
        <p:txBody>
          <a:bodyPr/>
          <a:lstStyle/>
          <a:p>
            <a:r>
              <a:rPr lang="en-US" altLang="zh-CN" dirty="0">
                <a:solidFill>
                  <a:srgbClr val="002060"/>
                </a:solidFill>
                <a:cs typeface="Times New Roman" panose="02020603050405020304" pitchFamily="18" charset="0"/>
              </a:rPr>
              <a:t>WR as IP core with external support circuit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37603"/>
            <a:ext cx="8229600" cy="7620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WR node (IP mode)</a:t>
            </a:r>
            <a:endParaRPr lang="zh-CN" altLang="en-US" dirty="0"/>
          </a:p>
        </p:txBody>
      </p:sp>
      <p:pic>
        <p:nvPicPr>
          <p:cNvPr id="4214" name="图片 4213">
            <a:extLst>
              <a:ext uri="{FF2B5EF4-FFF2-40B4-BE49-F238E27FC236}">
                <a16:creationId xmlns:a16="http://schemas.microsoft.com/office/drawing/2014/main" id="{C09F186F-7813-4171-763B-3BC0B40BC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52" y="2341195"/>
            <a:ext cx="3680886" cy="1894951"/>
          </a:xfrm>
          <a:prstGeom prst="rect">
            <a:avLst/>
          </a:prstGeom>
        </p:spPr>
      </p:pic>
      <p:pic>
        <p:nvPicPr>
          <p:cNvPr id="4220" name="图片 4219">
            <a:extLst>
              <a:ext uri="{FF2B5EF4-FFF2-40B4-BE49-F238E27FC236}">
                <a16:creationId xmlns:a16="http://schemas.microsoft.com/office/drawing/2014/main" id="{DCA721D6-41E7-3F32-45F3-99BF39EC3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51189"/>
            <a:ext cx="2130161" cy="1640255"/>
          </a:xfrm>
          <a:prstGeom prst="rect">
            <a:avLst/>
          </a:prstGeom>
        </p:spPr>
      </p:pic>
      <p:pic>
        <p:nvPicPr>
          <p:cNvPr id="4222" name="图片 4221">
            <a:extLst>
              <a:ext uri="{FF2B5EF4-FFF2-40B4-BE49-F238E27FC236}">
                <a16:creationId xmlns:a16="http://schemas.microsoft.com/office/drawing/2014/main" id="{124D55E8-A2A9-2824-06C8-CEAD0A546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86400" y="2350720"/>
            <a:ext cx="3193040" cy="3119777"/>
          </a:xfrm>
          <a:prstGeom prst="rect">
            <a:avLst/>
          </a:prstGeom>
        </p:spPr>
      </p:pic>
      <p:sp>
        <p:nvSpPr>
          <p:cNvPr id="4223" name="文本框 4222">
            <a:extLst>
              <a:ext uri="{FF2B5EF4-FFF2-40B4-BE49-F238E27FC236}">
                <a16:creationId xmlns:a16="http://schemas.microsoft.com/office/drawing/2014/main" id="{E09A5DFA-FC6A-E7B9-5111-2CA149EDDB7A}"/>
              </a:ext>
            </a:extLst>
          </p:cNvPr>
          <p:cNvSpPr txBox="1"/>
          <p:nvPr/>
        </p:nvSpPr>
        <p:spPr>
          <a:xfrm>
            <a:off x="418887" y="6220359"/>
            <a:ext cx="416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WR_NEM: WR external support circuit </a:t>
            </a:r>
            <a:endParaRPr lang="zh-CN" altLang="en-US" dirty="0"/>
          </a:p>
        </p:txBody>
      </p:sp>
      <p:sp>
        <p:nvSpPr>
          <p:cNvPr id="4224" name="矩形 4223">
            <a:extLst>
              <a:ext uri="{FF2B5EF4-FFF2-40B4-BE49-F238E27FC236}">
                <a16:creationId xmlns:a16="http://schemas.microsoft.com/office/drawing/2014/main" id="{06B8CEBB-265B-DE48-3717-75054F5EE7AF}"/>
              </a:ext>
            </a:extLst>
          </p:cNvPr>
          <p:cNvSpPr/>
          <p:nvPr/>
        </p:nvSpPr>
        <p:spPr>
          <a:xfrm>
            <a:off x="6263770" y="4683632"/>
            <a:ext cx="899030" cy="65036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25" name="文本框 4224">
            <a:extLst>
              <a:ext uri="{FF2B5EF4-FFF2-40B4-BE49-F238E27FC236}">
                <a16:creationId xmlns:a16="http://schemas.microsoft.com/office/drawing/2014/main" id="{D8131F9C-D345-F3FB-16E2-A45601B1E7FF}"/>
              </a:ext>
            </a:extLst>
          </p:cNvPr>
          <p:cNvSpPr txBox="1"/>
          <p:nvPr/>
        </p:nvSpPr>
        <p:spPr>
          <a:xfrm>
            <a:off x="5410200" y="547049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WR_NEM in LHAASO MD elec.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1186524"/>
      </p:ext>
    </p:ext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WR performance</a:t>
            </a:r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811" y="2057400"/>
            <a:ext cx="3939623" cy="328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89110"/>
            <a:ext cx="4426484" cy="282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470336"/>
      </p:ext>
    </p:ext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V="1">
            <a:off x="2282599" y="2259806"/>
            <a:ext cx="381000" cy="38100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2206399" y="4926806"/>
            <a:ext cx="457200" cy="30480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663599" y="5231606"/>
            <a:ext cx="6096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2587399" y="3021806"/>
            <a:ext cx="6858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2663599" y="3783806"/>
            <a:ext cx="6096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2587399" y="4469606"/>
            <a:ext cx="6858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218849" y="2407445"/>
            <a:ext cx="2673351" cy="2671764"/>
            <a:chOff x="0" y="0"/>
            <a:chExt cx="1684" cy="1683"/>
          </a:xfrm>
        </p:grpSpPr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0" y="0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24" name="AutoShape 22"/>
          <p:cNvSpPr>
            <a:spLocks noChangeArrowheads="1"/>
          </p:cNvSpPr>
          <p:nvPr/>
        </p:nvSpPr>
        <p:spPr bwMode="auto">
          <a:xfrm>
            <a:off x="3266849" y="2780506"/>
            <a:ext cx="5105400" cy="4889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3190649" y="2913856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cmpd="sng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4047296" y="2790973"/>
            <a:ext cx="24561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WR @ LHAASO</a:t>
            </a:r>
            <a:endParaRPr lang="zh-CN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7" name="Picture 2" descr="http://www.ohwr.org/attachments/1121/WRlogo-origina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62" y="3092442"/>
            <a:ext cx="1515058" cy="13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10238"/>
      </p:ext>
    </p:extLst>
  </p:cSld>
  <p:clrMapOvr>
    <a:masterClrMapping/>
  </p:clrMapOvr>
  <p:transition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4C9990-FF77-2420-90E0-7E63FEA65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833"/>
            <a:ext cx="9144000" cy="5552167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4B18802-F7D0-420C-9ECB-809CC394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altLang="zh-CN" dirty="0"/>
              <a:t>Large High Altitude Air Shower Observatory</a:t>
            </a:r>
            <a:endParaRPr lang="zh-CN" altLang="en-US" dirty="0"/>
          </a:p>
        </p:txBody>
      </p:sp>
      <p:sp>
        <p:nvSpPr>
          <p:cNvPr id="12" name="箭头: 燕尾形 172">
            <a:extLst>
              <a:ext uri="{FF2B5EF4-FFF2-40B4-BE49-F238E27FC236}">
                <a16:creationId xmlns:a16="http://schemas.microsoft.com/office/drawing/2014/main" id="{A63B15A2-B8CA-4857-8CB5-98041FBFD215}"/>
              </a:ext>
            </a:extLst>
          </p:cNvPr>
          <p:cNvSpPr/>
          <p:nvPr/>
        </p:nvSpPr>
        <p:spPr>
          <a:xfrm rot="5400000">
            <a:off x="7678563" y="2137862"/>
            <a:ext cx="299645" cy="188172"/>
          </a:xfrm>
          <a:prstGeom prst="notchedRightArrow">
            <a:avLst/>
          </a:prstGeom>
          <a:solidFill>
            <a:srgbClr val="FF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895"/>
          </a:p>
        </p:txBody>
      </p:sp>
      <p:sp>
        <p:nvSpPr>
          <p:cNvPr id="13" name="副标题 2">
            <a:extLst>
              <a:ext uri="{FF2B5EF4-FFF2-40B4-BE49-F238E27FC236}">
                <a16:creationId xmlns:a16="http://schemas.microsoft.com/office/drawing/2014/main" id="{D18DC996-C0ED-40CB-9638-F19E383A0DF3}"/>
              </a:ext>
            </a:extLst>
          </p:cNvPr>
          <p:cNvSpPr txBox="1"/>
          <p:nvPr/>
        </p:nvSpPr>
        <p:spPr>
          <a:xfrm>
            <a:off x="152400" y="1305833"/>
            <a:ext cx="4558512" cy="1231688"/>
          </a:xfrm>
          <a:prstGeom prst="rect">
            <a:avLst/>
          </a:prstGeom>
        </p:spPr>
        <p:txBody>
          <a:bodyPr vert="horz" lIns="143997" tIns="71998" rIns="143997" bIns="7199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t-BR" altLang="zh-CN" sz="1800" b="1" dirty="0">
                <a:solidFill>
                  <a:srgbClr val="F3980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29</a:t>
            </a:r>
            <a:r>
              <a:rPr lang="pt-BR" altLang="zh-CN" sz="1800" b="1" baseline="30000" dirty="0">
                <a:solidFill>
                  <a:srgbClr val="F3980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o</a:t>
            </a:r>
            <a:r>
              <a:rPr lang="pt-BR" altLang="zh-CN" sz="1800" b="1" dirty="0">
                <a:solidFill>
                  <a:srgbClr val="F3980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21’ 27.6” N, 100</a:t>
            </a:r>
            <a:r>
              <a:rPr lang="pt-BR" altLang="zh-CN" sz="1800" b="1" baseline="30000" dirty="0">
                <a:solidFill>
                  <a:srgbClr val="F3980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o</a:t>
            </a:r>
            <a:r>
              <a:rPr lang="pt-BR" altLang="zh-CN" sz="1800" b="1" dirty="0">
                <a:solidFill>
                  <a:srgbClr val="F3980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08’19.6” E</a:t>
            </a:r>
          </a:p>
          <a:p>
            <a:pPr>
              <a:lnSpc>
                <a:spcPct val="120000"/>
              </a:lnSpc>
            </a:pPr>
            <a:r>
              <a:rPr lang="pt-BR" altLang="zh-CN" sz="1800" b="1" dirty="0">
                <a:solidFill>
                  <a:srgbClr val="FFC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4410 m a.s.l. </a:t>
            </a:r>
          </a:p>
          <a:p>
            <a:pPr>
              <a:lnSpc>
                <a:spcPct val="120000"/>
              </a:lnSpc>
            </a:pPr>
            <a:r>
              <a:rPr lang="pt-BR" altLang="zh-CN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Full operation </a:t>
            </a:r>
            <a:r>
              <a:rPr lang="pt-BR" altLang="zh-CN" sz="1800" b="1" dirty="0">
                <a:solidFill>
                  <a:srgbClr val="FFC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since 2021-June.</a:t>
            </a:r>
          </a:p>
          <a:p>
            <a:pPr>
              <a:lnSpc>
                <a:spcPct val="120000"/>
              </a:lnSpc>
            </a:pPr>
            <a:r>
              <a:rPr lang="en-US" altLang="zh-CN" sz="2000" b="1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Chinese National Major Science and Technology Infrastructure</a:t>
            </a:r>
          </a:p>
          <a:p>
            <a:pPr>
              <a:lnSpc>
                <a:spcPct val="120000"/>
              </a:lnSpc>
            </a:pPr>
            <a:endParaRPr lang="zh-CN" altLang="en-US" sz="1800" b="1" dirty="0">
              <a:solidFill>
                <a:srgbClr val="FFC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副标题 2">
            <a:extLst>
              <a:ext uri="{FF2B5EF4-FFF2-40B4-BE49-F238E27FC236}">
                <a16:creationId xmlns:a16="http://schemas.microsoft.com/office/drawing/2014/main" id="{66DEFE0C-E2BD-4CA5-ACFD-6AAE48E190E5}"/>
              </a:ext>
            </a:extLst>
          </p:cNvPr>
          <p:cNvSpPr txBox="1"/>
          <p:nvPr/>
        </p:nvSpPr>
        <p:spPr>
          <a:xfrm>
            <a:off x="6973343" y="1718995"/>
            <a:ext cx="1710084" cy="363130"/>
          </a:xfrm>
          <a:prstGeom prst="rect">
            <a:avLst/>
          </a:prstGeom>
        </p:spPr>
        <p:txBody>
          <a:bodyPr vert="horz" lIns="143997" tIns="71998" rIns="143997" bIns="71998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t-BR" altLang="zh-CN" sz="1400" b="1" dirty="0">
                <a:solidFill>
                  <a:srgbClr val="F3980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YaDing airport</a:t>
            </a:r>
            <a:endParaRPr lang="zh-CN" altLang="en-US" sz="1400" dirty="0">
              <a:solidFill>
                <a:srgbClr val="FFC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905309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V="1">
            <a:off x="2282599" y="2259806"/>
            <a:ext cx="381000" cy="38100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2206399" y="4926806"/>
            <a:ext cx="457200" cy="30480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663599" y="2259806"/>
            <a:ext cx="6096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663599" y="5231606"/>
            <a:ext cx="6096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2587399" y="3021806"/>
            <a:ext cx="6858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2663599" y="3783806"/>
            <a:ext cx="6096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2587399" y="4469606"/>
            <a:ext cx="6858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218849" y="2407445"/>
            <a:ext cx="2673351" cy="2671764"/>
            <a:chOff x="0" y="0"/>
            <a:chExt cx="1684" cy="1683"/>
          </a:xfrm>
        </p:grpSpPr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0" y="0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3266849" y="2031206"/>
            <a:ext cx="5105400" cy="4889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AutoShape 22"/>
          <p:cNvSpPr>
            <a:spLocks noChangeArrowheads="1"/>
          </p:cNvSpPr>
          <p:nvPr/>
        </p:nvSpPr>
        <p:spPr bwMode="auto">
          <a:xfrm>
            <a:off x="3266849" y="2780506"/>
            <a:ext cx="5105400" cy="4889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3263674" y="3523456"/>
            <a:ext cx="5105400" cy="4889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4079765" y="3517646"/>
            <a:ext cx="22413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WR</a:t>
            </a:r>
            <a:r>
              <a:rPr lang="zh-CN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applications</a:t>
            </a:r>
            <a:endParaRPr lang="zh-CN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3177949" y="2148681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cmpd="sng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3190649" y="2913856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cmpd="sng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3190649" y="3669506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 cmpd="sng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AutoShape 29"/>
          <p:cNvSpPr>
            <a:spLocks noChangeArrowheads="1"/>
          </p:cNvSpPr>
          <p:nvPr/>
        </p:nvSpPr>
        <p:spPr bwMode="auto">
          <a:xfrm>
            <a:off x="3266849" y="4255294"/>
            <a:ext cx="5105400" cy="4889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4047296" y="2790973"/>
            <a:ext cx="24561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WR @ LHAASO</a:t>
            </a:r>
            <a:endParaRPr lang="zh-CN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3177949" y="4393406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cmpd="sng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4" name="AutoShape 32"/>
          <p:cNvSpPr>
            <a:spLocks noChangeArrowheads="1"/>
          </p:cNvSpPr>
          <p:nvPr/>
        </p:nvSpPr>
        <p:spPr bwMode="auto">
          <a:xfrm>
            <a:off x="3266849" y="5044281"/>
            <a:ext cx="5105400" cy="4889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4047296" y="5044281"/>
            <a:ext cx="13805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Summary</a:t>
            </a:r>
            <a:endParaRPr lang="zh-CN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Oval 34"/>
          <p:cNvSpPr>
            <a:spLocks noChangeArrowheads="1"/>
          </p:cNvSpPr>
          <p:nvPr/>
        </p:nvSpPr>
        <p:spPr bwMode="auto">
          <a:xfrm>
            <a:off x="3190649" y="5177631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cmpd="sng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37" name="Picture 2" descr="http://www.ohwr.org/attachments/1121/WRlogo-origina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62" y="3092442"/>
            <a:ext cx="1515058" cy="13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5">
            <a:extLst>
              <a:ext uri="{FF2B5EF4-FFF2-40B4-BE49-F238E27FC236}">
                <a16:creationId xmlns:a16="http://schemas.microsoft.com/office/drawing/2014/main" id="{9CEFCC86-ED93-EA8E-E336-B21B15CDA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296" y="4282579"/>
            <a:ext cx="26340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WR</a:t>
            </a:r>
            <a:r>
              <a:rPr lang="zh-CN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standardization</a:t>
            </a:r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16E22BF7-E62F-3D97-4213-C754E5771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463" y="2097523"/>
            <a:ext cx="22589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WR introduction</a:t>
            </a:r>
            <a:endParaRPr lang="zh-CN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850825"/>
      </p:ext>
    </p:extLst>
  </p:cSld>
  <p:clrMapOvr>
    <a:masterClrMapping/>
  </p:clrMapOvr>
  <p:transition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zh-CN" sz="3600" b="0" dirty="0">
                <a:solidFill>
                  <a:schemeClr val="accent2"/>
                </a:solidFill>
                <a:cs typeface="+mj-cs"/>
              </a:rPr>
              <a:t>LHAASO timing system</a:t>
            </a:r>
            <a:endParaRPr lang="zh-CN" altLang="en-US" sz="3600" b="0" dirty="0">
              <a:solidFill>
                <a:schemeClr val="accent2"/>
              </a:solidFill>
              <a:cs typeface="+mj-cs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0F83699-6056-9E46-9732-49645A3729AD}"/>
              </a:ext>
            </a:extLst>
          </p:cNvPr>
          <p:cNvGrpSpPr/>
          <p:nvPr/>
        </p:nvGrpSpPr>
        <p:grpSpPr>
          <a:xfrm>
            <a:off x="685800" y="2057400"/>
            <a:ext cx="7450759" cy="3446469"/>
            <a:chOff x="1110083" y="998219"/>
            <a:chExt cx="9943353" cy="4591519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179EADE-31FA-200B-6E5C-27BA63196242}"/>
                </a:ext>
              </a:extLst>
            </p:cNvPr>
            <p:cNvSpPr/>
            <p:nvPr/>
          </p:nvSpPr>
          <p:spPr>
            <a:xfrm>
              <a:off x="1110083" y="3341032"/>
              <a:ext cx="3073400" cy="2060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1600" dirty="0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E561FA9-B91E-7EA7-1EE4-F159B0BCA7EC}"/>
                </a:ext>
              </a:extLst>
            </p:cNvPr>
            <p:cNvSpPr/>
            <p:nvPr/>
          </p:nvSpPr>
          <p:spPr>
            <a:xfrm>
              <a:off x="1110083" y="5169711"/>
              <a:ext cx="3073400" cy="420027"/>
            </a:xfrm>
            <a:prstGeom prst="rect">
              <a:avLst/>
            </a:prstGeom>
            <a:noFill/>
          </p:spPr>
          <p:txBody>
            <a:bodyPr wrap="square" numCol="1" spcCol="360000">
              <a:spAutoFit/>
            </a:bodyPr>
            <a:lstStyle/>
            <a:p>
              <a:pPr defTabSz="609585">
                <a:lnSpc>
                  <a:spcPct val="130000"/>
                </a:lnSpc>
              </a:pPr>
              <a:endPara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D7C91A9A-DD2B-20B3-827A-C9F8067C3A3A}"/>
                </a:ext>
              </a:extLst>
            </p:cNvPr>
            <p:cNvSpPr/>
            <p:nvPr/>
          </p:nvSpPr>
          <p:spPr>
            <a:xfrm>
              <a:off x="8298959" y="4044613"/>
              <a:ext cx="2435550" cy="387651"/>
            </a:xfrm>
            <a:prstGeom prst="rect">
              <a:avLst/>
            </a:prstGeom>
            <a:noFill/>
          </p:spPr>
          <p:txBody>
            <a:bodyPr wrap="square" numCol="1" spcCol="360000">
              <a:spAutoFit/>
            </a:bodyPr>
            <a:lstStyle/>
            <a:p>
              <a:pPr defTabSz="609585">
                <a:lnSpc>
                  <a:spcPct val="130000"/>
                </a:lnSpc>
              </a:pP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90120E9-75E6-1725-C592-21904BA71AEA}"/>
                </a:ext>
              </a:extLst>
            </p:cNvPr>
            <p:cNvSpPr/>
            <p:nvPr/>
          </p:nvSpPr>
          <p:spPr>
            <a:xfrm>
              <a:off x="7980034" y="3341032"/>
              <a:ext cx="3073400" cy="2060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>
                <a:lnSpc>
                  <a:spcPct val="130000"/>
                </a:lnSpc>
              </a:pPr>
              <a:endPara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1CAD04F2-0587-7EAE-9899-4249CC18D06C}"/>
                </a:ext>
              </a:extLst>
            </p:cNvPr>
            <p:cNvSpPr/>
            <p:nvPr/>
          </p:nvSpPr>
          <p:spPr>
            <a:xfrm>
              <a:off x="8458384" y="3459131"/>
              <a:ext cx="2368606" cy="5528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en-US" altLang="zh-CN" b="1" kern="0" dirty="0">
                  <a:solidFill>
                    <a:srgbClr val="673175"/>
                  </a:solidFill>
                  <a:ea typeface="华文楷体" panose="02010600040101010101" pitchFamily="2" charset="-122"/>
                </a:rPr>
                <a:t>High reliability</a:t>
              </a: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054E704D-F5F5-9D10-E1FC-32331E41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76" y="1118642"/>
              <a:ext cx="1819516" cy="1819516"/>
            </a:xfrm>
            <a:prstGeom prst="ellipse">
              <a:avLst/>
            </a:prstGeom>
          </p:spPr>
        </p:pic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1F8A08AC-992F-6123-1EEB-E3D20EE546C9}"/>
                </a:ext>
              </a:extLst>
            </p:cNvPr>
            <p:cNvSpPr/>
            <p:nvPr/>
          </p:nvSpPr>
          <p:spPr>
            <a:xfrm>
              <a:off x="9307184" y="3056838"/>
              <a:ext cx="419100" cy="4191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F5137960-540A-0EE1-55B4-2354EC6616E7}"/>
                </a:ext>
              </a:extLst>
            </p:cNvPr>
            <p:cNvSpPr/>
            <p:nvPr/>
          </p:nvSpPr>
          <p:spPr>
            <a:xfrm>
              <a:off x="4395128" y="3341032"/>
              <a:ext cx="3223332" cy="2060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C9619A0F-93E3-A081-0D0A-E549040706B7}"/>
                </a:ext>
              </a:extLst>
            </p:cNvPr>
            <p:cNvSpPr/>
            <p:nvPr/>
          </p:nvSpPr>
          <p:spPr>
            <a:xfrm>
              <a:off x="5872209" y="3056838"/>
              <a:ext cx="419100" cy="4191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18CDDE55-B9BF-D725-B276-EBD8D481DF28}"/>
                </a:ext>
              </a:extLst>
            </p:cNvPr>
            <p:cNvSpPr/>
            <p:nvPr/>
          </p:nvSpPr>
          <p:spPr>
            <a:xfrm>
              <a:off x="5153564" y="3453421"/>
              <a:ext cx="1974979" cy="5528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en-US" altLang="zh-CN" b="1" kern="0" dirty="0">
                  <a:solidFill>
                    <a:srgbClr val="673175"/>
                  </a:solidFill>
                  <a:ea typeface="华文楷体" panose="02010600040101010101" pitchFamily="2" charset="-122"/>
                </a:rPr>
                <a:t>Large Scale</a:t>
              </a:r>
            </a:p>
          </p:txBody>
        </p:sp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A8DF52EA-E993-249F-8595-FEBC5D21C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562" y="1091563"/>
              <a:ext cx="2060362" cy="1873674"/>
            </a:xfrm>
            <a:prstGeom prst="ellipse">
              <a:avLst/>
            </a:prstGeom>
          </p:spPr>
        </p:pic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CEA7DFA-FBB1-38EF-BF6F-3556EECBFA83}"/>
                </a:ext>
              </a:extLst>
            </p:cNvPr>
            <p:cNvSpPr/>
            <p:nvPr/>
          </p:nvSpPr>
          <p:spPr>
            <a:xfrm>
              <a:off x="4395130" y="4363851"/>
              <a:ext cx="3223332" cy="842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lnSpc>
                  <a:spcPct val="130000"/>
                </a:lnSpc>
              </a:pPr>
              <a:r>
                <a:rPr lang="en-US" altLang="zh-CN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1.3Km</a:t>
              </a:r>
              <a:r>
                <a:rPr lang="en-US" altLang="zh-CN" sz="1400" b="1" baseline="30000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2</a:t>
              </a:r>
              <a:r>
                <a:rPr lang="en-US" altLang="zh-CN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area</a:t>
              </a:r>
            </a:p>
            <a:p>
              <a:pPr algn="ctr" defTabSz="609585">
                <a:lnSpc>
                  <a:spcPct val="130000"/>
                </a:lnSpc>
              </a:pPr>
              <a:r>
                <a:rPr lang="en-US" altLang="zh-CN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~8000 detectors</a:t>
              </a:r>
            </a:p>
          </p:txBody>
        </p:sp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0C03BE99-2C92-0A86-5C96-1B4E5C30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16" y="998219"/>
              <a:ext cx="1969818" cy="2060362"/>
            </a:xfrm>
            <a:prstGeom prst="ellipse">
              <a:avLst/>
            </a:prstGeom>
          </p:spPr>
        </p:pic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9DEA6776-B87F-FACA-9182-9D2ADBFAEAA8}"/>
                </a:ext>
              </a:extLst>
            </p:cNvPr>
            <p:cNvSpPr/>
            <p:nvPr/>
          </p:nvSpPr>
          <p:spPr>
            <a:xfrm>
              <a:off x="1552912" y="3453421"/>
              <a:ext cx="2345194" cy="10325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en-US" altLang="zh-CN" b="1" kern="0" dirty="0">
                  <a:solidFill>
                    <a:srgbClr val="673175"/>
                  </a:solidFill>
                  <a:ea typeface="华文楷体" panose="02010600040101010101" pitchFamily="2" charset="-122"/>
                </a:rPr>
                <a:t>High Precision</a:t>
              </a: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A3143823-184A-BC2D-C710-A2660D909DBF}"/>
                </a:ext>
              </a:extLst>
            </p:cNvPr>
            <p:cNvSpPr/>
            <p:nvPr/>
          </p:nvSpPr>
          <p:spPr>
            <a:xfrm>
              <a:off x="1532004" y="4316145"/>
              <a:ext cx="2229553" cy="840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585">
                <a:lnSpc>
                  <a:spcPct val="130000"/>
                </a:lnSpc>
              </a:pPr>
              <a:r>
                <a:rPr lang="en-US" altLang="zh-CN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Accuracy</a:t>
              </a:r>
              <a:r>
                <a:rPr lang="zh-CN" altLang="en-US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： </a:t>
              </a:r>
              <a:r>
                <a:rPr lang="en-US" altLang="zh-CN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&lt;500ps</a:t>
              </a:r>
            </a:p>
            <a:p>
              <a:pPr defTabSz="609585">
                <a:lnSpc>
                  <a:spcPct val="130000"/>
                </a:lnSpc>
              </a:pPr>
              <a:r>
                <a:rPr lang="en-US" altLang="zh-CN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Jitter</a:t>
              </a:r>
              <a:r>
                <a:rPr lang="zh-CN" altLang="en-US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：       </a:t>
              </a:r>
              <a:r>
                <a:rPr lang="en-US" altLang="zh-CN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&lt;20ps</a:t>
              </a:r>
              <a:r>
                <a:rPr lang="zh-CN" altLang="en-US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5A0A5224-6735-BF91-A9C4-B4C6115A7ABB}"/>
                </a:ext>
              </a:extLst>
            </p:cNvPr>
            <p:cNvSpPr/>
            <p:nvPr/>
          </p:nvSpPr>
          <p:spPr>
            <a:xfrm>
              <a:off x="7980034" y="4371213"/>
              <a:ext cx="3073402" cy="842616"/>
            </a:xfrm>
            <a:prstGeom prst="rect">
              <a:avLst/>
            </a:prstGeom>
            <a:noFill/>
          </p:spPr>
          <p:txBody>
            <a:bodyPr wrap="square" numCol="1" spcCol="360000">
              <a:spAutoFit/>
            </a:bodyPr>
            <a:lstStyle/>
            <a:p>
              <a:pPr algn="ctr" defTabSz="609585">
                <a:lnSpc>
                  <a:spcPct val="130000"/>
                </a:lnSpc>
              </a:pPr>
              <a:r>
                <a:rPr lang="en-US" altLang="zh-CN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4410 </a:t>
              </a:r>
              <a:r>
                <a:rPr lang="en-US" altLang="zh-CN" sz="1400" b="1" dirty="0" err="1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a.s.l</a:t>
              </a:r>
              <a:r>
                <a:rPr lang="en-US" altLang="zh-CN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altitude</a:t>
              </a:r>
            </a:p>
            <a:p>
              <a:pPr algn="ctr" defTabSz="609585">
                <a:lnSpc>
                  <a:spcPct val="130000"/>
                </a:lnSpc>
              </a:pPr>
              <a:r>
                <a:rPr lang="en-US" altLang="zh-CN" sz="1400" b="1" dirty="0">
                  <a:solidFill>
                    <a:srgbClr val="69307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wild field deployment</a:t>
              </a: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005ADACC-D893-4176-0B58-19BE126D841F}"/>
                </a:ext>
              </a:extLst>
            </p:cNvPr>
            <p:cNvSpPr/>
            <p:nvPr/>
          </p:nvSpPr>
          <p:spPr>
            <a:xfrm>
              <a:off x="2437233" y="3056838"/>
              <a:ext cx="419100" cy="4191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42258890"/>
      </p:ext>
    </p:extLst>
  </p:cSld>
  <p:clrMapOvr>
    <a:masterClrMapping/>
  </p:clrMapOvr>
  <p:transition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矩形 708">
            <a:extLst>
              <a:ext uri="{FF2B5EF4-FFF2-40B4-BE49-F238E27FC236}">
                <a16:creationId xmlns:a16="http://schemas.microsoft.com/office/drawing/2014/main" id="{3B8B4807-53AB-4085-9CF5-3C5A151F87B8}"/>
              </a:ext>
            </a:extLst>
          </p:cNvPr>
          <p:cNvSpPr/>
          <p:nvPr/>
        </p:nvSpPr>
        <p:spPr>
          <a:xfrm>
            <a:off x="624232" y="4230944"/>
            <a:ext cx="8138768" cy="2322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07" name="矩形 706">
            <a:extLst>
              <a:ext uri="{FF2B5EF4-FFF2-40B4-BE49-F238E27FC236}">
                <a16:creationId xmlns:a16="http://schemas.microsoft.com/office/drawing/2014/main" id="{BBD11965-7F94-4637-AEE6-5F13779206C1}"/>
              </a:ext>
            </a:extLst>
          </p:cNvPr>
          <p:cNvSpPr/>
          <p:nvPr/>
        </p:nvSpPr>
        <p:spPr>
          <a:xfrm>
            <a:off x="5387912" y="1228521"/>
            <a:ext cx="2971073" cy="1246377"/>
          </a:xfrm>
          <a:prstGeom prst="rect">
            <a:avLst/>
          </a:prstGeom>
          <a:solidFill>
            <a:srgbClr val="F1F1F3"/>
          </a:solidFill>
          <a:ln w="1270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02" name="矩形 701">
            <a:extLst>
              <a:ext uri="{FF2B5EF4-FFF2-40B4-BE49-F238E27FC236}">
                <a16:creationId xmlns:a16="http://schemas.microsoft.com/office/drawing/2014/main" id="{64764CB5-8F2F-4D31-A898-0325176760BB}"/>
              </a:ext>
            </a:extLst>
          </p:cNvPr>
          <p:cNvSpPr/>
          <p:nvPr/>
        </p:nvSpPr>
        <p:spPr>
          <a:xfrm>
            <a:off x="617993" y="1243977"/>
            <a:ext cx="3148749" cy="1771895"/>
          </a:xfrm>
          <a:prstGeom prst="rect">
            <a:avLst/>
          </a:prstGeom>
          <a:solidFill>
            <a:srgbClr val="F5EFEF"/>
          </a:solidFill>
          <a:ln w="1270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10BED0B-246C-4E56-B01D-C50602B47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Structure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B5F0BC9-ADE2-405D-8F67-FE98B12CF452}"/>
              </a:ext>
            </a:extLst>
          </p:cNvPr>
          <p:cNvSpPr/>
          <p:nvPr/>
        </p:nvSpPr>
        <p:spPr>
          <a:xfrm>
            <a:off x="617993" y="2724957"/>
            <a:ext cx="7756410" cy="1057122"/>
          </a:xfrm>
          <a:prstGeom prst="rect">
            <a:avLst/>
          </a:prstGeom>
          <a:solidFill>
            <a:srgbClr val="F5EFEF"/>
          </a:solidFill>
          <a:ln w="1270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19">
            <a:extLst>
              <a:ext uri="{FF2B5EF4-FFF2-40B4-BE49-F238E27FC236}">
                <a16:creationId xmlns:a16="http://schemas.microsoft.com/office/drawing/2014/main" id="{F797808E-6705-4C49-AE16-49549C5FA59F}"/>
              </a:ext>
            </a:extLst>
          </p:cNvPr>
          <p:cNvGrpSpPr>
            <a:grpSpLocks/>
          </p:cNvGrpSpPr>
          <p:nvPr/>
        </p:nvGrpSpPr>
        <p:grpSpPr bwMode="auto">
          <a:xfrm>
            <a:off x="1867419" y="3441024"/>
            <a:ext cx="1562100" cy="303212"/>
            <a:chOff x="2971800" y="1905000"/>
            <a:chExt cx="2362200" cy="4572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82" name="圆角矩形 198">
              <a:extLst>
                <a:ext uri="{FF2B5EF4-FFF2-40B4-BE49-F238E27FC236}">
                  <a16:creationId xmlns:a16="http://schemas.microsoft.com/office/drawing/2014/main" id="{A2AC2F7B-16A6-450B-BFF3-B3962C8FC2CE}"/>
                </a:ext>
              </a:extLst>
            </p:cNvPr>
            <p:cNvSpPr/>
            <p:nvPr/>
          </p:nvSpPr>
          <p:spPr>
            <a:xfrm>
              <a:off x="2971800" y="1905000"/>
              <a:ext cx="2362200" cy="4572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83" name="矩形 682">
              <a:extLst>
                <a:ext uri="{FF2B5EF4-FFF2-40B4-BE49-F238E27FC236}">
                  <a16:creationId xmlns:a16="http://schemas.microsoft.com/office/drawing/2014/main" id="{86FB1E19-B307-4570-A56A-FA9954105A86}"/>
                </a:ext>
              </a:extLst>
            </p:cNvPr>
            <p:cNvSpPr/>
            <p:nvPr/>
          </p:nvSpPr>
          <p:spPr>
            <a:xfrm>
              <a:off x="31242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84" name="矩形 683">
              <a:extLst>
                <a:ext uri="{FF2B5EF4-FFF2-40B4-BE49-F238E27FC236}">
                  <a16:creationId xmlns:a16="http://schemas.microsoft.com/office/drawing/2014/main" id="{A74666D2-6FB4-4CF9-9B85-CE79810E265A}"/>
                </a:ext>
              </a:extLst>
            </p:cNvPr>
            <p:cNvSpPr/>
            <p:nvPr/>
          </p:nvSpPr>
          <p:spPr>
            <a:xfrm>
              <a:off x="33909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85" name="矩形 684">
              <a:extLst>
                <a:ext uri="{FF2B5EF4-FFF2-40B4-BE49-F238E27FC236}">
                  <a16:creationId xmlns:a16="http://schemas.microsoft.com/office/drawing/2014/main" id="{7F380ACD-7D11-4F89-AB89-8C4E65971318}"/>
                </a:ext>
              </a:extLst>
            </p:cNvPr>
            <p:cNvSpPr/>
            <p:nvPr/>
          </p:nvSpPr>
          <p:spPr>
            <a:xfrm>
              <a:off x="31242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86" name="矩形 685">
              <a:extLst>
                <a:ext uri="{FF2B5EF4-FFF2-40B4-BE49-F238E27FC236}">
                  <a16:creationId xmlns:a16="http://schemas.microsoft.com/office/drawing/2014/main" id="{1F0AA08E-A134-438B-B4B0-ABE2654441AE}"/>
                </a:ext>
              </a:extLst>
            </p:cNvPr>
            <p:cNvSpPr/>
            <p:nvPr/>
          </p:nvSpPr>
          <p:spPr>
            <a:xfrm>
              <a:off x="33909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87" name="矩形 686">
              <a:extLst>
                <a:ext uri="{FF2B5EF4-FFF2-40B4-BE49-F238E27FC236}">
                  <a16:creationId xmlns:a16="http://schemas.microsoft.com/office/drawing/2014/main" id="{846B77D6-C18F-4BF6-B895-4339EBFE3086}"/>
                </a:ext>
              </a:extLst>
            </p:cNvPr>
            <p:cNvSpPr/>
            <p:nvPr/>
          </p:nvSpPr>
          <p:spPr>
            <a:xfrm>
              <a:off x="36576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88" name="矩形 687">
              <a:extLst>
                <a:ext uri="{FF2B5EF4-FFF2-40B4-BE49-F238E27FC236}">
                  <a16:creationId xmlns:a16="http://schemas.microsoft.com/office/drawing/2014/main" id="{2D7B165A-B545-4198-8323-86E4934F1EAB}"/>
                </a:ext>
              </a:extLst>
            </p:cNvPr>
            <p:cNvSpPr/>
            <p:nvPr/>
          </p:nvSpPr>
          <p:spPr>
            <a:xfrm>
              <a:off x="39195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89" name="矩形 688">
              <a:extLst>
                <a:ext uri="{FF2B5EF4-FFF2-40B4-BE49-F238E27FC236}">
                  <a16:creationId xmlns:a16="http://schemas.microsoft.com/office/drawing/2014/main" id="{3CC09555-73EB-4E58-9360-493D47293F93}"/>
                </a:ext>
              </a:extLst>
            </p:cNvPr>
            <p:cNvSpPr/>
            <p:nvPr/>
          </p:nvSpPr>
          <p:spPr>
            <a:xfrm>
              <a:off x="41862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90" name="矩形 689">
              <a:extLst>
                <a:ext uri="{FF2B5EF4-FFF2-40B4-BE49-F238E27FC236}">
                  <a16:creationId xmlns:a16="http://schemas.microsoft.com/office/drawing/2014/main" id="{EE09B262-6F1D-4929-8FDA-97D90FB79B42}"/>
                </a:ext>
              </a:extLst>
            </p:cNvPr>
            <p:cNvSpPr/>
            <p:nvPr/>
          </p:nvSpPr>
          <p:spPr>
            <a:xfrm>
              <a:off x="44529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91" name="矩形 690">
              <a:extLst>
                <a:ext uri="{FF2B5EF4-FFF2-40B4-BE49-F238E27FC236}">
                  <a16:creationId xmlns:a16="http://schemas.microsoft.com/office/drawing/2014/main" id="{04A84C13-23CC-4CD9-9336-D0BAB1165ADC}"/>
                </a:ext>
              </a:extLst>
            </p:cNvPr>
            <p:cNvSpPr/>
            <p:nvPr/>
          </p:nvSpPr>
          <p:spPr>
            <a:xfrm>
              <a:off x="47196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92" name="矩形 691">
              <a:extLst>
                <a:ext uri="{FF2B5EF4-FFF2-40B4-BE49-F238E27FC236}">
                  <a16:creationId xmlns:a16="http://schemas.microsoft.com/office/drawing/2014/main" id="{6122A811-D739-4717-8873-B12E0C3D717E}"/>
                </a:ext>
              </a:extLst>
            </p:cNvPr>
            <p:cNvSpPr/>
            <p:nvPr/>
          </p:nvSpPr>
          <p:spPr>
            <a:xfrm>
              <a:off x="49863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93" name="TextBox 209">
              <a:extLst>
                <a:ext uri="{FF2B5EF4-FFF2-40B4-BE49-F238E27FC236}">
                  <a16:creationId xmlns:a16="http://schemas.microsoft.com/office/drawing/2014/main" id="{E96A15DD-2D28-46E3-AB49-90214F518447}"/>
                </a:ext>
              </a:extLst>
            </p:cNvPr>
            <p:cNvSpPr txBox="1"/>
            <p:nvPr/>
          </p:nvSpPr>
          <p:spPr>
            <a:xfrm>
              <a:off x="4726894" y="1933630"/>
              <a:ext cx="499356" cy="255245"/>
            </a:xfrm>
            <a:prstGeom prst="rect">
              <a:avLst/>
            </a:prstGeom>
            <a:grp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100" b="1" dirty="0">
                  <a:latin typeface="+mn-lt"/>
                  <a:ea typeface="华文楷体" panose="02010600040101010101" pitchFamily="2" charset="-122"/>
                </a:rPr>
                <a:t>WRS</a:t>
              </a:r>
              <a:endParaRPr lang="zh-CN" altLang="en-US" sz="1100" b="1" dirty="0">
                <a:latin typeface="+mn-lt"/>
                <a:ea typeface="华文楷体" panose="02010600040101010101" pitchFamily="2" charset="-122"/>
              </a:endParaRPr>
            </a:p>
          </p:txBody>
        </p:sp>
      </p:grpSp>
      <p:sp>
        <p:nvSpPr>
          <p:cNvPr id="10" name="圆角矩形 185">
            <a:extLst>
              <a:ext uri="{FF2B5EF4-FFF2-40B4-BE49-F238E27FC236}">
                <a16:creationId xmlns:a16="http://schemas.microsoft.com/office/drawing/2014/main" id="{36E56D05-179B-4B3C-A7CD-F3F3A2F90DC2}"/>
              </a:ext>
            </a:extLst>
          </p:cNvPr>
          <p:cNvSpPr/>
          <p:nvPr/>
        </p:nvSpPr>
        <p:spPr bwMode="auto">
          <a:xfrm>
            <a:off x="1737076" y="3333530"/>
            <a:ext cx="1562100" cy="303212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13B68A1-2C8C-4E4D-BC84-D61F876C990D}"/>
              </a:ext>
            </a:extLst>
          </p:cNvPr>
          <p:cNvGrpSpPr/>
          <p:nvPr/>
        </p:nvGrpSpPr>
        <p:grpSpPr>
          <a:xfrm>
            <a:off x="1725664" y="5501954"/>
            <a:ext cx="485071" cy="406227"/>
            <a:chOff x="7276344" y="2286001"/>
            <a:chExt cx="1374776" cy="1031766"/>
          </a:xfrm>
        </p:grpSpPr>
        <p:sp>
          <p:nvSpPr>
            <p:cNvPr id="668" name="矩形 667">
              <a:extLst>
                <a:ext uri="{FF2B5EF4-FFF2-40B4-BE49-F238E27FC236}">
                  <a16:creationId xmlns:a16="http://schemas.microsoft.com/office/drawing/2014/main" id="{C37FB7FB-E300-407C-9D44-8438D401F96C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669" name="矩形 668">
              <a:extLst>
                <a:ext uri="{FF2B5EF4-FFF2-40B4-BE49-F238E27FC236}">
                  <a16:creationId xmlns:a16="http://schemas.microsoft.com/office/drawing/2014/main" id="{BFFA7644-0C5F-4A31-A426-47A8F9BF1122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670" name="椭圆 669">
              <a:extLst>
                <a:ext uri="{FF2B5EF4-FFF2-40B4-BE49-F238E27FC236}">
                  <a16:creationId xmlns:a16="http://schemas.microsoft.com/office/drawing/2014/main" id="{09EB2D30-00B2-43B0-8022-949E3D916596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71" name="矩形 670">
              <a:extLst>
                <a:ext uri="{FF2B5EF4-FFF2-40B4-BE49-F238E27FC236}">
                  <a16:creationId xmlns:a16="http://schemas.microsoft.com/office/drawing/2014/main" id="{757F465A-02A2-40BC-963F-0BEDC8E2655A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72" name="椭圆 671">
              <a:extLst>
                <a:ext uri="{FF2B5EF4-FFF2-40B4-BE49-F238E27FC236}">
                  <a16:creationId xmlns:a16="http://schemas.microsoft.com/office/drawing/2014/main" id="{9E8893DA-70D2-4D87-B154-45B2E8848FDA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73" name="矩形 672">
              <a:extLst>
                <a:ext uri="{FF2B5EF4-FFF2-40B4-BE49-F238E27FC236}">
                  <a16:creationId xmlns:a16="http://schemas.microsoft.com/office/drawing/2014/main" id="{1C96E22D-0C46-4F03-BECD-A4F8EC405D7A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74" name="椭圆 673">
              <a:extLst>
                <a:ext uri="{FF2B5EF4-FFF2-40B4-BE49-F238E27FC236}">
                  <a16:creationId xmlns:a16="http://schemas.microsoft.com/office/drawing/2014/main" id="{7017C0A8-7102-4539-BEA5-03BC9E9E748A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75" name="矩形 674">
              <a:extLst>
                <a:ext uri="{FF2B5EF4-FFF2-40B4-BE49-F238E27FC236}">
                  <a16:creationId xmlns:a16="http://schemas.microsoft.com/office/drawing/2014/main" id="{50714DD4-FB31-4A57-8277-554559D12FF4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76" name="椭圆 675">
              <a:extLst>
                <a:ext uri="{FF2B5EF4-FFF2-40B4-BE49-F238E27FC236}">
                  <a16:creationId xmlns:a16="http://schemas.microsoft.com/office/drawing/2014/main" id="{4F5C78AC-1AD3-4FF1-89AB-1C0DF1D5F82B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77" name="矩形 676">
              <a:extLst>
                <a:ext uri="{FF2B5EF4-FFF2-40B4-BE49-F238E27FC236}">
                  <a16:creationId xmlns:a16="http://schemas.microsoft.com/office/drawing/2014/main" id="{1642B7B7-A10C-4652-B4AA-2C1E317107EF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78" name="矩形 677">
              <a:extLst>
                <a:ext uri="{FF2B5EF4-FFF2-40B4-BE49-F238E27FC236}">
                  <a16:creationId xmlns:a16="http://schemas.microsoft.com/office/drawing/2014/main" id="{359FE316-7AFF-4A23-9EA9-D7E61DFCD966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679" name="矩形 678">
              <a:extLst>
                <a:ext uri="{FF2B5EF4-FFF2-40B4-BE49-F238E27FC236}">
                  <a16:creationId xmlns:a16="http://schemas.microsoft.com/office/drawing/2014/main" id="{520CF43B-831C-49DA-B870-1DF701753328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680" name="矩形 679">
              <a:extLst>
                <a:ext uri="{FF2B5EF4-FFF2-40B4-BE49-F238E27FC236}">
                  <a16:creationId xmlns:a16="http://schemas.microsoft.com/office/drawing/2014/main" id="{5097D11A-0E31-4198-BA59-9E597EA7A016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681" name="圆角矩形 30">
              <a:extLst>
                <a:ext uri="{FF2B5EF4-FFF2-40B4-BE49-F238E27FC236}">
                  <a16:creationId xmlns:a16="http://schemas.microsoft.com/office/drawing/2014/main" id="{8355CE17-2F64-4AB2-B442-E5029A324CD0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组合 119">
            <a:extLst>
              <a:ext uri="{FF2B5EF4-FFF2-40B4-BE49-F238E27FC236}">
                <a16:creationId xmlns:a16="http://schemas.microsoft.com/office/drawing/2014/main" id="{5B25A4DA-E4A8-4282-B996-2538714EA8A5}"/>
              </a:ext>
            </a:extLst>
          </p:cNvPr>
          <p:cNvGrpSpPr>
            <a:grpSpLocks/>
          </p:cNvGrpSpPr>
          <p:nvPr/>
        </p:nvGrpSpPr>
        <p:grpSpPr bwMode="auto">
          <a:xfrm>
            <a:off x="1628849" y="3209270"/>
            <a:ext cx="1562100" cy="303212"/>
            <a:chOff x="2971800" y="1905000"/>
            <a:chExt cx="2362200" cy="4572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56" name="圆角矩形 198">
              <a:extLst>
                <a:ext uri="{FF2B5EF4-FFF2-40B4-BE49-F238E27FC236}">
                  <a16:creationId xmlns:a16="http://schemas.microsoft.com/office/drawing/2014/main" id="{801870F6-E779-4D29-98FF-BA6DDC4AC0A6}"/>
                </a:ext>
              </a:extLst>
            </p:cNvPr>
            <p:cNvSpPr/>
            <p:nvPr/>
          </p:nvSpPr>
          <p:spPr>
            <a:xfrm>
              <a:off x="2971800" y="1905000"/>
              <a:ext cx="2362200" cy="4572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57" name="矩形 656">
              <a:extLst>
                <a:ext uri="{FF2B5EF4-FFF2-40B4-BE49-F238E27FC236}">
                  <a16:creationId xmlns:a16="http://schemas.microsoft.com/office/drawing/2014/main" id="{E9192715-48C4-4BCD-A498-7E49A8A5A5F3}"/>
                </a:ext>
              </a:extLst>
            </p:cNvPr>
            <p:cNvSpPr/>
            <p:nvPr/>
          </p:nvSpPr>
          <p:spPr>
            <a:xfrm>
              <a:off x="31242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58" name="矩形 657">
              <a:extLst>
                <a:ext uri="{FF2B5EF4-FFF2-40B4-BE49-F238E27FC236}">
                  <a16:creationId xmlns:a16="http://schemas.microsoft.com/office/drawing/2014/main" id="{66AA7B78-9BF0-4B57-9EB1-171D625C786B}"/>
                </a:ext>
              </a:extLst>
            </p:cNvPr>
            <p:cNvSpPr/>
            <p:nvPr/>
          </p:nvSpPr>
          <p:spPr>
            <a:xfrm>
              <a:off x="33909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59" name="矩形 658">
              <a:extLst>
                <a:ext uri="{FF2B5EF4-FFF2-40B4-BE49-F238E27FC236}">
                  <a16:creationId xmlns:a16="http://schemas.microsoft.com/office/drawing/2014/main" id="{F7C61817-BE33-456C-AACD-CA42471CA4C6}"/>
                </a:ext>
              </a:extLst>
            </p:cNvPr>
            <p:cNvSpPr/>
            <p:nvPr/>
          </p:nvSpPr>
          <p:spPr>
            <a:xfrm>
              <a:off x="31242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60" name="矩形 659">
              <a:extLst>
                <a:ext uri="{FF2B5EF4-FFF2-40B4-BE49-F238E27FC236}">
                  <a16:creationId xmlns:a16="http://schemas.microsoft.com/office/drawing/2014/main" id="{B1A1575C-A599-4FB2-95E2-AAD5AC88D458}"/>
                </a:ext>
              </a:extLst>
            </p:cNvPr>
            <p:cNvSpPr/>
            <p:nvPr/>
          </p:nvSpPr>
          <p:spPr>
            <a:xfrm>
              <a:off x="33909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61" name="矩形 660">
              <a:extLst>
                <a:ext uri="{FF2B5EF4-FFF2-40B4-BE49-F238E27FC236}">
                  <a16:creationId xmlns:a16="http://schemas.microsoft.com/office/drawing/2014/main" id="{4C158F79-3FF5-4C3D-957F-686A25160AA7}"/>
                </a:ext>
              </a:extLst>
            </p:cNvPr>
            <p:cNvSpPr/>
            <p:nvPr/>
          </p:nvSpPr>
          <p:spPr>
            <a:xfrm>
              <a:off x="36576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62" name="矩形 661">
              <a:extLst>
                <a:ext uri="{FF2B5EF4-FFF2-40B4-BE49-F238E27FC236}">
                  <a16:creationId xmlns:a16="http://schemas.microsoft.com/office/drawing/2014/main" id="{95431A10-1413-4E95-B952-B333D9A2F0D5}"/>
                </a:ext>
              </a:extLst>
            </p:cNvPr>
            <p:cNvSpPr/>
            <p:nvPr/>
          </p:nvSpPr>
          <p:spPr>
            <a:xfrm>
              <a:off x="39195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63" name="矩形 662">
              <a:extLst>
                <a:ext uri="{FF2B5EF4-FFF2-40B4-BE49-F238E27FC236}">
                  <a16:creationId xmlns:a16="http://schemas.microsoft.com/office/drawing/2014/main" id="{BE74228B-8D64-4A17-93CE-C70877405047}"/>
                </a:ext>
              </a:extLst>
            </p:cNvPr>
            <p:cNvSpPr/>
            <p:nvPr/>
          </p:nvSpPr>
          <p:spPr>
            <a:xfrm>
              <a:off x="41862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64" name="矩形 663">
              <a:extLst>
                <a:ext uri="{FF2B5EF4-FFF2-40B4-BE49-F238E27FC236}">
                  <a16:creationId xmlns:a16="http://schemas.microsoft.com/office/drawing/2014/main" id="{9A53AE22-00F7-41D8-9D3D-0217FB202445}"/>
                </a:ext>
              </a:extLst>
            </p:cNvPr>
            <p:cNvSpPr/>
            <p:nvPr/>
          </p:nvSpPr>
          <p:spPr>
            <a:xfrm>
              <a:off x="44529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65" name="矩形 664">
              <a:extLst>
                <a:ext uri="{FF2B5EF4-FFF2-40B4-BE49-F238E27FC236}">
                  <a16:creationId xmlns:a16="http://schemas.microsoft.com/office/drawing/2014/main" id="{215D0E91-6676-4D0B-B072-FFD1CC7C6BDD}"/>
                </a:ext>
              </a:extLst>
            </p:cNvPr>
            <p:cNvSpPr/>
            <p:nvPr/>
          </p:nvSpPr>
          <p:spPr>
            <a:xfrm>
              <a:off x="47196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66" name="矩形 665">
              <a:extLst>
                <a:ext uri="{FF2B5EF4-FFF2-40B4-BE49-F238E27FC236}">
                  <a16:creationId xmlns:a16="http://schemas.microsoft.com/office/drawing/2014/main" id="{068321AB-0ABD-4B4A-AF28-B7419EF40FFE}"/>
                </a:ext>
              </a:extLst>
            </p:cNvPr>
            <p:cNvSpPr/>
            <p:nvPr/>
          </p:nvSpPr>
          <p:spPr>
            <a:xfrm>
              <a:off x="49863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67" name="TextBox 209">
              <a:extLst>
                <a:ext uri="{FF2B5EF4-FFF2-40B4-BE49-F238E27FC236}">
                  <a16:creationId xmlns:a16="http://schemas.microsoft.com/office/drawing/2014/main" id="{5D689A80-2345-4D8D-ABEE-3BA79AF1472B}"/>
                </a:ext>
              </a:extLst>
            </p:cNvPr>
            <p:cNvSpPr txBox="1"/>
            <p:nvPr/>
          </p:nvSpPr>
          <p:spPr>
            <a:xfrm>
              <a:off x="4726894" y="1933630"/>
              <a:ext cx="499356" cy="255245"/>
            </a:xfrm>
            <a:prstGeom prst="rect">
              <a:avLst/>
            </a:prstGeom>
            <a:grp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100" b="1" dirty="0">
                  <a:latin typeface="+mn-lt"/>
                  <a:ea typeface="华文楷体" panose="02010600040101010101" pitchFamily="2" charset="-122"/>
                </a:rPr>
                <a:t>WRS</a:t>
              </a:r>
              <a:endParaRPr lang="zh-CN" altLang="en-US" sz="1100" b="1" dirty="0">
                <a:latin typeface="+mn-lt"/>
                <a:ea typeface="华文楷体" panose="02010600040101010101" pitchFamily="2" charset="-122"/>
              </a:endParaRPr>
            </a:p>
          </p:txBody>
        </p:sp>
      </p:grpSp>
      <p:sp>
        <p:nvSpPr>
          <p:cNvPr id="15" name="任意多边形 214">
            <a:extLst>
              <a:ext uri="{FF2B5EF4-FFF2-40B4-BE49-F238E27FC236}">
                <a16:creationId xmlns:a16="http://schemas.microsoft.com/office/drawing/2014/main" id="{37B3092F-74C5-4BA7-AE36-64D9E3EC5A5A}"/>
              </a:ext>
            </a:extLst>
          </p:cNvPr>
          <p:cNvSpPr/>
          <p:nvPr/>
        </p:nvSpPr>
        <p:spPr>
          <a:xfrm rot="15141721" flipH="1" flipV="1">
            <a:off x="1967962" y="3531534"/>
            <a:ext cx="373720" cy="278116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grpSp>
        <p:nvGrpSpPr>
          <p:cNvPr id="16" name="组合 119">
            <a:extLst>
              <a:ext uri="{FF2B5EF4-FFF2-40B4-BE49-F238E27FC236}">
                <a16:creationId xmlns:a16="http://schemas.microsoft.com/office/drawing/2014/main" id="{3CA3C248-1653-4FA0-B6E2-72E5BC58B8DA}"/>
              </a:ext>
            </a:extLst>
          </p:cNvPr>
          <p:cNvGrpSpPr>
            <a:grpSpLocks/>
          </p:cNvGrpSpPr>
          <p:nvPr/>
        </p:nvGrpSpPr>
        <p:grpSpPr bwMode="auto">
          <a:xfrm>
            <a:off x="1632115" y="2588904"/>
            <a:ext cx="1562100" cy="303212"/>
            <a:chOff x="2971800" y="1905000"/>
            <a:chExt cx="2362200" cy="4572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25" name="圆角矩形 272">
              <a:extLst>
                <a:ext uri="{FF2B5EF4-FFF2-40B4-BE49-F238E27FC236}">
                  <a16:creationId xmlns:a16="http://schemas.microsoft.com/office/drawing/2014/main" id="{2D7BF18D-495C-487F-85B5-F50DBEDCBDC4}"/>
                </a:ext>
              </a:extLst>
            </p:cNvPr>
            <p:cNvSpPr/>
            <p:nvPr/>
          </p:nvSpPr>
          <p:spPr>
            <a:xfrm>
              <a:off x="2971800" y="1905000"/>
              <a:ext cx="2362200" cy="4572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26" name="矩形 625">
              <a:extLst>
                <a:ext uri="{FF2B5EF4-FFF2-40B4-BE49-F238E27FC236}">
                  <a16:creationId xmlns:a16="http://schemas.microsoft.com/office/drawing/2014/main" id="{11AB6944-7EDA-4319-8852-6C0BCCACBCAE}"/>
                </a:ext>
              </a:extLst>
            </p:cNvPr>
            <p:cNvSpPr/>
            <p:nvPr/>
          </p:nvSpPr>
          <p:spPr>
            <a:xfrm>
              <a:off x="31242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27" name="矩形 626">
              <a:extLst>
                <a:ext uri="{FF2B5EF4-FFF2-40B4-BE49-F238E27FC236}">
                  <a16:creationId xmlns:a16="http://schemas.microsoft.com/office/drawing/2014/main" id="{9C823A75-FAD2-4F6C-9C60-B866C9FAFC7F}"/>
                </a:ext>
              </a:extLst>
            </p:cNvPr>
            <p:cNvSpPr/>
            <p:nvPr/>
          </p:nvSpPr>
          <p:spPr>
            <a:xfrm>
              <a:off x="33909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28" name="矩形 627">
              <a:extLst>
                <a:ext uri="{FF2B5EF4-FFF2-40B4-BE49-F238E27FC236}">
                  <a16:creationId xmlns:a16="http://schemas.microsoft.com/office/drawing/2014/main" id="{4F51CF70-2BBA-4D7F-BE4D-01C4AB143B3D}"/>
                </a:ext>
              </a:extLst>
            </p:cNvPr>
            <p:cNvSpPr/>
            <p:nvPr/>
          </p:nvSpPr>
          <p:spPr>
            <a:xfrm>
              <a:off x="31242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29" name="矩形 628">
              <a:extLst>
                <a:ext uri="{FF2B5EF4-FFF2-40B4-BE49-F238E27FC236}">
                  <a16:creationId xmlns:a16="http://schemas.microsoft.com/office/drawing/2014/main" id="{4C90F6D7-89EB-4EE6-88E2-375019A4CD60}"/>
                </a:ext>
              </a:extLst>
            </p:cNvPr>
            <p:cNvSpPr/>
            <p:nvPr/>
          </p:nvSpPr>
          <p:spPr>
            <a:xfrm>
              <a:off x="33909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30" name="矩形 629">
              <a:extLst>
                <a:ext uri="{FF2B5EF4-FFF2-40B4-BE49-F238E27FC236}">
                  <a16:creationId xmlns:a16="http://schemas.microsoft.com/office/drawing/2014/main" id="{19B5F051-53A1-4ECE-8473-F8731F427909}"/>
                </a:ext>
              </a:extLst>
            </p:cNvPr>
            <p:cNvSpPr/>
            <p:nvPr/>
          </p:nvSpPr>
          <p:spPr>
            <a:xfrm>
              <a:off x="36576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31" name="矩形 630">
              <a:extLst>
                <a:ext uri="{FF2B5EF4-FFF2-40B4-BE49-F238E27FC236}">
                  <a16:creationId xmlns:a16="http://schemas.microsoft.com/office/drawing/2014/main" id="{D332B924-3671-4653-B07F-172E23DA68ED}"/>
                </a:ext>
              </a:extLst>
            </p:cNvPr>
            <p:cNvSpPr/>
            <p:nvPr/>
          </p:nvSpPr>
          <p:spPr>
            <a:xfrm>
              <a:off x="39195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32" name="矩形 631">
              <a:extLst>
                <a:ext uri="{FF2B5EF4-FFF2-40B4-BE49-F238E27FC236}">
                  <a16:creationId xmlns:a16="http://schemas.microsoft.com/office/drawing/2014/main" id="{0CC05549-A96F-4359-A234-08D2E5E0B218}"/>
                </a:ext>
              </a:extLst>
            </p:cNvPr>
            <p:cNvSpPr/>
            <p:nvPr/>
          </p:nvSpPr>
          <p:spPr>
            <a:xfrm>
              <a:off x="41862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33" name="矩形 632">
              <a:extLst>
                <a:ext uri="{FF2B5EF4-FFF2-40B4-BE49-F238E27FC236}">
                  <a16:creationId xmlns:a16="http://schemas.microsoft.com/office/drawing/2014/main" id="{CB3E6950-1633-4DB5-A607-FD2626ADE741}"/>
                </a:ext>
              </a:extLst>
            </p:cNvPr>
            <p:cNvSpPr/>
            <p:nvPr/>
          </p:nvSpPr>
          <p:spPr>
            <a:xfrm>
              <a:off x="44529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34" name="矩形 633">
              <a:extLst>
                <a:ext uri="{FF2B5EF4-FFF2-40B4-BE49-F238E27FC236}">
                  <a16:creationId xmlns:a16="http://schemas.microsoft.com/office/drawing/2014/main" id="{D87A1BB4-4BC7-4528-855F-E728FBCF9677}"/>
                </a:ext>
              </a:extLst>
            </p:cNvPr>
            <p:cNvSpPr/>
            <p:nvPr/>
          </p:nvSpPr>
          <p:spPr>
            <a:xfrm>
              <a:off x="47196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35" name="矩形 634">
              <a:extLst>
                <a:ext uri="{FF2B5EF4-FFF2-40B4-BE49-F238E27FC236}">
                  <a16:creationId xmlns:a16="http://schemas.microsoft.com/office/drawing/2014/main" id="{7469BB2D-A9A5-4BB6-8FB7-1464167B55AC}"/>
                </a:ext>
              </a:extLst>
            </p:cNvPr>
            <p:cNvSpPr/>
            <p:nvPr/>
          </p:nvSpPr>
          <p:spPr>
            <a:xfrm>
              <a:off x="49863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36" name="TextBox 283">
              <a:extLst>
                <a:ext uri="{FF2B5EF4-FFF2-40B4-BE49-F238E27FC236}">
                  <a16:creationId xmlns:a16="http://schemas.microsoft.com/office/drawing/2014/main" id="{9AC8E8B0-7953-46D0-8128-C1F1CBFA2E12}"/>
                </a:ext>
              </a:extLst>
            </p:cNvPr>
            <p:cNvSpPr txBox="1"/>
            <p:nvPr/>
          </p:nvSpPr>
          <p:spPr>
            <a:xfrm>
              <a:off x="4739768" y="1923399"/>
              <a:ext cx="499356" cy="255245"/>
            </a:xfrm>
            <a:prstGeom prst="rect">
              <a:avLst/>
            </a:prstGeom>
            <a:grp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100" b="1" dirty="0">
                  <a:latin typeface="+mn-lt"/>
                  <a:ea typeface="华文楷体" panose="02010600040101010101" pitchFamily="2" charset="-122"/>
                </a:rPr>
                <a:t>WRS</a:t>
              </a:r>
              <a:endParaRPr lang="zh-CN" altLang="en-US" sz="1100" b="1" dirty="0">
                <a:latin typeface="+mn-lt"/>
                <a:ea typeface="华文楷体" panose="02010600040101010101" pitchFamily="2" charset="-122"/>
              </a:endParaRPr>
            </a:p>
          </p:txBody>
        </p:sp>
      </p:grpSp>
      <p:sp>
        <p:nvSpPr>
          <p:cNvPr id="17" name="任意多边形 284">
            <a:extLst>
              <a:ext uri="{FF2B5EF4-FFF2-40B4-BE49-F238E27FC236}">
                <a16:creationId xmlns:a16="http://schemas.microsoft.com/office/drawing/2014/main" id="{22487E33-C76A-42FF-9B37-C61FAE915AD4}"/>
              </a:ext>
            </a:extLst>
          </p:cNvPr>
          <p:cNvSpPr/>
          <p:nvPr/>
        </p:nvSpPr>
        <p:spPr>
          <a:xfrm rot="1574299">
            <a:off x="1716052" y="2822200"/>
            <a:ext cx="210741" cy="478128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grpSp>
        <p:nvGrpSpPr>
          <p:cNvPr id="18" name="组合 119">
            <a:extLst>
              <a:ext uri="{FF2B5EF4-FFF2-40B4-BE49-F238E27FC236}">
                <a16:creationId xmlns:a16="http://schemas.microsoft.com/office/drawing/2014/main" id="{9BF9DD77-C9F8-465F-8130-7D2B0AB59DA5}"/>
              </a:ext>
            </a:extLst>
          </p:cNvPr>
          <p:cNvGrpSpPr>
            <a:grpSpLocks/>
          </p:cNvGrpSpPr>
          <p:nvPr/>
        </p:nvGrpSpPr>
        <p:grpSpPr bwMode="auto">
          <a:xfrm>
            <a:off x="1636295" y="2085310"/>
            <a:ext cx="1562100" cy="303212"/>
            <a:chOff x="2971800" y="1905000"/>
            <a:chExt cx="2362200" cy="4572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13" name="圆角矩形 299">
              <a:extLst>
                <a:ext uri="{FF2B5EF4-FFF2-40B4-BE49-F238E27FC236}">
                  <a16:creationId xmlns:a16="http://schemas.microsoft.com/office/drawing/2014/main" id="{4C183F2F-C70A-4753-AB79-15DE86917BFB}"/>
                </a:ext>
              </a:extLst>
            </p:cNvPr>
            <p:cNvSpPr/>
            <p:nvPr/>
          </p:nvSpPr>
          <p:spPr>
            <a:xfrm>
              <a:off x="2971800" y="1905000"/>
              <a:ext cx="2362200" cy="4572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14" name="矩形 613">
              <a:extLst>
                <a:ext uri="{FF2B5EF4-FFF2-40B4-BE49-F238E27FC236}">
                  <a16:creationId xmlns:a16="http://schemas.microsoft.com/office/drawing/2014/main" id="{F7866E62-4E89-4170-AB83-2769E0C6A5E9}"/>
                </a:ext>
              </a:extLst>
            </p:cNvPr>
            <p:cNvSpPr/>
            <p:nvPr/>
          </p:nvSpPr>
          <p:spPr>
            <a:xfrm>
              <a:off x="31242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15" name="矩形 614">
              <a:extLst>
                <a:ext uri="{FF2B5EF4-FFF2-40B4-BE49-F238E27FC236}">
                  <a16:creationId xmlns:a16="http://schemas.microsoft.com/office/drawing/2014/main" id="{0C660EB6-AD31-4B94-A4AF-937CCB2CC934}"/>
                </a:ext>
              </a:extLst>
            </p:cNvPr>
            <p:cNvSpPr/>
            <p:nvPr/>
          </p:nvSpPr>
          <p:spPr>
            <a:xfrm>
              <a:off x="33909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16" name="矩形 615">
              <a:extLst>
                <a:ext uri="{FF2B5EF4-FFF2-40B4-BE49-F238E27FC236}">
                  <a16:creationId xmlns:a16="http://schemas.microsoft.com/office/drawing/2014/main" id="{5E4F851C-557F-4322-8F51-E6E4E33927B8}"/>
                </a:ext>
              </a:extLst>
            </p:cNvPr>
            <p:cNvSpPr/>
            <p:nvPr/>
          </p:nvSpPr>
          <p:spPr>
            <a:xfrm>
              <a:off x="31242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17" name="矩形 616">
              <a:extLst>
                <a:ext uri="{FF2B5EF4-FFF2-40B4-BE49-F238E27FC236}">
                  <a16:creationId xmlns:a16="http://schemas.microsoft.com/office/drawing/2014/main" id="{13010FAE-A6F2-4129-8AF3-E2AD3AD0C366}"/>
                </a:ext>
              </a:extLst>
            </p:cNvPr>
            <p:cNvSpPr/>
            <p:nvPr/>
          </p:nvSpPr>
          <p:spPr>
            <a:xfrm>
              <a:off x="33909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18" name="矩形 617">
              <a:extLst>
                <a:ext uri="{FF2B5EF4-FFF2-40B4-BE49-F238E27FC236}">
                  <a16:creationId xmlns:a16="http://schemas.microsoft.com/office/drawing/2014/main" id="{4D409211-7385-4F12-B9DA-F5B34FB4E165}"/>
                </a:ext>
              </a:extLst>
            </p:cNvPr>
            <p:cNvSpPr/>
            <p:nvPr/>
          </p:nvSpPr>
          <p:spPr>
            <a:xfrm>
              <a:off x="36576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19" name="矩形 618">
              <a:extLst>
                <a:ext uri="{FF2B5EF4-FFF2-40B4-BE49-F238E27FC236}">
                  <a16:creationId xmlns:a16="http://schemas.microsoft.com/office/drawing/2014/main" id="{41E2890A-3E5B-42E2-8996-35D15BE0FF00}"/>
                </a:ext>
              </a:extLst>
            </p:cNvPr>
            <p:cNvSpPr/>
            <p:nvPr/>
          </p:nvSpPr>
          <p:spPr>
            <a:xfrm>
              <a:off x="39195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20" name="矩形 619">
              <a:extLst>
                <a:ext uri="{FF2B5EF4-FFF2-40B4-BE49-F238E27FC236}">
                  <a16:creationId xmlns:a16="http://schemas.microsoft.com/office/drawing/2014/main" id="{25438343-68CB-4EBF-A5DF-0A77BB399C8A}"/>
                </a:ext>
              </a:extLst>
            </p:cNvPr>
            <p:cNvSpPr/>
            <p:nvPr/>
          </p:nvSpPr>
          <p:spPr>
            <a:xfrm>
              <a:off x="41862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21" name="矩形 620">
              <a:extLst>
                <a:ext uri="{FF2B5EF4-FFF2-40B4-BE49-F238E27FC236}">
                  <a16:creationId xmlns:a16="http://schemas.microsoft.com/office/drawing/2014/main" id="{D0252FAF-E702-41DB-BF4B-9D9BDC7EFCD4}"/>
                </a:ext>
              </a:extLst>
            </p:cNvPr>
            <p:cNvSpPr/>
            <p:nvPr/>
          </p:nvSpPr>
          <p:spPr>
            <a:xfrm>
              <a:off x="44529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22" name="矩形 621">
              <a:extLst>
                <a:ext uri="{FF2B5EF4-FFF2-40B4-BE49-F238E27FC236}">
                  <a16:creationId xmlns:a16="http://schemas.microsoft.com/office/drawing/2014/main" id="{793FB773-3399-416F-BA33-BA01FD1F916E}"/>
                </a:ext>
              </a:extLst>
            </p:cNvPr>
            <p:cNvSpPr/>
            <p:nvPr/>
          </p:nvSpPr>
          <p:spPr>
            <a:xfrm>
              <a:off x="47196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23" name="矩形 622">
              <a:extLst>
                <a:ext uri="{FF2B5EF4-FFF2-40B4-BE49-F238E27FC236}">
                  <a16:creationId xmlns:a16="http://schemas.microsoft.com/office/drawing/2014/main" id="{179A9C7A-1041-4A31-9CBE-5D8016E798EE}"/>
                </a:ext>
              </a:extLst>
            </p:cNvPr>
            <p:cNvSpPr/>
            <p:nvPr/>
          </p:nvSpPr>
          <p:spPr>
            <a:xfrm>
              <a:off x="49863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24" name="TextBox 310">
              <a:extLst>
                <a:ext uri="{FF2B5EF4-FFF2-40B4-BE49-F238E27FC236}">
                  <a16:creationId xmlns:a16="http://schemas.microsoft.com/office/drawing/2014/main" id="{C76DE332-9D79-40F4-860F-2AA9EDC07182}"/>
                </a:ext>
              </a:extLst>
            </p:cNvPr>
            <p:cNvSpPr txBox="1"/>
            <p:nvPr/>
          </p:nvSpPr>
          <p:spPr>
            <a:xfrm>
              <a:off x="4756933" y="1930748"/>
              <a:ext cx="499356" cy="255245"/>
            </a:xfrm>
            <a:prstGeom prst="rect">
              <a:avLst/>
            </a:prstGeom>
            <a:grp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100" b="1" dirty="0">
                  <a:latin typeface="+mn-lt"/>
                  <a:ea typeface="华文楷体" panose="02010600040101010101" pitchFamily="2" charset="-122"/>
                </a:rPr>
                <a:t>WRS</a:t>
              </a:r>
              <a:endParaRPr lang="zh-CN" altLang="en-US" sz="1100" b="1" dirty="0">
                <a:latin typeface="+mn-lt"/>
                <a:ea typeface="华文楷体" panose="02010600040101010101" pitchFamily="2" charset="-122"/>
              </a:endParaRPr>
            </a:p>
          </p:txBody>
        </p:sp>
      </p:grpSp>
      <p:sp>
        <p:nvSpPr>
          <p:cNvPr id="19" name="任意多边形 311">
            <a:extLst>
              <a:ext uri="{FF2B5EF4-FFF2-40B4-BE49-F238E27FC236}">
                <a16:creationId xmlns:a16="http://schemas.microsoft.com/office/drawing/2014/main" id="{168A0208-95E6-4496-B256-14899840CB15}"/>
              </a:ext>
            </a:extLst>
          </p:cNvPr>
          <p:cNvSpPr/>
          <p:nvPr/>
        </p:nvSpPr>
        <p:spPr>
          <a:xfrm rot="1574299" flipH="1">
            <a:off x="2093419" y="2126022"/>
            <a:ext cx="483768" cy="718509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8F786C0-F893-4ABE-B2C2-D9D01EB49058}"/>
              </a:ext>
            </a:extLst>
          </p:cNvPr>
          <p:cNvSpPr/>
          <p:nvPr/>
        </p:nvSpPr>
        <p:spPr>
          <a:xfrm>
            <a:off x="2223818" y="2153357"/>
            <a:ext cx="67524" cy="60775"/>
          </a:xfrm>
          <a:prstGeom prst="ellipse">
            <a:avLst/>
          </a:prstGeom>
          <a:solidFill>
            <a:srgbClr val="00B0F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F7DE22F-F31A-4B3D-B108-DA66F055FAC1}"/>
              </a:ext>
            </a:extLst>
          </p:cNvPr>
          <p:cNvSpPr/>
          <p:nvPr/>
        </p:nvSpPr>
        <p:spPr>
          <a:xfrm>
            <a:off x="2335799" y="2153357"/>
            <a:ext cx="67524" cy="60775"/>
          </a:xfrm>
          <a:prstGeom prst="ellipse">
            <a:avLst/>
          </a:prstGeom>
          <a:solidFill>
            <a:srgbClr val="00B0F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2" name="圆角矩形 107">
            <a:extLst>
              <a:ext uri="{FF2B5EF4-FFF2-40B4-BE49-F238E27FC236}">
                <a16:creationId xmlns:a16="http://schemas.microsoft.com/office/drawing/2014/main" id="{C3346465-5748-462F-BDAE-07F8B85C8B72}"/>
              </a:ext>
            </a:extLst>
          </p:cNvPr>
          <p:cNvSpPr/>
          <p:nvPr/>
        </p:nvSpPr>
        <p:spPr>
          <a:xfrm>
            <a:off x="1553572" y="1634437"/>
            <a:ext cx="612986" cy="198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4" name="TextBox 114">
            <a:extLst>
              <a:ext uri="{FF2B5EF4-FFF2-40B4-BE49-F238E27FC236}">
                <a16:creationId xmlns:a16="http://schemas.microsoft.com/office/drawing/2014/main" id="{E8AA87DC-0B2D-48F2-AB1D-5AA787688A4C}"/>
              </a:ext>
            </a:extLst>
          </p:cNvPr>
          <p:cNvSpPr txBox="1"/>
          <p:nvPr/>
        </p:nvSpPr>
        <p:spPr>
          <a:xfrm>
            <a:off x="1546351" y="1646749"/>
            <a:ext cx="620207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altLang="zh-CN" sz="1200" b="1" dirty="0" err="1">
                <a:latin typeface="+mn-lt"/>
                <a:ea typeface="华文楷体" panose="02010600040101010101" pitchFamily="2" charset="-122"/>
              </a:rPr>
              <a:t>Ru.OSC</a:t>
            </a:r>
            <a:endParaRPr lang="zh-CN" altLang="en-US" sz="1600" b="1" dirty="0">
              <a:latin typeface="+mn-lt"/>
              <a:ea typeface="华文楷体" panose="02010600040101010101" pitchFamily="2" charset="-122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F1F13F5-7085-4E80-AC64-98571AAEC4D7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2369561" y="2009106"/>
            <a:ext cx="0" cy="1442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58">
            <a:extLst>
              <a:ext uri="{FF2B5EF4-FFF2-40B4-BE49-F238E27FC236}">
                <a16:creationId xmlns:a16="http://schemas.microsoft.com/office/drawing/2014/main" id="{FF040457-CFF8-435E-9052-E2AFD9E15D0D}"/>
              </a:ext>
            </a:extLst>
          </p:cNvPr>
          <p:cNvSpPr txBox="1"/>
          <p:nvPr/>
        </p:nvSpPr>
        <p:spPr bwMode="auto">
          <a:xfrm>
            <a:off x="951806" y="2126029"/>
            <a:ext cx="291747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1200" b="1" dirty="0">
                <a:solidFill>
                  <a:srgbClr val="000099"/>
                </a:solidFill>
                <a:latin typeface="+mn-lt"/>
                <a:ea typeface="华文楷体" panose="02010600040101010101" pitchFamily="2" charset="-122"/>
              </a:rPr>
              <a:t>GM</a:t>
            </a:r>
            <a:r>
              <a:rPr lang="zh-CN" altLang="en-US" sz="1200" b="1" dirty="0">
                <a:solidFill>
                  <a:srgbClr val="000099"/>
                </a:solidFill>
                <a:latin typeface="+mn-lt"/>
                <a:ea typeface="华文楷体" panose="02010600040101010101" pitchFamily="2" charset="-122"/>
              </a:rPr>
              <a:t> 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7272923C-AB94-4A6A-ADFA-F98C089E52EA}"/>
              </a:ext>
            </a:extLst>
          </p:cNvPr>
          <p:cNvCxnSpPr>
            <a:cxnSpLocks/>
          </p:cNvCxnSpPr>
          <p:nvPr/>
        </p:nvCxnSpPr>
        <p:spPr>
          <a:xfrm>
            <a:off x="2260232" y="2009106"/>
            <a:ext cx="0" cy="1699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2E4E8C07-3D16-45F6-853C-1C790E912F3F}"/>
              </a:ext>
            </a:extLst>
          </p:cNvPr>
          <p:cNvCxnSpPr>
            <a:cxnSpLocks/>
          </p:cNvCxnSpPr>
          <p:nvPr/>
        </p:nvCxnSpPr>
        <p:spPr>
          <a:xfrm>
            <a:off x="1933674" y="1832976"/>
            <a:ext cx="0" cy="176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73C7D6DA-2D31-4B58-85CB-5F23C1BC5EF2}"/>
              </a:ext>
            </a:extLst>
          </p:cNvPr>
          <p:cNvCxnSpPr>
            <a:cxnSpLocks/>
          </p:cNvCxnSpPr>
          <p:nvPr/>
        </p:nvCxnSpPr>
        <p:spPr>
          <a:xfrm flipH="1" flipV="1">
            <a:off x="1939916" y="2009106"/>
            <a:ext cx="327538" cy="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58">
            <a:extLst>
              <a:ext uri="{FF2B5EF4-FFF2-40B4-BE49-F238E27FC236}">
                <a16:creationId xmlns:a16="http://schemas.microsoft.com/office/drawing/2014/main" id="{09733B6C-4F93-4C73-8AA1-2829BAEB93CA}"/>
              </a:ext>
            </a:extLst>
          </p:cNvPr>
          <p:cNvSpPr txBox="1"/>
          <p:nvPr/>
        </p:nvSpPr>
        <p:spPr bwMode="auto">
          <a:xfrm>
            <a:off x="783204" y="2545121"/>
            <a:ext cx="676467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zh-CN" sz="1200" b="1" dirty="0">
                <a:solidFill>
                  <a:srgbClr val="000099"/>
                </a:solidFill>
                <a:ea typeface="华文楷体" panose="02010600040101010101" pitchFamily="2" charset="-122"/>
              </a:rPr>
              <a:t>WRS-L1  </a:t>
            </a:r>
          </a:p>
          <a:p>
            <a:pPr algn="ctr">
              <a:defRPr/>
            </a:pPr>
            <a:r>
              <a:rPr lang="en-US" altLang="zh-CN" sz="1200" b="1" dirty="0">
                <a:solidFill>
                  <a:srgbClr val="000099"/>
                </a:solidFill>
                <a:ea typeface="华文楷体" panose="02010600040101010101" pitchFamily="2" charset="-122"/>
              </a:rPr>
              <a:t>x3</a:t>
            </a:r>
            <a:endParaRPr lang="zh-CN" altLang="en-US" sz="1200" b="1" dirty="0">
              <a:solidFill>
                <a:srgbClr val="000099"/>
              </a:solidFill>
              <a:ea typeface="华文楷体" panose="02010600040101010101" pitchFamily="2" charset="-122"/>
            </a:endParaRPr>
          </a:p>
        </p:txBody>
      </p:sp>
      <p:sp>
        <p:nvSpPr>
          <p:cNvPr id="33" name="TextBox 358">
            <a:extLst>
              <a:ext uri="{FF2B5EF4-FFF2-40B4-BE49-F238E27FC236}">
                <a16:creationId xmlns:a16="http://schemas.microsoft.com/office/drawing/2014/main" id="{D83F7575-C56D-40E6-8433-BEE7971889C8}"/>
              </a:ext>
            </a:extLst>
          </p:cNvPr>
          <p:cNvSpPr txBox="1"/>
          <p:nvPr/>
        </p:nvSpPr>
        <p:spPr bwMode="auto">
          <a:xfrm>
            <a:off x="854257" y="3206646"/>
            <a:ext cx="589905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zh-CN" sz="1200" b="1" dirty="0">
                <a:solidFill>
                  <a:srgbClr val="000099"/>
                </a:solidFill>
                <a:ea typeface="华文楷体" panose="02010600040101010101" pitchFamily="2" charset="-122"/>
              </a:rPr>
              <a:t>WRS-L2</a:t>
            </a:r>
          </a:p>
          <a:p>
            <a:pPr algn="ctr">
              <a:defRPr/>
            </a:pPr>
            <a:r>
              <a:rPr lang="en-US" altLang="zh-CN" sz="1200" b="1" dirty="0">
                <a:solidFill>
                  <a:srgbClr val="000099"/>
                </a:solidFill>
                <a:latin typeface="+mn-lt"/>
                <a:ea typeface="华文楷体" panose="02010600040101010101" pitchFamily="2" charset="-122"/>
              </a:rPr>
              <a:t>x30</a:t>
            </a:r>
            <a:endParaRPr lang="zh-CN" altLang="en-US" sz="1200" b="1" dirty="0">
              <a:solidFill>
                <a:srgbClr val="000099"/>
              </a:solidFill>
              <a:latin typeface="+mn-lt"/>
              <a:ea typeface="华文楷体" panose="02010600040101010101" pitchFamily="2" charset="-122"/>
            </a:endParaRPr>
          </a:p>
        </p:txBody>
      </p:sp>
      <p:sp>
        <p:nvSpPr>
          <p:cNvPr id="34" name="TextBox 53">
            <a:extLst>
              <a:ext uri="{FF2B5EF4-FFF2-40B4-BE49-F238E27FC236}">
                <a16:creationId xmlns:a16="http://schemas.microsoft.com/office/drawing/2014/main" id="{C4282B8C-1A54-4524-A391-17465C9EC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94" y="4253050"/>
            <a:ext cx="947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2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WRS</a:t>
            </a:r>
          </a:p>
          <a:p>
            <a:pPr algn="ctr" eaLnBrk="1" hangingPunct="1"/>
            <a:r>
              <a:rPr lang="en-US" altLang="zh-CN" sz="12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L3 x 450 </a:t>
            </a:r>
            <a:endParaRPr lang="zh-CN" altLang="en-US" sz="1200" dirty="0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" name="任意多边形 212">
            <a:extLst>
              <a:ext uri="{FF2B5EF4-FFF2-40B4-BE49-F238E27FC236}">
                <a16:creationId xmlns:a16="http://schemas.microsoft.com/office/drawing/2014/main" id="{768841EF-2606-46F0-9A29-15EF601D4C05}"/>
              </a:ext>
            </a:extLst>
          </p:cNvPr>
          <p:cNvSpPr/>
          <p:nvPr/>
        </p:nvSpPr>
        <p:spPr>
          <a:xfrm rot="12993366">
            <a:off x="1955397" y="4037435"/>
            <a:ext cx="235450" cy="373188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F66034DE-EDAF-4A62-8B49-E10B8C33B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88" y="4356263"/>
            <a:ext cx="1096227" cy="34579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409B15FB-E223-49EE-86C5-CA41A0821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515" y="4364372"/>
            <a:ext cx="1096227" cy="345790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0084FABE-0F0E-4B74-9C52-8443D675A110}"/>
              </a:ext>
            </a:extLst>
          </p:cNvPr>
          <p:cNvGrpSpPr/>
          <p:nvPr/>
        </p:nvGrpSpPr>
        <p:grpSpPr>
          <a:xfrm>
            <a:off x="1596929" y="5417545"/>
            <a:ext cx="540342" cy="453853"/>
            <a:chOff x="7276344" y="2286001"/>
            <a:chExt cx="1374776" cy="1031766"/>
          </a:xfrm>
        </p:grpSpPr>
        <p:sp>
          <p:nvSpPr>
            <p:cNvPr id="599" name="矩形 598">
              <a:extLst>
                <a:ext uri="{FF2B5EF4-FFF2-40B4-BE49-F238E27FC236}">
                  <a16:creationId xmlns:a16="http://schemas.microsoft.com/office/drawing/2014/main" id="{E1F9E936-63E2-4939-9E6D-F122B1A80A5F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600" name="矩形 599">
              <a:extLst>
                <a:ext uri="{FF2B5EF4-FFF2-40B4-BE49-F238E27FC236}">
                  <a16:creationId xmlns:a16="http://schemas.microsoft.com/office/drawing/2014/main" id="{4B76257A-C36B-48A2-8EB9-D2837747D19F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601" name="椭圆 600">
              <a:extLst>
                <a:ext uri="{FF2B5EF4-FFF2-40B4-BE49-F238E27FC236}">
                  <a16:creationId xmlns:a16="http://schemas.microsoft.com/office/drawing/2014/main" id="{6E55C37A-0904-4364-A002-02B0A78E21C8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02" name="矩形 601">
              <a:extLst>
                <a:ext uri="{FF2B5EF4-FFF2-40B4-BE49-F238E27FC236}">
                  <a16:creationId xmlns:a16="http://schemas.microsoft.com/office/drawing/2014/main" id="{7910EDF2-467D-48D4-9C5B-A4886E0410AC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03" name="椭圆 602">
              <a:extLst>
                <a:ext uri="{FF2B5EF4-FFF2-40B4-BE49-F238E27FC236}">
                  <a16:creationId xmlns:a16="http://schemas.microsoft.com/office/drawing/2014/main" id="{2D60D630-3080-462A-99FC-FA0C63A898F6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04" name="矩形 603">
              <a:extLst>
                <a:ext uri="{FF2B5EF4-FFF2-40B4-BE49-F238E27FC236}">
                  <a16:creationId xmlns:a16="http://schemas.microsoft.com/office/drawing/2014/main" id="{808C90B8-412C-499D-956C-9331B68BE554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05" name="椭圆 604">
              <a:extLst>
                <a:ext uri="{FF2B5EF4-FFF2-40B4-BE49-F238E27FC236}">
                  <a16:creationId xmlns:a16="http://schemas.microsoft.com/office/drawing/2014/main" id="{F21ECA0A-C527-4736-BF1F-22BE5DC366B9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06" name="矩形 605">
              <a:extLst>
                <a:ext uri="{FF2B5EF4-FFF2-40B4-BE49-F238E27FC236}">
                  <a16:creationId xmlns:a16="http://schemas.microsoft.com/office/drawing/2014/main" id="{606A508F-E333-49F5-ADAD-994D01C41188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07" name="椭圆 606">
              <a:extLst>
                <a:ext uri="{FF2B5EF4-FFF2-40B4-BE49-F238E27FC236}">
                  <a16:creationId xmlns:a16="http://schemas.microsoft.com/office/drawing/2014/main" id="{9ABBA108-C0AB-452C-8116-4E1543F8B053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08" name="矩形 607">
              <a:extLst>
                <a:ext uri="{FF2B5EF4-FFF2-40B4-BE49-F238E27FC236}">
                  <a16:creationId xmlns:a16="http://schemas.microsoft.com/office/drawing/2014/main" id="{E05E8875-7065-49A6-8A35-4235F991DBC4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09" name="矩形 608">
              <a:extLst>
                <a:ext uri="{FF2B5EF4-FFF2-40B4-BE49-F238E27FC236}">
                  <a16:creationId xmlns:a16="http://schemas.microsoft.com/office/drawing/2014/main" id="{B0500A12-80E1-4135-8744-38E68FCD51FB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610" name="矩形 609">
              <a:extLst>
                <a:ext uri="{FF2B5EF4-FFF2-40B4-BE49-F238E27FC236}">
                  <a16:creationId xmlns:a16="http://schemas.microsoft.com/office/drawing/2014/main" id="{EA65822C-D285-4253-ACDA-08C48E76502A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611" name="矩形 610">
              <a:extLst>
                <a:ext uri="{FF2B5EF4-FFF2-40B4-BE49-F238E27FC236}">
                  <a16:creationId xmlns:a16="http://schemas.microsoft.com/office/drawing/2014/main" id="{51E2956D-6BCC-4EC2-B14A-EF52B551BCD2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612" name="圆角矩形 30">
              <a:extLst>
                <a:ext uri="{FF2B5EF4-FFF2-40B4-BE49-F238E27FC236}">
                  <a16:creationId xmlns:a16="http://schemas.microsoft.com/office/drawing/2014/main" id="{B682D010-484B-478B-928D-6F13A579B835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DAF2255B-4509-4AA3-8669-15A7E6F65243}"/>
              </a:ext>
            </a:extLst>
          </p:cNvPr>
          <p:cNvGrpSpPr/>
          <p:nvPr/>
        </p:nvGrpSpPr>
        <p:grpSpPr>
          <a:xfrm>
            <a:off x="1572572" y="5370024"/>
            <a:ext cx="485071" cy="406227"/>
            <a:chOff x="7276344" y="2286001"/>
            <a:chExt cx="1374776" cy="1031766"/>
          </a:xfrm>
        </p:grpSpPr>
        <p:sp>
          <p:nvSpPr>
            <p:cNvPr id="585" name="矩形 584">
              <a:extLst>
                <a:ext uri="{FF2B5EF4-FFF2-40B4-BE49-F238E27FC236}">
                  <a16:creationId xmlns:a16="http://schemas.microsoft.com/office/drawing/2014/main" id="{8DFEBCD5-9936-490B-B534-AAEEA236C67F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586" name="矩形 585">
              <a:extLst>
                <a:ext uri="{FF2B5EF4-FFF2-40B4-BE49-F238E27FC236}">
                  <a16:creationId xmlns:a16="http://schemas.microsoft.com/office/drawing/2014/main" id="{20ED8D25-0137-4A3B-BFA6-59392D292453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87" name="椭圆 586">
              <a:extLst>
                <a:ext uri="{FF2B5EF4-FFF2-40B4-BE49-F238E27FC236}">
                  <a16:creationId xmlns:a16="http://schemas.microsoft.com/office/drawing/2014/main" id="{3B7E0297-C50F-44F0-8C9E-9DCB3776F4E4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88" name="矩形 587">
              <a:extLst>
                <a:ext uri="{FF2B5EF4-FFF2-40B4-BE49-F238E27FC236}">
                  <a16:creationId xmlns:a16="http://schemas.microsoft.com/office/drawing/2014/main" id="{FD8A8537-E8B3-47EC-B43C-21531002EAFF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89" name="椭圆 588">
              <a:extLst>
                <a:ext uri="{FF2B5EF4-FFF2-40B4-BE49-F238E27FC236}">
                  <a16:creationId xmlns:a16="http://schemas.microsoft.com/office/drawing/2014/main" id="{E46375DA-CEE5-4435-991F-CEEB5331DD13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90" name="矩形 589">
              <a:extLst>
                <a:ext uri="{FF2B5EF4-FFF2-40B4-BE49-F238E27FC236}">
                  <a16:creationId xmlns:a16="http://schemas.microsoft.com/office/drawing/2014/main" id="{AE337B4A-D4BE-4DD9-9A33-AAC4C676B824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91" name="椭圆 590">
              <a:extLst>
                <a:ext uri="{FF2B5EF4-FFF2-40B4-BE49-F238E27FC236}">
                  <a16:creationId xmlns:a16="http://schemas.microsoft.com/office/drawing/2014/main" id="{5B341874-6657-46E5-88AA-78A3B2803410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92" name="矩形 591">
              <a:extLst>
                <a:ext uri="{FF2B5EF4-FFF2-40B4-BE49-F238E27FC236}">
                  <a16:creationId xmlns:a16="http://schemas.microsoft.com/office/drawing/2014/main" id="{570EF4A9-EBC1-45E5-BFA1-CC8BDF623291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93" name="椭圆 592">
              <a:extLst>
                <a:ext uri="{FF2B5EF4-FFF2-40B4-BE49-F238E27FC236}">
                  <a16:creationId xmlns:a16="http://schemas.microsoft.com/office/drawing/2014/main" id="{2B1387DC-A052-4453-835F-53C1388F2B89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94" name="矩形 593">
              <a:extLst>
                <a:ext uri="{FF2B5EF4-FFF2-40B4-BE49-F238E27FC236}">
                  <a16:creationId xmlns:a16="http://schemas.microsoft.com/office/drawing/2014/main" id="{F412189B-F704-4270-BAB5-D83FD8852339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95" name="矩形 594">
              <a:extLst>
                <a:ext uri="{FF2B5EF4-FFF2-40B4-BE49-F238E27FC236}">
                  <a16:creationId xmlns:a16="http://schemas.microsoft.com/office/drawing/2014/main" id="{8E05CCCE-BFA1-4D46-AA30-B0D85E94008A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96" name="矩形 595">
              <a:extLst>
                <a:ext uri="{FF2B5EF4-FFF2-40B4-BE49-F238E27FC236}">
                  <a16:creationId xmlns:a16="http://schemas.microsoft.com/office/drawing/2014/main" id="{F03527C5-3E3F-454F-B9B2-E4E5EE5EE283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97" name="矩形 596">
              <a:extLst>
                <a:ext uri="{FF2B5EF4-FFF2-40B4-BE49-F238E27FC236}">
                  <a16:creationId xmlns:a16="http://schemas.microsoft.com/office/drawing/2014/main" id="{24BD9896-A464-41C3-A591-DF2DA20CFF16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98" name="圆角矩形 30">
              <a:extLst>
                <a:ext uri="{FF2B5EF4-FFF2-40B4-BE49-F238E27FC236}">
                  <a16:creationId xmlns:a16="http://schemas.microsoft.com/office/drawing/2014/main" id="{3218C4E9-C693-41A3-A15E-AFD0A18C8AE9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2379303-22D0-4AD4-8E1A-7DE2A621B612}"/>
              </a:ext>
            </a:extLst>
          </p:cNvPr>
          <p:cNvGrpSpPr/>
          <p:nvPr/>
        </p:nvGrpSpPr>
        <p:grpSpPr>
          <a:xfrm>
            <a:off x="2381214" y="5513033"/>
            <a:ext cx="485071" cy="406227"/>
            <a:chOff x="7276344" y="2286001"/>
            <a:chExt cx="1374776" cy="1031766"/>
          </a:xfrm>
        </p:grpSpPr>
        <p:sp>
          <p:nvSpPr>
            <p:cNvPr id="571" name="矩形 570">
              <a:extLst>
                <a:ext uri="{FF2B5EF4-FFF2-40B4-BE49-F238E27FC236}">
                  <a16:creationId xmlns:a16="http://schemas.microsoft.com/office/drawing/2014/main" id="{4F5ACDE5-86DE-489E-85A0-EAC161CC11AF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572" name="矩形 571">
              <a:extLst>
                <a:ext uri="{FF2B5EF4-FFF2-40B4-BE49-F238E27FC236}">
                  <a16:creationId xmlns:a16="http://schemas.microsoft.com/office/drawing/2014/main" id="{0CFD9E2D-0F61-43BC-AEE2-D8E3EBCEA2C4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73" name="椭圆 572">
              <a:extLst>
                <a:ext uri="{FF2B5EF4-FFF2-40B4-BE49-F238E27FC236}">
                  <a16:creationId xmlns:a16="http://schemas.microsoft.com/office/drawing/2014/main" id="{697D3ACC-4A1E-4B95-B1F6-00373EEA9FA8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74" name="矩形 573">
              <a:extLst>
                <a:ext uri="{FF2B5EF4-FFF2-40B4-BE49-F238E27FC236}">
                  <a16:creationId xmlns:a16="http://schemas.microsoft.com/office/drawing/2014/main" id="{AC3A9B60-3623-4FB5-8060-6B98E9E52965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75" name="椭圆 574">
              <a:extLst>
                <a:ext uri="{FF2B5EF4-FFF2-40B4-BE49-F238E27FC236}">
                  <a16:creationId xmlns:a16="http://schemas.microsoft.com/office/drawing/2014/main" id="{C7AD2233-C5B4-4C83-81BC-FC184CF19A61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76" name="矩形 575">
              <a:extLst>
                <a:ext uri="{FF2B5EF4-FFF2-40B4-BE49-F238E27FC236}">
                  <a16:creationId xmlns:a16="http://schemas.microsoft.com/office/drawing/2014/main" id="{83CB5D16-9120-490D-B1B2-5B8E3C1B7182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77" name="椭圆 576">
              <a:extLst>
                <a:ext uri="{FF2B5EF4-FFF2-40B4-BE49-F238E27FC236}">
                  <a16:creationId xmlns:a16="http://schemas.microsoft.com/office/drawing/2014/main" id="{138B00B3-1236-4543-B54A-B57939046D8A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78" name="矩形 577">
              <a:extLst>
                <a:ext uri="{FF2B5EF4-FFF2-40B4-BE49-F238E27FC236}">
                  <a16:creationId xmlns:a16="http://schemas.microsoft.com/office/drawing/2014/main" id="{07C0490C-44E7-4FF8-A568-2F39B8781F03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79" name="椭圆 578">
              <a:extLst>
                <a:ext uri="{FF2B5EF4-FFF2-40B4-BE49-F238E27FC236}">
                  <a16:creationId xmlns:a16="http://schemas.microsoft.com/office/drawing/2014/main" id="{D32661F3-A0CB-4D40-811D-7DFA15EAF4EA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80" name="矩形 579">
              <a:extLst>
                <a:ext uri="{FF2B5EF4-FFF2-40B4-BE49-F238E27FC236}">
                  <a16:creationId xmlns:a16="http://schemas.microsoft.com/office/drawing/2014/main" id="{F9E73E9D-E318-4731-B67D-330B8AAECD61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81" name="矩形 580">
              <a:extLst>
                <a:ext uri="{FF2B5EF4-FFF2-40B4-BE49-F238E27FC236}">
                  <a16:creationId xmlns:a16="http://schemas.microsoft.com/office/drawing/2014/main" id="{76BF3A9F-9772-4B9C-A34A-8B5797A922C9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82" name="矩形 581">
              <a:extLst>
                <a:ext uri="{FF2B5EF4-FFF2-40B4-BE49-F238E27FC236}">
                  <a16:creationId xmlns:a16="http://schemas.microsoft.com/office/drawing/2014/main" id="{E7D80145-1E3B-4065-BB52-EC19AEDEC8A4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83" name="矩形 582">
              <a:extLst>
                <a:ext uri="{FF2B5EF4-FFF2-40B4-BE49-F238E27FC236}">
                  <a16:creationId xmlns:a16="http://schemas.microsoft.com/office/drawing/2014/main" id="{4FAF2056-0ABD-4B8A-9BAD-FEA86D9F887F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84" name="圆角矩形 30">
              <a:extLst>
                <a:ext uri="{FF2B5EF4-FFF2-40B4-BE49-F238E27FC236}">
                  <a16:creationId xmlns:a16="http://schemas.microsoft.com/office/drawing/2014/main" id="{3BDC893B-B238-4976-A67F-4F33DE47B1F7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B8D246-91F1-40EE-9600-3947778B8F13}"/>
              </a:ext>
            </a:extLst>
          </p:cNvPr>
          <p:cNvGrpSpPr/>
          <p:nvPr/>
        </p:nvGrpSpPr>
        <p:grpSpPr>
          <a:xfrm>
            <a:off x="2252479" y="5428624"/>
            <a:ext cx="540342" cy="453853"/>
            <a:chOff x="7276344" y="2286001"/>
            <a:chExt cx="1374776" cy="1031766"/>
          </a:xfrm>
        </p:grpSpPr>
        <p:sp>
          <p:nvSpPr>
            <p:cNvPr id="557" name="矩形 556">
              <a:extLst>
                <a:ext uri="{FF2B5EF4-FFF2-40B4-BE49-F238E27FC236}">
                  <a16:creationId xmlns:a16="http://schemas.microsoft.com/office/drawing/2014/main" id="{E7F13489-5EFE-497F-973C-840C2254E485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558" name="矩形 557">
              <a:extLst>
                <a:ext uri="{FF2B5EF4-FFF2-40B4-BE49-F238E27FC236}">
                  <a16:creationId xmlns:a16="http://schemas.microsoft.com/office/drawing/2014/main" id="{8FFB2853-5050-4587-9823-748EB7EAED82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59" name="椭圆 558">
              <a:extLst>
                <a:ext uri="{FF2B5EF4-FFF2-40B4-BE49-F238E27FC236}">
                  <a16:creationId xmlns:a16="http://schemas.microsoft.com/office/drawing/2014/main" id="{1A0C9AFC-8378-4DC3-A453-25A5ACBC277F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60" name="矩形 559">
              <a:extLst>
                <a:ext uri="{FF2B5EF4-FFF2-40B4-BE49-F238E27FC236}">
                  <a16:creationId xmlns:a16="http://schemas.microsoft.com/office/drawing/2014/main" id="{3FD224A8-8336-429D-8817-7C01CB4C705D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61" name="椭圆 560">
              <a:extLst>
                <a:ext uri="{FF2B5EF4-FFF2-40B4-BE49-F238E27FC236}">
                  <a16:creationId xmlns:a16="http://schemas.microsoft.com/office/drawing/2014/main" id="{FCA0C9BC-1922-45B9-9482-39CFEBF2309F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62" name="矩形 561">
              <a:extLst>
                <a:ext uri="{FF2B5EF4-FFF2-40B4-BE49-F238E27FC236}">
                  <a16:creationId xmlns:a16="http://schemas.microsoft.com/office/drawing/2014/main" id="{09B3AEA0-6053-401F-B3BC-953E114F1018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63" name="椭圆 562">
              <a:extLst>
                <a:ext uri="{FF2B5EF4-FFF2-40B4-BE49-F238E27FC236}">
                  <a16:creationId xmlns:a16="http://schemas.microsoft.com/office/drawing/2014/main" id="{746987A4-FF3E-4291-8C25-453993E8527E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64" name="矩形 563">
              <a:extLst>
                <a:ext uri="{FF2B5EF4-FFF2-40B4-BE49-F238E27FC236}">
                  <a16:creationId xmlns:a16="http://schemas.microsoft.com/office/drawing/2014/main" id="{88366384-7B6C-44ED-830F-6B22789D69FF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65" name="椭圆 564">
              <a:extLst>
                <a:ext uri="{FF2B5EF4-FFF2-40B4-BE49-F238E27FC236}">
                  <a16:creationId xmlns:a16="http://schemas.microsoft.com/office/drawing/2014/main" id="{BA2703B2-0316-49FA-B7C1-DBF277D9CE32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66" name="矩形 565">
              <a:extLst>
                <a:ext uri="{FF2B5EF4-FFF2-40B4-BE49-F238E27FC236}">
                  <a16:creationId xmlns:a16="http://schemas.microsoft.com/office/drawing/2014/main" id="{03554182-88C7-4CB2-B840-5A047347E51B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67" name="矩形 566">
              <a:extLst>
                <a:ext uri="{FF2B5EF4-FFF2-40B4-BE49-F238E27FC236}">
                  <a16:creationId xmlns:a16="http://schemas.microsoft.com/office/drawing/2014/main" id="{3B760A01-5FB3-4E0C-AC25-2CE83E7A89AB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68" name="矩形 567">
              <a:extLst>
                <a:ext uri="{FF2B5EF4-FFF2-40B4-BE49-F238E27FC236}">
                  <a16:creationId xmlns:a16="http://schemas.microsoft.com/office/drawing/2014/main" id="{CB2351E5-48C0-425B-A504-687AF3AD0079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69" name="矩形 568">
              <a:extLst>
                <a:ext uri="{FF2B5EF4-FFF2-40B4-BE49-F238E27FC236}">
                  <a16:creationId xmlns:a16="http://schemas.microsoft.com/office/drawing/2014/main" id="{6118B709-F5C6-4B88-9547-5523AF135869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70" name="圆角矩形 30">
              <a:extLst>
                <a:ext uri="{FF2B5EF4-FFF2-40B4-BE49-F238E27FC236}">
                  <a16:creationId xmlns:a16="http://schemas.microsoft.com/office/drawing/2014/main" id="{D1D4D223-81CB-421E-B95D-311B8F1944E7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6DEAE3A2-455B-456B-9D5A-3E5582C3C06D}"/>
              </a:ext>
            </a:extLst>
          </p:cNvPr>
          <p:cNvGrpSpPr/>
          <p:nvPr/>
        </p:nvGrpSpPr>
        <p:grpSpPr>
          <a:xfrm>
            <a:off x="2228122" y="5381103"/>
            <a:ext cx="485071" cy="406227"/>
            <a:chOff x="7276344" y="2286001"/>
            <a:chExt cx="1374776" cy="1031766"/>
          </a:xfrm>
        </p:grpSpPr>
        <p:sp>
          <p:nvSpPr>
            <p:cNvPr id="543" name="矩形 542">
              <a:extLst>
                <a:ext uri="{FF2B5EF4-FFF2-40B4-BE49-F238E27FC236}">
                  <a16:creationId xmlns:a16="http://schemas.microsoft.com/office/drawing/2014/main" id="{621EBE33-7BC2-4061-90B6-B6CDFC411C29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544" name="矩形 543">
              <a:extLst>
                <a:ext uri="{FF2B5EF4-FFF2-40B4-BE49-F238E27FC236}">
                  <a16:creationId xmlns:a16="http://schemas.microsoft.com/office/drawing/2014/main" id="{43D520B4-41A1-4E27-A1A3-169EF692C266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45" name="椭圆 544">
              <a:extLst>
                <a:ext uri="{FF2B5EF4-FFF2-40B4-BE49-F238E27FC236}">
                  <a16:creationId xmlns:a16="http://schemas.microsoft.com/office/drawing/2014/main" id="{1B91998F-F859-446F-8921-6F14A3E26D58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46" name="矩形 545">
              <a:extLst>
                <a:ext uri="{FF2B5EF4-FFF2-40B4-BE49-F238E27FC236}">
                  <a16:creationId xmlns:a16="http://schemas.microsoft.com/office/drawing/2014/main" id="{D96E04B8-EE1C-4ED4-9908-A997ECD1FDB2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47" name="椭圆 546">
              <a:extLst>
                <a:ext uri="{FF2B5EF4-FFF2-40B4-BE49-F238E27FC236}">
                  <a16:creationId xmlns:a16="http://schemas.microsoft.com/office/drawing/2014/main" id="{A951F8C3-7A33-416D-B86F-FCE108E15F46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48" name="矩形 547">
              <a:extLst>
                <a:ext uri="{FF2B5EF4-FFF2-40B4-BE49-F238E27FC236}">
                  <a16:creationId xmlns:a16="http://schemas.microsoft.com/office/drawing/2014/main" id="{DC3A1C99-93CE-47D1-BDBF-7A51F391ED2B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49" name="椭圆 548">
              <a:extLst>
                <a:ext uri="{FF2B5EF4-FFF2-40B4-BE49-F238E27FC236}">
                  <a16:creationId xmlns:a16="http://schemas.microsoft.com/office/drawing/2014/main" id="{635F71AF-4345-4AC1-9260-3D8246E0D492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50" name="矩形 549">
              <a:extLst>
                <a:ext uri="{FF2B5EF4-FFF2-40B4-BE49-F238E27FC236}">
                  <a16:creationId xmlns:a16="http://schemas.microsoft.com/office/drawing/2014/main" id="{A1472E7C-F10F-4E39-8197-3F65FA048DF8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51" name="椭圆 550">
              <a:extLst>
                <a:ext uri="{FF2B5EF4-FFF2-40B4-BE49-F238E27FC236}">
                  <a16:creationId xmlns:a16="http://schemas.microsoft.com/office/drawing/2014/main" id="{6AAE8748-7F95-43F7-9130-7483B9DA19F0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52" name="矩形 551">
              <a:extLst>
                <a:ext uri="{FF2B5EF4-FFF2-40B4-BE49-F238E27FC236}">
                  <a16:creationId xmlns:a16="http://schemas.microsoft.com/office/drawing/2014/main" id="{E2D79488-2C45-46F4-B768-90AA298EEE11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53" name="矩形 552">
              <a:extLst>
                <a:ext uri="{FF2B5EF4-FFF2-40B4-BE49-F238E27FC236}">
                  <a16:creationId xmlns:a16="http://schemas.microsoft.com/office/drawing/2014/main" id="{E8647BCE-5092-429A-A116-9EFACA4B2D17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54" name="矩形 553">
              <a:extLst>
                <a:ext uri="{FF2B5EF4-FFF2-40B4-BE49-F238E27FC236}">
                  <a16:creationId xmlns:a16="http://schemas.microsoft.com/office/drawing/2014/main" id="{53F17D33-7478-4607-BCEE-94F419C3CC52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55" name="矩形 554">
              <a:extLst>
                <a:ext uri="{FF2B5EF4-FFF2-40B4-BE49-F238E27FC236}">
                  <a16:creationId xmlns:a16="http://schemas.microsoft.com/office/drawing/2014/main" id="{25AAC106-8EED-4AC3-BA51-F0E4514004D5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56" name="圆角矩形 30">
              <a:extLst>
                <a:ext uri="{FF2B5EF4-FFF2-40B4-BE49-F238E27FC236}">
                  <a16:creationId xmlns:a16="http://schemas.microsoft.com/office/drawing/2014/main" id="{8B5207C6-1FBB-4C6D-8239-C9938D568E11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8C3D4FB1-2D5D-48B1-82DF-A88F86199A56}"/>
              </a:ext>
            </a:extLst>
          </p:cNvPr>
          <p:cNvGrpSpPr/>
          <p:nvPr/>
        </p:nvGrpSpPr>
        <p:grpSpPr>
          <a:xfrm>
            <a:off x="3046623" y="5503933"/>
            <a:ext cx="485071" cy="406227"/>
            <a:chOff x="7276344" y="2286001"/>
            <a:chExt cx="1374776" cy="1031766"/>
          </a:xfrm>
        </p:grpSpPr>
        <p:sp>
          <p:nvSpPr>
            <p:cNvPr id="529" name="矩形 528">
              <a:extLst>
                <a:ext uri="{FF2B5EF4-FFF2-40B4-BE49-F238E27FC236}">
                  <a16:creationId xmlns:a16="http://schemas.microsoft.com/office/drawing/2014/main" id="{67E7466F-4F5E-4F87-8AFA-CDF011809F95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530" name="矩形 529">
              <a:extLst>
                <a:ext uri="{FF2B5EF4-FFF2-40B4-BE49-F238E27FC236}">
                  <a16:creationId xmlns:a16="http://schemas.microsoft.com/office/drawing/2014/main" id="{3C039928-38C3-4B03-A096-29C2CF5BFEBF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31" name="椭圆 530">
              <a:extLst>
                <a:ext uri="{FF2B5EF4-FFF2-40B4-BE49-F238E27FC236}">
                  <a16:creationId xmlns:a16="http://schemas.microsoft.com/office/drawing/2014/main" id="{B7D122D2-68B2-4025-905A-C96163C00A2E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32" name="矩形 531">
              <a:extLst>
                <a:ext uri="{FF2B5EF4-FFF2-40B4-BE49-F238E27FC236}">
                  <a16:creationId xmlns:a16="http://schemas.microsoft.com/office/drawing/2014/main" id="{581721AB-A2E5-407A-841B-CB57F9EB2441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33" name="椭圆 532">
              <a:extLst>
                <a:ext uri="{FF2B5EF4-FFF2-40B4-BE49-F238E27FC236}">
                  <a16:creationId xmlns:a16="http://schemas.microsoft.com/office/drawing/2014/main" id="{003D3A07-9E2C-4174-ADE5-BD390E1DACAE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34" name="矩形 533">
              <a:extLst>
                <a:ext uri="{FF2B5EF4-FFF2-40B4-BE49-F238E27FC236}">
                  <a16:creationId xmlns:a16="http://schemas.microsoft.com/office/drawing/2014/main" id="{8BF10075-545B-41F9-B834-5364950C4C4A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35" name="椭圆 534">
              <a:extLst>
                <a:ext uri="{FF2B5EF4-FFF2-40B4-BE49-F238E27FC236}">
                  <a16:creationId xmlns:a16="http://schemas.microsoft.com/office/drawing/2014/main" id="{B57B5262-F717-405D-9714-8E461AC3EB3B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36" name="矩形 535">
              <a:extLst>
                <a:ext uri="{FF2B5EF4-FFF2-40B4-BE49-F238E27FC236}">
                  <a16:creationId xmlns:a16="http://schemas.microsoft.com/office/drawing/2014/main" id="{274084D3-30FC-4224-95FD-4787C534CA0E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37" name="椭圆 536">
              <a:extLst>
                <a:ext uri="{FF2B5EF4-FFF2-40B4-BE49-F238E27FC236}">
                  <a16:creationId xmlns:a16="http://schemas.microsoft.com/office/drawing/2014/main" id="{4DBDC1FA-4692-4110-B29A-B5F5ADF43F9A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38" name="矩形 537">
              <a:extLst>
                <a:ext uri="{FF2B5EF4-FFF2-40B4-BE49-F238E27FC236}">
                  <a16:creationId xmlns:a16="http://schemas.microsoft.com/office/drawing/2014/main" id="{76DE69E7-050B-4265-9467-37C91EAEFCDD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39" name="矩形 538">
              <a:extLst>
                <a:ext uri="{FF2B5EF4-FFF2-40B4-BE49-F238E27FC236}">
                  <a16:creationId xmlns:a16="http://schemas.microsoft.com/office/drawing/2014/main" id="{90420962-7E89-4CBD-A4B8-3D7E894F8D0E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40" name="矩形 539">
              <a:extLst>
                <a:ext uri="{FF2B5EF4-FFF2-40B4-BE49-F238E27FC236}">
                  <a16:creationId xmlns:a16="http://schemas.microsoft.com/office/drawing/2014/main" id="{A6A8F801-0241-4B5E-8422-CD44C08E4BD9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41" name="矩形 540">
              <a:extLst>
                <a:ext uri="{FF2B5EF4-FFF2-40B4-BE49-F238E27FC236}">
                  <a16:creationId xmlns:a16="http://schemas.microsoft.com/office/drawing/2014/main" id="{D52D9982-AA11-4BBC-8B36-2081F20BB3D4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42" name="圆角矩形 30">
              <a:extLst>
                <a:ext uri="{FF2B5EF4-FFF2-40B4-BE49-F238E27FC236}">
                  <a16:creationId xmlns:a16="http://schemas.microsoft.com/office/drawing/2014/main" id="{3B499487-0D16-4134-A519-AC9B9EA730AF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5717D1C0-039A-488D-9DFD-F81B2380C97F}"/>
              </a:ext>
            </a:extLst>
          </p:cNvPr>
          <p:cNvGrpSpPr/>
          <p:nvPr/>
        </p:nvGrpSpPr>
        <p:grpSpPr>
          <a:xfrm>
            <a:off x="2917888" y="5419524"/>
            <a:ext cx="540342" cy="453853"/>
            <a:chOff x="7276344" y="2286001"/>
            <a:chExt cx="1374776" cy="1031766"/>
          </a:xfrm>
        </p:grpSpPr>
        <p:sp>
          <p:nvSpPr>
            <p:cNvPr id="515" name="矩形 514">
              <a:extLst>
                <a:ext uri="{FF2B5EF4-FFF2-40B4-BE49-F238E27FC236}">
                  <a16:creationId xmlns:a16="http://schemas.microsoft.com/office/drawing/2014/main" id="{2389C23A-3483-497A-B2FE-72E2FA1BDE2E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516" name="矩形 515">
              <a:extLst>
                <a:ext uri="{FF2B5EF4-FFF2-40B4-BE49-F238E27FC236}">
                  <a16:creationId xmlns:a16="http://schemas.microsoft.com/office/drawing/2014/main" id="{F1FEDAFE-DAD8-4E45-9660-842CD051CBDD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17" name="椭圆 516">
              <a:extLst>
                <a:ext uri="{FF2B5EF4-FFF2-40B4-BE49-F238E27FC236}">
                  <a16:creationId xmlns:a16="http://schemas.microsoft.com/office/drawing/2014/main" id="{F4D7447B-F17F-4DB1-B10D-407C0A02D17F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18" name="矩形 517">
              <a:extLst>
                <a:ext uri="{FF2B5EF4-FFF2-40B4-BE49-F238E27FC236}">
                  <a16:creationId xmlns:a16="http://schemas.microsoft.com/office/drawing/2014/main" id="{3E67D028-A8CB-4D27-8DE7-9339511FBFBB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19" name="椭圆 518">
              <a:extLst>
                <a:ext uri="{FF2B5EF4-FFF2-40B4-BE49-F238E27FC236}">
                  <a16:creationId xmlns:a16="http://schemas.microsoft.com/office/drawing/2014/main" id="{BFF0CF13-B5DF-4401-BBED-46E0EC78EE8C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20" name="矩形 519">
              <a:extLst>
                <a:ext uri="{FF2B5EF4-FFF2-40B4-BE49-F238E27FC236}">
                  <a16:creationId xmlns:a16="http://schemas.microsoft.com/office/drawing/2014/main" id="{59A1CF30-C3F3-4D26-9B4D-F0D9CC11CDE9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21" name="椭圆 520">
              <a:extLst>
                <a:ext uri="{FF2B5EF4-FFF2-40B4-BE49-F238E27FC236}">
                  <a16:creationId xmlns:a16="http://schemas.microsoft.com/office/drawing/2014/main" id="{12913063-95CB-444E-91D2-C15843E16E17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22" name="矩形 521">
              <a:extLst>
                <a:ext uri="{FF2B5EF4-FFF2-40B4-BE49-F238E27FC236}">
                  <a16:creationId xmlns:a16="http://schemas.microsoft.com/office/drawing/2014/main" id="{F68D81FE-939E-426B-B87B-433335D13B56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23" name="椭圆 522">
              <a:extLst>
                <a:ext uri="{FF2B5EF4-FFF2-40B4-BE49-F238E27FC236}">
                  <a16:creationId xmlns:a16="http://schemas.microsoft.com/office/drawing/2014/main" id="{94E78214-C9AC-49EB-8265-533491E360D8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24" name="矩形 523">
              <a:extLst>
                <a:ext uri="{FF2B5EF4-FFF2-40B4-BE49-F238E27FC236}">
                  <a16:creationId xmlns:a16="http://schemas.microsoft.com/office/drawing/2014/main" id="{AB3A46D2-3029-4FDA-80FB-853AA13C7828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25" name="矩形 524">
              <a:extLst>
                <a:ext uri="{FF2B5EF4-FFF2-40B4-BE49-F238E27FC236}">
                  <a16:creationId xmlns:a16="http://schemas.microsoft.com/office/drawing/2014/main" id="{EC6B9EAB-99FB-468C-B91A-2E95CBE7A48E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26" name="矩形 525">
              <a:extLst>
                <a:ext uri="{FF2B5EF4-FFF2-40B4-BE49-F238E27FC236}">
                  <a16:creationId xmlns:a16="http://schemas.microsoft.com/office/drawing/2014/main" id="{2BE1091F-E470-4733-9F74-75DDFA4BFC8E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27" name="矩形 526">
              <a:extLst>
                <a:ext uri="{FF2B5EF4-FFF2-40B4-BE49-F238E27FC236}">
                  <a16:creationId xmlns:a16="http://schemas.microsoft.com/office/drawing/2014/main" id="{EAEC3705-0093-4341-9AFC-19E28778A4EE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28" name="圆角矩形 30">
              <a:extLst>
                <a:ext uri="{FF2B5EF4-FFF2-40B4-BE49-F238E27FC236}">
                  <a16:creationId xmlns:a16="http://schemas.microsoft.com/office/drawing/2014/main" id="{11E71DF5-6901-4D38-81F0-9D41159A4660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2623AC33-13CA-4EE2-BAB7-9B27A9A0B955}"/>
              </a:ext>
            </a:extLst>
          </p:cNvPr>
          <p:cNvGrpSpPr/>
          <p:nvPr/>
        </p:nvGrpSpPr>
        <p:grpSpPr>
          <a:xfrm>
            <a:off x="2893531" y="5372003"/>
            <a:ext cx="485071" cy="406227"/>
            <a:chOff x="7276344" y="2286001"/>
            <a:chExt cx="1374776" cy="1031766"/>
          </a:xfrm>
        </p:grpSpPr>
        <p:sp>
          <p:nvSpPr>
            <p:cNvPr id="501" name="矩形 500">
              <a:extLst>
                <a:ext uri="{FF2B5EF4-FFF2-40B4-BE49-F238E27FC236}">
                  <a16:creationId xmlns:a16="http://schemas.microsoft.com/office/drawing/2014/main" id="{5692ADB2-6266-45D8-BE09-C2B9AA120961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502" name="矩形 501">
              <a:extLst>
                <a:ext uri="{FF2B5EF4-FFF2-40B4-BE49-F238E27FC236}">
                  <a16:creationId xmlns:a16="http://schemas.microsoft.com/office/drawing/2014/main" id="{FF4D8C87-62A3-413F-85B9-18DC09AB0043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03" name="椭圆 502">
              <a:extLst>
                <a:ext uri="{FF2B5EF4-FFF2-40B4-BE49-F238E27FC236}">
                  <a16:creationId xmlns:a16="http://schemas.microsoft.com/office/drawing/2014/main" id="{0504E1C3-3214-44DE-9CC3-A87169ECA7C2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04" name="矩形 503">
              <a:extLst>
                <a:ext uri="{FF2B5EF4-FFF2-40B4-BE49-F238E27FC236}">
                  <a16:creationId xmlns:a16="http://schemas.microsoft.com/office/drawing/2014/main" id="{95034603-F4C1-4A6A-BD56-24ADCEC6DDDD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05" name="椭圆 504">
              <a:extLst>
                <a:ext uri="{FF2B5EF4-FFF2-40B4-BE49-F238E27FC236}">
                  <a16:creationId xmlns:a16="http://schemas.microsoft.com/office/drawing/2014/main" id="{8DCB7064-9C2E-4D9B-97D3-222F3F677BB4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06" name="矩形 505">
              <a:extLst>
                <a:ext uri="{FF2B5EF4-FFF2-40B4-BE49-F238E27FC236}">
                  <a16:creationId xmlns:a16="http://schemas.microsoft.com/office/drawing/2014/main" id="{CC3DCBA5-B876-4BF0-9B86-991DBD6D60C0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07" name="椭圆 506">
              <a:extLst>
                <a:ext uri="{FF2B5EF4-FFF2-40B4-BE49-F238E27FC236}">
                  <a16:creationId xmlns:a16="http://schemas.microsoft.com/office/drawing/2014/main" id="{206103F8-AA86-45BD-AA22-2B13C6771696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08" name="矩形 507">
              <a:extLst>
                <a:ext uri="{FF2B5EF4-FFF2-40B4-BE49-F238E27FC236}">
                  <a16:creationId xmlns:a16="http://schemas.microsoft.com/office/drawing/2014/main" id="{56477547-B501-4D20-9EDC-7F59DB636068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09" name="椭圆 508">
              <a:extLst>
                <a:ext uri="{FF2B5EF4-FFF2-40B4-BE49-F238E27FC236}">
                  <a16:creationId xmlns:a16="http://schemas.microsoft.com/office/drawing/2014/main" id="{9C2AD8D3-7D83-442C-A11C-134AF0D39AB6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10" name="矩形 509">
              <a:extLst>
                <a:ext uri="{FF2B5EF4-FFF2-40B4-BE49-F238E27FC236}">
                  <a16:creationId xmlns:a16="http://schemas.microsoft.com/office/drawing/2014/main" id="{D4343F91-296F-4EC0-9E57-DB092078D49B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11" name="矩形 510">
              <a:extLst>
                <a:ext uri="{FF2B5EF4-FFF2-40B4-BE49-F238E27FC236}">
                  <a16:creationId xmlns:a16="http://schemas.microsoft.com/office/drawing/2014/main" id="{BD902FBB-0538-48FC-A992-BBEE2DCB9CB3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12" name="矩形 511">
              <a:extLst>
                <a:ext uri="{FF2B5EF4-FFF2-40B4-BE49-F238E27FC236}">
                  <a16:creationId xmlns:a16="http://schemas.microsoft.com/office/drawing/2014/main" id="{4DD110DE-6F6F-4DC7-B95F-A68851A0530D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13" name="矩形 512">
              <a:extLst>
                <a:ext uri="{FF2B5EF4-FFF2-40B4-BE49-F238E27FC236}">
                  <a16:creationId xmlns:a16="http://schemas.microsoft.com/office/drawing/2014/main" id="{EEF195F8-BD83-4165-B1E7-6B15E42336F7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514" name="圆角矩形 30">
              <a:extLst>
                <a:ext uri="{FF2B5EF4-FFF2-40B4-BE49-F238E27FC236}">
                  <a16:creationId xmlns:a16="http://schemas.microsoft.com/office/drawing/2014/main" id="{218C3992-A513-4EF8-9162-4E26E2E1409A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7" name="任意多边形 214">
            <a:extLst>
              <a:ext uri="{FF2B5EF4-FFF2-40B4-BE49-F238E27FC236}">
                <a16:creationId xmlns:a16="http://schemas.microsoft.com/office/drawing/2014/main" id="{01658F69-AF49-4E7C-B0F1-7F3409F823BB}"/>
              </a:ext>
            </a:extLst>
          </p:cNvPr>
          <p:cNvSpPr/>
          <p:nvPr/>
        </p:nvSpPr>
        <p:spPr>
          <a:xfrm rot="15141721" flipH="1" flipV="1">
            <a:off x="2787072" y="3518014"/>
            <a:ext cx="373720" cy="278116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48" name="任意多边形 212">
            <a:extLst>
              <a:ext uri="{FF2B5EF4-FFF2-40B4-BE49-F238E27FC236}">
                <a16:creationId xmlns:a16="http://schemas.microsoft.com/office/drawing/2014/main" id="{74690DB6-116C-4AA2-893A-F9F0B5001878}"/>
              </a:ext>
            </a:extLst>
          </p:cNvPr>
          <p:cNvSpPr/>
          <p:nvPr/>
        </p:nvSpPr>
        <p:spPr>
          <a:xfrm rot="12993366">
            <a:off x="2774507" y="4023915"/>
            <a:ext cx="235450" cy="373188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49" name="任意多边形 212">
            <a:extLst>
              <a:ext uri="{FF2B5EF4-FFF2-40B4-BE49-F238E27FC236}">
                <a16:creationId xmlns:a16="http://schemas.microsoft.com/office/drawing/2014/main" id="{717A43A5-BBDE-42D7-963E-B72E067D3417}"/>
              </a:ext>
            </a:extLst>
          </p:cNvPr>
          <p:cNvSpPr/>
          <p:nvPr/>
        </p:nvSpPr>
        <p:spPr>
          <a:xfrm rot="12993366">
            <a:off x="1479139" y="4564129"/>
            <a:ext cx="454567" cy="848541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50" name="任意多边形 212">
            <a:extLst>
              <a:ext uri="{FF2B5EF4-FFF2-40B4-BE49-F238E27FC236}">
                <a16:creationId xmlns:a16="http://schemas.microsoft.com/office/drawing/2014/main" id="{F7CA68E3-0970-4DAB-90D0-41289F6856BD}"/>
              </a:ext>
            </a:extLst>
          </p:cNvPr>
          <p:cNvSpPr/>
          <p:nvPr/>
        </p:nvSpPr>
        <p:spPr>
          <a:xfrm rot="12993366">
            <a:off x="2167908" y="4630381"/>
            <a:ext cx="390813" cy="830640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51" name="任意多边形 212">
            <a:extLst>
              <a:ext uri="{FF2B5EF4-FFF2-40B4-BE49-F238E27FC236}">
                <a16:creationId xmlns:a16="http://schemas.microsoft.com/office/drawing/2014/main" id="{14B22D1D-2A22-4832-9910-99E9946C5A8E}"/>
              </a:ext>
            </a:extLst>
          </p:cNvPr>
          <p:cNvSpPr/>
          <p:nvPr/>
        </p:nvSpPr>
        <p:spPr>
          <a:xfrm rot="12993366">
            <a:off x="2907777" y="4516678"/>
            <a:ext cx="351862" cy="924494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72C08254-C96C-41AD-BECE-7974A847E776}"/>
              </a:ext>
            </a:extLst>
          </p:cNvPr>
          <p:cNvGrpSpPr/>
          <p:nvPr/>
        </p:nvGrpSpPr>
        <p:grpSpPr>
          <a:xfrm>
            <a:off x="3925234" y="3213823"/>
            <a:ext cx="2287603" cy="2709990"/>
            <a:chOff x="2546733" y="3231236"/>
            <a:chExt cx="2287603" cy="2709990"/>
          </a:xfrm>
        </p:grpSpPr>
        <p:grpSp>
          <p:nvGrpSpPr>
            <p:cNvPr id="270" name="组合 119">
              <a:extLst>
                <a:ext uri="{FF2B5EF4-FFF2-40B4-BE49-F238E27FC236}">
                  <a16:creationId xmlns:a16="http://schemas.microsoft.com/office/drawing/2014/main" id="{83C924C5-D032-4272-A6E6-814ABEAB4B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5013" y="3462990"/>
              <a:ext cx="1562100" cy="303212"/>
              <a:chOff x="2971800" y="1905000"/>
              <a:chExt cx="2362200" cy="4572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70" name="圆角矩形 198">
                <a:extLst>
                  <a:ext uri="{FF2B5EF4-FFF2-40B4-BE49-F238E27FC236}">
                    <a16:creationId xmlns:a16="http://schemas.microsoft.com/office/drawing/2014/main" id="{05041D12-711E-4DBF-B395-997689661D13}"/>
                  </a:ext>
                </a:extLst>
              </p:cNvPr>
              <p:cNvSpPr/>
              <p:nvPr/>
            </p:nvSpPr>
            <p:spPr>
              <a:xfrm>
                <a:off x="2971800" y="1905000"/>
                <a:ext cx="2362200" cy="45720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1" name="矩形 470">
                <a:extLst>
                  <a:ext uri="{FF2B5EF4-FFF2-40B4-BE49-F238E27FC236}">
                    <a16:creationId xmlns:a16="http://schemas.microsoft.com/office/drawing/2014/main" id="{16120490-F317-4105-B03C-68F39C955874}"/>
                  </a:ext>
                </a:extLst>
              </p:cNvPr>
              <p:cNvSpPr/>
              <p:nvPr/>
            </p:nvSpPr>
            <p:spPr>
              <a:xfrm>
                <a:off x="3124200" y="2020888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2" name="矩形 471">
                <a:extLst>
                  <a:ext uri="{FF2B5EF4-FFF2-40B4-BE49-F238E27FC236}">
                    <a16:creationId xmlns:a16="http://schemas.microsoft.com/office/drawing/2014/main" id="{FAEA1359-E8FC-4C2D-B1B3-05681C667F3D}"/>
                  </a:ext>
                </a:extLst>
              </p:cNvPr>
              <p:cNvSpPr/>
              <p:nvPr/>
            </p:nvSpPr>
            <p:spPr>
              <a:xfrm>
                <a:off x="3390900" y="2020888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3" name="矩形 472">
                <a:extLst>
                  <a:ext uri="{FF2B5EF4-FFF2-40B4-BE49-F238E27FC236}">
                    <a16:creationId xmlns:a16="http://schemas.microsoft.com/office/drawing/2014/main" id="{B5B0AF80-CEE9-4D52-859A-CFEF2654FDB0}"/>
                  </a:ext>
                </a:extLst>
              </p:cNvPr>
              <p:cNvSpPr/>
              <p:nvPr/>
            </p:nvSpPr>
            <p:spPr>
              <a:xfrm>
                <a:off x="3124200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4" name="矩形 473">
                <a:extLst>
                  <a:ext uri="{FF2B5EF4-FFF2-40B4-BE49-F238E27FC236}">
                    <a16:creationId xmlns:a16="http://schemas.microsoft.com/office/drawing/2014/main" id="{93334090-DD4D-48F8-AE23-B39F0DED667D}"/>
                  </a:ext>
                </a:extLst>
              </p:cNvPr>
              <p:cNvSpPr/>
              <p:nvPr/>
            </p:nvSpPr>
            <p:spPr>
              <a:xfrm>
                <a:off x="3390900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5" name="矩形 474">
                <a:extLst>
                  <a:ext uri="{FF2B5EF4-FFF2-40B4-BE49-F238E27FC236}">
                    <a16:creationId xmlns:a16="http://schemas.microsoft.com/office/drawing/2014/main" id="{3557FD26-3EF5-4442-A8C5-024E47B5FC3B}"/>
                  </a:ext>
                </a:extLst>
              </p:cNvPr>
              <p:cNvSpPr/>
              <p:nvPr/>
            </p:nvSpPr>
            <p:spPr>
              <a:xfrm>
                <a:off x="3657600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6" name="矩形 475">
                <a:extLst>
                  <a:ext uri="{FF2B5EF4-FFF2-40B4-BE49-F238E27FC236}">
                    <a16:creationId xmlns:a16="http://schemas.microsoft.com/office/drawing/2014/main" id="{2E3F0565-406D-4B7C-A25F-5DA0CCDC4837}"/>
                  </a:ext>
                </a:extLst>
              </p:cNvPr>
              <p:cNvSpPr/>
              <p:nvPr/>
            </p:nvSpPr>
            <p:spPr>
              <a:xfrm>
                <a:off x="3919538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7" name="矩形 476">
                <a:extLst>
                  <a:ext uri="{FF2B5EF4-FFF2-40B4-BE49-F238E27FC236}">
                    <a16:creationId xmlns:a16="http://schemas.microsoft.com/office/drawing/2014/main" id="{2336DF96-A72D-4598-89BB-2D5E291DE4A9}"/>
                  </a:ext>
                </a:extLst>
              </p:cNvPr>
              <p:cNvSpPr/>
              <p:nvPr/>
            </p:nvSpPr>
            <p:spPr>
              <a:xfrm>
                <a:off x="4186238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8" name="矩形 477">
                <a:extLst>
                  <a:ext uri="{FF2B5EF4-FFF2-40B4-BE49-F238E27FC236}">
                    <a16:creationId xmlns:a16="http://schemas.microsoft.com/office/drawing/2014/main" id="{86ECBBC8-DE3B-46CA-BE13-DDAADB798CE7}"/>
                  </a:ext>
                </a:extLst>
              </p:cNvPr>
              <p:cNvSpPr/>
              <p:nvPr/>
            </p:nvSpPr>
            <p:spPr>
              <a:xfrm>
                <a:off x="4452938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79" name="矩形 478">
                <a:extLst>
                  <a:ext uri="{FF2B5EF4-FFF2-40B4-BE49-F238E27FC236}">
                    <a16:creationId xmlns:a16="http://schemas.microsoft.com/office/drawing/2014/main" id="{FECE5A6B-16DA-43B3-9CD3-7903D2AE7A48}"/>
                  </a:ext>
                </a:extLst>
              </p:cNvPr>
              <p:cNvSpPr/>
              <p:nvPr/>
            </p:nvSpPr>
            <p:spPr>
              <a:xfrm>
                <a:off x="4719638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0" name="矩形 479">
                <a:extLst>
                  <a:ext uri="{FF2B5EF4-FFF2-40B4-BE49-F238E27FC236}">
                    <a16:creationId xmlns:a16="http://schemas.microsoft.com/office/drawing/2014/main" id="{30F024E3-BA6F-478A-8E5F-CE0D517A8895}"/>
                  </a:ext>
                </a:extLst>
              </p:cNvPr>
              <p:cNvSpPr/>
              <p:nvPr/>
            </p:nvSpPr>
            <p:spPr>
              <a:xfrm>
                <a:off x="4986338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1" name="TextBox 209">
                <a:extLst>
                  <a:ext uri="{FF2B5EF4-FFF2-40B4-BE49-F238E27FC236}">
                    <a16:creationId xmlns:a16="http://schemas.microsoft.com/office/drawing/2014/main" id="{85DBAD1E-3049-49BE-A7A5-53A3664E78BE}"/>
                  </a:ext>
                </a:extLst>
              </p:cNvPr>
              <p:cNvSpPr txBox="1"/>
              <p:nvPr/>
            </p:nvSpPr>
            <p:spPr>
              <a:xfrm>
                <a:off x="4726894" y="1933630"/>
                <a:ext cx="499356" cy="255245"/>
              </a:xfrm>
              <a:prstGeom prst="rect">
                <a:avLst/>
              </a:prstGeom>
              <a:grpFill/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zh-CN" sz="1100" b="1" dirty="0">
                    <a:latin typeface="+mn-lt"/>
                    <a:ea typeface="华文楷体" panose="02010600040101010101" pitchFamily="2" charset="-122"/>
                  </a:rPr>
                  <a:t>WRS</a:t>
                </a:r>
                <a:endParaRPr lang="zh-CN" altLang="en-US" sz="1100" b="1" dirty="0">
                  <a:latin typeface="+mn-lt"/>
                  <a:ea typeface="华文楷体" panose="02010600040101010101" pitchFamily="2" charset="-122"/>
                </a:endParaRPr>
              </a:p>
            </p:txBody>
          </p:sp>
        </p:grpSp>
        <p:sp>
          <p:nvSpPr>
            <p:cNvPr id="271" name="圆角矩形 185">
              <a:extLst>
                <a:ext uri="{FF2B5EF4-FFF2-40B4-BE49-F238E27FC236}">
                  <a16:creationId xmlns:a16="http://schemas.microsoft.com/office/drawing/2014/main" id="{85196F39-09E4-4CCF-9483-68D6532BD905}"/>
                </a:ext>
              </a:extLst>
            </p:cNvPr>
            <p:cNvSpPr/>
            <p:nvPr/>
          </p:nvSpPr>
          <p:spPr bwMode="auto">
            <a:xfrm>
              <a:off x="2804670" y="3355496"/>
              <a:ext cx="1562100" cy="303212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grpSp>
          <p:nvGrpSpPr>
            <p:cNvPr id="272" name="组合 271">
              <a:extLst>
                <a:ext uri="{FF2B5EF4-FFF2-40B4-BE49-F238E27FC236}">
                  <a16:creationId xmlns:a16="http://schemas.microsoft.com/office/drawing/2014/main" id="{7124A1D0-DD84-4168-B8E6-41FBBCF085A4}"/>
                </a:ext>
              </a:extLst>
            </p:cNvPr>
            <p:cNvGrpSpPr/>
            <p:nvPr/>
          </p:nvGrpSpPr>
          <p:grpSpPr>
            <a:xfrm>
              <a:off x="2793258" y="5523920"/>
              <a:ext cx="485071" cy="406227"/>
              <a:chOff x="7276344" y="2286001"/>
              <a:chExt cx="1374776" cy="1031766"/>
            </a:xfrm>
          </p:grpSpPr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AEED49B0-4C21-4871-8DBC-250E400EAF0D}"/>
                  </a:ext>
                </a:extLst>
              </p:cNvPr>
              <p:cNvSpPr/>
              <p:nvPr/>
            </p:nvSpPr>
            <p:spPr bwMode="auto">
              <a:xfrm>
                <a:off x="7355720" y="2286001"/>
                <a:ext cx="1295400" cy="1031766"/>
              </a:xfrm>
              <a:prstGeom prst="rect">
                <a:avLst/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626FC646-A44B-4866-A21B-AA9E18D25639}"/>
                  </a:ext>
                </a:extLst>
              </p:cNvPr>
              <p:cNvSpPr/>
              <p:nvPr/>
            </p:nvSpPr>
            <p:spPr bwMode="auto">
              <a:xfrm>
                <a:off x="7736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ADC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8" name="椭圆 457">
                <a:extLst>
                  <a:ext uri="{FF2B5EF4-FFF2-40B4-BE49-F238E27FC236}">
                    <a16:creationId xmlns:a16="http://schemas.microsoft.com/office/drawing/2014/main" id="{A93BF223-C06C-4F36-9346-298D5DE72F34}"/>
                  </a:ext>
                </a:extLst>
              </p:cNvPr>
              <p:cNvSpPr/>
              <p:nvPr/>
            </p:nvSpPr>
            <p:spPr bwMode="auto">
              <a:xfrm>
                <a:off x="7276344" y="240915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59" name="矩形 458">
                <a:extLst>
                  <a:ext uri="{FF2B5EF4-FFF2-40B4-BE49-F238E27FC236}">
                    <a16:creationId xmlns:a16="http://schemas.microsoft.com/office/drawing/2014/main" id="{BDFA08B4-A667-4743-8271-A494C46A592E}"/>
                  </a:ext>
                </a:extLst>
              </p:cNvPr>
              <p:cNvSpPr/>
              <p:nvPr/>
            </p:nvSpPr>
            <p:spPr bwMode="auto">
              <a:xfrm>
                <a:off x="7314444" y="244407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60" name="椭圆 459">
                <a:extLst>
                  <a:ext uri="{FF2B5EF4-FFF2-40B4-BE49-F238E27FC236}">
                    <a16:creationId xmlns:a16="http://schemas.microsoft.com/office/drawing/2014/main" id="{AF70C663-953E-4EF6-B93E-37AC6BDD20BE}"/>
                  </a:ext>
                </a:extLst>
              </p:cNvPr>
              <p:cNvSpPr/>
              <p:nvPr/>
            </p:nvSpPr>
            <p:spPr bwMode="auto">
              <a:xfrm>
                <a:off x="7281107" y="254250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61" name="矩形 460">
                <a:extLst>
                  <a:ext uri="{FF2B5EF4-FFF2-40B4-BE49-F238E27FC236}">
                    <a16:creationId xmlns:a16="http://schemas.microsoft.com/office/drawing/2014/main" id="{CB970113-C0A6-4A64-A6F1-F2EFF8E1531D}"/>
                  </a:ext>
                </a:extLst>
              </p:cNvPr>
              <p:cNvSpPr/>
              <p:nvPr/>
            </p:nvSpPr>
            <p:spPr bwMode="auto">
              <a:xfrm>
                <a:off x="7319207" y="257742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62" name="椭圆 461">
                <a:extLst>
                  <a:ext uri="{FF2B5EF4-FFF2-40B4-BE49-F238E27FC236}">
                    <a16:creationId xmlns:a16="http://schemas.microsoft.com/office/drawing/2014/main" id="{96477589-22DC-457A-B00F-A1DF11ADD95B}"/>
                  </a:ext>
                </a:extLst>
              </p:cNvPr>
              <p:cNvSpPr/>
              <p:nvPr/>
            </p:nvSpPr>
            <p:spPr bwMode="auto">
              <a:xfrm>
                <a:off x="7276344" y="2683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63" name="矩形 462">
                <a:extLst>
                  <a:ext uri="{FF2B5EF4-FFF2-40B4-BE49-F238E27FC236}">
                    <a16:creationId xmlns:a16="http://schemas.microsoft.com/office/drawing/2014/main" id="{C7808A21-83A6-4FE2-B60C-1D3499FECB2A}"/>
                  </a:ext>
                </a:extLst>
              </p:cNvPr>
              <p:cNvSpPr/>
              <p:nvPr/>
            </p:nvSpPr>
            <p:spPr bwMode="auto">
              <a:xfrm>
                <a:off x="7314444" y="2718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64" name="椭圆 463">
                <a:extLst>
                  <a:ext uri="{FF2B5EF4-FFF2-40B4-BE49-F238E27FC236}">
                    <a16:creationId xmlns:a16="http://schemas.microsoft.com/office/drawing/2014/main" id="{A2EB5500-183F-4946-BB14-B6609EA8693E}"/>
                  </a:ext>
                </a:extLst>
              </p:cNvPr>
              <p:cNvSpPr/>
              <p:nvPr/>
            </p:nvSpPr>
            <p:spPr bwMode="auto">
              <a:xfrm>
                <a:off x="7281107" y="2810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65" name="矩形 464">
                <a:extLst>
                  <a:ext uri="{FF2B5EF4-FFF2-40B4-BE49-F238E27FC236}">
                    <a16:creationId xmlns:a16="http://schemas.microsoft.com/office/drawing/2014/main" id="{B7756C57-DC0C-4378-BBBE-3FBD6CB057B9}"/>
                  </a:ext>
                </a:extLst>
              </p:cNvPr>
              <p:cNvSpPr/>
              <p:nvPr/>
            </p:nvSpPr>
            <p:spPr bwMode="auto">
              <a:xfrm>
                <a:off x="7319207" y="2845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66" name="矩形 465">
                <a:extLst>
                  <a:ext uri="{FF2B5EF4-FFF2-40B4-BE49-F238E27FC236}">
                    <a16:creationId xmlns:a16="http://schemas.microsoft.com/office/drawing/2014/main" id="{77984405-EE5F-40F2-BB71-1DD7A9090F1E}"/>
                  </a:ext>
                </a:extLst>
              </p:cNvPr>
              <p:cNvSpPr/>
              <p:nvPr/>
            </p:nvSpPr>
            <p:spPr bwMode="auto">
              <a:xfrm>
                <a:off x="7736719" y="2689346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TDC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7" name="矩形 466">
                <a:extLst>
                  <a:ext uri="{FF2B5EF4-FFF2-40B4-BE49-F238E27FC236}">
                    <a16:creationId xmlns:a16="http://schemas.microsoft.com/office/drawing/2014/main" id="{4D5C947C-BF29-4B39-BA48-3688E03162F4}"/>
                  </a:ext>
                </a:extLst>
              </p:cNvPr>
              <p:cNvSpPr/>
              <p:nvPr/>
            </p:nvSpPr>
            <p:spPr bwMode="auto">
              <a:xfrm>
                <a:off x="8117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FPGA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8" name="矩形 467">
                <a:extLst>
                  <a:ext uri="{FF2B5EF4-FFF2-40B4-BE49-F238E27FC236}">
                    <a16:creationId xmlns:a16="http://schemas.microsoft.com/office/drawing/2014/main" id="{C351DA62-0174-47F8-B761-35CE90972DE8}"/>
                  </a:ext>
                </a:extLst>
              </p:cNvPr>
              <p:cNvSpPr/>
              <p:nvPr/>
            </p:nvSpPr>
            <p:spPr bwMode="auto">
              <a:xfrm>
                <a:off x="8117719" y="2689346"/>
                <a:ext cx="304800" cy="2682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Memory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9" name="圆角矩形 30">
                <a:extLst>
                  <a:ext uri="{FF2B5EF4-FFF2-40B4-BE49-F238E27FC236}">
                    <a16:creationId xmlns:a16="http://schemas.microsoft.com/office/drawing/2014/main" id="{D3820614-5D27-4437-84F9-D06ED4553835}"/>
                  </a:ext>
                </a:extLst>
              </p:cNvPr>
              <p:cNvSpPr/>
              <p:nvPr/>
            </p:nvSpPr>
            <p:spPr bwMode="auto">
              <a:xfrm>
                <a:off x="7317620" y="3054844"/>
                <a:ext cx="685800" cy="156511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00" dirty="0">
                    <a:solidFill>
                      <a:schemeClr val="tx1"/>
                    </a:solidFill>
                  </a:rPr>
                  <a:t>FMC connector</a:t>
                </a:r>
                <a:endParaRPr lang="zh-CN" altLang="en-US" sz="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3" name="组合 119">
              <a:extLst>
                <a:ext uri="{FF2B5EF4-FFF2-40B4-BE49-F238E27FC236}">
                  <a16:creationId xmlns:a16="http://schemas.microsoft.com/office/drawing/2014/main" id="{2214C505-392A-4863-9D38-53BEBDAC86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6443" y="3231236"/>
              <a:ext cx="1562100" cy="303212"/>
              <a:chOff x="2971800" y="1905000"/>
              <a:chExt cx="2362200" cy="4572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44" name="圆角矩形 198">
                <a:extLst>
                  <a:ext uri="{FF2B5EF4-FFF2-40B4-BE49-F238E27FC236}">
                    <a16:creationId xmlns:a16="http://schemas.microsoft.com/office/drawing/2014/main" id="{37603F98-8FDB-4A3D-9C51-E07B72C037CE}"/>
                  </a:ext>
                </a:extLst>
              </p:cNvPr>
              <p:cNvSpPr/>
              <p:nvPr/>
            </p:nvSpPr>
            <p:spPr>
              <a:xfrm>
                <a:off x="2971800" y="1905000"/>
                <a:ext cx="2362200" cy="45720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5" name="矩形 444">
                <a:extLst>
                  <a:ext uri="{FF2B5EF4-FFF2-40B4-BE49-F238E27FC236}">
                    <a16:creationId xmlns:a16="http://schemas.microsoft.com/office/drawing/2014/main" id="{65AE41C5-4735-462E-A78A-0F6FBE74E20C}"/>
                  </a:ext>
                </a:extLst>
              </p:cNvPr>
              <p:cNvSpPr/>
              <p:nvPr/>
            </p:nvSpPr>
            <p:spPr>
              <a:xfrm>
                <a:off x="3124200" y="2020888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矩形 445">
                <a:extLst>
                  <a:ext uri="{FF2B5EF4-FFF2-40B4-BE49-F238E27FC236}">
                    <a16:creationId xmlns:a16="http://schemas.microsoft.com/office/drawing/2014/main" id="{8A772C6B-9D1D-4492-A629-9C374B1A378D}"/>
                  </a:ext>
                </a:extLst>
              </p:cNvPr>
              <p:cNvSpPr/>
              <p:nvPr/>
            </p:nvSpPr>
            <p:spPr>
              <a:xfrm>
                <a:off x="3390900" y="2020888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7" name="矩形 446">
                <a:extLst>
                  <a:ext uri="{FF2B5EF4-FFF2-40B4-BE49-F238E27FC236}">
                    <a16:creationId xmlns:a16="http://schemas.microsoft.com/office/drawing/2014/main" id="{C6030A43-71B6-44D3-B511-685FEF21FBB8}"/>
                  </a:ext>
                </a:extLst>
              </p:cNvPr>
              <p:cNvSpPr/>
              <p:nvPr/>
            </p:nvSpPr>
            <p:spPr>
              <a:xfrm>
                <a:off x="3124200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8" name="矩形 447">
                <a:extLst>
                  <a:ext uri="{FF2B5EF4-FFF2-40B4-BE49-F238E27FC236}">
                    <a16:creationId xmlns:a16="http://schemas.microsoft.com/office/drawing/2014/main" id="{5FD79ED2-9957-48D9-B58B-0A43824B00BE}"/>
                  </a:ext>
                </a:extLst>
              </p:cNvPr>
              <p:cNvSpPr/>
              <p:nvPr/>
            </p:nvSpPr>
            <p:spPr>
              <a:xfrm>
                <a:off x="3390900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9" name="矩形 448">
                <a:extLst>
                  <a:ext uri="{FF2B5EF4-FFF2-40B4-BE49-F238E27FC236}">
                    <a16:creationId xmlns:a16="http://schemas.microsoft.com/office/drawing/2014/main" id="{4BD377F9-FFA2-4267-8E3A-6218EBAD2545}"/>
                  </a:ext>
                </a:extLst>
              </p:cNvPr>
              <p:cNvSpPr/>
              <p:nvPr/>
            </p:nvSpPr>
            <p:spPr>
              <a:xfrm>
                <a:off x="3657600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50" name="矩形 449">
                <a:extLst>
                  <a:ext uri="{FF2B5EF4-FFF2-40B4-BE49-F238E27FC236}">
                    <a16:creationId xmlns:a16="http://schemas.microsoft.com/office/drawing/2014/main" id="{664D6CE3-299E-4773-9299-AADA55089175}"/>
                  </a:ext>
                </a:extLst>
              </p:cNvPr>
              <p:cNvSpPr/>
              <p:nvPr/>
            </p:nvSpPr>
            <p:spPr>
              <a:xfrm>
                <a:off x="3919538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" name="矩形 450">
                <a:extLst>
                  <a:ext uri="{FF2B5EF4-FFF2-40B4-BE49-F238E27FC236}">
                    <a16:creationId xmlns:a16="http://schemas.microsoft.com/office/drawing/2014/main" id="{11F5ED7F-5F60-4C88-810F-60B8483C7D7F}"/>
                  </a:ext>
                </a:extLst>
              </p:cNvPr>
              <p:cNvSpPr/>
              <p:nvPr/>
            </p:nvSpPr>
            <p:spPr>
              <a:xfrm>
                <a:off x="4186238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52" name="矩形 451">
                <a:extLst>
                  <a:ext uri="{FF2B5EF4-FFF2-40B4-BE49-F238E27FC236}">
                    <a16:creationId xmlns:a16="http://schemas.microsoft.com/office/drawing/2014/main" id="{93BBFA89-A2D1-4B09-8216-5C8A224350B2}"/>
                  </a:ext>
                </a:extLst>
              </p:cNvPr>
              <p:cNvSpPr/>
              <p:nvPr/>
            </p:nvSpPr>
            <p:spPr>
              <a:xfrm>
                <a:off x="4452938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53" name="矩形 452">
                <a:extLst>
                  <a:ext uri="{FF2B5EF4-FFF2-40B4-BE49-F238E27FC236}">
                    <a16:creationId xmlns:a16="http://schemas.microsoft.com/office/drawing/2014/main" id="{DEBC76C0-16A1-44DF-B215-D9E67382E358}"/>
                  </a:ext>
                </a:extLst>
              </p:cNvPr>
              <p:cNvSpPr/>
              <p:nvPr/>
            </p:nvSpPr>
            <p:spPr>
              <a:xfrm>
                <a:off x="4719638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54" name="矩形 453">
                <a:extLst>
                  <a:ext uri="{FF2B5EF4-FFF2-40B4-BE49-F238E27FC236}">
                    <a16:creationId xmlns:a16="http://schemas.microsoft.com/office/drawing/2014/main" id="{EA13A22C-EA09-46D7-94A2-7C89F922BED1}"/>
                  </a:ext>
                </a:extLst>
              </p:cNvPr>
              <p:cNvSpPr/>
              <p:nvPr/>
            </p:nvSpPr>
            <p:spPr>
              <a:xfrm>
                <a:off x="4986338" y="2209800"/>
                <a:ext cx="228600" cy="762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55" name="TextBox 209">
                <a:extLst>
                  <a:ext uri="{FF2B5EF4-FFF2-40B4-BE49-F238E27FC236}">
                    <a16:creationId xmlns:a16="http://schemas.microsoft.com/office/drawing/2014/main" id="{9A5E9FE3-BCB2-475F-B5C8-48842F18BA82}"/>
                  </a:ext>
                </a:extLst>
              </p:cNvPr>
              <p:cNvSpPr txBox="1"/>
              <p:nvPr/>
            </p:nvSpPr>
            <p:spPr>
              <a:xfrm>
                <a:off x="4726894" y="1933630"/>
                <a:ext cx="499356" cy="255245"/>
              </a:xfrm>
              <a:prstGeom prst="rect">
                <a:avLst/>
              </a:prstGeom>
              <a:grpFill/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zh-CN" sz="1100" b="1" dirty="0">
                    <a:latin typeface="+mn-lt"/>
                    <a:ea typeface="华文楷体" panose="02010600040101010101" pitchFamily="2" charset="-122"/>
                  </a:rPr>
                  <a:t>WRS</a:t>
                </a:r>
                <a:endParaRPr lang="zh-CN" altLang="en-US" sz="1100" b="1" dirty="0">
                  <a:latin typeface="+mn-lt"/>
                  <a:ea typeface="华文楷体" panose="02010600040101010101" pitchFamily="2" charset="-122"/>
                </a:endParaRPr>
              </a:p>
            </p:txBody>
          </p:sp>
        </p:grpSp>
        <p:grpSp>
          <p:nvGrpSpPr>
            <p:cNvPr id="274" name="组合 273">
              <a:extLst>
                <a:ext uri="{FF2B5EF4-FFF2-40B4-BE49-F238E27FC236}">
                  <a16:creationId xmlns:a16="http://schemas.microsoft.com/office/drawing/2014/main" id="{384C2C01-7BE3-4A70-AFDC-D784408B4B7C}"/>
                </a:ext>
              </a:extLst>
            </p:cNvPr>
            <p:cNvGrpSpPr/>
            <p:nvPr/>
          </p:nvGrpSpPr>
          <p:grpSpPr>
            <a:xfrm>
              <a:off x="2751757" y="3897974"/>
              <a:ext cx="473784" cy="197487"/>
              <a:chOff x="4057284" y="2675403"/>
              <a:chExt cx="519478" cy="267782"/>
            </a:xfrm>
            <a:noFill/>
          </p:grpSpPr>
          <p:sp>
            <p:nvSpPr>
              <p:cNvPr id="425" name="椭圆 424">
                <a:extLst>
                  <a:ext uri="{FF2B5EF4-FFF2-40B4-BE49-F238E27FC236}">
                    <a16:creationId xmlns:a16="http://schemas.microsoft.com/office/drawing/2014/main" id="{C30BA952-7193-4A95-8D5A-D8E256984F94}"/>
                  </a:ext>
                </a:extLst>
              </p:cNvPr>
              <p:cNvSpPr/>
              <p:nvPr/>
            </p:nvSpPr>
            <p:spPr>
              <a:xfrm>
                <a:off x="4057284" y="26754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26" name="椭圆 425">
                <a:extLst>
                  <a:ext uri="{FF2B5EF4-FFF2-40B4-BE49-F238E27FC236}">
                    <a16:creationId xmlns:a16="http://schemas.microsoft.com/office/drawing/2014/main" id="{08F6EF89-2949-4EAB-B533-BEBD0BCD6FC9}"/>
                  </a:ext>
                </a:extLst>
              </p:cNvPr>
              <p:cNvSpPr/>
              <p:nvPr/>
            </p:nvSpPr>
            <p:spPr>
              <a:xfrm>
                <a:off x="4057284" y="27024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27" name="椭圆 426">
                <a:extLst>
                  <a:ext uri="{FF2B5EF4-FFF2-40B4-BE49-F238E27FC236}">
                    <a16:creationId xmlns:a16="http://schemas.microsoft.com/office/drawing/2014/main" id="{D91F3934-4662-4138-BCAC-64A465307078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28" name="椭圆 427">
                <a:extLst>
                  <a:ext uri="{FF2B5EF4-FFF2-40B4-BE49-F238E27FC236}">
                    <a16:creationId xmlns:a16="http://schemas.microsoft.com/office/drawing/2014/main" id="{8F8CA8ED-AF27-4F0D-906C-A0CF35942C8E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29" name="椭圆 428">
                <a:extLst>
                  <a:ext uri="{FF2B5EF4-FFF2-40B4-BE49-F238E27FC236}">
                    <a16:creationId xmlns:a16="http://schemas.microsoft.com/office/drawing/2014/main" id="{40D1B13C-90F4-4DD9-96BA-E9C7BE9648C8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0" name="椭圆 429">
                <a:extLst>
                  <a:ext uri="{FF2B5EF4-FFF2-40B4-BE49-F238E27FC236}">
                    <a16:creationId xmlns:a16="http://schemas.microsoft.com/office/drawing/2014/main" id="{C450B884-25BB-4042-9636-F09862FDD958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1" name="椭圆 430">
                <a:extLst>
                  <a:ext uri="{FF2B5EF4-FFF2-40B4-BE49-F238E27FC236}">
                    <a16:creationId xmlns:a16="http://schemas.microsoft.com/office/drawing/2014/main" id="{9B286288-A707-4ED2-B94F-BF81AC1BB584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2" name="椭圆 431">
                <a:extLst>
                  <a:ext uri="{FF2B5EF4-FFF2-40B4-BE49-F238E27FC236}">
                    <a16:creationId xmlns:a16="http://schemas.microsoft.com/office/drawing/2014/main" id="{34A0B7B0-08BD-4899-B98E-2C8C6A23FBC2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3" name="椭圆 432">
                <a:extLst>
                  <a:ext uri="{FF2B5EF4-FFF2-40B4-BE49-F238E27FC236}">
                    <a16:creationId xmlns:a16="http://schemas.microsoft.com/office/drawing/2014/main" id="{290BC79C-DE63-47B5-B0ED-222BAC201A7B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4" name="椭圆 433">
                <a:extLst>
                  <a:ext uri="{FF2B5EF4-FFF2-40B4-BE49-F238E27FC236}">
                    <a16:creationId xmlns:a16="http://schemas.microsoft.com/office/drawing/2014/main" id="{D32182D1-B2B0-4C96-A4CA-BCAB48D84388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5" name="椭圆 434">
                <a:extLst>
                  <a:ext uri="{FF2B5EF4-FFF2-40B4-BE49-F238E27FC236}">
                    <a16:creationId xmlns:a16="http://schemas.microsoft.com/office/drawing/2014/main" id="{776713A7-F042-4DA3-BEBE-94E07A5096D3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6" name="椭圆 435">
                <a:extLst>
                  <a:ext uri="{FF2B5EF4-FFF2-40B4-BE49-F238E27FC236}">
                    <a16:creationId xmlns:a16="http://schemas.microsoft.com/office/drawing/2014/main" id="{10D0E801-C6AA-4BDD-94A8-FA0352AC462C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7" name="椭圆 436">
                <a:extLst>
                  <a:ext uri="{FF2B5EF4-FFF2-40B4-BE49-F238E27FC236}">
                    <a16:creationId xmlns:a16="http://schemas.microsoft.com/office/drawing/2014/main" id="{00599981-C43A-4B16-BAC4-281407B73F90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8" name="椭圆 437">
                <a:extLst>
                  <a:ext uri="{FF2B5EF4-FFF2-40B4-BE49-F238E27FC236}">
                    <a16:creationId xmlns:a16="http://schemas.microsoft.com/office/drawing/2014/main" id="{3126D71D-2650-448A-952B-66997C02E737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39" name="椭圆 438">
                <a:extLst>
                  <a:ext uri="{FF2B5EF4-FFF2-40B4-BE49-F238E27FC236}">
                    <a16:creationId xmlns:a16="http://schemas.microsoft.com/office/drawing/2014/main" id="{1E911A2F-D6B1-40DA-8A01-9ADA8034E1B5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0" name="椭圆 439">
                <a:extLst>
                  <a:ext uri="{FF2B5EF4-FFF2-40B4-BE49-F238E27FC236}">
                    <a16:creationId xmlns:a16="http://schemas.microsoft.com/office/drawing/2014/main" id="{47D14B9E-0A38-49BC-B72C-CEFA66CA2F65}"/>
                  </a:ext>
                </a:extLst>
              </p:cNvPr>
              <p:cNvSpPr/>
              <p:nvPr/>
            </p:nvSpPr>
            <p:spPr>
              <a:xfrm>
                <a:off x="4057284" y="28646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1" name="椭圆 440">
                <a:extLst>
                  <a:ext uri="{FF2B5EF4-FFF2-40B4-BE49-F238E27FC236}">
                    <a16:creationId xmlns:a16="http://schemas.microsoft.com/office/drawing/2014/main" id="{52C84097-1133-452F-AADB-7637C646801A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2" name="椭圆 441">
                <a:extLst>
                  <a:ext uri="{FF2B5EF4-FFF2-40B4-BE49-F238E27FC236}">
                    <a16:creationId xmlns:a16="http://schemas.microsoft.com/office/drawing/2014/main" id="{6D6BEB65-BE52-4F82-9CD9-4A0A5CFA04F3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3" name="椭圆 442">
                <a:extLst>
                  <a:ext uri="{FF2B5EF4-FFF2-40B4-BE49-F238E27FC236}">
                    <a16:creationId xmlns:a16="http://schemas.microsoft.com/office/drawing/2014/main" id="{6E0037BE-CAAD-4132-B8A3-2185A089C861}"/>
                  </a:ext>
                </a:extLst>
              </p:cNvPr>
              <p:cNvSpPr/>
              <p:nvPr/>
            </p:nvSpPr>
            <p:spPr>
              <a:xfrm>
                <a:off x="4057284" y="288910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5" name="TextBox 213">
              <a:extLst>
                <a:ext uri="{FF2B5EF4-FFF2-40B4-BE49-F238E27FC236}">
                  <a16:creationId xmlns:a16="http://schemas.microsoft.com/office/drawing/2014/main" id="{3644ACC6-AD36-42E2-B274-B3D7147BB1E8}"/>
                </a:ext>
              </a:extLst>
            </p:cNvPr>
            <p:cNvSpPr txBox="1"/>
            <p:nvPr/>
          </p:nvSpPr>
          <p:spPr>
            <a:xfrm>
              <a:off x="3286034" y="3974648"/>
              <a:ext cx="24365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600" b="1" dirty="0">
                  <a:latin typeface="+mn-lt"/>
                  <a:ea typeface="华文楷体" panose="02010600040101010101" pitchFamily="2" charset="-122"/>
                </a:rPr>
                <a:t>~600m</a:t>
              </a:r>
              <a:endParaRPr lang="zh-CN" altLang="en-US" sz="600" b="1" dirty="0">
                <a:latin typeface="+mn-lt"/>
                <a:ea typeface="华文楷体" panose="02010600040101010101" pitchFamily="2" charset="-122"/>
              </a:endParaRPr>
            </a:p>
          </p:txBody>
        </p:sp>
        <p:sp>
          <p:nvSpPr>
            <p:cNvPr id="276" name="任意多边形 214">
              <a:extLst>
                <a:ext uri="{FF2B5EF4-FFF2-40B4-BE49-F238E27FC236}">
                  <a16:creationId xmlns:a16="http://schemas.microsoft.com/office/drawing/2014/main" id="{55D1FEFB-1AE5-4E3D-8BB5-B23DF77A8644}"/>
                </a:ext>
              </a:extLst>
            </p:cNvPr>
            <p:cNvSpPr/>
            <p:nvPr/>
          </p:nvSpPr>
          <p:spPr>
            <a:xfrm rot="15141721" flipH="1" flipV="1">
              <a:off x="3035556" y="3553500"/>
              <a:ext cx="373720" cy="278116"/>
            </a:xfrm>
            <a:custGeom>
              <a:avLst/>
              <a:gdLst>
                <a:gd name="connsiteX0" fmla="*/ 0 w 361950"/>
                <a:gd name="connsiteY0" fmla="*/ 10703 h 150403"/>
                <a:gd name="connsiteX1" fmla="*/ 139700 w 361950"/>
                <a:gd name="connsiteY1" fmla="*/ 4353 h 150403"/>
                <a:gd name="connsiteX2" fmla="*/ 165100 w 361950"/>
                <a:gd name="connsiteY2" fmla="*/ 67853 h 150403"/>
                <a:gd name="connsiteX3" fmla="*/ 361950 w 361950"/>
                <a:gd name="connsiteY3" fmla="*/ 150403 h 15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50403">
                  <a:moveTo>
                    <a:pt x="0" y="10703"/>
                  </a:moveTo>
                  <a:cubicBezTo>
                    <a:pt x="56091" y="2765"/>
                    <a:pt x="112183" y="-5172"/>
                    <a:pt x="139700" y="4353"/>
                  </a:cubicBezTo>
                  <a:cubicBezTo>
                    <a:pt x="167217" y="13878"/>
                    <a:pt x="128058" y="43511"/>
                    <a:pt x="165100" y="67853"/>
                  </a:cubicBezTo>
                  <a:cubicBezTo>
                    <a:pt x="202142" y="92195"/>
                    <a:pt x="282046" y="121299"/>
                    <a:pt x="361950" y="150403"/>
                  </a:cubicBez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77" name="任意多边形 212">
              <a:extLst>
                <a:ext uri="{FF2B5EF4-FFF2-40B4-BE49-F238E27FC236}">
                  <a16:creationId xmlns:a16="http://schemas.microsoft.com/office/drawing/2014/main" id="{FF9AC2AF-EB5C-4B6D-B532-103B2072F228}"/>
                </a:ext>
              </a:extLst>
            </p:cNvPr>
            <p:cNvSpPr/>
            <p:nvPr/>
          </p:nvSpPr>
          <p:spPr>
            <a:xfrm rot="12993366">
              <a:off x="3022991" y="4059401"/>
              <a:ext cx="235450" cy="373188"/>
            </a:xfrm>
            <a:custGeom>
              <a:avLst/>
              <a:gdLst>
                <a:gd name="connsiteX0" fmla="*/ 0 w 361950"/>
                <a:gd name="connsiteY0" fmla="*/ 10703 h 150403"/>
                <a:gd name="connsiteX1" fmla="*/ 139700 w 361950"/>
                <a:gd name="connsiteY1" fmla="*/ 4353 h 150403"/>
                <a:gd name="connsiteX2" fmla="*/ 165100 w 361950"/>
                <a:gd name="connsiteY2" fmla="*/ 67853 h 150403"/>
                <a:gd name="connsiteX3" fmla="*/ 361950 w 361950"/>
                <a:gd name="connsiteY3" fmla="*/ 150403 h 15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50403">
                  <a:moveTo>
                    <a:pt x="0" y="10703"/>
                  </a:moveTo>
                  <a:cubicBezTo>
                    <a:pt x="56091" y="2765"/>
                    <a:pt x="112183" y="-5172"/>
                    <a:pt x="139700" y="4353"/>
                  </a:cubicBezTo>
                  <a:cubicBezTo>
                    <a:pt x="167217" y="13878"/>
                    <a:pt x="128058" y="43511"/>
                    <a:pt x="165100" y="67853"/>
                  </a:cubicBezTo>
                  <a:cubicBezTo>
                    <a:pt x="202142" y="92195"/>
                    <a:pt x="282046" y="121299"/>
                    <a:pt x="361950" y="150403"/>
                  </a:cubicBez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pic>
          <p:nvPicPr>
            <p:cNvPr id="278" name="图片 277">
              <a:extLst>
                <a:ext uri="{FF2B5EF4-FFF2-40B4-BE49-F238E27FC236}">
                  <a16:creationId xmlns:a16="http://schemas.microsoft.com/office/drawing/2014/main" id="{4C69783B-C205-41E6-9C87-638FCC47C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1882" y="4378229"/>
              <a:ext cx="1096227" cy="345790"/>
            </a:xfrm>
            <a:prstGeom prst="rect">
              <a:avLst/>
            </a:prstGeom>
          </p:spPr>
        </p:pic>
        <p:pic>
          <p:nvPicPr>
            <p:cNvPr id="279" name="图片 278">
              <a:extLst>
                <a:ext uri="{FF2B5EF4-FFF2-40B4-BE49-F238E27FC236}">
                  <a16:creationId xmlns:a16="http://schemas.microsoft.com/office/drawing/2014/main" id="{B2365CED-E13D-401B-B27B-D0A5A4E16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8109" y="4386338"/>
              <a:ext cx="1096227" cy="345790"/>
            </a:xfrm>
            <a:prstGeom prst="rect">
              <a:avLst/>
            </a:prstGeom>
          </p:spPr>
        </p:pic>
        <p:grpSp>
          <p:nvGrpSpPr>
            <p:cNvPr id="280" name="组合 279">
              <a:extLst>
                <a:ext uri="{FF2B5EF4-FFF2-40B4-BE49-F238E27FC236}">
                  <a16:creationId xmlns:a16="http://schemas.microsoft.com/office/drawing/2014/main" id="{98B4B261-FD18-4084-9DA3-1F5CF64AE3C6}"/>
                </a:ext>
              </a:extLst>
            </p:cNvPr>
            <p:cNvGrpSpPr/>
            <p:nvPr/>
          </p:nvGrpSpPr>
          <p:grpSpPr>
            <a:xfrm>
              <a:off x="2664523" y="5439511"/>
              <a:ext cx="540342" cy="453853"/>
              <a:chOff x="7276344" y="2286001"/>
              <a:chExt cx="1374776" cy="1031766"/>
            </a:xfrm>
          </p:grpSpPr>
          <p:sp>
            <p:nvSpPr>
              <p:cNvPr id="411" name="矩形 410">
                <a:extLst>
                  <a:ext uri="{FF2B5EF4-FFF2-40B4-BE49-F238E27FC236}">
                    <a16:creationId xmlns:a16="http://schemas.microsoft.com/office/drawing/2014/main" id="{901A7A38-7CFF-4327-96EF-144BD69EEA29}"/>
                  </a:ext>
                </a:extLst>
              </p:cNvPr>
              <p:cNvSpPr/>
              <p:nvPr/>
            </p:nvSpPr>
            <p:spPr bwMode="auto">
              <a:xfrm>
                <a:off x="7355720" y="2286001"/>
                <a:ext cx="1295400" cy="1031766"/>
              </a:xfrm>
              <a:prstGeom prst="rect">
                <a:avLst/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412" name="矩形 411">
                <a:extLst>
                  <a:ext uri="{FF2B5EF4-FFF2-40B4-BE49-F238E27FC236}">
                    <a16:creationId xmlns:a16="http://schemas.microsoft.com/office/drawing/2014/main" id="{C06AF5A2-674C-4D53-AE44-5C6BE927572F}"/>
                  </a:ext>
                </a:extLst>
              </p:cNvPr>
              <p:cNvSpPr/>
              <p:nvPr/>
            </p:nvSpPr>
            <p:spPr bwMode="auto">
              <a:xfrm>
                <a:off x="7736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ADC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3" name="椭圆 412">
                <a:extLst>
                  <a:ext uri="{FF2B5EF4-FFF2-40B4-BE49-F238E27FC236}">
                    <a16:creationId xmlns:a16="http://schemas.microsoft.com/office/drawing/2014/main" id="{3C4125B5-2D40-443E-AB1A-EFD046005B63}"/>
                  </a:ext>
                </a:extLst>
              </p:cNvPr>
              <p:cNvSpPr/>
              <p:nvPr/>
            </p:nvSpPr>
            <p:spPr bwMode="auto">
              <a:xfrm>
                <a:off x="7276344" y="240915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14" name="矩形 413">
                <a:extLst>
                  <a:ext uri="{FF2B5EF4-FFF2-40B4-BE49-F238E27FC236}">
                    <a16:creationId xmlns:a16="http://schemas.microsoft.com/office/drawing/2014/main" id="{59F8D8BD-5ABE-44CC-BF64-5B319D463EAC}"/>
                  </a:ext>
                </a:extLst>
              </p:cNvPr>
              <p:cNvSpPr/>
              <p:nvPr/>
            </p:nvSpPr>
            <p:spPr bwMode="auto">
              <a:xfrm>
                <a:off x="7314444" y="244407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15" name="椭圆 414">
                <a:extLst>
                  <a:ext uri="{FF2B5EF4-FFF2-40B4-BE49-F238E27FC236}">
                    <a16:creationId xmlns:a16="http://schemas.microsoft.com/office/drawing/2014/main" id="{7414DF5F-62FF-4327-A80E-71014CAB7F12}"/>
                  </a:ext>
                </a:extLst>
              </p:cNvPr>
              <p:cNvSpPr/>
              <p:nvPr/>
            </p:nvSpPr>
            <p:spPr bwMode="auto">
              <a:xfrm>
                <a:off x="7281107" y="254250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16" name="矩形 415">
                <a:extLst>
                  <a:ext uri="{FF2B5EF4-FFF2-40B4-BE49-F238E27FC236}">
                    <a16:creationId xmlns:a16="http://schemas.microsoft.com/office/drawing/2014/main" id="{AB3E3779-42E5-439F-AB6E-4BA08DCDFF00}"/>
                  </a:ext>
                </a:extLst>
              </p:cNvPr>
              <p:cNvSpPr/>
              <p:nvPr/>
            </p:nvSpPr>
            <p:spPr bwMode="auto">
              <a:xfrm>
                <a:off x="7319207" y="257742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17" name="椭圆 416">
                <a:extLst>
                  <a:ext uri="{FF2B5EF4-FFF2-40B4-BE49-F238E27FC236}">
                    <a16:creationId xmlns:a16="http://schemas.microsoft.com/office/drawing/2014/main" id="{2C4579DB-D896-421F-AE96-2651CC7A965B}"/>
                  </a:ext>
                </a:extLst>
              </p:cNvPr>
              <p:cNvSpPr/>
              <p:nvPr/>
            </p:nvSpPr>
            <p:spPr bwMode="auto">
              <a:xfrm>
                <a:off x="7276344" y="2683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18" name="矩形 417">
                <a:extLst>
                  <a:ext uri="{FF2B5EF4-FFF2-40B4-BE49-F238E27FC236}">
                    <a16:creationId xmlns:a16="http://schemas.microsoft.com/office/drawing/2014/main" id="{8499D271-63A8-4C6C-9AD8-9F34FC2792D8}"/>
                  </a:ext>
                </a:extLst>
              </p:cNvPr>
              <p:cNvSpPr/>
              <p:nvPr/>
            </p:nvSpPr>
            <p:spPr bwMode="auto">
              <a:xfrm>
                <a:off x="7314444" y="2718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19" name="椭圆 418">
                <a:extLst>
                  <a:ext uri="{FF2B5EF4-FFF2-40B4-BE49-F238E27FC236}">
                    <a16:creationId xmlns:a16="http://schemas.microsoft.com/office/drawing/2014/main" id="{C1DEA3F0-4534-4C37-8F9D-F354541D7288}"/>
                  </a:ext>
                </a:extLst>
              </p:cNvPr>
              <p:cNvSpPr/>
              <p:nvPr/>
            </p:nvSpPr>
            <p:spPr bwMode="auto">
              <a:xfrm>
                <a:off x="7281107" y="2810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8FBDC0C6-B992-4442-B227-40B55BBC4411}"/>
                  </a:ext>
                </a:extLst>
              </p:cNvPr>
              <p:cNvSpPr/>
              <p:nvPr/>
            </p:nvSpPr>
            <p:spPr bwMode="auto">
              <a:xfrm>
                <a:off x="7319207" y="2845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45201C5A-DD70-4BF4-8B74-2D17AD966095}"/>
                  </a:ext>
                </a:extLst>
              </p:cNvPr>
              <p:cNvSpPr/>
              <p:nvPr/>
            </p:nvSpPr>
            <p:spPr bwMode="auto">
              <a:xfrm>
                <a:off x="7736719" y="2689346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TDC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2" name="矩形 421">
                <a:extLst>
                  <a:ext uri="{FF2B5EF4-FFF2-40B4-BE49-F238E27FC236}">
                    <a16:creationId xmlns:a16="http://schemas.microsoft.com/office/drawing/2014/main" id="{7C066A20-D759-47D0-899A-1CB8848AC24A}"/>
                  </a:ext>
                </a:extLst>
              </p:cNvPr>
              <p:cNvSpPr/>
              <p:nvPr/>
            </p:nvSpPr>
            <p:spPr bwMode="auto">
              <a:xfrm>
                <a:off x="8117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FPGA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3" name="矩形 422">
                <a:extLst>
                  <a:ext uri="{FF2B5EF4-FFF2-40B4-BE49-F238E27FC236}">
                    <a16:creationId xmlns:a16="http://schemas.microsoft.com/office/drawing/2014/main" id="{12C82E08-EBBB-4577-A2AA-5F11FD507B55}"/>
                  </a:ext>
                </a:extLst>
              </p:cNvPr>
              <p:cNvSpPr/>
              <p:nvPr/>
            </p:nvSpPr>
            <p:spPr bwMode="auto">
              <a:xfrm>
                <a:off x="8117719" y="2689346"/>
                <a:ext cx="304800" cy="2682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Memory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圆角矩形 30">
                <a:extLst>
                  <a:ext uri="{FF2B5EF4-FFF2-40B4-BE49-F238E27FC236}">
                    <a16:creationId xmlns:a16="http://schemas.microsoft.com/office/drawing/2014/main" id="{09694C16-5DD3-470F-9912-4F903DD3032E}"/>
                  </a:ext>
                </a:extLst>
              </p:cNvPr>
              <p:cNvSpPr/>
              <p:nvPr/>
            </p:nvSpPr>
            <p:spPr bwMode="auto">
              <a:xfrm>
                <a:off x="7317620" y="3054844"/>
                <a:ext cx="685800" cy="156511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00" dirty="0">
                    <a:solidFill>
                      <a:schemeClr val="tx1"/>
                    </a:solidFill>
                  </a:rPr>
                  <a:t>FMC connector</a:t>
                </a:r>
                <a:endParaRPr lang="zh-CN" altLang="en-US" sz="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1" name="组合 280">
              <a:extLst>
                <a:ext uri="{FF2B5EF4-FFF2-40B4-BE49-F238E27FC236}">
                  <a16:creationId xmlns:a16="http://schemas.microsoft.com/office/drawing/2014/main" id="{C2B3201C-8EFD-42D8-AAAC-050F4A88A65E}"/>
                </a:ext>
              </a:extLst>
            </p:cNvPr>
            <p:cNvGrpSpPr/>
            <p:nvPr/>
          </p:nvGrpSpPr>
          <p:grpSpPr>
            <a:xfrm>
              <a:off x="2640166" y="5391990"/>
              <a:ext cx="485071" cy="406227"/>
              <a:chOff x="7276344" y="2286001"/>
              <a:chExt cx="1374776" cy="1031766"/>
            </a:xfrm>
          </p:grpSpPr>
          <p:sp>
            <p:nvSpPr>
              <p:cNvPr id="397" name="矩形 396">
                <a:extLst>
                  <a:ext uri="{FF2B5EF4-FFF2-40B4-BE49-F238E27FC236}">
                    <a16:creationId xmlns:a16="http://schemas.microsoft.com/office/drawing/2014/main" id="{87715CB3-4FDB-4FCE-9C37-6E6C875EA977}"/>
                  </a:ext>
                </a:extLst>
              </p:cNvPr>
              <p:cNvSpPr/>
              <p:nvPr/>
            </p:nvSpPr>
            <p:spPr bwMode="auto">
              <a:xfrm>
                <a:off x="7355720" y="2286001"/>
                <a:ext cx="1295400" cy="1031766"/>
              </a:xfrm>
              <a:prstGeom prst="rect">
                <a:avLst/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398" name="矩形 397">
                <a:extLst>
                  <a:ext uri="{FF2B5EF4-FFF2-40B4-BE49-F238E27FC236}">
                    <a16:creationId xmlns:a16="http://schemas.microsoft.com/office/drawing/2014/main" id="{BB93600A-4462-44E3-B93C-78F4ED5617D7}"/>
                  </a:ext>
                </a:extLst>
              </p:cNvPr>
              <p:cNvSpPr/>
              <p:nvPr/>
            </p:nvSpPr>
            <p:spPr bwMode="auto">
              <a:xfrm>
                <a:off x="7736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ADC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9" name="椭圆 398">
                <a:extLst>
                  <a:ext uri="{FF2B5EF4-FFF2-40B4-BE49-F238E27FC236}">
                    <a16:creationId xmlns:a16="http://schemas.microsoft.com/office/drawing/2014/main" id="{7BF37D61-E6E7-4A34-8270-CCDD0CD72F38}"/>
                  </a:ext>
                </a:extLst>
              </p:cNvPr>
              <p:cNvSpPr/>
              <p:nvPr/>
            </p:nvSpPr>
            <p:spPr bwMode="auto">
              <a:xfrm>
                <a:off x="7276344" y="240915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00" name="矩形 399">
                <a:extLst>
                  <a:ext uri="{FF2B5EF4-FFF2-40B4-BE49-F238E27FC236}">
                    <a16:creationId xmlns:a16="http://schemas.microsoft.com/office/drawing/2014/main" id="{01C14944-F839-4509-8649-B21902CDE572}"/>
                  </a:ext>
                </a:extLst>
              </p:cNvPr>
              <p:cNvSpPr/>
              <p:nvPr/>
            </p:nvSpPr>
            <p:spPr bwMode="auto">
              <a:xfrm>
                <a:off x="7314444" y="244407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01" name="椭圆 400">
                <a:extLst>
                  <a:ext uri="{FF2B5EF4-FFF2-40B4-BE49-F238E27FC236}">
                    <a16:creationId xmlns:a16="http://schemas.microsoft.com/office/drawing/2014/main" id="{BA5D4BC9-D6A5-4F7F-A2AE-6B85765435E5}"/>
                  </a:ext>
                </a:extLst>
              </p:cNvPr>
              <p:cNvSpPr/>
              <p:nvPr/>
            </p:nvSpPr>
            <p:spPr bwMode="auto">
              <a:xfrm>
                <a:off x="7281107" y="254250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02" name="矩形 401">
                <a:extLst>
                  <a:ext uri="{FF2B5EF4-FFF2-40B4-BE49-F238E27FC236}">
                    <a16:creationId xmlns:a16="http://schemas.microsoft.com/office/drawing/2014/main" id="{DBB57381-EE46-4EB8-B712-5521F6F5A9D8}"/>
                  </a:ext>
                </a:extLst>
              </p:cNvPr>
              <p:cNvSpPr/>
              <p:nvPr/>
            </p:nvSpPr>
            <p:spPr bwMode="auto">
              <a:xfrm>
                <a:off x="7319207" y="257742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03" name="椭圆 402">
                <a:extLst>
                  <a:ext uri="{FF2B5EF4-FFF2-40B4-BE49-F238E27FC236}">
                    <a16:creationId xmlns:a16="http://schemas.microsoft.com/office/drawing/2014/main" id="{3DE94C8E-8388-4097-8218-01955135BF17}"/>
                  </a:ext>
                </a:extLst>
              </p:cNvPr>
              <p:cNvSpPr/>
              <p:nvPr/>
            </p:nvSpPr>
            <p:spPr bwMode="auto">
              <a:xfrm>
                <a:off x="7276344" y="2683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04" name="矩形 403">
                <a:extLst>
                  <a:ext uri="{FF2B5EF4-FFF2-40B4-BE49-F238E27FC236}">
                    <a16:creationId xmlns:a16="http://schemas.microsoft.com/office/drawing/2014/main" id="{C0844479-CAEE-4B0B-B9EB-7BD02FE1A3FB}"/>
                  </a:ext>
                </a:extLst>
              </p:cNvPr>
              <p:cNvSpPr/>
              <p:nvPr/>
            </p:nvSpPr>
            <p:spPr bwMode="auto">
              <a:xfrm>
                <a:off x="7314444" y="2718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05" name="椭圆 404">
                <a:extLst>
                  <a:ext uri="{FF2B5EF4-FFF2-40B4-BE49-F238E27FC236}">
                    <a16:creationId xmlns:a16="http://schemas.microsoft.com/office/drawing/2014/main" id="{FDBD7917-1FC1-4697-9D75-236E3B134186}"/>
                  </a:ext>
                </a:extLst>
              </p:cNvPr>
              <p:cNvSpPr/>
              <p:nvPr/>
            </p:nvSpPr>
            <p:spPr bwMode="auto">
              <a:xfrm>
                <a:off x="7281107" y="2810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06" name="矩形 405">
                <a:extLst>
                  <a:ext uri="{FF2B5EF4-FFF2-40B4-BE49-F238E27FC236}">
                    <a16:creationId xmlns:a16="http://schemas.microsoft.com/office/drawing/2014/main" id="{016CD85B-2CC2-4347-BB53-EE797F2C5DDD}"/>
                  </a:ext>
                </a:extLst>
              </p:cNvPr>
              <p:cNvSpPr/>
              <p:nvPr/>
            </p:nvSpPr>
            <p:spPr bwMode="auto">
              <a:xfrm>
                <a:off x="7319207" y="2845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407" name="矩形 406">
                <a:extLst>
                  <a:ext uri="{FF2B5EF4-FFF2-40B4-BE49-F238E27FC236}">
                    <a16:creationId xmlns:a16="http://schemas.microsoft.com/office/drawing/2014/main" id="{67A989BA-B91B-4574-AF83-6BEA4B567CE7}"/>
                  </a:ext>
                </a:extLst>
              </p:cNvPr>
              <p:cNvSpPr/>
              <p:nvPr/>
            </p:nvSpPr>
            <p:spPr bwMode="auto">
              <a:xfrm>
                <a:off x="7736719" y="2689346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TDC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8" name="矩形 407">
                <a:extLst>
                  <a:ext uri="{FF2B5EF4-FFF2-40B4-BE49-F238E27FC236}">
                    <a16:creationId xmlns:a16="http://schemas.microsoft.com/office/drawing/2014/main" id="{371384B5-FE81-41F8-A5AA-F9D814E3F151}"/>
                  </a:ext>
                </a:extLst>
              </p:cNvPr>
              <p:cNvSpPr/>
              <p:nvPr/>
            </p:nvSpPr>
            <p:spPr bwMode="auto">
              <a:xfrm>
                <a:off x="8117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FPGA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9" name="矩形 408">
                <a:extLst>
                  <a:ext uri="{FF2B5EF4-FFF2-40B4-BE49-F238E27FC236}">
                    <a16:creationId xmlns:a16="http://schemas.microsoft.com/office/drawing/2014/main" id="{CAFE8974-BC00-4121-B1CB-49BF98F2922A}"/>
                  </a:ext>
                </a:extLst>
              </p:cNvPr>
              <p:cNvSpPr/>
              <p:nvPr/>
            </p:nvSpPr>
            <p:spPr bwMode="auto">
              <a:xfrm>
                <a:off x="8117719" y="2689346"/>
                <a:ext cx="304800" cy="2682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Memory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0" name="圆角矩形 30">
                <a:extLst>
                  <a:ext uri="{FF2B5EF4-FFF2-40B4-BE49-F238E27FC236}">
                    <a16:creationId xmlns:a16="http://schemas.microsoft.com/office/drawing/2014/main" id="{0CF8E469-4515-45F8-A188-A74232882FA4}"/>
                  </a:ext>
                </a:extLst>
              </p:cNvPr>
              <p:cNvSpPr/>
              <p:nvPr/>
            </p:nvSpPr>
            <p:spPr bwMode="auto">
              <a:xfrm>
                <a:off x="7317620" y="3054844"/>
                <a:ext cx="685800" cy="156511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00" dirty="0">
                    <a:solidFill>
                      <a:schemeClr val="tx1"/>
                    </a:solidFill>
                  </a:rPr>
                  <a:t>FMC connector</a:t>
                </a:r>
                <a:endParaRPr lang="zh-CN" altLang="en-US" sz="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2" name="组合 281">
              <a:extLst>
                <a:ext uri="{FF2B5EF4-FFF2-40B4-BE49-F238E27FC236}">
                  <a16:creationId xmlns:a16="http://schemas.microsoft.com/office/drawing/2014/main" id="{879799F7-CB1C-49EF-AF5A-2AB95D19D13A}"/>
                </a:ext>
              </a:extLst>
            </p:cNvPr>
            <p:cNvGrpSpPr/>
            <p:nvPr/>
          </p:nvGrpSpPr>
          <p:grpSpPr>
            <a:xfrm>
              <a:off x="3448808" y="5534999"/>
              <a:ext cx="485071" cy="406227"/>
              <a:chOff x="7276344" y="2286001"/>
              <a:chExt cx="1374776" cy="1031766"/>
            </a:xfrm>
          </p:grpSpPr>
          <p:sp>
            <p:nvSpPr>
              <p:cNvPr id="383" name="矩形 382">
                <a:extLst>
                  <a:ext uri="{FF2B5EF4-FFF2-40B4-BE49-F238E27FC236}">
                    <a16:creationId xmlns:a16="http://schemas.microsoft.com/office/drawing/2014/main" id="{556C15B8-2387-44C9-8B0E-1E06299B94E0}"/>
                  </a:ext>
                </a:extLst>
              </p:cNvPr>
              <p:cNvSpPr/>
              <p:nvPr/>
            </p:nvSpPr>
            <p:spPr bwMode="auto">
              <a:xfrm>
                <a:off x="7355720" y="2286001"/>
                <a:ext cx="1295400" cy="1031766"/>
              </a:xfrm>
              <a:prstGeom prst="rect">
                <a:avLst/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384" name="矩形 383">
                <a:extLst>
                  <a:ext uri="{FF2B5EF4-FFF2-40B4-BE49-F238E27FC236}">
                    <a16:creationId xmlns:a16="http://schemas.microsoft.com/office/drawing/2014/main" id="{2F22E039-37F4-4DCC-9603-AF2B42DB0ACD}"/>
                  </a:ext>
                </a:extLst>
              </p:cNvPr>
              <p:cNvSpPr/>
              <p:nvPr/>
            </p:nvSpPr>
            <p:spPr bwMode="auto">
              <a:xfrm>
                <a:off x="7736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ADC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5" name="椭圆 384">
                <a:extLst>
                  <a:ext uri="{FF2B5EF4-FFF2-40B4-BE49-F238E27FC236}">
                    <a16:creationId xmlns:a16="http://schemas.microsoft.com/office/drawing/2014/main" id="{72CDB19E-541B-475D-A2BA-E50A925EFD31}"/>
                  </a:ext>
                </a:extLst>
              </p:cNvPr>
              <p:cNvSpPr/>
              <p:nvPr/>
            </p:nvSpPr>
            <p:spPr bwMode="auto">
              <a:xfrm>
                <a:off x="7276344" y="240915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86" name="矩形 385">
                <a:extLst>
                  <a:ext uri="{FF2B5EF4-FFF2-40B4-BE49-F238E27FC236}">
                    <a16:creationId xmlns:a16="http://schemas.microsoft.com/office/drawing/2014/main" id="{468E6C95-A00A-4AB4-B9B3-C6541D169FE8}"/>
                  </a:ext>
                </a:extLst>
              </p:cNvPr>
              <p:cNvSpPr/>
              <p:nvPr/>
            </p:nvSpPr>
            <p:spPr bwMode="auto">
              <a:xfrm>
                <a:off x="7314444" y="244407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87" name="椭圆 386">
                <a:extLst>
                  <a:ext uri="{FF2B5EF4-FFF2-40B4-BE49-F238E27FC236}">
                    <a16:creationId xmlns:a16="http://schemas.microsoft.com/office/drawing/2014/main" id="{19B9B205-EFAE-453D-ADF7-3FA5E4584AC1}"/>
                  </a:ext>
                </a:extLst>
              </p:cNvPr>
              <p:cNvSpPr/>
              <p:nvPr/>
            </p:nvSpPr>
            <p:spPr bwMode="auto">
              <a:xfrm>
                <a:off x="7281107" y="254250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88" name="矩形 387">
                <a:extLst>
                  <a:ext uri="{FF2B5EF4-FFF2-40B4-BE49-F238E27FC236}">
                    <a16:creationId xmlns:a16="http://schemas.microsoft.com/office/drawing/2014/main" id="{347B587E-302E-45C2-95E6-6DF9ACB04937}"/>
                  </a:ext>
                </a:extLst>
              </p:cNvPr>
              <p:cNvSpPr/>
              <p:nvPr/>
            </p:nvSpPr>
            <p:spPr bwMode="auto">
              <a:xfrm>
                <a:off x="7319207" y="257742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89" name="椭圆 388">
                <a:extLst>
                  <a:ext uri="{FF2B5EF4-FFF2-40B4-BE49-F238E27FC236}">
                    <a16:creationId xmlns:a16="http://schemas.microsoft.com/office/drawing/2014/main" id="{937F9BAC-9052-475C-8CB2-90E31976A1FB}"/>
                  </a:ext>
                </a:extLst>
              </p:cNvPr>
              <p:cNvSpPr/>
              <p:nvPr/>
            </p:nvSpPr>
            <p:spPr bwMode="auto">
              <a:xfrm>
                <a:off x="7276344" y="2683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90" name="矩形 389">
                <a:extLst>
                  <a:ext uri="{FF2B5EF4-FFF2-40B4-BE49-F238E27FC236}">
                    <a16:creationId xmlns:a16="http://schemas.microsoft.com/office/drawing/2014/main" id="{360CBC22-2624-4AA7-B693-461E1FA4F290}"/>
                  </a:ext>
                </a:extLst>
              </p:cNvPr>
              <p:cNvSpPr/>
              <p:nvPr/>
            </p:nvSpPr>
            <p:spPr bwMode="auto">
              <a:xfrm>
                <a:off x="7314444" y="2718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91" name="椭圆 390">
                <a:extLst>
                  <a:ext uri="{FF2B5EF4-FFF2-40B4-BE49-F238E27FC236}">
                    <a16:creationId xmlns:a16="http://schemas.microsoft.com/office/drawing/2014/main" id="{D3EF4625-0529-401C-8E4A-B7DF2524230E}"/>
                  </a:ext>
                </a:extLst>
              </p:cNvPr>
              <p:cNvSpPr/>
              <p:nvPr/>
            </p:nvSpPr>
            <p:spPr bwMode="auto">
              <a:xfrm>
                <a:off x="7281107" y="2810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92" name="矩形 391">
                <a:extLst>
                  <a:ext uri="{FF2B5EF4-FFF2-40B4-BE49-F238E27FC236}">
                    <a16:creationId xmlns:a16="http://schemas.microsoft.com/office/drawing/2014/main" id="{9B9836C7-7EC2-4EE6-87CF-6D23E92659A2}"/>
                  </a:ext>
                </a:extLst>
              </p:cNvPr>
              <p:cNvSpPr/>
              <p:nvPr/>
            </p:nvSpPr>
            <p:spPr bwMode="auto">
              <a:xfrm>
                <a:off x="7319207" y="2845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93" name="矩形 392">
                <a:extLst>
                  <a:ext uri="{FF2B5EF4-FFF2-40B4-BE49-F238E27FC236}">
                    <a16:creationId xmlns:a16="http://schemas.microsoft.com/office/drawing/2014/main" id="{A2A8E0D4-4D75-4795-8051-6EE8FD94C92C}"/>
                  </a:ext>
                </a:extLst>
              </p:cNvPr>
              <p:cNvSpPr/>
              <p:nvPr/>
            </p:nvSpPr>
            <p:spPr bwMode="auto">
              <a:xfrm>
                <a:off x="7736719" y="2689346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TDC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4" name="矩形 393">
                <a:extLst>
                  <a:ext uri="{FF2B5EF4-FFF2-40B4-BE49-F238E27FC236}">
                    <a16:creationId xmlns:a16="http://schemas.microsoft.com/office/drawing/2014/main" id="{CBEBF88F-C122-44BB-BE7C-4A9E841EE726}"/>
                  </a:ext>
                </a:extLst>
              </p:cNvPr>
              <p:cNvSpPr/>
              <p:nvPr/>
            </p:nvSpPr>
            <p:spPr bwMode="auto">
              <a:xfrm>
                <a:off x="8117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FPGA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5" name="矩形 394">
                <a:extLst>
                  <a:ext uri="{FF2B5EF4-FFF2-40B4-BE49-F238E27FC236}">
                    <a16:creationId xmlns:a16="http://schemas.microsoft.com/office/drawing/2014/main" id="{6399FC4B-D79F-4B20-96D4-32BD8494C8FC}"/>
                  </a:ext>
                </a:extLst>
              </p:cNvPr>
              <p:cNvSpPr/>
              <p:nvPr/>
            </p:nvSpPr>
            <p:spPr bwMode="auto">
              <a:xfrm>
                <a:off x="8117719" y="2689346"/>
                <a:ext cx="304800" cy="2682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Memory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6" name="圆角矩形 30">
                <a:extLst>
                  <a:ext uri="{FF2B5EF4-FFF2-40B4-BE49-F238E27FC236}">
                    <a16:creationId xmlns:a16="http://schemas.microsoft.com/office/drawing/2014/main" id="{11A2FD21-72D8-4C97-AF94-945EAEBFF675}"/>
                  </a:ext>
                </a:extLst>
              </p:cNvPr>
              <p:cNvSpPr/>
              <p:nvPr/>
            </p:nvSpPr>
            <p:spPr bwMode="auto">
              <a:xfrm>
                <a:off x="7317620" y="3054844"/>
                <a:ext cx="685800" cy="156511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00" dirty="0">
                    <a:solidFill>
                      <a:schemeClr val="tx1"/>
                    </a:solidFill>
                  </a:rPr>
                  <a:t>FMC connector</a:t>
                </a:r>
                <a:endParaRPr lang="zh-CN" altLang="en-US" sz="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3" name="组合 282">
              <a:extLst>
                <a:ext uri="{FF2B5EF4-FFF2-40B4-BE49-F238E27FC236}">
                  <a16:creationId xmlns:a16="http://schemas.microsoft.com/office/drawing/2014/main" id="{AFB965FC-FBC9-4554-97FB-DF49C168C57F}"/>
                </a:ext>
              </a:extLst>
            </p:cNvPr>
            <p:cNvGrpSpPr/>
            <p:nvPr/>
          </p:nvGrpSpPr>
          <p:grpSpPr>
            <a:xfrm>
              <a:off x="3320073" y="5450590"/>
              <a:ext cx="540342" cy="453853"/>
              <a:chOff x="7276344" y="2286001"/>
              <a:chExt cx="1374776" cy="1031766"/>
            </a:xfrm>
          </p:grpSpPr>
          <p:sp>
            <p:nvSpPr>
              <p:cNvPr id="369" name="矩形 368">
                <a:extLst>
                  <a:ext uri="{FF2B5EF4-FFF2-40B4-BE49-F238E27FC236}">
                    <a16:creationId xmlns:a16="http://schemas.microsoft.com/office/drawing/2014/main" id="{883384AA-2D03-47F7-9804-EA95A69B0749}"/>
                  </a:ext>
                </a:extLst>
              </p:cNvPr>
              <p:cNvSpPr/>
              <p:nvPr/>
            </p:nvSpPr>
            <p:spPr bwMode="auto">
              <a:xfrm>
                <a:off x="7355720" y="2286001"/>
                <a:ext cx="1295400" cy="1031766"/>
              </a:xfrm>
              <a:prstGeom prst="rect">
                <a:avLst/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370" name="矩形 369">
                <a:extLst>
                  <a:ext uri="{FF2B5EF4-FFF2-40B4-BE49-F238E27FC236}">
                    <a16:creationId xmlns:a16="http://schemas.microsoft.com/office/drawing/2014/main" id="{CF639512-5448-4C4A-A951-04A7A296F8C7}"/>
                  </a:ext>
                </a:extLst>
              </p:cNvPr>
              <p:cNvSpPr/>
              <p:nvPr/>
            </p:nvSpPr>
            <p:spPr bwMode="auto">
              <a:xfrm>
                <a:off x="7736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ADC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1" name="椭圆 370">
                <a:extLst>
                  <a:ext uri="{FF2B5EF4-FFF2-40B4-BE49-F238E27FC236}">
                    <a16:creationId xmlns:a16="http://schemas.microsoft.com/office/drawing/2014/main" id="{D5C9D91D-8D5C-4C3F-8B06-FAF8C27A574C}"/>
                  </a:ext>
                </a:extLst>
              </p:cNvPr>
              <p:cNvSpPr/>
              <p:nvPr/>
            </p:nvSpPr>
            <p:spPr bwMode="auto">
              <a:xfrm>
                <a:off x="7276344" y="240915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72" name="矩形 371">
                <a:extLst>
                  <a:ext uri="{FF2B5EF4-FFF2-40B4-BE49-F238E27FC236}">
                    <a16:creationId xmlns:a16="http://schemas.microsoft.com/office/drawing/2014/main" id="{FA32BD5B-AE63-41B3-9992-C331F2770970}"/>
                  </a:ext>
                </a:extLst>
              </p:cNvPr>
              <p:cNvSpPr/>
              <p:nvPr/>
            </p:nvSpPr>
            <p:spPr bwMode="auto">
              <a:xfrm>
                <a:off x="7314444" y="244407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73" name="椭圆 372">
                <a:extLst>
                  <a:ext uri="{FF2B5EF4-FFF2-40B4-BE49-F238E27FC236}">
                    <a16:creationId xmlns:a16="http://schemas.microsoft.com/office/drawing/2014/main" id="{55FEFFC8-DBCF-41A9-8825-114B74E4690A}"/>
                  </a:ext>
                </a:extLst>
              </p:cNvPr>
              <p:cNvSpPr/>
              <p:nvPr/>
            </p:nvSpPr>
            <p:spPr bwMode="auto">
              <a:xfrm>
                <a:off x="7281107" y="254250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74" name="矩形 373">
                <a:extLst>
                  <a:ext uri="{FF2B5EF4-FFF2-40B4-BE49-F238E27FC236}">
                    <a16:creationId xmlns:a16="http://schemas.microsoft.com/office/drawing/2014/main" id="{BD457232-B318-4A35-A565-A683EFF796D4}"/>
                  </a:ext>
                </a:extLst>
              </p:cNvPr>
              <p:cNvSpPr/>
              <p:nvPr/>
            </p:nvSpPr>
            <p:spPr bwMode="auto">
              <a:xfrm>
                <a:off x="7319207" y="257742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75" name="椭圆 374">
                <a:extLst>
                  <a:ext uri="{FF2B5EF4-FFF2-40B4-BE49-F238E27FC236}">
                    <a16:creationId xmlns:a16="http://schemas.microsoft.com/office/drawing/2014/main" id="{7E5F9886-5BC3-4C21-8607-53EBE0825357}"/>
                  </a:ext>
                </a:extLst>
              </p:cNvPr>
              <p:cNvSpPr/>
              <p:nvPr/>
            </p:nvSpPr>
            <p:spPr bwMode="auto">
              <a:xfrm>
                <a:off x="7276344" y="2683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76" name="矩形 375">
                <a:extLst>
                  <a:ext uri="{FF2B5EF4-FFF2-40B4-BE49-F238E27FC236}">
                    <a16:creationId xmlns:a16="http://schemas.microsoft.com/office/drawing/2014/main" id="{22201379-99B3-494C-B696-80E062A6B641}"/>
                  </a:ext>
                </a:extLst>
              </p:cNvPr>
              <p:cNvSpPr/>
              <p:nvPr/>
            </p:nvSpPr>
            <p:spPr bwMode="auto">
              <a:xfrm>
                <a:off x="7314444" y="2718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77" name="椭圆 376">
                <a:extLst>
                  <a:ext uri="{FF2B5EF4-FFF2-40B4-BE49-F238E27FC236}">
                    <a16:creationId xmlns:a16="http://schemas.microsoft.com/office/drawing/2014/main" id="{E26C286E-25E9-4446-B38F-7184E7B794B3}"/>
                  </a:ext>
                </a:extLst>
              </p:cNvPr>
              <p:cNvSpPr/>
              <p:nvPr/>
            </p:nvSpPr>
            <p:spPr bwMode="auto">
              <a:xfrm>
                <a:off x="7281107" y="2810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78" name="矩形 377">
                <a:extLst>
                  <a:ext uri="{FF2B5EF4-FFF2-40B4-BE49-F238E27FC236}">
                    <a16:creationId xmlns:a16="http://schemas.microsoft.com/office/drawing/2014/main" id="{9B5698E4-3A16-49BC-813C-F4FA10E17E1A}"/>
                  </a:ext>
                </a:extLst>
              </p:cNvPr>
              <p:cNvSpPr/>
              <p:nvPr/>
            </p:nvSpPr>
            <p:spPr bwMode="auto">
              <a:xfrm>
                <a:off x="7319207" y="2845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79" name="矩形 378">
                <a:extLst>
                  <a:ext uri="{FF2B5EF4-FFF2-40B4-BE49-F238E27FC236}">
                    <a16:creationId xmlns:a16="http://schemas.microsoft.com/office/drawing/2014/main" id="{FFC8BE5E-9009-480B-916B-6CA6724A0AC4}"/>
                  </a:ext>
                </a:extLst>
              </p:cNvPr>
              <p:cNvSpPr/>
              <p:nvPr/>
            </p:nvSpPr>
            <p:spPr bwMode="auto">
              <a:xfrm>
                <a:off x="7736719" y="2689346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TDC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矩形 379">
                <a:extLst>
                  <a:ext uri="{FF2B5EF4-FFF2-40B4-BE49-F238E27FC236}">
                    <a16:creationId xmlns:a16="http://schemas.microsoft.com/office/drawing/2014/main" id="{056131AF-D3B3-4729-B8E1-AF87FBBDFF98}"/>
                  </a:ext>
                </a:extLst>
              </p:cNvPr>
              <p:cNvSpPr/>
              <p:nvPr/>
            </p:nvSpPr>
            <p:spPr bwMode="auto">
              <a:xfrm>
                <a:off x="8117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FPGA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1" name="矩形 380">
                <a:extLst>
                  <a:ext uri="{FF2B5EF4-FFF2-40B4-BE49-F238E27FC236}">
                    <a16:creationId xmlns:a16="http://schemas.microsoft.com/office/drawing/2014/main" id="{BF194D8D-58CA-4755-9886-8BE410E3BB10}"/>
                  </a:ext>
                </a:extLst>
              </p:cNvPr>
              <p:cNvSpPr/>
              <p:nvPr/>
            </p:nvSpPr>
            <p:spPr bwMode="auto">
              <a:xfrm>
                <a:off x="8117719" y="2689346"/>
                <a:ext cx="304800" cy="2682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Memory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2" name="圆角矩形 30">
                <a:extLst>
                  <a:ext uri="{FF2B5EF4-FFF2-40B4-BE49-F238E27FC236}">
                    <a16:creationId xmlns:a16="http://schemas.microsoft.com/office/drawing/2014/main" id="{C365682F-353D-42B3-A0E6-377A2EC99B98}"/>
                  </a:ext>
                </a:extLst>
              </p:cNvPr>
              <p:cNvSpPr/>
              <p:nvPr/>
            </p:nvSpPr>
            <p:spPr bwMode="auto">
              <a:xfrm>
                <a:off x="7317620" y="3054844"/>
                <a:ext cx="685800" cy="156511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00" dirty="0">
                    <a:solidFill>
                      <a:schemeClr val="tx1"/>
                    </a:solidFill>
                  </a:rPr>
                  <a:t>FMC connector</a:t>
                </a:r>
                <a:endParaRPr lang="zh-CN" altLang="en-US" sz="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4" name="组合 283">
              <a:extLst>
                <a:ext uri="{FF2B5EF4-FFF2-40B4-BE49-F238E27FC236}">
                  <a16:creationId xmlns:a16="http://schemas.microsoft.com/office/drawing/2014/main" id="{8D5D75AA-241A-41E5-ADA1-54DE7B8D5D87}"/>
                </a:ext>
              </a:extLst>
            </p:cNvPr>
            <p:cNvGrpSpPr/>
            <p:nvPr/>
          </p:nvGrpSpPr>
          <p:grpSpPr>
            <a:xfrm>
              <a:off x="3295716" y="5403069"/>
              <a:ext cx="485071" cy="406227"/>
              <a:chOff x="7276344" y="2286001"/>
              <a:chExt cx="1374776" cy="1031766"/>
            </a:xfrm>
          </p:grpSpPr>
          <p:sp>
            <p:nvSpPr>
              <p:cNvPr id="355" name="矩形 354">
                <a:extLst>
                  <a:ext uri="{FF2B5EF4-FFF2-40B4-BE49-F238E27FC236}">
                    <a16:creationId xmlns:a16="http://schemas.microsoft.com/office/drawing/2014/main" id="{B9079121-7037-42FE-ADD7-79A37B1916C4}"/>
                  </a:ext>
                </a:extLst>
              </p:cNvPr>
              <p:cNvSpPr/>
              <p:nvPr/>
            </p:nvSpPr>
            <p:spPr bwMode="auto">
              <a:xfrm>
                <a:off x="7355720" y="2286001"/>
                <a:ext cx="1295400" cy="1031766"/>
              </a:xfrm>
              <a:prstGeom prst="rect">
                <a:avLst/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356" name="矩形 355">
                <a:extLst>
                  <a:ext uri="{FF2B5EF4-FFF2-40B4-BE49-F238E27FC236}">
                    <a16:creationId xmlns:a16="http://schemas.microsoft.com/office/drawing/2014/main" id="{EF8D31B3-54CD-4FAB-8374-04A8A0725ECC}"/>
                  </a:ext>
                </a:extLst>
              </p:cNvPr>
              <p:cNvSpPr/>
              <p:nvPr/>
            </p:nvSpPr>
            <p:spPr bwMode="auto">
              <a:xfrm>
                <a:off x="7736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ADC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7" name="椭圆 356">
                <a:extLst>
                  <a:ext uri="{FF2B5EF4-FFF2-40B4-BE49-F238E27FC236}">
                    <a16:creationId xmlns:a16="http://schemas.microsoft.com/office/drawing/2014/main" id="{4B0DEF13-5311-408D-94F8-18A0460201EF}"/>
                  </a:ext>
                </a:extLst>
              </p:cNvPr>
              <p:cNvSpPr/>
              <p:nvPr/>
            </p:nvSpPr>
            <p:spPr bwMode="auto">
              <a:xfrm>
                <a:off x="7276344" y="240915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58" name="矩形 357">
                <a:extLst>
                  <a:ext uri="{FF2B5EF4-FFF2-40B4-BE49-F238E27FC236}">
                    <a16:creationId xmlns:a16="http://schemas.microsoft.com/office/drawing/2014/main" id="{DF739B1A-ECC3-4424-9EF4-A97E1AFFFEC1}"/>
                  </a:ext>
                </a:extLst>
              </p:cNvPr>
              <p:cNvSpPr/>
              <p:nvPr/>
            </p:nvSpPr>
            <p:spPr bwMode="auto">
              <a:xfrm>
                <a:off x="7314444" y="244407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59" name="椭圆 358">
                <a:extLst>
                  <a:ext uri="{FF2B5EF4-FFF2-40B4-BE49-F238E27FC236}">
                    <a16:creationId xmlns:a16="http://schemas.microsoft.com/office/drawing/2014/main" id="{81A2D97D-8D5F-43F8-88D8-8852046AD7E8}"/>
                  </a:ext>
                </a:extLst>
              </p:cNvPr>
              <p:cNvSpPr/>
              <p:nvPr/>
            </p:nvSpPr>
            <p:spPr bwMode="auto">
              <a:xfrm>
                <a:off x="7281107" y="254250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60" name="矩形 359">
                <a:extLst>
                  <a:ext uri="{FF2B5EF4-FFF2-40B4-BE49-F238E27FC236}">
                    <a16:creationId xmlns:a16="http://schemas.microsoft.com/office/drawing/2014/main" id="{9F6C6FD2-5AFC-40EB-8311-A58CCD44F99F}"/>
                  </a:ext>
                </a:extLst>
              </p:cNvPr>
              <p:cNvSpPr/>
              <p:nvPr/>
            </p:nvSpPr>
            <p:spPr bwMode="auto">
              <a:xfrm>
                <a:off x="7319207" y="257742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61" name="椭圆 360">
                <a:extLst>
                  <a:ext uri="{FF2B5EF4-FFF2-40B4-BE49-F238E27FC236}">
                    <a16:creationId xmlns:a16="http://schemas.microsoft.com/office/drawing/2014/main" id="{51E844E1-59C9-4C23-8AE0-78A3A3A8D298}"/>
                  </a:ext>
                </a:extLst>
              </p:cNvPr>
              <p:cNvSpPr/>
              <p:nvPr/>
            </p:nvSpPr>
            <p:spPr bwMode="auto">
              <a:xfrm>
                <a:off x="7276344" y="2683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62" name="矩形 361">
                <a:extLst>
                  <a:ext uri="{FF2B5EF4-FFF2-40B4-BE49-F238E27FC236}">
                    <a16:creationId xmlns:a16="http://schemas.microsoft.com/office/drawing/2014/main" id="{97D27248-750B-4CA9-9224-DB1130B61FAA}"/>
                  </a:ext>
                </a:extLst>
              </p:cNvPr>
              <p:cNvSpPr/>
              <p:nvPr/>
            </p:nvSpPr>
            <p:spPr bwMode="auto">
              <a:xfrm>
                <a:off x="7314444" y="2718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63" name="椭圆 362">
                <a:extLst>
                  <a:ext uri="{FF2B5EF4-FFF2-40B4-BE49-F238E27FC236}">
                    <a16:creationId xmlns:a16="http://schemas.microsoft.com/office/drawing/2014/main" id="{31C1BAC4-E8F4-433C-9E80-D76C6C36DB1E}"/>
                  </a:ext>
                </a:extLst>
              </p:cNvPr>
              <p:cNvSpPr/>
              <p:nvPr/>
            </p:nvSpPr>
            <p:spPr bwMode="auto">
              <a:xfrm>
                <a:off x="7281107" y="2810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64" name="矩形 363">
                <a:extLst>
                  <a:ext uri="{FF2B5EF4-FFF2-40B4-BE49-F238E27FC236}">
                    <a16:creationId xmlns:a16="http://schemas.microsoft.com/office/drawing/2014/main" id="{BC28E23B-2730-4D9B-8792-FC714B198789}"/>
                  </a:ext>
                </a:extLst>
              </p:cNvPr>
              <p:cNvSpPr/>
              <p:nvPr/>
            </p:nvSpPr>
            <p:spPr bwMode="auto">
              <a:xfrm>
                <a:off x="7319207" y="2845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65" name="矩形 364">
                <a:extLst>
                  <a:ext uri="{FF2B5EF4-FFF2-40B4-BE49-F238E27FC236}">
                    <a16:creationId xmlns:a16="http://schemas.microsoft.com/office/drawing/2014/main" id="{335F1547-A2C8-47EE-84DD-8394181EA195}"/>
                  </a:ext>
                </a:extLst>
              </p:cNvPr>
              <p:cNvSpPr/>
              <p:nvPr/>
            </p:nvSpPr>
            <p:spPr bwMode="auto">
              <a:xfrm>
                <a:off x="7736719" y="2689346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TDC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6" name="矩形 365">
                <a:extLst>
                  <a:ext uri="{FF2B5EF4-FFF2-40B4-BE49-F238E27FC236}">
                    <a16:creationId xmlns:a16="http://schemas.microsoft.com/office/drawing/2014/main" id="{780AE35C-F7A8-4815-97DE-D43F49958EC4}"/>
                  </a:ext>
                </a:extLst>
              </p:cNvPr>
              <p:cNvSpPr/>
              <p:nvPr/>
            </p:nvSpPr>
            <p:spPr bwMode="auto">
              <a:xfrm>
                <a:off x="8117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FPGA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7" name="矩形 366">
                <a:extLst>
                  <a:ext uri="{FF2B5EF4-FFF2-40B4-BE49-F238E27FC236}">
                    <a16:creationId xmlns:a16="http://schemas.microsoft.com/office/drawing/2014/main" id="{8B684E45-DB31-4A4C-8780-0D84151C6CBD}"/>
                  </a:ext>
                </a:extLst>
              </p:cNvPr>
              <p:cNvSpPr/>
              <p:nvPr/>
            </p:nvSpPr>
            <p:spPr bwMode="auto">
              <a:xfrm>
                <a:off x="8117719" y="2689346"/>
                <a:ext cx="304800" cy="2682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Memory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8" name="圆角矩形 30">
                <a:extLst>
                  <a:ext uri="{FF2B5EF4-FFF2-40B4-BE49-F238E27FC236}">
                    <a16:creationId xmlns:a16="http://schemas.microsoft.com/office/drawing/2014/main" id="{9F3A6D81-A0EE-4ACF-AA72-288A394A5360}"/>
                  </a:ext>
                </a:extLst>
              </p:cNvPr>
              <p:cNvSpPr/>
              <p:nvPr/>
            </p:nvSpPr>
            <p:spPr bwMode="auto">
              <a:xfrm>
                <a:off x="7317620" y="3054844"/>
                <a:ext cx="685800" cy="156511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00" dirty="0">
                    <a:solidFill>
                      <a:schemeClr val="tx1"/>
                    </a:solidFill>
                  </a:rPr>
                  <a:t>FMC connector</a:t>
                </a:r>
                <a:endParaRPr lang="zh-CN" altLang="en-US" sz="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5" name="组合 284">
              <a:extLst>
                <a:ext uri="{FF2B5EF4-FFF2-40B4-BE49-F238E27FC236}">
                  <a16:creationId xmlns:a16="http://schemas.microsoft.com/office/drawing/2014/main" id="{2B504F21-6B71-4B73-91B4-4683D4468C6B}"/>
                </a:ext>
              </a:extLst>
            </p:cNvPr>
            <p:cNvGrpSpPr/>
            <p:nvPr/>
          </p:nvGrpSpPr>
          <p:grpSpPr>
            <a:xfrm>
              <a:off x="4114217" y="5525899"/>
              <a:ext cx="485071" cy="406227"/>
              <a:chOff x="7276344" y="2286001"/>
              <a:chExt cx="1374776" cy="1031766"/>
            </a:xfrm>
          </p:grpSpPr>
          <p:sp>
            <p:nvSpPr>
              <p:cNvPr id="341" name="矩形 340">
                <a:extLst>
                  <a:ext uri="{FF2B5EF4-FFF2-40B4-BE49-F238E27FC236}">
                    <a16:creationId xmlns:a16="http://schemas.microsoft.com/office/drawing/2014/main" id="{43023703-9A16-4A7E-819D-D501A4DC01AC}"/>
                  </a:ext>
                </a:extLst>
              </p:cNvPr>
              <p:cNvSpPr/>
              <p:nvPr/>
            </p:nvSpPr>
            <p:spPr bwMode="auto">
              <a:xfrm>
                <a:off x="7355720" y="2286001"/>
                <a:ext cx="1295400" cy="1031766"/>
              </a:xfrm>
              <a:prstGeom prst="rect">
                <a:avLst/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342" name="矩形 341">
                <a:extLst>
                  <a:ext uri="{FF2B5EF4-FFF2-40B4-BE49-F238E27FC236}">
                    <a16:creationId xmlns:a16="http://schemas.microsoft.com/office/drawing/2014/main" id="{CEEACEA2-C750-41AC-AE5C-5CC044F62CEC}"/>
                  </a:ext>
                </a:extLst>
              </p:cNvPr>
              <p:cNvSpPr/>
              <p:nvPr/>
            </p:nvSpPr>
            <p:spPr bwMode="auto">
              <a:xfrm>
                <a:off x="7736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ADC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椭圆 342">
                <a:extLst>
                  <a:ext uri="{FF2B5EF4-FFF2-40B4-BE49-F238E27FC236}">
                    <a16:creationId xmlns:a16="http://schemas.microsoft.com/office/drawing/2014/main" id="{EB8F895F-71F5-4782-A982-8159F89F41BC}"/>
                  </a:ext>
                </a:extLst>
              </p:cNvPr>
              <p:cNvSpPr/>
              <p:nvPr/>
            </p:nvSpPr>
            <p:spPr bwMode="auto">
              <a:xfrm>
                <a:off x="7276344" y="240915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44" name="矩形 343">
                <a:extLst>
                  <a:ext uri="{FF2B5EF4-FFF2-40B4-BE49-F238E27FC236}">
                    <a16:creationId xmlns:a16="http://schemas.microsoft.com/office/drawing/2014/main" id="{84DE5F73-F1D6-4A30-9346-D3E2D02FBDCA}"/>
                  </a:ext>
                </a:extLst>
              </p:cNvPr>
              <p:cNvSpPr/>
              <p:nvPr/>
            </p:nvSpPr>
            <p:spPr bwMode="auto">
              <a:xfrm>
                <a:off x="7314444" y="244407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45" name="椭圆 344">
                <a:extLst>
                  <a:ext uri="{FF2B5EF4-FFF2-40B4-BE49-F238E27FC236}">
                    <a16:creationId xmlns:a16="http://schemas.microsoft.com/office/drawing/2014/main" id="{D280EDA6-5784-47B9-B6E7-5C660FC27B38}"/>
                  </a:ext>
                </a:extLst>
              </p:cNvPr>
              <p:cNvSpPr/>
              <p:nvPr/>
            </p:nvSpPr>
            <p:spPr bwMode="auto">
              <a:xfrm>
                <a:off x="7281107" y="254250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46" name="矩形 345">
                <a:extLst>
                  <a:ext uri="{FF2B5EF4-FFF2-40B4-BE49-F238E27FC236}">
                    <a16:creationId xmlns:a16="http://schemas.microsoft.com/office/drawing/2014/main" id="{9EC50054-8930-4D64-BC69-CFF7B6F16F23}"/>
                  </a:ext>
                </a:extLst>
              </p:cNvPr>
              <p:cNvSpPr/>
              <p:nvPr/>
            </p:nvSpPr>
            <p:spPr bwMode="auto">
              <a:xfrm>
                <a:off x="7319207" y="257742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47" name="椭圆 346">
                <a:extLst>
                  <a:ext uri="{FF2B5EF4-FFF2-40B4-BE49-F238E27FC236}">
                    <a16:creationId xmlns:a16="http://schemas.microsoft.com/office/drawing/2014/main" id="{01D6CBD1-9F1F-4612-81B1-65FA5645D353}"/>
                  </a:ext>
                </a:extLst>
              </p:cNvPr>
              <p:cNvSpPr/>
              <p:nvPr/>
            </p:nvSpPr>
            <p:spPr bwMode="auto">
              <a:xfrm>
                <a:off x="7276344" y="2683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48" name="矩形 347">
                <a:extLst>
                  <a:ext uri="{FF2B5EF4-FFF2-40B4-BE49-F238E27FC236}">
                    <a16:creationId xmlns:a16="http://schemas.microsoft.com/office/drawing/2014/main" id="{07151D48-8F13-49C0-8A08-6B9D4C60029D}"/>
                  </a:ext>
                </a:extLst>
              </p:cNvPr>
              <p:cNvSpPr/>
              <p:nvPr/>
            </p:nvSpPr>
            <p:spPr bwMode="auto">
              <a:xfrm>
                <a:off x="7314444" y="2718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49" name="椭圆 348">
                <a:extLst>
                  <a:ext uri="{FF2B5EF4-FFF2-40B4-BE49-F238E27FC236}">
                    <a16:creationId xmlns:a16="http://schemas.microsoft.com/office/drawing/2014/main" id="{E2600AF1-37FE-4CBC-BB0C-E6AE6C98A385}"/>
                  </a:ext>
                </a:extLst>
              </p:cNvPr>
              <p:cNvSpPr/>
              <p:nvPr/>
            </p:nvSpPr>
            <p:spPr bwMode="auto">
              <a:xfrm>
                <a:off x="7281107" y="2810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50" name="矩形 349">
                <a:extLst>
                  <a:ext uri="{FF2B5EF4-FFF2-40B4-BE49-F238E27FC236}">
                    <a16:creationId xmlns:a16="http://schemas.microsoft.com/office/drawing/2014/main" id="{2A0082BE-FEEA-44BB-9048-B1553A8673D8}"/>
                  </a:ext>
                </a:extLst>
              </p:cNvPr>
              <p:cNvSpPr/>
              <p:nvPr/>
            </p:nvSpPr>
            <p:spPr bwMode="auto">
              <a:xfrm>
                <a:off x="7319207" y="2845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51" name="矩形 350">
                <a:extLst>
                  <a:ext uri="{FF2B5EF4-FFF2-40B4-BE49-F238E27FC236}">
                    <a16:creationId xmlns:a16="http://schemas.microsoft.com/office/drawing/2014/main" id="{E0CC7B65-5A8A-4C67-AEDB-65E3B5DE3C8B}"/>
                  </a:ext>
                </a:extLst>
              </p:cNvPr>
              <p:cNvSpPr/>
              <p:nvPr/>
            </p:nvSpPr>
            <p:spPr bwMode="auto">
              <a:xfrm>
                <a:off x="7736719" y="2689346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TDC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2" name="矩形 351">
                <a:extLst>
                  <a:ext uri="{FF2B5EF4-FFF2-40B4-BE49-F238E27FC236}">
                    <a16:creationId xmlns:a16="http://schemas.microsoft.com/office/drawing/2014/main" id="{15D4AF55-174E-4D25-908C-DA0B3A3168F1}"/>
                  </a:ext>
                </a:extLst>
              </p:cNvPr>
              <p:cNvSpPr/>
              <p:nvPr/>
            </p:nvSpPr>
            <p:spPr bwMode="auto">
              <a:xfrm>
                <a:off x="8117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FPGA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3" name="矩形 352">
                <a:extLst>
                  <a:ext uri="{FF2B5EF4-FFF2-40B4-BE49-F238E27FC236}">
                    <a16:creationId xmlns:a16="http://schemas.microsoft.com/office/drawing/2014/main" id="{FFD04335-9C24-4CDE-A95B-0105D38E8ED4}"/>
                  </a:ext>
                </a:extLst>
              </p:cNvPr>
              <p:cNvSpPr/>
              <p:nvPr/>
            </p:nvSpPr>
            <p:spPr bwMode="auto">
              <a:xfrm>
                <a:off x="8117719" y="2689346"/>
                <a:ext cx="304800" cy="2682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Memory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4" name="圆角矩形 30">
                <a:extLst>
                  <a:ext uri="{FF2B5EF4-FFF2-40B4-BE49-F238E27FC236}">
                    <a16:creationId xmlns:a16="http://schemas.microsoft.com/office/drawing/2014/main" id="{84F606FB-FD6A-4180-9307-163A675F0057}"/>
                  </a:ext>
                </a:extLst>
              </p:cNvPr>
              <p:cNvSpPr/>
              <p:nvPr/>
            </p:nvSpPr>
            <p:spPr bwMode="auto">
              <a:xfrm>
                <a:off x="7317620" y="3054844"/>
                <a:ext cx="685800" cy="156511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00" dirty="0">
                    <a:solidFill>
                      <a:schemeClr val="tx1"/>
                    </a:solidFill>
                  </a:rPr>
                  <a:t>FMC connector</a:t>
                </a:r>
                <a:endParaRPr lang="zh-CN" altLang="en-US" sz="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6" name="组合 285">
              <a:extLst>
                <a:ext uri="{FF2B5EF4-FFF2-40B4-BE49-F238E27FC236}">
                  <a16:creationId xmlns:a16="http://schemas.microsoft.com/office/drawing/2014/main" id="{C3525024-01F9-448C-A1B9-77CC1A7AE420}"/>
                </a:ext>
              </a:extLst>
            </p:cNvPr>
            <p:cNvGrpSpPr/>
            <p:nvPr/>
          </p:nvGrpSpPr>
          <p:grpSpPr>
            <a:xfrm>
              <a:off x="3985482" y="5441490"/>
              <a:ext cx="540342" cy="453853"/>
              <a:chOff x="7276344" y="2286001"/>
              <a:chExt cx="1374776" cy="1031766"/>
            </a:xfrm>
          </p:grpSpPr>
          <p:sp>
            <p:nvSpPr>
              <p:cNvPr id="327" name="矩形 326">
                <a:extLst>
                  <a:ext uri="{FF2B5EF4-FFF2-40B4-BE49-F238E27FC236}">
                    <a16:creationId xmlns:a16="http://schemas.microsoft.com/office/drawing/2014/main" id="{1DBCA1B2-D7C1-4F31-B2A8-EBC7B37C0559}"/>
                  </a:ext>
                </a:extLst>
              </p:cNvPr>
              <p:cNvSpPr/>
              <p:nvPr/>
            </p:nvSpPr>
            <p:spPr bwMode="auto">
              <a:xfrm>
                <a:off x="7355720" y="2286001"/>
                <a:ext cx="1295400" cy="1031766"/>
              </a:xfrm>
              <a:prstGeom prst="rect">
                <a:avLst/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328" name="矩形 327">
                <a:extLst>
                  <a:ext uri="{FF2B5EF4-FFF2-40B4-BE49-F238E27FC236}">
                    <a16:creationId xmlns:a16="http://schemas.microsoft.com/office/drawing/2014/main" id="{51CFEFFF-BA2E-49B0-B0D8-80499024EDC8}"/>
                  </a:ext>
                </a:extLst>
              </p:cNvPr>
              <p:cNvSpPr/>
              <p:nvPr/>
            </p:nvSpPr>
            <p:spPr bwMode="auto">
              <a:xfrm>
                <a:off x="7736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ADC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椭圆 328">
                <a:extLst>
                  <a:ext uri="{FF2B5EF4-FFF2-40B4-BE49-F238E27FC236}">
                    <a16:creationId xmlns:a16="http://schemas.microsoft.com/office/drawing/2014/main" id="{8803BDB9-FC4E-4D62-BEDF-457043677785}"/>
                  </a:ext>
                </a:extLst>
              </p:cNvPr>
              <p:cNvSpPr/>
              <p:nvPr/>
            </p:nvSpPr>
            <p:spPr bwMode="auto">
              <a:xfrm>
                <a:off x="7276344" y="240915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30" name="矩形 329">
                <a:extLst>
                  <a:ext uri="{FF2B5EF4-FFF2-40B4-BE49-F238E27FC236}">
                    <a16:creationId xmlns:a16="http://schemas.microsoft.com/office/drawing/2014/main" id="{DD5551DA-8A87-4289-BEC0-E01DE81B7BA3}"/>
                  </a:ext>
                </a:extLst>
              </p:cNvPr>
              <p:cNvSpPr/>
              <p:nvPr/>
            </p:nvSpPr>
            <p:spPr bwMode="auto">
              <a:xfrm>
                <a:off x="7314444" y="244407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31" name="椭圆 330">
                <a:extLst>
                  <a:ext uri="{FF2B5EF4-FFF2-40B4-BE49-F238E27FC236}">
                    <a16:creationId xmlns:a16="http://schemas.microsoft.com/office/drawing/2014/main" id="{B4FF0F72-355B-4518-B069-60E099DA5160}"/>
                  </a:ext>
                </a:extLst>
              </p:cNvPr>
              <p:cNvSpPr/>
              <p:nvPr/>
            </p:nvSpPr>
            <p:spPr bwMode="auto">
              <a:xfrm>
                <a:off x="7281107" y="254250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32" name="矩形 331">
                <a:extLst>
                  <a:ext uri="{FF2B5EF4-FFF2-40B4-BE49-F238E27FC236}">
                    <a16:creationId xmlns:a16="http://schemas.microsoft.com/office/drawing/2014/main" id="{21B311D9-B227-4473-BF82-9538D0129885}"/>
                  </a:ext>
                </a:extLst>
              </p:cNvPr>
              <p:cNvSpPr/>
              <p:nvPr/>
            </p:nvSpPr>
            <p:spPr bwMode="auto">
              <a:xfrm>
                <a:off x="7319207" y="257742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33" name="椭圆 332">
                <a:extLst>
                  <a:ext uri="{FF2B5EF4-FFF2-40B4-BE49-F238E27FC236}">
                    <a16:creationId xmlns:a16="http://schemas.microsoft.com/office/drawing/2014/main" id="{F1E99464-C011-40E0-B009-C374991AFEF4}"/>
                  </a:ext>
                </a:extLst>
              </p:cNvPr>
              <p:cNvSpPr/>
              <p:nvPr/>
            </p:nvSpPr>
            <p:spPr bwMode="auto">
              <a:xfrm>
                <a:off x="7276344" y="2683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34" name="矩形 333">
                <a:extLst>
                  <a:ext uri="{FF2B5EF4-FFF2-40B4-BE49-F238E27FC236}">
                    <a16:creationId xmlns:a16="http://schemas.microsoft.com/office/drawing/2014/main" id="{5C233FF3-6507-45E3-8BA1-DB9A5F4B6D74}"/>
                  </a:ext>
                </a:extLst>
              </p:cNvPr>
              <p:cNvSpPr/>
              <p:nvPr/>
            </p:nvSpPr>
            <p:spPr bwMode="auto">
              <a:xfrm>
                <a:off x="7314444" y="2718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35" name="椭圆 334">
                <a:extLst>
                  <a:ext uri="{FF2B5EF4-FFF2-40B4-BE49-F238E27FC236}">
                    <a16:creationId xmlns:a16="http://schemas.microsoft.com/office/drawing/2014/main" id="{F67BB37B-9943-4FF6-BA55-3A30C042522B}"/>
                  </a:ext>
                </a:extLst>
              </p:cNvPr>
              <p:cNvSpPr/>
              <p:nvPr/>
            </p:nvSpPr>
            <p:spPr bwMode="auto">
              <a:xfrm>
                <a:off x="7281107" y="2810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36" name="矩形 335">
                <a:extLst>
                  <a:ext uri="{FF2B5EF4-FFF2-40B4-BE49-F238E27FC236}">
                    <a16:creationId xmlns:a16="http://schemas.microsoft.com/office/drawing/2014/main" id="{A8187B57-E20F-4C13-B4DE-CD8A1E133B17}"/>
                  </a:ext>
                </a:extLst>
              </p:cNvPr>
              <p:cNvSpPr/>
              <p:nvPr/>
            </p:nvSpPr>
            <p:spPr bwMode="auto">
              <a:xfrm>
                <a:off x="7319207" y="2845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37" name="矩形 336">
                <a:extLst>
                  <a:ext uri="{FF2B5EF4-FFF2-40B4-BE49-F238E27FC236}">
                    <a16:creationId xmlns:a16="http://schemas.microsoft.com/office/drawing/2014/main" id="{FDC74EBE-A418-4387-A49D-21906B445AEF}"/>
                  </a:ext>
                </a:extLst>
              </p:cNvPr>
              <p:cNvSpPr/>
              <p:nvPr/>
            </p:nvSpPr>
            <p:spPr bwMode="auto">
              <a:xfrm>
                <a:off x="7736719" y="2689346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TDC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8" name="矩形 337">
                <a:extLst>
                  <a:ext uri="{FF2B5EF4-FFF2-40B4-BE49-F238E27FC236}">
                    <a16:creationId xmlns:a16="http://schemas.microsoft.com/office/drawing/2014/main" id="{993C51A5-0C1C-4941-A0E4-FC790C35CA1A}"/>
                  </a:ext>
                </a:extLst>
              </p:cNvPr>
              <p:cNvSpPr/>
              <p:nvPr/>
            </p:nvSpPr>
            <p:spPr bwMode="auto">
              <a:xfrm>
                <a:off x="8117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FPGA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9" name="矩形 338">
                <a:extLst>
                  <a:ext uri="{FF2B5EF4-FFF2-40B4-BE49-F238E27FC236}">
                    <a16:creationId xmlns:a16="http://schemas.microsoft.com/office/drawing/2014/main" id="{E0202E82-C61E-418B-9535-01BE551EC175}"/>
                  </a:ext>
                </a:extLst>
              </p:cNvPr>
              <p:cNvSpPr/>
              <p:nvPr/>
            </p:nvSpPr>
            <p:spPr bwMode="auto">
              <a:xfrm>
                <a:off x="8117719" y="2689346"/>
                <a:ext cx="304800" cy="2682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Memory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0" name="圆角矩形 30">
                <a:extLst>
                  <a:ext uri="{FF2B5EF4-FFF2-40B4-BE49-F238E27FC236}">
                    <a16:creationId xmlns:a16="http://schemas.microsoft.com/office/drawing/2014/main" id="{5FA38E4F-F7E7-4456-BEAC-90CE70A5CC88}"/>
                  </a:ext>
                </a:extLst>
              </p:cNvPr>
              <p:cNvSpPr/>
              <p:nvPr/>
            </p:nvSpPr>
            <p:spPr bwMode="auto">
              <a:xfrm>
                <a:off x="7317620" y="3054844"/>
                <a:ext cx="685800" cy="156511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00" dirty="0">
                    <a:solidFill>
                      <a:schemeClr val="tx1"/>
                    </a:solidFill>
                  </a:rPr>
                  <a:t>FMC connector</a:t>
                </a:r>
                <a:endParaRPr lang="zh-CN" altLang="en-US" sz="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7" name="组合 286">
              <a:extLst>
                <a:ext uri="{FF2B5EF4-FFF2-40B4-BE49-F238E27FC236}">
                  <a16:creationId xmlns:a16="http://schemas.microsoft.com/office/drawing/2014/main" id="{05F807F2-9C22-42E7-9E4B-798F563F3773}"/>
                </a:ext>
              </a:extLst>
            </p:cNvPr>
            <p:cNvGrpSpPr/>
            <p:nvPr/>
          </p:nvGrpSpPr>
          <p:grpSpPr>
            <a:xfrm>
              <a:off x="3961125" y="5393969"/>
              <a:ext cx="485071" cy="406227"/>
              <a:chOff x="7276344" y="2286001"/>
              <a:chExt cx="1374776" cy="1031766"/>
            </a:xfrm>
          </p:grpSpPr>
          <p:sp>
            <p:nvSpPr>
              <p:cNvPr id="313" name="矩形 312">
                <a:extLst>
                  <a:ext uri="{FF2B5EF4-FFF2-40B4-BE49-F238E27FC236}">
                    <a16:creationId xmlns:a16="http://schemas.microsoft.com/office/drawing/2014/main" id="{D295BA0B-7B1E-4421-BB09-E877AF69FED1}"/>
                  </a:ext>
                </a:extLst>
              </p:cNvPr>
              <p:cNvSpPr/>
              <p:nvPr/>
            </p:nvSpPr>
            <p:spPr bwMode="auto">
              <a:xfrm>
                <a:off x="7355720" y="2286001"/>
                <a:ext cx="1295400" cy="1031766"/>
              </a:xfrm>
              <a:prstGeom prst="rect">
                <a:avLst/>
              </a:prstGeom>
              <a:solidFill>
                <a:srgbClr val="33CC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 dirty="0"/>
              </a:p>
            </p:txBody>
          </p:sp>
          <p:sp>
            <p:nvSpPr>
              <p:cNvPr id="314" name="矩形 313">
                <a:extLst>
                  <a:ext uri="{FF2B5EF4-FFF2-40B4-BE49-F238E27FC236}">
                    <a16:creationId xmlns:a16="http://schemas.microsoft.com/office/drawing/2014/main" id="{BCD4C2F1-A658-408D-9254-136CC81C7DC3}"/>
                  </a:ext>
                </a:extLst>
              </p:cNvPr>
              <p:cNvSpPr/>
              <p:nvPr/>
            </p:nvSpPr>
            <p:spPr bwMode="auto">
              <a:xfrm>
                <a:off x="7736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ADC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椭圆 314">
                <a:extLst>
                  <a:ext uri="{FF2B5EF4-FFF2-40B4-BE49-F238E27FC236}">
                    <a16:creationId xmlns:a16="http://schemas.microsoft.com/office/drawing/2014/main" id="{8905CEF8-CE63-4CCF-BCEE-FDB2247BD182}"/>
                  </a:ext>
                </a:extLst>
              </p:cNvPr>
              <p:cNvSpPr/>
              <p:nvPr/>
            </p:nvSpPr>
            <p:spPr bwMode="auto">
              <a:xfrm>
                <a:off x="7276344" y="240915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16" name="矩形 315">
                <a:extLst>
                  <a:ext uri="{FF2B5EF4-FFF2-40B4-BE49-F238E27FC236}">
                    <a16:creationId xmlns:a16="http://schemas.microsoft.com/office/drawing/2014/main" id="{1513528A-C27B-4044-ABB9-BA9FDBB316C8}"/>
                  </a:ext>
                </a:extLst>
              </p:cNvPr>
              <p:cNvSpPr/>
              <p:nvPr/>
            </p:nvSpPr>
            <p:spPr bwMode="auto">
              <a:xfrm>
                <a:off x="7314444" y="244407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17" name="椭圆 316">
                <a:extLst>
                  <a:ext uri="{FF2B5EF4-FFF2-40B4-BE49-F238E27FC236}">
                    <a16:creationId xmlns:a16="http://schemas.microsoft.com/office/drawing/2014/main" id="{4E50E1E5-EA9A-43A8-94CF-953BFF82B71D}"/>
                  </a:ext>
                </a:extLst>
              </p:cNvPr>
              <p:cNvSpPr/>
              <p:nvPr/>
            </p:nvSpPr>
            <p:spPr bwMode="auto">
              <a:xfrm>
                <a:off x="7281107" y="2542502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18" name="矩形 317">
                <a:extLst>
                  <a:ext uri="{FF2B5EF4-FFF2-40B4-BE49-F238E27FC236}">
                    <a16:creationId xmlns:a16="http://schemas.microsoft.com/office/drawing/2014/main" id="{0FC609F0-FF31-433F-8000-FD976E6D3D87}"/>
                  </a:ext>
                </a:extLst>
              </p:cNvPr>
              <p:cNvSpPr/>
              <p:nvPr/>
            </p:nvSpPr>
            <p:spPr bwMode="auto">
              <a:xfrm>
                <a:off x="7319207" y="2577427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19" name="椭圆 318">
                <a:extLst>
                  <a:ext uri="{FF2B5EF4-FFF2-40B4-BE49-F238E27FC236}">
                    <a16:creationId xmlns:a16="http://schemas.microsoft.com/office/drawing/2014/main" id="{96513E53-4348-4B5A-83B4-D585A173E124}"/>
                  </a:ext>
                </a:extLst>
              </p:cNvPr>
              <p:cNvSpPr/>
              <p:nvPr/>
            </p:nvSpPr>
            <p:spPr bwMode="auto">
              <a:xfrm>
                <a:off x="7276344" y="2683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20" name="矩形 319">
                <a:extLst>
                  <a:ext uri="{FF2B5EF4-FFF2-40B4-BE49-F238E27FC236}">
                    <a16:creationId xmlns:a16="http://schemas.microsoft.com/office/drawing/2014/main" id="{478AFF15-3D5A-47B2-B4E6-AA4F32871AFC}"/>
                  </a:ext>
                </a:extLst>
              </p:cNvPr>
              <p:cNvSpPr/>
              <p:nvPr/>
            </p:nvSpPr>
            <p:spPr bwMode="auto">
              <a:xfrm>
                <a:off x="7314444" y="2718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21" name="椭圆 320">
                <a:extLst>
                  <a:ext uri="{FF2B5EF4-FFF2-40B4-BE49-F238E27FC236}">
                    <a16:creationId xmlns:a16="http://schemas.microsoft.com/office/drawing/2014/main" id="{549F974C-EBC0-46E1-9FFC-D1CE8A471863}"/>
                  </a:ext>
                </a:extLst>
              </p:cNvPr>
              <p:cNvSpPr/>
              <p:nvPr/>
            </p:nvSpPr>
            <p:spPr bwMode="auto">
              <a:xfrm>
                <a:off x="7281107" y="2810789"/>
                <a:ext cx="76200" cy="1333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22" name="矩形 321">
                <a:extLst>
                  <a:ext uri="{FF2B5EF4-FFF2-40B4-BE49-F238E27FC236}">
                    <a16:creationId xmlns:a16="http://schemas.microsoft.com/office/drawing/2014/main" id="{A033D683-CB1B-4536-9925-5C55858A9630}"/>
                  </a:ext>
                </a:extLst>
              </p:cNvPr>
              <p:cNvSpPr/>
              <p:nvPr/>
            </p:nvSpPr>
            <p:spPr bwMode="auto">
              <a:xfrm>
                <a:off x="7319207" y="2845714"/>
                <a:ext cx="196850" cy="76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/>
              </a:p>
            </p:txBody>
          </p:sp>
          <p:sp>
            <p:nvSpPr>
              <p:cNvPr id="323" name="矩形 322">
                <a:extLst>
                  <a:ext uri="{FF2B5EF4-FFF2-40B4-BE49-F238E27FC236}">
                    <a16:creationId xmlns:a16="http://schemas.microsoft.com/office/drawing/2014/main" id="{AEA1EE86-9965-4AA9-8608-A46D915C42C7}"/>
                  </a:ext>
                </a:extLst>
              </p:cNvPr>
              <p:cNvSpPr/>
              <p:nvPr/>
            </p:nvSpPr>
            <p:spPr bwMode="auto">
              <a:xfrm>
                <a:off x="7736719" y="2689346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TDC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矩形 323">
                <a:extLst>
                  <a:ext uri="{FF2B5EF4-FFF2-40B4-BE49-F238E27FC236}">
                    <a16:creationId xmlns:a16="http://schemas.microsoft.com/office/drawing/2014/main" id="{20B85FE0-9CDF-49CD-A88F-64FB64C5DB06}"/>
                  </a:ext>
                </a:extLst>
              </p:cNvPr>
              <p:cNvSpPr/>
              <p:nvPr/>
            </p:nvSpPr>
            <p:spPr bwMode="auto">
              <a:xfrm>
                <a:off x="8117719" y="2344799"/>
                <a:ext cx="304800" cy="2667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FPGA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矩形 324">
                <a:extLst>
                  <a:ext uri="{FF2B5EF4-FFF2-40B4-BE49-F238E27FC236}">
                    <a16:creationId xmlns:a16="http://schemas.microsoft.com/office/drawing/2014/main" id="{43B45C1D-668C-4E75-89EF-79D42C564D84}"/>
                  </a:ext>
                </a:extLst>
              </p:cNvPr>
              <p:cNvSpPr/>
              <p:nvPr/>
            </p:nvSpPr>
            <p:spPr bwMode="auto">
              <a:xfrm>
                <a:off x="8117719" y="2689346"/>
                <a:ext cx="304800" cy="2682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400" dirty="0">
                    <a:solidFill>
                      <a:schemeClr val="tx1"/>
                    </a:solidFill>
                  </a:rPr>
                  <a:t>Memory</a:t>
                </a:r>
                <a:endParaRPr lang="zh-CN" altLang="en-US" sz="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圆角矩形 30">
                <a:extLst>
                  <a:ext uri="{FF2B5EF4-FFF2-40B4-BE49-F238E27FC236}">
                    <a16:creationId xmlns:a16="http://schemas.microsoft.com/office/drawing/2014/main" id="{58318FA0-8C20-4570-8038-460C5A9A5B72}"/>
                  </a:ext>
                </a:extLst>
              </p:cNvPr>
              <p:cNvSpPr/>
              <p:nvPr/>
            </p:nvSpPr>
            <p:spPr bwMode="auto">
              <a:xfrm>
                <a:off x="7317620" y="3054844"/>
                <a:ext cx="685800" cy="156511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zh-CN" sz="200" dirty="0">
                    <a:solidFill>
                      <a:schemeClr val="tx1"/>
                    </a:solidFill>
                  </a:rPr>
                  <a:t>FMC connector</a:t>
                </a:r>
                <a:endParaRPr lang="zh-CN" altLang="en-US" sz="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8" name="组合 287">
              <a:extLst>
                <a:ext uri="{FF2B5EF4-FFF2-40B4-BE49-F238E27FC236}">
                  <a16:creationId xmlns:a16="http://schemas.microsoft.com/office/drawing/2014/main" id="{273CA314-4581-493F-A2BD-744988063BD9}"/>
                </a:ext>
              </a:extLst>
            </p:cNvPr>
            <p:cNvGrpSpPr/>
            <p:nvPr/>
          </p:nvGrpSpPr>
          <p:grpSpPr>
            <a:xfrm>
              <a:off x="3570867" y="3884454"/>
              <a:ext cx="473784" cy="197487"/>
              <a:chOff x="4057284" y="2675403"/>
              <a:chExt cx="519478" cy="267782"/>
            </a:xfrm>
            <a:noFill/>
          </p:grpSpPr>
          <p:sp>
            <p:nvSpPr>
              <p:cNvPr id="294" name="椭圆 293">
                <a:extLst>
                  <a:ext uri="{FF2B5EF4-FFF2-40B4-BE49-F238E27FC236}">
                    <a16:creationId xmlns:a16="http://schemas.microsoft.com/office/drawing/2014/main" id="{CD57F012-F978-40B8-8B97-B3A4E0417110}"/>
                  </a:ext>
                </a:extLst>
              </p:cNvPr>
              <p:cNvSpPr/>
              <p:nvPr/>
            </p:nvSpPr>
            <p:spPr>
              <a:xfrm>
                <a:off x="4057284" y="26754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95" name="椭圆 294">
                <a:extLst>
                  <a:ext uri="{FF2B5EF4-FFF2-40B4-BE49-F238E27FC236}">
                    <a16:creationId xmlns:a16="http://schemas.microsoft.com/office/drawing/2014/main" id="{4E4608D3-6C43-49DB-8469-93E5BBA0F66E}"/>
                  </a:ext>
                </a:extLst>
              </p:cNvPr>
              <p:cNvSpPr/>
              <p:nvPr/>
            </p:nvSpPr>
            <p:spPr>
              <a:xfrm>
                <a:off x="4057284" y="27024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96" name="椭圆 295">
                <a:extLst>
                  <a:ext uri="{FF2B5EF4-FFF2-40B4-BE49-F238E27FC236}">
                    <a16:creationId xmlns:a16="http://schemas.microsoft.com/office/drawing/2014/main" id="{011CC441-CB20-4010-9A64-FC4DDDA4EB25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97" name="椭圆 296">
                <a:extLst>
                  <a:ext uri="{FF2B5EF4-FFF2-40B4-BE49-F238E27FC236}">
                    <a16:creationId xmlns:a16="http://schemas.microsoft.com/office/drawing/2014/main" id="{8C88C451-82E9-40AC-B6E5-5D6FB3F9BF25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98" name="椭圆 297">
                <a:extLst>
                  <a:ext uri="{FF2B5EF4-FFF2-40B4-BE49-F238E27FC236}">
                    <a16:creationId xmlns:a16="http://schemas.microsoft.com/office/drawing/2014/main" id="{C93CEBA8-489F-41AB-BBDA-0358F1701D32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椭圆 298">
                <a:extLst>
                  <a:ext uri="{FF2B5EF4-FFF2-40B4-BE49-F238E27FC236}">
                    <a16:creationId xmlns:a16="http://schemas.microsoft.com/office/drawing/2014/main" id="{A8265E82-8041-47FD-9E7C-E10E37CFD3B4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00" name="椭圆 299">
                <a:extLst>
                  <a:ext uri="{FF2B5EF4-FFF2-40B4-BE49-F238E27FC236}">
                    <a16:creationId xmlns:a16="http://schemas.microsoft.com/office/drawing/2014/main" id="{D3E529D3-63E5-48F8-B10C-1D0DBF87D6BF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椭圆 300">
                <a:extLst>
                  <a:ext uri="{FF2B5EF4-FFF2-40B4-BE49-F238E27FC236}">
                    <a16:creationId xmlns:a16="http://schemas.microsoft.com/office/drawing/2014/main" id="{3FF0B90C-0AF3-40AC-99CD-1B540DF43C78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02" name="椭圆 301">
                <a:extLst>
                  <a:ext uri="{FF2B5EF4-FFF2-40B4-BE49-F238E27FC236}">
                    <a16:creationId xmlns:a16="http://schemas.microsoft.com/office/drawing/2014/main" id="{F33AEB41-E960-40F7-BAE3-177DBB502036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03" name="椭圆 302">
                <a:extLst>
                  <a:ext uri="{FF2B5EF4-FFF2-40B4-BE49-F238E27FC236}">
                    <a16:creationId xmlns:a16="http://schemas.microsoft.com/office/drawing/2014/main" id="{420806BD-20F8-4D3F-A977-F9EB80692441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04" name="椭圆 303">
                <a:extLst>
                  <a:ext uri="{FF2B5EF4-FFF2-40B4-BE49-F238E27FC236}">
                    <a16:creationId xmlns:a16="http://schemas.microsoft.com/office/drawing/2014/main" id="{EA937914-F647-4270-9D8D-806CF17583CB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05" name="椭圆 304">
                <a:extLst>
                  <a:ext uri="{FF2B5EF4-FFF2-40B4-BE49-F238E27FC236}">
                    <a16:creationId xmlns:a16="http://schemas.microsoft.com/office/drawing/2014/main" id="{7333CC85-BD79-4136-8600-281F3541E7D0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06" name="椭圆 305">
                <a:extLst>
                  <a:ext uri="{FF2B5EF4-FFF2-40B4-BE49-F238E27FC236}">
                    <a16:creationId xmlns:a16="http://schemas.microsoft.com/office/drawing/2014/main" id="{68426109-5C92-44D5-9693-67E17803DC3B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椭圆 306">
                <a:extLst>
                  <a:ext uri="{FF2B5EF4-FFF2-40B4-BE49-F238E27FC236}">
                    <a16:creationId xmlns:a16="http://schemas.microsoft.com/office/drawing/2014/main" id="{F0804E0F-7F53-403B-85F1-8477BBA68608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08" name="椭圆 307">
                <a:extLst>
                  <a:ext uri="{FF2B5EF4-FFF2-40B4-BE49-F238E27FC236}">
                    <a16:creationId xmlns:a16="http://schemas.microsoft.com/office/drawing/2014/main" id="{69614868-C151-438D-9B19-EDBE2068DC92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09" name="椭圆 308">
                <a:extLst>
                  <a:ext uri="{FF2B5EF4-FFF2-40B4-BE49-F238E27FC236}">
                    <a16:creationId xmlns:a16="http://schemas.microsoft.com/office/drawing/2014/main" id="{7A5C7DB1-C22A-462F-A20F-96048B8A2C34}"/>
                  </a:ext>
                </a:extLst>
              </p:cNvPr>
              <p:cNvSpPr/>
              <p:nvPr/>
            </p:nvSpPr>
            <p:spPr>
              <a:xfrm>
                <a:off x="4057284" y="28646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10" name="椭圆 309">
                <a:extLst>
                  <a:ext uri="{FF2B5EF4-FFF2-40B4-BE49-F238E27FC236}">
                    <a16:creationId xmlns:a16="http://schemas.microsoft.com/office/drawing/2014/main" id="{274BB7EE-85C0-412A-9676-D929F691E7F8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11" name="椭圆 310">
                <a:extLst>
                  <a:ext uri="{FF2B5EF4-FFF2-40B4-BE49-F238E27FC236}">
                    <a16:creationId xmlns:a16="http://schemas.microsoft.com/office/drawing/2014/main" id="{7B2373F3-DEA5-41E1-8FE9-AAE88CFA08C1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12" name="椭圆 311">
                <a:extLst>
                  <a:ext uri="{FF2B5EF4-FFF2-40B4-BE49-F238E27FC236}">
                    <a16:creationId xmlns:a16="http://schemas.microsoft.com/office/drawing/2014/main" id="{42EAFE0C-F980-401F-91F5-C77D34BA3CEC}"/>
                  </a:ext>
                </a:extLst>
              </p:cNvPr>
              <p:cNvSpPr/>
              <p:nvPr/>
            </p:nvSpPr>
            <p:spPr>
              <a:xfrm>
                <a:off x="4057284" y="288910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9" name="任意多边形 214">
              <a:extLst>
                <a:ext uri="{FF2B5EF4-FFF2-40B4-BE49-F238E27FC236}">
                  <a16:creationId xmlns:a16="http://schemas.microsoft.com/office/drawing/2014/main" id="{6715EBF3-7FD5-4135-8443-E9DDB94B0807}"/>
                </a:ext>
              </a:extLst>
            </p:cNvPr>
            <p:cNvSpPr/>
            <p:nvPr/>
          </p:nvSpPr>
          <p:spPr>
            <a:xfrm rot="15141721" flipH="1" flipV="1">
              <a:off x="3854666" y="3539980"/>
              <a:ext cx="373720" cy="278116"/>
            </a:xfrm>
            <a:custGeom>
              <a:avLst/>
              <a:gdLst>
                <a:gd name="connsiteX0" fmla="*/ 0 w 361950"/>
                <a:gd name="connsiteY0" fmla="*/ 10703 h 150403"/>
                <a:gd name="connsiteX1" fmla="*/ 139700 w 361950"/>
                <a:gd name="connsiteY1" fmla="*/ 4353 h 150403"/>
                <a:gd name="connsiteX2" fmla="*/ 165100 w 361950"/>
                <a:gd name="connsiteY2" fmla="*/ 67853 h 150403"/>
                <a:gd name="connsiteX3" fmla="*/ 361950 w 361950"/>
                <a:gd name="connsiteY3" fmla="*/ 150403 h 15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50403">
                  <a:moveTo>
                    <a:pt x="0" y="10703"/>
                  </a:moveTo>
                  <a:cubicBezTo>
                    <a:pt x="56091" y="2765"/>
                    <a:pt x="112183" y="-5172"/>
                    <a:pt x="139700" y="4353"/>
                  </a:cubicBezTo>
                  <a:cubicBezTo>
                    <a:pt x="167217" y="13878"/>
                    <a:pt x="128058" y="43511"/>
                    <a:pt x="165100" y="67853"/>
                  </a:cubicBezTo>
                  <a:cubicBezTo>
                    <a:pt x="202142" y="92195"/>
                    <a:pt x="282046" y="121299"/>
                    <a:pt x="361950" y="150403"/>
                  </a:cubicBez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90" name="任意多边形 212">
              <a:extLst>
                <a:ext uri="{FF2B5EF4-FFF2-40B4-BE49-F238E27FC236}">
                  <a16:creationId xmlns:a16="http://schemas.microsoft.com/office/drawing/2014/main" id="{D7C9A44C-3068-4787-A2BB-D5EFB93FA68C}"/>
                </a:ext>
              </a:extLst>
            </p:cNvPr>
            <p:cNvSpPr/>
            <p:nvPr/>
          </p:nvSpPr>
          <p:spPr>
            <a:xfrm rot="12993366">
              <a:off x="3842101" y="4045881"/>
              <a:ext cx="235450" cy="373188"/>
            </a:xfrm>
            <a:custGeom>
              <a:avLst/>
              <a:gdLst>
                <a:gd name="connsiteX0" fmla="*/ 0 w 361950"/>
                <a:gd name="connsiteY0" fmla="*/ 10703 h 150403"/>
                <a:gd name="connsiteX1" fmla="*/ 139700 w 361950"/>
                <a:gd name="connsiteY1" fmla="*/ 4353 h 150403"/>
                <a:gd name="connsiteX2" fmla="*/ 165100 w 361950"/>
                <a:gd name="connsiteY2" fmla="*/ 67853 h 150403"/>
                <a:gd name="connsiteX3" fmla="*/ 361950 w 361950"/>
                <a:gd name="connsiteY3" fmla="*/ 150403 h 15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50403">
                  <a:moveTo>
                    <a:pt x="0" y="10703"/>
                  </a:moveTo>
                  <a:cubicBezTo>
                    <a:pt x="56091" y="2765"/>
                    <a:pt x="112183" y="-5172"/>
                    <a:pt x="139700" y="4353"/>
                  </a:cubicBezTo>
                  <a:cubicBezTo>
                    <a:pt x="167217" y="13878"/>
                    <a:pt x="128058" y="43511"/>
                    <a:pt x="165100" y="67853"/>
                  </a:cubicBezTo>
                  <a:cubicBezTo>
                    <a:pt x="202142" y="92195"/>
                    <a:pt x="282046" y="121299"/>
                    <a:pt x="361950" y="150403"/>
                  </a:cubicBez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91" name="任意多边形 212">
              <a:extLst>
                <a:ext uri="{FF2B5EF4-FFF2-40B4-BE49-F238E27FC236}">
                  <a16:creationId xmlns:a16="http://schemas.microsoft.com/office/drawing/2014/main" id="{63D91CEA-6396-42DC-84C1-B73AA16C05D3}"/>
                </a:ext>
              </a:extLst>
            </p:cNvPr>
            <p:cNvSpPr/>
            <p:nvPr/>
          </p:nvSpPr>
          <p:spPr>
            <a:xfrm rot="12993366">
              <a:off x="2546733" y="4586095"/>
              <a:ext cx="454567" cy="848541"/>
            </a:xfrm>
            <a:custGeom>
              <a:avLst/>
              <a:gdLst>
                <a:gd name="connsiteX0" fmla="*/ 0 w 361950"/>
                <a:gd name="connsiteY0" fmla="*/ 10703 h 150403"/>
                <a:gd name="connsiteX1" fmla="*/ 139700 w 361950"/>
                <a:gd name="connsiteY1" fmla="*/ 4353 h 150403"/>
                <a:gd name="connsiteX2" fmla="*/ 165100 w 361950"/>
                <a:gd name="connsiteY2" fmla="*/ 67853 h 150403"/>
                <a:gd name="connsiteX3" fmla="*/ 361950 w 361950"/>
                <a:gd name="connsiteY3" fmla="*/ 150403 h 15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50403">
                  <a:moveTo>
                    <a:pt x="0" y="10703"/>
                  </a:moveTo>
                  <a:cubicBezTo>
                    <a:pt x="56091" y="2765"/>
                    <a:pt x="112183" y="-5172"/>
                    <a:pt x="139700" y="4353"/>
                  </a:cubicBezTo>
                  <a:cubicBezTo>
                    <a:pt x="167217" y="13878"/>
                    <a:pt x="128058" y="43511"/>
                    <a:pt x="165100" y="67853"/>
                  </a:cubicBezTo>
                  <a:cubicBezTo>
                    <a:pt x="202142" y="92195"/>
                    <a:pt x="282046" y="121299"/>
                    <a:pt x="361950" y="150403"/>
                  </a:cubicBez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92" name="任意多边形 212">
              <a:extLst>
                <a:ext uri="{FF2B5EF4-FFF2-40B4-BE49-F238E27FC236}">
                  <a16:creationId xmlns:a16="http://schemas.microsoft.com/office/drawing/2014/main" id="{09F541B5-68BD-4CD3-B2A7-2EC8FA5C2AA2}"/>
                </a:ext>
              </a:extLst>
            </p:cNvPr>
            <p:cNvSpPr/>
            <p:nvPr/>
          </p:nvSpPr>
          <p:spPr>
            <a:xfrm rot="12993366">
              <a:off x="3235502" y="4652347"/>
              <a:ext cx="390813" cy="830640"/>
            </a:xfrm>
            <a:custGeom>
              <a:avLst/>
              <a:gdLst>
                <a:gd name="connsiteX0" fmla="*/ 0 w 361950"/>
                <a:gd name="connsiteY0" fmla="*/ 10703 h 150403"/>
                <a:gd name="connsiteX1" fmla="*/ 139700 w 361950"/>
                <a:gd name="connsiteY1" fmla="*/ 4353 h 150403"/>
                <a:gd name="connsiteX2" fmla="*/ 165100 w 361950"/>
                <a:gd name="connsiteY2" fmla="*/ 67853 h 150403"/>
                <a:gd name="connsiteX3" fmla="*/ 361950 w 361950"/>
                <a:gd name="connsiteY3" fmla="*/ 150403 h 15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50403">
                  <a:moveTo>
                    <a:pt x="0" y="10703"/>
                  </a:moveTo>
                  <a:cubicBezTo>
                    <a:pt x="56091" y="2765"/>
                    <a:pt x="112183" y="-5172"/>
                    <a:pt x="139700" y="4353"/>
                  </a:cubicBezTo>
                  <a:cubicBezTo>
                    <a:pt x="167217" y="13878"/>
                    <a:pt x="128058" y="43511"/>
                    <a:pt x="165100" y="67853"/>
                  </a:cubicBezTo>
                  <a:cubicBezTo>
                    <a:pt x="202142" y="92195"/>
                    <a:pt x="282046" y="121299"/>
                    <a:pt x="361950" y="150403"/>
                  </a:cubicBez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93" name="任意多边形 212">
              <a:extLst>
                <a:ext uri="{FF2B5EF4-FFF2-40B4-BE49-F238E27FC236}">
                  <a16:creationId xmlns:a16="http://schemas.microsoft.com/office/drawing/2014/main" id="{E694E3B2-9F85-457A-B882-73F8BB74DA02}"/>
                </a:ext>
              </a:extLst>
            </p:cNvPr>
            <p:cNvSpPr/>
            <p:nvPr/>
          </p:nvSpPr>
          <p:spPr>
            <a:xfrm rot="12993366">
              <a:off x="3975371" y="4538644"/>
              <a:ext cx="351862" cy="924494"/>
            </a:xfrm>
            <a:custGeom>
              <a:avLst/>
              <a:gdLst>
                <a:gd name="connsiteX0" fmla="*/ 0 w 361950"/>
                <a:gd name="connsiteY0" fmla="*/ 10703 h 150403"/>
                <a:gd name="connsiteX1" fmla="*/ 139700 w 361950"/>
                <a:gd name="connsiteY1" fmla="*/ 4353 h 150403"/>
                <a:gd name="connsiteX2" fmla="*/ 165100 w 361950"/>
                <a:gd name="connsiteY2" fmla="*/ 67853 h 150403"/>
                <a:gd name="connsiteX3" fmla="*/ 361950 w 361950"/>
                <a:gd name="connsiteY3" fmla="*/ 150403 h 15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150403">
                  <a:moveTo>
                    <a:pt x="0" y="10703"/>
                  </a:moveTo>
                  <a:cubicBezTo>
                    <a:pt x="56091" y="2765"/>
                    <a:pt x="112183" y="-5172"/>
                    <a:pt x="139700" y="4353"/>
                  </a:cubicBezTo>
                  <a:cubicBezTo>
                    <a:pt x="167217" y="13878"/>
                    <a:pt x="128058" y="43511"/>
                    <a:pt x="165100" y="67853"/>
                  </a:cubicBezTo>
                  <a:cubicBezTo>
                    <a:pt x="202142" y="92195"/>
                    <a:pt x="282046" y="121299"/>
                    <a:pt x="361950" y="150403"/>
                  </a:cubicBez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组合 119">
            <a:extLst>
              <a:ext uri="{FF2B5EF4-FFF2-40B4-BE49-F238E27FC236}">
                <a16:creationId xmlns:a16="http://schemas.microsoft.com/office/drawing/2014/main" id="{D31FE3B6-94D9-41E1-B147-952D2C09A11F}"/>
              </a:ext>
            </a:extLst>
          </p:cNvPr>
          <p:cNvGrpSpPr>
            <a:grpSpLocks/>
          </p:cNvGrpSpPr>
          <p:nvPr/>
        </p:nvGrpSpPr>
        <p:grpSpPr bwMode="auto">
          <a:xfrm>
            <a:off x="6726056" y="3436861"/>
            <a:ext cx="1562100" cy="303212"/>
            <a:chOff x="2971800" y="1905000"/>
            <a:chExt cx="2362200" cy="4572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58" name="圆角矩形 198">
              <a:extLst>
                <a:ext uri="{FF2B5EF4-FFF2-40B4-BE49-F238E27FC236}">
                  <a16:creationId xmlns:a16="http://schemas.microsoft.com/office/drawing/2014/main" id="{2F221614-44A6-479C-8588-6282762FB465}"/>
                </a:ext>
              </a:extLst>
            </p:cNvPr>
            <p:cNvSpPr/>
            <p:nvPr/>
          </p:nvSpPr>
          <p:spPr>
            <a:xfrm>
              <a:off x="2971800" y="1905000"/>
              <a:ext cx="2362200" cy="4572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59" name="矩形 258">
              <a:extLst>
                <a:ext uri="{FF2B5EF4-FFF2-40B4-BE49-F238E27FC236}">
                  <a16:creationId xmlns:a16="http://schemas.microsoft.com/office/drawing/2014/main" id="{153325F9-172A-4390-9C4B-2D2823293D18}"/>
                </a:ext>
              </a:extLst>
            </p:cNvPr>
            <p:cNvSpPr/>
            <p:nvPr/>
          </p:nvSpPr>
          <p:spPr>
            <a:xfrm>
              <a:off x="31242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E61BF8AE-36FD-4AFA-B767-5BB81FE2DF92}"/>
                </a:ext>
              </a:extLst>
            </p:cNvPr>
            <p:cNvSpPr/>
            <p:nvPr/>
          </p:nvSpPr>
          <p:spPr>
            <a:xfrm>
              <a:off x="33909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61" name="矩形 260">
              <a:extLst>
                <a:ext uri="{FF2B5EF4-FFF2-40B4-BE49-F238E27FC236}">
                  <a16:creationId xmlns:a16="http://schemas.microsoft.com/office/drawing/2014/main" id="{8B58E474-9963-47DE-A6A0-3E1F2A8C1567}"/>
                </a:ext>
              </a:extLst>
            </p:cNvPr>
            <p:cNvSpPr/>
            <p:nvPr/>
          </p:nvSpPr>
          <p:spPr>
            <a:xfrm>
              <a:off x="31242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62" name="矩形 261">
              <a:extLst>
                <a:ext uri="{FF2B5EF4-FFF2-40B4-BE49-F238E27FC236}">
                  <a16:creationId xmlns:a16="http://schemas.microsoft.com/office/drawing/2014/main" id="{1E23B419-5AEE-41AC-9CD0-D32BF38A8896}"/>
                </a:ext>
              </a:extLst>
            </p:cNvPr>
            <p:cNvSpPr/>
            <p:nvPr/>
          </p:nvSpPr>
          <p:spPr>
            <a:xfrm>
              <a:off x="33909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63" name="矩形 262">
              <a:extLst>
                <a:ext uri="{FF2B5EF4-FFF2-40B4-BE49-F238E27FC236}">
                  <a16:creationId xmlns:a16="http://schemas.microsoft.com/office/drawing/2014/main" id="{13F6DE6D-CBAD-48FB-BC50-D23A443B9E59}"/>
                </a:ext>
              </a:extLst>
            </p:cNvPr>
            <p:cNvSpPr/>
            <p:nvPr/>
          </p:nvSpPr>
          <p:spPr>
            <a:xfrm>
              <a:off x="36576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EAA4DE06-E3EF-45CC-9CEA-5439074DBD21}"/>
                </a:ext>
              </a:extLst>
            </p:cNvPr>
            <p:cNvSpPr/>
            <p:nvPr/>
          </p:nvSpPr>
          <p:spPr>
            <a:xfrm>
              <a:off x="39195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65" name="矩形 264">
              <a:extLst>
                <a:ext uri="{FF2B5EF4-FFF2-40B4-BE49-F238E27FC236}">
                  <a16:creationId xmlns:a16="http://schemas.microsoft.com/office/drawing/2014/main" id="{D0DFFEC4-D4A0-407E-B12C-99E60B26C94A}"/>
                </a:ext>
              </a:extLst>
            </p:cNvPr>
            <p:cNvSpPr/>
            <p:nvPr/>
          </p:nvSpPr>
          <p:spPr>
            <a:xfrm>
              <a:off x="41862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66" name="矩形 265">
              <a:extLst>
                <a:ext uri="{FF2B5EF4-FFF2-40B4-BE49-F238E27FC236}">
                  <a16:creationId xmlns:a16="http://schemas.microsoft.com/office/drawing/2014/main" id="{F069206D-2CEF-4E99-8E80-DCD553C6E891}"/>
                </a:ext>
              </a:extLst>
            </p:cNvPr>
            <p:cNvSpPr/>
            <p:nvPr/>
          </p:nvSpPr>
          <p:spPr>
            <a:xfrm>
              <a:off x="44529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58ED92F7-65DA-41DF-B06E-01D0372C779A}"/>
                </a:ext>
              </a:extLst>
            </p:cNvPr>
            <p:cNvSpPr/>
            <p:nvPr/>
          </p:nvSpPr>
          <p:spPr>
            <a:xfrm>
              <a:off x="47196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68" name="矩形 267">
              <a:extLst>
                <a:ext uri="{FF2B5EF4-FFF2-40B4-BE49-F238E27FC236}">
                  <a16:creationId xmlns:a16="http://schemas.microsoft.com/office/drawing/2014/main" id="{5B5B5906-9219-4A6F-B239-E76909C4A925}"/>
                </a:ext>
              </a:extLst>
            </p:cNvPr>
            <p:cNvSpPr/>
            <p:nvPr/>
          </p:nvSpPr>
          <p:spPr>
            <a:xfrm>
              <a:off x="49863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69" name="TextBox 209">
              <a:extLst>
                <a:ext uri="{FF2B5EF4-FFF2-40B4-BE49-F238E27FC236}">
                  <a16:creationId xmlns:a16="http://schemas.microsoft.com/office/drawing/2014/main" id="{160B479A-8E74-45C6-8AF0-AB96C4C968EB}"/>
                </a:ext>
              </a:extLst>
            </p:cNvPr>
            <p:cNvSpPr txBox="1"/>
            <p:nvPr/>
          </p:nvSpPr>
          <p:spPr>
            <a:xfrm>
              <a:off x="4726894" y="1933630"/>
              <a:ext cx="499356" cy="255245"/>
            </a:xfrm>
            <a:prstGeom prst="rect">
              <a:avLst/>
            </a:prstGeom>
            <a:grp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100" b="1" dirty="0">
                  <a:latin typeface="+mn-lt"/>
                  <a:ea typeface="华文楷体" panose="02010600040101010101" pitchFamily="2" charset="-122"/>
                </a:rPr>
                <a:t>WRS</a:t>
              </a:r>
              <a:endParaRPr lang="zh-CN" altLang="en-US" sz="1100" b="1" dirty="0">
                <a:latin typeface="+mn-lt"/>
                <a:ea typeface="华文楷体" panose="02010600040101010101" pitchFamily="2" charset="-122"/>
              </a:endParaRPr>
            </a:p>
          </p:txBody>
        </p:sp>
      </p:grpSp>
      <p:sp>
        <p:nvSpPr>
          <p:cNvPr id="54" name="圆角矩形 185">
            <a:extLst>
              <a:ext uri="{FF2B5EF4-FFF2-40B4-BE49-F238E27FC236}">
                <a16:creationId xmlns:a16="http://schemas.microsoft.com/office/drawing/2014/main" id="{00527925-356F-45D6-9AFE-82C64FF22B05}"/>
              </a:ext>
            </a:extLst>
          </p:cNvPr>
          <p:cNvSpPr/>
          <p:nvPr/>
        </p:nvSpPr>
        <p:spPr bwMode="auto">
          <a:xfrm>
            <a:off x="6595713" y="3329367"/>
            <a:ext cx="1562100" cy="303212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/>
              </a:solidFill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0A7086E-E538-4366-AFC4-8E21BE83BCC8}"/>
              </a:ext>
            </a:extLst>
          </p:cNvPr>
          <p:cNvGrpSpPr/>
          <p:nvPr/>
        </p:nvGrpSpPr>
        <p:grpSpPr>
          <a:xfrm>
            <a:off x="6584301" y="5497791"/>
            <a:ext cx="485071" cy="406227"/>
            <a:chOff x="7276344" y="2286001"/>
            <a:chExt cx="1374776" cy="1031766"/>
          </a:xfrm>
        </p:grpSpPr>
        <p:sp>
          <p:nvSpPr>
            <p:cNvPr id="244" name="矩形 243">
              <a:extLst>
                <a:ext uri="{FF2B5EF4-FFF2-40B4-BE49-F238E27FC236}">
                  <a16:creationId xmlns:a16="http://schemas.microsoft.com/office/drawing/2014/main" id="{506F8C83-8BEA-4631-AEC1-57B0AED46652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245" name="矩形 244">
              <a:extLst>
                <a:ext uri="{FF2B5EF4-FFF2-40B4-BE49-F238E27FC236}">
                  <a16:creationId xmlns:a16="http://schemas.microsoft.com/office/drawing/2014/main" id="{69456924-75C2-4E97-A6E7-3F8DD67E7CA1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246" name="椭圆 245">
              <a:extLst>
                <a:ext uri="{FF2B5EF4-FFF2-40B4-BE49-F238E27FC236}">
                  <a16:creationId xmlns:a16="http://schemas.microsoft.com/office/drawing/2014/main" id="{D277862E-EB0E-4E43-8DF9-11A15677FABF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47" name="矩形 246">
              <a:extLst>
                <a:ext uri="{FF2B5EF4-FFF2-40B4-BE49-F238E27FC236}">
                  <a16:creationId xmlns:a16="http://schemas.microsoft.com/office/drawing/2014/main" id="{FE0E8125-C8C6-4B74-8F90-A71E650C7FF3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48" name="椭圆 247">
              <a:extLst>
                <a:ext uri="{FF2B5EF4-FFF2-40B4-BE49-F238E27FC236}">
                  <a16:creationId xmlns:a16="http://schemas.microsoft.com/office/drawing/2014/main" id="{1C8C700B-DD12-4817-BAD5-66C232D3BE46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49" name="矩形 248">
              <a:extLst>
                <a:ext uri="{FF2B5EF4-FFF2-40B4-BE49-F238E27FC236}">
                  <a16:creationId xmlns:a16="http://schemas.microsoft.com/office/drawing/2014/main" id="{AB098F20-BF6F-4415-9EBD-BEAEBBDC9A20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50" name="椭圆 249">
              <a:extLst>
                <a:ext uri="{FF2B5EF4-FFF2-40B4-BE49-F238E27FC236}">
                  <a16:creationId xmlns:a16="http://schemas.microsoft.com/office/drawing/2014/main" id="{AD33CD7C-0AB3-40D7-92CA-1192A1C5DA3C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51" name="矩形 250">
              <a:extLst>
                <a:ext uri="{FF2B5EF4-FFF2-40B4-BE49-F238E27FC236}">
                  <a16:creationId xmlns:a16="http://schemas.microsoft.com/office/drawing/2014/main" id="{9FA53A5A-0F9D-4C2F-A26E-7755FA8D6D31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52" name="椭圆 251">
              <a:extLst>
                <a:ext uri="{FF2B5EF4-FFF2-40B4-BE49-F238E27FC236}">
                  <a16:creationId xmlns:a16="http://schemas.microsoft.com/office/drawing/2014/main" id="{2B122A99-0719-494A-AB15-07A859923820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53" name="矩形 252">
              <a:extLst>
                <a:ext uri="{FF2B5EF4-FFF2-40B4-BE49-F238E27FC236}">
                  <a16:creationId xmlns:a16="http://schemas.microsoft.com/office/drawing/2014/main" id="{87176328-1AFC-441E-974F-DD82586D9E67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54" name="矩形 253">
              <a:extLst>
                <a:ext uri="{FF2B5EF4-FFF2-40B4-BE49-F238E27FC236}">
                  <a16:creationId xmlns:a16="http://schemas.microsoft.com/office/drawing/2014/main" id="{00B29FB2-0D84-4905-8408-E6D2394AE942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255" name="矩形 254">
              <a:extLst>
                <a:ext uri="{FF2B5EF4-FFF2-40B4-BE49-F238E27FC236}">
                  <a16:creationId xmlns:a16="http://schemas.microsoft.com/office/drawing/2014/main" id="{AB2B703D-56F9-43F8-865D-F5EC07F158A5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256" name="矩形 255">
              <a:extLst>
                <a:ext uri="{FF2B5EF4-FFF2-40B4-BE49-F238E27FC236}">
                  <a16:creationId xmlns:a16="http://schemas.microsoft.com/office/drawing/2014/main" id="{2FDD6AEC-D8C6-4D68-8249-2CD5490B9B88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257" name="圆角矩形 30">
              <a:extLst>
                <a:ext uri="{FF2B5EF4-FFF2-40B4-BE49-F238E27FC236}">
                  <a16:creationId xmlns:a16="http://schemas.microsoft.com/office/drawing/2014/main" id="{4A6D5075-F43D-4BCA-84DA-493B7DD3F2E4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组合 119">
            <a:extLst>
              <a:ext uri="{FF2B5EF4-FFF2-40B4-BE49-F238E27FC236}">
                <a16:creationId xmlns:a16="http://schemas.microsoft.com/office/drawing/2014/main" id="{C0CCC123-6B19-4DFA-A654-6CEA61660B02}"/>
              </a:ext>
            </a:extLst>
          </p:cNvPr>
          <p:cNvGrpSpPr>
            <a:grpSpLocks/>
          </p:cNvGrpSpPr>
          <p:nvPr/>
        </p:nvGrpSpPr>
        <p:grpSpPr bwMode="auto">
          <a:xfrm>
            <a:off x="6487486" y="3205107"/>
            <a:ext cx="1562100" cy="303212"/>
            <a:chOff x="2971800" y="1905000"/>
            <a:chExt cx="2362200" cy="4572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2" name="圆角矩形 198">
              <a:extLst>
                <a:ext uri="{FF2B5EF4-FFF2-40B4-BE49-F238E27FC236}">
                  <a16:creationId xmlns:a16="http://schemas.microsoft.com/office/drawing/2014/main" id="{F00762D9-3FEB-4EBB-A9DC-68523AB55D67}"/>
                </a:ext>
              </a:extLst>
            </p:cNvPr>
            <p:cNvSpPr/>
            <p:nvPr/>
          </p:nvSpPr>
          <p:spPr>
            <a:xfrm>
              <a:off x="2971800" y="1905000"/>
              <a:ext cx="2362200" cy="4572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33" name="矩形 232">
              <a:extLst>
                <a:ext uri="{FF2B5EF4-FFF2-40B4-BE49-F238E27FC236}">
                  <a16:creationId xmlns:a16="http://schemas.microsoft.com/office/drawing/2014/main" id="{F23AC5AF-1A32-49AE-BE5F-AA1F231E451B}"/>
                </a:ext>
              </a:extLst>
            </p:cNvPr>
            <p:cNvSpPr/>
            <p:nvPr/>
          </p:nvSpPr>
          <p:spPr>
            <a:xfrm>
              <a:off x="31242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B7985931-660C-4C63-9B4C-7E26EF9D2E03}"/>
                </a:ext>
              </a:extLst>
            </p:cNvPr>
            <p:cNvSpPr/>
            <p:nvPr/>
          </p:nvSpPr>
          <p:spPr>
            <a:xfrm>
              <a:off x="3390900" y="2020888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35" name="矩形 234">
              <a:extLst>
                <a:ext uri="{FF2B5EF4-FFF2-40B4-BE49-F238E27FC236}">
                  <a16:creationId xmlns:a16="http://schemas.microsoft.com/office/drawing/2014/main" id="{3EF961E6-A3E7-4C76-856D-DA153CF45B89}"/>
                </a:ext>
              </a:extLst>
            </p:cNvPr>
            <p:cNvSpPr/>
            <p:nvPr/>
          </p:nvSpPr>
          <p:spPr>
            <a:xfrm>
              <a:off x="31242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36" name="矩形 235">
              <a:extLst>
                <a:ext uri="{FF2B5EF4-FFF2-40B4-BE49-F238E27FC236}">
                  <a16:creationId xmlns:a16="http://schemas.microsoft.com/office/drawing/2014/main" id="{EE0AA11B-BAA9-442F-9625-DE12C8D5E403}"/>
                </a:ext>
              </a:extLst>
            </p:cNvPr>
            <p:cNvSpPr/>
            <p:nvPr/>
          </p:nvSpPr>
          <p:spPr>
            <a:xfrm>
              <a:off x="33909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4EF98350-142B-4280-AF05-51B37ECFC8B9}"/>
                </a:ext>
              </a:extLst>
            </p:cNvPr>
            <p:cNvSpPr/>
            <p:nvPr/>
          </p:nvSpPr>
          <p:spPr>
            <a:xfrm>
              <a:off x="3657600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38" name="矩形 237">
              <a:extLst>
                <a:ext uri="{FF2B5EF4-FFF2-40B4-BE49-F238E27FC236}">
                  <a16:creationId xmlns:a16="http://schemas.microsoft.com/office/drawing/2014/main" id="{0F76196B-E78A-4B3D-88DE-B21E11315E28}"/>
                </a:ext>
              </a:extLst>
            </p:cNvPr>
            <p:cNvSpPr/>
            <p:nvPr/>
          </p:nvSpPr>
          <p:spPr>
            <a:xfrm>
              <a:off x="39195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C24F2BE2-2ECF-4FBA-AD9D-B0057AF90BC8}"/>
                </a:ext>
              </a:extLst>
            </p:cNvPr>
            <p:cNvSpPr/>
            <p:nvPr/>
          </p:nvSpPr>
          <p:spPr>
            <a:xfrm>
              <a:off x="41862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C869110B-09FA-40F3-82A0-FF16FD505652}"/>
                </a:ext>
              </a:extLst>
            </p:cNvPr>
            <p:cNvSpPr/>
            <p:nvPr/>
          </p:nvSpPr>
          <p:spPr>
            <a:xfrm>
              <a:off x="44529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41" name="矩形 240">
              <a:extLst>
                <a:ext uri="{FF2B5EF4-FFF2-40B4-BE49-F238E27FC236}">
                  <a16:creationId xmlns:a16="http://schemas.microsoft.com/office/drawing/2014/main" id="{453322FB-668A-41BA-A365-B75E8D60BE63}"/>
                </a:ext>
              </a:extLst>
            </p:cNvPr>
            <p:cNvSpPr/>
            <p:nvPr/>
          </p:nvSpPr>
          <p:spPr>
            <a:xfrm>
              <a:off x="47196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42" name="矩形 241">
              <a:extLst>
                <a:ext uri="{FF2B5EF4-FFF2-40B4-BE49-F238E27FC236}">
                  <a16:creationId xmlns:a16="http://schemas.microsoft.com/office/drawing/2014/main" id="{2C4FAA24-AAD5-4D15-8554-802CD74E67A2}"/>
                </a:ext>
              </a:extLst>
            </p:cNvPr>
            <p:cNvSpPr/>
            <p:nvPr/>
          </p:nvSpPr>
          <p:spPr>
            <a:xfrm>
              <a:off x="4986338" y="2209800"/>
              <a:ext cx="228600" cy="7620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43" name="TextBox 209">
              <a:extLst>
                <a:ext uri="{FF2B5EF4-FFF2-40B4-BE49-F238E27FC236}">
                  <a16:creationId xmlns:a16="http://schemas.microsoft.com/office/drawing/2014/main" id="{71172A98-1E90-4E24-97C3-FFB233CC3E66}"/>
                </a:ext>
              </a:extLst>
            </p:cNvPr>
            <p:cNvSpPr txBox="1"/>
            <p:nvPr/>
          </p:nvSpPr>
          <p:spPr>
            <a:xfrm>
              <a:off x="4726894" y="1933630"/>
              <a:ext cx="499356" cy="255245"/>
            </a:xfrm>
            <a:prstGeom prst="rect">
              <a:avLst/>
            </a:prstGeom>
            <a:grp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100" b="1" dirty="0">
                  <a:latin typeface="+mn-lt"/>
                  <a:ea typeface="华文楷体" panose="02010600040101010101" pitchFamily="2" charset="-122"/>
                </a:rPr>
                <a:t>WRS</a:t>
              </a:r>
              <a:endParaRPr lang="zh-CN" altLang="en-US" sz="1100" b="1" dirty="0">
                <a:latin typeface="+mn-lt"/>
                <a:ea typeface="华文楷体" panose="02010600040101010101" pitchFamily="2" charset="-122"/>
              </a:endParaRPr>
            </a:p>
          </p:txBody>
        </p:sp>
      </p:grpSp>
      <p:sp>
        <p:nvSpPr>
          <p:cNvPr id="59" name="任意多边形 214">
            <a:extLst>
              <a:ext uri="{FF2B5EF4-FFF2-40B4-BE49-F238E27FC236}">
                <a16:creationId xmlns:a16="http://schemas.microsoft.com/office/drawing/2014/main" id="{9B47997D-CBEC-44DF-99D6-49FE6E81E154}"/>
              </a:ext>
            </a:extLst>
          </p:cNvPr>
          <p:cNvSpPr/>
          <p:nvPr/>
        </p:nvSpPr>
        <p:spPr>
          <a:xfrm rot="15141721" flipH="1" flipV="1">
            <a:off x="6826599" y="3527371"/>
            <a:ext cx="373720" cy="278116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60" name="任意多边形 212">
            <a:extLst>
              <a:ext uri="{FF2B5EF4-FFF2-40B4-BE49-F238E27FC236}">
                <a16:creationId xmlns:a16="http://schemas.microsoft.com/office/drawing/2014/main" id="{E3CF8413-2180-4035-A709-C91251A26A45}"/>
              </a:ext>
            </a:extLst>
          </p:cNvPr>
          <p:cNvSpPr/>
          <p:nvPr/>
        </p:nvSpPr>
        <p:spPr>
          <a:xfrm rot="12993366">
            <a:off x="6814034" y="4033272"/>
            <a:ext cx="235450" cy="373188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5699AC7C-F2D8-4382-A0E2-407DF1CCB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925" y="4352100"/>
            <a:ext cx="1096227" cy="345790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EBC7354D-184D-49A9-9D4C-8BBCD8CA2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152" y="4360209"/>
            <a:ext cx="1096227" cy="345790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45419665-5BC4-4DB0-930D-F2F8EB626847}"/>
              </a:ext>
            </a:extLst>
          </p:cNvPr>
          <p:cNvGrpSpPr/>
          <p:nvPr/>
        </p:nvGrpSpPr>
        <p:grpSpPr>
          <a:xfrm>
            <a:off x="6455566" y="5413382"/>
            <a:ext cx="540342" cy="453853"/>
            <a:chOff x="7276344" y="2286001"/>
            <a:chExt cx="1374776" cy="1031766"/>
          </a:xfrm>
        </p:grpSpPr>
        <p:sp>
          <p:nvSpPr>
            <p:cNvPr id="199" name="矩形 198">
              <a:extLst>
                <a:ext uri="{FF2B5EF4-FFF2-40B4-BE49-F238E27FC236}">
                  <a16:creationId xmlns:a16="http://schemas.microsoft.com/office/drawing/2014/main" id="{BB48ABBC-BB92-4474-BFD6-5919CFB94C46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FFAF8A80-31A3-47F2-8FC0-1E27D0A04707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2FB966AE-1D23-435E-87BD-CA64DF771BAA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02" name="矩形 201">
              <a:extLst>
                <a:ext uri="{FF2B5EF4-FFF2-40B4-BE49-F238E27FC236}">
                  <a16:creationId xmlns:a16="http://schemas.microsoft.com/office/drawing/2014/main" id="{11CAC2B2-550D-468F-A08C-D1777275371F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2B9124FB-3CFA-4F63-9129-38AEF4240894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04" name="矩形 203">
              <a:extLst>
                <a:ext uri="{FF2B5EF4-FFF2-40B4-BE49-F238E27FC236}">
                  <a16:creationId xmlns:a16="http://schemas.microsoft.com/office/drawing/2014/main" id="{4DFE4B0E-0CC3-44C7-A3B8-5DCFAF4252F8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09E1227D-AA27-4B45-915C-ADD70577EE46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06" name="矩形 205">
              <a:extLst>
                <a:ext uri="{FF2B5EF4-FFF2-40B4-BE49-F238E27FC236}">
                  <a16:creationId xmlns:a16="http://schemas.microsoft.com/office/drawing/2014/main" id="{914DA7E6-6997-496B-89B0-3A29DA6BBC03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07" name="椭圆 206">
              <a:extLst>
                <a:ext uri="{FF2B5EF4-FFF2-40B4-BE49-F238E27FC236}">
                  <a16:creationId xmlns:a16="http://schemas.microsoft.com/office/drawing/2014/main" id="{25315DF7-A867-4A56-8398-36FDEDC5A091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08" name="矩形 207">
              <a:extLst>
                <a:ext uri="{FF2B5EF4-FFF2-40B4-BE49-F238E27FC236}">
                  <a16:creationId xmlns:a16="http://schemas.microsoft.com/office/drawing/2014/main" id="{0CEA7B58-2E65-4D4C-BC0B-407B9AF7FBC0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9CF538C7-6EC9-4745-A833-2AAA98E9A4C8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4654DA78-14C0-43DA-8C3B-A650F821EAC6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211" name="矩形 210">
              <a:extLst>
                <a:ext uri="{FF2B5EF4-FFF2-40B4-BE49-F238E27FC236}">
                  <a16:creationId xmlns:a16="http://schemas.microsoft.com/office/drawing/2014/main" id="{5F60C37B-41BD-4166-A981-A8AEF21A1FC8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212" name="圆角矩形 30">
              <a:extLst>
                <a:ext uri="{FF2B5EF4-FFF2-40B4-BE49-F238E27FC236}">
                  <a16:creationId xmlns:a16="http://schemas.microsoft.com/office/drawing/2014/main" id="{D6E48196-E268-414B-B1B6-F71B4BF846F7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17F64470-231C-4C4C-B760-F6E0533A63B1}"/>
              </a:ext>
            </a:extLst>
          </p:cNvPr>
          <p:cNvGrpSpPr/>
          <p:nvPr/>
        </p:nvGrpSpPr>
        <p:grpSpPr>
          <a:xfrm>
            <a:off x="6431209" y="5365861"/>
            <a:ext cx="485071" cy="406227"/>
            <a:chOff x="7276344" y="2286001"/>
            <a:chExt cx="1374776" cy="1031766"/>
          </a:xfrm>
        </p:grpSpPr>
        <p:sp>
          <p:nvSpPr>
            <p:cNvPr id="185" name="矩形 184">
              <a:extLst>
                <a:ext uri="{FF2B5EF4-FFF2-40B4-BE49-F238E27FC236}">
                  <a16:creationId xmlns:a16="http://schemas.microsoft.com/office/drawing/2014/main" id="{A3B0FDFD-26BD-4414-99C3-91AC22441AEF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186" name="矩形 185">
              <a:extLst>
                <a:ext uri="{FF2B5EF4-FFF2-40B4-BE49-F238E27FC236}">
                  <a16:creationId xmlns:a16="http://schemas.microsoft.com/office/drawing/2014/main" id="{C97B0A22-AF30-4B34-8610-D6D78A96C661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87" name="椭圆 186">
              <a:extLst>
                <a:ext uri="{FF2B5EF4-FFF2-40B4-BE49-F238E27FC236}">
                  <a16:creationId xmlns:a16="http://schemas.microsoft.com/office/drawing/2014/main" id="{8CA774E7-3B92-4826-80EC-5C2FB2D23D26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32A0042E-BCD3-4FB6-830C-C4C97C13E26E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89" name="椭圆 188">
              <a:extLst>
                <a:ext uri="{FF2B5EF4-FFF2-40B4-BE49-F238E27FC236}">
                  <a16:creationId xmlns:a16="http://schemas.microsoft.com/office/drawing/2014/main" id="{A506D7BD-6621-4102-9C36-4079001E4607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90" name="矩形 189">
              <a:extLst>
                <a:ext uri="{FF2B5EF4-FFF2-40B4-BE49-F238E27FC236}">
                  <a16:creationId xmlns:a16="http://schemas.microsoft.com/office/drawing/2014/main" id="{0E00F614-6F74-4650-9570-7D6BA2848733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91" name="椭圆 190">
              <a:extLst>
                <a:ext uri="{FF2B5EF4-FFF2-40B4-BE49-F238E27FC236}">
                  <a16:creationId xmlns:a16="http://schemas.microsoft.com/office/drawing/2014/main" id="{F799C0D7-E290-4C8B-9072-0D40A89119DB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92" name="矩形 191">
              <a:extLst>
                <a:ext uri="{FF2B5EF4-FFF2-40B4-BE49-F238E27FC236}">
                  <a16:creationId xmlns:a16="http://schemas.microsoft.com/office/drawing/2014/main" id="{E8CA5E92-B257-4F52-B8E5-B017AECD5774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id="{0E80CF18-D64C-4F30-B3B7-1EF48D26CA3B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B4D69BAD-A882-4D13-AF0D-530E2AF0822F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95" name="矩形 194">
              <a:extLst>
                <a:ext uri="{FF2B5EF4-FFF2-40B4-BE49-F238E27FC236}">
                  <a16:creationId xmlns:a16="http://schemas.microsoft.com/office/drawing/2014/main" id="{D106650A-E7F5-4809-85CD-961BE906515D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96" name="矩形 195">
              <a:extLst>
                <a:ext uri="{FF2B5EF4-FFF2-40B4-BE49-F238E27FC236}">
                  <a16:creationId xmlns:a16="http://schemas.microsoft.com/office/drawing/2014/main" id="{16077C9F-3C76-4FB9-BE0F-8533D2C94B73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9E23CE85-1AFD-4999-9052-7A359EFB80E6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98" name="圆角矩形 30">
              <a:extLst>
                <a:ext uri="{FF2B5EF4-FFF2-40B4-BE49-F238E27FC236}">
                  <a16:creationId xmlns:a16="http://schemas.microsoft.com/office/drawing/2014/main" id="{A4712C3B-A4E4-4F33-B93D-525D724D1943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8DCB53F1-7453-46EB-8290-5D453D06B5BA}"/>
              </a:ext>
            </a:extLst>
          </p:cNvPr>
          <p:cNvGrpSpPr/>
          <p:nvPr/>
        </p:nvGrpSpPr>
        <p:grpSpPr>
          <a:xfrm>
            <a:off x="7239851" y="5508870"/>
            <a:ext cx="485071" cy="406227"/>
            <a:chOff x="7276344" y="2286001"/>
            <a:chExt cx="1374776" cy="1031766"/>
          </a:xfrm>
        </p:grpSpPr>
        <p:sp>
          <p:nvSpPr>
            <p:cNvPr id="171" name="矩形 170">
              <a:extLst>
                <a:ext uri="{FF2B5EF4-FFF2-40B4-BE49-F238E27FC236}">
                  <a16:creationId xmlns:a16="http://schemas.microsoft.com/office/drawing/2014/main" id="{D93963B5-8D40-483B-87AA-63BF6ACD683F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172" name="矩形 171">
              <a:extLst>
                <a:ext uri="{FF2B5EF4-FFF2-40B4-BE49-F238E27FC236}">
                  <a16:creationId xmlns:a16="http://schemas.microsoft.com/office/drawing/2014/main" id="{139CC103-EFC5-468A-8DD9-599807613E5D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id="{F0A88206-76D4-4425-ACD8-9D11325A3EFD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74" name="矩形 173">
              <a:extLst>
                <a:ext uri="{FF2B5EF4-FFF2-40B4-BE49-F238E27FC236}">
                  <a16:creationId xmlns:a16="http://schemas.microsoft.com/office/drawing/2014/main" id="{9C6E6A5F-0539-4266-9B84-347DA715545C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id="{5F7B720C-8396-417E-8C60-A8693618EB99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76" name="矩形 175">
              <a:extLst>
                <a:ext uri="{FF2B5EF4-FFF2-40B4-BE49-F238E27FC236}">
                  <a16:creationId xmlns:a16="http://schemas.microsoft.com/office/drawing/2014/main" id="{04DC689E-40FE-437A-9CD9-04B0613FCA28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6DDA18C3-B25E-497A-A6D6-B422504E82CC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78" name="矩形 177">
              <a:extLst>
                <a:ext uri="{FF2B5EF4-FFF2-40B4-BE49-F238E27FC236}">
                  <a16:creationId xmlns:a16="http://schemas.microsoft.com/office/drawing/2014/main" id="{CDF31128-0722-4D68-B2C9-54EAC2E35C03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79" name="椭圆 178">
              <a:extLst>
                <a:ext uri="{FF2B5EF4-FFF2-40B4-BE49-F238E27FC236}">
                  <a16:creationId xmlns:a16="http://schemas.microsoft.com/office/drawing/2014/main" id="{FA09466C-C186-4C8E-9CCF-C0AB89FCC00E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064D1F4A-99AC-4B37-ABE1-42D09457369D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5363A62B-5F2C-402F-B454-0E9F9D6154AE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BA984463-31E4-49AC-83B5-AD93F1BE70EF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83" name="矩形 182">
              <a:extLst>
                <a:ext uri="{FF2B5EF4-FFF2-40B4-BE49-F238E27FC236}">
                  <a16:creationId xmlns:a16="http://schemas.microsoft.com/office/drawing/2014/main" id="{10CD8676-C7A8-48C9-B1E9-79DD1038A393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84" name="圆角矩形 30">
              <a:extLst>
                <a:ext uri="{FF2B5EF4-FFF2-40B4-BE49-F238E27FC236}">
                  <a16:creationId xmlns:a16="http://schemas.microsoft.com/office/drawing/2014/main" id="{33200EE9-2282-47B6-A567-77C36E69A997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680CE0C4-0F1D-421E-8A4E-BCDA5CFB98F1}"/>
              </a:ext>
            </a:extLst>
          </p:cNvPr>
          <p:cNvGrpSpPr/>
          <p:nvPr/>
        </p:nvGrpSpPr>
        <p:grpSpPr>
          <a:xfrm>
            <a:off x="7111116" y="5424461"/>
            <a:ext cx="540342" cy="453853"/>
            <a:chOff x="7276344" y="2286001"/>
            <a:chExt cx="1374776" cy="1031766"/>
          </a:xfrm>
        </p:grpSpPr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191D4647-B102-43D6-82E4-185E74BF1640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924D9560-AA6B-4837-9F55-33A88CCFF53D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id="{2C0F46E0-DC95-4470-B109-31470DE0A95B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60" name="矩形 159">
              <a:extLst>
                <a:ext uri="{FF2B5EF4-FFF2-40B4-BE49-F238E27FC236}">
                  <a16:creationId xmlns:a16="http://schemas.microsoft.com/office/drawing/2014/main" id="{47117A7C-1FB4-4022-ACF9-75A5A25446FD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61" name="椭圆 160">
              <a:extLst>
                <a:ext uri="{FF2B5EF4-FFF2-40B4-BE49-F238E27FC236}">
                  <a16:creationId xmlns:a16="http://schemas.microsoft.com/office/drawing/2014/main" id="{89A786AD-52AE-4053-9F0E-DB3CDE9301E6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62" name="矩形 161">
              <a:extLst>
                <a:ext uri="{FF2B5EF4-FFF2-40B4-BE49-F238E27FC236}">
                  <a16:creationId xmlns:a16="http://schemas.microsoft.com/office/drawing/2014/main" id="{4C290A92-8933-4D74-85E9-855FE7D00600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id="{BEB3985E-7D4C-47B4-8B65-2121463C6778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0292A4F6-9B4F-4980-B528-C05E55B9CF06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id="{CBEE63A8-1119-4C73-8764-1D31F44C5484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A3146FE8-E563-4360-BCB8-E780996668CB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786EF27B-F4C9-4A6B-AEBB-CFAC08A702D0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68" name="矩形 167">
              <a:extLst>
                <a:ext uri="{FF2B5EF4-FFF2-40B4-BE49-F238E27FC236}">
                  <a16:creationId xmlns:a16="http://schemas.microsoft.com/office/drawing/2014/main" id="{8AF557C8-81C5-4997-8299-ED0DDEA4046C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69" name="矩形 168">
              <a:extLst>
                <a:ext uri="{FF2B5EF4-FFF2-40B4-BE49-F238E27FC236}">
                  <a16:creationId xmlns:a16="http://schemas.microsoft.com/office/drawing/2014/main" id="{035ADC77-09DC-46FF-B669-C4D298351C38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70" name="圆角矩形 30">
              <a:extLst>
                <a:ext uri="{FF2B5EF4-FFF2-40B4-BE49-F238E27FC236}">
                  <a16:creationId xmlns:a16="http://schemas.microsoft.com/office/drawing/2014/main" id="{A2BCE84A-2A57-4238-B07E-0C6DD5E65982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87F99939-6222-4819-B874-2B2F3B72CF19}"/>
              </a:ext>
            </a:extLst>
          </p:cNvPr>
          <p:cNvGrpSpPr/>
          <p:nvPr/>
        </p:nvGrpSpPr>
        <p:grpSpPr>
          <a:xfrm>
            <a:off x="7086759" y="5376940"/>
            <a:ext cx="485071" cy="406227"/>
            <a:chOff x="7276344" y="2286001"/>
            <a:chExt cx="1374776" cy="1031766"/>
          </a:xfrm>
        </p:grpSpPr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0B34B3D2-6D60-4F18-9A2D-AA6FECB3274E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144" name="矩形 143">
              <a:extLst>
                <a:ext uri="{FF2B5EF4-FFF2-40B4-BE49-F238E27FC236}">
                  <a16:creationId xmlns:a16="http://schemas.microsoft.com/office/drawing/2014/main" id="{E41DFEBF-2B6E-442E-97F6-F5ED067D0493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id="{949E13B8-47A5-4FFB-9390-89D215A15106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38FC2930-8A04-43C9-BE80-8CA773014568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id="{064B18F4-5E74-4FFB-9FCE-DEEF67189517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02F70919-C61D-4D4B-966D-F838C91EE462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B734BA1A-2D71-4552-80CF-D425E1AD4909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50" name="矩形 149">
              <a:extLst>
                <a:ext uri="{FF2B5EF4-FFF2-40B4-BE49-F238E27FC236}">
                  <a16:creationId xmlns:a16="http://schemas.microsoft.com/office/drawing/2014/main" id="{699013E4-BD89-4786-A5E0-707FA9B5B3AB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740DCE94-9D15-44C6-BB4B-2CA7924ED77C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D581D6A8-730C-446C-A90E-337640FC2CD4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AA2D6C8B-CF1A-4B7B-AD6B-0DAC972A3566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16E2C1F4-98D8-4161-B123-5494525C6B65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6A0F076B-1AF6-4C14-BD40-197419604190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56" name="圆角矩形 30">
              <a:extLst>
                <a:ext uri="{FF2B5EF4-FFF2-40B4-BE49-F238E27FC236}">
                  <a16:creationId xmlns:a16="http://schemas.microsoft.com/office/drawing/2014/main" id="{6039B78E-EC09-4909-A6BE-A80E536CCFEB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B9B96E6C-99F3-42F4-A6F7-1087BD2ADB6B}"/>
              </a:ext>
            </a:extLst>
          </p:cNvPr>
          <p:cNvGrpSpPr/>
          <p:nvPr/>
        </p:nvGrpSpPr>
        <p:grpSpPr>
          <a:xfrm>
            <a:off x="7905260" y="5499770"/>
            <a:ext cx="485071" cy="406227"/>
            <a:chOff x="7276344" y="2286001"/>
            <a:chExt cx="1374776" cy="1031766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1BCCD964-0831-48A3-B073-C3A27276C710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9A19B0F3-5B38-4638-9B0C-E64B598C0870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C4D63266-5BE3-4406-9EC7-ADF7A9A83687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E67AF890-467B-4861-9065-7B221D03AC2A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9249E335-A44E-4CDC-AB9D-66EA03699A21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708C65A2-6438-472C-8FA6-EEC568CB85B6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D7BB972C-C975-4243-80EE-794C4942CF16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4C8CE8B2-0E1B-4B8F-832E-DDAE255C364A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BA948AF7-85F2-448E-877A-D314D19EF0D0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6F14F37D-1C51-47D8-8180-DD27D4C94179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FFCCCAF9-0186-406A-A801-088BA02D2414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F8CCE6BD-E634-48D0-87F9-26B6D1FD653E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41" name="矩形 140">
              <a:extLst>
                <a:ext uri="{FF2B5EF4-FFF2-40B4-BE49-F238E27FC236}">
                  <a16:creationId xmlns:a16="http://schemas.microsoft.com/office/drawing/2014/main" id="{A1151373-E1A6-42B4-8246-240C637DFE97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42" name="圆角矩形 30">
              <a:extLst>
                <a:ext uri="{FF2B5EF4-FFF2-40B4-BE49-F238E27FC236}">
                  <a16:creationId xmlns:a16="http://schemas.microsoft.com/office/drawing/2014/main" id="{C773428E-EAE5-4C04-8699-FBB193BE8E20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39D610A6-D064-4C85-8488-58CB288F8C26}"/>
              </a:ext>
            </a:extLst>
          </p:cNvPr>
          <p:cNvGrpSpPr/>
          <p:nvPr/>
        </p:nvGrpSpPr>
        <p:grpSpPr>
          <a:xfrm>
            <a:off x="7776525" y="5415361"/>
            <a:ext cx="540342" cy="453853"/>
            <a:chOff x="7276344" y="2286001"/>
            <a:chExt cx="1374776" cy="1031766"/>
          </a:xfrm>
        </p:grpSpPr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4BB715AA-AA55-49D5-BF53-10406A0559E1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BF96922A-2B2A-4481-A83A-DC5D99AAA872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2F6E6C60-9372-44E3-B4E7-57F2937B02E6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95F394DC-579F-4727-BADA-4D14196027B8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B10E6940-2654-4982-AE44-0BF2EA27A97E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45B4A7DD-86B3-4559-B62E-6A2BAC0962EA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293D2419-E4DA-4A99-8FD3-B7C14A27CF2C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12B95256-C582-4AD4-9692-20EA2D5B011D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6892314D-FD01-4AC8-A887-E52B96BB075F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2B894327-6576-4060-BA46-2C87C0A046D2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D80D0F0B-4D0C-4802-AAF1-EFA2B06E06B9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67C6B062-6E1C-413F-9D60-8FC8959FA1C4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191E0908-934C-4EDF-917B-00500BB36016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28" name="圆角矩形 30">
              <a:extLst>
                <a:ext uri="{FF2B5EF4-FFF2-40B4-BE49-F238E27FC236}">
                  <a16:creationId xmlns:a16="http://schemas.microsoft.com/office/drawing/2014/main" id="{5937F41F-9CB2-4893-8F5C-1333897CFBD1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D9A19506-2496-40FE-84ED-36E82A11F1E3}"/>
              </a:ext>
            </a:extLst>
          </p:cNvPr>
          <p:cNvGrpSpPr/>
          <p:nvPr/>
        </p:nvGrpSpPr>
        <p:grpSpPr>
          <a:xfrm>
            <a:off x="7752168" y="5367840"/>
            <a:ext cx="485071" cy="406227"/>
            <a:chOff x="7276344" y="2286001"/>
            <a:chExt cx="1374776" cy="1031766"/>
          </a:xfrm>
        </p:grpSpPr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0DB9688C-0681-49ED-83A8-08C012485BAC}"/>
                </a:ext>
              </a:extLst>
            </p:cNvPr>
            <p:cNvSpPr/>
            <p:nvPr/>
          </p:nvSpPr>
          <p:spPr bwMode="auto">
            <a:xfrm>
              <a:off x="7355720" y="2286001"/>
              <a:ext cx="1295400" cy="1031766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/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0C5D0024-76AF-4204-A22C-1E7E21DE1B98}"/>
                </a:ext>
              </a:extLst>
            </p:cNvPr>
            <p:cNvSpPr/>
            <p:nvPr/>
          </p:nvSpPr>
          <p:spPr bwMode="auto">
            <a:xfrm>
              <a:off x="7736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ADC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65E37EDF-BA41-4105-A820-3866EA9CE61B}"/>
                </a:ext>
              </a:extLst>
            </p:cNvPr>
            <p:cNvSpPr/>
            <p:nvPr/>
          </p:nvSpPr>
          <p:spPr bwMode="auto">
            <a:xfrm>
              <a:off x="7276344" y="240915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2766643B-D32E-4C1D-A6BC-579C04126D2A}"/>
                </a:ext>
              </a:extLst>
            </p:cNvPr>
            <p:cNvSpPr/>
            <p:nvPr/>
          </p:nvSpPr>
          <p:spPr bwMode="auto">
            <a:xfrm>
              <a:off x="7314444" y="244407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1AF43611-0220-4C34-B88B-D9462EFC43D9}"/>
                </a:ext>
              </a:extLst>
            </p:cNvPr>
            <p:cNvSpPr/>
            <p:nvPr/>
          </p:nvSpPr>
          <p:spPr bwMode="auto">
            <a:xfrm>
              <a:off x="7281107" y="2542502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9917D14E-B8F5-4ECF-A425-8126AC7644D5}"/>
                </a:ext>
              </a:extLst>
            </p:cNvPr>
            <p:cNvSpPr/>
            <p:nvPr/>
          </p:nvSpPr>
          <p:spPr bwMode="auto">
            <a:xfrm>
              <a:off x="7319207" y="2577427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153F000A-24EE-4CE5-A9E9-010556B0299D}"/>
                </a:ext>
              </a:extLst>
            </p:cNvPr>
            <p:cNvSpPr/>
            <p:nvPr/>
          </p:nvSpPr>
          <p:spPr bwMode="auto">
            <a:xfrm>
              <a:off x="7276344" y="2683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A7131EBC-C641-4217-820D-F08069F3F524}"/>
                </a:ext>
              </a:extLst>
            </p:cNvPr>
            <p:cNvSpPr/>
            <p:nvPr/>
          </p:nvSpPr>
          <p:spPr bwMode="auto">
            <a:xfrm>
              <a:off x="7314444" y="2718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180AC524-BCE6-42A6-A9A7-4413EF4A6B11}"/>
                </a:ext>
              </a:extLst>
            </p:cNvPr>
            <p:cNvSpPr/>
            <p:nvPr/>
          </p:nvSpPr>
          <p:spPr bwMode="auto">
            <a:xfrm>
              <a:off x="7281107" y="2810789"/>
              <a:ext cx="76200" cy="133350"/>
            </a:xfrm>
            <a:prstGeom prst="ellips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BB069D9E-08F6-4B3A-A42F-B3280AD67B63}"/>
                </a:ext>
              </a:extLst>
            </p:cNvPr>
            <p:cNvSpPr/>
            <p:nvPr/>
          </p:nvSpPr>
          <p:spPr bwMode="auto">
            <a:xfrm>
              <a:off x="7319207" y="2845714"/>
              <a:ext cx="196850" cy="76200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77F7286B-AFEA-4C5C-8809-661D4C613BB7}"/>
                </a:ext>
              </a:extLst>
            </p:cNvPr>
            <p:cNvSpPr/>
            <p:nvPr/>
          </p:nvSpPr>
          <p:spPr bwMode="auto">
            <a:xfrm>
              <a:off x="7736719" y="2689346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TDC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235E9F76-DF89-43A3-BB66-9D9CDE5196B0}"/>
                </a:ext>
              </a:extLst>
            </p:cNvPr>
            <p:cNvSpPr/>
            <p:nvPr/>
          </p:nvSpPr>
          <p:spPr bwMode="auto">
            <a:xfrm>
              <a:off x="8117719" y="2344799"/>
              <a:ext cx="304800" cy="2667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FPGA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0DCD3169-437C-46B3-9AA9-0751E1D82688}"/>
                </a:ext>
              </a:extLst>
            </p:cNvPr>
            <p:cNvSpPr/>
            <p:nvPr/>
          </p:nvSpPr>
          <p:spPr bwMode="auto">
            <a:xfrm>
              <a:off x="8117719" y="2689346"/>
              <a:ext cx="304800" cy="2682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00" dirty="0">
                  <a:solidFill>
                    <a:schemeClr val="tx1"/>
                  </a:solidFill>
                </a:rPr>
                <a:t>Memory</a:t>
              </a:r>
              <a:endParaRPr lang="zh-CN" alt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114" name="圆角矩形 30">
              <a:extLst>
                <a:ext uri="{FF2B5EF4-FFF2-40B4-BE49-F238E27FC236}">
                  <a16:creationId xmlns:a16="http://schemas.microsoft.com/office/drawing/2014/main" id="{69FA98A7-6496-4FB2-8B1E-9C06B74944F9}"/>
                </a:ext>
              </a:extLst>
            </p:cNvPr>
            <p:cNvSpPr/>
            <p:nvPr/>
          </p:nvSpPr>
          <p:spPr bwMode="auto">
            <a:xfrm>
              <a:off x="7317620" y="3054844"/>
              <a:ext cx="685800" cy="156511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" dirty="0">
                  <a:solidFill>
                    <a:schemeClr val="tx1"/>
                  </a:solidFill>
                </a:rPr>
                <a:t>FMC connector</a:t>
              </a:r>
              <a:endParaRPr lang="zh-CN" altLang="en-US" sz="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01" name="组合 700">
            <a:extLst>
              <a:ext uri="{FF2B5EF4-FFF2-40B4-BE49-F238E27FC236}">
                <a16:creationId xmlns:a16="http://schemas.microsoft.com/office/drawing/2014/main" id="{7CF2C69F-8846-45F4-B77D-FF14BB8AD5EE}"/>
              </a:ext>
            </a:extLst>
          </p:cNvPr>
          <p:cNvGrpSpPr/>
          <p:nvPr/>
        </p:nvGrpSpPr>
        <p:grpSpPr>
          <a:xfrm>
            <a:off x="1684163" y="3858325"/>
            <a:ext cx="6151531" cy="215170"/>
            <a:chOff x="1684163" y="3858325"/>
            <a:chExt cx="6151531" cy="215170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8E8718D-2965-4F3B-A5DA-D01A693227AA}"/>
                </a:ext>
              </a:extLst>
            </p:cNvPr>
            <p:cNvGrpSpPr/>
            <p:nvPr/>
          </p:nvGrpSpPr>
          <p:grpSpPr>
            <a:xfrm>
              <a:off x="1684163" y="3876008"/>
              <a:ext cx="473784" cy="197487"/>
              <a:chOff x="4057284" y="2675403"/>
              <a:chExt cx="519478" cy="267782"/>
            </a:xfrm>
            <a:noFill/>
          </p:grpSpPr>
          <p:sp>
            <p:nvSpPr>
              <p:cNvPr id="637" name="椭圆 636">
                <a:extLst>
                  <a:ext uri="{FF2B5EF4-FFF2-40B4-BE49-F238E27FC236}">
                    <a16:creationId xmlns:a16="http://schemas.microsoft.com/office/drawing/2014/main" id="{47EA26E4-740E-4EB4-B4F9-319DD05D64E0}"/>
                  </a:ext>
                </a:extLst>
              </p:cNvPr>
              <p:cNvSpPr/>
              <p:nvPr/>
            </p:nvSpPr>
            <p:spPr>
              <a:xfrm>
                <a:off x="4057284" y="26754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38" name="椭圆 637">
                <a:extLst>
                  <a:ext uri="{FF2B5EF4-FFF2-40B4-BE49-F238E27FC236}">
                    <a16:creationId xmlns:a16="http://schemas.microsoft.com/office/drawing/2014/main" id="{F2472CB2-C436-417F-936E-E306609B5ABC}"/>
                  </a:ext>
                </a:extLst>
              </p:cNvPr>
              <p:cNvSpPr/>
              <p:nvPr/>
            </p:nvSpPr>
            <p:spPr>
              <a:xfrm>
                <a:off x="4057284" y="27024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39" name="椭圆 638">
                <a:extLst>
                  <a:ext uri="{FF2B5EF4-FFF2-40B4-BE49-F238E27FC236}">
                    <a16:creationId xmlns:a16="http://schemas.microsoft.com/office/drawing/2014/main" id="{16F3B6D7-B84C-4BA4-8B68-FCFF608D5F71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0" name="椭圆 639">
                <a:extLst>
                  <a:ext uri="{FF2B5EF4-FFF2-40B4-BE49-F238E27FC236}">
                    <a16:creationId xmlns:a16="http://schemas.microsoft.com/office/drawing/2014/main" id="{B853A5DB-C2B1-493E-8E89-7F2446BDEFC6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1" name="椭圆 640">
                <a:extLst>
                  <a:ext uri="{FF2B5EF4-FFF2-40B4-BE49-F238E27FC236}">
                    <a16:creationId xmlns:a16="http://schemas.microsoft.com/office/drawing/2014/main" id="{5E2EA526-A354-487C-B6DF-DDEB1E27387B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2" name="椭圆 641">
                <a:extLst>
                  <a:ext uri="{FF2B5EF4-FFF2-40B4-BE49-F238E27FC236}">
                    <a16:creationId xmlns:a16="http://schemas.microsoft.com/office/drawing/2014/main" id="{DC9B83F7-A84A-4EF5-9BCB-85A2DBEC47A1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3" name="椭圆 642">
                <a:extLst>
                  <a:ext uri="{FF2B5EF4-FFF2-40B4-BE49-F238E27FC236}">
                    <a16:creationId xmlns:a16="http://schemas.microsoft.com/office/drawing/2014/main" id="{F01787F0-270A-4E72-BBE7-6B8737F9A389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4" name="椭圆 643">
                <a:extLst>
                  <a:ext uri="{FF2B5EF4-FFF2-40B4-BE49-F238E27FC236}">
                    <a16:creationId xmlns:a16="http://schemas.microsoft.com/office/drawing/2014/main" id="{0EBE9E4C-4BF8-4BB7-BBE9-79D460E62E2A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" name="椭圆 644">
                <a:extLst>
                  <a:ext uri="{FF2B5EF4-FFF2-40B4-BE49-F238E27FC236}">
                    <a16:creationId xmlns:a16="http://schemas.microsoft.com/office/drawing/2014/main" id="{3AC800A7-EC64-4BF8-A92F-BF44D403BF94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6" name="椭圆 645">
                <a:extLst>
                  <a:ext uri="{FF2B5EF4-FFF2-40B4-BE49-F238E27FC236}">
                    <a16:creationId xmlns:a16="http://schemas.microsoft.com/office/drawing/2014/main" id="{2B985638-3D01-4406-806F-288A2BF35F4F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7" name="椭圆 646">
                <a:extLst>
                  <a:ext uri="{FF2B5EF4-FFF2-40B4-BE49-F238E27FC236}">
                    <a16:creationId xmlns:a16="http://schemas.microsoft.com/office/drawing/2014/main" id="{3355F507-139C-4B05-91C8-3FA039C5C66C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8" name="椭圆 647">
                <a:extLst>
                  <a:ext uri="{FF2B5EF4-FFF2-40B4-BE49-F238E27FC236}">
                    <a16:creationId xmlns:a16="http://schemas.microsoft.com/office/drawing/2014/main" id="{9A563E96-C34F-48E8-9549-C0C17DB3B7E3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9" name="椭圆 648">
                <a:extLst>
                  <a:ext uri="{FF2B5EF4-FFF2-40B4-BE49-F238E27FC236}">
                    <a16:creationId xmlns:a16="http://schemas.microsoft.com/office/drawing/2014/main" id="{4BAA1BFA-04ED-4F7A-B1D3-71CE98F6686B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50" name="椭圆 649">
                <a:extLst>
                  <a:ext uri="{FF2B5EF4-FFF2-40B4-BE49-F238E27FC236}">
                    <a16:creationId xmlns:a16="http://schemas.microsoft.com/office/drawing/2014/main" id="{93AF9E9F-F657-48FE-929F-BBDDDF84A6CD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51" name="椭圆 650">
                <a:extLst>
                  <a:ext uri="{FF2B5EF4-FFF2-40B4-BE49-F238E27FC236}">
                    <a16:creationId xmlns:a16="http://schemas.microsoft.com/office/drawing/2014/main" id="{AD017E29-B6F5-4C43-BADE-940D31C2060F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52" name="椭圆 651">
                <a:extLst>
                  <a:ext uri="{FF2B5EF4-FFF2-40B4-BE49-F238E27FC236}">
                    <a16:creationId xmlns:a16="http://schemas.microsoft.com/office/drawing/2014/main" id="{3C77597D-2295-4505-B483-06C9AD71184D}"/>
                  </a:ext>
                </a:extLst>
              </p:cNvPr>
              <p:cNvSpPr/>
              <p:nvPr/>
            </p:nvSpPr>
            <p:spPr>
              <a:xfrm>
                <a:off x="4057284" y="28646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53" name="椭圆 652">
                <a:extLst>
                  <a:ext uri="{FF2B5EF4-FFF2-40B4-BE49-F238E27FC236}">
                    <a16:creationId xmlns:a16="http://schemas.microsoft.com/office/drawing/2014/main" id="{F663E70F-C0EC-4638-9E6F-C3645CEC407A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54" name="椭圆 653">
                <a:extLst>
                  <a:ext uri="{FF2B5EF4-FFF2-40B4-BE49-F238E27FC236}">
                    <a16:creationId xmlns:a16="http://schemas.microsoft.com/office/drawing/2014/main" id="{D5FC3075-E987-4A98-8528-1386C0C9388F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55" name="椭圆 654">
                <a:extLst>
                  <a:ext uri="{FF2B5EF4-FFF2-40B4-BE49-F238E27FC236}">
                    <a16:creationId xmlns:a16="http://schemas.microsoft.com/office/drawing/2014/main" id="{9F1EDDD7-B418-41F1-97C7-6504E24C8069}"/>
                  </a:ext>
                </a:extLst>
              </p:cNvPr>
              <p:cNvSpPr/>
              <p:nvPr/>
            </p:nvSpPr>
            <p:spPr>
              <a:xfrm>
                <a:off x="4057284" y="288910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213">
              <a:extLst>
                <a:ext uri="{FF2B5EF4-FFF2-40B4-BE49-F238E27FC236}">
                  <a16:creationId xmlns:a16="http://schemas.microsoft.com/office/drawing/2014/main" id="{C46A6F30-C87B-4942-A999-E7C22AADC1BC}"/>
                </a:ext>
              </a:extLst>
            </p:cNvPr>
            <p:cNvSpPr txBox="1"/>
            <p:nvPr/>
          </p:nvSpPr>
          <p:spPr>
            <a:xfrm>
              <a:off x="2218440" y="3952682"/>
              <a:ext cx="24365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600" b="1" dirty="0">
                  <a:latin typeface="+mn-lt"/>
                  <a:ea typeface="华文楷体" panose="02010600040101010101" pitchFamily="2" charset="-122"/>
                </a:rPr>
                <a:t>~600m</a:t>
              </a:r>
              <a:endParaRPr lang="zh-CN" altLang="en-US" sz="600" b="1" dirty="0">
                <a:latin typeface="+mn-lt"/>
                <a:ea typeface="华文楷体" panose="02010600040101010101" pitchFamily="2" charset="-122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840F9DF7-72EE-4E6E-B598-9013F7746059}"/>
                </a:ext>
              </a:extLst>
            </p:cNvPr>
            <p:cNvGrpSpPr/>
            <p:nvPr/>
          </p:nvGrpSpPr>
          <p:grpSpPr>
            <a:xfrm>
              <a:off x="2503273" y="3862488"/>
              <a:ext cx="473784" cy="197487"/>
              <a:chOff x="4057284" y="2675403"/>
              <a:chExt cx="519478" cy="267782"/>
            </a:xfrm>
            <a:noFill/>
          </p:grpSpPr>
          <p:sp>
            <p:nvSpPr>
              <p:cNvPr id="482" name="椭圆 481">
                <a:extLst>
                  <a:ext uri="{FF2B5EF4-FFF2-40B4-BE49-F238E27FC236}">
                    <a16:creationId xmlns:a16="http://schemas.microsoft.com/office/drawing/2014/main" id="{C20D8244-6F56-4C87-AA68-E6E105A7BC8B}"/>
                  </a:ext>
                </a:extLst>
              </p:cNvPr>
              <p:cNvSpPr/>
              <p:nvPr/>
            </p:nvSpPr>
            <p:spPr>
              <a:xfrm>
                <a:off x="4057284" y="26754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3" name="椭圆 482">
                <a:extLst>
                  <a:ext uri="{FF2B5EF4-FFF2-40B4-BE49-F238E27FC236}">
                    <a16:creationId xmlns:a16="http://schemas.microsoft.com/office/drawing/2014/main" id="{21D765DA-BB35-43DD-B436-A1A47257D872}"/>
                  </a:ext>
                </a:extLst>
              </p:cNvPr>
              <p:cNvSpPr/>
              <p:nvPr/>
            </p:nvSpPr>
            <p:spPr>
              <a:xfrm>
                <a:off x="4057284" y="27024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4" name="椭圆 483">
                <a:extLst>
                  <a:ext uri="{FF2B5EF4-FFF2-40B4-BE49-F238E27FC236}">
                    <a16:creationId xmlns:a16="http://schemas.microsoft.com/office/drawing/2014/main" id="{BD71259E-A9C3-4AEA-B2FC-F6985DB31D82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5" name="椭圆 484">
                <a:extLst>
                  <a:ext uri="{FF2B5EF4-FFF2-40B4-BE49-F238E27FC236}">
                    <a16:creationId xmlns:a16="http://schemas.microsoft.com/office/drawing/2014/main" id="{EC614EFB-AD66-415E-BA1C-71E3053B18B9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6" name="椭圆 485">
                <a:extLst>
                  <a:ext uri="{FF2B5EF4-FFF2-40B4-BE49-F238E27FC236}">
                    <a16:creationId xmlns:a16="http://schemas.microsoft.com/office/drawing/2014/main" id="{48B60582-151A-432E-91F8-23E32D8817EC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7" name="椭圆 486">
                <a:extLst>
                  <a:ext uri="{FF2B5EF4-FFF2-40B4-BE49-F238E27FC236}">
                    <a16:creationId xmlns:a16="http://schemas.microsoft.com/office/drawing/2014/main" id="{8DD199F0-F97C-41D8-9E2A-1AC9F6BA0C32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8" name="椭圆 487">
                <a:extLst>
                  <a:ext uri="{FF2B5EF4-FFF2-40B4-BE49-F238E27FC236}">
                    <a16:creationId xmlns:a16="http://schemas.microsoft.com/office/drawing/2014/main" id="{8C4A06C9-2C5A-414A-996E-AD367524E652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89" name="椭圆 488">
                <a:extLst>
                  <a:ext uri="{FF2B5EF4-FFF2-40B4-BE49-F238E27FC236}">
                    <a16:creationId xmlns:a16="http://schemas.microsoft.com/office/drawing/2014/main" id="{0D4D8965-6C34-4E3C-8E69-A84A9EA10DEB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0" name="椭圆 489">
                <a:extLst>
                  <a:ext uri="{FF2B5EF4-FFF2-40B4-BE49-F238E27FC236}">
                    <a16:creationId xmlns:a16="http://schemas.microsoft.com/office/drawing/2014/main" id="{CC27B1CF-7F2F-49E4-9B96-9FF2F490AC9A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1" name="椭圆 490">
                <a:extLst>
                  <a:ext uri="{FF2B5EF4-FFF2-40B4-BE49-F238E27FC236}">
                    <a16:creationId xmlns:a16="http://schemas.microsoft.com/office/drawing/2014/main" id="{74D5DD11-8A17-49B3-B27C-EF1A975A761F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2" name="椭圆 491">
                <a:extLst>
                  <a:ext uri="{FF2B5EF4-FFF2-40B4-BE49-F238E27FC236}">
                    <a16:creationId xmlns:a16="http://schemas.microsoft.com/office/drawing/2014/main" id="{F6D9DF8D-860A-4727-8685-217B41A5718C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3" name="椭圆 492">
                <a:extLst>
                  <a:ext uri="{FF2B5EF4-FFF2-40B4-BE49-F238E27FC236}">
                    <a16:creationId xmlns:a16="http://schemas.microsoft.com/office/drawing/2014/main" id="{08A58F55-EDE6-418F-879A-19238E556D80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4" name="椭圆 493">
                <a:extLst>
                  <a:ext uri="{FF2B5EF4-FFF2-40B4-BE49-F238E27FC236}">
                    <a16:creationId xmlns:a16="http://schemas.microsoft.com/office/drawing/2014/main" id="{4F4E54CF-E750-44F8-8995-AB91A893E332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5" name="椭圆 494">
                <a:extLst>
                  <a:ext uri="{FF2B5EF4-FFF2-40B4-BE49-F238E27FC236}">
                    <a16:creationId xmlns:a16="http://schemas.microsoft.com/office/drawing/2014/main" id="{90D16140-48A4-4D2B-8630-2E7F77616247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6" name="椭圆 495">
                <a:extLst>
                  <a:ext uri="{FF2B5EF4-FFF2-40B4-BE49-F238E27FC236}">
                    <a16:creationId xmlns:a16="http://schemas.microsoft.com/office/drawing/2014/main" id="{5CF56A80-71A3-4E0A-8E4A-C459804AE085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7" name="椭圆 496">
                <a:extLst>
                  <a:ext uri="{FF2B5EF4-FFF2-40B4-BE49-F238E27FC236}">
                    <a16:creationId xmlns:a16="http://schemas.microsoft.com/office/drawing/2014/main" id="{F7B849BB-6979-4C6C-99D3-AA2388327D85}"/>
                  </a:ext>
                </a:extLst>
              </p:cNvPr>
              <p:cNvSpPr/>
              <p:nvPr/>
            </p:nvSpPr>
            <p:spPr>
              <a:xfrm>
                <a:off x="4057284" y="28646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8" name="椭圆 497">
                <a:extLst>
                  <a:ext uri="{FF2B5EF4-FFF2-40B4-BE49-F238E27FC236}">
                    <a16:creationId xmlns:a16="http://schemas.microsoft.com/office/drawing/2014/main" id="{31BDAAF8-9F2D-496E-BD78-8E1A0834A592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99" name="椭圆 498">
                <a:extLst>
                  <a:ext uri="{FF2B5EF4-FFF2-40B4-BE49-F238E27FC236}">
                    <a16:creationId xmlns:a16="http://schemas.microsoft.com/office/drawing/2014/main" id="{E2BAC66F-96D8-4885-A30E-A59C75BA2625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500" name="椭圆 499">
                <a:extLst>
                  <a:ext uri="{FF2B5EF4-FFF2-40B4-BE49-F238E27FC236}">
                    <a16:creationId xmlns:a16="http://schemas.microsoft.com/office/drawing/2014/main" id="{9EE02581-9C9B-47B8-8F09-D00F4CEC3DA5}"/>
                  </a:ext>
                </a:extLst>
              </p:cNvPr>
              <p:cNvSpPr/>
              <p:nvPr/>
            </p:nvSpPr>
            <p:spPr>
              <a:xfrm>
                <a:off x="4057284" y="288910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8250406-37FE-4AB4-8934-E7090C5D063B}"/>
                </a:ext>
              </a:extLst>
            </p:cNvPr>
            <p:cNvGrpSpPr/>
            <p:nvPr/>
          </p:nvGrpSpPr>
          <p:grpSpPr>
            <a:xfrm>
              <a:off x="6542800" y="3871845"/>
              <a:ext cx="473784" cy="197487"/>
              <a:chOff x="4057284" y="2675403"/>
              <a:chExt cx="519478" cy="267782"/>
            </a:xfrm>
            <a:noFill/>
          </p:grpSpPr>
          <p:sp>
            <p:nvSpPr>
              <p:cNvPr id="213" name="椭圆 212">
                <a:extLst>
                  <a:ext uri="{FF2B5EF4-FFF2-40B4-BE49-F238E27FC236}">
                    <a16:creationId xmlns:a16="http://schemas.microsoft.com/office/drawing/2014/main" id="{0AB9A4CA-CB7C-4384-A61F-9BC0B6083715}"/>
                  </a:ext>
                </a:extLst>
              </p:cNvPr>
              <p:cNvSpPr/>
              <p:nvPr/>
            </p:nvSpPr>
            <p:spPr>
              <a:xfrm>
                <a:off x="4057284" y="26754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椭圆 213">
                <a:extLst>
                  <a:ext uri="{FF2B5EF4-FFF2-40B4-BE49-F238E27FC236}">
                    <a16:creationId xmlns:a16="http://schemas.microsoft.com/office/drawing/2014/main" id="{2EBFA61A-D51F-4516-8E41-4103A003A877}"/>
                  </a:ext>
                </a:extLst>
              </p:cNvPr>
              <p:cNvSpPr/>
              <p:nvPr/>
            </p:nvSpPr>
            <p:spPr>
              <a:xfrm>
                <a:off x="4057284" y="27024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椭圆 214">
                <a:extLst>
                  <a:ext uri="{FF2B5EF4-FFF2-40B4-BE49-F238E27FC236}">
                    <a16:creationId xmlns:a16="http://schemas.microsoft.com/office/drawing/2014/main" id="{34145739-11E2-427F-8B7B-3498AB3291E6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椭圆 215">
                <a:extLst>
                  <a:ext uri="{FF2B5EF4-FFF2-40B4-BE49-F238E27FC236}">
                    <a16:creationId xmlns:a16="http://schemas.microsoft.com/office/drawing/2014/main" id="{64B8C730-FDCD-4A42-AC5A-E4ADA5F1AFA9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椭圆 216">
                <a:extLst>
                  <a:ext uri="{FF2B5EF4-FFF2-40B4-BE49-F238E27FC236}">
                    <a16:creationId xmlns:a16="http://schemas.microsoft.com/office/drawing/2014/main" id="{05626C75-C39C-4795-A0F0-72D9002FCC70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椭圆 217">
                <a:extLst>
                  <a:ext uri="{FF2B5EF4-FFF2-40B4-BE49-F238E27FC236}">
                    <a16:creationId xmlns:a16="http://schemas.microsoft.com/office/drawing/2014/main" id="{C4A6D465-D6C7-4B58-A1A4-2A9A77A281EA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椭圆 218">
                <a:extLst>
                  <a:ext uri="{FF2B5EF4-FFF2-40B4-BE49-F238E27FC236}">
                    <a16:creationId xmlns:a16="http://schemas.microsoft.com/office/drawing/2014/main" id="{66DE9A30-226D-4A19-ABCD-696B982F4401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椭圆 219">
                <a:extLst>
                  <a:ext uri="{FF2B5EF4-FFF2-40B4-BE49-F238E27FC236}">
                    <a16:creationId xmlns:a16="http://schemas.microsoft.com/office/drawing/2014/main" id="{DF4CB2B3-5C80-449B-BB70-C311205A2F04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椭圆 220">
                <a:extLst>
                  <a:ext uri="{FF2B5EF4-FFF2-40B4-BE49-F238E27FC236}">
                    <a16:creationId xmlns:a16="http://schemas.microsoft.com/office/drawing/2014/main" id="{3CFD0240-6F7C-4B27-A590-C71F73AF3CEF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椭圆 221">
                <a:extLst>
                  <a:ext uri="{FF2B5EF4-FFF2-40B4-BE49-F238E27FC236}">
                    <a16:creationId xmlns:a16="http://schemas.microsoft.com/office/drawing/2014/main" id="{6A5FD44A-4E8D-45A8-AEC2-E70D6A6EBC7D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椭圆 222">
                <a:extLst>
                  <a:ext uri="{FF2B5EF4-FFF2-40B4-BE49-F238E27FC236}">
                    <a16:creationId xmlns:a16="http://schemas.microsoft.com/office/drawing/2014/main" id="{42F6DFF4-9EFA-4E93-9847-C16025CF3BCA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椭圆 223">
                <a:extLst>
                  <a:ext uri="{FF2B5EF4-FFF2-40B4-BE49-F238E27FC236}">
                    <a16:creationId xmlns:a16="http://schemas.microsoft.com/office/drawing/2014/main" id="{5088DFC4-9524-4F99-A704-C66E9F852E59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椭圆 224">
                <a:extLst>
                  <a:ext uri="{FF2B5EF4-FFF2-40B4-BE49-F238E27FC236}">
                    <a16:creationId xmlns:a16="http://schemas.microsoft.com/office/drawing/2014/main" id="{6BB19C1E-7B00-4F80-8AB5-DE2B557F7D8B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椭圆 225">
                <a:extLst>
                  <a:ext uri="{FF2B5EF4-FFF2-40B4-BE49-F238E27FC236}">
                    <a16:creationId xmlns:a16="http://schemas.microsoft.com/office/drawing/2014/main" id="{337937BC-E6B6-4B99-86A4-54420399BCEC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椭圆 226">
                <a:extLst>
                  <a:ext uri="{FF2B5EF4-FFF2-40B4-BE49-F238E27FC236}">
                    <a16:creationId xmlns:a16="http://schemas.microsoft.com/office/drawing/2014/main" id="{2D54E83E-CA02-4468-8740-12DAAB7170F5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椭圆 227">
                <a:extLst>
                  <a:ext uri="{FF2B5EF4-FFF2-40B4-BE49-F238E27FC236}">
                    <a16:creationId xmlns:a16="http://schemas.microsoft.com/office/drawing/2014/main" id="{FB68DC25-1409-42D3-A875-0E4053F1C2CB}"/>
                  </a:ext>
                </a:extLst>
              </p:cNvPr>
              <p:cNvSpPr/>
              <p:nvPr/>
            </p:nvSpPr>
            <p:spPr>
              <a:xfrm>
                <a:off x="4057284" y="28646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椭圆 228">
                <a:extLst>
                  <a:ext uri="{FF2B5EF4-FFF2-40B4-BE49-F238E27FC236}">
                    <a16:creationId xmlns:a16="http://schemas.microsoft.com/office/drawing/2014/main" id="{44E45321-A76A-477A-974A-85A6A1EEDE6E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椭圆 229">
                <a:extLst>
                  <a:ext uri="{FF2B5EF4-FFF2-40B4-BE49-F238E27FC236}">
                    <a16:creationId xmlns:a16="http://schemas.microsoft.com/office/drawing/2014/main" id="{BA6504D4-C326-44DA-91A6-DF6C242A1200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椭圆 230">
                <a:extLst>
                  <a:ext uri="{FF2B5EF4-FFF2-40B4-BE49-F238E27FC236}">
                    <a16:creationId xmlns:a16="http://schemas.microsoft.com/office/drawing/2014/main" id="{00E7915E-830B-495E-AEF6-B0767225AF6B}"/>
                  </a:ext>
                </a:extLst>
              </p:cNvPr>
              <p:cNvSpPr/>
              <p:nvPr/>
            </p:nvSpPr>
            <p:spPr>
              <a:xfrm>
                <a:off x="4057284" y="288910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TextBox 213">
              <a:extLst>
                <a:ext uri="{FF2B5EF4-FFF2-40B4-BE49-F238E27FC236}">
                  <a16:creationId xmlns:a16="http://schemas.microsoft.com/office/drawing/2014/main" id="{E8C71559-7CCC-4B7C-A0E8-E01CB92476D9}"/>
                </a:ext>
              </a:extLst>
            </p:cNvPr>
            <p:cNvSpPr txBox="1"/>
            <p:nvPr/>
          </p:nvSpPr>
          <p:spPr>
            <a:xfrm>
              <a:off x="7077077" y="3948519"/>
              <a:ext cx="24365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600" b="1" dirty="0">
                  <a:latin typeface="+mn-lt"/>
                  <a:ea typeface="华文楷体" panose="02010600040101010101" pitchFamily="2" charset="-122"/>
                </a:rPr>
                <a:t>~600m</a:t>
              </a:r>
              <a:endParaRPr lang="zh-CN" altLang="en-US" sz="600" b="1" dirty="0">
                <a:latin typeface="+mn-lt"/>
                <a:ea typeface="华文楷体" panose="02010600040101010101" pitchFamily="2" charset="-122"/>
              </a:endParaRPr>
            </a:p>
          </p:txBody>
        </p: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565ADEA7-08F1-4D62-BA5B-06BFA901CCCC}"/>
                </a:ext>
              </a:extLst>
            </p:cNvPr>
            <p:cNvGrpSpPr/>
            <p:nvPr/>
          </p:nvGrpSpPr>
          <p:grpSpPr>
            <a:xfrm>
              <a:off x="7361910" y="3858325"/>
              <a:ext cx="473784" cy="197487"/>
              <a:chOff x="4057284" y="2675403"/>
              <a:chExt cx="519478" cy="267782"/>
            </a:xfrm>
            <a:no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136DDA29-AE81-48FB-9AF5-40DB21B02539}"/>
                  </a:ext>
                </a:extLst>
              </p:cNvPr>
              <p:cNvSpPr/>
              <p:nvPr/>
            </p:nvSpPr>
            <p:spPr>
              <a:xfrm>
                <a:off x="4057284" y="26754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19D184AD-BB5E-438C-96EC-9230CC9440FE}"/>
                  </a:ext>
                </a:extLst>
              </p:cNvPr>
              <p:cNvSpPr/>
              <p:nvPr/>
            </p:nvSpPr>
            <p:spPr>
              <a:xfrm>
                <a:off x="4057284" y="27024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07BB7EDE-6A05-4287-AC17-111A719CE4E5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B2E7179D-BD95-46FC-83D3-D9F2B2146C40}"/>
                  </a:ext>
                </a:extLst>
              </p:cNvPr>
              <p:cNvSpPr/>
              <p:nvPr/>
            </p:nvSpPr>
            <p:spPr>
              <a:xfrm>
                <a:off x="4057284" y="27294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34552843-7ABB-4E8F-A875-515316D632F6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BA486D5D-A548-4A30-A3F0-17EC6B82A2AA}"/>
                  </a:ext>
                </a:extLst>
              </p:cNvPr>
              <p:cNvSpPr/>
              <p:nvPr/>
            </p:nvSpPr>
            <p:spPr>
              <a:xfrm>
                <a:off x="4057284" y="275652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21E6D877-490D-4B78-96A9-B7E90B0FF6B7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D1E5BB8D-EC93-402E-9D57-8B04B0CE0B3B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01849972-AAAC-4B36-87C3-EA5D577F145B}"/>
                  </a:ext>
                </a:extLst>
              </p:cNvPr>
              <p:cNvSpPr/>
              <p:nvPr/>
            </p:nvSpPr>
            <p:spPr>
              <a:xfrm>
                <a:off x="4057284" y="278356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2694B9B5-5BB9-4F35-ABC9-C3E1C0BFCC20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DC132377-5402-4DD7-B3ED-1136A55CEB92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8651EA9B-2B34-4AC7-A1C6-77029DF8675B}"/>
                  </a:ext>
                </a:extLst>
              </p:cNvPr>
              <p:cNvSpPr/>
              <p:nvPr/>
            </p:nvSpPr>
            <p:spPr>
              <a:xfrm>
                <a:off x="4057284" y="281060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BA08EB39-725C-4B2A-B3EC-76A36049D532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DE5914FB-EA27-483B-A6E6-EA2098B69DD0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0F88C340-4EF9-4E80-93FC-07847B22DB67}"/>
                  </a:ext>
                </a:extLst>
              </p:cNvPr>
              <p:cNvSpPr/>
              <p:nvPr/>
            </p:nvSpPr>
            <p:spPr>
              <a:xfrm>
                <a:off x="4057284" y="283764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BE6C158C-4C23-4B73-8C52-3889609A14AC}"/>
                  </a:ext>
                </a:extLst>
              </p:cNvPr>
              <p:cNvSpPr/>
              <p:nvPr/>
            </p:nvSpPr>
            <p:spPr>
              <a:xfrm>
                <a:off x="4057284" y="2864683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76407A59-96C5-4DD0-B126-E829126962B9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E208EAF0-F6E8-4F98-B8E0-6026C571A710}"/>
                  </a:ext>
                </a:extLst>
              </p:cNvPr>
              <p:cNvSpPr/>
              <p:nvPr/>
            </p:nvSpPr>
            <p:spPr>
              <a:xfrm>
                <a:off x="4057284" y="286206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4A96F11A-B1FB-412A-9878-79823F70E653}"/>
                  </a:ext>
                </a:extLst>
              </p:cNvPr>
              <p:cNvSpPr/>
              <p:nvPr/>
            </p:nvSpPr>
            <p:spPr>
              <a:xfrm>
                <a:off x="4057284" y="2889105"/>
                <a:ext cx="519478" cy="54080"/>
              </a:xfrm>
              <a:prstGeom prst="ellipse">
                <a:avLst/>
              </a:prstGeom>
              <a:grp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2" name="任意多边形 214">
            <a:extLst>
              <a:ext uri="{FF2B5EF4-FFF2-40B4-BE49-F238E27FC236}">
                <a16:creationId xmlns:a16="http://schemas.microsoft.com/office/drawing/2014/main" id="{2ED19A46-3B46-4A45-8C43-AFB170DD2C0D}"/>
              </a:ext>
            </a:extLst>
          </p:cNvPr>
          <p:cNvSpPr/>
          <p:nvPr/>
        </p:nvSpPr>
        <p:spPr>
          <a:xfrm rot="15141721" flipH="1" flipV="1">
            <a:off x="7645709" y="3513851"/>
            <a:ext cx="373720" cy="278116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73" name="任意多边形 212">
            <a:extLst>
              <a:ext uri="{FF2B5EF4-FFF2-40B4-BE49-F238E27FC236}">
                <a16:creationId xmlns:a16="http://schemas.microsoft.com/office/drawing/2014/main" id="{854984C2-5DDE-4653-97CA-1C0A5CCB4A4F}"/>
              </a:ext>
            </a:extLst>
          </p:cNvPr>
          <p:cNvSpPr/>
          <p:nvPr/>
        </p:nvSpPr>
        <p:spPr>
          <a:xfrm rot="12993366">
            <a:off x="7633144" y="4019752"/>
            <a:ext cx="235450" cy="373188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74" name="任意多边形 212">
            <a:extLst>
              <a:ext uri="{FF2B5EF4-FFF2-40B4-BE49-F238E27FC236}">
                <a16:creationId xmlns:a16="http://schemas.microsoft.com/office/drawing/2014/main" id="{07782349-9ECD-4EF7-BE7A-4563FB34BF45}"/>
              </a:ext>
            </a:extLst>
          </p:cNvPr>
          <p:cNvSpPr/>
          <p:nvPr/>
        </p:nvSpPr>
        <p:spPr>
          <a:xfrm rot="12993366">
            <a:off x="6337776" y="4559966"/>
            <a:ext cx="454567" cy="848541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75" name="任意多边形 212">
            <a:extLst>
              <a:ext uri="{FF2B5EF4-FFF2-40B4-BE49-F238E27FC236}">
                <a16:creationId xmlns:a16="http://schemas.microsoft.com/office/drawing/2014/main" id="{B2C92BFC-C873-40A7-9E31-CB97C9103790}"/>
              </a:ext>
            </a:extLst>
          </p:cNvPr>
          <p:cNvSpPr/>
          <p:nvPr/>
        </p:nvSpPr>
        <p:spPr>
          <a:xfrm rot="12993366">
            <a:off x="7026545" y="4626218"/>
            <a:ext cx="390813" cy="830640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76" name="任意多边形 212">
            <a:extLst>
              <a:ext uri="{FF2B5EF4-FFF2-40B4-BE49-F238E27FC236}">
                <a16:creationId xmlns:a16="http://schemas.microsoft.com/office/drawing/2014/main" id="{A41441ED-BFB6-4664-AB05-5CD903E7D945}"/>
              </a:ext>
            </a:extLst>
          </p:cNvPr>
          <p:cNvSpPr/>
          <p:nvPr/>
        </p:nvSpPr>
        <p:spPr>
          <a:xfrm rot="12993366">
            <a:off x="7766414" y="4512515"/>
            <a:ext cx="351862" cy="924494"/>
          </a:xfrm>
          <a:custGeom>
            <a:avLst/>
            <a:gdLst>
              <a:gd name="connsiteX0" fmla="*/ 0 w 361950"/>
              <a:gd name="connsiteY0" fmla="*/ 10703 h 150403"/>
              <a:gd name="connsiteX1" fmla="*/ 139700 w 361950"/>
              <a:gd name="connsiteY1" fmla="*/ 4353 h 150403"/>
              <a:gd name="connsiteX2" fmla="*/ 165100 w 361950"/>
              <a:gd name="connsiteY2" fmla="*/ 67853 h 150403"/>
              <a:gd name="connsiteX3" fmla="*/ 361950 w 361950"/>
              <a:gd name="connsiteY3" fmla="*/ 150403 h 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150403">
                <a:moveTo>
                  <a:pt x="0" y="10703"/>
                </a:moveTo>
                <a:cubicBezTo>
                  <a:pt x="56091" y="2765"/>
                  <a:pt x="112183" y="-5172"/>
                  <a:pt x="139700" y="4353"/>
                </a:cubicBezTo>
                <a:cubicBezTo>
                  <a:pt x="167217" y="13878"/>
                  <a:pt x="128058" y="43511"/>
                  <a:pt x="165100" y="67853"/>
                </a:cubicBezTo>
                <a:cubicBezTo>
                  <a:pt x="202142" y="92195"/>
                  <a:pt x="282046" y="121299"/>
                  <a:pt x="361950" y="1504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08ECBDD8-C003-4854-98D5-5D23D52ECE03}"/>
              </a:ext>
            </a:extLst>
          </p:cNvPr>
          <p:cNvSpPr/>
          <p:nvPr/>
        </p:nvSpPr>
        <p:spPr>
          <a:xfrm>
            <a:off x="2295002" y="2819162"/>
            <a:ext cx="1986075" cy="497111"/>
          </a:xfrm>
          <a:custGeom>
            <a:avLst/>
            <a:gdLst>
              <a:gd name="connsiteX0" fmla="*/ 0 w 1986075"/>
              <a:gd name="connsiteY0" fmla="*/ 7878 h 497111"/>
              <a:gd name="connsiteX1" fmla="*/ 110660 w 1986075"/>
              <a:gd name="connsiteY1" fmla="*/ 7878 h 497111"/>
              <a:gd name="connsiteX2" fmla="*/ 128132 w 1986075"/>
              <a:gd name="connsiteY2" fmla="*/ 19526 h 497111"/>
              <a:gd name="connsiteX3" fmla="*/ 168902 w 1986075"/>
              <a:gd name="connsiteY3" fmla="*/ 77768 h 497111"/>
              <a:gd name="connsiteX4" fmla="*/ 209671 w 1986075"/>
              <a:gd name="connsiteY4" fmla="*/ 106889 h 497111"/>
              <a:gd name="connsiteX5" fmla="*/ 297034 w 1986075"/>
              <a:gd name="connsiteY5" fmla="*/ 147659 h 497111"/>
              <a:gd name="connsiteX6" fmla="*/ 349452 w 1986075"/>
              <a:gd name="connsiteY6" fmla="*/ 159307 h 497111"/>
              <a:gd name="connsiteX7" fmla="*/ 471760 w 1986075"/>
              <a:gd name="connsiteY7" fmla="*/ 188428 h 497111"/>
              <a:gd name="connsiteX8" fmla="*/ 629014 w 1986075"/>
              <a:gd name="connsiteY8" fmla="*/ 200077 h 497111"/>
              <a:gd name="connsiteX9" fmla="*/ 1112423 w 1986075"/>
              <a:gd name="connsiteY9" fmla="*/ 194252 h 497111"/>
              <a:gd name="connsiteX10" fmla="*/ 1258028 w 1986075"/>
              <a:gd name="connsiteY10" fmla="*/ 182604 h 497111"/>
              <a:gd name="connsiteX11" fmla="*/ 1537590 w 1986075"/>
              <a:gd name="connsiteY11" fmla="*/ 194252 h 497111"/>
              <a:gd name="connsiteX12" fmla="*/ 1624953 w 1986075"/>
              <a:gd name="connsiteY12" fmla="*/ 223373 h 497111"/>
              <a:gd name="connsiteX13" fmla="*/ 1648249 w 1986075"/>
              <a:gd name="connsiteY13" fmla="*/ 229198 h 497111"/>
              <a:gd name="connsiteX14" fmla="*/ 1694843 w 1986075"/>
              <a:gd name="connsiteY14" fmla="*/ 246670 h 497111"/>
              <a:gd name="connsiteX15" fmla="*/ 1729788 w 1986075"/>
              <a:gd name="connsiteY15" fmla="*/ 258319 h 497111"/>
              <a:gd name="connsiteX16" fmla="*/ 1793855 w 1986075"/>
              <a:gd name="connsiteY16" fmla="*/ 287440 h 497111"/>
              <a:gd name="connsiteX17" fmla="*/ 1817151 w 1986075"/>
              <a:gd name="connsiteY17" fmla="*/ 304912 h 497111"/>
              <a:gd name="connsiteX18" fmla="*/ 1875393 w 1986075"/>
              <a:gd name="connsiteY18" fmla="*/ 334033 h 497111"/>
              <a:gd name="connsiteX19" fmla="*/ 1892866 w 1986075"/>
              <a:gd name="connsiteY19" fmla="*/ 345682 h 497111"/>
              <a:gd name="connsiteX20" fmla="*/ 1921987 w 1986075"/>
              <a:gd name="connsiteY20" fmla="*/ 380627 h 497111"/>
              <a:gd name="connsiteX21" fmla="*/ 1945284 w 1986075"/>
              <a:gd name="connsiteY21" fmla="*/ 403924 h 497111"/>
              <a:gd name="connsiteX22" fmla="*/ 1951108 w 1986075"/>
              <a:gd name="connsiteY22" fmla="*/ 421396 h 497111"/>
              <a:gd name="connsiteX23" fmla="*/ 1962756 w 1986075"/>
              <a:gd name="connsiteY23" fmla="*/ 438869 h 497111"/>
              <a:gd name="connsiteX24" fmla="*/ 1974405 w 1986075"/>
              <a:gd name="connsiteY24" fmla="*/ 473814 h 497111"/>
              <a:gd name="connsiteX25" fmla="*/ 1986053 w 1986075"/>
              <a:gd name="connsiteY25" fmla="*/ 497111 h 497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86075" h="497111">
                <a:moveTo>
                  <a:pt x="0" y="7878"/>
                </a:moveTo>
                <a:cubicBezTo>
                  <a:pt x="46575" y="-1437"/>
                  <a:pt x="44753" y="-3752"/>
                  <a:pt x="110660" y="7878"/>
                </a:cubicBezTo>
                <a:cubicBezTo>
                  <a:pt x="117553" y="9094"/>
                  <a:pt x="122308" y="15643"/>
                  <a:pt x="128132" y="19526"/>
                </a:cubicBezTo>
                <a:cubicBezTo>
                  <a:pt x="141631" y="42023"/>
                  <a:pt x="149921" y="58787"/>
                  <a:pt x="168902" y="77768"/>
                </a:cubicBezTo>
                <a:cubicBezTo>
                  <a:pt x="172309" y="81175"/>
                  <a:pt x="202502" y="103029"/>
                  <a:pt x="209671" y="106889"/>
                </a:cubicBezTo>
                <a:cubicBezTo>
                  <a:pt x="220714" y="112835"/>
                  <a:pt x="274999" y="141363"/>
                  <a:pt x="297034" y="147659"/>
                </a:cubicBezTo>
                <a:cubicBezTo>
                  <a:pt x="314244" y="152576"/>
                  <a:pt x="332088" y="154966"/>
                  <a:pt x="349452" y="159307"/>
                </a:cubicBezTo>
                <a:cubicBezTo>
                  <a:pt x="402597" y="172593"/>
                  <a:pt x="418665" y="180843"/>
                  <a:pt x="471760" y="188428"/>
                </a:cubicBezTo>
                <a:cubicBezTo>
                  <a:pt x="505359" y="193228"/>
                  <a:pt x="603632" y="198490"/>
                  <a:pt x="629014" y="200077"/>
                </a:cubicBezTo>
                <a:lnTo>
                  <a:pt x="1112423" y="194252"/>
                </a:lnTo>
                <a:cubicBezTo>
                  <a:pt x="1161094" y="192900"/>
                  <a:pt x="1258028" y="182604"/>
                  <a:pt x="1258028" y="182604"/>
                </a:cubicBezTo>
                <a:cubicBezTo>
                  <a:pt x="1351215" y="186487"/>
                  <a:pt x="1444568" y="187487"/>
                  <a:pt x="1537590" y="194252"/>
                </a:cubicBezTo>
                <a:cubicBezTo>
                  <a:pt x="1556097" y="195598"/>
                  <a:pt x="1609971" y="218379"/>
                  <a:pt x="1624953" y="223373"/>
                </a:cubicBezTo>
                <a:cubicBezTo>
                  <a:pt x="1632547" y="225904"/>
                  <a:pt x="1640655" y="226667"/>
                  <a:pt x="1648249" y="229198"/>
                </a:cubicBezTo>
                <a:cubicBezTo>
                  <a:pt x="1663985" y="234443"/>
                  <a:pt x="1679222" y="241091"/>
                  <a:pt x="1694843" y="246670"/>
                </a:cubicBezTo>
                <a:cubicBezTo>
                  <a:pt x="1706406" y="250800"/>
                  <a:pt x="1718610" y="253238"/>
                  <a:pt x="1729788" y="258319"/>
                </a:cubicBezTo>
                <a:cubicBezTo>
                  <a:pt x="1817014" y="297967"/>
                  <a:pt x="1696565" y="255009"/>
                  <a:pt x="1793855" y="287440"/>
                </a:cubicBezTo>
                <a:cubicBezTo>
                  <a:pt x="1801620" y="293264"/>
                  <a:pt x="1808723" y="300096"/>
                  <a:pt x="1817151" y="304912"/>
                </a:cubicBezTo>
                <a:cubicBezTo>
                  <a:pt x="1835997" y="315681"/>
                  <a:pt x="1857333" y="321993"/>
                  <a:pt x="1875393" y="334033"/>
                </a:cubicBezTo>
                <a:cubicBezTo>
                  <a:pt x="1881217" y="337916"/>
                  <a:pt x="1887916" y="340732"/>
                  <a:pt x="1892866" y="345682"/>
                </a:cubicBezTo>
                <a:cubicBezTo>
                  <a:pt x="1903588" y="356404"/>
                  <a:pt x="1911844" y="369357"/>
                  <a:pt x="1921987" y="380627"/>
                </a:cubicBezTo>
                <a:cubicBezTo>
                  <a:pt x="1929334" y="388790"/>
                  <a:pt x="1937518" y="396158"/>
                  <a:pt x="1945284" y="403924"/>
                </a:cubicBezTo>
                <a:cubicBezTo>
                  <a:pt x="1947225" y="409748"/>
                  <a:pt x="1948363" y="415905"/>
                  <a:pt x="1951108" y="421396"/>
                </a:cubicBezTo>
                <a:cubicBezTo>
                  <a:pt x="1954238" y="427657"/>
                  <a:pt x="1959913" y="432472"/>
                  <a:pt x="1962756" y="438869"/>
                </a:cubicBezTo>
                <a:cubicBezTo>
                  <a:pt x="1967743" y="450089"/>
                  <a:pt x="1967594" y="463597"/>
                  <a:pt x="1974405" y="473814"/>
                </a:cubicBezTo>
                <a:cubicBezTo>
                  <a:pt x="1987130" y="492902"/>
                  <a:pt x="1986053" y="484287"/>
                  <a:pt x="1986053" y="497111"/>
                </a:cubicBezTo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D5739E57-3FBD-4077-969E-48A3F7833EE6}"/>
              </a:ext>
            </a:extLst>
          </p:cNvPr>
          <p:cNvSpPr/>
          <p:nvPr/>
        </p:nvSpPr>
        <p:spPr>
          <a:xfrm>
            <a:off x="2685223" y="2821216"/>
            <a:ext cx="3970931" cy="477584"/>
          </a:xfrm>
          <a:custGeom>
            <a:avLst/>
            <a:gdLst>
              <a:gd name="connsiteX0" fmla="*/ 0 w 4187603"/>
              <a:gd name="connsiteY0" fmla="*/ 0 h 477584"/>
              <a:gd name="connsiteX1" fmla="*/ 69891 w 4187603"/>
              <a:gd name="connsiteY1" fmla="*/ 17472 h 477584"/>
              <a:gd name="connsiteX2" fmla="*/ 139781 w 4187603"/>
              <a:gd name="connsiteY2" fmla="*/ 46593 h 477584"/>
              <a:gd name="connsiteX3" fmla="*/ 198023 w 4187603"/>
              <a:gd name="connsiteY3" fmla="*/ 58242 h 477584"/>
              <a:gd name="connsiteX4" fmla="*/ 419343 w 4187603"/>
              <a:gd name="connsiteY4" fmla="*/ 110659 h 477584"/>
              <a:gd name="connsiteX5" fmla="*/ 524179 w 4187603"/>
              <a:gd name="connsiteY5" fmla="*/ 116484 h 477584"/>
              <a:gd name="connsiteX6" fmla="*/ 1450227 w 4187603"/>
              <a:gd name="connsiteY6" fmla="*/ 110659 h 477584"/>
              <a:gd name="connsiteX7" fmla="*/ 1566711 w 4187603"/>
              <a:gd name="connsiteY7" fmla="*/ 104835 h 477584"/>
              <a:gd name="connsiteX8" fmla="*/ 1782207 w 4187603"/>
              <a:gd name="connsiteY8" fmla="*/ 99011 h 477584"/>
              <a:gd name="connsiteX9" fmla="*/ 2230670 w 4187603"/>
              <a:gd name="connsiteY9" fmla="*/ 93187 h 477584"/>
              <a:gd name="connsiteX10" fmla="*/ 2422869 w 4187603"/>
              <a:gd name="connsiteY10" fmla="*/ 87363 h 477584"/>
              <a:gd name="connsiteX11" fmla="*/ 3383863 w 4187603"/>
              <a:gd name="connsiteY11" fmla="*/ 110659 h 477584"/>
              <a:gd name="connsiteX12" fmla="*/ 3628479 w 4187603"/>
              <a:gd name="connsiteY12" fmla="*/ 151429 h 477584"/>
              <a:gd name="connsiteX13" fmla="*/ 3733315 w 4187603"/>
              <a:gd name="connsiteY13" fmla="*/ 163077 h 477584"/>
              <a:gd name="connsiteX14" fmla="*/ 3797381 w 4187603"/>
              <a:gd name="connsiteY14" fmla="*/ 180550 h 477584"/>
              <a:gd name="connsiteX15" fmla="*/ 3838151 w 4187603"/>
              <a:gd name="connsiteY15" fmla="*/ 203847 h 477584"/>
              <a:gd name="connsiteX16" fmla="*/ 3873096 w 4187603"/>
              <a:gd name="connsiteY16" fmla="*/ 209671 h 477584"/>
              <a:gd name="connsiteX17" fmla="*/ 3902217 w 4187603"/>
              <a:gd name="connsiteY17" fmla="*/ 215495 h 477584"/>
              <a:gd name="connsiteX18" fmla="*/ 3954635 w 4187603"/>
              <a:gd name="connsiteY18" fmla="*/ 250440 h 477584"/>
              <a:gd name="connsiteX19" fmla="*/ 4012877 w 4187603"/>
              <a:gd name="connsiteY19" fmla="*/ 291210 h 477584"/>
              <a:gd name="connsiteX20" fmla="*/ 4047822 w 4187603"/>
              <a:gd name="connsiteY20" fmla="*/ 308682 h 477584"/>
              <a:gd name="connsiteX21" fmla="*/ 4065295 w 4187603"/>
              <a:gd name="connsiteY21" fmla="*/ 326155 h 477584"/>
              <a:gd name="connsiteX22" fmla="*/ 4082767 w 4187603"/>
              <a:gd name="connsiteY22" fmla="*/ 337803 h 477584"/>
              <a:gd name="connsiteX23" fmla="*/ 4129361 w 4187603"/>
              <a:gd name="connsiteY23" fmla="*/ 378573 h 477584"/>
              <a:gd name="connsiteX24" fmla="*/ 4141009 w 4187603"/>
              <a:gd name="connsiteY24" fmla="*/ 396045 h 477584"/>
              <a:gd name="connsiteX25" fmla="*/ 4158482 w 4187603"/>
              <a:gd name="connsiteY25" fmla="*/ 442639 h 477584"/>
              <a:gd name="connsiteX26" fmla="*/ 4170130 w 4187603"/>
              <a:gd name="connsiteY26" fmla="*/ 454288 h 477584"/>
              <a:gd name="connsiteX27" fmla="*/ 4187603 w 4187603"/>
              <a:gd name="connsiteY27" fmla="*/ 477584 h 47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187603" h="477584">
                <a:moveTo>
                  <a:pt x="0" y="0"/>
                </a:moveTo>
                <a:cubicBezTo>
                  <a:pt x="23297" y="5824"/>
                  <a:pt x="47246" y="9480"/>
                  <a:pt x="69891" y="17472"/>
                </a:cubicBezTo>
                <a:cubicBezTo>
                  <a:pt x="180019" y="56340"/>
                  <a:pt x="2121" y="14202"/>
                  <a:pt x="139781" y="46593"/>
                </a:cubicBezTo>
                <a:cubicBezTo>
                  <a:pt x="159053" y="51128"/>
                  <a:pt x="178922" y="53033"/>
                  <a:pt x="198023" y="58242"/>
                </a:cubicBezTo>
                <a:cubicBezTo>
                  <a:pt x="296976" y="85229"/>
                  <a:pt x="285038" y="103197"/>
                  <a:pt x="419343" y="110659"/>
                </a:cubicBezTo>
                <a:lnTo>
                  <a:pt x="524179" y="116484"/>
                </a:lnTo>
                <a:lnTo>
                  <a:pt x="1450227" y="110659"/>
                </a:lnTo>
                <a:cubicBezTo>
                  <a:pt x="1489101" y="110225"/>
                  <a:pt x="1527858" y="106198"/>
                  <a:pt x="1566711" y="104835"/>
                </a:cubicBezTo>
                <a:lnTo>
                  <a:pt x="1782207" y="99011"/>
                </a:lnTo>
                <a:lnTo>
                  <a:pt x="2230670" y="93187"/>
                </a:lnTo>
                <a:cubicBezTo>
                  <a:pt x="2294736" y="91246"/>
                  <a:pt x="2358777" y="86651"/>
                  <a:pt x="2422869" y="87363"/>
                </a:cubicBezTo>
                <a:cubicBezTo>
                  <a:pt x="3127604" y="95193"/>
                  <a:pt x="3016878" y="90272"/>
                  <a:pt x="3383863" y="110659"/>
                </a:cubicBezTo>
                <a:cubicBezTo>
                  <a:pt x="3636187" y="142201"/>
                  <a:pt x="3268756" y="94201"/>
                  <a:pt x="3628479" y="151429"/>
                </a:cubicBezTo>
                <a:cubicBezTo>
                  <a:pt x="3663203" y="156953"/>
                  <a:pt x="3698370" y="159194"/>
                  <a:pt x="3733315" y="163077"/>
                </a:cubicBezTo>
                <a:cubicBezTo>
                  <a:pt x="3754670" y="168901"/>
                  <a:pt x="3776751" y="172527"/>
                  <a:pt x="3797381" y="180550"/>
                </a:cubicBezTo>
                <a:cubicBezTo>
                  <a:pt x="3811969" y="186223"/>
                  <a:pt x="3823542" y="198228"/>
                  <a:pt x="3838151" y="203847"/>
                </a:cubicBezTo>
                <a:cubicBezTo>
                  <a:pt x="3849173" y="208086"/>
                  <a:pt x="3861477" y="207559"/>
                  <a:pt x="3873096" y="209671"/>
                </a:cubicBezTo>
                <a:cubicBezTo>
                  <a:pt x="3882836" y="211442"/>
                  <a:pt x="3892510" y="213554"/>
                  <a:pt x="3902217" y="215495"/>
                </a:cubicBezTo>
                <a:cubicBezTo>
                  <a:pt x="3946124" y="259402"/>
                  <a:pt x="3902734" y="222131"/>
                  <a:pt x="3954635" y="250440"/>
                </a:cubicBezTo>
                <a:cubicBezTo>
                  <a:pt x="4038874" y="296388"/>
                  <a:pt x="3949801" y="253365"/>
                  <a:pt x="4012877" y="291210"/>
                </a:cubicBezTo>
                <a:cubicBezTo>
                  <a:pt x="4024044" y="297910"/>
                  <a:pt x="4036174" y="302858"/>
                  <a:pt x="4047822" y="308682"/>
                </a:cubicBezTo>
                <a:cubicBezTo>
                  <a:pt x="4053646" y="314506"/>
                  <a:pt x="4058967" y="320882"/>
                  <a:pt x="4065295" y="326155"/>
                </a:cubicBezTo>
                <a:cubicBezTo>
                  <a:pt x="4070672" y="330636"/>
                  <a:pt x="4077242" y="333506"/>
                  <a:pt x="4082767" y="337803"/>
                </a:cubicBezTo>
                <a:cubicBezTo>
                  <a:pt x="4084633" y="339254"/>
                  <a:pt x="4120499" y="367495"/>
                  <a:pt x="4129361" y="378573"/>
                </a:cubicBezTo>
                <a:cubicBezTo>
                  <a:pt x="4133734" y="384039"/>
                  <a:pt x="4137126" y="390221"/>
                  <a:pt x="4141009" y="396045"/>
                </a:cubicBezTo>
                <a:cubicBezTo>
                  <a:pt x="4146131" y="416532"/>
                  <a:pt x="4146301" y="424366"/>
                  <a:pt x="4158482" y="442639"/>
                </a:cubicBezTo>
                <a:cubicBezTo>
                  <a:pt x="4161528" y="447208"/>
                  <a:pt x="4166700" y="450000"/>
                  <a:pt x="4170130" y="454288"/>
                </a:cubicBezTo>
                <a:cubicBezTo>
                  <a:pt x="4196468" y="487211"/>
                  <a:pt x="4171665" y="461646"/>
                  <a:pt x="4187603" y="477584"/>
                </a:cubicBezTo>
              </a:path>
            </a:pathLst>
          </a:cu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TextBox 115">
            <a:extLst>
              <a:ext uri="{FF2B5EF4-FFF2-40B4-BE49-F238E27FC236}">
                <a16:creationId xmlns:a16="http://schemas.microsoft.com/office/drawing/2014/main" id="{2A500ED0-2BA3-4BA8-827C-55BAB410812D}"/>
              </a:ext>
            </a:extLst>
          </p:cNvPr>
          <p:cNvSpPr txBox="1"/>
          <p:nvPr/>
        </p:nvSpPr>
        <p:spPr>
          <a:xfrm>
            <a:off x="708369" y="1263748"/>
            <a:ext cx="1240724" cy="24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1600" b="1" dirty="0">
                <a:latin typeface="+mn-lt"/>
                <a:ea typeface="华文楷体" panose="02010600040101010101" pitchFamily="2" charset="-122"/>
              </a:rPr>
              <a:t>1# </a:t>
            </a:r>
            <a:r>
              <a:rPr lang="en-US" altLang="zh-CN" sz="1600" b="1" dirty="0" err="1">
                <a:latin typeface="+mn-lt"/>
                <a:ea typeface="华文楷体" panose="02010600040101010101" pitchFamily="2" charset="-122"/>
              </a:rPr>
              <a:t>Elec_HUT</a:t>
            </a:r>
            <a:endParaRPr lang="zh-CN" altLang="en-US" sz="1600" b="1" dirty="0">
              <a:latin typeface="+mn-lt"/>
              <a:ea typeface="华文楷体" panose="02010600040101010101" pitchFamily="2" charset="-122"/>
            </a:endParaRPr>
          </a:p>
        </p:txBody>
      </p:sp>
      <p:sp>
        <p:nvSpPr>
          <p:cNvPr id="694" name="TextBox 53">
            <a:extLst>
              <a:ext uri="{FF2B5EF4-FFF2-40B4-BE49-F238E27FC236}">
                <a16:creationId xmlns:a16="http://schemas.microsoft.com/office/drawing/2014/main" id="{B45B71F9-8F73-4F3F-A8E7-205E3FAFD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67" y="5288760"/>
            <a:ext cx="9479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2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Detector elec.</a:t>
            </a:r>
          </a:p>
          <a:p>
            <a:pPr algn="ctr" eaLnBrk="1" hangingPunct="1"/>
            <a:r>
              <a:rPr lang="en-US" altLang="zh-CN" sz="1200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X 6800 </a:t>
            </a:r>
            <a:endParaRPr lang="zh-CN" altLang="en-US" sz="1200" dirty="0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96" name="圆角矩形 107">
            <a:extLst>
              <a:ext uri="{FF2B5EF4-FFF2-40B4-BE49-F238E27FC236}">
                <a16:creationId xmlns:a16="http://schemas.microsoft.com/office/drawing/2014/main" id="{A372A8DC-A7DF-4487-B764-B79797D299DC}"/>
              </a:ext>
            </a:extLst>
          </p:cNvPr>
          <p:cNvSpPr/>
          <p:nvPr/>
        </p:nvSpPr>
        <p:spPr>
          <a:xfrm>
            <a:off x="2396479" y="1633734"/>
            <a:ext cx="612986" cy="198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5" name="TextBox 115">
            <a:extLst>
              <a:ext uri="{FF2B5EF4-FFF2-40B4-BE49-F238E27FC236}">
                <a16:creationId xmlns:a16="http://schemas.microsoft.com/office/drawing/2014/main" id="{278743E2-4AF3-4ECD-8443-5A719B9E9CDB}"/>
              </a:ext>
            </a:extLst>
          </p:cNvPr>
          <p:cNvSpPr txBox="1"/>
          <p:nvPr/>
        </p:nvSpPr>
        <p:spPr>
          <a:xfrm>
            <a:off x="2545281" y="1647857"/>
            <a:ext cx="325410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1200" b="1" dirty="0">
                <a:latin typeface="+mn-lt"/>
                <a:ea typeface="华文楷体" panose="02010600040101010101" pitchFamily="2" charset="-122"/>
              </a:rPr>
              <a:t>GPS</a:t>
            </a:r>
            <a:endParaRPr lang="zh-CN" altLang="en-US" sz="1200" b="1" dirty="0">
              <a:latin typeface="+mn-lt"/>
              <a:ea typeface="华文楷体" panose="02010600040101010101" pitchFamily="2" charset="-122"/>
            </a:endParaRPr>
          </a:p>
        </p:txBody>
      </p:sp>
      <p:cxnSp>
        <p:nvCxnSpPr>
          <p:cNvPr id="698" name="直接连接符 697">
            <a:extLst>
              <a:ext uri="{FF2B5EF4-FFF2-40B4-BE49-F238E27FC236}">
                <a16:creationId xmlns:a16="http://schemas.microsoft.com/office/drawing/2014/main" id="{47E12E08-CB46-4722-AF18-55D8E17C2C29}"/>
              </a:ext>
            </a:extLst>
          </p:cNvPr>
          <p:cNvCxnSpPr>
            <a:cxnSpLocks/>
          </p:cNvCxnSpPr>
          <p:nvPr/>
        </p:nvCxnSpPr>
        <p:spPr>
          <a:xfrm flipH="1" flipV="1">
            <a:off x="2360127" y="2009714"/>
            <a:ext cx="327538" cy="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9" name="直接连接符 698">
            <a:extLst>
              <a:ext uri="{FF2B5EF4-FFF2-40B4-BE49-F238E27FC236}">
                <a16:creationId xmlns:a16="http://schemas.microsoft.com/office/drawing/2014/main" id="{72477776-7632-4010-AB06-AF49B7F73893}"/>
              </a:ext>
            </a:extLst>
          </p:cNvPr>
          <p:cNvCxnSpPr>
            <a:cxnSpLocks/>
          </p:cNvCxnSpPr>
          <p:nvPr/>
        </p:nvCxnSpPr>
        <p:spPr>
          <a:xfrm>
            <a:off x="2687706" y="1844254"/>
            <a:ext cx="0" cy="176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0" name="圆角矩形 107">
            <a:extLst>
              <a:ext uri="{FF2B5EF4-FFF2-40B4-BE49-F238E27FC236}">
                <a16:creationId xmlns:a16="http://schemas.microsoft.com/office/drawing/2014/main" id="{21EFB285-70C3-43B2-BF4C-9D5622608F60}"/>
              </a:ext>
            </a:extLst>
          </p:cNvPr>
          <p:cNvSpPr/>
          <p:nvPr/>
        </p:nvSpPr>
        <p:spPr>
          <a:xfrm>
            <a:off x="6858335" y="1449046"/>
            <a:ext cx="1209362" cy="413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400" dirty="0">
                <a:solidFill>
                  <a:schemeClr val="tx1"/>
                </a:solidFill>
              </a:rPr>
              <a:t>DAQ SERVER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704" name="任意多边形: 形状 703">
            <a:extLst>
              <a:ext uri="{FF2B5EF4-FFF2-40B4-BE49-F238E27FC236}">
                <a16:creationId xmlns:a16="http://schemas.microsoft.com/office/drawing/2014/main" id="{90FB77F4-5D30-4163-A232-49002238A376}"/>
              </a:ext>
            </a:extLst>
          </p:cNvPr>
          <p:cNvSpPr/>
          <p:nvPr/>
        </p:nvSpPr>
        <p:spPr>
          <a:xfrm>
            <a:off x="2026920" y="1897380"/>
            <a:ext cx="5266195" cy="1402080"/>
          </a:xfrm>
          <a:custGeom>
            <a:avLst/>
            <a:gdLst>
              <a:gd name="connsiteX0" fmla="*/ 0 w 5266195"/>
              <a:gd name="connsiteY0" fmla="*/ 1402080 h 1402080"/>
              <a:gd name="connsiteX1" fmla="*/ 68580 w 5266195"/>
              <a:gd name="connsiteY1" fmla="*/ 1196340 h 1402080"/>
              <a:gd name="connsiteX2" fmla="*/ 259080 w 5266195"/>
              <a:gd name="connsiteY2" fmla="*/ 1158240 h 1402080"/>
              <a:gd name="connsiteX3" fmla="*/ 967740 w 5266195"/>
              <a:gd name="connsiteY3" fmla="*/ 1127760 h 1402080"/>
              <a:gd name="connsiteX4" fmla="*/ 2446020 w 5266195"/>
              <a:gd name="connsiteY4" fmla="*/ 1082040 h 1402080"/>
              <a:gd name="connsiteX5" fmla="*/ 4846320 w 5266195"/>
              <a:gd name="connsiteY5" fmla="*/ 1036320 h 1402080"/>
              <a:gd name="connsiteX6" fmla="*/ 5250180 w 5266195"/>
              <a:gd name="connsiteY6" fmla="*/ 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6195" h="1402080">
                <a:moveTo>
                  <a:pt x="0" y="1402080"/>
                </a:moveTo>
                <a:cubicBezTo>
                  <a:pt x="12700" y="1319530"/>
                  <a:pt x="25400" y="1236980"/>
                  <a:pt x="68580" y="1196340"/>
                </a:cubicBezTo>
                <a:cubicBezTo>
                  <a:pt x="111760" y="1155700"/>
                  <a:pt x="109220" y="1169670"/>
                  <a:pt x="259080" y="1158240"/>
                </a:cubicBezTo>
                <a:cubicBezTo>
                  <a:pt x="408940" y="1146810"/>
                  <a:pt x="967740" y="1127760"/>
                  <a:pt x="967740" y="1127760"/>
                </a:cubicBezTo>
                <a:lnTo>
                  <a:pt x="2446020" y="1082040"/>
                </a:lnTo>
                <a:cubicBezTo>
                  <a:pt x="3092450" y="1066800"/>
                  <a:pt x="4378960" y="1216660"/>
                  <a:pt x="4846320" y="1036320"/>
                </a:cubicBezTo>
                <a:cubicBezTo>
                  <a:pt x="5313680" y="855980"/>
                  <a:pt x="5281930" y="427990"/>
                  <a:pt x="5250180" y="0"/>
                </a:cubicBezTo>
              </a:path>
            </a:pathLst>
          </a:cu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5" name="任意多边形: 形状 704">
            <a:extLst>
              <a:ext uri="{FF2B5EF4-FFF2-40B4-BE49-F238E27FC236}">
                <a16:creationId xmlns:a16="http://schemas.microsoft.com/office/drawing/2014/main" id="{6C8FDD3E-72BE-46B1-9582-573E6BA4AABD}"/>
              </a:ext>
            </a:extLst>
          </p:cNvPr>
          <p:cNvSpPr/>
          <p:nvPr/>
        </p:nvSpPr>
        <p:spPr>
          <a:xfrm>
            <a:off x="4404360" y="1874520"/>
            <a:ext cx="3080007" cy="1440180"/>
          </a:xfrm>
          <a:custGeom>
            <a:avLst/>
            <a:gdLst>
              <a:gd name="connsiteX0" fmla="*/ 0 w 3080007"/>
              <a:gd name="connsiteY0" fmla="*/ 1440180 h 1440180"/>
              <a:gd name="connsiteX1" fmla="*/ 152400 w 3080007"/>
              <a:gd name="connsiteY1" fmla="*/ 1249680 h 1440180"/>
              <a:gd name="connsiteX2" fmla="*/ 739140 w 3080007"/>
              <a:gd name="connsiteY2" fmla="*/ 1234440 h 1440180"/>
              <a:gd name="connsiteX3" fmla="*/ 2202180 w 3080007"/>
              <a:gd name="connsiteY3" fmla="*/ 1211580 h 1440180"/>
              <a:gd name="connsiteX4" fmla="*/ 2941320 w 3080007"/>
              <a:gd name="connsiteY4" fmla="*/ 899160 h 1440180"/>
              <a:gd name="connsiteX5" fmla="*/ 3078480 w 3080007"/>
              <a:gd name="connsiteY5" fmla="*/ 0 h 14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0007" h="1440180">
                <a:moveTo>
                  <a:pt x="0" y="1440180"/>
                </a:moveTo>
                <a:cubicBezTo>
                  <a:pt x="14605" y="1362075"/>
                  <a:pt x="29210" y="1283970"/>
                  <a:pt x="152400" y="1249680"/>
                </a:cubicBezTo>
                <a:cubicBezTo>
                  <a:pt x="275590" y="1215390"/>
                  <a:pt x="739140" y="1234440"/>
                  <a:pt x="739140" y="1234440"/>
                </a:cubicBezTo>
                <a:cubicBezTo>
                  <a:pt x="1080770" y="1228090"/>
                  <a:pt x="1835150" y="1267460"/>
                  <a:pt x="2202180" y="1211580"/>
                </a:cubicBezTo>
                <a:cubicBezTo>
                  <a:pt x="2569210" y="1155700"/>
                  <a:pt x="2795270" y="1101090"/>
                  <a:pt x="2941320" y="899160"/>
                </a:cubicBezTo>
                <a:cubicBezTo>
                  <a:pt x="3087370" y="697230"/>
                  <a:pt x="3082925" y="348615"/>
                  <a:pt x="3078480" y="0"/>
                </a:cubicBezTo>
              </a:path>
            </a:pathLst>
          </a:cu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6" name="任意多边形: 形状 705">
            <a:extLst>
              <a:ext uri="{FF2B5EF4-FFF2-40B4-BE49-F238E27FC236}">
                <a16:creationId xmlns:a16="http://schemas.microsoft.com/office/drawing/2014/main" id="{D053BBD3-2C39-4830-A33A-E7DD74A0A051}"/>
              </a:ext>
            </a:extLst>
          </p:cNvPr>
          <p:cNvSpPr/>
          <p:nvPr/>
        </p:nvSpPr>
        <p:spPr>
          <a:xfrm>
            <a:off x="6819900" y="1882140"/>
            <a:ext cx="848900" cy="1417320"/>
          </a:xfrm>
          <a:custGeom>
            <a:avLst/>
            <a:gdLst>
              <a:gd name="connsiteX0" fmla="*/ 0 w 848900"/>
              <a:gd name="connsiteY0" fmla="*/ 1417320 h 1417320"/>
              <a:gd name="connsiteX1" fmla="*/ 83820 w 848900"/>
              <a:gd name="connsiteY1" fmla="*/ 1257300 h 1417320"/>
              <a:gd name="connsiteX2" fmla="*/ 350520 w 848900"/>
              <a:gd name="connsiteY2" fmla="*/ 1188720 h 1417320"/>
              <a:gd name="connsiteX3" fmla="*/ 784860 w 848900"/>
              <a:gd name="connsiteY3" fmla="*/ 861060 h 1417320"/>
              <a:gd name="connsiteX4" fmla="*/ 838200 w 848900"/>
              <a:gd name="connsiteY4" fmla="*/ 0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900" h="1417320">
                <a:moveTo>
                  <a:pt x="0" y="1417320"/>
                </a:moveTo>
                <a:cubicBezTo>
                  <a:pt x="12700" y="1356360"/>
                  <a:pt x="25400" y="1295400"/>
                  <a:pt x="83820" y="1257300"/>
                </a:cubicBezTo>
                <a:cubicBezTo>
                  <a:pt x="142240" y="1219200"/>
                  <a:pt x="233680" y="1254760"/>
                  <a:pt x="350520" y="1188720"/>
                </a:cubicBezTo>
                <a:cubicBezTo>
                  <a:pt x="467360" y="1122680"/>
                  <a:pt x="703580" y="1059180"/>
                  <a:pt x="784860" y="861060"/>
                </a:cubicBezTo>
                <a:cubicBezTo>
                  <a:pt x="866140" y="662940"/>
                  <a:pt x="852170" y="331470"/>
                  <a:pt x="838200" y="0"/>
                </a:cubicBezTo>
              </a:path>
            </a:pathLst>
          </a:cu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8" name="TextBox 115">
            <a:extLst>
              <a:ext uri="{FF2B5EF4-FFF2-40B4-BE49-F238E27FC236}">
                <a16:creationId xmlns:a16="http://schemas.microsoft.com/office/drawing/2014/main" id="{56FFC41A-304A-491F-B56C-BF4112360898}"/>
              </a:ext>
            </a:extLst>
          </p:cNvPr>
          <p:cNvSpPr txBox="1"/>
          <p:nvPr/>
        </p:nvSpPr>
        <p:spPr>
          <a:xfrm>
            <a:off x="5413386" y="2257975"/>
            <a:ext cx="1404231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1400" b="1" dirty="0">
                <a:latin typeface="+mn-lt"/>
                <a:ea typeface="华文楷体" panose="02010600040101010101" pitchFamily="2" charset="-122"/>
              </a:rPr>
              <a:t>Computer Room</a:t>
            </a:r>
            <a:endParaRPr lang="zh-CN" altLang="en-US" sz="1400" b="1" dirty="0">
              <a:latin typeface="+mn-lt"/>
              <a:ea typeface="华文楷体" panose="02010600040101010101" pitchFamily="2" charset="-122"/>
            </a:endParaRPr>
          </a:p>
        </p:txBody>
      </p:sp>
      <p:sp>
        <p:nvSpPr>
          <p:cNvPr id="710" name="TextBox 115">
            <a:extLst>
              <a:ext uri="{FF2B5EF4-FFF2-40B4-BE49-F238E27FC236}">
                <a16:creationId xmlns:a16="http://schemas.microsoft.com/office/drawing/2014/main" id="{FD70729F-EEC3-4A2C-92DB-567C3AD3D86A}"/>
              </a:ext>
            </a:extLst>
          </p:cNvPr>
          <p:cNvSpPr txBox="1"/>
          <p:nvPr/>
        </p:nvSpPr>
        <p:spPr>
          <a:xfrm>
            <a:off x="634410" y="6291178"/>
            <a:ext cx="1804981" cy="24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1600" b="1" dirty="0">
                <a:latin typeface="+mn-lt"/>
                <a:ea typeface="华文楷体" panose="02010600040101010101" pitchFamily="2" charset="-122"/>
              </a:rPr>
              <a:t>Distributed in field</a:t>
            </a:r>
            <a:endParaRPr lang="zh-CN" altLang="en-US" sz="1600" b="1" dirty="0">
              <a:latin typeface="+mn-lt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773247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1"/>
          <p:cNvSpPr txBox="1">
            <a:spLocks/>
          </p:cNvSpPr>
          <p:nvPr/>
        </p:nvSpPr>
        <p:spPr>
          <a:xfrm>
            <a:off x="609600" y="2872865"/>
            <a:ext cx="7026380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b="1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23554" name="Picture 2" descr="https://www.ohwr.org/attachments/2645/wrs3_03-v3.3-top-wik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/>
          <a:stretch/>
        </p:blipFill>
        <p:spPr bwMode="auto">
          <a:xfrm>
            <a:off x="244153" y="1519031"/>
            <a:ext cx="2895600" cy="117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右箭头 1"/>
          <p:cNvSpPr/>
          <p:nvPr/>
        </p:nvSpPr>
        <p:spPr>
          <a:xfrm>
            <a:off x="3543301" y="1957699"/>
            <a:ext cx="1295400" cy="413871"/>
          </a:xfrm>
          <a:prstGeom prst="rightArrow">
            <a:avLst/>
          </a:prstGeom>
          <a:noFill/>
          <a:ln w="63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8BBE3E99-D43B-4C79-700E-9358221F1DD4}"/>
              </a:ext>
            </a:extLst>
          </p:cNvPr>
          <p:cNvSpPr txBox="1">
            <a:spLocks/>
          </p:cNvSpPr>
          <p:nvPr/>
        </p:nvSpPr>
        <p:spPr>
          <a:xfrm>
            <a:off x="1205070" y="3293871"/>
            <a:ext cx="7183385" cy="2607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68580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kern="0" dirty="0">
                <a:solidFill>
                  <a:schemeClr val="accent2"/>
                </a:solidFill>
              </a:rPr>
              <a:t>Improved heat dissipation, without FAN</a:t>
            </a:r>
          </a:p>
          <a:p>
            <a:pPr marL="342900" marR="0" lvl="0" indent="-342900" algn="l" defTabSz="68580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kern="0" dirty="0">
                <a:solidFill>
                  <a:schemeClr val="accent2"/>
                </a:solidFill>
              </a:rPr>
              <a:t>Improved device temp. range to -20 ~ 70</a:t>
            </a:r>
          </a:p>
          <a:p>
            <a:pPr marL="342900" marR="0" lvl="0" indent="-342900" algn="l" defTabSz="68580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kern="0" dirty="0">
                <a:solidFill>
                  <a:schemeClr val="accent2"/>
                </a:solidFill>
              </a:rPr>
              <a:t>Improved low jitter clock circuit</a:t>
            </a:r>
          </a:p>
          <a:p>
            <a:pPr marL="342900" marR="0" lvl="0" indent="-342900" algn="l" defTabSz="68580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kern="0" dirty="0">
                <a:solidFill>
                  <a:schemeClr val="accent2"/>
                </a:solidFill>
              </a:rPr>
              <a:t>Improved kernel board placement</a:t>
            </a:r>
          </a:p>
          <a:p>
            <a:pPr marL="342900" marR="0" lvl="0" indent="-342900" algn="l" defTabSz="68580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kern="0" dirty="0">
                <a:solidFill>
                  <a:schemeClr val="accent2"/>
                </a:solidFill>
              </a:rPr>
              <a:t>Optical Management port for fiber connection</a:t>
            </a:r>
          </a:p>
          <a:p>
            <a:pPr marL="342900" marR="0" lvl="0" indent="-342900" algn="l" defTabSz="68580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kern="0" dirty="0">
                <a:solidFill>
                  <a:schemeClr val="accent2"/>
                </a:solidFill>
              </a:rPr>
              <a:t>18 WR ports with light guide</a:t>
            </a:r>
          </a:p>
          <a:p>
            <a:pPr marL="342900" marR="0" lvl="0" indent="-342900" algn="l" defTabSz="68580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kern="0" dirty="0">
                <a:solidFill>
                  <a:schemeClr val="accent2"/>
                </a:solidFill>
              </a:rPr>
              <a:t>Software/Firmware compatible with standard WRS-18</a:t>
            </a:r>
          </a:p>
          <a:p>
            <a:pPr marL="342900" marR="0" lvl="0" indent="-342900" algn="l" defTabSz="685800" eaLnBrk="0" latin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sz="2000" kern="0" dirty="0">
              <a:solidFill>
                <a:schemeClr val="accent2"/>
              </a:solidFill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3C3AE1C-5DD0-FE77-120B-374BB4FB992C}"/>
              </a:ext>
            </a:extLst>
          </p:cNvPr>
          <p:cNvSpPr/>
          <p:nvPr/>
        </p:nvSpPr>
        <p:spPr>
          <a:xfrm>
            <a:off x="1390650" y="6438031"/>
            <a:ext cx="7026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  <a:hlinkClick r:id="rId3"/>
              </a:rPr>
              <a:t>https://www.ohwr.org/projects/wrs-fl-hw/wiki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6292230-931C-6B49-AFDD-2BCEEEE40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04729"/>
            <a:ext cx="2834951" cy="1603097"/>
          </a:xfrm>
          <a:prstGeom prst="rect">
            <a:avLst/>
          </a:prstGeom>
        </p:spPr>
      </p:pic>
      <p:sp>
        <p:nvSpPr>
          <p:cNvPr id="12" name="标题 3">
            <a:extLst>
              <a:ext uri="{FF2B5EF4-FFF2-40B4-BE49-F238E27FC236}">
                <a16:creationId xmlns:a16="http://schemas.microsoft.com/office/drawing/2014/main" id="{1FBA7728-7D4A-ABF6-354A-095BACD9EA88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8229600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dirty="0"/>
              <a:t>WR Switch improvement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8590951"/>
      </p:ext>
    </p:extLst>
  </p:cSld>
  <p:clrMapOvr>
    <a:masterClrMapping/>
  </p:clrMapOvr>
  <p:transition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BFB813E-DA07-4260-94D0-9EFBDE66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Mass production for LHAASO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9470DD-FEB0-4A8B-BDDB-8411450E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1" b="6177"/>
          <a:stretch/>
        </p:blipFill>
        <p:spPr>
          <a:xfrm>
            <a:off x="4626136" y="1306610"/>
            <a:ext cx="3429000" cy="50805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CF9A5BE-9814-4A7A-AAE1-845B2708D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34" y="3823538"/>
            <a:ext cx="3418114" cy="256358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02074C-A359-4679-B3B5-1A6EA2B1D492}"/>
              </a:ext>
            </a:extLst>
          </p:cNvPr>
          <p:cNvSpPr txBox="1"/>
          <p:nvPr/>
        </p:nvSpPr>
        <p:spPr>
          <a:xfrm>
            <a:off x="1918933" y="6465793"/>
            <a:ext cx="530613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华文楷体" panose="02010600040101010101" pitchFamily="2" charset="-122"/>
              </a:rPr>
              <a:t>550 WRS-FL produced, 500 installed in field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华文楷体" panose="020106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391C1C-C039-F8BA-831E-1C1A7A5DFC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1111" r="2499"/>
          <a:stretch/>
        </p:blipFill>
        <p:spPr>
          <a:xfrm>
            <a:off x="857334" y="1294196"/>
            <a:ext cx="3429000" cy="22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99316"/>
      </p:ext>
    </p:extLst>
  </p:cSld>
  <p:clrMapOvr>
    <a:masterClrMapping/>
  </p:clrMapOvr>
  <p:transition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D6E29658-8624-46FB-BB5C-9B392F1F5EEA}"/>
              </a:ext>
            </a:extLst>
          </p:cNvPr>
          <p:cNvGrpSpPr/>
          <p:nvPr/>
        </p:nvGrpSpPr>
        <p:grpSpPr>
          <a:xfrm>
            <a:off x="299778" y="1455205"/>
            <a:ext cx="5715000" cy="1098214"/>
            <a:chOff x="4283272" y="2950746"/>
            <a:chExt cx="5715000" cy="1098214"/>
          </a:xfrm>
        </p:grpSpPr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6F9FE4BE-C65D-4769-B4A2-6CEB372F2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6" b="41509"/>
            <a:stretch/>
          </p:blipFill>
          <p:spPr>
            <a:xfrm>
              <a:off x="4283272" y="3056922"/>
              <a:ext cx="5715000" cy="992038"/>
            </a:xfrm>
            <a:prstGeom prst="rect">
              <a:avLst/>
            </a:prstGeom>
          </p:spPr>
        </p:pic>
        <p:sp>
          <p:nvSpPr>
            <p:cNvPr id="40" name="TextBox 53">
              <a:extLst>
                <a:ext uri="{FF2B5EF4-FFF2-40B4-BE49-F238E27FC236}">
                  <a16:creationId xmlns:a16="http://schemas.microsoft.com/office/drawing/2014/main" id="{F37C5BD0-0C50-446B-B405-A3344BD9A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517" y="2950746"/>
              <a:ext cx="327749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L3 WRS in the rack</a:t>
              </a:r>
            </a:p>
          </p:txBody>
        </p:sp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72C55EF7-33FD-4D39-8BE1-551F4C219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WR deployment</a:t>
            </a:r>
            <a:endParaRPr lang="zh-CN" altLang="en-US" dirty="0"/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C8ABAE4-4DF6-4DD2-9615-80DD83740039}"/>
              </a:ext>
            </a:extLst>
          </p:cNvPr>
          <p:cNvGrpSpPr/>
          <p:nvPr/>
        </p:nvGrpSpPr>
        <p:grpSpPr>
          <a:xfrm>
            <a:off x="109843" y="2896174"/>
            <a:ext cx="2743201" cy="3253609"/>
            <a:chOff x="359568" y="1543496"/>
            <a:chExt cx="2743201" cy="325360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BC91098-FE27-4293-9EB6-A2FE4AAA9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00" b="36933"/>
            <a:stretch/>
          </p:blipFill>
          <p:spPr>
            <a:xfrm>
              <a:off x="359568" y="1554528"/>
              <a:ext cx="2743201" cy="3242577"/>
            </a:xfrm>
            <a:prstGeom prst="rect">
              <a:avLst/>
            </a:prstGeom>
          </p:spPr>
        </p:pic>
        <p:sp>
          <p:nvSpPr>
            <p:cNvPr id="10" name="TextBox 53">
              <a:extLst>
                <a:ext uri="{FF2B5EF4-FFF2-40B4-BE49-F238E27FC236}">
                  <a16:creationId xmlns:a16="http://schemas.microsoft.com/office/drawing/2014/main" id="{8A295243-4B07-44C6-865E-73BCB8AC7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993" y="1543496"/>
              <a:ext cx="214380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Detector</a:t>
              </a:r>
            </a:p>
            <a:p>
              <a:pPr algn="ctr" eaLnBrk="1" hangingPunct="1"/>
              <a:r>
                <a:rPr lang="en-US" altLang="zh-CN" sz="2000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(FEE inside)</a:t>
              </a:r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3D416E1E-6CF6-4CED-8933-C3C78AA15844}"/>
                </a:ext>
              </a:extLst>
            </p:cNvPr>
            <p:cNvCxnSpPr>
              <a:cxnSpLocks/>
            </p:cNvCxnSpPr>
            <p:nvPr/>
          </p:nvCxnSpPr>
          <p:spPr>
            <a:xfrm>
              <a:off x="1688803" y="2240039"/>
              <a:ext cx="824737" cy="1589457"/>
            </a:xfrm>
            <a:prstGeom prst="straightConnector1">
              <a:avLst/>
            </a:prstGeom>
            <a:ln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A7A61EBB-6E31-421F-A8C2-F060DB4C0D68}"/>
                </a:ext>
              </a:extLst>
            </p:cNvPr>
            <p:cNvCxnSpPr>
              <a:cxnSpLocks/>
            </p:cNvCxnSpPr>
            <p:nvPr/>
          </p:nvCxnSpPr>
          <p:spPr>
            <a:xfrm>
              <a:off x="1135974" y="2240039"/>
              <a:ext cx="552829" cy="1874761"/>
            </a:xfrm>
            <a:prstGeom prst="straightConnector1">
              <a:avLst/>
            </a:prstGeom>
            <a:ln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57B721B3-51FE-4DF5-9EC8-63DD8D7DAFB5}"/>
              </a:ext>
            </a:extLst>
          </p:cNvPr>
          <p:cNvGrpSpPr/>
          <p:nvPr/>
        </p:nvGrpSpPr>
        <p:grpSpPr>
          <a:xfrm>
            <a:off x="3043543" y="2896174"/>
            <a:ext cx="2971235" cy="3278644"/>
            <a:chOff x="3660544" y="3121157"/>
            <a:chExt cx="3220210" cy="360347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A64BB30-CE00-4197-974B-D6C07F33D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4" t="26943" r="5970" b="5006"/>
            <a:stretch/>
          </p:blipFill>
          <p:spPr>
            <a:xfrm>
              <a:off x="3660544" y="3121157"/>
              <a:ext cx="3220210" cy="3563831"/>
            </a:xfrm>
            <a:prstGeom prst="rect">
              <a:avLst/>
            </a:prstGeom>
          </p:spPr>
        </p:pic>
        <p:sp>
          <p:nvSpPr>
            <p:cNvPr id="26" name="TextBox 53">
              <a:extLst>
                <a:ext uri="{FF2B5EF4-FFF2-40B4-BE49-F238E27FC236}">
                  <a16:creationId xmlns:a16="http://schemas.microsoft.com/office/drawing/2014/main" id="{36885B6A-38BC-4371-B32B-51C3A16F3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3244" y="6284878"/>
              <a:ext cx="2743201" cy="4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0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Outdoor Rack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957D58AC-63F6-4A60-91D0-3340C8480868}"/>
                </a:ext>
              </a:extLst>
            </p:cNvPr>
            <p:cNvSpPr/>
            <p:nvPr/>
          </p:nvSpPr>
          <p:spPr>
            <a:xfrm>
              <a:off x="4081845" y="3600896"/>
              <a:ext cx="1143000" cy="381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1E241B9-7B01-4961-8C29-1C9D5CF71847}"/>
              </a:ext>
            </a:extLst>
          </p:cNvPr>
          <p:cNvCxnSpPr>
            <a:cxnSpLocks/>
          </p:cNvCxnSpPr>
          <p:nvPr/>
        </p:nvCxnSpPr>
        <p:spPr>
          <a:xfrm>
            <a:off x="3843643" y="2553419"/>
            <a:ext cx="115941" cy="779249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内容占位符 1">
            <a:extLst>
              <a:ext uri="{FF2B5EF4-FFF2-40B4-BE49-F238E27FC236}">
                <a16:creationId xmlns:a16="http://schemas.microsoft.com/office/drawing/2014/main" id="{D3FE5156-895C-417D-B9AC-6D72379C7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311" y="1583711"/>
            <a:ext cx="2884321" cy="4593140"/>
          </a:xfrm>
        </p:spPr>
        <p:txBody>
          <a:bodyPr/>
          <a:lstStyle/>
          <a:p>
            <a:r>
              <a:rPr lang="en-US" altLang="zh-CN" sz="2000" dirty="0"/>
              <a:t>WR nodes are embedded inside the detector</a:t>
            </a:r>
          </a:p>
          <a:p>
            <a:r>
              <a:rPr lang="en-US" altLang="zh-CN" sz="2000" dirty="0"/>
              <a:t>photoelectric composite cables used for detector </a:t>
            </a:r>
          </a:p>
          <a:p>
            <a:pPr lvl="1"/>
            <a:r>
              <a:rPr lang="en-US" altLang="zh-CN" sz="1400" dirty="0"/>
              <a:t>220V AC power + 3 fiber (1used, 2 spare)</a:t>
            </a:r>
          </a:p>
          <a:p>
            <a:r>
              <a:rPr lang="en-US" altLang="zh-CN" sz="1800" dirty="0"/>
              <a:t>4-core fiber from L3 WRS to 1#HUT</a:t>
            </a:r>
          </a:p>
          <a:p>
            <a:pPr lvl="1"/>
            <a:r>
              <a:rPr lang="en-US" altLang="zh-CN" sz="1400" dirty="0"/>
              <a:t>1 used for WR Uplink (port1)</a:t>
            </a:r>
          </a:p>
          <a:p>
            <a:pPr lvl="1"/>
            <a:r>
              <a:rPr lang="en-US" altLang="zh-CN" sz="1400" dirty="0"/>
              <a:t>1 used for Management</a:t>
            </a:r>
          </a:p>
          <a:p>
            <a:pPr lvl="1"/>
            <a:r>
              <a:rPr lang="en-US" altLang="zh-CN" sz="1400" dirty="0"/>
              <a:t>2 spare</a:t>
            </a:r>
          </a:p>
          <a:p>
            <a:pPr lvl="1"/>
            <a:endParaRPr lang="en-US" altLang="zh-CN" sz="1800" dirty="0"/>
          </a:p>
          <a:p>
            <a:pPr marL="0" indent="0">
              <a:buNone/>
            </a:pPr>
            <a:endParaRPr lang="zh-CN" altLang="en-US" sz="2400" dirty="0"/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2D2ABE7B-3407-43D2-8EBE-C1309D5875D3}"/>
              </a:ext>
            </a:extLst>
          </p:cNvPr>
          <p:cNvCxnSpPr>
            <a:cxnSpLocks/>
          </p:cNvCxnSpPr>
          <p:nvPr/>
        </p:nvCxnSpPr>
        <p:spPr>
          <a:xfrm flipV="1">
            <a:off x="1960389" y="4587532"/>
            <a:ext cx="1654372" cy="119820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745184"/>
      </p:ext>
    </p:extLst>
  </p:cSld>
  <p:clrMapOvr>
    <a:masterClrMapping/>
  </p:clrMapOvr>
  <p:transition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86473D2-020E-4AE6-9F7B-160896A01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555" r="4861" b="9899"/>
          <a:stretch/>
        </p:blipFill>
        <p:spPr>
          <a:xfrm>
            <a:off x="990600" y="1406236"/>
            <a:ext cx="3820502" cy="48075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8FF0C7E-01FA-4337-8F4A-6EC929BF52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r="2222"/>
          <a:stretch/>
        </p:blipFill>
        <p:spPr>
          <a:xfrm>
            <a:off x="5311865" y="1685572"/>
            <a:ext cx="2762732" cy="4528192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58E64C42-4F45-429C-9F6E-78FAC5C7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WR in 1#HUT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25D2EA8-0420-41B0-99D1-19988B447E67}"/>
              </a:ext>
            </a:extLst>
          </p:cNvPr>
          <p:cNvSpPr txBox="1"/>
          <p:nvPr/>
        </p:nvSpPr>
        <p:spPr>
          <a:xfrm>
            <a:off x="1028648" y="617912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SYS rack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8893361-4E14-4135-8E1F-354792B47574}"/>
              </a:ext>
            </a:extLst>
          </p:cNvPr>
          <p:cNvSpPr txBox="1"/>
          <p:nvPr/>
        </p:nvSpPr>
        <p:spPr>
          <a:xfrm>
            <a:off x="2269909" y="619953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MNG rack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F5CD67-0E93-4F19-BB58-7E2A20580484}"/>
              </a:ext>
            </a:extLst>
          </p:cNvPr>
          <p:cNvSpPr txBox="1"/>
          <p:nvPr/>
        </p:nvSpPr>
        <p:spPr>
          <a:xfrm>
            <a:off x="3588114" y="619644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ODF rack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958A68B-1901-4879-9E1B-27C038A5E14C}"/>
              </a:ext>
            </a:extLst>
          </p:cNvPr>
          <p:cNvSpPr txBox="1"/>
          <p:nvPr/>
        </p:nvSpPr>
        <p:spPr>
          <a:xfrm>
            <a:off x="5591491" y="621999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WRS-A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14B5E13-3930-4E37-887E-EF887CF4E9A6}"/>
              </a:ext>
            </a:extLst>
          </p:cNvPr>
          <p:cNvSpPr txBox="1"/>
          <p:nvPr/>
        </p:nvSpPr>
        <p:spPr>
          <a:xfrm rot="198034">
            <a:off x="1245007" y="1472815"/>
            <a:ext cx="352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</a:rPr>
              <a:t>Cable tray for inter-connection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5802C70-A682-443E-8F84-79D954AC5299}"/>
              </a:ext>
            </a:extLst>
          </p:cNvPr>
          <p:cNvSpPr txBox="1"/>
          <p:nvPr/>
        </p:nvSpPr>
        <p:spPr>
          <a:xfrm>
            <a:off x="6867745" y="621537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WRS-B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28789"/>
      </p:ext>
    </p:extLst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B249C2B-8C0C-44F2-BCB9-6C17FF7B9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87" y="3871349"/>
            <a:ext cx="4936570" cy="30051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B82E90-0963-4310-91DF-653873DFF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9" y="3048000"/>
            <a:ext cx="3501500" cy="3661699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BBE2F533-8786-4094-879B-6C86DB3BF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WR integrated in detector FEE</a:t>
            </a:r>
            <a:endParaRPr lang="zh-CN" altLang="en-US" dirty="0"/>
          </a:p>
        </p:txBody>
      </p:sp>
      <p:sp>
        <p:nvSpPr>
          <p:cNvPr id="7" name="内容占位符 1">
            <a:extLst>
              <a:ext uri="{FF2B5EF4-FFF2-40B4-BE49-F238E27FC236}">
                <a16:creationId xmlns:a16="http://schemas.microsoft.com/office/drawing/2014/main" id="{31EC6BD2-5273-4D45-9C1D-DB45C696A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84213"/>
            <a:ext cx="8154418" cy="1747837"/>
          </a:xfrm>
        </p:spPr>
        <p:txBody>
          <a:bodyPr/>
          <a:lstStyle/>
          <a:p>
            <a:r>
              <a:rPr lang="en-US" altLang="zh-CN" sz="2000" dirty="0"/>
              <a:t>WRPC intergraded inside the detector electronics</a:t>
            </a:r>
          </a:p>
          <a:p>
            <a:pPr lvl="1"/>
            <a:r>
              <a:rPr lang="en-US" altLang="zh-CN" sz="1800" dirty="0"/>
              <a:t>Save the cost for additional connector and FPGA</a:t>
            </a:r>
          </a:p>
          <a:p>
            <a:pPr lvl="1"/>
            <a:r>
              <a:rPr lang="en-US" altLang="zh-CN" sz="1800" dirty="0"/>
              <a:t>Simplify the interface and protocol</a:t>
            </a:r>
          </a:p>
          <a:p>
            <a:pPr lvl="1"/>
            <a:r>
              <a:rPr lang="en-US" altLang="zh-CN" sz="1800" dirty="0"/>
              <a:t>Calibration</a:t>
            </a:r>
            <a:r>
              <a:rPr lang="zh-CN" altLang="en-US" sz="1800" dirty="0"/>
              <a:t> </a:t>
            </a:r>
            <a:r>
              <a:rPr lang="en-US" altLang="zh-CN" sz="1800" dirty="0"/>
              <a:t>required</a:t>
            </a:r>
            <a:r>
              <a:rPr lang="zh-CN" altLang="en-US" sz="1800" dirty="0"/>
              <a:t> </a:t>
            </a:r>
            <a:r>
              <a:rPr lang="en-US" altLang="zh-CN" sz="1800" dirty="0"/>
              <a:t>when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detector</a:t>
            </a:r>
            <a:r>
              <a:rPr lang="zh-CN" altLang="en-US" sz="1800" dirty="0"/>
              <a:t> </a:t>
            </a:r>
            <a:r>
              <a:rPr lang="en-US" altLang="zh-CN" sz="1800" dirty="0"/>
              <a:t>logic</a:t>
            </a:r>
            <a:r>
              <a:rPr lang="zh-CN" altLang="en-US" sz="1800" dirty="0"/>
              <a:t> </a:t>
            </a:r>
            <a:r>
              <a:rPr lang="en-US" altLang="zh-CN" sz="1800" dirty="0"/>
              <a:t>changes</a:t>
            </a:r>
          </a:p>
          <a:p>
            <a:pPr lvl="1"/>
            <a:r>
              <a:rPr lang="en-US" altLang="zh-CN" sz="1800" dirty="0"/>
              <a:t>Additional constrains added for the project</a:t>
            </a:r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marL="0" indent="0">
              <a:buNone/>
            </a:pPr>
            <a:endParaRPr lang="zh-CN" altLang="en-US" sz="2400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1AB71D-CA4C-42F7-84B6-DE3629C76369}"/>
              </a:ext>
            </a:extLst>
          </p:cNvPr>
          <p:cNvSpPr txBox="1"/>
          <p:nvPr/>
        </p:nvSpPr>
        <p:spPr>
          <a:xfrm>
            <a:off x="6248400" y="6361829"/>
            <a:ext cx="178093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</a:rPr>
              <a:t>ED electronics</a:t>
            </a:r>
            <a:endParaRPr lang="zh-CN" altLang="en-US" sz="2000" b="1" dirty="0">
              <a:solidFill>
                <a:schemeClr val="bg1"/>
              </a:solidFill>
              <a:latin typeface="+mn-lt"/>
              <a:ea typeface="华文楷体" panose="02010600040101010101" pitchFamily="2" charset="-122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F773C9E-5F5A-42AC-A441-EAFB16CCE332}"/>
              </a:ext>
            </a:extLst>
          </p:cNvPr>
          <p:cNvSpPr txBox="1"/>
          <p:nvPr/>
        </p:nvSpPr>
        <p:spPr>
          <a:xfrm>
            <a:off x="492026" y="6346202"/>
            <a:ext cx="18226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</a:rPr>
              <a:t>MD electronics</a:t>
            </a:r>
            <a:endParaRPr lang="zh-CN" altLang="en-US" sz="2000" b="1" dirty="0">
              <a:solidFill>
                <a:schemeClr val="bg1"/>
              </a:solidFill>
              <a:latin typeface="+mn-lt"/>
              <a:ea typeface="华文楷体" panose="020106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F3FB971-8D0C-4BCB-AD9C-059617F0050C}"/>
              </a:ext>
            </a:extLst>
          </p:cNvPr>
          <p:cNvSpPr/>
          <p:nvPr/>
        </p:nvSpPr>
        <p:spPr>
          <a:xfrm>
            <a:off x="2314641" y="4504020"/>
            <a:ext cx="846997" cy="4699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D2B0CE7-D6C0-4380-BB75-43A17EE82E8E}"/>
              </a:ext>
            </a:extLst>
          </p:cNvPr>
          <p:cNvSpPr/>
          <p:nvPr/>
        </p:nvSpPr>
        <p:spPr>
          <a:xfrm>
            <a:off x="7622742" y="5007178"/>
            <a:ext cx="759258" cy="65652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02004067-CF1D-44B8-930C-75F692E5866C}"/>
              </a:ext>
            </a:extLst>
          </p:cNvPr>
          <p:cNvCxnSpPr>
            <a:cxnSpLocks/>
          </p:cNvCxnSpPr>
          <p:nvPr/>
        </p:nvCxnSpPr>
        <p:spPr>
          <a:xfrm flipV="1">
            <a:off x="3161638" y="3718176"/>
            <a:ext cx="1606073" cy="785844"/>
          </a:xfrm>
          <a:prstGeom prst="straightConnector1">
            <a:avLst/>
          </a:prstGeom>
          <a:ln w="19050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634FB7F-B3E7-4060-B699-07EC7D80AC7A}"/>
              </a:ext>
            </a:extLst>
          </p:cNvPr>
          <p:cNvCxnSpPr>
            <a:cxnSpLocks/>
          </p:cNvCxnSpPr>
          <p:nvPr/>
        </p:nvCxnSpPr>
        <p:spPr>
          <a:xfrm flipH="1" flipV="1">
            <a:off x="5867400" y="3718176"/>
            <a:ext cx="1755343" cy="1307719"/>
          </a:xfrm>
          <a:prstGeom prst="straightConnector1">
            <a:avLst/>
          </a:prstGeom>
          <a:ln w="19050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9">
            <a:extLst>
              <a:ext uri="{FF2B5EF4-FFF2-40B4-BE49-F238E27FC236}">
                <a16:creationId xmlns:a16="http://schemas.microsoft.com/office/drawing/2014/main" id="{4F3D7917-A823-460B-8FAE-686344954530}"/>
              </a:ext>
            </a:extLst>
          </p:cNvPr>
          <p:cNvSpPr txBox="1"/>
          <p:nvPr/>
        </p:nvSpPr>
        <p:spPr>
          <a:xfrm>
            <a:off x="4339978" y="3410399"/>
            <a:ext cx="22922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000" b="1" dirty="0">
                <a:latin typeface="+mn-lt"/>
                <a:ea typeface="华文楷体" panose="02010600040101010101" pitchFamily="2" charset="-122"/>
              </a:rPr>
              <a:t>WR</a:t>
            </a:r>
            <a:r>
              <a:rPr lang="zh-CN" altLang="en-US" sz="2000" b="1" dirty="0">
                <a:latin typeface="+mn-lt"/>
                <a:ea typeface="华文楷体" panose="02010600040101010101" pitchFamily="2" charset="-122"/>
              </a:rPr>
              <a:t> </a:t>
            </a:r>
            <a:r>
              <a:rPr lang="en-US" altLang="zh-CN" sz="2000" b="1" dirty="0">
                <a:latin typeface="+mn-lt"/>
                <a:ea typeface="华文楷体" panose="02010600040101010101" pitchFamily="2" charset="-122"/>
              </a:rPr>
              <a:t>support circuit</a:t>
            </a:r>
            <a:endParaRPr lang="zh-CN" altLang="en-US" sz="2000" b="1" dirty="0">
              <a:latin typeface="+mn-lt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9185041"/>
      </p:ext>
    </p:extLst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V="1">
            <a:off x="2282599" y="2259806"/>
            <a:ext cx="381000" cy="38100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2206399" y="4926806"/>
            <a:ext cx="457200" cy="30480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663599" y="2259806"/>
            <a:ext cx="6096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663599" y="5231606"/>
            <a:ext cx="6096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2587399" y="3021806"/>
            <a:ext cx="6858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2663599" y="3783806"/>
            <a:ext cx="6096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2587399" y="4469606"/>
            <a:ext cx="6858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218849" y="2407445"/>
            <a:ext cx="2673351" cy="2671764"/>
            <a:chOff x="0" y="0"/>
            <a:chExt cx="1684" cy="1683"/>
          </a:xfrm>
        </p:grpSpPr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0" y="0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3263674" y="3523456"/>
            <a:ext cx="5105400" cy="4889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4079765" y="3517646"/>
            <a:ext cx="22413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WR</a:t>
            </a:r>
            <a:r>
              <a:rPr lang="zh-CN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applications</a:t>
            </a:r>
            <a:endParaRPr lang="zh-CN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3190649" y="3669506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 cmpd="sng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37" name="Picture 2" descr="http://www.ohwr.org/attachments/1121/WRlogo-origina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62" y="3092442"/>
            <a:ext cx="1515058" cy="13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73680"/>
      </p:ext>
    </p:extLst>
  </p:cSld>
  <p:clrMapOvr>
    <a:masterClrMapping/>
  </p:clrMapOvr>
  <p:transition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68046" y="77420"/>
            <a:ext cx="8229600" cy="762000"/>
          </a:xfrm>
        </p:spPr>
        <p:txBody>
          <a:bodyPr/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zh-CN" dirty="0">
                <a:sym typeface="Arial" panose="020B0604020202020204" pitchFamily="34" charset="0"/>
              </a:rPr>
              <a:t>WR applications in HEP</a:t>
            </a:r>
            <a:endParaRPr lang="zh-CN" altLang="en-US" dirty="0">
              <a:sym typeface="Arial" panose="020B0604020202020204" pitchFamily="34" charset="0"/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4777" y="1655523"/>
            <a:ext cx="2345334" cy="176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Rectangle 5"/>
          <p:cNvSpPr>
            <a:spLocks noChangeArrowheads="1"/>
          </p:cNvSpPr>
          <p:nvPr/>
        </p:nvSpPr>
        <p:spPr bwMode="auto">
          <a:xfrm>
            <a:off x="1193733" y="3429000"/>
            <a:ext cx="671979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rgbClr val="1C1C1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itchFamily="34" charset="0"/>
                <a:sym typeface="Arial" panose="020B0604020202020204" pitchFamily="34" charset="0"/>
              </a:rPr>
              <a:t>SKA</a:t>
            </a:r>
            <a:endParaRPr lang="zh-CN" altLang="zh-CN" b="1" dirty="0">
              <a:solidFill>
                <a:srgbClr val="1C1C1C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77" name="Rectangle 5"/>
          <p:cNvSpPr>
            <a:spLocks noChangeArrowheads="1"/>
          </p:cNvSpPr>
          <p:nvPr/>
        </p:nvSpPr>
        <p:spPr bwMode="auto">
          <a:xfrm>
            <a:off x="4003543" y="3429000"/>
            <a:ext cx="659155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rgbClr val="1C1C1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itchFamily="34" charset="0"/>
                <a:sym typeface="Arial" panose="020B0604020202020204" pitchFamily="34" charset="0"/>
              </a:rPr>
              <a:t>LHC</a:t>
            </a:r>
            <a:endParaRPr lang="zh-CN" altLang="zh-CN" b="1" dirty="0">
              <a:solidFill>
                <a:srgbClr val="1C1C1C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78" name="Rectangle 5"/>
          <p:cNvSpPr>
            <a:spLocks noChangeArrowheads="1"/>
          </p:cNvSpPr>
          <p:nvPr/>
        </p:nvSpPr>
        <p:spPr bwMode="auto">
          <a:xfrm>
            <a:off x="6308255" y="3391657"/>
            <a:ext cx="2210863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rgbClr val="1C1C1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itchFamily="34" charset="0"/>
                <a:sym typeface="Arial" panose="020B0604020202020204" pitchFamily="34" charset="0"/>
              </a:rPr>
              <a:t>Einstein telescope</a:t>
            </a:r>
            <a:endParaRPr lang="zh-CN" altLang="zh-CN" b="1" dirty="0">
              <a:solidFill>
                <a:srgbClr val="1C1C1C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79" name="Rectangle 5"/>
          <p:cNvSpPr>
            <a:spLocks noChangeArrowheads="1"/>
          </p:cNvSpPr>
          <p:nvPr/>
        </p:nvSpPr>
        <p:spPr bwMode="auto">
          <a:xfrm>
            <a:off x="962899" y="5984640"/>
            <a:ext cx="1133645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rgbClr val="1C1C1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itchFamily="34" charset="0"/>
                <a:sym typeface="Arial" panose="020B0604020202020204" pitchFamily="34" charset="0"/>
              </a:rPr>
              <a:t>KM3NET</a:t>
            </a:r>
            <a:endParaRPr lang="zh-CN" altLang="zh-CN" b="1" dirty="0">
              <a:solidFill>
                <a:srgbClr val="1C1C1C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80" name="Rectangle 5"/>
          <p:cNvSpPr>
            <a:spLocks noChangeArrowheads="1"/>
          </p:cNvSpPr>
          <p:nvPr/>
        </p:nvSpPr>
        <p:spPr bwMode="auto">
          <a:xfrm>
            <a:off x="4169913" y="6005370"/>
            <a:ext cx="825867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rgbClr val="1C1C1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itchFamily="34" charset="0"/>
                <a:sym typeface="Arial" panose="020B0604020202020204" pitchFamily="34" charset="0"/>
              </a:rPr>
              <a:t>JUNO</a:t>
            </a:r>
            <a:endParaRPr lang="zh-CN" altLang="zh-CN" b="1" dirty="0">
              <a:solidFill>
                <a:srgbClr val="1C1C1C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407F52C-6546-431C-8D6D-1EF4FF609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020" y="4209014"/>
            <a:ext cx="3263347" cy="1766852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C5A04A0A-2B12-41B4-D032-DC6360BA0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1321" y="5938855"/>
            <a:ext cx="889988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rgbClr val="1C1C1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itchFamily="34" charset="0"/>
                <a:sym typeface="Arial" panose="020B0604020202020204" pitchFamily="34" charset="0"/>
              </a:rPr>
              <a:t>SHINE</a:t>
            </a:r>
            <a:endParaRPr lang="zh-CN" altLang="zh-CN" b="1" dirty="0">
              <a:solidFill>
                <a:srgbClr val="1C1C1C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itchFamily="34" charset="0"/>
              <a:sym typeface="Arial" panose="020B0604020202020204" pitchFamily="34" charset="0"/>
            </a:endParaRPr>
          </a:p>
        </p:txBody>
      </p:sp>
      <p:pic>
        <p:nvPicPr>
          <p:cNvPr id="67586" name="Picture 2" descr="ska square kilometer array 的图像结果">
            <a:extLst>
              <a:ext uri="{FF2B5EF4-FFF2-40B4-BE49-F238E27FC236}">
                <a16:creationId xmlns:a16="http://schemas.microsoft.com/office/drawing/2014/main" id="{8D440AEC-5E66-5819-1B2F-58BE40EFD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47538"/>
            <a:ext cx="2870133" cy="17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>
            <a:extLst>
              <a:ext uri="{FF2B5EF4-FFF2-40B4-BE49-F238E27FC236}">
                <a16:creationId xmlns:a16="http://schemas.microsoft.com/office/drawing/2014/main" id="{242B5FFD-A6BF-30B3-C0BB-82AF3ED15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55" y="1655523"/>
            <a:ext cx="3155062" cy="177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2" name="Picture 8" descr="查看源图像">
            <a:extLst>
              <a:ext uri="{FF2B5EF4-FFF2-40B4-BE49-F238E27FC236}">
                <a16:creationId xmlns:a16="http://schemas.microsoft.com/office/drawing/2014/main" id="{91032516-E423-9D03-B08D-06C15F1A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21" y="4209014"/>
            <a:ext cx="2044151" cy="180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02096E96-D573-B5F9-71E9-AB051D4F87EB}"/>
              </a:ext>
            </a:extLst>
          </p:cNvPr>
          <p:cNvGrpSpPr/>
          <p:nvPr/>
        </p:nvGrpSpPr>
        <p:grpSpPr>
          <a:xfrm>
            <a:off x="263095" y="4196912"/>
            <a:ext cx="2870133" cy="1802650"/>
            <a:chOff x="457200" y="1219200"/>
            <a:chExt cx="8229600" cy="4968875"/>
          </a:xfrm>
        </p:grpSpPr>
        <p:pic>
          <p:nvPicPr>
            <p:cNvPr id="6" name="Picture 4" descr="Km3NeTartistimprsmall.jpg">
              <a:extLst>
                <a:ext uri="{FF2B5EF4-FFF2-40B4-BE49-F238E27FC236}">
                  <a16:creationId xmlns:a16="http://schemas.microsoft.com/office/drawing/2014/main" id="{DC18BF6F-B652-37E4-592B-AEFC8125C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" y="1219200"/>
              <a:ext cx="8229600" cy="4968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10EB8186-E56F-F02F-5BEB-50F5EF1C2FF3}"/>
                </a:ext>
              </a:extLst>
            </p:cNvPr>
            <p:cNvGrpSpPr/>
            <p:nvPr/>
          </p:nvGrpSpPr>
          <p:grpSpPr>
            <a:xfrm>
              <a:off x="1371600" y="2191651"/>
              <a:ext cx="762000" cy="2761349"/>
              <a:chOff x="1371600" y="2191651"/>
              <a:chExt cx="762000" cy="2761349"/>
            </a:xfrm>
          </p:grpSpPr>
          <p:pic>
            <p:nvPicPr>
              <p:cNvPr id="14" name="Picture 10" descr="RM5-crop.png">
                <a:extLst>
                  <a:ext uri="{FF2B5EF4-FFF2-40B4-BE49-F238E27FC236}">
                    <a16:creationId xmlns:a16="http://schemas.microsoft.com/office/drawing/2014/main" id="{4BDBA2C2-DBFA-0FF4-FF48-37DBE6F5F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71600" y="2191651"/>
                <a:ext cx="762000" cy="780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0" descr="RM5-crop.png">
                <a:extLst>
                  <a:ext uri="{FF2B5EF4-FFF2-40B4-BE49-F238E27FC236}">
                    <a16:creationId xmlns:a16="http://schemas.microsoft.com/office/drawing/2014/main" id="{E452831E-F21B-E442-24CD-2A2D04B7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71600" y="3182251"/>
                <a:ext cx="762000" cy="780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0" descr="RM5-crop.png">
                <a:extLst>
                  <a:ext uri="{FF2B5EF4-FFF2-40B4-BE49-F238E27FC236}">
                    <a16:creationId xmlns:a16="http://schemas.microsoft.com/office/drawing/2014/main" id="{E250D163-7D7D-F6BF-ECE9-70AFA3AEF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71600" y="4172851"/>
                <a:ext cx="762000" cy="780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62608574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-12700" y="35428"/>
            <a:ext cx="8229600" cy="9144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>
                <a:sym typeface="+mn-lt"/>
              </a:rPr>
              <a:t>WR application in PET instrument</a:t>
            </a:r>
            <a:endParaRPr lang="zh-CN" altLang="en-US" dirty="0">
              <a:sym typeface="+mn-lt"/>
            </a:endParaRPr>
          </a:p>
        </p:txBody>
      </p:sp>
      <p:pic>
        <p:nvPicPr>
          <p:cNvPr id="5" name="图片 4" descr="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22" y="3040645"/>
            <a:ext cx="3700618" cy="3283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图片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53" y="2447494"/>
            <a:ext cx="1582647" cy="14962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5240" y="1329690"/>
            <a:ext cx="91440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solidFill>
                  <a:srgbClr val="000099"/>
                </a:solidFill>
                <a:latin typeface="+mn-lt"/>
                <a:ea typeface="+mn-ea"/>
                <a:cs typeface="+mn-ea"/>
                <a:sym typeface="+mn-lt"/>
              </a:rPr>
              <a:t>MR-compatible brain PET insert with DOI and TOF capability. </a:t>
            </a:r>
          </a:p>
          <a:p>
            <a:pPr eaLnBrk="1" hangingPunct="1"/>
            <a:r>
              <a:rPr lang="en-US" altLang="zh-CN" sz="20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Full digitized front-end</a:t>
            </a:r>
          </a:p>
          <a:p>
            <a:pPr eaLnBrk="1" hangingPunct="1"/>
            <a:r>
              <a:rPr lang="en-US" altLang="zh-CN" sz="20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WR based coincidence</a:t>
            </a:r>
          </a:p>
        </p:txBody>
      </p:sp>
      <p:grpSp>
        <p:nvGrpSpPr>
          <p:cNvPr id="8" name="组合 22"/>
          <p:cNvGrpSpPr>
            <a:grpSpLocks/>
          </p:cNvGrpSpPr>
          <p:nvPr/>
        </p:nvGrpSpPr>
        <p:grpSpPr bwMode="auto">
          <a:xfrm>
            <a:off x="4437153" y="4267079"/>
            <a:ext cx="4099560" cy="2048291"/>
            <a:chOff x="107504" y="4269035"/>
            <a:chExt cx="5134969" cy="2400326"/>
          </a:xfrm>
        </p:grpSpPr>
        <p:pic>
          <p:nvPicPr>
            <p:cNvPr id="9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50" r="4326" b="23750"/>
            <a:stretch>
              <a:fillRect/>
            </a:stretch>
          </p:blipFill>
          <p:spPr bwMode="auto">
            <a:xfrm>
              <a:off x="107504" y="4437113"/>
              <a:ext cx="513496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接箭头连接符 8"/>
            <p:cNvCxnSpPr>
              <a:cxnSpLocks noChangeShapeType="1"/>
            </p:cNvCxnSpPr>
            <p:nvPr/>
          </p:nvCxnSpPr>
          <p:spPr bwMode="auto">
            <a:xfrm flipV="1">
              <a:off x="2674988" y="4509120"/>
              <a:ext cx="312836" cy="72008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文本框 9"/>
            <p:cNvSpPr txBox="1">
              <a:spLocks noChangeArrowheads="1"/>
            </p:cNvSpPr>
            <p:nvPr/>
          </p:nvSpPr>
          <p:spPr bwMode="auto">
            <a:xfrm>
              <a:off x="2987824" y="4339843"/>
              <a:ext cx="710926" cy="28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FEB</a:t>
              </a:r>
              <a:endParaRPr lang="zh-CN" altLang="en-US" sz="120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12" name="直接箭头连接符 10"/>
            <p:cNvCxnSpPr>
              <a:cxnSpLocks noChangeShapeType="1"/>
            </p:cNvCxnSpPr>
            <p:nvPr/>
          </p:nvCxnSpPr>
          <p:spPr bwMode="auto">
            <a:xfrm>
              <a:off x="2831406" y="5445224"/>
              <a:ext cx="480454" cy="288032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文本框 12"/>
            <p:cNvSpPr txBox="1">
              <a:spLocks noChangeArrowheads="1"/>
            </p:cNvSpPr>
            <p:nvPr/>
          </p:nvSpPr>
          <p:spPr bwMode="auto">
            <a:xfrm>
              <a:off x="3305058" y="5582720"/>
              <a:ext cx="758897" cy="28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ADB</a:t>
              </a:r>
              <a:endParaRPr lang="zh-CN" altLang="en-US" sz="120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>
              <a:spLocks noChangeArrowheads="1"/>
            </p:cNvSpPr>
            <p:nvPr/>
          </p:nvSpPr>
          <p:spPr bwMode="auto">
            <a:xfrm>
              <a:off x="4494596" y="5197042"/>
              <a:ext cx="747877" cy="28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DPB</a:t>
              </a:r>
              <a:endParaRPr lang="zh-CN" altLang="en-US" sz="120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15" name="直接箭头连接符 14"/>
            <p:cNvCxnSpPr>
              <a:cxnSpLocks noChangeShapeType="1"/>
            </p:cNvCxnSpPr>
            <p:nvPr/>
          </p:nvCxnSpPr>
          <p:spPr bwMode="auto">
            <a:xfrm flipH="1" flipV="1">
              <a:off x="971600" y="4581128"/>
              <a:ext cx="360040" cy="288032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文本框 16"/>
            <p:cNvSpPr txBox="1">
              <a:spLocks noChangeArrowheads="1"/>
            </p:cNvSpPr>
            <p:nvPr/>
          </p:nvSpPr>
          <p:spPr bwMode="auto">
            <a:xfrm>
              <a:off x="406736" y="4269035"/>
              <a:ext cx="1260140" cy="28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CUTE-WR</a:t>
              </a:r>
              <a:endParaRPr lang="zh-CN" altLang="en-US" sz="120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17" name="直接箭头连接符 17"/>
            <p:cNvCxnSpPr>
              <a:cxnSpLocks noChangeShapeType="1"/>
            </p:cNvCxnSpPr>
            <p:nvPr/>
          </p:nvCxnSpPr>
          <p:spPr bwMode="auto">
            <a:xfrm>
              <a:off x="1020856" y="6021288"/>
              <a:ext cx="130764" cy="288032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文本框 19"/>
            <p:cNvSpPr txBox="1">
              <a:spLocks noChangeArrowheads="1"/>
            </p:cNvSpPr>
            <p:nvPr/>
          </p:nvSpPr>
          <p:spPr bwMode="auto">
            <a:xfrm>
              <a:off x="916148" y="6237312"/>
              <a:ext cx="874952" cy="28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PWB</a:t>
              </a:r>
              <a:endParaRPr lang="zh-CN" altLang="en-US" sz="120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19" name="直接箭头连接符 20"/>
            <p:cNvCxnSpPr>
              <a:cxnSpLocks noChangeShapeType="1"/>
            </p:cNvCxnSpPr>
            <p:nvPr/>
          </p:nvCxnSpPr>
          <p:spPr bwMode="auto">
            <a:xfrm>
              <a:off x="2681616" y="5777258"/>
              <a:ext cx="130764" cy="288032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文本框 21"/>
            <p:cNvSpPr txBox="1">
              <a:spLocks noChangeArrowheads="1"/>
            </p:cNvSpPr>
            <p:nvPr/>
          </p:nvSpPr>
          <p:spPr bwMode="auto">
            <a:xfrm>
              <a:off x="2507370" y="6028771"/>
              <a:ext cx="797688" cy="28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BMB</a:t>
              </a:r>
              <a:endParaRPr lang="zh-CN" altLang="en-US" sz="120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933" y="2405982"/>
            <a:ext cx="2004076" cy="150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304251"/>
      </p:ext>
    </p:ext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V="1">
            <a:off x="2282599" y="2259806"/>
            <a:ext cx="381000" cy="38100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2206399" y="4926806"/>
            <a:ext cx="457200" cy="30480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663599" y="2259806"/>
            <a:ext cx="6096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663599" y="5231606"/>
            <a:ext cx="6096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2587399" y="3021806"/>
            <a:ext cx="6858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2663599" y="3783806"/>
            <a:ext cx="6096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2587399" y="4469606"/>
            <a:ext cx="6858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218849" y="2407445"/>
            <a:ext cx="2673351" cy="2671764"/>
            <a:chOff x="0" y="0"/>
            <a:chExt cx="1684" cy="1683"/>
          </a:xfrm>
        </p:grpSpPr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0" y="0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3266849" y="2031206"/>
            <a:ext cx="5105400" cy="4889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3177949" y="2148681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cmpd="sng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37" name="Picture 2" descr="http://www.ohwr.org/attachments/1121/WRlogo-origina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62" y="3092442"/>
            <a:ext cx="1515058" cy="13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1">
            <a:extLst>
              <a:ext uri="{FF2B5EF4-FFF2-40B4-BE49-F238E27FC236}">
                <a16:creationId xmlns:a16="http://schemas.microsoft.com/office/drawing/2014/main" id="{16E22BF7-E62F-3D97-4213-C754E5771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463" y="2097523"/>
            <a:ext cx="22589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WR introduction</a:t>
            </a:r>
            <a:endParaRPr lang="zh-CN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263971"/>
      </p:ext>
    </p:extLst>
  </p:cSld>
  <p:clrMapOvr>
    <a:masterClrMapping/>
  </p:clrMapOvr>
  <p:transition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dirty="0">
                <a:sym typeface="Arial" panose="020B0604020202020204" pitchFamily="34" charset="0"/>
              </a:rPr>
              <a:t>WR potential applications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990600" y="1453170"/>
            <a:ext cx="1447800" cy="1678883"/>
          </a:xfrm>
          <a:custGeom>
            <a:avLst/>
            <a:gdLst>
              <a:gd name="connsiteX0" fmla="*/ 0 w 1321712"/>
              <a:gd name="connsiteY0" fmla="*/ 0 h 1042490"/>
              <a:gd name="connsiteX1" fmla="*/ 800467 w 1321712"/>
              <a:gd name="connsiteY1" fmla="*/ 0 h 1042490"/>
              <a:gd name="connsiteX2" fmla="*/ 1321712 w 1321712"/>
              <a:gd name="connsiteY2" fmla="*/ 521245 h 1042490"/>
              <a:gd name="connsiteX3" fmla="*/ 800467 w 1321712"/>
              <a:gd name="connsiteY3" fmla="*/ 1042490 h 1042490"/>
              <a:gd name="connsiteX4" fmla="*/ 0 w 1321712"/>
              <a:gd name="connsiteY4" fmla="*/ 1042490 h 1042490"/>
              <a:gd name="connsiteX5" fmla="*/ 521245 w 1321712"/>
              <a:gd name="connsiteY5" fmla="*/ 521245 h 1042490"/>
              <a:gd name="connsiteX6" fmla="*/ 0 w 1321712"/>
              <a:gd name="connsiteY6" fmla="*/ 0 h 104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1712" h="1042490">
                <a:moveTo>
                  <a:pt x="1321712" y="0"/>
                </a:moveTo>
                <a:lnTo>
                  <a:pt x="1321712" y="631362"/>
                </a:lnTo>
                <a:lnTo>
                  <a:pt x="660856" y="1042490"/>
                </a:lnTo>
                <a:lnTo>
                  <a:pt x="0" y="631362"/>
                </a:lnTo>
                <a:lnTo>
                  <a:pt x="0" y="0"/>
                </a:lnTo>
                <a:lnTo>
                  <a:pt x="660856" y="411128"/>
                </a:lnTo>
                <a:lnTo>
                  <a:pt x="1321712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5" tIns="532040" rIns="10795" bIns="532040" numCol="1" spcCol="1270" anchor="ctr" anchorCtr="0">
            <a:noAutofit/>
          </a:bodyPr>
          <a:lstStyle/>
          <a:p>
            <a:pPr lvl="0" algn="ctr" defTabSz="755650">
              <a:lnSpc>
                <a:spcPct val="120000"/>
              </a:lnSpc>
            </a:pPr>
            <a:r>
              <a:rPr lang="en-US" altLang="zh-CN" sz="2400" b="1" kern="1200" dirty="0">
                <a:solidFill>
                  <a:srgbClr val="7030A0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Science</a:t>
            </a:r>
            <a:endParaRPr lang="zh-CN" altLang="en-US" sz="2400" b="1" kern="1200" dirty="0">
              <a:solidFill>
                <a:srgbClr val="7030A0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2438400" y="1499093"/>
            <a:ext cx="6477000" cy="1143571"/>
          </a:xfrm>
          <a:custGeom>
            <a:avLst/>
            <a:gdLst>
              <a:gd name="connsiteX0" fmla="*/ 264368 w 1586178"/>
              <a:gd name="connsiteY0" fmla="*/ 0 h 8157413"/>
              <a:gd name="connsiteX1" fmla="*/ 1321810 w 1586178"/>
              <a:gd name="connsiteY1" fmla="*/ 0 h 8157413"/>
              <a:gd name="connsiteX2" fmla="*/ 1586178 w 1586178"/>
              <a:gd name="connsiteY2" fmla="*/ 264368 h 8157413"/>
              <a:gd name="connsiteX3" fmla="*/ 1586178 w 1586178"/>
              <a:gd name="connsiteY3" fmla="*/ 8157413 h 8157413"/>
              <a:gd name="connsiteX4" fmla="*/ 1586178 w 1586178"/>
              <a:gd name="connsiteY4" fmla="*/ 8157413 h 8157413"/>
              <a:gd name="connsiteX5" fmla="*/ 0 w 1586178"/>
              <a:gd name="connsiteY5" fmla="*/ 8157413 h 8157413"/>
              <a:gd name="connsiteX6" fmla="*/ 0 w 1586178"/>
              <a:gd name="connsiteY6" fmla="*/ 8157413 h 8157413"/>
              <a:gd name="connsiteX7" fmla="*/ 0 w 1586178"/>
              <a:gd name="connsiteY7" fmla="*/ 264368 h 8157413"/>
              <a:gd name="connsiteX8" fmla="*/ 264368 w 1586178"/>
              <a:gd name="connsiteY8" fmla="*/ 0 h 815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6178" h="8157413">
                <a:moveTo>
                  <a:pt x="1586178" y="1359596"/>
                </a:moveTo>
                <a:lnTo>
                  <a:pt x="1586178" y="6797817"/>
                </a:lnTo>
                <a:cubicBezTo>
                  <a:pt x="1586178" y="7548697"/>
                  <a:pt x="1563163" y="8157410"/>
                  <a:pt x="1534773" y="8157410"/>
                </a:cubicBezTo>
                <a:lnTo>
                  <a:pt x="0" y="8157410"/>
                </a:lnTo>
                <a:lnTo>
                  <a:pt x="0" y="8157410"/>
                </a:lnTo>
                <a:lnTo>
                  <a:pt x="0" y="3"/>
                </a:lnTo>
                <a:lnTo>
                  <a:pt x="0" y="3"/>
                </a:lnTo>
                <a:lnTo>
                  <a:pt x="1534773" y="3"/>
                </a:lnTo>
                <a:cubicBezTo>
                  <a:pt x="1563163" y="3"/>
                  <a:pt x="1586178" y="608716"/>
                  <a:pt x="1586178" y="1359596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9" tIns="92671" rIns="92671" bIns="92672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120000"/>
              </a:lnSpc>
              <a:buChar char="••"/>
            </a:pP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Time and frequency, metrology</a:t>
            </a:r>
          </a:p>
          <a:p>
            <a:pPr marL="228600" lvl="1" indent="-228600" algn="l" defTabSz="1066800">
              <a:lnSpc>
                <a:spcPct val="120000"/>
              </a:lnSpc>
              <a:buChar char="••"/>
            </a:pP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Radio astronomy</a:t>
            </a:r>
            <a:r>
              <a:rPr lang="zh-CN" altLang="en-US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incoherent scattering radar</a:t>
            </a:r>
            <a:r>
              <a:rPr lang="zh-CN" altLang="en-US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VLBI</a:t>
            </a:r>
            <a:endParaRPr lang="zh-CN" altLang="en-US" b="1" kern="1200" dirty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  <a:p>
            <a:pPr marL="228600" lvl="1" indent="-228600" algn="l" defTabSz="1066800">
              <a:lnSpc>
                <a:spcPct val="120000"/>
              </a:lnSpc>
              <a:buChar char="••"/>
            </a:pP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Fast trigger and control</a:t>
            </a:r>
            <a:endParaRPr lang="zh-CN" altLang="en-US" b="1" kern="1200" dirty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990600" y="2827530"/>
            <a:ext cx="1433286" cy="1824905"/>
          </a:xfrm>
          <a:custGeom>
            <a:avLst/>
            <a:gdLst>
              <a:gd name="connsiteX0" fmla="*/ 0 w 1285362"/>
              <a:gd name="connsiteY0" fmla="*/ 0 h 899753"/>
              <a:gd name="connsiteX1" fmla="*/ 835486 w 1285362"/>
              <a:gd name="connsiteY1" fmla="*/ 0 h 899753"/>
              <a:gd name="connsiteX2" fmla="*/ 1285362 w 1285362"/>
              <a:gd name="connsiteY2" fmla="*/ 449877 h 899753"/>
              <a:gd name="connsiteX3" fmla="*/ 835486 w 1285362"/>
              <a:gd name="connsiteY3" fmla="*/ 899753 h 899753"/>
              <a:gd name="connsiteX4" fmla="*/ 0 w 1285362"/>
              <a:gd name="connsiteY4" fmla="*/ 899753 h 899753"/>
              <a:gd name="connsiteX5" fmla="*/ 449877 w 1285362"/>
              <a:gd name="connsiteY5" fmla="*/ 449877 h 899753"/>
              <a:gd name="connsiteX6" fmla="*/ 0 w 1285362"/>
              <a:gd name="connsiteY6" fmla="*/ 0 h 8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5362" h="899753">
                <a:moveTo>
                  <a:pt x="1285361" y="0"/>
                </a:moveTo>
                <a:lnTo>
                  <a:pt x="1285361" y="584840"/>
                </a:lnTo>
                <a:lnTo>
                  <a:pt x="642680" y="899753"/>
                </a:lnTo>
                <a:lnTo>
                  <a:pt x="1" y="584840"/>
                </a:lnTo>
                <a:lnTo>
                  <a:pt x="1" y="0"/>
                </a:lnTo>
                <a:lnTo>
                  <a:pt x="642680" y="314914"/>
                </a:lnTo>
                <a:lnTo>
                  <a:pt x="1285361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5">
              <a:hueOff val="1628512"/>
              <a:satOff val="5598"/>
              <a:lumOff val="-26863"/>
              <a:alphaOff val="0"/>
            </a:schemeClr>
          </a:lnRef>
          <a:fillRef idx="1">
            <a:schemeClr val="accent5">
              <a:hueOff val="1628512"/>
              <a:satOff val="5598"/>
              <a:lumOff val="-26863"/>
              <a:alphaOff val="0"/>
            </a:schemeClr>
          </a:fillRef>
          <a:effectRef idx="2">
            <a:schemeClr val="accent5">
              <a:hueOff val="1628512"/>
              <a:satOff val="5598"/>
              <a:lumOff val="-2686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6" tIns="460673" rIns="10795" bIns="460671" numCol="1" spcCol="1270" anchor="ctr" anchorCtr="0">
            <a:noAutofit/>
          </a:bodyPr>
          <a:lstStyle/>
          <a:p>
            <a:pPr lvl="0" algn="ctr" defTabSz="755650">
              <a:lnSpc>
                <a:spcPct val="120000"/>
              </a:lnSpc>
            </a:pPr>
            <a:r>
              <a:rPr lang="en-US" altLang="zh-CN" sz="2400" b="1" kern="1200" dirty="0">
                <a:solidFill>
                  <a:srgbClr val="990033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Military</a:t>
            </a:r>
            <a:endParaRPr lang="zh-CN" altLang="en-US" sz="2400" b="1" kern="1200" dirty="0">
              <a:solidFill>
                <a:srgbClr val="990033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2464437" y="2940837"/>
            <a:ext cx="5882047" cy="1061430"/>
          </a:xfrm>
          <a:custGeom>
            <a:avLst/>
            <a:gdLst>
              <a:gd name="connsiteX0" fmla="*/ 139250 w 835485"/>
              <a:gd name="connsiteY0" fmla="*/ 0 h 7939446"/>
              <a:gd name="connsiteX1" fmla="*/ 696235 w 835485"/>
              <a:gd name="connsiteY1" fmla="*/ 0 h 7939446"/>
              <a:gd name="connsiteX2" fmla="*/ 835485 w 835485"/>
              <a:gd name="connsiteY2" fmla="*/ 139250 h 7939446"/>
              <a:gd name="connsiteX3" fmla="*/ 835485 w 835485"/>
              <a:gd name="connsiteY3" fmla="*/ 7939446 h 7939446"/>
              <a:gd name="connsiteX4" fmla="*/ 835485 w 835485"/>
              <a:gd name="connsiteY4" fmla="*/ 7939446 h 7939446"/>
              <a:gd name="connsiteX5" fmla="*/ 0 w 835485"/>
              <a:gd name="connsiteY5" fmla="*/ 7939446 h 7939446"/>
              <a:gd name="connsiteX6" fmla="*/ 0 w 835485"/>
              <a:gd name="connsiteY6" fmla="*/ 7939446 h 7939446"/>
              <a:gd name="connsiteX7" fmla="*/ 0 w 835485"/>
              <a:gd name="connsiteY7" fmla="*/ 139250 h 7939446"/>
              <a:gd name="connsiteX8" fmla="*/ 139250 w 835485"/>
              <a:gd name="connsiteY8" fmla="*/ 0 h 793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485" h="7939446">
                <a:moveTo>
                  <a:pt x="835485" y="1323268"/>
                </a:moveTo>
                <a:lnTo>
                  <a:pt x="835485" y="6616178"/>
                </a:lnTo>
                <a:cubicBezTo>
                  <a:pt x="835485" y="7346999"/>
                  <a:pt x="828924" y="7939441"/>
                  <a:pt x="820831" y="7939441"/>
                </a:cubicBezTo>
                <a:lnTo>
                  <a:pt x="0" y="7939441"/>
                </a:lnTo>
                <a:lnTo>
                  <a:pt x="0" y="7939441"/>
                </a:lnTo>
                <a:lnTo>
                  <a:pt x="0" y="5"/>
                </a:lnTo>
                <a:lnTo>
                  <a:pt x="0" y="5"/>
                </a:lnTo>
                <a:lnTo>
                  <a:pt x="820831" y="5"/>
                </a:lnTo>
                <a:cubicBezTo>
                  <a:pt x="828924" y="5"/>
                  <a:pt x="835485" y="592447"/>
                  <a:pt x="835485" y="1323268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5">
              <a:hueOff val="1628512"/>
              <a:satOff val="5598"/>
              <a:lumOff val="-2686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5" tIns="51580" rIns="51580" bIns="51581" numCol="1" spcCol="1270" anchor="ctr" anchorCtr="0">
            <a:noAutofit/>
          </a:bodyPr>
          <a:lstStyle/>
          <a:p>
            <a:pPr marL="171450" lvl="1" indent="-171450" algn="l" defTabSz="755650">
              <a:lnSpc>
                <a:spcPct val="120000"/>
              </a:lnSpc>
              <a:buChar char="••"/>
            </a:pP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Electronics warfare, beam forming</a:t>
            </a:r>
            <a:endParaRPr lang="zh-CN" altLang="en-US" b="1" kern="1200" dirty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  <a:p>
            <a:pPr marL="171450" lvl="1" indent="-171450" algn="l" defTabSz="755650">
              <a:lnSpc>
                <a:spcPct val="120000"/>
              </a:lnSpc>
              <a:buChar char="••"/>
            </a:pP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Multi-static radar </a:t>
            </a:r>
            <a:r>
              <a:rPr lang="zh-CN" altLang="en-US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 synthetic aperture radar</a:t>
            </a:r>
          </a:p>
          <a:p>
            <a:pPr marL="171450" lvl="1" indent="-171450" algn="l" defTabSz="755650">
              <a:lnSpc>
                <a:spcPct val="120000"/>
              </a:lnSpc>
              <a:buChar char="••"/>
            </a:pPr>
            <a:r>
              <a:rPr lang="en-US" altLang="zh-CN" b="1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Adaptive antenna array</a:t>
            </a:r>
            <a:endParaRPr lang="zh-CN" altLang="en-US" b="1" kern="1200" dirty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990600" y="4347911"/>
            <a:ext cx="1433286" cy="2357689"/>
          </a:xfrm>
          <a:custGeom>
            <a:avLst/>
            <a:gdLst>
              <a:gd name="connsiteX0" fmla="*/ 0 w 1927337"/>
              <a:gd name="connsiteY0" fmla="*/ 0 h 899753"/>
              <a:gd name="connsiteX1" fmla="*/ 1477461 w 1927337"/>
              <a:gd name="connsiteY1" fmla="*/ 0 h 899753"/>
              <a:gd name="connsiteX2" fmla="*/ 1927337 w 1927337"/>
              <a:gd name="connsiteY2" fmla="*/ 449877 h 899753"/>
              <a:gd name="connsiteX3" fmla="*/ 1477461 w 1927337"/>
              <a:gd name="connsiteY3" fmla="*/ 899753 h 899753"/>
              <a:gd name="connsiteX4" fmla="*/ 0 w 1927337"/>
              <a:gd name="connsiteY4" fmla="*/ 899753 h 899753"/>
              <a:gd name="connsiteX5" fmla="*/ 449877 w 1927337"/>
              <a:gd name="connsiteY5" fmla="*/ 449877 h 899753"/>
              <a:gd name="connsiteX6" fmla="*/ 0 w 1927337"/>
              <a:gd name="connsiteY6" fmla="*/ 0 h 8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7337" h="899753">
                <a:moveTo>
                  <a:pt x="1927336" y="0"/>
                </a:moveTo>
                <a:lnTo>
                  <a:pt x="1927336" y="689734"/>
                </a:lnTo>
                <a:lnTo>
                  <a:pt x="963667" y="899753"/>
                </a:lnTo>
                <a:lnTo>
                  <a:pt x="1" y="689734"/>
                </a:lnTo>
                <a:lnTo>
                  <a:pt x="1" y="0"/>
                </a:lnTo>
                <a:lnTo>
                  <a:pt x="963667" y="210019"/>
                </a:lnTo>
                <a:lnTo>
                  <a:pt x="1927336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5">
              <a:hueOff val="3257024"/>
              <a:satOff val="11196"/>
              <a:lumOff val="-53726"/>
              <a:alphaOff val="0"/>
            </a:schemeClr>
          </a:lnRef>
          <a:fillRef idx="1">
            <a:schemeClr val="accent5">
              <a:hueOff val="3257024"/>
              <a:satOff val="11196"/>
              <a:lumOff val="-53726"/>
              <a:alphaOff val="0"/>
            </a:schemeClr>
          </a:fillRef>
          <a:effectRef idx="2">
            <a:schemeClr val="accent5">
              <a:hueOff val="3257024"/>
              <a:satOff val="11196"/>
              <a:lumOff val="-5372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4" tIns="460673" rIns="10796" bIns="460670" numCol="1" spcCol="1270" anchor="ctr" anchorCtr="0">
            <a:noAutofit/>
          </a:bodyPr>
          <a:lstStyle/>
          <a:p>
            <a:pPr lvl="0" algn="ctr" defTabSz="755650">
              <a:lnSpc>
                <a:spcPct val="120000"/>
              </a:lnSpc>
            </a:pPr>
            <a:r>
              <a:rPr lang="en-US" altLang="zh-CN" sz="2800" b="1" kern="12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Industry</a:t>
            </a:r>
            <a:endParaRPr lang="zh-CN" altLang="en-US" sz="2800" b="1" kern="1200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2455652" y="4347911"/>
            <a:ext cx="5899619" cy="1942085"/>
          </a:xfrm>
          <a:custGeom>
            <a:avLst/>
            <a:gdLst>
              <a:gd name="connsiteX0" fmla="*/ 252944 w 1517634"/>
              <a:gd name="connsiteY0" fmla="*/ 0 h 7939446"/>
              <a:gd name="connsiteX1" fmla="*/ 1264690 w 1517634"/>
              <a:gd name="connsiteY1" fmla="*/ 0 h 7939446"/>
              <a:gd name="connsiteX2" fmla="*/ 1517634 w 1517634"/>
              <a:gd name="connsiteY2" fmla="*/ 252944 h 7939446"/>
              <a:gd name="connsiteX3" fmla="*/ 1517634 w 1517634"/>
              <a:gd name="connsiteY3" fmla="*/ 7939446 h 7939446"/>
              <a:gd name="connsiteX4" fmla="*/ 1517634 w 1517634"/>
              <a:gd name="connsiteY4" fmla="*/ 7939446 h 7939446"/>
              <a:gd name="connsiteX5" fmla="*/ 0 w 1517634"/>
              <a:gd name="connsiteY5" fmla="*/ 7939446 h 7939446"/>
              <a:gd name="connsiteX6" fmla="*/ 0 w 1517634"/>
              <a:gd name="connsiteY6" fmla="*/ 7939446 h 7939446"/>
              <a:gd name="connsiteX7" fmla="*/ 0 w 1517634"/>
              <a:gd name="connsiteY7" fmla="*/ 252944 h 7939446"/>
              <a:gd name="connsiteX8" fmla="*/ 252944 w 1517634"/>
              <a:gd name="connsiteY8" fmla="*/ 0 h 793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634" h="7939446">
                <a:moveTo>
                  <a:pt x="1517634" y="1323267"/>
                </a:moveTo>
                <a:lnTo>
                  <a:pt x="1517634" y="6616179"/>
                </a:lnTo>
                <a:cubicBezTo>
                  <a:pt x="1517634" y="7346999"/>
                  <a:pt x="1495987" y="7939446"/>
                  <a:pt x="1469283" y="7939446"/>
                </a:cubicBezTo>
                <a:lnTo>
                  <a:pt x="0" y="7939446"/>
                </a:lnTo>
                <a:lnTo>
                  <a:pt x="0" y="7939446"/>
                </a:lnTo>
                <a:lnTo>
                  <a:pt x="0" y="0"/>
                </a:lnTo>
                <a:lnTo>
                  <a:pt x="0" y="0"/>
                </a:lnTo>
                <a:lnTo>
                  <a:pt x="1469283" y="0"/>
                </a:lnTo>
                <a:cubicBezTo>
                  <a:pt x="1495987" y="0"/>
                  <a:pt x="1517634" y="592447"/>
                  <a:pt x="1517634" y="1323267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5">
              <a:hueOff val="3257024"/>
              <a:satOff val="11196"/>
              <a:lumOff val="-5372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5" tIns="84879" rIns="84879" bIns="84881" numCol="1" spcCol="1270" anchor="ctr" anchorCtr="0">
            <a:noAutofit/>
          </a:bodyPr>
          <a:lstStyle/>
          <a:p>
            <a:pPr marL="171450" lvl="1" indent="-171450" algn="l" defTabSz="755650">
              <a:lnSpc>
                <a:spcPct val="120000"/>
              </a:lnSpc>
              <a:buChar char="••"/>
            </a:pP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Distributed base stations, 5G BBU&amp;RRU</a:t>
            </a:r>
            <a:endParaRPr lang="zh-CN" altLang="en-US" b="1" kern="1200" dirty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  <a:p>
            <a:pPr marL="171450" lvl="1" indent="-171450" algn="l" defTabSz="755650">
              <a:lnSpc>
                <a:spcPct val="120000"/>
              </a:lnSpc>
              <a:buChar char="••"/>
            </a:pP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3D mapping, 3D imaging</a:t>
            </a:r>
          </a:p>
          <a:p>
            <a:pPr marL="171450" lvl="1" indent="-171450" defTabSz="755650">
              <a:lnSpc>
                <a:spcPct val="120000"/>
              </a:lnSpc>
              <a:buFontTx/>
              <a:buChar char="••"/>
            </a:pP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Stereo vision</a:t>
            </a:r>
            <a:r>
              <a:rPr lang="zh-CN" altLang="en-US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radio positioning</a:t>
            </a:r>
            <a:endParaRPr lang="zh-CN" altLang="en-US" b="1" kern="1200" dirty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  <a:p>
            <a:pPr marL="171450" lvl="1" indent="-171450" algn="l" defTabSz="755650">
              <a:lnSpc>
                <a:spcPct val="120000"/>
              </a:lnSpc>
              <a:buChar char="••"/>
            </a:pPr>
            <a:r>
              <a:rPr lang="en-US" altLang="zh-CN" b="1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Power grid synchronization</a:t>
            </a:r>
          </a:p>
          <a:p>
            <a:pPr marL="171450" lvl="1" indent="-171450" algn="l" defTabSz="755650">
              <a:lnSpc>
                <a:spcPct val="120000"/>
              </a:lnSpc>
              <a:buChar char="••"/>
            </a:pPr>
            <a:r>
              <a:rPr lang="en-US" altLang="zh-CN" b="1" kern="1200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Finance, data center, stock exchange</a:t>
            </a:r>
          </a:p>
          <a:p>
            <a:pPr marL="171450" lvl="1" indent="-171450" algn="l" defTabSz="755650">
              <a:lnSpc>
                <a:spcPct val="120000"/>
              </a:lnSpc>
              <a:buChar char="••"/>
            </a:pPr>
            <a:r>
              <a:rPr lang="en-US" altLang="zh-CN" b="1" dirty="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Time based control and measurement</a:t>
            </a:r>
            <a:endParaRPr lang="zh-CN" altLang="en-US" b="1" kern="1200" dirty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486859"/>
      </p:ext>
    </p:extLst>
  </p:cSld>
  <p:clrMapOvr>
    <a:masterClrMapping/>
  </p:clrMapOvr>
  <p:transition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V="1">
            <a:off x="2282599" y="2259806"/>
            <a:ext cx="381000" cy="38100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2206399" y="4926806"/>
            <a:ext cx="457200" cy="30480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2587399" y="3021806"/>
            <a:ext cx="6858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2587399" y="4469606"/>
            <a:ext cx="685800" cy="0"/>
          </a:xfrm>
          <a:prstGeom prst="line">
            <a:avLst/>
          </a:prstGeom>
          <a:noFill/>
          <a:ln w="12700" cap="rnd" cmpd="sng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218849" y="2407445"/>
            <a:ext cx="2673351" cy="2671764"/>
            <a:chOff x="0" y="0"/>
            <a:chExt cx="1684" cy="1683"/>
          </a:xfrm>
        </p:grpSpPr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0" y="0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111" y="109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118" y="117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183" y="183"/>
              <a:ext cx="1317" cy="13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204" y="204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220" y="211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234" y="223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303" y="256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/>
            </a:p>
          </p:txBody>
        </p:sp>
      </p:grpSp>
      <p:sp>
        <p:nvSpPr>
          <p:cNvPr id="31" name="AutoShape 29"/>
          <p:cNvSpPr>
            <a:spLocks noChangeArrowheads="1"/>
          </p:cNvSpPr>
          <p:nvPr/>
        </p:nvSpPr>
        <p:spPr bwMode="auto">
          <a:xfrm>
            <a:off x="3266849" y="4255294"/>
            <a:ext cx="5105400" cy="4889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3177949" y="4393406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 cmpd="sng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37" name="Picture 2" descr="http://www.ohwr.org/attachments/1121/WRlogo-origina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62" y="3092442"/>
            <a:ext cx="1515058" cy="13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5">
            <a:extLst>
              <a:ext uri="{FF2B5EF4-FFF2-40B4-BE49-F238E27FC236}">
                <a16:creationId xmlns:a16="http://schemas.microsoft.com/office/drawing/2014/main" id="{9CEFCC86-ED93-EA8E-E336-B21B15CDA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296" y="4282579"/>
            <a:ext cx="26340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WR</a:t>
            </a:r>
            <a:r>
              <a:rPr lang="zh-CN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standardization</a:t>
            </a:r>
          </a:p>
        </p:txBody>
      </p:sp>
    </p:spTree>
    <p:extLst>
      <p:ext uri="{BB962C8B-B14F-4D97-AF65-F5344CB8AC3E}">
        <p14:creationId xmlns:p14="http://schemas.microsoft.com/office/powerpoint/2010/main" val="4092921665"/>
      </p:ext>
    </p:extLst>
  </p:cSld>
  <p:clrMapOvr>
    <a:masterClrMapping/>
  </p:clrMapOvr>
  <p:transition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6495" t="17568" b="24324"/>
          <a:stretch/>
        </p:blipFill>
        <p:spPr>
          <a:xfrm>
            <a:off x="38398" y="1276350"/>
            <a:ext cx="9026769" cy="41910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IEEE1588 standard revision</a:t>
            </a:r>
            <a:endParaRPr lang="zh-CN" altLang="en-US" dirty="0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58615" y="5715000"/>
            <a:ext cx="9026769" cy="9906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IEEE-1588 standard published in mid-2019</a:t>
            </a:r>
            <a:endParaRPr lang="zh-CN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 became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Accuracy 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of IEEE1588-2019</a:t>
            </a:r>
          </a:p>
        </p:txBody>
      </p:sp>
    </p:spTree>
    <p:extLst>
      <p:ext uri="{BB962C8B-B14F-4D97-AF65-F5344CB8AC3E}">
        <p14:creationId xmlns:p14="http://schemas.microsoft.com/office/powerpoint/2010/main" val="1398882130"/>
      </p:ext>
    </p:extLst>
  </p:cSld>
  <p:clrMapOvr>
    <a:masterClrMapping/>
  </p:clrMapOvr>
  <p:transition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181600" y="1219200"/>
            <a:ext cx="3352800" cy="685800"/>
          </a:xfrm>
        </p:spPr>
        <p:txBody>
          <a:bodyPr/>
          <a:lstStyle/>
          <a:p>
            <a:r>
              <a:rPr lang="en-US" altLang="zh-CN" sz="6000" dirty="0"/>
              <a:t>Q&amp;A</a:t>
            </a:r>
            <a:endParaRPr lang="zh-CN" altLang="en-US" sz="6000" dirty="0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gray">
          <a:xfrm>
            <a:off x="4038600" y="5105400"/>
            <a:ext cx="4343400" cy="533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CN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1A0B9"/>
                    </a:gs>
                    <a:gs pos="100000">
                      <a:srgbClr val="438ACB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003366">
                      <a:alpha val="50000"/>
                    </a:srgbClr>
                  </a:outerShdw>
                </a:effectLst>
                <a:latin typeface="Arial"/>
                <a:ea typeface="+mn-ea"/>
                <a:cs typeface="Arial"/>
              </a:rPr>
              <a:t>Thank You !</a:t>
            </a:r>
            <a:endParaRPr lang="zh-CN" altLang="en-US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1A0B9"/>
                  </a:gs>
                  <a:gs pos="100000">
                    <a:srgbClr val="438ACB"/>
                  </a:gs>
                </a:gsLst>
                <a:lin ang="0" scaled="1"/>
              </a:gradFill>
              <a:effectLst>
                <a:outerShdw dist="53882" dir="2700000" algn="ctr" rotWithShape="0">
                  <a:srgbClr val="003366">
                    <a:alpha val="50000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http://images1.wikia.nocookie.net/__cb20101203091627/kingdomhearts/images/8/80/White_Rabbit_KHREC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6213" y="609600"/>
            <a:ext cx="5229225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52610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8600" y="1524000"/>
            <a:ext cx="8763000" cy="419100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 and GSI initiative for control and timing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Sub-ns synchronization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Thousands nodes, links to tens km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well established standards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Ethernet + PTP + </a:t>
            </a:r>
            <a:r>
              <a:rPr lang="en-US" altLang="zh-CN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SyncE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DDMTD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IEEE1588-2019 as high accuracy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620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WR</a:t>
            </a:r>
            <a:r>
              <a:rPr lang="zh-CN" altLang="en-US" dirty="0"/>
              <a:t> </a:t>
            </a:r>
            <a:r>
              <a:rPr lang="en-US" altLang="zh-CN" dirty="0"/>
              <a:t>introduction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86000"/>
            <a:ext cx="1752600" cy="15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76744"/>
      </p:ext>
    </p:extLst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图片 206">
            <a:extLst>
              <a:ext uri="{FF2B5EF4-FFF2-40B4-BE49-F238E27FC236}">
                <a16:creationId xmlns:a16="http://schemas.microsoft.com/office/drawing/2014/main" id="{0C317B23-36CF-A169-49AC-0012C5849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6" y="1524000"/>
            <a:ext cx="8626588" cy="4895512"/>
          </a:xfrm>
          <a:prstGeom prst="rect">
            <a:avLst/>
          </a:prstGeom>
        </p:spPr>
      </p:pic>
      <p:sp>
        <p:nvSpPr>
          <p:cNvPr id="208" name="标题 207">
            <a:extLst>
              <a:ext uri="{FF2B5EF4-FFF2-40B4-BE49-F238E27FC236}">
                <a16:creationId xmlns:a16="http://schemas.microsoft.com/office/drawing/2014/main" id="{1A8DCADC-5C2C-2A8C-4454-3D758425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WR</a:t>
            </a:r>
            <a:r>
              <a:rPr lang="zh-CN" altLang="en-US" dirty="0"/>
              <a:t> </a:t>
            </a:r>
            <a:r>
              <a:rPr lang="en-US" altLang="zh-CN" dirty="0"/>
              <a:t>introduction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3142631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45"/>
            <a:ext cx="8229600" cy="83056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altLang="zh-CN" dirty="0"/>
              <a:t>WR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endParaRPr lang="zh-CN" altLang="zh-CN"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B3F46FA2-CDD1-F8B1-14F2-ECA73710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152600" cy="151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D4861DC-2260-F1B1-C9B0-ACAD8DA04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68" y="5050039"/>
            <a:ext cx="4164532" cy="138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F2874EAA-9497-0C08-F9E5-BA9101495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28" y="3422230"/>
            <a:ext cx="4248472" cy="16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7D45EB04-9EA1-CB46-2161-5D570E9BE94B}"/>
              </a:ext>
            </a:extLst>
          </p:cNvPr>
          <p:cNvGrpSpPr>
            <a:grpSpLocks/>
          </p:cNvGrpSpPr>
          <p:nvPr/>
        </p:nvGrpSpPr>
        <p:grpSpPr bwMode="auto">
          <a:xfrm>
            <a:off x="237058" y="2098044"/>
            <a:ext cx="662724" cy="3853603"/>
            <a:chOff x="0" y="0"/>
            <a:chExt cx="1109" cy="2271"/>
          </a:xfrm>
        </p:grpSpPr>
        <p:sp>
          <p:nvSpPr>
            <p:cNvPr id="6" name="未知">
              <a:extLst>
                <a:ext uri="{FF2B5EF4-FFF2-40B4-BE49-F238E27FC236}">
                  <a16:creationId xmlns:a16="http://schemas.microsoft.com/office/drawing/2014/main" id="{FA912473-2156-9280-8CDE-9AE21D750F1D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0" y="1089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未知">
              <a:extLst>
                <a:ext uri="{FF2B5EF4-FFF2-40B4-BE49-F238E27FC236}">
                  <a16:creationId xmlns:a16="http://schemas.microsoft.com/office/drawing/2014/main" id="{E7A47A5A-172F-C4E3-D644-4FAA22CC663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04" y="549"/>
              <a:ext cx="301" cy="1109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未知">
              <a:extLst>
                <a:ext uri="{FF2B5EF4-FFF2-40B4-BE49-F238E27FC236}">
                  <a16:creationId xmlns:a16="http://schemas.microsoft.com/office/drawing/2014/main" id="{632EA16F-A7F5-F095-82C7-57685919A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" y="0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AutoShape 7">
            <a:extLst>
              <a:ext uri="{FF2B5EF4-FFF2-40B4-BE49-F238E27FC236}">
                <a16:creationId xmlns:a16="http://schemas.microsoft.com/office/drawing/2014/main" id="{2F1BB859-2A1A-7710-06E2-9F41C6A12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463" y="5009896"/>
            <a:ext cx="4548759" cy="132026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715F5215-5C69-6047-8F10-077A4A4FC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231" y="5614051"/>
            <a:ext cx="313570" cy="261294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6C3B4733-4109-3B79-EE7B-D5EEC04D5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695" y="3360847"/>
            <a:ext cx="4377822" cy="1400531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333399"/>
              </a:gs>
              <a:gs pos="100000">
                <a:srgbClr val="333399">
                  <a:gamma/>
                  <a:shade val="46275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AutoShape 11">
            <a:extLst>
              <a:ext uri="{FF2B5EF4-FFF2-40B4-BE49-F238E27FC236}">
                <a16:creationId xmlns:a16="http://schemas.microsoft.com/office/drawing/2014/main" id="{30892B59-C26D-9D98-2636-BBAEA9D47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962" y="1601570"/>
            <a:ext cx="4114704" cy="148952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009999">
                  <a:alpha val="79999"/>
                </a:srgbClr>
              </a:gs>
              <a:gs pos="100000">
                <a:srgbClr val="009999">
                  <a:gamma/>
                  <a:shade val="46275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68DAED9D-AC4E-9B46-5389-E12E2E8DB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598" y="2196128"/>
            <a:ext cx="313570" cy="261294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D6D53C7D-8942-9C66-792A-F29D37152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872" y="1622122"/>
            <a:ext cx="1357483" cy="1448761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9999"/>
              </a:gs>
              <a:gs pos="100000">
                <a:srgbClr val="009999">
                  <a:gamma/>
                  <a:shade val="69804"/>
                  <a:invGamma/>
                </a:srgbClr>
              </a:gs>
            </a:gsLst>
            <a:lin ang="5400000" scaled="1"/>
          </a:gradFill>
          <a:ln w="25400" cmpd="sng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未知">
            <a:extLst>
              <a:ext uri="{FF2B5EF4-FFF2-40B4-BE49-F238E27FC236}">
                <a16:creationId xmlns:a16="http://schemas.microsoft.com/office/drawing/2014/main" id="{3EF92651-4BEE-A38C-0E70-7B405E04464D}"/>
              </a:ext>
            </a:extLst>
          </p:cNvPr>
          <p:cNvSpPr>
            <a:spLocks/>
          </p:cNvSpPr>
          <p:nvPr/>
        </p:nvSpPr>
        <p:spPr bwMode="auto">
          <a:xfrm>
            <a:off x="978072" y="1626960"/>
            <a:ext cx="676096" cy="492485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9999">
                  <a:gamma/>
                  <a:tint val="48627"/>
                  <a:invGamma/>
                </a:srgbClr>
              </a:gs>
              <a:gs pos="50000">
                <a:srgbClr val="009999">
                  <a:alpha val="0"/>
                </a:srgbClr>
              </a:gs>
              <a:gs pos="100000">
                <a:srgbClr val="009999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AutoShape 15">
            <a:extLst>
              <a:ext uri="{FF2B5EF4-FFF2-40B4-BE49-F238E27FC236}">
                <a16:creationId xmlns:a16="http://schemas.microsoft.com/office/drawing/2014/main" id="{D3C8E4F5-5CAA-7AEC-2481-A8BFA30A4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787" y="4995359"/>
            <a:ext cx="1357483" cy="1369423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69804"/>
                  <a:invGamma/>
                </a:srgbClr>
              </a:gs>
            </a:gsLst>
            <a:lin ang="5400000" scaled="1"/>
          </a:gradFill>
          <a:ln w="25400" cmpd="sng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未知">
            <a:extLst>
              <a:ext uri="{FF2B5EF4-FFF2-40B4-BE49-F238E27FC236}">
                <a16:creationId xmlns:a16="http://schemas.microsoft.com/office/drawing/2014/main" id="{B3864A6D-FA84-D384-C4BC-DE4A2ABDABA5}"/>
              </a:ext>
            </a:extLst>
          </p:cNvPr>
          <p:cNvSpPr>
            <a:spLocks/>
          </p:cNvSpPr>
          <p:nvPr/>
        </p:nvSpPr>
        <p:spPr bwMode="auto">
          <a:xfrm>
            <a:off x="1006719" y="5009896"/>
            <a:ext cx="676096" cy="492485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99CC00">
                  <a:gamma/>
                  <a:tint val="48627"/>
                  <a:invGamma/>
                </a:srgbClr>
              </a:gs>
              <a:gs pos="50000">
                <a:srgbClr val="99CC00">
                  <a:alpha val="0"/>
                </a:srgbClr>
              </a:gs>
              <a:gs pos="100000">
                <a:srgbClr val="99CC00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90121B44-77F0-1CBC-983E-59945BA50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420" y="1826642"/>
            <a:ext cx="2338660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Clock Data Recovery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Bi-directional frequency transmission</a:t>
            </a:r>
            <a:endParaRPr lang="zh-CN" altLang="zh-CN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41F4F45C-AF1C-FA40-0294-403FF8A51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248" y="5231184"/>
            <a:ext cx="245102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Digital Dual Mixer Time Difference for phase synchronization</a:t>
            </a:r>
            <a:endParaRPr lang="zh-CN" altLang="zh-CN" sz="2400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BFBBC05B-A234-62BF-A23A-CE7B44E2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755" y="3622775"/>
            <a:ext cx="239362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Improved precision time protocol for time tick synchronization</a:t>
            </a:r>
            <a:endParaRPr lang="zh-CN" altLang="zh-CN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 Box 24">
            <a:extLst>
              <a:ext uri="{FF2B5EF4-FFF2-40B4-BE49-F238E27FC236}">
                <a16:creationId xmlns:a16="http://schemas.microsoft.com/office/drawing/2014/main" id="{F3E1DE55-403B-876A-88B2-A422D379F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752" y="2098044"/>
            <a:ext cx="1334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zh-CN" altLang="zh-CN" sz="2000" dirty="0">
                <a:solidFill>
                  <a:srgbClr val="FEFF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EFF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Sync-E</a:t>
            </a:r>
            <a:endParaRPr lang="zh-CN" altLang="zh-CN" sz="2400" dirty="0">
              <a:solidFill>
                <a:srgbClr val="FEFFF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407F12DE-F44D-CC06-2C7B-5870368EF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787" y="5485775"/>
            <a:ext cx="13945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FEFF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DMTD</a:t>
            </a:r>
            <a:endParaRPr lang="zh-CN" altLang="zh-CN" sz="2000" dirty="0">
              <a:solidFill>
                <a:srgbClr val="FEFFF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AutoShape 12">
            <a:extLst>
              <a:ext uri="{FF2B5EF4-FFF2-40B4-BE49-F238E27FC236}">
                <a16:creationId xmlns:a16="http://schemas.microsoft.com/office/drawing/2014/main" id="{ADCF4A9B-3BEB-DCF2-1EE0-0BB9995BE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42" y="3893277"/>
            <a:ext cx="313570" cy="261294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AutoShape 17">
            <a:extLst>
              <a:ext uri="{FF2B5EF4-FFF2-40B4-BE49-F238E27FC236}">
                <a16:creationId xmlns:a16="http://schemas.microsoft.com/office/drawing/2014/main" id="{99ED7495-D6F3-DC8F-77C4-E6ECB252C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872" y="3360847"/>
            <a:ext cx="1357483" cy="136010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333399"/>
              </a:gs>
              <a:gs pos="100000">
                <a:srgbClr val="333399">
                  <a:gamma/>
                  <a:shade val="69804"/>
                  <a:invGamma/>
                </a:srgbClr>
              </a:gs>
            </a:gsLst>
            <a:lin ang="5400000" scaled="1"/>
          </a:gradFill>
          <a:ln w="25400" cmpd="sng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未知">
            <a:extLst>
              <a:ext uri="{FF2B5EF4-FFF2-40B4-BE49-F238E27FC236}">
                <a16:creationId xmlns:a16="http://schemas.microsoft.com/office/drawing/2014/main" id="{72762A54-3A30-46D8-2F39-FA362C3113DA}"/>
              </a:ext>
            </a:extLst>
          </p:cNvPr>
          <p:cNvSpPr>
            <a:spLocks/>
          </p:cNvSpPr>
          <p:nvPr/>
        </p:nvSpPr>
        <p:spPr bwMode="auto">
          <a:xfrm>
            <a:off x="986198" y="3392466"/>
            <a:ext cx="676096" cy="492484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333399">
                  <a:gamma/>
                  <a:tint val="48627"/>
                  <a:invGamma/>
                </a:srgbClr>
              </a:gs>
              <a:gs pos="50000">
                <a:srgbClr val="333399">
                  <a:alpha val="0"/>
                </a:srgbClr>
              </a:gs>
              <a:gs pos="100000">
                <a:srgbClr val="333399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id="{A23FB9CC-381D-5ECC-1F08-714D3E5AB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62" y="3843118"/>
            <a:ext cx="13191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FEFF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PTPv2</a:t>
            </a:r>
            <a:endParaRPr lang="zh-CN" altLang="zh-CN" sz="2000" dirty="0">
              <a:solidFill>
                <a:srgbClr val="FEFFF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1A5B35A-9459-BD70-CE4B-D40021D5A00F}"/>
              </a:ext>
            </a:extLst>
          </p:cNvPr>
          <p:cNvGrpSpPr/>
          <p:nvPr/>
        </p:nvGrpSpPr>
        <p:grpSpPr>
          <a:xfrm>
            <a:off x="-57247" y="3621935"/>
            <a:ext cx="751294" cy="712590"/>
            <a:chOff x="242888" y="3305175"/>
            <a:chExt cx="1882775" cy="1879600"/>
          </a:xfrm>
        </p:grpSpPr>
        <p:pic>
          <p:nvPicPr>
            <p:cNvPr id="28" name="Picture 19" descr="YG_circle001">
              <a:extLst>
                <a:ext uri="{FF2B5EF4-FFF2-40B4-BE49-F238E27FC236}">
                  <a16:creationId xmlns:a16="http://schemas.microsoft.com/office/drawing/2014/main" id="{03AF09AB-E570-CAE4-FE71-EF08D02B2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8" y="3305175"/>
              <a:ext cx="188277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http://www.ohwr.org/attachments/1121/WRlogo-original.png">
              <a:extLst>
                <a:ext uri="{FF2B5EF4-FFF2-40B4-BE49-F238E27FC236}">
                  <a16:creationId xmlns:a16="http://schemas.microsoft.com/office/drawing/2014/main" id="{20A06A8F-58D4-2EAB-8350-E20DAD2A33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83" y="3585812"/>
              <a:ext cx="1515058" cy="1377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5616801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3564912" y="1421746"/>
            <a:ext cx="5904089" cy="2021929"/>
          </a:xfrm>
        </p:spPr>
        <p:txBody>
          <a:bodyPr/>
          <a:lstStyle/>
          <a:p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PTP as IEEE 1588</a:t>
            </a:r>
          </a:p>
          <a:p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 based synchronization protocol</a:t>
            </a:r>
          </a:p>
          <a:p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calculations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2793"/>
            <a:ext cx="8229600" cy="744195"/>
          </a:xfrm>
        </p:spPr>
        <p:txBody>
          <a:bodyPr/>
          <a:lstStyle/>
          <a:p>
            <a:pPr lvl="0">
              <a:buClr>
                <a:schemeClr val="accent2"/>
              </a:buClr>
              <a:defRPr/>
            </a:pPr>
            <a:r>
              <a:rPr lang="en-US" altLang="zh-CN" dirty="0"/>
              <a:t>Precise time protocol (IEEE 1588)</a:t>
            </a:r>
            <a:endParaRPr lang="zh-CN" altLang="en-US" dirty="0"/>
          </a:p>
        </p:txBody>
      </p:sp>
      <p:cxnSp>
        <p:nvCxnSpPr>
          <p:cNvPr id="7" name="Straight Connector 11"/>
          <p:cNvCxnSpPr>
            <a:cxnSpLocks noChangeShapeType="1"/>
          </p:cNvCxnSpPr>
          <p:nvPr/>
        </p:nvCxnSpPr>
        <p:spPr bwMode="auto">
          <a:xfrm>
            <a:off x="8861" y="1191816"/>
            <a:ext cx="9018587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11"/>
          <p:cNvCxnSpPr>
            <a:cxnSpLocks noChangeShapeType="1"/>
          </p:cNvCxnSpPr>
          <p:nvPr/>
        </p:nvCxnSpPr>
        <p:spPr bwMode="auto">
          <a:xfrm>
            <a:off x="8860" y="6859910"/>
            <a:ext cx="9018587" cy="1588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5"/>
              <p:cNvSpPr txBox="1"/>
              <p:nvPr/>
            </p:nvSpPr>
            <p:spPr>
              <a:xfrm>
                <a:off x="3962400" y="3667082"/>
                <a:ext cx="4325485" cy="2407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Link delay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/>
                            </a:rPr>
                            <m:t>ms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400" b="0" i="1" smtClean="0">
                              <a:latin typeface="Cambria Math"/>
                            </a:rPr>
                            <m:t>−(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zh-CN" sz="24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8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Offset correction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/>
                            </a:rPr>
                            <m:t>𝑜𝑓𝑓𝑠𝑒𝑡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/>
                            </a:rPr>
                            <m:t>𝑀𝑆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/>
                            </a:rPr>
                            <m:t>ms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3667082"/>
                <a:ext cx="4325485" cy="2407134"/>
              </a:xfrm>
              <a:prstGeom prst="rect">
                <a:avLst/>
              </a:prstGeom>
              <a:blipFill>
                <a:blip r:embed="rId3"/>
                <a:stretch>
                  <a:fillRect l="-2817" t="-2792" b="-30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组合 54"/>
          <p:cNvGrpSpPr/>
          <p:nvPr/>
        </p:nvGrpSpPr>
        <p:grpSpPr>
          <a:xfrm>
            <a:off x="457202" y="1954726"/>
            <a:ext cx="2659413" cy="4068851"/>
            <a:chOff x="3499074" y="2709272"/>
            <a:chExt cx="2239712" cy="3819075"/>
          </a:xfrm>
        </p:grpSpPr>
        <p:cxnSp>
          <p:nvCxnSpPr>
            <p:cNvPr id="6" name="直接箭头连接符 5"/>
            <p:cNvCxnSpPr/>
            <p:nvPr/>
          </p:nvCxnSpPr>
          <p:spPr>
            <a:xfrm>
              <a:off x="3886200" y="3136326"/>
              <a:ext cx="0" cy="33787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3499074" y="2709272"/>
              <a:ext cx="658810" cy="288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Master</a:t>
              </a:r>
              <a:endPara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>
              <a:off x="5486400" y="3149573"/>
              <a:ext cx="0" cy="33787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5099274" y="2722519"/>
              <a:ext cx="491408" cy="288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Slave</a:t>
              </a:r>
              <a:endParaRPr lang="zh-CN" altLang="en-US" sz="20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3963161" y="3696217"/>
              <a:ext cx="1447039" cy="4880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流程图: 联系 15"/>
            <p:cNvSpPr/>
            <p:nvPr/>
          </p:nvSpPr>
          <p:spPr>
            <a:xfrm>
              <a:off x="3836668" y="3614433"/>
              <a:ext cx="99061" cy="95163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流程图: 联系 16"/>
            <p:cNvSpPr/>
            <p:nvPr/>
          </p:nvSpPr>
          <p:spPr>
            <a:xfrm>
              <a:off x="5436870" y="4144764"/>
              <a:ext cx="99061" cy="95163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流程图: 联系 17"/>
            <p:cNvSpPr/>
            <p:nvPr/>
          </p:nvSpPr>
          <p:spPr>
            <a:xfrm>
              <a:off x="5436870" y="4949228"/>
              <a:ext cx="99061" cy="95163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流程图: 联系 18"/>
            <p:cNvSpPr/>
            <p:nvPr/>
          </p:nvSpPr>
          <p:spPr>
            <a:xfrm>
              <a:off x="3836668" y="5534651"/>
              <a:ext cx="99061" cy="95163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3963161" y="4267200"/>
              <a:ext cx="1447039" cy="4880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3962401" y="5784278"/>
              <a:ext cx="1447039" cy="4880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H="1">
              <a:off x="3972307" y="5025708"/>
              <a:ext cx="1415033" cy="53429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3567366" y="3443505"/>
              <a:ext cx="143102" cy="288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2000" b="1" baseline="-250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1</a:t>
              </a:r>
              <a:endParaRPr lang="zh-CN" altLang="en-US" sz="2000" b="1" baseline="-25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585461" y="4074800"/>
              <a:ext cx="143102" cy="288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2000" b="1" baseline="-250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2</a:t>
              </a:r>
              <a:endParaRPr lang="zh-CN" altLang="en-US" sz="2000" b="1" baseline="-25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595684" y="4799619"/>
              <a:ext cx="143102" cy="288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2000" b="1" baseline="-250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3</a:t>
              </a:r>
              <a:endParaRPr lang="zh-CN" altLang="en-US" sz="2000" b="1" baseline="-25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614079" y="5451134"/>
              <a:ext cx="143102" cy="288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2000" b="1" baseline="-250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4</a:t>
              </a:r>
              <a:endParaRPr lang="zh-CN" altLang="en-US" sz="2000" b="1" baseline="-25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 rot="1117595">
              <a:off x="4278172" y="3686877"/>
              <a:ext cx="915315" cy="202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Sync. package</a:t>
              </a:r>
              <a:endParaRPr lang="zh-CN" altLang="en-US" sz="1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 rot="1117595">
              <a:off x="4336901" y="4264071"/>
              <a:ext cx="653410" cy="202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Follow-up</a:t>
              </a:r>
              <a:endParaRPr lang="zh-CN" altLang="en-US" sz="1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rot="1117595">
              <a:off x="4217694" y="5789581"/>
              <a:ext cx="969261" cy="202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Delay response</a:t>
              </a:r>
              <a:endParaRPr lang="zh-CN" altLang="en-US" sz="1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 rot="20318550">
              <a:off x="4282631" y="5037778"/>
              <a:ext cx="884210" cy="202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Delay request</a:t>
              </a:r>
              <a:endParaRPr lang="zh-CN" altLang="en-US" sz="14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803914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8600" y="1165370"/>
            <a:ext cx="8763000" cy="1904998"/>
          </a:xfrm>
          <a:solidFill>
            <a:schemeClr val="accent5"/>
          </a:solidFill>
          <a:ln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Devices have free-running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oscialtors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(±100PPM)</a:t>
            </a:r>
            <a:r>
              <a:rPr lang="zh-CN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accumulates time drift that requires periodic message exchange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Symmetry medium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assumation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Limeted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timestanps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resolution(8ns for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Gigibit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ethernet</a:t>
            </a:r>
            <a:r>
              <a:rPr lang="zh-CN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67843"/>
            <a:ext cx="8229600" cy="685798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altLang="zh-CN" dirty="0"/>
              <a:t>From PTP to</a:t>
            </a:r>
            <a:r>
              <a:rPr lang="zh-CN" altLang="en-US" dirty="0"/>
              <a:t> </a:t>
            </a:r>
            <a:r>
              <a:rPr lang="en-US" altLang="zh-CN" dirty="0"/>
              <a:t>WR</a:t>
            </a:r>
            <a:endParaRPr lang="zh-CN" altLang="en-US" dirty="0"/>
          </a:p>
        </p:txBody>
      </p:sp>
      <p:sp>
        <p:nvSpPr>
          <p:cNvPr id="5" name="内容占位符 1"/>
          <p:cNvSpPr txBox="1">
            <a:spLocks/>
          </p:cNvSpPr>
          <p:nvPr/>
        </p:nvSpPr>
        <p:spPr bwMode="auto">
          <a:xfrm>
            <a:off x="228600" y="4618458"/>
            <a:ext cx="8667749" cy="182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33"/>
              </a:buClr>
              <a:buFont typeface="Wingdings" pitchFamily="2" charset="2"/>
              <a:buChar char="Ø"/>
              <a:defRPr sz="2800">
                <a:solidFill>
                  <a:srgbClr val="990033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Layer 1 </a:t>
            </a:r>
            <a:r>
              <a:rPr lang="en-US" altLang="zh-CN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syntonisation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among all devices</a:t>
            </a:r>
            <a:endParaRPr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Link delay model to correct link asymmetries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</a:pP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Digital Dual Mixer Time Difference to</a:t>
            </a:r>
            <a:r>
              <a:rPr lang="zh-CN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measure the precise phase difference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3810000" y="3338271"/>
            <a:ext cx="381000" cy="1012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D93D1C0-731B-4C41-1CD6-99BE7F33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68041"/>
            <a:ext cx="1219200" cy="106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94549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914400"/>
          </a:xfrm>
        </p:spPr>
        <p:txBody>
          <a:bodyPr/>
          <a:lstStyle/>
          <a:p>
            <a:pPr lvl="0">
              <a:buClr>
                <a:schemeClr val="accent2"/>
              </a:buClr>
              <a:defRPr/>
            </a:pPr>
            <a:r>
              <a:rPr lang="en-US" altLang="zh-CN" dirty="0"/>
              <a:t>Layer 1 </a:t>
            </a:r>
            <a:r>
              <a:rPr lang="en-US" altLang="zh-CN" dirty="0" err="1"/>
              <a:t>syntonisation</a:t>
            </a:r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280" y="1237236"/>
            <a:ext cx="7535440" cy="355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304800" y="5110669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Clock is encoded in the Ethernet carrier and recovered by the receiver (CDR)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All network devices use the same physical layer clock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Clock</a:t>
            </a:r>
            <a:r>
              <a:rPr lang="zh-CN" altLang="en-US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loopback</a:t>
            </a:r>
            <a:r>
              <a:rPr lang="zh-CN" altLang="en-US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allows</a:t>
            </a:r>
            <a:r>
              <a:rPr lang="zh-CN" altLang="en-US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phase</a:t>
            </a:r>
            <a:r>
              <a:rPr lang="zh-CN" altLang="en-US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detection</a:t>
            </a:r>
            <a:r>
              <a:rPr lang="zh-CN" altLang="en-US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to enhance precision of timestamps</a:t>
            </a:r>
          </a:p>
        </p:txBody>
      </p:sp>
    </p:spTree>
    <p:extLst>
      <p:ext uri="{BB962C8B-B14F-4D97-AF65-F5344CB8AC3E}">
        <p14:creationId xmlns:p14="http://schemas.microsoft.com/office/powerpoint/2010/main" val="1729602268"/>
      </p:ext>
    </p:extLst>
  </p:cSld>
  <p:clrMapOvr>
    <a:masterClrMapping/>
  </p:clrMapOvr>
  <p:transition>
    <p:push dir="u"/>
  </p:transition>
</p:sld>
</file>

<file path=ppt/theme/theme1.xml><?xml version="1.0" encoding="utf-8"?>
<a:theme xmlns:a="http://schemas.openxmlformats.org/drawingml/2006/main" name="1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b="1" dirty="0" smtClean="0">
            <a:solidFill>
              <a:srgbClr val="FF0000"/>
            </a:solidFill>
            <a:latin typeface="+mn-lt"/>
            <a:ea typeface="黑体" pitchFamily="49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7363</TotalTime>
  <Words>1324</Words>
  <Application>Microsoft Office PowerPoint</Application>
  <PresentationFormat>全屏显示(4:3)</PresentationFormat>
  <Paragraphs>385</Paragraphs>
  <Slides>33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0" baseType="lpstr">
      <vt:lpstr>Arial</vt:lpstr>
      <vt:lpstr>Wingdings</vt:lpstr>
      <vt:lpstr>Cambria Math</vt:lpstr>
      <vt:lpstr>华文楷体</vt:lpstr>
      <vt:lpstr>Times New Roman</vt:lpstr>
      <vt:lpstr>1_默认设计模板</vt:lpstr>
      <vt:lpstr>Visio</vt:lpstr>
      <vt:lpstr>PowerPoint 演示文稿</vt:lpstr>
      <vt:lpstr>Outline</vt:lpstr>
      <vt:lpstr>Outline</vt:lpstr>
      <vt:lpstr>WR introduction</vt:lpstr>
      <vt:lpstr>WR introduction</vt:lpstr>
      <vt:lpstr>WR technology</vt:lpstr>
      <vt:lpstr>Precise time protocol (IEEE 1588)</vt:lpstr>
      <vt:lpstr>From PTP to WR</vt:lpstr>
      <vt:lpstr>Layer 1 syntonisation</vt:lpstr>
      <vt:lpstr>PowerPoint 演示文稿</vt:lpstr>
      <vt:lpstr>WR link delay model</vt:lpstr>
      <vt:lpstr>WR network and components</vt:lpstr>
      <vt:lpstr>WR Switch</vt:lpstr>
      <vt:lpstr>WR node (carrier mode)</vt:lpstr>
      <vt:lpstr>PowerPoint 演示文稿</vt:lpstr>
      <vt:lpstr>WR node (IP mode)</vt:lpstr>
      <vt:lpstr>WR performance</vt:lpstr>
      <vt:lpstr>Outline</vt:lpstr>
      <vt:lpstr>Large High Altitude Air Shower Observatory</vt:lpstr>
      <vt:lpstr>PowerPoint 演示文稿</vt:lpstr>
      <vt:lpstr>Structure</vt:lpstr>
      <vt:lpstr>PowerPoint 演示文稿</vt:lpstr>
      <vt:lpstr>Mass production for LHAASO</vt:lpstr>
      <vt:lpstr>WR deployment</vt:lpstr>
      <vt:lpstr>WR in 1#HUT</vt:lpstr>
      <vt:lpstr>WR integrated in detector FEE</vt:lpstr>
      <vt:lpstr>Outline</vt:lpstr>
      <vt:lpstr>WR applications in HEP</vt:lpstr>
      <vt:lpstr>WR application in PET instrument</vt:lpstr>
      <vt:lpstr>WR potential applications</vt:lpstr>
      <vt:lpstr>Outline</vt:lpstr>
      <vt:lpstr>IEEE1588 standard revision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AlexGong</dc:creator>
  <cp:lastModifiedBy>Guanghua Gong</cp:lastModifiedBy>
  <cp:revision>332</cp:revision>
  <cp:lastPrinted>1601-01-01T00:00:00Z</cp:lastPrinted>
  <dcterms:created xsi:type="dcterms:W3CDTF">1601-01-01T00:00:00Z</dcterms:created>
  <dcterms:modified xsi:type="dcterms:W3CDTF">2023-10-24T06:40:45Z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