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3" r:id="rId4"/>
    <p:sldId id="264" r:id="rId5"/>
    <p:sldId id="266" r:id="rId6"/>
    <p:sldId id="268" r:id="rId7"/>
    <p:sldId id="269" r:id="rId8"/>
    <p:sldId id="271" r:id="rId9"/>
    <p:sldId id="258" r:id="rId10"/>
    <p:sldId id="260" r:id="rId11"/>
    <p:sldId id="273" r:id="rId12"/>
    <p:sldId id="274" r:id="rId13"/>
    <p:sldId id="275" r:id="rId14"/>
    <p:sldId id="276" r:id="rId15"/>
    <p:sldId id="277" r:id="rId16"/>
    <p:sldId id="279" r:id="rId17"/>
    <p:sldId id="28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01E05-C3E4-4F37-B9E1-A9A4C344E41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D48878E-13D6-4EE1-B74E-746EB0D0A297}">
      <dgm:prSet phldrT="[文本]" custT="1"/>
      <dgm:spPr/>
      <dgm:t>
        <a:bodyPr/>
        <a:lstStyle/>
        <a:p>
          <a:r>
            <a: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material</a:t>
          </a:r>
          <a:endParaRPr lang="zh-CN" alt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3A0CB0-5169-4974-8199-2D0BA8254B4E}" type="parTrans" cxnId="{E725187B-08A8-425D-AB6B-7E9C402D9EFC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F13A12-4119-4851-A4E0-4EC48E180592}" type="sibTrans" cxnId="{E725187B-08A8-425D-AB6B-7E9C402D9EFC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385A9D-3F0E-454B-9F90-18511CFDFBF8}">
      <dgm:prSet phldrT="[文本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Non-destructive testing of key components in the automotive industry</a:t>
          </a:r>
          <a:endParaRPr lang="zh-CN" alt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13C1E-FB53-48A5-AD27-F470A8706ED4}" type="parTrans" cxnId="{B18D14C9-B063-4F8A-AD96-4ECA1F52E908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56017D-B7FF-4CE8-BAF3-8774C794446B}" type="sibTrans" cxnId="{B18D14C9-B063-4F8A-AD96-4ECA1F52E908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F28202-A1C5-4830-94FD-F24E3DCD8265}">
      <dgm:prSet phldrT="[文本]" custT="1"/>
      <dgm:spPr/>
      <dgm:t>
        <a:bodyPr/>
        <a:lstStyle/>
        <a:p>
          <a:r>
            <a:rPr lang="en-US" altLang="zh-CN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Online monitoring and quality inspection of products in the steel industry</a:t>
          </a:r>
          <a:endParaRPr lang="zh-CN" alt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02EDA2-0B66-4DEC-B73E-C88655A4E109}" type="parTrans" cxnId="{346376EE-2578-43D7-BE8A-7CEB7F2F739E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BB4B4-33A4-45B7-B002-1C11C61D8159}" type="sibTrans" cxnId="{346376EE-2578-43D7-BE8A-7CEB7F2F739E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B9E4F-711F-4F1D-BCED-1078A4C0B0C5}">
      <dgm:prSet phldrT="[文本]" custT="1"/>
      <dgm:spPr/>
      <dgm:t>
        <a:bodyPr/>
        <a:lstStyle/>
        <a:p>
          <a:r>
            <a: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nucleon</a:t>
          </a:r>
          <a:endParaRPr lang="zh-CN" alt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18834-5B67-4DD1-A09A-7FFB468CD683}" type="parTrans" cxnId="{9206FBCA-6076-4C86-9FE7-8376F4EF6EDD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C6A80-DE29-42FC-80B4-E8F9A7239E42}" type="sibTrans" cxnId="{9206FBCA-6076-4C86-9FE7-8376F4EF6EDD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4E0893-F249-4E61-946E-48126C3D6D88}">
      <dgm:prSet phldrT="[文本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US" altLang="zh-CN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Photon-nuclear physics science </a:t>
          </a:r>
          <a:endParaRPr lang="zh-CN" alt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6965AD-717A-494A-AC23-5076560A1D3A}" type="parTrans" cxnId="{7003C534-B833-4D25-BD5C-BE7BA94ED5D3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05176C-4973-49C9-BBF0-25871DE59CC1}" type="sibTrans" cxnId="{7003C534-B833-4D25-BD5C-BE7BA94ED5D3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43570-745C-42CD-B009-309C0A3F2EFA}">
      <dgm:prSet phldrT="[文本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US" altLang="zh-CN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Gamma assisted transmutation</a:t>
          </a:r>
          <a:endParaRPr lang="zh-CN" alt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14814-F89F-4E24-932C-EB81BF996761}" type="parTrans" cxnId="{71893F2A-E728-4B99-88BA-902BBAC9C7BF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C69E49-703A-4999-828D-0AA8712F493D}" type="sibTrans" cxnId="{71893F2A-E728-4B99-88BA-902BBAC9C7BF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C91454-F42D-4FB4-A911-3F184F008651}">
      <dgm:prSet phldrT="[文本]" custT="1"/>
      <dgm:spPr/>
      <dgm:t>
        <a:bodyPr/>
        <a:lstStyle/>
        <a:p>
          <a:r>
            <a: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astrophysics</a:t>
          </a:r>
          <a:endParaRPr lang="zh-CN" alt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3F1D57-DC90-41E9-9A8D-6A28CB513E7A}" type="parTrans" cxnId="{50427E3B-D9F1-4363-AD46-59282C05AA10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467A3-A108-471A-8989-C59108EA23C5}" type="sibTrans" cxnId="{50427E3B-D9F1-4363-AD46-59282C05AA10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C2D015-B5F4-476E-AF69-62A551FD1949}">
      <dgm:prSet phldrT="[文本]" custT="1"/>
      <dgm:spPr/>
      <dgm:t>
        <a:bodyPr/>
        <a:lstStyle/>
        <a:p>
          <a:r>
            <a: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Scale the evolution time of the universe</a:t>
          </a:r>
          <a:endParaRPr lang="zh-CN" alt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97BEF-519E-42E0-B651-19F019624474}" type="parTrans" cxnId="{B1F66C91-F913-4F57-A962-0457867678A1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02B1F-090D-4589-83C3-06ACC0430026}" type="sibTrans" cxnId="{B1F66C91-F913-4F57-A962-0457867678A1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2219C-0584-4728-99F9-69401E42C5AC}">
      <dgm:prSet phldrT="[文本]" custT="1"/>
      <dgm:spPr/>
      <dgm:t>
        <a:bodyPr/>
        <a:lstStyle/>
        <a:p>
          <a:r>
            <a: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Determines the waiting point of the nuclear process</a:t>
          </a:r>
          <a:endParaRPr lang="zh-CN" alt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13E30-3843-44F2-B382-DBFC228F263D}" type="parTrans" cxnId="{3D3FE2BE-4B2A-40A2-A1EB-DF2F900949BF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ABB1E-02E1-467A-831F-EF3350B20DC4}" type="sibTrans" cxnId="{3D3FE2BE-4B2A-40A2-A1EB-DF2F900949BF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AD67D3-EDB6-4857-A353-1CB93373D89A}">
      <dgm:prSet phldrT="[文本]" custT="1"/>
      <dgm:spPr/>
      <dgm:t>
        <a:bodyPr/>
        <a:lstStyle/>
        <a:p>
          <a:r>
            <a: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Medical</a:t>
          </a:r>
          <a:endParaRPr lang="zh-CN" alt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3666F-B932-4B10-8B99-25514A69ED33}" type="parTrans" cxnId="{1C7C6AD6-FF10-46AE-A21E-82B3B5E901D6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3A71E3-3932-4684-96AD-371E5C88E46D}" type="sibTrans" cxnId="{1C7C6AD6-FF10-46AE-A21E-82B3B5E901D6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0C84A1-E9F0-40CE-9669-B769335B2EFA}">
      <dgm:prSet phldrT="[文本]" custT="1"/>
      <dgm:spPr/>
      <dgm:t>
        <a:bodyPr/>
        <a:lstStyle/>
        <a:p>
          <a:r>
            <a: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Radioisotope preparation</a:t>
          </a:r>
          <a:endParaRPr lang="zh-CN" alt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B4742A-4C64-4D72-8678-05E26420F374}" type="parTrans" cxnId="{0A4F8A0D-A6FB-43BD-A22C-143AC9194CCC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8F77B-C66B-464F-9E95-D66631A7CD6D}" type="sibTrans" cxnId="{0A4F8A0D-A6FB-43BD-A22C-143AC9194CCC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0B24AF-BBDD-48F2-84D3-054E9C4EC00B}">
      <dgm:prSet phldrT="[文本]" custT="1"/>
      <dgm:spPr/>
      <dgm:t>
        <a:bodyPr/>
        <a:lstStyle/>
        <a:p>
          <a:r>
            <a:rPr lang="en-US" altLang="zh-CN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Dynamical diagnosis of defect evolution</a:t>
          </a:r>
          <a:endParaRPr lang="zh-CN" alt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B622C4-B4D0-4201-8A56-57D54144B0D2}" type="parTrans" cxnId="{A0429C6F-AE7E-40AD-B770-56C52D92933D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7F4F4-EAB5-4D2D-8BDE-EBF8238418B9}" type="sibTrans" cxnId="{A0429C6F-AE7E-40AD-B770-56C52D92933D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5F756-1799-46D8-8AC1-90BEB1424335}">
      <dgm:prSet phldrT="[文本]" custT="1"/>
      <dgm:spPr/>
      <dgm:t>
        <a:bodyPr/>
        <a:lstStyle/>
        <a:p>
          <a:r>
            <a:rPr lang="en-US" altLang="zh-CN" sz="16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pygmy dipole resonance </a:t>
          </a:r>
          <a:endParaRPr lang="zh-CN" alt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A2BB4-8E2A-45D8-936A-BA282FAE9CBE}" type="parTrans" cxnId="{69A296BD-D112-4CFB-A9DB-0DDA99851AAB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9D8BF-A919-4C67-B532-CDA886D27434}" type="sibTrans" cxnId="{69A296BD-D112-4CFB-A9DB-0DDA99851AAB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80BC5-9C8B-46B8-9966-9F552BF8BA9A}">
      <dgm:prSet custT="1"/>
      <dgm:spPr/>
      <dgm:t>
        <a:bodyPr/>
        <a:lstStyle/>
        <a:p>
          <a:r>
            <a:rPr lang="en-US" altLang="en-US" sz="1600" b="1">
              <a:latin typeface="Times New Roman" panose="02020603050405020304" pitchFamily="18" charset="0"/>
              <a:cs typeface="Times New Roman" panose="02020603050405020304" pitchFamily="18" charset="0"/>
            </a:rPr>
            <a:t>Control the sequence of nuclear combustion</a:t>
          </a:r>
          <a:endParaRPr lang="zh-CN" alt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309C3-D3C2-4A70-BDAF-F8250BAAE99A}" type="parTrans" cxnId="{9332678E-11AD-43B6-B9F3-DDC4841832E7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BFC8CF-AB25-4F59-967F-A41F5BCB9BD5}" type="sibTrans" cxnId="{9332678E-11AD-43B6-B9F3-DDC4841832E7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6ADC4-7399-41BA-A8C6-521C5405A498}">
      <dgm:prSet custT="1"/>
      <dgm:spPr/>
      <dgm:t>
        <a:bodyPr/>
        <a:lstStyle/>
        <a:p>
          <a:r>
            <a: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flash radiotherapy</a:t>
          </a:r>
          <a:endParaRPr lang="zh-CN" alt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7773C9-C41B-4E62-AD07-55396EA4A2D4}" type="parTrans" cxnId="{E0B668D4-7A6A-4675-9979-E033ACB562CD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B5AF22-C447-4FC4-B501-4E2E8C082889}" type="sibTrans" cxnId="{E0B668D4-7A6A-4675-9979-E033ACB562CD}">
      <dgm:prSet/>
      <dgm:spPr/>
      <dgm:t>
        <a:bodyPr/>
        <a:lstStyle/>
        <a:p>
          <a:endParaRPr lang="zh-CN" alt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9F21F5-264E-450A-A15B-8B81A6500C88}" type="pres">
      <dgm:prSet presAssocID="{69701E05-C3E4-4F37-B9E1-A9A4C344E41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BA7DF72-8D26-4F3D-8593-DBC54745DFD0}" type="pres">
      <dgm:prSet presAssocID="{BD48878E-13D6-4EE1-B74E-746EB0D0A297}" presName="compNode" presStyleCnt="0"/>
      <dgm:spPr/>
    </dgm:pt>
    <dgm:pt modelId="{97CDFB43-1DE1-4D8A-BA3C-78AB9C5EDFCE}" type="pres">
      <dgm:prSet presAssocID="{BD48878E-13D6-4EE1-B74E-746EB0D0A297}" presName="aNode" presStyleLbl="bgShp" presStyleIdx="0" presStyleCnt="4"/>
      <dgm:spPr/>
      <dgm:t>
        <a:bodyPr/>
        <a:lstStyle/>
        <a:p>
          <a:endParaRPr lang="zh-CN" altLang="en-US"/>
        </a:p>
      </dgm:t>
    </dgm:pt>
    <dgm:pt modelId="{AB5DDEE0-5B4E-4E9E-815A-716A30D836CE}" type="pres">
      <dgm:prSet presAssocID="{BD48878E-13D6-4EE1-B74E-746EB0D0A297}" presName="textNode" presStyleLbl="bgShp" presStyleIdx="0" presStyleCnt="4"/>
      <dgm:spPr/>
      <dgm:t>
        <a:bodyPr/>
        <a:lstStyle/>
        <a:p>
          <a:endParaRPr lang="zh-CN" altLang="en-US"/>
        </a:p>
      </dgm:t>
    </dgm:pt>
    <dgm:pt modelId="{204A4174-DE18-429A-A853-DF6F821B18D2}" type="pres">
      <dgm:prSet presAssocID="{BD48878E-13D6-4EE1-B74E-746EB0D0A297}" presName="compChildNode" presStyleCnt="0"/>
      <dgm:spPr/>
    </dgm:pt>
    <dgm:pt modelId="{7E0A8AA4-D1DA-43C2-9413-8FE7A00E8A3D}" type="pres">
      <dgm:prSet presAssocID="{BD48878E-13D6-4EE1-B74E-746EB0D0A297}" presName="theInnerList" presStyleCnt="0"/>
      <dgm:spPr/>
    </dgm:pt>
    <dgm:pt modelId="{1799CD9A-65DD-43E5-B046-58853C7E2BDC}" type="pres">
      <dgm:prSet presAssocID="{00385A9D-3F0E-454B-9F90-18511CFDFBF8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8A5A32-56E3-4DEC-9FEE-6146ED02E818}" type="pres">
      <dgm:prSet presAssocID="{00385A9D-3F0E-454B-9F90-18511CFDFBF8}" presName="aSpace2" presStyleCnt="0"/>
      <dgm:spPr/>
    </dgm:pt>
    <dgm:pt modelId="{7621F1DB-2A8A-42EC-A6A5-845F7A9BADD8}" type="pres">
      <dgm:prSet presAssocID="{86F28202-A1C5-4830-94FD-F24E3DCD8265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C3C998-358A-412C-8C78-1336E1453104}" type="pres">
      <dgm:prSet presAssocID="{86F28202-A1C5-4830-94FD-F24E3DCD8265}" presName="aSpace2" presStyleCnt="0"/>
      <dgm:spPr/>
    </dgm:pt>
    <dgm:pt modelId="{F73A94EE-613E-4DA9-A12A-3E4FC02443D6}" type="pres">
      <dgm:prSet presAssocID="{970B24AF-BBDD-48F2-84D3-054E9C4EC00B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B48A2B-A468-408F-AE7C-0DC7DF8E8AD2}" type="pres">
      <dgm:prSet presAssocID="{BD48878E-13D6-4EE1-B74E-746EB0D0A297}" presName="aSpace" presStyleCnt="0"/>
      <dgm:spPr/>
    </dgm:pt>
    <dgm:pt modelId="{EAC15817-EE4D-4013-A114-CE0E9010CE5C}" type="pres">
      <dgm:prSet presAssocID="{3A7B9E4F-711F-4F1D-BCED-1078A4C0B0C5}" presName="compNode" presStyleCnt="0"/>
      <dgm:spPr/>
    </dgm:pt>
    <dgm:pt modelId="{838F4E84-42C1-4C5F-B1DB-D469C29A597D}" type="pres">
      <dgm:prSet presAssocID="{3A7B9E4F-711F-4F1D-BCED-1078A4C0B0C5}" presName="aNode" presStyleLbl="bgShp" presStyleIdx="1" presStyleCnt="4"/>
      <dgm:spPr/>
      <dgm:t>
        <a:bodyPr/>
        <a:lstStyle/>
        <a:p>
          <a:endParaRPr lang="zh-CN" altLang="en-US"/>
        </a:p>
      </dgm:t>
    </dgm:pt>
    <dgm:pt modelId="{DACBA8EF-9AC5-4316-812D-7FABDB873310}" type="pres">
      <dgm:prSet presAssocID="{3A7B9E4F-711F-4F1D-BCED-1078A4C0B0C5}" presName="textNode" presStyleLbl="bgShp" presStyleIdx="1" presStyleCnt="4"/>
      <dgm:spPr/>
      <dgm:t>
        <a:bodyPr/>
        <a:lstStyle/>
        <a:p>
          <a:endParaRPr lang="zh-CN" altLang="en-US"/>
        </a:p>
      </dgm:t>
    </dgm:pt>
    <dgm:pt modelId="{043DD70C-0DD9-48A4-BD81-80B04016264A}" type="pres">
      <dgm:prSet presAssocID="{3A7B9E4F-711F-4F1D-BCED-1078A4C0B0C5}" presName="compChildNode" presStyleCnt="0"/>
      <dgm:spPr/>
    </dgm:pt>
    <dgm:pt modelId="{FE725652-ED79-48ED-9AE1-DE60F099D604}" type="pres">
      <dgm:prSet presAssocID="{3A7B9E4F-711F-4F1D-BCED-1078A4C0B0C5}" presName="theInnerList" presStyleCnt="0"/>
      <dgm:spPr/>
    </dgm:pt>
    <dgm:pt modelId="{796D9C18-1526-4EC1-B55E-D03311C8D40F}" type="pres">
      <dgm:prSet presAssocID="{9F4E0893-F249-4E61-946E-48126C3D6D88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C4F4F0-0390-47D3-A1D4-C62AA7C02B73}" type="pres">
      <dgm:prSet presAssocID="{9F4E0893-F249-4E61-946E-48126C3D6D88}" presName="aSpace2" presStyleCnt="0"/>
      <dgm:spPr/>
    </dgm:pt>
    <dgm:pt modelId="{E5FFD981-8C7E-463C-A5B8-0D9183954558}" type="pres">
      <dgm:prSet presAssocID="{A6343570-745C-42CD-B009-309C0A3F2EFA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3CDD5B-8E31-47D3-8469-FAC1161F5D60}" type="pres">
      <dgm:prSet presAssocID="{A6343570-745C-42CD-B009-309C0A3F2EFA}" presName="aSpace2" presStyleCnt="0"/>
      <dgm:spPr/>
    </dgm:pt>
    <dgm:pt modelId="{DC7C9533-C21C-4015-A6CC-8071311E749A}" type="pres">
      <dgm:prSet presAssocID="{B255F756-1799-46D8-8AC1-90BEB1424335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3BC84F-75B6-4C27-BAEC-A8F88D05A4D3}" type="pres">
      <dgm:prSet presAssocID="{3A7B9E4F-711F-4F1D-BCED-1078A4C0B0C5}" presName="aSpace" presStyleCnt="0"/>
      <dgm:spPr/>
    </dgm:pt>
    <dgm:pt modelId="{6CCFF4B8-55E5-4F99-81FF-96025DA738CA}" type="pres">
      <dgm:prSet presAssocID="{DEC91454-F42D-4FB4-A911-3F184F008651}" presName="compNode" presStyleCnt="0"/>
      <dgm:spPr/>
    </dgm:pt>
    <dgm:pt modelId="{B4EB5313-FA41-4960-841B-00041DE3072B}" type="pres">
      <dgm:prSet presAssocID="{DEC91454-F42D-4FB4-A911-3F184F008651}" presName="aNode" presStyleLbl="bgShp" presStyleIdx="2" presStyleCnt="4"/>
      <dgm:spPr/>
      <dgm:t>
        <a:bodyPr/>
        <a:lstStyle/>
        <a:p>
          <a:endParaRPr lang="zh-CN" altLang="en-US"/>
        </a:p>
      </dgm:t>
    </dgm:pt>
    <dgm:pt modelId="{00B72283-6DA4-47ED-8D18-181EC6604D31}" type="pres">
      <dgm:prSet presAssocID="{DEC91454-F42D-4FB4-A911-3F184F008651}" presName="textNode" presStyleLbl="bgShp" presStyleIdx="2" presStyleCnt="4"/>
      <dgm:spPr/>
      <dgm:t>
        <a:bodyPr/>
        <a:lstStyle/>
        <a:p>
          <a:endParaRPr lang="zh-CN" altLang="en-US"/>
        </a:p>
      </dgm:t>
    </dgm:pt>
    <dgm:pt modelId="{6596AE42-4CB8-4A00-A0FC-43D24FB723E7}" type="pres">
      <dgm:prSet presAssocID="{DEC91454-F42D-4FB4-A911-3F184F008651}" presName="compChildNode" presStyleCnt="0"/>
      <dgm:spPr/>
    </dgm:pt>
    <dgm:pt modelId="{3C2003E8-CA0A-4786-8BB4-B3D265D798B8}" type="pres">
      <dgm:prSet presAssocID="{DEC91454-F42D-4FB4-A911-3F184F008651}" presName="theInnerList" presStyleCnt="0"/>
      <dgm:spPr/>
    </dgm:pt>
    <dgm:pt modelId="{51EC46A2-4633-4900-8B09-B557B9F47B27}" type="pres">
      <dgm:prSet presAssocID="{AEC2D015-B5F4-476E-AF69-62A551FD1949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88D863-C83F-4380-AD1C-6835C3FA4E0B}" type="pres">
      <dgm:prSet presAssocID="{AEC2D015-B5F4-476E-AF69-62A551FD1949}" presName="aSpace2" presStyleCnt="0"/>
      <dgm:spPr/>
    </dgm:pt>
    <dgm:pt modelId="{2025CABA-F8D6-4CAE-A082-49A8357C365F}" type="pres">
      <dgm:prSet presAssocID="{6AE80BC5-9C8B-46B8-9966-9F552BF8BA9A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5C79A7-EEDA-4D64-9632-E56463264DD0}" type="pres">
      <dgm:prSet presAssocID="{6AE80BC5-9C8B-46B8-9966-9F552BF8BA9A}" presName="aSpace2" presStyleCnt="0"/>
      <dgm:spPr/>
    </dgm:pt>
    <dgm:pt modelId="{AFA37BF2-361C-46A5-8990-12525F293D33}" type="pres">
      <dgm:prSet presAssocID="{B232219C-0584-4728-99F9-69401E42C5AC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EF378D-C62C-4601-8C24-F02167D15D3E}" type="pres">
      <dgm:prSet presAssocID="{DEC91454-F42D-4FB4-A911-3F184F008651}" presName="aSpace" presStyleCnt="0"/>
      <dgm:spPr/>
    </dgm:pt>
    <dgm:pt modelId="{B72E61C1-FC86-4C33-8580-C66D030A88A3}" type="pres">
      <dgm:prSet presAssocID="{47AD67D3-EDB6-4857-A353-1CB93373D89A}" presName="compNode" presStyleCnt="0"/>
      <dgm:spPr/>
    </dgm:pt>
    <dgm:pt modelId="{3DAD0D53-AF16-4C44-A661-EA562545A7B1}" type="pres">
      <dgm:prSet presAssocID="{47AD67D3-EDB6-4857-A353-1CB93373D89A}" presName="aNode" presStyleLbl="bgShp" presStyleIdx="3" presStyleCnt="4"/>
      <dgm:spPr/>
      <dgm:t>
        <a:bodyPr/>
        <a:lstStyle/>
        <a:p>
          <a:endParaRPr lang="zh-CN" altLang="en-US"/>
        </a:p>
      </dgm:t>
    </dgm:pt>
    <dgm:pt modelId="{26F1BCF2-93D1-4821-B936-97EE3F035C0E}" type="pres">
      <dgm:prSet presAssocID="{47AD67D3-EDB6-4857-A353-1CB93373D89A}" presName="textNode" presStyleLbl="bgShp" presStyleIdx="3" presStyleCnt="4"/>
      <dgm:spPr/>
      <dgm:t>
        <a:bodyPr/>
        <a:lstStyle/>
        <a:p>
          <a:endParaRPr lang="zh-CN" altLang="en-US"/>
        </a:p>
      </dgm:t>
    </dgm:pt>
    <dgm:pt modelId="{20F3664B-2F67-41CF-B94A-B0E9814F27ED}" type="pres">
      <dgm:prSet presAssocID="{47AD67D3-EDB6-4857-A353-1CB93373D89A}" presName="compChildNode" presStyleCnt="0"/>
      <dgm:spPr/>
    </dgm:pt>
    <dgm:pt modelId="{73105DFB-C396-46A6-BAAE-A19C9A61DD66}" type="pres">
      <dgm:prSet presAssocID="{47AD67D3-EDB6-4857-A353-1CB93373D89A}" presName="theInnerList" presStyleCnt="0"/>
      <dgm:spPr/>
    </dgm:pt>
    <dgm:pt modelId="{A9C598BF-900B-4D60-831B-8333AD1E9245}" type="pres">
      <dgm:prSet presAssocID="{270C84A1-E9F0-40CE-9669-B769335B2EFA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F2D8CF-7520-4CD7-BA72-F296CB8877E4}" type="pres">
      <dgm:prSet presAssocID="{270C84A1-E9F0-40CE-9669-B769335B2EFA}" presName="aSpace2" presStyleCnt="0"/>
      <dgm:spPr/>
    </dgm:pt>
    <dgm:pt modelId="{020D1B8C-49B1-4EB7-BBEB-80A465C56114}" type="pres">
      <dgm:prSet presAssocID="{3386ADC4-7399-41BA-A8C6-521C5405A498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4340EAA-7321-4835-85DE-194A1F6523E5}" type="presOf" srcId="{A6343570-745C-42CD-B009-309C0A3F2EFA}" destId="{E5FFD981-8C7E-463C-A5B8-0D9183954558}" srcOrd="0" destOrd="0" presId="urn:microsoft.com/office/officeart/2005/8/layout/lProcess2"/>
    <dgm:cxn modelId="{B18D14C9-B063-4F8A-AD96-4ECA1F52E908}" srcId="{BD48878E-13D6-4EE1-B74E-746EB0D0A297}" destId="{00385A9D-3F0E-454B-9F90-18511CFDFBF8}" srcOrd="0" destOrd="0" parTransId="{D6F13C1E-FB53-48A5-AD27-F470A8706ED4}" sibTransId="{B056017D-B7FF-4CE8-BAF3-8774C794446B}"/>
    <dgm:cxn modelId="{346376EE-2578-43D7-BE8A-7CEB7F2F739E}" srcId="{BD48878E-13D6-4EE1-B74E-746EB0D0A297}" destId="{86F28202-A1C5-4830-94FD-F24E3DCD8265}" srcOrd="1" destOrd="0" parTransId="{B202EDA2-0B66-4DEC-B73E-C88655A4E109}" sibTransId="{929BB4B4-33A4-45B7-B002-1C11C61D8159}"/>
    <dgm:cxn modelId="{B1F66C91-F913-4F57-A962-0457867678A1}" srcId="{DEC91454-F42D-4FB4-A911-3F184F008651}" destId="{AEC2D015-B5F4-476E-AF69-62A551FD1949}" srcOrd="0" destOrd="0" parTransId="{C7B97BEF-519E-42E0-B651-19F019624474}" sibTransId="{4D002B1F-090D-4589-83C3-06ACC0430026}"/>
    <dgm:cxn modelId="{E6F317FF-3E91-4993-A681-8EE5A4213405}" type="presOf" srcId="{00385A9D-3F0E-454B-9F90-18511CFDFBF8}" destId="{1799CD9A-65DD-43E5-B046-58853C7E2BDC}" srcOrd="0" destOrd="0" presId="urn:microsoft.com/office/officeart/2005/8/layout/lProcess2"/>
    <dgm:cxn modelId="{3961AF5C-FE8B-4636-A432-17FFB67F7D7A}" type="presOf" srcId="{3386ADC4-7399-41BA-A8C6-521C5405A498}" destId="{020D1B8C-49B1-4EB7-BBEB-80A465C56114}" srcOrd="0" destOrd="0" presId="urn:microsoft.com/office/officeart/2005/8/layout/lProcess2"/>
    <dgm:cxn modelId="{A0429C6F-AE7E-40AD-B770-56C52D92933D}" srcId="{BD48878E-13D6-4EE1-B74E-746EB0D0A297}" destId="{970B24AF-BBDD-48F2-84D3-054E9C4EC00B}" srcOrd="2" destOrd="0" parTransId="{E2B622C4-B4D0-4201-8A56-57D54144B0D2}" sibTransId="{75A7F4F4-EAB5-4D2D-8BDE-EBF8238418B9}"/>
    <dgm:cxn modelId="{71893F2A-E728-4B99-88BA-902BBAC9C7BF}" srcId="{3A7B9E4F-711F-4F1D-BCED-1078A4C0B0C5}" destId="{A6343570-745C-42CD-B009-309C0A3F2EFA}" srcOrd="1" destOrd="0" parTransId="{30C14814-F89F-4E24-932C-EB81BF996761}" sibTransId="{42C69E49-703A-4999-828D-0AA8712F493D}"/>
    <dgm:cxn modelId="{3D3FE2BE-4B2A-40A2-A1EB-DF2F900949BF}" srcId="{DEC91454-F42D-4FB4-A911-3F184F008651}" destId="{B232219C-0584-4728-99F9-69401E42C5AC}" srcOrd="2" destOrd="0" parTransId="{86613E30-3843-44F2-B382-DBFC228F263D}" sibTransId="{C67ABB1E-02E1-467A-831F-EF3350B20DC4}"/>
    <dgm:cxn modelId="{4CEC7089-845F-4613-A161-963432E45855}" type="presOf" srcId="{DEC91454-F42D-4FB4-A911-3F184F008651}" destId="{00B72283-6DA4-47ED-8D18-181EC6604D31}" srcOrd="1" destOrd="0" presId="urn:microsoft.com/office/officeart/2005/8/layout/lProcess2"/>
    <dgm:cxn modelId="{C61EC2E4-8346-4A90-A749-1A40AD814B41}" type="presOf" srcId="{B255F756-1799-46D8-8AC1-90BEB1424335}" destId="{DC7C9533-C21C-4015-A6CC-8071311E749A}" srcOrd="0" destOrd="0" presId="urn:microsoft.com/office/officeart/2005/8/layout/lProcess2"/>
    <dgm:cxn modelId="{3CF01628-1048-41A5-95DE-2BC10D36F8C2}" type="presOf" srcId="{69701E05-C3E4-4F37-B9E1-A9A4C344E419}" destId="{869F21F5-264E-450A-A15B-8B81A6500C88}" srcOrd="0" destOrd="0" presId="urn:microsoft.com/office/officeart/2005/8/layout/lProcess2"/>
    <dgm:cxn modelId="{B1B3F1D1-563A-413F-B053-8281D921F8D8}" type="presOf" srcId="{6AE80BC5-9C8B-46B8-9966-9F552BF8BA9A}" destId="{2025CABA-F8D6-4CAE-A082-49A8357C365F}" srcOrd="0" destOrd="0" presId="urn:microsoft.com/office/officeart/2005/8/layout/lProcess2"/>
    <dgm:cxn modelId="{7003C534-B833-4D25-BD5C-BE7BA94ED5D3}" srcId="{3A7B9E4F-711F-4F1D-BCED-1078A4C0B0C5}" destId="{9F4E0893-F249-4E61-946E-48126C3D6D88}" srcOrd="0" destOrd="0" parTransId="{B56965AD-717A-494A-AC23-5076560A1D3A}" sibTransId="{4205176C-4973-49C9-BBF0-25871DE59CC1}"/>
    <dgm:cxn modelId="{9206FBCA-6076-4C86-9FE7-8376F4EF6EDD}" srcId="{69701E05-C3E4-4F37-B9E1-A9A4C344E419}" destId="{3A7B9E4F-711F-4F1D-BCED-1078A4C0B0C5}" srcOrd="1" destOrd="0" parTransId="{ACC18834-5B67-4DD1-A09A-7FFB468CD683}" sibTransId="{103C6A80-DE29-42FC-80B4-E8F9A7239E42}"/>
    <dgm:cxn modelId="{E0B668D4-7A6A-4675-9979-E033ACB562CD}" srcId="{47AD67D3-EDB6-4857-A353-1CB93373D89A}" destId="{3386ADC4-7399-41BA-A8C6-521C5405A498}" srcOrd="1" destOrd="0" parTransId="{437773C9-C41B-4E62-AD07-55396EA4A2D4}" sibTransId="{46B5AF22-C447-4FC4-B501-4E2E8C082889}"/>
    <dgm:cxn modelId="{1C7C6AD6-FF10-46AE-A21E-82B3B5E901D6}" srcId="{69701E05-C3E4-4F37-B9E1-A9A4C344E419}" destId="{47AD67D3-EDB6-4857-A353-1CB93373D89A}" srcOrd="3" destOrd="0" parTransId="{9593666F-B932-4B10-8B99-25514A69ED33}" sibTransId="{043A71E3-3932-4684-96AD-371E5C88E46D}"/>
    <dgm:cxn modelId="{0A63A1DF-5BDF-4C1D-9642-5ABFFD4817B6}" type="presOf" srcId="{3A7B9E4F-711F-4F1D-BCED-1078A4C0B0C5}" destId="{838F4E84-42C1-4C5F-B1DB-D469C29A597D}" srcOrd="0" destOrd="0" presId="urn:microsoft.com/office/officeart/2005/8/layout/lProcess2"/>
    <dgm:cxn modelId="{9332678E-11AD-43B6-B9F3-DDC4841832E7}" srcId="{DEC91454-F42D-4FB4-A911-3F184F008651}" destId="{6AE80BC5-9C8B-46B8-9966-9F552BF8BA9A}" srcOrd="1" destOrd="0" parTransId="{8A0309C3-D3C2-4A70-BDAF-F8250BAAE99A}" sibTransId="{8CBFC8CF-AB25-4F59-967F-A41F5BCB9BD5}"/>
    <dgm:cxn modelId="{E725187B-08A8-425D-AB6B-7E9C402D9EFC}" srcId="{69701E05-C3E4-4F37-B9E1-A9A4C344E419}" destId="{BD48878E-13D6-4EE1-B74E-746EB0D0A297}" srcOrd="0" destOrd="0" parTransId="{303A0CB0-5169-4974-8199-2D0BA8254B4E}" sibTransId="{7CF13A12-4119-4851-A4E0-4EC48E180592}"/>
    <dgm:cxn modelId="{69A296BD-D112-4CFB-A9DB-0DDA99851AAB}" srcId="{3A7B9E4F-711F-4F1D-BCED-1078A4C0B0C5}" destId="{B255F756-1799-46D8-8AC1-90BEB1424335}" srcOrd="2" destOrd="0" parTransId="{185A2BB4-8E2A-45D8-936A-BA282FAE9CBE}" sibTransId="{BA39D8BF-A919-4C67-B532-CDA886D27434}"/>
    <dgm:cxn modelId="{AF3C30B0-5808-4066-A304-6A0B5DCAC40F}" type="presOf" srcId="{47AD67D3-EDB6-4857-A353-1CB93373D89A}" destId="{26F1BCF2-93D1-4821-B936-97EE3F035C0E}" srcOrd="1" destOrd="0" presId="urn:microsoft.com/office/officeart/2005/8/layout/lProcess2"/>
    <dgm:cxn modelId="{54ACA623-614D-4A08-BC2F-FACE09243DE2}" type="presOf" srcId="{DEC91454-F42D-4FB4-A911-3F184F008651}" destId="{B4EB5313-FA41-4960-841B-00041DE3072B}" srcOrd="0" destOrd="0" presId="urn:microsoft.com/office/officeart/2005/8/layout/lProcess2"/>
    <dgm:cxn modelId="{F5AFB480-6AC4-4BE3-973E-91E6D5F940C7}" type="presOf" srcId="{86F28202-A1C5-4830-94FD-F24E3DCD8265}" destId="{7621F1DB-2A8A-42EC-A6A5-845F7A9BADD8}" srcOrd="0" destOrd="0" presId="urn:microsoft.com/office/officeart/2005/8/layout/lProcess2"/>
    <dgm:cxn modelId="{3D03F9FF-7BF6-48B3-84C9-567851C7BABA}" type="presOf" srcId="{AEC2D015-B5F4-476E-AF69-62A551FD1949}" destId="{51EC46A2-4633-4900-8B09-B557B9F47B27}" srcOrd="0" destOrd="0" presId="urn:microsoft.com/office/officeart/2005/8/layout/lProcess2"/>
    <dgm:cxn modelId="{04E52870-38EA-4CA9-A17F-8E63AD00BD61}" type="presOf" srcId="{BD48878E-13D6-4EE1-B74E-746EB0D0A297}" destId="{97CDFB43-1DE1-4D8A-BA3C-78AB9C5EDFCE}" srcOrd="0" destOrd="0" presId="urn:microsoft.com/office/officeart/2005/8/layout/lProcess2"/>
    <dgm:cxn modelId="{EC500B30-6360-4827-965D-FB38A21881C7}" type="presOf" srcId="{970B24AF-BBDD-48F2-84D3-054E9C4EC00B}" destId="{F73A94EE-613E-4DA9-A12A-3E4FC02443D6}" srcOrd="0" destOrd="0" presId="urn:microsoft.com/office/officeart/2005/8/layout/lProcess2"/>
    <dgm:cxn modelId="{68F5D522-02FE-487A-A41F-F3D2937B2421}" type="presOf" srcId="{B232219C-0584-4728-99F9-69401E42C5AC}" destId="{AFA37BF2-361C-46A5-8990-12525F293D33}" srcOrd="0" destOrd="0" presId="urn:microsoft.com/office/officeart/2005/8/layout/lProcess2"/>
    <dgm:cxn modelId="{0A4F8A0D-A6FB-43BD-A22C-143AC9194CCC}" srcId="{47AD67D3-EDB6-4857-A353-1CB93373D89A}" destId="{270C84A1-E9F0-40CE-9669-B769335B2EFA}" srcOrd="0" destOrd="0" parTransId="{43B4742A-4C64-4D72-8678-05E26420F374}" sibTransId="{9FD8F77B-C66B-464F-9E95-D66631A7CD6D}"/>
    <dgm:cxn modelId="{21F00259-87AB-4C56-A1FD-EC154D26549F}" type="presOf" srcId="{BD48878E-13D6-4EE1-B74E-746EB0D0A297}" destId="{AB5DDEE0-5B4E-4E9E-815A-716A30D836CE}" srcOrd="1" destOrd="0" presId="urn:microsoft.com/office/officeart/2005/8/layout/lProcess2"/>
    <dgm:cxn modelId="{6DA63035-34F4-4893-B590-BB733C7BF14E}" type="presOf" srcId="{270C84A1-E9F0-40CE-9669-B769335B2EFA}" destId="{A9C598BF-900B-4D60-831B-8333AD1E9245}" srcOrd="0" destOrd="0" presId="urn:microsoft.com/office/officeart/2005/8/layout/lProcess2"/>
    <dgm:cxn modelId="{56817489-93D0-476E-9E28-3C657E2FB0F4}" type="presOf" srcId="{47AD67D3-EDB6-4857-A353-1CB93373D89A}" destId="{3DAD0D53-AF16-4C44-A661-EA562545A7B1}" srcOrd="0" destOrd="0" presId="urn:microsoft.com/office/officeart/2005/8/layout/lProcess2"/>
    <dgm:cxn modelId="{CC25CA51-9133-45C2-83A1-5B3ED3F24F95}" type="presOf" srcId="{3A7B9E4F-711F-4F1D-BCED-1078A4C0B0C5}" destId="{DACBA8EF-9AC5-4316-812D-7FABDB873310}" srcOrd="1" destOrd="0" presId="urn:microsoft.com/office/officeart/2005/8/layout/lProcess2"/>
    <dgm:cxn modelId="{50427E3B-D9F1-4363-AD46-59282C05AA10}" srcId="{69701E05-C3E4-4F37-B9E1-A9A4C344E419}" destId="{DEC91454-F42D-4FB4-A911-3F184F008651}" srcOrd="2" destOrd="0" parTransId="{323F1D57-DC90-41E9-9A8D-6A28CB513E7A}" sibTransId="{718467A3-A108-471A-8989-C59108EA23C5}"/>
    <dgm:cxn modelId="{600583B1-E6F0-4B84-936F-9843696A06A4}" type="presOf" srcId="{9F4E0893-F249-4E61-946E-48126C3D6D88}" destId="{796D9C18-1526-4EC1-B55E-D03311C8D40F}" srcOrd="0" destOrd="0" presId="urn:microsoft.com/office/officeart/2005/8/layout/lProcess2"/>
    <dgm:cxn modelId="{D01EE0B3-B91F-4595-A9BE-6FFB3765C960}" type="presParOf" srcId="{869F21F5-264E-450A-A15B-8B81A6500C88}" destId="{2BA7DF72-8D26-4F3D-8593-DBC54745DFD0}" srcOrd="0" destOrd="0" presId="urn:microsoft.com/office/officeart/2005/8/layout/lProcess2"/>
    <dgm:cxn modelId="{14884E6D-26EE-4D36-B4C4-CDA92FAB26C8}" type="presParOf" srcId="{2BA7DF72-8D26-4F3D-8593-DBC54745DFD0}" destId="{97CDFB43-1DE1-4D8A-BA3C-78AB9C5EDFCE}" srcOrd="0" destOrd="0" presId="urn:microsoft.com/office/officeart/2005/8/layout/lProcess2"/>
    <dgm:cxn modelId="{C46A7FB7-0949-461F-B5A5-17771A558741}" type="presParOf" srcId="{2BA7DF72-8D26-4F3D-8593-DBC54745DFD0}" destId="{AB5DDEE0-5B4E-4E9E-815A-716A30D836CE}" srcOrd="1" destOrd="0" presId="urn:microsoft.com/office/officeart/2005/8/layout/lProcess2"/>
    <dgm:cxn modelId="{FE917919-B94F-4242-8412-EDE80EC64CC5}" type="presParOf" srcId="{2BA7DF72-8D26-4F3D-8593-DBC54745DFD0}" destId="{204A4174-DE18-429A-A853-DF6F821B18D2}" srcOrd="2" destOrd="0" presId="urn:microsoft.com/office/officeart/2005/8/layout/lProcess2"/>
    <dgm:cxn modelId="{056001DF-502E-428E-BC48-2278B12C7597}" type="presParOf" srcId="{204A4174-DE18-429A-A853-DF6F821B18D2}" destId="{7E0A8AA4-D1DA-43C2-9413-8FE7A00E8A3D}" srcOrd="0" destOrd="0" presId="urn:microsoft.com/office/officeart/2005/8/layout/lProcess2"/>
    <dgm:cxn modelId="{586A2CEE-762F-4B4F-A4DA-4991395DEF2B}" type="presParOf" srcId="{7E0A8AA4-D1DA-43C2-9413-8FE7A00E8A3D}" destId="{1799CD9A-65DD-43E5-B046-58853C7E2BDC}" srcOrd="0" destOrd="0" presId="urn:microsoft.com/office/officeart/2005/8/layout/lProcess2"/>
    <dgm:cxn modelId="{A100769E-A8B4-46FF-A3D6-12A10182A5BE}" type="presParOf" srcId="{7E0A8AA4-D1DA-43C2-9413-8FE7A00E8A3D}" destId="{7D8A5A32-56E3-4DEC-9FEE-6146ED02E818}" srcOrd="1" destOrd="0" presId="urn:microsoft.com/office/officeart/2005/8/layout/lProcess2"/>
    <dgm:cxn modelId="{E5DD3FD0-C9D0-4520-8DC2-1B3DECAFEEEC}" type="presParOf" srcId="{7E0A8AA4-D1DA-43C2-9413-8FE7A00E8A3D}" destId="{7621F1DB-2A8A-42EC-A6A5-845F7A9BADD8}" srcOrd="2" destOrd="0" presId="urn:microsoft.com/office/officeart/2005/8/layout/lProcess2"/>
    <dgm:cxn modelId="{0BC592EA-BF9F-422F-A06A-77F5B2657453}" type="presParOf" srcId="{7E0A8AA4-D1DA-43C2-9413-8FE7A00E8A3D}" destId="{69C3C998-358A-412C-8C78-1336E1453104}" srcOrd="3" destOrd="0" presId="urn:microsoft.com/office/officeart/2005/8/layout/lProcess2"/>
    <dgm:cxn modelId="{7A50CFCA-A4D7-427F-96A0-156D9303DE3E}" type="presParOf" srcId="{7E0A8AA4-D1DA-43C2-9413-8FE7A00E8A3D}" destId="{F73A94EE-613E-4DA9-A12A-3E4FC02443D6}" srcOrd="4" destOrd="0" presId="urn:microsoft.com/office/officeart/2005/8/layout/lProcess2"/>
    <dgm:cxn modelId="{C8EA2FAC-42F8-4C64-9A05-DD50C3F3D783}" type="presParOf" srcId="{869F21F5-264E-450A-A15B-8B81A6500C88}" destId="{DCB48A2B-A468-408F-AE7C-0DC7DF8E8AD2}" srcOrd="1" destOrd="0" presId="urn:microsoft.com/office/officeart/2005/8/layout/lProcess2"/>
    <dgm:cxn modelId="{C934CF5D-0291-4F0A-91AE-52F1140E9135}" type="presParOf" srcId="{869F21F5-264E-450A-A15B-8B81A6500C88}" destId="{EAC15817-EE4D-4013-A114-CE0E9010CE5C}" srcOrd="2" destOrd="0" presId="urn:microsoft.com/office/officeart/2005/8/layout/lProcess2"/>
    <dgm:cxn modelId="{C7D0DBCF-B273-4599-A29A-DF74304EDD7F}" type="presParOf" srcId="{EAC15817-EE4D-4013-A114-CE0E9010CE5C}" destId="{838F4E84-42C1-4C5F-B1DB-D469C29A597D}" srcOrd="0" destOrd="0" presId="urn:microsoft.com/office/officeart/2005/8/layout/lProcess2"/>
    <dgm:cxn modelId="{FA336F57-DF6A-4150-844E-2EB16F9A6312}" type="presParOf" srcId="{EAC15817-EE4D-4013-A114-CE0E9010CE5C}" destId="{DACBA8EF-9AC5-4316-812D-7FABDB873310}" srcOrd="1" destOrd="0" presId="urn:microsoft.com/office/officeart/2005/8/layout/lProcess2"/>
    <dgm:cxn modelId="{9E6F1447-2774-43A0-930A-F12F603340E0}" type="presParOf" srcId="{EAC15817-EE4D-4013-A114-CE0E9010CE5C}" destId="{043DD70C-0DD9-48A4-BD81-80B04016264A}" srcOrd="2" destOrd="0" presId="urn:microsoft.com/office/officeart/2005/8/layout/lProcess2"/>
    <dgm:cxn modelId="{DFDFB05D-9A22-4167-AF26-709F7307BB28}" type="presParOf" srcId="{043DD70C-0DD9-48A4-BD81-80B04016264A}" destId="{FE725652-ED79-48ED-9AE1-DE60F099D604}" srcOrd="0" destOrd="0" presId="urn:microsoft.com/office/officeart/2005/8/layout/lProcess2"/>
    <dgm:cxn modelId="{B46E27FC-931B-4F89-A04E-179664D7B043}" type="presParOf" srcId="{FE725652-ED79-48ED-9AE1-DE60F099D604}" destId="{796D9C18-1526-4EC1-B55E-D03311C8D40F}" srcOrd="0" destOrd="0" presId="urn:microsoft.com/office/officeart/2005/8/layout/lProcess2"/>
    <dgm:cxn modelId="{60C6A2E3-90D8-4253-9E2F-DD5D38268682}" type="presParOf" srcId="{FE725652-ED79-48ED-9AE1-DE60F099D604}" destId="{5AC4F4F0-0390-47D3-A1D4-C62AA7C02B73}" srcOrd="1" destOrd="0" presId="urn:microsoft.com/office/officeart/2005/8/layout/lProcess2"/>
    <dgm:cxn modelId="{E93A77AE-AD17-4DFF-AD4D-1788490A3EAD}" type="presParOf" srcId="{FE725652-ED79-48ED-9AE1-DE60F099D604}" destId="{E5FFD981-8C7E-463C-A5B8-0D9183954558}" srcOrd="2" destOrd="0" presId="urn:microsoft.com/office/officeart/2005/8/layout/lProcess2"/>
    <dgm:cxn modelId="{017911E1-BE1A-4BEB-B81A-B4C6490D902C}" type="presParOf" srcId="{FE725652-ED79-48ED-9AE1-DE60F099D604}" destId="{1F3CDD5B-8E31-47D3-8469-FAC1161F5D60}" srcOrd="3" destOrd="0" presId="urn:microsoft.com/office/officeart/2005/8/layout/lProcess2"/>
    <dgm:cxn modelId="{29D3CB02-008F-401C-BDA7-FAB3B4A55D7E}" type="presParOf" srcId="{FE725652-ED79-48ED-9AE1-DE60F099D604}" destId="{DC7C9533-C21C-4015-A6CC-8071311E749A}" srcOrd="4" destOrd="0" presId="urn:microsoft.com/office/officeart/2005/8/layout/lProcess2"/>
    <dgm:cxn modelId="{B0C65826-36F7-48DE-8EA7-7D5EB0C41A07}" type="presParOf" srcId="{869F21F5-264E-450A-A15B-8B81A6500C88}" destId="{853BC84F-75B6-4C27-BAEC-A8F88D05A4D3}" srcOrd="3" destOrd="0" presId="urn:microsoft.com/office/officeart/2005/8/layout/lProcess2"/>
    <dgm:cxn modelId="{85D000A5-9116-4C78-A27F-2E7A2F193C9B}" type="presParOf" srcId="{869F21F5-264E-450A-A15B-8B81A6500C88}" destId="{6CCFF4B8-55E5-4F99-81FF-96025DA738CA}" srcOrd="4" destOrd="0" presId="urn:microsoft.com/office/officeart/2005/8/layout/lProcess2"/>
    <dgm:cxn modelId="{C293CA84-A163-43CE-9F45-E2319B1FBD06}" type="presParOf" srcId="{6CCFF4B8-55E5-4F99-81FF-96025DA738CA}" destId="{B4EB5313-FA41-4960-841B-00041DE3072B}" srcOrd="0" destOrd="0" presId="urn:microsoft.com/office/officeart/2005/8/layout/lProcess2"/>
    <dgm:cxn modelId="{1EC5CE20-A43F-4F72-AD3E-65F32DF591F3}" type="presParOf" srcId="{6CCFF4B8-55E5-4F99-81FF-96025DA738CA}" destId="{00B72283-6DA4-47ED-8D18-181EC6604D31}" srcOrd="1" destOrd="0" presId="urn:microsoft.com/office/officeart/2005/8/layout/lProcess2"/>
    <dgm:cxn modelId="{282A0CA6-5BDB-4932-AFC0-D5B3F7CD1A47}" type="presParOf" srcId="{6CCFF4B8-55E5-4F99-81FF-96025DA738CA}" destId="{6596AE42-4CB8-4A00-A0FC-43D24FB723E7}" srcOrd="2" destOrd="0" presId="urn:microsoft.com/office/officeart/2005/8/layout/lProcess2"/>
    <dgm:cxn modelId="{7EB8E961-E3D2-46BC-A3FB-4B6F32AB5BEE}" type="presParOf" srcId="{6596AE42-4CB8-4A00-A0FC-43D24FB723E7}" destId="{3C2003E8-CA0A-4786-8BB4-B3D265D798B8}" srcOrd="0" destOrd="0" presId="urn:microsoft.com/office/officeart/2005/8/layout/lProcess2"/>
    <dgm:cxn modelId="{896A0224-9396-409B-A34F-CC6CF3075F2E}" type="presParOf" srcId="{3C2003E8-CA0A-4786-8BB4-B3D265D798B8}" destId="{51EC46A2-4633-4900-8B09-B557B9F47B27}" srcOrd="0" destOrd="0" presId="urn:microsoft.com/office/officeart/2005/8/layout/lProcess2"/>
    <dgm:cxn modelId="{032611D2-9252-4B65-A9C4-A67311A29351}" type="presParOf" srcId="{3C2003E8-CA0A-4786-8BB4-B3D265D798B8}" destId="{3588D863-C83F-4380-AD1C-6835C3FA4E0B}" srcOrd="1" destOrd="0" presId="urn:microsoft.com/office/officeart/2005/8/layout/lProcess2"/>
    <dgm:cxn modelId="{8DDCC481-EE3C-4D34-891F-27397162524F}" type="presParOf" srcId="{3C2003E8-CA0A-4786-8BB4-B3D265D798B8}" destId="{2025CABA-F8D6-4CAE-A082-49A8357C365F}" srcOrd="2" destOrd="0" presId="urn:microsoft.com/office/officeart/2005/8/layout/lProcess2"/>
    <dgm:cxn modelId="{56B694B3-99EE-40FB-BD3F-A7F37ED08A85}" type="presParOf" srcId="{3C2003E8-CA0A-4786-8BB4-B3D265D798B8}" destId="{D95C79A7-EEDA-4D64-9632-E56463264DD0}" srcOrd="3" destOrd="0" presId="urn:microsoft.com/office/officeart/2005/8/layout/lProcess2"/>
    <dgm:cxn modelId="{688274B4-C534-4103-9F9B-FB064606B533}" type="presParOf" srcId="{3C2003E8-CA0A-4786-8BB4-B3D265D798B8}" destId="{AFA37BF2-361C-46A5-8990-12525F293D33}" srcOrd="4" destOrd="0" presId="urn:microsoft.com/office/officeart/2005/8/layout/lProcess2"/>
    <dgm:cxn modelId="{907BD25D-CCF8-402D-B3F0-5106EBFEC0D8}" type="presParOf" srcId="{869F21F5-264E-450A-A15B-8B81A6500C88}" destId="{F8EF378D-C62C-4601-8C24-F02167D15D3E}" srcOrd="5" destOrd="0" presId="urn:microsoft.com/office/officeart/2005/8/layout/lProcess2"/>
    <dgm:cxn modelId="{CCD11474-B886-4564-8B84-02A6F35B8276}" type="presParOf" srcId="{869F21F5-264E-450A-A15B-8B81A6500C88}" destId="{B72E61C1-FC86-4C33-8580-C66D030A88A3}" srcOrd="6" destOrd="0" presId="urn:microsoft.com/office/officeart/2005/8/layout/lProcess2"/>
    <dgm:cxn modelId="{66F9A882-7658-453A-B6AC-9AF3BA768646}" type="presParOf" srcId="{B72E61C1-FC86-4C33-8580-C66D030A88A3}" destId="{3DAD0D53-AF16-4C44-A661-EA562545A7B1}" srcOrd="0" destOrd="0" presId="urn:microsoft.com/office/officeart/2005/8/layout/lProcess2"/>
    <dgm:cxn modelId="{64975945-5AA8-49E2-9352-805154366346}" type="presParOf" srcId="{B72E61C1-FC86-4C33-8580-C66D030A88A3}" destId="{26F1BCF2-93D1-4821-B936-97EE3F035C0E}" srcOrd="1" destOrd="0" presId="urn:microsoft.com/office/officeart/2005/8/layout/lProcess2"/>
    <dgm:cxn modelId="{C9D86C70-463A-49A6-85FC-CFD28E1B8CFD}" type="presParOf" srcId="{B72E61C1-FC86-4C33-8580-C66D030A88A3}" destId="{20F3664B-2F67-41CF-B94A-B0E9814F27ED}" srcOrd="2" destOrd="0" presId="urn:microsoft.com/office/officeart/2005/8/layout/lProcess2"/>
    <dgm:cxn modelId="{D93AEA48-0659-48DC-9F2B-3FB78E9ADA46}" type="presParOf" srcId="{20F3664B-2F67-41CF-B94A-B0E9814F27ED}" destId="{73105DFB-C396-46A6-BAAE-A19C9A61DD66}" srcOrd="0" destOrd="0" presId="urn:microsoft.com/office/officeart/2005/8/layout/lProcess2"/>
    <dgm:cxn modelId="{94093715-9B16-4540-8112-D46A45FD981A}" type="presParOf" srcId="{73105DFB-C396-46A6-BAAE-A19C9A61DD66}" destId="{A9C598BF-900B-4D60-831B-8333AD1E9245}" srcOrd="0" destOrd="0" presId="urn:microsoft.com/office/officeart/2005/8/layout/lProcess2"/>
    <dgm:cxn modelId="{FA61F69A-3103-4ABC-92DE-55CADA307126}" type="presParOf" srcId="{73105DFB-C396-46A6-BAAE-A19C9A61DD66}" destId="{38F2D8CF-7520-4CD7-BA72-F296CB8877E4}" srcOrd="1" destOrd="0" presId="urn:microsoft.com/office/officeart/2005/8/layout/lProcess2"/>
    <dgm:cxn modelId="{9EC15108-3721-4555-8F25-372D2EA8B07C}" type="presParOf" srcId="{73105DFB-C396-46A6-BAAE-A19C9A61DD66}" destId="{020D1B8C-49B1-4EB7-BBEB-80A465C5611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DA458C-5C01-4089-AE51-14615B8590B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D589040-CEA6-467E-BF25-307DF4F6305E}">
      <dgm:prSet phldrT="[文本]"/>
      <dgm:spPr/>
      <dgm:t>
        <a:bodyPr/>
        <a:lstStyle/>
        <a:p>
          <a:r>
            <a:rPr lang="en-US" altLang="en-US"/>
            <a:t>Tick the time of the evolution of the universe</a:t>
          </a:r>
          <a:endParaRPr lang="zh-CN" altLang="en-US"/>
        </a:p>
      </dgm:t>
    </dgm:pt>
    <dgm:pt modelId="{B2C195CF-6627-48CB-BF66-5CA13951F830}" type="parTrans" cxnId="{8EED803D-D0F9-43B8-9C28-F78729D4B96E}">
      <dgm:prSet/>
      <dgm:spPr/>
      <dgm:t>
        <a:bodyPr/>
        <a:lstStyle/>
        <a:p>
          <a:endParaRPr lang="zh-CN" altLang="en-US"/>
        </a:p>
      </dgm:t>
    </dgm:pt>
    <dgm:pt modelId="{4785D620-B1DE-418A-BD61-ADED306C5B60}" type="sibTrans" cxnId="{8EED803D-D0F9-43B8-9C28-F78729D4B96E}">
      <dgm:prSet/>
      <dgm:spPr/>
      <dgm:t>
        <a:bodyPr/>
        <a:lstStyle/>
        <a:p>
          <a:endParaRPr lang="zh-CN" altLang="en-US"/>
        </a:p>
      </dgm:t>
    </dgm:pt>
    <dgm:pt modelId="{68877015-07A9-4134-B745-04E5CAD32C47}">
      <dgm:prSet phldrT="[文本]"/>
      <dgm:spPr/>
      <dgm:t>
        <a:bodyPr/>
        <a:lstStyle/>
        <a:p>
          <a:r>
            <a:rPr lang="en-US" altLang="en-US" dirty="0"/>
            <a:t>Control the sequence of nuclear combustion</a:t>
          </a:r>
          <a:endParaRPr lang="zh-CN" altLang="en-US" dirty="0"/>
        </a:p>
      </dgm:t>
    </dgm:pt>
    <dgm:pt modelId="{212F4D44-BF78-4CB1-B93D-7157A6C85D32}" type="parTrans" cxnId="{D751A142-58D4-4D2D-85F6-057B60AE943F}">
      <dgm:prSet/>
      <dgm:spPr/>
      <dgm:t>
        <a:bodyPr/>
        <a:lstStyle/>
        <a:p>
          <a:endParaRPr lang="zh-CN" altLang="en-US"/>
        </a:p>
      </dgm:t>
    </dgm:pt>
    <dgm:pt modelId="{8253A7BB-B6FC-4D1E-894B-9E5909452438}" type="sibTrans" cxnId="{D751A142-58D4-4D2D-85F6-057B60AE943F}">
      <dgm:prSet/>
      <dgm:spPr/>
      <dgm:t>
        <a:bodyPr/>
        <a:lstStyle/>
        <a:p>
          <a:endParaRPr lang="zh-CN" altLang="en-US"/>
        </a:p>
      </dgm:t>
    </dgm:pt>
    <dgm:pt modelId="{048494AA-7384-4955-AB94-3086ACB0A4EB}">
      <dgm:prSet phldrT="[文本]"/>
      <dgm:spPr/>
      <dgm:t>
        <a:bodyPr/>
        <a:lstStyle/>
        <a:p>
          <a:r>
            <a:rPr lang="en-US" altLang="en-US" dirty="0"/>
            <a:t>Determines the waiting point of the nuclear process</a:t>
          </a:r>
          <a:endParaRPr lang="zh-CN" altLang="en-US" dirty="0"/>
        </a:p>
      </dgm:t>
    </dgm:pt>
    <dgm:pt modelId="{8F8039F1-1A26-4C8F-AF8E-323C8A8F3735}" type="parTrans" cxnId="{110E3F0B-1104-4381-9D75-F1C841D88790}">
      <dgm:prSet/>
      <dgm:spPr/>
      <dgm:t>
        <a:bodyPr/>
        <a:lstStyle/>
        <a:p>
          <a:endParaRPr lang="zh-CN" altLang="en-US"/>
        </a:p>
      </dgm:t>
    </dgm:pt>
    <dgm:pt modelId="{B138FBC2-C395-4620-9A7D-549658F4ECD7}" type="sibTrans" cxnId="{110E3F0B-1104-4381-9D75-F1C841D88790}">
      <dgm:prSet/>
      <dgm:spPr/>
      <dgm:t>
        <a:bodyPr/>
        <a:lstStyle/>
        <a:p>
          <a:endParaRPr lang="zh-CN" altLang="en-US"/>
        </a:p>
      </dgm:t>
    </dgm:pt>
    <dgm:pt modelId="{546126D6-37E9-4B4D-A966-F96C920F1331}">
      <dgm:prSet phldrT="[文本]"/>
      <dgm:spPr/>
      <dgm:t>
        <a:bodyPr/>
        <a:lstStyle/>
        <a:p>
          <a:r>
            <a:rPr lang="en-US" altLang="en-US" dirty="0"/>
            <a:t>Participate in important nuclear processes (e-process, r-process, p-process)</a:t>
          </a:r>
          <a:endParaRPr lang="zh-CN" altLang="en-US" dirty="0"/>
        </a:p>
      </dgm:t>
    </dgm:pt>
    <dgm:pt modelId="{B462BF69-8BEC-4826-B859-2F52F182CCED}" type="parTrans" cxnId="{9BC72040-D617-459D-BC62-217EDEA94506}">
      <dgm:prSet/>
      <dgm:spPr/>
      <dgm:t>
        <a:bodyPr/>
        <a:lstStyle/>
        <a:p>
          <a:endParaRPr lang="zh-CN" altLang="en-US"/>
        </a:p>
      </dgm:t>
    </dgm:pt>
    <dgm:pt modelId="{7F05BA40-635F-4133-A829-D2DFA8AD69EC}" type="sibTrans" cxnId="{9BC72040-D617-459D-BC62-217EDEA94506}">
      <dgm:prSet/>
      <dgm:spPr/>
      <dgm:t>
        <a:bodyPr/>
        <a:lstStyle/>
        <a:p>
          <a:endParaRPr lang="zh-CN" altLang="en-US"/>
        </a:p>
      </dgm:t>
    </dgm:pt>
    <dgm:pt modelId="{11683595-8574-46A0-B1AC-49EA18BC59C6}" type="pres">
      <dgm:prSet presAssocID="{FEDA458C-5C01-4089-AE51-14615B8590BC}" presName="linearFlow" presStyleCnt="0">
        <dgm:presLayoutVars>
          <dgm:dir/>
          <dgm:resizeHandles val="exact"/>
        </dgm:presLayoutVars>
      </dgm:prSet>
      <dgm:spPr/>
    </dgm:pt>
    <dgm:pt modelId="{26D27C8C-8BA7-400D-A25B-B0D9DBEDDC72}" type="pres">
      <dgm:prSet presAssocID="{7D589040-CEA6-467E-BF25-307DF4F6305E}" presName="composite" presStyleCnt="0"/>
      <dgm:spPr/>
    </dgm:pt>
    <dgm:pt modelId="{CA11BC44-4AFE-4B33-BF67-7A7D9167465C}" type="pres">
      <dgm:prSet presAssocID="{7D589040-CEA6-467E-BF25-307DF4F6305E}" presName="imgShp" presStyleLbl="fgImgPlace1" presStyleIdx="0" presStyleCnt="4"/>
      <dgm:spPr/>
    </dgm:pt>
    <dgm:pt modelId="{1AA28581-991F-45DB-9023-6FBF314D90B5}" type="pres">
      <dgm:prSet presAssocID="{7D589040-CEA6-467E-BF25-307DF4F6305E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8C178C-16F6-4FA9-AF84-57D9194BC2DA}" type="pres">
      <dgm:prSet presAssocID="{4785D620-B1DE-418A-BD61-ADED306C5B60}" presName="spacing" presStyleCnt="0"/>
      <dgm:spPr/>
    </dgm:pt>
    <dgm:pt modelId="{94DAE6E3-F175-4349-98C3-2ED6B7AA9CE6}" type="pres">
      <dgm:prSet presAssocID="{68877015-07A9-4134-B745-04E5CAD32C47}" presName="composite" presStyleCnt="0"/>
      <dgm:spPr/>
    </dgm:pt>
    <dgm:pt modelId="{C83639AD-EF65-4A5A-8A7A-8795A5739404}" type="pres">
      <dgm:prSet presAssocID="{68877015-07A9-4134-B745-04E5CAD32C47}" presName="imgShp" presStyleLbl="fgImgPlace1" presStyleIdx="1" presStyleCnt="4"/>
      <dgm:spPr/>
    </dgm:pt>
    <dgm:pt modelId="{D95D97B0-B68D-43C9-99EA-A266EE947D93}" type="pres">
      <dgm:prSet presAssocID="{68877015-07A9-4134-B745-04E5CAD32C4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4A6A40-FE65-470C-8B38-462DC851D6C2}" type="pres">
      <dgm:prSet presAssocID="{8253A7BB-B6FC-4D1E-894B-9E5909452438}" presName="spacing" presStyleCnt="0"/>
      <dgm:spPr/>
    </dgm:pt>
    <dgm:pt modelId="{81EF0376-4255-4EE6-B8B2-FBC23F979C62}" type="pres">
      <dgm:prSet presAssocID="{048494AA-7384-4955-AB94-3086ACB0A4EB}" presName="composite" presStyleCnt="0"/>
      <dgm:spPr/>
    </dgm:pt>
    <dgm:pt modelId="{BAB84E09-8E84-4D42-8D6F-ABAE9AED5DE0}" type="pres">
      <dgm:prSet presAssocID="{048494AA-7384-4955-AB94-3086ACB0A4EB}" presName="imgShp" presStyleLbl="fgImgPlace1" presStyleIdx="2" presStyleCnt="4"/>
      <dgm:spPr/>
    </dgm:pt>
    <dgm:pt modelId="{DC9A24E7-3E10-4342-99E5-C1F9CA13CE50}" type="pres">
      <dgm:prSet presAssocID="{048494AA-7384-4955-AB94-3086ACB0A4E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00F9C2-444E-46B1-B337-C1FAE7355B12}" type="pres">
      <dgm:prSet presAssocID="{B138FBC2-C395-4620-9A7D-549658F4ECD7}" presName="spacing" presStyleCnt="0"/>
      <dgm:spPr/>
    </dgm:pt>
    <dgm:pt modelId="{C4F8E011-5143-4A87-9F22-C4D060B54432}" type="pres">
      <dgm:prSet presAssocID="{546126D6-37E9-4B4D-A966-F96C920F1331}" presName="composite" presStyleCnt="0"/>
      <dgm:spPr/>
    </dgm:pt>
    <dgm:pt modelId="{51CAA9DF-94D0-403A-A732-0F87B5883CE9}" type="pres">
      <dgm:prSet presAssocID="{546126D6-37E9-4B4D-A966-F96C920F1331}" presName="imgShp" presStyleLbl="fgImgPlace1" presStyleIdx="3" presStyleCnt="4"/>
      <dgm:spPr/>
    </dgm:pt>
    <dgm:pt modelId="{A08E88D2-F35B-4336-868A-6F1173EC7AF2}" type="pres">
      <dgm:prSet presAssocID="{546126D6-37E9-4B4D-A966-F96C920F133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52E52DD-DD1F-4313-8B47-102F91CEE55D}" type="presOf" srcId="{FEDA458C-5C01-4089-AE51-14615B8590BC}" destId="{11683595-8574-46A0-B1AC-49EA18BC59C6}" srcOrd="0" destOrd="0" presId="urn:microsoft.com/office/officeart/2005/8/layout/vList3"/>
    <dgm:cxn modelId="{8EED803D-D0F9-43B8-9C28-F78729D4B96E}" srcId="{FEDA458C-5C01-4089-AE51-14615B8590BC}" destId="{7D589040-CEA6-467E-BF25-307DF4F6305E}" srcOrd="0" destOrd="0" parTransId="{B2C195CF-6627-48CB-BF66-5CA13951F830}" sibTransId="{4785D620-B1DE-418A-BD61-ADED306C5B60}"/>
    <dgm:cxn modelId="{106576E0-F310-4CFE-BFF5-D9A25B2D3231}" type="presOf" srcId="{68877015-07A9-4134-B745-04E5CAD32C47}" destId="{D95D97B0-B68D-43C9-99EA-A266EE947D93}" srcOrd="0" destOrd="0" presId="urn:microsoft.com/office/officeart/2005/8/layout/vList3"/>
    <dgm:cxn modelId="{14ADE5C5-B28C-44C6-A045-B0CBE4F39D78}" type="presOf" srcId="{048494AA-7384-4955-AB94-3086ACB0A4EB}" destId="{DC9A24E7-3E10-4342-99E5-C1F9CA13CE50}" srcOrd="0" destOrd="0" presId="urn:microsoft.com/office/officeart/2005/8/layout/vList3"/>
    <dgm:cxn modelId="{110E3F0B-1104-4381-9D75-F1C841D88790}" srcId="{FEDA458C-5C01-4089-AE51-14615B8590BC}" destId="{048494AA-7384-4955-AB94-3086ACB0A4EB}" srcOrd="2" destOrd="0" parTransId="{8F8039F1-1A26-4C8F-AF8E-323C8A8F3735}" sibTransId="{B138FBC2-C395-4620-9A7D-549658F4ECD7}"/>
    <dgm:cxn modelId="{626A623E-BCC1-4D94-A7E8-0DE9AF29C707}" type="presOf" srcId="{7D589040-CEA6-467E-BF25-307DF4F6305E}" destId="{1AA28581-991F-45DB-9023-6FBF314D90B5}" srcOrd="0" destOrd="0" presId="urn:microsoft.com/office/officeart/2005/8/layout/vList3"/>
    <dgm:cxn modelId="{D751A142-58D4-4D2D-85F6-057B60AE943F}" srcId="{FEDA458C-5C01-4089-AE51-14615B8590BC}" destId="{68877015-07A9-4134-B745-04E5CAD32C47}" srcOrd="1" destOrd="0" parTransId="{212F4D44-BF78-4CB1-B93D-7157A6C85D32}" sibTransId="{8253A7BB-B6FC-4D1E-894B-9E5909452438}"/>
    <dgm:cxn modelId="{5A839D15-0276-4BE0-ACF8-04299985E5E5}" type="presOf" srcId="{546126D6-37E9-4B4D-A966-F96C920F1331}" destId="{A08E88D2-F35B-4336-868A-6F1173EC7AF2}" srcOrd="0" destOrd="0" presId="urn:microsoft.com/office/officeart/2005/8/layout/vList3"/>
    <dgm:cxn modelId="{9BC72040-D617-459D-BC62-217EDEA94506}" srcId="{FEDA458C-5C01-4089-AE51-14615B8590BC}" destId="{546126D6-37E9-4B4D-A966-F96C920F1331}" srcOrd="3" destOrd="0" parTransId="{B462BF69-8BEC-4826-B859-2F52F182CCED}" sibTransId="{7F05BA40-635F-4133-A829-D2DFA8AD69EC}"/>
    <dgm:cxn modelId="{707F7487-5767-49B6-9F9A-C5F8D9980D20}" type="presParOf" srcId="{11683595-8574-46A0-B1AC-49EA18BC59C6}" destId="{26D27C8C-8BA7-400D-A25B-B0D9DBEDDC72}" srcOrd="0" destOrd="0" presId="urn:microsoft.com/office/officeart/2005/8/layout/vList3"/>
    <dgm:cxn modelId="{91352199-ED2F-48D1-B998-04F6B3E05A87}" type="presParOf" srcId="{26D27C8C-8BA7-400D-A25B-B0D9DBEDDC72}" destId="{CA11BC44-4AFE-4B33-BF67-7A7D9167465C}" srcOrd="0" destOrd="0" presId="urn:microsoft.com/office/officeart/2005/8/layout/vList3"/>
    <dgm:cxn modelId="{37257787-D76F-4BFF-ACCB-FA0328F76997}" type="presParOf" srcId="{26D27C8C-8BA7-400D-A25B-B0D9DBEDDC72}" destId="{1AA28581-991F-45DB-9023-6FBF314D90B5}" srcOrd="1" destOrd="0" presId="urn:microsoft.com/office/officeart/2005/8/layout/vList3"/>
    <dgm:cxn modelId="{1B9472C0-36A3-472B-83F5-08B6BD11ED3F}" type="presParOf" srcId="{11683595-8574-46A0-B1AC-49EA18BC59C6}" destId="{368C178C-16F6-4FA9-AF84-57D9194BC2DA}" srcOrd="1" destOrd="0" presId="urn:microsoft.com/office/officeart/2005/8/layout/vList3"/>
    <dgm:cxn modelId="{4BA97490-A6B1-45DC-8C3B-6EEAB0257EF9}" type="presParOf" srcId="{11683595-8574-46A0-B1AC-49EA18BC59C6}" destId="{94DAE6E3-F175-4349-98C3-2ED6B7AA9CE6}" srcOrd="2" destOrd="0" presId="urn:microsoft.com/office/officeart/2005/8/layout/vList3"/>
    <dgm:cxn modelId="{78CC0AF6-2A89-4D33-85D1-4BBD28026CEC}" type="presParOf" srcId="{94DAE6E3-F175-4349-98C3-2ED6B7AA9CE6}" destId="{C83639AD-EF65-4A5A-8A7A-8795A5739404}" srcOrd="0" destOrd="0" presId="urn:microsoft.com/office/officeart/2005/8/layout/vList3"/>
    <dgm:cxn modelId="{62C309F6-5A43-4D07-8574-AEF03A0B6EC4}" type="presParOf" srcId="{94DAE6E3-F175-4349-98C3-2ED6B7AA9CE6}" destId="{D95D97B0-B68D-43C9-99EA-A266EE947D93}" srcOrd="1" destOrd="0" presId="urn:microsoft.com/office/officeart/2005/8/layout/vList3"/>
    <dgm:cxn modelId="{80268DAB-C86B-4F6C-B5CB-DD05715359A0}" type="presParOf" srcId="{11683595-8574-46A0-B1AC-49EA18BC59C6}" destId="{114A6A40-FE65-470C-8B38-462DC851D6C2}" srcOrd="3" destOrd="0" presId="urn:microsoft.com/office/officeart/2005/8/layout/vList3"/>
    <dgm:cxn modelId="{03C904EE-433B-4DB7-8078-5D49AE831464}" type="presParOf" srcId="{11683595-8574-46A0-B1AC-49EA18BC59C6}" destId="{81EF0376-4255-4EE6-B8B2-FBC23F979C62}" srcOrd="4" destOrd="0" presId="urn:microsoft.com/office/officeart/2005/8/layout/vList3"/>
    <dgm:cxn modelId="{5011E156-11B4-4360-8AB9-C34D8B7FB766}" type="presParOf" srcId="{81EF0376-4255-4EE6-B8B2-FBC23F979C62}" destId="{BAB84E09-8E84-4D42-8D6F-ABAE9AED5DE0}" srcOrd="0" destOrd="0" presId="urn:microsoft.com/office/officeart/2005/8/layout/vList3"/>
    <dgm:cxn modelId="{DF0D1725-0CB0-409E-8726-A791D3C4881F}" type="presParOf" srcId="{81EF0376-4255-4EE6-B8B2-FBC23F979C62}" destId="{DC9A24E7-3E10-4342-99E5-C1F9CA13CE50}" srcOrd="1" destOrd="0" presId="urn:microsoft.com/office/officeart/2005/8/layout/vList3"/>
    <dgm:cxn modelId="{8F885D26-A69A-4842-836A-DF05793B8E6A}" type="presParOf" srcId="{11683595-8574-46A0-B1AC-49EA18BC59C6}" destId="{0200F9C2-444E-46B1-B337-C1FAE7355B12}" srcOrd="5" destOrd="0" presId="urn:microsoft.com/office/officeart/2005/8/layout/vList3"/>
    <dgm:cxn modelId="{74DEAE84-99D7-45E4-A465-13B4F0031B99}" type="presParOf" srcId="{11683595-8574-46A0-B1AC-49EA18BC59C6}" destId="{C4F8E011-5143-4A87-9F22-C4D060B54432}" srcOrd="6" destOrd="0" presId="urn:microsoft.com/office/officeart/2005/8/layout/vList3"/>
    <dgm:cxn modelId="{11C9888A-1BC4-4302-9145-0222B1AD9A29}" type="presParOf" srcId="{C4F8E011-5143-4A87-9F22-C4D060B54432}" destId="{51CAA9DF-94D0-403A-A732-0F87B5883CE9}" srcOrd="0" destOrd="0" presId="urn:microsoft.com/office/officeart/2005/8/layout/vList3"/>
    <dgm:cxn modelId="{F97D8E24-3335-49C1-9CFA-90930CDDD9D0}" type="presParOf" srcId="{C4F8E011-5143-4A87-9F22-C4D060B54432}" destId="{A08E88D2-F35B-4336-868A-6F1173EC7A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32065A-7479-49BA-B4D0-D37C56A07C9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FD86F3A8-EB19-4266-99D3-7E61CCA0465A}">
      <dgm:prSet phldrT="[文本]" custT="1"/>
      <dgm:spPr/>
      <dgm:t>
        <a:bodyPr/>
        <a:lstStyle/>
        <a:p>
          <a:r>
            <a:rPr kumimoji="0" lang="en-US" altLang="zh-CN" sz="1600" b="1" i="0" u="none" strike="noStrike" cap="none" normalizeH="0" baseline="0" dirty="0">
              <a:ln/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SPECT/CT is the first choice for early diagnosis of bone metastases from malignant tumors.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713CC10-685E-4C76-8D8B-8D6FE8B4AB3A}" type="parTrans" cxnId="{E3F5FB7B-DAE5-4ED1-B28E-94068F9F17E5}">
      <dgm:prSet/>
      <dgm:spPr/>
      <dgm:t>
        <a:bodyPr/>
        <a:lstStyle/>
        <a:p>
          <a:endParaRPr lang="zh-CN" altLang="en-US" sz="2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D4A4190-7D68-49F5-9EB9-46F09E00587C}" type="sibTrans" cxnId="{E3F5FB7B-DAE5-4ED1-B28E-94068F9F17E5}">
      <dgm:prSet/>
      <dgm:spPr/>
      <dgm:t>
        <a:bodyPr/>
        <a:lstStyle/>
        <a:p>
          <a:endParaRPr lang="zh-CN" altLang="en-US" sz="2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3C5D00E-4AD3-40BE-8C24-7E2FC82C1B28}">
      <dgm:prSet phldrT="[文本]" custT="1"/>
      <dgm:spPr/>
      <dgm:t>
        <a:bodyPr/>
        <a:lstStyle/>
        <a:p>
          <a:r>
            <a:rPr lang="en-US" altLang="en-US" sz="1600" b="1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The judgment of the function of thyroid nodules and the differentiation of benign and malignant are of high diagnostic value. 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8FA26BB-7080-44A0-8DF0-E22E15F7ECD8}" type="parTrans" cxnId="{0ED27E1A-36D0-41A3-9A08-6433B8BB6F15}">
      <dgm:prSet/>
      <dgm:spPr/>
      <dgm:t>
        <a:bodyPr/>
        <a:lstStyle/>
        <a:p>
          <a:endParaRPr lang="zh-CN" altLang="en-US" sz="2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A5A8D86-A348-4352-B011-A5B03436DF8C}" type="sibTrans" cxnId="{0ED27E1A-36D0-41A3-9A08-6433B8BB6F15}">
      <dgm:prSet/>
      <dgm:spPr/>
      <dgm:t>
        <a:bodyPr/>
        <a:lstStyle/>
        <a:p>
          <a:endParaRPr lang="zh-CN" altLang="en-US" sz="2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C92415C-76E1-4485-822C-6E5E82C21643}">
      <dgm:prSet phldrT="[文本]" custT="1"/>
      <dgm:spPr/>
      <dgm:t>
        <a:bodyPr/>
        <a:lstStyle/>
        <a:p>
          <a:r>
            <a:rPr lang="en-US" altLang="en-US" sz="1800" b="1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Diagnosis of myocardial ischemia. 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8FE30C5-9CB0-4845-8590-812CE89B31D8}" type="parTrans" cxnId="{74472147-1291-4E88-8FFC-43ED4E08AA6C}">
      <dgm:prSet/>
      <dgm:spPr/>
      <dgm:t>
        <a:bodyPr/>
        <a:lstStyle/>
        <a:p>
          <a:endParaRPr lang="zh-CN" altLang="en-US" sz="2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BD95587-1C5D-4FB8-BA27-612A636C6FD5}" type="sibTrans" cxnId="{74472147-1291-4E88-8FFC-43ED4E08AA6C}">
      <dgm:prSet/>
      <dgm:spPr/>
      <dgm:t>
        <a:bodyPr/>
        <a:lstStyle/>
        <a:p>
          <a:endParaRPr lang="zh-CN" altLang="en-US" sz="2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6442C77-96FB-4602-AB88-A74E0F8CF702}" type="pres">
      <dgm:prSet presAssocID="{CA32065A-7479-49BA-B4D0-D37C56A07C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F39CC53F-3BB3-4098-ADA6-59ADDBF9A178}" type="pres">
      <dgm:prSet presAssocID="{CA32065A-7479-49BA-B4D0-D37C56A07C99}" presName="Name1" presStyleCnt="0"/>
      <dgm:spPr/>
    </dgm:pt>
    <dgm:pt modelId="{27E2927F-868C-45BF-ABDD-AAA28F11F7A4}" type="pres">
      <dgm:prSet presAssocID="{CA32065A-7479-49BA-B4D0-D37C56A07C99}" presName="cycle" presStyleCnt="0"/>
      <dgm:spPr/>
    </dgm:pt>
    <dgm:pt modelId="{625C7110-E81D-40EC-B9A2-92D73CE54950}" type="pres">
      <dgm:prSet presAssocID="{CA32065A-7479-49BA-B4D0-D37C56A07C99}" presName="srcNode" presStyleLbl="node1" presStyleIdx="0" presStyleCnt="3"/>
      <dgm:spPr/>
    </dgm:pt>
    <dgm:pt modelId="{EDFBC6F7-2638-42F3-9B60-0CA3E881A923}" type="pres">
      <dgm:prSet presAssocID="{CA32065A-7479-49BA-B4D0-D37C56A07C99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4F425B5D-8145-4560-8327-C052931F0834}" type="pres">
      <dgm:prSet presAssocID="{CA32065A-7479-49BA-B4D0-D37C56A07C99}" presName="extraNode" presStyleLbl="node1" presStyleIdx="0" presStyleCnt="3"/>
      <dgm:spPr/>
    </dgm:pt>
    <dgm:pt modelId="{C646C145-E519-47E2-8373-D4E68FB18D24}" type="pres">
      <dgm:prSet presAssocID="{CA32065A-7479-49BA-B4D0-D37C56A07C99}" presName="dstNode" presStyleLbl="node1" presStyleIdx="0" presStyleCnt="3"/>
      <dgm:spPr/>
    </dgm:pt>
    <dgm:pt modelId="{EBEA139B-9583-406C-A55F-7F00E9ABD3C6}" type="pres">
      <dgm:prSet presAssocID="{FD86F3A8-EB19-4266-99D3-7E61CCA0465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F4CE4B-2F4D-424D-B25D-E0653BC6FDEF}" type="pres">
      <dgm:prSet presAssocID="{FD86F3A8-EB19-4266-99D3-7E61CCA0465A}" presName="accent_1" presStyleCnt="0"/>
      <dgm:spPr/>
    </dgm:pt>
    <dgm:pt modelId="{1D6535FD-280A-4DE0-9CD3-3B70A041C6DC}" type="pres">
      <dgm:prSet presAssocID="{FD86F3A8-EB19-4266-99D3-7E61CCA0465A}" presName="accentRepeatNode" presStyleLbl="solidFgAcc1" presStyleIdx="0" presStyleCnt="3"/>
      <dgm:spPr/>
    </dgm:pt>
    <dgm:pt modelId="{3840670C-F721-45DF-8FF3-E7F94857F682}" type="pres">
      <dgm:prSet presAssocID="{33C5D00E-4AD3-40BE-8C24-7E2FC82C1B2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764E44-A407-48FB-AA47-7A3C6F12BC3B}" type="pres">
      <dgm:prSet presAssocID="{33C5D00E-4AD3-40BE-8C24-7E2FC82C1B28}" presName="accent_2" presStyleCnt="0"/>
      <dgm:spPr/>
    </dgm:pt>
    <dgm:pt modelId="{F233B47C-3995-4613-8E4E-EF9F4D395AF2}" type="pres">
      <dgm:prSet presAssocID="{33C5D00E-4AD3-40BE-8C24-7E2FC82C1B28}" presName="accentRepeatNode" presStyleLbl="solidFgAcc1" presStyleIdx="1" presStyleCnt="3"/>
      <dgm:spPr/>
    </dgm:pt>
    <dgm:pt modelId="{813F3239-90CB-43B0-AD08-5A85419DB36D}" type="pres">
      <dgm:prSet presAssocID="{6C92415C-76E1-4485-822C-6E5E82C2164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523CF9-223D-4C6F-A35C-DE721D04A597}" type="pres">
      <dgm:prSet presAssocID="{6C92415C-76E1-4485-822C-6E5E82C21643}" presName="accent_3" presStyleCnt="0"/>
      <dgm:spPr/>
    </dgm:pt>
    <dgm:pt modelId="{BC3219DB-CB38-49BF-BF5D-8FC7444FF95C}" type="pres">
      <dgm:prSet presAssocID="{6C92415C-76E1-4485-822C-6E5E82C21643}" presName="accentRepeatNode" presStyleLbl="solidFgAcc1" presStyleIdx="2" presStyleCnt="3"/>
      <dgm:spPr/>
    </dgm:pt>
  </dgm:ptLst>
  <dgm:cxnLst>
    <dgm:cxn modelId="{7D537E15-1764-4D35-82DF-BE353185C3EA}" type="presOf" srcId="{CA32065A-7479-49BA-B4D0-D37C56A07C99}" destId="{06442C77-96FB-4602-AB88-A74E0F8CF702}" srcOrd="0" destOrd="0" presId="urn:microsoft.com/office/officeart/2008/layout/VerticalCurvedList"/>
    <dgm:cxn modelId="{74472147-1291-4E88-8FFC-43ED4E08AA6C}" srcId="{CA32065A-7479-49BA-B4D0-D37C56A07C99}" destId="{6C92415C-76E1-4485-822C-6E5E82C21643}" srcOrd="2" destOrd="0" parTransId="{D8FE30C5-9CB0-4845-8590-812CE89B31D8}" sibTransId="{FBD95587-1C5D-4FB8-BA27-612A636C6FD5}"/>
    <dgm:cxn modelId="{192BA091-DAE0-4B0A-BF62-AE0EA1946F30}" type="presOf" srcId="{6C92415C-76E1-4485-822C-6E5E82C21643}" destId="{813F3239-90CB-43B0-AD08-5A85419DB36D}" srcOrd="0" destOrd="0" presId="urn:microsoft.com/office/officeart/2008/layout/VerticalCurvedList"/>
    <dgm:cxn modelId="{2A6CB6A4-237E-4F69-8A10-104F74FBDFBA}" type="presOf" srcId="{33C5D00E-4AD3-40BE-8C24-7E2FC82C1B28}" destId="{3840670C-F721-45DF-8FF3-E7F94857F682}" srcOrd="0" destOrd="0" presId="urn:microsoft.com/office/officeart/2008/layout/VerticalCurvedList"/>
    <dgm:cxn modelId="{0ED27E1A-36D0-41A3-9A08-6433B8BB6F15}" srcId="{CA32065A-7479-49BA-B4D0-D37C56A07C99}" destId="{33C5D00E-4AD3-40BE-8C24-7E2FC82C1B28}" srcOrd="1" destOrd="0" parTransId="{88FA26BB-7080-44A0-8DF0-E22E15F7ECD8}" sibTransId="{2A5A8D86-A348-4352-B011-A5B03436DF8C}"/>
    <dgm:cxn modelId="{6BD21CE6-AE25-4C65-AB7D-1D758393FAFF}" type="presOf" srcId="{FD86F3A8-EB19-4266-99D3-7E61CCA0465A}" destId="{EBEA139B-9583-406C-A55F-7F00E9ABD3C6}" srcOrd="0" destOrd="0" presId="urn:microsoft.com/office/officeart/2008/layout/VerticalCurvedList"/>
    <dgm:cxn modelId="{E3F5FB7B-DAE5-4ED1-B28E-94068F9F17E5}" srcId="{CA32065A-7479-49BA-B4D0-D37C56A07C99}" destId="{FD86F3A8-EB19-4266-99D3-7E61CCA0465A}" srcOrd="0" destOrd="0" parTransId="{1713CC10-685E-4C76-8D8B-8D6FE8B4AB3A}" sibTransId="{DD4A4190-7D68-49F5-9EB9-46F09E00587C}"/>
    <dgm:cxn modelId="{37D1EAC2-5B71-429E-BD7D-F6101EF7625C}" type="presOf" srcId="{DD4A4190-7D68-49F5-9EB9-46F09E00587C}" destId="{EDFBC6F7-2638-42F3-9B60-0CA3E881A923}" srcOrd="0" destOrd="0" presId="urn:microsoft.com/office/officeart/2008/layout/VerticalCurvedList"/>
    <dgm:cxn modelId="{F709D49D-4A5C-4CBA-AC0E-83DC0F13932A}" type="presParOf" srcId="{06442C77-96FB-4602-AB88-A74E0F8CF702}" destId="{F39CC53F-3BB3-4098-ADA6-59ADDBF9A178}" srcOrd="0" destOrd="0" presId="urn:microsoft.com/office/officeart/2008/layout/VerticalCurvedList"/>
    <dgm:cxn modelId="{47811B53-9CBA-4414-AAA9-B699FFDD1962}" type="presParOf" srcId="{F39CC53F-3BB3-4098-ADA6-59ADDBF9A178}" destId="{27E2927F-868C-45BF-ABDD-AAA28F11F7A4}" srcOrd="0" destOrd="0" presId="urn:microsoft.com/office/officeart/2008/layout/VerticalCurvedList"/>
    <dgm:cxn modelId="{51DAE539-17A4-4CBC-AEC8-C20057377B0C}" type="presParOf" srcId="{27E2927F-868C-45BF-ABDD-AAA28F11F7A4}" destId="{625C7110-E81D-40EC-B9A2-92D73CE54950}" srcOrd="0" destOrd="0" presId="urn:microsoft.com/office/officeart/2008/layout/VerticalCurvedList"/>
    <dgm:cxn modelId="{DA44DB1B-400E-4208-B693-56BD75A9F083}" type="presParOf" srcId="{27E2927F-868C-45BF-ABDD-AAA28F11F7A4}" destId="{EDFBC6F7-2638-42F3-9B60-0CA3E881A923}" srcOrd="1" destOrd="0" presId="urn:microsoft.com/office/officeart/2008/layout/VerticalCurvedList"/>
    <dgm:cxn modelId="{FB7033B2-168E-43F3-B775-204E9878078B}" type="presParOf" srcId="{27E2927F-868C-45BF-ABDD-AAA28F11F7A4}" destId="{4F425B5D-8145-4560-8327-C052931F0834}" srcOrd="2" destOrd="0" presId="urn:microsoft.com/office/officeart/2008/layout/VerticalCurvedList"/>
    <dgm:cxn modelId="{0C55BA8E-1266-4678-9231-294F34500341}" type="presParOf" srcId="{27E2927F-868C-45BF-ABDD-AAA28F11F7A4}" destId="{C646C145-E519-47E2-8373-D4E68FB18D24}" srcOrd="3" destOrd="0" presId="urn:microsoft.com/office/officeart/2008/layout/VerticalCurvedList"/>
    <dgm:cxn modelId="{58C2837F-C4DC-4A12-AB96-3D72D5F4947B}" type="presParOf" srcId="{F39CC53F-3BB3-4098-ADA6-59ADDBF9A178}" destId="{EBEA139B-9583-406C-A55F-7F00E9ABD3C6}" srcOrd="1" destOrd="0" presId="urn:microsoft.com/office/officeart/2008/layout/VerticalCurvedList"/>
    <dgm:cxn modelId="{C5896569-34F0-4C64-B653-A3188791C2F6}" type="presParOf" srcId="{F39CC53F-3BB3-4098-ADA6-59ADDBF9A178}" destId="{C0F4CE4B-2F4D-424D-B25D-E0653BC6FDEF}" srcOrd="2" destOrd="0" presId="urn:microsoft.com/office/officeart/2008/layout/VerticalCurvedList"/>
    <dgm:cxn modelId="{2FE31B3E-A10E-42E4-A803-AFAFF9A69EF7}" type="presParOf" srcId="{C0F4CE4B-2F4D-424D-B25D-E0653BC6FDEF}" destId="{1D6535FD-280A-4DE0-9CD3-3B70A041C6DC}" srcOrd="0" destOrd="0" presId="urn:microsoft.com/office/officeart/2008/layout/VerticalCurvedList"/>
    <dgm:cxn modelId="{529F936C-4811-4276-86AB-51518AA4A4BA}" type="presParOf" srcId="{F39CC53F-3BB3-4098-ADA6-59ADDBF9A178}" destId="{3840670C-F721-45DF-8FF3-E7F94857F682}" srcOrd="3" destOrd="0" presId="urn:microsoft.com/office/officeart/2008/layout/VerticalCurvedList"/>
    <dgm:cxn modelId="{BD0CC6BA-3594-4592-BDB5-B2CF393EF4AF}" type="presParOf" srcId="{F39CC53F-3BB3-4098-ADA6-59ADDBF9A178}" destId="{06764E44-A407-48FB-AA47-7A3C6F12BC3B}" srcOrd="4" destOrd="0" presId="urn:microsoft.com/office/officeart/2008/layout/VerticalCurvedList"/>
    <dgm:cxn modelId="{BC36BE20-9423-410A-AE27-0FC1BB95572E}" type="presParOf" srcId="{06764E44-A407-48FB-AA47-7A3C6F12BC3B}" destId="{F233B47C-3995-4613-8E4E-EF9F4D395AF2}" srcOrd="0" destOrd="0" presId="urn:microsoft.com/office/officeart/2008/layout/VerticalCurvedList"/>
    <dgm:cxn modelId="{5296DCF8-5E7B-4433-8A55-9D7B2E705330}" type="presParOf" srcId="{F39CC53F-3BB3-4098-ADA6-59ADDBF9A178}" destId="{813F3239-90CB-43B0-AD08-5A85419DB36D}" srcOrd="5" destOrd="0" presId="urn:microsoft.com/office/officeart/2008/layout/VerticalCurvedList"/>
    <dgm:cxn modelId="{0E1D5649-0876-4B43-8485-F70451427405}" type="presParOf" srcId="{F39CC53F-3BB3-4098-ADA6-59ADDBF9A178}" destId="{49523CF9-223D-4C6F-A35C-DE721D04A597}" srcOrd="6" destOrd="0" presId="urn:microsoft.com/office/officeart/2008/layout/VerticalCurvedList"/>
    <dgm:cxn modelId="{E6F0DC36-3862-4546-A980-B682A859C2C9}" type="presParOf" srcId="{49523CF9-223D-4C6F-A35C-DE721D04A597}" destId="{BC3219DB-CB38-49BF-BF5D-8FC7444FF9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DFB43-1DE1-4D8A-BA3C-78AB9C5EDFCE}">
      <dsp:nvSpPr>
        <dsp:cNvPr id="0" name=""/>
        <dsp:cNvSpPr/>
      </dsp:nvSpPr>
      <dsp:spPr>
        <a:xfrm>
          <a:off x="2836" y="0"/>
          <a:ext cx="2783687" cy="5501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material</a:t>
          </a:r>
          <a:endParaRPr lang="zh-CN" alt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6" y="0"/>
        <a:ext cx="2783687" cy="1650344"/>
      </dsp:txXfrm>
    </dsp:sp>
    <dsp:sp modelId="{1799CD9A-65DD-43E5-B046-58853C7E2BDC}">
      <dsp:nvSpPr>
        <dsp:cNvPr id="0" name=""/>
        <dsp:cNvSpPr/>
      </dsp:nvSpPr>
      <dsp:spPr>
        <a:xfrm>
          <a:off x="281205" y="1650814"/>
          <a:ext cx="2226950" cy="1080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en-US" altLang="zh-CN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Non-destructive testing of key components in the automotive industry</a:t>
          </a:r>
          <a:endParaRPr lang="zh-CN" alt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859" y="1682468"/>
        <a:ext cx="2163642" cy="1017447"/>
      </dsp:txXfrm>
    </dsp:sp>
    <dsp:sp modelId="{7621F1DB-2A8A-42EC-A6A5-845F7A9BADD8}">
      <dsp:nvSpPr>
        <dsp:cNvPr id="0" name=""/>
        <dsp:cNvSpPr/>
      </dsp:nvSpPr>
      <dsp:spPr>
        <a:xfrm>
          <a:off x="281205" y="2897839"/>
          <a:ext cx="2226950" cy="1080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Online monitoring and quality inspection of products in the steel industry</a:t>
          </a:r>
          <a:endParaRPr lang="zh-CN" altLang="en-US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859" y="2929493"/>
        <a:ext cx="2163642" cy="1017447"/>
      </dsp:txXfrm>
    </dsp:sp>
    <dsp:sp modelId="{F73A94EE-613E-4DA9-A12A-3E4FC02443D6}">
      <dsp:nvSpPr>
        <dsp:cNvPr id="0" name=""/>
        <dsp:cNvSpPr/>
      </dsp:nvSpPr>
      <dsp:spPr>
        <a:xfrm>
          <a:off x="281205" y="4144865"/>
          <a:ext cx="2226950" cy="1080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Dynamical diagnosis of defect evolution</a:t>
          </a:r>
          <a:endParaRPr lang="zh-CN" altLang="en-US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859" y="4176519"/>
        <a:ext cx="2163642" cy="1017447"/>
      </dsp:txXfrm>
    </dsp:sp>
    <dsp:sp modelId="{838F4E84-42C1-4C5F-B1DB-D469C29A597D}">
      <dsp:nvSpPr>
        <dsp:cNvPr id="0" name=""/>
        <dsp:cNvSpPr/>
      </dsp:nvSpPr>
      <dsp:spPr>
        <a:xfrm>
          <a:off x="2995301" y="0"/>
          <a:ext cx="2783687" cy="5501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nucleon</a:t>
          </a:r>
          <a:endParaRPr lang="zh-CN" alt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5301" y="0"/>
        <a:ext cx="2783687" cy="1650344"/>
      </dsp:txXfrm>
    </dsp:sp>
    <dsp:sp modelId="{796D9C18-1526-4EC1-B55E-D03311C8D40F}">
      <dsp:nvSpPr>
        <dsp:cNvPr id="0" name=""/>
        <dsp:cNvSpPr/>
      </dsp:nvSpPr>
      <dsp:spPr>
        <a:xfrm>
          <a:off x="3273670" y="1650814"/>
          <a:ext cx="2226950" cy="1080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en-US" altLang="zh-CN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Photon-nuclear physics science </a:t>
          </a:r>
          <a:endParaRPr lang="zh-CN" altLang="en-US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5324" y="1682468"/>
        <a:ext cx="2163642" cy="1017447"/>
      </dsp:txXfrm>
    </dsp:sp>
    <dsp:sp modelId="{E5FFD981-8C7E-463C-A5B8-0D9183954558}">
      <dsp:nvSpPr>
        <dsp:cNvPr id="0" name=""/>
        <dsp:cNvSpPr/>
      </dsp:nvSpPr>
      <dsp:spPr>
        <a:xfrm>
          <a:off x="3273670" y="2897839"/>
          <a:ext cx="2226950" cy="1080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en-US" altLang="zh-CN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Gamma assisted transmutation</a:t>
          </a:r>
          <a:endParaRPr lang="zh-CN" altLang="en-US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5324" y="2929493"/>
        <a:ext cx="2163642" cy="1017447"/>
      </dsp:txXfrm>
    </dsp:sp>
    <dsp:sp modelId="{DC7C9533-C21C-4015-A6CC-8071311E749A}">
      <dsp:nvSpPr>
        <dsp:cNvPr id="0" name=""/>
        <dsp:cNvSpPr/>
      </dsp:nvSpPr>
      <dsp:spPr>
        <a:xfrm>
          <a:off x="3273670" y="4144865"/>
          <a:ext cx="2226950" cy="1080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i="1" u="sng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pygmy dipole resonance </a:t>
          </a:r>
          <a:endParaRPr lang="zh-CN" altLang="en-US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5324" y="4176519"/>
        <a:ext cx="2163642" cy="1017447"/>
      </dsp:txXfrm>
    </dsp:sp>
    <dsp:sp modelId="{B4EB5313-FA41-4960-841B-00041DE3072B}">
      <dsp:nvSpPr>
        <dsp:cNvPr id="0" name=""/>
        <dsp:cNvSpPr/>
      </dsp:nvSpPr>
      <dsp:spPr>
        <a:xfrm>
          <a:off x="5987765" y="0"/>
          <a:ext cx="2783687" cy="5501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astrophysics</a:t>
          </a:r>
          <a:endParaRPr lang="zh-CN" alt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7765" y="0"/>
        <a:ext cx="2783687" cy="1650344"/>
      </dsp:txXfrm>
    </dsp:sp>
    <dsp:sp modelId="{51EC46A2-4633-4900-8B09-B557B9F47B27}">
      <dsp:nvSpPr>
        <dsp:cNvPr id="0" name=""/>
        <dsp:cNvSpPr/>
      </dsp:nvSpPr>
      <dsp:spPr>
        <a:xfrm>
          <a:off x="6266134" y="1650814"/>
          <a:ext cx="2226950" cy="1080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Scale the evolution time of the universe</a:t>
          </a:r>
          <a:endParaRPr lang="zh-CN" alt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7788" y="1682468"/>
        <a:ext cx="2163642" cy="1017447"/>
      </dsp:txXfrm>
    </dsp:sp>
    <dsp:sp modelId="{2025CABA-F8D6-4CAE-A082-49A8357C365F}">
      <dsp:nvSpPr>
        <dsp:cNvPr id="0" name=""/>
        <dsp:cNvSpPr/>
      </dsp:nvSpPr>
      <dsp:spPr>
        <a:xfrm>
          <a:off x="6266134" y="2897839"/>
          <a:ext cx="2226950" cy="1080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Control the sequence of nuclear combustion</a:t>
          </a:r>
          <a:endParaRPr lang="zh-CN" alt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7788" y="2929493"/>
        <a:ext cx="2163642" cy="1017447"/>
      </dsp:txXfrm>
    </dsp:sp>
    <dsp:sp modelId="{AFA37BF2-361C-46A5-8990-12525F293D33}">
      <dsp:nvSpPr>
        <dsp:cNvPr id="0" name=""/>
        <dsp:cNvSpPr/>
      </dsp:nvSpPr>
      <dsp:spPr>
        <a:xfrm>
          <a:off x="6266134" y="4144865"/>
          <a:ext cx="2226950" cy="1080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Determines the waiting point of the nuclear process</a:t>
          </a:r>
          <a:endParaRPr lang="zh-CN" alt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7788" y="4176519"/>
        <a:ext cx="2163642" cy="1017447"/>
      </dsp:txXfrm>
    </dsp:sp>
    <dsp:sp modelId="{3DAD0D53-AF16-4C44-A661-EA562545A7B1}">
      <dsp:nvSpPr>
        <dsp:cNvPr id="0" name=""/>
        <dsp:cNvSpPr/>
      </dsp:nvSpPr>
      <dsp:spPr>
        <a:xfrm>
          <a:off x="8980230" y="0"/>
          <a:ext cx="2783687" cy="5501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Medical</a:t>
          </a:r>
          <a:endParaRPr lang="zh-CN" alt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80230" y="0"/>
        <a:ext cx="2783687" cy="1650344"/>
      </dsp:txXfrm>
    </dsp:sp>
    <dsp:sp modelId="{A9C598BF-900B-4D60-831B-8333AD1E9245}">
      <dsp:nvSpPr>
        <dsp:cNvPr id="0" name=""/>
        <dsp:cNvSpPr/>
      </dsp:nvSpPr>
      <dsp:spPr>
        <a:xfrm>
          <a:off x="9258599" y="1651956"/>
          <a:ext cx="2226950" cy="1658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Radioisotope preparation</a:t>
          </a:r>
          <a:endParaRPr lang="zh-CN" alt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7180" y="1700537"/>
        <a:ext cx="2129788" cy="1561509"/>
      </dsp:txXfrm>
    </dsp:sp>
    <dsp:sp modelId="{020D1B8C-49B1-4EB7-BBEB-80A465C56114}">
      <dsp:nvSpPr>
        <dsp:cNvPr id="0" name=""/>
        <dsp:cNvSpPr/>
      </dsp:nvSpPr>
      <dsp:spPr>
        <a:xfrm>
          <a:off x="9258599" y="3565807"/>
          <a:ext cx="2226950" cy="1658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flash radiotherapy</a:t>
          </a:r>
          <a:endParaRPr lang="zh-CN" alt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7180" y="3614388"/>
        <a:ext cx="2129788" cy="1561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28581-991F-45DB-9023-6FBF314D90B5}">
      <dsp:nvSpPr>
        <dsp:cNvPr id="0" name=""/>
        <dsp:cNvSpPr/>
      </dsp:nvSpPr>
      <dsp:spPr>
        <a:xfrm rot="10800000">
          <a:off x="1187863" y="3086"/>
          <a:ext cx="3574523" cy="11500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14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/>
            <a:t>Tick the time of the evolution of the universe</a:t>
          </a:r>
          <a:endParaRPr lang="zh-CN" altLang="en-US" sz="1600" kern="1200"/>
        </a:p>
      </dsp:txBody>
      <dsp:txXfrm rot="10800000">
        <a:off x="1475377" y="3086"/>
        <a:ext cx="3287009" cy="1150056"/>
      </dsp:txXfrm>
    </dsp:sp>
    <dsp:sp modelId="{CA11BC44-4AFE-4B33-BF67-7A7D9167465C}">
      <dsp:nvSpPr>
        <dsp:cNvPr id="0" name=""/>
        <dsp:cNvSpPr/>
      </dsp:nvSpPr>
      <dsp:spPr>
        <a:xfrm>
          <a:off x="612835" y="3086"/>
          <a:ext cx="1150056" cy="115005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D97B0-B68D-43C9-99EA-A266EE947D93}">
      <dsp:nvSpPr>
        <dsp:cNvPr id="0" name=""/>
        <dsp:cNvSpPr/>
      </dsp:nvSpPr>
      <dsp:spPr>
        <a:xfrm rot="10800000">
          <a:off x="1187863" y="1496443"/>
          <a:ext cx="3574523" cy="11500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14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/>
            <a:t>Control the sequence of nuclear combustion</a:t>
          </a:r>
          <a:endParaRPr lang="zh-CN" altLang="en-US" sz="1600" kern="1200" dirty="0"/>
        </a:p>
      </dsp:txBody>
      <dsp:txXfrm rot="10800000">
        <a:off x="1475377" y="1496443"/>
        <a:ext cx="3287009" cy="1150056"/>
      </dsp:txXfrm>
    </dsp:sp>
    <dsp:sp modelId="{C83639AD-EF65-4A5A-8A7A-8795A5739404}">
      <dsp:nvSpPr>
        <dsp:cNvPr id="0" name=""/>
        <dsp:cNvSpPr/>
      </dsp:nvSpPr>
      <dsp:spPr>
        <a:xfrm>
          <a:off x="612835" y="1496443"/>
          <a:ext cx="1150056" cy="115005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A24E7-3E10-4342-99E5-C1F9CA13CE50}">
      <dsp:nvSpPr>
        <dsp:cNvPr id="0" name=""/>
        <dsp:cNvSpPr/>
      </dsp:nvSpPr>
      <dsp:spPr>
        <a:xfrm rot="10800000">
          <a:off x="1187863" y="2989800"/>
          <a:ext cx="3574523" cy="11500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14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/>
            <a:t>Determines the waiting point of the nuclear process</a:t>
          </a:r>
          <a:endParaRPr lang="zh-CN" altLang="en-US" sz="1600" kern="1200" dirty="0"/>
        </a:p>
      </dsp:txBody>
      <dsp:txXfrm rot="10800000">
        <a:off x="1475377" y="2989800"/>
        <a:ext cx="3287009" cy="1150056"/>
      </dsp:txXfrm>
    </dsp:sp>
    <dsp:sp modelId="{BAB84E09-8E84-4D42-8D6F-ABAE9AED5DE0}">
      <dsp:nvSpPr>
        <dsp:cNvPr id="0" name=""/>
        <dsp:cNvSpPr/>
      </dsp:nvSpPr>
      <dsp:spPr>
        <a:xfrm>
          <a:off x="612835" y="2989800"/>
          <a:ext cx="1150056" cy="115005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E88D2-F35B-4336-868A-6F1173EC7AF2}">
      <dsp:nvSpPr>
        <dsp:cNvPr id="0" name=""/>
        <dsp:cNvSpPr/>
      </dsp:nvSpPr>
      <dsp:spPr>
        <a:xfrm rot="10800000">
          <a:off x="1187863" y="4483156"/>
          <a:ext cx="3574523" cy="11500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14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/>
            <a:t>Participate in important nuclear processes (e-process, r-process, p-process)</a:t>
          </a:r>
          <a:endParaRPr lang="zh-CN" altLang="en-US" sz="1600" kern="1200" dirty="0"/>
        </a:p>
      </dsp:txBody>
      <dsp:txXfrm rot="10800000">
        <a:off x="1475377" y="4483156"/>
        <a:ext cx="3287009" cy="1150056"/>
      </dsp:txXfrm>
    </dsp:sp>
    <dsp:sp modelId="{51CAA9DF-94D0-403A-A732-0F87B5883CE9}">
      <dsp:nvSpPr>
        <dsp:cNvPr id="0" name=""/>
        <dsp:cNvSpPr/>
      </dsp:nvSpPr>
      <dsp:spPr>
        <a:xfrm>
          <a:off x="612835" y="4483156"/>
          <a:ext cx="1150056" cy="115005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BC6F7-2638-42F3-9B60-0CA3E881A923}">
      <dsp:nvSpPr>
        <dsp:cNvPr id="0" name=""/>
        <dsp:cNvSpPr/>
      </dsp:nvSpPr>
      <dsp:spPr>
        <a:xfrm>
          <a:off x="-5746947" y="-879808"/>
          <a:ext cx="6843385" cy="6843385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A139B-9583-406C-A55F-7F00E9ABD3C6}">
      <dsp:nvSpPr>
        <dsp:cNvPr id="0" name=""/>
        <dsp:cNvSpPr/>
      </dsp:nvSpPr>
      <dsp:spPr>
        <a:xfrm>
          <a:off x="705627" y="508376"/>
          <a:ext cx="5719294" cy="10167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4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CN" sz="1600" b="1" i="0" u="none" strike="noStrike" kern="1200" cap="none" normalizeH="0" baseline="0" dirty="0">
              <a:ln/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SPECT/CT is the first choice for early diagnosis of bone metastases from malignant tumors.</a:t>
          </a:r>
          <a:endParaRPr lang="zh-CN" altLang="en-US" sz="1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05627" y="508376"/>
        <a:ext cx="5719294" cy="1016753"/>
      </dsp:txXfrm>
    </dsp:sp>
    <dsp:sp modelId="{1D6535FD-280A-4DE0-9CD3-3B70A041C6DC}">
      <dsp:nvSpPr>
        <dsp:cNvPr id="0" name=""/>
        <dsp:cNvSpPr/>
      </dsp:nvSpPr>
      <dsp:spPr>
        <a:xfrm>
          <a:off x="70156" y="381282"/>
          <a:ext cx="1270942" cy="1270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0670C-F721-45DF-8FF3-E7F94857F682}">
      <dsp:nvSpPr>
        <dsp:cNvPr id="0" name=""/>
        <dsp:cNvSpPr/>
      </dsp:nvSpPr>
      <dsp:spPr>
        <a:xfrm>
          <a:off x="1075217" y="2033507"/>
          <a:ext cx="5349704" cy="10167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4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i="0" kern="1200" dirty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The judgment of the function of thyroid nodules and the differentiation of benign and malignant are of high diagnostic value. </a:t>
          </a:r>
          <a:endParaRPr lang="zh-CN" altLang="en-US" sz="1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75217" y="2033507"/>
        <a:ext cx="5349704" cy="1016753"/>
      </dsp:txXfrm>
    </dsp:sp>
    <dsp:sp modelId="{F233B47C-3995-4613-8E4E-EF9F4D395AF2}">
      <dsp:nvSpPr>
        <dsp:cNvPr id="0" name=""/>
        <dsp:cNvSpPr/>
      </dsp:nvSpPr>
      <dsp:spPr>
        <a:xfrm>
          <a:off x="439746" y="1906413"/>
          <a:ext cx="1270942" cy="1270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F3239-90CB-43B0-AD08-5A85419DB36D}">
      <dsp:nvSpPr>
        <dsp:cNvPr id="0" name=""/>
        <dsp:cNvSpPr/>
      </dsp:nvSpPr>
      <dsp:spPr>
        <a:xfrm>
          <a:off x="705627" y="3558638"/>
          <a:ext cx="5719294" cy="10167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4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i="0" kern="1200" dirty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Diagnosis of myocardial ischemia. 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05627" y="3558638"/>
        <a:ext cx="5719294" cy="1016753"/>
      </dsp:txXfrm>
    </dsp:sp>
    <dsp:sp modelId="{BC3219DB-CB38-49BF-BF5D-8FC7444FF95C}">
      <dsp:nvSpPr>
        <dsp:cNvPr id="0" name=""/>
        <dsp:cNvSpPr/>
      </dsp:nvSpPr>
      <dsp:spPr>
        <a:xfrm>
          <a:off x="70156" y="3431544"/>
          <a:ext cx="1270942" cy="1270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E00AE-9796-4097-B548-CC3E66F5111C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2F29D-A58F-45E9-B1D4-1C7998EE25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75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Considering</a:t>
            </a:r>
            <a:r>
              <a:rPr lang="en-US" altLang="zh-CN" baseline="0" dirty="0"/>
              <a:t> : radiation power, the baseline layout, the cost and the polarization for Z or W mode. If we add wiggler, it maybe useful for polarization, but increase the radiation power also the cost.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4418F-0BB0-4DA7-93F2-8CF87CEA90A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06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bunch number:</a:t>
            </a:r>
            <a:r>
              <a:rPr lang="en-US" altLang="zh-CN" baseline="0" dirty="0"/>
              <a:t> 0.68us the dynamic imagination, the time resolution</a:t>
            </a:r>
          </a:p>
          <a:p>
            <a:r>
              <a:rPr lang="en-US" altLang="zh-CN" baseline="0" dirty="0"/>
              <a:t>The bunch length:90ps: 2.72mm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4418F-0BB0-4DA7-93F2-8CF87CEA90A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44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these</a:t>
            </a:r>
            <a:r>
              <a:rPr lang="en-US" altLang="zh-CN" baseline="0" dirty="0"/>
              <a:t> calculations, the Increment of the radiation power is not considered. It is a big problem. Another problem: do we need </a:t>
            </a:r>
            <a:r>
              <a:rPr lang="en-US" altLang="zh-CN" baseline="0" dirty="0" err="1"/>
              <a:t>undulator</a:t>
            </a:r>
            <a:r>
              <a:rPr lang="en-US" altLang="zh-CN" baseline="0" dirty="0"/>
              <a:t> and wiggler together? Maybe, just wiggler Is Ok. The gamma energy from the wiggler can cover that from </a:t>
            </a:r>
            <a:r>
              <a:rPr lang="en-US" altLang="zh-CN" baseline="0" dirty="0" err="1"/>
              <a:t>undulator</a:t>
            </a:r>
            <a:r>
              <a:rPr lang="en-US" altLang="zh-CN" baseline="0" dirty="0"/>
              <a:t>.  Also the spectrum from </a:t>
            </a:r>
            <a:r>
              <a:rPr lang="en-US" altLang="zh-CN" baseline="0" dirty="0" err="1"/>
              <a:t>undulator</a:t>
            </a:r>
            <a:r>
              <a:rPr lang="en-US" altLang="zh-CN" baseline="0" dirty="0"/>
              <a:t> is not </a:t>
            </a:r>
            <a:r>
              <a:rPr lang="en-US" altLang="zh-CN" baseline="0" dirty="0" err="1"/>
              <a:t>monoenergetic</a:t>
            </a:r>
            <a:r>
              <a:rPr lang="en-US" altLang="zh-CN" baseline="0" dirty="0"/>
              <a:t> too. The another problem is: there are no so many users of the high energy gamma-ray.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4418F-0BB0-4DA7-93F2-8CF87CEA90A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87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When using neutron transmutation, it will react through cascade neutrons to turn the stable 133Cs into 135Cs!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2F29D-A58F-45E9-B1D4-1C7998EE257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77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6B44FC-2A4B-41F5-BA34-36DB9D701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8F288E-3585-45A2-8AAF-3F3BF460F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A7E1B7-35AC-407C-B0CB-979DCEBC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AA6F-6F1F-4A62-8009-5D5342000BD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14BF58-D816-4692-915E-28A4B07C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A5AE5B-3335-4689-94F3-D87D2A61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1A85-B42A-49A8-8540-EEA274C4A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28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788BE6-B2F9-467D-AFC7-3AF7F3BF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2906CD-0F33-43D3-979C-B10039954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FA56D1-A6C6-40FF-8E34-392CAB5A2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AA6F-6F1F-4A62-8009-5D5342000BD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74882B-58E3-47CC-BD89-ECF68C2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CE3D23-DAA4-49CB-AFA4-8217280A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1A85-B42A-49A8-8540-EEA274C4A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09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8F325E-9C46-4A46-BE8E-36DB82909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5D487B-4AF2-448E-8D34-3F86394E2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35D19E-77BB-4BF9-801B-E5816CC90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AA6F-6F1F-4A62-8009-5D5342000BD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245CA5-D074-43FC-AF08-0BC09E34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9EAB83-3E02-4082-B0F3-CC5FFD8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1A85-B42A-49A8-8540-EEA274C4A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99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A1D5B7-752E-4818-969D-B081D509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182EC5-29F5-408D-B3E1-6EA060378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ED3E4-3916-48F7-82CE-B64D006D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AA6F-6F1F-4A62-8009-5D5342000BD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24FEFE-BD22-4480-BC6A-7F2EFEFD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050DD1-2C4C-41E8-ACAF-26C41260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1A85-B42A-49A8-8540-EEA274C4A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13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BADDF-7C29-452E-AAEC-44BB8830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8CFF18-6731-482F-B3D3-EF400640D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DE047E-64ED-4B0B-9432-5C9049AB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AA6F-6F1F-4A62-8009-5D5342000BD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90651-ED67-48F3-AB50-6660DA14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E7DD4A-256A-4581-95D8-5EF8AC79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1A85-B42A-49A8-8540-EEA274C4A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45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BDCD43-3AA4-415F-AE83-659A0531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0EED41-6554-4E09-B9B9-60DC44440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947ABA-8676-4DE0-952A-E1CBBF928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CFE9AF-98E7-4DC3-B6E6-D06199D0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AA6F-6F1F-4A62-8009-5D5342000BD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6AB8F8-95C7-4A2A-84B5-A5B05BE87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9ED034-EDE4-448A-A35C-F671C8B8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1A85-B42A-49A8-8540-EEA274C4A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10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EACAD-9117-4212-BC40-941F39B23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6FA804-370E-448F-A2EF-03C729824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CC99B4-2609-4C6B-B51C-5B60BC211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D413D33-692F-4325-8941-74A404BF0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7302F7A-FEE5-4BC6-8F36-1E114853C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82400C4-7F6C-4BC8-860E-5DA8FAA2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AA6F-6F1F-4A62-8009-5D5342000BD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39F2F6-B704-4FDF-8108-D1413ABDE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7B9C9E-CCE5-4D30-A331-2B17C5BE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1A85-B42A-49A8-8540-EEA274C4A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70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760F17-F616-4BAD-B653-3655FECD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9405529-6AAE-4D6A-AD06-4DA42B37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AA6F-6F1F-4A62-8009-5D5342000BD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C22F4D-2305-4B18-B42A-4352B1134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EE0A00-4660-4407-B9BA-778D49D1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1A85-B42A-49A8-8540-EEA274C4A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27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406FF6A-B1FF-4205-8334-60F113E9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AA6F-6F1F-4A62-8009-5D5342000BD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87E239E-186A-4113-B984-1FF82889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EA3F08-D12E-4E2F-85B2-A0E1A156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1A85-B42A-49A8-8540-EEA274C4A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11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D0D4A-5025-4EA8-9900-8219B1B7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D373FA-2F87-4F51-921A-878B9B8E8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177BDE0-4AE1-401B-BA6E-FE5415CC5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46A363-9904-4EDD-9F42-145ADBFE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AA6F-6F1F-4A62-8009-5D5342000BD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B0E36E-CA2C-431D-89A6-DE04AAB3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B25F33-B68F-4D1E-BFF8-15E28448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1A85-B42A-49A8-8540-EEA274C4A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13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005B12-9AF8-4E63-AD8B-E5B4BFD9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FB4E3B-2CAD-493F-9425-2A2649342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8C516E-73FB-4C84-8CE0-0FA781FA2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4F7792-A761-4DDF-8AC3-B5B24900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AA6F-6F1F-4A62-8009-5D5342000BD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D18B6A-B2B8-4CAE-AAAA-854169E0B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530D02-40F0-4462-BF90-88809D77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A1A85-B42A-49A8-8540-EEA274C4A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08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BE55630-7263-45FF-ADDF-69B98AAF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08F5CB-283A-4659-AA90-7ACFE1275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B74C7E-8F67-42AA-9050-1FE5DE71E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AAA6F-6F1F-4A62-8009-5D5342000BDD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8544B8-C9CA-49C0-9E45-C53892FEB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7D5974-CCF7-48C6-954B-6B6A71EBE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1A85-B42A-49A8-8540-EEA274C4A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6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hep.ac.cn/event/19316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CB972-0581-4F16-B457-6DA1ACC3F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068" y="1133694"/>
            <a:ext cx="10130853" cy="23876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high-energy and high-brightness γ Synchrotron Radiation (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γSR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applications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E7D512-E185-4D64-B269-A510132F5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6486" y="4530506"/>
            <a:ext cx="9144000" cy="1655762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err="1">
                <a:latin typeface="微软雅黑" pitchFamily="34" charset="-122"/>
                <a:ea typeface="微软雅黑" pitchFamily="34" charset="-122"/>
              </a:rPr>
              <a:t>γSR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working group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9012" y="51858"/>
            <a:ext cx="111520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latin typeface="Roboto"/>
                <a:hlinkClick r:id="rId2"/>
              </a:rPr>
              <a:t>The 2023 International Workshop on the High Energy Circular Electron Positron Collider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15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1CAE6A-98A1-4F56-BE6C-A4BB9292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25" y="92280"/>
            <a:ext cx="11926529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The applications on nucleon:</a:t>
            </a:r>
            <a:br>
              <a:rPr lang="en-US" altLang="zh-CN" b="1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3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γ assistant transmutation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593F93-D086-4571-9913-DB0D0049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65" y="1777673"/>
            <a:ext cx="11835921" cy="4351338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shortage of ADS idea is the transmutation by using neutrons in the sub-critical system, but meanwhile it produces actinides and long- lived fission products ( LLFPs ).</a:t>
            </a:r>
          </a:p>
          <a:p>
            <a:endParaRPr lang="en-US" altLang="zh-C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γ assistant transmutation is quite-valuable, and is an important supplement to neutron transmutation.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(</a:t>
            </a:r>
            <a:r>
              <a:rPr lang="en-US" altLang="zh-CN" b="1" dirty="0" err="1">
                <a:solidFill>
                  <a:srgbClr val="FF0000"/>
                </a:solidFill>
              </a:rPr>
              <a:t>γ,n</a:t>
            </a:r>
            <a:r>
              <a:rPr lang="en-US" altLang="zh-CN" b="1" dirty="0">
                <a:solidFill>
                  <a:srgbClr val="FF0000"/>
                </a:solidFill>
              </a:rPr>
              <a:t>), (γ,2n), Can increase the average number of fission neutrons!</a:t>
            </a:r>
            <a:endParaRPr lang="en-US" altLang="zh-CN" dirty="0"/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γ+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135Cs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→ 134Cs、 133Cs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;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γ+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133Cs → 132Cs、131Cs</a:t>
            </a:r>
          </a:p>
          <a:p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EF1F587-07FB-40BF-BA9B-6B76F764A0B6}"/>
              </a:ext>
            </a:extLst>
          </p:cNvPr>
          <p:cNvGrpSpPr/>
          <p:nvPr/>
        </p:nvGrpSpPr>
        <p:grpSpPr>
          <a:xfrm>
            <a:off x="3633475" y="2626216"/>
            <a:ext cx="7153275" cy="802784"/>
            <a:chOff x="1031875" y="911225"/>
            <a:chExt cx="7153275" cy="802784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5FCB718F-DA8B-41AC-864C-27B475B31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875" y="912813"/>
              <a:ext cx="1525588" cy="46423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 algn="ctr"/>
              <a:r>
                <a:rPr lang="en-US" altLang="zh-CN" sz="2400" dirty="0"/>
                <a:t>n+</a:t>
              </a:r>
              <a:r>
                <a:rPr lang="zh-CN" altLang="en-US" sz="2400" dirty="0"/>
                <a:t>133Cs</a:t>
              </a:r>
            </a:p>
          </p:txBody>
        </p:sp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8EA103FA-E172-411B-914A-5A61FD921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4800" y="911225"/>
              <a:ext cx="1524000" cy="46423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 algn="ctr"/>
              <a:r>
                <a:rPr lang="zh-CN" altLang="en-US" sz="2400" dirty="0"/>
                <a:t>134Cs</a:t>
              </a:r>
            </a:p>
          </p:txBody>
        </p:sp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E1AF072A-6452-4D4D-8642-41D15CCFF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8050" y="911225"/>
              <a:ext cx="1524000" cy="46423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 algn="ctr"/>
              <a:r>
                <a:rPr lang="zh-CN" altLang="en-US" sz="2400"/>
                <a:t>135Cs</a:t>
              </a:r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EA0D1F67-4144-48DD-B7F8-CDA9D37BA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1150" y="911225"/>
              <a:ext cx="1524000" cy="46423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 algn="ctr"/>
              <a:r>
                <a:rPr lang="zh-CN" altLang="en-US" sz="2400" dirty="0"/>
                <a:t>136Cs</a:t>
              </a: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89841AA8-246E-4D95-A4AB-9FB967CA1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5707" y="1361181"/>
              <a:ext cx="11255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200" dirty="0"/>
                <a:t>stable</a:t>
              </a: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70BF6C3A-E957-4855-93CB-63843C236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274" y="1390281"/>
              <a:ext cx="112712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200"/>
                <a:t>2.06 y</a:t>
              </a: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035CC888-4B76-4BE9-96AC-44C06C7D7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5289" y="1391821"/>
              <a:ext cx="112553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200"/>
                <a:t>2.3 My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47FDE249-3560-4382-99CD-D315FF538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2208" y="1437010"/>
              <a:ext cx="112712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200" dirty="0"/>
                <a:t>13.16 d</a:t>
              </a:r>
            </a:p>
          </p:txBody>
        </p:sp>
        <p:sp>
          <p:nvSpPr>
            <p:cNvPr id="13" name="圆角箭头1 101">
              <a:extLst>
                <a:ext uri="{FF2B5EF4-FFF2-40B4-BE49-F238E27FC236}">
                  <a16:creationId xmlns:a16="http://schemas.microsoft.com/office/drawing/2014/main" id="{6A85B54C-EDF7-438E-A11D-2024DA016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913" y="1035844"/>
              <a:ext cx="431800" cy="360362"/>
            </a:xfrm>
            <a:custGeom>
              <a:avLst/>
              <a:gdLst>
                <a:gd name="T0" fmla="*/ 4710315 w 7544313"/>
                <a:gd name="T1" fmla="*/ 0 h 5784389"/>
                <a:gd name="T2" fmla="*/ 5164538 w 7544313"/>
                <a:gd name="T3" fmla="*/ 188144 h 5784389"/>
                <a:gd name="T4" fmla="*/ 7343753 w 7544313"/>
                <a:gd name="T5" fmla="*/ 2367358 h 5784389"/>
                <a:gd name="T6" fmla="*/ 7428050 w 7544313"/>
                <a:gd name="T7" fmla="*/ 2469120 h 5784389"/>
                <a:gd name="T8" fmla="*/ 7438311 w 7544313"/>
                <a:gd name="T9" fmla="*/ 2487626 h 5784389"/>
                <a:gd name="T10" fmla="*/ 7479289 w 7544313"/>
                <a:gd name="T11" fmla="*/ 2563973 h 5784389"/>
                <a:gd name="T12" fmla="*/ 7544313 w 7544313"/>
                <a:gd name="T13" fmla="*/ 2891210 h 5784389"/>
                <a:gd name="T14" fmla="*/ 7479289 w 7544313"/>
                <a:gd name="T15" fmla="*/ 3218447 h 5784389"/>
                <a:gd name="T16" fmla="*/ 7454433 w 7544313"/>
                <a:gd name="T17" fmla="*/ 3276193 h 5784389"/>
                <a:gd name="T18" fmla="*/ 7421357 w 7544313"/>
                <a:gd name="T19" fmla="*/ 3318247 h 5784389"/>
                <a:gd name="T20" fmla="*/ 7325947 w 7544313"/>
                <a:gd name="T21" fmla="*/ 3417030 h 5784389"/>
                <a:gd name="T22" fmla="*/ 5146732 w 7544313"/>
                <a:gd name="T23" fmla="*/ 5596244 h 5784389"/>
                <a:gd name="T24" fmla="*/ 4238287 w 7544313"/>
                <a:gd name="T25" fmla="*/ 5596244 h 5784389"/>
                <a:gd name="T26" fmla="*/ 4238287 w 7544313"/>
                <a:gd name="T27" fmla="*/ 4687801 h 5784389"/>
                <a:gd name="T28" fmla="*/ 5378425 w 7544313"/>
                <a:gd name="T29" fmla="*/ 3547663 h 5784389"/>
                <a:gd name="T30" fmla="*/ 642367 w 7544313"/>
                <a:gd name="T31" fmla="*/ 3547663 h 5784389"/>
                <a:gd name="T32" fmla="*/ 0 w 7544313"/>
                <a:gd name="T33" fmla="*/ 2905296 h 5784389"/>
                <a:gd name="T34" fmla="*/ 642367 w 7544313"/>
                <a:gd name="T35" fmla="*/ 2262930 h 5784389"/>
                <a:gd name="T36" fmla="*/ 5422435 w 7544313"/>
                <a:gd name="T37" fmla="*/ 2262930 h 5784389"/>
                <a:gd name="T38" fmla="*/ 4256093 w 7544313"/>
                <a:gd name="T39" fmla="*/ 1096587 h 5784389"/>
                <a:gd name="T40" fmla="*/ 4256093 w 7544313"/>
                <a:gd name="T41" fmla="*/ 188144 h 5784389"/>
                <a:gd name="T42" fmla="*/ 4710315 w 7544313"/>
                <a:gd name="T43" fmla="*/ 0 h 5784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44313" h="5784389">
                  <a:moveTo>
                    <a:pt x="4710315" y="0"/>
                  </a:moveTo>
                  <a:cubicBezTo>
                    <a:pt x="4874713" y="0"/>
                    <a:pt x="5039107" y="62713"/>
                    <a:pt x="5164538" y="188144"/>
                  </a:cubicBezTo>
                  <a:lnTo>
                    <a:pt x="7343753" y="2367358"/>
                  </a:lnTo>
                  <a:cubicBezTo>
                    <a:pt x="7375110" y="2398716"/>
                    <a:pt x="7403341" y="2432905"/>
                    <a:pt x="7428050" y="2469120"/>
                  </a:cubicBezTo>
                  <a:lnTo>
                    <a:pt x="7438311" y="2487626"/>
                  </a:lnTo>
                  <a:lnTo>
                    <a:pt x="7479289" y="2563973"/>
                  </a:lnTo>
                  <a:cubicBezTo>
                    <a:pt x="7520342" y="2657385"/>
                    <a:pt x="7544313" y="2769994"/>
                    <a:pt x="7544313" y="2891210"/>
                  </a:cubicBezTo>
                  <a:cubicBezTo>
                    <a:pt x="7544313" y="3012426"/>
                    <a:pt x="7520342" y="3125035"/>
                    <a:pt x="7479289" y="3218447"/>
                  </a:cubicBezTo>
                  <a:lnTo>
                    <a:pt x="7454433" y="3276193"/>
                  </a:lnTo>
                  <a:lnTo>
                    <a:pt x="7421357" y="3318247"/>
                  </a:lnTo>
                  <a:cubicBezTo>
                    <a:pt x="7391886" y="3351882"/>
                    <a:pt x="7357304" y="3385674"/>
                    <a:pt x="7325947" y="3417030"/>
                  </a:cubicBezTo>
                  <a:lnTo>
                    <a:pt x="5146732" y="5596244"/>
                  </a:lnTo>
                  <a:cubicBezTo>
                    <a:pt x="4895873" y="5847104"/>
                    <a:pt x="4489147" y="5847104"/>
                    <a:pt x="4238287" y="5596244"/>
                  </a:cubicBezTo>
                  <a:cubicBezTo>
                    <a:pt x="3987430" y="5345384"/>
                    <a:pt x="3987430" y="4938661"/>
                    <a:pt x="4238287" y="4687801"/>
                  </a:cubicBezTo>
                  <a:lnTo>
                    <a:pt x="5378425" y="3547663"/>
                  </a:lnTo>
                  <a:lnTo>
                    <a:pt x="642367" y="3547663"/>
                  </a:lnTo>
                  <a:cubicBezTo>
                    <a:pt x="287598" y="3547663"/>
                    <a:pt x="0" y="3260065"/>
                    <a:pt x="0" y="2905296"/>
                  </a:cubicBezTo>
                  <a:cubicBezTo>
                    <a:pt x="0" y="2550527"/>
                    <a:pt x="287598" y="2262930"/>
                    <a:pt x="642367" y="2262930"/>
                  </a:cubicBezTo>
                  <a:lnTo>
                    <a:pt x="5422435" y="2262930"/>
                  </a:lnTo>
                  <a:lnTo>
                    <a:pt x="4256093" y="1096587"/>
                  </a:lnTo>
                  <a:cubicBezTo>
                    <a:pt x="4005235" y="845727"/>
                    <a:pt x="4005235" y="439004"/>
                    <a:pt x="4256093" y="188144"/>
                  </a:cubicBezTo>
                  <a:cubicBezTo>
                    <a:pt x="4381524" y="62713"/>
                    <a:pt x="4545918" y="0"/>
                    <a:pt x="4710315" y="0"/>
                  </a:cubicBezTo>
                  <a:close/>
                </a:path>
              </a:pathLst>
            </a:custGeom>
            <a:solidFill>
              <a:schemeClr val="accent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  <p:sp>
          <p:nvSpPr>
            <p:cNvPr id="14" name="圆角箭头1 101">
              <a:extLst>
                <a:ext uri="{FF2B5EF4-FFF2-40B4-BE49-F238E27FC236}">
                  <a16:creationId xmlns:a16="http://schemas.microsoft.com/office/drawing/2014/main" id="{3163B908-498A-4D4A-85C0-4665928F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1054100"/>
              <a:ext cx="431800" cy="360363"/>
            </a:xfrm>
            <a:custGeom>
              <a:avLst/>
              <a:gdLst>
                <a:gd name="T0" fmla="*/ 4710315 w 7544313"/>
                <a:gd name="T1" fmla="*/ 0 h 5784389"/>
                <a:gd name="T2" fmla="*/ 5164538 w 7544313"/>
                <a:gd name="T3" fmla="*/ 188144 h 5784389"/>
                <a:gd name="T4" fmla="*/ 7343753 w 7544313"/>
                <a:gd name="T5" fmla="*/ 2367358 h 5784389"/>
                <a:gd name="T6" fmla="*/ 7428050 w 7544313"/>
                <a:gd name="T7" fmla="*/ 2469120 h 5784389"/>
                <a:gd name="T8" fmla="*/ 7438311 w 7544313"/>
                <a:gd name="T9" fmla="*/ 2487626 h 5784389"/>
                <a:gd name="T10" fmla="*/ 7479289 w 7544313"/>
                <a:gd name="T11" fmla="*/ 2563973 h 5784389"/>
                <a:gd name="T12" fmla="*/ 7544313 w 7544313"/>
                <a:gd name="T13" fmla="*/ 2891210 h 5784389"/>
                <a:gd name="T14" fmla="*/ 7479289 w 7544313"/>
                <a:gd name="T15" fmla="*/ 3218447 h 5784389"/>
                <a:gd name="T16" fmla="*/ 7454433 w 7544313"/>
                <a:gd name="T17" fmla="*/ 3276193 h 5784389"/>
                <a:gd name="T18" fmla="*/ 7421357 w 7544313"/>
                <a:gd name="T19" fmla="*/ 3318247 h 5784389"/>
                <a:gd name="T20" fmla="*/ 7325947 w 7544313"/>
                <a:gd name="T21" fmla="*/ 3417030 h 5784389"/>
                <a:gd name="T22" fmla="*/ 5146732 w 7544313"/>
                <a:gd name="T23" fmla="*/ 5596244 h 5784389"/>
                <a:gd name="T24" fmla="*/ 4238287 w 7544313"/>
                <a:gd name="T25" fmla="*/ 5596244 h 5784389"/>
                <a:gd name="T26" fmla="*/ 4238287 w 7544313"/>
                <a:gd name="T27" fmla="*/ 4687801 h 5784389"/>
                <a:gd name="T28" fmla="*/ 5378425 w 7544313"/>
                <a:gd name="T29" fmla="*/ 3547663 h 5784389"/>
                <a:gd name="T30" fmla="*/ 642367 w 7544313"/>
                <a:gd name="T31" fmla="*/ 3547663 h 5784389"/>
                <a:gd name="T32" fmla="*/ 0 w 7544313"/>
                <a:gd name="T33" fmla="*/ 2905296 h 5784389"/>
                <a:gd name="T34" fmla="*/ 642367 w 7544313"/>
                <a:gd name="T35" fmla="*/ 2262930 h 5784389"/>
                <a:gd name="T36" fmla="*/ 5422435 w 7544313"/>
                <a:gd name="T37" fmla="*/ 2262930 h 5784389"/>
                <a:gd name="T38" fmla="*/ 4256093 w 7544313"/>
                <a:gd name="T39" fmla="*/ 1096587 h 5784389"/>
                <a:gd name="T40" fmla="*/ 4256093 w 7544313"/>
                <a:gd name="T41" fmla="*/ 188144 h 5784389"/>
                <a:gd name="T42" fmla="*/ 4710315 w 7544313"/>
                <a:gd name="T43" fmla="*/ 0 h 5784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44313" h="5784389">
                  <a:moveTo>
                    <a:pt x="4710315" y="0"/>
                  </a:moveTo>
                  <a:cubicBezTo>
                    <a:pt x="4874713" y="0"/>
                    <a:pt x="5039107" y="62713"/>
                    <a:pt x="5164538" y="188144"/>
                  </a:cubicBezTo>
                  <a:lnTo>
                    <a:pt x="7343753" y="2367358"/>
                  </a:lnTo>
                  <a:cubicBezTo>
                    <a:pt x="7375110" y="2398716"/>
                    <a:pt x="7403341" y="2432905"/>
                    <a:pt x="7428050" y="2469120"/>
                  </a:cubicBezTo>
                  <a:lnTo>
                    <a:pt x="7438311" y="2487626"/>
                  </a:lnTo>
                  <a:lnTo>
                    <a:pt x="7479289" y="2563973"/>
                  </a:lnTo>
                  <a:cubicBezTo>
                    <a:pt x="7520342" y="2657385"/>
                    <a:pt x="7544313" y="2769994"/>
                    <a:pt x="7544313" y="2891210"/>
                  </a:cubicBezTo>
                  <a:cubicBezTo>
                    <a:pt x="7544313" y="3012426"/>
                    <a:pt x="7520342" y="3125035"/>
                    <a:pt x="7479289" y="3218447"/>
                  </a:cubicBezTo>
                  <a:lnTo>
                    <a:pt x="7454433" y="3276193"/>
                  </a:lnTo>
                  <a:lnTo>
                    <a:pt x="7421357" y="3318247"/>
                  </a:lnTo>
                  <a:cubicBezTo>
                    <a:pt x="7391886" y="3351882"/>
                    <a:pt x="7357304" y="3385674"/>
                    <a:pt x="7325947" y="3417030"/>
                  </a:cubicBezTo>
                  <a:lnTo>
                    <a:pt x="5146732" y="5596244"/>
                  </a:lnTo>
                  <a:cubicBezTo>
                    <a:pt x="4895873" y="5847104"/>
                    <a:pt x="4489147" y="5847104"/>
                    <a:pt x="4238287" y="5596244"/>
                  </a:cubicBezTo>
                  <a:cubicBezTo>
                    <a:pt x="3987430" y="5345384"/>
                    <a:pt x="3987430" y="4938661"/>
                    <a:pt x="4238287" y="4687801"/>
                  </a:cubicBezTo>
                  <a:lnTo>
                    <a:pt x="5378425" y="3547663"/>
                  </a:lnTo>
                  <a:lnTo>
                    <a:pt x="642367" y="3547663"/>
                  </a:lnTo>
                  <a:cubicBezTo>
                    <a:pt x="287598" y="3547663"/>
                    <a:pt x="0" y="3260065"/>
                    <a:pt x="0" y="2905296"/>
                  </a:cubicBezTo>
                  <a:cubicBezTo>
                    <a:pt x="0" y="2550527"/>
                    <a:pt x="287598" y="2262930"/>
                    <a:pt x="642367" y="2262930"/>
                  </a:cubicBezTo>
                  <a:lnTo>
                    <a:pt x="5422435" y="2262930"/>
                  </a:lnTo>
                  <a:lnTo>
                    <a:pt x="4256093" y="1096587"/>
                  </a:lnTo>
                  <a:cubicBezTo>
                    <a:pt x="4005235" y="845727"/>
                    <a:pt x="4005235" y="439004"/>
                    <a:pt x="4256093" y="188144"/>
                  </a:cubicBezTo>
                  <a:cubicBezTo>
                    <a:pt x="4381524" y="62713"/>
                    <a:pt x="4545918" y="0"/>
                    <a:pt x="471031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  <p:sp>
          <p:nvSpPr>
            <p:cNvPr id="15" name="圆角箭头1 101">
              <a:extLst>
                <a:ext uri="{FF2B5EF4-FFF2-40B4-BE49-F238E27FC236}">
                  <a16:creationId xmlns:a16="http://schemas.microsoft.com/office/drawing/2014/main" id="{4AC57357-9698-46D6-BB31-B74CE0490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0" y="1054100"/>
              <a:ext cx="431800" cy="360363"/>
            </a:xfrm>
            <a:custGeom>
              <a:avLst/>
              <a:gdLst>
                <a:gd name="T0" fmla="*/ 4710315 w 7544313"/>
                <a:gd name="T1" fmla="*/ 0 h 5784389"/>
                <a:gd name="T2" fmla="*/ 5164538 w 7544313"/>
                <a:gd name="T3" fmla="*/ 188144 h 5784389"/>
                <a:gd name="T4" fmla="*/ 7343753 w 7544313"/>
                <a:gd name="T5" fmla="*/ 2367358 h 5784389"/>
                <a:gd name="T6" fmla="*/ 7428050 w 7544313"/>
                <a:gd name="T7" fmla="*/ 2469120 h 5784389"/>
                <a:gd name="T8" fmla="*/ 7438311 w 7544313"/>
                <a:gd name="T9" fmla="*/ 2487626 h 5784389"/>
                <a:gd name="T10" fmla="*/ 7479289 w 7544313"/>
                <a:gd name="T11" fmla="*/ 2563973 h 5784389"/>
                <a:gd name="T12" fmla="*/ 7544313 w 7544313"/>
                <a:gd name="T13" fmla="*/ 2891210 h 5784389"/>
                <a:gd name="T14" fmla="*/ 7479289 w 7544313"/>
                <a:gd name="T15" fmla="*/ 3218447 h 5784389"/>
                <a:gd name="T16" fmla="*/ 7454433 w 7544313"/>
                <a:gd name="T17" fmla="*/ 3276193 h 5784389"/>
                <a:gd name="T18" fmla="*/ 7421357 w 7544313"/>
                <a:gd name="T19" fmla="*/ 3318247 h 5784389"/>
                <a:gd name="T20" fmla="*/ 7325947 w 7544313"/>
                <a:gd name="T21" fmla="*/ 3417030 h 5784389"/>
                <a:gd name="T22" fmla="*/ 5146732 w 7544313"/>
                <a:gd name="T23" fmla="*/ 5596244 h 5784389"/>
                <a:gd name="T24" fmla="*/ 4238287 w 7544313"/>
                <a:gd name="T25" fmla="*/ 5596244 h 5784389"/>
                <a:gd name="T26" fmla="*/ 4238287 w 7544313"/>
                <a:gd name="T27" fmla="*/ 4687801 h 5784389"/>
                <a:gd name="T28" fmla="*/ 5378425 w 7544313"/>
                <a:gd name="T29" fmla="*/ 3547663 h 5784389"/>
                <a:gd name="T30" fmla="*/ 642367 w 7544313"/>
                <a:gd name="T31" fmla="*/ 3547663 h 5784389"/>
                <a:gd name="T32" fmla="*/ 0 w 7544313"/>
                <a:gd name="T33" fmla="*/ 2905296 h 5784389"/>
                <a:gd name="T34" fmla="*/ 642367 w 7544313"/>
                <a:gd name="T35" fmla="*/ 2262930 h 5784389"/>
                <a:gd name="T36" fmla="*/ 5422435 w 7544313"/>
                <a:gd name="T37" fmla="*/ 2262930 h 5784389"/>
                <a:gd name="T38" fmla="*/ 4256093 w 7544313"/>
                <a:gd name="T39" fmla="*/ 1096587 h 5784389"/>
                <a:gd name="T40" fmla="*/ 4256093 w 7544313"/>
                <a:gd name="T41" fmla="*/ 188144 h 5784389"/>
                <a:gd name="T42" fmla="*/ 4710315 w 7544313"/>
                <a:gd name="T43" fmla="*/ 0 h 5784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44313" h="5784389">
                  <a:moveTo>
                    <a:pt x="4710315" y="0"/>
                  </a:moveTo>
                  <a:cubicBezTo>
                    <a:pt x="4874713" y="0"/>
                    <a:pt x="5039107" y="62713"/>
                    <a:pt x="5164538" y="188144"/>
                  </a:cubicBezTo>
                  <a:lnTo>
                    <a:pt x="7343753" y="2367358"/>
                  </a:lnTo>
                  <a:cubicBezTo>
                    <a:pt x="7375110" y="2398716"/>
                    <a:pt x="7403341" y="2432905"/>
                    <a:pt x="7428050" y="2469120"/>
                  </a:cubicBezTo>
                  <a:lnTo>
                    <a:pt x="7438311" y="2487626"/>
                  </a:lnTo>
                  <a:lnTo>
                    <a:pt x="7479289" y="2563973"/>
                  </a:lnTo>
                  <a:cubicBezTo>
                    <a:pt x="7520342" y="2657385"/>
                    <a:pt x="7544313" y="2769994"/>
                    <a:pt x="7544313" y="2891210"/>
                  </a:cubicBezTo>
                  <a:cubicBezTo>
                    <a:pt x="7544313" y="3012426"/>
                    <a:pt x="7520342" y="3125035"/>
                    <a:pt x="7479289" y="3218447"/>
                  </a:cubicBezTo>
                  <a:lnTo>
                    <a:pt x="7454433" y="3276193"/>
                  </a:lnTo>
                  <a:lnTo>
                    <a:pt x="7421357" y="3318247"/>
                  </a:lnTo>
                  <a:cubicBezTo>
                    <a:pt x="7391886" y="3351882"/>
                    <a:pt x="7357304" y="3385674"/>
                    <a:pt x="7325947" y="3417030"/>
                  </a:cubicBezTo>
                  <a:lnTo>
                    <a:pt x="5146732" y="5596244"/>
                  </a:lnTo>
                  <a:cubicBezTo>
                    <a:pt x="4895873" y="5847104"/>
                    <a:pt x="4489147" y="5847104"/>
                    <a:pt x="4238287" y="5596244"/>
                  </a:cubicBezTo>
                  <a:cubicBezTo>
                    <a:pt x="3987430" y="5345384"/>
                    <a:pt x="3987430" y="4938661"/>
                    <a:pt x="4238287" y="4687801"/>
                  </a:cubicBezTo>
                  <a:lnTo>
                    <a:pt x="5378425" y="3547663"/>
                  </a:lnTo>
                  <a:lnTo>
                    <a:pt x="642367" y="3547663"/>
                  </a:lnTo>
                  <a:cubicBezTo>
                    <a:pt x="287598" y="3547663"/>
                    <a:pt x="0" y="3260065"/>
                    <a:pt x="0" y="2905296"/>
                  </a:cubicBezTo>
                  <a:cubicBezTo>
                    <a:pt x="0" y="2550527"/>
                    <a:pt x="287598" y="2262930"/>
                    <a:pt x="642367" y="2262930"/>
                  </a:cubicBezTo>
                  <a:lnTo>
                    <a:pt x="5422435" y="2262930"/>
                  </a:lnTo>
                  <a:lnTo>
                    <a:pt x="4256093" y="1096587"/>
                  </a:lnTo>
                  <a:cubicBezTo>
                    <a:pt x="4005235" y="845727"/>
                    <a:pt x="4005235" y="439004"/>
                    <a:pt x="4256093" y="188144"/>
                  </a:cubicBezTo>
                  <a:cubicBezTo>
                    <a:pt x="4381524" y="62713"/>
                    <a:pt x="4545918" y="0"/>
                    <a:pt x="471031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5785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3BF7AF-4FEB-4E95-9AA5-EF3A6C19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0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The applications on nucleon: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700" b="1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photon-nuclear reactions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56CDFB-279E-4B63-94BE-510FCA1B6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92" y="2836248"/>
            <a:ext cx="7768490" cy="4021752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B9BF59-47AF-4FD1-A6FD-4DD47C33F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92" y="1325563"/>
            <a:ext cx="8496265" cy="4351338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(γ, n), (γ, p), (γ, α) are the main photonuclear reaction exit channels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dependence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3F82DF-9C55-4A0D-AFF3-CBB9BE78C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532" y="951108"/>
            <a:ext cx="3901511" cy="26010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89CCD34-AAA7-49ED-B420-8BD8A5888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462" y="3651271"/>
            <a:ext cx="3700072" cy="320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6C5325-8BBE-4E79-9990-4CE9F8B89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72" y="1325563"/>
            <a:ext cx="10515600" cy="4351338"/>
          </a:xfrm>
        </p:spPr>
        <p:txBody>
          <a:bodyPr/>
          <a:lstStyle/>
          <a:p>
            <a:r>
              <a:rPr lang="en-US" altLang="zh-CN" dirty="0"/>
              <a:t>The interesting energy range of 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photon-nuclear reactions:</a:t>
            </a:r>
            <a:endParaRPr lang="en-US" altLang="zh-CN" dirty="0"/>
          </a:p>
          <a:p>
            <a:r>
              <a:rPr lang="en-US" altLang="zh-CN" dirty="0"/>
              <a:t>Gamow peak, Gamow window:</a:t>
            </a:r>
          </a:p>
          <a:p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99FAB272-6E78-459C-BFC4-650085D8BAC0}"/>
              </a:ext>
            </a:extLst>
          </p:cNvPr>
          <p:cNvSpPr txBox="1">
            <a:spLocks/>
          </p:cNvSpPr>
          <p:nvPr/>
        </p:nvSpPr>
        <p:spPr>
          <a:xfrm>
            <a:off x="-187376" y="0"/>
            <a:ext cx="12379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The applications on nucleon and astrophysics: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700" b="1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photon-nuclear reactions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BC741F2-3D1D-48DA-9428-FA81F8BA6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05" y="2400300"/>
            <a:ext cx="5022954" cy="35191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DB1C50B-D81A-49AE-9C1C-DB166666C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97" y="5999719"/>
            <a:ext cx="2492351" cy="7737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D3B12EB-E9B8-49BA-B8DA-E2BE36553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672" y="1919449"/>
            <a:ext cx="1704975" cy="3143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D0937D3-2CD6-425E-8418-FB418EE6A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826" y="2439452"/>
            <a:ext cx="6387896" cy="321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6B199A5A-BDBE-4275-9658-35D1F99AF6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134852"/>
              </p:ext>
            </p:extLst>
          </p:nvPr>
        </p:nvGraphicFramePr>
        <p:xfrm>
          <a:off x="-1627682" y="1221700"/>
          <a:ext cx="5375223" cy="563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标题 1">
            <a:extLst>
              <a:ext uri="{FF2B5EF4-FFF2-40B4-BE49-F238E27FC236}">
                <a16:creationId xmlns:a16="http://schemas.microsoft.com/office/drawing/2014/main" id="{D97D38E5-4E11-489D-A80C-7FFB1A6524A8}"/>
              </a:ext>
            </a:extLst>
          </p:cNvPr>
          <p:cNvSpPr txBox="1">
            <a:spLocks/>
          </p:cNvSpPr>
          <p:nvPr/>
        </p:nvSpPr>
        <p:spPr>
          <a:xfrm>
            <a:off x="373504" y="0"/>
            <a:ext cx="112063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The applications on nucleon and astrophysics:</a:t>
            </a:r>
            <a:r>
              <a:rPr lang="en-US" altLang="zh-CN" sz="6000" b="1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6000" b="1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3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photon-nuclear reactions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DBE1E9-3896-4A10-AFD3-BA16FA875AEC}"/>
              </a:ext>
            </a:extLst>
          </p:cNvPr>
          <p:cNvSpPr/>
          <p:nvPr/>
        </p:nvSpPr>
        <p:spPr>
          <a:xfrm>
            <a:off x="3359034" y="1156082"/>
            <a:ext cx="5301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2H(γ,n)1H determines the time window of the big bang nucleosynthesis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B2EB995-7FE4-44C3-B698-602E0FB94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8765" y="856677"/>
            <a:ext cx="2542486" cy="27986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EC1217B-A064-419E-80DE-C6B798762E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2101" y="1950052"/>
            <a:ext cx="3214162" cy="19376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E81673-5A25-482E-BD92-F74A9F067F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3206" y="2002090"/>
            <a:ext cx="1425201" cy="19376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7344FE5-148B-46D7-B4DD-826A81632D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2571" y="3682695"/>
            <a:ext cx="2542486" cy="18848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7BD221-0F19-4668-A56D-A6F9338A06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0727" y="4866454"/>
            <a:ext cx="4226783" cy="199154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F4BA8E5-73FD-4F98-B488-E63915BED66C}"/>
              </a:ext>
            </a:extLst>
          </p:cNvPr>
          <p:cNvSpPr/>
          <p:nvPr/>
        </p:nvSpPr>
        <p:spPr>
          <a:xfrm>
            <a:off x="3340727" y="40398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A nuclei, magic number nuclei, and short half-life nuclei are candidate waiting point nuclei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AAAC779-E6B6-439E-AD78-B9DA4366DE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7469" y="5423069"/>
            <a:ext cx="2679960" cy="14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DC74C4-6636-4D06-9079-33DF641C1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3525" cy="4351338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γ,n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)p reactions related to the Big Bang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CD2344D0-F255-4D52-9D72-B141ADB0DB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The applications on nucleon and astrophysics: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700" b="1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photon-nuclear reactions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719134-307E-40DC-BECC-FAF49E7AF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8" y="2973436"/>
            <a:ext cx="6514459" cy="34993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792119-19E4-46F8-B13A-2F3C4B783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937" y="3552769"/>
            <a:ext cx="4404469" cy="30549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BB3C8F-CA41-4FCF-A49E-03B1DBDB3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753" y="1124912"/>
            <a:ext cx="4686171" cy="330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688729C-3413-4E5E-BBCB-1163F1716E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3506" y="1337378"/>
                <a:ext cx="11573656" cy="4351338"/>
              </a:xfrm>
            </p:spPr>
            <p:txBody>
              <a:bodyPr/>
              <a:lstStyle/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sup>
                    </m:sSup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 flux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can produce: 10000Ci/y Mo99 </a:t>
                </a:r>
                <a:r>
                  <a:rPr lang="en-US" altLang="zh-CN" sz="1600" b="1" dirty="0">
                    <a:solidFill>
                      <a:srgbClr val="777777"/>
                    </a:solidFill>
                    <a:latin typeface="Roboto"/>
                  </a:rPr>
                  <a:t>compared with a </a:t>
                </a:r>
                <a:r>
                  <a:rPr lang="en-US" altLang="zh-CN" sz="1600" b="1" dirty="0" err="1">
                    <a:solidFill>
                      <a:srgbClr val="777777"/>
                    </a:solidFill>
                    <a:latin typeface="Roboto"/>
                  </a:rPr>
                  <a:t>linac</a:t>
                </a:r>
                <a:r>
                  <a:rPr lang="en-US" altLang="zh-CN" sz="1600" b="1" dirty="0">
                    <a:solidFill>
                      <a:srgbClr val="777777"/>
                    </a:solidFill>
                    <a:latin typeface="Roboto"/>
                  </a:rPr>
                  <a:t> 1mA per year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688729C-3413-4E5E-BBCB-1163F1716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506" y="1337378"/>
                <a:ext cx="11573656" cy="4351338"/>
              </a:xfrm>
              <a:blipFill>
                <a:blip r:embed="rId2"/>
                <a:stretch>
                  <a:fillRect l="-948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1">
            <a:extLst>
              <a:ext uri="{FF2B5EF4-FFF2-40B4-BE49-F238E27FC236}">
                <a16:creationId xmlns:a16="http://schemas.microsoft.com/office/drawing/2014/main" id="{E3B51E73-137D-4AB4-99D8-F19965BC1E8E}"/>
              </a:ext>
            </a:extLst>
          </p:cNvPr>
          <p:cNvSpPr txBox="1">
            <a:spLocks/>
          </p:cNvSpPr>
          <p:nvPr/>
        </p:nvSpPr>
        <p:spPr>
          <a:xfrm>
            <a:off x="37350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The applications on medical:</a:t>
            </a: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700" b="1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Radioisotope preparation for SPECT/CT &amp; Flash RT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5BD56A-D210-4A12-B4D1-3100B0D2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48" y="4299002"/>
            <a:ext cx="7029451" cy="224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048562F-F1A4-4402-9D2D-5698CECC1E22}"/>
              </a:ext>
            </a:extLst>
          </p:cNvPr>
          <p:cNvSpPr txBox="1"/>
          <p:nvPr/>
        </p:nvSpPr>
        <p:spPr>
          <a:xfrm>
            <a:off x="6629039" y="2247439"/>
            <a:ext cx="4715127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b="1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Mo+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γ→</a:t>
            </a:r>
            <a:r>
              <a:rPr lang="en-US" altLang="zh-CN" sz="1600" b="1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Mo+n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11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b="1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Mo+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γ→</a:t>
            </a:r>
            <a:r>
              <a:rPr lang="en-US" altLang="zh-CN" sz="1600" b="1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99m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Nb+p, </a:t>
            </a:r>
            <a:r>
              <a:rPr lang="en-US" altLang="zh-CN" sz="1600" b="1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99m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Nb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1600" b="1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1/2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=15s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）→</a:t>
            </a:r>
            <a:r>
              <a:rPr lang="en-US" altLang="zh-CN" sz="1600" b="1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Mo+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β；</a:t>
            </a:r>
            <a:endParaRPr lang="en-US" altLang="zh-CN" sz="16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zh-CN" sz="11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b="1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Mo+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γ→</a:t>
            </a:r>
            <a:r>
              <a:rPr lang="en-US" altLang="zh-CN" sz="1600" b="1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99m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Nb+p, </a:t>
            </a:r>
            <a:r>
              <a:rPr lang="en-US" altLang="zh-CN" sz="1600" b="1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99m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Nb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1600" b="1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1/2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=12.6m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）→</a:t>
            </a:r>
            <a:r>
              <a:rPr lang="en-US" altLang="zh-CN" sz="1600" b="1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Mo+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β；</a:t>
            </a:r>
            <a:endParaRPr lang="zh-CN" altLang="zh-CN" sz="11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b="1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Mo+n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en-US" altLang="zh-CN" sz="1600" b="1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Mo+2n</a:t>
            </a:r>
            <a:endParaRPr lang="zh-CN" altLang="zh-CN" sz="11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CAFB4BF5-37C8-4753-9B31-6ADE69E69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899705"/>
              </p:ext>
            </p:extLst>
          </p:nvPr>
        </p:nvGraphicFramePr>
        <p:xfrm>
          <a:off x="-656409" y="1586841"/>
          <a:ext cx="6495078" cy="5083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3">
            <a:extLst>
              <a:ext uri="{FF2B5EF4-FFF2-40B4-BE49-F238E27FC236}">
                <a16:creationId xmlns:a16="http://schemas.microsoft.com/office/drawing/2014/main" id="{6F008555-4DE0-49DD-BA58-05D65BD12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23" y="4241674"/>
            <a:ext cx="3413558" cy="241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7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77212" y="2348880"/>
            <a:ext cx="89130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 very much for </a:t>
            </a:r>
          </a:p>
          <a:p>
            <a:pPr algn="ctr"/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your support and attention!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音频 4">
            <a:hlinkClick r:id="" action="ppaction://media"/>
            <a:extLst>
              <a:ext uri="{FF2B5EF4-FFF2-40B4-BE49-F238E27FC236}">
                <a16:creationId xmlns:a16="http://schemas.microsoft.com/office/drawing/2014/main" id="{11F7929F-8220-4C30-B0B7-F100D0250B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47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3"/>
    </mc:Choice>
    <mc:Fallback xmlns="">
      <p:transition spd="slow" advTm="5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1825624"/>
            <a:ext cx="10256520" cy="4622883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Comment;</a:t>
            </a:r>
          </a:p>
          <a:p>
            <a:r>
              <a:rPr lang="en-US" altLang="zh-CN" dirty="0" smtClean="0"/>
              <a:t>Well-defined;</a:t>
            </a:r>
          </a:p>
          <a:p>
            <a:r>
              <a:rPr lang="en-US" altLang="zh-CN" dirty="0" err="1" smtClean="0"/>
              <a:t>γSR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Perspective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Author list;</a:t>
            </a:r>
            <a:r>
              <a:rPr lang="zh-CN" altLang="en-US" dirty="0" smtClean="0"/>
              <a:t>材料</a:t>
            </a:r>
            <a:r>
              <a:rPr lang="en-US" altLang="zh-CN" dirty="0" smtClean="0"/>
              <a:t>-</a:t>
            </a:r>
            <a:r>
              <a:rPr lang="zh-CN" altLang="en-US" dirty="0" smtClean="0"/>
              <a:t>核物理</a:t>
            </a:r>
            <a:r>
              <a:rPr lang="en-US" altLang="zh-CN" dirty="0" smtClean="0"/>
              <a:t>-</a:t>
            </a:r>
            <a:r>
              <a:rPr lang="zh-CN" altLang="en-US" dirty="0" smtClean="0"/>
              <a:t>核天体物理</a:t>
            </a:r>
            <a:r>
              <a:rPr lang="en-US" altLang="zh-CN" dirty="0" smtClean="0"/>
              <a:t>-</a:t>
            </a:r>
            <a:r>
              <a:rPr lang="zh-CN" altLang="en-US" dirty="0" smtClean="0"/>
              <a:t>医学</a:t>
            </a:r>
            <a:r>
              <a:rPr lang="en-US" altLang="zh-CN" dirty="0" smtClean="0"/>
              <a:t>-CEPC </a:t>
            </a:r>
            <a:r>
              <a:rPr lang="en-US" altLang="zh-CN" dirty="0" err="1" smtClean="0"/>
              <a:t>γSR</a:t>
            </a:r>
            <a:r>
              <a:rPr lang="zh-CN" altLang="en-US" dirty="0" smtClean="0"/>
              <a:t>，不同同步辐射源的机构；</a:t>
            </a:r>
            <a:endParaRPr lang="en-US" altLang="zh-CN" dirty="0" smtClean="0"/>
          </a:p>
          <a:p>
            <a:r>
              <a:rPr lang="zh-CN" altLang="en-US" dirty="0" smtClean="0"/>
              <a:t>大纲</a:t>
            </a:r>
            <a:r>
              <a:rPr lang="en-US" altLang="zh-CN" dirty="0" smtClean="0"/>
              <a:t>-</a:t>
            </a:r>
            <a:r>
              <a:rPr lang="zh-CN" altLang="en-US" dirty="0" smtClean="0"/>
              <a:t>部分的内容；意见</a:t>
            </a:r>
            <a:r>
              <a:rPr lang="en-US" altLang="zh-CN" dirty="0" smtClean="0"/>
              <a:t>-</a:t>
            </a:r>
            <a:r>
              <a:rPr lang="zh-CN" altLang="en-US" dirty="0" smtClean="0"/>
              <a:t>反馈；</a:t>
            </a:r>
            <a:endParaRPr lang="en-US" altLang="zh-CN" dirty="0" smtClean="0"/>
          </a:p>
          <a:p>
            <a:r>
              <a:rPr lang="zh-CN" altLang="en-US" dirty="0" smtClean="0"/>
              <a:t>国内外专家 大背景写 放进去 写成 </a:t>
            </a:r>
            <a:endParaRPr lang="en-US" altLang="zh-CN" dirty="0" smtClean="0"/>
          </a:p>
          <a:p>
            <a:r>
              <a:rPr lang="zh-CN" altLang="en-US" dirty="0" smtClean="0"/>
              <a:t>不同意见 要修改；</a:t>
            </a:r>
            <a:endParaRPr lang="en-US" altLang="zh-CN" dirty="0" smtClean="0"/>
          </a:p>
          <a:p>
            <a:r>
              <a:rPr lang="en-US" altLang="zh-CN" dirty="0"/>
              <a:t>Xin Li</a:t>
            </a:r>
            <a:r>
              <a:rPr lang="zh-CN" altLang="en-US" dirty="0"/>
              <a:t>对所有人 </a:t>
            </a:r>
            <a:r>
              <a:rPr lang="en-US" altLang="zh-CN" dirty="0"/>
              <a:t>03:51 PM</a:t>
            </a:r>
          </a:p>
          <a:p>
            <a:r>
              <a:rPr lang="en-US" altLang="zh-CN" dirty="0"/>
              <a:t>15026742530</a:t>
            </a:r>
          </a:p>
          <a:p>
            <a:r>
              <a:rPr lang="en-US" altLang="zh-CN" dirty="0" err="1"/>
              <a:t>Jie</a:t>
            </a:r>
            <a:r>
              <a:rPr lang="en-US" altLang="zh-CN" dirty="0"/>
              <a:t> Pan</a:t>
            </a:r>
            <a:r>
              <a:rPr lang="zh-CN" altLang="en-US" dirty="0"/>
              <a:t>对所有人 </a:t>
            </a:r>
            <a:r>
              <a:rPr lang="en-US" altLang="zh-CN" dirty="0"/>
              <a:t>03:52 PM</a:t>
            </a:r>
          </a:p>
          <a:p>
            <a:r>
              <a:rPr lang="en-US" altLang="zh-CN" dirty="0" err="1"/>
              <a:t>Wechat</a:t>
            </a:r>
            <a:r>
              <a:rPr lang="en-US" altLang="zh-CN" dirty="0"/>
              <a:t> ID: </a:t>
            </a:r>
            <a:r>
              <a:rPr lang="en-US" altLang="zh-CN" dirty="0" err="1"/>
              <a:t>lukepun</a:t>
            </a:r>
            <a:r>
              <a:rPr lang="en-US" altLang="zh-CN" dirty="0"/>
              <a:t> (</a:t>
            </a:r>
            <a:r>
              <a:rPr lang="en-US" altLang="zh-CN" dirty="0" err="1"/>
              <a:t>Jie</a:t>
            </a:r>
            <a:r>
              <a:rPr lang="en-US" altLang="zh-CN" dirty="0"/>
              <a:t> Pan)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658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-43814"/>
            <a:ext cx="9174480" cy="688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本框 4"/>
          <p:cNvSpPr txBox="1">
            <a:spLocks noChangeArrowheads="1"/>
          </p:cNvSpPr>
          <p:nvPr/>
        </p:nvSpPr>
        <p:spPr bwMode="auto">
          <a:xfrm>
            <a:off x="4335082" y="968850"/>
            <a:ext cx="1944921" cy="67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6124" tIns="58062" rIns="116124" bIns="58062">
            <a:spAutoFit/>
          </a:bodyPr>
          <a:lstStyle>
            <a:lvl1pPr defTabSz="869950"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869950"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8699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869950"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869950"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1" lang="en-US" altLang="zh-CN" sz="3600" b="1" dirty="0">
                <a:latin typeface="微软雅黑" pitchFamily="34" charset="-122"/>
                <a:ea typeface="微软雅黑" pitchFamily="34" charset="-122"/>
                <a:sym typeface="+mn-ea"/>
              </a:rPr>
              <a:t>Outline</a:t>
            </a:r>
            <a:endParaRPr kumimoji="1" lang="zh-CN" altLang="en-US" sz="3600" b="1" dirty="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grpSp>
        <p:nvGrpSpPr>
          <p:cNvPr id="7172" name="组合 1"/>
          <p:cNvGrpSpPr>
            <a:grpSpLocks/>
          </p:cNvGrpSpPr>
          <p:nvPr/>
        </p:nvGrpSpPr>
        <p:grpSpPr bwMode="auto">
          <a:xfrm>
            <a:off x="2432089" y="2335518"/>
            <a:ext cx="7080251" cy="619678"/>
            <a:chOff x="876495" y="1564550"/>
            <a:chExt cx="7079880" cy="619875"/>
          </a:xfrm>
        </p:grpSpPr>
        <p:sp>
          <p:nvSpPr>
            <p:cNvPr id="7193" name="Line 3"/>
            <p:cNvSpPr>
              <a:spLocks noChangeShapeType="1"/>
            </p:cNvSpPr>
            <p:nvPr/>
          </p:nvSpPr>
          <p:spPr bwMode="gray">
            <a:xfrm flipV="1">
              <a:off x="1181296" y="2157438"/>
              <a:ext cx="6775079" cy="26987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gray">
            <a:xfrm rot="3419336">
              <a:off x="897043" y="1608076"/>
              <a:ext cx="479577" cy="520673"/>
            </a:xfrm>
            <a:prstGeom prst="rect">
              <a:avLst/>
            </a:prstGeom>
            <a:solidFill>
              <a:srgbClr val="007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95" name="Text Box 5"/>
            <p:cNvSpPr txBox="1">
              <a:spLocks noChangeArrowheads="1"/>
            </p:cNvSpPr>
            <p:nvPr/>
          </p:nvSpPr>
          <p:spPr bwMode="gray">
            <a:xfrm>
              <a:off x="1875307" y="1564550"/>
              <a:ext cx="6049318" cy="46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6995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869950"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8699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/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Introduction of CEPC </a:t>
              </a:r>
              <a:endParaRPr lang="zh-CN" altLang="en-US" sz="24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96" name="Text Box 6"/>
            <p:cNvSpPr txBox="1">
              <a:spLocks noChangeArrowheads="1"/>
            </p:cNvSpPr>
            <p:nvPr/>
          </p:nvSpPr>
          <p:spPr bwMode="gray">
            <a:xfrm>
              <a:off x="942804" y="1651025"/>
              <a:ext cx="373801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6995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869950"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8699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</p:grpSp>
      <p:grpSp>
        <p:nvGrpSpPr>
          <p:cNvPr id="7174" name="组合 27"/>
          <p:cNvGrpSpPr>
            <a:grpSpLocks/>
          </p:cNvGrpSpPr>
          <p:nvPr/>
        </p:nvGrpSpPr>
        <p:grpSpPr bwMode="auto">
          <a:xfrm>
            <a:off x="2343523" y="3961645"/>
            <a:ext cx="7080250" cy="555625"/>
            <a:chOff x="876498" y="3175025"/>
            <a:chExt cx="7080249" cy="555625"/>
          </a:xfrm>
        </p:grpSpPr>
        <p:sp>
          <p:nvSpPr>
            <p:cNvPr id="7185" name="Line 13"/>
            <p:cNvSpPr>
              <a:spLocks noChangeShapeType="1"/>
            </p:cNvSpPr>
            <p:nvPr/>
          </p:nvSpPr>
          <p:spPr bwMode="gray">
            <a:xfrm>
              <a:off x="1181297" y="3730650"/>
              <a:ext cx="677545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gray">
            <a:xfrm rot="3419336">
              <a:off x="897135" y="3154388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87" name="Text Box 15"/>
            <p:cNvSpPr txBox="1">
              <a:spLocks noChangeArrowheads="1"/>
            </p:cNvSpPr>
            <p:nvPr/>
          </p:nvSpPr>
          <p:spPr bwMode="gray">
            <a:xfrm>
              <a:off x="1907704" y="3241700"/>
              <a:ext cx="45076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6995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869950"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8699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The applications of the </a:t>
              </a:r>
              <a:r>
                <a:rPr lang="en-US" altLang="zh-CN" sz="2400" b="1" dirty="0" err="1">
                  <a:latin typeface="微软雅黑" pitchFamily="34" charset="-122"/>
                  <a:ea typeface="微软雅黑" pitchFamily="34" charset="-122"/>
                </a:rPr>
                <a:t>γSR</a:t>
              </a:r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CN" altLang="en-US" sz="2400" dirty="0"/>
            </a:p>
          </p:txBody>
        </p:sp>
        <p:sp>
          <p:nvSpPr>
            <p:cNvPr id="7188" name="Text Box 16"/>
            <p:cNvSpPr txBox="1">
              <a:spLocks noChangeArrowheads="1"/>
            </p:cNvSpPr>
            <p:nvPr/>
          </p:nvSpPr>
          <p:spPr bwMode="gray">
            <a:xfrm>
              <a:off x="942810" y="3197250"/>
              <a:ext cx="373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6995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869950"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8699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</p:grpSp>
      <p:sp>
        <p:nvSpPr>
          <p:cNvPr id="31" name="Text Box 16"/>
          <p:cNvSpPr txBox="1">
            <a:spLocks noChangeArrowheads="1"/>
          </p:cNvSpPr>
          <p:nvPr/>
        </p:nvSpPr>
        <p:spPr bwMode="gray">
          <a:xfrm>
            <a:off x="2454386" y="5903868"/>
            <a:ext cx="373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69950"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869950"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8699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869950"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869950"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32090" y="3159627"/>
            <a:ext cx="7066965" cy="601115"/>
            <a:chOff x="791254" y="2463279"/>
            <a:chExt cx="7066965" cy="601115"/>
          </a:xfrm>
        </p:grpSpPr>
        <p:grpSp>
          <p:nvGrpSpPr>
            <p:cNvPr id="7173" name="组合 2"/>
            <p:cNvGrpSpPr>
              <a:grpSpLocks/>
            </p:cNvGrpSpPr>
            <p:nvPr/>
          </p:nvGrpSpPr>
          <p:grpSpPr bwMode="auto">
            <a:xfrm>
              <a:off x="844281" y="2485898"/>
              <a:ext cx="7013938" cy="578496"/>
              <a:chOff x="942804" y="2399679"/>
              <a:chExt cx="7013571" cy="578496"/>
            </a:xfrm>
          </p:grpSpPr>
          <p:sp>
            <p:nvSpPr>
              <p:cNvPr id="7189" name="Line 8"/>
              <p:cNvSpPr>
                <a:spLocks noChangeShapeType="1"/>
              </p:cNvSpPr>
              <p:nvPr/>
            </p:nvSpPr>
            <p:spPr bwMode="gray">
              <a:xfrm flipV="1">
                <a:off x="1181297" y="2919140"/>
                <a:ext cx="6775078" cy="59035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191" name="Text Box 10"/>
              <p:cNvSpPr txBox="1">
                <a:spLocks noChangeArrowheads="1"/>
              </p:cNvSpPr>
              <p:nvPr/>
            </p:nvSpPr>
            <p:spPr bwMode="gray">
              <a:xfrm>
                <a:off x="1767347" y="2399679"/>
                <a:ext cx="594029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869950"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defTabSz="869950"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defTabSz="869950"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defTabSz="869950"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defTabSz="869950"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lvl="0" algn="ctr">
                  <a:defRPr/>
                </a:pPr>
                <a:r>
                  <a:rPr lang="en-US" altLang="zh-CN" sz="2400" b="1" dirty="0">
                    <a:latin typeface="微软雅黑" pitchFamily="34" charset="-122"/>
                    <a:ea typeface="微软雅黑" pitchFamily="34" charset="-122"/>
                  </a:rPr>
                  <a:t>The high-energy high brightness </a:t>
                </a:r>
                <a:r>
                  <a:rPr lang="en-US" altLang="zh-CN" sz="2400" b="1" dirty="0" err="1">
                    <a:latin typeface="微软雅黑" pitchFamily="34" charset="-122"/>
                    <a:ea typeface="微软雅黑" pitchFamily="34" charset="-122"/>
                  </a:rPr>
                  <a:t>γSR</a:t>
                </a:r>
                <a:endParaRPr lang="en-US" altLang="zh-CN" sz="2800" kern="0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92" name="Text Box 11"/>
              <p:cNvSpPr txBox="1">
                <a:spLocks noChangeArrowheads="1"/>
              </p:cNvSpPr>
              <p:nvPr/>
            </p:nvSpPr>
            <p:spPr bwMode="gray">
              <a:xfrm>
                <a:off x="942804" y="2413025"/>
                <a:ext cx="3738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869950"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defTabSz="869950"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defTabSz="869950"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defTabSz="869950"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defTabSz="869950"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0" hangingPunct="0"/>
                <a:r>
                  <a:rPr lang="en-US" altLang="zh-CN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</a:p>
            </p:txBody>
          </p:sp>
        </p:grpSp>
        <p:sp>
          <p:nvSpPr>
            <p:cNvPr id="40" name="Rectangle 14"/>
            <p:cNvSpPr>
              <a:spLocks noChangeArrowheads="1"/>
            </p:cNvSpPr>
            <p:nvPr/>
          </p:nvSpPr>
          <p:spPr bwMode="gray">
            <a:xfrm rot="3419336">
              <a:off x="811891" y="2465756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gray">
            <a:xfrm>
              <a:off x="879174" y="2463279"/>
              <a:ext cx="3738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6995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869950"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8699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7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Yiwei\Desktop\CEPC及SPPC机器示意图-20230427\CEPC机器示意图-俯视-20230427-png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8" t="9651" r="14508" b="10286"/>
          <a:stretch/>
        </p:blipFill>
        <p:spPr bwMode="auto">
          <a:xfrm>
            <a:off x="1139147" y="1487618"/>
            <a:ext cx="4797425" cy="433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9536" y="20503"/>
            <a:ext cx="8568952" cy="1143000"/>
          </a:xfrm>
        </p:spPr>
        <p:txBody>
          <a:bodyPr>
            <a:normAutofit/>
          </a:bodyPr>
          <a:lstStyle/>
          <a:p>
            <a:r>
              <a:rPr lang="en-US" altLang="zh-CN" b="1" dirty="0"/>
              <a:t>CEPC  baselines layout</a:t>
            </a:r>
            <a:endParaRPr lang="zh-CN" altLang="en-US" b="1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7B03E14-0A8C-437E-BC07-B9D27A30AB2B}"/>
              </a:ext>
            </a:extLst>
          </p:cNvPr>
          <p:cNvSpPr txBox="1"/>
          <p:nvPr/>
        </p:nvSpPr>
        <p:spPr>
          <a:xfrm>
            <a:off x="5817042" y="4393843"/>
            <a:ext cx="1970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S1+S2:wiggler+ Bending magnet, in the same beam line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79761"/>
              </p:ext>
            </p:extLst>
          </p:nvPr>
        </p:nvGraphicFramePr>
        <p:xfrm>
          <a:off x="7980323" y="1631772"/>
          <a:ext cx="3689985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8105">
                  <a:extLst>
                    <a:ext uri="{9D8B030D-6E8A-4147-A177-3AD203B41FA5}">
                      <a16:colId xmlns:a16="http://schemas.microsoft.com/office/drawing/2014/main" val="2513777138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1572502013"/>
                    </a:ext>
                  </a:extLst>
                </a:gridCol>
              </a:tblGrid>
              <a:tr h="1631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Wiggler parameters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050936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B (T)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7953882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Total length (m)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0.32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7835069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Magnetic period Length (m)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0.32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3628399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Period number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7648417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Characteristic gamma energy (MeV)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19.2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88770"/>
                  </a:ext>
                </a:extLst>
              </a:tr>
              <a:tr h="1631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Bending magnet parameters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947939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B (T)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0.04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0960647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Length (m)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20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2722917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Critical energy (keV)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383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013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3"/>
    </mc:Choice>
    <mc:Fallback xmlns="">
      <p:transition spd="slow" advTm="1205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024" y="335458"/>
            <a:ext cx="7116482" cy="1325563"/>
          </a:xfrm>
        </p:spPr>
        <p:txBody>
          <a:bodyPr>
            <a:normAutofit/>
          </a:bodyPr>
          <a:lstStyle/>
          <a:p>
            <a:r>
              <a:rPr lang="en-US" altLang="zh-CN" sz="4000" b="1" dirty="0" smtClean="0"/>
              <a:t>CEPC parameters and lattice</a:t>
            </a:r>
            <a:endParaRPr lang="zh-CN" altLang="en-US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内容占位符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71298594"/>
                  </p:ext>
                </p:extLst>
              </p:nvPr>
            </p:nvGraphicFramePr>
            <p:xfrm>
              <a:off x="791451" y="1710035"/>
              <a:ext cx="4294525" cy="41118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14776">
                      <a:extLst>
                        <a:ext uri="{9D8B030D-6E8A-4147-A177-3AD203B41FA5}">
                          <a16:colId xmlns:a16="http://schemas.microsoft.com/office/drawing/2014/main" val="360867547"/>
                        </a:ext>
                      </a:extLst>
                    </a:gridCol>
                    <a:gridCol w="1879749">
                      <a:extLst>
                        <a:ext uri="{9D8B030D-6E8A-4147-A177-3AD203B41FA5}">
                          <a16:colId xmlns:a16="http://schemas.microsoft.com/office/drawing/2014/main" val="2206397978"/>
                        </a:ext>
                      </a:extLst>
                    </a:gridCol>
                  </a:tblGrid>
                  <a:tr h="252646">
                    <a:tc grid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CEPC parameter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9520221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Energy (GeV)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120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3533412778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Current (mA)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16.7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1072801198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Circumference (km)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100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2270457175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Bunches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268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3371823639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Bunch length (mm)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4.1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466145437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Coupling Constant 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0.2%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2555032521"/>
                      </a:ext>
                    </a:extLst>
                  </a:tr>
                  <a:tr h="505291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Nature Emittance (nm</a:t>
                          </a:r>
                          <a14:m>
                            <m:oMath xmlns:m="http://schemas.openxmlformats.org/officeDocument/2006/math">
                              <m:r>
                                <a:rPr lang="en-US" sz="1600" kern="0">
                                  <a:effectLst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1600" kern="0">
                                  <a:effectLst/>
                                </a:rPr>
                                <m:t>rad</m:t>
                              </m:r>
                            </m:oMath>
                          </a14:m>
                          <a:r>
                            <a:rPr lang="en-US" sz="1600" kern="0">
                              <a:effectLst/>
                            </a:rPr>
                            <a:t>)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0.64 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4070344544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Energy Spread 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0.17%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2290136706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Twiss parameter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kern="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kern="0">
                                      <a:effectLst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kern="0">
                                      <a:effectLst/>
                                    </a:rPr>
                                    <m:t>x</m:t>
                                  </m:r>
                                </m:sub>
                              </m:sSub>
                              <m:r>
                                <a:rPr lang="en-US" sz="1600" kern="0">
                                  <a:effectLst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600" kern="0">
                                  <a:effectLst/>
                                </a:rPr>
                                <m:t>m</m:t>
                              </m:r>
                              <m:r>
                                <a:rPr lang="en-US" sz="1600" kern="0">
                                  <a:effectLst/>
                                </a:rPr>
                                <m:t>)</m:t>
                              </m:r>
                            </m:oMath>
                          </a14:m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10 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3251521744"/>
                      </a:ext>
                    </a:extLst>
                  </a:tr>
                  <a:tr h="275805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Twiss parameter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kern="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kern="0">
                                      <a:effectLst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600" kern="0">
                                      <a:effectLst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600" kern="0">
                                  <a:effectLst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600" kern="0">
                                  <a:effectLst/>
                                </a:rPr>
                                <m:t>m</m:t>
                              </m:r>
                              <m:r>
                                <a:rPr lang="en-US" sz="1600" kern="0">
                                  <a:effectLst/>
                                </a:rPr>
                                <m:t>)</m:t>
                              </m:r>
                            </m:oMath>
                          </a14:m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10/100 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4250984861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Twiss parameter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kern="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kern="0">
                                      <a:effectLst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kern="0">
                                      <a:effectLst/>
                                    </a:rPr>
                                    <m:t>x</m:t>
                                  </m:r>
                                </m:sub>
                              </m:sSub>
                              <m:r>
                                <a:rPr lang="en-US" sz="1600" kern="0">
                                  <a:effectLst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600" kern="0">
                                  <a:effectLst/>
                                </a:rPr>
                                <m:t>m</m:t>
                              </m:r>
                              <m:r>
                                <a:rPr lang="en-US" sz="1600" kern="0">
                                  <a:effectLst/>
                                </a:rPr>
                                <m:t>)</m:t>
                              </m:r>
                            </m:oMath>
                          </a14:m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0.2 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309141150"/>
                      </a:ext>
                    </a:extLst>
                  </a:tr>
                  <a:tr h="275805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Twiss parameter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kern="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kern="0">
                                      <a:effectLst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1600" kern="0">
                                      <a:effectLst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600" kern="0">
                                  <a:effectLst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600" kern="0">
                                  <a:effectLst/>
                                </a:rPr>
                                <m:t>m</m:t>
                              </m:r>
                              <m:r>
                                <a:rPr lang="en-US" sz="1600" kern="0">
                                  <a:effectLst/>
                                </a:rPr>
                                <m:t>)</m:t>
                              </m:r>
                            </m:oMath>
                          </a14:m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0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2238704815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Twiss parameter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kern="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kern="0">
                                      <a:effectLst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kern="0">
                                      <a:effectLst/>
                                    </a:rPr>
                                    <m:t>x</m:t>
                                  </m:r>
                                </m:sub>
                              </m:sSub>
                              <m:r>
                                <a:rPr lang="en-US" sz="1600" kern="0">
                                  <a:effectLst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600" kern="0">
                                  <a:effectLst/>
                                </a:rPr>
                                <m:t>m</m:t>
                              </m:r>
                              <m:r>
                                <a:rPr lang="en-US" sz="1600" kern="0">
                                  <a:effectLst/>
                                </a:rPr>
                                <m:t>)</m:t>
                              </m:r>
                            </m:oMath>
                          </a14:m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0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3166042595"/>
                      </a:ext>
                    </a:extLst>
                  </a:tr>
                  <a:tr h="275805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Twiss parameter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600" kern="100"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kern="0">
                                      <a:effectLst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kern="0">
                                      <a:effectLst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600" kern="0">
                                  <a:effectLst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600" kern="0">
                                  <a:effectLst/>
                                </a:rPr>
                                <m:t>m</m:t>
                              </m:r>
                              <m:r>
                                <a:rPr lang="en-US" sz="1600" kern="0">
                                  <a:effectLst/>
                                </a:rPr>
                                <m:t>)</m:t>
                              </m:r>
                            </m:oMath>
                          </a14:m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0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126842767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内容占位符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71298594"/>
                  </p:ext>
                </p:extLst>
              </p:nvPr>
            </p:nvGraphicFramePr>
            <p:xfrm>
              <a:off x="791451" y="1710035"/>
              <a:ext cx="4294525" cy="41118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14776">
                      <a:extLst>
                        <a:ext uri="{9D8B030D-6E8A-4147-A177-3AD203B41FA5}">
                          <a16:colId xmlns:a16="http://schemas.microsoft.com/office/drawing/2014/main" val="360867547"/>
                        </a:ext>
                      </a:extLst>
                    </a:gridCol>
                    <a:gridCol w="1879749">
                      <a:extLst>
                        <a:ext uri="{9D8B030D-6E8A-4147-A177-3AD203B41FA5}">
                          <a16:colId xmlns:a16="http://schemas.microsoft.com/office/drawing/2014/main" val="2206397978"/>
                        </a:ext>
                      </a:extLst>
                    </a:gridCol>
                  </a:tblGrid>
                  <a:tr h="252646">
                    <a:tc grid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CEPC parameter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9520221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Energy (GeV)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120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3533412778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Current (mA)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16.7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1072801198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Circumference (km)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100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2270457175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Bunches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268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3371823639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Bunch length (mm)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4.1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466145437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Coupling Constant 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0.2%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2555032521"/>
                      </a:ext>
                    </a:extLst>
                  </a:tr>
                  <a:tr h="50529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6552" marR="26552" marT="0" marB="0">
                        <a:blipFill>
                          <a:blip r:embed="rId3"/>
                          <a:stretch>
                            <a:fillRect l="-252" t="-362651" r="-78841" b="-3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0.64 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4070344544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Energy Spread 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0.17%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2290136706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6552" marR="26552" marT="0" marB="0">
                        <a:blipFill>
                          <a:blip r:embed="rId3"/>
                          <a:stretch>
                            <a:fillRect l="-252" t="-1011905" r="-78841" b="-5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10 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3251521744"/>
                      </a:ext>
                    </a:extLst>
                  </a:tr>
                  <a:tr h="27580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6552" marR="26552" marT="0" marB="0">
                        <a:blipFill>
                          <a:blip r:embed="rId3"/>
                          <a:stretch>
                            <a:fillRect l="-252" t="-1037778" r="-78841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10/100 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4250984861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6552" marR="26552" marT="0" marB="0">
                        <a:blipFill>
                          <a:blip r:embed="rId3"/>
                          <a:stretch>
                            <a:fillRect l="-252" t="-1219048" r="-78841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0.2 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309141150"/>
                      </a:ext>
                    </a:extLst>
                  </a:tr>
                  <a:tr h="27580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6552" marR="26552" marT="0" marB="0">
                        <a:blipFill>
                          <a:blip r:embed="rId3"/>
                          <a:stretch>
                            <a:fillRect l="-252" t="-1231111" r="-78841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0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2238704815"/>
                      </a:ext>
                    </a:extLst>
                  </a:tr>
                  <a:tr h="25264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6552" marR="26552" marT="0" marB="0">
                        <a:blipFill>
                          <a:blip r:embed="rId3"/>
                          <a:stretch>
                            <a:fillRect l="-252" t="-1426190" r="-78841" b="-1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>
                              <a:effectLst/>
                            </a:rPr>
                            <a:t>0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3166042595"/>
                      </a:ext>
                    </a:extLst>
                  </a:tr>
                  <a:tr h="27580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6552" marR="26552" marT="0" marB="0">
                        <a:blipFill>
                          <a:blip r:embed="rId3"/>
                          <a:stretch>
                            <a:fillRect l="-252" t="-1424444" r="-78841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1600" kern="0" dirty="0">
                              <a:effectLst/>
                            </a:rPr>
                            <a:t>0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6552" marR="26552" marT="0" marB="0"/>
                    </a:tc>
                    <a:extLst>
                      <a:ext uri="{0D108BD9-81ED-4DB2-BD59-A6C34878D82A}">
                        <a16:rowId xmlns:a16="http://schemas.microsoft.com/office/drawing/2014/main" val="12684276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图片 4" descr="C:\Users\Yiwei\Desktop\图片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17" y="776288"/>
            <a:ext cx="439356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C:\Users\Yiwei\Desktop\图片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87" y="2979690"/>
            <a:ext cx="4697730" cy="26600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6096000" y="58218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kern="0" dirty="0">
                <a:ea typeface="Times New Roman" panose="02020603050405020304" pitchFamily="18" charset="0"/>
              </a:rPr>
              <a:t> </a:t>
            </a:r>
            <a:r>
              <a:rPr lang="en-US" altLang="zh-CN" kern="0" dirty="0">
                <a:ea typeface="Times New Roman" panose="02020603050405020304" pitchFamily="18" charset="0"/>
              </a:rPr>
              <a:t>The orbit and optics with wiggler after tapering the magnets strength in the CEPC collider ring at Higgs energy.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98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1"/>
    </mc:Choice>
    <mc:Fallback xmlns="">
      <p:transition spd="slow" advTm="1149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-43814"/>
            <a:ext cx="9174480" cy="688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本框 4"/>
          <p:cNvSpPr txBox="1">
            <a:spLocks noChangeArrowheads="1"/>
          </p:cNvSpPr>
          <p:nvPr/>
        </p:nvSpPr>
        <p:spPr bwMode="auto">
          <a:xfrm>
            <a:off x="4638917" y="999251"/>
            <a:ext cx="1944921" cy="67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6124" tIns="58062" rIns="116124" bIns="58062">
            <a:spAutoFit/>
          </a:bodyPr>
          <a:lstStyle>
            <a:lvl1pPr defTabSz="869950"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869950"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8699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869950"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869950"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1" lang="en-US" altLang="zh-CN" sz="3600" b="1" dirty="0">
                <a:latin typeface="微软雅黑" pitchFamily="34" charset="-122"/>
                <a:ea typeface="微软雅黑" pitchFamily="34" charset="-122"/>
                <a:sym typeface="+mn-ea"/>
              </a:rPr>
              <a:t>Outline</a:t>
            </a:r>
            <a:endParaRPr kumimoji="1" lang="zh-CN" altLang="en-US" sz="3600" b="1" dirty="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grpSp>
        <p:nvGrpSpPr>
          <p:cNvPr id="7172" name="组合 1"/>
          <p:cNvGrpSpPr>
            <a:grpSpLocks/>
          </p:cNvGrpSpPr>
          <p:nvPr/>
        </p:nvGrpSpPr>
        <p:grpSpPr bwMode="auto">
          <a:xfrm>
            <a:off x="2432089" y="2335518"/>
            <a:ext cx="7080251" cy="619678"/>
            <a:chOff x="876495" y="1564550"/>
            <a:chExt cx="7079880" cy="619875"/>
          </a:xfrm>
        </p:grpSpPr>
        <p:sp>
          <p:nvSpPr>
            <p:cNvPr id="7193" name="Line 3"/>
            <p:cNvSpPr>
              <a:spLocks noChangeShapeType="1"/>
            </p:cNvSpPr>
            <p:nvPr/>
          </p:nvSpPr>
          <p:spPr bwMode="gray">
            <a:xfrm flipV="1">
              <a:off x="1181296" y="2157438"/>
              <a:ext cx="6775079" cy="26987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gray">
            <a:xfrm rot="3419336">
              <a:off x="897043" y="1608076"/>
              <a:ext cx="479577" cy="520673"/>
            </a:xfrm>
            <a:prstGeom prst="rect">
              <a:avLst/>
            </a:prstGeom>
            <a:solidFill>
              <a:srgbClr val="007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95" name="Text Box 5"/>
            <p:cNvSpPr txBox="1">
              <a:spLocks noChangeArrowheads="1"/>
            </p:cNvSpPr>
            <p:nvPr/>
          </p:nvSpPr>
          <p:spPr bwMode="gray">
            <a:xfrm>
              <a:off x="1875307" y="1564550"/>
              <a:ext cx="6049318" cy="46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6995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869950"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8699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/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Introduction of CEPC </a:t>
              </a:r>
              <a:endParaRPr lang="zh-CN" altLang="en-US" sz="24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96" name="Text Box 6"/>
            <p:cNvSpPr txBox="1">
              <a:spLocks noChangeArrowheads="1"/>
            </p:cNvSpPr>
            <p:nvPr/>
          </p:nvSpPr>
          <p:spPr bwMode="gray">
            <a:xfrm>
              <a:off x="942804" y="1651025"/>
              <a:ext cx="373801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6995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869950"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8699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</p:grpSp>
      <p:grpSp>
        <p:nvGrpSpPr>
          <p:cNvPr id="7174" name="组合 27"/>
          <p:cNvGrpSpPr>
            <a:grpSpLocks/>
          </p:cNvGrpSpPr>
          <p:nvPr/>
        </p:nvGrpSpPr>
        <p:grpSpPr bwMode="auto">
          <a:xfrm>
            <a:off x="2343523" y="3961645"/>
            <a:ext cx="7080250" cy="555625"/>
            <a:chOff x="876498" y="3175025"/>
            <a:chExt cx="7080249" cy="555625"/>
          </a:xfrm>
        </p:grpSpPr>
        <p:sp>
          <p:nvSpPr>
            <p:cNvPr id="7185" name="Line 13"/>
            <p:cNvSpPr>
              <a:spLocks noChangeShapeType="1"/>
            </p:cNvSpPr>
            <p:nvPr/>
          </p:nvSpPr>
          <p:spPr bwMode="gray">
            <a:xfrm>
              <a:off x="1181297" y="3730650"/>
              <a:ext cx="677545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gray">
            <a:xfrm rot="3419336">
              <a:off x="897135" y="3154388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87" name="Text Box 15"/>
            <p:cNvSpPr txBox="1">
              <a:spLocks noChangeArrowheads="1"/>
            </p:cNvSpPr>
            <p:nvPr/>
          </p:nvSpPr>
          <p:spPr bwMode="gray">
            <a:xfrm>
              <a:off x="1907704" y="3241700"/>
              <a:ext cx="45076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6995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869950"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8699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The applications of the </a:t>
              </a:r>
              <a:r>
                <a:rPr lang="en-US" altLang="zh-CN" sz="2400" b="1" dirty="0" err="1">
                  <a:latin typeface="微软雅黑" pitchFamily="34" charset="-122"/>
                  <a:ea typeface="微软雅黑" pitchFamily="34" charset="-122"/>
                </a:rPr>
                <a:t>γSR</a:t>
              </a:r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CN" altLang="en-US" sz="2400" dirty="0"/>
            </a:p>
          </p:txBody>
        </p:sp>
        <p:sp>
          <p:nvSpPr>
            <p:cNvPr id="7188" name="Text Box 16"/>
            <p:cNvSpPr txBox="1">
              <a:spLocks noChangeArrowheads="1"/>
            </p:cNvSpPr>
            <p:nvPr/>
          </p:nvSpPr>
          <p:spPr bwMode="gray">
            <a:xfrm>
              <a:off x="942810" y="3197250"/>
              <a:ext cx="373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6995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869950"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8699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</p:grpSp>
      <p:sp>
        <p:nvSpPr>
          <p:cNvPr id="31" name="Text Box 16"/>
          <p:cNvSpPr txBox="1">
            <a:spLocks noChangeArrowheads="1"/>
          </p:cNvSpPr>
          <p:nvPr/>
        </p:nvSpPr>
        <p:spPr bwMode="gray">
          <a:xfrm>
            <a:off x="2454386" y="5903868"/>
            <a:ext cx="373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69950"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869950"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8699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869950"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869950"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32090" y="3159627"/>
            <a:ext cx="7066965" cy="601115"/>
            <a:chOff x="791254" y="2463279"/>
            <a:chExt cx="7066965" cy="601115"/>
          </a:xfrm>
        </p:grpSpPr>
        <p:grpSp>
          <p:nvGrpSpPr>
            <p:cNvPr id="7173" name="组合 2"/>
            <p:cNvGrpSpPr>
              <a:grpSpLocks/>
            </p:cNvGrpSpPr>
            <p:nvPr/>
          </p:nvGrpSpPr>
          <p:grpSpPr bwMode="auto">
            <a:xfrm>
              <a:off x="844281" y="2485898"/>
              <a:ext cx="7013938" cy="578496"/>
              <a:chOff x="942804" y="2399679"/>
              <a:chExt cx="7013571" cy="578496"/>
            </a:xfrm>
          </p:grpSpPr>
          <p:sp>
            <p:nvSpPr>
              <p:cNvPr id="7189" name="Line 8"/>
              <p:cNvSpPr>
                <a:spLocks noChangeShapeType="1"/>
              </p:cNvSpPr>
              <p:nvPr/>
            </p:nvSpPr>
            <p:spPr bwMode="gray">
              <a:xfrm flipV="1">
                <a:off x="1181297" y="2919140"/>
                <a:ext cx="6775078" cy="59035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191" name="Text Box 10"/>
              <p:cNvSpPr txBox="1">
                <a:spLocks noChangeArrowheads="1"/>
              </p:cNvSpPr>
              <p:nvPr/>
            </p:nvSpPr>
            <p:spPr bwMode="gray">
              <a:xfrm>
                <a:off x="1767347" y="2399679"/>
                <a:ext cx="594029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869950"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defTabSz="869950"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defTabSz="869950"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defTabSz="869950"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defTabSz="869950"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lvl="0" algn="ctr">
                  <a:defRPr/>
                </a:pPr>
                <a:r>
                  <a:rPr lang="en-US" altLang="zh-CN" sz="2400" b="1" dirty="0">
                    <a:latin typeface="微软雅黑" pitchFamily="34" charset="-122"/>
                    <a:ea typeface="微软雅黑" pitchFamily="34" charset="-122"/>
                  </a:rPr>
                  <a:t>The high-energy high brightness </a:t>
                </a:r>
                <a:r>
                  <a:rPr lang="en-US" altLang="zh-CN" sz="2400" b="1" dirty="0" err="1">
                    <a:latin typeface="微软雅黑" pitchFamily="34" charset="-122"/>
                    <a:ea typeface="微软雅黑" pitchFamily="34" charset="-122"/>
                  </a:rPr>
                  <a:t>γSR</a:t>
                </a:r>
                <a:endParaRPr lang="en-US" altLang="zh-CN" sz="2800" kern="0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92" name="Text Box 11"/>
              <p:cNvSpPr txBox="1">
                <a:spLocks noChangeArrowheads="1"/>
              </p:cNvSpPr>
              <p:nvPr/>
            </p:nvSpPr>
            <p:spPr bwMode="gray">
              <a:xfrm>
                <a:off x="942804" y="2413025"/>
                <a:ext cx="3738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869950"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defTabSz="869950"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defTabSz="869950"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defTabSz="869950"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defTabSz="869950"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0" hangingPunct="0"/>
                <a:r>
                  <a:rPr lang="en-US" altLang="zh-CN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</a:p>
            </p:txBody>
          </p:sp>
        </p:grpSp>
        <p:sp>
          <p:nvSpPr>
            <p:cNvPr id="40" name="Rectangle 14"/>
            <p:cNvSpPr>
              <a:spLocks noChangeArrowheads="1"/>
            </p:cNvSpPr>
            <p:nvPr/>
          </p:nvSpPr>
          <p:spPr bwMode="gray">
            <a:xfrm rot="3419336">
              <a:off x="811891" y="2465756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gray">
            <a:xfrm>
              <a:off x="879174" y="2463279"/>
              <a:ext cx="3738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6995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869950"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8699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84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5F9D5EA1-7717-45CC-B15E-BF765E096945}"/>
              </a:ext>
            </a:extLst>
          </p:cNvPr>
          <p:cNvSpPr txBox="1"/>
          <p:nvPr/>
        </p:nvSpPr>
        <p:spPr>
          <a:xfrm>
            <a:off x="174842" y="750066"/>
            <a:ext cx="1172901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the energy of the exist SR source, the energy of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γSR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three orders of magnitude higher.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 descr="C:\Users\csh\AppData\Local\Temp\WeChat Files\9dcf076b987fd5fc53b93ecae376a06.png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" y="4040094"/>
            <a:ext cx="4094124" cy="281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2" y="1178583"/>
            <a:ext cx="3735197" cy="3040805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302115" y="0"/>
            <a:ext cx="11474472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energy, high brightness synchrotron radiation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92978" y="1105966"/>
                <a:ext cx="8514111" cy="217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1" i="1"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en-US" altLang="zh-CN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latin typeface="Cambria Math"/>
                                        </a:rPr>
                                        <m:t>𝒃𝒎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1" i="1"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en-US" altLang="zh-CN" b="1" i="1">
                                      <a:latin typeface="Cambria Math"/>
                                    </a:rPr>
                                    <m:t>𝜽</m:t>
                                  </m:r>
                                  <m:r>
                                    <a:rPr lang="en-US" altLang="zh-CN" b="1" i="1"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en-US" altLang="zh-CN" b="1" i="1">
                                      <a:latin typeface="Cambria Math"/>
                                    </a:rPr>
                                    <m:t>𝝍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b="1" i="1">
                              <a:latin typeface="Cambria Math"/>
                            </a:rPr>
                            <m:t>𝝍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=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zh-CN" b="1" i="1">
                          <a:latin typeface="Cambria Math"/>
                        </a:rPr>
                        <m:t>=</m:t>
                      </m:r>
                      <m:r>
                        <a:rPr lang="en-US" altLang="zh-CN" b="1" i="1">
                          <a:latin typeface="Cambria Math"/>
                        </a:rPr>
                        <m:t>𝟏</m:t>
                      </m:r>
                      <m:r>
                        <a:rPr lang="en-US" altLang="zh-CN" b="1" i="1">
                          <a:latin typeface="Cambria Math"/>
                        </a:rPr>
                        <m:t>.</m:t>
                      </m:r>
                      <m:r>
                        <a:rPr lang="en-US" altLang="zh-CN" b="1" i="1">
                          <a:latin typeface="Cambria Math"/>
                        </a:rPr>
                        <m:t>𝟑𝟐𝟕</m:t>
                      </m:r>
                      <m:r>
                        <a:rPr lang="en-US" altLang="zh-CN" b="1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b="1" i="1">
                              <a:latin typeface="Cambria Math"/>
                            </a:rPr>
                            <m:t>𝟏𝟑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𝑬</m:t>
                          </m:r>
                        </m:e>
                        <m:sup>
                          <m:r>
                            <a:rPr lang="en-US" altLang="zh-CN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𝑮𝒆𝑽</m:t>
                          </m:r>
                        </m:e>
                      </m:d>
                      <m:r>
                        <a:rPr lang="en-US" altLang="zh-CN" b="1" i="1">
                          <a:latin typeface="Cambria Math"/>
                        </a:rPr>
                        <m:t>𝑰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𝑨</m:t>
                          </m:r>
                        </m:e>
                      </m:d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altLang="zh-CN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>
                          <a:latin typeface="Cambria Math"/>
                        </a:rPr>
                        <m:t>(</m:t>
                      </m:r>
                      <m:r>
                        <a:rPr lang="en-US" altLang="zh-CN" b="1" i="1">
                          <a:latin typeface="Cambria Math"/>
                        </a:rPr>
                        <m:t>𝒚</m:t>
                      </m:r>
                      <m:r>
                        <a:rPr lang="en-US" altLang="zh-CN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CN" b="1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𝒃𝒎</m:t>
                        </m:r>
                      </m:sub>
                    </m:sSub>
                  </m:oMath>
                </a14:m>
                <a:r>
                  <a:rPr lang="en-US" altLang="zh-CN" b="1" dirty="0"/>
                  <a:t>,flux; I, the </a:t>
                </a:r>
                <a:r>
                  <a:rPr lang="en-US" altLang="zh-CN" b="1" dirty="0" err="1"/>
                  <a:t>curent</a:t>
                </a:r>
                <a:r>
                  <a:rPr lang="en-US" altLang="zh-CN" b="1" dirty="0"/>
                  <a:t> of the ring,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altLang="zh-CN" b="1" i="1" dirty="0">
                            <a:latin typeface="Cambria Math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dirty="0">
                            <a:latin typeface="Cambria Math"/>
                          </a:rPr>
                          <m:t>𝐲</m:t>
                        </m:r>
                      </m:e>
                    </m:d>
                    <m:r>
                      <a:rPr lang="en-US" altLang="zh-CN" b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latin typeface="Cambria Math"/>
                          </a:rPr>
                          <m:t>𝐲</m:t>
                        </m:r>
                      </m:e>
                      <m:sup>
                        <m:r>
                          <a:rPr lang="en-US" altLang="zh-CN" b="1" i="1" dirty="0">
                            <a:latin typeface="Cambria Math"/>
                          </a:rPr>
                          <m:t>𝟐</m:t>
                        </m:r>
                      </m:sup>
                    </m:sSup>
                    <m:sSubSup>
                      <m:sSubSup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dirty="0">
                            <a:latin typeface="Cambria Math"/>
                          </a:rPr>
                          <m:t>𝐊</m:t>
                        </m:r>
                      </m:e>
                      <m:sub>
                        <m:f>
                          <m:fPr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dirty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b="1" i="1" dirty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b>
                      <m:sup>
                        <m:r>
                          <a:rPr lang="en-US" altLang="zh-CN" b="1" i="1" dirty="0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b="1" dirty="0">
                        <a:latin typeface="Cambria Math"/>
                      </a:rPr>
                      <m:t>(</m:t>
                    </m:r>
                    <m:r>
                      <a:rPr lang="en-US" altLang="zh-CN" b="1" i="1" dirty="0">
                        <a:latin typeface="Cambria Math"/>
                      </a:rPr>
                      <m:t>𝐲</m:t>
                    </m:r>
                    <m:r>
                      <a:rPr lang="en-US" altLang="zh-CN" b="1" dirty="0">
                        <a:latin typeface="Cambria Math"/>
                      </a:rPr>
                      <m:t>/</m:t>
                    </m:r>
                    <m:r>
                      <a:rPr lang="en-US" altLang="zh-CN" b="1" i="1" dirty="0">
                        <a:latin typeface="Cambria Math"/>
                      </a:rPr>
                      <m:t>𝟐</m:t>
                    </m:r>
                    <m:r>
                      <a:rPr lang="en-US" altLang="zh-CN" b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b="1" dirty="0"/>
                  <a:t>, K, the second Bessel function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dirty="0">
                        <a:latin typeface="Cambria Math"/>
                      </a:rPr>
                      <m:t>𝐲</m:t>
                    </m:r>
                    <m:r>
                      <a:rPr lang="en-US" altLang="zh-CN" b="1" dirty="0">
                        <a:latin typeface="Cambria Math"/>
                      </a:rPr>
                      <m:t>=</m:t>
                    </m:r>
                    <m:r>
                      <a:rPr lang="en-US" altLang="zh-CN" b="1" i="1" dirty="0">
                        <a:latin typeface="Cambria Math"/>
                      </a:rPr>
                      <m:t>𝝐</m:t>
                    </m:r>
                    <m:r>
                      <a:rPr lang="en-US" altLang="zh-CN" b="1" i="1" dirty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altLang="zh-CN" b="1" i="1" dirty="0">
                            <a:latin typeface="Cambria Math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b="1" dirty="0"/>
                  <a:t>,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/>
                      </a:rPr>
                      <m:t>𝝐</m:t>
                    </m:r>
                  </m:oMath>
                </a14:m>
                <a:r>
                  <a:rPr lang="en-US" altLang="zh-CN" b="1" dirty="0"/>
                  <a:t>,the photon energy,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en-US" altLang="zh-CN" b="1" i="1">
                        <a:latin typeface="Cambria Math"/>
                      </a:rPr>
                      <m:t>=</m:t>
                    </m:r>
                    <m:r>
                      <a:rPr lang="en-US" altLang="zh-CN" b="1" i="1">
                        <a:latin typeface="Cambria Math"/>
                      </a:rPr>
                      <m:t>𝟎</m:t>
                    </m:r>
                    <m:r>
                      <a:rPr lang="en-US" altLang="zh-CN" b="1" i="1">
                        <a:latin typeface="Cambria Math"/>
                      </a:rPr>
                      <m:t>.</m:t>
                    </m:r>
                    <m:r>
                      <a:rPr lang="en-US" altLang="zh-CN" b="1" i="1">
                        <a:latin typeface="Cambria Math"/>
                      </a:rPr>
                      <m:t>𝟔𝟔𝟓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</a:rPr>
                          <m:t>𝟐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/>
                          </a:rPr>
                          <m:t>𝑮𝒆𝑽</m:t>
                        </m:r>
                      </m:e>
                    </m:d>
                    <m:r>
                      <a:rPr lang="en-US" altLang="zh-CN" b="1" i="1">
                        <a:latin typeface="Cambria Math"/>
                      </a:rPr>
                      <m:t>𝑩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/>
                          </a:rPr>
                          <m:t>𝑻</m:t>
                        </m:r>
                      </m:e>
                    </m:d>
                    <m:r>
                      <a:rPr lang="en-US" altLang="zh-CN" b="1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𝟑𝟓𝟖</m:t>
                    </m:r>
                    <m:r>
                      <a:rPr lang="en-US" altLang="zh-CN" b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/>
                      </a:rPr>
                      <m:t>𝒌𝒆𝑽</m:t>
                    </m:r>
                    <m:r>
                      <a:rPr lang="en-US" altLang="zh-CN" b="1">
                        <a:latin typeface="Cambria Math"/>
                      </a:rPr>
                      <m:t>.</m:t>
                    </m:r>
                  </m:oMath>
                </a14:m>
                <a:endParaRPr lang="en-US" altLang="zh-CN" b="1" dirty="0"/>
              </a:p>
              <a:p>
                <a:pPr algn="ctr"/>
                <a:r>
                  <a:rPr lang="en-US" altLang="zh-CN" b="1" dirty="0">
                    <a:solidFill>
                      <a:srgbClr val="FF0000"/>
                    </a:solidFill>
                  </a:rPr>
                  <a:t>Divergence angle: 4.17urad</a:t>
                </a:r>
              </a:p>
              <a:p>
                <a:pPr algn="ctr"/>
                <a:r>
                  <a:rPr lang="en-US" altLang="zh-CN" b="1" dirty="0">
                    <a:solidFill>
                      <a:srgbClr val="FF0000"/>
                    </a:solidFill>
                  </a:rPr>
                  <a:t>Beam size: 20um*0.068um-----</a:t>
                </a:r>
                <a:r>
                  <a:rPr lang="en-US" altLang="zh-CN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6mm at the end of the beamline of 700m</a:t>
                </a:r>
                <a:endParaRPr lang="en-US" altLang="zh-CN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978" y="1105966"/>
                <a:ext cx="8514111" cy="2178160"/>
              </a:xfrm>
              <a:prstGeom prst="rect">
                <a:avLst/>
              </a:prstGeom>
              <a:blipFill>
                <a:blip r:embed="rId5"/>
                <a:stretch>
                  <a:fillRect b="-33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3C25587F-FF0B-4D2A-9F6B-9C52213E73D1}"/>
              </a:ext>
            </a:extLst>
          </p:cNvPr>
          <p:cNvGrpSpPr/>
          <p:nvPr/>
        </p:nvGrpSpPr>
        <p:grpSpPr>
          <a:xfrm>
            <a:off x="4764397" y="3489425"/>
            <a:ext cx="7229167" cy="3130431"/>
            <a:chOff x="1631505" y="3081416"/>
            <a:chExt cx="9044129" cy="334150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505" y="3081416"/>
              <a:ext cx="9044129" cy="3341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D67C4BCD-CC92-490A-928B-89EF6AC5D6E5}"/>
                    </a:ext>
                  </a:extLst>
                </p:cNvPr>
                <p:cNvSpPr txBox="1"/>
                <p:nvPr/>
              </p:nvSpPr>
              <p:spPr>
                <a:xfrm>
                  <a:off x="5476827" y="5868925"/>
                  <a:ext cx="775853" cy="553998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p>
                        </m:sSup>
                      </m:oMath>
                    </m:oMathPara>
                  </a14:m>
                  <a:endParaRPr lang="en-US" altLang="zh-CN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@0.1%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D67C4BCD-CC92-490A-928B-89EF6AC5D6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6827" y="5868925"/>
                  <a:ext cx="775853" cy="553998"/>
                </a:xfrm>
                <a:prstGeom prst="rect">
                  <a:avLst/>
                </a:prstGeom>
                <a:blipFill>
                  <a:blip r:embed="rId7"/>
                  <a:stretch>
                    <a:fillRect l="-14706" t="-1176" r="-29412" b="-152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1899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22"/>
    </mc:Choice>
    <mc:Fallback xmlns="">
      <p:transition spd="slow" advTm="2362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-43814"/>
            <a:ext cx="9174480" cy="688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本框 4"/>
          <p:cNvSpPr txBox="1">
            <a:spLocks noChangeArrowheads="1"/>
          </p:cNvSpPr>
          <p:nvPr/>
        </p:nvSpPr>
        <p:spPr bwMode="auto">
          <a:xfrm>
            <a:off x="4638917" y="999251"/>
            <a:ext cx="1944921" cy="67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6124" tIns="58062" rIns="116124" bIns="58062">
            <a:spAutoFit/>
          </a:bodyPr>
          <a:lstStyle>
            <a:lvl1pPr defTabSz="869950"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869950"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8699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869950"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869950"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kumimoji="1" lang="en-US" altLang="zh-CN" sz="3600" b="1" dirty="0">
                <a:latin typeface="微软雅黑" pitchFamily="34" charset="-122"/>
                <a:ea typeface="微软雅黑" pitchFamily="34" charset="-122"/>
                <a:sym typeface="+mn-ea"/>
              </a:rPr>
              <a:t>Outline</a:t>
            </a:r>
            <a:endParaRPr kumimoji="1" lang="zh-CN" altLang="en-US" sz="3600" b="1" dirty="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grpSp>
        <p:nvGrpSpPr>
          <p:cNvPr id="7172" name="组合 1"/>
          <p:cNvGrpSpPr>
            <a:grpSpLocks/>
          </p:cNvGrpSpPr>
          <p:nvPr/>
        </p:nvGrpSpPr>
        <p:grpSpPr bwMode="auto">
          <a:xfrm>
            <a:off x="2432089" y="2335518"/>
            <a:ext cx="7080251" cy="619678"/>
            <a:chOff x="876495" y="1564550"/>
            <a:chExt cx="7079880" cy="619875"/>
          </a:xfrm>
        </p:grpSpPr>
        <p:sp>
          <p:nvSpPr>
            <p:cNvPr id="7193" name="Line 3"/>
            <p:cNvSpPr>
              <a:spLocks noChangeShapeType="1"/>
            </p:cNvSpPr>
            <p:nvPr/>
          </p:nvSpPr>
          <p:spPr bwMode="gray">
            <a:xfrm flipV="1">
              <a:off x="1181296" y="2157438"/>
              <a:ext cx="6775079" cy="26987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gray">
            <a:xfrm rot="3419336">
              <a:off x="897043" y="1608076"/>
              <a:ext cx="479577" cy="520673"/>
            </a:xfrm>
            <a:prstGeom prst="rect">
              <a:avLst/>
            </a:prstGeom>
            <a:solidFill>
              <a:srgbClr val="007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95" name="Text Box 5"/>
            <p:cNvSpPr txBox="1">
              <a:spLocks noChangeArrowheads="1"/>
            </p:cNvSpPr>
            <p:nvPr/>
          </p:nvSpPr>
          <p:spPr bwMode="gray">
            <a:xfrm>
              <a:off x="1875307" y="1564550"/>
              <a:ext cx="6049318" cy="46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6995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869950"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8699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lvl="0"/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Introduction of CEPC </a:t>
              </a:r>
              <a:endParaRPr lang="zh-CN" altLang="en-US" sz="24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96" name="Text Box 6"/>
            <p:cNvSpPr txBox="1">
              <a:spLocks noChangeArrowheads="1"/>
            </p:cNvSpPr>
            <p:nvPr/>
          </p:nvSpPr>
          <p:spPr bwMode="gray">
            <a:xfrm>
              <a:off x="942804" y="1651025"/>
              <a:ext cx="373801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6995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869950"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8699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</p:grpSp>
      <p:grpSp>
        <p:nvGrpSpPr>
          <p:cNvPr id="7174" name="组合 27"/>
          <p:cNvGrpSpPr>
            <a:grpSpLocks/>
          </p:cNvGrpSpPr>
          <p:nvPr/>
        </p:nvGrpSpPr>
        <p:grpSpPr bwMode="auto">
          <a:xfrm>
            <a:off x="2343523" y="3961645"/>
            <a:ext cx="7080250" cy="555625"/>
            <a:chOff x="876498" y="3175025"/>
            <a:chExt cx="7080249" cy="555625"/>
          </a:xfrm>
        </p:grpSpPr>
        <p:sp>
          <p:nvSpPr>
            <p:cNvPr id="7185" name="Line 13"/>
            <p:cNvSpPr>
              <a:spLocks noChangeShapeType="1"/>
            </p:cNvSpPr>
            <p:nvPr/>
          </p:nvSpPr>
          <p:spPr bwMode="gray">
            <a:xfrm>
              <a:off x="1181297" y="3730650"/>
              <a:ext cx="677545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gray">
            <a:xfrm rot="3419336">
              <a:off x="897135" y="3154388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87" name="Text Box 15"/>
            <p:cNvSpPr txBox="1">
              <a:spLocks noChangeArrowheads="1"/>
            </p:cNvSpPr>
            <p:nvPr/>
          </p:nvSpPr>
          <p:spPr bwMode="gray">
            <a:xfrm>
              <a:off x="1907704" y="3241700"/>
              <a:ext cx="45076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6995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869950"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8699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The applications of the </a:t>
              </a:r>
              <a:r>
                <a:rPr lang="en-US" altLang="zh-CN" sz="2400" b="1" dirty="0" err="1">
                  <a:latin typeface="微软雅黑" pitchFamily="34" charset="-122"/>
                  <a:ea typeface="微软雅黑" pitchFamily="34" charset="-122"/>
                </a:rPr>
                <a:t>γSR</a:t>
              </a:r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CN" altLang="en-US" sz="2400" dirty="0"/>
            </a:p>
          </p:txBody>
        </p:sp>
        <p:sp>
          <p:nvSpPr>
            <p:cNvPr id="7188" name="Text Box 16"/>
            <p:cNvSpPr txBox="1">
              <a:spLocks noChangeArrowheads="1"/>
            </p:cNvSpPr>
            <p:nvPr/>
          </p:nvSpPr>
          <p:spPr bwMode="gray">
            <a:xfrm>
              <a:off x="942810" y="3197250"/>
              <a:ext cx="3737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6995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869950"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8699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</p:grpSp>
      <p:sp>
        <p:nvSpPr>
          <p:cNvPr id="31" name="Text Box 16"/>
          <p:cNvSpPr txBox="1">
            <a:spLocks noChangeArrowheads="1"/>
          </p:cNvSpPr>
          <p:nvPr/>
        </p:nvSpPr>
        <p:spPr bwMode="gray">
          <a:xfrm>
            <a:off x="2454386" y="5903868"/>
            <a:ext cx="373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69950"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869950"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8699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869950"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869950"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86995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32090" y="3159627"/>
            <a:ext cx="7066965" cy="601115"/>
            <a:chOff x="791254" y="2463279"/>
            <a:chExt cx="7066965" cy="601115"/>
          </a:xfrm>
        </p:grpSpPr>
        <p:grpSp>
          <p:nvGrpSpPr>
            <p:cNvPr id="7173" name="组合 2"/>
            <p:cNvGrpSpPr>
              <a:grpSpLocks/>
            </p:cNvGrpSpPr>
            <p:nvPr/>
          </p:nvGrpSpPr>
          <p:grpSpPr bwMode="auto">
            <a:xfrm>
              <a:off x="844281" y="2485898"/>
              <a:ext cx="7013938" cy="578496"/>
              <a:chOff x="942804" y="2399679"/>
              <a:chExt cx="7013571" cy="578496"/>
            </a:xfrm>
          </p:grpSpPr>
          <p:sp>
            <p:nvSpPr>
              <p:cNvPr id="7189" name="Line 8"/>
              <p:cNvSpPr>
                <a:spLocks noChangeShapeType="1"/>
              </p:cNvSpPr>
              <p:nvPr/>
            </p:nvSpPr>
            <p:spPr bwMode="gray">
              <a:xfrm flipV="1">
                <a:off x="1181297" y="2919140"/>
                <a:ext cx="6775078" cy="59035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prstDash val="sysDot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191" name="Text Box 10"/>
              <p:cNvSpPr txBox="1">
                <a:spLocks noChangeArrowheads="1"/>
              </p:cNvSpPr>
              <p:nvPr/>
            </p:nvSpPr>
            <p:spPr bwMode="gray">
              <a:xfrm>
                <a:off x="1767347" y="2399679"/>
                <a:ext cx="594029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869950"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defTabSz="869950"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defTabSz="869950"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defTabSz="869950"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defTabSz="869950"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lvl="0" algn="ctr">
                  <a:defRPr/>
                </a:pPr>
                <a:r>
                  <a:rPr lang="en-US" altLang="zh-CN" sz="2400" b="1" dirty="0">
                    <a:latin typeface="微软雅黑" pitchFamily="34" charset="-122"/>
                    <a:ea typeface="微软雅黑" pitchFamily="34" charset="-122"/>
                  </a:rPr>
                  <a:t>The high-energy high brightness </a:t>
                </a:r>
                <a:r>
                  <a:rPr lang="en-US" altLang="zh-CN" sz="2400" b="1" dirty="0" err="1">
                    <a:latin typeface="微软雅黑" pitchFamily="34" charset="-122"/>
                    <a:ea typeface="微软雅黑" pitchFamily="34" charset="-122"/>
                  </a:rPr>
                  <a:t>γSR</a:t>
                </a:r>
                <a:endParaRPr lang="en-US" altLang="zh-CN" sz="2800" kern="0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92" name="Text Box 11"/>
              <p:cNvSpPr txBox="1">
                <a:spLocks noChangeArrowheads="1"/>
              </p:cNvSpPr>
              <p:nvPr/>
            </p:nvSpPr>
            <p:spPr bwMode="gray">
              <a:xfrm>
                <a:off x="942804" y="2413025"/>
                <a:ext cx="3738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869950"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defTabSz="869950"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defTabSz="869950"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defTabSz="869950"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defTabSz="869950"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defTabSz="869950"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0" hangingPunct="0"/>
                <a:r>
                  <a:rPr lang="en-US" altLang="zh-CN" sz="2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</a:p>
            </p:txBody>
          </p:sp>
        </p:grpSp>
        <p:sp>
          <p:nvSpPr>
            <p:cNvPr id="40" name="Rectangle 14"/>
            <p:cNvSpPr>
              <a:spLocks noChangeArrowheads="1"/>
            </p:cNvSpPr>
            <p:nvPr/>
          </p:nvSpPr>
          <p:spPr bwMode="gray">
            <a:xfrm rot="3419336">
              <a:off x="811891" y="2465756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gray">
            <a:xfrm>
              <a:off x="879174" y="2463279"/>
              <a:ext cx="3738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69950"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869950"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869950"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869950"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869950"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3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18F1A0-0FCC-4451-8E46-DA3C31F4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99654"/>
            <a:ext cx="11629103" cy="1325563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 lots of things that we didn't dare to imagine before</a:t>
            </a:r>
            <a:endParaRPr lang="zh-CN" altLang="en-US" b="1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4754EBFE-662C-44B5-9C4C-80F2D12EA4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114187"/>
              </p:ext>
            </p:extLst>
          </p:nvPr>
        </p:nvGraphicFramePr>
        <p:xfrm>
          <a:off x="297426" y="1356852"/>
          <a:ext cx="11766755" cy="5501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55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D5934-72CA-4535-9E84-3D75B77C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The applications on material:  </a:t>
            </a:r>
            <a:br>
              <a:rPr lang="en-US" altLang="zh-CN" b="1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the Integration of Material Technology-Structure-Performance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33CC82-CD54-494D-9D7D-51806F525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50" y="1239970"/>
            <a:ext cx="5481484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of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metal materials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an in-situ environment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Non-destructive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characterization of the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structure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workpiece under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casting, forging and service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welding problems, defect evolution, grain arrangement and failure analysis of materials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720A1-C0E7-4726-8ECF-F07F792FB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95" y="4654370"/>
            <a:ext cx="2815224" cy="22036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7CDC04F-4A55-4EEB-99ED-4B492A233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982" y="4654370"/>
            <a:ext cx="2170724" cy="21122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6C6C659-392C-46AA-916E-7840D2735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140" y="1273392"/>
            <a:ext cx="1440000" cy="11380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BF20CA-A2C5-4B8B-AC2A-5A57E8BD3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245" y="2510514"/>
            <a:ext cx="1440000" cy="14366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6576B08-8E27-4828-9EC4-492476767A2D}"/>
              </a:ext>
            </a:extLst>
          </p:cNvPr>
          <p:cNvSpPr txBox="1"/>
          <p:nvPr/>
        </p:nvSpPr>
        <p:spPr>
          <a:xfrm>
            <a:off x="6519038" y="1316036"/>
            <a:ext cx="1079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engine</a:t>
            </a:r>
            <a:endParaRPr lang="zh-SG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D2E03D-BFAE-4822-8BBC-DF31689687C1}"/>
              </a:ext>
            </a:extLst>
          </p:cNvPr>
          <p:cNvSpPr txBox="1"/>
          <p:nvPr/>
        </p:nvSpPr>
        <p:spPr>
          <a:xfrm>
            <a:off x="6663054" y="2540172"/>
            <a:ext cx="1079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blade</a:t>
            </a:r>
            <a:endParaRPr lang="zh-SG" altLang="en-US" sz="1200" dirty="0">
              <a:solidFill>
                <a:schemeClr val="bg1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99BD51D-4966-4EB9-90E7-7483A571DB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395" y="4046175"/>
            <a:ext cx="1440000" cy="125833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D03F79F-2A2E-4634-8C62-E4C064C18B2D}"/>
              </a:ext>
            </a:extLst>
          </p:cNvPr>
          <p:cNvSpPr txBox="1"/>
          <p:nvPr/>
        </p:nvSpPr>
        <p:spPr>
          <a:xfrm>
            <a:off x="5582934" y="4047592"/>
            <a:ext cx="1079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gear</a:t>
            </a:r>
            <a:endParaRPr lang="zh-SG" altLang="en-US" sz="1200" dirty="0">
              <a:solidFill>
                <a:schemeClr val="bg1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6D8DE29-12C4-4D06-A539-3202B8B864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7963" y="5403569"/>
            <a:ext cx="1440000" cy="141167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582D063-1CCB-48F8-88BC-746B1FB59FB6}"/>
              </a:ext>
            </a:extLst>
          </p:cNvPr>
          <p:cNvSpPr txBox="1"/>
          <p:nvPr/>
        </p:nvSpPr>
        <p:spPr>
          <a:xfrm>
            <a:off x="5935174" y="6266257"/>
            <a:ext cx="1079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Pressure vessel</a:t>
            </a:r>
            <a:endParaRPr lang="zh-SG" altLang="en-US" sz="1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E790211-3035-4984-A330-4DE926F21064}"/>
                  </a:ext>
                </a:extLst>
              </p:cNvPr>
              <p:cNvSpPr txBox="1"/>
              <p:nvPr/>
            </p:nvSpPr>
            <p:spPr>
              <a:xfrm>
                <a:off x="7311834" y="1202655"/>
                <a:ext cx="4684372" cy="5092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Dynamical diagnosis &gt;1kHz+</a:t>
                </a:r>
              </a:p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penetration depth+</a:t>
                </a:r>
              </a:p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clear imagination </a:t>
                </a:r>
              </a:p>
              <a:p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b="1" dirty="0"/>
                  <a:t>&gt;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en-US" altLang="zh-CN" sz="2000" b="1" dirty="0"/>
                  <a:t>photon/s </a:t>
                </a:r>
              </a:p>
              <a:p>
                <a:endParaRPr lang="en-US" altLang="zh-CN" sz="2000" b="1" dirty="0"/>
              </a:p>
              <a:p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altLang="zh-CN" sz="2000" b="1" dirty="0"/>
                  <a:t>photon----enough for a clear imagination</a:t>
                </a:r>
              </a:p>
              <a:p>
                <a:endParaRPr lang="en-US" altLang="zh-CN" sz="2000" b="1" dirty="0"/>
              </a:p>
              <a:p>
                <a:r>
                  <a:rPr lang="en-US" altLang="zh-CN" sz="2000" b="1" dirty="0"/>
                  <a:t>&gt;1000Hz can satisfy:</a:t>
                </a:r>
              </a:p>
              <a:p>
                <a:endParaRPr lang="en-US" altLang="zh-CN" sz="2000" b="1" dirty="0"/>
              </a:p>
              <a:p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Dynamical diagnosis of defect evolution/metal phase change process-droplet solidification/seawater corrosion mechanism</a:t>
                </a:r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E790211-3035-4984-A330-4DE926F21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834" y="1202655"/>
                <a:ext cx="4684372" cy="5092291"/>
              </a:xfrm>
              <a:prstGeom prst="rect">
                <a:avLst/>
              </a:prstGeom>
              <a:blipFill>
                <a:blip r:embed="rId8"/>
                <a:stretch>
                  <a:fillRect l="-2601" t="-1196" r="-650" b="-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EEACA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EEACA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3675</TotalTime>
  <Words>997</Words>
  <Application>Microsoft Office PowerPoint</Application>
  <PresentationFormat>宽屏</PresentationFormat>
  <Paragraphs>187</Paragraphs>
  <Slides>17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Roboto</vt:lpstr>
      <vt:lpstr>等线</vt:lpstr>
      <vt:lpstr>等线 Light</vt:lpstr>
      <vt:lpstr>宋体</vt:lpstr>
      <vt:lpstr>微软雅黑</vt:lpstr>
      <vt:lpstr>Arial</vt:lpstr>
      <vt:lpstr>Calibri</vt:lpstr>
      <vt:lpstr>Cambria Math</vt:lpstr>
      <vt:lpstr>Tahoma</vt:lpstr>
      <vt:lpstr>Times New Roman</vt:lpstr>
      <vt:lpstr>Wingdings</vt:lpstr>
      <vt:lpstr>Office 主题​​</vt:lpstr>
      <vt:lpstr>The high-energy and high-brightness γ Synchrotron Radiation (γSR) and applications </vt:lpstr>
      <vt:lpstr>PowerPoint 演示文稿</vt:lpstr>
      <vt:lpstr>CEPC  baselines layout</vt:lpstr>
      <vt:lpstr>CEPC parameters and lattice</vt:lpstr>
      <vt:lpstr>PowerPoint 演示文稿</vt:lpstr>
      <vt:lpstr>PowerPoint 演示文稿</vt:lpstr>
      <vt:lpstr>PowerPoint 演示文稿</vt:lpstr>
      <vt:lpstr>Applications: lots of things that we didn't dare to imagine before</vt:lpstr>
      <vt:lpstr>The applications on material:   the Integration of Material Technology-Structure-Performance </vt:lpstr>
      <vt:lpstr> The applications on nucleon: γ assistant transmutation </vt:lpstr>
      <vt:lpstr> The applications on nucleon: photon-nuclear reactions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high-energy and high-brightness Synchrotron Radiation and applicaitons</dc:title>
  <dc:creator>biyj</dc:creator>
  <cp:lastModifiedBy>biyj</cp:lastModifiedBy>
  <cp:revision>76</cp:revision>
  <dcterms:created xsi:type="dcterms:W3CDTF">2021-11-20T01:20:58Z</dcterms:created>
  <dcterms:modified xsi:type="dcterms:W3CDTF">2023-10-23T11:38:51Z</dcterms:modified>
</cp:coreProperties>
</file>