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5" autoAdjust="0"/>
    <p:restoredTop sz="95597" autoAdjust="0"/>
  </p:normalViewPr>
  <p:slideViewPr>
    <p:cSldViewPr snapToGrid="0">
      <p:cViewPr varScale="1">
        <p:scale>
          <a:sx n="100" d="100"/>
          <a:sy n="100" d="100"/>
        </p:scale>
        <p:origin x="1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94519-7AF6-4109-B949-C525A154DE3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2DC20-04E6-4E48-A0E2-346C0D53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1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2DC20-04E6-4E48-A0E2-346C0D53F7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 beam current or coupling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2DC20-04E6-4E48-A0E2-346C0D53F7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3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v.17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2DC20-04E6-4E48-A0E2-346C0D53F7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9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v.17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2DC20-04E6-4E48-A0E2-346C0D53F7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v.17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2DC20-04E6-4E48-A0E2-346C0D53F7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5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523D-049C-4DBE-8F32-C8475652DFCA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0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D4CE-FF71-4493-99A7-4C070CE9FB86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8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8034-9714-4309-B155-B41EAE1583D7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634" y="816437"/>
            <a:ext cx="11880000" cy="5676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C12F-60E2-4D57-831E-245C4BA25FBC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FAAD-B14D-4518-9534-4D01604A1DD9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2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4B9F-B81A-4C73-A381-A5809FE2A18F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E200-575D-4C2E-9A2E-E2E3AD771F6A}" type="datetime1">
              <a:rPr lang="en-US" smtClean="0"/>
              <a:t>10/23/2023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7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9C59-65CE-4EBB-B132-6D2B5D98779A}" type="datetime1">
              <a:rPr lang="en-US" smtClean="0"/>
              <a:t>10/23/2023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1574-4963-4C83-99FA-7529554425C0}" type="datetime1">
              <a:rPr lang="en-US" smtClean="0"/>
              <a:t>10/23/2023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6FAF-9E97-4788-9FF3-052F702E4B7A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5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CD48-4A00-4837-8354-EBF4ED33FD86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34" y="0"/>
            <a:ext cx="11878732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634" y="816437"/>
            <a:ext cx="11880000" cy="55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8262-BD0F-423A-8314-26860A3B0F51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CEPC 2023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105C-C71A-49E9-A7C5-42DD89A5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for development of circular colliders with Crab Waist at BINP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57693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dirty="0" smtClean="0"/>
              <a:t>Bogomyagkov, E. </a:t>
            </a:r>
            <a:r>
              <a:rPr lang="en-US" dirty="0" err="1" smtClean="0"/>
              <a:t>Levichev</a:t>
            </a:r>
            <a:r>
              <a:rPr lang="en-US" dirty="0" smtClean="0"/>
              <a:t>, S. </a:t>
            </a:r>
            <a:r>
              <a:rPr lang="en-US" dirty="0" err="1" smtClean="0"/>
              <a:t>Sinyatkin</a:t>
            </a:r>
            <a:endParaRPr lang="en-US" dirty="0" smtClean="0"/>
          </a:p>
          <a:p>
            <a:r>
              <a:rPr lang="en-US" dirty="0" err="1" smtClean="0"/>
              <a:t>Budker</a:t>
            </a:r>
            <a:r>
              <a:rPr lang="en-US" dirty="0" smtClean="0"/>
              <a:t> Institute of Nuclear Physics</a:t>
            </a:r>
          </a:p>
          <a:p>
            <a:endParaRPr lang="en-US" dirty="0"/>
          </a:p>
          <a:p>
            <a:r>
              <a:rPr lang="en-US" dirty="0"/>
              <a:t>The 2023 International Workshop on the </a:t>
            </a:r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/>
              <a:t>Energy Circular Electron Positron Collider</a:t>
            </a:r>
          </a:p>
        </p:txBody>
      </p:sp>
    </p:spTree>
    <p:extLst>
      <p:ext uri="{BB962C8B-B14F-4D97-AF65-F5344CB8AC3E}">
        <p14:creationId xmlns:p14="http://schemas.microsoft.com/office/powerpoint/2010/main" val="6431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15" y="681629"/>
            <a:ext cx="8305285" cy="41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VEPP-6 (from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05" t="-24576" b="-38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4368866"/>
                <a:ext cx="11848289" cy="2154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dirty="0" smtClean="0"/>
                  <a:t>“Small” double ring collider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 smtClean="0"/>
                  <a:t>6</a:t>
                </a:r>
                <a:r>
                  <a:rPr lang="en-US" sz="2800" dirty="0" smtClean="0"/>
                  <a:t> GeV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dirty="0" smtClean="0"/>
                  <a:t>No record breaking  luminosity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dirty="0" smtClean="0"/>
                  <a:t>Feasible DA, beam lifetime, magnets, injection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dirty="0" smtClean="0"/>
                  <a:t>Achievable luminosity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68866"/>
                <a:ext cx="11848289" cy="2154436"/>
              </a:xfrm>
              <a:prstGeom prst="rect">
                <a:avLst/>
              </a:prstGeom>
              <a:blipFill>
                <a:blip r:embed="rId5"/>
                <a:stretch>
                  <a:fillRect l="-1646" t="-4816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8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/>
          <a:stretch/>
        </p:blipFill>
        <p:spPr>
          <a:xfrm>
            <a:off x="0" y="569344"/>
            <a:ext cx="7740000" cy="4042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VEPP-6 (from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05" t="-24576" b="-38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11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00" y="3834000"/>
            <a:ext cx="4320000" cy="30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000" y="147819"/>
            <a:ext cx="4320000" cy="3745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56634" y="4643010"/>
                <a:ext cx="4310026" cy="1849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=0.5−1.6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GeV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800" dirty="0" smtClean="0"/>
                  <a:t>mm,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 smtClean="0"/>
                  <a:t>mm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dirty="0" smtClean="0"/>
                  <a:t>CCSY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dirty="0" smtClean="0"/>
                  <a:t>Acceptable DA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4" y="4643010"/>
                <a:ext cx="4310026" cy="1849865"/>
              </a:xfrm>
              <a:prstGeom prst="rect">
                <a:avLst/>
              </a:prstGeom>
              <a:blipFill>
                <a:blip r:embed="rId7"/>
                <a:stretch>
                  <a:fillRect l="-2546" t="-3300" r="-1556" b="-8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5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VEPP-6 (from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05" t="-24576" b="-38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12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363"/>
          <a:stretch/>
        </p:blipFill>
        <p:spPr>
          <a:xfrm>
            <a:off x="0" y="738000"/>
            <a:ext cx="7677509" cy="61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677509" y="1418963"/>
                <a:ext cx="4488426" cy="402007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dirty="0" smtClean="0"/>
                  <a:t>Luminosity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𝑇𝑜𝑢𝑠h𝑒𝑘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≥300</m:t>
                    </m:r>
                  </m:oMath>
                </a14:m>
                <a:r>
                  <a:rPr lang="en-US" dirty="0" smtClean="0"/>
                  <a:t>s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GeV: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&amp;≈1×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DA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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NE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2.13×10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eqAr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GeV: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&amp;≈1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VEPP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2000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eqArr>
                  </m:oMath>
                </a14:m>
                <a:endParaRPr lang="en-US" dirty="0" smtClean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.55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GeV: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BEPCII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3.1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eqAr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509" y="1418963"/>
                <a:ext cx="4488426" cy="4020075"/>
              </a:xfrm>
              <a:prstGeom prst="rect">
                <a:avLst/>
              </a:prstGeom>
              <a:blipFill>
                <a:blip r:embed="rId5"/>
                <a:stretch>
                  <a:fillRect l="-3121" t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6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Crab waist is the only method promising high luminosity</a:t>
                </a:r>
              </a:p>
              <a:p>
                <a:r>
                  <a:rPr lang="en-US" dirty="0" smtClean="0"/>
                  <a:t>Difficulties of implementation (especially at low energies) mean trial and error but not blitzkrieg</a:t>
                </a:r>
              </a:p>
              <a:p>
                <a:r>
                  <a:rPr lang="en-US" dirty="0" smtClean="0"/>
                  <a:t>Super Charm Tau factory posses high risks</a:t>
                </a:r>
              </a:p>
              <a:p>
                <a:r>
                  <a:rPr lang="en-US" dirty="0" smtClean="0"/>
                  <a:t>Create a test facility from VEPP-4M</a:t>
                </a:r>
              </a:p>
              <a:p>
                <a:r>
                  <a:rPr lang="en-US" dirty="0" smtClean="0"/>
                  <a:t>Small collider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prototyping SCTF and </a:t>
                </a:r>
                <a:r>
                  <a:rPr lang="en-US" dirty="0"/>
                  <a:t>b</a:t>
                </a:r>
                <a:r>
                  <a:rPr lang="en-US" dirty="0" smtClean="0"/>
                  <a:t>y order of </a:t>
                </a:r>
                <a:r>
                  <a:rPr lang="en-US" smtClean="0"/>
                  <a:t>magnitude cheaper</a:t>
                </a:r>
                <a:endParaRPr lang="en-US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0" t="-2256" r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(initial conditions)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VEPP-4M</a:t>
                </a:r>
              </a:p>
              <a:p>
                <a:pPr lvl="1"/>
                <a:r>
                  <a:rPr lang="en-US" dirty="0" smtClean="0"/>
                  <a:t>Finishing scientific program with KEDR detector</a:t>
                </a:r>
              </a:p>
              <a:p>
                <a:pPr lvl="1"/>
                <a:r>
                  <a:rPr lang="en-US" dirty="0" smtClean="0"/>
                  <a:t>Needs a valid goal to continue working</a:t>
                </a:r>
              </a:p>
              <a:p>
                <a:r>
                  <a:rPr lang="en-US" dirty="0" smtClean="0"/>
                  <a:t>VEPP-2000</a:t>
                </a:r>
              </a:p>
              <a:p>
                <a:pPr lvl="1"/>
                <a:r>
                  <a:rPr lang="en-US" dirty="0" smtClean="0"/>
                  <a:t>10 years of scientific program</a:t>
                </a:r>
              </a:p>
              <a:p>
                <a:pPr lvl="1"/>
                <a:r>
                  <a:rPr lang="en-US" dirty="0" smtClean="0"/>
                  <a:t>Low energy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GeV) constricts scientific program</a:t>
                </a:r>
              </a:p>
              <a:p>
                <a:r>
                  <a:rPr lang="en-US" dirty="0" smtClean="0"/>
                  <a:t>Super Charm-Tau factory (SCTF)</a:t>
                </a:r>
              </a:p>
              <a:p>
                <a:pPr lvl="1"/>
                <a:r>
                  <a:rPr lang="en-US" dirty="0" smtClean="0"/>
                  <a:t>Underestimated difficulties of Crab Waist (CW) colliders especially for low energies</a:t>
                </a:r>
              </a:p>
              <a:p>
                <a:pPr lvl="1"/>
                <a:r>
                  <a:rPr lang="en-US" dirty="0" smtClean="0"/>
                  <a:t>Large, long (10 years), difficult and expensive project</a:t>
                </a:r>
              </a:p>
              <a:p>
                <a:pPr lvl="1"/>
                <a:r>
                  <a:rPr lang="en-US" dirty="0" smtClean="0"/>
                  <a:t>Known and unknown risks</a:t>
                </a:r>
              </a:p>
              <a:p>
                <a:r>
                  <a:rPr lang="en-US" dirty="0" smtClean="0"/>
                  <a:t>Need for new ideas, prototyping of CW colliders – smaller, cheaper facilities (low energy)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0" t="-2900" b="-2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problem of CW colliders: SCTF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3</a:t>
            </a:fld>
            <a:endParaRPr lang="en-US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9032422" cy="5268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1285798"/>
                  </p:ext>
                </p:extLst>
              </p:nvPr>
            </p:nvGraphicFramePr>
            <p:xfrm>
              <a:off x="8413100" y="1253066"/>
              <a:ext cx="3778900" cy="113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=2.0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GeV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OFF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ON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480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8D7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8D7C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CEC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CEC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1285798"/>
                  </p:ext>
                </p:extLst>
              </p:nvPr>
            </p:nvGraphicFramePr>
            <p:xfrm>
              <a:off x="8413100" y="1253066"/>
              <a:ext cx="3778900" cy="113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5" t="-8197" r="-171739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OFF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ON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5" t="-108197" r="-171739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462" t="-108197" r="-102564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8462" t="-108197" r="-2564" b="-1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2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5" t="-195385" r="-171739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462" t="-195385" r="-102564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8462" t="-195385" r="-2564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1488469"/>
                  </p:ext>
                </p:extLst>
              </p:nvPr>
            </p:nvGraphicFramePr>
            <p:xfrm>
              <a:off x="8413100" y="3795059"/>
              <a:ext cx="3778900" cy="113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GeV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OFF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ON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280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8D7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8D7C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CEC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CEC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1488469"/>
                  </p:ext>
                </p:extLst>
              </p:nvPr>
            </p:nvGraphicFramePr>
            <p:xfrm>
              <a:off x="8413100" y="3795059"/>
              <a:ext cx="3778900" cy="113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35" t="-8197" r="-171739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OFF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ON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35" t="-108197" r="-171739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8462" t="-108197" r="-102564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8462" t="-108197" r="-2564" b="-1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2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35" t="-195385" r="-171739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8462" t="-195385" r="-102564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8462" t="-195385" r="-2564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72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problem of CW colliders: </a:t>
            </a:r>
            <a:r>
              <a:rPr lang="en-US" dirty="0" err="1" smtClean="0"/>
              <a:t>SuperKEB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4</a:t>
            </a:fld>
            <a:endParaRPr lang="en-US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571248"/>
            <a:ext cx="11160000" cy="6286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50250" y="5785686"/>
                <a:ext cx="2522294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=1.14% ‼‼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E=4 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𝑡𝑜𝑢𝑠𝑐h𝑒𝑘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250" y="5785686"/>
                <a:ext cx="2522294" cy="646331"/>
              </a:xfrm>
              <a:prstGeom prst="rect">
                <a:avLst/>
              </a:prstGeom>
              <a:blipFill>
                <a:blip r:embed="rId3"/>
                <a:stretch>
                  <a:fillRect l="-168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117829" y="6488668"/>
            <a:ext cx="45581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K.Oide</a:t>
            </a:r>
            <a:r>
              <a:rPr lang="en-US" dirty="0" smtClean="0"/>
              <a:t> </a:t>
            </a:r>
            <a:r>
              <a:rPr lang="en-US" dirty="0"/>
              <a:t>“Crab waist for </a:t>
            </a:r>
            <a:r>
              <a:rPr lang="en-US" dirty="0" err="1"/>
              <a:t>SuperKEKB</a:t>
            </a:r>
            <a:r>
              <a:rPr lang="en-US" dirty="0"/>
              <a:t>”, 30.01.2020</a:t>
            </a:r>
          </a:p>
        </p:txBody>
      </p:sp>
    </p:spTree>
    <p:extLst>
      <p:ext uri="{BB962C8B-B14F-4D97-AF65-F5344CB8AC3E}">
        <p14:creationId xmlns:p14="http://schemas.microsoft.com/office/powerpoint/2010/main" val="8412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CW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The ultimate goal is SCTF. Risks decrease requires hands-on study of:</a:t>
            </a:r>
          </a:p>
          <a:p>
            <a:r>
              <a:rPr lang="en-US" dirty="0" smtClean="0"/>
              <a:t>Beam-beam effects with large </a:t>
            </a:r>
            <a:r>
              <a:rPr lang="en-US" dirty="0" err="1" smtClean="0"/>
              <a:t>Piwinski</a:t>
            </a:r>
            <a:r>
              <a:rPr lang="en-US" dirty="0" smtClean="0"/>
              <a:t> angle and CW</a:t>
            </a:r>
          </a:p>
          <a:p>
            <a:r>
              <a:rPr lang="en-US" dirty="0" smtClean="0"/>
              <a:t>Dynamic aperture limitation (</a:t>
            </a:r>
            <a:r>
              <a:rPr lang="en-US" dirty="0" err="1" smtClean="0"/>
              <a:t>Touschek</a:t>
            </a:r>
            <a:r>
              <a:rPr lang="en-US" dirty="0" smtClean="0"/>
              <a:t> lifetime) by CW </a:t>
            </a:r>
            <a:r>
              <a:rPr lang="en-US" dirty="0" err="1" smtClean="0"/>
              <a:t>sextupoles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Collision parameters dependence on beam energy</a:t>
            </a:r>
          </a:p>
          <a:p>
            <a:r>
              <a:rPr lang="en-US" dirty="0" smtClean="0"/>
              <a:t>Detector background</a:t>
            </a:r>
          </a:p>
          <a:p>
            <a:r>
              <a:rPr lang="en-US" dirty="0" smtClean="0"/>
              <a:t>Final focus quadrupoles and solenoids</a:t>
            </a:r>
          </a:p>
          <a:p>
            <a:r>
              <a:rPr lang="en-US" dirty="0" smtClean="0"/>
              <a:t>Cryostat and vacuum system</a:t>
            </a:r>
          </a:p>
          <a:p>
            <a:r>
              <a:rPr lang="en-US" dirty="0" smtClean="0"/>
              <a:t>Interaction point (IP) vacuum chamber and its cooling</a:t>
            </a:r>
          </a:p>
          <a:p>
            <a:r>
              <a:rPr lang="en-US" dirty="0" smtClean="0"/>
              <a:t>IP vacuum chamber impedance</a:t>
            </a:r>
          </a:p>
          <a:p>
            <a:r>
              <a:rPr lang="en-US" dirty="0" smtClean="0"/>
              <a:t>Beam targeting/separation system at IP</a:t>
            </a:r>
          </a:p>
          <a:p>
            <a:r>
              <a:rPr lang="en-US" dirty="0" smtClean="0"/>
              <a:t>Alignment of FF elements</a:t>
            </a:r>
          </a:p>
          <a:p>
            <a:r>
              <a:rPr lang="en-US" dirty="0" smtClean="0"/>
              <a:t>Detector field influence on mechanical stability and beam dynamics</a:t>
            </a:r>
          </a:p>
          <a:p>
            <a:r>
              <a:rPr lang="en-US" dirty="0" smtClean="0"/>
              <a:t>Particles loss and quenching of FF quadrupoles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program of CW development in BINP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VEPP-4M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test facility for CW collision scheme (VEPP-4CW)</a:t>
                </a:r>
              </a:p>
              <a:p>
                <a:r>
                  <a:rPr lang="en-US" dirty="0" smtClean="0"/>
                  <a:t>CW collider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 smtClean="0"/>
                  <a:t> GeV (VEPP-6)</a:t>
                </a:r>
              </a:p>
              <a:p>
                <a:pPr lvl="1"/>
                <a:r>
                  <a:rPr lang="en-US" dirty="0" smtClean="0"/>
                  <a:t>Injection facility upgrade</a:t>
                </a:r>
              </a:p>
              <a:p>
                <a:pPr lvl="1"/>
                <a:r>
                  <a:rPr lang="en-US" dirty="0" smtClean="0"/>
                  <a:t>Engineering system upgrade</a:t>
                </a:r>
              </a:p>
              <a:p>
                <a:pPr lvl="1"/>
                <a:r>
                  <a:rPr lang="en-US" dirty="0" smtClean="0"/>
                  <a:t>Booster synchrotron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6</a:t>
                </a:r>
                <a:r>
                  <a:rPr lang="en-US" dirty="0"/>
                  <a:t> GeV </a:t>
                </a:r>
                <a:endParaRPr lang="en-US" dirty="0" smtClean="0"/>
              </a:p>
              <a:p>
                <a:r>
                  <a:rPr lang="en-US" dirty="0" smtClean="0"/>
                  <a:t>SCTF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.5−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3.5</m:t>
                    </m:r>
                  </m:oMath>
                </a14:m>
                <a:r>
                  <a:rPr lang="en-US" dirty="0"/>
                  <a:t> GeV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Together VEPP-2000 and SCTF cover wide energy range</a:t>
                </a:r>
                <a:endParaRPr lang="en-US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VEPP-4CW  ̶̶  “</a:t>
            </a:r>
            <a:r>
              <a:rPr lang="en-US" dirty="0"/>
              <a:t>Partial” crab waist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7</a:t>
            </a:fld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111716" y="1031797"/>
            <a:ext cx="3388659" cy="2400290"/>
            <a:chOff x="803567" y="948521"/>
            <a:chExt cx="3388659" cy="240029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972050" y="2714528"/>
              <a:ext cx="1050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VEPP-4M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54793" y="1492922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KEDR</a:t>
              </a:r>
              <a:endParaRPr lang="ru-RU" dirty="0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803567" y="948521"/>
              <a:ext cx="3388659" cy="2400290"/>
              <a:chOff x="803567" y="948521"/>
              <a:chExt cx="3388659" cy="240029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1840087" y="94852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е+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766661" y="948521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е-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32" name="Группа 31"/>
              <p:cNvGrpSpPr/>
              <p:nvPr/>
            </p:nvGrpSpPr>
            <p:grpSpPr>
              <a:xfrm>
                <a:off x="803567" y="1044687"/>
                <a:ext cx="3388659" cy="2304124"/>
                <a:chOff x="701967" y="1044687"/>
                <a:chExt cx="3388659" cy="2304124"/>
              </a:xfrm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2234931" y="1044687"/>
                  <a:ext cx="322730" cy="44823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1" name="Группа 30"/>
                <p:cNvGrpSpPr/>
                <p:nvPr/>
              </p:nvGrpSpPr>
              <p:grpSpPr>
                <a:xfrm>
                  <a:off x="701967" y="1268002"/>
                  <a:ext cx="3388659" cy="2080809"/>
                  <a:chOff x="693804" y="1409507"/>
                  <a:chExt cx="3388659" cy="2080809"/>
                </a:xfrm>
              </p:grpSpPr>
              <p:grpSp>
                <p:nvGrpSpPr>
                  <p:cNvPr id="30" name="Группа 29"/>
                  <p:cNvGrpSpPr/>
                  <p:nvPr/>
                </p:nvGrpSpPr>
                <p:grpSpPr>
                  <a:xfrm>
                    <a:off x="693804" y="1410500"/>
                    <a:ext cx="3388659" cy="2079816"/>
                    <a:chOff x="699246" y="1228163"/>
                    <a:chExt cx="3388659" cy="2079816"/>
                  </a:xfrm>
                </p:grpSpPr>
                <p:cxnSp>
                  <p:nvCxnSpPr>
                    <p:cNvPr id="10" name="Прямая соединительная линия 9"/>
                    <p:cNvCxnSpPr/>
                    <p:nvPr/>
                  </p:nvCxnSpPr>
                  <p:spPr>
                    <a:xfrm>
                      <a:off x="1676398" y="1228163"/>
                      <a:ext cx="1434354" cy="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" name="Дуга 20"/>
                    <p:cNvSpPr/>
                    <p:nvPr/>
                  </p:nvSpPr>
                  <p:spPr>
                    <a:xfrm>
                      <a:off x="2133599" y="1228165"/>
                      <a:ext cx="1954306" cy="2079812"/>
                    </a:xfrm>
                    <a:prstGeom prst="arc">
                      <a:avLst>
                        <a:gd name="adj1" fmla="val 16200000"/>
                        <a:gd name="adj2" fmla="val 5447241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2" name="Дуга 21"/>
                    <p:cNvSpPr/>
                    <p:nvPr/>
                  </p:nvSpPr>
                  <p:spPr>
                    <a:xfrm rot="10800000">
                      <a:off x="699246" y="1228165"/>
                      <a:ext cx="1954306" cy="2079812"/>
                    </a:xfrm>
                    <a:prstGeom prst="arc">
                      <a:avLst>
                        <a:gd name="adj1" fmla="val 16200000"/>
                        <a:gd name="adj2" fmla="val 5447241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25" name="Прямая соединительная линия 24"/>
                    <p:cNvCxnSpPr/>
                    <p:nvPr/>
                  </p:nvCxnSpPr>
                  <p:spPr>
                    <a:xfrm>
                      <a:off x="1667433" y="3307977"/>
                      <a:ext cx="1434354" cy="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" name="Прямая со стрелкой 18"/>
                  <p:cNvCxnSpPr/>
                  <p:nvPr/>
                </p:nvCxnSpPr>
                <p:spPr>
                  <a:xfrm>
                    <a:off x="1829810" y="1409507"/>
                    <a:ext cx="221974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Прямая со стрелкой 19"/>
                  <p:cNvCxnSpPr/>
                  <p:nvPr/>
                </p:nvCxnSpPr>
                <p:spPr>
                  <a:xfrm flipH="1">
                    <a:off x="2735735" y="1409507"/>
                    <a:ext cx="157954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6" name="Группа 55"/>
          <p:cNvGrpSpPr/>
          <p:nvPr/>
        </p:nvGrpSpPr>
        <p:grpSpPr>
          <a:xfrm>
            <a:off x="3693469" y="926392"/>
            <a:ext cx="3409614" cy="2504664"/>
            <a:chOff x="4394996" y="844145"/>
            <a:chExt cx="3409614" cy="2504664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4394996" y="1161419"/>
              <a:ext cx="3409614" cy="2187390"/>
              <a:chOff x="4394996" y="1161419"/>
              <a:chExt cx="3409614" cy="218739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5517817" y="1496532"/>
                <a:ext cx="11639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Partial CW</a:t>
                </a:r>
                <a:endParaRPr lang="ru-RU" dirty="0"/>
              </a:p>
            </p:txBody>
          </p:sp>
          <p:grpSp>
            <p:nvGrpSpPr>
              <p:cNvPr id="44" name="Группа 43"/>
              <p:cNvGrpSpPr/>
              <p:nvPr/>
            </p:nvGrpSpPr>
            <p:grpSpPr>
              <a:xfrm>
                <a:off x="4394996" y="1161419"/>
                <a:ext cx="3409614" cy="2187390"/>
                <a:chOff x="4385291" y="1878775"/>
                <a:chExt cx="3409614" cy="2187390"/>
              </a:xfrm>
            </p:grpSpPr>
            <p:grpSp>
              <p:nvGrpSpPr>
                <p:cNvPr id="37" name="Группа 36"/>
                <p:cNvGrpSpPr/>
                <p:nvPr/>
              </p:nvGrpSpPr>
              <p:grpSpPr>
                <a:xfrm>
                  <a:off x="4385291" y="1986353"/>
                  <a:ext cx="3409614" cy="2079812"/>
                  <a:chOff x="4297661" y="1228163"/>
                  <a:chExt cx="3409614" cy="2079812"/>
                </a:xfrm>
              </p:grpSpPr>
              <p:sp>
                <p:nvSpPr>
                  <p:cNvPr id="23" name="Дуга 22"/>
                  <p:cNvSpPr/>
                  <p:nvPr/>
                </p:nvSpPr>
                <p:spPr>
                  <a:xfrm>
                    <a:off x="5752969" y="1228163"/>
                    <a:ext cx="1954306" cy="2079812"/>
                  </a:xfrm>
                  <a:prstGeom prst="arc">
                    <a:avLst>
                      <a:gd name="adj1" fmla="val 16200000"/>
                      <a:gd name="adj2" fmla="val 5447241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Дуга 23"/>
                  <p:cNvSpPr/>
                  <p:nvPr/>
                </p:nvSpPr>
                <p:spPr>
                  <a:xfrm rot="10800000">
                    <a:off x="4297661" y="1228163"/>
                    <a:ext cx="1954306" cy="2079812"/>
                  </a:xfrm>
                  <a:prstGeom prst="arc">
                    <a:avLst>
                      <a:gd name="adj1" fmla="val 16200000"/>
                      <a:gd name="adj2" fmla="val 5447241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>
                    <a:off x="5282995" y="3307973"/>
                    <a:ext cx="1434354" cy="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Группа 42"/>
                <p:cNvGrpSpPr/>
                <p:nvPr/>
              </p:nvGrpSpPr>
              <p:grpSpPr>
                <a:xfrm>
                  <a:off x="5375388" y="1878775"/>
                  <a:ext cx="1449032" cy="215154"/>
                  <a:chOff x="5375388" y="1878775"/>
                  <a:chExt cx="1449032" cy="215154"/>
                </a:xfrm>
              </p:grpSpPr>
              <p:grpSp>
                <p:nvGrpSpPr>
                  <p:cNvPr id="39" name="Группа 38"/>
                  <p:cNvGrpSpPr/>
                  <p:nvPr/>
                </p:nvGrpSpPr>
                <p:grpSpPr>
                  <a:xfrm>
                    <a:off x="5375388" y="1878775"/>
                    <a:ext cx="1449032" cy="213249"/>
                    <a:chOff x="5370626" y="1880680"/>
                    <a:chExt cx="1449032" cy="213249"/>
                  </a:xfrm>
                </p:grpSpPr>
                <p:sp>
                  <p:nvSpPr>
                    <p:cNvPr id="6" name="Полилиния 5"/>
                    <p:cNvSpPr/>
                    <p:nvPr/>
                  </p:nvSpPr>
                  <p:spPr>
                    <a:xfrm>
                      <a:off x="5370626" y="1986353"/>
                      <a:ext cx="726141" cy="107576"/>
                    </a:xfrm>
                    <a:custGeom>
                      <a:avLst/>
                      <a:gdLst>
                        <a:gd name="connsiteX0" fmla="*/ 0 w 726141"/>
                        <a:gd name="connsiteY0" fmla="*/ 0 h 107576"/>
                        <a:gd name="connsiteX1" fmla="*/ 376517 w 726141"/>
                        <a:gd name="connsiteY1" fmla="*/ 107576 h 107576"/>
                        <a:gd name="connsiteX2" fmla="*/ 726141 w 726141"/>
                        <a:gd name="connsiteY2" fmla="*/ 0 h 107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26141" h="107576">
                          <a:moveTo>
                            <a:pt x="0" y="0"/>
                          </a:moveTo>
                          <a:cubicBezTo>
                            <a:pt x="127747" y="53788"/>
                            <a:pt x="255494" y="107576"/>
                            <a:pt x="376517" y="107576"/>
                          </a:cubicBezTo>
                          <a:cubicBezTo>
                            <a:pt x="497540" y="107576"/>
                            <a:pt x="611840" y="53788"/>
                            <a:pt x="726141" y="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" name="Полилиния 7"/>
                    <p:cNvSpPr/>
                    <p:nvPr/>
                  </p:nvSpPr>
                  <p:spPr>
                    <a:xfrm rot="10800000">
                      <a:off x="6093517" y="1880680"/>
                      <a:ext cx="726141" cy="107576"/>
                    </a:xfrm>
                    <a:custGeom>
                      <a:avLst/>
                      <a:gdLst>
                        <a:gd name="connsiteX0" fmla="*/ 0 w 726141"/>
                        <a:gd name="connsiteY0" fmla="*/ 0 h 107576"/>
                        <a:gd name="connsiteX1" fmla="*/ 376517 w 726141"/>
                        <a:gd name="connsiteY1" fmla="*/ 107576 h 107576"/>
                        <a:gd name="connsiteX2" fmla="*/ 726141 w 726141"/>
                        <a:gd name="connsiteY2" fmla="*/ 0 h 107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26141" h="107576">
                          <a:moveTo>
                            <a:pt x="0" y="0"/>
                          </a:moveTo>
                          <a:cubicBezTo>
                            <a:pt x="127747" y="53788"/>
                            <a:pt x="255494" y="107576"/>
                            <a:pt x="376517" y="107576"/>
                          </a:cubicBezTo>
                          <a:cubicBezTo>
                            <a:pt x="497540" y="107576"/>
                            <a:pt x="611840" y="53788"/>
                            <a:pt x="726141" y="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0" name="Группа 39"/>
                  <p:cNvGrpSpPr/>
                  <p:nvPr/>
                </p:nvGrpSpPr>
                <p:grpSpPr>
                  <a:xfrm rot="10800000" flipV="1">
                    <a:off x="5375388" y="1880680"/>
                    <a:ext cx="1449032" cy="213249"/>
                    <a:chOff x="5370626" y="1880680"/>
                    <a:chExt cx="1449032" cy="213249"/>
                  </a:xfrm>
                </p:grpSpPr>
                <p:sp>
                  <p:nvSpPr>
                    <p:cNvPr id="41" name="Полилиния 40"/>
                    <p:cNvSpPr/>
                    <p:nvPr/>
                  </p:nvSpPr>
                  <p:spPr>
                    <a:xfrm>
                      <a:off x="5370626" y="1986353"/>
                      <a:ext cx="726141" cy="107576"/>
                    </a:xfrm>
                    <a:custGeom>
                      <a:avLst/>
                      <a:gdLst>
                        <a:gd name="connsiteX0" fmla="*/ 0 w 726141"/>
                        <a:gd name="connsiteY0" fmla="*/ 0 h 107576"/>
                        <a:gd name="connsiteX1" fmla="*/ 376517 w 726141"/>
                        <a:gd name="connsiteY1" fmla="*/ 107576 h 107576"/>
                        <a:gd name="connsiteX2" fmla="*/ 726141 w 726141"/>
                        <a:gd name="connsiteY2" fmla="*/ 0 h 107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26141" h="107576">
                          <a:moveTo>
                            <a:pt x="0" y="0"/>
                          </a:moveTo>
                          <a:cubicBezTo>
                            <a:pt x="127747" y="53788"/>
                            <a:pt x="255494" y="107576"/>
                            <a:pt x="376517" y="107576"/>
                          </a:cubicBezTo>
                          <a:cubicBezTo>
                            <a:pt x="497540" y="107576"/>
                            <a:pt x="611840" y="53788"/>
                            <a:pt x="726141" y="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Полилиния 41"/>
                    <p:cNvSpPr/>
                    <p:nvPr/>
                  </p:nvSpPr>
                  <p:spPr>
                    <a:xfrm rot="10800000">
                      <a:off x="6093517" y="1880680"/>
                      <a:ext cx="726141" cy="107576"/>
                    </a:xfrm>
                    <a:custGeom>
                      <a:avLst/>
                      <a:gdLst>
                        <a:gd name="connsiteX0" fmla="*/ 0 w 726141"/>
                        <a:gd name="connsiteY0" fmla="*/ 0 h 107576"/>
                        <a:gd name="connsiteX1" fmla="*/ 376517 w 726141"/>
                        <a:gd name="connsiteY1" fmla="*/ 107576 h 107576"/>
                        <a:gd name="connsiteX2" fmla="*/ 726141 w 726141"/>
                        <a:gd name="connsiteY2" fmla="*/ 0 h 107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26141" h="107576">
                          <a:moveTo>
                            <a:pt x="0" y="0"/>
                          </a:moveTo>
                          <a:cubicBezTo>
                            <a:pt x="127747" y="53788"/>
                            <a:pt x="255494" y="107576"/>
                            <a:pt x="376517" y="107576"/>
                          </a:cubicBezTo>
                          <a:cubicBezTo>
                            <a:pt x="497540" y="107576"/>
                            <a:pt x="611840" y="53788"/>
                            <a:pt x="726141" y="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  <p:sp>
            <p:nvSpPr>
              <p:cNvPr id="45" name="Прямоугольник 44"/>
              <p:cNvSpPr/>
              <p:nvPr/>
            </p:nvSpPr>
            <p:spPr>
              <a:xfrm>
                <a:off x="5574659" y="2713209"/>
                <a:ext cx="1181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VEPP-4CW</a:t>
                </a:r>
                <a:endParaRPr lang="ru-RU" dirty="0"/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5567804" y="846612"/>
              <a:ext cx="415498" cy="369332"/>
              <a:chOff x="5524329" y="835857"/>
              <a:chExt cx="415498" cy="369332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5524329" y="83585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е+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8" name="Прямая со стрелкой 47"/>
              <p:cNvCxnSpPr/>
              <p:nvPr/>
            </p:nvCxnSpPr>
            <p:spPr>
              <a:xfrm>
                <a:off x="5660078" y="1155338"/>
                <a:ext cx="144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Группа 54"/>
            <p:cNvGrpSpPr/>
            <p:nvPr/>
          </p:nvGrpSpPr>
          <p:grpSpPr>
            <a:xfrm>
              <a:off x="6259841" y="844145"/>
              <a:ext cx="370614" cy="369332"/>
              <a:chOff x="6312948" y="825673"/>
              <a:chExt cx="370614" cy="369332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6312948" y="825673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е-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4" name="Прямая со стрелкой 53"/>
              <p:cNvCxnSpPr/>
              <p:nvPr/>
            </p:nvCxnSpPr>
            <p:spPr>
              <a:xfrm>
                <a:off x="6426255" y="1145154"/>
                <a:ext cx="144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7" name="Рисунок 5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37766"/>
            <a:ext cx="6888348" cy="3220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235978" y="659011"/>
                <a:ext cx="4956022" cy="5909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/>
                  <a:t>Interaction region modification for CW:</a:t>
                </a:r>
              </a:p>
              <a:p>
                <a:r>
                  <a:rPr lang="en-US" sz="2400" dirty="0" smtClean="0"/>
                  <a:t>Electrostatic</a:t>
                </a:r>
                <a:r>
                  <a:rPr lang="en-US" sz="2400" dirty="0"/>
                  <a:t> – </a:t>
                </a:r>
                <a:r>
                  <a:rPr lang="en-US" sz="2400" dirty="0" smtClean="0"/>
                  <a:t>BM3</a:t>
                </a:r>
              </a:p>
              <a:p>
                <a:r>
                  <a:rPr lang="en-US" sz="2400" dirty="0" smtClean="0"/>
                  <a:t>Crab </a:t>
                </a:r>
                <a:r>
                  <a:rPr lang="en-US" sz="2400" dirty="0" err="1" smtClean="0"/>
                  <a:t>sextupoles</a:t>
                </a:r>
                <a:r>
                  <a:rPr lang="en-US" sz="2400" dirty="0" smtClean="0"/>
                  <a:t> – S_CRAB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Testing: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Final focus, new CCT quadrupoles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Cryogenics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Beam-beam effects, ultimate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Parameters at different energies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Detector field influence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Optimization of CW </a:t>
                </a:r>
                <a:r>
                  <a:rPr lang="en-US" sz="2400" dirty="0" err="1" smtClean="0"/>
                  <a:t>sextupoles</a:t>
                </a:r>
                <a:endParaRPr lang="en-US" sz="2400" dirty="0" smtClean="0"/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IP vacuum chamber, impedance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Particles loss and quenches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Detector backgrounds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Luminosity measurements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…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978" y="659011"/>
                <a:ext cx="4956022" cy="5909310"/>
              </a:xfrm>
              <a:prstGeom prst="rect">
                <a:avLst/>
              </a:prstGeom>
              <a:blipFill>
                <a:blip r:embed="rId3"/>
                <a:stretch>
                  <a:fillRect l="-3690" t="-1548" r="-1353" b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7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VEPP-4CW  ̶̶  “</a:t>
            </a:r>
            <a:r>
              <a:rPr lang="en-US" dirty="0"/>
              <a:t>Partial” crab waist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8</a:t>
            </a:fld>
            <a:endParaRPr lang="en-US"/>
          </a:p>
        </p:txBody>
      </p:sp>
      <p:grpSp>
        <p:nvGrpSpPr>
          <p:cNvPr id="64" name="Группа 63"/>
          <p:cNvGrpSpPr/>
          <p:nvPr/>
        </p:nvGrpSpPr>
        <p:grpSpPr>
          <a:xfrm>
            <a:off x="0" y="763195"/>
            <a:ext cx="5760000" cy="5380391"/>
            <a:chOff x="0" y="458390"/>
            <a:chExt cx="5760000" cy="5380391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3"/>
            <a:srcRect l="13383" t="5170" r="15966" b="9246"/>
            <a:stretch/>
          </p:blipFill>
          <p:spPr>
            <a:xfrm>
              <a:off x="0" y="913221"/>
              <a:ext cx="5760000" cy="4925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9" name="Прямоугольник 58"/>
            <p:cNvSpPr/>
            <p:nvPr/>
          </p:nvSpPr>
          <p:spPr>
            <a:xfrm>
              <a:off x="2112001" y="458390"/>
              <a:ext cx="15359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ym typeface="Symbol" panose="05050102010706020507" pitchFamily="18" charset="2"/>
                </a:rPr>
                <a:t>VEPP-4M</a:t>
              </a:r>
              <a:endParaRPr lang="ru-RU" sz="2800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432000" y="763195"/>
            <a:ext cx="5760000" cy="5382178"/>
            <a:chOff x="6432000" y="458390"/>
            <a:chExt cx="5760000" cy="5382178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 rotWithShape="1">
            <a:blip r:embed="rId4"/>
            <a:srcRect l="13425" t="5209" r="16008" b="9245"/>
            <a:stretch/>
          </p:blipFill>
          <p:spPr>
            <a:xfrm>
              <a:off x="6432000" y="911434"/>
              <a:ext cx="5760000" cy="4929134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6" name="Группа 35"/>
            <p:cNvGrpSpPr/>
            <p:nvPr/>
          </p:nvGrpSpPr>
          <p:grpSpPr>
            <a:xfrm>
              <a:off x="8393990" y="1164338"/>
              <a:ext cx="1568506" cy="2967644"/>
              <a:chOff x="6433304" y="1040474"/>
              <a:chExt cx="1568506" cy="2967644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6766560" y="1040474"/>
                <a:ext cx="899123" cy="2967644"/>
                <a:chOff x="6766560" y="1040474"/>
                <a:chExt cx="899123" cy="2967644"/>
              </a:xfrm>
            </p:grpSpPr>
            <p:cxnSp>
              <p:nvCxnSpPr>
                <p:cNvPr id="27" name="Прямая со стрелкой 26"/>
                <p:cNvCxnSpPr/>
                <p:nvPr/>
              </p:nvCxnSpPr>
              <p:spPr>
                <a:xfrm>
                  <a:off x="6766560" y="1040474"/>
                  <a:ext cx="0" cy="2967644"/>
                </a:xfrm>
                <a:prstGeom prst="straightConnector1">
                  <a:avLst/>
                </a:prstGeom>
                <a:ln w="22225">
                  <a:solidFill>
                    <a:schemeClr val="accent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 стрелкой 51"/>
                <p:cNvCxnSpPr/>
                <p:nvPr/>
              </p:nvCxnSpPr>
              <p:spPr>
                <a:xfrm>
                  <a:off x="7665683" y="1040474"/>
                  <a:ext cx="0" cy="2967644"/>
                </a:xfrm>
                <a:prstGeom prst="straightConnector1">
                  <a:avLst/>
                </a:prstGeom>
                <a:ln w="22225">
                  <a:solidFill>
                    <a:schemeClr val="accent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6433304" y="1142852"/>
                <a:ext cx="1568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CW 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sextupoles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60" name="Прямоугольник 59"/>
            <p:cNvSpPr/>
            <p:nvPr/>
          </p:nvSpPr>
          <p:spPr>
            <a:xfrm>
              <a:off x="8226875" y="458390"/>
              <a:ext cx="17379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ym typeface="Symbol" panose="05050102010706020507" pitchFamily="18" charset="2"/>
                </a:rPr>
                <a:t>VEPP-4CW</a:t>
              </a:r>
              <a:endParaRPr lang="ru-RU" sz="28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680452" y="5608319"/>
            <a:ext cx="360996" cy="400012"/>
            <a:chOff x="2680452" y="5608319"/>
            <a:chExt cx="360996" cy="400012"/>
          </a:xfrm>
        </p:grpSpPr>
        <p:sp>
          <p:nvSpPr>
            <p:cNvPr id="16" name="TextBox 15"/>
            <p:cNvSpPr txBox="1"/>
            <p:nvPr/>
          </p:nvSpPr>
          <p:spPr>
            <a:xfrm>
              <a:off x="2680452" y="5638999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IP</a:t>
              </a:r>
            </a:p>
          </p:txBody>
        </p:sp>
        <p:sp>
          <p:nvSpPr>
            <p:cNvPr id="3" name="Овал 2"/>
            <p:cNvSpPr/>
            <p:nvPr/>
          </p:nvSpPr>
          <p:spPr>
            <a:xfrm>
              <a:off x="2824950" y="5608319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005052" y="5608319"/>
            <a:ext cx="360996" cy="400012"/>
            <a:chOff x="2680452" y="5608319"/>
            <a:chExt cx="360996" cy="400012"/>
          </a:xfrm>
        </p:grpSpPr>
        <p:sp>
          <p:nvSpPr>
            <p:cNvPr id="24" name="TextBox 23"/>
            <p:cNvSpPr txBox="1"/>
            <p:nvPr/>
          </p:nvSpPr>
          <p:spPr>
            <a:xfrm>
              <a:off x="2680452" y="5638999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IP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24950" y="5608319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51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0" y="593124"/>
            <a:ext cx="6552000" cy="3398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VEPP-4CW  ̶̶  “Partial” crab waist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2023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105C-C71A-49E9-A7C5-42DD89A51533}" type="slidenum">
              <a:rPr lang="en-US" smtClean="0"/>
              <a:t>9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3906000"/>
            <a:ext cx="4217138" cy="295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574" t="4369" r="-1"/>
          <a:stretch/>
        </p:blipFill>
        <p:spPr>
          <a:xfrm>
            <a:off x="5712000" y="1313836"/>
            <a:ext cx="6480000" cy="55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2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-1.potx" id="{3EBFD679-C50C-4FDD-94F2-29BF485D998A}" vid="{7DE16640-A717-4F82-B246-D280E50E53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Wide-1</Template>
  <TotalTime>332</TotalTime>
  <Words>894</Words>
  <Application>Microsoft Office PowerPoint</Application>
  <PresentationFormat>Широкоэкранный</PresentationFormat>
  <Paragraphs>161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Wingdings</vt:lpstr>
      <vt:lpstr>Тема Office</vt:lpstr>
      <vt:lpstr>Plan for development of circular colliders with Crab Waist at BINP</vt:lpstr>
      <vt:lpstr>Introduction (initial conditions)</vt:lpstr>
      <vt:lpstr>Main problem of CW colliders: SCTF</vt:lpstr>
      <vt:lpstr>Main problem of CW colliders: SuperKEB</vt:lpstr>
      <vt:lpstr>Challenges of CW</vt:lpstr>
      <vt:lpstr>The program of CW development in BINP</vt:lpstr>
      <vt:lpstr>VEPP-4CW  ̶̶  “Partial” crab waist</vt:lpstr>
      <vt:lpstr>VEPP-4CW  ̶̶  “Partial” crab waist</vt:lpstr>
      <vt:lpstr>VEPP-4CW  ̶̶  “Partial” crab waist</vt:lpstr>
      <vt:lpstr>VEPP-6 (from φ to ψ)</vt:lpstr>
      <vt:lpstr>VEPP-6 (from φ to ψ)</vt:lpstr>
      <vt:lpstr>VEPP-6 (from φ to ψ)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Passover</dc:title>
  <dc:creator>Anton Bogomyagkov</dc:creator>
  <cp:lastModifiedBy>Anton Bogomyagkov</cp:lastModifiedBy>
  <cp:revision>69</cp:revision>
  <dcterms:created xsi:type="dcterms:W3CDTF">2023-10-17T04:08:07Z</dcterms:created>
  <dcterms:modified xsi:type="dcterms:W3CDTF">2023-10-23T03:35:03Z</dcterms:modified>
</cp:coreProperties>
</file>