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953" r:id="rId2"/>
    <p:sldId id="907" r:id="rId3"/>
    <p:sldId id="956" r:id="rId4"/>
    <p:sldId id="258" r:id="rId5"/>
    <p:sldId id="259" r:id="rId6"/>
    <p:sldId id="261" r:id="rId7"/>
    <p:sldId id="285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1" r:id="rId16"/>
    <p:sldId id="272" r:id="rId17"/>
    <p:sldId id="273" r:id="rId18"/>
    <p:sldId id="959" r:id="rId19"/>
    <p:sldId id="301" r:id="rId20"/>
    <p:sldId id="277" r:id="rId21"/>
    <p:sldId id="286" r:id="rId22"/>
    <p:sldId id="278" r:id="rId23"/>
    <p:sldId id="311" r:id="rId24"/>
    <p:sldId id="257" r:id="rId25"/>
    <p:sldId id="306" r:id="rId26"/>
    <p:sldId id="283" r:id="rId27"/>
    <p:sldId id="957" r:id="rId28"/>
    <p:sldId id="289" r:id="rId29"/>
    <p:sldId id="288" r:id="rId30"/>
    <p:sldId id="290" r:id="rId31"/>
    <p:sldId id="291" r:id="rId32"/>
    <p:sldId id="292" r:id="rId33"/>
    <p:sldId id="293" r:id="rId34"/>
    <p:sldId id="307" r:id="rId35"/>
    <p:sldId id="295" r:id="rId36"/>
    <p:sldId id="298" r:id="rId37"/>
    <p:sldId id="299" r:id="rId38"/>
    <p:sldId id="308" r:id="rId39"/>
    <p:sldId id="300" r:id="rId40"/>
    <p:sldId id="955" r:id="rId41"/>
    <p:sldId id="958" r:id="rId4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00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3" autoAdjust="0"/>
    <p:restoredTop sz="91732" autoAdjust="0"/>
  </p:normalViewPr>
  <p:slideViewPr>
    <p:cSldViewPr>
      <p:cViewPr varScale="1">
        <p:scale>
          <a:sx n="71" d="100"/>
          <a:sy n="71" d="100"/>
        </p:scale>
        <p:origin x="268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612B-E6C1-4A82-B1AA-1952E6091C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38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99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19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22F55-7818-4FC6-828E-E0722D150C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57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2EEC3-F1F5-4061-9F9D-2B735B51CDC0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25019-8A68-4F39-ABE7-5E3F783CBB50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DD8C-1BE7-4AA8-891A-1E3B6FFD5E23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B2448-E83A-4273-8B99-EEA6FC805142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CEPC, Nanjing.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355D-BC04-4B00-80D2-47629AAD78DD}" type="datetime1">
              <a:rPr lang="zh-CN" altLang="en-US" smtClean="0"/>
              <a:t>2023/10/23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6330-6BBA-4E58-836A-7C04CC9DBDF3}" type="datetime1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Booster and Damping Ring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xmlns="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Dou Wang (IHEP)</a:t>
            </a:r>
          </a:p>
          <a:p>
            <a:pPr algn="ctr"/>
            <a:endParaRPr lang="en-US" altLang="zh-CN" sz="12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CEPC AP group</a:t>
            </a:r>
          </a:p>
          <a:p>
            <a:pPr algn="ctr"/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23-27. Oct. 2023, Nanjing, The 2023 International Workshop on CEPC.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517232"/>
            <a:ext cx="3552825" cy="67291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F6229E5-D7A3-461C-8EB6-C6323AD8D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524"/>
          <a:stretch/>
        </p:blipFill>
        <p:spPr>
          <a:xfrm>
            <a:off x="10052298" y="18928"/>
            <a:ext cx="2139702" cy="8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3632" y="188640"/>
            <a:ext cx="641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DA@45GeV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69635" y="1210429"/>
            <a:ext cx="4795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(1200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errors (w.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errors)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 (without taper)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damping &amp; fluctuation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604730" y="1105180"/>
            <a:ext cx="48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axis injection from booster to collider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11309" y="1447258"/>
            <a:ext cx="499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 definition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=0.18nm,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*1%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71" y="1836218"/>
            <a:ext cx="2185055" cy="31492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11309" y="2065628"/>
            <a:ext cx="407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acceptance: 4*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=0.15%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C290D08-3CB6-4EA2-AE05-77FC3B5D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10</a:t>
            </a:fld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9986038" y="670999"/>
            <a:ext cx="227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193" y="2651075"/>
            <a:ext cx="5379376" cy="329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29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3632" y="188640"/>
            <a:ext cx="641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DA@80GeV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9634" y="1210429"/>
            <a:ext cx="459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(500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errors (w.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errors)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 (without taper)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damping &amp; fluctuation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604730" y="1105180"/>
            <a:ext cx="48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 axis injection from booster to collider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11309" y="1447258"/>
            <a:ext cx="499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 definition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=0.56nm,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*1%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11309" y="2065628"/>
            <a:ext cx="407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acceptance: 4*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=0.27%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17" y="1809065"/>
            <a:ext cx="2189164" cy="318218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xmlns="" id="{9C2148CA-BCA1-41BA-869D-9E1A220B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11</a:t>
            </a:fld>
            <a:endParaRPr lang="en-US"/>
          </a:p>
        </p:txBody>
      </p:sp>
      <p:sp>
        <p:nvSpPr>
          <p:cNvPr id="12" name="文本框 11"/>
          <p:cNvSpPr txBox="1"/>
          <p:nvPr/>
        </p:nvSpPr>
        <p:spPr>
          <a:xfrm>
            <a:off x="9986038" y="670999"/>
            <a:ext cx="227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264" y="2637279"/>
            <a:ext cx="5409451" cy="33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9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3632" y="188640"/>
            <a:ext cx="641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DA@120GeV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9635" y="1210429"/>
            <a:ext cx="472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(250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errors (w.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errors)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 (without taper)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damping &amp; fluctuation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04730" y="1105180"/>
            <a:ext cx="484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axis injection from booster to collider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11309" y="1447258"/>
            <a:ext cx="499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 definition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=1.26nm,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*1%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11309" y="2065628"/>
            <a:ext cx="407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acceptance: 5*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=0.5%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18" y="1843612"/>
            <a:ext cx="1703944" cy="2549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562" y="1829635"/>
            <a:ext cx="1656900" cy="251600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12BDA19-5736-4679-8279-84DC3239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12</a:t>
            </a:fld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>
            <a:off x="9986038" y="670999"/>
            <a:ext cx="227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234" y="2662149"/>
            <a:ext cx="5422284" cy="32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5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83632" y="188640"/>
            <a:ext cx="641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DA@180GeV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9635" y="1210429"/>
            <a:ext cx="4315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(150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errors (w.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errors)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 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taper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damping &amp; fluctuation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04729" y="1105180"/>
            <a:ext cx="519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possibility for on axis injection to collider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611309" y="1447258"/>
            <a:ext cx="499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 definition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=2.84nm,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*1%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617888" y="2328765"/>
            <a:ext cx="407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acceptance: 4*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=0.59%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18" y="1843612"/>
            <a:ext cx="1703944" cy="2549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042" y="1842791"/>
            <a:ext cx="1656900" cy="25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247" y="2171713"/>
            <a:ext cx="1730869" cy="2516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992857" y="1776172"/>
            <a:ext cx="42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--</a:t>
            </a:r>
          </a:p>
          <a:p>
            <a:endParaRPr lang="en-US" sz="1200" dirty="0"/>
          </a:p>
          <a:p>
            <a:r>
              <a:rPr lang="en-US" sz="1200" dirty="0"/>
              <a:t>--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5E5CF5-A02C-4EEB-AB63-07839ABE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13</a:t>
            </a:fld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9986038" y="670999"/>
            <a:ext cx="227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794" y="2817003"/>
            <a:ext cx="5023612" cy="31652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696507" y="1786614"/>
            <a:ext cx="80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(On-axis)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15162" y="2094358"/>
            <a:ext cx="128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(Off-axis)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" descr="descript"/>
          <p:cNvPicPr/>
          <p:nvPr/>
        </p:nvPicPr>
        <p:blipFill rotWithShape="1">
          <a:blip r:embed="rId6"/>
          <a:srcRect/>
          <a:stretch/>
        </p:blipFill>
        <p:spPr>
          <a:xfrm>
            <a:off x="799064" y="2741858"/>
            <a:ext cx="525658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7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ramping scheme</a:t>
            </a:r>
          </a:p>
        </p:txBody>
      </p:sp>
      <p:sp>
        <p:nvSpPr>
          <p:cNvPr id="71" name="页脚占位符 7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xmlns="" id="{69801810-8F46-4B4B-BA9F-179FCFE0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640" y="5388742"/>
            <a:ext cx="4316342" cy="6950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83694" y="5978003"/>
            <a:ext cx="1059126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cycles/beam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95" y="1393208"/>
            <a:ext cx="1519832" cy="7602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6816" y="1498099"/>
            <a:ext cx="67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5021" y="2841194"/>
            <a:ext cx="112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40540" y="3998994"/>
            <a:ext cx="67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60275" y="5433089"/>
            <a:ext cx="67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54" y="2598155"/>
            <a:ext cx="1519832" cy="760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152" y="3926995"/>
            <a:ext cx="1519832" cy="76023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48159" y="4380544"/>
            <a:ext cx="105803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cycles/beam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278217" y="3026487"/>
            <a:ext cx="105803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cycles/beam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304530" y="1855528"/>
            <a:ext cx="1058030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cycles/beam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736674" y="1557303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408769" y="1558401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428584" y="2157034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0.35s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777241" y="2788563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528277" y="2783081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4.3s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528358" y="3309353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2.7s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2414333" y="2063844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2920870" y="2057265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2453803" y="2136206"/>
            <a:ext cx="427597" cy="6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2487792" y="3222741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994329" y="3216162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2527262" y="3295103"/>
            <a:ext cx="427597" cy="6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579890" y="4558160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086427" y="4551581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619360" y="4630522"/>
            <a:ext cx="427597" cy="6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2647865" y="4652447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12.97s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857278" y="4085608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608314" y="4080126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2.4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2508633" y="5999929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3094106" y="5993350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2548103" y="6072291"/>
            <a:ext cx="530659" cy="43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2576608" y="6094216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9.9</a:t>
            </a:r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3904354" y="6014184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4489827" y="6007605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3943824" y="6086546"/>
            <a:ext cx="530659" cy="43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3972329" y="6108471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9.9</a:t>
            </a:r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48" name="直接连接符 47"/>
          <p:cNvCxnSpPr/>
          <p:nvPr/>
        </p:nvCxnSpPr>
        <p:spPr>
          <a:xfrm>
            <a:off x="5325292" y="6033918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910765" y="6027339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5364762" y="6106280"/>
            <a:ext cx="530659" cy="43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5393267" y="6128205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9.9</a:t>
            </a:r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4"/>
          <a:srcRect l="9337"/>
          <a:stretch>
            <a:fillRect/>
          </a:stretch>
        </p:blipFill>
        <p:spPr>
          <a:xfrm>
            <a:off x="5618022" y="2697565"/>
            <a:ext cx="1972156" cy="701698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5916243" y="2796236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4.3s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114611" y="2771019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4.3s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654203" y="3395970"/>
            <a:ext cx="677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2.7s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5613637" y="3309358"/>
            <a:ext cx="0" cy="157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6120174" y="3302779"/>
            <a:ext cx="0" cy="164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5653107" y="3388299"/>
            <a:ext cx="427597" cy="6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6321915" y="2458549"/>
            <a:ext cx="8749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4.7s damping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3032703" y="3346634"/>
            <a:ext cx="85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off-axis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6349320" y="3321416"/>
            <a:ext cx="855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on-axis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3059461" y="1299412"/>
            <a:ext cx="80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0.035s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3115608" y="2496841"/>
            <a:ext cx="80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0.27s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3239361" y="3837502"/>
            <a:ext cx="80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1.3s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3291989" y="5191914"/>
            <a:ext cx="80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0.05s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6173923" y="1526293"/>
            <a:ext cx="276382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0.35s+7.1s+0.035s+7.1s=14.6s</a:t>
            </a:r>
          </a:p>
        </p:txBody>
      </p:sp>
      <p:sp>
        <p:nvSpPr>
          <p:cNvPr id="68" name="文本框 67"/>
          <p:cNvSpPr txBox="1"/>
          <p:nvPr/>
        </p:nvSpPr>
        <p:spPr>
          <a:xfrm>
            <a:off x="5411924" y="3631247"/>
            <a:ext cx="245329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2.7s+4.3s+4.7s+4.3s=16.0s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6484451" y="4394393"/>
            <a:ext cx="274512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12.97s+2.4s+1.3s+2.4s=19.1s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7303744" y="5406191"/>
            <a:ext cx="3167171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(19.9s+1.0s+0.05s+1.0s)*3=65.9s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0128448" y="620688"/>
            <a:ext cx="2605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 Wang,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Xiaohao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Cui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2841930" y="5524090"/>
            <a:ext cx="3618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1.0s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3816633" y="5538343"/>
            <a:ext cx="3618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1.0s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4250808" y="5544922"/>
            <a:ext cx="3618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1.0s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5204678" y="5531765"/>
            <a:ext cx="361813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1.0s</a:t>
            </a: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xmlns="" id="{892015BE-7981-498A-AF04-81E33AE70A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97"/>
          <a:stretch/>
        </p:blipFill>
        <p:spPr>
          <a:xfrm>
            <a:off x="9047746" y="1844824"/>
            <a:ext cx="2445569" cy="286689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7C30EEC9-265B-4313-82A5-2284F95BCAA7}"/>
              </a:ext>
            </a:extLst>
          </p:cNvPr>
          <p:cNvSpPr txBox="1"/>
          <p:nvPr/>
        </p:nvSpPr>
        <p:spPr>
          <a:xfrm>
            <a:off x="9696400" y="1412776"/>
            <a:ext cx="180020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SG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On-axis injection @Higgs</a:t>
            </a:r>
            <a:endParaRPr lang="zh-SG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71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7448" y="116632"/>
            <a:ext cx="10763325" cy="79747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On-axis injection at Higgs energy (30MW)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35364F16-A3EB-4CED-8591-920B7BDB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15</a:t>
            </a:fld>
            <a:endParaRPr lang="en-US"/>
          </a:p>
        </p:txBody>
      </p:sp>
      <p:pic>
        <p:nvPicPr>
          <p:cNvPr id="2051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35" y="1790117"/>
            <a:ext cx="3381306" cy="220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16" y="1820065"/>
            <a:ext cx="3387885" cy="220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91" y="4081815"/>
            <a:ext cx="3348415" cy="221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2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868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           </a:t>
            </a:r>
            <a:r>
              <a:rPr kumimoji="0" lang="en-US" altLang="zh-CN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51" y="4125206"/>
            <a:ext cx="3384939" cy="215772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923725" y="1054261"/>
            <a:ext cx="3653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Swap-out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threshold in booster: 1mA</a:t>
            </a:r>
          </a:p>
        </p:txBody>
      </p:sp>
      <p:sp>
        <p:nvSpPr>
          <p:cNvPr id="9" name="矩形 8"/>
          <p:cNvSpPr/>
          <p:nvPr/>
        </p:nvSpPr>
        <p:spPr>
          <a:xfrm>
            <a:off x="5885821" y="1041104"/>
            <a:ext cx="5008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decay for collider: 3% (top up mode)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damping times to merge the bunches in booster</a:t>
            </a:r>
          </a:p>
        </p:txBody>
      </p:sp>
    </p:spTree>
    <p:extLst>
      <p:ext uri="{BB962C8B-B14F-4D97-AF65-F5344CB8AC3E}">
        <p14:creationId xmlns:p14="http://schemas.microsoft.com/office/powerpoint/2010/main" val="2593741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1405952" cy="72547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On-axis injection at Higgs energy (50MW upgrade)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3F288E51-8A74-4570-BBE2-B8892129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22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    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868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等线" panose="02010600030101010101" charset="-122"/>
                <a:cs typeface="Calibri" panose="020F0502020204030204" pitchFamily="34" charset="0"/>
              </a:rPr>
              <a:t>           </a:t>
            </a:r>
            <a:r>
              <a:rPr kumimoji="0" lang="en-US" altLang="zh-CN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23725" y="1047386"/>
            <a:ext cx="38843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Swap-out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threshold in booster: 1.4 mA</a:t>
            </a:r>
          </a:p>
        </p:txBody>
      </p:sp>
      <p:sp>
        <p:nvSpPr>
          <p:cNvPr id="9" name="矩形 8"/>
          <p:cNvSpPr/>
          <p:nvPr/>
        </p:nvSpPr>
        <p:spPr>
          <a:xfrm>
            <a:off x="5885821" y="1034229"/>
            <a:ext cx="4660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decay for collider: 3% (top up mode)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upgrade for the RF power source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554" y="1745157"/>
            <a:ext cx="3440514" cy="22363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329" y="1776771"/>
            <a:ext cx="3395722" cy="22093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603" y="4032215"/>
            <a:ext cx="3381306" cy="21517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908" y="4095764"/>
            <a:ext cx="3441324" cy="20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2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Beam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beam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instability for on-axis injection</a:t>
            </a: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EEFF7744-043C-4DF6-BEA8-D4034E71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285" y="3974276"/>
            <a:ext cx="2848729" cy="189915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1243" y="1381467"/>
            <a:ext cx="3710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 stability check for on-axis injection scheme at 120GeV</a:t>
            </a:r>
          </a:p>
        </p:txBody>
      </p:sp>
      <p:sp>
        <p:nvSpPr>
          <p:cNvPr id="9" name="矩形 8"/>
          <p:cNvSpPr/>
          <p:nvPr/>
        </p:nvSpPr>
        <p:spPr>
          <a:xfrm>
            <a:off x="1265249" y="2585080"/>
            <a:ext cx="147795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Emittance X = 1.26nm </a:t>
            </a:r>
          </a:p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Energy spread =  0.1% </a:t>
            </a:r>
          </a:p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Bunch length=1.85mm </a:t>
            </a:r>
          </a:p>
          <a:p>
            <a:r>
              <a:rPr lang="en-US" sz="1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 Coupling=1.0% </a:t>
            </a:r>
          </a:p>
        </p:txBody>
      </p:sp>
      <p:sp>
        <p:nvSpPr>
          <p:cNvPr id="10" name="矩形 9"/>
          <p:cNvSpPr/>
          <p:nvPr/>
        </p:nvSpPr>
        <p:spPr>
          <a:xfrm>
            <a:off x="2995372" y="2578857"/>
            <a:ext cx="145163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Emittance X = 0.64nm </a:t>
            </a:r>
          </a:p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Energy spread =  0.1% </a:t>
            </a:r>
          </a:p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Bunch length=2.25mm </a:t>
            </a:r>
          </a:p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Coupling=0.2%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31487" y="2151143"/>
            <a:ext cx="1381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 (Ne=14×10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849547" y="2139082"/>
            <a:ext cx="1557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e+ (Ne=14×10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0488488" y="980728"/>
            <a:ext cx="131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Yuan Zhang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79" y="3463353"/>
            <a:ext cx="4079913" cy="27199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116" y="1470693"/>
            <a:ext cx="3060257" cy="20401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296" y="1457535"/>
            <a:ext cx="3126043" cy="208402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281" y="3924442"/>
            <a:ext cx="2974466" cy="19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7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xmlns="" id="{39C1DCED-5E7A-442F-BF94-0ADE3480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SG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Integrated luminosity @H - on axis inj. Vs. off axis inj.</a:t>
            </a:r>
            <a:endParaRPr lang="zh-SG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DCC3A40-ECF1-4630-A2F0-F9BF3107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57C6CD-67D2-45BB-8131-142AF0F7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D429498-C39D-4AF5-A31C-C405DE25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196752"/>
            <a:ext cx="4035212" cy="258667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A22BFCF-9641-47C0-831A-6C97D7A4B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240"/>
          <a:stretch/>
        </p:blipFill>
        <p:spPr>
          <a:xfrm>
            <a:off x="1055440" y="3861048"/>
            <a:ext cx="3265721" cy="136815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AC91A26-FD16-47C9-9FB2-97A2A7883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96752"/>
            <a:ext cx="4085890" cy="259228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B10EB04F-EC02-4E66-8B9C-DD54F5AA17A0}"/>
              </a:ext>
            </a:extLst>
          </p:cNvPr>
          <p:cNvSpPr txBox="1"/>
          <p:nvPr/>
        </p:nvSpPr>
        <p:spPr>
          <a:xfrm>
            <a:off x="8256240" y="6237312"/>
            <a:ext cx="31781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*240ms (injection time) + 30ms (2/3 damping time)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F244591-FB72-442B-BC34-6A85403CD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3789040"/>
            <a:ext cx="4348111" cy="1296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0F4F4E88-205B-4223-90BF-0EB0F50AC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04" y="5373216"/>
            <a:ext cx="3141149" cy="9629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5377F2B-DAA8-4C8E-81BF-0C9A4F4BE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007" y="5157192"/>
            <a:ext cx="4480773" cy="103830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ABC73C18-8B41-41F4-8A6D-669F2DAB4F12}"/>
              </a:ext>
            </a:extLst>
          </p:cNvPr>
          <p:cNvSpPr txBox="1"/>
          <p:nvPr/>
        </p:nvSpPr>
        <p:spPr>
          <a:xfrm>
            <a:off x="1199456" y="1052736"/>
            <a:ext cx="1008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SG" dirty="0"/>
              <a:t>On-axis</a:t>
            </a:r>
            <a:endParaRPr lang="zh-SG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1BD63D4A-DE75-4BE5-966D-9F676CA6A3B3}"/>
              </a:ext>
            </a:extLst>
          </p:cNvPr>
          <p:cNvSpPr txBox="1"/>
          <p:nvPr/>
        </p:nvSpPr>
        <p:spPr>
          <a:xfrm>
            <a:off x="6312024" y="1052736"/>
            <a:ext cx="1008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SG" dirty="0"/>
              <a:t>Off-axis</a:t>
            </a:r>
            <a:endParaRPr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63087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Injection scheme at Z pole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51F30B-BCF3-4680-B53D-3CCC59C2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19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35" y="3209247"/>
            <a:ext cx="4173240" cy="27126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55688" y="4096731"/>
            <a:ext cx="232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threshold: 16mA</a:t>
            </a:r>
          </a:p>
        </p:txBody>
      </p:sp>
      <p:sp>
        <p:nvSpPr>
          <p:cNvPr id="8" name="矩形 7"/>
          <p:cNvSpPr/>
          <p:nvPr/>
        </p:nvSpPr>
        <p:spPr>
          <a:xfrm>
            <a:off x="6718218" y="2091711"/>
            <a:ext cx="5473781" cy="425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Bootstrapping from 220mA (beam-beam stability)</a:t>
            </a:r>
          </a:p>
        </p:txBody>
      </p:sp>
      <p:sp>
        <p:nvSpPr>
          <p:cNvPr id="9" name="矩形 8"/>
          <p:cNvSpPr/>
          <p:nvPr/>
        </p:nvSpPr>
        <p:spPr>
          <a:xfrm>
            <a:off x="6713094" y="2539042"/>
            <a:ext cx="4911922" cy="464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Injection speed of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double bunch@100Hz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86762" y="1138067"/>
            <a:ext cx="236165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Top-up injection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00574" y="1139163"/>
            <a:ext cx="236165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injection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6719295" y="1678671"/>
            <a:ext cx="4906984" cy="415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Train num. @ booster = train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.@collider / 2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7459926" y="4618049"/>
            <a:ext cx="0" cy="934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7190210" y="5756115"/>
            <a:ext cx="52627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0.8h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177537" y="1657761"/>
            <a:ext cx="519694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drop: 3.0% (804mA in collider)</a:t>
            </a:r>
          </a:p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Booster current =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9.5mA</a:t>
            </a:r>
          </a:p>
          <a:p>
            <a:pPr marL="285750" lvl="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Train num. @ booster = train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num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.@collider / 3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Injection speed of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: double bunch@100Hz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48" y="3296399"/>
            <a:ext cx="4139118" cy="266973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:lc="http://schemas.openxmlformats.org/drawingml/2006/lockedCanvas" xmlns="" id="{30C19927-4AAE-4CE2-9D06-5E6E4B7F863E}"/>
              </a:ext>
            </a:extLst>
          </p:cNvPr>
          <p:cNvSpPr txBox="1"/>
          <p:nvPr/>
        </p:nvSpPr>
        <p:spPr>
          <a:xfrm>
            <a:off x="836009" y="6123629"/>
            <a:ext cx="10424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SG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D. Wang, et. al., “Problems and considerations about the injection philosophy and timing structure for CEPC”, International Journal of Modern Physics A, 2022.</a:t>
            </a:r>
          </a:p>
        </p:txBody>
      </p:sp>
    </p:spTree>
    <p:extLst>
      <p:ext uri="{BB962C8B-B14F-4D97-AF65-F5344CB8AC3E}">
        <p14:creationId xmlns:p14="http://schemas.microsoft.com/office/powerpoint/2010/main" val="106962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055440" y="1556792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status for CEPC Booster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design requirements in TDR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TDR optics (including errors)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Timing structure &amp; dynamic parameters during ramping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 of Booster TDR parameters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status for CEPC positron damping ring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 parameters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 optics (including errors)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Particle tracking through the transport lines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70C4B997-52FA-4AE0-B2C6-DD465537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27F552FA-C358-4F70-9CE8-3E41459FCE36}" type="slidenum">
              <a:rPr lang="zh-CN" altLang="en-US" smtClean="0"/>
              <a:t>2</a:t>
            </a:fld>
            <a:endParaRPr lang="zh-CN" altLang="en-US" dirty="0"/>
          </a:p>
        </p:txBody>
      </p:sp>
      <p:sp>
        <p:nvSpPr>
          <p:cNvPr id="9" name="页脚占位符 12">
            <a:extLst>
              <a:ext uri="{FF2B5EF4-FFF2-40B4-BE49-F238E27FC236}">
                <a16:creationId xmlns:a16="http://schemas.microsoft.com/office/drawing/2014/main" xmlns="" id="{A43638A3-E439-4BFA-96D4-C7973F20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r>
              <a:rPr lang="en-US" altLang="zh-CN" dirty="0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tint val="75000"/>
                  </a:schemeClr>
                </a:solidFill>
              </a:rPr>
              <a:t>2023 International Workshop on CEPC, Nanjing.</a:t>
            </a:r>
            <a:endParaRPr lang="zh-CN" alt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71" y="1477921"/>
            <a:ext cx="3782589" cy="238800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065" y="3954660"/>
            <a:ext cx="3832374" cy="24527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623" y="4000649"/>
            <a:ext cx="3887846" cy="24623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261" y="1520552"/>
            <a:ext cx="3609301" cy="240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08545" y="1730135"/>
            <a:ext cx="138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emittance</a:t>
            </a:r>
            <a:endParaRPr lang="en-US" i="1" dirty="0"/>
          </a:p>
        </p:txBody>
      </p:sp>
      <p:sp>
        <p:nvSpPr>
          <p:cNvPr id="8" name="标题 1"/>
          <p:cNvSpPr txBox="1"/>
          <p:nvPr/>
        </p:nvSpPr>
        <p:spPr>
          <a:xfrm>
            <a:off x="818464" y="194086"/>
            <a:ext cx="10515600" cy="963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Beam parameter evolution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59126" y="1052547"/>
            <a:ext cx="486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emittance: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 @30GeV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73163" y="1059125"/>
            <a:ext cx="506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parameters reach balance after 45GeV.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829819" y="1869377"/>
            <a:ext cx="138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energy</a:t>
            </a:r>
            <a:endParaRPr lang="en-US" i="1" dirty="0"/>
          </a:p>
        </p:txBody>
      </p:sp>
      <p:sp>
        <p:nvSpPr>
          <p:cNvPr id="18" name="文本框 17"/>
          <p:cNvSpPr txBox="1"/>
          <p:nvPr/>
        </p:nvSpPr>
        <p:spPr>
          <a:xfrm>
            <a:off x="2605057" y="4315452"/>
            <a:ext cx="221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energy spread</a:t>
            </a:r>
            <a:endParaRPr lang="en-US" i="1" dirty="0"/>
          </a:p>
        </p:txBody>
      </p:sp>
      <p:sp>
        <p:nvSpPr>
          <p:cNvPr id="19" name="文本框 18"/>
          <p:cNvSpPr txBox="1"/>
          <p:nvPr/>
        </p:nvSpPr>
        <p:spPr>
          <a:xfrm>
            <a:off x="7834898" y="4407551"/>
            <a:ext cx="246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bunch length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940070" y="2282711"/>
            <a:ext cx="139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¾"/>
            </a:pPr>
            <a:r>
              <a:rPr 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emit_x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¾"/>
            </a:pPr>
            <a:r>
              <a:rPr lang="en-US" sz="1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emit_y</a:t>
            </a:r>
            <a:endParaRPr lang="en-US" sz="1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7699D56-AD7A-4CBE-8299-0D70878A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9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20" y="1721412"/>
            <a:ext cx="3450169" cy="2154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30" y="4810194"/>
            <a:ext cx="4539109" cy="16089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Eddy current effect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396488D-BC53-4859-B0D3-41F62A60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723463" y="3132696"/>
          <a:ext cx="1495599" cy="331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" name="Equation" r:id="rId5" imgW="2133600" imgH="393700" progId="Equation.DSMT4">
                  <p:embed/>
                </p:oleObj>
              </mc:Choice>
              <mc:Fallback>
                <p:oleObj name="Equation" r:id="rId5" imgW="2133600" imgH="393700" progId="Equation.DSMT4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3463" y="3132696"/>
                        <a:ext cx="1495599" cy="331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366259" y="5079028"/>
            <a:ext cx="1955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K2=0.000029 (m</a:t>
            </a:r>
            <a:r>
              <a:rPr lang="en-US" altLang="zh-CN" sz="1400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zh-CN" sz="14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矩形 3"/>
          <p:cNvSpPr/>
          <p:nvPr/>
        </p:nvSpPr>
        <p:spPr>
          <a:xfrm>
            <a:off x="957201" y="1037511"/>
            <a:ext cx="4639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ramping curve to control the maximum K2.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8230" y="4340134"/>
            <a:ext cx="2937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K2 reaches max at 45GeV.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973196" y="1737588"/>
            <a:ext cx="507768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chromaticity is not corrected.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95545" y="2116368"/>
            <a:ext cx="377601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 is attached to dipole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973203" y="1059132"/>
            <a:ext cx="423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beam pipe (round shape)</a:t>
            </a:r>
          </a:p>
        </p:txBody>
      </p:sp>
      <p:sp>
        <p:nvSpPr>
          <p:cNvPr id="16" name="矩形 15"/>
          <p:cNvSpPr/>
          <p:nvPr/>
        </p:nvSpPr>
        <p:spPr>
          <a:xfrm>
            <a:off x="6295760" y="1421128"/>
            <a:ext cx="3106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inner diameter: 56mm, thickness: 2mm</a:t>
            </a:r>
          </a:p>
        </p:txBody>
      </p:sp>
      <p:sp>
        <p:nvSpPr>
          <p:cNvPr id="21" name="矩形 20"/>
          <p:cNvSpPr/>
          <p:nvPr/>
        </p:nvSpPr>
        <p:spPr>
          <a:xfrm>
            <a:off x="975619" y="3829814"/>
            <a:ext cx="3982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estimation for eddy effect*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942215" y="6011052"/>
            <a:ext cx="5387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*Yuan Chen et al., Analytical expression development for eddy ﬁeld and the beam dynamics eﬀect on the CEPC booster, IJMPA, Vol. 36, No. 22 (2021) 2142010</a:t>
            </a:r>
          </a:p>
        </p:txBody>
      </p:sp>
      <p:sp>
        <p:nvSpPr>
          <p:cNvPr id="19" name="矩形 18"/>
          <p:cNvSpPr/>
          <p:nvPr/>
        </p:nvSpPr>
        <p:spPr>
          <a:xfrm>
            <a:off x="5988312" y="2481204"/>
            <a:ext cx="5622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GeV injection weaken the eddy effect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56440" y="980728"/>
            <a:ext cx="227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Yuemei</a:t>
            </a:r>
            <a:r>
              <a:rPr lang="en-US" sz="1400" dirty="0"/>
              <a:t> Peng,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5FD1FD5-191D-4D18-A861-D598B8B77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68960"/>
            <a:ext cx="4252712" cy="26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3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44" y="4025782"/>
            <a:ext cx="3644441" cy="22434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700" y="3841074"/>
            <a:ext cx="3794885" cy="2336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220" y="1242691"/>
            <a:ext cx="3783216" cy="24675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RF ramping curve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xmlns="" id="{E855C5CB-88C1-4424-BA21-0DF995241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8935" y="1094105"/>
            <a:ext cx="4269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RF ramping curve for each energy mode (constant </a:t>
            </a:r>
            <a:r>
              <a:rPr lang="en-US" altLang="zh-C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s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0307" y="2717216"/>
            <a:ext cx="4312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RF voltage @</a:t>
            </a:r>
            <a:r>
              <a:rPr lang="en-US" altLang="zh-C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zh-C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 by longitudinal quantum lifetime &amp; DA.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6873" y="174924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s for </a:t>
            </a:r>
            <a:r>
              <a:rPr lang="en-US" altLang="zh-CN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tt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:  0.14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s for Higgs:  0.094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s for W &amp; Z:  0.088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0030" y="3320932"/>
            <a:ext cx="379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zh-CN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</a:t>
            </a:r>
            <a:r>
              <a:rPr lang="en-US" altLang="zh-CN" sz="16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RF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: ~ 12 </a:t>
            </a:r>
          </a:p>
          <a:p>
            <a:pPr marL="285750" indent="-285750">
              <a:lnSpc>
                <a:spcPts val="2400"/>
              </a:lnSpc>
              <a:buFontTx/>
              <a:buChar char="-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/>
              </a:rPr>
              <a:t>VRF (180GeV)=9.8GV</a:t>
            </a:r>
            <a:endParaRPr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9350" y="51803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 &amp;Z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2" y="447340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Higgs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30291" y="212486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/>
              <a:t>tt</a:t>
            </a:r>
            <a:endParaRPr lang="zh-CN" altLang="en-US" i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08E13AAF-E944-498F-8FBB-EAC235F045C9}"/>
              </a:ext>
            </a:extLst>
          </p:cNvPr>
          <p:cNvSpPr txBox="1"/>
          <p:nvPr/>
        </p:nvSpPr>
        <p:spPr>
          <a:xfrm>
            <a:off x="10488488" y="62068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sz="1400" dirty="0"/>
              <a:t>D. Wang, J.Y. </a:t>
            </a:r>
            <a:r>
              <a:rPr lang="en-US" altLang="zh-SG" sz="1400" dirty="0" err="1"/>
              <a:t>Zhai</a:t>
            </a:r>
            <a:endParaRPr lang="zh-SG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74810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799F24-491E-4746-B3D8-8BEFB6EA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SG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instability </a:t>
            </a:r>
            <a:endParaRPr lang="zh-SG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609CCAA-9DD0-46DE-8362-C1020559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F538D29-8F3A-4AC3-808F-615504B2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23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1FFB5C24-6F69-4270-A4C0-BC4733BC5A5F}"/>
              </a:ext>
            </a:extLst>
          </p:cNvPr>
          <p:cNvSpPr txBox="1"/>
          <p:nvPr/>
        </p:nvSpPr>
        <p:spPr>
          <a:xfrm>
            <a:off x="1425388" y="1472453"/>
            <a:ext cx="729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30GeV:    </a:t>
            </a:r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Multi-bunch coupled instability</a:t>
            </a:r>
            <a:endParaRPr lang="zh-SG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6E7E0B4-C5E9-45F7-A0B8-A5AA49222FCB}"/>
              </a:ext>
            </a:extLst>
          </p:cNvPr>
          <p:cNvSpPr txBox="1"/>
          <p:nvPr/>
        </p:nvSpPr>
        <p:spPr>
          <a:xfrm>
            <a:off x="1443317" y="4058769"/>
            <a:ext cx="942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S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120GeV:    </a:t>
            </a:r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Single-bunch TMCI instability due to swap-out injection </a:t>
            </a:r>
            <a:endParaRPr lang="zh-SG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B8DBD068-EC09-4D03-A6B2-98C90EC3B255}"/>
              </a:ext>
            </a:extLst>
          </p:cNvPr>
          <p:cNvSpPr txBox="1"/>
          <p:nvPr/>
        </p:nvSpPr>
        <p:spPr>
          <a:xfrm>
            <a:off x="2286000" y="2111188"/>
            <a:ext cx="501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time </a:t>
            </a:r>
          </a:p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 mode)</a:t>
            </a:r>
            <a:endParaRPr lang="zh-SG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E709589-ED9B-4A7D-AB25-5CF95640436F}"/>
              </a:ext>
            </a:extLst>
          </p:cNvPr>
          <p:cNvSpPr txBox="1"/>
          <p:nvPr/>
        </p:nvSpPr>
        <p:spPr>
          <a:xfrm>
            <a:off x="4424082" y="2117912"/>
            <a:ext cx="328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18ms (transverse)</a:t>
            </a:r>
          </a:p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250ms (longitudinal)</a:t>
            </a:r>
            <a:endParaRPr lang="zh-S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1C28AA3-CC81-4231-A72E-8397F402EC5A}"/>
              </a:ext>
            </a:extLst>
          </p:cNvPr>
          <p:cNvSpPr txBox="1"/>
          <p:nvPr/>
        </p:nvSpPr>
        <p:spPr>
          <a:xfrm>
            <a:off x="2292723" y="2870947"/>
            <a:ext cx="29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time of feedback</a:t>
            </a:r>
            <a:endParaRPr lang="zh-S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A53D38A-050B-4870-8B81-49EB77CD1092}"/>
              </a:ext>
            </a:extLst>
          </p:cNvPr>
          <p:cNvSpPr txBox="1"/>
          <p:nvPr/>
        </p:nvSpPr>
        <p:spPr>
          <a:xfrm>
            <a:off x="4430805" y="3247464"/>
            <a:ext cx="3133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10ms (transverse)</a:t>
            </a:r>
          </a:p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200ms (longitudinal)</a:t>
            </a:r>
            <a:endParaRPr lang="zh-S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AA36E3E-320D-46BF-BB76-61E6093FADEE}"/>
              </a:ext>
            </a:extLst>
          </p:cNvPr>
          <p:cNvSpPr txBox="1"/>
          <p:nvPr/>
        </p:nvSpPr>
        <p:spPr>
          <a:xfrm>
            <a:off x="2292723" y="4619065"/>
            <a:ext cx="7019365" cy="111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of bunch current:  70uA (56mm aluminum chamber 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bunch current: 62uA</a:t>
            </a:r>
            <a:endParaRPr lang="zh-S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6C4DCE1B-AB06-4187-B0D0-FC0746DBB726}"/>
              </a:ext>
            </a:extLst>
          </p:cNvPr>
          <p:cNvSpPr txBox="1"/>
          <p:nvPr/>
        </p:nvSpPr>
        <p:spPr>
          <a:xfrm>
            <a:off x="9823076" y="1109383"/>
            <a:ext cx="2245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D. Liu, J. Y. </a:t>
            </a:r>
            <a:r>
              <a:rPr lang="en-US" altLang="zh-SG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Zhai</a:t>
            </a:r>
            <a:r>
              <a:rPr lang="en-US" altLang="zh-SG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Yin, Y. F. Sui, J. H. Yue</a:t>
            </a:r>
            <a:endParaRPr lang="zh-SG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3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" y="1"/>
            <a:ext cx="11515774" cy="1052736"/>
          </a:xfrm>
        </p:spPr>
        <p:txBody>
          <a:bodyPr>
            <a:normAutofit/>
          </a:bodyPr>
          <a:lstStyle/>
          <a:p>
            <a:pPr algn="ctr"/>
            <a:r>
              <a:rPr lang="x-none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RF </a:t>
            </a:r>
            <a:r>
              <a:rPr lang="en-US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b</a:t>
            </a:r>
            <a:r>
              <a:rPr lang="x-none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eam </a:t>
            </a:r>
            <a:r>
              <a:rPr lang="en-US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l</a:t>
            </a:r>
            <a:r>
              <a:rPr lang="x-none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oading </a:t>
            </a:r>
            <a:r>
              <a:rPr lang="en-US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e</a:t>
            </a:r>
            <a:r>
              <a:rPr lang="x-none" altLang="en-US" sz="4000" dirty="0">
                <a:solidFill>
                  <a:srgbClr val="C00000"/>
                </a:solidFill>
                <a:latin typeface="+mn-lt"/>
                <a:ea typeface="+mj-ea"/>
                <a:cs typeface="Arial" panose="020B0604020202020204" pitchFamily="34" charset="0"/>
              </a:rPr>
              <a:t>ffect @ 30 GeV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41953" y="1233674"/>
            <a:ext cx="4905375" cy="2584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80604020202020204" pitchFamily="34" charset="0"/>
              <a:buChar char="•"/>
            </a:pPr>
            <a:r>
              <a:rPr lang="x-none" altLang="en-US" dirty="0"/>
              <a:t>Assuming a constant detuning and a consistent loaded Q optimized for the top energy in each </a:t>
            </a:r>
            <a:r>
              <a:rPr lang="en-US" altLang="en-US" dirty="0"/>
              <a:t>energy </a:t>
            </a:r>
            <a:r>
              <a:rPr lang="x-none" altLang="en-US" dirty="0"/>
              <a:t>mode.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x-none" altLang="en-US" dirty="0"/>
              <a:t>The longitudinal coupled bunch mode will be effectively managed with the aid of bunch-by-bunch feedback. </a:t>
            </a:r>
          </a:p>
          <a:p>
            <a:pPr marL="285750" indent="-285750">
              <a:buFont typeface="Arial" panose="02080604020202020204" pitchFamily="34" charset="0"/>
              <a:buChar char="•"/>
            </a:pPr>
            <a:r>
              <a:rPr lang="x-none" altLang="en-US" dirty="0"/>
              <a:t>However, for Z mode we might need to consider adding more power to meet the requirement. </a:t>
            </a:r>
          </a:p>
        </p:txBody>
      </p:sp>
      <p:pic>
        <p:nvPicPr>
          <p:cNvPr id="16" name="Picture 15" descr="CEPC_Booster_Higgs_low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609" y="4123691"/>
            <a:ext cx="3615265" cy="2617678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10095230" y="4881880"/>
            <a:ext cx="169926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5"/>
                </a:solidFill>
              </a:rPr>
              <a:t>Growth rate = 3.7 Hz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988425" y="5713730"/>
            <a:ext cx="1503680" cy="337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altLang="en-US" sz="1600">
                <a:solidFill>
                  <a:srgbClr val="FF0000"/>
                </a:solidFill>
              </a:rPr>
              <a:t>Pg = 1.14 MW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454515" y="4335145"/>
            <a:ext cx="109728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6"/>
                </a:solidFill>
              </a:rPr>
              <a:t>df = -752 Hz</a:t>
            </a:r>
          </a:p>
        </p:txBody>
      </p:sp>
      <p:pic>
        <p:nvPicPr>
          <p:cNvPr id="22" name="Picture 21" descr="CEPC_Booster_Higgs_low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573" y="4123690"/>
            <a:ext cx="3691741" cy="2617441"/>
          </a:xfrm>
          <a:prstGeom prst="rect">
            <a:avLst/>
          </a:prstGeom>
        </p:spPr>
      </p:pic>
      <p:sp>
        <p:nvSpPr>
          <p:cNvPr id="23" name="Text Box 22"/>
          <p:cNvSpPr txBox="1"/>
          <p:nvPr/>
        </p:nvSpPr>
        <p:spPr>
          <a:xfrm>
            <a:off x="4843145" y="5920740"/>
            <a:ext cx="178816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5"/>
                </a:solidFill>
              </a:rPr>
              <a:t>Growth rate = 0.88 Hz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5504180" y="5057140"/>
            <a:ext cx="1503680" cy="337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altLang="en-US" sz="1600">
                <a:solidFill>
                  <a:srgbClr val="FF0000"/>
                </a:solidFill>
              </a:rPr>
              <a:t>Pg = 0.61 MW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707380" y="4335145"/>
            <a:ext cx="109728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6"/>
                </a:solidFill>
              </a:rPr>
              <a:t>df = -216 Hz</a:t>
            </a:r>
          </a:p>
        </p:txBody>
      </p:sp>
      <p:pic>
        <p:nvPicPr>
          <p:cNvPr id="26" name="Picture 25" descr="CEPC_Booster_Higgs_low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4123689"/>
            <a:ext cx="3905041" cy="2606589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1002030" y="5680710"/>
            <a:ext cx="178816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5"/>
                </a:solidFill>
              </a:rPr>
              <a:t>Growth rate &lt; 0.01 Hz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400175" y="4719955"/>
            <a:ext cx="1503680" cy="337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altLang="en-US" sz="1600">
                <a:solidFill>
                  <a:srgbClr val="FF0000"/>
                </a:solidFill>
              </a:rPr>
              <a:t>Pg = 0.095 MW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999615" y="4335145"/>
            <a:ext cx="1141730" cy="306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altLang="en-US" sz="1400">
                <a:solidFill>
                  <a:schemeClr val="accent6">
                    <a:lumMod val="75000"/>
                  </a:schemeClr>
                </a:solidFill>
              </a:rPr>
              <a:t>df = -19.4 Hz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687830" y="3888740"/>
            <a:ext cx="7289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altLang="en-US">
                <a:sym typeface="+mn-ea"/>
              </a:rPr>
              <a:t>Higgs</a:t>
            </a:r>
            <a:endParaRPr lang="en-US"/>
          </a:p>
        </p:txBody>
      </p:sp>
      <p:sp>
        <p:nvSpPr>
          <p:cNvPr id="31" name="Text Box 30"/>
          <p:cNvSpPr txBox="1"/>
          <p:nvPr/>
        </p:nvSpPr>
        <p:spPr>
          <a:xfrm>
            <a:off x="6056630" y="3924935"/>
            <a:ext cx="398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altLang="en-US">
                <a:sym typeface="+mn-ea"/>
              </a:rPr>
              <a:t>W</a:t>
            </a:r>
            <a:endParaRPr lang="en-US"/>
          </a:p>
        </p:txBody>
      </p:sp>
      <p:sp>
        <p:nvSpPr>
          <p:cNvPr id="32" name="Text Box 31"/>
          <p:cNvSpPr txBox="1"/>
          <p:nvPr/>
        </p:nvSpPr>
        <p:spPr>
          <a:xfrm>
            <a:off x="10229215" y="3883025"/>
            <a:ext cx="322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altLang="en-US">
                <a:sym typeface="+mn-ea"/>
              </a:rPr>
              <a:t>Z</a:t>
            </a:r>
            <a:endParaRPr lang="en-US"/>
          </a:p>
        </p:txBody>
      </p:sp>
      <p:pic>
        <p:nvPicPr>
          <p:cNvPr id="34" name="Picture 33" descr="dPh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467" y="1054910"/>
            <a:ext cx="4088130" cy="1641475"/>
          </a:xfrm>
          <a:prstGeom prst="rect">
            <a:avLst/>
          </a:prstGeom>
        </p:spPr>
      </p:pic>
      <p:pic>
        <p:nvPicPr>
          <p:cNvPr id="35" name="Picture 34" descr="sig_z"/>
          <p:cNvPicPr>
            <a:picLocks noChangeAspect="1"/>
          </p:cNvPicPr>
          <p:nvPr/>
        </p:nvPicPr>
        <p:blipFill>
          <a:blip r:embed="rId7"/>
          <a:srcRect b="67222"/>
          <a:stretch>
            <a:fillRect/>
          </a:stretch>
        </p:blipFill>
        <p:spPr>
          <a:xfrm>
            <a:off x="2576327" y="2690232"/>
            <a:ext cx="4396740" cy="1267460"/>
          </a:xfrm>
          <a:prstGeom prst="rect">
            <a:avLst/>
          </a:prstGeom>
        </p:spPr>
      </p:pic>
      <p:sp>
        <p:nvSpPr>
          <p:cNvPr id="36" name="Text Box 35"/>
          <p:cNvSpPr txBox="1"/>
          <p:nvPr/>
        </p:nvSpPr>
        <p:spPr>
          <a:xfrm>
            <a:off x="263352" y="1124744"/>
            <a:ext cx="2564130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x-none" altLang="en-US" dirty="0"/>
              <a:t>Transient beam loading due to half filled ring in Higgs mode.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2C5AE6B-1FA5-47C7-9241-67AE8F5951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11" r="19913"/>
          <a:stretch/>
        </p:blipFill>
        <p:spPr>
          <a:xfrm>
            <a:off x="551383" y="2083796"/>
            <a:ext cx="2088233" cy="18214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54CE5F8-C712-4DA1-B324-02D3D8A321CB}"/>
              </a:ext>
            </a:extLst>
          </p:cNvPr>
          <p:cNvSpPr txBox="1"/>
          <p:nvPr/>
        </p:nvSpPr>
        <p:spPr>
          <a:xfrm>
            <a:off x="5519936" y="12687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/>
              <a:t>Higgs</a:t>
            </a:r>
            <a:endParaRPr lang="zh-SG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AA19BC98-FF04-4707-844D-5E3C98513C84}"/>
              </a:ext>
            </a:extLst>
          </p:cNvPr>
          <p:cNvSpPr txBox="1"/>
          <p:nvPr/>
        </p:nvSpPr>
        <p:spPr>
          <a:xfrm>
            <a:off x="5663952" y="270892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/>
              <a:t>Higgs</a:t>
            </a:r>
            <a:endParaRPr lang="zh-SG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C06F84E-9FF4-4353-9DFD-38BC9FC9E708}"/>
              </a:ext>
            </a:extLst>
          </p:cNvPr>
          <p:cNvSpPr txBox="1"/>
          <p:nvPr/>
        </p:nvSpPr>
        <p:spPr>
          <a:xfrm>
            <a:off x="10056440" y="641313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M. Xin, J. Y. </a:t>
            </a:r>
            <a:r>
              <a:rPr lang="en-US" altLang="zh-SG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Zhai</a:t>
            </a:r>
            <a:endParaRPr lang="zh-SG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AD9CB07-0C14-40A6-A6A6-1034B5E5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17A831F-87A5-4CF3-B9D5-E91E61108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0" y="3599166"/>
            <a:ext cx="4542523" cy="26280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A8FA4-A76F-46C6-B3F1-A0E555AC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altLang="zh-SG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Vacuum requirement in booster</a:t>
            </a:r>
            <a:endParaRPr lang="zh-SG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C198870-B7C8-4039-8A7A-F24FC3C0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B692C08-FD81-46D0-92D5-D4816A51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xmlns="" id="{9F5FA911-A178-450C-A6D6-F3D4260ABF51}"/>
              </a:ext>
            </a:extLst>
          </p:cNvPr>
          <p:cNvGraphicFramePr>
            <a:graphicFrameLocks noGrp="1"/>
          </p:cNvGraphicFramePr>
          <p:nvPr/>
        </p:nvGraphicFramePr>
        <p:xfrm>
          <a:off x="2290443" y="1464681"/>
          <a:ext cx="69668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xmlns="" val="70146445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57183971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20795671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53590415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52041594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xmlns="" val="3788897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30GeV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45.5GeV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80GeV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120GeV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180GeV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61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SG" dirty="0"/>
                        <a:t>P (</a:t>
                      </a:r>
                      <a:r>
                        <a:rPr lang="en-US" altLang="zh-SG" dirty="0" err="1"/>
                        <a:t>ntorr</a:t>
                      </a:r>
                      <a:r>
                        <a:rPr lang="en-US" altLang="zh-SG" dirty="0"/>
                        <a:t>)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30</a:t>
                      </a:r>
                      <a:endParaRPr lang="zh-SG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SG" dirty="0"/>
                        <a:t>40</a:t>
                      </a:r>
                      <a:endParaRPr lang="zh-SG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79947560"/>
                  </a:ext>
                </a:extLst>
              </a:tr>
            </a:tbl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2FE95592-9B9C-4102-8C41-62C029210EF0}"/>
              </a:ext>
            </a:extLst>
          </p:cNvPr>
          <p:cNvSpPr/>
          <p:nvPr/>
        </p:nvSpPr>
        <p:spPr>
          <a:xfrm>
            <a:off x="3619954" y="3761721"/>
            <a:ext cx="2388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beam-gas bremsstrahlung @30GeV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AE24CBB-8B14-4F84-8E90-BD88E9495DEA}"/>
              </a:ext>
            </a:extLst>
          </p:cNvPr>
          <p:cNvSpPr txBox="1"/>
          <p:nvPr/>
        </p:nvSpPr>
        <p:spPr>
          <a:xfrm>
            <a:off x="1564105" y="2578587"/>
            <a:ext cx="938463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Vacuum lifetime at five energy &gt; 3 hours (include 50MW upgrade)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GeV is the most demanding energy from the view of vacuum lifetime.</a:t>
            </a:r>
            <a:endParaRPr lang="zh-SG" altLang="en-US" sz="20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1CA8779-3CFD-4172-909E-0BE48999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28" y="3608189"/>
            <a:ext cx="4515852" cy="256668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EF26AC7D-0DD1-4FE9-A5B5-A7B956DB6987}"/>
              </a:ext>
            </a:extLst>
          </p:cNvPr>
          <p:cNvSpPr/>
          <p:nvPr/>
        </p:nvSpPr>
        <p:spPr>
          <a:xfrm>
            <a:off x="7750797" y="3713594"/>
            <a:ext cx="2925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beam-gas electron bremsstrahlung @30GeV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9A4CD49D-AD9D-44BD-98A6-3891DC4F1C65}"/>
              </a:ext>
            </a:extLst>
          </p:cNvPr>
          <p:cNvSpPr txBox="1"/>
          <p:nvPr/>
        </p:nvSpPr>
        <p:spPr>
          <a:xfrm>
            <a:off x="10344472" y="1052736"/>
            <a:ext cx="1749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sz="1600" dirty="0"/>
              <a:t>D. Wang, Y. S. Ma</a:t>
            </a:r>
            <a:endParaRPr lang="zh-SG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21447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830" y="1236742"/>
            <a:ext cx="5600246" cy="497328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TDR parameters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A9E253D9-4438-4258-B961-C8D855A8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506" y="233782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32557" y="1231749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4584" y="6027414"/>
            <a:ext cx="8290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*Diameter of beam pipe is 56mm for re-injection with high single bunch current @120GeV.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77535" y="1013078"/>
            <a:ext cx="48614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energy: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10GeV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20GeV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 30GeV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Max energy: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120GeV  180GeV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Lower emittance ─ new lattice (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900839" y="3414200"/>
            <a:ext cx="5512714" cy="236821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5902285" y="5835054"/>
            <a:ext cx="5511271" cy="22366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10558364" y="3065543"/>
            <a:ext cx="657842" cy="230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15" y="2402887"/>
            <a:ext cx="5396150" cy="3695306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4344339" y="2560695"/>
            <a:ext cx="558065" cy="215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2FB2B013-8AA5-4209-A502-D93D04054345}"/>
              </a:ext>
            </a:extLst>
          </p:cNvPr>
          <p:cNvSpPr/>
          <p:nvPr/>
        </p:nvSpPr>
        <p:spPr>
          <a:xfrm>
            <a:off x="9041453" y="4450862"/>
            <a:ext cx="558065" cy="215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56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983432" y="1628800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status for CEPC Booster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design requirements in TDR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TDR optics (including errors)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Timing structure &amp; dynamic parameters during ramping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 of Booster TDR parameters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Design status for CEPC positron damping ring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 parameters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 optics (including errors)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Particle tracking through the transport lines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2498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Damping ring design requirement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E55BE84-1E6E-4269-ADE9-6405DA9E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860961" y="2390583"/>
          <a:ext cx="8128000" cy="3220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91303">
                  <a:extLst>
                    <a:ext uri="{9D8B030D-6E8A-4147-A177-3AD203B41FA5}">
                      <a16:colId xmlns:a16="http://schemas.microsoft.com/office/drawing/2014/main" xmlns="" val="1787837626"/>
                    </a:ext>
                  </a:extLst>
                </a:gridCol>
                <a:gridCol w="1591977">
                  <a:extLst>
                    <a:ext uri="{9D8B030D-6E8A-4147-A177-3AD203B41FA5}">
                      <a16:colId xmlns:a16="http://schemas.microsoft.com/office/drawing/2014/main" xmlns="" val="1748011655"/>
                    </a:ext>
                  </a:extLst>
                </a:gridCol>
                <a:gridCol w="1812720">
                  <a:extLst>
                    <a:ext uri="{9D8B030D-6E8A-4147-A177-3AD203B41FA5}">
                      <a16:colId xmlns:a16="http://schemas.microsoft.com/office/drawing/2014/main" xmlns="" val="35600666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957855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remark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9563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750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Inj. Emittance (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mrad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525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Ext. emittance (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mrad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en-US" sz="12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r>
                        <a:rPr lang="en-US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lower emittance: 10nm@30GeV, 2)use C band acc. structure as early as possible 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1517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time (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189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time (</a:t>
                      </a:r>
                      <a:r>
                        <a:rPr lang="en-US" sz="1600" b="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en-US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Smaller ext. emittance with same storage time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5796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Smaller</a:t>
                      </a:r>
                      <a:r>
                        <a:rPr lang="en-US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nature emittance for DR</a:t>
                      </a:r>
                      <a:endParaRPr lang="en-US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7478733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764438" y="1516336"/>
            <a:ext cx="760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lower emittance collider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 lower emittance booster  lower emittance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linac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5940735B-D4F6-4E6B-9D07-54D728F19276}"/>
              </a:ext>
            </a:extLst>
          </p:cNvPr>
          <p:cNvSpPr txBox="1"/>
          <p:nvPr/>
        </p:nvSpPr>
        <p:spPr>
          <a:xfrm>
            <a:off x="10254425" y="1052736"/>
            <a:ext cx="193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Dou Wang, Cai Meng</a:t>
            </a:r>
            <a:endParaRPr kumimoji="0" lang="zh-SG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70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Damping ring layout (CDR)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E6331DBC-58C4-418E-8BB6-4D5DB227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257" y="2585318"/>
            <a:ext cx="5900919" cy="345333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95493" y="1542520"/>
            <a:ext cx="394485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Linac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repetition: 100Hz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Only for positron beam</a:t>
            </a:r>
          </a:p>
        </p:txBody>
      </p:sp>
      <p:sp>
        <p:nvSpPr>
          <p:cNvPr id="5" name="矩形 4"/>
          <p:cNvSpPr/>
          <p:nvPr/>
        </p:nvSpPr>
        <p:spPr>
          <a:xfrm>
            <a:off x="5988552" y="1501700"/>
            <a:ext cx="496451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Storage time: 20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ms</a:t>
            </a:r>
            <a:endParaRPr kumimoji="0" lang="en-GB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Emittance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(norm.)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2500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 530 </a:t>
            </a:r>
            <a:r>
              <a:rPr kumimoji="0" lang="en-GB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mm.mrad</a:t>
            </a:r>
            <a:endParaRPr kumimoji="0" lang="en-GB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6492898" y="5808742"/>
            <a:ext cx="1473565" cy="138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038907" y="5854792"/>
            <a:ext cx="93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 +</a:t>
            </a:r>
          </a:p>
        </p:txBody>
      </p:sp>
    </p:spTree>
    <p:extLst>
      <p:ext uri="{BB962C8B-B14F-4D97-AF65-F5344CB8AC3E}">
        <p14:creationId xmlns:p14="http://schemas.microsoft.com/office/powerpoint/2010/main" val="15165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F2F642C-65D5-478C-AA26-9A1D0406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The 2023 International Workshop on CEPC, Nanjing.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D30C5BC-3B47-4BCF-A2DE-7BA28380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5EEB1B-C288-4420-9D9D-99D9BC9B6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7"/>
          <a:stretch/>
        </p:blipFill>
        <p:spPr>
          <a:xfrm>
            <a:off x="5762064" y="1223783"/>
            <a:ext cx="5118429" cy="3200298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xmlns="" id="{B7360CE2-D655-4D8E-9C09-7CB2480D556D}"/>
              </a:ext>
            </a:extLst>
          </p:cNvPr>
          <p:cNvSpPr txBox="1">
            <a:spLocks/>
          </p:cNvSpPr>
          <p:nvPr/>
        </p:nvSpPr>
        <p:spPr>
          <a:xfrm>
            <a:off x="1879711" y="50493"/>
            <a:ext cx="8229600" cy="930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CEPC injector chain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D9FAA91-422D-4D3A-A876-00AEDB034567}"/>
              </a:ext>
            </a:extLst>
          </p:cNvPr>
          <p:cNvSpPr/>
          <p:nvPr/>
        </p:nvSpPr>
        <p:spPr>
          <a:xfrm>
            <a:off x="1391966" y="4115528"/>
            <a:ext cx="10390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x-none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30 GeV </a:t>
            </a:r>
            <a:r>
              <a:rPr lang="en-US" altLang="x-none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linac</a:t>
            </a:r>
            <a:r>
              <a:rPr lang="en-US" altLang="x-none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provides electron and positron beams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for booster</a:t>
            </a:r>
            <a:r>
              <a:rPr lang="en-US" altLang="x-none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x-none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Top up injection for collider ring ~ 3% current decay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x-none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Booster is in the same tunnel as collider ring, above the collider ring, bypass in IRs (same circumference).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for transfer efficiency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booster + </a:t>
            </a: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transport lines (inj. to collider).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 threshold in booster is limited by RF system.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C0000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systems (Transverse &amp; longitudinal) are need to damp the instability at low energy.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58072CF8-00CE-4A74-BBF5-3E59AAB6477C}"/>
              </a:ext>
            </a:extLst>
          </p:cNvPr>
          <p:cNvSpPr txBox="1"/>
          <p:nvPr/>
        </p:nvSpPr>
        <p:spPr>
          <a:xfrm>
            <a:off x="8192035" y="2244715"/>
            <a:ext cx="72008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100km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478A7E1-735B-4BE4-B0CA-77108B5D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181374"/>
            <a:ext cx="3712540" cy="289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F66BBEA9-241D-4DDD-9353-14DEFD83D0BB}"/>
              </a:ext>
            </a:extLst>
          </p:cNvPr>
          <p:cNvSpPr txBox="1"/>
          <p:nvPr/>
        </p:nvSpPr>
        <p:spPr>
          <a:xfrm>
            <a:off x="2302444" y="1434119"/>
            <a:ext cx="624951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30GeV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7B861F41-743F-4985-B509-29B1B9793F37}"/>
              </a:ext>
            </a:extLst>
          </p:cNvPr>
          <p:cNvSpPr txBox="1"/>
          <p:nvPr/>
        </p:nvSpPr>
        <p:spPr>
          <a:xfrm>
            <a:off x="4855966" y="1191814"/>
            <a:ext cx="1011982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30</a:t>
            </a:r>
            <a:r>
              <a:rPr 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en-US" sz="1200" b="1" dirty="0">
                <a:solidFill>
                  <a:srgbClr val="FF0000"/>
                </a:solidFill>
              </a:rPr>
              <a:t>180GeV</a:t>
            </a:r>
          </a:p>
        </p:txBody>
      </p:sp>
    </p:spTree>
    <p:extLst>
      <p:ext uri="{BB962C8B-B14F-4D97-AF65-F5344CB8AC3E}">
        <p14:creationId xmlns:p14="http://schemas.microsoft.com/office/powerpoint/2010/main" val="2113219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 parameters in TDR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92E4227E-80E5-4C9B-8D5F-927E024A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593218" y="1081023"/>
          <a:ext cx="5640609" cy="52185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95628">
                  <a:extLst>
                    <a:ext uri="{9D8B030D-6E8A-4147-A177-3AD203B41FA5}">
                      <a16:colId xmlns:a16="http://schemas.microsoft.com/office/drawing/2014/main" xmlns="" val="2690366013"/>
                    </a:ext>
                  </a:extLst>
                </a:gridCol>
                <a:gridCol w="3444981">
                  <a:extLst>
                    <a:ext uri="{9D8B030D-6E8A-4147-A177-3AD203B41FA5}">
                      <a16:colId xmlns:a16="http://schemas.microsoft.com/office/drawing/2014/main" xmlns="" val="3193459733"/>
                    </a:ext>
                  </a:extLst>
                </a:gridCol>
              </a:tblGrid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V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20273717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94344925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62159991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(4)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5160563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0097171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  <a:r>
                        <a:rPr lang="en-US" sz="1200" kern="100" baseline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(24.8)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40152819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 (m)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2.87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3226502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8871302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94.6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8176859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D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/1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D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3658812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Phase/cell (degree)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60/60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1397888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0.013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6830252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(</a:t>
                      </a:r>
                      <a:r>
                        <a:rPr lang="en-US" altLang="zh-CN" sz="12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(40)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948526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6219730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94.4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2343485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41854765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4.4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0153047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0935894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200" kern="1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x/y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mm.mrad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D9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166(97)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75(3)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D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6451969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/0.05</a:t>
                      </a: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3686055"/>
                  </a:ext>
                </a:extLst>
              </a:tr>
              <a:tr h="1288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acceptance by RF(%)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80355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2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(MHz)</a:t>
                      </a:r>
                      <a:endParaRPr lang="en-US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59248847"/>
                  </a:ext>
                </a:extLst>
              </a:tr>
              <a:tr h="854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2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2.5</a:t>
                      </a:r>
                      <a:endParaRPr lang="en-US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42333138"/>
                  </a:ext>
                </a:extLst>
              </a:tr>
              <a:tr h="222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0.0387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16655788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0" y="2508164"/>
            <a:ext cx="3897886" cy="41432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36328" y="1168138"/>
            <a:ext cx="6096000" cy="1308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Damping with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reversed bending magnet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 (max. 8)-bunch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storage, 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storage time: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 (40)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ms</a:t>
            </a:r>
            <a:endParaRPr kumimoji="0" lang="en-GB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Emittance: 2500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 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166/75 (97/3) </a:t>
            </a:r>
            <a:r>
              <a:rPr kumimoji="0" lang="en-GB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mm.mrad</a:t>
            </a:r>
            <a:endParaRPr kumimoji="0" lang="en-GB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Flexibility for </a:t>
            </a:r>
            <a:r>
              <a:rPr kumimoji="0" lang="en-GB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extr</a:t>
            </a:r>
            <a:r>
              <a:rPr kumimoji="0" lang="en-GB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emittance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4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 time structure </a:t>
            </a: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575720" y="6381328"/>
            <a:ext cx="5040560" cy="3549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="" id="{0DDDB523-5B83-4EE0-BFBD-3972A6C5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7368" y="1052736"/>
            <a:ext cx="597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Double bunch (Inj./Ext.: two by two)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 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Z pole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8048" y="1052736"/>
            <a:ext cx="49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/Higgs/W: 100Hz (Inj./Ext.: bunch by bunch)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xmlns="" id="{ACA8CF96-7A75-D149-BAE8-3177FD863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40768"/>
            <a:ext cx="6346054" cy="51486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70943" y="620688"/>
            <a:ext cx="254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Xiaohao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Cui,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Gang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Li, Ge Lei,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Jinhui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Chen…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97" y="1446218"/>
            <a:ext cx="3612157" cy="50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7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10918" t="4731" r="12196" b="9799"/>
          <a:stretch/>
        </p:blipFill>
        <p:spPr>
          <a:xfrm>
            <a:off x="1157803" y="2453323"/>
            <a:ext cx="4844094" cy="38027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0326" t="4627" r="14041" b="10322"/>
          <a:stretch/>
        </p:blipFill>
        <p:spPr>
          <a:xfrm>
            <a:off x="7631699" y="3933893"/>
            <a:ext cx="2966133" cy="23555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05174" y="1230164"/>
            <a:ext cx="57166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Phase/cell: 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/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 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Interleave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sextupole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scheme</a:t>
            </a: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2 sex.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27848" y="188640"/>
            <a:ext cx="2577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 optics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10032" t="4627" r="13967" b="10008"/>
          <a:stretch/>
        </p:blipFill>
        <p:spPr>
          <a:xfrm>
            <a:off x="7683592" y="1338729"/>
            <a:ext cx="2828716" cy="22437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62895" y="3894422"/>
            <a:ext cx="8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33491" y="2012996"/>
            <a:ext cx="888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Straight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下箭头 9"/>
          <p:cNvSpPr/>
          <p:nvPr/>
        </p:nvSpPr>
        <p:spPr>
          <a:xfrm>
            <a:off x="2723465" y="2295868"/>
            <a:ext cx="124990" cy="164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xmlns="" id="{7416D2F3-8AB5-4E6F-8FAA-B01D3CF4F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53233" y="2200060"/>
            <a:ext cx="859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B=1.28T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70677" y="1111753"/>
            <a:ext cx="1894584" cy="10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Cell length: 3m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B=1.28T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=0.355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29121" y="2185209"/>
            <a:ext cx="413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-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105334" y="2474657"/>
            <a:ext cx="367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</a:t>
            </a:r>
            <a:r>
              <a:rPr kumimoji="0" lang="en-US" sz="1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88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51784" y="260648"/>
            <a:ext cx="36152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 DA results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556993" y="5666584"/>
            <a:ext cx="357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Phase/cell: 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/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41759" y="1132661"/>
            <a:ext cx="4612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Large trans. acceptance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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inj. efficiency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41956" y="1565663"/>
            <a:ext cx="4979862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 &gt; 5 inj. beam size 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inj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=2500mm.mrad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 acceptance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=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1.8% (RF)</a:t>
            </a: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4DF05404-3700-4001-BFB3-321737A5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623" y="2423160"/>
            <a:ext cx="5000710" cy="30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>
            <a:extLst>
              <a:ext uri="{FF2B5EF4-FFF2-40B4-BE49-F238E27FC236}">
                <a16:creationId xmlns:a16="http://schemas.microsoft.com/office/drawing/2014/main" xmlns="" id="{DECBECCA-991E-4D6F-8AEC-B54E1D1A9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D453B539-4736-4F13-95F0-5A6D80C6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610AA440-737E-43C0-9269-A06F652EC97D}"/>
              </a:ext>
            </a:extLst>
          </p:cNvPr>
          <p:cNvGraphicFramePr>
            <a:graphicFrameLocks noGrp="1"/>
          </p:cNvGraphicFramePr>
          <p:nvPr/>
        </p:nvGraphicFramePr>
        <p:xfrm>
          <a:off x="747366" y="1274289"/>
          <a:ext cx="4161524" cy="1217930"/>
        </p:xfrm>
        <a:graphic>
          <a:graphicData uri="http://schemas.openxmlformats.org/drawingml/2006/table">
            <a:tbl>
              <a:tblPr firstRow="1" firstCol="1" bandRow="1"/>
              <a:tblGrid>
                <a:gridCol w="1792025">
                  <a:extLst>
                    <a:ext uri="{9D8B030D-6E8A-4147-A177-3AD203B41FA5}">
                      <a16:colId xmlns:a16="http://schemas.microsoft.com/office/drawing/2014/main" xmlns="" val="1510536057"/>
                    </a:ext>
                  </a:extLst>
                </a:gridCol>
                <a:gridCol w="739165">
                  <a:extLst>
                    <a:ext uri="{9D8B030D-6E8A-4147-A177-3AD203B41FA5}">
                      <a16:colId xmlns:a16="http://schemas.microsoft.com/office/drawing/2014/main" xmlns="" val="787397817"/>
                    </a:ext>
                  </a:extLst>
                </a:gridCol>
                <a:gridCol w="950780">
                  <a:extLst>
                    <a:ext uri="{9D8B030D-6E8A-4147-A177-3AD203B41FA5}">
                      <a16:colId xmlns:a16="http://schemas.microsoft.com/office/drawing/2014/main" xmlns="" val="4250145428"/>
                    </a:ext>
                  </a:extLst>
                </a:gridCol>
                <a:gridCol w="679554">
                  <a:extLst>
                    <a:ext uri="{9D8B030D-6E8A-4147-A177-3AD203B41FA5}">
                      <a16:colId xmlns:a16="http://schemas.microsoft.com/office/drawing/2014/main" xmlns="" val="223028889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Dipole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Quadrupole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Sextupole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9218345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Transverse shift X/Y (</a:t>
                      </a:r>
                      <a:r>
                        <a:rPr lang="en-GB" sz="10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μm</a:t>
                      </a:r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2707864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Longitudinal shift Z (μm)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53551676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Tilt about X/Y (mrad)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5064056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Tilt about Z (mrad)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0.2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5771291"/>
                  </a:ext>
                </a:extLst>
              </a:tr>
              <a:tr h="196215">
                <a:tc>
                  <a:txBody>
                    <a:bodyPr/>
                    <a:lstStyle/>
                    <a:p>
                      <a:pPr algn="just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field 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1×10</a:t>
                      </a:r>
                      <a:r>
                        <a:rPr lang="en-GB" sz="1000" kern="1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2×10</a:t>
                      </a:r>
                      <a:r>
                        <a:rPr lang="en-GB" sz="1000" kern="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3×10</a:t>
                      </a:r>
                      <a:r>
                        <a:rPr lang="en-GB" sz="1000" kern="1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1335538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9B3E6688-9631-4E4B-982E-477B03683926}"/>
              </a:ext>
            </a:extLst>
          </p:cNvPr>
          <p:cNvGraphicFramePr>
            <a:graphicFrameLocks noGrp="1"/>
          </p:cNvGraphicFramePr>
          <p:nvPr/>
        </p:nvGraphicFramePr>
        <p:xfrm>
          <a:off x="935058" y="2606845"/>
          <a:ext cx="2642335" cy="1235028"/>
        </p:xfrm>
        <a:graphic>
          <a:graphicData uri="http://schemas.openxmlformats.org/drawingml/2006/table">
            <a:tbl>
              <a:tblPr firstRow="1" firstCol="1" bandRow="1"/>
              <a:tblGrid>
                <a:gridCol w="1495954">
                  <a:extLst>
                    <a:ext uri="{9D8B030D-6E8A-4147-A177-3AD203B41FA5}">
                      <a16:colId xmlns:a16="http://schemas.microsoft.com/office/drawing/2014/main" xmlns="" val="4034586099"/>
                    </a:ext>
                  </a:extLst>
                </a:gridCol>
                <a:gridCol w="1146381">
                  <a:extLst>
                    <a:ext uri="{9D8B030D-6E8A-4147-A177-3AD203B41FA5}">
                      <a16:colId xmlns:a16="http://schemas.microsoft.com/office/drawing/2014/main" xmlns="" val="4187260868"/>
                    </a:ext>
                  </a:extLst>
                </a:gridCol>
              </a:tblGrid>
              <a:tr h="264694"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BPM (10 Hz)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43687948"/>
                  </a:ext>
                </a:extLst>
              </a:tr>
              <a:tr h="229392"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Accuracy (m)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1×10</a:t>
                      </a:r>
                      <a:r>
                        <a:rPr lang="en-GB" sz="1000" kern="1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9615486"/>
                  </a:ext>
                </a:extLst>
              </a:tr>
              <a:tr h="213268"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Tilt (mrad)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1650652"/>
                  </a:ext>
                </a:extLst>
              </a:tr>
              <a:tr h="175891"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Gain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5%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911226"/>
                  </a:ext>
                </a:extLst>
              </a:tr>
              <a:tr h="351783"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Offset after beam based alignment (BBA) (mm)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30×10</a:t>
                      </a:r>
                      <a:r>
                        <a:rPr lang="en-GB" sz="1000" kern="1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88927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80A0786B-23A4-44DA-9DD4-D680FEB6B5DE}"/>
              </a:ext>
            </a:extLst>
          </p:cNvPr>
          <p:cNvGraphicFramePr>
            <a:graphicFrameLocks noGrp="1"/>
          </p:cNvGraphicFramePr>
          <p:nvPr/>
        </p:nvGraphicFramePr>
        <p:xfrm>
          <a:off x="770304" y="4019625"/>
          <a:ext cx="4138295" cy="2080895"/>
        </p:xfrm>
        <a:graphic>
          <a:graphicData uri="http://schemas.openxmlformats.org/drawingml/2006/table">
            <a:tbl>
              <a:tblPr firstRow="1" firstCol="1" bandRow="1"/>
              <a:tblGrid>
                <a:gridCol w="1437005">
                  <a:extLst>
                    <a:ext uri="{9D8B030D-6E8A-4147-A177-3AD203B41FA5}">
                      <a16:colId xmlns:a16="http://schemas.microsoft.com/office/drawing/2014/main" xmlns="" val="2053144424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xmlns="" val="2234485712"/>
                    </a:ext>
                  </a:extLst>
                </a:gridCol>
                <a:gridCol w="1350645">
                  <a:extLst>
                    <a:ext uri="{9D8B030D-6E8A-4147-A177-3AD203B41FA5}">
                      <a16:colId xmlns:a16="http://schemas.microsoft.com/office/drawing/2014/main" xmlns="" val="1078892248"/>
                    </a:ext>
                  </a:extLst>
                </a:gridCol>
              </a:tblGrid>
              <a:tr h="250190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Dipole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Quadrupole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Sextupoles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8414316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868289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851668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3</a:t>
                      </a:r>
                      <a:r>
                        <a:rPr lang="en-GB" sz="1000" kern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GB" sz="1000" kern="12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0194145"/>
                  </a:ext>
                </a:extLst>
              </a:tr>
              <a:tr h="10858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4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3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6713236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5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411484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6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3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8942365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7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4573281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3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590300"/>
                  </a:ext>
                </a:extLst>
              </a:tr>
              <a:tr h="16827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9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</a:t>
                      </a:r>
                      <a:r>
                        <a:rPr lang="en-GB" sz="10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10310244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2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0.</a:t>
                      </a: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</a:pP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</a:t>
                      </a:r>
                      <a:r>
                        <a:rPr lang="en-GB" sz="1200" kern="12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</a:t>
                      </a: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GB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3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381791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A6EB96D-CA61-4042-BA76-FCACC997B43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3922296"/>
            <a:ext cx="3410618" cy="228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8E62618-3A4B-4572-B737-824C8F061B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21" y="1780673"/>
            <a:ext cx="2975809" cy="206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0E7248C-5E9E-42AE-B66A-843DFD8FA7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062" y="1749273"/>
            <a:ext cx="2783305" cy="20527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639FA3F5-202C-4DF1-8C44-1C51E1ADBA16}"/>
              </a:ext>
            </a:extLst>
          </p:cNvPr>
          <p:cNvSpPr txBox="1"/>
          <p:nvPr/>
        </p:nvSpPr>
        <p:spPr>
          <a:xfrm>
            <a:off x="5093368" y="4180837"/>
            <a:ext cx="2470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SG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BSC</a:t>
            </a:r>
            <a:r>
              <a:rPr kumimoji="0" lang="en-GB" altLang="zh-SG" sz="16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x,y</a:t>
            </a:r>
            <a:r>
              <a:rPr kumimoji="0" lang="en-GB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=5</a:t>
            </a:r>
            <a:r>
              <a:rPr kumimoji="0" lang="ja-JP" altLang="zh-SG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σ</a:t>
            </a:r>
            <a:r>
              <a:rPr kumimoji="0" lang="en-GB" altLang="zh-SG" sz="16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inj_x,y</a:t>
            </a:r>
            <a:r>
              <a:rPr kumimoji="0" lang="en-GB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+5mm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zh-SG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Energy acceptance: 8.3</a:t>
            </a:r>
            <a:r>
              <a:rPr kumimoji="0" lang="en-GB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en-GB" altLang="zh-SG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inj</a:t>
            </a:r>
            <a:r>
              <a:rPr kumimoji="0" lang="en-GB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=1.5%</a:t>
            </a:r>
            <a:endParaRPr kumimoji="0" lang="zh-SG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151D5F7D-54D7-4338-A4E1-63EE78873E11}"/>
              </a:ext>
            </a:extLst>
          </p:cNvPr>
          <p:cNvSpPr txBox="1"/>
          <p:nvPr/>
        </p:nvSpPr>
        <p:spPr>
          <a:xfrm>
            <a:off x="6240379" y="1163053"/>
            <a:ext cx="3842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S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Orbit correction only</a:t>
            </a:r>
            <a:endParaRPr kumimoji="0" lang="zh-SG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B19B62B-A290-4D9F-B913-5904ACAD5F5C}"/>
              </a:ext>
            </a:extLst>
          </p:cNvPr>
          <p:cNvSpPr txBox="1"/>
          <p:nvPr/>
        </p:nvSpPr>
        <p:spPr>
          <a:xfrm>
            <a:off x="2342147" y="266987"/>
            <a:ext cx="637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SG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Error study for DR</a:t>
            </a:r>
            <a:endParaRPr lang="zh-SG" alt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F68DF6F0-5C49-42E0-9FCC-FC2DC2E3CF27}"/>
              </a:ext>
            </a:extLst>
          </p:cNvPr>
          <p:cNvSpPr txBox="1"/>
          <p:nvPr/>
        </p:nvSpPr>
        <p:spPr>
          <a:xfrm>
            <a:off x="10200456" y="1052736"/>
            <a:ext cx="1902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Daheng</a:t>
            </a:r>
            <a:r>
              <a:rPr kumimoji="0" lang="en-US" altLang="zh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Ji, Dou Wang</a:t>
            </a:r>
            <a:endParaRPr kumimoji="0" lang="zh-SG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D663F794-AD62-4252-BE5D-AADE2793F7ED}"/>
              </a:ext>
            </a:extLst>
          </p:cNvPr>
          <p:cNvSpPr txBox="1"/>
          <p:nvPr/>
        </p:nvSpPr>
        <p:spPr>
          <a:xfrm>
            <a:off x="634265" y="6304196"/>
            <a:ext cx="4098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sz="1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efer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poster</a:t>
            </a:r>
            <a:r>
              <a:rPr kumimoji="0" lang="en-US" altLang="zh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B01 </a:t>
            </a:r>
            <a:r>
              <a:rPr kumimoji="0" lang="en-US" altLang="zh-SG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this workshop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8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Transport lines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between DR and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Linac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xmlns="" id="{548E80C4-56AB-46C4-8DD7-E9AE59A1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854421" y="2374820"/>
          <a:ext cx="3566195" cy="394309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276825">
                  <a:extLst>
                    <a:ext uri="{9D8B030D-6E8A-4147-A177-3AD203B41FA5}">
                      <a16:colId xmlns:a16="http://schemas.microsoft.com/office/drawing/2014/main" xmlns="" val="3320234737"/>
                    </a:ext>
                  </a:extLst>
                </a:gridCol>
                <a:gridCol w="1289370">
                  <a:extLst>
                    <a:ext uri="{9D8B030D-6E8A-4147-A177-3AD203B41FA5}">
                      <a16:colId xmlns:a16="http://schemas.microsoft.com/office/drawing/2014/main" xmlns="" val="3134288321"/>
                    </a:ext>
                  </a:extLst>
                </a:gridCol>
              </a:tblGrid>
              <a:tr h="2315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r>
                        <a:rPr lang="en-GB" sz="1400" kern="100" dirty="0" err="1">
                          <a:effectLst/>
                        </a:rPr>
                        <a:t>Linac</a:t>
                      </a:r>
                      <a:r>
                        <a:rPr lang="en-GB" sz="1400" kern="100" dirty="0" err="1">
                          <a:effectLst/>
                          <a:sym typeface="Symbol" panose="05050102010706020507" pitchFamily="18" charset="2"/>
                        </a:rPr>
                        <a:t>DR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EC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8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17948593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</a:rPr>
                        <a:t>E</a:t>
                      </a:r>
                      <a:r>
                        <a:rPr lang="en-GB" sz="1400" kern="100" baseline="-25000" dirty="0">
                          <a:effectLst/>
                        </a:rPr>
                        <a:t>0</a:t>
                      </a:r>
                      <a:r>
                        <a:rPr lang="en-GB" sz="1400" kern="100" dirty="0">
                          <a:effectLst/>
                        </a:rPr>
                        <a:t> (</a:t>
                      </a:r>
                      <a:r>
                        <a:rPr lang="en-GB" sz="1400" kern="100" dirty="0" err="1">
                          <a:effectLst/>
                        </a:rPr>
                        <a:t>Gev</a:t>
                      </a:r>
                      <a:r>
                        <a:rPr lang="en-GB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1.1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49087233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400" kern="100" baseline="-25000" dirty="0">
                          <a:effectLst/>
                        </a:rPr>
                        <a:t>0</a:t>
                      </a:r>
                      <a:r>
                        <a:rPr lang="en-GB" sz="1400" kern="100" dirty="0">
                          <a:effectLst/>
                        </a:rPr>
                        <a:t> (%)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0.5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53715423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400" kern="100" baseline="-25000" dirty="0">
                          <a:effectLst/>
                        </a:rPr>
                        <a:t>z0</a:t>
                      </a:r>
                      <a:r>
                        <a:rPr lang="en-GB" sz="1400" kern="100" dirty="0">
                          <a:effectLst/>
                        </a:rPr>
                        <a:t> (mm)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1.5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03974763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 err="1">
                          <a:effectLst/>
                        </a:rPr>
                        <a:t>f</a:t>
                      </a:r>
                      <a:r>
                        <a:rPr lang="en-GB" sz="1400" kern="100" baseline="-25000" dirty="0" err="1">
                          <a:effectLst/>
                        </a:rPr>
                        <a:t>RF</a:t>
                      </a:r>
                      <a:r>
                        <a:rPr lang="en-GB" sz="1400" kern="100" dirty="0">
                          <a:effectLst/>
                        </a:rPr>
                        <a:t> (MHz)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2860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2059272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</a:rPr>
                        <a:t>V</a:t>
                      </a:r>
                      <a:r>
                        <a:rPr lang="en-GB" sz="1400" kern="100" baseline="-25000" dirty="0">
                          <a:effectLst/>
                        </a:rPr>
                        <a:t>RF</a:t>
                      </a:r>
                      <a:r>
                        <a:rPr lang="en-GB" sz="1400" kern="100" dirty="0">
                          <a:effectLst/>
                        </a:rPr>
                        <a:t> (MV)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16.5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8188134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Length of acc. Structure (m)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1.0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11872187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GB" sz="1400" kern="100" baseline="-25000">
                          <a:effectLst/>
                        </a:rPr>
                        <a:t>RF</a:t>
                      </a:r>
                      <a:r>
                        <a:rPr lang="en-GB" sz="1400" kern="100">
                          <a:effectLst/>
                        </a:rPr>
                        <a:t> (degree)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87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1343329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R</a:t>
                      </a:r>
                      <a:r>
                        <a:rPr lang="en-GB" sz="1400" kern="100" baseline="-25000">
                          <a:effectLst/>
                        </a:rPr>
                        <a:t>56</a:t>
                      </a:r>
                      <a:r>
                        <a:rPr lang="en-GB" sz="1400" kern="100">
                          <a:effectLst/>
                        </a:rPr>
                        <a:t> (m)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-0.83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57348610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E</a:t>
                      </a:r>
                      <a:r>
                        <a:rPr lang="en-GB" sz="1400" kern="100" baseline="-25000">
                          <a:effectLst/>
                        </a:rPr>
                        <a:t>f</a:t>
                      </a:r>
                      <a:r>
                        <a:rPr lang="en-GB" sz="1400" kern="100">
                          <a:effectLst/>
                        </a:rPr>
                        <a:t> (Gev)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1.1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91848604"/>
                  </a:ext>
                </a:extLst>
              </a:tr>
              <a:tr h="3345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400" kern="100" baseline="-25000">
                          <a:effectLst/>
                        </a:rPr>
                        <a:t>f</a:t>
                      </a:r>
                      <a:r>
                        <a:rPr lang="en-GB" sz="1400" kern="100">
                          <a:effectLst/>
                        </a:rPr>
                        <a:t> (%)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0.18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0599134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400" kern="100" baseline="-25000">
                          <a:effectLst/>
                        </a:rPr>
                        <a:t>zf </a:t>
                      </a:r>
                      <a:r>
                        <a:rPr lang="en-GB" sz="1400" kern="100">
                          <a:effectLst/>
                        </a:rPr>
                        <a:t>(mm)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18192167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369143" y="2355088"/>
          <a:ext cx="3899766" cy="390099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98563">
                  <a:extLst>
                    <a:ext uri="{9D8B030D-6E8A-4147-A177-3AD203B41FA5}">
                      <a16:colId xmlns:a16="http://schemas.microsoft.com/office/drawing/2014/main" xmlns="" val="1353306432"/>
                    </a:ext>
                  </a:extLst>
                </a:gridCol>
                <a:gridCol w="1401203">
                  <a:extLst>
                    <a:ext uri="{9D8B030D-6E8A-4147-A177-3AD203B41FA5}">
                      <a16:colId xmlns:a16="http://schemas.microsoft.com/office/drawing/2014/main" xmlns="" val="155936844"/>
                    </a:ext>
                  </a:extLst>
                </a:gridCol>
              </a:tblGrid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r>
                        <a:rPr lang="en-GB" sz="1400" kern="100" dirty="0" err="1">
                          <a:effectLst/>
                        </a:rPr>
                        <a:t>DR</a:t>
                      </a:r>
                      <a:r>
                        <a:rPr lang="en-GB" sz="1400" kern="100" dirty="0" err="1">
                          <a:effectLst/>
                          <a:sym typeface="Symbol" panose="05050102010706020507" pitchFamily="18" charset="2"/>
                        </a:rPr>
                        <a:t>Linac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effectLst/>
                        </a:rPr>
                        <a:t>BC 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52482683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</a:rPr>
                        <a:t>E</a:t>
                      </a:r>
                      <a:r>
                        <a:rPr lang="en-GB" sz="1400" kern="100" baseline="-25000" dirty="0">
                          <a:effectLst/>
                        </a:rPr>
                        <a:t>0</a:t>
                      </a:r>
                      <a:r>
                        <a:rPr lang="en-GB" sz="1400" kern="100" dirty="0">
                          <a:effectLst/>
                        </a:rPr>
                        <a:t> (</a:t>
                      </a:r>
                      <a:r>
                        <a:rPr lang="en-GB" sz="1400" kern="100" dirty="0" err="1">
                          <a:effectLst/>
                        </a:rPr>
                        <a:t>Gev</a:t>
                      </a:r>
                      <a:r>
                        <a:rPr lang="en-GB" sz="1400" kern="100" dirty="0">
                          <a:effectLst/>
                        </a:rPr>
                        <a:t>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1.1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89344603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400" kern="100" baseline="-25000" dirty="0">
                          <a:effectLst/>
                        </a:rPr>
                        <a:t>0</a:t>
                      </a:r>
                      <a:r>
                        <a:rPr lang="en-GB" sz="1400" kern="100" dirty="0">
                          <a:effectLst/>
                        </a:rPr>
                        <a:t> (%)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0.056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93543814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400" kern="100" baseline="-25000">
                          <a:effectLst/>
                        </a:rPr>
                        <a:t>z0</a:t>
                      </a:r>
                      <a:r>
                        <a:rPr lang="en-GB" sz="1400" kern="100">
                          <a:effectLst/>
                        </a:rPr>
                        <a:t> (mm)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97931706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f</a:t>
                      </a:r>
                      <a:r>
                        <a:rPr lang="en-GB" sz="1400" kern="100" baseline="-25000">
                          <a:effectLst/>
                        </a:rPr>
                        <a:t>RF</a:t>
                      </a:r>
                      <a:r>
                        <a:rPr lang="en-GB" sz="1400" kern="100">
                          <a:effectLst/>
                        </a:rPr>
                        <a:t> (MHz)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2860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3150849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V</a:t>
                      </a:r>
                      <a:r>
                        <a:rPr lang="en-GB" sz="1400" kern="100" baseline="-25000">
                          <a:effectLst/>
                        </a:rPr>
                        <a:t>RF</a:t>
                      </a:r>
                      <a:r>
                        <a:rPr lang="en-GB" sz="1400" kern="100">
                          <a:effectLst/>
                        </a:rPr>
                        <a:t> (MV)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20.6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037569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Length of acc. Structure (m)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0.76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6970457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GB" sz="1400" kern="100" baseline="-25000">
                          <a:effectLst/>
                        </a:rPr>
                        <a:t>RF</a:t>
                      </a:r>
                      <a:r>
                        <a:rPr lang="en-GB" sz="1400" kern="100">
                          <a:effectLst/>
                        </a:rPr>
                        <a:t> (degree)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89.7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35794118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R</a:t>
                      </a:r>
                      <a:r>
                        <a:rPr lang="en-GB" sz="1400" kern="100" baseline="-25000">
                          <a:effectLst/>
                        </a:rPr>
                        <a:t>56</a:t>
                      </a:r>
                      <a:r>
                        <a:rPr lang="en-GB" sz="1400" kern="100">
                          <a:effectLst/>
                        </a:rPr>
                        <a:t> (m)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-0.89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56038701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</a:rPr>
                        <a:t>E</a:t>
                      </a:r>
                      <a:r>
                        <a:rPr lang="en-GB" sz="1400" kern="100" baseline="-25000">
                          <a:effectLst/>
                        </a:rPr>
                        <a:t>f</a:t>
                      </a:r>
                      <a:r>
                        <a:rPr lang="en-GB" sz="1400" kern="100">
                          <a:effectLst/>
                        </a:rPr>
                        <a:t> (Gev)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1.1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82714708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400" kern="100" baseline="-25000">
                          <a:effectLst/>
                        </a:rPr>
                        <a:t>f</a:t>
                      </a:r>
                      <a:r>
                        <a:rPr lang="en-GB" sz="1400" kern="100">
                          <a:effectLst/>
                        </a:rPr>
                        <a:t> (%)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0.55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65678686"/>
                  </a:ext>
                </a:extLst>
              </a:tr>
              <a:tr h="3250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kern="10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400" kern="100" baseline="-25000">
                          <a:effectLst/>
                        </a:rPr>
                        <a:t>zf </a:t>
                      </a:r>
                      <a:r>
                        <a:rPr lang="en-GB" sz="1400" kern="100">
                          <a:effectLst/>
                        </a:rPr>
                        <a:t>(mm)</a:t>
                      </a:r>
                      <a:endParaRPr lang="en-US" sz="1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0.5</a:t>
                      </a:r>
                      <a:endParaRPr lang="en-US" sz="1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48993190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0128448" y="1124744"/>
            <a:ext cx="225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X. H. Cui, D. Wang</a:t>
            </a:r>
          </a:p>
        </p:txBody>
      </p:sp>
      <p:sp>
        <p:nvSpPr>
          <p:cNvPr id="9" name="椭圆 8"/>
          <p:cNvSpPr/>
          <p:nvPr/>
        </p:nvSpPr>
        <p:spPr>
          <a:xfrm>
            <a:off x="4400120" y="3045708"/>
            <a:ext cx="742521" cy="30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21891" y="5735052"/>
            <a:ext cx="742521" cy="30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186397" y="3301236"/>
            <a:ext cx="742521" cy="30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9213898" y="5886307"/>
            <a:ext cx="742521" cy="302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088702"/>
            <a:ext cx="5966795" cy="12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9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Particle tracking from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 DR (before ECS)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EB07FFC-4786-469D-B65B-328D0231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8270" y="1078861"/>
            <a:ext cx="480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Track by SAD (real distribution)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emittance: ~2500mm.mrad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13729" y="1053643"/>
            <a:ext cx="480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:~1.5mm (RMS)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:~0.4% (RMS)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13" y="2045889"/>
            <a:ext cx="3419041" cy="20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55" y="2065623"/>
            <a:ext cx="3182332" cy="19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607" y="4173743"/>
            <a:ext cx="3278519" cy="19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124" y="4199485"/>
            <a:ext cx="3239040" cy="19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18891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3344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4732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EBDE95A-3843-4DF4-933F-4E78488CC3DB}"/>
              </a:ext>
            </a:extLst>
          </p:cNvPr>
          <p:cNvSpPr txBox="1"/>
          <p:nvPr/>
        </p:nvSpPr>
        <p:spPr>
          <a:xfrm>
            <a:off x="10560496" y="980728"/>
            <a:ext cx="1211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Cai Meng</a:t>
            </a:r>
            <a:endParaRPr kumimoji="0" lang="zh-SG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71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Particle tracking from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Linac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 DR (after ECS)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3DAEB9B-C46B-4D23-9D74-48CE9220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8270" y="1078861"/>
            <a:ext cx="4802245" cy="67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Track by SAD (real distribution)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Transporting efficiency: ~95%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513729" y="1053643"/>
            <a:ext cx="480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 4 mm (RMS)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:~0.18% (RMS)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4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202" y="2004326"/>
            <a:ext cx="3565503" cy="21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32" y="1988272"/>
            <a:ext cx="3473930" cy="211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09" y="4231648"/>
            <a:ext cx="3216845" cy="20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图片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80" y="4190279"/>
            <a:ext cx="3302364" cy="201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1858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3352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77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48832E9-10C0-4469-8BDC-220D044714A0}"/>
              </a:ext>
            </a:extLst>
          </p:cNvPr>
          <p:cNvSpPr txBox="1"/>
          <p:nvPr/>
        </p:nvSpPr>
        <p:spPr>
          <a:xfrm>
            <a:off x="10488488" y="1052736"/>
            <a:ext cx="134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Dou Wang, </a:t>
            </a:r>
            <a:r>
              <a:rPr kumimoji="0" lang="en-US" altLang="zh-SG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Xiaohao</a:t>
            </a:r>
            <a:r>
              <a:rPr kumimoji="0" lang="en-US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Cui, Cai Meng</a:t>
            </a:r>
            <a:endParaRPr kumimoji="0" lang="zh-SG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82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Particle tracking from DR to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3DAEB9B-C46B-4D23-9D74-48CE9220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68270" y="1231260"/>
            <a:ext cx="4802245" cy="67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Track by SAD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Guass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distribution)</a:t>
            </a: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Ext. emittance: 166 (H) /75 (V)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mm.mrad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13729" y="1214063"/>
            <a:ext cx="4802245" cy="67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 0.5 mm (RMS)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:~0.55% (RMS)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1858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0" y="3352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477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D7B307D6-F0AA-4CE0-8F14-CC15B05F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22" y="2959768"/>
            <a:ext cx="4542442" cy="27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F418C280-01D7-4549-8D9C-F94DE352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61" y="2918903"/>
            <a:ext cx="4528585" cy="272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2001BAB6-264D-412E-A7CE-3475E2DF3A0A}"/>
              </a:ext>
            </a:extLst>
          </p:cNvPr>
          <p:cNvSpPr txBox="1"/>
          <p:nvPr/>
        </p:nvSpPr>
        <p:spPr>
          <a:xfrm>
            <a:off x="1925053" y="2302041"/>
            <a:ext cx="78657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Initial</a:t>
            </a:r>
            <a:r>
              <a:rPr kumimoji="0" lang="en-US" altLang="zh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endParaRPr kumimoji="0" lang="zh-SG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956E9508-ECF8-4CE7-BF74-CDA3643BCE6F}"/>
              </a:ext>
            </a:extLst>
          </p:cNvPr>
          <p:cNvSpPr txBox="1"/>
          <p:nvPr/>
        </p:nvSpPr>
        <p:spPr>
          <a:xfrm>
            <a:off x="6890085" y="2229853"/>
            <a:ext cx="71387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Final </a:t>
            </a:r>
            <a:r>
              <a:rPr kumimoji="0" lang="en-US" altLang="zh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endParaRPr kumimoji="0" lang="zh-SG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CE545DDD-55E5-42BF-A2E4-195C3ADE370F}"/>
              </a:ext>
            </a:extLst>
          </p:cNvPr>
          <p:cNvSpPr txBox="1"/>
          <p:nvPr/>
        </p:nvSpPr>
        <p:spPr>
          <a:xfrm>
            <a:off x="10344472" y="1052736"/>
            <a:ext cx="134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Dou Wang, </a:t>
            </a:r>
            <a:r>
              <a:rPr kumimoji="0" lang="en-US" altLang="zh-SG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Xiaohao</a:t>
            </a:r>
            <a:r>
              <a:rPr kumimoji="0" lang="en-US" altLang="zh-SG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Cui</a:t>
            </a:r>
            <a:endParaRPr kumimoji="0" lang="zh-SG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xmlns="" id="{E64B05A0-E9E0-4FBF-BCB0-4DD9ED53F24D}"/>
              </a:ext>
            </a:extLst>
          </p:cNvPr>
          <p:cNvSpPr/>
          <p:nvPr/>
        </p:nvSpPr>
        <p:spPr>
          <a:xfrm>
            <a:off x="5375920" y="3068960"/>
            <a:ext cx="792088" cy="2880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/>
          </a:p>
        </p:txBody>
      </p:sp>
    </p:spTree>
    <p:extLst>
      <p:ext uri="{BB962C8B-B14F-4D97-AF65-F5344CB8AC3E}">
        <p14:creationId xmlns:p14="http://schemas.microsoft.com/office/powerpoint/2010/main" val="517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E598FFA-C1D8-4F94-8654-136A3639B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2" t="4049" r="14898" b="19671"/>
          <a:stretch/>
        </p:blipFill>
        <p:spPr>
          <a:xfrm>
            <a:off x="5252058" y="4516407"/>
            <a:ext cx="2237953" cy="15347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Alternative design for the DR with polarization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2023 International Workshop on CEPC, Nanjing.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灯片编号占位符 28">
            <a:extLst>
              <a:ext uri="{FF2B5EF4-FFF2-40B4-BE49-F238E27FC236}">
                <a16:creationId xmlns:a16="http://schemas.microsoft.com/office/drawing/2014/main" xmlns="" id="{5F87BE1F-2F99-4F71-8890-47DF4FD8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0639A-74FB-4196-9892-1DEBA9690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26" y="3450346"/>
            <a:ext cx="4036474" cy="25820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828" y="1219569"/>
            <a:ext cx="2270058" cy="166835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15735" y="1151229"/>
            <a:ext cx="438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Produce polarized positron beam for the purpose of energy calibration @ Z &amp; W*.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02578" y="2184042"/>
            <a:ext cx="4394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Compatible with standard top up operation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09117" y="1822228"/>
            <a:ext cx="3598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min storage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 ~20% polarization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96001" y="2559011"/>
            <a:ext cx="412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Asymmetric wigglers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295961" y="2920824"/>
            <a:ext cx="407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=1.8T=5 B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cell length=1.5m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11765" y="6058723"/>
            <a:ext cx="4098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detail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Zhe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Duan’ talk on this workshop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156671" y="6156671"/>
            <a:ext cx="980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wigglers</a:t>
            </a:r>
          </a:p>
        </p:txBody>
      </p:sp>
      <p:cxnSp>
        <p:nvCxnSpPr>
          <p:cNvPr id="21" name="直接箭头连接符 20"/>
          <p:cNvCxnSpPr/>
          <p:nvPr/>
        </p:nvCxnSpPr>
        <p:spPr>
          <a:xfrm flipH="1" flipV="1">
            <a:off x="5998789" y="5972476"/>
            <a:ext cx="355234" cy="256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6156671" y="5972475"/>
            <a:ext cx="269715" cy="249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6551376" y="5952740"/>
            <a:ext cx="124990" cy="28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6607293" y="5979053"/>
            <a:ext cx="226955" cy="24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b="19320"/>
          <a:stretch/>
        </p:blipFill>
        <p:spPr>
          <a:xfrm>
            <a:off x="3420776" y="2582544"/>
            <a:ext cx="1749746" cy="9903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90292" y="3540363"/>
            <a:ext cx="141451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Wiedemann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Particle Accelerator Physics, 4 Edition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848528" y="980728"/>
            <a:ext cx="1420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D. Wang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9CCF5D0-0647-40F0-B442-D319AF9BA0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94" t="4337" r="13238" b="15561"/>
          <a:stretch/>
        </p:blipFill>
        <p:spPr>
          <a:xfrm>
            <a:off x="5183841" y="2891118"/>
            <a:ext cx="2265829" cy="1613647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1542AAF2-1EDB-4DB9-9209-74BB9DFC08AC}"/>
              </a:ext>
            </a:extLst>
          </p:cNvPr>
          <p:cNvSpPr txBox="1"/>
          <p:nvPr/>
        </p:nvSpPr>
        <p:spPr>
          <a:xfrm>
            <a:off x="6091518" y="1943099"/>
            <a:ext cx="517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arc</a:t>
            </a:r>
            <a:endParaRPr kumimoji="0" lang="zh-SG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FA08491-E198-4611-9C82-C7AA32F6E21A}"/>
              </a:ext>
            </a:extLst>
          </p:cNvPr>
          <p:cNvSpPr txBox="1"/>
          <p:nvPr/>
        </p:nvSpPr>
        <p:spPr>
          <a:xfrm>
            <a:off x="5827058" y="3312458"/>
            <a:ext cx="95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SG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wiggler</a:t>
            </a:r>
            <a:endParaRPr kumimoji="0" lang="zh-SG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xmlns="" id="{E973C485-8454-4D20-A5D1-B77E4ECEA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58024"/>
              </p:ext>
            </p:extLst>
          </p:nvPr>
        </p:nvGraphicFramePr>
        <p:xfrm>
          <a:off x="7536160" y="1268760"/>
          <a:ext cx="3526032" cy="51026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2499">
                  <a:extLst>
                    <a:ext uri="{9D8B030D-6E8A-4147-A177-3AD203B41FA5}">
                      <a16:colId xmlns:a16="http://schemas.microsoft.com/office/drawing/2014/main" xmlns="" val="2690366013"/>
                    </a:ext>
                  </a:extLst>
                </a:gridCol>
                <a:gridCol w="1032812">
                  <a:extLst>
                    <a:ext uri="{9D8B030D-6E8A-4147-A177-3AD203B41FA5}">
                      <a16:colId xmlns:a16="http://schemas.microsoft.com/office/drawing/2014/main" xmlns="" val="3193459733"/>
                    </a:ext>
                  </a:extLst>
                </a:gridCol>
                <a:gridCol w="940721">
                  <a:extLst>
                    <a:ext uri="{9D8B030D-6E8A-4147-A177-3AD203B41FA5}">
                      <a16:colId xmlns:a16="http://schemas.microsoft.com/office/drawing/2014/main" xmlns="" val="156678020"/>
                    </a:ext>
                  </a:extLst>
                </a:gridCol>
              </a:tblGrid>
              <a:tr h="2041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DR V</a:t>
                      </a: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unpolarized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e+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polarized e+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2027371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1.542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9434492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62159991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trains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2(4)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569027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bunches/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trian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1(2)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845382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 current (mA)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12.4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2643836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 (m)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3.44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332265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B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(T)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887130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strength B</a:t>
                      </a:r>
                      <a:r>
                        <a:rPr lang="en-US" sz="11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(T)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141629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Wiggler cell length (m)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8875453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190.9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7817685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GB" sz="11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7.77/7.77/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3.89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4365881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26830252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Storage time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1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ms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948526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66219730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234348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4185476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5.7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01530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0935894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 x/y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(mm.mrad)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138/14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6451969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 /0.0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3686055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acceptance (%)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8035510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GB" sz="1100" kern="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(MHz)</a:t>
                      </a:r>
                      <a:endParaRPr lang="en-US" sz="11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59248847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GB" sz="1100" kern="1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GB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3.95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42333138"/>
                  </a:ext>
                </a:extLst>
              </a:tr>
              <a:tr h="204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Longitudinal tune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0.044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13979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9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59114"/>
              </p:ext>
            </p:extLst>
          </p:nvPr>
        </p:nvGraphicFramePr>
        <p:xfrm>
          <a:off x="1636176" y="1166572"/>
          <a:ext cx="6348981" cy="5145365"/>
        </p:xfrm>
        <a:graphic>
          <a:graphicData uri="http://schemas.openxmlformats.org/drawingml/2006/table">
            <a:tbl>
              <a:tblPr firstRow="1" bandRow="1"/>
              <a:tblGrid>
                <a:gridCol w="2380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0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8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1111">
                <a:tc>
                  <a:txBody>
                    <a:bodyPr/>
                    <a:lstStyle/>
                    <a:p>
                      <a:pPr marL="27305" algn="just" font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Collider ring</a:t>
                      </a:r>
                      <a:endParaRPr lang="en-US" sz="11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Higgs (CDR)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30607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Higgs (TDR)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Number of IPs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1741" marR="31741" marT="700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(GeV)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Circumference (km)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loss/turn (GeV)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1.73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Half crossing angle (mrad)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16.5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Piwinski angle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3.48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4.88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/bunch (10</a:t>
                      </a:r>
                      <a:r>
                        <a:rPr lang="en-US" sz="1050" kern="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15.0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number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2835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17.4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7831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SR power /beam (MW)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Bending radius (km)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10.7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6839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Momentum compaction (10</a:t>
                      </a:r>
                      <a:r>
                        <a:rPr lang="en-US" sz="1050" kern="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x/y (m)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0.36/0.0015</a:t>
                      </a:r>
                      <a:endParaRPr lang="zh-CN" altLang="zh-CN" sz="1050" b="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0.3/0.001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8437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Emittance  x/y (nm)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05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1.21/0.00</a:t>
                      </a:r>
                      <a:r>
                        <a:rPr lang="en-GB" sz="105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</a:t>
                      </a:r>
                      <a:endParaRPr lang="zh-CN" sz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0.64/0.0013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Transverse  </a:t>
                      </a:r>
                      <a:r>
                        <a:rPr lang="en-US" sz="105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05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(um)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20.9/0.06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.0/0.03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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GB" sz="105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/0.109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/0.11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(GV)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2.17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1704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sz="1050" i="1" kern="1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(MHz)  (harmonic)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650 (216820)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Nature</a:t>
                      </a:r>
                      <a:r>
                        <a:rPr lang="en-US" sz="105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105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05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2.72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6372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length </a:t>
                      </a:r>
                      <a:r>
                        <a:rPr lang="en-US" sz="105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05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(mm)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4.1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spread (%) (SR/BS)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marR="0" lvl="0" indent="0" algn="ctr" defTabSz="914400" rtl="0" eaLnBrk="1" fontAlgn="ctr" latinLnBrk="0" hangingPunct="1">
                        <a:lnSpc>
                          <a:spcPts val="13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GB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0.1/0.134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0.1/0.17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2978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requirement (%)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1.35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Energy acceptance by RF (%)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2.06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28365">
                <a:tc>
                  <a:txBody>
                    <a:bodyPr/>
                    <a:lstStyle/>
                    <a:p>
                      <a:pPr marL="27305" algn="l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 due to </a:t>
                      </a:r>
                      <a:r>
                        <a:rPr lang="en-US" sz="1050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beamstrahlung</a:t>
                      </a:r>
                      <a:r>
                        <a:rPr lang="en-US" sz="105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(min)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53104">
                <a:tc>
                  <a:txBody>
                    <a:bodyPr/>
                    <a:lstStyle/>
                    <a:p>
                      <a:pPr marL="27305" algn="l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Lifetime (min)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7305" algn="just" font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en-US" sz="105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05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(hour glass)</a:t>
                      </a:r>
                      <a:endParaRPr lang="en-US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305" algn="ctr" font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0.89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en-US" altLang="zh-CN" sz="105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37701">
                <a:tc>
                  <a:txBody>
                    <a:bodyPr/>
                    <a:lstStyle/>
                    <a:p>
                      <a:pPr marL="28575" algn="just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b="1" i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050" b="1" i="1" kern="100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/IP (10</a:t>
                      </a:r>
                      <a:r>
                        <a:rPr lang="en-US" sz="105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05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05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2.93</a:t>
                      </a:r>
                    </a:p>
                  </a:txBody>
                  <a:tcPr marL="31741" marR="31741" marT="700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95"/>
                        </a:lnSpc>
                        <a:spcAft>
                          <a:spcPts val="0"/>
                        </a:spcAft>
                      </a:pPr>
                      <a:r>
                        <a:rPr lang="en-US" sz="105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047863" y="180817"/>
            <a:ext cx="10155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Requirement update after CDR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526971" y="6146474"/>
            <a:ext cx="6567389" cy="23485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795505" y="3697071"/>
            <a:ext cx="848616" cy="296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247" y="2231324"/>
            <a:ext cx="3612097" cy="270907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17766" y="1453830"/>
            <a:ext cx="338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DA requirement of collider ring due to injection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564937" y="2716890"/>
            <a:ext cx="93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H. Cui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8542867" y="4308866"/>
            <a:ext cx="601133" cy="4189"/>
          </a:xfrm>
          <a:prstGeom prst="line">
            <a:avLst/>
          </a:prstGeom>
          <a:ln w="38100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9162653" y="4295709"/>
            <a:ext cx="1082" cy="349753"/>
          </a:xfrm>
          <a:prstGeom prst="line">
            <a:avLst/>
          </a:prstGeom>
          <a:ln w="38100"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236178" y="5203528"/>
            <a:ext cx="351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emittance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@120 GeV &lt;1.7nm (3.6nm in CDR)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AE168A-78C7-487C-BA0F-DE689F47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36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69808" y="63386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xmlns="" id="{3545BBB0-F5A1-4124-8C5A-A942C707EE66}"/>
              </a:ext>
            </a:extLst>
          </p:cNvPr>
          <p:cNvSpPr txBox="1"/>
          <p:nvPr/>
        </p:nvSpPr>
        <p:spPr>
          <a:xfrm>
            <a:off x="407368" y="116632"/>
            <a:ext cx="10801200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Summary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CEPC, Nanjing.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58963"/>
          </a:xfrm>
        </p:spPr>
        <p:txBody>
          <a:bodyPr/>
          <a:lstStyle/>
          <a:p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energy range is modified in TDR.  </a:t>
            </a:r>
            <a:r>
              <a:rPr lang="en-US" altLang="zh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(10GeV/120GeV </a:t>
            </a:r>
            <a:r>
              <a:rPr lang="en-US" altLang="zh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altLang="zh-SG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30GeV/180GeV</a:t>
            </a:r>
            <a:r>
              <a:rPr lang="en-US" altLang="zh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xmlns="" id="{88B626FB-FF4B-4188-87FE-E3E569BBDB44}"/>
              </a:ext>
            </a:extLst>
          </p:cNvPr>
          <p:cNvSpPr txBox="1">
            <a:spLocks/>
          </p:cNvSpPr>
          <p:nvPr/>
        </p:nvSpPr>
        <p:spPr>
          <a:xfrm>
            <a:off x="623392" y="2057590"/>
            <a:ext cx="10972800" cy="558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booster design with smaller emittance in TDR─ support for CEPC high </a:t>
            </a:r>
            <a:r>
              <a:rPr lang="en-US" altLang="zh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</a:t>
            </a:r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scheme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xmlns="" id="{F370B575-6B8C-453E-92D2-E095CCD1ED65}"/>
              </a:ext>
            </a:extLst>
          </p:cNvPr>
          <p:cNvSpPr txBox="1">
            <a:spLocks/>
          </p:cNvSpPr>
          <p:nvPr/>
        </p:nvSpPr>
        <p:spPr>
          <a:xfrm>
            <a:off x="623392" y="3933056"/>
            <a:ext cx="10972800" cy="55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ring update is also the requirement of higher luminosity goal for TDR.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132B0BAD-1041-4908-AEDC-C65174E24CA1}"/>
              </a:ext>
            </a:extLst>
          </p:cNvPr>
          <p:cNvSpPr txBox="1"/>
          <p:nvPr/>
        </p:nvSpPr>
        <p:spPr>
          <a:xfrm>
            <a:off x="1271464" y="2636912"/>
            <a:ext cx="99371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TME structure with combined magnets (B+S)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parameters update ─ consistent with CEPC TDR parameters at 4 energy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design meets all energy mode requirements of collider (inc. error effects/SR/eddy current).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925666FA-7E15-46E8-9AE0-7275D86D19E0}"/>
              </a:ext>
            </a:extLst>
          </p:cNvPr>
          <p:cNvSpPr/>
          <p:nvPr/>
        </p:nvSpPr>
        <p:spPr>
          <a:xfrm>
            <a:off x="1271464" y="4509120"/>
            <a:ext cx="916154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Circumference: ~150m, energy: 1.1GeV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Reversed bending, extracted emittance=97~166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mrad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(adjustable)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Damping time: 15ms (CDR)  11ms (TDR)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 design meets the requirements of </a:t>
            </a:r>
            <a:r>
              <a:rPr lang="en-US" altLang="zh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(inc. error effects).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574AC2-57F4-4986-806A-9BBAE03AF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1916832"/>
            <a:ext cx="10363200" cy="2286916"/>
          </a:xfrm>
        </p:spPr>
        <p:txBody>
          <a:bodyPr/>
          <a:lstStyle/>
          <a:p>
            <a:r>
              <a:rPr lang="en-US" altLang="zh-SG" dirty="0"/>
              <a:t>Thanks for your attention!</a:t>
            </a:r>
            <a:endParaRPr lang="zh-SG" altLang="en-US" dirty="0"/>
          </a:p>
        </p:txBody>
      </p:sp>
    </p:spTree>
    <p:extLst>
      <p:ext uri="{BB962C8B-B14F-4D97-AF65-F5344CB8AC3E}">
        <p14:creationId xmlns:p14="http://schemas.microsoft.com/office/powerpoint/2010/main" val="1698976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TDR optics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xmlns="" id="{974295EE-DC98-4D72-89A6-BA07EA28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5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487488" y="1052736"/>
            <a:ext cx="5232290" cy="124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TME like structure (cell length=78m)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Interleave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scheme</a:t>
            </a:r>
          </a:p>
          <a:p>
            <a:pPr marL="285750" lvl="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Emittance@120GeV=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1.26nm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SG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advance/cell: 100</a:t>
            </a:r>
            <a:r>
              <a:rPr lang="en-US" altLang="zh-SG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 (H) / 28 (V)</a:t>
            </a:r>
            <a:endParaRPr lang="en-US" altLang="zh-SG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36360" y="98072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Wang, C. H. Yu, Y. M. Peng…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401291" y="2368231"/>
            <a:ext cx="4999509" cy="3908428"/>
            <a:chOff x="1026322" y="2710301"/>
            <a:chExt cx="4218798" cy="3757131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6322" y="3035087"/>
              <a:ext cx="4218798" cy="3432345"/>
            </a:xfrm>
            <a:prstGeom prst="rect">
              <a:avLst/>
            </a:prstGeom>
          </p:spPr>
        </p:pic>
        <p:sp>
          <p:nvSpPr>
            <p:cNvPr id="19" name="下箭头 18"/>
            <p:cNvSpPr/>
            <p:nvPr/>
          </p:nvSpPr>
          <p:spPr>
            <a:xfrm>
              <a:off x="2927411" y="2710301"/>
              <a:ext cx="45719" cy="1841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下箭头 19"/>
            <p:cNvSpPr/>
            <p:nvPr/>
          </p:nvSpPr>
          <p:spPr>
            <a:xfrm>
              <a:off x="3356101" y="2717976"/>
              <a:ext cx="45719" cy="1841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下箭头 21"/>
            <p:cNvSpPr/>
            <p:nvPr/>
          </p:nvSpPr>
          <p:spPr>
            <a:xfrm>
              <a:off x="2033842" y="2750853"/>
              <a:ext cx="45719" cy="1841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下箭头 22"/>
            <p:cNvSpPr/>
            <p:nvPr/>
          </p:nvSpPr>
          <p:spPr>
            <a:xfrm>
              <a:off x="4231034" y="2717961"/>
              <a:ext cx="45719" cy="1841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908758" y="4408636"/>
              <a:ext cx="788314" cy="29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Arc cell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168008" y="1268760"/>
            <a:ext cx="517212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idea: uniform distribution for the Q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 magnet (B+S) scheme possible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sext. (100) — chromaticity adjustment</a:t>
            </a:r>
            <a:r>
              <a:rPr lang="en-US" altLang="zh-CN" sz="1600" dirty="0"/>
              <a:t> </a:t>
            </a:r>
            <a:endParaRPr lang="zh-CN" altLang="en-US" sz="1600" dirty="0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10991" t="4417" r="9614" b="19412"/>
          <a:stretch>
            <a:fillRect/>
          </a:stretch>
        </p:blipFill>
        <p:spPr>
          <a:xfrm>
            <a:off x="6815241" y="2427426"/>
            <a:ext cx="2769514" cy="18763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11139" t="12568" r="9982" b="6770"/>
          <a:stretch>
            <a:fillRect/>
          </a:stretch>
        </p:blipFill>
        <p:spPr>
          <a:xfrm>
            <a:off x="6875793" y="4420687"/>
            <a:ext cx="2735277" cy="197533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775690" y="3210268"/>
            <a:ext cx="1157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sup.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28276" y="4585157"/>
            <a:ext cx="710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Half ring</a:t>
            </a:r>
          </a:p>
        </p:txBody>
      </p:sp>
    </p:spTree>
    <p:extLst>
      <p:ext uri="{BB962C8B-B14F-4D97-AF65-F5344CB8AC3E}">
        <p14:creationId xmlns:p14="http://schemas.microsoft.com/office/powerpoint/2010/main" val="2506488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143672" y="116632"/>
            <a:ext cx="5466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 results @ 30GeV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76446" y="1577238"/>
            <a:ext cx="60587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energy: 30GeV~180GeV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30GeV: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BSC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=(4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+5mm)*2</a:t>
            </a:r>
          </a:p>
        </p:txBody>
      </p:sp>
      <p:sp>
        <p:nvSpPr>
          <p:cNvPr id="11" name="矩形 10"/>
          <p:cNvSpPr/>
          <p:nvPr/>
        </p:nvSpPr>
        <p:spPr>
          <a:xfrm>
            <a:off x="6382467" y="1551545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Inj. emittance from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Linac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6.5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nm</a:t>
            </a:r>
          </a:p>
          <a:p>
            <a:pPr marL="285750" lvl="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Energy spread from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Linac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0.16%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F064F14-848C-4B19-AAD4-20295780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" descr="descript">
            <a:extLst>
              <a:ext uri="{FF2B5EF4-FFF2-40B4-BE49-F238E27FC236}">
                <a16:creationId xmlns:a16="http://schemas.microsoft.com/office/drawing/2014/main" xmlns="" id="{7611A4A1-C705-4DB5-9E93-AAC051FA12E6}"/>
              </a:ext>
            </a:extLst>
          </p:cNvPr>
          <p:cNvPicPr/>
          <p:nvPr/>
        </p:nvPicPr>
        <p:blipFill rotWithShape="1">
          <a:blip r:embed="rId2"/>
          <a:srcRect r="-43" b="-41"/>
          <a:stretch/>
        </p:blipFill>
        <p:spPr>
          <a:xfrm>
            <a:off x="1392070" y="2703512"/>
            <a:ext cx="4188460" cy="2870294"/>
          </a:xfrm>
          <a:prstGeom prst="rect">
            <a:avLst/>
          </a:prstGeom>
        </p:spPr>
      </p:pic>
      <p:pic>
        <p:nvPicPr>
          <p:cNvPr id="15" name="picture" descr="descript">
            <a:extLst>
              <a:ext uri="{FF2B5EF4-FFF2-40B4-BE49-F238E27FC236}">
                <a16:creationId xmlns:a16="http://schemas.microsoft.com/office/drawing/2014/main" xmlns="" id="{CDDC3F31-8FE7-471E-A816-65FF64B6E1BA}"/>
              </a:ext>
            </a:extLst>
          </p:cNvPr>
          <p:cNvPicPr/>
          <p:nvPr/>
        </p:nvPicPr>
        <p:blipFill rotWithShape="1">
          <a:blip r:embed="rId3"/>
          <a:srcRect b="-34"/>
          <a:stretch/>
        </p:blipFill>
        <p:spPr>
          <a:xfrm>
            <a:off x="6064624" y="2663489"/>
            <a:ext cx="4269440" cy="28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6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Injection energy change to 30GeV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xmlns="" id="{C0FECC29-6180-4A0D-B92A-7882C280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7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1318047" y="1473589"/>
            <a:ext cx="9591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30GeV injection is adopted for the cost saving in TDR.</a:t>
            </a:r>
          </a:p>
        </p:txBody>
      </p:sp>
      <p:sp>
        <p:nvSpPr>
          <p:cNvPr id="4" name="矩形 3"/>
          <p:cNvSpPr/>
          <p:nvPr/>
        </p:nvSpPr>
        <p:spPr>
          <a:xfrm>
            <a:off x="1761495" y="2007594"/>
            <a:ext cx="797456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non-oriented steel laminations for the iron dominated dipole magnet can be used at 30GeV.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cost balance between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booster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355154" y="3157640"/>
            <a:ext cx="621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parameters at 30GeV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30123" y="3664179"/>
            <a:ext cx="671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bunch length= 0.44mm,  energy spread= 0.15%,  emittance=6.5nm</a:t>
            </a:r>
          </a:p>
        </p:txBody>
      </p:sp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974" y="4802246"/>
            <a:ext cx="2274762" cy="126785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03" y="4782512"/>
            <a:ext cx="2278928" cy="1337166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95" y="4736460"/>
            <a:ext cx="2293367" cy="138693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68311" y="4183873"/>
            <a:ext cx="10097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design: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quality of the dipole and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fields meet the physical requirements.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9456" y="116632"/>
            <a:ext cx="1011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 results with errors and correction</a:t>
            </a:r>
          </a:p>
        </p:txBody>
      </p:sp>
      <p:graphicFrame>
        <p:nvGraphicFramePr>
          <p:cNvPr id="8" name="内容占位符 3"/>
          <p:cNvGraphicFramePr/>
          <p:nvPr/>
        </p:nvGraphicFramePr>
        <p:xfrm>
          <a:off x="1498612" y="1205788"/>
          <a:ext cx="4674328" cy="169164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176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9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39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39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Dipole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Quadrupole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Sextupole</a:t>
                      </a:r>
                      <a:endParaRPr lang="zh-CN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Transverse shift X/Y</a:t>
                      </a:r>
                      <a:r>
                        <a:rPr lang="en-US" altLang="zh-CN" sz="1400" kern="100" dirty="0"/>
                        <a:t> (μm)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Longitudinal shift Z</a:t>
                      </a:r>
                      <a:r>
                        <a:rPr lang="en-US" altLang="zh-CN" sz="1400" kern="100" dirty="0"/>
                        <a:t> (μm)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100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150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/>
                        <a:t>Tilt about X/Y (mrad)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0.2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/>
                        <a:t>0.2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/>
                        <a:t>Tilt about Z (mrad)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0.1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0.2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Nominal field 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1e-3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2e-4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3e-4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6203448" y="1208420"/>
          <a:ext cx="4583720" cy="64008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947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0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37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34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093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914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Accuracy (m)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Tilt (mrad)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Gain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Offset w/ BBA(mm)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2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BPM(10Hz)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1e-7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10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5%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</a:rPr>
                        <a:t>30e-3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11064552" y="1052736"/>
            <a:ext cx="1210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H. Ji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  <a:endParaRPr 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xmlns="" id="{D05EAE96-E8AB-429F-A031-2DD37E70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797151" y="3360477"/>
          <a:ext cx="3537946" cy="2839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4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37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762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dipole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quadrupole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/>
                        <a:t>B1/B0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sym typeface="Symbol" panose="05050102010706020507"/>
                        </a:rPr>
                        <a:t>2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/>
                        <a:t>B2/B0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sym typeface="Symbol" panose="05050102010706020507"/>
                        </a:rPr>
                        <a:t>5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/>
                        <a:t>B2/B1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310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B3/B0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210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/>
                        <a:t>B3/B1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  <a:sym typeface="Symbol" panose="05050102010706020507"/>
                        </a:rPr>
                        <a:t>2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3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B4/B0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810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B4/B1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110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61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B5/B0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210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B5/B1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110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-4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1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B6/B0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810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B6/B1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510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1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B7/B0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210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B7/B1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510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1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B8/B0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810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B8/B1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510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97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B9/B0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210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B9/B1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510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614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B10/B0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810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B10/B1 </a:t>
                      </a:r>
                      <a:r>
                        <a:rPr lang="en-US" altLang="zh-CN" sz="1200" dirty="0">
                          <a:sym typeface="Symbol" panose="05050102010706020507"/>
                        </a:rPr>
                        <a:t> 510</a:t>
                      </a:r>
                      <a:r>
                        <a:rPr lang="en-US" altLang="zh-CN" sz="1200" baseline="30000" dirty="0">
                          <a:sym typeface="Symbol" panose="05050102010706020507"/>
                        </a:rPr>
                        <a:t>-5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434095" y="2986602"/>
            <a:ext cx="2960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multipole errors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b="25119"/>
          <a:stretch>
            <a:fillRect/>
          </a:stretch>
        </p:blipFill>
        <p:spPr>
          <a:xfrm>
            <a:off x="6506061" y="1920711"/>
            <a:ext cx="2873124" cy="10001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904312" y="1944332"/>
            <a:ext cx="1374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(100 seeds)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099133" y="2402226"/>
            <a:ext cx="1374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(93 seeds)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519212" y="2881347"/>
            <a:ext cx="3473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track in AT  w/o SR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505" y="2282710"/>
            <a:ext cx="1846125" cy="9209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06642E6-5DF9-4C1E-A558-BEADF2592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763" y="3359217"/>
            <a:ext cx="3561808" cy="28865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7BCC14C3-D791-40D6-A8AA-5B489680AC91}"/>
              </a:ext>
            </a:extLst>
          </p:cNvPr>
          <p:cNvSpPr txBox="1"/>
          <p:nvPr/>
        </p:nvSpPr>
        <p:spPr>
          <a:xfrm>
            <a:off x="634265" y="6304196"/>
            <a:ext cx="4098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lang="en-US" sz="1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efer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poster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B01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 this workshop</a:t>
            </a:r>
          </a:p>
        </p:txBody>
      </p:sp>
    </p:spTree>
    <p:extLst>
      <p:ext uri="{BB962C8B-B14F-4D97-AF65-F5344CB8AC3E}">
        <p14:creationId xmlns:p14="http://schemas.microsoft.com/office/powerpoint/2010/main" val="365162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1624" y="116632"/>
            <a:ext cx="641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DA@30GeV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64339" y="1243320"/>
            <a:ext cx="4808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by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(1500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errors (w.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multipole errors)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sawtooth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orbit (without taper)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SR damping &amp; fluctuation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04730" y="1105180"/>
            <a:ext cx="412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axis injection 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booster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611309" y="1447258"/>
            <a:ext cx="351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BSC definition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=6.5nm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771" y="1836218"/>
            <a:ext cx="2185055" cy="31492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611309" y="2065628"/>
            <a:ext cx="4078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acceptance: 3*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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inj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=0.45%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2023 International Workshop on CEPC, Nanjing.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E3D1431-3E0F-4E8C-B4CB-BD815405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0639A-74FB-4196-9892-1DEBA969028F}" type="slidenum">
              <a:rPr lang="en-US" smtClean="0"/>
              <a:t>9</a:t>
            </a:fld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10056440" y="620688"/>
            <a:ext cx="227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Dou Wang, </a:t>
            </a:r>
            <a:r>
              <a:rPr lang="en-US" sz="1400" dirty="0" err="1"/>
              <a:t>Daheng</a:t>
            </a:r>
            <a:r>
              <a:rPr lang="en-US" sz="1400" dirty="0"/>
              <a:t> Ji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88" y="2608780"/>
            <a:ext cx="4890725" cy="341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13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39033</TotalTime>
  <Words>3667</Words>
  <Application>Microsoft Office PowerPoint</Application>
  <PresentationFormat>宽屏</PresentationFormat>
  <Paragraphs>852</Paragraphs>
  <Slides>41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4" baseType="lpstr">
      <vt:lpstr>MS Mincho</vt:lpstr>
      <vt:lpstr>等线</vt:lpstr>
      <vt:lpstr>宋体</vt:lpstr>
      <vt:lpstr>微软雅黑</vt:lpstr>
      <vt:lpstr>Arial</vt:lpstr>
      <vt:lpstr>Arial Black</vt:lpstr>
      <vt:lpstr>Calibri</vt:lpstr>
      <vt:lpstr>Courier New</vt:lpstr>
      <vt:lpstr>Symbol</vt:lpstr>
      <vt:lpstr>Times New Roman</vt:lpstr>
      <vt:lpstr>Wingdings</vt:lpstr>
      <vt:lpstr>Office 主题</vt:lpstr>
      <vt:lpstr>Equation</vt:lpstr>
      <vt:lpstr>PowerPoint 演示文稿</vt:lpstr>
      <vt:lpstr>Content</vt:lpstr>
      <vt:lpstr>PowerPoint 演示文稿</vt:lpstr>
      <vt:lpstr>PowerPoint 演示文稿</vt:lpstr>
      <vt:lpstr>Booster TDR optics</vt:lpstr>
      <vt:lpstr>PowerPoint 演示文稿</vt:lpstr>
      <vt:lpstr>Injection energy change to 30GeV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Booster ramping scheme</vt:lpstr>
      <vt:lpstr>On-axis injection at Higgs energy (30MW)</vt:lpstr>
      <vt:lpstr>On-axis injection at Higgs energy (50MW upgrade)</vt:lpstr>
      <vt:lpstr>Beam beam instability for on-axis injection</vt:lpstr>
      <vt:lpstr>Integrated luminosity @H - on axis inj. Vs. off axis inj.</vt:lpstr>
      <vt:lpstr>Injection scheme at Z pole</vt:lpstr>
      <vt:lpstr>PowerPoint 演示文稿</vt:lpstr>
      <vt:lpstr>Eddy current effect</vt:lpstr>
      <vt:lpstr>RF ramping curve</vt:lpstr>
      <vt:lpstr>Booster instability </vt:lpstr>
      <vt:lpstr>RF beam loading effect @ 30 GeV </vt:lpstr>
      <vt:lpstr>Vacuum requirement in booster</vt:lpstr>
      <vt:lpstr>Booster TDR parameters</vt:lpstr>
      <vt:lpstr>Content</vt:lpstr>
      <vt:lpstr>Damping ring design requirement</vt:lpstr>
      <vt:lpstr>Damping ring layout (CDR)</vt:lpstr>
      <vt:lpstr>DR parameters in TDR</vt:lpstr>
      <vt:lpstr>DR time structure </vt:lpstr>
      <vt:lpstr>PowerPoint 演示文稿</vt:lpstr>
      <vt:lpstr>PowerPoint 演示文稿</vt:lpstr>
      <vt:lpstr>PowerPoint 演示文稿</vt:lpstr>
      <vt:lpstr>Transport lines between DR and Linac</vt:lpstr>
      <vt:lpstr>Particle tracking from Linac to DR (before ECS)</vt:lpstr>
      <vt:lpstr>Particle tracking from Linac to DR (after ECS)</vt:lpstr>
      <vt:lpstr>Particle tracking from DR to Linac</vt:lpstr>
      <vt:lpstr>Alternative design for the DR with polarization</vt:lpstr>
      <vt:lpstr>PowerPoint 演示文稿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Dou</cp:lastModifiedBy>
  <cp:revision>2161</cp:revision>
  <cp:lastPrinted>2022-11-06T05:19:21Z</cp:lastPrinted>
  <dcterms:created xsi:type="dcterms:W3CDTF">2012-09-04T11:33:36Z</dcterms:created>
  <dcterms:modified xsi:type="dcterms:W3CDTF">2023-10-23T04:36:00Z</dcterms:modified>
</cp:coreProperties>
</file>