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9" r:id="rId3"/>
    <p:sldMasterId id="2147483694" r:id="rId4"/>
    <p:sldMasterId id="2147483699" r:id="rId5"/>
    <p:sldMasterId id="2147483704" r:id="rId6"/>
    <p:sldMasterId id="2147483709" r:id="rId7"/>
    <p:sldMasterId id="2147483714" r:id="rId8"/>
    <p:sldMasterId id="2147483719" r:id="rId9"/>
    <p:sldMasterId id="2147483724" r:id="rId10"/>
    <p:sldMasterId id="2147483729" r:id="rId11"/>
    <p:sldMasterId id="2147483734" r:id="rId12"/>
  </p:sldMasterIdLst>
  <p:notesMasterIdLst>
    <p:notesMasterId r:id="rId40"/>
  </p:notesMasterIdLst>
  <p:sldIdLst>
    <p:sldId id="953" r:id="rId13"/>
    <p:sldId id="954" r:id="rId14"/>
    <p:sldId id="955" r:id="rId15"/>
    <p:sldId id="980" r:id="rId16"/>
    <p:sldId id="956" r:id="rId17"/>
    <p:sldId id="957" r:id="rId18"/>
    <p:sldId id="958" r:id="rId19"/>
    <p:sldId id="959" r:id="rId20"/>
    <p:sldId id="960" r:id="rId21"/>
    <p:sldId id="961" r:id="rId22"/>
    <p:sldId id="962" r:id="rId23"/>
    <p:sldId id="963" r:id="rId24"/>
    <p:sldId id="964" r:id="rId25"/>
    <p:sldId id="965" r:id="rId26"/>
    <p:sldId id="967" r:id="rId27"/>
    <p:sldId id="968" r:id="rId28"/>
    <p:sldId id="969" r:id="rId29"/>
    <p:sldId id="970" r:id="rId30"/>
    <p:sldId id="971" r:id="rId31"/>
    <p:sldId id="972" r:id="rId32"/>
    <p:sldId id="973" r:id="rId33"/>
    <p:sldId id="974" r:id="rId34"/>
    <p:sldId id="975" r:id="rId35"/>
    <p:sldId id="976" r:id="rId36"/>
    <p:sldId id="977" r:id="rId37"/>
    <p:sldId id="978" r:id="rId38"/>
    <p:sldId id="979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011E9-7AB1-4625-AE61-1D1B1F11453A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CF52-6B66-42D2-8859-0EADF702CD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3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91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94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406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722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022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748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078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3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0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63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68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33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7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75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47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285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3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0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3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196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20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40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67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944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46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24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50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89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86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39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4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74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124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00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5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05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245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5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9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3610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55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02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CEPC Accelerator TDR International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86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41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73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720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3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616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423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1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D37B055D-ADCD-4C7F-8CAE-76854443EB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0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5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2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2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594805" y="2480570"/>
            <a:ext cx="1125688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CEPC Transport lines and Timing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j-cs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092014"/>
            <a:ext cx="6769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Speaker: Xiaohao Cui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AP Group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98" y="5518668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552FA-C358-4F70-9CE8-3E41459FCE3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1793289" y="6356351"/>
            <a:ext cx="9382711" cy="365125"/>
          </a:xfrm>
        </p:spPr>
        <p:txBody>
          <a:bodyPr/>
          <a:lstStyle/>
          <a:p>
            <a:pPr lvl="0"/>
            <a:r>
              <a:rPr lang="en-US" altLang="zh-CN" sz="1800" dirty="0"/>
              <a:t>The 2023 international workshop on the high energy Circular Electron Positron Collider (CEPC)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7055CEC-FC01-42BD-B843-18AD9190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718" y="1988840"/>
            <a:ext cx="5179553" cy="3510789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="" xmlns:a16="http://schemas.microsoft.com/office/drawing/2014/main" id="{5A4620C4-52BB-4706-A6EE-CC4F5C9D029A}"/>
              </a:ext>
            </a:extLst>
          </p:cNvPr>
          <p:cNvSpPr txBox="1"/>
          <p:nvPr/>
        </p:nvSpPr>
        <p:spPr>
          <a:xfrm>
            <a:off x="1127448" y="2492896"/>
            <a:ext cx="4256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share the RF system, for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Higgs energy, bunches per beam are in the half ring both for booster and collider.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273AA05-6577-4267-AA4A-4CA7F818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62" y="2267119"/>
            <a:ext cx="4867680" cy="3432724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="" xmlns:a16="http://schemas.microsoft.com/office/drawing/2014/main" id="{5A4620C4-52BB-4706-A6EE-CC4F5C9D029A}"/>
              </a:ext>
            </a:extLst>
          </p:cNvPr>
          <p:cNvSpPr txBox="1"/>
          <p:nvPr/>
        </p:nvSpPr>
        <p:spPr>
          <a:xfrm>
            <a:off x="1343472" y="2996952"/>
            <a:ext cx="413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 mode, bunches are uniform in the whole ring both for booster and collider.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6BDD872-55D8-4422-8E05-7BEC9CE1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132856"/>
            <a:ext cx="4956033" cy="3448271"/>
          </a:xfrm>
          <a:prstGeom prst="rect">
            <a:avLst/>
          </a:prstGeom>
        </p:spPr>
      </p:pic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3B91328E-6966-4E85-A254-6CB497788DEA}"/>
              </a:ext>
            </a:extLst>
          </p:cNvPr>
          <p:cNvSpPr txBox="1"/>
          <p:nvPr/>
        </p:nvSpPr>
        <p:spPr>
          <a:xfrm>
            <a:off x="969138" y="2664357"/>
            <a:ext cx="47831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bunches per beam are distributed train by train both in booster and collider.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train in the booster is 1/3 of that in the collider.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CA2BF73-FBB7-478D-ACED-F5E2F114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" y="2375855"/>
            <a:ext cx="10364098" cy="2420322"/>
          </a:xfrm>
          <a:prstGeom prst="rect">
            <a:avLst/>
          </a:prstGeom>
        </p:spPr>
      </p:pic>
      <p:sp>
        <p:nvSpPr>
          <p:cNvPr id="14" name="文本框 3">
            <a:extLst>
              <a:ext uri="{FF2B5EF4-FFF2-40B4-BE49-F238E27FC236}">
                <a16:creationId xmlns="" xmlns:a16="http://schemas.microsoft.com/office/drawing/2014/main" id="{6A8C8096-D4A5-4451-B0FF-D77DF3266D16}"/>
              </a:ext>
            </a:extLst>
          </p:cNvPr>
          <p:cNvSpPr txBox="1"/>
          <p:nvPr/>
        </p:nvSpPr>
        <p:spPr>
          <a:xfrm>
            <a:off x="2315719" y="5418260"/>
            <a:ext cx="852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into the booster is also a standard on-axis injection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="" xmlns:a16="http://schemas.microsoft.com/office/drawing/2014/main" id="{D4C72B12-5F0C-4A6F-88EA-71DDA22A7B53}"/>
              </a:ext>
            </a:extLst>
          </p:cNvPr>
          <p:cNvCxnSpPr/>
          <p:nvPr/>
        </p:nvCxnSpPr>
        <p:spPr>
          <a:xfrm>
            <a:off x="881154" y="3867267"/>
            <a:ext cx="2290439" cy="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598898F-7BAF-4665-9DC7-FA89FBD19468}"/>
              </a:ext>
            </a:extLst>
          </p:cNvPr>
          <p:cNvSpPr/>
          <p:nvPr/>
        </p:nvSpPr>
        <p:spPr>
          <a:xfrm>
            <a:off x="2807197" y="3463182"/>
            <a:ext cx="46183" cy="38996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3AA5979-C3AF-4903-95C9-F29EA1BB874D}"/>
              </a:ext>
            </a:extLst>
          </p:cNvPr>
          <p:cNvSpPr/>
          <p:nvPr/>
        </p:nvSpPr>
        <p:spPr>
          <a:xfrm>
            <a:off x="2026373" y="3477301"/>
            <a:ext cx="46183" cy="38996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94A9D045-3AF2-42C8-AB37-82B91B99C1B0}"/>
              </a:ext>
            </a:extLst>
          </p:cNvPr>
          <p:cNvCxnSpPr/>
          <p:nvPr/>
        </p:nvCxnSpPr>
        <p:spPr>
          <a:xfrm>
            <a:off x="1282499" y="3639693"/>
            <a:ext cx="73464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7A02F08-ACF0-4B5E-936F-A56AB3DABB2D}"/>
              </a:ext>
            </a:extLst>
          </p:cNvPr>
          <p:cNvSpPr/>
          <p:nvPr/>
        </p:nvSpPr>
        <p:spPr>
          <a:xfrm>
            <a:off x="1231699" y="3477301"/>
            <a:ext cx="46183" cy="38996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2">
            <a:extLst>
              <a:ext uri="{FF2B5EF4-FFF2-40B4-BE49-F238E27FC236}">
                <a16:creationId xmlns="" xmlns:a16="http://schemas.microsoft.com/office/drawing/2014/main" id="{2256E83B-B1AE-4E11-A67D-2757CF83541F}"/>
              </a:ext>
            </a:extLst>
          </p:cNvPr>
          <p:cNvSpPr txBox="1"/>
          <p:nvPr/>
        </p:nvSpPr>
        <p:spPr>
          <a:xfrm>
            <a:off x="839416" y="2395495"/>
            <a:ext cx="27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Bunches from the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will be in 100 Hz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1E0EE5E-DF9A-4A64-B152-F1731E993AF9}"/>
              </a:ext>
            </a:extLst>
          </p:cNvPr>
          <p:cNvSpPr/>
          <p:nvPr/>
        </p:nvSpPr>
        <p:spPr>
          <a:xfrm>
            <a:off x="844030" y="2367774"/>
            <a:ext cx="2780594" cy="76750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左大括号 14">
            <a:extLst>
              <a:ext uri="{FF2B5EF4-FFF2-40B4-BE49-F238E27FC236}">
                <a16:creationId xmlns="" xmlns:a16="http://schemas.microsoft.com/office/drawing/2014/main" id="{4C3A4F41-F289-4508-A2E6-39B54D4C9017}"/>
              </a:ext>
            </a:extLst>
          </p:cNvPr>
          <p:cNvSpPr/>
          <p:nvPr/>
        </p:nvSpPr>
        <p:spPr>
          <a:xfrm rot="16200000">
            <a:off x="1590503" y="3761582"/>
            <a:ext cx="114019" cy="73926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ea typeface="等线"/>
            </a:endParaRPr>
          </a:p>
        </p:txBody>
      </p:sp>
      <p:sp>
        <p:nvSpPr>
          <p:cNvPr id="16" name="文本框 21">
            <a:extLst>
              <a:ext uri="{FF2B5EF4-FFF2-40B4-BE49-F238E27FC236}">
                <a16:creationId xmlns="" xmlns:a16="http://schemas.microsoft.com/office/drawing/2014/main" id="{6A3E5B0A-8569-4741-8CC2-D3EE2A7D72CB}"/>
              </a:ext>
            </a:extLst>
          </p:cNvPr>
          <p:cNvSpPr txBox="1"/>
          <p:nvPr/>
        </p:nvSpPr>
        <p:spPr>
          <a:xfrm>
            <a:off x="1472551" y="4257233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kern="0" dirty="0" err="1">
                <a:solidFill>
                  <a:sysClr val="windowText" lastClr="000000"/>
                </a:solidFill>
              </a:rPr>
              <a:t>T</a:t>
            </a:r>
            <a:r>
              <a:rPr lang="en-US" altLang="zh-CN" b="1" kern="0" baseline="-25000" dirty="0" err="1">
                <a:solidFill>
                  <a:sysClr val="windowText" lastClr="000000"/>
                </a:solidFill>
              </a:rPr>
              <a:t>Linac</a:t>
            </a:r>
            <a:endParaRPr lang="zh-CN" altLang="en-US" b="1" kern="0" baseline="-25000" dirty="0">
              <a:solidFill>
                <a:sysClr val="windowText" lastClr="000000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73CD905-00F0-42E4-AEC0-54F080974E78}"/>
              </a:ext>
            </a:extLst>
          </p:cNvPr>
          <p:cNvGrpSpPr/>
          <p:nvPr/>
        </p:nvGrpSpPr>
        <p:grpSpPr>
          <a:xfrm>
            <a:off x="8614854" y="2194202"/>
            <a:ext cx="2881746" cy="2890982"/>
            <a:chOff x="6781290" y="1732545"/>
            <a:chExt cx="3076725" cy="3188006"/>
          </a:xfrm>
        </p:grpSpPr>
        <p:sp>
          <p:nvSpPr>
            <p:cNvPr id="18" name="圆: 空心 14">
              <a:extLst>
                <a:ext uri="{FF2B5EF4-FFF2-40B4-BE49-F238E27FC236}">
                  <a16:creationId xmlns="" xmlns:a16="http://schemas.microsoft.com/office/drawing/2014/main" id="{46191CF7-4730-4EE0-A04D-AC4E023E3304}"/>
                </a:ext>
              </a:extLst>
            </p:cNvPr>
            <p:cNvSpPr/>
            <p:nvPr/>
          </p:nvSpPr>
          <p:spPr>
            <a:xfrm>
              <a:off x="6781290" y="1732545"/>
              <a:ext cx="2881746" cy="2890982"/>
            </a:xfrm>
            <a:prstGeom prst="donut">
              <a:avLst>
                <a:gd name="adj" fmla="val 8013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D6B5D9AD-39B0-44FA-A2B2-CB18DC3627D7}"/>
                </a:ext>
              </a:extLst>
            </p:cNvPr>
            <p:cNvSpPr/>
            <p:nvPr/>
          </p:nvSpPr>
          <p:spPr>
            <a:xfrm>
              <a:off x="8525167" y="4371110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ea typeface="等线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85FB5E1E-CA8F-41C5-80B0-4DD8E7FD0F07}"/>
                </a:ext>
              </a:extLst>
            </p:cNvPr>
            <p:cNvSpPr/>
            <p:nvPr/>
          </p:nvSpPr>
          <p:spPr>
            <a:xfrm>
              <a:off x="7797798" y="4368801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ea typeface="等线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DB462F23-9AE3-48B6-BF49-BFB07858DCC6}"/>
                </a:ext>
              </a:extLst>
            </p:cNvPr>
            <p:cNvSpPr/>
            <p:nvPr/>
          </p:nvSpPr>
          <p:spPr>
            <a:xfrm>
              <a:off x="7181277" y="3969328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ea typeface="等线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69324390-7B76-4725-B92A-C0DB79B1321E}"/>
                </a:ext>
              </a:extLst>
            </p:cNvPr>
            <p:cNvSpPr/>
            <p:nvPr/>
          </p:nvSpPr>
          <p:spPr>
            <a:xfrm>
              <a:off x="9084329" y="4060537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ea typeface="等线"/>
              </a:endParaRPr>
            </a:p>
          </p:txBody>
        </p:sp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BD20DC1F-B9A5-4DAA-8762-B1740FFF89DA}"/>
                </a:ext>
              </a:extLst>
            </p:cNvPr>
            <p:cNvSpPr txBox="1"/>
            <p:nvPr/>
          </p:nvSpPr>
          <p:spPr>
            <a:xfrm>
              <a:off x="7606503" y="2952046"/>
              <a:ext cx="173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Booster Ring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左大括号 23">
              <a:extLst>
                <a:ext uri="{FF2B5EF4-FFF2-40B4-BE49-F238E27FC236}">
                  <a16:creationId xmlns="" xmlns:a16="http://schemas.microsoft.com/office/drawing/2014/main" id="{8F8FF097-BC9C-4988-B94E-17BCAD1B9227}"/>
                </a:ext>
              </a:extLst>
            </p:cNvPr>
            <p:cNvSpPr/>
            <p:nvPr/>
          </p:nvSpPr>
          <p:spPr>
            <a:xfrm rot="14201785">
              <a:off x="8974643" y="4117306"/>
              <a:ext cx="114019" cy="739260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等线"/>
              </a:endParaRPr>
            </a:p>
          </p:txBody>
        </p:sp>
        <p:sp>
          <p:nvSpPr>
            <p:cNvPr id="25" name="文本框 23">
              <a:extLst>
                <a:ext uri="{FF2B5EF4-FFF2-40B4-BE49-F238E27FC236}">
                  <a16:creationId xmlns="" xmlns:a16="http://schemas.microsoft.com/office/drawing/2014/main" id="{2CDA6235-FB38-4154-9F6F-3C90E5802877}"/>
                </a:ext>
              </a:extLst>
            </p:cNvPr>
            <p:cNvSpPr txBox="1"/>
            <p:nvPr/>
          </p:nvSpPr>
          <p:spPr>
            <a:xfrm>
              <a:off x="8980561" y="4551219"/>
              <a:ext cx="87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kern="0" dirty="0" err="1">
                  <a:solidFill>
                    <a:sysClr val="windowText" lastClr="000000"/>
                  </a:solidFill>
                </a:rPr>
                <a:t>T</a:t>
              </a:r>
              <a:r>
                <a:rPr lang="en-US" altLang="zh-CN" b="1" kern="0" baseline="-25000" dirty="0" err="1">
                  <a:solidFill>
                    <a:sysClr val="windowText" lastClr="000000"/>
                  </a:solidFill>
                </a:rPr>
                <a:t>booster</a:t>
              </a:r>
              <a:endParaRPr lang="zh-CN" altLang="en-US" b="1" kern="0" baseline="-25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文本框 24">
            <a:extLst>
              <a:ext uri="{FF2B5EF4-FFF2-40B4-BE49-F238E27FC236}">
                <a16:creationId xmlns="" xmlns:a16="http://schemas.microsoft.com/office/drawing/2014/main" id="{D0EFA518-73DB-4DAF-85D9-82080C0B1A35}"/>
              </a:ext>
            </a:extLst>
          </p:cNvPr>
          <p:cNvSpPr txBox="1"/>
          <p:nvPr/>
        </p:nvSpPr>
        <p:spPr>
          <a:xfrm>
            <a:off x="4295800" y="3015846"/>
            <a:ext cx="38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kern="0" dirty="0" err="1">
                <a:solidFill>
                  <a:sysClr val="windowText" lastClr="000000"/>
                </a:solidFill>
              </a:rPr>
              <a:t>T</a:t>
            </a:r>
            <a:r>
              <a:rPr lang="en-US" altLang="zh-CN" sz="2800" b="1" kern="0" baseline="-25000" dirty="0" err="1">
                <a:solidFill>
                  <a:sysClr val="windowText" lastClr="000000"/>
                </a:solidFill>
              </a:rPr>
              <a:t>Linac</a:t>
            </a:r>
            <a:r>
              <a:rPr lang="en-US" altLang="zh-CN" sz="2800" b="1" kern="0" dirty="0">
                <a:solidFill>
                  <a:sysClr val="windowText" lastClr="000000"/>
                </a:solidFill>
              </a:rPr>
              <a:t>=N*</a:t>
            </a:r>
            <a:r>
              <a:rPr lang="en-US" altLang="zh-CN" sz="2800" b="1" kern="0" dirty="0" err="1">
                <a:solidFill>
                  <a:sysClr val="windowText" lastClr="000000"/>
                </a:solidFill>
              </a:rPr>
              <a:t>Turns+T</a:t>
            </a:r>
            <a:r>
              <a:rPr lang="en-US" altLang="zh-CN" sz="2800" b="1" kern="0" baseline="-25000" dirty="0" err="1">
                <a:solidFill>
                  <a:sysClr val="windowText" lastClr="000000"/>
                </a:solidFill>
              </a:rPr>
              <a:t>booster</a:t>
            </a:r>
            <a:endParaRPr lang="zh-CN" altLang="en-US" sz="2800" b="1" kern="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F083932C-1CF0-4827-A1B3-0A30CAA9FB3E}"/>
              </a:ext>
            </a:extLst>
          </p:cNvPr>
          <p:cNvSpPr/>
          <p:nvPr/>
        </p:nvSpPr>
        <p:spPr>
          <a:xfrm>
            <a:off x="4269093" y="2962760"/>
            <a:ext cx="3762086" cy="64633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ea typeface="等线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5856475" y="2721975"/>
            <a:ext cx="587322" cy="2609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7A01F2C-DE24-4518-ACB7-12C560F1F70A}"/>
              </a:ext>
            </a:extLst>
          </p:cNvPr>
          <p:cNvSpPr/>
          <p:nvPr/>
        </p:nvSpPr>
        <p:spPr>
          <a:xfrm>
            <a:off x="1649819" y="5072469"/>
            <a:ext cx="807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Higgs, W, and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mode, we inject the bunches one by one, so by changing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slightly, we can fill the booster with any pattern we needed.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Extraction from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07" y="3670614"/>
            <a:ext cx="6889077" cy="2993395"/>
          </a:xfrm>
          <a:prstGeom prst="rect">
            <a:avLst/>
          </a:prstGeom>
        </p:spPr>
      </p:pic>
      <p:sp>
        <p:nvSpPr>
          <p:cNvPr id="30" name="内容占位符 2"/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45 GeV, 80 GeV, 120 GeV, 180 GeV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 &amp; electron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for different bunch patterns.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Z energy, it becomes more complicated due to the large bunch number needed in the collider.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separation between bunches are only 20~30 ns. Considering the rise time of the kickers, bunches are arranged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by train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collider for Z energy.</a:t>
            </a: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/>
              <a:ea typeface="宋体"/>
              <a:cs typeface="+mn-cs"/>
            </a:endParaRPr>
          </a:p>
        </p:txBody>
      </p:sp>
      <p:sp>
        <p:nvSpPr>
          <p:cNvPr id="32" name="灯片编号占位符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7E41A-3222-472D-9E0D-CAE005F310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5638800" y="1793875"/>
            <a:ext cx="5864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Higgs, W, tt, the bunches are extracted bunch by bunch;</a:t>
            </a:r>
          </a:p>
          <a:p>
            <a:pPr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Z energy, the bunches are extracted train by train.</a:t>
            </a:r>
          </a:p>
        </p:txBody>
      </p:sp>
    </p:spTree>
    <p:extLst>
      <p:ext uri="{BB962C8B-B14F-4D97-AF65-F5344CB8AC3E}">
        <p14:creationId xmlns:p14="http://schemas.microsoft.com/office/powerpoint/2010/main" val="3527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文本框 25">
            <a:extLst>
              <a:ext uri="{FF2B5EF4-FFF2-40B4-BE49-F238E27FC236}">
                <a16:creationId xmlns="" xmlns:a16="http://schemas.microsoft.com/office/drawing/2014/main" id="{3EA4D152-17C2-423B-9B32-DB2075BD0951}"/>
              </a:ext>
            </a:extLst>
          </p:cNvPr>
          <p:cNvSpPr txBox="1"/>
          <p:nvPr/>
        </p:nvSpPr>
        <p:spPr>
          <a:xfrm>
            <a:off x="594134" y="1412776"/>
            <a:ext cx="6081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robustness of the design, the injection of the main collider ring is conventional off-axis injection. (Maybe an on-axis injection is needed for Higgs)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Higgs and W energy, injection into the collider is bunch by bunch; and for Z energy, injection is train by train.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="" xmlns:a16="http://schemas.microsoft.com/office/drawing/2014/main" id="{1804E0BE-B454-47DB-80D8-68767ECD7071}"/>
              </a:ext>
            </a:extLst>
          </p:cNvPr>
          <p:cNvCxnSpPr>
            <a:cxnSpLocks/>
          </p:cNvCxnSpPr>
          <p:nvPr/>
        </p:nvCxnSpPr>
        <p:spPr>
          <a:xfrm>
            <a:off x="2207488" y="4589247"/>
            <a:ext cx="338050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CAB9EC09-1E49-44E3-9C66-3047BBDF8151}"/>
              </a:ext>
            </a:extLst>
          </p:cNvPr>
          <p:cNvGrpSpPr/>
          <p:nvPr/>
        </p:nvGrpSpPr>
        <p:grpSpPr>
          <a:xfrm>
            <a:off x="2392214" y="4081247"/>
            <a:ext cx="175491" cy="508001"/>
            <a:chOff x="1450109" y="4932218"/>
            <a:chExt cx="175491" cy="508001"/>
          </a:xfrm>
        </p:grpSpPr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762A22A6-1BE1-41B3-A931-D99A27160D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44" name="直接连接符 43">
              <a:extLst>
                <a:ext uri="{FF2B5EF4-FFF2-40B4-BE49-F238E27FC236}">
                  <a16:creationId xmlns="" xmlns:a16="http://schemas.microsoft.com/office/drawing/2014/main" id="{E320FBD4-61F1-42E1-8997-E47EA33C2412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69D07B34-80B5-4097-B6E0-DDB921213885}"/>
              </a:ext>
            </a:extLst>
          </p:cNvPr>
          <p:cNvGrpSpPr/>
          <p:nvPr/>
        </p:nvGrpSpPr>
        <p:grpSpPr>
          <a:xfrm>
            <a:off x="2738577" y="4089641"/>
            <a:ext cx="175491" cy="508001"/>
            <a:chOff x="1450109" y="4932218"/>
            <a:chExt cx="175491" cy="508001"/>
          </a:xfrm>
        </p:grpSpPr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05E37A3C-6BF6-4E4A-9BA8-5E1DA371C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C606D70D-D5EF-4360-B37E-0172E648688A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09387966-E911-4BB9-9674-D675C16F27D2}"/>
              </a:ext>
            </a:extLst>
          </p:cNvPr>
          <p:cNvGrpSpPr/>
          <p:nvPr/>
        </p:nvGrpSpPr>
        <p:grpSpPr>
          <a:xfrm>
            <a:off x="3098794" y="4089641"/>
            <a:ext cx="175491" cy="508001"/>
            <a:chOff x="1450109" y="4932218"/>
            <a:chExt cx="175491" cy="508001"/>
          </a:xfrm>
        </p:grpSpPr>
        <p:cxnSp>
          <p:nvCxnSpPr>
            <p:cNvPr id="49" name="直接连接符 48">
              <a:extLst>
                <a:ext uri="{FF2B5EF4-FFF2-40B4-BE49-F238E27FC236}">
                  <a16:creationId xmlns="" xmlns:a16="http://schemas.microsoft.com/office/drawing/2014/main" id="{D6D39B02-48EC-4104-867D-5A0A8009C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>
              <a:extLst>
                <a:ext uri="{FF2B5EF4-FFF2-40B4-BE49-F238E27FC236}">
                  <a16:creationId xmlns="" xmlns:a16="http://schemas.microsoft.com/office/drawing/2014/main" id="{34E41D17-B4B9-461D-8AF8-0A0BE809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1A73E12-8D92-4D8C-802A-3BBED3D2447A}"/>
              </a:ext>
            </a:extLst>
          </p:cNvPr>
          <p:cNvGrpSpPr/>
          <p:nvPr/>
        </p:nvGrpSpPr>
        <p:grpSpPr>
          <a:xfrm>
            <a:off x="3459011" y="4089641"/>
            <a:ext cx="175491" cy="508001"/>
            <a:chOff x="1450109" y="4932218"/>
            <a:chExt cx="175491" cy="508001"/>
          </a:xfrm>
        </p:grpSpPr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6E4A2816-DC74-452A-B1E1-C6C4F7152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EB392D02-3C18-46D1-89C5-29BDABFD6748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B6A28066-54B0-4DE8-A21F-B44D40A2D47B}"/>
              </a:ext>
            </a:extLst>
          </p:cNvPr>
          <p:cNvGrpSpPr/>
          <p:nvPr/>
        </p:nvGrpSpPr>
        <p:grpSpPr>
          <a:xfrm>
            <a:off x="3819228" y="4089641"/>
            <a:ext cx="175491" cy="508001"/>
            <a:chOff x="1450109" y="4932218"/>
            <a:chExt cx="175491" cy="508001"/>
          </a:xfrm>
        </p:grpSpPr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B6263703-3156-40D0-9AAA-848579B75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6" name="直接连接符 55">
              <a:extLst>
                <a:ext uri="{FF2B5EF4-FFF2-40B4-BE49-F238E27FC236}">
                  <a16:creationId xmlns="" xmlns:a16="http://schemas.microsoft.com/office/drawing/2014/main" id="{BF22627E-73BE-461A-BC5F-28A05A54B175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1DD3024B-9533-402D-9299-05D50FFDCC4F}"/>
              </a:ext>
            </a:extLst>
          </p:cNvPr>
          <p:cNvGrpSpPr/>
          <p:nvPr/>
        </p:nvGrpSpPr>
        <p:grpSpPr>
          <a:xfrm>
            <a:off x="4179445" y="4089641"/>
            <a:ext cx="175491" cy="508001"/>
            <a:chOff x="1450109" y="4932218"/>
            <a:chExt cx="175491" cy="508001"/>
          </a:xfrm>
        </p:grpSpPr>
        <p:cxnSp>
          <p:nvCxnSpPr>
            <p:cNvPr id="58" name="直接连接符 57">
              <a:extLst>
                <a:ext uri="{FF2B5EF4-FFF2-40B4-BE49-F238E27FC236}">
                  <a16:creationId xmlns="" xmlns:a16="http://schemas.microsoft.com/office/drawing/2014/main" id="{140823ED-A98E-40F0-B51A-2A3E5F69A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9" name="直接连接符 58">
              <a:extLst>
                <a:ext uri="{FF2B5EF4-FFF2-40B4-BE49-F238E27FC236}">
                  <a16:creationId xmlns="" xmlns:a16="http://schemas.microsoft.com/office/drawing/2014/main" id="{B75FE6BC-13F3-464B-87B8-97E72FACCB36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F4A2020A-C50A-4207-93F4-C78879C00C31}"/>
              </a:ext>
            </a:extLst>
          </p:cNvPr>
          <p:cNvGrpSpPr/>
          <p:nvPr/>
        </p:nvGrpSpPr>
        <p:grpSpPr>
          <a:xfrm>
            <a:off x="4539662" y="4081246"/>
            <a:ext cx="175491" cy="508001"/>
            <a:chOff x="1450109" y="4932218"/>
            <a:chExt cx="175491" cy="508001"/>
          </a:xfrm>
        </p:grpSpPr>
        <p:cxnSp>
          <p:nvCxnSpPr>
            <p:cNvPr id="61" name="直接连接符 60">
              <a:extLst>
                <a:ext uri="{FF2B5EF4-FFF2-40B4-BE49-F238E27FC236}">
                  <a16:creationId xmlns="" xmlns:a16="http://schemas.microsoft.com/office/drawing/2014/main" id="{641121A2-6427-486C-B2C2-8EFFCBD0C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62" name="直接连接符 61">
              <a:extLst>
                <a:ext uri="{FF2B5EF4-FFF2-40B4-BE49-F238E27FC236}">
                  <a16:creationId xmlns="" xmlns:a16="http://schemas.microsoft.com/office/drawing/2014/main" id="{D70DDF7E-30EA-41E1-85E7-EBC40EBA3C43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63" name="右大括号 62">
            <a:extLst>
              <a:ext uri="{FF2B5EF4-FFF2-40B4-BE49-F238E27FC236}">
                <a16:creationId xmlns="" xmlns:a16="http://schemas.microsoft.com/office/drawing/2014/main" id="{2D6060C5-5ECD-4CB6-91AA-B5941C6006E9}"/>
              </a:ext>
            </a:extLst>
          </p:cNvPr>
          <p:cNvSpPr/>
          <p:nvPr/>
        </p:nvSpPr>
        <p:spPr>
          <a:xfrm rot="5400000">
            <a:off x="3490600" y="3669498"/>
            <a:ext cx="153874" cy="2147449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等线"/>
            </a:endParaRPr>
          </a:p>
        </p:txBody>
      </p:sp>
      <p:sp>
        <p:nvSpPr>
          <p:cNvPr id="64" name="文本框 56">
            <a:extLst>
              <a:ext uri="{FF2B5EF4-FFF2-40B4-BE49-F238E27FC236}">
                <a16:creationId xmlns="" xmlns:a16="http://schemas.microsoft.com/office/drawing/2014/main" id="{20318A05-D89A-4B6B-8A42-42A24A7648AC}"/>
              </a:ext>
            </a:extLst>
          </p:cNvPr>
          <p:cNvSpPr txBox="1"/>
          <p:nvPr/>
        </p:nvSpPr>
        <p:spPr>
          <a:xfrm>
            <a:off x="3084935" y="4820160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Hz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57">
            <a:extLst>
              <a:ext uri="{FF2B5EF4-FFF2-40B4-BE49-F238E27FC236}">
                <a16:creationId xmlns="" xmlns:a16="http://schemas.microsoft.com/office/drawing/2014/main" id="{443DB4D0-0281-4694-83FF-6F24E262002A}"/>
              </a:ext>
            </a:extLst>
          </p:cNvPr>
          <p:cNvSpPr txBox="1"/>
          <p:nvPr/>
        </p:nvSpPr>
        <p:spPr>
          <a:xfrm>
            <a:off x="2169264" y="5419621"/>
            <a:ext cx="429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kickers rise up, inject one bunch into the collider, and fall down. This process repeated in 1000 Hz, to inject all bunches into the ring.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="" xmlns:a16="http://schemas.microsoft.com/office/drawing/2014/main" id="{03F48568-3B91-40BE-B598-673D66D83C9B}"/>
              </a:ext>
            </a:extLst>
          </p:cNvPr>
          <p:cNvCxnSpPr>
            <a:cxnSpLocks/>
          </p:cNvCxnSpPr>
          <p:nvPr/>
        </p:nvCxnSpPr>
        <p:spPr>
          <a:xfrm>
            <a:off x="7264398" y="4556921"/>
            <a:ext cx="338050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7" name="右大括号 66">
            <a:extLst>
              <a:ext uri="{FF2B5EF4-FFF2-40B4-BE49-F238E27FC236}">
                <a16:creationId xmlns="" xmlns:a16="http://schemas.microsoft.com/office/drawing/2014/main" id="{6BEA7910-6864-4309-960F-0F2284F4AB58}"/>
              </a:ext>
            </a:extLst>
          </p:cNvPr>
          <p:cNvSpPr/>
          <p:nvPr/>
        </p:nvSpPr>
        <p:spPr>
          <a:xfrm rot="5400000">
            <a:off x="8652020" y="3578847"/>
            <a:ext cx="138822" cy="2249048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等线"/>
            </a:endParaRPr>
          </a:p>
        </p:txBody>
      </p:sp>
      <p:sp>
        <p:nvSpPr>
          <p:cNvPr id="68" name="文本框 81">
            <a:extLst>
              <a:ext uri="{FF2B5EF4-FFF2-40B4-BE49-F238E27FC236}">
                <a16:creationId xmlns="" xmlns:a16="http://schemas.microsoft.com/office/drawing/2014/main" id="{05442934-CB23-4059-AC9F-BD2209460118}"/>
              </a:ext>
            </a:extLst>
          </p:cNvPr>
          <p:cNvSpPr txBox="1"/>
          <p:nvPr/>
        </p:nvSpPr>
        <p:spPr>
          <a:xfrm>
            <a:off x="8289628" y="4787834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Hz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79420F11-EBDD-4BB9-BAD6-24E8B3AAF45D}"/>
              </a:ext>
            </a:extLst>
          </p:cNvPr>
          <p:cNvGrpSpPr/>
          <p:nvPr/>
        </p:nvGrpSpPr>
        <p:grpSpPr>
          <a:xfrm>
            <a:off x="7596907" y="4048921"/>
            <a:ext cx="378690" cy="508001"/>
            <a:chOff x="6867238" y="4299532"/>
            <a:chExt cx="378690" cy="508001"/>
          </a:xfrm>
        </p:grpSpPr>
        <p:grpSp>
          <p:nvGrpSpPr>
            <p:cNvPr id="70" name="组合 69">
              <a:extLst>
                <a:ext uri="{FF2B5EF4-FFF2-40B4-BE49-F238E27FC236}">
                  <a16:creationId xmlns="" xmlns:a16="http://schemas.microsoft.com/office/drawing/2014/main" id="{FD86220D-639C-488B-890E-1452ECA51BA9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="" xmlns:a16="http://schemas.microsoft.com/office/drawing/2014/main" id="{156DC0C7-A535-4577-96A7-887A17C1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直接连接符 72">
                <a:extLst>
                  <a:ext uri="{FF2B5EF4-FFF2-40B4-BE49-F238E27FC236}">
                    <a16:creationId xmlns="" xmlns:a16="http://schemas.microsoft.com/office/drawing/2014/main" id="{E64EAB6D-31AF-4BE5-8BFE-9B2F1467A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4F68E3E3-D1C7-4BDD-91A1-8D34990E1EFE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74" name="组合 73">
            <a:extLst>
              <a:ext uri="{FF2B5EF4-FFF2-40B4-BE49-F238E27FC236}">
                <a16:creationId xmlns="" xmlns:a16="http://schemas.microsoft.com/office/drawing/2014/main" id="{55DB1720-FED9-4D93-AF95-3E495DFB253C}"/>
              </a:ext>
            </a:extLst>
          </p:cNvPr>
          <p:cNvGrpSpPr/>
          <p:nvPr/>
        </p:nvGrpSpPr>
        <p:grpSpPr>
          <a:xfrm>
            <a:off x="8224979" y="4048921"/>
            <a:ext cx="378690" cy="508001"/>
            <a:chOff x="6867238" y="4299532"/>
            <a:chExt cx="378690" cy="508001"/>
          </a:xfrm>
        </p:grpSpPr>
        <p:grpSp>
          <p:nvGrpSpPr>
            <p:cNvPr id="75" name="组合 74">
              <a:extLst>
                <a:ext uri="{FF2B5EF4-FFF2-40B4-BE49-F238E27FC236}">
                  <a16:creationId xmlns="" xmlns:a16="http://schemas.microsoft.com/office/drawing/2014/main" id="{504FC8BA-9A41-450B-966B-9556EADB2931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77" name="直接连接符 76">
                <a:extLst>
                  <a:ext uri="{FF2B5EF4-FFF2-40B4-BE49-F238E27FC236}">
                    <a16:creationId xmlns="" xmlns:a16="http://schemas.microsoft.com/office/drawing/2014/main" id="{7F7589F2-DF6E-4A85-BBA3-DCF0DC41E0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="" xmlns:a16="http://schemas.microsoft.com/office/drawing/2014/main" id="{A7346896-0AC3-4F6A-81EF-4660E9700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8E085963-A3F2-4DB0-B003-570CB93AFBC1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DBE3710C-261D-40EF-9746-1FB71572F06D}"/>
              </a:ext>
            </a:extLst>
          </p:cNvPr>
          <p:cNvGrpSpPr/>
          <p:nvPr/>
        </p:nvGrpSpPr>
        <p:grpSpPr>
          <a:xfrm>
            <a:off x="8806868" y="4041404"/>
            <a:ext cx="378690" cy="508001"/>
            <a:chOff x="6867238" y="4299532"/>
            <a:chExt cx="378690" cy="508001"/>
          </a:xfrm>
        </p:grpSpPr>
        <p:grpSp>
          <p:nvGrpSpPr>
            <p:cNvPr id="80" name="组合 79">
              <a:extLst>
                <a:ext uri="{FF2B5EF4-FFF2-40B4-BE49-F238E27FC236}">
                  <a16:creationId xmlns="" xmlns:a16="http://schemas.microsoft.com/office/drawing/2014/main" id="{D5E27434-A99F-4D7E-8BF8-7448287E17E9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82" name="直接连接符 81">
                <a:extLst>
                  <a:ext uri="{FF2B5EF4-FFF2-40B4-BE49-F238E27FC236}">
                    <a16:creationId xmlns="" xmlns:a16="http://schemas.microsoft.com/office/drawing/2014/main" id="{1AA7FA56-A102-4922-8E78-1AE1942556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直接连接符 82">
                <a:extLst>
                  <a:ext uri="{FF2B5EF4-FFF2-40B4-BE49-F238E27FC236}">
                    <a16:creationId xmlns="" xmlns:a16="http://schemas.microsoft.com/office/drawing/2014/main" id="{DCB01F2A-9C28-422E-BE17-FED3035CC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CD12C04C-5690-4A72-81A1-AB85ACEF5502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72CF75DF-D419-4D8D-B3FB-E189A0427F87}"/>
              </a:ext>
            </a:extLst>
          </p:cNvPr>
          <p:cNvGrpSpPr/>
          <p:nvPr/>
        </p:nvGrpSpPr>
        <p:grpSpPr>
          <a:xfrm>
            <a:off x="9439556" y="4056437"/>
            <a:ext cx="378690" cy="508001"/>
            <a:chOff x="6867238" y="4299532"/>
            <a:chExt cx="378690" cy="508001"/>
          </a:xfrm>
        </p:grpSpPr>
        <p:grpSp>
          <p:nvGrpSpPr>
            <p:cNvPr id="85" name="组合 84">
              <a:extLst>
                <a:ext uri="{FF2B5EF4-FFF2-40B4-BE49-F238E27FC236}">
                  <a16:creationId xmlns="" xmlns:a16="http://schemas.microsoft.com/office/drawing/2014/main" id="{BA7E62ED-FE87-4D84-BD8D-AAD6A2DB12DF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87" name="直接连接符 86">
                <a:extLst>
                  <a:ext uri="{FF2B5EF4-FFF2-40B4-BE49-F238E27FC236}">
                    <a16:creationId xmlns="" xmlns:a16="http://schemas.microsoft.com/office/drawing/2014/main" id="{C1B4ED98-1327-48D6-B24B-860736230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直接连接符 87">
                <a:extLst>
                  <a:ext uri="{FF2B5EF4-FFF2-40B4-BE49-F238E27FC236}">
                    <a16:creationId xmlns="" xmlns:a16="http://schemas.microsoft.com/office/drawing/2014/main" id="{3F1660EF-465A-4156-AF04-F355241B6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6" name="直接连接符 85">
              <a:extLst>
                <a:ext uri="{FF2B5EF4-FFF2-40B4-BE49-F238E27FC236}">
                  <a16:creationId xmlns="" xmlns:a16="http://schemas.microsoft.com/office/drawing/2014/main" id="{D38F1FF3-693A-402E-8C81-4BC09D559870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89" name="文本框 100">
            <a:extLst>
              <a:ext uri="{FF2B5EF4-FFF2-40B4-BE49-F238E27FC236}">
                <a16:creationId xmlns="" xmlns:a16="http://schemas.microsoft.com/office/drawing/2014/main" id="{82E1A501-B9DC-4701-8DF3-821FD80BC07E}"/>
              </a:ext>
            </a:extLst>
          </p:cNvPr>
          <p:cNvSpPr txBox="1"/>
          <p:nvPr/>
        </p:nvSpPr>
        <p:spPr>
          <a:xfrm>
            <a:off x="6999886" y="5361267"/>
            <a:ext cx="4297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kickers rise up, stay there to inject a whole train into the collider, and fall down. This process repeated in 1000 Hz, to inject all bunches into the ring.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101">
            <a:extLst>
              <a:ext uri="{FF2B5EF4-FFF2-40B4-BE49-F238E27FC236}">
                <a16:creationId xmlns="" xmlns:a16="http://schemas.microsoft.com/office/drawing/2014/main" id="{2278657F-718C-49B9-BA02-B78270DEEF5B}"/>
              </a:ext>
            </a:extLst>
          </p:cNvPr>
          <p:cNvSpPr txBox="1"/>
          <p:nvPr/>
        </p:nvSpPr>
        <p:spPr>
          <a:xfrm>
            <a:off x="2803226" y="3609845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by bunch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102">
            <a:extLst>
              <a:ext uri="{FF2B5EF4-FFF2-40B4-BE49-F238E27FC236}">
                <a16:creationId xmlns="" xmlns:a16="http://schemas.microsoft.com/office/drawing/2014/main" id="{958A62DC-D4A7-4ACA-B8E1-5DD6D7F60C8C}"/>
              </a:ext>
            </a:extLst>
          </p:cNvPr>
          <p:cNvSpPr txBox="1"/>
          <p:nvPr/>
        </p:nvSpPr>
        <p:spPr>
          <a:xfrm>
            <a:off x="8126502" y="3577497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by train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103">
            <a:extLst>
              <a:ext uri="{FF2B5EF4-FFF2-40B4-BE49-F238E27FC236}">
                <a16:creationId xmlns="" xmlns:a16="http://schemas.microsoft.com/office/drawing/2014/main" id="{D3D9AE8E-5F31-4B4F-A601-D1523FE36E5C}"/>
              </a:ext>
            </a:extLst>
          </p:cNvPr>
          <p:cNvSpPr txBox="1"/>
          <p:nvPr/>
        </p:nvSpPr>
        <p:spPr>
          <a:xfrm>
            <a:off x="165688" y="4364817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Kicker: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="" xmlns:a16="http://schemas.microsoft.com/office/drawing/2014/main" id="{D3847CD4-9DA1-4AF9-82DE-1636E1283394}"/>
              </a:ext>
            </a:extLst>
          </p:cNvPr>
          <p:cNvGrpSpPr/>
          <p:nvPr/>
        </p:nvGrpSpPr>
        <p:grpSpPr>
          <a:xfrm>
            <a:off x="1343564" y="1700808"/>
            <a:ext cx="9735768" cy="2133639"/>
            <a:chOff x="1343564" y="2395728"/>
            <a:chExt cx="9504872" cy="3005191"/>
          </a:xfrm>
        </p:grpSpPr>
        <p:grpSp>
          <p:nvGrpSpPr>
            <p:cNvPr id="19" name="Group 24">
              <a:extLst>
                <a:ext uri="{FF2B5EF4-FFF2-40B4-BE49-F238E27FC236}">
                  <a16:creationId xmlns="" xmlns:a16="http://schemas.microsoft.com/office/drawing/2014/main" id="{34EA055C-2A4B-402D-B90F-38170E6522EC}"/>
                </a:ext>
              </a:extLst>
            </p:cNvPr>
            <p:cNvGrpSpPr/>
            <p:nvPr/>
          </p:nvGrpSpPr>
          <p:grpSpPr>
            <a:xfrm>
              <a:off x="1343564" y="2395728"/>
              <a:ext cx="9504872" cy="3005191"/>
              <a:chOff x="838200" y="2368296"/>
              <a:chExt cx="9504872" cy="3005191"/>
            </a:xfrm>
          </p:grpSpPr>
          <p:grpSp>
            <p:nvGrpSpPr>
              <p:cNvPr id="22" name="Group 4">
                <a:extLst>
                  <a:ext uri="{FF2B5EF4-FFF2-40B4-BE49-F238E27FC236}">
                    <a16:creationId xmlns="" xmlns:a16="http://schemas.microsoft.com/office/drawing/2014/main" id="{0ED4C426-87D6-43FE-B3D2-79F43D47391C}"/>
                  </a:ext>
                </a:extLst>
              </p:cNvPr>
              <p:cNvGrpSpPr/>
              <p:nvPr/>
            </p:nvGrpSpPr>
            <p:grpSpPr>
              <a:xfrm>
                <a:off x="838200" y="2368296"/>
                <a:ext cx="9504872" cy="3005191"/>
                <a:chOff x="838200" y="2907792"/>
                <a:chExt cx="9504872" cy="3005191"/>
              </a:xfrm>
            </p:grpSpPr>
            <p:cxnSp>
              <p:nvCxnSpPr>
                <p:cNvPr id="30" name="Straight Connector 5">
                  <a:extLst>
                    <a:ext uri="{FF2B5EF4-FFF2-40B4-BE49-F238E27FC236}">
                      <a16:creationId xmlns="" xmlns:a16="http://schemas.microsoft.com/office/drawing/2014/main" id="{A2A97191-3BEE-4552-A28E-B3BD12756077}"/>
                    </a:ext>
                  </a:extLst>
                </p:cNvPr>
                <p:cNvCxnSpPr/>
                <p:nvPr/>
              </p:nvCxnSpPr>
              <p:spPr>
                <a:xfrm>
                  <a:off x="1190445" y="4011283"/>
                  <a:ext cx="9152627" cy="862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Rectangle 6">
                  <a:extLst>
                    <a:ext uri="{FF2B5EF4-FFF2-40B4-BE49-F238E27FC236}">
                      <a16:creationId xmlns="" xmlns:a16="http://schemas.microsoft.com/office/drawing/2014/main" id="{7E80A6A4-FBB3-43DD-B8F2-A5054B8AE6C4}"/>
                    </a:ext>
                  </a:extLst>
                </p:cNvPr>
                <p:cNvSpPr/>
                <p:nvPr/>
              </p:nvSpPr>
              <p:spPr>
                <a:xfrm>
                  <a:off x="1186305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  <p:sp>
              <p:nvSpPr>
                <p:cNvPr id="32" name="Rectangle 7">
                  <a:extLst>
                    <a:ext uri="{FF2B5EF4-FFF2-40B4-BE49-F238E27FC236}">
                      <a16:creationId xmlns="" xmlns:a16="http://schemas.microsoft.com/office/drawing/2014/main" id="{BA6A9BD6-980A-4A6F-8888-587C6193EF93}"/>
                    </a:ext>
                  </a:extLst>
                </p:cNvPr>
                <p:cNvSpPr/>
                <p:nvPr/>
              </p:nvSpPr>
              <p:spPr>
                <a:xfrm>
                  <a:off x="3963033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  <p:sp>
              <p:nvSpPr>
                <p:cNvPr id="33" name="Rectangle 8">
                  <a:extLst>
                    <a:ext uri="{FF2B5EF4-FFF2-40B4-BE49-F238E27FC236}">
                      <a16:creationId xmlns="" xmlns:a16="http://schemas.microsoft.com/office/drawing/2014/main" id="{C78E2934-8A42-4573-A591-4D68666F925D}"/>
                    </a:ext>
                  </a:extLst>
                </p:cNvPr>
                <p:cNvSpPr/>
                <p:nvPr/>
              </p:nvSpPr>
              <p:spPr>
                <a:xfrm>
                  <a:off x="5516938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  <p:sp>
              <p:nvSpPr>
                <p:cNvPr id="34" name="Rectangle 9">
                  <a:extLst>
                    <a:ext uri="{FF2B5EF4-FFF2-40B4-BE49-F238E27FC236}">
                      <a16:creationId xmlns="" xmlns:a16="http://schemas.microsoft.com/office/drawing/2014/main" id="{458E8037-D86A-4D94-B9FF-3C838131D7D9}"/>
                    </a:ext>
                  </a:extLst>
                </p:cNvPr>
                <p:cNvSpPr/>
                <p:nvPr/>
              </p:nvSpPr>
              <p:spPr>
                <a:xfrm>
                  <a:off x="7540838" y="3303917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  <p:sp>
              <p:nvSpPr>
                <p:cNvPr id="35" name="Rectangle 10">
                  <a:extLst>
                    <a:ext uri="{FF2B5EF4-FFF2-40B4-BE49-F238E27FC236}">
                      <a16:creationId xmlns="" xmlns:a16="http://schemas.microsoft.com/office/drawing/2014/main" id="{D590D360-D450-4C8C-BD50-558C61F200A7}"/>
                    </a:ext>
                  </a:extLst>
                </p:cNvPr>
                <p:cNvSpPr/>
                <p:nvPr/>
              </p:nvSpPr>
              <p:spPr>
                <a:xfrm>
                  <a:off x="1298965" y="3739896"/>
                  <a:ext cx="1514943" cy="603504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  <p:cxnSp>
              <p:nvCxnSpPr>
                <p:cNvPr id="36" name="Straight Connector 11">
                  <a:extLst>
                    <a:ext uri="{FF2B5EF4-FFF2-40B4-BE49-F238E27FC236}">
                      <a16:creationId xmlns="" xmlns:a16="http://schemas.microsoft.com/office/drawing/2014/main" id="{34ACE201-6C81-46B8-AB07-FA1758E25705}"/>
                    </a:ext>
                  </a:extLst>
                </p:cNvPr>
                <p:cNvCxnSpPr/>
                <p:nvPr/>
              </p:nvCxnSpPr>
              <p:spPr>
                <a:xfrm flipH="1" flipV="1">
                  <a:off x="838200" y="2907792"/>
                  <a:ext cx="1507236" cy="110349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7" name="Right Brace 12">
                  <a:extLst>
                    <a:ext uri="{FF2B5EF4-FFF2-40B4-BE49-F238E27FC236}">
                      <a16:creationId xmlns="" xmlns:a16="http://schemas.microsoft.com/office/drawing/2014/main" id="{0844FE68-1206-46AC-AB70-691789774BEB}"/>
                    </a:ext>
                  </a:extLst>
                </p:cNvPr>
                <p:cNvSpPr/>
                <p:nvPr/>
              </p:nvSpPr>
              <p:spPr>
                <a:xfrm rot="5400000">
                  <a:off x="2378717" y="3711581"/>
                  <a:ext cx="486275" cy="2682356"/>
                </a:xfrm>
                <a:prstGeom prst="rightBrac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等线"/>
                  </a:endParaRPr>
                </a:p>
              </p:txBody>
            </p:sp>
            <p:sp>
              <p:nvSpPr>
                <p:cNvPr id="38" name="TextBox 13">
                  <a:extLst>
                    <a:ext uri="{FF2B5EF4-FFF2-40B4-BE49-F238E27FC236}">
                      <a16:creationId xmlns="" xmlns:a16="http://schemas.microsoft.com/office/drawing/2014/main" id="{65B7384D-F7B1-4C39-BFD9-B9ADAD3A6309}"/>
                    </a:ext>
                  </a:extLst>
                </p:cNvPr>
                <p:cNvSpPr txBox="1"/>
                <p:nvPr/>
              </p:nvSpPr>
              <p:spPr>
                <a:xfrm>
                  <a:off x="2345436" y="5392786"/>
                  <a:ext cx="1399032" cy="520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kern="0" dirty="0">
                      <a:solidFill>
                        <a:prstClr val="black"/>
                      </a:solidFill>
                    </a:rPr>
                    <a:t>60m</a:t>
                  </a:r>
                  <a:endParaRPr lang="zh-CN" altLang="en-US" kern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3" name="Rectangle 17">
                <a:extLst>
                  <a:ext uri="{FF2B5EF4-FFF2-40B4-BE49-F238E27FC236}">
                    <a16:creationId xmlns="" xmlns:a16="http://schemas.microsoft.com/office/drawing/2014/main" id="{68A4AA86-CDCD-4E95-9BC3-73B6F9A0E83E}"/>
                  </a:ext>
                </a:extLst>
              </p:cNvPr>
              <p:cNvSpPr/>
              <p:nvPr/>
            </p:nvSpPr>
            <p:spPr>
              <a:xfrm>
                <a:off x="9631766" y="2772012"/>
                <a:ext cx="103517" cy="1414732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等线"/>
                </a:endParaRPr>
              </a:p>
            </p:txBody>
          </p:sp>
          <p:sp>
            <p:nvSpPr>
              <p:cNvPr id="24" name="Right Brace 18">
                <a:extLst>
                  <a:ext uri="{FF2B5EF4-FFF2-40B4-BE49-F238E27FC236}">
                    <a16:creationId xmlns="" xmlns:a16="http://schemas.microsoft.com/office/drawing/2014/main" id="{3AC669D7-BE4E-4ACA-AB3A-562B10C815C6}"/>
                  </a:ext>
                </a:extLst>
              </p:cNvPr>
              <p:cNvSpPr/>
              <p:nvPr/>
            </p:nvSpPr>
            <p:spPr>
              <a:xfrm rot="5400000">
                <a:off x="4496848" y="3736312"/>
                <a:ext cx="486275" cy="1553904"/>
              </a:xfrm>
              <a:prstGeom prst="righ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black"/>
                  </a:solidFill>
                  <a:latin typeface="等线"/>
                </a:endParaRPr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71A7DD90-1792-482F-8197-88C5497FD4EE}"/>
                  </a:ext>
                </a:extLst>
              </p:cNvPr>
              <p:cNvSpPr txBox="1"/>
              <p:nvPr/>
            </p:nvSpPr>
            <p:spPr>
              <a:xfrm>
                <a:off x="4367726" y="4853290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 dirty="0">
                    <a:solidFill>
                      <a:prstClr val="black"/>
                    </a:solidFill>
                  </a:rPr>
                  <a:t>26m</a:t>
                </a:r>
                <a:endParaRPr lang="zh-CN" alt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ight Brace 20">
                <a:extLst>
                  <a:ext uri="{FF2B5EF4-FFF2-40B4-BE49-F238E27FC236}">
                    <a16:creationId xmlns="" xmlns:a16="http://schemas.microsoft.com/office/drawing/2014/main" id="{3915D375-221B-4FF1-B9F8-EE7E705831AE}"/>
                  </a:ext>
                </a:extLst>
              </p:cNvPr>
              <p:cNvSpPr/>
              <p:nvPr/>
            </p:nvSpPr>
            <p:spPr>
              <a:xfrm rot="5400000">
                <a:off x="6285750" y="3448146"/>
                <a:ext cx="486275" cy="2023900"/>
              </a:xfrm>
              <a:prstGeom prst="righ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black"/>
                  </a:solidFill>
                  <a:latin typeface="等线"/>
                </a:endParaRPr>
              </a:p>
            </p:txBody>
          </p:sp>
          <p:sp>
            <p:nvSpPr>
              <p:cNvPr id="27" name="TextBox 21">
                <a:extLst>
                  <a:ext uri="{FF2B5EF4-FFF2-40B4-BE49-F238E27FC236}">
                    <a16:creationId xmlns="" xmlns:a16="http://schemas.microsoft.com/office/drawing/2014/main" id="{8A199117-55D0-475A-8B09-6BE680AE3912}"/>
                  </a:ext>
                </a:extLst>
              </p:cNvPr>
              <p:cNvSpPr txBox="1"/>
              <p:nvPr/>
            </p:nvSpPr>
            <p:spPr>
              <a:xfrm>
                <a:off x="6187354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 dirty="0">
                    <a:solidFill>
                      <a:prstClr val="black"/>
                    </a:solidFill>
                  </a:rPr>
                  <a:t>66m</a:t>
                </a:r>
                <a:endParaRPr lang="zh-CN" alt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TextBox 22">
                <a:extLst>
                  <a:ext uri="{FF2B5EF4-FFF2-40B4-BE49-F238E27FC236}">
                    <a16:creationId xmlns="" xmlns:a16="http://schemas.microsoft.com/office/drawing/2014/main" id="{F6E83DD2-0C7A-47A0-AB32-897F72378586}"/>
                  </a:ext>
                </a:extLst>
              </p:cNvPr>
              <p:cNvSpPr txBox="1"/>
              <p:nvPr/>
            </p:nvSpPr>
            <p:spPr>
              <a:xfrm>
                <a:off x="8497738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kern="0" dirty="0">
                    <a:solidFill>
                      <a:prstClr val="black"/>
                    </a:solidFill>
                  </a:rPr>
                  <a:t>68m</a:t>
                </a:r>
                <a:endParaRPr lang="zh-CN" alt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ight Brace 23">
                <a:extLst>
                  <a:ext uri="{FF2B5EF4-FFF2-40B4-BE49-F238E27FC236}">
                    <a16:creationId xmlns="" xmlns:a16="http://schemas.microsoft.com/office/drawing/2014/main" id="{69BB1C23-5181-46EB-80FE-F378890D5741}"/>
                  </a:ext>
                </a:extLst>
              </p:cNvPr>
              <p:cNvSpPr/>
              <p:nvPr/>
            </p:nvSpPr>
            <p:spPr>
              <a:xfrm rot="5400000">
                <a:off x="8392004" y="3446181"/>
                <a:ext cx="486275" cy="2023900"/>
              </a:xfrm>
              <a:prstGeom prst="righ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black"/>
                  </a:solidFill>
                  <a:latin typeface="等线"/>
                </a:endParaRPr>
              </a:p>
            </p:txBody>
          </p:sp>
        </p:grpSp>
        <p:sp>
          <p:nvSpPr>
            <p:cNvPr id="20" name="Rectangle 2">
              <a:extLst>
                <a:ext uri="{FF2B5EF4-FFF2-40B4-BE49-F238E27FC236}">
                  <a16:creationId xmlns="" xmlns:a16="http://schemas.microsoft.com/office/drawing/2014/main" id="{4AC40707-177C-41F8-B529-4FCA9C1590BA}"/>
                </a:ext>
              </a:extLst>
            </p:cNvPr>
            <p:cNvSpPr/>
            <p:nvPr/>
          </p:nvSpPr>
          <p:spPr>
            <a:xfrm>
              <a:off x="4701180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="" xmlns:a16="http://schemas.microsoft.com/office/drawing/2014/main" id="{C3F68F07-F409-4D33-A882-62CC51F6FA0B}"/>
                </a:ext>
              </a:extLst>
            </p:cNvPr>
            <p:cNvSpPr/>
            <p:nvPr/>
          </p:nvSpPr>
          <p:spPr>
            <a:xfrm>
              <a:off x="8278985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</p:grpSp>
      <p:pic>
        <p:nvPicPr>
          <p:cNvPr id="39" name="Picture 3">
            <a:extLst>
              <a:ext uri="{FF2B5EF4-FFF2-40B4-BE49-F238E27FC236}">
                <a16:creationId xmlns="" xmlns:a16="http://schemas.microsoft.com/office/drawing/2014/main" id="{54D24062-C969-40F9-AEBD-C43B48A5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00" y="3788915"/>
            <a:ext cx="9238488" cy="238002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D0761FC2-767D-4751-9918-80DB19FF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38815"/>
            <a:ext cx="4074509" cy="4060144"/>
          </a:xfrm>
          <a:prstGeom prst="rect">
            <a:avLst/>
          </a:prstGeom>
        </p:spPr>
      </p:pic>
      <p:sp>
        <p:nvSpPr>
          <p:cNvPr id="41" name="TextBox 11">
            <a:extLst>
              <a:ext uri="{FF2B5EF4-FFF2-40B4-BE49-F238E27FC236}">
                <a16:creationId xmlns="" xmlns:a16="http://schemas.microsoft.com/office/drawing/2014/main" id="{CEA50541-53B2-4A98-A1BB-8A55ED4FCC61}"/>
              </a:ext>
            </a:extLst>
          </p:cNvPr>
          <p:cNvSpPr txBox="1"/>
          <p:nvPr/>
        </p:nvSpPr>
        <p:spPr>
          <a:xfrm>
            <a:off x="6100468" y="2194237"/>
            <a:ext cx="48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Inject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bunches into the booster</a:t>
            </a:r>
            <a:r>
              <a:rPr lang="en-US" altLang="zh-CN" kern="0" dirty="0">
                <a:solidFill>
                  <a:prstClr val="black"/>
                </a:solidFill>
              </a:rPr>
              <a:t>.</a:t>
            </a:r>
            <a:endParaRPr lang="zh-CN" altLang="en-US" kern="0" dirty="0">
              <a:solidFill>
                <a:prstClr val="black"/>
              </a:solidFill>
            </a:endParaRPr>
          </a:p>
        </p:txBody>
      </p:sp>
      <p:sp>
        <p:nvSpPr>
          <p:cNvPr id="42" name="TextBox 25">
            <a:extLst>
              <a:ext uri="{FF2B5EF4-FFF2-40B4-BE49-F238E27FC236}">
                <a16:creationId xmlns="" xmlns:a16="http://schemas.microsoft.com/office/drawing/2014/main" id="{E0462BFF-1700-4DAB-8F78-681227BE4AD0}"/>
              </a:ext>
            </a:extLst>
          </p:cNvPr>
          <p:cNvSpPr txBox="1"/>
          <p:nvPr/>
        </p:nvSpPr>
        <p:spPr>
          <a:xfrm>
            <a:off x="6100468" y="2789414"/>
            <a:ext cx="48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Ramp the booster to high energy and inject several bunches from the collider into the booster.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37">
            <a:extLst>
              <a:ext uri="{FF2B5EF4-FFF2-40B4-BE49-F238E27FC236}">
                <a16:creationId xmlns="" xmlns:a16="http://schemas.microsoft.com/office/drawing/2014/main" id="{D5ECC287-64C1-43FB-94DE-C04DB660ED24}"/>
              </a:ext>
            </a:extLst>
          </p:cNvPr>
          <p:cNvSpPr txBox="1"/>
          <p:nvPr/>
        </p:nvSpPr>
        <p:spPr>
          <a:xfrm>
            <a:off x="6100468" y="3925384"/>
            <a:ext cx="48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Booster stay at 120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4 damping time(200ms), so that the injected large bunches merge with small bunches. 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5">
            <a:extLst>
              <a:ext uri="{FF2B5EF4-FFF2-40B4-BE49-F238E27FC236}">
                <a16:creationId xmlns="" xmlns:a16="http://schemas.microsoft.com/office/drawing/2014/main" id="{913D61DA-CD49-49F5-9750-06BEAF0F4273}"/>
              </a:ext>
            </a:extLst>
          </p:cNvPr>
          <p:cNvSpPr txBox="1"/>
          <p:nvPr/>
        </p:nvSpPr>
        <p:spPr>
          <a:xfrm>
            <a:off x="6100468" y="4965491"/>
            <a:ext cx="48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Inject the merged large bunches back to the same empty buckets left by the last step.</a:t>
            </a:r>
          </a:p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Repeat from last step.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" name="Content Placeholder 3">
            <a:extLst>
              <a:ext uri="{FF2B5EF4-FFF2-40B4-BE49-F238E27FC236}">
                <a16:creationId xmlns:a16="http://schemas.microsoft.com/office/drawing/2014/main" xmlns="" id="{7F3CECA2-655E-4219-A0CB-36FC8AF3B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23" y="1124744"/>
            <a:ext cx="7657608" cy="5410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1445" y="604583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Twiss</a:t>
            </a:r>
            <a:r>
              <a:rPr lang="en-US" altLang="zh-CN" dirty="0" smtClean="0">
                <a:solidFill>
                  <a:prstClr val="black"/>
                </a:solidFill>
              </a:rPr>
              <a:t> for the Transport line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1564005"/>
            <a:ext cx="4596304" cy="3379115"/>
            <a:chOff x="3970" y="4068"/>
            <a:chExt cx="9471" cy="5454"/>
          </a:xfrm>
        </p:grpSpPr>
        <p:sp>
          <p:nvSpPr>
            <p:cNvPr id="4" name="矩形 3"/>
            <p:cNvSpPr/>
            <p:nvPr/>
          </p:nvSpPr>
          <p:spPr>
            <a:xfrm>
              <a:off x="3970" y="4068"/>
              <a:ext cx="1222" cy="14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prstClr val="white"/>
                  </a:solidFill>
                </a:rPr>
                <a:t>Gun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5193" y="4825"/>
              <a:ext cx="17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953" y="4825"/>
              <a:ext cx="648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1266" y="4068"/>
              <a:ext cx="2175" cy="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srgbClr val="FF0000"/>
                  </a:solidFill>
                </a:rPr>
                <a:t>30 GeV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869" y="4825"/>
              <a:ext cx="640" cy="57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8524" y="5110"/>
              <a:ext cx="72" cy="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8596" y="5557"/>
              <a:ext cx="88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9563" y="5557"/>
              <a:ext cx="0" cy="14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9934" y="5557"/>
              <a:ext cx="0" cy="13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: 空心 10"/>
            <p:cNvSpPr/>
            <p:nvPr/>
          </p:nvSpPr>
          <p:spPr>
            <a:xfrm>
              <a:off x="9004" y="6903"/>
              <a:ext cx="1425" cy="1687"/>
            </a:xfrm>
            <a:prstGeom prst="donut">
              <a:avLst>
                <a:gd name="adj" fmla="val 1137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508" y="8481"/>
              <a:ext cx="2226" cy="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Damping ring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9984" y="5639"/>
              <a:ext cx="345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1068" y="5748"/>
              <a:ext cx="2218" cy="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srgbClr val="FF0000"/>
                  </a:solidFill>
                </a:rPr>
                <a:t>30 GeV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02580" y="1012825"/>
            <a:ext cx="6264275" cy="2806065"/>
            <a:chOff x="7294" y="3721"/>
            <a:chExt cx="10916" cy="4553"/>
          </a:xfrm>
        </p:grpSpPr>
        <p:sp>
          <p:nvSpPr>
            <p:cNvPr id="8" name="圆: 空心 2"/>
            <p:cNvSpPr/>
            <p:nvPr/>
          </p:nvSpPr>
          <p:spPr>
            <a:xfrm>
              <a:off x="7294" y="3721"/>
              <a:ext cx="4538" cy="4553"/>
            </a:xfrm>
            <a:prstGeom prst="donut">
              <a:avLst>
                <a:gd name="adj" fmla="val 801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530" y="5706"/>
              <a:ext cx="2735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Booster Ring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圆: 空心 8"/>
            <p:cNvSpPr/>
            <p:nvPr/>
          </p:nvSpPr>
          <p:spPr>
            <a:xfrm>
              <a:off x="13672" y="3721"/>
              <a:ext cx="4538" cy="4553"/>
            </a:xfrm>
            <a:prstGeom prst="donut">
              <a:avLst>
                <a:gd name="adj" fmla="val 801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11984" y="5459"/>
              <a:ext cx="1689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1984" y="6535"/>
              <a:ext cx="1689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4952" y="5728"/>
              <a:ext cx="2735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Collider Ring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49910" y="5082540"/>
            <a:ext cx="10414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and extraction from: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damping ring, booster, and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collider, and to the dump;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Energy:   Higgs (120 GeV), W (80 GeV), Z (45.5 GeV),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tt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(180 GeV)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85920" y="1459200"/>
            <a:ext cx="156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843F-E05B-46B2-9E32-B74D92E9588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Extraction to Dump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内容占位符 7" descr="C:\Users\cuixiaohao\Downloads\20221228版CEPC机器示意图\20221228版CEPC机器示意图\CEPC机器示意图\CEPC机器示意图-视角1-20221229-jpeg格式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18" y="1410565"/>
            <a:ext cx="6849022" cy="4840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41E3F5E9-BB24-4BE2-8E83-1AF18AFF8745}"/>
              </a:ext>
            </a:extLst>
          </p:cNvPr>
          <p:cNvSpPr txBox="1">
            <a:spLocks/>
          </p:cNvSpPr>
          <p:nvPr/>
        </p:nvSpPr>
        <p:spPr>
          <a:xfrm>
            <a:off x="839416" y="1763737"/>
            <a:ext cx="4320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machine and detector protection, added one dump for each collider ring;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 one kicker and one septum to get the beams into the dump line, so all bunches can be dumped in one turn;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dilution kickers are used to change the position of different bunches at the dump, in order to reduce the beam damage to the dump.</a:t>
            </a:r>
            <a:endParaRPr lang="zh-CN" alt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C2EF240-1FED-4686-B5C3-21A0AA0575CC}"/>
              </a:ext>
            </a:extLst>
          </p:cNvPr>
          <p:cNvSpPr/>
          <p:nvPr/>
        </p:nvSpPr>
        <p:spPr>
          <a:xfrm>
            <a:off x="839416" y="1628800"/>
            <a:ext cx="4320480" cy="448627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056440" y="2272433"/>
            <a:ext cx="504056" cy="1089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40016" y="2272433"/>
            <a:ext cx="504056" cy="1089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Extraction to Dump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2" name="图片 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844824"/>
            <a:ext cx="5415190" cy="322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D993163-9C72-4E0D-9E8A-087D12C1C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628800"/>
            <a:ext cx="5244460" cy="3929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672" y="574340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Transport line to the dump and particle distributions at the dump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838200" y="2489273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6843256" y="2795034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0.35s+7.1s+0.035s+7.1s ~14.6s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15281" y="1473611"/>
            <a:ext cx="3811264" cy="2203479"/>
            <a:chOff x="1139427" y="2644168"/>
            <a:chExt cx="3811264" cy="2203479"/>
          </a:xfrm>
        </p:grpSpPr>
        <p:grpSp>
          <p:nvGrpSpPr>
            <p:cNvPr id="9" name="组合 8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直接连接符 16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文本框 30"/>
            <p:cNvSpPr txBox="1"/>
            <p:nvPr/>
          </p:nvSpPr>
          <p:spPr>
            <a:xfrm>
              <a:off x="1139427" y="4387272"/>
              <a:ext cx="133927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Inject from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Linac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0.35s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31"/>
            <p:cNvSpPr txBox="1"/>
            <p:nvPr/>
          </p:nvSpPr>
          <p:spPr>
            <a:xfrm>
              <a:off x="2177060" y="3428999"/>
              <a:ext cx="83000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Ramp up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7.1s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32"/>
            <p:cNvSpPr txBox="1"/>
            <p:nvPr/>
          </p:nvSpPr>
          <p:spPr>
            <a:xfrm>
              <a:off x="3963664" y="3428998"/>
              <a:ext cx="98702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Ramp down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7.1s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33"/>
            <p:cNvSpPr txBox="1"/>
            <p:nvPr/>
          </p:nvSpPr>
          <p:spPr>
            <a:xfrm>
              <a:off x="2976637" y="2644168"/>
              <a:ext cx="98702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Extract from booster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0.035s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35"/>
          <p:cNvSpPr txBox="1"/>
          <p:nvPr/>
        </p:nvSpPr>
        <p:spPr>
          <a:xfrm>
            <a:off x="679189" y="5205966"/>
            <a:ext cx="83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Higgs</a:t>
            </a:r>
          </a:p>
        </p:txBody>
      </p:sp>
      <p:sp>
        <p:nvSpPr>
          <p:cNvPr id="19" name="文本框 36"/>
          <p:cNvSpPr txBox="1"/>
          <p:nvPr/>
        </p:nvSpPr>
        <p:spPr>
          <a:xfrm>
            <a:off x="6843256" y="5511727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2.68s+4.3s+0.268s+4.3s ~11.6s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915281" y="4190304"/>
            <a:ext cx="3811264" cy="2203479"/>
            <a:chOff x="1139427" y="2644168"/>
            <a:chExt cx="3811264" cy="2203479"/>
          </a:xfrm>
        </p:grpSpPr>
        <p:grpSp>
          <p:nvGrpSpPr>
            <p:cNvPr id="21" name="组合 20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2" name="文本框 39"/>
            <p:cNvSpPr txBox="1"/>
            <p:nvPr/>
          </p:nvSpPr>
          <p:spPr>
            <a:xfrm>
              <a:off x="1139427" y="4387272"/>
              <a:ext cx="133927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Inject from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Linac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2.68s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40"/>
            <p:cNvSpPr txBox="1"/>
            <p:nvPr/>
          </p:nvSpPr>
          <p:spPr>
            <a:xfrm>
              <a:off x="2177060" y="3428999"/>
              <a:ext cx="83000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Ramp up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4.3s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41"/>
            <p:cNvSpPr txBox="1"/>
            <p:nvPr/>
          </p:nvSpPr>
          <p:spPr>
            <a:xfrm>
              <a:off x="3963664" y="3428998"/>
              <a:ext cx="98702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Ramp down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4.3s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42"/>
            <p:cNvSpPr txBox="1"/>
            <p:nvPr/>
          </p:nvSpPr>
          <p:spPr>
            <a:xfrm>
              <a:off x="2976637" y="2644168"/>
              <a:ext cx="98702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Extract from booster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0.268s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8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838200" y="2489273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1" name="文本框 12"/>
          <p:cNvSpPr txBox="1"/>
          <p:nvPr/>
        </p:nvSpPr>
        <p:spPr>
          <a:xfrm>
            <a:off x="6843256" y="2795034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12.9s+2.4s+1.29s+2.4s ~19.1s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915281" y="1473611"/>
            <a:ext cx="3811264" cy="2203479"/>
            <a:chOff x="1139427" y="2644168"/>
            <a:chExt cx="3811264" cy="2203479"/>
          </a:xfrm>
        </p:grpSpPr>
        <p:grpSp>
          <p:nvGrpSpPr>
            <p:cNvPr id="33" name="组合 32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4" name="文本框 30"/>
            <p:cNvSpPr txBox="1"/>
            <p:nvPr/>
          </p:nvSpPr>
          <p:spPr>
            <a:xfrm>
              <a:off x="1139427" y="4387272"/>
              <a:ext cx="133927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Inject from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Linac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12.9s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1"/>
            <p:cNvSpPr txBox="1"/>
            <p:nvPr/>
          </p:nvSpPr>
          <p:spPr>
            <a:xfrm>
              <a:off x="2177060" y="3428999"/>
              <a:ext cx="83000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up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2.4s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2"/>
            <p:cNvSpPr txBox="1"/>
            <p:nvPr/>
          </p:nvSpPr>
          <p:spPr>
            <a:xfrm>
              <a:off x="3963664" y="3428998"/>
              <a:ext cx="98702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down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2.4s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2976637" y="2644168"/>
              <a:ext cx="98702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Extract from booster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1.29s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文本框 35"/>
          <p:cNvSpPr txBox="1"/>
          <p:nvPr/>
        </p:nvSpPr>
        <p:spPr>
          <a:xfrm>
            <a:off x="838200" y="5205966"/>
            <a:ext cx="83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3" name="文本框 36"/>
          <p:cNvSpPr txBox="1"/>
          <p:nvPr/>
        </p:nvSpPr>
        <p:spPr>
          <a:xfrm>
            <a:off x="6691967" y="6192805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(19.9s+1.0s+0.048s+1.0s)*3=65.9s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990594" y="4074318"/>
            <a:ext cx="8218284" cy="2258888"/>
            <a:chOff x="1915281" y="4134895"/>
            <a:chExt cx="8218284" cy="22588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915281" y="4134895"/>
              <a:ext cx="3811264" cy="2258888"/>
              <a:chOff x="1139427" y="2588759"/>
              <a:chExt cx="3811264" cy="2258888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809064" y="3429000"/>
                <a:ext cx="2514818" cy="884387"/>
                <a:chOff x="1809064" y="3429000"/>
                <a:chExt cx="2514818" cy="884387"/>
              </a:xfrm>
            </p:grpSpPr>
            <p:cxnSp>
              <p:nvCxnSpPr>
                <p:cNvPr id="59" name="直接连接符 58"/>
                <p:cNvCxnSpPr/>
                <p:nvPr/>
              </p:nvCxnSpPr>
              <p:spPr>
                <a:xfrm>
                  <a:off x="1809064" y="4304145"/>
                  <a:ext cx="54620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直接连接符 59"/>
                <p:cNvCxnSpPr/>
                <p:nvPr/>
              </p:nvCxnSpPr>
              <p:spPr>
                <a:xfrm flipV="1">
                  <a:off x="2355273" y="3429000"/>
                  <a:ext cx="711200" cy="87514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3066473" y="3429000"/>
                  <a:ext cx="54620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3603446" y="3429000"/>
                  <a:ext cx="720436" cy="88438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5" name="文本框 39"/>
              <p:cNvSpPr txBox="1"/>
              <p:nvPr/>
            </p:nvSpPr>
            <p:spPr>
              <a:xfrm>
                <a:off x="1139427" y="4387272"/>
                <a:ext cx="1339273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Inject from </a:t>
                </a:r>
                <a:r>
                  <a:rPr kumimoji="0" lang="en-US" altLang="zh-CN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Linac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19.9</a:t>
                </a:r>
              </a:p>
            </p:txBody>
          </p:sp>
          <p:sp>
            <p:nvSpPr>
              <p:cNvPr id="56" name="文本框 40"/>
              <p:cNvSpPr txBox="1"/>
              <p:nvPr/>
            </p:nvSpPr>
            <p:spPr>
              <a:xfrm>
                <a:off x="2177060" y="3428999"/>
                <a:ext cx="830009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Ramp up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1.0s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文本框 41"/>
              <p:cNvSpPr txBox="1"/>
              <p:nvPr/>
            </p:nvSpPr>
            <p:spPr>
              <a:xfrm>
                <a:off x="3963664" y="3428998"/>
                <a:ext cx="987027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Ramp down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1.0s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文本框 42"/>
              <p:cNvSpPr txBox="1"/>
              <p:nvPr/>
            </p:nvSpPr>
            <p:spPr>
              <a:xfrm>
                <a:off x="3007069" y="2588759"/>
                <a:ext cx="9870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Extract from booster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0.048s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5101836" y="5854904"/>
              <a:ext cx="546209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7" name="直接连接符 46"/>
            <p:cNvCxnSpPr/>
            <p:nvPr/>
          </p:nvCxnSpPr>
          <p:spPr>
            <a:xfrm flipV="1">
              <a:off x="5648045" y="4979759"/>
              <a:ext cx="711200" cy="875145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8" name="直接连接符 47"/>
            <p:cNvCxnSpPr/>
            <p:nvPr/>
          </p:nvCxnSpPr>
          <p:spPr>
            <a:xfrm>
              <a:off x="6359245" y="4979759"/>
              <a:ext cx="546209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" name="直接连接符 48"/>
            <p:cNvCxnSpPr/>
            <p:nvPr/>
          </p:nvCxnSpPr>
          <p:spPr>
            <a:xfrm>
              <a:off x="6896218" y="4979759"/>
              <a:ext cx="720436" cy="884387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/>
            <p:cNvCxnSpPr/>
            <p:nvPr/>
          </p:nvCxnSpPr>
          <p:spPr>
            <a:xfrm>
              <a:off x="7618747" y="5850288"/>
              <a:ext cx="546209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1" name="直接连接符 50"/>
            <p:cNvCxnSpPr/>
            <p:nvPr/>
          </p:nvCxnSpPr>
          <p:spPr>
            <a:xfrm flipV="1">
              <a:off x="8164956" y="4975143"/>
              <a:ext cx="711200" cy="875145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2" name="直接连接符 51"/>
            <p:cNvCxnSpPr/>
            <p:nvPr/>
          </p:nvCxnSpPr>
          <p:spPr>
            <a:xfrm>
              <a:off x="8876156" y="4975143"/>
              <a:ext cx="546209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3" name="直接连接符 52"/>
            <p:cNvCxnSpPr/>
            <p:nvPr/>
          </p:nvCxnSpPr>
          <p:spPr>
            <a:xfrm>
              <a:off x="9413129" y="4975143"/>
              <a:ext cx="720436" cy="884387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38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文本框 3"/>
          <p:cNvSpPr txBox="1"/>
          <p:nvPr/>
        </p:nvSpPr>
        <p:spPr>
          <a:xfrm>
            <a:off x="838199" y="2489273"/>
            <a:ext cx="101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Higgs on-axis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915281" y="1713649"/>
            <a:ext cx="3811264" cy="1964731"/>
            <a:chOff x="1139427" y="2884206"/>
            <a:chExt cx="3811264" cy="1964731"/>
          </a:xfrm>
        </p:grpSpPr>
        <p:grpSp>
          <p:nvGrpSpPr>
            <p:cNvPr id="65" name="组合 64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70" name="直接连接符 69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直接连接符 71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直接连接符 72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6" name="文本框 30"/>
            <p:cNvSpPr txBox="1"/>
            <p:nvPr/>
          </p:nvSpPr>
          <p:spPr>
            <a:xfrm>
              <a:off x="1139427" y="4387272"/>
              <a:ext cx="1339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Inject from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Linac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2.4s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文本框 31"/>
            <p:cNvSpPr txBox="1"/>
            <p:nvPr/>
          </p:nvSpPr>
          <p:spPr>
            <a:xfrm>
              <a:off x="2177060" y="3428999"/>
              <a:ext cx="83000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up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4.3s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文本框 32"/>
            <p:cNvSpPr txBox="1"/>
            <p:nvPr/>
          </p:nvSpPr>
          <p:spPr>
            <a:xfrm>
              <a:off x="3963664" y="3428998"/>
              <a:ext cx="98702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down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4.3s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33"/>
            <p:cNvSpPr txBox="1"/>
            <p:nvPr/>
          </p:nvSpPr>
          <p:spPr>
            <a:xfrm>
              <a:off x="3000343" y="2884206"/>
              <a:ext cx="1206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On-axis injection 5s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文本框 16"/>
          <p:cNvSpPr txBox="1"/>
          <p:nvPr/>
        </p:nvSpPr>
        <p:spPr>
          <a:xfrm>
            <a:off x="7356464" y="2384577"/>
            <a:ext cx="2453296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2.4s+4.3s+5.0s+4.3s=16s</a:t>
            </a:r>
          </a:p>
        </p:txBody>
      </p:sp>
    </p:spTree>
    <p:extLst>
      <p:ext uri="{BB962C8B-B14F-4D97-AF65-F5344CB8AC3E}">
        <p14:creationId xmlns:p14="http://schemas.microsoft.com/office/powerpoint/2010/main" val="32237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To do list for EDR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812800" y="166483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 </a:t>
            </a:r>
            <a:r>
              <a:rPr lang="en-US" altLang="zh-C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 waiting time and restrictions due to the bucket selection for different Energy </a:t>
            </a:r>
            <a:r>
              <a:rPr lang="en-US" altLang="zh-C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en-US" altLang="zh-CN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njection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optimization </a:t>
            </a:r>
            <a:r>
              <a:rPr lang="en-US" altLang="zh-C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simulation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whole injection/extraction process including </a:t>
            </a:r>
            <a:r>
              <a:rPr lang="en-US" altLang="zh-C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en-US" altLang="zh-CN" sz="24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Considerations on the construction of </a:t>
            </a:r>
            <a:r>
              <a:rPr lang="en-US" altLang="zh-CN" sz="2400" kern="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hardwares</a:t>
            </a:r>
            <a:r>
              <a:rPr lang="en-US" altLang="zh-CN" sz="2400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98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12800" y="166483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talk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gives a general overview of the timing of CEPC injection process and transport line design.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Some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challenges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optimization on the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design have been </a:t>
            </a:r>
            <a:r>
              <a:rPr lang="en-US" altLang="zh-C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explained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altLang="zh-C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 a to do list aiming at EDR.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4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99456" y="2924944"/>
            <a:ext cx="10763325" cy="72547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Attention!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1504" y="107915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30 MW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06520"/>
              </p:ext>
            </p:extLst>
          </p:nvPr>
        </p:nvGraphicFramePr>
        <p:xfrm>
          <a:off x="1572174" y="1700808"/>
          <a:ext cx="9361040" cy="4287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872208"/>
                <a:gridCol w="1872208"/>
                <a:gridCol w="1872208"/>
                <a:gridCol w="1872208"/>
              </a:tblGrid>
              <a:tr h="4815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Higgs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W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Z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/>
                        <a:t>tt</a:t>
                      </a:r>
                      <a:endParaRPr lang="zh-CN" altLang="en-US" b="1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number in collider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11934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</a:t>
                      </a:r>
                      <a:endParaRPr lang="zh-CN" altLang="en-US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charge</a:t>
                      </a:r>
                      <a:r>
                        <a:rPr lang="en-US" altLang="zh-CN" baseline="0" dirty="0" smtClean="0"/>
                        <a:t> in collider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number in booster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3978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</a:t>
                      </a:r>
                      <a:endParaRPr lang="zh-CN" altLang="en-US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Spacing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591 ns</a:t>
                      </a:r>
                      <a:endParaRPr lang="zh-CN" alt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257 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 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4524 ns</a:t>
                      </a:r>
                      <a:endParaRPr lang="zh-CN" altLang="en-US" dirty="0"/>
                    </a:p>
                  </a:txBody>
                  <a:tcPr/>
                </a:tc>
              </a:tr>
              <a:tr h="48151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Lifetime (min)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1.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Linac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="" xmlns:a16="http://schemas.microsoft.com/office/drawing/2014/main" id="{24140445-CD81-4817-AC8D-412F1308DB16}"/>
              </a:ext>
            </a:extLst>
          </p:cNvPr>
          <p:cNvSpPr txBox="1"/>
          <p:nvPr/>
        </p:nvSpPr>
        <p:spPr>
          <a:xfrm>
            <a:off x="941033" y="1690688"/>
            <a:ext cx="703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electron gun, bunches are generated in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Hz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图表&#10;&#10;描述已自动生成">
            <a:extLst>
              <a:ext uri="{FF2B5EF4-FFF2-40B4-BE49-F238E27FC236}">
                <a16:creationId xmlns="" xmlns:a16="http://schemas.microsoft.com/office/drawing/2014/main" id="{3131A062-0C02-4650-B81B-BA603671A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14" y="5426720"/>
            <a:ext cx="5338408" cy="1431280"/>
          </a:xfrm>
          <a:prstGeom prst="rect">
            <a:avLst/>
          </a:prstGeom>
        </p:spPr>
      </p:pic>
      <p:sp>
        <p:nvSpPr>
          <p:cNvPr id="11" name="箭头: 下 43">
            <a:extLst>
              <a:ext uri="{FF2B5EF4-FFF2-40B4-BE49-F238E27FC236}">
                <a16:creationId xmlns="" xmlns:a16="http://schemas.microsoft.com/office/drawing/2014/main" id="{B547E4CA-8BD0-46FA-ACE0-221A6E8DA96F}"/>
              </a:ext>
            </a:extLst>
          </p:cNvPr>
          <p:cNvSpPr/>
          <p:nvPr/>
        </p:nvSpPr>
        <p:spPr>
          <a:xfrm>
            <a:off x="6872919" y="4041143"/>
            <a:ext cx="636975" cy="1021703"/>
          </a:xfrm>
          <a:prstGeom prst="downArrow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12" name="文本框 44">
            <a:extLst>
              <a:ext uri="{FF2B5EF4-FFF2-40B4-BE49-F238E27FC236}">
                <a16:creationId xmlns="" xmlns:a16="http://schemas.microsoft.com/office/drawing/2014/main" id="{D67136D0-E591-4A0E-852C-FDE318584385}"/>
              </a:ext>
            </a:extLst>
          </p:cNvPr>
          <p:cNvSpPr txBox="1"/>
          <p:nvPr/>
        </p:nvSpPr>
        <p:spPr>
          <a:xfrm>
            <a:off x="941032" y="4096132"/>
            <a:ext cx="703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mode,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bunches are needed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D003499-CC49-431B-9F1F-27682B7341FA}"/>
              </a:ext>
            </a:extLst>
          </p:cNvPr>
          <p:cNvSpPr/>
          <p:nvPr/>
        </p:nvSpPr>
        <p:spPr>
          <a:xfrm>
            <a:off x="648126" y="4832014"/>
            <a:ext cx="562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upgraded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(100Hz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E73DD285-9FF8-4506-9884-A902CF043DE6}"/>
              </a:ext>
            </a:extLst>
          </p:cNvPr>
          <p:cNvGrpSpPr/>
          <p:nvPr/>
        </p:nvGrpSpPr>
        <p:grpSpPr>
          <a:xfrm>
            <a:off x="5187105" y="2349626"/>
            <a:ext cx="5666518" cy="1282178"/>
            <a:chOff x="5187105" y="2349626"/>
            <a:chExt cx="5666518" cy="1282178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E76A463F-EC4C-4549-AA9C-85BEA97F6021}"/>
                </a:ext>
              </a:extLst>
            </p:cNvPr>
            <p:cNvGrpSpPr/>
            <p:nvPr/>
          </p:nvGrpSpPr>
          <p:grpSpPr>
            <a:xfrm>
              <a:off x="5187105" y="2349626"/>
              <a:ext cx="5666518" cy="1282178"/>
              <a:chOff x="5187105" y="2349626"/>
              <a:chExt cx="5666518" cy="1282178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="" xmlns:a16="http://schemas.microsoft.com/office/drawing/2014/main" id="{3E36F202-5DF9-4BC3-B6E9-F2CB5EB5CDAC}"/>
                  </a:ext>
                </a:extLst>
              </p:cNvPr>
              <p:cNvGrpSpPr/>
              <p:nvPr/>
            </p:nvGrpSpPr>
            <p:grpSpPr>
              <a:xfrm>
                <a:off x="5468644" y="2723853"/>
                <a:ext cx="5024761" cy="754063"/>
                <a:chOff x="399495" y="5957455"/>
                <a:chExt cx="5024761" cy="754063"/>
              </a:xfrm>
            </p:grpSpPr>
            <p:cxnSp>
              <p:nvCxnSpPr>
                <p:cNvPr id="33" name="直接箭头连接符 32">
                  <a:extLst>
                    <a:ext uri="{FF2B5EF4-FFF2-40B4-BE49-F238E27FC236}">
                      <a16:creationId xmlns="" xmlns:a16="http://schemas.microsoft.com/office/drawing/2014/main" id="{1ACE65FB-E4A7-478E-88B9-EE33C74FFB8D}"/>
                    </a:ext>
                  </a:extLst>
                </p:cNvPr>
                <p:cNvCxnSpPr/>
                <p:nvPr/>
              </p:nvCxnSpPr>
              <p:spPr>
                <a:xfrm>
                  <a:off x="399495" y="6711518"/>
                  <a:ext cx="5024761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4" name="直接箭头连接符 33">
                  <a:extLst>
                    <a:ext uri="{FF2B5EF4-FFF2-40B4-BE49-F238E27FC236}">
                      <a16:creationId xmlns="" xmlns:a16="http://schemas.microsoft.com/office/drawing/2014/main" id="{8A1AB407-AA21-4E3F-9BA4-95D768C16994}"/>
                    </a:ext>
                  </a:extLst>
                </p:cNvPr>
                <p:cNvCxnSpPr/>
                <p:nvPr/>
              </p:nvCxnSpPr>
              <p:spPr>
                <a:xfrm flipV="1">
                  <a:off x="399495" y="5957455"/>
                  <a:ext cx="0" cy="754063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31" name="文本框 11">
                <a:extLst>
                  <a:ext uri="{FF2B5EF4-FFF2-40B4-BE49-F238E27FC236}">
                    <a16:creationId xmlns="" xmlns:a16="http://schemas.microsoft.com/office/drawing/2014/main" id="{EF68C5D6-1BDA-42A8-A7EB-1451B1824EED}"/>
                  </a:ext>
                </a:extLst>
              </p:cNvPr>
              <p:cNvSpPr txBox="1"/>
              <p:nvPr/>
            </p:nvSpPr>
            <p:spPr>
              <a:xfrm>
                <a:off x="10493405" y="3324027"/>
                <a:ext cx="360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12">
                <a:extLst>
                  <a:ext uri="{FF2B5EF4-FFF2-40B4-BE49-F238E27FC236}">
                    <a16:creationId xmlns="" xmlns:a16="http://schemas.microsoft.com/office/drawing/2014/main" id="{916D0E8B-0544-436F-88BE-FA389C23C9B0}"/>
                  </a:ext>
                </a:extLst>
              </p:cNvPr>
              <p:cNvSpPr txBox="1"/>
              <p:nvPr/>
            </p:nvSpPr>
            <p:spPr>
              <a:xfrm>
                <a:off x="5187105" y="2349626"/>
                <a:ext cx="5630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</a:t>
                </a:r>
                <a:endParaRPr lang="zh-CN" alt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C54397C7-35DB-43EC-AD20-C583CAE8549D}"/>
                </a:ext>
              </a:extLst>
            </p:cNvPr>
            <p:cNvGrpSpPr/>
            <p:nvPr/>
          </p:nvGrpSpPr>
          <p:grpSpPr>
            <a:xfrm>
              <a:off x="6368476" y="3089567"/>
              <a:ext cx="1791856" cy="399202"/>
              <a:chOff x="6368476" y="3089567"/>
              <a:chExt cx="1791856" cy="399202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="" xmlns:a16="http://schemas.microsoft.com/office/drawing/2014/main" id="{85F22C8B-9EFD-4498-9193-4C1D7A41C142}"/>
                  </a:ext>
                </a:extLst>
              </p:cNvPr>
              <p:cNvGrpSpPr/>
              <p:nvPr/>
            </p:nvGrpSpPr>
            <p:grpSpPr>
              <a:xfrm>
                <a:off x="6368476" y="3089567"/>
                <a:ext cx="632690" cy="394580"/>
                <a:chOff x="3302001" y="6331531"/>
                <a:chExt cx="632690" cy="394580"/>
              </a:xfrm>
            </p:grpSpPr>
            <p:sp>
              <p:nvSpPr>
                <p:cNvPr id="28" name="矩形 27">
                  <a:extLst>
                    <a:ext uri="{FF2B5EF4-FFF2-40B4-BE49-F238E27FC236}">
                      <a16:creationId xmlns="" xmlns:a16="http://schemas.microsoft.com/office/drawing/2014/main" id="{A4F362B5-E147-45FA-B88D-093DA1ED7BA3}"/>
                    </a:ext>
                  </a:extLst>
                </p:cNvPr>
                <p:cNvSpPr/>
                <p:nvPr/>
              </p:nvSpPr>
              <p:spPr>
                <a:xfrm>
                  <a:off x="3888508" y="6336145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="" xmlns:a16="http://schemas.microsoft.com/office/drawing/2014/main" id="{43B9048E-AF28-4FF7-8ECD-9C32EEDDBF8F}"/>
                    </a:ext>
                  </a:extLst>
                </p:cNvPr>
                <p:cNvSpPr/>
                <p:nvPr/>
              </p:nvSpPr>
              <p:spPr>
                <a:xfrm>
                  <a:off x="3302001" y="6331531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2A9FB204-0A6F-4996-AC5F-BC3967193698}"/>
                  </a:ext>
                </a:extLst>
              </p:cNvPr>
              <p:cNvGrpSpPr/>
              <p:nvPr/>
            </p:nvGrpSpPr>
            <p:grpSpPr>
              <a:xfrm>
                <a:off x="7527642" y="3094189"/>
                <a:ext cx="632690" cy="394580"/>
                <a:chOff x="3302001" y="6331531"/>
                <a:chExt cx="632690" cy="394580"/>
              </a:xfrm>
            </p:grpSpPr>
            <p:sp>
              <p:nvSpPr>
                <p:cNvPr id="26" name="矩形 25">
                  <a:extLst>
                    <a:ext uri="{FF2B5EF4-FFF2-40B4-BE49-F238E27FC236}">
                      <a16:creationId xmlns="" xmlns:a16="http://schemas.microsoft.com/office/drawing/2014/main" id="{66CE8B11-53D5-4C68-8CCC-C2F8AFE77A70}"/>
                    </a:ext>
                  </a:extLst>
                </p:cNvPr>
                <p:cNvSpPr/>
                <p:nvPr/>
              </p:nvSpPr>
              <p:spPr>
                <a:xfrm>
                  <a:off x="3888508" y="6336145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="" xmlns:a16="http://schemas.microsoft.com/office/drawing/2014/main" id="{60FE2905-7501-4CCC-8C7A-32D4D4D078C1}"/>
                    </a:ext>
                  </a:extLst>
                </p:cNvPr>
                <p:cNvSpPr/>
                <p:nvPr/>
              </p:nvSpPr>
              <p:spPr>
                <a:xfrm>
                  <a:off x="3302001" y="6331531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等线"/>
                  </a:endParaRPr>
                </a:p>
              </p:txBody>
            </p:sp>
          </p:grpSp>
        </p:grp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6D591DB6-93E4-4C3F-B2B6-4826F1F3AEE6}"/>
                </a:ext>
              </a:extLst>
            </p:cNvPr>
            <p:cNvCxnSpPr>
              <a:cxnSpLocks/>
            </p:cNvCxnSpPr>
            <p:nvPr/>
          </p:nvCxnSpPr>
          <p:spPr>
            <a:xfrm>
              <a:off x="6369033" y="2817090"/>
              <a:ext cx="0" cy="6742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E1CC4E29-B886-47E4-B528-9177F99DC313}"/>
                </a:ext>
              </a:extLst>
            </p:cNvPr>
            <p:cNvCxnSpPr>
              <a:cxnSpLocks/>
            </p:cNvCxnSpPr>
            <p:nvPr/>
          </p:nvCxnSpPr>
          <p:spPr>
            <a:xfrm>
              <a:off x="6946302" y="2812477"/>
              <a:ext cx="0" cy="6742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9" name="直接箭头连接符 18">
              <a:extLst>
                <a:ext uri="{FF2B5EF4-FFF2-40B4-BE49-F238E27FC236}">
                  <a16:creationId xmlns="" xmlns:a16="http://schemas.microsoft.com/office/drawing/2014/main" id="{C20A6F24-5A34-4436-808D-9EB56BEB04C6}"/>
                </a:ext>
              </a:extLst>
            </p:cNvPr>
            <p:cNvCxnSpPr>
              <a:cxnSpLocks/>
            </p:cNvCxnSpPr>
            <p:nvPr/>
          </p:nvCxnSpPr>
          <p:spPr>
            <a:xfrm>
              <a:off x="6382327" y="2992582"/>
              <a:ext cx="56397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7848056D-1016-4789-8B74-7FFC4F0C41D4}"/>
                </a:ext>
              </a:extLst>
            </p:cNvPr>
            <p:cNvGrpSpPr/>
            <p:nvPr/>
          </p:nvGrpSpPr>
          <p:grpSpPr>
            <a:xfrm>
              <a:off x="8691409" y="3094188"/>
              <a:ext cx="632690" cy="394580"/>
              <a:chOff x="3302001" y="6331531"/>
              <a:chExt cx="632690" cy="394580"/>
            </a:xfrm>
          </p:grpSpPr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D59817A1-389C-45BF-B8CA-F70DAF285C24}"/>
                  </a:ext>
                </a:extLst>
              </p:cNvPr>
              <p:cNvSpPr/>
              <p:nvPr/>
            </p:nvSpPr>
            <p:spPr>
              <a:xfrm>
                <a:off x="3888508" y="6336145"/>
                <a:ext cx="46183" cy="389966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等线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5A180C7B-4E27-4E1B-9EF4-940FE273F5FA}"/>
                  </a:ext>
                </a:extLst>
              </p:cNvPr>
              <p:cNvSpPr/>
              <p:nvPr/>
            </p:nvSpPr>
            <p:spPr>
              <a:xfrm>
                <a:off x="3302001" y="6331531"/>
                <a:ext cx="46183" cy="389966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等线"/>
                </a:endParaRPr>
              </a:p>
            </p:txBody>
          </p:sp>
        </p:grpSp>
        <p:sp>
          <p:nvSpPr>
            <p:cNvPr id="21" name="文本框 46">
              <a:extLst>
                <a:ext uri="{FF2B5EF4-FFF2-40B4-BE49-F238E27FC236}">
                  <a16:creationId xmlns="" xmlns:a16="http://schemas.microsoft.com/office/drawing/2014/main" id="{44372190-749E-41D0-A7BE-85E3674D4075}"/>
                </a:ext>
              </a:extLst>
            </p:cNvPr>
            <p:cNvSpPr txBox="1"/>
            <p:nvPr/>
          </p:nvSpPr>
          <p:spPr>
            <a:xfrm>
              <a:off x="6423898" y="2734555"/>
              <a:ext cx="767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10ms</a:t>
              </a:r>
              <a:endParaRPr lang="zh-CN" altLang="en-US" sz="1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灯片编号占位符 6">
            <a:extLst>
              <a:ext uri="{FF2B5EF4-FFF2-40B4-BE49-F238E27FC236}">
                <a16:creationId xmlns="" xmlns:a16="http://schemas.microsoft.com/office/drawing/2014/main" id="{5FC444D5-80BD-42FF-BE21-CFA76A4D318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77E41A-3222-472D-9E0D-CAE005F3100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>
                <a:defRPr/>
              </a:pPr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839416" y="5832619"/>
            <a:ext cx="0" cy="706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839416" y="6542041"/>
            <a:ext cx="409607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439928" y="6003204"/>
            <a:ext cx="269403" cy="535708"/>
            <a:chOff x="1439928" y="6003204"/>
            <a:chExt cx="269403" cy="535708"/>
          </a:xfrm>
        </p:grpSpPr>
        <p:sp>
          <p:nvSpPr>
            <p:cNvPr id="37" name="矩形 36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1" name="直接箭头连接符 40"/>
          <p:cNvCxnSpPr/>
          <p:nvPr/>
        </p:nvCxnSpPr>
        <p:spPr>
          <a:xfrm>
            <a:off x="1415480" y="5949280"/>
            <a:ext cx="29385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71464" y="5610726"/>
            <a:ext cx="8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70ns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298205" y="6021288"/>
            <a:ext cx="269403" cy="535708"/>
            <a:chOff x="1439928" y="6003204"/>
            <a:chExt cx="269403" cy="535708"/>
          </a:xfrm>
        </p:grpSpPr>
        <p:sp>
          <p:nvSpPr>
            <p:cNvPr id="45" name="矩形 44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215680" y="6021288"/>
            <a:ext cx="269403" cy="535708"/>
            <a:chOff x="1439928" y="6003204"/>
            <a:chExt cx="269403" cy="535708"/>
          </a:xfrm>
        </p:grpSpPr>
        <p:sp>
          <p:nvSpPr>
            <p:cNvPr id="48" name="矩形 47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98405" y="6021288"/>
            <a:ext cx="269403" cy="535708"/>
            <a:chOff x="1439928" y="6003204"/>
            <a:chExt cx="269403" cy="535708"/>
          </a:xfrm>
        </p:grpSpPr>
        <p:sp>
          <p:nvSpPr>
            <p:cNvPr id="51" name="矩形 50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4" name="直接箭头连接符 53"/>
          <p:cNvCxnSpPr/>
          <p:nvPr/>
        </p:nvCxnSpPr>
        <p:spPr>
          <a:xfrm>
            <a:off x="2531604" y="5949280"/>
            <a:ext cx="95347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39616" y="5589240"/>
            <a:ext cx="8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100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ms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AD003499-CC49-431B-9F1F-27682B7341FA}"/>
              </a:ext>
            </a:extLst>
          </p:cNvPr>
          <p:cNvSpPr/>
          <p:nvPr/>
        </p:nvSpPr>
        <p:spPr>
          <a:xfrm>
            <a:off x="7573825" y="4753581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200Hz can be an upgrade choice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7"/>
    </mc:Choice>
    <mc:Fallback xmlns="">
      <p:transition spd="slow" advTm="411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="" xmlns:a16="http://schemas.microsoft.com/office/drawing/2014/main" id="{047AE8D1-E37D-45C1-9A92-F75227DA53D1}"/>
              </a:ext>
            </a:extLst>
          </p:cNvPr>
          <p:cNvSpPr txBox="1"/>
          <p:nvPr/>
        </p:nvSpPr>
        <p:spPr>
          <a:xfrm>
            <a:off x="941032" y="1412776"/>
            <a:ext cx="856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bunches will be injected into a damping ring at 1.1 GeV.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B1BF9C73-F1EE-4E11-A419-AE3C67A4A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90703"/>
              </p:ext>
            </p:extLst>
          </p:nvPr>
        </p:nvGraphicFramePr>
        <p:xfrm>
          <a:off x="940063" y="2295128"/>
          <a:ext cx="439541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2846">
                  <a:extLst>
                    <a:ext uri="{9D8B030D-6E8A-4147-A177-3AD203B41FA5}">
                      <a16:colId xmlns="" xmlns:a16="http://schemas.microsoft.com/office/drawing/2014/main" val="4173089455"/>
                    </a:ext>
                  </a:extLst>
                </a:gridCol>
                <a:gridCol w="1482571">
                  <a:extLst>
                    <a:ext uri="{9D8B030D-6E8A-4147-A177-3AD203B41FA5}">
                      <a16:colId xmlns="" xmlns:a16="http://schemas.microsoft.com/office/drawing/2014/main" val="371178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ring circumference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955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time of the bunches: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024065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35C1C7D-BF6D-42F5-812F-25231A1323E8}"/>
              </a:ext>
            </a:extLst>
          </p:cNvPr>
          <p:cNvSpPr/>
          <p:nvPr/>
        </p:nvSpPr>
        <p:spPr>
          <a:xfrm>
            <a:off x="884141" y="3284984"/>
            <a:ext cx="45042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bunches are injected into the damping ring  with the same frequency as bunches in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double-bunch or 200Hz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mode, more bunches will be stored in the damping ring;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bunch which cooled for 20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extracted and re-injected into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small changes, the cooling time of the bunches can be increased by holding more bunches in the damping ring.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84B2332-CFB2-4891-A031-49C913C680F1}"/>
              </a:ext>
            </a:extLst>
          </p:cNvPr>
          <p:cNvGrpSpPr/>
          <p:nvPr/>
        </p:nvGrpSpPr>
        <p:grpSpPr>
          <a:xfrm>
            <a:off x="7001372" y="2170151"/>
            <a:ext cx="4592865" cy="4290760"/>
            <a:chOff x="7001372" y="2448063"/>
            <a:chExt cx="4592865" cy="4290760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8381A344-73FF-432B-BAB0-4E0335F69EC0}"/>
                </a:ext>
              </a:extLst>
            </p:cNvPr>
            <p:cNvGrpSpPr/>
            <p:nvPr/>
          </p:nvGrpSpPr>
          <p:grpSpPr>
            <a:xfrm>
              <a:off x="7001372" y="5999913"/>
              <a:ext cx="2502842" cy="738910"/>
              <a:chOff x="7730836" y="5500633"/>
              <a:chExt cx="2122123" cy="738910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C12D3CBC-C107-41C1-8CA8-BB046285B6FE}"/>
                  </a:ext>
                </a:extLst>
              </p:cNvPr>
              <p:cNvGrpSpPr/>
              <p:nvPr/>
            </p:nvGrpSpPr>
            <p:grpSpPr>
              <a:xfrm>
                <a:off x="7730836" y="5500633"/>
                <a:ext cx="1639454" cy="738910"/>
                <a:chOff x="7730832" y="3690307"/>
                <a:chExt cx="1639454" cy="738910"/>
              </a:xfrm>
            </p:grpSpPr>
            <p:grpSp>
              <p:nvGrpSpPr>
                <p:cNvPr id="59" name="组合 58">
                  <a:extLst>
                    <a:ext uri="{FF2B5EF4-FFF2-40B4-BE49-F238E27FC236}">
                      <a16:creationId xmlns="" xmlns:a16="http://schemas.microsoft.com/office/drawing/2014/main" id="{AAE98010-DE9C-4F7F-91D9-B981795AA09A}"/>
                    </a:ext>
                  </a:extLst>
                </p:cNvPr>
                <p:cNvGrpSpPr/>
                <p:nvPr/>
              </p:nvGrpSpPr>
              <p:grpSpPr>
                <a:xfrm>
                  <a:off x="7730832" y="3690307"/>
                  <a:ext cx="1570186" cy="738910"/>
                  <a:chOff x="7730832" y="2817090"/>
                  <a:chExt cx="1570186" cy="738910"/>
                </a:xfrm>
              </p:grpSpPr>
              <p:sp>
                <p:nvSpPr>
                  <p:cNvPr id="61" name="椭圆 60">
                    <a:extLst>
                      <a:ext uri="{FF2B5EF4-FFF2-40B4-BE49-F238E27FC236}">
                        <a16:creationId xmlns="" xmlns:a16="http://schemas.microsoft.com/office/drawing/2014/main" id="{E1DB4FED-6E13-4116-8ACE-C0A2C150EA7F}"/>
                      </a:ext>
                    </a:extLst>
                  </p:cNvPr>
                  <p:cNvSpPr/>
                  <p:nvPr/>
                </p:nvSpPr>
                <p:spPr>
                  <a:xfrm>
                    <a:off x="8986982" y="2817090"/>
                    <a:ext cx="314036" cy="7389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2" name="直接箭头连接符 61">
                    <a:extLst>
                      <a:ext uri="{FF2B5EF4-FFF2-40B4-BE49-F238E27FC236}">
                        <a16:creationId xmlns="" xmlns:a16="http://schemas.microsoft.com/office/drawing/2014/main" id="{EF76C129-3341-4D8B-9532-D279E669B5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30832" y="3186545"/>
                    <a:ext cx="1256150" cy="92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椭圆 59">
                  <a:extLst>
                    <a:ext uri="{FF2B5EF4-FFF2-40B4-BE49-F238E27FC236}">
                      <a16:creationId xmlns="" xmlns:a16="http://schemas.microsoft.com/office/drawing/2014/main" id="{ACFFFD75-8B11-462A-82C1-1188EC49E0C9}"/>
                    </a:ext>
                  </a:extLst>
                </p:cNvPr>
                <p:cNvSpPr/>
                <p:nvPr/>
              </p:nvSpPr>
              <p:spPr>
                <a:xfrm>
                  <a:off x="9250213" y="3995112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55" name="直接箭头连接符 54">
                <a:extLst>
                  <a:ext uri="{FF2B5EF4-FFF2-40B4-BE49-F238E27FC236}">
                    <a16:creationId xmlns="" xmlns:a16="http://schemas.microsoft.com/office/drawing/2014/main" id="{94717CBF-C5A7-49C3-A25F-64AF470F1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5641" y="5874706"/>
                <a:ext cx="547318" cy="3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椭圆 55">
                <a:extLst>
                  <a:ext uri="{FF2B5EF4-FFF2-40B4-BE49-F238E27FC236}">
                    <a16:creationId xmlns="" xmlns:a16="http://schemas.microsoft.com/office/drawing/2014/main" id="{A6C26E7D-9913-48B2-9668-0A950B27937C}"/>
                  </a:ext>
                </a:extLst>
              </p:cNvPr>
              <p:cNvSpPr/>
              <p:nvPr/>
            </p:nvSpPr>
            <p:spPr>
              <a:xfrm>
                <a:off x="8922329" y="5805437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="" xmlns:a16="http://schemas.microsoft.com/office/drawing/2014/main" id="{400A597C-E21B-4148-990B-1AA2B8C124F2}"/>
                  </a:ext>
                </a:extLst>
              </p:cNvPr>
              <p:cNvSpPr/>
              <p:nvPr/>
            </p:nvSpPr>
            <p:spPr>
              <a:xfrm>
                <a:off x="9633521" y="5805437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="" xmlns:a16="http://schemas.microsoft.com/office/drawing/2014/main" id="{A928C5FA-B459-451F-8765-11233C0BBE80}"/>
                  </a:ext>
                </a:extLst>
              </p:cNvPr>
              <p:cNvSpPr/>
              <p:nvPr/>
            </p:nvSpPr>
            <p:spPr>
              <a:xfrm>
                <a:off x="8811496" y="5805436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B34F042F-A8C5-4361-8C12-EC90AE898BB9}"/>
                </a:ext>
              </a:extLst>
            </p:cNvPr>
            <p:cNvGrpSpPr/>
            <p:nvPr/>
          </p:nvGrpSpPr>
          <p:grpSpPr>
            <a:xfrm>
              <a:off x="7001374" y="2448063"/>
              <a:ext cx="1851881" cy="738910"/>
              <a:chOff x="7730836" y="2817090"/>
              <a:chExt cx="1570182" cy="738910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="" xmlns:a16="http://schemas.microsoft.com/office/drawing/2014/main" id="{4FE03E25-EFD2-4F23-B744-A38098A677B8}"/>
                  </a:ext>
                </a:extLst>
              </p:cNvPr>
              <p:cNvGrpSpPr/>
              <p:nvPr/>
            </p:nvGrpSpPr>
            <p:grpSpPr>
              <a:xfrm>
                <a:off x="7730836" y="2817090"/>
                <a:ext cx="1570182" cy="738910"/>
                <a:chOff x="7730836" y="2817090"/>
                <a:chExt cx="1570182" cy="738910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="" xmlns:a16="http://schemas.microsoft.com/office/drawing/2014/main" id="{ACFE0291-531F-4C09-BB65-90EB924259BE}"/>
                    </a:ext>
                  </a:extLst>
                </p:cNvPr>
                <p:cNvSpPr/>
                <p:nvPr/>
              </p:nvSpPr>
              <p:spPr>
                <a:xfrm>
                  <a:off x="8986982" y="2817090"/>
                  <a:ext cx="314036" cy="73891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2" name="直接箭头连接符 51">
                  <a:extLst>
                    <a:ext uri="{FF2B5EF4-FFF2-40B4-BE49-F238E27FC236}">
                      <a16:creationId xmlns="" xmlns:a16="http://schemas.microsoft.com/office/drawing/2014/main" id="{66350239-9E51-4A4B-A184-D240CC3C2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30836" y="3186545"/>
                  <a:ext cx="1256146" cy="96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椭圆 52">
                  <a:extLst>
                    <a:ext uri="{FF2B5EF4-FFF2-40B4-BE49-F238E27FC236}">
                      <a16:creationId xmlns="" xmlns:a16="http://schemas.microsoft.com/office/drawing/2014/main" id="{CF1B2A91-0487-4733-BE8A-592361DE12AF}"/>
                    </a:ext>
                  </a:extLst>
                </p:cNvPr>
                <p:cNvSpPr/>
                <p:nvPr/>
              </p:nvSpPr>
              <p:spPr>
                <a:xfrm>
                  <a:off x="8922330" y="3112653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椭圆 48">
                <a:extLst>
                  <a:ext uri="{FF2B5EF4-FFF2-40B4-BE49-F238E27FC236}">
                    <a16:creationId xmlns="" xmlns:a16="http://schemas.microsoft.com/office/drawing/2014/main" id="{1B312FF6-3041-4462-BB71-FDFA7234EC50}"/>
                  </a:ext>
                </a:extLst>
              </p:cNvPr>
              <p:cNvSpPr/>
              <p:nvPr/>
            </p:nvSpPr>
            <p:spPr>
              <a:xfrm>
                <a:off x="8474373" y="3117664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="" xmlns:a16="http://schemas.microsoft.com/office/drawing/2014/main" id="{557984ED-F461-4CC2-94BD-F6C841371AD4}"/>
                  </a:ext>
                </a:extLst>
              </p:cNvPr>
              <p:cNvSpPr/>
              <p:nvPr/>
            </p:nvSpPr>
            <p:spPr>
              <a:xfrm>
                <a:off x="7961757" y="3122285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2DDB29B3-D6DB-44B5-8D7D-2653B3DAB72D}"/>
                </a:ext>
              </a:extLst>
            </p:cNvPr>
            <p:cNvGrpSpPr/>
            <p:nvPr/>
          </p:nvGrpSpPr>
          <p:grpSpPr>
            <a:xfrm>
              <a:off x="7017711" y="3343996"/>
              <a:ext cx="1933584" cy="738910"/>
              <a:chOff x="7730836" y="3690307"/>
              <a:chExt cx="1639457" cy="738910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="" xmlns:a16="http://schemas.microsoft.com/office/drawing/2014/main" id="{B362DF95-792B-4D71-8BA3-5E3875519EF5}"/>
                  </a:ext>
                </a:extLst>
              </p:cNvPr>
              <p:cNvGrpSpPr/>
              <p:nvPr/>
            </p:nvGrpSpPr>
            <p:grpSpPr>
              <a:xfrm>
                <a:off x="7730836" y="3690307"/>
                <a:ext cx="1639457" cy="738910"/>
                <a:chOff x="7730836" y="3690307"/>
                <a:chExt cx="1639457" cy="738910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="" xmlns:a16="http://schemas.microsoft.com/office/drawing/2014/main" id="{7366B740-8586-47F2-B5DC-F43764041A47}"/>
                    </a:ext>
                  </a:extLst>
                </p:cNvPr>
                <p:cNvGrpSpPr/>
                <p:nvPr/>
              </p:nvGrpSpPr>
              <p:grpSpPr>
                <a:xfrm>
                  <a:off x="7730836" y="3690307"/>
                  <a:ext cx="1639457" cy="738910"/>
                  <a:chOff x="7730836" y="2817090"/>
                  <a:chExt cx="1639457" cy="738910"/>
                </a:xfrm>
              </p:grpSpPr>
              <p:sp>
                <p:nvSpPr>
                  <p:cNvPr id="45" name="椭圆 44">
                    <a:extLst>
                      <a:ext uri="{FF2B5EF4-FFF2-40B4-BE49-F238E27FC236}">
                        <a16:creationId xmlns="" xmlns:a16="http://schemas.microsoft.com/office/drawing/2014/main" id="{19484374-4978-4CC4-B431-F8CAF97D3BF8}"/>
                      </a:ext>
                    </a:extLst>
                  </p:cNvPr>
                  <p:cNvSpPr/>
                  <p:nvPr/>
                </p:nvSpPr>
                <p:spPr>
                  <a:xfrm>
                    <a:off x="8986982" y="2817090"/>
                    <a:ext cx="314036" cy="7389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6" name="直接箭头连接符 45">
                    <a:extLst>
                      <a:ext uri="{FF2B5EF4-FFF2-40B4-BE49-F238E27FC236}">
                        <a16:creationId xmlns="" xmlns:a16="http://schemas.microsoft.com/office/drawing/2014/main" id="{A064B0FD-E9C8-46E5-A1FF-9A14B23ED6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30836" y="3186545"/>
                    <a:ext cx="125614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椭圆 46">
                    <a:extLst>
                      <a:ext uri="{FF2B5EF4-FFF2-40B4-BE49-F238E27FC236}">
                        <a16:creationId xmlns="" xmlns:a16="http://schemas.microsoft.com/office/drawing/2014/main" id="{963DB9B3-FED7-4477-8D10-062283AE1679}"/>
                      </a:ext>
                    </a:extLst>
                  </p:cNvPr>
                  <p:cNvSpPr/>
                  <p:nvPr/>
                </p:nvSpPr>
                <p:spPr>
                  <a:xfrm>
                    <a:off x="9250220" y="3129696"/>
                    <a:ext cx="120073" cy="147773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4" name="椭圆 43">
                  <a:extLst>
                    <a:ext uri="{FF2B5EF4-FFF2-40B4-BE49-F238E27FC236}">
                      <a16:creationId xmlns="" xmlns:a16="http://schemas.microsoft.com/office/drawing/2014/main" id="{3C14DF72-9CCC-4781-81D9-AC22EF7F374E}"/>
                    </a:ext>
                  </a:extLst>
                </p:cNvPr>
                <p:cNvSpPr/>
                <p:nvPr/>
              </p:nvSpPr>
              <p:spPr>
                <a:xfrm>
                  <a:off x="8922332" y="3999734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E6C6D16A-6A0A-421A-B8FD-D506C16CDF35}"/>
                  </a:ext>
                </a:extLst>
              </p:cNvPr>
              <p:cNvSpPr/>
              <p:nvPr/>
            </p:nvSpPr>
            <p:spPr>
              <a:xfrm>
                <a:off x="8474372" y="3995112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73729FEC-3CBA-48C6-9093-CF571EF74014}"/>
                  </a:ext>
                </a:extLst>
              </p:cNvPr>
              <p:cNvSpPr/>
              <p:nvPr/>
            </p:nvSpPr>
            <p:spPr>
              <a:xfrm>
                <a:off x="7952516" y="3999733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0124C23C-6A70-45A6-9159-B70A0D78E222}"/>
                </a:ext>
              </a:extLst>
            </p:cNvPr>
            <p:cNvGrpSpPr/>
            <p:nvPr/>
          </p:nvGrpSpPr>
          <p:grpSpPr>
            <a:xfrm>
              <a:off x="7069463" y="4243268"/>
              <a:ext cx="2434755" cy="738910"/>
              <a:chOff x="7730836" y="4553904"/>
              <a:chExt cx="2113038" cy="738910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="" xmlns:a16="http://schemas.microsoft.com/office/drawing/2014/main" id="{0B9FB903-28D1-4AA1-AC28-E8A888FD76D8}"/>
                  </a:ext>
                </a:extLst>
              </p:cNvPr>
              <p:cNvGrpSpPr/>
              <p:nvPr/>
            </p:nvGrpSpPr>
            <p:grpSpPr>
              <a:xfrm>
                <a:off x="7730836" y="4553904"/>
                <a:ext cx="2113038" cy="738910"/>
                <a:chOff x="7730836" y="4553904"/>
                <a:chExt cx="2113038" cy="738910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="" xmlns:a16="http://schemas.microsoft.com/office/drawing/2014/main" id="{E5973851-6E5F-43B0-BD7E-AEB9424D4696}"/>
                    </a:ext>
                  </a:extLst>
                </p:cNvPr>
                <p:cNvGrpSpPr/>
                <p:nvPr/>
              </p:nvGrpSpPr>
              <p:grpSpPr>
                <a:xfrm>
                  <a:off x="7730836" y="4553904"/>
                  <a:ext cx="1608126" cy="738910"/>
                  <a:chOff x="7744688" y="3690307"/>
                  <a:chExt cx="1608126" cy="738910"/>
                </a:xfrm>
              </p:grpSpPr>
              <p:grpSp>
                <p:nvGrpSpPr>
                  <p:cNvPr id="35" name="组合 34">
                    <a:extLst>
                      <a:ext uri="{FF2B5EF4-FFF2-40B4-BE49-F238E27FC236}">
                        <a16:creationId xmlns="" xmlns:a16="http://schemas.microsoft.com/office/drawing/2014/main" id="{303C1902-25E8-44A5-A4EF-A6E6673FE94D}"/>
                      </a:ext>
                    </a:extLst>
                  </p:cNvPr>
                  <p:cNvGrpSpPr/>
                  <p:nvPr/>
                </p:nvGrpSpPr>
                <p:grpSpPr>
                  <a:xfrm>
                    <a:off x="7744688" y="3690307"/>
                    <a:ext cx="1608126" cy="738910"/>
                    <a:chOff x="7744688" y="2817090"/>
                    <a:chExt cx="1608126" cy="738910"/>
                  </a:xfrm>
                </p:grpSpPr>
                <p:sp>
                  <p:nvSpPr>
                    <p:cNvPr id="37" name="椭圆 36">
                      <a:extLst>
                        <a:ext uri="{FF2B5EF4-FFF2-40B4-BE49-F238E27FC236}">
                          <a16:creationId xmlns="" xmlns:a16="http://schemas.microsoft.com/office/drawing/2014/main" id="{7C96999D-7E8B-473C-BD74-01C7FD0F3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8" name="直接箭头连接符 37">
                      <a:extLst>
                        <a:ext uri="{FF2B5EF4-FFF2-40B4-BE49-F238E27FC236}">
                          <a16:creationId xmlns="" xmlns:a16="http://schemas.microsoft.com/office/drawing/2014/main" id="{7946A9D1-0FD3-431D-9881-467E1420F3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44688" y="3186544"/>
                      <a:ext cx="1242294" cy="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" name="椭圆 38">
                      <a:extLst>
                        <a:ext uri="{FF2B5EF4-FFF2-40B4-BE49-F238E27FC236}">
                          <a16:creationId xmlns="" xmlns:a16="http://schemas.microsoft.com/office/drawing/2014/main" id="{E6577AB4-A712-4986-A2F2-2D01F109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2741" y="3120058"/>
                      <a:ext cx="120073" cy="147773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6" name="椭圆 35">
                    <a:extLst>
                      <a:ext uri="{FF2B5EF4-FFF2-40B4-BE49-F238E27FC236}">
                        <a16:creationId xmlns="" xmlns:a16="http://schemas.microsoft.com/office/drawing/2014/main" id="{18347E70-CCC2-4932-B84A-6E5643CACE07}"/>
                      </a:ext>
                    </a:extLst>
                  </p:cNvPr>
                  <p:cNvSpPr/>
                  <p:nvPr/>
                </p:nvSpPr>
                <p:spPr>
                  <a:xfrm>
                    <a:off x="8922176" y="3998614"/>
                    <a:ext cx="120073" cy="147773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33" name="直接箭头连接符 32">
                  <a:extLst>
                    <a:ext uri="{FF2B5EF4-FFF2-40B4-BE49-F238E27FC236}">
                      <a16:creationId xmlns="" xmlns:a16="http://schemas.microsoft.com/office/drawing/2014/main" id="{53F2F51F-2AD8-4298-A804-5CA0ACD7B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51818" y="4923358"/>
                  <a:ext cx="492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椭圆 33">
                  <a:extLst>
                    <a:ext uri="{FF2B5EF4-FFF2-40B4-BE49-F238E27FC236}">
                      <a16:creationId xmlns="" xmlns:a16="http://schemas.microsoft.com/office/drawing/2014/main" id="{46870A18-2DA5-49B3-A2A1-452A6BCF281A}"/>
                    </a:ext>
                  </a:extLst>
                </p:cNvPr>
                <p:cNvSpPr/>
                <p:nvPr/>
              </p:nvSpPr>
              <p:spPr>
                <a:xfrm>
                  <a:off x="8793016" y="4862212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E8FEF19B-0BD9-4486-BAE6-C08DD039DA26}"/>
                  </a:ext>
                </a:extLst>
              </p:cNvPr>
              <p:cNvSpPr/>
              <p:nvPr/>
            </p:nvSpPr>
            <p:spPr>
              <a:xfrm>
                <a:off x="8412396" y="4862211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43">
              <a:extLst>
                <a:ext uri="{FF2B5EF4-FFF2-40B4-BE49-F238E27FC236}">
                  <a16:creationId xmlns="" xmlns:a16="http://schemas.microsoft.com/office/drawing/2014/main" id="{E79CCA0A-FEB8-4995-9913-7920F500DDE2}"/>
                </a:ext>
              </a:extLst>
            </p:cNvPr>
            <p:cNvSpPr txBox="1"/>
            <p:nvPr/>
          </p:nvSpPr>
          <p:spPr>
            <a:xfrm>
              <a:off x="9825037" y="265855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T=0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54">
              <a:extLst>
                <a:ext uri="{FF2B5EF4-FFF2-40B4-BE49-F238E27FC236}">
                  <a16:creationId xmlns="" xmlns:a16="http://schemas.microsoft.com/office/drawing/2014/main" id="{61EDD7CD-D174-4DA1-8648-7CA332A3A179}"/>
                </a:ext>
              </a:extLst>
            </p:cNvPr>
            <p:cNvSpPr txBox="1"/>
            <p:nvPr/>
          </p:nvSpPr>
          <p:spPr>
            <a:xfrm>
              <a:off x="9836319" y="3444230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T=10ms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55">
              <a:extLst>
                <a:ext uri="{FF2B5EF4-FFF2-40B4-BE49-F238E27FC236}">
                  <a16:creationId xmlns="" xmlns:a16="http://schemas.microsoft.com/office/drawing/2014/main" id="{9BBA62AB-4CA6-40C6-98CC-3E503B65A166}"/>
                </a:ext>
              </a:extLst>
            </p:cNvPr>
            <p:cNvSpPr txBox="1"/>
            <p:nvPr/>
          </p:nvSpPr>
          <p:spPr>
            <a:xfrm>
              <a:off x="9825036" y="443981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T=20ms-250ns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56">
              <a:extLst>
                <a:ext uri="{FF2B5EF4-FFF2-40B4-BE49-F238E27FC236}">
                  <a16:creationId xmlns="" xmlns:a16="http://schemas.microsoft.com/office/drawing/2014/main" id="{9CC26496-1DFD-47BD-B022-51297EDDFFD4}"/>
                </a:ext>
              </a:extLst>
            </p:cNvPr>
            <p:cNvSpPr txBox="1"/>
            <p:nvPr/>
          </p:nvSpPr>
          <p:spPr>
            <a:xfrm>
              <a:off x="9836319" y="5268072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T=20 </a:t>
              </a:r>
              <a:r>
                <a:rPr lang="en-US" altLang="zh-CN" sz="1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7CF1BD11-2CEA-4F3A-A366-89BDFAC5E819}"/>
                </a:ext>
              </a:extLst>
            </p:cNvPr>
            <p:cNvGrpSpPr/>
            <p:nvPr/>
          </p:nvGrpSpPr>
          <p:grpSpPr>
            <a:xfrm>
              <a:off x="7069463" y="5052751"/>
              <a:ext cx="2434755" cy="738910"/>
              <a:chOff x="7730836" y="4553904"/>
              <a:chExt cx="2113038" cy="738910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="" xmlns:a16="http://schemas.microsoft.com/office/drawing/2014/main" id="{73C46D32-C323-4B59-91C5-2F21F5EFF4F2}"/>
                  </a:ext>
                </a:extLst>
              </p:cNvPr>
              <p:cNvGrpSpPr/>
              <p:nvPr/>
            </p:nvGrpSpPr>
            <p:grpSpPr>
              <a:xfrm>
                <a:off x="7730836" y="4553904"/>
                <a:ext cx="2113038" cy="738910"/>
                <a:chOff x="7730836" y="4553904"/>
                <a:chExt cx="2113038" cy="738910"/>
              </a:xfrm>
            </p:grpSpPr>
            <p:cxnSp>
              <p:nvCxnSpPr>
                <p:cNvPr id="23" name="直接箭头连接符 22">
                  <a:extLst>
                    <a:ext uri="{FF2B5EF4-FFF2-40B4-BE49-F238E27FC236}">
                      <a16:creationId xmlns="" xmlns:a16="http://schemas.microsoft.com/office/drawing/2014/main" id="{0B019422-7D6E-458B-942B-B621707D3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51818" y="4923358"/>
                  <a:ext cx="492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组合 21">
                  <a:extLst>
                    <a:ext uri="{FF2B5EF4-FFF2-40B4-BE49-F238E27FC236}">
                      <a16:creationId xmlns="" xmlns:a16="http://schemas.microsoft.com/office/drawing/2014/main" id="{04DAC6C4-4E2B-4F3E-8441-2019F2D51D28}"/>
                    </a:ext>
                  </a:extLst>
                </p:cNvPr>
                <p:cNvGrpSpPr/>
                <p:nvPr/>
              </p:nvGrpSpPr>
              <p:grpSpPr>
                <a:xfrm>
                  <a:off x="7730836" y="4553904"/>
                  <a:ext cx="1720023" cy="738910"/>
                  <a:chOff x="7744688" y="3690307"/>
                  <a:chExt cx="1720023" cy="738910"/>
                </a:xfrm>
              </p:grpSpPr>
              <p:grpSp>
                <p:nvGrpSpPr>
                  <p:cNvPr id="25" name="组合 24">
                    <a:extLst>
                      <a:ext uri="{FF2B5EF4-FFF2-40B4-BE49-F238E27FC236}">
                        <a16:creationId xmlns="" xmlns:a16="http://schemas.microsoft.com/office/drawing/2014/main" id="{EB004B17-35FB-406A-A914-83CDCF92AC14}"/>
                      </a:ext>
                    </a:extLst>
                  </p:cNvPr>
                  <p:cNvGrpSpPr/>
                  <p:nvPr/>
                </p:nvGrpSpPr>
                <p:grpSpPr>
                  <a:xfrm>
                    <a:off x="7744688" y="3690307"/>
                    <a:ext cx="1720023" cy="738910"/>
                    <a:chOff x="7744688" y="2817090"/>
                    <a:chExt cx="1720023" cy="738910"/>
                  </a:xfrm>
                </p:grpSpPr>
                <p:sp>
                  <p:nvSpPr>
                    <p:cNvPr id="27" name="椭圆 26">
                      <a:extLst>
                        <a:ext uri="{FF2B5EF4-FFF2-40B4-BE49-F238E27FC236}">
                          <a16:creationId xmlns="" xmlns:a16="http://schemas.microsoft.com/office/drawing/2014/main" id="{2191B14D-EB7F-4247-84A2-712280302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8" name="直接箭头连接符 27">
                      <a:extLst>
                        <a:ext uri="{FF2B5EF4-FFF2-40B4-BE49-F238E27FC236}">
                          <a16:creationId xmlns="" xmlns:a16="http://schemas.microsoft.com/office/drawing/2014/main" id="{F0695011-332B-4F05-9BFD-E394E40FDE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44688" y="3186544"/>
                      <a:ext cx="1242294" cy="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椭圆 28">
                      <a:extLst>
                        <a:ext uri="{FF2B5EF4-FFF2-40B4-BE49-F238E27FC236}">
                          <a16:creationId xmlns="" xmlns:a16="http://schemas.microsoft.com/office/drawing/2014/main" id="{C4A5553D-5AD0-491E-9262-978BA879C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4638" y="3120434"/>
                      <a:ext cx="120073" cy="147773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6" name="椭圆 25">
                    <a:extLst>
                      <a:ext uri="{FF2B5EF4-FFF2-40B4-BE49-F238E27FC236}">
                        <a16:creationId xmlns="" xmlns:a16="http://schemas.microsoft.com/office/drawing/2014/main" id="{C80E8C77-AB54-4802-84EB-37DAE557DFFF}"/>
                      </a:ext>
                    </a:extLst>
                  </p:cNvPr>
                  <p:cNvSpPr/>
                  <p:nvPr/>
                </p:nvSpPr>
                <p:spPr>
                  <a:xfrm>
                    <a:off x="9235082" y="3988982"/>
                    <a:ext cx="120073" cy="147773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4" name="椭圆 23">
                  <a:extLst>
                    <a:ext uri="{FF2B5EF4-FFF2-40B4-BE49-F238E27FC236}">
                      <a16:creationId xmlns="" xmlns:a16="http://schemas.microsoft.com/office/drawing/2014/main" id="{F8974FE4-710F-4260-892F-9096CCDAA4D0}"/>
                    </a:ext>
                  </a:extLst>
                </p:cNvPr>
                <p:cNvSpPr/>
                <p:nvPr/>
              </p:nvSpPr>
              <p:spPr>
                <a:xfrm>
                  <a:off x="8897453" y="4853908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4188C2C9-D228-4082-A9B0-99B0F0069FD3}"/>
                  </a:ext>
                </a:extLst>
              </p:cNvPr>
              <p:cNvSpPr/>
              <p:nvPr/>
            </p:nvSpPr>
            <p:spPr>
              <a:xfrm>
                <a:off x="8465129" y="4863324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文本框 66">
              <a:extLst>
                <a:ext uri="{FF2B5EF4-FFF2-40B4-BE49-F238E27FC236}">
                  <a16:creationId xmlns="" xmlns:a16="http://schemas.microsoft.com/office/drawing/2014/main" id="{8044F753-3D7C-452C-A247-2084B1909C3F}"/>
                </a:ext>
              </a:extLst>
            </p:cNvPr>
            <p:cNvSpPr txBox="1"/>
            <p:nvPr/>
          </p:nvSpPr>
          <p:spPr>
            <a:xfrm>
              <a:off x="9859171" y="6137945"/>
              <a:ext cx="1735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T=30ms-250ns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灯片编号占位符 2">
            <a:extLst>
              <a:ext uri="{FF2B5EF4-FFF2-40B4-BE49-F238E27FC236}">
                <a16:creationId xmlns="" xmlns:a16="http://schemas.microsoft.com/office/drawing/2014/main" id="{14E85C89-8E67-47B5-ADF1-9C1706274C39}"/>
              </a:ext>
            </a:extLst>
          </p:cNvPr>
          <p:cNvSpPr txBox="1">
            <a:spLocks/>
          </p:cNvSpPr>
          <p:nvPr/>
        </p:nvSpPr>
        <p:spPr>
          <a:xfrm>
            <a:off x="8610600" y="63042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3" name="灯片编号占位符 2">
            <a:extLst>
              <a:ext uri="{FF2B5EF4-FFF2-40B4-BE49-F238E27FC236}">
                <a16:creationId xmlns="" xmlns:a16="http://schemas.microsoft.com/office/drawing/2014/main" id="{14E85C89-8E67-47B5-ADF1-9C1706274C39}"/>
              </a:ext>
            </a:extLst>
          </p:cNvPr>
          <p:cNvSpPr txBox="1">
            <a:spLocks/>
          </p:cNvSpPr>
          <p:nvPr/>
        </p:nvSpPr>
        <p:spPr>
          <a:xfrm>
            <a:off x="8610600" y="63042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A5520950-952C-45AF-8991-236C8951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40" y="1315454"/>
            <a:ext cx="66483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直接箭头连接符 65"/>
          <p:cNvCxnSpPr/>
          <p:nvPr/>
        </p:nvCxnSpPr>
        <p:spPr>
          <a:xfrm flipH="1" flipV="1">
            <a:off x="10272464" y="2590218"/>
            <a:ext cx="1081336" cy="76677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7630911" y="3356992"/>
            <a:ext cx="1007992" cy="76035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879976" y="57332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Geometry of the transport line between </a:t>
            </a:r>
            <a:r>
              <a:rPr lang="en-US" altLang="zh-CN" dirty="0" err="1" smtClean="0">
                <a:solidFill>
                  <a:prstClr val="black"/>
                </a:solidFill>
              </a:rPr>
              <a:t>Linac</a:t>
            </a:r>
            <a:r>
              <a:rPr lang="en-US" altLang="zh-CN" dirty="0" smtClean="0">
                <a:solidFill>
                  <a:prstClr val="black"/>
                </a:solidFill>
              </a:rPr>
              <a:t> and damping ring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0" name="TextBox 4">
            <a:extLst>
              <a:ext uri="{FF2B5EF4-FFF2-40B4-BE49-F238E27FC236}">
                <a16:creationId xmlns="" xmlns:a16="http://schemas.microsoft.com/office/drawing/2014/main" id="{B389CB59-9DCF-4CE5-944A-FD91FB5C8FD8}"/>
              </a:ext>
            </a:extLst>
          </p:cNvPr>
          <p:cNvSpPr txBox="1"/>
          <p:nvPr/>
        </p:nvSpPr>
        <p:spPr>
          <a:xfrm>
            <a:off x="313399" y="1916832"/>
            <a:ext cx="4774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repetition: 100Hz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GB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1.1 </a:t>
            </a:r>
            <a:r>
              <a:rPr lang="en-GB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GB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damping ring, Energy spread of the beam should be reduced in order to match the RF acceptance of the damping ring.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damping ring, Bunch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 should be reduced to control the energy spread after acceleration.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1437" y="61653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Lattice and </a:t>
            </a:r>
            <a:r>
              <a:rPr lang="en-US" altLang="zh-CN" dirty="0" err="1" smtClean="0">
                <a:solidFill>
                  <a:prstClr val="black"/>
                </a:solidFill>
              </a:rPr>
              <a:t>Emittance</a:t>
            </a:r>
            <a:r>
              <a:rPr lang="en-US" altLang="zh-CN" dirty="0" smtClean="0">
                <a:solidFill>
                  <a:prstClr val="black"/>
                </a:solidFill>
              </a:rPr>
              <a:t> evolution in the transport line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6" y="2017255"/>
            <a:ext cx="6851050" cy="4840745"/>
          </a:xfrm>
          <a:prstGeom prst="rect">
            <a:avLst/>
          </a:prstGeom>
        </p:spPr>
      </p:pic>
      <p:sp>
        <p:nvSpPr>
          <p:cNvPr id="10" name="文本框 8"/>
          <p:cNvSpPr txBox="1"/>
          <p:nvPr/>
        </p:nvSpPr>
        <p:spPr>
          <a:xfrm>
            <a:off x="4378035" y="1832589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Matching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1971964" y="183258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Arcs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255818" y="183258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Chicane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57" y="2703296"/>
            <a:ext cx="5342857" cy="4000000"/>
          </a:xfrm>
          <a:prstGeom prst="rect">
            <a:avLst/>
          </a:prstGeom>
        </p:spPr>
      </p:pic>
      <p:sp>
        <p:nvSpPr>
          <p:cNvPr id="14" name="文本框 12"/>
          <p:cNvSpPr txBox="1"/>
          <p:nvPr/>
        </p:nvSpPr>
        <p:spPr>
          <a:xfrm>
            <a:off x="6862618" y="1601757"/>
            <a:ext cx="374996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Chicanes for Bunch length control;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Arcs for geometry design;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Matching for injection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twiss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matching;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7E41A-3222-472D-9E0D-CAE005F310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83431" y="2205696"/>
            <a:ext cx="11077727" cy="4463664"/>
            <a:chOff x="685327" y="1997124"/>
            <a:chExt cx="11375832" cy="4672236"/>
          </a:xfrm>
        </p:grpSpPr>
        <p:cxnSp>
          <p:nvCxnSpPr>
            <p:cNvPr id="64" name="直接连接符 63">
              <a:extLst>
                <a:ext uri="{FF2B5EF4-FFF2-40B4-BE49-F238E27FC236}">
                  <a16:creationId xmlns="" xmlns:a16="http://schemas.microsoft.com/office/drawing/2014/main" id="{6A045AED-F3B8-41D1-BDDC-C251F9AD8554}"/>
                </a:ext>
              </a:extLst>
            </p:cNvPr>
            <p:cNvCxnSpPr>
              <a:cxnSpLocks/>
            </p:cNvCxnSpPr>
            <p:nvPr/>
          </p:nvCxnSpPr>
          <p:spPr>
            <a:xfrm>
              <a:off x="3152737" y="3265910"/>
              <a:ext cx="7459844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DAB45230-88A4-42D7-99D5-90FDA894B1DB}"/>
                </a:ext>
              </a:extLst>
            </p:cNvPr>
            <p:cNvSpPr/>
            <p:nvPr/>
          </p:nvSpPr>
          <p:spPr>
            <a:xfrm>
              <a:off x="3152737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595A381E-1EFE-4494-8C63-529EE029AE8A}"/>
                </a:ext>
              </a:extLst>
            </p:cNvPr>
            <p:cNvSpPr/>
            <p:nvPr/>
          </p:nvSpPr>
          <p:spPr>
            <a:xfrm>
              <a:off x="7221352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7D2B6C58-9E7F-443C-B255-AF013AAED387}"/>
                </a:ext>
              </a:extLst>
            </p:cNvPr>
            <p:cNvSpPr/>
            <p:nvPr/>
          </p:nvSpPr>
          <p:spPr>
            <a:xfrm>
              <a:off x="7427604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7E5AEA6-B88E-41D5-B53F-964AE9975A5C}"/>
                </a:ext>
              </a:extLst>
            </p:cNvPr>
            <p:cNvSpPr/>
            <p:nvPr/>
          </p:nvSpPr>
          <p:spPr>
            <a:xfrm>
              <a:off x="10506366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="" xmlns:a16="http://schemas.microsoft.com/office/drawing/2014/main" id="{2D25FF08-DDBF-45E0-9B82-9D7180BD6E40}"/>
                </a:ext>
              </a:extLst>
            </p:cNvPr>
            <p:cNvSpPr/>
            <p:nvPr/>
          </p:nvSpPr>
          <p:spPr>
            <a:xfrm>
              <a:off x="4661354" y="2940894"/>
              <a:ext cx="654155" cy="652992"/>
            </a:xfrm>
            <a:prstGeom prst="rect">
              <a:avLst/>
            </a:prstGeom>
            <a:noFill/>
            <a:ln w="635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70" name="右大括号 69">
              <a:extLst>
                <a:ext uri="{FF2B5EF4-FFF2-40B4-BE49-F238E27FC236}">
                  <a16:creationId xmlns="" xmlns:a16="http://schemas.microsoft.com/office/drawing/2014/main" id="{795E399C-494E-4FB6-B473-9D35E9D4D24C}"/>
                </a:ext>
              </a:extLst>
            </p:cNvPr>
            <p:cNvSpPr/>
            <p:nvPr/>
          </p:nvSpPr>
          <p:spPr>
            <a:xfrm rot="5400000">
              <a:off x="6150098" y="2790953"/>
              <a:ext cx="227414" cy="1896593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71" name="文本框 19">
              <a:extLst>
                <a:ext uri="{FF2B5EF4-FFF2-40B4-BE49-F238E27FC236}">
                  <a16:creationId xmlns="" xmlns:a16="http://schemas.microsoft.com/office/drawing/2014/main" id="{4E16A364-49AB-46F8-8408-D46F3EEC86D4}"/>
                </a:ext>
              </a:extLst>
            </p:cNvPr>
            <p:cNvSpPr txBox="1"/>
            <p:nvPr/>
          </p:nvSpPr>
          <p:spPr>
            <a:xfrm>
              <a:off x="5922077" y="3892481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1.25m</a:t>
              </a: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="" xmlns:a16="http://schemas.microsoft.com/office/drawing/2014/main" id="{0CEAB94A-A1D7-46C3-B8A7-2729BAD3CB3B}"/>
                </a:ext>
              </a:extLst>
            </p:cNvPr>
            <p:cNvCxnSpPr>
              <a:cxnSpLocks/>
            </p:cNvCxnSpPr>
            <p:nvPr/>
          </p:nvCxnSpPr>
          <p:spPr>
            <a:xfrm>
              <a:off x="2945900" y="2140766"/>
              <a:ext cx="1710840" cy="910445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直接箭头连接符 72">
              <a:extLst>
                <a:ext uri="{FF2B5EF4-FFF2-40B4-BE49-F238E27FC236}">
                  <a16:creationId xmlns="" xmlns:a16="http://schemas.microsoft.com/office/drawing/2014/main" id="{59FA58F8-1607-4D85-8FA1-3F12AF42B869}"/>
                </a:ext>
              </a:extLst>
            </p:cNvPr>
            <p:cNvCxnSpPr/>
            <p:nvPr/>
          </p:nvCxnSpPr>
          <p:spPr>
            <a:xfrm>
              <a:off x="4535054" y="3060447"/>
              <a:ext cx="0" cy="26554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4" name="弧形 73">
              <a:extLst>
                <a:ext uri="{FF2B5EF4-FFF2-40B4-BE49-F238E27FC236}">
                  <a16:creationId xmlns="" xmlns:a16="http://schemas.microsoft.com/office/drawing/2014/main" id="{01FC6CF0-42C4-4900-8160-AA60D5A0A6CF}"/>
                </a:ext>
              </a:extLst>
            </p:cNvPr>
            <p:cNvSpPr/>
            <p:nvPr/>
          </p:nvSpPr>
          <p:spPr>
            <a:xfrm rot="10321379">
              <a:off x="4570840" y="2248779"/>
              <a:ext cx="1365355" cy="1010249"/>
            </a:xfrm>
            <a:prstGeom prst="arc">
              <a:avLst>
                <a:gd name="adj1" fmla="val 16200000"/>
                <a:gd name="adj2" fmla="val 20607283"/>
              </a:avLst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75" name="右大括号 74">
              <a:extLst>
                <a:ext uri="{FF2B5EF4-FFF2-40B4-BE49-F238E27FC236}">
                  <a16:creationId xmlns="" xmlns:a16="http://schemas.microsoft.com/office/drawing/2014/main" id="{809EF282-7885-4389-8013-2D14C4F6F705}"/>
                </a:ext>
              </a:extLst>
            </p:cNvPr>
            <p:cNvSpPr/>
            <p:nvPr/>
          </p:nvSpPr>
          <p:spPr>
            <a:xfrm rot="5400000">
              <a:off x="4172374" y="2711439"/>
              <a:ext cx="227414" cy="2063489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76" name="文本框 25">
              <a:extLst>
                <a:ext uri="{FF2B5EF4-FFF2-40B4-BE49-F238E27FC236}">
                  <a16:creationId xmlns="" xmlns:a16="http://schemas.microsoft.com/office/drawing/2014/main" id="{C2319862-2996-442F-9F49-917441570625}"/>
                </a:ext>
              </a:extLst>
            </p:cNvPr>
            <p:cNvSpPr txBox="1"/>
            <p:nvPr/>
          </p:nvSpPr>
          <p:spPr>
            <a:xfrm>
              <a:off x="3883936" y="3892481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1.25m</a:t>
              </a: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77" name="右大括号 76">
              <a:extLst>
                <a:ext uri="{FF2B5EF4-FFF2-40B4-BE49-F238E27FC236}">
                  <a16:creationId xmlns="" xmlns:a16="http://schemas.microsoft.com/office/drawing/2014/main" id="{FE429EA3-EB28-41AA-BBEE-FD218243482A}"/>
                </a:ext>
              </a:extLst>
            </p:cNvPr>
            <p:cNvSpPr/>
            <p:nvPr/>
          </p:nvSpPr>
          <p:spPr>
            <a:xfrm rot="16200000">
              <a:off x="4870112" y="2268909"/>
              <a:ext cx="227414" cy="654157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78" name="文本框 27">
              <a:extLst>
                <a:ext uri="{FF2B5EF4-FFF2-40B4-BE49-F238E27FC236}">
                  <a16:creationId xmlns="" xmlns:a16="http://schemas.microsoft.com/office/drawing/2014/main" id="{B7E61666-7BEE-4D63-9D09-225CCEC6D5BA}"/>
                </a:ext>
              </a:extLst>
            </p:cNvPr>
            <p:cNvSpPr txBox="1"/>
            <p:nvPr/>
          </p:nvSpPr>
          <p:spPr>
            <a:xfrm>
              <a:off x="4656740" y="2021030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0.5m</a:t>
              </a: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="" xmlns:a16="http://schemas.microsoft.com/office/drawing/2014/main" id="{65CD0C99-49E4-46DA-971D-46577AD1EADB}"/>
                </a:ext>
              </a:extLst>
            </p:cNvPr>
            <p:cNvCxnSpPr>
              <a:cxnSpLocks/>
              <a:endCxn id="80" idx="1"/>
            </p:cNvCxnSpPr>
            <p:nvPr/>
          </p:nvCxnSpPr>
          <p:spPr>
            <a:xfrm>
              <a:off x="5320148" y="3262790"/>
              <a:ext cx="3656704" cy="8097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0" name="矩形 79">
              <a:extLst>
                <a:ext uri="{FF2B5EF4-FFF2-40B4-BE49-F238E27FC236}">
                  <a16:creationId xmlns="" xmlns:a16="http://schemas.microsoft.com/office/drawing/2014/main" id="{EC1101E9-168C-407E-A3AD-DC4C9502D969}"/>
                </a:ext>
              </a:extLst>
            </p:cNvPr>
            <p:cNvSpPr/>
            <p:nvPr/>
          </p:nvSpPr>
          <p:spPr>
            <a:xfrm>
              <a:off x="8976852" y="3095421"/>
              <a:ext cx="1484000" cy="3509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81" name="右大括号 80">
              <a:extLst>
                <a:ext uri="{FF2B5EF4-FFF2-40B4-BE49-F238E27FC236}">
                  <a16:creationId xmlns="" xmlns:a16="http://schemas.microsoft.com/office/drawing/2014/main" id="{A9481D9A-927E-4CFF-BFD6-801C91D5335A}"/>
                </a:ext>
              </a:extLst>
            </p:cNvPr>
            <p:cNvSpPr/>
            <p:nvPr/>
          </p:nvSpPr>
          <p:spPr>
            <a:xfrm rot="5400000">
              <a:off x="9651328" y="2984852"/>
              <a:ext cx="227414" cy="14839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82" name="文本框 31">
              <a:extLst>
                <a:ext uri="{FF2B5EF4-FFF2-40B4-BE49-F238E27FC236}">
                  <a16:creationId xmlns="" xmlns:a16="http://schemas.microsoft.com/office/drawing/2014/main" id="{6FE7BD83-DEDB-4EE7-AAF8-022B1E238B4E}"/>
                </a:ext>
              </a:extLst>
            </p:cNvPr>
            <p:cNvSpPr txBox="1"/>
            <p:nvPr/>
          </p:nvSpPr>
          <p:spPr>
            <a:xfrm>
              <a:off x="9531881" y="3892481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1m</a:t>
              </a: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3" name="右大括号 82">
              <a:extLst>
                <a:ext uri="{FF2B5EF4-FFF2-40B4-BE49-F238E27FC236}">
                  <a16:creationId xmlns="" xmlns:a16="http://schemas.microsoft.com/office/drawing/2014/main" id="{251D6B23-42CD-40FE-A4A0-CADF3B6ED962}"/>
                </a:ext>
              </a:extLst>
            </p:cNvPr>
            <p:cNvSpPr/>
            <p:nvPr/>
          </p:nvSpPr>
          <p:spPr>
            <a:xfrm rot="5400000">
              <a:off x="8209241" y="3009247"/>
              <a:ext cx="183959" cy="14331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84" name="文本框 33">
              <a:extLst>
                <a:ext uri="{FF2B5EF4-FFF2-40B4-BE49-F238E27FC236}">
                  <a16:creationId xmlns="" xmlns:a16="http://schemas.microsoft.com/office/drawing/2014/main" id="{6FB6728F-23F3-4FE8-B2C8-BE3D7E5AAF27}"/>
                </a:ext>
              </a:extLst>
            </p:cNvPr>
            <p:cNvSpPr txBox="1"/>
            <p:nvPr/>
          </p:nvSpPr>
          <p:spPr>
            <a:xfrm>
              <a:off x="7825699" y="3892481"/>
              <a:ext cx="1192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0.847m</a:t>
              </a: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="" xmlns:a16="http://schemas.microsoft.com/office/drawing/2014/main" id="{B6A9928B-FF37-4C07-A1B2-EFDFFA2E7E5B}"/>
                </a:ext>
              </a:extLst>
            </p:cNvPr>
            <p:cNvCxnSpPr>
              <a:cxnSpLocks/>
            </p:cNvCxnSpPr>
            <p:nvPr/>
          </p:nvCxnSpPr>
          <p:spPr>
            <a:xfrm>
              <a:off x="3194298" y="6078379"/>
              <a:ext cx="7459844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86" name="矩形 85">
              <a:extLst>
                <a:ext uri="{FF2B5EF4-FFF2-40B4-BE49-F238E27FC236}">
                  <a16:creationId xmlns="" xmlns:a16="http://schemas.microsoft.com/office/drawing/2014/main" id="{9ED096C1-D9B6-4D61-85DA-DA67EC3D8035}"/>
                </a:ext>
              </a:extLst>
            </p:cNvPr>
            <p:cNvSpPr/>
            <p:nvPr/>
          </p:nvSpPr>
          <p:spPr>
            <a:xfrm>
              <a:off x="3194298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="" xmlns:a16="http://schemas.microsoft.com/office/drawing/2014/main" id="{19FFED77-B583-42D2-ADD2-6510CCD54D80}"/>
                </a:ext>
              </a:extLst>
            </p:cNvPr>
            <p:cNvSpPr/>
            <p:nvPr/>
          </p:nvSpPr>
          <p:spPr>
            <a:xfrm>
              <a:off x="7262913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="" xmlns:a16="http://schemas.microsoft.com/office/drawing/2014/main" id="{0E30734D-17D8-4746-A21E-F053D5FF1B84}"/>
                </a:ext>
              </a:extLst>
            </p:cNvPr>
            <p:cNvSpPr/>
            <p:nvPr/>
          </p:nvSpPr>
          <p:spPr>
            <a:xfrm>
              <a:off x="7469165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213571BB-AFDF-4B25-AA29-399F68E5FEF3}"/>
                </a:ext>
              </a:extLst>
            </p:cNvPr>
            <p:cNvSpPr/>
            <p:nvPr/>
          </p:nvSpPr>
          <p:spPr>
            <a:xfrm>
              <a:off x="10547927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EDF95C9F-0870-43AE-A299-762528BC90AF}"/>
                </a:ext>
              </a:extLst>
            </p:cNvPr>
            <p:cNvSpPr/>
            <p:nvPr/>
          </p:nvSpPr>
          <p:spPr>
            <a:xfrm>
              <a:off x="4702915" y="5753363"/>
              <a:ext cx="654155" cy="652992"/>
            </a:xfrm>
            <a:prstGeom prst="rect">
              <a:avLst/>
            </a:prstGeom>
            <a:noFill/>
            <a:ln w="635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91" name="右大括号 90">
              <a:extLst>
                <a:ext uri="{FF2B5EF4-FFF2-40B4-BE49-F238E27FC236}">
                  <a16:creationId xmlns="" xmlns:a16="http://schemas.microsoft.com/office/drawing/2014/main" id="{C5376788-530F-4420-812A-29C20B74672D}"/>
                </a:ext>
              </a:extLst>
            </p:cNvPr>
            <p:cNvSpPr/>
            <p:nvPr/>
          </p:nvSpPr>
          <p:spPr>
            <a:xfrm rot="5400000">
              <a:off x="6191659" y="5603422"/>
              <a:ext cx="227414" cy="1896593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92" name="右大括号 91">
              <a:extLst>
                <a:ext uri="{FF2B5EF4-FFF2-40B4-BE49-F238E27FC236}">
                  <a16:creationId xmlns="" xmlns:a16="http://schemas.microsoft.com/office/drawing/2014/main" id="{1930EAF1-3C2C-4859-BA4C-4719D536152E}"/>
                </a:ext>
              </a:extLst>
            </p:cNvPr>
            <p:cNvSpPr/>
            <p:nvPr/>
          </p:nvSpPr>
          <p:spPr>
            <a:xfrm rot="5400000">
              <a:off x="4213935" y="5523908"/>
              <a:ext cx="227414" cy="2063489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93" name="右大括号 92">
              <a:extLst>
                <a:ext uri="{FF2B5EF4-FFF2-40B4-BE49-F238E27FC236}">
                  <a16:creationId xmlns="" xmlns:a16="http://schemas.microsoft.com/office/drawing/2014/main" id="{E1A3314A-5A6C-4B9A-8D3C-A4C1EC7A1968}"/>
                </a:ext>
              </a:extLst>
            </p:cNvPr>
            <p:cNvSpPr/>
            <p:nvPr/>
          </p:nvSpPr>
          <p:spPr>
            <a:xfrm rot="16200000">
              <a:off x="4911673" y="5081378"/>
              <a:ext cx="227414" cy="654157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94" name="文本框 43">
              <a:extLst>
                <a:ext uri="{FF2B5EF4-FFF2-40B4-BE49-F238E27FC236}">
                  <a16:creationId xmlns="" xmlns:a16="http://schemas.microsoft.com/office/drawing/2014/main" id="{D6E4299A-956F-40D9-BB5F-734C6AAC102A}"/>
                </a:ext>
              </a:extLst>
            </p:cNvPr>
            <p:cNvSpPr txBox="1"/>
            <p:nvPr/>
          </p:nvSpPr>
          <p:spPr>
            <a:xfrm>
              <a:off x="4698301" y="4833499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0.5m</a:t>
              </a: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95" name="直接箭头连接符 94">
              <a:extLst>
                <a:ext uri="{FF2B5EF4-FFF2-40B4-BE49-F238E27FC236}">
                  <a16:creationId xmlns="" xmlns:a16="http://schemas.microsoft.com/office/drawing/2014/main" id="{329B99D2-29E4-41CF-9BE5-7E8BBC42E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994" y="6200758"/>
              <a:ext cx="4824519" cy="204117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73626A5D-56EA-4300-9068-38BCE3A0BBA3}"/>
                </a:ext>
              </a:extLst>
            </p:cNvPr>
            <p:cNvSpPr/>
            <p:nvPr/>
          </p:nvSpPr>
          <p:spPr>
            <a:xfrm>
              <a:off x="9018413" y="5907890"/>
              <a:ext cx="1484000" cy="3509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97" name="右大括号 96">
              <a:extLst>
                <a:ext uri="{FF2B5EF4-FFF2-40B4-BE49-F238E27FC236}">
                  <a16:creationId xmlns="" xmlns:a16="http://schemas.microsoft.com/office/drawing/2014/main" id="{5501E32B-F800-41E0-B71B-412077C48B1D}"/>
                </a:ext>
              </a:extLst>
            </p:cNvPr>
            <p:cNvSpPr/>
            <p:nvPr/>
          </p:nvSpPr>
          <p:spPr>
            <a:xfrm rot="5400000">
              <a:off x="9692889" y="5797321"/>
              <a:ext cx="227414" cy="14839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98" name="右大括号 97">
              <a:extLst>
                <a:ext uri="{FF2B5EF4-FFF2-40B4-BE49-F238E27FC236}">
                  <a16:creationId xmlns="" xmlns:a16="http://schemas.microsoft.com/office/drawing/2014/main" id="{A9CE7E2E-1DB1-4602-A04B-8C885F9BB966}"/>
                </a:ext>
              </a:extLst>
            </p:cNvPr>
            <p:cNvSpPr/>
            <p:nvPr/>
          </p:nvSpPr>
          <p:spPr>
            <a:xfrm rot="5400000">
              <a:off x="8250802" y="5821716"/>
              <a:ext cx="183959" cy="14331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/>
                </a:solidFill>
                <a:latin typeface="等线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21B18023-BE71-4FC2-94C5-A13BBD99ACC3}"/>
                </a:ext>
              </a:extLst>
            </p:cNvPr>
            <p:cNvSpPr/>
            <p:nvPr/>
          </p:nvSpPr>
          <p:spPr>
            <a:xfrm>
              <a:off x="4672696" y="6155039"/>
              <a:ext cx="645471" cy="4571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等线"/>
              </a:endParaRP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="" xmlns:a16="http://schemas.microsoft.com/office/drawing/2014/main" id="{BD914415-FCF1-4BA5-ACC6-27A4843C5EE8}"/>
                </a:ext>
              </a:extLst>
            </p:cNvPr>
            <p:cNvCxnSpPr/>
            <p:nvPr/>
          </p:nvCxnSpPr>
          <p:spPr>
            <a:xfrm>
              <a:off x="7364513" y="6200758"/>
              <a:ext cx="229341" cy="58064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1" name="直接箭头连接符 100">
              <a:extLst>
                <a:ext uri="{FF2B5EF4-FFF2-40B4-BE49-F238E27FC236}">
                  <a16:creationId xmlns="" xmlns:a16="http://schemas.microsoft.com/office/drawing/2014/main" id="{3D2CB956-5E41-4C4D-A988-F6102EFDC364}"/>
                </a:ext>
              </a:extLst>
            </p:cNvPr>
            <p:cNvCxnSpPr>
              <a:cxnSpLocks/>
              <a:endCxn id="96" idx="1"/>
            </p:cNvCxnSpPr>
            <p:nvPr/>
          </p:nvCxnSpPr>
          <p:spPr>
            <a:xfrm flipV="1">
              <a:off x="7570765" y="6083356"/>
              <a:ext cx="1447648" cy="175466"/>
            </a:xfrm>
            <a:prstGeom prst="straightConnector1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2" name="直接箭头连接符 101">
              <a:extLst>
                <a:ext uri="{FF2B5EF4-FFF2-40B4-BE49-F238E27FC236}">
                  <a16:creationId xmlns="" xmlns:a16="http://schemas.microsoft.com/office/drawing/2014/main" id="{9357CD13-2E13-401C-BE35-1730CAB1DA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2413" y="6078378"/>
              <a:ext cx="1558746" cy="9389"/>
            </a:xfrm>
            <a:prstGeom prst="straightConnector1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3" name="直接箭头连接符 102">
              <a:extLst>
                <a:ext uri="{FF2B5EF4-FFF2-40B4-BE49-F238E27FC236}">
                  <a16:creationId xmlns="" xmlns:a16="http://schemas.microsoft.com/office/drawing/2014/main" id="{AFAE06AE-749D-485F-800C-7B2CBEE760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0852" y="3266192"/>
              <a:ext cx="1558746" cy="9389"/>
            </a:xfrm>
            <a:prstGeom prst="straightConnector1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" name="文本框 53">
              <a:extLst>
                <a:ext uri="{FF2B5EF4-FFF2-40B4-BE49-F238E27FC236}">
                  <a16:creationId xmlns="" xmlns:a16="http://schemas.microsoft.com/office/drawing/2014/main" id="{C6D5683B-FA76-4433-B2C0-A7300FEC902E}"/>
                </a:ext>
              </a:extLst>
            </p:cNvPr>
            <p:cNvSpPr txBox="1"/>
            <p:nvPr/>
          </p:nvSpPr>
          <p:spPr>
            <a:xfrm>
              <a:off x="685327" y="3025910"/>
              <a:ext cx="1543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prstClr val="black"/>
                  </a:solidFill>
                </a:rPr>
                <a:t>Top View:</a:t>
              </a:r>
              <a:endParaRPr lang="zh-CN" altLang="en-US" sz="24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05" name="文本框 54">
              <a:extLst>
                <a:ext uri="{FF2B5EF4-FFF2-40B4-BE49-F238E27FC236}">
                  <a16:creationId xmlns="" xmlns:a16="http://schemas.microsoft.com/office/drawing/2014/main" id="{285059BB-BB50-4749-9C7A-9B626B6CA308}"/>
                </a:ext>
              </a:extLst>
            </p:cNvPr>
            <p:cNvSpPr txBox="1"/>
            <p:nvPr/>
          </p:nvSpPr>
          <p:spPr>
            <a:xfrm>
              <a:off x="685327" y="5875391"/>
              <a:ext cx="1543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prstClr val="black"/>
                  </a:solidFill>
                </a:rPr>
                <a:t>Side View:</a:t>
              </a:r>
              <a:endParaRPr lang="zh-CN" altLang="en-US" sz="24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06" name="文本框 55">
              <a:extLst>
                <a:ext uri="{FF2B5EF4-FFF2-40B4-BE49-F238E27FC236}">
                  <a16:creationId xmlns="" xmlns:a16="http://schemas.microsoft.com/office/drawing/2014/main" id="{FB2768E6-36E7-4EFD-8EC5-513421AEDA98}"/>
                </a:ext>
              </a:extLst>
            </p:cNvPr>
            <p:cNvSpPr txBox="1"/>
            <p:nvPr/>
          </p:nvSpPr>
          <p:spPr>
            <a:xfrm>
              <a:off x="9385225" y="1997124"/>
              <a:ext cx="141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kern="0" dirty="0">
                  <a:solidFill>
                    <a:prstClr val="black"/>
                  </a:solidFill>
                </a:rPr>
                <a:t>Kicker</a:t>
              </a:r>
              <a:endParaRPr lang="zh-CN" altLang="en-US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07" name="文本框 56">
              <a:extLst>
                <a:ext uri="{FF2B5EF4-FFF2-40B4-BE49-F238E27FC236}">
                  <a16:creationId xmlns="" xmlns:a16="http://schemas.microsoft.com/office/drawing/2014/main" id="{C87BE194-B1C4-4281-B449-E6153C8F505A}"/>
                </a:ext>
              </a:extLst>
            </p:cNvPr>
            <p:cNvSpPr txBox="1"/>
            <p:nvPr/>
          </p:nvSpPr>
          <p:spPr>
            <a:xfrm>
              <a:off x="5510209" y="1997124"/>
              <a:ext cx="141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kern="0" dirty="0" err="1">
                  <a:solidFill>
                    <a:prstClr val="black"/>
                  </a:solidFill>
                </a:rPr>
                <a:t>Lambertson</a:t>
              </a:r>
              <a:endParaRPr lang="zh-CN" altLang="en-US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83431" y="1268760"/>
            <a:ext cx="650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at injection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point/ Extraction point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D2B01A-08D0-469C-9451-FB0A1E5D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07" y="3670614"/>
            <a:ext cx="6889077" cy="2993395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="" xmlns:a16="http://schemas.microsoft.com/office/drawing/2014/main" id="{2495E858-1FAA-4186-8E1F-AAD80A34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40768"/>
            <a:ext cx="4359399" cy="512610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Higgs, W, Z,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modes, the bunch pattern is different in the booster.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Higgs, W and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modes, the bunch pattern in the booster is the same as that in the collider.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Z mode, the bunch number in the booster is 1/3 of that in the collider, and bunches are arranged in bunch trains.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5515D7A0-6264-4C8A-B5BA-F2DC38CAF55D}"/>
              </a:ext>
            </a:extLst>
          </p:cNvPr>
          <p:cNvSpPr/>
          <p:nvPr/>
        </p:nvSpPr>
        <p:spPr>
          <a:xfrm>
            <a:off x="440457" y="1340768"/>
            <a:ext cx="4359399" cy="496855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017" y="134076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There are 78 bunches in a train both for the collider and booster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There are 153 bunch trains in the collider, and 51 bunch trains in the booster.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1353</Words>
  <Application>Microsoft Office PowerPoint</Application>
  <PresentationFormat>自定义</PresentationFormat>
  <Paragraphs>258</Paragraphs>
  <Slides>27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Office 主题</vt:lpstr>
      <vt:lpstr>2_Office 主题​​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PowerPoint 演示文稿</vt:lpstr>
      <vt:lpstr>Introduction</vt:lpstr>
      <vt:lpstr>PowerPoint 演示文稿</vt:lpstr>
      <vt:lpstr>PowerPoint 演示文稿</vt:lpstr>
      <vt:lpstr>2. Damping Ring</vt:lpstr>
      <vt:lpstr>2. Damping Ring</vt:lpstr>
      <vt:lpstr>2. Damping Ring</vt:lpstr>
      <vt:lpstr>2. Damping Ring</vt:lpstr>
      <vt:lpstr>3. Linac to Booster</vt:lpstr>
      <vt:lpstr>3. Linac to Booster</vt:lpstr>
      <vt:lpstr>3. Linac to Booster</vt:lpstr>
      <vt:lpstr>3. Linac to Booster</vt:lpstr>
      <vt:lpstr>3. Linac to Booster</vt:lpstr>
      <vt:lpstr>3. Linac to Booster</vt:lpstr>
      <vt:lpstr>4. Extraction from Booster</vt:lpstr>
      <vt:lpstr>5. Injection to Collider</vt:lpstr>
      <vt:lpstr>5. Injection to Collider</vt:lpstr>
      <vt:lpstr>5. Injection to Collider</vt:lpstr>
      <vt:lpstr>5. Injection to Collider</vt:lpstr>
      <vt:lpstr>6. Extraction to Dump</vt:lpstr>
      <vt:lpstr>6. Extraction to Dump</vt:lpstr>
      <vt:lpstr>7. Injection time structure</vt:lpstr>
      <vt:lpstr>7. Injection time structure</vt:lpstr>
      <vt:lpstr>7. Injection time structure</vt:lpstr>
      <vt:lpstr>8. To do list for EDR</vt:lpstr>
      <vt:lpstr>Summary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Timing and philosophy of the injection/extraction design</dc:title>
  <dc:creator>Cui Xiaohao</dc:creator>
  <cp:lastModifiedBy>cuixiaohao</cp:lastModifiedBy>
  <cp:revision>485</cp:revision>
  <dcterms:created xsi:type="dcterms:W3CDTF">2021-10-09T02:58:04Z</dcterms:created>
  <dcterms:modified xsi:type="dcterms:W3CDTF">2023-10-24T00:00:11Z</dcterms:modified>
</cp:coreProperties>
</file>