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7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sldIdLst>
    <p:sldId id="358" r:id="rId2"/>
    <p:sldId id="260" r:id="rId3"/>
    <p:sldId id="259" r:id="rId4"/>
    <p:sldId id="271" r:id="rId5"/>
    <p:sldId id="270" r:id="rId6"/>
    <p:sldId id="273" r:id="rId7"/>
    <p:sldId id="275" r:id="rId8"/>
    <p:sldId id="282" r:id="rId9"/>
    <p:sldId id="276" r:id="rId10"/>
    <p:sldId id="283" r:id="rId11"/>
    <p:sldId id="288" r:id="rId12"/>
    <p:sldId id="320" r:id="rId13"/>
    <p:sldId id="316" r:id="rId14"/>
    <p:sldId id="360" r:id="rId15"/>
    <p:sldId id="292" r:id="rId16"/>
    <p:sldId id="361" r:id="rId17"/>
    <p:sldId id="295" r:id="rId18"/>
    <p:sldId id="362" r:id="rId19"/>
    <p:sldId id="296" r:id="rId20"/>
    <p:sldId id="298" r:id="rId21"/>
    <p:sldId id="299" r:id="rId22"/>
    <p:sldId id="303" r:id="rId23"/>
    <p:sldId id="304" r:id="rId24"/>
    <p:sldId id="307" r:id="rId25"/>
    <p:sldId id="306" r:id="rId26"/>
    <p:sldId id="310" r:id="rId27"/>
    <p:sldId id="311" r:id="rId28"/>
    <p:sldId id="317" r:id="rId29"/>
    <p:sldId id="284" r:id="rId30"/>
    <p:sldId id="277" r:id="rId31"/>
    <p:sldId id="365" r:id="rId32"/>
    <p:sldId id="268" r:id="rId33"/>
    <p:sldId id="359" r:id="rId34"/>
    <p:sldId id="261" r:id="rId35"/>
    <p:sldId id="363" r:id="rId36"/>
  </p:sldIdLst>
  <p:sldSz cx="12192000" cy="6858000"/>
  <p:notesSz cx="6858000" cy="9144000"/>
  <p:custDataLst>
    <p:tags r:id="rId3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1D06A8"/>
    <a:srgbClr val="FFFFFF"/>
    <a:srgbClr val="B600B6"/>
    <a:srgbClr val="1749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896" autoAdjust="0"/>
  </p:normalViewPr>
  <p:slideViewPr>
    <p:cSldViewPr snapToGrid="0">
      <p:cViewPr varScale="1">
        <p:scale>
          <a:sx n="82" d="100"/>
          <a:sy n="82" d="100"/>
        </p:scale>
        <p:origin x="511" y="3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G:\&#21338;&#22763;&#35838;&#39064;\&#27979;&#30913;\&#27979;&#35797;&#25968;&#25454;-600V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683029855642999"/>
          <c:y val="5.9747663671288698E-2"/>
          <c:w val="0.81887631233595803"/>
          <c:h val="0.7168293023297399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BY/Gs</c:v>
                </c:pt>
              </c:strCache>
            </c:strRef>
          </c:tx>
          <c:marker>
            <c:symbol val="none"/>
          </c:marker>
          <c:cat>
            <c:numRef>
              <c:f>Sheet1!$A$2:$A$202</c:f>
              <c:numCache>
                <c:formatCode>General</c:formatCode>
                <c:ptCount val="201"/>
                <c:pt idx="0">
                  <c:v>-20</c:v>
                </c:pt>
                <c:pt idx="1">
                  <c:v>-19.8</c:v>
                </c:pt>
                <c:pt idx="2">
                  <c:v>-19.600000000000001</c:v>
                </c:pt>
                <c:pt idx="3">
                  <c:v>-19.399999999999999</c:v>
                </c:pt>
                <c:pt idx="4">
                  <c:v>-19.2</c:v>
                </c:pt>
                <c:pt idx="5">
                  <c:v>-19</c:v>
                </c:pt>
                <c:pt idx="6">
                  <c:v>-18.8</c:v>
                </c:pt>
                <c:pt idx="7">
                  <c:v>-18.600000000000001</c:v>
                </c:pt>
                <c:pt idx="8">
                  <c:v>-18.399999999999999</c:v>
                </c:pt>
                <c:pt idx="9">
                  <c:v>-18.2</c:v>
                </c:pt>
                <c:pt idx="10">
                  <c:v>-18</c:v>
                </c:pt>
                <c:pt idx="11">
                  <c:v>-17.8</c:v>
                </c:pt>
                <c:pt idx="12">
                  <c:v>-17.600000000000001</c:v>
                </c:pt>
                <c:pt idx="13">
                  <c:v>-17.399999999999999</c:v>
                </c:pt>
                <c:pt idx="14">
                  <c:v>-17.2</c:v>
                </c:pt>
                <c:pt idx="15">
                  <c:v>-17</c:v>
                </c:pt>
                <c:pt idx="16">
                  <c:v>-16.8</c:v>
                </c:pt>
                <c:pt idx="17">
                  <c:v>-16.600000000000001</c:v>
                </c:pt>
                <c:pt idx="18">
                  <c:v>-16.399999999999999</c:v>
                </c:pt>
                <c:pt idx="19">
                  <c:v>-16.2</c:v>
                </c:pt>
                <c:pt idx="20">
                  <c:v>-16</c:v>
                </c:pt>
                <c:pt idx="21">
                  <c:v>-15.8</c:v>
                </c:pt>
                <c:pt idx="22">
                  <c:v>-15.6</c:v>
                </c:pt>
                <c:pt idx="23">
                  <c:v>-15.4</c:v>
                </c:pt>
                <c:pt idx="24">
                  <c:v>-15.2</c:v>
                </c:pt>
                <c:pt idx="25">
                  <c:v>-15</c:v>
                </c:pt>
                <c:pt idx="26">
                  <c:v>-14.8</c:v>
                </c:pt>
                <c:pt idx="27">
                  <c:v>-14.6</c:v>
                </c:pt>
                <c:pt idx="28">
                  <c:v>-14.4</c:v>
                </c:pt>
                <c:pt idx="29">
                  <c:v>-14.2</c:v>
                </c:pt>
                <c:pt idx="30">
                  <c:v>-14</c:v>
                </c:pt>
                <c:pt idx="31">
                  <c:v>-13.8</c:v>
                </c:pt>
                <c:pt idx="32">
                  <c:v>-13.6</c:v>
                </c:pt>
                <c:pt idx="33">
                  <c:v>-13.4</c:v>
                </c:pt>
                <c:pt idx="34">
                  <c:v>-13.2</c:v>
                </c:pt>
                <c:pt idx="35">
                  <c:v>-13</c:v>
                </c:pt>
                <c:pt idx="36">
                  <c:v>-12.8</c:v>
                </c:pt>
                <c:pt idx="37">
                  <c:v>-12.6</c:v>
                </c:pt>
                <c:pt idx="38">
                  <c:v>-12.4</c:v>
                </c:pt>
                <c:pt idx="39">
                  <c:v>-12.2</c:v>
                </c:pt>
                <c:pt idx="40">
                  <c:v>-12</c:v>
                </c:pt>
                <c:pt idx="41">
                  <c:v>-11.8</c:v>
                </c:pt>
                <c:pt idx="42">
                  <c:v>-11.6</c:v>
                </c:pt>
                <c:pt idx="43">
                  <c:v>-11.4</c:v>
                </c:pt>
                <c:pt idx="44">
                  <c:v>-11.2</c:v>
                </c:pt>
                <c:pt idx="45">
                  <c:v>-11</c:v>
                </c:pt>
                <c:pt idx="46">
                  <c:v>-10.8000000000001</c:v>
                </c:pt>
                <c:pt idx="47">
                  <c:v>-10.600000000000099</c:v>
                </c:pt>
                <c:pt idx="48">
                  <c:v>-10.4000000000001</c:v>
                </c:pt>
                <c:pt idx="49">
                  <c:v>-10.200000000000101</c:v>
                </c:pt>
                <c:pt idx="50">
                  <c:v>-10.000000000000099</c:v>
                </c:pt>
                <c:pt idx="51">
                  <c:v>-9.8000000000001002</c:v>
                </c:pt>
                <c:pt idx="52">
                  <c:v>-9.6000000000000991</c:v>
                </c:pt>
                <c:pt idx="53">
                  <c:v>-9.4000000000000998</c:v>
                </c:pt>
                <c:pt idx="54">
                  <c:v>-9.2000000000001005</c:v>
                </c:pt>
                <c:pt idx="55">
                  <c:v>-9.0000000000000995</c:v>
                </c:pt>
                <c:pt idx="56">
                  <c:v>-8.8000000000001002</c:v>
                </c:pt>
                <c:pt idx="57">
                  <c:v>-8.6000000000000991</c:v>
                </c:pt>
                <c:pt idx="58">
                  <c:v>-8.4000000000000998</c:v>
                </c:pt>
                <c:pt idx="59">
                  <c:v>-8.2000000000001005</c:v>
                </c:pt>
                <c:pt idx="60">
                  <c:v>-8.0000000000000995</c:v>
                </c:pt>
                <c:pt idx="61">
                  <c:v>-7.8000000000001002</c:v>
                </c:pt>
                <c:pt idx="62">
                  <c:v>-7.6000000000001</c:v>
                </c:pt>
                <c:pt idx="63">
                  <c:v>-7.4000000000000998</c:v>
                </c:pt>
                <c:pt idx="64">
                  <c:v>-7.2000000000000997</c:v>
                </c:pt>
                <c:pt idx="65">
                  <c:v>-7.0000000000001004</c:v>
                </c:pt>
                <c:pt idx="66">
                  <c:v>-6.8000000000001002</c:v>
                </c:pt>
                <c:pt idx="67">
                  <c:v>-6.6000000000001</c:v>
                </c:pt>
                <c:pt idx="68">
                  <c:v>-6.4000000000000998</c:v>
                </c:pt>
                <c:pt idx="69">
                  <c:v>-6.2000000000000997</c:v>
                </c:pt>
                <c:pt idx="70">
                  <c:v>-6.0000000000001004</c:v>
                </c:pt>
                <c:pt idx="71">
                  <c:v>-5.8000000000001002</c:v>
                </c:pt>
                <c:pt idx="72">
                  <c:v>-5.6000000000001</c:v>
                </c:pt>
                <c:pt idx="73">
                  <c:v>-5.4000000000000998</c:v>
                </c:pt>
                <c:pt idx="74">
                  <c:v>-5.2000000000000997</c:v>
                </c:pt>
                <c:pt idx="75">
                  <c:v>-5.0000000000001004</c:v>
                </c:pt>
                <c:pt idx="76">
                  <c:v>-4.8000000000001002</c:v>
                </c:pt>
                <c:pt idx="77">
                  <c:v>-4.6000000000001</c:v>
                </c:pt>
                <c:pt idx="78">
                  <c:v>-4.4000000000000998</c:v>
                </c:pt>
                <c:pt idx="79">
                  <c:v>-4.2000000000000997</c:v>
                </c:pt>
                <c:pt idx="80">
                  <c:v>-4.0000000000001004</c:v>
                </c:pt>
                <c:pt idx="81">
                  <c:v>-3.8000000000001002</c:v>
                </c:pt>
                <c:pt idx="82">
                  <c:v>-3.6000000000001</c:v>
                </c:pt>
                <c:pt idx="83">
                  <c:v>-3.4000000000000998</c:v>
                </c:pt>
                <c:pt idx="84">
                  <c:v>-3.2000000000001001</c:v>
                </c:pt>
                <c:pt idx="85">
                  <c:v>-3.0000000000000999</c:v>
                </c:pt>
                <c:pt idx="86">
                  <c:v>-2.8000000000001002</c:v>
                </c:pt>
                <c:pt idx="87">
                  <c:v>-2.6000000000001</c:v>
                </c:pt>
                <c:pt idx="88">
                  <c:v>-2.4000000000000998</c:v>
                </c:pt>
                <c:pt idx="89">
                  <c:v>-2.2000000000001001</c:v>
                </c:pt>
                <c:pt idx="90">
                  <c:v>-2.0000000000000999</c:v>
                </c:pt>
                <c:pt idx="91">
                  <c:v>-1.8000000000001</c:v>
                </c:pt>
                <c:pt idx="92">
                  <c:v>-1.6000000000001</c:v>
                </c:pt>
                <c:pt idx="93">
                  <c:v>-1.4000000000001001</c:v>
                </c:pt>
                <c:pt idx="94">
                  <c:v>-1.2000000000001001</c:v>
                </c:pt>
                <c:pt idx="95">
                  <c:v>-1.0000000000000999</c:v>
                </c:pt>
                <c:pt idx="96">
                  <c:v>-0.80000000000009996</c:v>
                </c:pt>
                <c:pt idx="97">
                  <c:v>-0.60000000000010101</c:v>
                </c:pt>
                <c:pt idx="98">
                  <c:v>-0.400000000000102</c:v>
                </c:pt>
                <c:pt idx="99">
                  <c:v>-0.20000000000009899</c:v>
                </c:pt>
                <c:pt idx="100">
                  <c:v>0</c:v>
                </c:pt>
                <c:pt idx="101">
                  <c:v>0.19999999999990001</c:v>
                </c:pt>
                <c:pt idx="102">
                  <c:v>0.39999999999989899</c:v>
                </c:pt>
                <c:pt idx="103">
                  <c:v>0.59999999999989795</c:v>
                </c:pt>
                <c:pt idx="104">
                  <c:v>0.79999999999990101</c:v>
                </c:pt>
                <c:pt idx="105">
                  <c:v>0.99999999999990097</c:v>
                </c:pt>
                <c:pt idx="106">
                  <c:v>1.1999999999999</c:v>
                </c:pt>
                <c:pt idx="107">
                  <c:v>1.3999999999999</c:v>
                </c:pt>
                <c:pt idx="108">
                  <c:v>1.5999999999998999</c:v>
                </c:pt>
                <c:pt idx="109">
                  <c:v>1.7999999999998999</c:v>
                </c:pt>
                <c:pt idx="110">
                  <c:v>1.9999999999999001</c:v>
                </c:pt>
                <c:pt idx="111">
                  <c:v>2.1999999999998998</c:v>
                </c:pt>
                <c:pt idx="112">
                  <c:v>2.3999999999999</c:v>
                </c:pt>
                <c:pt idx="113">
                  <c:v>2.5999999999999002</c:v>
                </c:pt>
                <c:pt idx="114">
                  <c:v>2.7999999999998999</c:v>
                </c:pt>
                <c:pt idx="115">
                  <c:v>2.9999999999999001</c:v>
                </c:pt>
                <c:pt idx="116">
                  <c:v>3.1999999999998998</c:v>
                </c:pt>
                <c:pt idx="117">
                  <c:v>3.3999999999999</c:v>
                </c:pt>
                <c:pt idx="118">
                  <c:v>3.5999999999999002</c:v>
                </c:pt>
                <c:pt idx="119">
                  <c:v>3.7999999999998999</c:v>
                </c:pt>
                <c:pt idx="120">
                  <c:v>3.9999999999999001</c:v>
                </c:pt>
                <c:pt idx="121">
                  <c:v>4.1999999999998998</c:v>
                </c:pt>
                <c:pt idx="122">
                  <c:v>4.3999999999999</c:v>
                </c:pt>
                <c:pt idx="123">
                  <c:v>4.5999999999999002</c:v>
                </c:pt>
                <c:pt idx="124">
                  <c:v>4.7999999999999003</c:v>
                </c:pt>
                <c:pt idx="125">
                  <c:v>4.9999999999998996</c:v>
                </c:pt>
                <c:pt idx="126">
                  <c:v>5.1999999999998998</c:v>
                </c:pt>
                <c:pt idx="127">
                  <c:v>5.3999999999999</c:v>
                </c:pt>
                <c:pt idx="128">
                  <c:v>5.5999999999999002</c:v>
                </c:pt>
                <c:pt idx="129">
                  <c:v>5.7999999999999003</c:v>
                </c:pt>
                <c:pt idx="130">
                  <c:v>5.9999999999998996</c:v>
                </c:pt>
                <c:pt idx="131">
                  <c:v>6.1999999999998998</c:v>
                </c:pt>
                <c:pt idx="132">
                  <c:v>6.3999999999999</c:v>
                </c:pt>
                <c:pt idx="133">
                  <c:v>6.5999999999999002</c:v>
                </c:pt>
                <c:pt idx="134">
                  <c:v>6.7999999999999003</c:v>
                </c:pt>
                <c:pt idx="135">
                  <c:v>6.9999999999998996</c:v>
                </c:pt>
                <c:pt idx="136">
                  <c:v>7.1999999999998998</c:v>
                </c:pt>
                <c:pt idx="137">
                  <c:v>7.3999999999999</c:v>
                </c:pt>
                <c:pt idx="138">
                  <c:v>7.5999999999999002</c:v>
                </c:pt>
                <c:pt idx="139">
                  <c:v>7.7999999999999003</c:v>
                </c:pt>
                <c:pt idx="140">
                  <c:v>7.9999999999998996</c:v>
                </c:pt>
                <c:pt idx="141">
                  <c:v>8.1999999999998998</c:v>
                </c:pt>
                <c:pt idx="142">
                  <c:v>8.3999999999999009</c:v>
                </c:pt>
                <c:pt idx="143">
                  <c:v>8.5999999999999002</c:v>
                </c:pt>
                <c:pt idx="144">
                  <c:v>8.7999999999998995</c:v>
                </c:pt>
                <c:pt idx="145">
                  <c:v>8.9999999999999005</c:v>
                </c:pt>
                <c:pt idx="146">
                  <c:v>9.1999999999998998</c:v>
                </c:pt>
                <c:pt idx="147">
                  <c:v>9.3999999999999009</c:v>
                </c:pt>
                <c:pt idx="148">
                  <c:v>9.5999999999999002</c:v>
                </c:pt>
                <c:pt idx="149">
                  <c:v>9.7999999999998995</c:v>
                </c:pt>
                <c:pt idx="150">
                  <c:v>9.9999999999999005</c:v>
                </c:pt>
                <c:pt idx="151">
                  <c:v>10.1999999999999</c:v>
                </c:pt>
                <c:pt idx="152">
                  <c:v>10.399999999999901</c:v>
                </c:pt>
                <c:pt idx="153">
                  <c:v>10.5999999999999</c:v>
                </c:pt>
                <c:pt idx="154">
                  <c:v>10.799999999999899</c:v>
                </c:pt>
                <c:pt idx="155">
                  <c:v>10.999999999999901</c:v>
                </c:pt>
                <c:pt idx="156">
                  <c:v>11.1999999999999</c:v>
                </c:pt>
                <c:pt idx="157">
                  <c:v>11.399999999999901</c:v>
                </c:pt>
                <c:pt idx="158">
                  <c:v>11.5999999999999</c:v>
                </c:pt>
                <c:pt idx="159">
                  <c:v>11.799999999999899</c:v>
                </c:pt>
                <c:pt idx="160">
                  <c:v>11.999999999999901</c:v>
                </c:pt>
                <c:pt idx="161">
                  <c:v>12.1999999999999</c:v>
                </c:pt>
                <c:pt idx="162">
                  <c:v>12.399999999999901</c:v>
                </c:pt>
                <c:pt idx="163">
                  <c:v>12.5999999999999</c:v>
                </c:pt>
                <c:pt idx="164">
                  <c:v>12.799999999999899</c:v>
                </c:pt>
                <c:pt idx="165">
                  <c:v>12.999999999999901</c:v>
                </c:pt>
                <c:pt idx="166">
                  <c:v>13.1999999999999</c:v>
                </c:pt>
                <c:pt idx="167">
                  <c:v>13.399999999999901</c:v>
                </c:pt>
                <c:pt idx="168">
                  <c:v>13.5999999999999</c:v>
                </c:pt>
                <c:pt idx="169">
                  <c:v>13.799999999999899</c:v>
                </c:pt>
                <c:pt idx="170">
                  <c:v>13.999999999999901</c:v>
                </c:pt>
                <c:pt idx="171">
                  <c:v>14.1999999999999</c:v>
                </c:pt>
                <c:pt idx="172">
                  <c:v>14.399999999999901</c:v>
                </c:pt>
                <c:pt idx="173">
                  <c:v>14.5999999999999</c:v>
                </c:pt>
                <c:pt idx="174">
                  <c:v>14.799999999999899</c:v>
                </c:pt>
                <c:pt idx="175">
                  <c:v>14.999999999999901</c:v>
                </c:pt>
                <c:pt idx="176">
                  <c:v>15.1999999999999</c:v>
                </c:pt>
                <c:pt idx="177">
                  <c:v>15.399999999999901</c:v>
                </c:pt>
                <c:pt idx="178">
                  <c:v>15.5999999999999</c:v>
                </c:pt>
                <c:pt idx="179">
                  <c:v>15.799999999999899</c:v>
                </c:pt>
                <c:pt idx="180">
                  <c:v>15.999999999999901</c:v>
                </c:pt>
                <c:pt idx="181">
                  <c:v>16.1999999999999</c:v>
                </c:pt>
                <c:pt idx="182">
                  <c:v>16.3999999999998</c:v>
                </c:pt>
                <c:pt idx="183">
                  <c:v>16.599999999999898</c:v>
                </c:pt>
                <c:pt idx="184">
                  <c:v>16.799999999999901</c:v>
                </c:pt>
                <c:pt idx="185">
                  <c:v>16.999999999999901</c:v>
                </c:pt>
                <c:pt idx="186">
                  <c:v>17.1999999999998</c:v>
                </c:pt>
                <c:pt idx="187">
                  <c:v>17.3999999999998</c:v>
                </c:pt>
                <c:pt idx="188">
                  <c:v>17.599999999999898</c:v>
                </c:pt>
                <c:pt idx="189">
                  <c:v>17.799999999999802</c:v>
                </c:pt>
                <c:pt idx="190">
                  <c:v>17.999999999999801</c:v>
                </c:pt>
                <c:pt idx="191">
                  <c:v>18.1999999999998</c:v>
                </c:pt>
                <c:pt idx="192">
                  <c:v>18.3999999999998</c:v>
                </c:pt>
                <c:pt idx="193">
                  <c:v>18.599999999999799</c:v>
                </c:pt>
                <c:pt idx="194">
                  <c:v>18.799999999999802</c:v>
                </c:pt>
                <c:pt idx="195">
                  <c:v>18.999999999999801</c:v>
                </c:pt>
                <c:pt idx="196">
                  <c:v>19.1999999999998</c:v>
                </c:pt>
                <c:pt idx="197">
                  <c:v>19.3999999999998</c:v>
                </c:pt>
                <c:pt idx="198">
                  <c:v>19.599999999999799</c:v>
                </c:pt>
                <c:pt idx="199">
                  <c:v>19.799999999999802</c:v>
                </c:pt>
                <c:pt idx="200">
                  <c:v>19.999999999999801</c:v>
                </c:pt>
              </c:numCache>
            </c:numRef>
          </c:cat>
          <c:val>
            <c:numRef>
              <c:f>Sheet1!$B$2:$B$202</c:f>
              <c:numCache>
                <c:formatCode>General</c:formatCode>
                <c:ptCount val="201"/>
                <c:pt idx="0">
                  <c:v>421.58577000000002</c:v>
                </c:pt>
                <c:pt idx="1">
                  <c:v>421.56858999999997</c:v>
                </c:pt>
                <c:pt idx="2">
                  <c:v>421.55140999999998</c:v>
                </c:pt>
                <c:pt idx="3">
                  <c:v>421.53424000000001</c:v>
                </c:pt>
                <c:pt idx="4">
                  <c:v>421.51706000000001</c:v>
                </c:pt>
                <c:pt idx="5">
                  <c:v>421.49988000000002</c:v>
                </c:pt>
                <c:pt idx="6">
                  <c:v>421.48271</c:v>
                </c:pt>
                <c:pt idx="7">
                  <c:v>421.46553</c:v>
                </c:pt>
                <c:pt idx="8">
                  <c:v>421.44835</c:v>
                </c:pt>
                <c:pt idx="9">
                  <c:v>421.43117000000001</c:v>
                </c:pt>
                <c:pt idx="10">
                  <c:v>421.41399999999999</c:v>
                </c:pt>
                <c:pt idx="11">
                  <c:v>421.39681999999999</c:v>
                </c:pt>
                <c:pt idx="12">
                  <c:v>421.37957999999998</c:v>
                </c:pt>
                <c:pt idx="13">
                  <c:v>421.36219999999997</c:v>
                </c:pt>
                <c:pt idx="14">
                  <c:v>421.34481</c:v>
                </c:pt>
                <c:pt idx="15">
                  <c:v>421.32742999999999</c:v>
                </c:pt>
                <c:pt idx="16">
                  <c:v>421.31004000000001</c:v>
                </c:pt>
                <c:pt idx="17">
                  <c:v>421.29264999999998</c:v>
                </c:pt>
                <c:pt idx="18">
                  <c:v>421.27526999999998</c:v>
                </c:pt>
                <c:pt idx="19">
                  <c:v>421.25788</c:v>
                </c:pt>
                <c:pt idx="20">
                  <c:v>421.2405</c:v>
                </c:pt>
                <c:pt idx="21">
                  <c:v>421.22311000000002</c:v>
                </c:pt>
                <c:pt idx="22">
                  <c:v>421.20571999999999</c:v>
                </c:pt>
                <c:pt idx="23">
                  <c:v>421.18833999999998</c:v>
                </c:pt>
                <c:pt idx="24">
                  <c:v>421.17095</c:v>
                </c:pt>
                <c:pt idx="25">
                  <c:v>421.15356000000003</c:v>
                </c:pt>
                <c:pt idx="26">
                  <c:v>421.13618000000002</c:v>
                </c:pt>
                <c:pt idx="27">
                  <c:v>421.11878000000002</c:v>
                </c:pt>
                <c:pt idx="28">
                  <c:v>421.10113999999999</c:v>
                </c:pt>
                <c:pt idx="29">
                  <c:v>421.08348999999998</c:v>
                </c:pt>
                <c:pt idx="30">
                  <c:v>421.06630999999999</c:v>
                </c:pt>
                <c:pt idx="31">
                  <c:v>421.0496</c:v>
                </c:pt>
                <c:pt idx="32">
                  <c:v>421.03289000000001</c:v>
                </c:pt>
                <c:pt idx="33">
                  <c:v>421.01605000000001</c:v>
                </c:pt>
                <c:pt idx="34">
                  <c:v>420.99871999999999</c:v>
                </c:pt>
                <c:pt idx="35">
                  <c:v>420.98138999999998</c:v>
                </c:pt>
                <c:pt idx="36">
                  <c:v>420.96406000000002</c:v>
                </c:pt>
                <c:pt idx="37">
                  <c:v>420.94673999999998</c:v>
                </c:pt>
                <c:pt idx="38">
                  <c:v>420.92941000000002</c:v>
                </c:pt>
                <c:pt idx="39">
                  <c:v>420.91208</c:v>
                </c:pt>
                <c:pt idx="40">
                  <c:v>420.89474999999999</c:v>
                </c:pt>
                <c:pt idx="41">
                  <c:v>420.87741999999997</c:v>
                </c:pt>
                <c:pt idx="42">
                  <c:v>420.86009999999999</c:v>
                </c:pt>
                <c:pt idx="43">
                  <c:v>420.84276999999997</c:v>
                </c:pt>
                <c:pt idx="44">
                  <c:v>420.82544000000001</c:v>
                </c:pt>
                <c:pt idx="45">
                  <c:v>420.80811</c:v>
                </c:pt>
                <c:pt idx="46">
                  <c:v>420.79077999999998</c:v>
                </c:pt>
                <c:pt idx="47">
                  <c:v>420.77578</c:v>
                </c:pt>
                <c:pt idx="48">
                  <c:v>420.76190000000003</c:v>
                </c:pt>
                <c:pt idx="49">
                  <c:v>420.74801000000002</c:v>
                </c:pt>
                <c:pt idx="50">
                  <c:v>420.73412999999999</c:v>
                </c:pt>
                <c:pt idx="51">
                  <c:v>420.72025000000002</c:v>
                </c:pt>
                <c:pt idx="52">
                  <c:v>420.70636000000002</c:v>
                </c:pt>
                <c:pt idx="53">
                  <c:v>420.69247999999999</c:v>
                </c:pt>
                <c:pt idx="54">
                  <c:v>420.67858999999999</c:v>
                </c:pt>
                <c:pt idx="55">
                  <c:v>420.66471000000001</c:v>
                </c:pt>
                <c:pt idx="56">
                  <c:v>420.65082999999998</c:v>
                </c:pt>
                <c:pt idx="57">
                  <c:v>420.63693999999998</c:v>
                </c:pt>
                <c:pt idx="58">
                  <c:v>420.62229000000002</c:v>
                </c:pt>
                <c:pt idx="59">
                  <c:v>420.60705000000002</c:v>
                </c:pt>
                <c:pt idx="60">
                  <c:v>420.59181999999998</c:v>
                </c:pt>
                <c:pt idx="61">
                  <c:v>420.57659000000001</c:v>
                </c:pt>
                <c:pt idx="62">
                  <c:v>420.56135</c:v>
                </c:pt>
                <c:pt idx="63">
                  <c:v>420.54788000000002</c:v>
                </c:pt>
                <c:pt idx="64">
                  <c:v>420.53919999999999</c:v>
                </c:pt>
                <c:pt idx="65">
                  <c:v>420.53052000000002</c:v>
                </c:pt>
                <c:pt idx="66">
                  <c:v>420.52184</c:v>
                </c:pt>
                <c:pt idx="67">
                  <c:v>420.51316000000003</c:v>
                </c:pt>
                <c:pt idx="68">
                  <c:v>420.50448</c:v>
                </c:pt>
                <c:pt idx="69">
                  <c:v>420.49466000000001</c:v>
                </c:pt>
                <c:pt idx="70">
                  <c:v>420.48406</c:v>
                </c:pt>
                <c:pt idx="71">
                  <c:v>420.47345999999999</c:v>
                </c:pt>
                <c:pt idx="72">
                  <c:v>420.46285999999998</c:v>
                </c:pt>
                <c:pt idx="73">
                  <c:v>420.45226000000002</c:v>
                </c:pt>
                <c:pt idx="74">
                  <c:v>420.44166000000001</c:v>
                </c:pt>
                <c:pt idx="75">
                  <c:v>420.43106</c:v>
                </c:pt>
                <c:pt idx="76">
                  <c:v>420.42045999999999</c:v>
                </c:pt>
                <c:pt idx="77">
                  <c:v>420.40985999999998</c:v>
                </c:pt>
                <c:pt idx="78">
                  <c:v>420.39926000000003</c:v>
                </c:pt>
                <c:pt idx="79">
                  <c:v>420.38866000000002</c:v>
                </c:pt>
                <c:pt idx="80">
                  <c:v>420.38011999999998</c:v>
                </c:pt>
                <c:pt idx="81">
                  <c:v>420.37664999999998</c:v>
                </c:pt>
                <c:pt idx="82">
                  <c:v>420.37317999999999</c:v>
                </c:pt>
                <c:pt idx="83">
                  <c:v>420.36971</c:v>
                </c:pt>
                <c:pt idx="84">
                  <c:v>420.36624</c:v>
                </c:pt>
                <c:pt idx="85">
                  <c:v>420.36277000000001</c:v>
                </c:pt>
                <c:pt idx="86">
                  <c:v>420.35930000000002</c:v>
                </c:pt>
                <c:pt idx="87">
                  <c:v>420.35583000000003</c:v>
                </c:pt>
                <c:pt idx="88">
                  <c:v>420.35235999999998</c:v>
                </c:pt>
                <c:pt idx="89">
                  <c:v>420.34888999999998</c:v>
                </c:pt>
                <c:pt idx="90">
                  <c:v>420.34505999999999</c:v>
                </c:pt>
                <c:pt idx="91">
                  <c:v>420.33981</c:v>
                </c:pt>
                <c:pt idx="92">
                  <c:v>420.33454999999998</c:v>
                </c:pt>
                <c:pt idx="93">
                  <c:v>420.32929000000001</c:v>
                </c:pt>
                <c:pt idx="94">
                  <c:v>420.32404000000002</c:v>
                </c:pt>
                <c:pt idx="95">
                  <c:v>420.31878</c:v>
                </c:pt>
                <c:pt idx="96">
                  <c:v>420.31353000000001</c:v>
                </c:pt>
                <c:pt idx="97">
                  <c:v>420.31042000000002</c:v>
                </c:pt>
                <c:pt idx="98">
                  <c:v>420.31328000000002</c:v>
                </c:pt>
                <c:pt idx="99">
                  <c:v>420.31614999999999</c:v>
                </c:pt>
                <c:pt idx="100">
                  <c:v>420.31900999999999</c:v>
                </c:pt>
                <c:pt idx="101">
                  <c:v>420.32188000000002</c:v>
                </c:pt>
                <c:pt idx="102">
                  <c:v>420.32474000000002</c:v>
                </c:pt>
                <c:pt idx="103">
                  <c:v>420.32760999999999</c:v>
                </c:pt>
                <c:pt idx="104">
                  <c:v>420.33046999999999</c:v>
                </c:pt>
                <c:pt idx="105">
                  <c:v>420.33332999999999</c:v>
                </c:pt>
                <c:pt idx="106">
                  <c:v>420.33402999999998</c:v>
                </c:pt>
                <c:pt idx="107">
                  <c:v>420.3347</c:v>
                </c:pt>
                <c:pt idx="108">
                  <c:v>420.33537000000001</c:v>
                </c:pt>
                <c:pt idx="109">
                  <c:v>420.33602999999999</c:v>
                </c:pt>
                <c:pt idx="110">
                  <c:v>420.33670000000001</c:v>
                </c:pt>
                <c:pt idx="111">
                  <c:v>420.33735999999999</c:v>
                </c:pt>
                <c:pt idx="112">
                  <c:v>420.33803</c:v>
                </c:pt>
                <c:pt idx="113">
                  <c:v>420.33870000000002</c:v>
                </c:pt>
                <c:pt idx="114">
                  <c:v>420.34597000000002</c:v>
                </c:pt>
                <c:pt idx="115">
                  <c:v>420.35431</c:v>
                </c:pt>
                <c:pt idx="116">
                  <c:v>420.36264</c:v>
                </c:pt>
                <c:pt idx="117">
                  <c:v>420.37097</c:v>
                </c:pt>
                <c:pt idx="118">
                  <c:v>420.3793</c:v>
                </c:pt>
                <c:pt idx="119">
                  <c:v>420.38763</c:v>
                </c:pt>
                <c:pt idx="120">
                  <c:v>420.39596</c:v>
                </c:pt>
                <c:pt idx="121">
                  <c:v>420.40429</c:v>
                </c:pt>
                <c:pt idx="122">
                  <c:v>420.41115000000002</c:v>
                </c:pt>
                <c:pt idx="123">
                  <c:v>420.41753</c:v>
                </c:pt>
                <c:pt idx="124">
                  <c:v>420.42392000000001</c:v>
                </c:pt>
                <c:pt idx="125">
                  <c:v>420.43029999999999</c:v>
                </c:pt>
                <c:pt idx="126">
                  <c:v>420.43668000000002</c:v>
                </c:pt>
                <c:pt idx="127">
                  <c:v>420.44306</c:v>
                </c:pt>
                <c:pt idx="128">
                  <c:v>420.44943999999998</c:v>
                </c:pt>
                <c:pt idx="129">
                  <c:v>420.45582000000002</c:v>
                </c:pt>
                <c:pt idx="130">
                  <c:v>420.4622</c:v>
                </c:pt>
                <c:pt idx="131">
                  <c:v>420.47019999999998</c:v>
                </c:pt>
                <c:pt idx="132">
                  <c:v>420.48316</c:v>
                </c:pt>
                <c:pt idx="133">
                  <c:v>420.49612999999999</c:v>
                </c:pt>
                <c:pt idx="134">
                  <c:v>420.50909000000001</c:v>
                </c:pt>
                <c:pt idx="135">
                  <c:v>420.52204999999998</c:v>
                </c:pt>
                <c:pt idx="136">
                  <c:v>420.53501999999997</c:v>
                </c:pt>
                <c:pt idx="137">
                  <c:v>420.54798</c:v>
                </c:pt>
                <c:pt idx="138">
                  <c:v>420.56094999999999</c:v>
                </c:pt>
                <c:pt idx="139">
                  <c:v>420.57391999999999</c:v>
                </c:pt>
                <c:pt idx="140">
                  <c:v>420.58688000000001</c:v>
                </c:pt>
                <c:pt idx="141">
                  <c:v>420.59985</c:v>
                </c:pt>
                <c:pt idx="142">
                  <c:v>420.61282</c:v>
                </c:pt>
                <c:pt idx="143">
                  <c:v>420.62578999999999</c:v>
                </c:pt>
                <c:pt idx="144">
                  <c:v>420.63875000000002</c:v>
                </c:pt>
                <c:pt idx="145">
                  <c:v>420.65172000000001</c:v>
                </c:pt>
                <c:pt idx="146">
                  <c:v>420.66469000000001</c:v>
                </c:pt>
                <c:pt idx="147">
                  <c:v>420.67765000000003</c:v>
                </c:pt>
                <c:pt idx="148">
                  <c:v>420.69062000000002</c:v>
                </c:pt>
                <c:pt idx="149">
                  <c:v>420.70359000000002</c:v>
                </c:pt>
                <c:pt idx="150">
                  <c:v>420.71715999999998</c:v>
                </c:pt>
                <c:pt idx="151">
                  <c:v>420.73356000000001</c:v>
                </c:pt>
                <c:pt idx="152">
                  <c:v>420.74995999999999</c:v>
                </c:pt>
                <c:pt idx="153">
                  <c:v>420.76636000000002</c:v>
                </c:pt>
                <c:pt idx="154">
                  <c:v>420.78276</c:v>
                </c:pt>
                <c:pt idx="155">
                  <c:v>420.79917</c:v>
                </c:pt>
                <c:pt idx="156">
                  <c:v>420.81556999999998</c:v>
                </c:pt>
                <c:pt idx="157">
                  <c:v>420.83197000000001</c:v>
                </c:pt>
                <c:pt idx="158">
                  <c:v>420.84836999999999</c:v>
                </c:pt>
                <c:pt idx="159">
                  <c:v>420.86477000000002</c:v>
                </c:pt>
                <c:pt idx="160">
                  <c:v>420.88117</c:v>
                </c:pt>
                <c:pt idx="161">
                  <c:v>420.89792</c:v>
                </c:pt>
                <c:pt idx="162">
                  <c:v>420.91498999999999</c:v>
                </c:pt>
                <c:pt idx="163">
                  <c:v>420.93205999999998</c:v>
                </c:pt>
                <c:pt idx="164">
                  <c:v>420.94911999999999</c:v>
                </c:pt>
                <c:pt idx="165">
                  <c:v>420.96618999999998</c:v>
                </c:pt>
                <c:pt idx="166">
                  <c:v>420.98325999999997</c:v>
                </c:pt>
                <c:pt idx="167">
                  <c:v>421.00033000000002</c:v>
                </c:pt>
                <c:pt idx="168">
                  <c:v>421.01740000000001</c:v>
                </c:pt>
                <c:pt idx="169">
                  <c:v>421.03465999999997</c:v>
                </c:pt>
                <c:pt idx="170">
                  <c:v>421.05202000000003</c:v>
                </c:pt>
                <c:pt idx="171">
                  <c:v>421.06936999999999</c:v>
                </c:pt>
                <c:pt idx="172">
                  <c:v>421.08672999999999</c:v>
                </c:pt>
                <c:pt idx="173">
                  <c:v>421.10408999999999</c:v>
                </c:pt>
                <c:pt idx="174">
                  <c:v>421.12144000000001</c:v>
                </c:pt>
                <c:pt idx="175">
                  <c:v>421.1388</c:v>
                </c:pt>
                <c:pt idx="176">
                  <c:v>421.15616</c:v>
                </c:pt>
                <c:pt idx="177">
                  <c:v>421.17351000000002</c:v>
                </c:pt>
                <c:pt idx="178">
                  <c:v>421.19087000000002</c:v>
                </c:pt>
                <c:pt idx="179">
                  <c:v>421.20823000000001</c:v>
                </c:pt>
                <c:pt idx="180">
                  <c:v>421.22557999999998</c:v>
                </c:pt>
                <c:pt idx="181">
                  <c:v>421.24293999999998</c:v>
                </c:pt>
                <c:pt idx="182">
                  <c:v>421.26029999999997</c:v>
                </c:pt>
                <c:pt idx="183">
                  <c:v>421.27764999999999</c:v>
                </c:pt>
                <c:pt idx="184">
                  <c:v>421.29500999999999</c:v>
                </c:pt>
                <c:pt idx="185">
                  <c:v>421.31236999999999</c:v>
                </c:pt>
                <c:pt idx="186">
                  <c:v>421.32969000000003</c:v>
                </c:pt>
                <c:pt idx="187">
                  <c:v>421.34687000000002</c:v>
                </c:pt>
                <c:pt idx="188">
                  <c:v>421.36405000000002</c:v>
                </c:pt>
                <c:pt idx="189">
                  <c:v>421.38123000000002</c:v>
                </c:pt>
                <c:pt idx="190">
                  <c:v>421.39841000000001</c:v>
                </c:pt>
                <c:pt idx="191">
                  <c:v>421.41574000000003</c:v>
                </c:pt>
                <c:pt idx="192">
                  <c:v>421.43310000000002</c:v>
                </c:pt>
                <c:pt idx="193">
                  <c:v>421.45047</c:v>
                </c:pt>
                <c:pt idx="194">
                  <c:v>421.46782999999999</c:v>
                </c:pt>
                <c:pt idx="195">
                  <c:v>421.48518999999999</c:v>
                </c:pt>
                <c:pt idx="196">
                  <c:v>421.50256000000002</c:v>
                </c:pt>
                <c:pt idx="197">
                  <c:v>421.51992000000001</c:v>
                </c:pt>
                <c:pt idx="198">
                  <c:v>421.53728000000001</c:v>
                </c:pt>
                <c:pt idx="199">
                  <c:v>421.55464999999998</c:v>
                </c:pt>
                <c:pt idx="200">
                  <c:v>421.57200999999998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A49-46D4-931C-328F6899E2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73792048"/>
        <c:axId val="473794848"/>
      </c:lineChart>
      <c:catAx>
        <c:axId val="473792048"/>
        <c:scaling>
          <c:orientation val="minMax"/>
        </c:scaling>
        <c:delete val="0"/>
        <c:axPos val="b"/>
        <c:title>
          <c:tx>
            <c:rich>
              <a:bodyPr rot="0" spcFirstLastPara="0" vertOverflow="ellipsis" vert="horz" wrap="square" anchor="ctr" anchorCtr="1"/>
              <a:lstStyle/>
              <a:p>
                <a:pPr>
                  <a:defRPr lang="zh-CN"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800" b="0"/>
                  <a:t>X/mm</a:t>
                </a:r>
                <a:endParaRPr lang="zh-CN" altLang="en-US" sz="800" b="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73794848"/>
        <c:crosses val="autoZero"/>
        <c:auto val="1"/>
        <c:lblAlgn val="ctr"/>
        <c:lblOffset val="100"/>
        <c:tickLblSkip val="25"/>
        <c:tickMarkSkip val="5"/>
        <c:noMultiLvlLbl val="0"/>
      </c:catAx>
      <c:valAx>
        <c:axId val="473794848"/>
        <c:scaling>
          <c:orientation val="minMax"/>
          <c:max val="422"/>
          <c:min val="420"/>
        </c:scaling>
        <c:delete val="0"/>
        <c:axPos val="l"/>
        <c:majorGridlines>
          <c:spPr>
            <a:ln w="9525" cap="flat" cmpd="sng" algn="ctr">
              <a:noFill/>
              <a:prstDash val="solid"/>
              <a:round/>
            </a:ln>
          </c:spPr>
        </c:majorGridlines>
        <c:title>
          <c:tx>
            <c:rich>
              <a:bodyPr rot="-5400000" spcFirstLastPara="0" vertOverflow="ellipsis" vert="horz" wrap="square" anchor="ctr" anchorCtr="1"/>
              <a:lstStyle/>
              <a:p>
                <a:pPr>
                  <a:defRPr lang="zh-CN"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800" b="0"/>
                  <a:t>BY/Gs</a:t>
                </a:r>
                <a:endParaRPr lang="zh-CN" altLang="en-US" sz="800" b="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73792048"/>
        <c:crosses val="autoZero"/>
        <c:crossBetween val="between"/>
        <c:majorUnit val="0.5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007059949743"/>
          <c:y val="2.7870151637747E-2"/>
          <c:w val="0.87033497840811702"/>
          <c:h val="0.89639593714094401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R6D3L4</c:v>
                </c:pt>
              </c:strCache>
            </c:strRef>
          </c:tx>
          <c:marker>
            <c:symbol val="none"/>
          </c:marker>
          <c:xVal>
            <c:numRef>
              <c:f>Sheet1!$A$2:$A$22</c:f>
              <c:numCache>
                <c:formatCode>General</c:formatCode>
                <c:ptCount val="21"/>
                <c:pt idx="0">
                  <c:v>-20</c:v>
                </c:pt>
                <c:pt idx="1">
                  <c:v>-19</c:v>
                </c:pt>
                <c:pt idx="2">
                  <c:v>-18</c:v>
                </c:pt>
                <c:pt idx="3">
                  <c:v>-17</c:v>
                </c:pt>
                <c:pt idx="4">
                  <c:v>-16</c:v>
                </c:pt>
                <c:pt idx="5">
                  <c:v>-15</c:v>
                </c:pt>
                <c:pt idx="6">
                  <c:v>-14</c:v>
                </c:pt>
                <c:pt idx="7">
                  <c:v>-13</c:v>
                </c:pt>
                <c:pt idx="8">
                  <c:v>-12</c:v>
                </c:pt>
                <c:pt idx="9">
                  <c:v>-11</c:v>
                </c:pt>
                <c:pt idx="10">
                  <c:v>-10</c:v>
                </c:pt>
                <c:pt idx="11">
                  <c:v>-9</c:v>
                </c:pt>
                <c:pt idx="12">
                  <c:v>-8</c:v>
                </c:pt>
                <c:pt idx="13">
                  <c:v>-7</c:v>
                </c:pt>
                <c:pt idx="14">
                  <c:v>-6</c:v>
                </c:pt>
                <c:pt idx="15">
                  <c:v>-5</c:v>
                </c:pt>
                <c:pt idx="16">
                  <c:v>-4</c:v>
                </c:pt>
                <c:pt idx="17">
                  <c:v>-3</c:v>
                </c:pt>
                <c:pt idx="18">
                  <c:v>-2</c:v>
                </c:pt>
                <c:pt idx="19">
                  <c:v>-1</c:v>
                </c:pt>
                <c:pt idx="20">
                  <c:v>0</c:v>
                </c:pt>
              </c:numCache>
            </c:numRef>
          </c:xVal>
          <c:yVal>
            <c:numRef>
              <c:f>Sheet1!$B$2:$B$22</c:f>
              <c:numCache>
                <c:formatCode>General</c:formatCode>
                <c:ptCount val="21"/>
                <c:pt idx="0">
                  <c:v>477.66530999999998</c:v>
                </c:pt>
                <c:pt idx="1">
                  <c:v>483.12934999999999</c:v>
                </c:pt>
                <c:pt idx="2">
                  <c:v>489.10957000000002</c:v>
                </c:pt>
                <c:pt idx="3">
                  <c:v>497.13432999999998</c:v>
                </c:pt>
                <c:pt idx="4">
                  <c:v>505.47541999999999</c:v>
                </c:pt>
                <c:pt idx="5">
                  <c:v>515.66010000000006</c:v>
                </c:pt>
                <c:pt idx="6">
                  <c:v>526.84514999999999</c:v>
                </c:pt>
                <c:pt idx="7">
                  <c:v>537.91366000000005</c:v>
                </c:pt>
                <c:pt idx="8">
                  <c:v>547.99504999999999</c:v>
                </c:pt>
                <c:pt idx="9">
                  <c:v>553.03197</c:v>
                </c:pt>
                <c:pt idx="10">
                  <c:v>542.44484999999997</c:v>
                </c:pt>
                <c:pt idx="11">
                  <c:v>477.94400000000002</c:v>
                </c:pt>
                <c:pt idx="12">
                  <c:v>342.99362000000002</c:v>
                </c:pt>
                <c:pt idx="13">
                  <c:v>183.18375</c:v>
                </c:pt>
                <c:pt idx="14">
                  <c:v>79.065439999999995</c:v>
                </c:pt>
                <c:pt idx="15">
                  <c:v>38.481569999999998</c:v>
                </c:pt>
                <c:pt idx="16">
                  <c:v>17.002040000000001</c:v>
                </c:pt>
                <c:pt idx="17">
                  <c:v>7.0376899999999996</c:v>
                </c:pt>
                <c:pt idx="18">
                  <c:v>3.5442800000000001</c:v>
                </c:pt>
                <c:pt idx="19">
                  <c:v>1.43893</c:v>
                </c:pt>
                <c:pt idx="20">
                  <c:v>3.0859999999999999E-2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7CE2-4D4D-9F67-A30664FB67A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R4D3L4</c:v>
                </c:pt>
              </c:strCache>
            </c:strRef>
          </c:tx>
          <c:marker>
            <c:symbol val="none"/>
          </c:marker>
          <c:xVal>
            <c:numRef>
              <c:f>Sheet1!$A$2:$A$22</c:f>
              <c:numCache>
                <c:formatCode>General</c:formatCode>
                <c:ptCount val="21"/>
                <c:pt idx="0">
                  <c:v>-20</c:v>
                </c:pt>
                <c:pt idx="1">
                  <c:v>-19</c:v>
                </c:pt>
                <c:pt idx="2">
                  <c:v>-18</c:v>
                </c:pt>
                <c:pt idx="3">
                  <c:v>-17</c:v>
                </c:pt>
                <c:pt idx="4">
                  <c:v>-16</c:v>
                </c:pt>
                <c:pt idx="5">
                  <c:v>-15</c:v>
                </c:pt>
                <c:pt idx="6">
                  <c:v>-14</c:v>
                </c:pt>
                <c:pt idx="7">
                  <c:v>-13</c:v>
                </c:pt>
                <c:pt idx="8">
                  <c:v>-12</c:v>
                </c:pt>
                <c:pt idx="9">
                  <c:v>-11</c:v>
                </c:pt>
                <c:pt idx="10">
                  <c:v>-10</c:v>
                </c:pt>
                <c:pt idx="11">
                  <c:v>-9</c:v>
                </c:pt>
                <c:pt idx="12">
                  <c:v>-8</c:v>
                </c:pt>
                <c:pt idx="13">
                  <c:v>-7</c:v>
                </c:pt>
                <c:pt idx="14">
                  <c:v>-6</c:v>
                </c:pt>
                <c:pt idx="15">
                  <c:v>-5</c:v>
                </c:pt>
                <c:pt idx="16">
                  <c:v>-4</c:v>
                </c:pt>
                <c:pt idx="17">
                  <c:v>-3</c:v>
                </c:pt>
                <c:pt idx="18">
                  <c:v>-2</c:v>
                </c:pt>
                <c:pt idx="19">
                  <c:v>-1</c:v>
                </c:pt>
                <c:pt idx="20">
                  <c:v>0</c:v>
                </c:pt>
              </c:numCache>
            </c:numRef>
          </c:xVal>
          <c:yVal>
            <c:numRef>
              <c:f>Sheet1!$C$2:$C$22</c:f>
              <c:numCache>
                <c:formatCode>General</c:formatCode>
                <c:ptCount val="21"/>
                <c:pt idx="0">
                  <c:v>465.89362</c:v>
                </c:pt>
                <c:pt idx="1">
                  <c:v>470.82841999999999</c:v>
                </c:pt>
                <c:pt idx="2">
                  <c:v>475.84012999999999</c:v>
                </c:pt>
                <c:pt idx="3">
                  <c:v>482.24333000000001</c:v>
                </c:pt>
                <c:pt idx="4">
                  <c:v>489.20071000000002</c:v>
                </c:pt>
                <c:pt idx="5">
                  <c:v>497.40827000000002</c:v>
                </c:pt>
                <c:pt idx="6">
                  <c:v>506.55196999999998</c:v>
                </c:pt>
                <c:pt idx="7">
                  <c:v>516.04066</c:v>
                </c:pt>
                <c:pt idx="8">
                  <c:v>526.32442000000003</c:v>
                </c:pt>
                <c:pt idx="9">
                  <c:v>535.54305999999997</c:v>
                </c:pt>
                <c:pt idx="10">
                  <c:v>539.69354999999996</c:v>
                </c:pt>
                <c:pt idx="11">
                  <c:v>526.60036000000002</c:v>
                </c:pt>
                <c:pt idx="12">
                  <c:v>476.47816999999998</c:v>
                </c:pt>
                <c:pt idx="13">
                  <c:v>350.74426999999997</c:v>
                </c:pt>
                <c:pt idx="14">
                  <c:v>190.13359</c:v>
                </c:pt>
                <c:pt idx="15">
                  <c:v>88.505499999999998</c:v>
                </c:pt>
                <c:pt idx="16">
                  <c:v>38.629179999999998</c:v>
                </c:pt>
                <c:pt idx="17">
                  <c:v>16.412579999999998</c:v>
                </c:pt>
                <c:pt idx="18">
                  <c:v>7.00589</c:v>
                </c:pt>
                <c:pt idx="19">
                  <c:v>2.7430400000000001</c:v>
                </c:pt>
                <c:pt idx="20">
                  <c:v>-8.8000000000000003E-4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7CE2-4D4D-9F67-A30664FB67A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R4D2L4</c:v>
                </c:pt>
              </c:strCache>
            </c:strRef>
          </c:tx>
          <c:marker>
            <c:symbol val="none"/>
          </c:marker>
          <c:xVal>
            <c:numRef>
              <c:f>Sheet1!$A$2:$A$22</c:f>
              <c:numCache>
                <c:formatCode>General</c:formatCode>
                <c:ptCount val="21"/>
                <c:pt idx="0">
                  <c:v>-20</c:v>
                </c:pt>
                <c:pt idx="1">
                  <c:v>-19</c:v>
                </c:pt>
                <c:pt idx="2">
                  <c:v>-18</c:v>
                </c:pt>
                <c:pt idx="3">
                  <c:v>-17</c:v>
                </c:pt>
                <c:pt idx="4">
                  <c:v>-16</c:v>
                </c:pt>
                <c:pt idx="5">
                  <c:v>-15</c:v>
                </c:pt>
                <c:pt idx="6">
                  <c:v>-14</c:v>
                </c:pt>
                <c:pt idx="7">
                  <c:v>-13</c:v>
                </c:pt>
                <c:pt idx="8">
                  <c:v>-12</c:v>
                </c:pt>
                <c:pt idx="9">
                  <c:v>-11</c:v>
                </c:pt>
                <c:pt idx="10">
                  <c:v>-10</c:v>
                </c:pt>
                <c:pt idx="11">
                  <c:v>-9</c:v>
                </c:pt>
                <c:pt idx="12">
                  <c:v>-8</c:v>
                </c:pt>
                <c:pt idx="13">
                  <c:v>-7</c:v>
                </c:pt>
                <c:pt idx="14">
                  <c:v>-6</c:v>
                </c:pt>
                <c:pt idx="15">
                  <c:v>-5</c:v>
                </c:pt>
                <c:pt idx="16">
                  <c:v>-4</c:v>
                </c:pt>
                <c:pt idx="17">
                  <c:v>-3</c:v>
                </c:pt>
                <c:pt idx="18">
                  <c:v>-2</c:v>
                </c:pt>
                <c:pt idx="19">
                  <c:v>-1</c:v>
                </c:pt>
                <c:pt idx="20">
                  <c:v>0</c:v>
                </c:pt>
              </c:numCache>
            </c:numRef>
          </c:xVal>
          <c:yVal>
            <c:numRef>
              <c:f>Sheet1!$D$2:$D$22</c:f>
              <c:numCache>
                <c:formatCode>General</c:formatCode>
                <c:ptCount val="21"/>
                <c:pt idx="0">
                  <c:v>456.14033999999998</c:v>
                </c:pt>
                <c:pt idx="1">
                  <c:v>459.34836999999999</c:v>
                </c:pt>
                <c:pt idx="2">
                  <c:v>463.33292</c:v>
                </c:pt>
                <c:pt idx="3">
                  <c:v>468.23309999999998</c:v>
                </c:pt>
                <c:pt idx="4">
                  <c:v>473.13328999999999</c:v>
                </c:pt>
                <c:pt idx="5">
                  <c:v>479.97041000000002</c:v>
                </c:pt>
                <c:pt idx="6">
                  <c:v>486.98784999999998</c:v>
                </c:pt>
                <c:pt idx="7">
                  <c:v>495.01477999999997</c:v>
                </c:pt>
                <c:pt idx="8">
                  <c:v>503.3143</c:v>
                </c:pt>
                <c:pt idx="9">
                  <c:v>513.05304999999998</c:v>
                </c:pt>
                <c:pt idx="10">
                  <c:v>521.74234000000001</c:v>
                </c:pt>
                <c:pt idx="11">
                  <c:v>525.56223999999997</c:v>
                </c:pt>
                <c:pt idx="12">
                  <c:v>513.13532999999995</c:v>
                </c:pt>
                <c:pt idx="13">
                  <c:v>460.63788</c:v>
                </c:pt>
                <c:pt idx="14">
                  <c:v>341.79047000000003</c:v>
                </c:pt>
                <c:pt idx="15">
                  <c:v>185.18723</c:v>
                </c:pt>
                <c:pt idx="16">
                  <c:v>83.315330000000003</c:v>
                </c:pt>
                <c:pt idx="17">
                  <c:v>35.249020000000002</c:v>
                </c:pt>
                <c:pt idx="18">
                  <c:v>15.164110000000001</c:v>
                </c:pt>
                <c:pt idx="19">
                  <c:v>5.9628100000000002</c:v>
                </c:pt>
                <c:pt idx="20">
                  <c:v>-7.2789999999999994E-2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7CE2-4D4D-9F67-A30664FB67A6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R4D2L3</c:v>
                </c:pt>
              </c:strCache>
            </c:strRef>
          </c:tx>
          <c:marker>
            <c:symbol val="none"/>
          </c:marker>
          <c:xVal>
            <c:numRef>
              <c:f>Sheet1!$A$2:$A$22</c:f>
              <c:numCache>
                <c:formatCode>General</c:formatCode>
                <c:ptCount val="21"/>
                <c:pt idx="0">
                  <c:v>-20</c:v>
                </c:pt>
                <c:pt idx="1">
                  <c:v>-19</c:v>
                </c:pt>
                <c:pt idx="2">
                  <c:v>-18</c:v>
                </c:pt>
                <c:pt idx="3">
                  <c:v>-17</c:v>
                </c:pt>
                <c:pt idx="4">
                  <c:v>-16</c:v>
                </c:pt>
                <c:pt idx="5">
                  <c:v>-15</c:v>
                </c:pt>
                <c:pt idx="6">
                  <c:v>-14</c:v>
                </c:pt>
                <c:pt idx="7">
                  <c:v>-13</c:v>
                </c:pt>
                <c:pt idx="8">
                  <c:v>-12</c:v>
                </c:pt>
                <c:pt idx="9">
                  <c:v>-11</c:v>
                </c:pt>
                <c:pt idx="10">
                  <c:v>-10</c:v>
                </c:pt>
                <c:pt idx="11">
                  <c:v>-9</c:v>
                </c:pt>
                <c:pt idx="12">
                  <c:v>-8</c:v>
                </c:pt>
                <c:pt idx="13">
                  <c:v>-7</c:v>
                </c:pt>
                <c:pt idx="14">
                  <c:v>-6</c:v>
                </c:pt>
                <c:pt idx="15">
                  <c:v>-5</c:v>
                </c:pt>
                <c:pt idx="16">
                  <c:v>-4</c:v>
                </c:pt>
                <c:pt idx="17">
                  <c:v>-3</c:v>
                </c:pt>
                <c:pt idx="18">
                  <c:v>-2</c:v>
                </c:pt>
                <c:pt idx="19">
                  <c:v>-1</c:v>
                </c:pt>
                <c:pt idx="20">
                  <c:v>0</c:v>
                </c:pt>
              </c:numCache>
            </c:numRef>
          </c:xVal>
          <c:yVal>
            <c:numRef>
              <c:f>Sheet1!$E$2:$E$22</c:f>
              <c:numCache>
                <c:formatCode>General</c:formatCode>
                <c:ptCount val="21"/>
                <c:pt idx="0">
                  <c:v>449.98345</c:v>
                </c:pt>
                <c:pt idx="1">
                  <c:v>453.05482999999998</c:v>
                </c:pt>
                <c:pt idx="2">
                  <c:v>457.47976</c:v>
                </c:pt>
                <c:pt idx="3">
                  <c:v>461.93466000000001</c:v>
                </c:pt>
                <c:pt idx="4">
                  <c:v>467.39936</c:v>
                </c:pt>
                <c:pt idx="5">
                  <c:v>473.96415000000002</c:v>
                </c:pt>
                <c:pt idx="6">
                  <c:v>481.82949000000002</c:v>
                </c:pt>
                <c:pt idx="7">
                  <c:v>490.22699</c:v>
                </c:pt>
                <c:pt idx="8">
                  <c:v>501.16120999999998</c:v>
                </c:pt>
                <c:pt idx="9">
                  <c:v>511.74306000000001</c:v>
                </c:pt>
                <c:pt idx="10">
                  <c:v>525.77360999999996</c:v>
                </c:pt>
                <c:pt idx="11">
                  <c:v>537.00548000000003</c:v>
                </c:pt>
                <c:pt idx="12">
                  <c:v>538.62883999999997</c:v>
                </c:pt>
                <c:pt idx="13">
                  <c:v>501.07065999999998</c:v>
                </c:pt>
                <c:pt idx="14">
                  <c:v>346.40379000000001</c:v>
                </c:pt>
                <c:pt idx="15">
                  <c:v>147.53367</c:v>
                </c:pt>
                <c:pt idx="16">
                  <c:v>51.76464</c:v>
                </c:pt>
                <c:pt idx="17">
                  <c:v>16.649069999999998</c:v>
                </c:pt>
                <c:pt idx="18">
                  <c:v>6.2383300000000004</c:v>
                </c:pt>
                <c:pt idx="19">
                  <c:v>2.3206899999999999</c:v>
                </c:pt>
                <c:pt idx="20">
                  <c:v>-7.1000000000000002E-4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7CE2-4D4D-9F67-A30664FB67A6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R3D2L3</c:v>
                </c:pt>
              </c:strCache>
            </c:strRef>
          </c:tx>
          <c:spPr>
            <a:ln w="19050" cap="rnd" cmpd="sng" algn="ctr">
              <a:solidFill>
                <a:srgbClr val="00B050"/>
              </a:solidFill>
              <a:prstDash val="solid"/>
              <a:round/>
            </a:ln>
          </c:spPr>
          <c:marker>
            <c:symbol val="none"/>
          </c:marker>
          <c:xVal>
            <c:numRef>
              <c:f>Sheet1!$A$2:$A$22</c:f>
              <c:numCache>
                <c:formatCode>General</c:formatCode>
                <c:ptCount val="21"/>
                <c:pt idx="0">
                  <c:v>-20</c:v>
                </c:pt>
                <c:pt idx="1">
                  <c:v>-19</c:v>
                </c:pt>
                <c:pt idx="2">
                  <c:v>-18</c:v>
                </c:pt>
                <c:pt idx="3">
                  <c:v>-17</c:v>
                </c:pt>
                <c:pt idx="4">
                  <c:v>-16</c:v>
                </c:pt>
                <c:pt idx="5">
                  <c:v>-15</c:v>
                </c:pt>
                <c:pt idx="6">
                  <c:v>-14</c:v>
                </c:pt>
                <c:pt idx="7">
                  <c:v>-13</c:v>
                </c:pt>
                <c:pt idx="8">
                  <c:v>-12</c:v>
                </c:pt>
                <c:pt idx="9">
                  <c:v>-11</c:v>
                </c:pt>
                <c:pt idx="10">
                  <c:v>-10</c:v>
                </c:pt>
                <c:pt idx="11">
                  <c:v>-9</c:v>
                </c:pt>
                <c:pt idx="12">
                  <c:v>-8</c:v>
                </c:pt>
                <c:pt idx="13">
                  <c:v>-7</c:v>
                </c:pt>
                <c:pt idx="14">
                  <c:v>-6</c:v>
                </c:pt>
                <c:pt idx="15">
                  <c:v>-5</c:v>
                </c:pt>
                <c:pt idx="16">
                  <c:v>-4</c:v>
                </c:pt>
                <c:pt idx="17">
                  <c:v>-3</c:v>
                </c:pt>
                <c:pt idx="18">
                  <c:v>-2</c:v>
                </c:pt>
                <c:pt idx="19">
                  <c:v>-1</c:v>
                </c:pt>
                <c:pt idx="20">
                  <c:v>0</c:v>
                </c:pt>
              </c:numCache>
            </c:numRef>
          </c:xVal>
          <c:yVal>
            <c:numRef>
              <c:f>Sheet1!$F$2:$F$22</c:f>
              <c:numCache>
                <c:formatCode>General</c:formatCode>
                <c:ptCount val="21"/>
                <c:pt idx="0">
                  <c:v>446.58177999999998</c:v>
                </c:pt>
                <c:pt idx="1">
                  <c:v>449.35368999999997</c:v>
                </c:pt>
                <c:pt idx="2">
                  <c:v>452.14305999999999</c:v>
                </c:pt>
                <c:pt idx="3">
                  <c:v>455.65221000000003</c:v>
                </c:pt>
                <c:pt idx="4">
                  <c:v>459.51315</c:v>
                </c:pt>
                <c:pt idx="5">
                  <c:v>464.23755</c:v>
                </c:pt>
                <c:pt idx="6">
                  <c:v>469.99041</c:v>
                </c:pt>
                <c:pt idx="7">
                  <c:v>476.63643999999999</c:v>
                </c:pt>
                <c:pt idx="8">
                  <c:v>484.69803000000002</c:v>
                </c:pt>
                <c:pt idx="9">
                  <c:v>493.36295000000001</c:v>
                </c:pt>
                <c:pt idx="10">
                  <c:v>503.87621999999999</c:v>
                </c:pt>
                <c:pt idx="11">
                  <c:v>515.02152999999998</c:v>
                </c:pt>
                <c:pt idx="12">
                  <c:v>526.54187000000002</c:v>
                </c:pt>
                <c:pt idx="13">
                  <c:v>530.23869000000002</c:v>
                </c:pt>
                <c:pt idx="14">
                  <c:v>494.26177999999999</c:v>
                </c:pt>
                <c:pt idx="15">
                  <c:v>341.77262999999999</c:v>
                </c:pt>
                <c:pt idx="16">
                  <c:v>148.48612</c:v>
                </c:pt>
                <c:pt idx="17">
                  <c:v>50.50517</c:v>
                </c:pt>
                <c:pt idx="18">
                  <c:v>15.95542</c:v>
                </c:pt>
                <c:pt idx="19">
                  <c:v>5.08514</c:v>
                </c:pt>
                <c:pt idx="20">
                  <c:v>-6.8100000000000001E-3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7CE2-4D4D-9F67-A30664FB67A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72519680"/>
        <c:axId val="872941824"/>
      </c:scatterChart>
      <c:valAx>
        <c:axId val="872519680"/>
        <c:scaling>
          <c:orientation val="minMax"/>
          <c:min val="-20"/>
        </c:scaling>
        <c:delete val="0"/>
        <c:axPos val="b"/>
        <c:title>
          <c:tx>
            <c:rich>
              <a:bodyPr rot="0" spcFirstLastPara="0" vertOverflow="ellipsis" vert="horz" wrap="square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1000" b="0" dirty="0"/>
                  <a:t>X/mm</a:t>
                </a:r>
                <a:endParaRPr lang="zh-CN" altLang="en-US" sz="1000" b="0" dirty="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72941824"/>
        <c:crosses val="autoZero"/>
        <c:crossBetween val="midCat"/>
        <c:majorUnit val="4"/>
      </c:valAx>
      <c:valAx>
        <c:axId val="872941824"/>
        <c:scaling>
          <c:orientation val="minMax"/>
        </c:scaling>
        <c:delete val="0"/>
        <c:axPos val="l"/>
        <c:majorGridlines/>
        <c:title>
          <c:tx>
            <c:rich>
              <a:bodyPr rot="-5400000" spcFirstLastPara="0" vertOverflow="ellipsis" vert="horz" wrap="square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1000" b="0" dirty="0"/>
                  <a:t>BY/Gs</a:t>
                </a:r>
                <a:endParaRPr lang="zh-CN" altLang="en-US" sz="1000" b="0" dirty="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72519680"/>
        <c:crossesAt val="-20"/>
        <c:crossBetween val="midCat"/>
      </c:valAx>
    </c:plotArea>
    <c:legend>
      <c:legendPos val="r"/>
      <c:layout>
        <c:manualLayout>
          <c:xMode val="edge"/>
          <c:yMode val="edge"/>
          <c:x val="0.80539936465568696"/>
          <c:y val="5.89460919891798E-2"/>
          <c:w val="0.177290179952272"/>
          <c:h val="0.37457509832121799"/>
        </c:manualLayout>
      </c:layout>
      <c:overlay val="0"/>
      <c:txPr>
        <a:bodyPr rot="0" spcFirstLastPara="0" vertOverflow="ellipsis" vert="horz" wrap="square" anchor="ctr" anchorCtr="1"/>
        <a:lstStyle/>
        <a:p>
          <a:pPr>
            <a:defRPr lang="zh-CN" sz="1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177145229727599"/>
          <c:y val="4.0281436983192302E-2"/>
          <c:w val="0.82066097080474598"/>
          <c:h val="0.870662343662024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200ns</c:v>
                </c:pt>
              </c:strCache>
            </c:strRef>
          </c:tx>
          <c:marker>
            <c:symbol val="none"/>
          </c:marker>
          <c:cat>
            <c:numRef>
              <c:f>Sheet1!$A$2:$A$252</c:f>
              <c:numCache>
                <c:formatCode>General</c:formatCode>
                <c:ptCount val="251"/>
                <c:pt idx="0">
                  <c:v>-25</c:v>
                </c:pt>
                <c:pt idx="1">
                  <c:v>-24.8</c:v>
                </c:pt>
                <c:pt idx="2">
                  <c:v>-24.6</c:v>
                </c:pt>
                <c:pt idx="3">
                  <c:v>-24.4</c:v>
                </c:pt>
                <c:pt idx="4">
                  <c:v>-24.2</c:v>
                </c:pt>
                <c:pt idx="5">
                  <c:v>-24</c:v>
                </c:pt>
                <c:pt idx="6">
                  <c:v>-23.8</c:v>
                </c:pt>
                <c:pt idx="7">
                  <c:v>-23.6</c:v>
                </c:pt>
                <c:pt idx="8">
                  <c:v>-23.4</c:v>
                </c:pt>
                <c:pt idx="9">
                  <c:v>-23.2</c:v>
                </c:pt>
                <c:pt idx="10">
                  <c:v>-23</c:v>
                </c:pt>
                <c:pt idx="11">
                  <c:v>-22.8</c:v>
                </c:pt>
                <c:pt idx="12">
                  <c:v>-22.6</c:v>
                </c:pt>
                <c:pt idx="13">
                  <c:v>-22.4</c:v>
                </c:pt>
                <c:pt idx="14">
                  <c:v>-22.2</c:v>
                </c:pt>
                <c:pt idx="15">
                  <c:v>-22</c:v>
                </c:pt>
                <c:pt idx="16">
                  <c:v>-21.8</c:v>
                </c:pt>
                <c:pt idx="17">
                  <c:v>-21.6</c:v>
                </c:pt>
                <c:pt idx="18">
                  <c:v>-21.4</c:v>
                </c:pt>
                <c:pt idx="19">
                  <c:v>-21.2</c:v>
                </c:pt>
                <c:pt idx="20">
                  <c:v>-21</c:v>
                </c:pt>
                <c:pt idx="21">
                  <c:v>-20.8</c:v>
                </c:pt>
                <c:pt idx="22">
                  <c:v>-20.6</c:v>
                </c:pt>
                <c:pt idx="23">
                  <c:v>-20.399999999999999</c:v>
                </c:pt>
                <c:pt idx="24">
                  <c:v>-20.2</c:v>
                </c:pt>
                <c:pt idx="25">
                  <c:v>-20</c:v>
                </c:pt>
                <c:pt idx="26">
                  <c:v>-19.8</c:v>
                </c:pt>
                <c:pt idx="27">
                  <c:v>-19.600000000000001</c:v>
                </c:pt>
                <c:pt idx="28">
                  <c:v>-19.399999999999999</c:v>
                </c:pt>
                <c:pt idx="29">
                  <c:v>-19.2</c:v>
                </c:pt>
                <c:pt idx="30">
                  <c:v>-19</c:v>
                </c:pt>
                <c:pt idx="31">
                  <c:v>-18.8</c:v>
                </c:pt>
                <c:pt idx="32">
                  <c:v>-18.600000000000001</c:v>
                </c:pt>
                <c:pt idx="33">
                  <c:v>-18.399999999999999</c:v>
                </c:pt>
                <c:pt idx="34">
                  <c:v>-18.2</c:v>
                </c:pt>
                <c:pt idx="35">
                  <c:v>-18</c:v>
                </c:pt>
                <c:pt idx="36">
                  <c:v>-17.8</c:v>
                </c:pt>
                <c:pt idx="37">
                  <c:v>-17.600000000000001</c:v>
                </c:pt>
                <c:pt idx="38">
                  <c:v>-17.399999999999999</c:v>
                </c:pt>
                <c:pt idx="39">
                  <c:v>-17.2</c:v>
                </c:pt>
                <c:pt idx="40">
                  <c:v>-17</c:v>
                </c:pt>
                <c:pt idx="41">
                  <c:v>-16.8</c:v>
                </c:pt>
                <c:pt idx="42">
                  <c:v>-16.600000000000001</c:v>
                </c:pt>
                <c:pt idx="43">
                  <c:v>-16.399999999999999</c:v>
                </c:pt>
                <c:pt idx="44">
                  <c:v>-16.2</c:v>
                </c:pt>
                <c:pt idx="45">
                  <c:v>-16</c:v>
                </c:pt>
                <c:pt idx="46">
                  <c:v>-15.8</c:v>
                </c:pt>
                <c:pt idx="47">
                  <c:v>-15.6</c:v>
                </c:pt>
                <c:pt idx="48">
                  <c:v>-15.4</c:v>
                </c:pt>
                <c:pt idx="49">
                  <c:v>-15.2</c:v>
                </c:pt>
                <c:pt idx="50">
                  <c:v>-15</c:v>
                </c:pt>
                <c:pt idx="51">
                  <c:v>-14.8</c:v>
                </c:pt>
                <c:pt idx="52">
                  <c:v>-14.6</c:v>
                </c:pt>
                <c:pt idx="53">
                  <c:v>-14.4</c:v>
                </c:pt>
                <c:pt idx="54">
                  <c:v>-14.2</c:v>
                </c:pt>
                <c:pt idx="55">
                  <c:v>-14</c:v>
                </c:pt>
                <c:pt idx="56">
                  <c:v>-13.8</c:v>
                </c:pt>
                <c:pt idx="57">
                  <c:v>-13.6</c:v>
                </c:pt>
                <c:pt idx="58">
                  <c:v>-13.4</c:v>
                </c:pt>
                <c:pt idx="59">
                  <c:v>-13.2</c:v>
                </c:pt>
                <c:pt idx="60">
                  <c:v>-13</c:v>
                </c:pt>
                <c:pt idx="61">
                  <c:v>-12.8</c:v>
                </c:pt>
                <c:pt idx="62">
                  <c:v>-12.6</c:v>
                </c:pt>
                <c:pt idx="63">
                  <c:v>-12.4</c:v>
                </c:pt>
                <c:pt idx="64">
                  <c:v>-12.2</c:v>
                </c:pt>
                <c:pt idx="65">
                  <c:v>-12</c:v>
                </c:pt>
                <c:pt idx="66">
                  <c:v>-11.8</c:v>
                </c:pt>
                <c:pt idx="67">
                  <c:v>-11.6</c:v>
                </c:pt>
                <c:pt idx="68">
                  <c:v>-11.4</c:v>
                </c:pt>
                <c:pt idx="69">
                  <c:v>-11.2</c:v>
                </c:pt>
                <c:pt idx="70">
                  <c:v>-11</c:v>
                </c:pt>
                <c:pt idx="71">
                  <c:v>-10.8000000000001</c:v>
                </c:pt>
                <c:pt idx="72">
                  <c:v>-10.600000000000099</c:v>
                </c:pt>
                <c:pt idx="73">
                  <c:v>-10.4000000000001</c:v>
                </c:pt>
                <c:pt idx="74">
                  <c:v>-10.200000000000101</c:v>
                </c:pt>
                <c:pt idx="75">
                  <c:v>-10.000000000000099</c:v>
                </c:pt>
                <c:pt idx="76">
                  <c:v>-9.8000000000001002</c:v>
                </c:pt>
                <c:pt idx="77">
                  <c:v>-9.6000000000000991</c:v>
                </c:pt>
                <c:pt idx="78">
                  <c:v>-9.4000000000000998</c:v>
                </c:pt>
                <c:pt idx="79">
                  <c:v>-9.2000000000001005</c:v>
                </c:pt>
                <c:pt idx="80">
                  <c:v>-9.0000000000000995</c:v>
                </c:pt>
                <c:pt idx="81">
                  <c:v>-8.8000000000001002</c:v>
                </c:pt>
                <c:pt idx="82">
                  <c:v>-8.6000000000000991</c:v>
                </c:pt>
                <c:pt idx="83">
                  <c:v>-8.4000000000000998</c:v>
                </c:pt>
                <c:pt idx="84">
                  <c:v>-8.2000000000001005</c:v>
                </c:pt>
                <c:pt idx="85">
                  <c:v>-8.0000000000000995</c:v>
                </c:pt>
                <c:pt idx="86">
                  <c:v>-7.8000000000001002</c:v>
                </c:pt>
                <c:pt idx="87">
                  <c:v>-7.6000000000001</c:v>
                </c:pt>
                <c:pt idx="88">
                  <c:v>-7.4000000000000998</c:v>
                </c:pt>
                <c:pt idx="89">
                  <c:v>-7.2000000000000997</c:v>
                </c:pt>
                <c:pt idx="90">
                  <c:v>-7.0000000000001004</c:v>
                </c:pt>
                <c:pt idx="91">
                  <c:v>-6.8000000000001002</c:v>
                </c:pt>
                <c:pt idx="92">
                  <c:v>-6.6000000000001</c:v>
                </c:pt>
                <c:pt idx="93">
                  <c:v>-6.4000000000000998</c:v>
                </c:pt>
                <c:pt idx="94">
                  <c:v>-6.2000000000000997</c:v>
                </c:pt>
                <c:pt idx="95">
                  <c:v>-6.0000000000001004</c:v>
                </c:pt>
                <c:pt idx="96">
                  <c:v>-5.8000000000001002</c:v>
                </c:pt>
                <c:pt idx="97">
                  <c:v>-5.6000000000001</c:v>
                </c:pt>
                <c:pt idx="98">
                  <c:v>-5.4000000000000998</c:v>
                </c:pt>
                <c:pt idx="99">
                  <c:v>-5.2000000000000997</c:v>
                </c:pt>
                <c:pt idx="100">
                  <c:v>-5.0000000000001004</c:v>
                </c:pt>
                <c:pt idx="101">
                  <c:v>-4.8000000000001002</c:v>
                </c:pt>
                <c:pt idx="102">
                  <c:v>-4.6000000000001</c:v>
                </c:pt>
                <c:pt idx="103">
                  <c:v>-4.4000000000000998</c:v>
                </c:pt>
                <c:pt idx="104">
                  <c:v>-4.2000000000000997</c:v>
                </c:pt>
                <c:pt idx="105">
                  <c:v>-4.0000000000001004</c:v>
                </c:pt>
                <c:pt idx="106">
                  <c:v>-3.8000000000001002</c:v>
                </c:pt>
                <c:pt idx="107">
                  <c:v>-3.6000000000001</c:v>
                </c:pt>
                <c:pt idx="108">
                  <c:v>-3.4000000000000998</c:v>
                </c:pt>
                <c:pt idx="109">
                  <c:v>-3.2000000000001001</c:v>
                </c:pt>
                <c:pt idx="110">
                  <c:v>-3.0000000000000999</c:v>
                </c:pt>
                <c:pt idx="111">
                  <c:v>-2.8000000000001002</c:v>
                </c:pt>
                <c:pt idx="112">
                  <c:v>-2.6000000000001</c:v>
                </c:pt>
                <c:pt idx="113">
                  <c:v>-2.4000000000000998</c:v>
                </c:pt>
                <c:pt idx="114">
                  <c:v>-2.2000000000001001</c:v>
                </c:pt>
                <c:pt idx="115">
                  <c:v>-2.0000000000000999</c:v>
                </c:pt>
                <c:pt idx="116">
                  <c:v>-1.8000000000001</c:v>
                </c:pt>
                <c:pt idx="117">
                  <c:v>-1.6000000000001</c:v>
                </c:pt>
                <c:pt idx="118">
                  <c:v>-1.4000000000001001</c:v>
                </c:pt>
                <c:pt idx="119">
                  <c:v>-1.2000000000001001</c:v>
                </c:pt>
                <c:pt idx="120">
                  <c:v>-1.0000000000000999</c:v>
                </c:pt>
                <c:pt idx="121">
                  <c:v>-0.80000000000009996</c:v>
                </c:pt>
                <c:pt idx="122">
                  <c:v>-0.60000000000010101</c:v>
                </c:pt>
                <c:pt idx="123">
                  <c:v>-0.400000000000102</c:v>
                </c:pt>
                <c:pt idx="124">
                  <c:v>-0.20000000000009899</c:v>
                </c:pt>
                <c:pt idx="125">
                  <c:v>0</c:v>
                </c:pt>
                <c:pt idx="126">
                  <c:v>0.19999999999990001</c:v>
                </c:pt>
                <c:pt idx="127">
                  <c:v>0.39999999999989899</c:v>
                </c:pt>
                <c:pt idx="128">
                  <c:v>0.59999999999989795</c:v>
                </c:pt>
                <c:pt idx="129">
                  <c:v>0.79999999999990101</c:v>
                </c:pt>
                <c:pt idx="130">
                  <c:v>0.99999999999990097</c:v>
                </c:pt>
                <c:pt idx="131">
                  <c:v>1.1999999999999</c:v>
                </c:pt>
                <c:pt idx="132">
                  <c:v>1.3999999999999</c:v>
                </c:pt>
                <c:pt idx="133">
                  <c:v>1.5999999999998999</c:v>
                </c:pt>
                <c:pt idx="134">
                  <c:v>1.7999999999998999</c:v>
                </c:pt>
                <c:pt idx="135">
                  <c:v>1.9999999999999001</c:v>
                </c:pt>
                <c:pt idx="136">
                  <c:v>2.1999999999998998</c:v>
                </c:pt>
                <c:pt idx="137">
                  <c:v>2.3999999999999</c:v>
                </c:pt>
                <c:pt idx="138">
                  <c:v>2.5999999999999002</c:v>
                </c:pt>
                <c:pt idx="139">
                  <c:v>2.7999999999998999</c:v>
                </c:pt>
                <c:pt idx="140">
                  <c:v>2.9999999999999001</c:v>
                </c:pt>
                <c:pt idx="141">
                  <c:v>3.1999999999998998</c:v>
                </c:pt>
                <c:pt idx="142">
                  <c:v>3.3999999999999</c:v>
                </c:pt>
                <c:pt idx="143">
                  <c:v>3.5999999999999002</c:v>
                </c:pt>
                <c:pt idx="144">
                  <c:v>3.7999999999998999</c:v>
                </c:pt>
                <c:pt idx="145">
                  <c:v>3.9999999999999001</c:v>
                </c:pt>
                <c:pt idx="146">
                  <c:v>4.1999999999998998</c:v>
                </c:pt>
                <c:pt idx="147">
                  <c:v>4.3999999999999</c:v>
                </c:pt>
                <c:pt idx="148">
                  <c:v>4.5999999999999002</c:v>
                </c:pt>
                <c:pt idx="149">
                  <c:v>4.7999999999999003</c:v>
                </c:pt>
                <c:pt idx="150">
                  <c:v>4.9999999999998996</c:v>
                </c:pt>
                <c:pt idx="151">
                  <c:v>5.1999999999998998</c:v>
                </c:pt>
                <c:pt idx="152">
                  <c:v>5.3999999999999</c:v>
                </c:pt>
                <c:pt idx="153">
                  <c:v>5.5999999999999002</c:v>
                </c:pt>
                <c:pt idx="154">
                  <c:v>5.7999999999999003</c:v>
                </c:pt>
                <c:pt idx="155">
                  <c:v>5.9999999999998996</c:v>
                </c:pt>
                <c:pt idx="156">
                  <c:v>6.1999999999998998</c:v>
                </c:pt>
                <c:pt idx="157">
                  <c:v>6.3999999999999</c:v>
                </c:pt>
                <c:pt idx="158">
                  <c:v>6.5999999999999002</c:v>
                </c:pt>
                <c:pt idx="159">
                  <c:v>6.7999999999999003</c:v>
                </c:pt>
                <c:pt idx="160">
                  <c:v>6.9999999999998996</c:v>
                </c:pt>
                <c:pt idx="161">
                  <c:v>7.1999999999998998</c:v>
                </c:pt>
                <c:pt idx="162">
                  <c:v>7.3999999999999</c:v>
                </c:pt>
                <c:pt idx="163">
                  <c:v>7.5999999999999002</c:v>
                </c:pt>
                <c:pt idx="164">
                  <c:v>7.7999999999999003</c:v>
                </c:pt>
                <c:pt idx="165">
                  <c:v>7.9999999999998996</c:v>
                </c:pt>
                <c:pt idx="166">
                  <c:v>8.1999999999998998</c:v>
                </c:pt>
                <c:pt idx="167">
                  <c:v>8.3999999999999009</c:v>
                </c:pt>
                <c:pt idx="168">
                  <c:v>8.5999999999999002</c:v>
                </c:pt>
                <c:pt idx="169">
                  <c:v>8.7999999999998995</c:v>
                </c:pt>
                <c:pt idx="170">
                  <c:v>8.9999999999999005</c:v>
                </c:pt>
                <c:pt idx="171">
                  <c:v>9.1999999999998998</c:v>
                </c:pt>
                <c:pt idx="172">
                  <c:v>9.3999999999999009</c:v>
                </c:pt>
                <c:pt idx="173">
                  <c:v>9.5999999999999002</c:v>
                </c:pt>
                <c:pt idx="174">
                  <c:v>9.7999999999998995</c:v>
                </c:pt>
                <c:pt idx="175">
                  <c:v>9.9999999999999005</c:v>
                </c:pt>
                <c:pt idx="176">
                  <c:v>10.1999999999999</c:v>
                </c:pt>
                <c:pt idx="177">
                  <c:v>10.399999999999901</c:v>
                </c:pt>
                <c:pt idx="178">
                  <c:v>10.5999999999999</c:v>
                </c:pt>
                <c:pt idx="179">
                  <c:v>10.799999999999899</c:v>
                </c:pt>
                <c:pt idx="180">
                  <c:v>10.999999999999901</c:v>
                </c:pt>
                <c:pt idx="181">
                  <c:v>11.1999999999999</c:v>
                </c:pt>
                <c:pt idx="182">
                  <c:v>11.399999999999901</c:v>
                </c:pt>
                <c:pt idx="183">
                  <c:v>11.5999999999999</c:v>
                </c:pt>
                <c:pt idx="184">
                  <c:v>11.799999999999899</c:v>
                </c:pt>
                <c:pt idx="185">
                  <c:v>11.999999999999901</c:v>
                </c:pt>
                <c:pt idx="186">
                  <c:v>12.1999999999999</c:v>
                </c:pt>
                <c:pt idx="187">
                  <c:v>12.399999999999901</c:v>
                </c:pt>
                <c:pt idx="188">
                  <c:v>12.5999999999999</c:v>
                </c:pt>
                <c:pt idx="189">
                  <c:v>12.799999999999899</c:v>
                </c:pt>
                <c:pt idx="190">
                  <c:v>12.999999999999901</c:v>
                </c:pt>
                <c:pt idx="191">
                  <c:v>13.1999999999999</c:v>
                </c:pt>
                <c:pt idx="192">
                  <c:v>13.399999999999901</c:v>
                </c:pt>
                <c:pt idx="193">
                  <c:v>13.5999999999999</c:v>
                </c:pt>
                <c:pt idx="194">
                  <c:v>13.799999999999899</c:v>
                </c:pt>
                <c:pt idx="195">
                  <c:v>13.999999999999901</c:v>
                </c:pt>
                <c:pt idx="196">
                  <c:v>14.1999999999999</c:v>
                </c:pt>
                <c:pt idx="197">
                  <c:v>14.399999999999901</c:v>
                </c:pt>
                <c:pt idx="198">
                  <c:v>14.5999999999999</c:v>
                </c:pt>
                <c:pt idx="199">
                  <c:v>14.799999999999899</c:v>
                </c:pt>
                <c:pt idx="200">
                  <c:v>14.999999999999901</c:v>
                </c:pt>
                <c:pt idx="201">
                  <c:v>15.1999999999999</c:v>
                </c:pt>
                <c:pt idx="202">
                  <c:v>15.399999999999901</c:v>
                </c:pt>
                <c:pt idx="203">
                  <c:v>15.5999999999999</c:v>
                </c:pt>
                <c:pt idx="204">
                  <c:v>15.799999999999899</c:v>
                </c:pt>
                <c:pt idx="205">
                  <c:v>15.999999999999901</c:v>
                </c:pt>
                <c:pt idx="206">
                  <c:v>16.1999999999999</c:v>
                </c:pt>
                <c:pt idx="207">
                  <c:v>16.3999999999998</c:v>
                </c:pt>
                <c:pt idx="208">
                  <c:v>16.599999999999898</c:v>
                </c:pt>
                <c:pt idx="209">
                  <c:v>16.799999999999901</c:v>
                </c:pt>
                <c:pt idx="210">
                  <c:v>16.999999999999901</c:v>
                </c:pt>
                <c:pt idx="211">
                  <c:v>17.1999999999998</c:v>
                </c:pt>
                <c:pt idx="212">
                  <c:v>17.3999999999998</c:v>
                </c:pt>
                <c:pt idx="213">
                  <c:v>17.599999999999898</c:v>
                </c:pt>
                <c:pt idx="214">
                  <c:v>17.799999999999802</c:v>
                </c:pt>
                <c:pt idx="215">
                  <c:v>17.999999999999801</c:v>
                </c:pt>
                <c:pt idx="216">
                  <c:v>18.1999999999998</c:v>
                </c:pt>
                <c:pt idx="217">
                  <c:v>18.3999999999998</c:v>
                </c:pt>
                <c:pt idx="218">
                  <c:v>18.599999999999799</c:v>
                </c:pt>
                <c:pt idx="219">
                  <c:v>18.799999999999802</c:v>
                </c:pt>
                <c:pt idx="220">
                  <c:v>18.999999999999801</c:v>
                </c:pt>
                <c:pt idx="221">
                  <c:v>19.1999999999998</c:v>
                </c:pt>
                <c:pt idx="222">
                  <c:v>19.3999999999998</c:v>
                </c:pt>
                <c:pt idx="223">
                  <c:v>19.599999999999799</c:v>
                </c:pt>
                <c:pt idx="224">
                  <c:v>19.799999999999802</c:v>
                </c:pt>
                <c:pt idx="225">
                  <c:v>19.999999999999801</c:v>
                </c:pt>
                <c:pt idx="226">
                  <c:v>20.1999999999998</c:v>
                </c:pt>
                <c:pt idx="227">
                  <c:v>20.3999999999998</c:v>
                </c:pt>
                <c:pt idx="228">
                  <c:v>20.599999999999799</c:v>
                </c:pt>
                <c:pt idx="229">
                  <c:v>20.799999999999802</c:v>
                </c:pt>
                <c:pt idx="230">
                  <c:v>20.999999999999801</c:v>
                </c:pt>
                <c:pt idx="231">
                  <c:v>21.1999999999998</c:v>
                </c:pt>
                <c:pt idx="232">
                  <c:v>21.3999999999998</c:v>
                </c:pt>
                <c:pt idx="233">
                  <c:v>21.599999999999799</c:v>
                </c:pt>
                <c:pt idx="234">
                  <c:v>21.799999999999802</c:v>
                </c:pt>
                <c:pt idx="235">
                  <c:v>21.999999999999801</c:v>
                </c:pt>
                <c:pt idx="236">
                  <c:v>22.1999999999998</c:v>
                </c:pt>
                <c:pt idx="237">
                  <c:v>22.3999999999998</c:v>
                </c:pt>
                <c:pt idx="238">
                  <c:v>22.599999999999799</c:v>
                </c:pt>
                <c:pt idx="239">
                  <c:v>22.799999999999802</c:v>
                </c:pt>
                <c:pt idx="240">
                  <c:v>22.999999999999801</c:v>
                </c:pt>
                <c:pt idx="241">
                  <c:v>23.1999999999998</c:v>
                </c:pt>
                <c:pt idx="242">
                  <c:v>23.3999999999998</c:v>
                </c:pt>
                <c:pt idx="243">
                  <c:v>23.599999999999799</c:v>
                </c:pt>
                <c:pt idx="244">
                  <c:v>23.799999999999802</c:v>
                </c:pt>
                <c:pt idx="245">
                  <c:v>23.999999999999801</c:v>
                </c:pt>
                <c:pt idx="246">
                  <c:v>24.1999999999998</c:v>
                </c:pt>
                <c:pt idx="247">
                  <c:v>24.3999999999998</c:v>
                </c:pt>
                <c:pt idx="248">
                  <c:v>24.599999999999799</c:v>
                </c:pt>
                <c:pt idx="249">
                  <c:v>24.799999999999802</c:v>
                </c:pt>
                <c:pt idx="250">
                  <c:v>24.999999999999801</c:v>
                </c:pt>
              </c:numCache>
            </c:numRef>
          </c:cat>
          <c:val>
            <c:numRef>
              <c:f>Sheet1!$B$2:$B$252</c:f>
              <c:numCache>
                <c:formatCode>General</c:formatCode>
                <c:ptCount val="251"/>
                <c:pt idx="0">
                  <c:v>365.62619999999998</c:v>
                </c:pt>
                <c:pt idx="1">
                  <c:v>365.95292999999998</c:v>
                </c:pt>
                <c:pt idx="2">
                  <c:v>366.27960999999999</c:v>
                </c:pt>
                <c:pt idx="3">
                  <c:v>366.60629</c:v>
                </c:pt>
                <c:pt idx="4">
                  <c:v>366.93297000000001</c:v>
                </c:pt>
                <c:pt idx="5">
                  <c:v>367.25965000000002</c:v>
                </c:pt>
                <c:pt idx="6">
                  <c:v>367.58632999999998</c:v>
                </c:pt>
                <c:pt idx="7">
                  <c:v>367.91300999999999</c:v>
                </c:pt>
                <c:pt idx="8">
                  <c:v>368.23969</c:v>
                </c:pt>
                <c:pt idx="9">
                  <c:v>368.56637000000001</c:v>
                </c:pt>
                <c:pt idx="10">
                  <c:v>368.89305000000002</c:v>
                </c:pt>
                <c:pt idx="11">
                  <c:v>369.21973000000003</c:v>
                </c:pt>
                <c:pt idx="12">
                  <c:v>369.54640999999998</c:v>
                </c:pt>
                <c:pt idx="13">
                  <c:v>369.9135</c:v>
                </c:pt>
                <c:pt idx="14">
                  <c:v>370.29358999999999</c:v>
                </c:pt>
                <c:pt idx="15">
                  <c:v>370.71206999999998</c:v>
                </c:pt>
                <c:pt idx="16">
                  <c:v>371.19011</c:v>
                </c:pt>
                <c:pt idx="17">
                  <c:v>371.66813999999999</c:v>
                </c:pt>
                <c:pt idx="18">
                  <c:v>372.14616999999998</c:v>
                </c:pt>
                <c:pt idx="19">
                  <c:v>372.62419999999997</c:v>
                </c:pt>
                <c:pt idx="20">
                  <c:v>373.10223999999999</c:v>
                </c:pt>
                <c:pt idx="21">
                  <c:v>373.58026999999998</c:v>
                </c:pt>
                <c:pt idx="22">
                  <c:v>374.05829999999997</c:v>
                </c:pt>
                <c:pt idx="23">
                  <c:v>374.53634</c:v>
                </c:pt>
                <c:pt idx="24">
                  <c:v>375.01436999999999</c:v>
                </c:pt>
                <c:pt idx="25">
                  <c:v>375.49239999999998</c:v>
                </c:pt>
                <c:pt idx="26">
                  <c:v>375.97044</c:v>
                </c:pt>
                <c:pt idx="27">
                  <c:v>376.44846999999999</c:v>
                </c:pt>
                <c:pt idx="28">
                  <c:v>376.92932999999999</c:v>
                </c:pt>
                <c:pt idx="29">
                  <c:v>377.49232999999998</c:v>
                </c:pt>
                <c:pt idx="30">
                  <c:v>378.05534</c:v>
                </c:pt>
                <c:pt idx="31">
                  <c:v>378.77382</c:v>
                </c:pt>
                <c:pt idx="32">
                  <c:v>379.51729999999998</c:v>
                </c:pt>
                <c:pt idx="33">
                  <c:v>380.26078999999999</c:v>
                </c:pt>
                <c:pt idx="34">
                  <c:v>381.00427000000002</c:v>
                </c:pt>
                <c:pt idx="35">
                  <c:v>381.74776000000003</c:v>
                </c:pt>
                <c:pt idx="36">
                  <c:v>382.49124999999998</c:v>
                </c:pt>
                <c:pt idx="37">
                  <c:v>383.23473000000001</c:v>
                </c:pt>
                <c:pt idx="38">
                  <c:v>383.97822000000002</c:v>
                </c:pt>
                <c:pt idx="39">
                  <c:v>384.7217</c:v>
                </c:pt>
                <c:pt idx="40">
                  <c:v>385.46519000000001</c:v>
                </c:pt>
                <c:pt idx="41">
                  <c:v>386.20868000000002</c:v>
                </c:pt>
                <c:pt idx="42">
                  <c:v>386.95215999999999</c:v>
                </c:pt>
                <c:pt idx="43">
                  <c:v>387.75384000000003</c:v>
                </c:pt>
                <c:pt idx="44">
                  <c:v>388.87139999999999</c:v>
                </c:pt>
                <c:pt idx="45">
                  <c:v>390.02525000000003</c:v>
                </c:pt>
                <c:pt idx="46">
                  <c:v>391.16750999999999</c:v>
                </c:pt>
                <c:pt idx="47">
                  <c:v>392.25144999999998</c:v>
                </c:pt>
                <c:pt idx="48">
                  <c:v>393.33539999999999</c:v>
                </c:pt>
                <c:pt idx="49">
                  <c:v>394.41935000000001</c:v>
                </c:pt>
                <c:pt idx="50">
                  <c:v>395.50330000000002</c:v>
                </c:pt>
                <c:pt idx="51">
                  <c:v>396.58724999999998</c:v>
                </c:pt>
                <c:pt idx="52">
                  <c:v>397.67119000000002</c:v>
                </c:pt>
                <c:pt idx="53">
                  <c:v>398.99126999999999</c:v>
                </c:pt>
                <c:pt idx="54">
                  <c:v>400.52980000000002</c:v>
                </c:pt>
                <c:pt idx="55">
                  <c:v>402.06659999999999</c:v>
                </c:pt>
                <c:pt idx="56">
                  <c:v>403.46807000000001</c:v>
                </c:pt>
                <c:pt idx="57">
                  <c:v>404.86953999999997</c:v>
                </c:pt>
                <c:pt idx="58">
                  <c:v>406.27102000000002</c:v>
                </c:pt>
                <c:pt idx="59">
                  <c:v>407.67248999999998</c:v>
                </c:pt>
                <c:pt idx="60">
                  <c:v>409.07396</c:v>
                </c:pt>
                <c:pt idx="61">
                  <c:v>410.80214000000001</c:v>
                </c:pt>
                <c:pt idx="62">
                  <c:v>412.65766000000002</c:v>
                </c:pt>
                <c:pt idx="63">
                  <c:v>414.51317</c:v>
                </c:pt>
                <c:pt idx="64">
                  <c:v>416.36869000000002</c:v>
                </c:pt>
                <c:pt idx="65">
                  <c:v>418.19810999999999</c:v>
                </c:pt>
                <c:pt idx="66">
                  <c:v>419.90212000000002</c:v>
                </c:pt>
                <c:pt idx="67">
                  <c:v>421.60613999999998</c:v>
                </c:pt>
                <c:pt idx="68">
                  <c:v>423.31016</c:v>
                </c:pt>
                <c:pt idx="69">
                  <c:v>425.01416999999998</c:v>
                </c:pt>
                <c:pt idx="70">
                  <c:v>427.02821999999998</c:v>
                </c:pt>
                <c:pt idx="71">
                  <c:v>429.38916</c:v>
                </c:pt>
                <c:pt idx="72">
                  <c:v>431.75009</c:v>
                </c:pt>
                <c:pt idx="73">
                  <c:v>434.11103000000003</c:v>
                </c:pt>
                <c:pt idx="74">
                  <c:v>436.42968000000002</c:v>
                </c:pt>
                <c:pt idx="75">
                  <c:v>438.73613</c:v>
                </c:pt>
                <c:pt idx="76">
                  <c:v>441.04257999999999</c:v>
                </c:pt>
                <c:pt idx="77">
                  <c:v>443.34903000000003</c:v>
                </c:pt>
                <c:pt idx="78">
                  <c:v>445.16557999999998</c:v>
                </c:pt>
                <c:pt idx="79">
                  <c:v>446.63711999999998</c:v>
                </c:pt>
                <c:pt idx="80">
                  <c:v>448.10865999999999</c:v>
                </c:pt>
                <c:pt idx="81">
                  <c:v>449.58019999999999</c:v>
                </c:pt>
                <c:pt idx="82">
                  <c:v>451.05174</c:v>
                </c:pt>
                <c:pt idx="83">
                  <c:v>453.12698</c:v>
                </c:pt>
                <c:pt idx="84">
                  <c:v>450.49337000000003</c:v>
                </c:pt>
                <c:pt idx="85">
                  <c:v>449.46328</c:v>
                </c:pt>
                <c:pt idx="86">
                  <c:v>448.64747999999997</c:v>
                </c:pt>
                <c:pt idx="87">
                  <c:v>447.83168000000001</c:v>
                </c:pt>
                <c:pt idx="88">
                  <c:v>443.14028000000002</c:v>
                </c:pt>
                <c:pt idx="89">
                  <c:v>430.12308999999999</c:v>
                </c:pt>
                <c:pt idx="90">
                  <c:v>418.12254999999999</c:v>
                </c:pt>
                <c:pt idx="91">
                  <c:v>407.78766999999999</c:v>
                </c:pt>
                <c:pt idx="92">
                  <c:v>381.76758999999998</c:v>
                </c:pt>
                <c:pt idx="93">
                  <c:v>352.80644999999998</c:v>
                </c:pt>
                <c:pt idx="94">
                  <c:v>325.48822999999999</c:v>
                </c:pt>
                <c:pt idx="95">
                  <c:v>289.05950000000001</c:v>
                </c:pt>
                <c:pt idx="96">
                  <c:v>251.60851</c:v>
                </c:pt>
                <c:pt idx="97">
                  <c:v>216.95514</c:v>
                </c:pt>
                <c:pt idx="98">
                  <c:v>181.91310999999999</c:v>
                </c:pt>
                <c:pt idx="99">
                  <c:v>149.73504</c:v>
                </c:pt>
                <c:pt idx="100">
                  <c:v>123.11069000000001</c:v>
                </c:pt>
                <c:pt idx="101">
                  <c:v>99.362319999999997</c:v>
                </c:pt>
                <c:pt idx="102">
                  <c:v>82.689030000000002</c:v>
                </c:pt>
                <c:pt idx="103">
                  <c:v>66.018929999999997</c:v>
                </c:pt>
                <c:pt idx="104">
                  <c:v>54.327039999999997</c:v>
                </c:pt>
                <c:pt idx="105">
                  <c:v>43.195430000000002</c:v>
                </c:pt>
                <c:pt idx="106">
                  <c:v>34.266530000000003</c:v>
                </c:pt>
                <c:pt idx="107">
                  <c:v>26.568349999999999</c:v>
                </c:pt>
                <c:pt idx="108">
                  <c:v>21.11393</c:v>
                </c:pt>
                <c:pt idx="109">
                  <c:v>17.106300000000001</c:v>
                </c:pt>
                <c:pt idx="110">
                  <c:v>13.89296</c:v>
                </c:pt>
                <c:pt idx="111">
                  <c:v>11.43872</c:v>
                </c:pt>
                <c:pt idx="112">
                  <c:v>9.3435500000000005</c:v>
                </c:pt>
                <c:pt idx="113">
                  <c:v>7.5965299999999996</c:v>
                </c:pt>
                <c:pt idx="114">
                  <c:v>6.21882</c:v>
                </c:pt>
                <c:pt idx="115">
                  <c:v>5.2056199999999997</c:v>
                </c:pt>
                <c:pt idx="116">
                  <c:v>4.2989199999999999</c:v>
                </c:pt>
                <c:pt idx="117">
                  <c:v>3.6163599999999998</c:v>
                </c:pt>
                <c:pt idx="118">
                  <c:v>2.9890099999999999</c:v>
                </c:pt>
                <c:pt idx="119">
                  <c:v>2.4194900000000001</c:v>
                </c:pt>
                <c:pt idx="120">
                  <c:v>1.93652</c:v>
                </c:pt>
                <c:pt idx="121">
                  <c:v>1.48184</c:v>
                </c:pt>
                <c:pt idx="122">
                  <c:v>1.0539099999999999</c:v>
                </c:pt>
                <c:pt idx="123">
                  <c:v>0.69694999999999996</c:v>
                </c:pt>
                <c:pt idx="124">
                  <c:v>0.33860000000000001</c:v>
                </c:pt>
                <c:pt idx="125">
                  <c:v>-5.9000000000000003E-4</c:v>
                </c:pt>
                <c:pt idx="126">
                  <c:v>-0.34140999999999999</c:v>
                </c:pt>
                <c:pt idx="127">
                  <c:v>-0.70984999999999998</c:v>
                </c:pt>
                <c:pt idx="128">
                  <c:v>-1.0963099999999999</c:v>
                </c:pt>
                <c:pt idx="129">
                  <c:v>-1.4970399999999999</c:v>
                </c:pt>
                <c:pt idx="130">
                  <c:v>-1.9425699999999999</c:v>
                </c:pt>
                <c:pt idx="131">
                  <c:v>-2.4023300000000001</c:v>
                </c:pt>
                <c:pt idx="132">
                  <c:v>-2.97838</c:v>
                </c:pt>
                <c:pt idx="133">
                  <c:v>-3.5924800000000001</c:v>
                </c:pt>
                <c:pt idx="134">
                  <c:v>-4.3998699999999999</c:v>
                </c:pt>
                <c:pt idx="135">
                  <c:v>-5.2429899999999998</c:v>
                </c:pt>
                <c:pt idx="136">
                  <c:v>-6.3419699999999999</c:v>
                </c:pt>
                <c:pt idx="137">
                  <c:v>-7.4631699999999999</c:v>
                </c:pt>
                <c:pt idx="138">
                  <c:v>-9.2204800000000002</c:v>
                </c:pt>
                <c:pt idx="139">
                  <c:v>-11.10064</c:v>
                </c:pt>
                <c:pt idx="140">
                  <c:v>-14.13777</c:v>
                </c:pt>
                <c:pt idx="141">
                  <c:v>-17.34431</c:v>
                </c:pt>
                <c:pt idx="142">
                  <c:v>-21.21341</c:v>
                </c:pt>
                <c:pt idx="143">
                  <c:v>-27.014299999999999</c:v>
                </c:pt>
                <c:pt idx="144">
                  <c:v>-33.660310000000003</c:v>
                </c:pt>
                <c:pt idx="145">
                  <c:v>-42.207070000000002</c:v>
                </c:pt>
                <c:pt idx="146">
                  <c:v>-52.192129999999999</c:v>
                </c:pt>
                <c:pt idx="147">
                  <c:v>-65.330020000000005</c:v>
                </c:pt>
                <c:pt idx="148">
                  <c:v>-81.107579999999999</c:v>
                </c:pt>
                <c:pt idx="149">
                  <c:v>-99.999129999999994</c:v>
                </c:pt>
                <c:pt idx="150">
                  <c:v>-123.03581</c:v>
                </c:pt>
                <c:pt idx="151">
                  <c:v>-149.35865000000001</c:v>
                </c:pt>
                <c:pt idx="152">
                  <c:v>-180.90168</c:v>
                </c:pt>
                <c:pt idx="153">
                  <c:v>-215.37744000000001</c:v>
                </c:pt>
                <c:pt idx="154">
                  <c:v>-251.58161999999999</c:v>
                </c:pt>
                <c:pt idx="155">
                  <c:v>-290.67962</c:v>
                </c:pt>
                <c:pt idx="156">
                  <c:v>-331.11378000000002</c:v>
                </c:pt>
                <c:pt idx="157">
                  <c:v>-356.38207999999997</c:v>
                </c:pt>
                <c:pt idx="158">
                  <c:v>-380.51985000000002</c:v>
                </c:pt>
                <c:pt idx="159">
                  <c:v>-404.24581999999998</c:v>
                </c:pt>
                <c:pt idx="160">
                  <c:v>-418.90523999999999</c:v>
                </c:pt>
                <c:pt idx="161">
                  <c:v>-433.56466</c:v>
                </c:pt>
                <c:pt idx="162">
                  <c:v>-448.22408000000001</c:v>
                </c:pt>
                <c:pt idx="163">
                  <c:v>-452.60914000000002</c:v>
                </c:pt>
                <c:pt idx="164">
                  <c:v>-455.00830999999999</c:v>
                </c:pt>
                <c:pt idx="165">
                  <c:v>-453.98218000000003</c:v>
                </c:pt>
                <c:pt idx="166">
                  <c:v>-452.95605</c:v>
                </c:pt>
                <c:pt idx="167">
                  <c:v>-452.25801999999999</c:v>
                </c:pt>
                <c:pt idx="168">
                  <c:v>-451.57353000000001</c:v>
                </c:pt>
                <c:pt idx="169">
                  <c:v>-450.07053999999999</c:v>
                </c:pt>
                <c:pt idx="170">
                  <c:v>-448.52082000000001</c:v>
                </c:pt>
                <c:pt idx="171">
                  <c:v>-446.65095000000002</c:v>
                </c:pt>
                <c:pt idx="172">
                  <c:v>-444.55806000000001</c:v>
                </c:pt>
                <c:pt idx="173">
                  <c:v>-442.46517</c:v>
                </c:pt>
                <c:pt idx="174">
                  <c:v>-440.37227999999999</c:v>
                </c:pt>
                <c:pt idx="175">
                  <c:v>-438.27940000000001</c:v>
                </c:pt>
                <c:pt idx="176">
                  <c:v>-436.18651</c:v>
                </c:pt>
                <c:pt idx="177">
                  <c:v>-434.08384999999998</c:v>
                </c:pt>
                <c:pt idx="178">
                  <c:v>-431.85091999999997</c:v>
                </c:pt>
                <c:pt idx="179">
                  <c:v>-429.75144</c:v>
                </c:pt>
                <c:pt idx="180">
                  <c:v>-427.71068000000002</c:v>
                </c:pt>
                <c:pt idx="181">
                  <c:v>-425.66993000000002</c:v>
                </c:pt>
                <c:pt idx="182">
                  <c:v>-423.62916999999999</c:v>
                </c:pt>
                <c:pt idx="183">
                  <c:v>-421.58841000000001</c:v>
                </c:pt>
                <c:pt idx="184">
                  <c:v>-419.54766000000001</c:v>
                </c:pt>
                <c:pt idx="185">
                  <c:v>-417.50689999999997</c:v>
                </c:pt>
                <c:pt idx="186">
                  <c:v>-415.58895000000001</c:v>
                </c:pt>
                <c:pt idx="187">
                  <c:v>-413.92160000000001</c:v>
                </c:pt>
                <c:pt idx="188">
                  <c:v>-412.25425999999999</c:v>
                </c:pt>
                <c:pt idx="189">
                  <c:v>-410.58690999999999</c:v>
                </c:pt>
                <c:pt idx="190">
                  <c:v>-408.91955999999999</c:v>
                </c:pt>
                <c:pt idx="191">
                  <c:v>-407.22478999999998</c:v>
                </c:pt>
                <c:pt idx="192">
                  <c:v>-405.31628999999998</c:v>
                </c:pt>
                <c:pt idx="193">
                  <c:v>-403.40778999999998</c:v>
                </c:pt>
                <c:pt idx="194">
                  <c:v>-402.00540999999998</c:v>
                </c:pt>
                <c:pt idx="195">
                  <c:v>-400.95224999999999</c:v>
                </c:pt>
                <c:pt idx="196">
                  <c:v>-399.89866999999998</c:v>
                </c:pt>
                <c:pt idx="197">
                  <c:v>-398.70641999999998</c:v>
                </c:pt>
                <c:pt idx="198">
                  <c:v>-397.51416999999998</c:v>
                </c:pt>
                <c:pt idx="199">
                  <c:v>-396.32191</c:v>
                </c:pt>
                <c:pt idx="200">
                  <c:v>-395.12966</c:v>
                </c:pt>
                <c:pt idx="201">
                  <c:v>-393.93740000000003</c:v>
                </c:pt>
                <c:pt idx="202">
                  <c:v>-392.74515000000002</c:v>
                </c:pt>
                <c:pt idx="203">
                  <c:v>-391.55290000000002</c:v>
                </c:pt>
                <c:pt idx="204">
                  <c:v>-390.53820000000002</c:v>
                </c:pt>
                <c:pt idx="205">
                  <c:v>-389.73237</c:v>
                </c:pt>
                <c:pt idx="206">
                  <c:v>-388.92653999999999</c:v>
                </c:pt>
                <c:pt idx="207">
                  <c:v>-388.12070999999997</c:v>
                </c:pt>
                <c:pt idx="208">
                  <c:v>-387.31488000000002</c:v>
                </c:pt>
                <c:pt idx="209">
                  <c:v>-386.50905</c:v>
                </c:pt>
                <c:pt idx="210">
                  <c:v>-385.70323000000002</c:v>
                </c:pt>
                <c:pt idx="211">
                  <c:v>-384.84625999999997</c:v>
                </c:pt>
                <c:pt idx="212">
                  <c:v>-383.95267000000001</c:v>
                </c:pt>
                <c:pt idx="213">
                  <c:v>-383.05907000000002</c:v>
                </c:pt>
                <c:pt idx="214">
                  <c:v>-382.16548</c:v>
                </c:pt>
                <c:pt idx="215">
                  <c:v>-381.27188999999998</c:v>
                </c:pt>
                <c:pt idx="216">
                  <c:v>-380.67932000000002</c:v>
                </c:pt>
                <c:pt idx="217">
                  <c:v>-380.1173</c:v>
                </c:pt>
                <c:pt idx="218">
                  <c:v>-379.55527999999998</c:v>
                </c:pt>
                <c:pt idx="219">
                  <c:v>-378.99326000000002</c:v>
                </c:pt>
                <c:pt idx="220">
                  <c:v>-378.43124</c:v>
                </c:pt>
                <c:pt idx="221">
                  <c:v>-377.86921999999998</c:v>
                </c:pt>
                <c:pt idx="222">
                  <c:v>-377.30720000000002</c:v>
                </c:pt>
                <c:pt idx="223">
                  <c:v>-376.68218000000002</c:v>
                </c:pt>
                <c:pt idx="224">
                  <c:v>-376.04624999999999</c:v>
                </c:pt>
                <c:pt idx="225">
                  <c:v>-375.41032000000001</c:v>
                </c:pt>
                <c:pt idx="226">
                  <c:v>-374.77440000000001</c:v>
                </c:pt>
                <c:pt idx="227">
                  <c:v>-374.13846999999998</c:v>
                </c:pt>
                <c:pt idx="228">
                  <c:v>-373.62639999999999</c:v>
                </c:pt>
                <c:pt idx="229">
                  <c:v>-373.22386</c:v>
                </c:pt>
                <c:pt idx="230">
                  <c:v>-372.82132000000001</c:v>
                </c:pt>
                <c:pt idx="231">
                  <c:v>-372.41390999999999</c:v>
                </c:pt>
                <c:pt idx="232">
                  <c:v>-371.97649000000001</c:v>
                </c:pt>
                <c:pt idx="233">
                  <c:v>-371.53906000000001</c:v>
                </c:pt>
                <c:pt idx="234">
                  <c:v>-371.10163999999997</c:v>
                </c:pt>
                <c:pt idx="235">
                  <c:v>-370.66421000000003</c:v>
                </c:pt>
                <c:pt idx="236">
                  <c:v>-370.22678999999999</c:v>
                </c:pt>
                <c:pt idx="237">
                  <c:v>-369.78935999999999</c:v>
                </c:pt>
                <c:pt idx="238">
                  <c:v>-369.35194000000001</c:v>
                </c:pt>
                <c:pt idx="239">
                  <c:v>-368.91451000000001</c:v>
                </c:pt>
                <c:pt idx="240">
                  <c:v>-368.47708999999998</c:v>
                </c:pt>
                <c:pt idx="241">
                  <c:v>-368.08971000000003</c:v>
                </c:pt>
                <c:pt idx="242">
                  <c:v>-367.79604999999998</c:v>
                </c:pt>
                <c:pt idx="243">
                  <c:v>-367.50238999999999</c:v>
                </c:pt>
                <c:pt idx="244">
                  <c:v>-367.20873</c:v>
                </c:pt>
                <c:pt idx="245">
                  <c:v>-366.91507000000001</c:v>
                </c:pt>
                <c:pt idx="246">
                  <c:v>-366.62141000000003</c:v>
                </c:pt>
                <c:pt idx="247">
                  <c:v>-366.32774999999998</c:v>
                </c:pt>
                <c:pt idx="248">
                  <c:v>-366.03410000000002</c:v>
                </c:pt>
                <c:pt idx="249">
                  <c:v>-365.74043999999998</c:v>
                </c:pt>
                <c:pt idx="250">
                  <c:v>-365.44677999999999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2F3-484B-9AD3-3A3C0E3CB1F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2200ns</c:v>
                </c:pt>
              </c:strCache>
            </c:strRef>
          </c:tx>
          <c:marker>
            <c:symbol val="none"/>
          </c:marker>
          <c:cat>
            <c:numRef>
              <c:f>Sheet1!$A$2:$A$252</c:f>
              <c:numCache>
                <c:formatCode>General</c:formatCode>
                <c:ptCount val="251"/>
                <c:pt idx="0">
                  <c:v>-25</c:v>
                </c:pt>
                <c:pt idx="1">
                  <c:v>-24.8</c:v>
                </c:pt>
                <c:pt idx="2">
                  <c:v>-24.6</c:v>
                </c:pt>
                <c:pt idx="3">
                  <c:v>-24.4</c:v>
                </c:pt>
                <c:pt idx="4">
                  <c:v>-24.2</c:v>
                </c:pt>
                <c:pt idx="5">
                  <c:v>-24</c:v>
                </c:pt>
                <c:pt idx="6">
                  <c:v>-23.8</c:v>
                </c:pt>
                <c:pt idx="7">
                  <c:v>-23.6</c:v>
                </c:pt>
                <c:pt idx="8">
                  <c:v>-23.4</c:v>
                </c:pt>
                <c:pt idx="9">
                  <c:v>-23.2</c:v>
                </c:pt>
                <c:pt idx="10">
                  <c:v>-23</c:v>
                </c:pt>
                <c:pt idx="11">
                  <c:v>-22.8</c:v>
                </c:pt>
                <c:pt idx="12">
                  <c:v>-22.6</c:v>
                </c:pt>
                <c:pt idx="13">
                  <c:v>-22.4</c:v>
                </c:pt>
                <c:pt idx="14">
                  <c:v>-22.2</c:v>
                </c:pt>
                <c:pt idx="15">
                  <c:v>-22</c:v>
                </c:pt>
                <c:pt idx="16">
                  <c:v>-21.8</c:v>
                </c:pt>
                <c:pt idx="17">
                  <c:v>-21.6</c:v>
                </c:pt>
                <c:pt idx="18">
                  <c:v>-21.4</c:v>
                </c:pt>
                <c:pt idx="19">
                  <c:v>-21.2</c:v>
                </c:pt>
                <c:pt idx="20">
                  <c:v>-21</c:v>
                </c:pt>
                <c:pt idx="21">
                  <c:v>-20.8</c:v>
                </c:pt>
                <c:pt idx="22">
                  <c:v>-20.6</c:v>
                </c:pt>
                <c:pt idx="23">
                  <c:v>-20.399999999999999</c:v>
                </c:pt>
                <c:pt idx="24">
                  <c:v>-20.2</c:v>
                </c:pt>
                <c:pt idx="25">
                  <c:v>-20</c:v>
                </c:pt>
                <c:pt idx="26">
                  <c:v>-19.8</c:v>
                </c:pt>
                <c:pt idx="27">
                  <c:v>-19.600000000000001</c:v>
                </c:pt>
                <c:pt idx="28">
                  <c:v>-19.399999999999999</c:v>
                </c:pt>
                <c:pt idx="29">
                  <c:v>-19.2</c:v>
                </c:pt>
                <c:pt idx="30">
                  <c:v>-19</c:v>
                </c:pt>
                <c:pt idx="31">
                  <c:v>-18.8</c:v>
                </c:pt>
                <c:pt idx="32">
                  <c:v>-18.600000000000001</c:v>
                </c:pt>
                <c:pt idx="33">
                  <c:v>-18.399999999999999</c:v>
                </c:pt>
                <c:pt idx="34">
                  <c:v>-18.2</c:v>
                </c:pt>
                <c:pt idx="35">
                  <c:v>-18</c:v>
                </c:pt>
                <c:pt idx="36">
                  <c:v>-17.8</c:v>
                </c:pt>
                <c:pt idx="37">
                  <c:v>-17.600000000000001</c:v>
                </c:pt>
                <c:pt idx="38">
                  <c:v>-17.399999999999999</c:v>
                </c:pt>
                <c:pt idx="39">
                  <c:v>-17.2</c:v>
                </c:pt>
                <c:pt idx="40">
                  <c:v>-17</c:v>
                </c:pt>
                <c:pt idx="41">
                  <c:v>-16.8</c:v>
                </c:pt>
                <c:pt idx="42">
                  <c:v>-16.600000000000001</c:v>
                </c:pt>
                <c:pt idx="43">
                  <c:v>-16.399999999999999</c:v>
                </c:pt>
                <c:pt idx="44">
                  <c:v>-16.2</c:v>
                </c:pt>
                <c:pt idx="45">
                  <c:v>-16</c:v>
                </c:pt>
                <c:pt idx="46">
                  <c:v>-15.8</c:v>
                </c:pt>
                <c:pt idx="47">
                  <c:v>-15.6</c:v>
                </c:pt>
                <c:pt idx="48">
                  <c:v>-15.4</c:v>
                </c:pt>
                <c:pt idx="49">
                  <c:v>-15.2</c:v>
                </c:pt>
                <c:pt idx="50">
                  <c:v>-15</c:v>
                </c:pt>
                <c:pt idx="51">
                  <c:v>-14.8</c:v>
                </c:pt>
                <c:pt idx="52">
                  <c:v>-14.6</c:v>
                </c:pt>
                <c:pt idx="53">
                  <c:v>-14.4</c:v>
                </c:pt>
                <c:pt idx="54">
                  <c:v>-14.2</c:v>
                </c:pt>
                <c:pt idx="55">
                  <c:v>-14</c:v>
                </c:pt>
                <c:pt idx="56">
                  <c:v>-13.8</c:v>
                </c:pt>
                <c:pt idx="57">
                  <c:v>-13.6</c:v>
                </c:pt>
                <c:pt idx="58">
                  <c:v>-13.4</c:v>
                </c:pt>
                <c:pt idx="59">
                  <c:v>-13.2</c:v>
                </c:pt>
                <c:pt idx="60">
                  <c:v>-13</c:v>
                </c:pt>
                <c:pt idx="61">
                  <c:v>-12.8</c:v>
                </c:pt>
                <c:pt idx="62">
                  <c:v>-12.6</c:v>
                </c:pt>
                <c:pt idx="63">
                  <c:v>-12.4</c:v>
                </c:pt>
                <c:pt idx="64">
                  <c:v>-12.2</c:v>
                </c:pt>
                <c:pt idx="65">
                  <c:v>-12</c:v>
                </c:pt>
                <c:pt idx="66">
                  <c:v>-11.8</c:v>
                </c:pt>
                <c:pt idx="67">
                  <c:v>-11.6</c:v>
                </c:pt>
                <c:pt idx="68">
                  <c:v>-11.4</c:v>
                </c:pt>
                <c:pt idx="69">
                  <c:v>-11.2</c:v>
                </c:pt>
                <c:pt idx="70">
                  <c:v>-11</c:v>
                </c:pt>
                <c:pt idx="71">
                  <c:v>-10.8000000000001</c:v>
                </c:pt>
                <c:pt idx="72">
                  <c:v>-10.600000000000099</c:v>
                </c:pt>
                <c:pt idx="73">
                  <c:v>-10.4000000000001</c:v>
                </c:pt>
                <c:pt idx="74">
                  <c:v>-10.200000000000101</c:v>
                </c:pt>
                <c:pt idx="75">
                  <c:v>-10.000000000000099</c:v>
                </c:pt>
                <c:pt idx="76">
                  <c:v>-9.8000000000001002</c:v>
                </c:pt>
                <c:pt idx="77">
                  <c:v>-9.6000000000000991</c:v>
                </c:pt>
                <c:pt idx="78">
                  <c:v>-9.4000000000000998</c:v>
                </c:pt>
                <c:pt idx="79">
                  <c:v>-9.2000000000001005</c:v>
                </c:pt>
                <c:pt idx="80">
                  <c:v>-9.0000000000000995</c:v>
                </c:pt>
                <c:pt idx="81">
                  <c:v>-8.8000000000001002</c:v>
                </c:pt>
                <c:pt idx="82">
                  <c:v>-8.6000000000000991</c:v>
                </c:pt>
                <c:pt idx="83">
                  <c:v>-8.4000000000000998</c:v>
                </c:pt>
                <c:pt idx="84">
                  <c:v>-8.2000000000001005</c:v>
                </c:pt>
                <c:pt idx="85">
                  <c:v>-8.0000000000000995</c:v>
                </c:pt>
                <c:pt idx="86">
                  <c:v>-7.8000000000001002</c:v>
                </c:pt>
                <c:pt idx="87">
                  <c:v>-7.6000000000001</c:v>
                </c:pt>
                <c:pt idx="88">
                  <c:v>-7.4000000000000998</c:v>
                </c:pt>
                <c:pt idx="89">
                  <c:v>-7.2000000000000997</c:v>
                </c:pt>
                <c:pt idx="90">
                  <c:v>-7.0000000000001004</c:v>
                </c:pt>
                <c:pt idx="91">
                  <c:v>-6.8000000000001002</c:v>
                </c:pt>
                <c:pt idx="92">
                  <c:v>-6.6000000000001</c:v>
                </c:pt>
                <c:pt idx="93">
                  <c:v>-6.4000000000000998</c:v>
                </c:pt>
                <c:pt idx="94">
                  <c:v>-6.2000000000000997</c:v>
                </c:pt>
                <c:pt idx="95">
                  <c:v>-6.0000000000001004</c:v>
                </c:pt>
                <c:pt idx="96">
                  <c:v>-5.8000000000001002</c:v>
                </c:pt>
                <c:pt idx="97">
                  <c:v>-5.6000000000001</c:v>
                </c:pt>
                <c:pt idx="98">
                  <c:v>-5.4000000000000998</c:v>
                </c:pt>
                <c:pt idx="99">
                  <c:v>-5.2000000000000997</c:v>
                </c:pt>
                <c:pt idx="100">
                  <c:v>-5.0000000000001004</c:v>
                </c:pt>
                <c:pt idx="101">
                  <c:v>-4.8000000000001002</c:v>
                </c:pt>
                <c:pt idx="102">
                  <c:v>-4.6000000000001</c:v>
                </c:pt>
                <c:pt idx="103">
                  <c:v>-4.4000000000000998</c:v>
                </c:pt>
                <c:pt idx="104">
                  <c:v>-4.2000000000000997</c:v>
                </c:pt>
                <c:pt idx="105">
                  <c:v>-4.0000000000001004</c:v>
                </c:pt>
                <c:pt idx="106">
                  <c:v>-3.8000000000001002</c:v>
                </c:pt>
                <c:pt idx="107">
                  <c:v>-3.6000000000001</c:v>
                </c:pt>
                <c:pt idx="108">
                  <c:v>-3.4000000000000998</c:v>
                </c:pt>
                <c:pt idx="109">
                  <c:v>-3.2000000000001001</c:v>
                </c:pt>
                <c:pt idx="110">
                  <c:v>-3.0000000000000999</c:v>
                </c:pt>
                <c:pt idx="111">
                  <c:v>-2.8000000000001002</c:v>
                </c:pt>
                <c:pt idx="112">
                  <c:v>-2.6000000000001</c:v>
                </c:pt>
                <c:pt idx="113">
                  <c:v>-2.4000000000000998</c:v>
                </c:pt>
                <c:pt idx="114">
                  <c:v>-2.2000000000001001</c:v>
                </c:pt>
                <c:pt idx="115">
                  <c:v>-2.0000000000000999</c:v>
                </c:pt>
                <c:pt idx="116">
                  <c:v>-1.8000000000001</c:v>
                </c:pt>
                <c:pt idx="117">
                  <c:v>-1.6000000000001</c:v>
                </c:pt>
                <c:pt idx="118">
                  <c:v>-1.4000000000001001</c:v>
                </c:pt>
                <c:pt idx="119">
                  <c:v>-1.2000000000001001</c:v>
                </c:pt>
                <c:pt idx="120">
                  <c:v>-1.0000000000000999</c:v>
                </c:pt>
                <c:pt idx="121">
                  <c:v>-0.80000000000009996</c:v>
                </c:pt>
                <c:pt idx="122">
                  <c:v>-0.60000000000010101</c:v>
                </c:pt>
                <c:pt idx="123">
                  <c:v>-0.400000000000102</c:v>
                </c:pt>
                <c:pt idx="124">
                  <c:v>-0.20000000000009899</c:v>
                </c:pt>
                <c:pt idx="125">
                  <c:v>0</c:v>
                </c:pt>
                <c:pt idx="126">
                  <c:v>0.19999999999990001</c:v>
                </c:pt>
                <c:pt idx="127">
                  <c:v>0.39999999999989899</c:v>
                </c:pt>
                <c:pt idx="128">
                  <c:v>0.59999999999989795</c:v>
                </c:pt>
                <c:pt idx="129">
                  <c:v>0.79999999999990101</c:v>
                </c:pt>
                <c:pt idx="130">
                  <c:v>0.99999999999990097</c:v>
                </c:pt>
                <c:pt idx="131">
                  <c:v>1.1999999999999</c:v>
                </c:pt>
                <c:pt idx="132">
                  <c:v>1.3999999999999</c:v>
                </c:pt>
                <c:pt idx="133">
                  <c:v>1.5999999999998999</c:v>
                </c:pt>
                <c:pt idx="134">
                  <c:v>1.7999999999998999</c:v>
                </c:pt>
                <c:pt idx="135">
                  <c:v>1.9999999999999001</c:v>
                </c:pt>
                <c:pt idx="136">
                  <c:v>2.1999999999998998</c:v>
                </c:pt>
                <c:pt idx="137">
                  <c:v>2.3999999999999</c:v>
                </c:pt>
                <c:pt idx="138">
                  <c:v>2.5999999999999002</c:v>
                </c:pt>
                <c:pt idx="139">
                  <c:v>2.7999999999998999</c:v>
                </c:pt>
                <c:pt idx="140">
                  <c:v>2.9999999999999001</c:v>
                </c:pt>
                <c:pt idx="141">
                  <c:v>3.1999999999998998</c:v>
                </c:pt>
                <c:pt idx="142">
                  <c:v>3.3999999999999</c:v>
                </c:pt>
                <c:pt idx="143">
                  <c:v>3.5999999999999002</c:v>
                </c:pt>
                <c:pt idx="144">
                  <c:v>3.7999999999998999</c:v>
                </c:pt>
                <c:pt idx="145">
                  <c:v>3.9999999999999001</c:v>
                </c:pt>
                <c:pt idx="146">
                  <c:v>4.1999999999998998</c:v>
                </c:pt>
                <c:pt idx="147">
                  <c:v>4.3999999999999</c:v>
                </c:pt>
                <c:pt idx="148">
                  <c:v>4.5999999999999002</c:v>
                </c:pt>
                <c:pt idx="149">
                  <c:v>4.7999999999999003</c:v>
                </c:pt>
                <c:pt idx="150">
                  <c:v>4.9999999999998996</c:v>
                </c:pt>
                <c:pt idx="151">
                  <c:v>5.1999999999998998</c:v>
                </c:pt>
                <c:pt idx="152">
                  <c:v>5.3999999999999</c:v>
                </c:pt>
                <c:pt idx="153">
                  <c:v>5.5999999999999002</c:v>
                </c:pt>
                <c:pt idx="154">
                  <c:v>5.7999999999999003</c:v>
                </c:pt>
                <c:pt idx="155">
                  <c:v>5.9999999999998996</c:v>
                </c:pt>
                <c:pt idx="156">
                  <c:v>6.1999999999998998</c:v>
                </c:pt>
                <c:pt idx="157">
                  <c:v>6.3999999999999</c:v>
                </c:pt>
                <c:pt idx="158">
                  <c:v>6.5999999999999002</c:v>
                </c:pt>
                <c:pt idx="159">
                  <c:v>6.7999999999999003</c:v>
                </c:pt>
                <c:pt idx="160">
                  <c:v>6.9999999999998996</c:v>
                </c:pt>
                <c:pt idx="161">
                  <c:v>7.1999999999998998</c:v>
                </c:pt>
                <c:pt idx="162">
                  <c:v>7.3999999999999</c:v>
                </c:pt>
                <c:pt idx="163">
                  <c:v>7.5999999999999002</c:v>
                </c:pt>
                <c:pt idx="164">
                  <c:v>7.7999999999999003</c:v>
                </c:pt>
                <c:pt idx="165">
                  <c:v>7.9999999999998996</c:v>
                </c:pt>
                <c:pt idx="166">
                  <c:v>8.1999999999998998</c:v>
                </c:pt>
                <c:pt idx="167">
                  <c:v>8.3999999999999009</c:v>
                </c:pt>
                <c:pt idx="168">
                  <c:v>8.5999999999999002</c:v>
                </c:pt>
                <c:pt idx="169">
                  <c:v>8.7999999999998995</c:v>
                </c:pt>
                <c:pt idx="170">
                  <c:v>8.9999999999999005</c:v>
                </c:pt>
                <c:pt idx="171">
                  <c:v>9.1999999999998998</c:v>
                </c:pt>
                <c:pt idx="172">
                  <c:v>9.3999999999999009</c:v>
                </c:pt>
                <c:pt idx="173">
                  <c:v>9.5999999999999002</c:v>
                </c:pt>
                <c:pt idx="174">
                  <c:v>9.7999999999998995</c:v>
                </c:pt>
                <c:pt idx="175">
                  <c:v>9.9999999999999005</c:v>
                </c:pt>
                <c:pt idx="176">
                  <c:v>10.1999999999999</c:v>
                </c:pt>
                <c:pt idx="177">
                  <c:v>10.399999999999901</c:v>
                </c:pt>
                <c:pt idx="178">
                  <c:v>10.5999999999999</c:v>
                </c:pt>
                <c:pt idx="179">
                  <c:v>10.799999999999899</c:v>
                </c:pt>
                <c:pt idx="180">
                  <c:v>10.999999999999901</c:v>
                </c:pt>
                <c:pt idx="181">
                  <c:v>11.1999999999999</c:v>
                </c:pt>
                <c:pt idx="182">
                  <c:v>11.399999999999901</c:v>
                </c:pt>
                <c:pt idx="183">
                  <c:v>11.5999999999999</c:v>
                </c:pt>
                <c:pt idx="184">
                  <c:v>11.799999999999899</c:v>
                </c:pt>
                <c:pt idx="185">
                  <c:v>11.999999999999901</c:v>
                </c:pt>
                <c:pt idx="186">
                  <c:v>12.1999999999999</c:v>
                </c:pt>
                <c:pt idx="187">
                  <c:v>12.399999999999901</c:v>
                </c:pt>
                <c:pt idx="188">
                  <c:v>12.5999999999999</c:v>
                </c:pt>
                <c:pt idx="189">
                  <c:v>12.799999999999899</c:v>
                </c:pt>
                <c:pt idx="190">
                  <c:v>12.999999999999901</c:v>
                </c:pt>
                <c:pt idx="191">
                  <c:v>13.1999999999999</c:v>
                </c:pt>
                <c:pt idx="192">
                  <c:v>13.399999999999901</c:v>
                </c:pt>
                <c:pt idx="193">
                  <c:v>13.5999999999999</c:v>
                </c:pt>
                <c:pt idx="194">
                  <c:v>13.799999999999899</c:v>
                </c:pt>
                <c:pt idx="195">
                  <c:v>13.999999999999901</c:v>
                </c:pt>
                <c:pt idx="196">
                  <c:v>14.1999999999999</c:v>
                </c:pt>
                <c:pt idx="197">
                  <c:v>14.399999999999901</c:v>
                </c:pt>
                <c:pt idx="198">
                  <c:v>14.5999999999999</c:v>
                </c:pt>
                <c:pt idx="199">
                  <c:v>14.799999999999899</c:v>
                </c:pt>
                <c:pt idx="200">
                  <c:v>14.999999999999901</c:v>
                </c:pt>
                <c:pt idx="201">
                  <c:v>15.1999999999999</c:v>
                </c:pt>
                <c:pt idx="202">
                  <c:v>15.399999999999901</c:v>
                </c:pt>
                <c:pt idx="203">
                  <c:v>15.5999999999999</c:v>
                </c:pt>
                <c:pt idx="204">
                  <c:v>15.799999999999899</c:v>
                </c:pt>
                <c:pt idx="205">
                  <c:v>15.999999999999901</c:v>
                </c:pt>
                <c:pt idx="206">
                  <c:v>16.1999999999999</c:v>
                </c:pt>
                <c:pt idx="207">
                  <c:v>16.3999999999998</c:v>
                </c:pt>
                <c:pt idx="208">
                  <c:v>16.599999999999898</c:v>
                </c:pt>
                <c:pt idx="209">
                  <c:v>16.799999999999901</c:v>
                </c:pt>
                <c:pt idx="210">
                  <c:v>16.999999999999901</c:v>
                </c:pt>
                <c:pt idx="211">
                  <c:v>17.1999999999998</c:v>
                </c:pt>
                <c:pt idx="212">
                  <c:v>17.3999999999998</c:v>
                </c:pt>
                <c:pt idx="213">
                  <c:v>17.599999999999898</c:v>
                </c:pt>
                <c:pt idx="214">
                  <c:v>17.799999999999802</c:v>
                </c:pt>
                <c:pt idx="215">
                  <c:v>17.999999999999801</c:v>
                </c:pt>
                <c:pt idx="216">
                  <c:v>18.1999999999998</c:v>
                </c:pt>
                <c:pt idx="217">
                  <c:v>18.3999999999998</c:v>
                </c:pt>
                <c:pt idx="218">
                  <c:v>18.599999999999799</c:v>
                </c:pt>
                <c:pt idx="219">
                  <c:v>18.799999999999802</c:v>
                </c:pt>
                <c:pt idx="220">
                  <c:v>18.999999999999801</c:v>
                </c:pt>
                <c:pt idx="221">
                  <c:v>19.1999999999998</c:v>
                </c:pt>
                <c:pt idx="222">
                  <c:v>19.3999999999998</c:v>
                </c:pt>
                <c:pt idx="223">
                  <c:v>19.599999999999799</c:v>
                </c:pt>
                <c:pt idx="224">
                  <c:v>19.799999999999802</c:v>
                </c:pt>
                <c:pt idx="225">
                  <c:v>19.999999999999801</c:v>
                </c:pt>
                <c:pt idx="226">
                  <c:v>20.1999999999998</c:v>
                </c:pt>
                <c:pt idx="227">
                  <c:v>20.3999999999998</c:v>
                </c:pt>
                <c:pt idx="228">
                  <c:v>20.599999999999799</c:v>
                </c:pt>
                <c:pt idx="229">
                  <c:v>20.799999999999802</c:v>
                </c:pt>
                <c:pt idx="230">
                  <c:v>20.999999999999801</c:v>
                </c:pt>
                <c:pt idx="231">
                  <c:v>21.1999999999998</c:v>
                </c:pt>
                <c:pt idx="232">
                  <c:v>21.3999999999998</c:v>
                </c:pt>
                <c:pt idx="233">
                  <c:v>21.599999999999799</c:v>
                </c:pt>
                <c:pt idx="234">
                  <c:v>21.799999999999802</c:v>
                </c:pt>
                <c:pt idx="235">
                  <c:v>21.999999999999801</c:v>
                </c:pt>
                <c:pt idx="236">
                  <c:v>22.1999999999998</c:v>
                </c:pt>
                <c:pt idx="237">
                  <c:v>22.3999999999998</c:v>
                </c:pt>
                <c:pt idx="238">
                  <c:v>22.599999999999799</c:v>
                </c:pt>
                <c:pt idx="239">
                  <c:v>22.799999999999802</c:v>
                </c:pt>
                <c:pt idx="240">
                  <c:v>22.999999999999801</c:v>
                </c:pt>
                <c:pt idx="241">
                  <c:v>23.1999999999998</c:v>
                </c:pt>
                <c:pt idx="242">
                  <c:v>23.3999999999998</c:v>
                </c:pt>
                <c:pt idx="243">
                  <c:v>23.599999999999799</c:v>
                </c:pt>
                <c:pt idx="244">
                  <c:v>23.799999999999802</c:v>
                </c:pt>
                <c:pt idx="245">
                  <c:v>23.999999999999801</c:v>
                </c:pt>
                <c:pt idx="246">
                  <c:v>24.1999999999998</c:v>
                </c:pt>
                <c:pt idx="247">
                  <c:v>24.3999999999998</c:v>
                </c:pt>
                <c:pt idx="248">
                  <c:v>24.599999999999799</c:v>
                </c:pt>
                <c:pt idx="249">
                  <c:v>24.799999999999802</c:v>
                </c:pt>
                <c:pt idx="250">
                  <c:v>24.999999999999801</c:v>
                </c:pt>
              </c:numCache>
            </c:numRef>
          </c:cat>
          <c:val>
            <c:numRef>
              <c:f>Sheet1!$C$2:$C$252</c:f>
              <c:numCache>
                <c:formatCode>General</c:formatCode>
                <c:ptCount val="251"/>
                <c:pt idx="0">
                  <c:v>365.47259000000003</c:v>
                </c:pt>
                <c:pt idx="1">
                  <c:v>365.79014999999998</c:v>
                </c:pt>
                <c:pt idx="2">
                  <c:v>366.10771999999997</c:v>
                </c:pt>
                <c:pt idx="3">
                  <c:v>366.42529000000002</c:v>
                </c:pt>
                <c:pt idx="4">
                  <c:v>366.74286000000001</c:v>
                </c:pt>
                <c:pt idx="5">
                  <c:v>367.06043</c:v>
                </c:pt>
                <c:pt idx="6">
                  <c:v>367.37799999999999</c:v>
                </c:pt>
                <c:pt idx="7">
                  <c:v>367.69556</c:v>
                </c:pt>
                <c:pt idx="8">
                  <c:v>368.01312999999999</c:v>
                </c:pt>
                <c:pt idx="9">
                  <c:v>368.33069999999998</c:v>
                </c:pt>
                <c:pt idx="10">
                  <c:v>368.64827000000002</c:v>
                </c:pt>
                <c:pt idx="11">
                  <c:v>368.96584000000001</c:v>
                </c:pt>
                <c:pt idx="12">
                  <c:v>369.28341</c:v>
                </c:pt>
                <c:pt idx="13">
                  <c:v>369.6395</c:v>
                </c:pt>
                <c:pt idx="14">
                  <c:v>370.00799999999998</c:v>
                </c:pt>
                <c:pt idx="15">
                  <c:v>370.41251</c:v>
                </c:pt>
                <c:pt idx="16">
                  <c:v>370.87286999999998</c:v>
                </c:pt>
                <c:pt idx="17">
                  <c:v>371.33323000000001</c:v>
                </c:pt>
                <c:pt idx="18">
                  <c:v>371.79358999999999</c:v>
                </c:pt>
                <c:pt idx="19">
                  <c:v>372.25394999999997</c:v>
                </c:pt>
                <c:pt idx="20">
                  <c:v>372.71431999999999</c:v>
                </c:pt>
                <c:pt idx="21">
                  <c:v>373.17468000000002</c:v>
                </c:pt>
                <c:pt idx="22">
                  <c:v>373.63504</c:v>
                </c:pt>
                <c:pt idx="23">
                  <c:v>374.09539999999998</c:v>
                </c:pt>
                <c:pt idx="24">
                  <c:v>374.55577</c:v>
                </c:pt>
                <c:pt idx="25">
                  <c:v>375.01612999999998</c:v>
                </c:pt>
                <c:pt idx="26">
                  <c:v>375.47649000000001</c:v>
                </c:pt>
                <c:pt idx="27">
                  <c:v>375.93684999999999</c:v>
                </c:pt>
                <c:pt idx="28">
                  <c:v>376.39989000000003</c:v>
                </c:pt>
                <c:pt idx="29">
                  <c:v>376.94083999999998</c:v>
                </c:pt>
                <c:pt idx="30">
                  <c:v>377.48178000000001</c:v>
                </c:pt>
                <c:pt idx="31">
                  <c:v>378.16685000000001</c:v>
                </c:pt>
                <c:pt idx="32">
                  <c:v>378.87511000000001</c:v>
                </c:pt>
                <c:pt idx="33">
                  <c:v>379.58337</c:v>
                </c:pt>
                <c:pt idx="34">
                  <c:v>380.29163</c:v>
                </c:pt>
                <c:pt idx="35">
                  <c:v>380.99988999999999</c:v>
                </c:pt>
                <c:pt idx="36">
                  <c:v>381.70814999999999</c:v>
                </c:pt>
                <c:pt idx="37">
                  <c:v>382.41640000000001</c:v>
                </c:pt>
                <c:pt idx="38">
                  <c:v>383.12466000000001</c:v>
                </c:pt>
                <c:pt idx="39">
                  <c:v>383.83292</c:v>
                </c:pt>
                <c:pt idx="40">
                  <c:v>384.54118</c:v>
                </c:pt>
                <c:pt idx="41">
                  <c:v>385.24943999999999</c:v>
                </c:pt>
                <c:pt idx="42">
                  <c:v>385.95769999999999</c:v>
                </c:pt>
                <c:pt idx="43">
                  <c:v>386.72107999999997</c:v>
                </c:pt>
                <c:pt idx="44">
                  <c:v>387.77548999999999</c:v>
                </c:pt>
                <c:pt idx="45">
                  <c:v>388.86309999999997</c:v>
                </c:pt>
                <c:pt idx="46">
                  <c:v>389.94009999999997</c:v>
                </c:pt>
                <c:pt idx="47">
                  <c:v>390.96382</c:v>
                </c:pt>
                <c:pt idx="48">
                  <c:v>391.98754000000002</c:v>
                </c:pt>
                <c:pt idx="49">
                  <c:v>393.01125999999999</c:v>
                </c:pt>
                <c:pt idx="50">
                  <c:v>394.03498000000002</c:v>
                </c:pt>
                <c:pt idx="51">
                  <c:v>395.05869999999999</c:v>
                </c:pt>
                <c:pt idx="52">
                  <c:v>396.08242000000001</c:v>
                </c:pt>
                <c:pt idx="53">
                  <c:v>397.32006999999999</c:v>
                </c:pt>
                <c:pt idx="54">
                  <c:v>398.75560999999999</c:v>
                </c:pt>
                <c:pt idx="55">
                  <c:v>400.18959000000001</c:v>
                </c:pt>
                <c:pt idx="56">
                  <c:v>401.50191999999998</c:v>
                </c:pt>
                <c:pt idx="57">
                  <c:v>402.81425000000002</c:v>
                </c:pt>
                <c:pt idx="58">
                  <c:v>404.12657000000002</c:v>
                </c:pt>
                <c:pt idx="59">
                  <c:v>405.43889999999999</c:v>
                </c:pt>
                <c:pt idx="60">
                  <c:v>406.75123000000002</c:v>
                </c:pt>
                <c:pt idx="61">
                  <c:v>408.34658999999999</c:v>
                </c:pt>
                <c:pt idx="62">
                  <c:v>410.05227000000002</c:v>
                </c:pt>
                <c:pt idx="63">
                  <c:v>411.75794000000002</c:v>
                </c:pt>
                <c:pt idx="64">
                  <c:v>413.46361999999999</c:v>
                </c:pt>
                <c:pt idx="65">
                  <c:v>415.14683000000002</c:v>
                </c:pt>
                <c:pt idx="66">
                  <c:v>416.72208999999998</c:v>
                </c:pt>
                <c:pt idx="67">
                  <c:v>418.29736000000003</c:v>
                </c:pt>
                <c:pt idx="68">
                  <c:v>419.87261999999998</c:v>
                </c:pt>
                <c:pt idx="69">
                  <c:v>421.44788</c:v>
                </c:pt>
                <c:pt idx="70">
                  <c:v>423.26103999999998</c:v>
                </c:pt>
                <c:pt idx="71">
                  <c:v>425.34039000000001</c:v>
                </c:pt>
                <c:pt idx="72">
                  <c:v>427.41973999999999</c:v>
                </c:pt>
                <c:pt idx="73">
                  <c:v>429.49909000000002</c:v>
                </c:pt>
                <c:pt idx="74">
                  <c:v>431.55732</c:v>
                </c:pt>
                <c:pt idx="75">
                  <c:v>433.60946999999999</c:v>
                </c:pt>
                <c:pt idx="76">
                  <c:v>435.66161</c:v>
                </c:pt>
                <c:pt idx="77">
                  <c:v>437.71375999999998</c:v>
                </c:pt>
                <c:pt idx="78">
                  <c:v>439.21109999999999</c:v>
                </c:pt>
                <c:pt idx="79">
                  <c:v>440.31772999999998</c:v>
                </c:pt>
                <c:pt idx="80">
                  <c:v>441.42435999999998</c:v>
                </c:pt>
                <c:pt idx="81">
                  <c:v>442.53098</c:v>
                </c:pt>
                <c:pt idx="82">
                  <c:v>443.63761</c:v>
                </c:pt>
                <c:pt idx="83">
                  <c:v>445.27488</c:v>
                </c:pt>
                <c:pt idx="84">
                  <c:v>442.81952999999999</c:v>
                </c:pt>
                <c:pt idx="85">
                  <c:v>441.69432</c:v>
                </c:pt>
                <c:pt idx="86">
                  <c:v>440.74718999999999</c:v>
                </c:pt>
                <c:pt idx="87">
                  <c:v>439.80005</c:v>
                </c:pt>
                <c:pt idx="88">
                  <c:v>435.80475999999999</c:v>
                </c:pt>
                <c:pt idx="89">
                  <c:v>425.26123000000001</c:v>
                </c:pt>
                <c:pt idx="90">
                  <c:v>415.40820000000002</c:v>
                </c:pt>
                <c:pt idx="91">
                  <c:v>406.68646999999999</c:v>
                </c:pt>
                <c:pt idx="92">
                  <c:v>386.48748999999998</c:v>
                </c:pt>
                <c:pt idx="93">
                  <c:v>363.99444999999997</c:v>
                </c:pt>
                <c:pt idx="94">
                  <c:v>342.57569999999998</c:v>
                </c:pt>
                <c:pt idx="95">
                  <c:v>312.05032999999997</c:v>
                </c:pt>
                <c:pt idx="96">
                  <c:v>280.87153000000001</c:v>
                </c:pt>
                <c:pt idx="97">
                  <c:v>249.02046999999999</c:v>
                </c:pt>
                <c:pt idx="98">
                  <c:v>216.70847000000001</c:v>
                </c:pt>
                <c:pt idx="99">
                  <c:v>184.25943000000001</c:v>
                </c:pt>
                <c:pt idx="100">
                  <c:v>155.66844</c:v>
                </c:pt>
                <c:pt idx="101">
                  <c:v>129.25663</c:v>
                </c:pt>
                <c:pt idx="102">
                  <c:v>109.60749</c:v>
                </c:pt>
                <c:pt idx="103">
                  <c:v>89.960290000000001</c:v>
                </c:pt>
                <c:pt idx="104">
                  <c:v>75.326300000000003</c:v>
                </c:pt>
                <c:pt idx="105">
                  <c:v>61.348280000000003</c:v>
                </c:pt>
                <c:pt idx="106">
                  <c:v>49.82761</c:v>
                </c:pt>
                <c:pt idx="107">
                  <c:v>39.718670000000003</c:v>
                </c:pt>
                <c:pt idx="108">
                  <c:v>32.300759999999997</c:v>
                </c:pt>
                <c:pt idx="109">
                  <c:v>26.71781</c:v>
                </c:pt>
                <c:pt idx="110">
                  <c:v>22.139500000000002</c:v>
                </c:pt>
                <c:pt idx="111">
                  <c:v>18.534479999999999</c:v>
                </c:pt>
                <c:pt idx="112">
                  <c:v>15.393050000000001</c:v>
                </c:pt>
                <c:pt idx="113">
                  <c:v>12.70424</c:v>
                </c:pt>
                <c:pt idx="114">
                  <c:v>10.531029999999999</c:v>
                </c:pt>
                <c:pt idx="115">
                  <c:v>8.8996899999999997</c:v>
                </c:pt>
                <c:pt idx="116">
                  <c:v>7.4255899999999997</c:v>
                </c:pt>
                <c:pt idx="117">
                  <c:v>6.28315</c:v>
                </c:pt>
                <c:pt idx="118">
                  <c:v>5.2250899999999998</c:v>
                </c:pt>
                <c:pt idx="119">
                  <c:v>4.2557</c:v>
                </c:pt>
                <c:pt idx="120">
                  <c:v>3.4209800000000001</c:v>
                </c:pt>
                <c:pt idx="121">
                  <c:v>2.6305100000000001</c:v>
                </c:pt>
                <c:pt idx="122">
                  <c:v>1.8820300000000001</c:v>
                </c:pt>
                <c:pt idx="123">
                  <c:v>1.2512399999999999</c:v>
                </c:pt>
                <c:pt idx="124">
                  <c:v>0.61816000000000004</c:v>
                </c:pt>
                <c:pt idx="125">
                  <c:v>1.729E-2</c:v>
                </c:pt>
                <c:pt idx="126">
                  <c:v>-0.58621000000000001</c:v>
                </c:pt>
                <c:pt idx="127">
                  <c:v>-1.2370399999999999</c:v>
                </c:pt>
                <c:pt idx="128">
                  <c:v>-1.9174599999999999</c:v>
                </c:pt>
                <c:pt idx="129">
                  <c:v>-2.6182699999999999</c:v>
                </c:pt>
                <c:pt idx="130">
                  <c:v>-3.38876</c:v>
                </c:pt>
                <c:pt idx="131">
                  <c:v>-4.1825299999999999</c:v>
                </c:pt>
                <c:pt idx="132">
                  <c:v>-5.1616499999999998</c:v>
                </c:pt>
                <c:pt idx="133">
                  <c:v>-6.1996099999999998</c:v>
                </c:pt>
                <c:pt idx="134">
                  <c:v>-7.5301499999999999</c:v>
                </c:pt>
                <c:pt idx="135">
                  <c:v>-8.9160900000000005</c:v>
                </c:pt>
                <c:pt idx="136">
                  <c:v>-10.67207</c:v>
                </c:pt>
                <c:pt idx="137">
                  <c:v>-12.457380000000001</c:v>
                </c:pt>
                <c:pt idx="138">
                  <c:v>-15.124169999999999</c:v>
                </c:pt>
                <c:pt idx="139">
                  <c:v>-17.964839999999999</c:v>
                </c:pt>
                <c:pt idx="140">
                  <c:v>-22.35407</c:v>
                </c:pt>
                <c:pt idx="141">
                  <c:v>-26.940809999999999</c:v>
                </c:pt>
                <c:pt idx="142">
                  <c:v>-32.349469999999997</c:v>
                </c:pt>
                <c:pt idx="143">
                  <c:v>-40.150210000000001</c:v>
                </c:pt>
                <c:pt idx="144">
                  <c:v>-48.949129999999997</c:v>
                </c:pt>
                <c:pt idx="145">
                  <c:v>-60.025759999999998</c:v>
                </c:pt>
                <c:pt idx="146">
                  <c:v>-72.744640000000004</c:v>
                </c:pt>
                <c:pt idx="147">
                  <c:v>-88.947990000000004</c:v>
                </c:pt>
                <c:pt idx="148">
                  <c:v>-107.91930000000001</c:v>
                </c:pt>
                <c:pt idx="149">
                  <c:v>-130.0163</c:v>
                </c:pt>
                <c:pt idx="150">
                  <c:v>-155.70313999999999</c:v>
                </c:pt>
                <c:pt idx="151">
                  <c:v>-183.78426999999999</c:v>
                </c:pt>
                <c:pt idx="152">
                  <c:v>-215.61882</c:v>
                </c:pt>
                <c:pt idx="153">
                  <c:v>-248.17801</c:v>
                </c:pt>
                <c:pt idx="154">
                  <c:v>-280.65428000000003</c:v>
                </c:pt>
                <c:pt idx="155">
                  <c:v>-313.79793000000001</c:v>
                </c:pt>
                <c:pt idx="156">
                  <c:v>-347.47046</c:v>
                </c:pt>
                <c:pt idx="157">
                  <c:v>-367.23973999999998</c:v>
                </c:pt>
                <c:pt idx="158">
                  <c:v>-385.97260999999997</c:v>
                </c:pt>
                <c:pt idx="159">
                  <c:v>-404.62128999999999</c:v>
                </c:pt>
                <c:pt idx="160">
                  <c:v>-416.44445000000002</c:v>
                </c:pt>
                <c:pt idx="161">
                  <c:v>-428.26760999999999</c:v>
                </c:pt>
                <c:pt idx="162">
                  <c:v>-440.09077000000002</c:v>
                </c:pt>
                <c:pt idx="163">
                  <c:v>-444.13177000000002</c:v>
                </c:pt>
                <c:pt idx="164">
                  <c:v>-446.57477</c:v>
                </c:pt>
                <c:pt idx="165">
                  <c:v>-445.85543999999999</c:v>
                </c:pt>
                <c:pt idx="166">
                  <c:v>-445.13610999999997</c:v>
                </c:pt>
                <c:pt idx="167">
                  <c:v>-444.77857</c:v>
                </c:pt>
                <c:pt idx="168">
                  <c:v>-444.43597999999997</c:v>
                </c:pt>
                <c:pt idx="169">
                  <c:v>-443.33172000000002</c:v>
                </c:pt>
                <c:pt idx="170">
                  <c:v>-442.18398000000002</c:v>
                </c:pt>
                <c:pt idx="171">
                  <c:v>-440.63995999999997</c:v>
                </c:pt>
                <c:pt idx="172">
                  <c:v>-438.81988000000001</c:v>
                </c:pt>
                <c:pt idx="173">
                  <c:v>-436.99979999999999</c:v>
                </c:pt>
                <c:pt idx="174">
                  <c:v>-435.17973000000001</c:v>
                </c:pt>
                <c:pt idx="175">
                  <c:v>-433.35964999999999</c:v>
                </c:pt>
                <c:pt idx="176">
                  <c:v>-431.53957000000003</c:v>
                </c:pt>
                <c:pt idx="177">
                  <c:v>-429.71001000000001</c:v>
                </c:pt>
                <c:pt idx="178">
                  <c:v>-427.72771</c:v>
                </c:pt>
                <c:pt idx="179">
                  <c:v>-425.80178999999998</c:v>
                </c:pt>
                <c:pt idx="180">
                  <c:v>-423.94704999999999</c:v>
                </c:pt>
                <c:pt idx="181">
                  <c:v>-422.09231999999997</c:v>
                </c:pt>
                <c:pt idx="182">
                  <c:v>-420.23757999999998</c:v>
                </c:pt>
                <c:pt idx="183">
                  <c:v>-418.38283999999999</c:v>
                </c:pt>
                <c:pt idx="184">
                  <c:v>-416.52811000000003</c:v>
                </c:pt>
                <c:pt idx="185">
                  <c:v>-414.67336999999998</c:v>
                </c:pt>
                <c:pt idx="186">
                  <c:v>-412.91791999999998</c:v>
                </c:pt>
                <c:pt idx="187">
                  <c:v>-411.36507999999998</c:v>
                </c:pt>
                <c:pt idx="188">
                  <c:v>-409.81223999999997</c:v>
                </c:pt>
                <c:pt idx="189">
                  <c:v>-408.25940000000003</c:v>
                </c:pt>
                <c:pt idx="190">
                  <c:v>-406.70656000000002</c:v>
                </c:pt>
                <c:pt idx="191">
                  <c:v>-405.12943000000001</c:v>
                </c:pt>
                <c:pt idx="192">
                  <c:v>-403.36302000000001</c:v>
                </c:pt>
                <c:pt idx="193">
                  <c:v>-401.59661</c:v>
                </c:pt>
                <c:pt idx="194">
                  <c:v>-400.28618999999998</c:v>
                </c:pt>
                <c:pt idx="195">
                  <c:v>-399.29039999999998</c:v>
                </c:pt>
                <c:pt idx="196">
                  <c:v>-398.29424</c:v>
                </c:pt>
                <c:pt idx="197">
                  <c:v>-397.17327999999998</c:v>
                </c:pt>
                <c:pt idx="198">
                  <c:v>-396.05230999999998</c:v>
                </c:pt>
                <c:pt idx="199">
                  <c:v>-394.93135000000001</c:v>
                </c:pt>
                <c:pt idx="200">
                  <c:v>-393.81038000000001</c:v>
                </c:pt>
                <c:pt idx="201">
                  <c:v>-392.68941999999998</c:v>
                </c:pt>
                <c:pt idx="202">
                  <c:v>-391.56844999999998</c:v>
                </c:pt>
                <c:pt idx="203">
                  <c:v>-390.44747999999998</c:v>
                </c:pt>
                <c:pt idx="204">
                  <c:v>-389.48856000000001</c:v>
                </c:pt>
                <c:pt idx="205">
                  <c:v>-388.72023999999999</c:v>
                </c:pt>
                <c:pt idx="206">
                  <c:v>-387.95193</c:v>
                </c:pt>
                <c:pt idx="207">
                  <c:v>-387.18362000000002</c:v>
                </c:pt>
                <c:pt idx="208">
                  <c:v>-386.41530999999998</c:v>
                </c:pt>
                <c:pt idx="209">
                  <c:v>-385.64699999999999</c:v>
                </c:pt>
                <c:pt idx="210">
                  <c:v>-384.87867999999997</c:v>
                </c:pt>
                <c:pt idx="211">
                  <c:v>-384.06306000000001</c:v>
                </c:pt>
                <c:pt idx="212">
                  <c:v>-383.21355999999997</c:v>
                </c:pt>
                <c:pt idx="213">
                  <c:v>-382.36405000000002</c:v>
                </c:pt>
                <c:pt idx="214">
                  <c:v>-381.51454000000001</c:v>
                </c:pt>
                <c:pt idx="215">
                  <c:v>-380.66503999999998</c:v>
                </c:pt>
                <c:pt idx="216">
                  <c:v>-380.096</c:v>
                </c:pt>
                <c:pt idx="217">
                  <c:v>-379.55543999999998</c:v>
                </c:pt>
                <c:pt idx="218">
                  <c:v>-379.01488000000001</c:v>
                </c:pt>
                <c:pt idx="219">
                  <c:v>-378.47431</c:v>
                </c:pt>
                <c:pt idx="220">
                  <c:v>-377.93374999999997</c:v>
                </c:pt>
                <c:pt idx="221">
                  <c:v>-377.39317999999997</c:v>
                </c:pt>
                <c:pt idx="222">
                  <c:v>-376.85262</c:v>
                </c:pt>
                <c:pt idx="223">
                  <c:v>-376.25301999999999</c:v>
                </c:pt>
                <c:pt idx="224">
                  <c:v>-375.64321999999999</c:v>
                </c:pt>
                <c:pt idx="225">
                  <c:v>-375.03341999999998</c:v>
                </c:pt>
                <c:pt idx="226">
                  <c:v>-374.42361</c:v>
                </c:pt>
                <c:pt idx="227">
                  <c:v>-373.81380999999999</c:v>
                </c:pt>
                <c:pt idx="228">
                  <c:v>-373.32040999999998</c:v>
                </c:pt>
                <c:pt idx="229">
                  <c:v>-372.92995999999999</c:v>
                </c:pt>
                <c:pt idx="230">
                  <c:v>-372.53949999999998</c:v>
                </c:pt>
                <c:pt idx="231">
                  <c:v>-372.14447000000001</c:v>
                </c:pt>
                <c:pt idx="232">
                  <c:v>-371.72127999999998</c:v>
                </c:pt>
                <c:pt idx="233">
                  <c:v>-371.29809</c:v>
                </c:pt>
                <c:pt idx="234">
                  <c:v>-370.87488999999999</c:v>
                </c:pt>
                <c:pt idx="235">
                  <c:v>-370.45170000000002</c:v>
                </c:pt>
                <c:pt idx="236">
                  <c:v>-370.02850999999998</c:v>
                </c:pt>
                <c:pt idx="237">
                  <c:v>-369.60530999999997</c:v>
                </c:pt>
                <c:pt idx="238">
                  <c:v>-369.18212</c:v>
                </c:pt>
                <c:pt idx="239">
                  <c:v>-368.75893000000002</c:v>
                </c:pt>
                <c:pt idx="240">
                  <c:v>-368.33573999999999</c:v>
                </c:pt>
                <c:pt idx="241">
                  <c:v>-367.95994000000002</c:v>
                </c:pt>
                <c:pt idx="242">
                  <c:v>-367.67293000000001</c:v>
                </c:pt>
                <c:pt idx="243">
                  <c:v>-367.38591000000002</c:v>
                </c:pt>
                <c:pt idx="244">
                  <c:v>-367.09890000000001</c:v>
                </c:pt>
                <c:pt idx="245">
                  <c:v>-366.81187999999997</c:v>
                </c:pt>
                <c:pt idx="246">
                  <c:v>-366.52487000000002</c:v>
                </c:pt>
                <c:pt idx="247">
                  <c:v>-366.23784999999998</c:v>
                </c:pt>
                <c:pt idx="248">
                  <c:v>-365.95084000000003</c:v>
                </c:pt>
                <c:pt idx="249">
                  <c:v>-365.66381999999999</c:v>
                </c:pt>
                <c:pt idx="250">
                  <c:v>-365.37680999999998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2F3-484B-9AD3-3A3C0E3CB1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11655232"/>
        <c:axId val="611657472"/>
      </c:lineChart>
      <c:catAx>
        <c:axId val="611655232"/>
        <c:scaling>
          <c:orientation val="minMax"/>
        </c:scaling>
        <c:delete val="0"/>
        <c:axPos val="b"/>
        <c:title>
          <c:tx>
            <c:rich>
              <a:bodyPr rot="0" spcFirstLastPara="0" vertOverflow="ellipsis" vert="horz" wrap="square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1000" b="0" i="0" baseline="0" dirty="0">
                    <a:effectLst/>
                  </a:rPr>
                  <a:t>X/mm</a:t>
                </a:r>
                <a:endParaRPr lang="zh-CN" altLang="zh-CN" sz="1000" dirty="0">
                  <a:effectLst/>
                </a:endParaRP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11657472"/>
        <c:crosses val="autoZero"/>
        <c:auto val="1"/>
        <c:lblAlgn val="ctr"/>
        <c:lblOffset val="100"/>
        <c:tickLblSkip val="25"/>
        <c:tickMarkSkip val="5"/>
        <c:noMultiLvlLbl val="0"/>
      </c:catAx>
      <c:valAx>
        <c:axId val="611657472"/>
        <c:scaling>
          <c:orientation val="minMax"/>
        </c:scaling>
        <c:delete val="0"/>
        <c:axPos val="l"/>
        <c:majorGridlines/>
        <c:title>
          <c:tx>
            <c:rich>
              <a:bodyPr rot="-5400000" spcFirstLastPara="0" vertOverflow="ellipsis" vert="horz" wrap="square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1000" b="0" i="0" u="none" strike="noStrike" baseline="0" dirty="0">
                    <a:effectLst/>
                  </a:rPr>
                  <a:t>BY/Gs</a:t>
                </a:r>
                <a:endParaRPr lang="zh-CN" altLang="en-US" sz="1000" dirty="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1165523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6854388323410805"/>
          <c:y val="0.12026153644661"/>
          <c:w val="0.19424082965239101"/>
          <c:h val="0.16491485075993401"/>
        </c:manualLayout>
      </c:layout>
      <c:overlay val="0"/>
      <c:txPr>
        <a:bodyPr rot="0" spcFirstLastPara="0" vertOverflow="ellipsis" vert="horz" wrap="square" anchor="ctr" anchorCtr="1"/>
        <a:lstStyle/>
        <a:p>
          <a:pPr>
            <a:defRPr lang="zh-CN" sz="1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627344747044201"/>
          <c:y val="3.6623262554282901E-2"/>
          <c:w val="0.85681523754484801"/>
          <c:h val="0.71995080594937799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单位长度功率W/mm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Sheet1!$A$2:$A$27</c:f>
              <c:numCache>
                <c:formatCode>General</c:formatCode>
                <c:ptCount val="26"/>
                <c:pt idx="0">
                  <c:v>0</c:v>
                </c:pt>
                <c:pt idx="1">
                  <c:v>200</c:v>
                </c:pt>
                <c:pt idx="2">
                  <c:v>400</c:v>
                </c:pt>
                <c:pt idx="3">
                  <c:v>600</c:v>
                </c:pt>
                <c:pt idx="4">
                  <c:v>800</c:v>
                </c:pt>
                <c:pt idx="5">
                  <c:v>1000</c:v>
                </c:pt>
                <c:pt idx="6">
                  <c:v>1200</c:v>
                </c:pt>
                <c:pt idx="7">
                  <c:v>1400</c:v>
                </c:pt>
                <c:pt idx="8">
                  <c:v>1600</c:v>
                </c:pt>
                <c:pt idx="9">
                  <c:v>1800</c:v>
                </c:pt>
                <c:pt idx="10">
                  <c:v>2000</c:v>
                </c:pt>
                <c:pt idx="11">
                  <c:v>2200</c:v>
                </c:pt>
                <c:pt idx="12">
                  <c:v>2400</c:v>
                </c:pt>
                <c:pt idx="13">
                  <c:v>2600</c:v>
                </c:pt>
                <c:pt idx="14">
                  <c:v>2800</c:v>
                </c:pt>
                <c:pt idx="15">
                  <c:v>3000</c:v>
                </c:pt>
                <c:pt idx="16">
                  <c:v>3200</c:v>
                </c:pt>
                <c:pt idx="17">
                  <c:v>3400</c:v>
                </c:pt>
                <c:pt idx="18">
                  <c:v>3600</c:v>
                </c:pt>
                <c:pt idx="19">
                  <c:v>3800</c:v>
                </c:pt>
                <c:pt idx="20">
                  <c:v>4000</c:v>
                </c:pt>
                <c:pt idx="21">
                  <c:v>4200</c:v>
                </c:pt>
                <c:pt idx="22">
                  <c:v>4400</c:v>
                </c:pt>
                <c:pt idx="23">
                  <c:v>4600</c:v>
                </c:pt>
                <c:pt idx="24">
                  <c:v>4800</c:v>
                </c:pt>
                <c:pt idx="25">
                  <c:v>5000</c:v>
                </c:pt>
              </c:numCache>
            </c:numRef>
          </c:cat>
          <c:val>
            <c:numRef>
              <c:f>Sheet1!$B$2:$B$27</c:f>
              <c:numCache>
                <c:formatCode>General</c:formatCode>
                <c:ptCount val="26"/>
                <c:pt idx="0">
                  <c:v>0</c:v>
                </c:pt>
                <c:pt idx="1">
                  <c:v>3.22</c:v>
                </c:pt>
                <c:pt idx="2">
                  <c:v>6.02</c:v>
                </c:pt>
                <c:pt idx="3">
                  <c:v>5.0599999999999996</c:v>
                </c:pt>
                <c:pt idx="4">
                  <c:v>4.47</c:v>
                </c:pt>
                <c:pt idx="5">
                  <c:v>4.04</c:v>
                </c:pt>
                <c:pt idx="6">
                  <c:v>3.69</c:v>
                </c:pt>
                <c:pt idx="7">
                  <c:v>3.41</c:v>
                </c:pt>
                <c:pt idx="8">
                  <c:v>3.17</c:v>
                </c:pt>
                <c:pt idx="9">
                  <c:v>2.97</c:v>
                </c:pt>
                <c:pt idx="10">
                  <c:v>2.8</c:v>
                </c:pt>
                <c:pt idx="11">
                  <c:v>2.65</c:v>
                </c:pt>
                <c:pt idx="12">
                  <c:v>0.94</c:v>
                </c:pt>
                <c:pt idx="13">
                  <c:v>1.74</c:v>
                </c:pt>
                <c:pt idx="14">
                  <c:v>1.3</c:v>
                </c:pt>
                <c:pt idx="15">
                  <c:v>0.97</c:v>
                </c:pt>
                <c:pt idx="16">
                  <c:v>0.76</c:v>
                </c:pt>
                <c:pt idx="17">
                  <c:v>0.67</c:v>
                </c:pt>
                <c:pt idx="18">
                  <c:v>0.5</c:v>
                </c:pt>
                <c:pt idx="19">
                  <c:v>0.41</c:v>
                </c:pt>
                <c:pt idx="20">
                  <c:v>0.34</c:v>
                </c:pt>
                <c:pt idx="21">
                  <c:v>0.28999999999999998</c:v>
                </c:pt>
                <c:pt idx="22">
                  <c:v>0.25</c:v>
                </c:pt>
                <c:pt idx="23">
                  <c:v>0.21</c:v>
                </c:pt>
                <c:pt idx="24">
                  <c:v>0.18</c:v>
                </c:pt>
                <c:pt idx="25">
                  <c:v>0.16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387-4929-A29F-BEA238D7128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203609968"/>
        <c:axId val="1203613888"/>
      </c:lineChart>
      <c:catAx>
        <c:axId val="120360996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1000" dirty="0"/>
                  <a:t>t/ns</a:t>
                </a:r>
                <a:endParaRPr lang="zh-CN" altLang="en-US" sz="1000" dirty="0"/>
              </a:p>
            </c:rich>
          </c:tx>
          <c:layout>
            <c:manualLayout>
              <c:xMode val="edge"/>
              <c:yMode val="edge"/>
              <c:x val="0.439463892701486"/>
              <c:y val="0.9320598041302069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lang="zh-CN"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03613888"/>
        <c:crosses val="autoZero"/>
        <c:auto val="1"/>
        <c:lblAlgn val="ctr"/>
        <c:lblOffset val="100"/>
        <c:tickLblSkip val="1"/>
        <c:noMultiLvlLbl val="0"/>
      </c:catAx>
      <c:valAx>
        <c:axId val="12036138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lang="zh-CN" sz="1000" b="0" i="0" u="none" strike="noStrike" kern="1200" baseline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1000" b="0" i="0" dirty="0">
                    <a:effectLst/>
                  </a:rPr>
                  <a:t>Power per unit length</a:t>
                </a:r>
                <a:r>
                  <a:rPr lang="en-US" altLang="zh-CN" sz="1000" b="0" i="0" baseline="0" dirty="0">
                    <a:effectLst/>
                  </a:rPr>
                  <a:t> W/mm</a:t>
                </a:r>
                <a:endParaRPr lang="zh-CN" altLang="zh-CN" sz="1000" dirty="0">
                  <a:effectLst/>
                </a:endParaRPr>
              </a:p>
            </c:rich>
          </c:tx>
          <c:layout>
            <c:manualLayout>
              <c:xMode val="edge"/>
              <c:yMode val="edge"/>
              <c:x val="4.2738464247422669E-3"/>
              <c:y val="3.6216721045252517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zh-CN" sz="1000" b="0" i="0" u="none" strike="noStrike" kern="120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036099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58704061895601"/>
          <c:y val="5.5443548387096801E-2"/>
          <c:w val="0.686242746615087"/>
          <c:h val="0.7556921083594130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Octagon</c:v>
                </c:pt>
              </c:strCache>
            </c:strRef>
          </c:tx>
          <c:marker>
            <c:symbol val="none"/>
          </c:marker>
          <c:cat>
            <c:numRef>
              <c:f>Sheet1!$A$2:$A$10</c:f>
              <c:numCache>
                <c:formatCode>General</c:formatCode>
                <c:ptCount val="9"/>
                <c:pt idx="0">
                  <c:v>5</c:v>
                </c:pt>
                <c:pt idx="1">
                  <c:v>4.5</c:v>
                </c:pt>
                <c:pt idx="2">
                  <c:v>4</c:v>
                </c:pt>
                <c:pt idx="3">
                  <c:v>3.5</c:v>
                </c:pt>
                <c:pt idx="4">
                  <c:v>3</c:v>
                </c:pt>
                <c:pt idx="5">
                  <c:v>2.5</c:v>
                </c:pt>
                <c:pt idx="6">
                  <c:v>2</c:v>
                </c:pt>
                <c:pt idx="7">
                  <c:v>1.5</c:v>
                </c:pt>
                <c:pt idx="8">
                  <c:v>1</c:v>
                </c:pt>
              </c:numCache>
            </c:numRef>
          </c:cat>
          <c:val>
            <c:numRef>
              <c:f>Sheet1!$B$2:$B$10</c:f>
              <c:numCache>
                <c:formatCode>General</c:formatCode>
                <c:ptCount val="9"/>
                <c:pt idx="0">
                  <c:v>5.18</c:v>
                </c:pt>
                <c:pt idx="1">
                  <c:v>6.38</c:v>
                </c:pt>
                <c:pt idx="2">
                  <c:v>7.59</c:v>
                </c:pt>
                <c:pt idx="3">
                  <c:v>10.1</c:v>
                </c:pt>
                <c:pt idx="4">
                  <c:v>13</c:v>
                </c:pt>
                <c:pt idx="5">
                  <c:v>19</c:v>
                </c:pt>
                <c:pt idx="6">
                  <c:v>27.7</c:v>
                </c:pt>
                <c:pt idx="7">
                  <c:v>46.9</c:v>
                </c:pt>
                <c:pt idx="8">
                  <c:v>93.7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0A8-4EA9-AE10-8B6BA84B7FE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Race track</c:v>
                </c:pt>
              </c:strCache>
            </c:strRef>
          </c:tx>
          <c:marker>
            <c:symbol val="none"/>
          </c:marker>
          <c:cat>
            <c:numRef>
              <c:f>Sheet1!$A$2:$A$10</c:f>
              <c:numCache>
                <c:formatCode>General</c:formatCode>
                <c:ptCount val="9"/>
                <c:pt idx="0">
                  <c:v>5</c:v>
                </c:pt>
                <c:pt idx="1">
                  <c:v>4.5</c:v>
                </c:pt>
                <c:pt idx="2">
                  <c:v>4</c:v>
                </c:pt>
                <c:pt idx="3">
                  <c:v>3.5</c:v>
                </c:pt>
                <c:pt idx="4">
                  <c:v>3</c:v>
                </c:pt>
                <c:pt idx="5">
                  <c:v>2.5</c:v>
                </c:pt>
                <c:pt idx="6">
                  <c:v>2</c:v>
                </c:pt>
                <c:pt idx="7">
                  <c:v>1.5</c:v>
                </c:pt>
                <c:pt idx="8">
                  <c:v>1</c:v>
                </c:pt>
              </c:numCache>
            </c:numRef>
          </c:cat>
          <c:val>
            <c:numRef>
              <c:f>Sheet1!$C$2:$C$10</c:f>
              <c:numCache>
                <c:formatCode>General</c:formatCode>
                <c:ptCount val="9"/>
                <c:pt idx="0">
                  <c:v>4.1500000000000004</c:v>
                </c:pt>
                <c:pt idx="1">
                  <c:v>4.92</c:v>
                </c:pt>
                <c:pt idx="2">
                  <c:v>5.91</c:v>
                </c:pt>
                <c:pt idx="3">
                  <c:v>7.18</c:v>
                </c:pt>
                <c:pt idx="4">
                  <c:v>8.82</c:v>
                </c:pt>
                <c:pt idx="5">
                  <c:v>11.3</c:v>
                </c:pt>
                <c:pt idx="6">
                  <c:v>13.2</c:v>
                </c:pt>
                <c:pt idx="7">
                  <c:v>19.7</c:v>
                </c:pt>
                <c:pt idx="8">
                  <c:v>28.7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0A8-4EA9-AE10-8B6BA84B7FED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Oval</c:v>
                </c:pt>
              </c:strCache>
            </c:strRef>
          </c:tx>
          <c:marker>
            <c:symbol val="none"/>
          </c:marker>
          <c:cat>
            <c:numRef>
              <c:f>Sheet1!$A$2:$A$10</c:f>
              <c:numCache>
                <c:formatCode>General</c:formatCode>
                <c:ptCount val="9"/>
                <c:pt idx="0">
                  <c:v>5</c:v>
                </c:pt>
                <c:pt idx="1">
                  <c:v>4.5</c:v>
                </c:pt>
                <c:pt idx="2">
                  <c:v>4</c:v>
                </c:pt>
                <c:pt idx="3">
                  <c:v>3.5</c:v>
                </c:pt>
                <c:pt idx="4">
                  <c:v>3</c:v>
                </c:pt>
                <c:pt idx="5">
                  <c:v>2.5</c:v>
                </c:pt>
                <c:pt idx="6">
                  <c:v>2</c:v>
                </c:pt>
                <c:pt idx="7">
                  <c:v>1.5</c:v>
                </c:pt>
                <c:pt idx="8">
                  <c:v>1</c:v>
                </c:pt>
              </c:numCache>
            </c:numRef>
          </c:cat>
          <c:val>
            <c:numRef>
              <c:f>Sheet1!$D$2:$D$10</c:f>
              <c:numCache>
                <c:formatCode>General</c:formatCode>
                <c:ptCount val="9"/>
                <c:pt idx="0">
                  <c:v>3.97</c:v>
                </c:pt>
                <c:pt idx="1">
                  <c:v>4.45</c:v>
                </c:pt>
                <c:pt idx="2">
                  <c:v>5.7</c:v>
                </c:pt>
                <c:pt idx="3">
                  <c:v>6.63</c:v>
                </c:pt>
                <c:pt idx="4">
                  <c:v>8.67</c:v>
                </c:pt>
                <c:pt idx="5">
                  <c:v>10.6</c:v>
                </c:pt>
                <c:pt idx="6">
                  <c:v>12.7</c:v>
                </c:pt>
                <c:pt idx="7">
                  <c:v>16.100000000000001</c:v>
                </c:pt>
                <c:pt idx="8">
                  <c:v>20.100000000000001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D0A8-4EA9-AE10-8B6BA84B7F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43782544"/>
        <c:axId val="343787584"/>
      </c:lineChart>
      <c:catAx>
        <c:axId val="343782544"/>
        <c:scaling>
          <c:orientation val="minMax"/>
        </c:scaling>
        <c:delete val="0"/>
        <c:axPos val="b"/>
        <c:title>
          <c:tx>
            <c:rich>
              <a:bodyPr rot="0" spcFirstLastPara="0" vertOverflow="ellipsis" vert="horz" wrap="square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b="0" dirty="0"/>
                  <a:t>Thickness of Wall/mm</a:t>
                </a:r>
                <a:endParaRPr lang="zh-CN" altLang="en-US" b="0" dirty="0"/>
              </a:p>
            </c:rich>
          </c:tx>
          <c:layout>
            <c:manualLayout>
              <c:xMode val="edge"/>
              <c:yMode val="edge"/>
              <c:x val="0.38150129809079159"/>
              <c:y val="0.90730887706524788"/>
            </c:manualLayout>
          </c:layout>
          <c:overlay val="0"/>
        </c:title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43787584"/>
        <c:crosses val="autoZero"/>
        <c:auto val="1"/>
        <c:lblAlgn val="ctr"/>
        <c:lblOffset val="100"/>
        <c:noMultiLvlLbl val="0"/>
      </c:catAx>
      <c:valAx>
        <c:axId val="343787584"/>
        <c:scaling>
          <c:orientation val="minMax"/>
        </c:scaling>
        <c:delete val="0"/>
        <c:axPos val="l"/>
        <c:majorGridlines/>
        <c:title>
          <c:tx>
            <c:rich>
              <a:bodyPr rot="-5400000" spcFirstLastPara="0" vertOverflow="ellipsis" vert="horz" wrap="square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b="0" dirty="0"/>
                  <a:t>Stress/10^6 Pa</a:t>
                </a:r>
              </a:p>
            </c:rich>
          </c:tx>
          <c:overlay val="0"/>
        </c:title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4378254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9923973546725924"/>
          <c:y val="0.25091760617573322"/>
          <c:w val="0.20076026453274073"/>
          <c:h val="0.27413746342474482"/>
        </c:manualLayout>
      </c:layout>
      <c:overlay val="0"/>
      <c:txPr>
        <a:bodyPr rot="0" spcFirstLastPara="0" vertOverflow="ellipsis" vert="horz" wrap="square" anchor="ctr" anchorCtr="1"/>
        <a:lstStyle/>
        <a:p>
          <a:pPr>
            <a:defRPr lang="zh-CN" sz="1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409053515529"/>
          <c:y val="4.5407636738906097E-2"/>
          <c:w val="0.68718276904667797"/>
          <c:h val="0.78235655995254905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Octagon</c:v>
                </c:pt>
              </c:strCache>
            </c:strRef>
          </c:tx>
          <c:marker>
            <c:symbol val="none"/>
          </c:marker>
          <c:cat>
            <c:numRef>
              <c:f>Sheet1!$A$2:$A$10</c:f>
              <c:numCache>
                <c:formatCode>General</c:formatCode>
                <c:ptCount val="9"/>
                <c:pt idx="0">
                  <c:v>5</c:v>
                </c:pt>
                <c:pt idx="1">
                  <c:v>4.5</c:v>
                </c:pt>
                <c:pt idx="2">
                  <c:v>4</c:v>
                </c:pt>
                <c:pt idx="3">
                  <c:v>3.5</c:v>
                </c:pt>
                <c:pt idx="4">
                  <c:v>3</c:v>
                </c:pt>
                <c:pt idx="5">
                  <c:v>2.5</c:v>
                </c:pt>
                <c:pt idx="6">
                  <c:v>2</c:v>
                </c:pt>
                <c:pt idx="7">
                  <c:v>1.5</c:v>
                </c:pt>
                <c:pt idx="8">
                  <c:v>1</c:v>
                </c:pt>
              </c:numCache>
            </c:numRef>
          </c:cat>
          <c:val>
            <c:numRef>
              <c:f>Sheet1!$B$2:$B$10</c:f>
              <c:numCache>
                <c:formatCode>General</c:formatCode>
                <c:ptCount val="9"/>
                <c:pt idx="0">
                  <c:v>2.37</c:v>
                </c:pt>
                <c:pt idx="1">
                  <c:v>3.17</c:v>
                </c:pt>
                <c:pt idx="2">
                  <c:v>4.38</c:v>
                </c:pt>
                <c:pt idx="3">
                  <c:v>6.38</c:v>
                </c:pt>
                <c:pt idx="4">
                  <c:v>9.83</c:v>
                </c:pt>
                <c:pt idx="5">
                  <c:v>16.399999999999999</c:v>
                </c:pt>
                <c:pt idx="6">
                  <c:v>30.5</c:v>
                </c:pt>
                <c:pt idx="7">
                  <c:v>66.2</c:v>
                </c:pt>
                <c:pt idx="8">
                  <c:v>172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D9C-47BD-82AC-3AF619C253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Race track</c:v>
                </c:pt>
              </c:strCache>
            </c:strRef>
          </c:tx>
          <c:marker>
            <c:symbol val="none"/>
          </c:marker>
          <c:cat>
            <c:numRef>
              <c:f>Sheet1!$A$2:$A$10</c:f>
              <c:numCache>
                <c:formatCode>General</c:formatCode>
                <c:ptCount val="9"/>
                <c:pt idx="0">
                  <c:v>5</c:v>
                </c:pt>
                <c:pt idx="1">
                  <c:v>4.5</c:v>
                </c:pt>
                <c:pt idx="2">
                  <c:v>4</c:v>
                </c:pt>
                <c:pt idx="3">
                  <c:v>3.5</c:v>
                </c:pt>
                <c:pt idx="4">
                  <c:v>3</c:v>
                </c:pt>
                <c:pt idx="5">
                  <c:v>2.5</c:v>
                </c:pt>
                <c:pt idx="6">
                  <c:v>2</c:v>
                </c:pt>
                <c:pt idx="7">
                  <c:v>1.5</c:v>
                </c:pt>
                <c:pt idx="8">
                  <c:v>1</c:v>
                </c:pt>
              </c:numCache>
            </c:numRef>
          </c:cat>
          <c:val>
            <c:numRef>
              <c:f>Sheet1!$C$2:$C$10</c:f>
              <c:numCache>
                <c:formatCode>General</c:formatCode>
                <c:ptCount val="9"/>
                <c:pt idx="0">
                  <c:v>1.78</c:v>
                </c:pt>
                <c:pt idx="1">
                  <c:v>2.29</c:v>
                </c:pt>
                <c:pt idx="2">
                  <c:v>3.04</c:v>
                </c:pt>
                <c:pt idx="3">
                  <c:v>4.1500000000000004</c:v>
                </c:pt>
                <c:pt idx="4">
                  <c:v>5.83</c:v>
                </c:pt>
                <c:pt idx="5">
                  <c:v>8.34</c:v>
                </c:pt>
                <c:pt idx="6">
                  <c:v>12</c:v>
                </c:pt>
                <c:pt idx="7">
                  <c:v>17.5</c:v>
                </c:pt>
                <c:pt idx="8">
                  <c:v>25.4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D9C-47BD-82AC-3AF619C253BC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Oval</c:v>
                </c:pt>
              </c:strCache>
            </c:strRef>
          </c:tx>
          <c:marker>
            <c:symbol val="none"/>
          </c:marker>
          <c:cat>
            <c:numRef>
              <c:f>Sheet1!$A$2:$A$10</c:f>
              <c:numCache>
                <c:formatCode>General</c:formatCode>
                <c:ptCount val="9"/>
                <c:pt idx="0">
                  <c:v>5</c:v>
                </c:pt>
                <c:pt idx="1">
                  <c:v>4.5</c:v>
                </c:pt>
                <c:pt idx="2">
                  <c:v>4</c:v>
                </c:pt>
                <c:pt idx="3">
                  <c:v>3.5</c:v>
                </c:pt>
                <c:pt idx="4">
                  <c:v>3</c:v>
                </c:pt>
                <c:pt idx="5">
                  <c:v>2.5</c:v>
                </c:pt>
                <c:pt idx="6">
                  <c:v>2</c:v>
                </c:pt>
                <c:pt idx="7">
                  <c:v>1.5</c:v>
                </c:pt>
                <c:pt idx="8">
                  <c:v>1</c:v>
                </c:pt>
              </c:numCache>
            </c:numRef>
          </c:cat>
          <c:val>
            <c:numRef>
              <c:f>Sheet1!$D$2:$D$10</c:f>
              <c:numCache>
                <c:formatCode>General</c:formatCode>
                <c:ptCount val="9"/>
                <c:pt idx="0">
                  <c:v>1.4</c:v>
                </c:pt>
                <c:pt idx="1">
                  <c:v>1.73</c:v>
                </c:pt>
                <c:pt idx="2">
                  <c:v>2.2400000000000002</c:v>
                </c:pt>
                <c:pt idx="3">
                  <c:v>2.95</c:v>
                </c:pt>
                <c:pt idx="4">
                  <c:v>4.01</c:v>
                </c:pt>
                <c:pt idx="5">
                  <c:v>5.49</c:v>
                </c:pt>
                <c:pt idx="6">
                  <c:v>7.4</c:v>
                </c:pt>
                <c:pt idx="7">
                  <c:v>10.199999999999999</c:v>
                </c:pt>
                <c:pt idx="8">
                  <c:v>13.5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D9C-47BD-82AC-3AF619C253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899322288"/>
        <c:axId val="899322848"/>
      </c:lineChart>
      <c:catAx>
        <c:axId val="899322288"/>
        <c:scaling>
          <c:orientation val="minMax"/>
        </c:scaling>
        <c:delete val="0"/>
        <c:axPos val="b"/>
        <c:title>
          <c:tx>
            <c:rich>
              <a:bodyPr rot="0" spcFirstLastPara="0" vertOverflow="ellipsis" vert="horz" wrap="square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b="0" dirty="0"/>
                  <a:t>Thickness of Wall/mm</a:t>
                </a:r>
                <a:endParaRPr lang="zh-CN" altLang="en-US" b="0" dirty="0"/>
              </a:p>
            </c:rich>
          </c:tx>
          <c:layout>
            <c:manualLayout>
              <c:xMode val="edge"/>
              <c:yMode val="edge"/>
              <c:x val="0.3510738362589344"/>
              <c:y val="0.90730887706524788"/>
            </c:manualLayout>
          </c:layout>
          <c:overlay val="0"/>
        </c:title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99322848"/>
        <c:crosses val="autoZero"/>
        <c:auto val="1"/>
        <c:lblAlgn val="ctr"/>
        <c:lblOffset val="100"/>
        <c:noMultiLvlLbl val="0"/>
      </c:catAx>
      <c:valAx>
        <c:axId val="899322848"/>
        <c:scaling>
          <c:orientation val="minMax"/>
        </c:scaling>
        <c:delete val="0"/>
        <c:axPos val="l"/>
        <c:majorGridlines/>
        <c:title>
          <c:tx>
            <c:rich>
              <a:bodyPr rot="-5400000" spcFirstLastPara="0" vertOverflow="ellipsis" vert="horz" wrap="square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b="0" dirty="0"/>
                  <a:t>Deformation/10^</a:t>
                </a:r>
                <a:r>
                  <a:rPr lang="zh-CN" altLang="en-US" b="0" dirty="0"/>
                  <a:t>（−</a:t>
                </a:r>
                <a:r>
                  <a:rPr lang="en-US" altLang="zh-CN" b="0" dirty="0"/>
                  <a:t>6</a:t>
                </a:r>
                <a:r>
                  <a:rPr lang="zh-CN" altLang="en-US" b="0" dirty="0"/>
                  <a:t>）</a:t>
                </a:r>
                <a:r>
                  <a:rPr lang="en-US" altLang="zh-CN" b="0" dirty="0"/>
                  <a:t>mm</a:t>
                </a:r>
                <a:endParaRPr lang="zh-CN" altLang="en-US" b="0" dirty="0"/>
              </a:p>
            </c:rich>
          </c:tx>
          <c:layout>
            <c:manualLayout>
              <c:xMode val="edge"/>
              <c:yMode val="edge"/>
              <c:x val="0"/>
              <c:y val="0.10022380638432517"/>
            </c:manualLayout>
          </c:layout>
          <c:overlay val="0"/>
        </c:title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993222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9381232705477611"/>
          <c:y val="0.3349276873854784"/>
          <c:w val="0.20076026453274073"/>
          <c:h val="0.27413746342474482"/>
        </c:manualLayout>
      </c:layout>
      <c:overlay val="0"/>
      <c:txPr>
        <a:bodyPr rot="0" spcFirstLastPara="0" vertOverflow="ellipsis" vert="horz" wrap="square" anchor="ctr" anchorCtr="1"/>
        <a:lstStyle/>
        <a:p>
          <a:pPr>
            <a:defRPr lang="zh-CN" sz="1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239711934156404E-2"/>
          <c:y val="4.9308585858585899E-2"/>
          <c:w val="0.87844218106995897"/>
          <c:h val="0.855361111111111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Actual magnetic field B(A)</c:f>
              <c:strCache>
                <c:ptCount val="1"/>
                <c:pt idx="0">
                  <c:v>Actual magnetic field B(A)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Sheet1!$F$2:$F$32</c:f>
              <c:numCache>
                <c:formatCode>General</c:formatCode>
                <c:ptCount val="31"/>
                <c:pt idx="0">
                  <c:v>-13.75</c:v>
                </c:pt>
                <c:pt idx="1">
                  <c:v>-12.75</c:v>
                </c:pt>
                <c:pt idx="2">
                  <c:v>-11.75</c:v>
                </c:pt>
                <c:pt idx="3">
                  <c:v>-10.75</c:v>
                </c:pt>
                <c:pt idx="4">
                  <c:v>-9.75</c:v>
                </c:pt>
                <c:pt idx="5">
                  <c:v>-8.75</c:v>
                </c:pt>
                <c:pt idx="6">
                  <c:v>-7.75</c:v>
                </c:pt>
                <c:pt idx="7">
                  <c:v>-6.75</c:v>
                </c:pt>
                <c:pt idx="8">
                  <c:v>-5.75</c:v>
                </c:pt>
                <c:pt idx="9">
                  <c:v>-4.75</c:v>
                </c:pt>
                <c:pt idx="10">
                  <c:v>-3.75</c:v>
                </c:pt>
                <c:pt idx="11">
                  <c:v>-2.75</c:v>
                </c:pt>
                <c:pt idx="12">
                  <c:v>-1.75</c:v>
                </c:pt>
                <c:pt idx="13">
                  <c:v>-0.75</c:v>
                </c:pt>
                <c:pt idx="14">
                  <c:v>0.25</c:v>
                </c:pt>
                <c:pt idx="15">
                  <c:v>1.25</c:v>
                </c:pt>
                <c:pt idx="16">
                  <c:v>2.25</c:v>
                </c:pt>
                <c:pt idx="17">
                  <c:v>3.25</c:v>
                </c:pt>
                <c:pt idx="18">
                  <c:v>4.25</c:v>
                </c:pt>
                <c:pt idx="19">
                  <c:v>5.25</c:v>
                </c:pt>
                <c:pt idx="20">
                  <c:v>6.25</c:v>
                </c:pt>
                <c:pt idx="21">
                  <c:v>7.25</c:v>
                </c:pt>
                <c:pt idx="22">
                  <c:v>8.25</c:v>
                </c:pt>
                <c:pt idx="23">
                  <c:v>9.25</c:v>
                </c:pt>
                <c:pt idx="24">
                  <c:v>10.25</c:v>
                </c:pt>
                <c:pt idx="25">
                  <c:v>11.25</c:v>
                </c:pt>
                <c:pt idx="26">
                  <c:v>12.25</c:v>
                </c:pt>
                <c:pt idx="27">
                  <c:v>13.25</c:v>
                </c:pt>
                <c:pt idx="28">
                  <c:v>14.25</c:v>
                </c:pt>
                <c:pt idx="29">
                  <c:v>15</c:v>
                </c:pt>
                <c:pt idx="30">
                  <c:v>16.25</c:v>
                </c:pt>
              </c:numCache>
            </c:numRef>
          </c:xVal>
          <c:yVal>
            <c:numRef>
              <c:f>Sheet1!$G$2:$G$32</c:f>
              <c:numCache>
                <c:formatCode>General</c:formatCode>
                <c:ptCount val="31"/>
                <c:pt idx="0">
                  <c:v>47.594000000000001</c:v>
                </c:pt>
                <c:pt idx="1">
                  <c:v>49.39</c:v>
                </c:pt>
                <c:pt idx="2">
                  <c:v>50.287999999999997</c:v>
                </c:pt>
                <c:pt idx="3">
                  <c:v>52.084000000000003</c:v>
                </c:pt>
                <c:pt idx="4">
                  <c:v>53.88</c:v>
                </c:pt>
                <c:pt idx="5">
                  <c:v>56.618899999999996</c:v>
                </c:pt>
                <c:pt idx="6">
                  <c:v>58.37</c:v>
                </c:pt>
                <c:pt idx="7">
                  <c:v>52.981999999999999</c:v>
                </c:pt>
                <c:pt idx="8">
                  <c:v>21.552</c:v>
                </c:pt>
                <c:pt idx="9">
                  <c:v>6.2859999999999996</c:v>
                </c:pt>
                <c:pt idx="10">
                  <c:v>1.796</c:v>
                </c:pt>
                <c:pt idx="11">
                  <c:v>0.89800000000000002</c:v>
                </c:pt>
                <c:pt idx="12">
                  <c:v>0.89800000000000002</c:v>
                </c:pt>
                <c:pt idx="13">
                  <c:v>0.89800000000000002</c:v>
                </c:pt>
                <c:pt idx="14">
                  <c:v>0.89800000000000002</c:v>
                </c:pt>
                <c:pt idx="15">
                  <c:v>0.89800000000000002</c:v>
                </c:pt>
                <c:pt idx="16">
                  <c:v>-0.89800000000000002</c:v>
                </c:pt>
                <c:pt idx="17">
                  <c:v>-0.89800000000000002</c:v>
                </c:pt>
                <c:pt idx="18">
                  <c:v>-0.89800000000000002</c:v>
                </c:pt>
                <c:pt idx="19">
                  <c:v>-19.756</c:v>
                </c:pt>
                <c:pt idx="20">
                  <c:v>-43.103999999999999</c:v>
                </c:pt>
                <c:pt idx="21">
                  <c:v>-52.981999999999999</c:v>
                </c:pt>
                <c:pt idx="22">
                  <c:v>-55.676000000000002</c:v>
                </c:pt>
                <c:pt idx="23">
                  <c:v>-54.777999999999999</c:v>
                </c:pt>
                <c:pt idx="24">
                  <c:v>-52.981999999999999</c:v>
                </c:pt>
                <c:pt idx="25">
                  <c:v>-52.084000000000003</c:v>
                </c:pt>
                <c:pt idx="26">
                  <c:v>-50.287999999999997</c:v>
                </c:pt>
                <c:pt idx="27">
                  <c:v>-49.39</c:v>
                </c:pt>
                <c:pt idx="28">
                  <c:v>-47.594000000000001</c:v>
                </c:pt>
                <c:pt idx="29">
                  <c:v>-46.695999999999998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3830-485D-A392-E86E3BECB22E}"/>
            </c:ext>
          </c:extLst>
        </c:ser>
        <c:ser>
          <c:idx val="1"/>
          <c:order val="1"/>
          <c:tx>
            <c:strRef>
              <c:f>Theoretical magnetic field B(T)</c:f>
              <c:strCache>
                <c:ptCount val="1"/>
                <c:pt idx="0">
                  <c:v>Theoretical magnetic field B(T)</c:v>
                </c:pt>
              </c:strCache>
            </c:strRef>
          </c:tx>
          <c:spPr>
            <a:ln w="19050" cap="rnd">
              <a:solidFill>
                <a:schemeClr val="accent2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Sheet1!$I$2:$I$32</c:f>
              <c:numCache>
                <c:formatCode>General</c:formatCode>
                <c:ptCount val="31"/>
                <c:pt idx="0">
                  <c:v>-15</c:v>
                </c:pt>
                <c:pt idx="1">
                  <c:v>-13.75</c:v>
                </c:pt>
                <c:pt idx="2">
                  <c:v>-13</c:v>
                </c:pt>
                <c:pt idx="3">
                  <c:v>-12</c:v>
                </c:pt>
                <c:pt idx="4">
                  <c:v>-11</c:v>
                </c:pt>
                <c:pt idx="5">
                  <c:v>-10</c:v>
                </c:pt>
                <c:pt idx="6">
                  <c:v>-9</c:v>
                </c:pt>
                <c:pt idx="7">
                  <c:v>-8</c:v>
                </c:pt>
                <c:pt idx="8">
                  <c:v>-7</c:v>
                </c:pt>
                <c:pt idx="9">
                  <c:v>-6</c:v>
                </c:pt>
                <c:pt idx="10">
                  <c:v>-5</c:v>
                </c:pt>
                <c:pt idx="11">
                  <c:v>-4</c:v>
                </c:pt>
                <c:pt idx="12">
                  <c:v>-3</c:v>
                </c:pt>
                <c:pt idx="13">
                  <c:v>-2</c:v>
                </c:pt>
                <c:pt idx="14">
                  <c:v>-1</c:v>
                </c:pt>
                <c:pt idx="15">
                  <c:v>0</c:v>
                </c:pt>
                <c:pt idx="16">
                  <c:v>1</c:v>
                </c:pt>
                <c:pt idx="17">
                  <c:v>2</c:v>
                </c:pt>
                <c:pt idx="18">
                  <c:v>3</c:v>
                </c:pt>
                <c:pt idx="19">
                  <c:v>4</c:v>
                </c:pt>
                <c:pt idx="20">
                  <c:v>5</c:v>
                </c:pt>
                <c:pt idx="21">
                  <c:v>6</c:v>
                </c:pt>
                <c:pt idx="22">
                  <c:v>7</c:v>
                </c:pt>
                <c:pt idx="23">
                  <c:v>8</c:v>
                </c:pt>
                <c:pt idx="24">
                  <c:v>9</c:v>
                </c:pt>
                <c:pt idx="25">
                  <c:v>10</c:v>
                </c:pt>
                <c:pt idx="26">
                  <c:v>11</c:v>
                </c:pt>
                <c:pt idx="27">
                  <c:v>12</c:v>
                </c:pt>
                <c:pt idx="28">
                  <c:v>13</c:v>
                </c:pt>
                <c:pt idx="29">
                  <c:v>14</c:v>
                </c:pt>
                <c:pt idx="30">
                  <c:v>15</c:v>
                </c:pt>
              </c:numCache>
            </c:numRef>
          </c:xVal>
          <c:yVal>
            <c:numRef>
              <c:f>Sheet1!$H$2:$H$32</c:f>
              <c:numCache>
                <c:formatCode>General</c:formatCode>
                <c:ptCount val="31"/>
                <c:pt idx="1">
                  <c:v>53.489100000000001</c:v>
                </c:pt>
                <c:pt idx="2">
                  <c:v>54.421300000000002</c:v>
                </c:pt>
                <c:pt idx="3">
                  <c:v>55.635100000000001</c:v>
                </c:pt>
                <c:pt idx="4">
                  <c:v>56.809800000000003</c:v>
                </c:pt>
                <c:pt idx="5">
                  <c:v>58.367400000000004</c:v>
                </c:pt>
                <c:pt idx="6">
                  <c:v>59.6143</c:v>
                </c:pt>
                <c:pt idx="7">
                  <c:v>59.794400000000003</c:v>
                </c:pt>
                <c:pt idx="8">
                  <c:v>55.625100000000003</c:v>
                </c:pt>
                <c:pt idx="9">
                  <c:v>38.455100000000002</c:v>
                </c:pt>
                <c:pt idx="10">
                  <c:v>16.3781</c:v>
                </c:pt>
                <c:pt idx="11">
                  <c:v>5.7465000000000002</c:v>
                </c:pt>
                <c:pt idx="12">
                  <c:v>1.8482000000000001</c:v>
                </c:pt>
                <c:pt idx="13">
                  <c:v>0.6925</c:v>
                </c:pt>
                <c:pt idx="14">
                  <c:v>0.2576</c:v>
                </c:pt>
                <c:pt idx="15">
                  <c:v>0</c:v>
                </c:pt>
                <c:pt idx="16">
                  <c:v>-0.25840000000000002</c:v>
                </c:pt>
                <c:pt idx="17">
                  <c:v>-0.69750000000000001</c:v>
                </c:pt>
                <c:pt idx="18">
                  <c:v>-1.8808</c:v>
                </c:pt>
                <c:pt idx="19">
                  <c:v>-5.6150000000000002</c:v>
                </c:pt>
                <c:pt idx="20">
                  <c:v>-16.368099999999998</c:v>
                </c:pt>
                <c:pt idx="21">
                  <c:v>-38.670699999999997</c:v>
                </c:pt>
                <c:pt idx="22">
                  <c:v>-55.729199999999999</c:v>
                </c:pt>
                <c:pt idx="23">
                  <c:v>-60.395699999999998</c:v>
                </c:pt>
                <c:pt idx="24">
                  <c:v>-59.6691</c:v>
                </c:pt>
                <c:pt idx="25">
                  <c:v>-58.306600000000003</c:v>
                </c:pt>
                <c:pt idx="26">
                  <c:v>-56.900599999999997</c:v>
                </c:pt>
                <c:pt idx="27">
                  <c:v>-55.543199999999999</c:v>
                </c:pt>
                <c:pt idx="28">
                  <c:v>-54.400700000000001</c:v>
                </c:pt>
                <c:pt idx="29">
                  <c:v>-53.340800000000002</c:v>
                </c:pt>
                <c:pt idx="30">
                  <c:v>-52.566200000000002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3830-485D-A392-E86E3BECB2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87700272"/>
        <c:axId val="774487968"/>
      </c:scatterChart>
      <c:valAx>
        <c:axId val="887700272"/>
        <c:scaling>
          <c:orientation val="minMax"/>
          <c:max val="15"/>
          <c:min val="-15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dirty="0"/>
                  <a:t>X/mm</a:t>
                </a:r>
                <a:endParaRPr lang="zh-CN" altLang="en-US" dirty="0"/>
              </a:p>
            </c:rich>
          </c:tx>
          <c:layout>
            <c:manualLayout>
              <c:xMode val="edge"/>
              <c:yMode val="edge"/>
              <c:x val="0.48039095971372697"/>
              <c:y val="0.9255775577557759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lang="zh-CN"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74487968"/>
        <c:crosses val="autoZero"/>
        <c:crossBetween val="midCat"/>
      </c:valAx>
      <c:valAx>
        <c:axId val="774487968"/>
        <c:scaling>
          <c:orientation val="minMax"/>
          <c:max val="70"/>
          <c:min val="-7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dirty="0"/>
                  <a:t>By/Gs</a:t>
                </a:r>
                <a:endParaRPr lang="zh-CN" altLang="en-US" dirty="0"/>
              </a:p>
            </c:rich>
          </c:tx>
          <c:layout>
            <c:manualLayout>
              <c:xMode val="edge"/>
              <c:yMode val="edge"/>
              <c:x val="5.72246065808298E-3"/>
              <c:y val="0.4217244874093710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lang="zh-CN"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87700272"/>
        <c:crosses val="autoZero"/>
        <c:crossBetween val="midCat"/>
        <c:majorUnit val="20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5621728395061731"/>
          <c:y val="6.8792857142857142E-2"/>
          <c:w val="0.42287736625514405"/>
          <c:h val="0.2475730158730158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B674EF-9D20-46A1-AED0-F6D39BCEE661}" type="datetimeFigureOut">
              <a:rPr lang="zh-CN" altLang="en-US" smtClean="0"/>
              <a:t>2023/10/22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046129-86A6-4B98-8CBE-CF48D7091B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046129-86A6-4B98-8CBE-CF48D7091B2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0873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046129-86A6-4B98-8CBE-CF48D7091B2E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046129-86A6-4B98-8CBE-CF48D7091B2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2370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046129-86A6-4B98-8CBE-CF48D7091B2E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046129-86A6-4B98-8CBE-CF48D7091B2E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046129-86A6-4B98-8CBE-CF48D7091B2E}" type="slidenum">
              <a:rPr lang="zh-CN" altLang="en-US" smtClean="0"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046129-86A6-4B98-8CBE-CF48D7091B2E}" type="slidenum">
              <a:rPr lang="zh-CN" altLang="en-US" smtClean="0"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3663" y="98891"/>
            <a:ext cx="4507996" cy="452718"/>
          </a:xfrm>
        </p:spPr>
        <p:txBody>
          <a:bodyPr anchor="b">
            <a:noAutofit/>
          </a:bodyPr>
          <a:lstStyle>
            <a:lvl1pPr algn="ctr">
              <a:defRPr sz="2800" b="1">
                <a:solidFill>
                  <a:srgbClr val="1D06A8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C3F93-30F8-40FA-88F4-81A4BAE95733}" type="datetime1">
              <a:rPr lang="zh-CN" altLang="en-US" smtClean="0"/>
              <a:t>2023/10/22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博士学位答辩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10" name="矩形 9"/>
          <p:cNvSpPr/>
          <p:nvPr userDrawn="1"/>
        </p:nvSpPr>
        <p:spPr>
          <a:xfrm>
            <a:off x="-1" y="611999"/>
            <a:ext cx="12192001" cy="72000"/>
          </a:xfrm>
          <a:prstGeom prst="rect">
            <a:avLst/>
          </a:prstGeom>
          <a:solidFill>
            <a:srgbClr val="1D06A8"/>
          </a:solidFill>
          <a:ln>
            <a:solidFill>
              <a:srgbClr val="1D06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0" y="8877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altLang="zh-CN" sz="2800" b="1" dirty="0">
              <a:solidFill>
                <a:srgbClr val="1D06A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sz="2800" b="1" dirty="0">
              <a:solidFill>
                <a:srgbClr val="1D06A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2" cstate="hqprint"/>
          <a:stretch>
            <a:fillRect/>
          </a:stretch>
        </p:blipFill>
        <p:spPr>
          <a:xfrm>
            <a:off x="11498267" y="93198"/>
            <a:ext cx="650754" cy="432000"/>
          </a:xfrm>
          <a:prstGeom prst="rect">
            <a:avLst/>
          </a:prstGeom>
        </p:spPr>
      </p:pic>
      <p:sp>
        <p:nvSpPr>
          <p:cNvPr id="14" name="矩形 13"/>
          <p:cNvSpPr/>
          <p:nvPr userDrawn="1"/>
        </p:nvSpPr>
        <p:spPr>
          <a:xfrm>
            <a:off x="0" y="6750024"/>
            <a:ext cx="12192000" cy="108000"/>
          </a:xfrm>
          <a:prstGeom prst="rect">
            <a:avLst/>
          </a:prstGeom>
          <a:solidFill>
            <a:srgbClr val="1D06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21308" y="1718148"/>
            <a:ext cx="10363200" cy="1470025"/>
          </a:xfrm>
        </p:spPr>
        <p:txBody>
          <a:bodyPr>
            <a:noAutofit/>
          </a:bodyPr>
          <a:lstStyle>
            <a:lvl1pPr>
              <a:defRPr lang="zh-CN" altLang="en-US" sz="6600" b="1" kern="1200" dirty="0">
                <a:solidFill>
                  <a:srgbClr val="33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AB9A9-19EE-4A52-B6CB-F96FD8D4A01E}" type="datetime1">
              <a:rPr lang="zh-CN" altLang="en-US" smtClean="0"/>
              <a:t>2023/10/22</a:t>
            </a:fld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0" y="6750024"/>
            <a:ext cx="12192000" cy="10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9" name="矩形 8"/>
          <p:cNvSpPr/>
          <p:nvPr userDrawn="1"/>
        </p:nvSpPr>
        <p:spPr>
          <a:xfrm>
            <a:off x="2476476" y="6750024"/>
            <a:ext cx="9715525" cy="10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0" name="矩形 9"/>
          <p:cNvSpPr/>
          <p:nvPr userDrawn="1"/>
        </p:nvSpPr>
        <p:spPr>
          <a:xfrm>
            <a:off x="-1" y="0"/>
            <a:ext cx="12192000" cy="216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1" name="矩形 10"/>
          <p:cNvSpPr/>
          <p:nvPr userDrawn="1"/>
        </p:nvSpPr>
        <p:spPr>
          <a:xfrm>
            <a:off x="9239272" y="-2"/>
            <a:ext cx="2952728" cy="216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733552" y="6356351"/>
            <a:ext cx="4738712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博士学位答辩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00FF"/>
                </a:solidFill>
              </a:defRPr>
            </a:lvl1pPr>
          </a:lstStyle>
          <a:p>
            <a:fld id="{3E6D65BF-3506-482D-8FD4-B4CE735CAED8}" type="datetime1">
              <a:rPr lang="zh-CN" altLang="en-US" smtClean="0"/>
              <a:t>2023/10/22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733552" y="6356351"/>
            <a:ext cx="4738712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博士学位答辩</a:t>
            </a:r>
          </a:p>
        </p:txBody>
      </p:sp>
      <p:sp>
        <p:nvSpPr>
          <p:cNvPr id="12" name="内容占位符 13"/>
          <p:cNvSpPr>
            <a:spLocks noGrp="1"/>
          </p:cNvSpPr>
          <p:nvPr>
            <p:ph sz="quarter" idx="13" hasCustomPrompt="1"/>
          </p:nvPr>
        </p:nvSpPr>
        <p:spPr>
          <a:xfrm>
            <a:off x="0" y="1329893"/>
            <a:ext cx="8783781" cy="1912071"/>
          </a:xfrm>
          <a:solidFill>
            <a:srgbClr val="1D06A8"/>
          </a:solidFill>
          <a:ln>
            <a:solidFill>
              <a:srgbClr val="1D06A8"/>
            </a:solidFill>
          </a:ln>
        </p:spPr>
        <p:txBody>
          <a:bodyPr anchor="ctr">
            <a:normAutofit/>
          </a:bodyPr>
          <a:lstStyle>
            <a:lvl1pPr marL="0" indent="0">
              <a:buNone/>
              <a:defRPr sz="44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dirty="0"/>
              <a:t>Click here to add title</a:t>
            </a:r>
            <a:endParaRPr lang="zh-CN" altLang="en-US" dirty="0"/>
          </a:p>
        </p:txBody>
      </p:sp>
      <p:sp>
        <p:nvSpPr>
          <p:cNvPr id="10" name="矩形 9"/>
          <p:cNvSpPr/>
          <p:nvPr userDrawn="1"/>
        </p:nvSpPr>
        <p:spPr>
          <a:xfrm>
            <a:off x="0" y="6750024"/>
            <a:ext cx="12192000" cy="108000"/>
          </a:xfrm>
          <a:prstGeom prst="rect">
            <a:avLst/>
          </a:prstGeom>
          <a:solidFill>
            <a:srgbClr val="1D06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285861"/>
            <a:ext cx="10972800" cy="4840303"/>
          </a:xfrm>
        </p:spPr>
        <p:txBody>
          <a:bodyPr/>
          <a:lstStyle>
            <a:lvl1pPr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>
                <a:srgbClr val="FFC000"/>
              </a:buClr>
              <a:buSzPct val="80000"/>
              <a:buFont typeface="Wingdings" panose="05000000000000000000" pitchFamily="2" charset="2"/>
              <a:buChar char="n"/>
              <a:defRPr sz="2800" b="0"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sz="2400"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/>
            </a:lvl3pPr>
            <a:lvl4pPr>
              <a:defRPr baseline="0"/>
            </a:lvl4pPr>
            <a:lvl5pPr>
              <a:defRPr baseline="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5CBD3-8262-41A9-905F-4D4FC68757E4}" type="datetime1">
              <a:rPr lang="zh-CN" altLang="en-US" smtClean="0"/>
              <a:t>2023/10/22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586586" y="6386391"/>
            <a:ext cx="5040560" cy="354977"/>
          </a:xfrm>
        </p:spPr>
        <p:txBody>
          <a:bodyPr/>
          <a:lstStyle/>
          <a:p>
            <a:r>
              <a:rPr lang="zh-CN" altLang="en-US"/>
              <a:t>博士学位答辩</a:t>
            </a:r>
            <a:endParaRPr lang="zh-CN" altLang="en-US" dirty="0"/>
          </a:p>
        </p:txBody>
      </p:sp>
      <p:sp>
        <p:nvSpPr>
          <p:cNvPr id="13" name="灯片编号占位符 5"/>
          <p:cNvSpPr txBox="1"/>
          <p:nvPr userDrawn="1"/>
        </p:nvSpPr>
        <p:spPr>
          <a:xfrm>
            <a:off x="9412941" y="645047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rgbClr val="0000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15E9139-A00B-4B2A-98A6-095DC08F1345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4" name="标题 1"/>
          <p:cNvSpPr>
            <a:spLocks noGrp="1"/>
          </p:cNvSpPr>
          <p:nvPr>
            <p:ph type="ctrTitle"/>
          </p:nvPr>
        </p:nvSpPr>
        <p:spPr>
          <a:xfrm>
            <a:off x="23663" y="98891"/>
            <a:ext cx="4507996" cy="452718"/>
          </a:xfrm>
        </p:spPr>
        <p:txBody>
          <a:bodyPr anchor="b">
            <a:noAutofit/>
          </a:bodyPr>
          <a:lstStyle>
            <a:lvl1pPr algn="ctr">
              <a:defRPr sz="2800" b="1">
                <a:solidFill>
                  <a:srgbClr val="1D06A8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7" name="矩形 16"/>
          <p:cNvSpPr/>
          <p:nvPr userDrawn="1"/>
        </p:nvSpPr>
        <p:spPr>
          <a:xfrm>
            <a:off x="-1" y="611999"/>
            <a:ext cx="12192001" cy="72000"/>
          </a:xfrm>
          <a:prstGeom prst="rect">
            <a:avLst/>
          </a:prstGeom>
          <a:solidFill>
            <a:srgbClr val="1D06A8"/>
          </a:solidFill>
          <a:ln>
            <a:solidFill>
              <a:srgbClr val="1D06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 userDrawn="1"/>
        </p:nvSpPr>
        <p:spPr>
          <a:xfrm>
            <a:off x="0" y="6750024"/>
            <a:ext cx="12192000" cy="108000"/>
          </a:xfrm>
          <a:prstGeom prst="rect">
            <a:avLst/>
          </a:prstGeom>
          <a:solidFill>
            <a:srgbClr val="1D06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8AEDB375-22BA-432B-A6CE-8BB3C9701E8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/>
          <a:stretch>
            <a:fillRect/>
          </a:stretch>
        </p:blipFill>
        <p:spPr>
          <a:xfrm>
            <a:off x="11498267" y="93198"/>
            <a:ext cx="650754" cy="432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285861"/>
            <a:ext cx="10972800" cy="4840303"/>
          </a:xfrm>
        </p:spPr>
        <p:txBody>
          <a:bodyPr/>
          <a:lstStyle>
            <a:lvl1pPr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>
                <a:srgbClr val="FFC000"/>
              </a:buClr>
              <a:buSzPct val="80000"/>
              <a:buFont typeface="Wingdings" panose="05000000000000000000" pitchFamily="2" charset="2"/>
              <a:buChar char="n"/>
              <a:defRPr sz="2800" b="0"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sz="2400"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/>
            </a:lvl3pPr>
            <a:lvl4pPr>
              <a:defRPr baseline="0"/>
            </a:lvl4pPr>
            <a:lvl5pPr>
              <a:defRPr baseline="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5CBD3-8262-41A9-905F-4D4FC68757E4}" type="datetime1">
              <a:rPr lang="zh-CN" altLang="en-US" smtClean="0"/>
              <a:t>2023/10/22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586586" y="6386391"/>
            <a:ext cx="5040560" cy="354977"/>
          </a:xfrm>
        </p:spPr>
        <p:txBody>
          <a:bodyPr/>
          <a:lstStyle/>
          <a:p>
            <a:r>
              <a:rPr lang="zh-CN" altLang="en-US"/>
              <a:t>博士学位答辩</a:t>
            </a:r>
            <a:endParaRPr lang="zh-CN" altLang="en-US" dirty="0"/>
          </a:p>
        </p:txBody>
      </p:sp>
      <p:sp>
        <p:nvSpPr>
          <p:cNvPr id="21" name="矩形 20"/>
          <p:cNvSpPr/>
          <p:nvPr userDrawn="1"/>
        </p:nvSpPr>
        <p:spPr>
          <a:xfrm>
            <a:off x="0" y="6750024"/>
            <a:ext cx="12192000" cy="108000"/>
          </a:xfrm>
          <a:prstGeom prst="rect">
            <a:avLst/>
          </a:prstGeom>
          <a:solidFill>
            <a:srgbClr val="1D06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 cstate="hqprint"/>
          <a:stretch>
            <a:fillRect/>
          </a:stretch>
        </p:blipFill>
        <p:spPr>
          <a:xfrm>
            <a:off x="150921" y="18000"/>
            <a:ext cx="2994045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B596E-FFEF-4340-9218-898EECF96C5E}" type="datetime1">
              <a:rPr lang="zh-CN" altLang="en-US" smtClean="0"/>
              <a:t>2023/10/22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博士学位答辩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380AB-E0CE-49A6-8334-B42798B640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9EF95-FE1F-41CE-83D7-14C19DA91EDC}" type="datetime1">
              <a:rPr lang="zh-CN" altLang="en-US" smtClean="0"/>
              <a:t>2023/10/22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博士学位答辩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380AB-E0CE-49A6-8334-B42798B640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A0A04-632C-4570-9900-33312BAA0012}" type="datetime1">
              <a:rPr lang="zh-CN" altLang="en-US" smtClean="0"/>
              <a:t>2023/10/22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博士学位答辩</a:t>
            </a: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380AB-E0CE-49A6-8334-B42798B640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4C106-36D6-44B0-9818-C4671D077603}" type="datetime1">
              <a:rPr lang="zh-CN" altLang="en-US" smtClean="0"/>
              <a:t>2023/10/22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博士学位答辩</a:t>
            </a: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380AB-E0CE-49A6-8334-B42798B640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CA99-6B9A-4BF3-ADC6-E832F191EEB9}" type="datetime1">
              <a:rPr lang="zh-CN" altLang="en-US" smtClean="0"/>
              <a:t>2023/10/22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博士学位答辩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380AB-E0CE-49A6-8334-B42798B640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7A670-57A3-4B78-BFF5-CC5D5E0A242F}" type="datetime1">
              <a:rPr lang="zh-CN" altLang="en-US" smtClean="0"/>
              <a:t>2023/10/22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博士学位答辩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380AB-E0CE-49A6-8334-B42798B640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63EC0-C853-4CC3-A424-3B2D750A89D5}" type="datetime1">
              <a:rPr lang="zh-CN" altLang="en-US" smtClean="0"/>
              <a:t>2023/10/22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博士学位答辩</a:t>
            </a: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380AB-E0CE-49A6-8334-B42798B640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1012F-6622-459A-81E1-2B1554AE28B8}" type="datetime1">
              <a:rPr lang="zh-CN" altLang="en-US" smtClean="0"/>
              <a:t>2023/10/22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博士学位答辩</a:t>
            </a: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380AB-E0CE-49A6-8334-B42798B640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EBC46-927D-4AA1-8BBB-33A686793E74}" type="datetime1">
              <a:rPr lang="zh-CN" altLang="en-US" smtClean="0"/>
              <a:t>2023/10/22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博士学位答辩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380AB-E0CE-49A6-8334-B42798B640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605C4-7AEC-48F4-8860-50E5CF0152D7}" type="datetime1">
              <a:rPr lang="zh-CN" altLang="en-US" smtClean="0"/>
              <a:t>2023/10/22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博士学位答辩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380AB-E0CE-49A6-8334-B42798B640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35C95-9B93-42FE-BEBC-04880A71CEB3}" type="datetime1">
              <a:rPr lang="zh-CN" altLang="en-US" smtClean="0"/>
              <a:t>2023/10/22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zh-CN" altLang="en-US"/>
              <a:t>博士学位答辩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380AB-E0CE-49A6-8334-B42798B640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oleObject" Target="../embeddings/oleObject1.bin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11.png"/><Relationship Id="rId2" Type="http://schemas.openxmlformats.org/officeDocument/2006/relationships/tags" Target="../tags/tag2.xml"/><Relationship Id="rId16" Type="http://schemas.openxmlformats.org/officeDocument/2006/relationships/image" Target="../media/image13.png"/><Relationship Id="rId1" Type="http://schemas.openxmlformats.org/officeDocument/2006/relationships/vmlDrawing" Target="../drawings/vmlDrawing1.vml"/><Relationship Id="rId6" Type="http://schemas.openxmlformats.org/officeDocument/2006/relationships/tags" Target="../tags/tag6.xml"/><Relationship Id="rId11" Type="http://schemas.openxmlformats.org/officeDocument/2006/relationships/image" Target="../media/image10.png"/><Relationship Id="rId5" Type="http://schemas.openxmlformats.org/officeDocument/2006/relationships/tags" Target="../tags/tag5.xml"/><Relationship Id="rId15" Type="http://schemas.openxmlformats.org/officeDocument/2006/relationships/image" Target="../media/image12.png"/><Relationship Id="rId10" Type="http://schemas.openxmlformats.org/officeDocument/2006/relationships/image" Target="../media/image9.png"/><Relationship Id="rId4" Type="http://schemas.openxmlformats.org/officeDocument/2006/relationships/tags" Target="../tags/tag4.xml"/><Relationship Id="rId9" Type="http://schemas.openxmlformats.org/officeDocument/2006/relationships/slideLayout" Target="../slideLayouts/slideLayout4.xml"/><Relationship Id="rId1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3.png"/><Relationship Id="rId5" Type="http://schemas.openxmlformats.org/officeDocument/2006/relationships/image" Target="../media/image21.emf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chart" Target="../charts/char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3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2.png"/><Relationship Id="rId7" Type="http://schemas.openxmlformats.org/officeDocument/2006/relationships/image" Target="../media/image45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4.png"/><Relationship Id="rId5" Type="http://schemas.openxmlformats.org/officeDocument/2006/relationships/chart" Target="../charts/chart4.xml"/><Relationship Id="rId4" Type="http://schemas.openxmlformats.org/officeDocument/2006/relationships/image" Target="../media/image43.png"/><Relationship Id="rId9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image" Target="../media/image48.png"/><Relationship Id="rId7" Type="http://schemas.openxmlformats.org/officeDocument/2006/relationships/chart" Target="../charts/chart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image" Target="../media/image49.emf"/><Relationship Id="rId9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13" Type="http://schemas.openxmlformats.org/officeDocument/2006/relationships/image" Target="../media/image66.png"/><Relationship Id="rId3" Type="http://schemas.openxmlformats.org/officeDocument/2006/relationships/image" Target="../media/image56.jpe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9.emf"/><Relationship Id="rId11" Type="http://schemas.openxmlformats.org/officeDocument/2006/relationships/image" Target="../media/image64.jpeg"/><Relationship Id="rId5" Type="http://schemas.openxmlformats.org/officeDocument/2006/relationships/image" Target="../media/image58.jpe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Relationship Id="rId14" Type="http://schemas.openxmlformats.org/officeDocument/2006/relationships/image" Target="../media/image6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12" Type="http://schemas.openxmlformats.org/officeDocument/2006/relationships/image" Target="../media/image78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2.png"/><Relationship Id="rId11" Type="http://schemas.openxmlformats.org/officeDocument/2006/relationships/image" Target="../media/image77.png"/><Relationship Id="rId5" Type="http://schemas.openxmlformats.org/officeDocument/2006/relationships/image" Target="../media/image71.png"/><Relationship Id="rId10" Type="http://schemas.openxmlformats.org/officeDocument/2006/relationships/image" Target="../media/image76.png"/><Relationship Id="rId4" Type="http://schemas.openxmlformats.org/officeDocument/2006/relationships/image" Target="../media/image70.png"/><Relationship Id="rId9" Type="http://schemas.openxmlformats.org/officeDocument/2006/relationships/image" Target="../media/image7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image" Target="../media/image90.png"/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12" Type="http://schemas.openxmlformats.org/officeDocument/2006/relationships/image" Target="../media/image89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3.png"/><Relationship Id="rId11" Type="http://schemas.openxmlformats.org/officeDocument/2006/relationships/image" Target="../media/image88.png"/><Relationship Id="rId5" Type="http://schemas.openxmlformats.org/officeDocument/2006/relationships/image" Target="../media/image82.png"/><Relationship Id="rId10" Type="http://schemas.openxmlformats.org/officeDocument/2006/relationships/image" Target="../media/image87.png"/><Relationship Id="rId4" Type="http://schemas.openxmlformats.org/officeDocument/2006/relationships/image" Target="../media/image81.png"/><Relationship Id="rId9" Type="http://schemas.openxmlformats.org/officeDocument/2006/relationships/image" Target="../media/image8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4.png"/><Relationship Id="rId4" Type="http://schemas.openxmlformats.org/officeDocument/2006/relationships/image" Target="../media/image9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95.jpeg"/><Relationship Id="rId7" Type="http://schemas.openxmlformats.org/officeDocument/2006/relationships/image" Target="../media/image99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8.jpeg"/><Relationship Id="rId5" Type="http://schemas.openxmlformats.org/officeDocument/2006/relationships/image" Target="../media/image97.png"/><Relationship Id="rId4" Type="http://schemas.openxmlformats.org/officeDocument/2006/relationships/image" Target="../media/image96.jpeg"/><Relationship Id="rId9" Type="http://schemas.openxmlformats.org/officeDocument/2006/relationships/image" Target="../media/image10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3" Type="http://schemas.openxmlformats.org/officeDocument/2006/relationships/image" Target="../media/image103.png"/><Relationship Id="rId7" Type="http://schemas.openxmlformats.org/officeDocument/2006/relationships/image" Target="../media/image10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4.jpeg"/><Relationship Id="rId11" Type="http://schemas.openxmlformats.org/officeDocument/2006/relationships/image" Target="../media/image109.emf"/><Relationship Id="rId5" Type="http://schemas.openxmlformats.org/officeDocument/2006/relationships/image" Target="../media/image103.jpeg"/><Relationship Id="rId10" Type="http://schemas.openxmlformats.org/officeDocument/2006/relationships/image" Target="../media/image108.jpeg"/><Relationship Id="rId4" Type="http://schemas.openxmlformats.org/officeDocument/2006/relationships/image" Target="../media/image102.jpeg"/><Relationship Id="rId9" Type="http://schemas.openxmlformats.org/officeDocument/2006/relationships/image" Target="../media/image10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7.xml"/><Relationship Id="rId5" Type="http://schemas.openxmlformats.org/officeDocument/2006/relationships/image" Target="../media/image112.png"/><Relationship Id="rId4" Type="http://schemas.openxmlformats.org/officeDocument/2006/relationships/image" Target="../media/image11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5.jpeg"/><Relationship Id="rId4" Type="http://schemas.openxmlformats.org/officeDocument/2006/relationships/image" Target="../media/image114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jpeg"/><Relationship Id="rId13" Type="http://schemas.openxmlformats.org/officeDocument/2006/relationships/image" Target="../media/image126.jpeg"/><Relationship Id="rId18" Type="http://schemas.openxmlformats.org/officeDocument/2006/relationships/image" Target="../media/image54.png"/><Relationship Id="rId3" Type="http://schemas.openxmlformats.org/officeDocument/2006/relationships/image" Target="../media/image117.jpeg"/><Relationship Id="rId7" Type="http://schemas.openxmlformats.org/officeDocument/2006/relationships/image" Target="../media/image120.jpeg"/><Relationship Id="rId12" Type="http://schemas.openxmlformats.org/officeDocument/2006/relationships/image" Target="../media/image125.jpeg"/><Relationship Id="rId17" Type="http://schemas.openxmlformats.org/officeDocument/2006/relationships/image" Target="../media/image130.jpeg"/><Relationship Id="rId2" Type="http://schemas.openxmlformats.org/officeDocument/2006/relationships/image" Target="../media/image116.jpeg"/><Relationship Id="rId16" Type="http://schemas.openxmlformats.org/officeDocument/2006/relationships/image" Target="../media/image12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1.png"/><Relationship Id="rId11" Type="http://schemas.openxmlformats.org/officeDocument/2006/relationships/image" Target="../media/image124.jpeg"/><Relationship Id="rId5" Type="http://schemas.openxmlformats.org/officeDocument/2006/relationships/image" Target="../media/image119.jpeg"/><Relationship Id="rId15" Type="http://schemas.openxmlformats.org/officeDocument/2006/relationships/image" Target="../media/image128.jpeg"/><Relationship Id="rId10" Type="http://schemas.openxmlformats.org/officeDocument/2006/relationships/image" Target="../media/image123.jpeg"/><Relationship Id="rId19" Type="http://schemas.openxmlformats.org/officeDocument/2006/relationships/image" Target="../media/image131.jpeg"/><Relationship Id="rId4" Type="http://schemas.openxmlformats.org/officeDocument/2006/relationships/image" Target="../media/image118.jpeg"/><Relationship Id="rId9" Type="http://schemas.openxmlformats.org/officeDocument/2006/relationships/image" Target="../media/image122.jpeg"/><Relationship Id="rId14" Type="http://schemas.openxmlformats.org/officeDocument/2006/relationships/image" Target="../media/image1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8d5d924e275b0c7f58feed1244176003">
            <a:extLst>
              <a:ext uri="{FF2B5EF4-FFF2-40B4-BE49-F238E27FC236}">
                <a16:creationId xmlns:a16="http://schemas.microsoft.com/office/drawing/2014/main" id="{81E76850-87D5-4AE1-BA64-F558E10EB8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5" y="0"/>
            <a:ext cx="12191365" cy="2498271"/>
          </a:xfrm>
          <a:prstGeom prst="rect">
            <a:avLst/>
          </a:prstGeom>
        </p:spPr>
      </p:pic>
      <p:pic>
        <p:nvPicPr>
          <p:cNvPr id="5" name="Picture 2" descr="C:\Users\Administrator\Desktop\11112.png">
            <a:extLst>
              <a:ext uri="{FF2B5EF4-FFF2-40B4-BE49-F238E27FC236}">
                <a16:creationId xmlns:a16="http://schemas.microsoft.com/office/drawing/2014/main" id="{FF5F4B69-48FD-46DF-B6F7-0485A29F5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342" y="35979"/>
            <a:ext cx="1548428" cy="91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8">
            <a:extLst>
              <a:ext uri="{FF2B5EF4-FFF2-40B4-BE49-F238E27FC236}">
                <a16:creationId xmlns:a16="http://schemas.microsoft.com/office/drawing/2014/main" id="{7F5CEEB3-134F-40B4-A58F-5C396A894454}"/>
              </a:ext>
            </a:extLst>
          </p:cNvPr>
          <p:cNvSpPr txBox="1"/>
          <p:nvPr/>
        </p:nvSpPr>
        <p:spPr>
          <a:xfrm>
            <a:off x="635" y="6481705"/>
            <a:ext cx="12191365" cy="369332"/>
          </a:xfrm>
          <a:prstGeom prst="rect">
            <a:avLst/>
          </a:prstGeom>
          <a:solidFill>
            <a:srgbClr val="174994"/>
          </a:solidFill>
          <a:ln>
            <a:solidFill>
              <a:srgbClr val="17499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23-27. Oct. 2023</a:t>
            </a:r>
            <a:r>
              <a:rPr lang="zh-CN" alt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，</a:t>
            </a:r>
            <a:r>
              <a:rPr lang="en-US" altLang="zh-CN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Nanjing</a:t>
            </a:r>
            <a:r>
              <a:rPr lang="zh-CN" alt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，</a:t>
            </a:r>
            <a:r>
              <a:rPr lang="en-US" altLang="zh-CN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CEPC Workshop</a:t>
            </a:r>
            <a:endParaRPr lang="zh-CN" altLang="en-US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图片 5">
            <a:extLst>
              <a:ext uri="{FF2B5EF4-FFF2-40B4-BE49-F238E27FC236}">
                <a16:creationId xmlns:a16="http://schemas.microsoft.com/office/drawing/2014/main" id="{70E60854-EC0F-4F5E-A36D-CEEA5195E79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2377" y="5608179"/>
            <a:ext cx="3827246" cy="724888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2D8D7F37-9006-40F7-B14F-8CF40A6D60C9}"/>
              </a:ext>
            </a:extLst>
          </p:cNvPr>
          <p:cNvSpPr txBox="1"/>
          <p:nvPr/>
        </p:nvSpPr>
        <p:spPr>
          <a:xfrm>
            <a:off x="1884206" y="2568937"/>
            <a:ext cx="8423585" cy="1574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altLang="zh-CN" sz="40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Calibri" panose="020F0502020204030204" pitchFamily="34" charset="0"/>
              </a:rPr>
              <a:t>CEPC Injection Delay-line Kicker Magnet R&amp;D</a:t>
            </a:r>
            <a:endParaRPr lang="zh-CN" altLang="en-US" sz="4000" b="1" dirty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7493DF9-9DEC-4ACA-86EA-24877993E9FA}"/>
              </a:ext>
            </a:extLst>
          </p:cNvPr>
          <p:cNvSpPr txBox="1"/>
          <p:nvPr/>
        </p:nvSpPr>
        <p:spPr>
          <a:xfrm>
            <a:off x="4352844" y="4143214"/>
            <a:ext cx="3486303" cy="912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27000" algn="ctr">
              <a:lnSpc>
                <a:spcPct val="120000"/>
              </a:lnSpc>
            </a:pPr>
            <a:r>
              <a:rPr lang="en-US" altLang="zh-CN" sz="2800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Guanjian Wu</a:t>
            </a:r>
            <a:r>
              <a: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 indent="127000" algn="ctr">
              <a:lnSpc>
                <a:spcPct val="120000"/>
              </a:lnSpc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From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injection &amp; extraction team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75E4AF1C-6C01-489F-A00D-8CD2C9715549}"/>
              </a:ext>
            </a:extLst>
          </p:cNvPr>
          <p:cNvSpPr/>
          <p:nvPr/>
        </p:nvSpPr>
        <p:spPr>
          <a:xfrm>
            <a:off x="1832129" y="5138589"/>
            <a:ext cx="85277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Contributors</a:t>
            </a:r>
            <a:r>
              <a:rPr lang="zh-CN" altLang="en-US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：</a:t>
            </a:r>
            <a:r>
              <a:rPr lang="en-US" altLang="zh-CN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Jinhui</a:t>
            </a:r>
            <a:r>
              <a:rPr lang="en-US" altLang="zh-CN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Chen, Lei Wang, </a:t>
            </a:r>
            <a:r>
              <a:rPr lang="en-US" altLang="zh-CN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Xinzhe</a:t>
            </a:r>
            <a:r>
              <a:rPr lang="en-US" altLang="zh-CN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zh-CN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Zhai</a:t>
            </a:r>
            <a:r>
              <a:rPr lang="en-US" altLang="zh-CN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zh-CN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Zilin</a:t>
            </a:r>
            <a:r>
              <a:rPr lang="en-US" altLang="zh-CN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Chen, Sen Yue, </a:t>
            </a:r>
            <a:r>
              <a:rPr lang="en-US" altLang="zh-CN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Lihua</a:t>
            </a:r>
            <a:r>
              <a:rPr lang="en-US" altLang="zh-CN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zh-CN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Huo</a:t>
            </a:r>
            <a:r>
              <a:rPr lang="en-US" altLang="zh-CN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Hua Shi</a:t>
            </a:r>
            <a:endParaRPr lang="zh-CN" altLang="en-US" dirty="0">
              <a:solidFill>
                <a:srgbClr val="0000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059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Content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2664364" y="1565991"/>
            <a:ext cx="461639" cy="468000"/>
          </a:xfrm>
          <a:prstGeom prst="rect">
            <a:avLst/>
          </a:prstGeom>
          <a:solidFill>
            <a:srgbClr val="1D06A8"/>
          </a:solidFill>
          <a:ln>
            <a:solidFill>
              <a:srgbClr val="1D06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126001" y="1565991"/>
            <a:ext cx="5939999" cy="46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SzTx/>
              <a:buFontTx/>
            </a:pP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Research background</a:t>
            </a:r>
          </a:p>
        </p:txBody>
      </p:sp>
      <p:sp>
        <p:nvSpPr>
          <p:cNvPr id="9" name="矩形 8"/>
          <p:cNvSpPr/>
          <p:nvPr/>
        </p:nvSpPr>
        <p:spPr>
          <a:xfrm>
            <a:off x="2664362" y="2742681"/>
            <a:ext cx="461639" cy="468000"/>
          </a:xfrm>
          <a:prstGeom prst="rect">
            <a:avLst/>
          </a:prstGeom>
          <a:solidFill>
            <a:srgbClr val="1D06A8"/>
          </a:solidFill>
          <a:ln>
            <a:solidFill>
              <a:srgbClr val="1D06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125998" y="2742681"/>
            <a:ext cx="5940000" cy="46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SzTx/>
              <a:buFontTx/>
            </a:pP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Delay-line kicker magnet R&amp;D</a:t>
            </a:r>
          </a:p>
        </p:txBody>
      </p:sp>
      <p:sp>
        <p:nvSpPr>
          <p:cNvPr id="11" name="矩形 10"/>
          <p:cNvSpPr/>
          <p:nvPr/>
        </p:nvSpPr>
        <p:spPr>
          <a:xfrm>
            <a:off x="2664362" y="2155699"/>
            <a:ext cx="461639" cy="468000"/>
          </a:xfrm>
          <a:prstGeom prst="rect">
            <a:avLst/>
          </a:prstGeom>
          <a:solidFill>
            <a:srgbClr val="1D06A8"/>
          </a:solidFill>
          <a:ln>
            <a:solidFill>
              <a:srgbClr val="1D06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125998" y="2155699"/>
            <a:ext cx="5940000" cy="46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SzTx/>
              <a:buFontTx/>
            </a:pP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The task of research</a:t>
            </a:r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664460" y="5095213"/>
            <a:ext cx="6401435" cy="467360"/>
            <a:chOff x="4196" y="7409"/>
            <a:chExt cx="10081" cy="736"/>
          </a:xfrm>
        </p:grpSpPr>
        <p:sp>
          <p:nvSpPr>
            <p:cNvPr id="13" name="矩形 12"/>
            <p:cNvSpPr/>
            <p:nvPr/>
          </p:nvSpPr>
          <p:spPr>
            <a:xfrm>
              <a:off x="4196" y="7409"/>
              <a:ext cx="727" cy="737"/>
            </a:xfrm>
            <a:prstGeom prst="rect">
              <a:avLst/>
            </a:prstGeom>
            <a:solidFill>
              <a:srgbClr val="1D06A8"/>
            </a:solidFill>
            <a:ln>
              <a:solidFill>
                <a:srgbClr val="1D06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endPara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4923" y="7409"/>
              <a:ext cx="9354" cy="73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Summary</a:t>
              </a: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2965751" y="3390509"/>
            <a:ext cx="6094429" cy="1525418"/>
          </a:xfrm>
          <a:prstGeom prst="rect">
            <a:avLst/>
          </a:prstGeom>
          <a:solidFill>
            <a:srgbClr val="F2F2F2"/>
          </a:solidFill>
          <a:ln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①  </a:t>
            </a:r>
            <a:r>
              <a:rPr lang="en-US" altLang="zh-CN" sz="16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Delay-line dipole kicker magnet for pulsed local bump injection scheme</a:t>
            </a:r>
          </a:p>
          <a:p>
            <a:pPr lvl="0">
              <a:lnSpc>
                <a:spcPct val="15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②  </a:t>
            </a:r>
            <a:r>
              <a:rPr lang="en-US" altLang="zh-CN" sz="16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Delay-line nonlinear kicker(DNLK) magnet for NLK injection scheme</a:t>
            </a:r>
            <a:endParaRPr lang="en-US" altLang="zh-CN" sz="1600" b="1" dirty="0">
              <a:solidFill>
                <a:prstClr val="black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47"/>
    </mc:Choice>
    <mc:Fallback xmlns="">
      <p:transition spd="slow" advTm="864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0" y="1329690"/>
            <a:ext cx="9058910" cy="1911985"/>
          </a:xfrm>
        </p:spPr>
        <p:txBody>
          <a:bodyPr>
            <a:normAutofit/>
          </a:bodyPr>
          <a:lstStyle/>
          <a:p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Research background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3"/>
    </mc:Choice>
    <mc:Fallback xmlns="">
      <p:transition spd="slow" advTm="354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495" y="99060"/>
            <a:ext cx="8673465" cy="452755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Layout of the </a:t>
            </a:r>
            <a:r>
              <a:rPr lang="en-US" altLang="zh-CN" dirty="0" err="1">
                <a:latin typeface="Times New Roman" panose="02020603050405020304" pitchFamily="18" charset="0"/>
              </a:rPr>
              <a:t>inj</a:t>
            </a:r>
            <a:r>
              <a:rPr lang="en-US" altLang="zh-CN" dirty="0">
                <a:latin typeface="Times New Roman" panose="02020603050405020304" pitchFamily="18" charset="0"/>
              </a:rPr>
              <a:t>.&amp;ext. systems in CEPC</a:t>
            </a:r>
            <a:endParaRPr lang="zh-CN" altLang="en-US" dirty="0"/>
          </a:p>
        </p:txBody>
      </p:sp>
      <p:pic>
        <p:nvPicPr>
          <p:cNvPr id="70" name="图片 69" descr="H:\CEPC\TDR\20221228版CEPC机器示意图\CEPC机器示意图\CEPC机器示意图-视角1-20221229-jpeg格式.jpg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9714" y="1009252"/>
            <a:ext cx="4155650" cy="3240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" name="组合 70"/>
          <p:cNvGrpSpPr/>
          <p:nvPr/>
        </p:nvGrpSpPr>
        <p:grpSpPr>
          <a:xfrm>
            <a:off x="5713788" y="1188685"/>
            <a:ext cx="5651275" cy="1383064"/>
            <a:chOff x="2456289" y="4521371"/>
            <a:chExt cx="7110282" cy="1740134"/>
          </a:xfrm>
        </p:grpSpPr>
        <p:cxnSp>
          <p:nvCxnSpPr>
            <p:cNvPr id="72" name="直接箭头连接符 71"/>
            <p:cNvCxnSpPr/>
            <p:nvPr/>
          </p:nvCxnSpPr>
          <p:spPr>
            <a:xfrm>
              <a:off x="2456289" y="5587608"/>
              <a:ext cx="391103" cy="1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/>
          </p:spPr>
        </p:cxnSp>
        <p:sp>
          <p:nvSpPr>
            <p:cNvPr id="73" name="椭圆 72"/>
            <p:cNvSpPr/>
            <p:nvPr/>
          </p:nvSpPr>
          <p:spPr>
            <a:xfrm>
              <a:off x="2981010" y="5333893"/>
              <a:ext cx="148356" cy="300666"/>
            </a:xfrm>
            <a:prstGeom prst="ellipse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4109070" y="4900067"/>
              <a:ext cx="1410866" cy="1347787"/>
            </a:xfrm>
            <a:prstGeom prst="ellipse">
              <a:avLst/>
            </a:prstGeom>
            <a:noFill/>
            <a:ln w="28575" cap="flat" cmpd="sng" algn="ctr">
              <a:solidFill>
                <a:srgbClr val="0FC80A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75" name="直接箭头连接符 74"/>
            <p:cNvCxnSpPr/>
            <p:nvPr/>
          </p:nvCxnSpPr>
          <p:spPr>
            <a:xfrm>
              <a:off x="3261238" y="5587608"/>
              <a:ext cx="535048" cy="1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/>
          </p:spPr>
        </p:cxnSp>
        <p:sp>
          <p:nvSpPr>
            <p:cNvPr id="76" name="椭圆 75"/>
            <p:cNvSpPr/>
            <p:nvPr/>
          </p:nvSpPr>
          <p:spPr>
            <a:xfrm>
              <a:off x="6312024" y="4860706"/>
              <a:ext cx="1410866" cy="1347787"/>
            </a:xfrm>
            <a:prstGeom prst="ellipse">
              <a:avLst/>
            </a:prstGeom>
            <a:noFill/>
            <a:ln w="28575" cap="flat" cmpd="sng" algn="ctr">
              <a:solidFill>
                <a:srgbClr val="0000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6312024" y="4913718"/>
              <a:ext cx="1410866" cy="1347787"/>
            </a:xfrm>
            <a:prstGeom prst="ellips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78" name="直接箭头连接符 77"/>
            <p:cNvCxnSpPr>
              <a:stCxn id="74" idx="0"/>
              <a:endCxn id="76" idx="0"/>
            </p:cNvCxnSpPr>
            <p:nvPr/>
          </p:nvCxnSpPr>
          <p:spPr>
            <a:xfrm flipV="1">
              <a:off x="4814503" y="4860706"/>
              <a:ext cx="2202954" cy="39361"/>
            </a:xfrm>
            <a:prstGeom prst="straightConnector1">
              <a:avLst/>
            </a:prstGeom>
            <a:noFill/>
            <a:ln w="19050" cap="flat" cmpd="sng" algn="ctr">
              <a:solidFill>
                <a:srgbClr val="0000FF"/>
              </a:solidFill>
              <a:prstDash val="solid"/>
              <a:tailEnd type="triangle"/>
            </a:ln>
            <a:effectLst/>
          </p:spPr>
        </p:cxnSp>
        <p:sp>
          <p:nvSpPr>
            <p:cNvPr id="79" name="文本框 78"/>
            <p:cNvSpPr txBox="1"/>
            <p:nvPr/>
          </p:nvSpPr>
          <p:spPr>
            <a:xfrm>
              <a:off x="3189478" y="5259188"/>
              <a:ext cx="1381092" cy="4259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00" b="0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Linac</a:t>
              </a:r>
              <a:endPara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2647867" y="5614274"/>
              <a:ext cx="6770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DR</a:t>
              </a:r>
              <a:endPara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1" name="文本框 80"/>
            <p:cNvSpPr txBox="1"/>
            <p:nvPr/>
          </p:nvSpPr>
          <p:spPr>
            <a:xfrm>
              <a:off x="4332060" y="5203125"/>
              <a:ext cx="1185452" cy="4259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Booster</a:t>
              </a:r>
              <a:endPara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6498362" y="5100033"/>
              <a:ext cx="1854850" cy="4259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Collider</a:t>
              </a:r>
              <a:endPara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6511708" y="5389812"/>
              <a:ext cx="1113098" cy="4259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120GeV</a:t>
              </a:r>
              <a:endPara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2997385" y="5618351"/>
              <a:ext cx="1561779" cy="4259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1.1GeV</a:t>
              </a:r>
              <a:endPara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4158890" y="5432013"/>
              <a:ext cx="1640020" cy="4259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30~120GeV</a:t>
              </a:r>
              <a:endPara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cxnSp>
          <p:nvCxnSpPr>
            <p:cNvPr id="87" name="直接箭头连接符 86"/>
            <p:cNvCxnSpPr>
              <a:stCxn id="74" idx="4"/>
              <a:endCxn id="77" idx="4"/>
            </p:cNvCxnSpPr>
            <p:nvPr/>
          </p:nvCxnSpPr>
          <p:spPr>
            <a:xfrm>
              <a:off x="4814503" y="6247854"/>
              <a:ext cx="2202954" cy="13651"/>
            </a:xfrm>
            <a:prstGeom prst="straightConnector1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tailEnd type="triangle"/>
            </a:ln>
            <a:effectLst/>
          </p:spPr>
        </p:cxnSp>
        <p:cxnSp>
          <p:nvCxnSpPr>
            <p:cNvPr id="88" name="直接箭头连接符 87"/>
            <p:cNvCxnSpPr/>
            <p:nvPr/>
          </p:nvCxnSpPr>
          <p:spPr>
            <a:xfrm>
              <a:off x="7722890" y="5492127"/>
              <a:ext cx="1021168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0000FF"/>
              </a:solidFill>
              <a:prstDash val="solid"/>
              <a:tailEnd type="triangle"/>
            </a:ln>
            <a:effectLst/>
          </p:spPr>
        </p:cxnSp>
        <p:cxnSp>
          <p:nvCxnSpPr>
            <p:cNvPr id="89" name="直接箭头连接符 88"/>
            <p:cNvCxnSpPr/>
            <p:nvPr/>
          </p:nvCxnSpPr>
          <p:spPr>
            <a:xfrm>
              <a:off x="7745354" y="5587608"/>
              <a:ext cx="998705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tailEnd type="triangle"/>
            </a:ln>
            <a:effectLst/>
          </p:spPr>
        </p:cxnSp>
        <p:sp>
          <p:nvSpPr>
            <p:cNvPr id="90" name="圆角矩形 25"/>
            <p:cNvSpPr/>
            <p:nvPr/>
          </p:nvSpPr>
          <p:spPr>
            <a:xfrm>
              <a:off x="8766520" y="5406759"/>
              <a:ext cx="612709" cy="478795"/>
            </a:xfrm>
            <a:prstGeom prst="roundRect">
              <a:avLst/>
            </a:prstGeom>
            <a:noFill/>
            <a:ln w="19050" cap="flat" cmpd="sng" algn="ctr">
              <a:solidFill>
                <a:srgbClr val="C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1" name="文本框 90"/>
            <p:cNvSpPr txBox="1"/>
            <p:nvPr/>
          </p:nvSpPr>
          <p:spPr>
            <a:xfrm>
              <a:off x="8650981" y="5409877"/>
              <a:ext cx="9155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dump</a:t>
              </a:r>
              <a:endPara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cxnSp>
          <p:nvCxnSpPr>
            <p:cNvPr id="103" name="直接箭头连接符 102"/>
            <p:cNvCxnSpPr/>
            <p:nvPr/>
          </p:nvCxnSpPr>
          <p:spPr>
            <a:xfrm flipH="1">
              <a:off x="5438269" y="5969077"/>
              <a:ext cx="955422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tailEnd type="triangle"/>
            </a:ln>
            <a:effectLst/>
          </p:spPr>
        </p:cxnSp>
        <p:cxnSp>
          <p:nvCxnSpPr>
            <p:cNvPr id="104" name="直接箭头连接符 103"/>
            <p:cNvCxnSpPr/>
            <p:nvPr/>
          </p:nvCxnSpPr>
          <p:spPr>
            <a:xfrm>
              <a:off x="5324385" y="6063853"/>
              <a:ext cx="1162555" cy="273"/>
            </a:xfrm>
            <a:prstGeom prst="straightConnector1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tailEnd type="triangle"/>
            </a:ln>
            <a:effectLst/>
          </p:spPr>
        </p:cxnSp>
        <p:cxnSp>
          <p:nvCxnSpPr>
            <p:cNvPr id="105" name="直接箭头连接符 104"/>
            <p:cNvCxnSpPr/>
            <p:nvPr/>
          </p:nvCxnSpPr>
          <p:spPr>
            <a:xfrm flipV="1">
              <a:off x="3802286" y="5313542"/>
              <a:ext cx="359067" cy="274067"/>
            </a:xfrm>
            <a:prstGeom prst="straightConnector1">
              <a:avLst/>
            </a:prstGeom>
            <a:noFill/>
            <a:ln w="19050" cap="flat" cmpd="sng" algn="ctr">
              <a:solidFill>
                <a:srgbClr val="0000FF"/>
              </a:solidFill>
              <a:prstDash val="solid"/>
              <a:tailEnd type="triangle"/>
            </a:ln>
            <a:effectLst/>
          </p:spPr>
        </p:cxnSp>
        <p:cxnSp>
          <p:nvCxnSpPr>
            <p:cNvPr id="106" name="直接箭头连接符 105"/>
            <p:cNvCxnSpPr/>
            <p:nvPr/>
          </p:nvCxnSpPr>
          <p:spPr>
            <a:xfrm>
              <a:off x="3813264" y="5600473"/>
              <a:ext cx="345627" cy="247989"/>
            </a:xfrm>
            <a:prstGeom prst="straightConnector1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tailEnd type="triangle"/>
            </a:ln>
            <a:effectLst/>
          </p:spPr>
        </p:cxnSp>
        <p:sp>
          <p:nvSpPr>
            <p:cNvPr id="107" name="文本框 106"/>
            <p:cNvSpPr txBox="1"/>
            <p:nvPr/>
          </p:nvSpPr>
          <p:spPr>
            <a:xfrm>
              <a:off x="2834664" y="5015189"/>
              <a:ext cx="35106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①</a:t>
              </a: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7858893" y="5177418"/>
              <a:ext cx="3904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⑨</a:t>
              </a:r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6464188" y="4521371"/>
              <a:ext cx="45208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④</a:t>
              </a: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3695762" y="5066210"/>
              <a:ext cx="42021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②</a:t>
              </a:r>
            </a:p>
          </p:txBody>
        </p:sp>
        <p:sp>
          <p:nvSpPr>
            <p:cNvPr id="111" name="文本框 110"/>
            <p:cNvSpPr txBox="1"/>
            <p:nvPr/>
          </p:nvSpPr>
          <p:spPr>
            <a:xfrm>
              <a:off x="5473368" y="5188834"/>
              <a:ext cx="273253" cy="398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⑥</a:t>
              </a:r>
            </a:p>
          </p:txBody>
        </p:sp>
        <p:cxnSp>
          <p:nvCxnSpPr>
            <p:cNvPr id="112" name="直接箭头连接符 111"/>
            <p:cNvCxnSpPr>
              <a:endCxn id="73" idx="2"/>
            </p:cNvCxnSpPr>
            <p:nvPr/>
          </p:nvCxnSpPr>
          <p:spPr>
            <a:xfrm flipV="1">
              <a:off x="2825242" y="5484227"/>
              <a:ext cx="155769" cy="103381"/>
            </a:xfrm>
            <a:prstGeom prst="straightConnector1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tailEnd type="triangle"/>
            </a:ln>
            <a:effectLst/>
          </p:spPr>
        </p:cxnSp>
        <p:cxnSp>
          <p:nvCxnSpPr>
            <p:cNvPr id="113" name="直接箭头连接符 112"/>
            <p:cNvCxnSpPr>
              <a:stCxn id="73" idx="6"/>
            </p:cNvCxnSpPr>
            <p:nvPr/>
          </p:nvCxnSpPr>
          <p:spPr>
            <a:xfrm>
              <a:off x="3129366" y="5484226"/>
              <a:ext cx="142690" cy="116246"/>
            </a:xfrm>
            <a:prstGeom prst="straightConnector1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tailEnd type="triangle"/>
            </a:ln>
            <a:effectLst/>
          </p:spPr>
        </p:cxnSp>
        <p:sp>
          <p:nvSpPr>
            <p:cNvPr id="114" name="矩形 113"/>
            <p:cNvSpPr/>
            <p:nvPr/>
          </p:nvSpPr>
          <p:spPr>
            <a:xfrm>
              <a:off x="4947450" y="4577068"/>
              <a:ext cx="305770" cy="3872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③</a:t>
              </a:r>
            </a:p>
          </p:txBody>
        </p:sp>
        <p:sp>
          <p:nvSpPr>
            <p:cNvPr id="115" name="矩形 114"/>
            <p:cNvSpPr/>
            <p:nvPr/>
          </p:nvSpPr>
          <p:spPr>
            <a:xfrm>
              <a:off x="5934829" y="5186926"/>
              <a:ext cx="36420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⑧</a:t>
              </a:r>
            </a:p>
          </p:txBody>
        </p:sp>
        <p:cxnSp>
          <p:nvCxnSpPr>
            <p:cNvPr id="116" name="直接箭头连接符 115"/>
            <p:cNvCxnSpPr/>
            <p:nvPr/>
          </p:nvCxnSpPr>
          <p:spPr>
            <a:xfrm flipH="1">
              <a:off x="5427950" y="5229200"/>
              <a:ext cx="955422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0000FF"/>
              </a:solidFill>
              <a:prstDash val="solid"/>
              <a:tailEnd type="triangle"/>
            </a:ln>
            <a:effectLst/>
          </p:spPr>
        </p:cxnSp>
        <p:cxnSp>
          <p:nvCxnSpPr>
            <p:cNvPr id="117" name="直接箭头连接符 116"/>
            <p:cNvCxnSpPr/>
            <p:nvPr/>
          </p:nvCxnSpPr>
          <p:spPr>
            <a:xfrm>
              <a:off x="5301633" y="5084912"/>
              <a:ext cx="1162555" cy="273"/>
            </a:xfrm>
            <a:prstGeom prst="straightConnector1">
              <a:avLst/>
            </a:prstGeom>
            <a:noFill/>
            <a:ln w="19050" cap="flat" cmpd="sng" algn="ctr">
              <a:solidFill>
                <a:srgbClr val="0000FF"/>
              </a:solidFill>
              <a:prstDash val="solid"/>
              <a:tailEnd type="triangle"/>
            </a:ln>
            <a:effectLst/>
          </p:spPr>
        </p:cxnSp>
        <p:sp>
          <p:nvSpPr>
            <p:cNvPr id="118" name="矩形 117"/>
            <p:cNvSpPr/>
            <p:nvPr/>
          </p:nvSpPr>
          <p:spPr>
            <a:xfrm>
              <a:off x="5962771" y="4802355"/>
              <a:ext cx="36420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⑦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9" name="矩形 118"/>
            <p:cNvSpPr/>
            <p:nvPr/>
          </p:nvSpPr>
          <p:spPr>
            <a:xfrm>
              <a:off x="5314302" y="4795619"/>
              <a:ext cx="30277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rPr>
                <a:t>⑤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0" name="文本框 119"/>
            <p:cNvSpPr txBox="1"/>
            <p:nvPr/>
          </p:nvSpPr>
          <p:spPr>
            <a:xfrm>
              <a:off x="7858893" y="5765529"/>
              <a:ext cx="3904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宋体" panose="02010600030101010101" pitchFamily="2" charset="-122"/>
                </a:rPr>
                <a:t>⑩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cxnSp>
          <p:nvCxnSpPr>
            <p:cNvPr id="121" name="直接箭头连接符 120"/>
            <p:cNvCxnSpPr/>
            <p:nvPr/>
          </p:nvCxnSpPr>
          <p:spPr>
            <a:xfrm flipV="1">
              <a:off x="5519936" y="5715567"/>
              <a:ext cx="3224122" cy="29353"/>
            </a:xfrm>
            <a:prstGeom prst="straightConnector1">
              <a:avLst/>
            </a:prstGeom>
            <a:noFill/>
            <a:ln w="19050" cap="flat" cmpd="sng" algn="ctr">
              <a:solidFill>
                <a:srgbClr val="0000FF"/>
              </a:solidFill>
              <a:prstDash val="solid"/>
              <a:tailEnd type="triangle"/>
            </a:ln>
            <a:effectLst/>
          </p:spPr>
        </p:cxnSp>
        <p:cxnSp>
          <p:nvCxnSpPr>
            <p:cNvPr id="122" name="直接箭头连接符 121"/>
            <p:cNvCxnSpPr/>
            <p:nvPr/>
          </p:nvCxnSpPr>
          <p:spPr>
            <a:xfrm flipV="1">
              <a:off x="5517513" y="5802810"/>
              <a:ext cx="3228968" cy="25923"/>
            </a:xfrm>
            <a:prstGeom prst="straightConnector1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tailEnd type="triangle"/>
            </a:ln>
            <a:effectLst/>
          </p:spPr>
        </p:cxnSp>
      </p:grpSp>
      <p:sp>
        <p:nvSpPr>
          <p:cNvPr id="123" name="文本框 122"/>
          <p:cNvSpPr txBox="1"/>
          <p:nvPr/>
        </p:nvSpPr>
        <p:spPr>
          <a:xfrm>
            <a:off x="5735524" y="3209061"/>
            <a:ext cx="62643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DR injection and Extraction system(e+)</a:t>
            </a:r>
          </a:p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Booster LE injection system (</a:t>
            </a:r>
            <a:r>
              <a:rPr lang="en-US" altLang="zh-CN" dirty="0" err="1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e+,e</a:t>
            </a: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-)</a:t>
            </a:r>
          </a:p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Booster Extraction system1 (</a:t>
            </a:r>
            <a:r>
              <a:rPr lang="en-US" altLang="zh-CN" dirty="0" err="1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e+,e</a:t>
            </a: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-)</a:t>
            </a:r>
          </a:p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Collider off-axis injection system (</a:t>
            </a:r>
            <a:r>
              <a:rPr lang="en-US" altLang="zh-CN" dirty="0" err="1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e+,e</a:t>
            </a:r>
            <a:r>
              <a:rPr lang="en-US" altLang="zh-CN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-)</a:t>
            </a:r>
          </a:p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Booster Extraction system2 (</a:t>
            </a:r>
            <a:r>
              <a:rPr lang="en-US" altLang="zh-CN" dirty="0" err="1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e+,e</a:t>
            </a: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-)</a:t>
            </a:r>
          </a:p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Booster HE injection system (</a:t>
            </a:r>
            <a:r>
              <a:rPr lang="en-US" altLang="zh-CN" dirty="0" err="1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e+,e</a:t>
            </a: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-)</a:t>
            </a:r>
          </a:p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Collider swap out injection system (</a:t>
            </a:r>
            <a:r>
              <a:rPr lang="en-US" altLang="zh-CN" dirty="0" err="1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e+,e</a:t>
            </a: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-)</a:t>
            </a:r>
          </a:p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Collider swap out extraction system (</a:t>
            </a:r>
            <a:r>
              <a:rPr lang="en-US" altLang="zh-CN" dirty="0" err="1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e+,e</a:t>
            </a: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-)</a:t>
            </a:r>
          </a:p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Collider beam dump system(</a:t>
            </a:r>
            <a:r>
              <a:rPr lang="en-US" altLang="zh-CN" dirty="0" err="1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e+,e</a:t>
            </a: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-)</a:t>
            </a:r>
          </a:p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Booster beam dump system(</a:t>
            </a:r>
            <a:r>
              <a:rPr lang="en-US" altLang="zh-CN" dirty="0" err="1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e+,e</a:t>
            </a:r>
            <a:r>
              <a:rPr lang="en-US" altLang="zh-CN" dirty="0">
                <a:solidFill>
                  <a:srgbClr val="9BBB59">
                    <a:lumMod val="75000"/>
                  </a:srgb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-)</a:t>
            </a:r>
            <a:endParaRPr lang="zh-CN" altLang="en-US" dirty="0">
              <a:solidFill>
                <a:srgbClr val="9BBB59">
                  <a:lumMod val="75000"/>
                </a:srgbClr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4" name="圆角矩形 48"/>
          <p:cNvSpPr/>
          <p:nvPr/>
        </p:nvSpPr>
        <p:spPr>
          <a:xfrm>
            <a:off x="5750293" y="3811048"/>
            <a:ext cx="4432556" cy="501226"/>
          </a:xfrm>
          <a:prstGeom prst="roundRect">
            <a:avLst/>
          </a:prstGeom>
          <a:noFill/>
          <a:ln w="25400" cap="flat" cmpd="sng" algn="ctr">
            <a:solidFill>
              <a:srgbClr val="FF0000"/>
            </a:solidFill>
            <a:prstDash val="dash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5" name="圆角矩形 49"/>
          <p:cNvSpPr/>
          <p:nvPr/>
        </p:nvSpPr>
        <p:spPr>
          <a:xfrm>
            <a:off x="5750294" y="4364120"/>
            <a:ext cx="4432555" cy="1082770"/>
          </a:xfrm>
          <a:prstGeom prst="roundRect">
            <a:avLst/>
          </a:prstGeom>
          <a:noFill/>
          <a:ln w="25400" cap="flat" cmpd="sng" algn="ctr">
            <a:solidFill>
              <a:srgbClr val="FF0000"/>
            </a:solidFill>
            <a:prstDash val="dash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126" name="直接箭头连接符 125"/>
          <p:cNvCxnSpPr/>
          <p:nvPr/>
        </p:nvCxnSpPr>
        <p:spPr>
          <a:xfrm>
            <a:off x="10182849" y="4982850"/>
            <a:ext cx="288032" cy="0"/>
          </a:xfrm>
          <a:prstGeom prst="straightConnector1">
            <a:avLst/>
          </a:prstGeom>
          <a:noFill/>
          <a:ln w="9525" cap="flat" cmpd="sng" algn="ctr">
            <a:solidFill>
              <a:srgbClr val="FF0000"/>
            </a:solidFill>
            <a:prstDash val="solid"/>
            <a:tailEnd type="triangle"/>
          </a:ln>
          <a:effectLst/>
        </p:spPr>
      </p:cxnSp>
      <p:cxnSp>
        <p:nvCxnSpPr>
          <p:cNvPr id="127" name="直接箭头连接符 126"/>
          <p:cNvCxnSpPr/>
          <p:nvPr/>
        </p:nvCxnSpPr>
        <p:spPr>
          <a:xfrm>
            <a:off x="10182849" y="4104339"/>
            <a:ext cx="288032" cy="0"/>
          </a:xfrm>
          <a:prstGeom prst="straightConnector1">
            <a:avLst/>
          </a:prstGeom>
          <a:noFill/>
          <a:ln w="9525" cap="flat" cmpd="sng" algn="ctr">
            <a:solidFill>
              <a:srgbClr val="FF0000"/>
            </a:solidFill>
            <a:prstDash val="solid"/>
            <a:tailEnd type="triangle"/>
          </a:ln>
          <a:effectLst/>
        </p:spPr>
      </p:cxnSp>
      <p:sp>
        <p:nvSpPr>
          <p:cNvPr id="128" name="文本框 127"/>
          <p:cNvSpPr txBox="1"/>
          <p:nvPr/>
        </p:nvSpPr>
        <p:spPr>
          <a:xfrm>
            <a:off x="10408616" y="3876755"/>
            <a:ext cx="150068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Off-axis injection</a:t>
            </a:r>
          </a:p>
          <a:p>
            <a:r>
              <a:rPr lang="en-US" altLang="zh-CN" sz="14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(in W and Z mode)</a:t>
            </a:r>
            <a:endParaRPr lang="zh-CN" altLang="en-US" sz="1400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10384271" y="4736590"/>
            <a:ext cx="169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On-axis injection </a:t>
            </a:r>
          </a:p>
          <a:p>
            <a:r>
              <a:rPr lang="en-US" altLang="zh-CN" sz="14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(only in Higgs mode)</a:t>
            </a:r>
            <a:endParaRPr lang="zh-CN" altLang="en-US" sz="1400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0" name="文本框 129"/>
          <p:cNvSpPr txBox="1"/>
          <p:nvPr/>
        </p:nvSpPr>
        <p:spPr>
          <a:xfrm>
            <a:off x="1395730" y="4222750"/>
            <a:ext cx="306895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Overall layout of the CEPC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1" name="文本框 130"/>
          <p:cNvSpPr txBox="1"/>
          <p:nvPr/>
        </p:nvSpPr>
        <p:spPr>
          <a:xfrm>
            <a:off x="6402862" y="2625090"/>
            <a:ext cx="438975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Composition of CEPC </a:t>
            </a:r>
            <a:r>
              <a:rPr lang="zh-CN" altLang="en-US" sz="14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injection and extraction</a:t>
            </a:r>
            <a:r>
              <a:rPr lang="en-US" altLang="zh-CN" sz="14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 system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272202" y="4451985"/>
            <a:ext cx="542607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CEPC complex consists of 4 circular accelerators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 damping ring (1.1Gev/147m)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 booster ring (30 ~ 120GeV/100km)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 storage rings (120GeV/100km)</a:t>
            </a:r>
          </a:p>
          <a:p>
            <a:pPr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there are 10 injection and extraction sub-systems, including: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39"/>
    </mc:Choice>
    <mc:Fallback xmlns="">
      <p:transition spd="slow" advTm="2363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" name="表格 70"/>
          <p:cNvGraphicFramePr>
            <a:graphicFrameLocks noGrp="1"/>
          </p:cNvGraphicFramePr>
          <p:nvPr/>
        </p:nvGraphicFramePr>
        <p:xfrm>
          <a:off x="402480" y="1086933"/>
          <a:ext cx="4650330" cy="5304342"/>
        </p:xfrm>
        <a:graphic>
          <a:graphicData uri="http://schemas.openxmlformats.org/drawingml/2006/table">
            <a:tbl>
              <a:tblPr firstRow="1" firstCol="1" bandRow="1"/>
              <a:tblGrid>
                <a:gridCol w="1718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87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67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67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26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Collider operating mode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Higgs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6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Beam energy (</a:t>
                      </a:r>
                      <a:r>
                        <a:rPr lang="en-US" sz="1200" b="0" kern="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GeV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45.5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3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Function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Injection</a:t>
                      </a:r>
                      <a:r>
                        <a:rPr lang="zh-CN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off-axis</a:t>
                      </a:r>
                      <a:r>
                        <a:rPr lang="zh-CN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Injection</a:t>
                      </a:r>
                      <a:r>
                        <a:rPr lang="zh-CN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off-axis</a:t>
                      </a:r>
                      <a:r>
                        <a:rPr lang="zh-CN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Injectio</a:t>
                      </a:r>
                      <a:r>
                        <a:rPr lang="zh-CN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off-axis</a:t>
                      </a:r>
                      <a:r>
                        <a:rPr lang="zh-CN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96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Bunch number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242</a:t>
                      </a:r>
                      <a:r>
                        <a:rPr lang="zh-CN" alt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half ring ) -7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1524</a:t>
                      </a:r>
                      <a:r>
                        <a:rPr lang="zh-CN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uniform</a:t>
                      </a:r>
                      <a:r>
                        <a:rPr lang="zh-CN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12000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51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Min. bunch spacing (ns)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680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96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Bunch number per </a:t>
                      </a:r>
                      <a:r>
                        <a:rPr lang="en-US" sz="1200" b="0" kern="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train×train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number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80×150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51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Train spacing (ns)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245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96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Injection(extraction) mode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Bunch by bunch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Bunch by bunch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Train by train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96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Kicker repetition rate  (Hz)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51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Kicker pulse width (ns)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1360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440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&lt;2460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76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Kicker flat top (ns)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&gt;1980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76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Kicker rise(fall) time (ns)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&lt;680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&lt;220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&lt;245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76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Timing delay (ns)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&lt;680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&lt;220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&lt;4400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96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Injection(extraction) period (s)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0.242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1.5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0.15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76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Kick angle (</a:t>
                      </a:r>
                      <a:r>
                        <a:rPr lang="en-US" sz="1200" b="0" kern="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mrad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796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Kick Integral field strength (Tm)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0.04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0.027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0.015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60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DA_x</a:t>
                      </a:r>
                      <a:r>
                        <a:rPr lang="zh-CN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</a:t>
                      </a:r>
                      <a:r>
                        <a:rPr lang="zh-CN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13.32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17.82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13.11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051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DA_y</a:t>
                      </a:r>
                      <a:r>
                        <a:rPr lang="zh-CN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</a:t>
                      </a:r>
                      <a:r>
                        <a:rPr lang="zh-CN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0.4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0.54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0.74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796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  <a:tabLst>
                          <a:tab pos="455930" algn="l"/>
                        </a:tabLs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Beam pipe aperture </a:t>
                      </a:r>
                      <a:r>
                        <a:rPr lang="en-US" sz="1200" b="0" kern="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HxV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(mm)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26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75×56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495" y="99060"/>
            <a:ext cx="11990070" cy="452755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  <a:sym typeface="+mn-ea"/>
              </a:rPr>
              <a:t>Off-axis injection system of CEPC collider ring </a:t>
            </a:r>
            <a:endParaRPr lang="zh-CN" altLang="en-US" dirty="0"/>
          </a:p>
        </p:txBody>
      </p:sp>
      <p:graphicFrame>
        <p:nvGraphicFramePr>
          <p:cNvPr id="72" name="表格 71"/>
          <p:cNvGraphicFramePr>
            <a:graphicFrameLocks noGrp="1"/>
          </p:cNvGraphicFramePr>
          <p:nvPr/>
        </p:nvGraphicFramePr>
        <p:xfrm>
          <a:off x="6108834" y="1061535"/>
          <a:ext cx="5361305" cy="3185240"/>
        </p:xfrm>
        <a:graphic>
          <a:graphicData uri="http://schemas.openxmlformats.org/drawingml/2006/table">
            <a:tbl>
              <a:tblPr firstRow="1" firstCol="1" bandRow="1"/>
              <a:tblGrid>
                <a:gridCol w="28270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42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16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Function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Injection</a:t>
                      </a:r>
                      <a:r>
                        <a:rPr lang="zh-CN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off-axis</a:t>
                      </a:r>
                      <a:r>
                        <a:rPr lang="zh-CN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4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17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Kicker repetition rate (Hz)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17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52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34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Kicker pulse width (ns)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34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440~2420(Adjustable)</a:t>
                      </a:r>
                      <a:endParaRPr lang="zh-CN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4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17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Kicker flat top</a:t>
                      </a:r>
                      <a:r>
                        <a:rPr lang="zh-CN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ns</a:t>
                      </a:r>
                      <a:r>
                        <a:rPr lang="zh-CN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17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0~1980(Adjustable)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4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17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Kicker rise</a:t>
                      </a:r>
                      <a:r>
                        <a:rPr lang="zh-CN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fall</a:t>
                      </a:r>
                      <a:r>
                        <a:rPr lang="zh-CN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）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time(ns)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17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&lt;220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70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17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injection</a:t>
                      </a:r>
                      <a:r>
                        <a:rPr lang="zh-CN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extraction</a:t>
                      </a:r>
                      <a:r>
                        <a:rPr lang="zh-CN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）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period (s)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17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1.5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34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17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Kick angle (</a:t>
                      </a:r>
                      <a:r>
                        <a:rPr lang="en-US" sz="1200" b="0" kern="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mrad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17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70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17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Kick Integral field strength (Tm)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17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0.04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70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17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Beam pipe aperture  </a:t>
                      </a:r>
                      <a:r>
                        <a:rPr lang="en-US" sz="1200" b="0" kern="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HxV</a:t>
                      </a:r>
                      <a:r>
                        <a:rPr lang="zh-CN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r>
                        <a:rPr lang="zh-CN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175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75×56 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61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175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Pulse waveform</a:t>
                      </a: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>
                        <a:lnSpc>
                          <a:spcPts val="1175"/>
                        </a:lnSpc>
                        <a:spcAft>
                          <a:spcPts val="0"/>
                        </a:spcAft>
                      </a:pPr>
                      <a:endParaRPr lang="zh-CN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 anchorCtr="1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0BAD2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74" name="图片 7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0087" r="14594" b="15050"/>
          <a:stretch>
            <a:fillRect/>
          </a:stretch>
        </p:blipFill>
        <p:spPr bwMode="auto">
          <a:xfrm>
            <a:off x="9673799" y="3568951"/>
            <a:ext cx="1183640" cy="612495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文本框 74"/>
          <p:cNvSpPr txBox="1"/>
          <p:nvPr/>
        </p:nvSpPr>
        <p:spPr>
          <a:xfrm>
            <a:off x="-387350" y="780415"/>
            <a:ext cx="640524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Injection physics parameter of CEPC collider ring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5478780" y="771525"/>
            <a:ext cx="662051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The requirements of the CEPC collier ring injection kicker magnet system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5641340" y="4228070"/>
            <a:ext cx="6247130" cy="23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400" b="1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Higgs</a:t>
            </a:r>
            <a:r>
              <a:rPr lang="zh-CN" altLang="en-US" sz="1400" b="1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Energy Mode</a:t>
            </a:r>
            <a:r>
              <a:rPr lang="zh-CN" altLang="en-US" sz="1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endParaRPr lang="en-US" altLang="zh-CN" sz="1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Smaller beam dynamic aperture(DA) </a:t>
            </a:r>
            <a:r>
              <a:rPr lang="zh-CN" altLang="en-US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On-axis swap-out injection scheme.</a:t>
            </a:r>
          </a:p>
          <a:p>
            <a:pPr algn="just">
              <a:lnSpc>
                <a:spcPct val="150000"/>
              </a:lnSpc>
            </a:pPr>
            <a:r>
              <a:rPr lang="en-US" altLang="zh-CN" sz="1400" b="1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W&amp;Z </a:t>
            </a:r>
            <a:r>
              <a:rPr lang="zh-CN" altLang="en-US" sz="1400" b="1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Energy Mode</a:t>
            </a:r>
            <a:r>
              <a:rPr lang="zh-CN" altLang="en-US" sz="1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endParaRPr lang="en-US" altLang="zh-CN" sz="1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Enough large dynamic aperture (DA) </a:t>
            </a:r>
            <a:r>
              <a:rPr lang="zh-CN" altLang="en-US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→ </a:t>
            </a: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Off-axis injection scheme.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In order to be compatible with the two kind operation energy modes</a:t>
            </a:r>
            <a:r>
              <a:rPr lang="zh-CN" altLang="en-US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the </a:t>
            </a: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kicker</a:t>
            </a:r>
            <a:r>
              <a:rPr lang="zh-CN" altLang="en-US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magnet system must be </a:t>
            </a:r>
            <a:r>
              <a:rPr lang="zh-CN" altLang="en-US" sz="1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 trapezoidal wave pulse discharge system with</a:t>
            </a:r>
            <a:r>
              <a:rPr lang="en-US" altLang="zh-CN" sz="1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steep edges, </a:t>
            </a:r>
            <a:r>
              <a:rPr lang="zh-CN" altLang="en-US" sz="1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adjustable pulse amplitude and width.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302895" y="6391275"/>
            <a:ext cx="4389755" cy="299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notes</a:t>
            </a:r>
            <a:r>
              <a:rPr lang="zh-CN" altLang="en-US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eam </a:t>
            </a:r>
            <a:r>
              <a:rPr lang="en-US" altLang="zh-CN" sz="12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pipe</a:t>
            </a:r>
            <a:r>
              <a:rPr lang="zh-CN" altLang="en-US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perture</a:t>
            </a:r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of TDR is Φ56mm</a:t>
            </a:r>
          </a:p>
        </p:txBody>
      </p:sp>
      <p:sp>
        <p:nvSpPr>
          <p:cNvPr id="2" name="矩形: 圆角 1"/>
          <p:cNvSpPr/>
          <p:nvPr/>
        </p:nvSpPr>
        <p:spPr>
          <a:xfrm>
            <a:off x="3219449" y="1099342"/>
            <a:ext cx="1771649" cy="21614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: 圆角 10"/>
          <p:cNvSpPr/>
          <p:nvPr/>
        </p:nvSpPr>
        <p:spPr>
          <a:xfrm>
            <a:off x="3207511" y="1561304"/>
            <a:ext cx="1771649" cy="386559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: 圆角 11"/>
          <p:cNvSpPr/>
          <p:nvPr/>
        </p:nvSpPr>
        <p:spPr>
          <a:xfrm>
            <a:off x="4166985" y="3103954"/>
            <a:ext cx="824113" cy="386559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: 圆角 13"/>
          <p:cNvSpPr/>
          <p:nvPr/>
        </p:nvSpPr>
        <p:spPr>
          <a:xfrm>
            <a:off x="3246886" y="3560061"/>
            <a:ext cx="1771649" cy="21614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: 圆角 14"/>
          <p:cNvSpPr/>
          <p:nvPr/>
        </p:nvSpPr>
        <p:spPr>
          <a:xfrm>
            <a:off x="4194422" y="4056143"/>
            <a:ext cx="824113" cy="21614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: 圆角 15"/>
          <p:cNvSpPr/>
          <p:nvPr/>
        </p:nvSpPr>
        <p:spPr>
          <a:xfrm>
            <a:off x="3219449" y="4266327"/>
            <a:ext cx="824113" cy="386559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: 圆角 16"/>
          <p:cNvSpPr/>
          <p:nvPr/>
        </p:nvSpPr>
        <p:spPr>
          <a:xfrm>
            <a:off x="3207509" y="6096402"/>
            <a:ext cx="824113" cy="21614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879"/>
    </mc:Choice>
    <mc:Fallback xmlns="">
      <p:transition spd="slow" advTm="4787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495" y="99060"/>
            <a:ext cx="10728325" cy="452755"/>
          </a:xfrm>
        </p:spPr>
        <p:txBody>
          <a:bodyPr/>
          <a:lstStyle/>
          <a:p>
            <a:pPr algn="l"/>
            <a:r>
              <a:rPr lang="zh-CN" altLang="en-US" dirty="0">
                <a:latin typeface="Times New Roman" panose="02020603050405020304" pitchFamily="18" charset="0"/>
              </a:rPr>
              <a:t>Trapezoidal </a:t>
            </a:r>
            <a:r>
              <a:rPr lang="en-US" altLang="zh-CN" dirty="0">
                <a:latin typeface="Times New Roman" panose="02020603050405020304" pitchFamily="18" charset="0"/>
              </a:rPr>
              <a:t>w</a:t>
            </a:r>
            <a:r>
              <a:rPr lang="zh-CN" altLang="en-US" dirty="0">
                <a:latin typeface="Times New Roman" panose="02020603050405020304" pitchFamily="18" charset="0"/>
              </a:rPr>
              <a:t>ave</a:t>
            </a:r>
            <a:r>
              <a:rPr lang="en-US" altLang="zh-CN" dirty="0">
                <a:latin typeface="Times New Roman" panose="02020603050405020304" pitchFamily="18" charset="0"/>
              </a:rPr>
              <a:t> kicker m</a:t>
            </a:r>
            <a:r>
              <a:rPr lang="zh-CN" altLang="en-US" dirty="0">
                <a:latin typeface="Times New Roman" panose="02020603050405020304" pitchFamily="18" charset="0"/>
              </a:rPr>
              <a:t>agnet </a:t>
            </a:r>
            <a:r>
              <a:rPr lang="en-US" altLang="zh-CN" dirty="0">
                <a:latin typeface="Times New Roman" panose="02020603050405020304" pitchFamily="18" charset="0"/>
              </a:rPr>
              <a:t>s</a:t>
            </a:r>
            <a:r>
              <a:rPr lang="zh-CN" altLang="en-US" dirty="0">
                <a:latin typeface="Times New Roman" panose="02020603050405020304" pitchFamily="18" charset="0"/>
              </a:rPr>
              <a:t>ystem</a:t>
            </a:r>
            <a:endParaRPr lang="zh-CN" altLang="en-US" dirty="0"/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39074" y="864365"/>
            <a:ext cx="2528422" cy="1512000"/>
          </a:xfrm>
          <a:prstGeom prst="rect">
            <a:avLst/>
          </a:prstGeom>
        </p:spPr>
      </p:pic>
      <p:pic>
        <p:nvPicPr>
          <p:cNvPr id="9" name="图片 8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3" y="3075103"/>
            <a:ext cx="5274310" cy="2112645"/>
          </a:xfrm>
          <a:prstGeom prst="rect">
            <a:avLst/>
          </a:prstGeom>
          <a:noFill/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6859" y="864365"/>
            <a:ext cx="1948653" cy="1512000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7389" y="5115569"/>
            <a:ext cx="54660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Simulation result comparison of distributed parameter kicker and lumped parameter kicker system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642055" y="2472354"/>
            <a:ext cx="21532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lumped parameter kicker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862940" y="2472354"/>
            <a:ext cx="23266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Delay-line kicker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189580" y="2472890"/>
            <a:ext cx="2153271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Strip-line kicker</a:t>
            </a:r>
          </a:p>
        </p:txBody>
      </p:sp>
      <p:grpSp>
        <p:nvGrpSpPr>
          <p:cNvPr id="33" name="组合 32"/>
          <p:cNvGrpSpPr>
            <a:grpSpLocks noChangeAspect="1"/>
          </p:cNvGrpSpPr>
          <p:nvPr/>
        </p:nvGrpSpPr>
        <p:grpSpPr>
          <a:xfrm>
            <a:off x="274292" y="697695"/>
            <a:ext cx="5076000" cy="2422029"/>
            <a:chOff x="531" y="1533"/>
            <a:chExt cx="8582" cy="4095"/>
          </a:xfrm>
        </p:grpSpPr>
        <p:graphicFrame>
          <p:nvGraphicFramePr>
            <p:cNvPr id="6" name="对象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068305871"/>
                </p:ext>
              </p:extLst>
            </p:nvPr>
          </p:nvGraphicFramePr>
          <p:xfrm>
            <a:off x="531" y="1659"/>
            <a:ext cx="8496" cy="39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13" name="Visio" r:id="rId13" imgW="8406130" imgH="3938270" progId="Visio.Drawing.15">
                    <p:embed/>
                  </p:oleObj>
                </mc:Choice>
                <mc:Fallback>
                  <p:oleObj name="Visio" r:id="rId13" imgW="8406130" imgH="3938270" progId="Visio.Drawing.15">
                    <p:embed/>
                    <p:pic>
                      <p:nvPicPr>
                        <p:cNvPr id="0" name="对象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1" y="1659"/>
                          <a:ext cx="8496" cy="3969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文本框 12"/>
            <p:cNvSpPr txBox="1"/>
            <p:nvPr/>
          </p:nvSpPr>
          <p:spPr>
            <a:xfrm>
              <a:off x="1584" y="5033"/>
              <a:ext cx="6076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Typical trapezoidal wave </a:t>
              </a:r>
              <a:r>
                <a:rPr lang="en-US" altLang="zh-CN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kicker</a:t>
              </a:r>
              <a:r>
                <a:rPr lang="zh-CN" altLang="en-US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magnet system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1149" y="2701"/>
              <a:ext cx="584" cy="408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29" y="2805"/>
              <a:ext cx="1569" cy="3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rtlCol="0">
              <a:noAutofit/>
            </a:bodyPr>
            <a:lstStyle/>
            <a:p>
              <a:r>
                <a:rPr lang="en-US" altLang="zh-CN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dump</a:t>
              </a:r>
              <a:r>
                <a:rPr lang="zh-CN" altLang="en-US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CN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r>
                <a:rPr lang="zh-CN" altLang="en-US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witch</a:t>
              </a:r>
            </a:p>
          </p:txBody>
        </p:sp>
        <p:sp>
          <p:nvSpPr>
            <p:cNvPr id="11" name="矩形 10"/>
            <p:cNvSpPr/>
            <p:nvPr>
              <p:custDataLst>
                <p:tags r:id="rId2"/>
              </p:custDataLst>
            </p:nvPr>
          </p:nvSpPr>
          <p:spPr>
            <a:xfrm>
              <a:off x="2469" y="3645"/>
              <a:ext cx="1320" cy="408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>
              <p:custDataLst>
                <p:tags r:id="rId3"/>
              </p:custDataLst>
            </p:nvPr>
          </p:nvSpPr>
          <p:spPr>
            <a:xfrm>
              <a:off x="7821" y="4197"/>
              <a:ext cx="584" cy="408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708" y="4029"/>
              <a:ext cx="2405" cy="5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rtlCol="0">
              <a:noAutofit/>
            </a:bodyPr>
            <a:lstStyle/>
            <a:p>
              <a:pPr algn="ctr"/>
              <a:r>
                <a:rPr lang="en-US" altLang="zh-CN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zh-CN" altLang="en-US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erminat</a:t>
              </a:r>
              <a:r>
                <a:rPr lang="en-US" altLang="zh-CN" sz="1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ing</a:t>
              </a:r>
              <a:r>
                <a:rPr lang="zh-CN" altLang="en-US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altLang="zh-CN" sz="1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altLang="zh-CN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</a:t>
              </a:r>
              <a:r>
                <a:rPr lang="zh-CN" altLang="en-US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esist</a:t>
              </a:r>
              <a:r>
                <a:rPr lang="en-US" altLang="zh-CN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or</a:t>
              </a:r>
              <a:endParaRPr lang="zh-CN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矩形 19"/>
            <p:cNvSpPr/>
            <p:nvPr>
              <p:custDataLst>
                <p:tags r:id="rId4"/>
              </p:custDataLst>
            </p:nvPr>
          </p:nvSpPr>
          <p:spPr>
            <a:xfrm>
              <a:off x="7136" y="2701"/>
              <a:ext cx="735" cy="408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647" y="2774"/>
              <a:ext cx="1757" cy="3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rtlCol="0">
              <a:noAutofit/>
            </a:bodyPr>
            <a:lstStyle/>
            <a:p>
              <a:r>
                <a:rPr lang="zh-CN" altLang="en-US" sz="10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10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kicker</a:t>
              </a:r>
              <a:r>
                <a:rPr lang="zh-CN" altLang="en-US" sz="10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 magnet</a:t>
              </a:r>
              <a:endParaRPr lang="zh-CN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矩形 21"/>
            <p:cNvSpPr/>
            <p:nvPr>
              <p:custDataLst>
                <p:tags r:id="rId5"/>
              </p:custDataLst>
            </p:nvPr>
          </p:nvSpPr>
          <p:spPr>
            <a:xfrm>
              <a:off x="3934" y="2701"/>
              <a:ext cx="584" cy="408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789" y="2761"/>
              <a:ext cx="1569" cy="3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rtlCol="0">
              <a:noAutofit/>
            </a:bodyPr>
            <a:lstStyle/>
            <a:p>
              <a:r>
                <a:rPr lang="en-US" altLang="zh-CN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main switch</a:t>
              </a:r>
            </a:p>
          </p:txBody>
        </p:sp>
        <p:sp>
          <p:nvSpPr>
            <p:cNvPr id="24" name="矩形 23"/>
            <p:cNvSpPr/>
            <p:nvPr>
              <p:custDataLst>
                <p:tags r:id="rId6"/>
              </p:custDataLst>
            </p:nvPr>
          </p:nvSpPr>
          <p:spPr>
            <a:xfrm>
              <a:off x="5503" y="2679"/>
              <a:ext cx="584" cy="408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029" y="2751"/>
              <a:ext cx="1841" cy="3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rtlCol="0">
              <a:noAutofit/>
            </a:bodyPr>
            <a:lstStyle/>
            <a:p>
              <a:r>
                <a:rPr lang="en-US" altLang="zh-CN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coaxial cable</a:t>
              </a:r>
            </a:p>
          </p:txBody>
        </p:sp>
        <p:sp>
          <p:nvSpPr>
            <p:cNvPr id="26" name="矩形 25"/>
            <p:cNvSpPr/>
            <p:nvPr>
              <p:custDataLst>
                <p:tags r:id="rId7"/>
              </p:custDataLst>
            </p:nvPr>
          </p:nvSpPr>
          <p:spPr>
            <a:xfrm>
              <a:off x="2621" y="1533"/>
              <a:ext cx="1168" cy="408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2743" y="1628"/>
              <a:ext cx="2802" cy="3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rtlCol="0">
              <a:noAutofit/>
            </a:bodyPr>
            <a:lstStyle/>
            <a:p>
              <a:r>
                <a:rPr lang="en-US" altLang="zh-CN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RCPS</a:t>
              </a:r>
              <a:endParaRPr lang="zh-CN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2338" y="3533"/>
              <a:ext cx="1979" cy="3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rtlCol="0">
              <a:noAutofit/>
            </a:bodyPr>
            <a:lstStyle/>
            <a:p>
              <a:r>
                <a:rPr lang="en-US" altLang="zh-CN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single-way delay</a:t>
              </a:r>
            </a:p>
          </p:txBody>
        </p:sp>
        <p:sp>
          <p:nvSpPr>
            <p:cNvPr id="32" name="矩形 31"/>
            <p:cNvSpPr/>
            <p:nvPr>
              <p:custDataLst>
                <p:tags r:id="rId8"/>
              </p:custDataLst>
            </p:nvPr>
          </p:nvSpPr>
          <p:spPr>
            <a:xfrm>
              <a:off x="2469" y="2669"/>
              <a:ext cx="1320" cy="408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2532" y="2725"/>
              <a:ext cx="1979" cy="3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rtlCol="0">
              <a:noAutofit/>
            </a:bodyPr>
            <a:lstStyle/>
            <a:p>
              <a:r>
                <a:rPr lang="en-US" altLang="zh-CN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PFN or PFL</a:t>
              </a:r>
              <a:endParaRPr lang="zh-CN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4568434" y="3433878"/>
            <a:ext cx="495300" cy="440055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4177909" y="3367203"/>
            <a:ext cx="1308735" cy="443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noAutofit/>
          </a:bodyPr>
          <a:lstStyle/>
          <a:p>
            <a:pPr algn="ctr"/>
            <a:r>
              <a:rPr sz="900" dirty="0">
                <a:solidFill>
                  <a:srgbClr val="0000FF"/>
                </a:solidFill>
                <a:latin typeface="Times New Roman" panose="02020603050405020304" pitchFamily="18" charset="0"/>
              </a:rPr>
              <a:t>pulser</a:t>
            </a:r>
          </a:p>
          <a:p>
            <a:pPr algn="ctr"/>
            <a:r>
              <a:rPr lang="en-US" altLang="zh-CN" sz="900" dirty="0">
                <a:solidFill>
                  <a:srgbClr val="B600B6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lumped parameter</a:t>
            </a:r>
          </a:p>
          <a:p>
            <a:pPr algn="ctr"/>
            <a:r>
              <a:rPr lang="en-US" altLang="zh-CN" sz="9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distributed parameter 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E35616AA-1473-40FD-8280-47D74C0A31B0}"/>
              </a:ext>
            </a:extLst>
          </p:cNvPr>
          <p:cNvSpPr txBox="1"/>
          <p:nvPr/>
        </p:nvSpPr>
        <p:spPr>
          <a:xfrm>
            <a:off x="392066" y="2173269"/>
            <a:ext cx="60215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noAutofit/>
          </a:bodyPr>
          <a:lstStyle/>
          <a:p>
            <a:pPr algn="ctr"/>
            <a:r>
              <a:rPr lang="en-US" altLang="zh-C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dump</a:t>
            </a:r>
          </a:p>
          <a:p>
            <a:pPr algn="ctr"/>
            <a:r>
              <a:rPr lang="en-US" altLang="zh-C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esist</a:t>
            </a:r>
            <a:r>
              <a:rPr lang="en-US" altLang="zh-C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endParaRPr lang="zh-CN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54291289-1720-43DE-BB48-462D87809E3D}"/>
              </a:ext>
            </a:extLst>
          </p:cNvPr>
          <p:cNvSpPr txBox="1"/>
          <p:nvPr/>
        </p:nvSpPr>
        <p:spPr>
          <a:xfrm>
            <a:off x="254940" y="2273345"/>
            <a:ext cx="267980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noAutofit/>
          </a:bodyPr>
          <a:lstStyle/>
          <a:p>
            <a:pPr algn="ctr"/>
            <a:r>
              <a:rPr lang="en-US" altLang="zh-CN" sz="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endParaRPr lang="zh-CN" altLang="en-US" sz="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8960C956-CB99-4196-B5B6-DE55CD2F929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242214" y="878260"/>
            <a:ext cx="1927225" cy="148421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0" name="表格 29">
                <a:extLst>
                  <a:ext uri="{FF2B5EF4-FFF2-40B4-BE49-F238E27FC236}">
                    <a16:creationId xmlns:a16="http://schemas.microsoft.com/office/drawing/2014/main" id="{460781E1-116B-4B8C-8067-F9B11B39458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40177231"/>
                  </p:ext>
                </p:extLst>
              </p:nvPr>
            </p:nvGraphicFramePr>
            <p:xfrm>
              <a:off x="5520974" y="3188567"/>
              <a:ext cx="6638789" cy="219456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012156">
                      <a:extLst>
                        <a:ext uri="{9D8B030D-6E8A-4147-A177-3AD203B41FA5}">
                          <a16:colId xmlns:a16="http://schemas.microsoft.com/office/drawing/2014/main" val="3422880807"/>
                        </a:ext>
                      </a:extLst>
                    </a:gridCol>
                    <a:gridCol w="1343932">
                      <a:extLst>
                        <a:ext uri="{9D8B030D-6E8A-4147-A177-3AD203B41FA5}">
                          <a16:colId xmlns:a16="http://schemas.microsoft.com/office/drawing/2014/main" val="1025844845"/>
                        </a:ext>
                      </a:extLst>
                    </a:gridCol>
                    <a:gridCol w="1512198">
                      <a:extLst>
                        <a:ext uri="{9D8B030D-6E8A-4147-A177-3AD203B41FA5}">
                          <a16:colId xmlns:a16="http://schemas.microsoft.com/office/drawing/2014/main" val="2008641954"/>
                        </a:ext>
                      </a:extLst>
                    </a:gridCol>
                    <a:gridCol w="1373928">
                      <a:extLst>
                        <a:ext uri="{9D8B030D-6E8A-4147-A177-3AD203B41FA5}">
                          <a16:colId xmlns:a16="http://schemas.microsoft.com/office/drawing/2014/main" val="1171573611"/>
                        </a:ext>
                      </a:extLst>
                    </a:gridCol>
                    <a:gridCol w="1396575">
                      <a:extLst>
                        <a:ext uri="{9D8B030D-6E8A-4147-A177-3AD203B41FA5}">
                          <a16:colId xmlns:a16="http://schemas.microsoft.com/office/drawing/2014/main" val="2102503307"/>
                        </a:ext>
                      </a:extLst>
                    </a:gridCol>
                  </a:tblGrid>
                  <a:tr h="27017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200" b="0" kern="100" dirty="0">
                              <a:solidFill>
                                <a:schemeClr val="tx1"/>
                              </a:solidFill>
                              <a:effectLst/>
                              <a:latin typeface="Times New Roman" panose="020206030504050203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zh-CN" sz="1200" b="0" kern="100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endParaRP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381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</a:pPr>
                          <a:r>
                            <a:rPr lang="en-US" sz="1200" dirty="0">
                              <a:sym typeface="+mn-ea"/>
                            </a:rPr>
                            <a:t>lumped inductance short circuit discharge</a:t>
                          </a: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381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</a:pPr>
                          <a:r>
                            <a:rPr lang="en-US" sz="1200" dirty="0">
                              <a:sym typeface="+mn-ea"/>
                            </a:rPr>
                            <a:t>lumped inductance matching discharge</a:t>
                          </a: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381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ctr"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</a:pPr>
                          <a:r>
                            <a:rPr lang="en-US" sz="1200" dirty="0">
                              <a:sym typeface="+mn-ea"/>
                            </a:rPr>
                            <a:t>Delay-line kicker</a:t>
                          </a: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381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ctr"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</a:pPr>
                          <a:r>
                            <a:rPr lang="en-US" sz="1200"/>
                            <a:t>Strip-line kicker</a:t>
                          </a: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381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9291005"/>
                      </a:ext>
                    </a:extLst>
                  </a:tr>
                  <a:tr h="39936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sz="1200" dirty="0">
                              <a:sym typeface="+mn-ea"/>
                            </a:rPr>
                            <a:t>Rise Time of p</a:t>
                          </a:r>
                          <a:r>
                            <a:rPr sz="1200" dirty="0"/>
                            <a:t>ulsed magnetic field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sz="12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sz="1200">
                                      <a:latin typeface="Cambria Math" panose="02040503050406030204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sz="1200">
                                      <a:latin typeface="Cambria Math" panose="02040503050406030204" charset="0"/>
                                    </a:rPr>
                                    <m:t>𝑟</m:t>
                                  </m:r>
                                </m:sub>
                              </m:sSub>
                            </m:oMath>
                          </a14:m>
                          <a:endParaRPr lang="en-US" sz="1200" dirty="0"/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sz="1200" dirty="0"/>
                            <a:t>（5%-95%）</a:t>
                          </a: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381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zh-CN" sz="1200" b="0" i="1" kern="1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/>
                                      </a:rPr>
                                      <m:t>𝑟</m:t>
                                    </m:r>
                                  </m:sub>
                                </m:sSub>
                                <m:r>
                                  <a:rPr lang="en-US" sz="1200" b="0" kern="10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/>
                                  </a:rPr>
                                  <m:t>=</m:t>
                                </m:r>
                                <m:r>
                                  <a:rPr lang="en-US" sz="1200" b="0" i="1" kern="10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/>
                                  </a:rPr>
                                  <m:t>3</m:t>
                                </m:r>
                                <m:f>
                                  <m:fPr>
                                    <m:ctrlPr>
                                      <a:rPr lang="zh-CN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/>
                                      </a:rPr>
                                      <m:t>𝐿</m:t>
                                    </m:r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zh-CN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/>
                                          </a:rPr>
                                          <m:t>𝑅</m:t>
                                        </m:r>
                                      </m:e>
                                      <m:sub>
                                        <m:r>
                                          <a:rPr lang="en-US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/>
                                          </a:rPr>
                                          <m:t>𝑙</m:t>
                                        </m:r>
                                      </m:sub>
                                    </m:sSub>
                                  </m:den>
                                </m:f>
                              </m:oMath>
                            </m:oMathPara>
                          </a14:m>
                          <a:endParaRPr lang="zh-CN" sz="1200" b="0" kern="100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endParaRP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381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>
                            <a:tint val="40000"/>
                          </a:srgbClr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zh-CN" sz="1200" b="0" i="1" kern="1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/>
                                      </a:rPr>
                                      <m:t>𝑟</m:t>
                                    </m:r>
                                  </m:sub>
                                </m:sSub>
                                <m:r>
                                  <a:rPr lang="en-US" sz="1200" b="0" kern="10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zh-CN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/>
                                      </a:rPr>
                                      <m:t>2</m:t>
                                    </m:r>
                                  </m:den>
                                </m:f>
                                <m:f>
                                  <m:fPr>
                                    <m:ctrlPr>
                                      <a:rPr lang="zh-CN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/>
                                      </a:rPr>
                                      <m:t>𝐿</m:t>
                                    </m:r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zh-CN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/>
                                          </a:rPr>
                                          <m:t>𝑅</m:t>
                                        </m:r>
                                      </m:e>
                                      <m:sub>
                                        <m:r>
                                          <a:rPr lang="en-US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/>
                                          </a:rPr>
                                          <m:t>𝑙</m:t>
                                        </m:r>
                                      </m:sub>
                                    </m:sSub>
                                  </m:den>
                                </m:f>
                              </m:oMath>
                            </m:oMathPara>
                          </a14:m>
                          <a:endParaRPr lang="zh-CN" sz="1200" b="0" kern="100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endParaRP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381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>
                            <a:tint val="40000"/>
                          </a:srgbClr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zh-CN" sz="1200" b="0" i="1" kern="1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/>
                                      </a:rPr>
                                      <m:t>𝑟</m:t>
                                    </m:r>
                                  </m:sub>
                                </m:sSub>
                                <m:r>
                                  <a:rPr lang="en-US" sz="1200" b="0" kern="10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zh-CN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/>
                                      </a:rPr>
                                      <m:t>𝐿</m:t>
                                    </m:r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zh-CN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/>
                                          </a:rPr>
                                          <m:t>𝑅</m:t>
                                        </m:r>
                                      </m:e>
                                      <m:sub>
                                        <m:r>
                                          <a:rPr lang="en-US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/>
                                          </a:rPr>
                                          <m:t>𝑙</m:t>
                                        </m:r>
                                      </m:sub>
                                    </m:sSub>
                                  </m:den>
                                </m:f>
                              </m:oMath>
                            </m:oMathPara>
                          </a14:m>
                          <a:endParaRPr lang="zh-CN" sz="1200" b="0" kern="100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endParaRP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381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>
                            <a:tint val="40000"/>
                          </a:srgbClr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zh-CN" sz="1200" b="0" i="1" kern="1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/>
                                      </a:rPr>
                                      <m:t>𝑟</m:t>
                                    </m:r>
                                  </m:sub>
                                </m:sSub>
                                <m:r>
                                  <a:rPr lang="en-US" sz="1200" b="0" kern="10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zh-CN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/>
                                      </a:rPr>
                                      <m:t>𝑙</m:t>
                                    </m:r>
                                  </m:num>
                                  <m:den>
                                    <m:r>
                                      <a:rPr lang="en-US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/>
                                      </a:rPr>
                                      <m:t>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zh-CN" sz="1200" b="0" kern="100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endParaRP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381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>
                            <a:tint val="40000"/>
                          </a:srgb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06129061"/>
                      </a:ext>
                    </a:extLst>
                  </a:tr>
                  <a:tr h="230173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sz="1200"/>
                            <a:t>The amplitude of the pulse current</a:t>
                          </a: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200" b="0" i="1" kern="1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/>
                                  </a:rPr>
                                  <m:t>𝐼</m:t>
                                </m:r>
                                <m:r>
                                  <a:rPr lang="en-US" sz="1200" b="0" kern="1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zh-CN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zh-CN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/>
                                          </a:rPr>
                                          <m:t>𝑛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m:rPr>
                                        <m:sty m:val="p"/>
                                      </m:rPr>
                                      <a:rPr lang="en-US" altLang="zh-CN" sz="1200" b="0" i="1" kern="1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charset="0"/>
                                      </a:rPr>
                                      <m:t>Z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zh-CN" sz="1200" b="0" kern="100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endParaRP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>
                            <a:tint val="20000"/>
                          </a:srgbClr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200" b="0" i="1" kern="1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/>
                                  </a:rPr>
                                  <m:t>𝐼</m:t>
                                </m:r>
                                <m:r>
                                  <a:rPr lang="en-US" sz="1200" b="0" kern="1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zh-CN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zh-CN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/>
                                          </a:rPr>
                                          <m:t>𝑛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en-US" altLang="zh-CN" sz="1200" b="0" i="1" kern="1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charset="0"/>
                                      </a:rPr>
                                      <m:t>2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1200" b="0" i="1" kern="1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charset="0"/>
                                      </a:rPr>
                                      <m:t>Z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zh-CN" sz="1200" b="0" kern="100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endParaRP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>
                            <a:tint val="20000"/>
                          </a:srgbClr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200" b="0" i="1" kern="1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/>
                                  </a:rPr>
                                  <m:t>𝐼</m:t>
                                </m:r>
                                <m:r>
                                  <a:rPr lang="en-US" sz="1200" b="0" kern="1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zh-CN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zh-CN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/>
                                          </a:rPr>
                                          <m:t>𝑛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en-US" altLang="zh-CN" sz="1200" b="0" i="1" kern="1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charset="0"/>
                                      </a:rPr>
                                      <m:t>2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1200" b="0" i="1" kern="1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charset="0"/>
                                      </a:rPr>
                                      <m:t>Z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zh-CN" sz="1200" b="0" kern="100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endParaRP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>
                            <a:tint val="20000"/>
                          </a:srgbClr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US" altLang="zh-CN" sz="1200" b="0" i="1" kern="1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/>
                                  </a:rPr>
                                  <m:t>𝐼</m:t>
                                </m:r>
                                <m:r>
                                  <a:rPr lang="en-US" altLang="zh-CN" sz="1200" b="0" kern="1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zh-CN" altLang="zh-CN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zh-CN" altLang="zh-CN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CN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CN" sz="1200" b="0" i="1" kern="1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/>
                                          </a:rPr>
                                          <m:t>𝑛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en-US" altLang="zh-CN" sz="1200" b="0" i="1" kern="1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charset="0"/>
                                      </a:rPr>
                                      <m:t>2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1200" b="0" i="1" kern="1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charset="0"/>
                                      </a:rPr>
                                      <m:t>Z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zh-CN" altLang="zh-CN" sz="1200" b="0" kern="100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endParaRP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>
                            <a:tint val="20000"/>
                          </a:srgb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61071140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0" name="表格 29">
                <a:extLst>
                  <a:ext uri="{FF2B5EF4-FFF2-40B4-BE49-F238E27FC236}">
                    <a16:creationId xmlns:a16="http://schemas.microsoft.com/office/drawing/2014/main" id="{460781E1-116B-4B8C-8067-F9B11B39458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40177231"/>
                  </p:ext>
                </p:extLst>
              </p:nvPr>
            </p:nvGraphicFramePr>
            <p:xfrm>
              <a:off x="5520974" y="3188567"/>
              <a:ext cx="6638789" cy="219456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012156">
                      <a:extLst>
                        <a:ext uri="{9D8B030D-6E8A-4147-A177-3AD203B41FA5}">
                          <a16:colId xmlns:a16="http://schemas.microsoft.com/office/drawing/2014/main" val="3422880807"/>
                        </a:ext>
                      </a:extLst>
                    </a:gridCol>
                    <a:gridCol w="1343932">
                      <a:extLst>
                        <a:ext uri="{9D8B030D-6E8A-4147-A177-3AD203B41FA5}">
                          <a16:colId xmlns:a16="http://schemas.microsoft.com/office/drawing/2014/main" val="1025844845"/>
                        </a:ext>
                      </a:extLst>
                    </a:gridCol>
                    <a:gridCol w="1512198">
                      <a:extLst>
                        <a:ext uri="{9D8B030D-6E8A-4147-A177-3AD203B41FA5}">
                          <a16:colId xmlns:a16="http://schemas.microsoft.com/office/drawing/2014/main" val="2008641954"/>
                        </a:ext>
                      </a:extLst>
                    </a:gridCol>
                    <a:gridCol w="1373928">
                      <a:extLst>
                        <a:ext uri="{9D8B030D-6E8A-4147-A177-3AD203B41FA5}">
                          <a16:colId xmlns:a16="http://schemas.microsoft.com/office/drawing/2014/main" val="1171573611"/>
                        </a:ext>
                      </a:extLst>
                    </a:gridCol>
                    <a:gridCol w="1396575">
                      <a:extLst>
                        <a:ext uri="{9D8B030D-6E8A-4147-A177-3AD203B41FA5}">
                          <a16:colId xmlns:a16="http://schemas.microsoft.com/office/drawing/2014/main" val="2102503307"/>
                        </a:ext>
                      </a:extLst>
                    </a:gridCol>
                  </a:tblGrid>
                  <a:tr h="5486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200" b="0" kern="100" dirty="0">
                              <a:solidFill>
                                <a:schemeClr val="tx1"/>
                              </a:solidFill>
                              <a:effectLst/>
                              <a:latin typeface="Times New Roman" panose="020206030504050203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zh-CN" sz="1200" b="0" kern="100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endParaRP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381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</a:pPr>
                          <a:r>
                            <a:rPr lang="en-US" sz="1200" dirty="0">
                              <a:sym typeface="+mn-ea"/>
                            </a:rPr>
                            <a:t>lumped inductance short circuit discharge</a:t>
                          </a: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381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</a:pPr>
                          <a:r>
                            <a:rPr lang="en-US" sz="1200" dirty="0">
                              <a:sym typeface="+mn-ea"/>
                            </a:rPr>
                            <a:t>lumped inductance matching discharge</a:t>
                          </a: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381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ctr"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</a:pPr>
                          <a:r>
                            <a:rPr lang="en-US" sz="1200" dirty="0">
                              <a:sym typeface="+mn-ea"/>
                            </a:rPr>
                            <a:t>Delay-line kicker</a:t>
                          </a: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381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ctr"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</a:pPr>
                          <a:r>
                            <a:rPr lang="en-US" sz="1200"/>
                            <a:t>Strip-line kicker</a:t>
                          </a: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381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9291005"/>
                      </a:ext>
                    </a:extLst>
                  </a:tr>
                  <a:tr h="9144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381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16"/>
                          <a:stretch>
                            <a:fillRect l="-602" t="-64901" r="-559036" b="-894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381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16"/>
                          <a:stretch>
                            <a:fillRect l="-75566" t="-64901" r="-319910" b="-894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381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16"/>
                          <a:stretch>
                            <a:fillRect l="-156452" t="-64901" r="-185081" b="-894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381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16"/>
                          <a:stretch>
                            <a:fillRect l="-281416" t="-64901" r="-103097" b="-894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381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16"/>
                          <a:stretch>
                            <a:fillRect l="-376419" t="-64901" r="-1747" b="-8940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06129061"/>
                      </a:ext>
                    </a:extLst>
                  </a:tr>
                  <a:tr h="73152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Calibri" panose="020F0502020204030204"/>
                              <a:ea typeface="微软雅黑" panose="020B0503020204020204" pitchFamily="34" charset="-122"/>
                            </a:defRPr>
                          </a:lvl9pPr>
                        </a:lstStyle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sz="1200"/>
                            <a:t>The amplitude of the pulse current</a:t>
                          </a:r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0BAD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16"/>
                          <a:stretch>
                            <a:fillRect l="-75566" t="-207500" r="-319910" b="-125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16"/>
                          <a:stretch>
                            <a:fillRect l="-156452" t="-207500" r="-185081" b="-125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16"/>
                          <a:stretch>
                            <a:fillRect l="-281416" t="-207500" r="-103097" b="-125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65912" marR="65912" marT="0" marB="0" anchor="ctr" anchorCtr="1">
                        <a:lnL w="12700" cmpd="sng">
                          <a:solidFill>
                            <a:srgbClr val="FFFFFF"/>
                          </a:solidFill>
                        </a:lnL>
                        <a:lnR w="12700" cmpd="sng">
                          <a:solidFill>
                            <a:srgbClr val="FFFFFF"/>
                          </a:solidFill>
                        </a:lnR>
                        <a:lnT w="12700" cmpd="sng">
                          <a:solidFill>
                            <a:srgbClr val="FFFFFF"/>
                          </a:solidFill>
                        </a:lnT>
                        <a:lnB w="12700" cmpd="sng">
                          <a:solidFill>
                            <a:srgbClr val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16"/>
                          <a:stretch>
                            <a:fillRect l="-376419" t="-207500" r="-1747" b="-125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61071140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8" name="文本框 37">
            <a:extLst>
              <a:ext uri="{FF2B5EF4-FFF2-40B4-BE49-F238E27FC236}">
                <a16:creationId xmlns:a16="http://schemas.microsoft.com/office/drawing/2014/main" id="{89C8B303-4103-46DB-805A-87C92C576575}"/>
              </a:ext>
            </a:extLst>
          </p:cNvPr>
          <p:cNvSpPr txBox="1"/>
          <p:nvPr/>
        </p:nvSpPr>
        <p:spPr>
          <a:xfrm>
            <a:off x="6170642" y="2859504"/>
            <a:ext cx="53394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Performance Comparison of </a:t>
            </a:r>
            <a:r>
              <a:rPr lang="zh-CN" altLang="en-US" sz="1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Trapezoidal</a:t>
            </a:r>
            <a:r>
              <a:rPr lang="en-US" altLang="zh-CN" sz="1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1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Wave</a:t>
            </a:r>
            <a:r>
              <a:rPr lang="en-US" altLang="zh-CN" sz="1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Kicker </a:t>
            </a:r>
            <a:r>
              <a:rPr lang="zh-CN" altLang="en-US" sz="1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Magnet System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9" name="矩形: 圆角 38">
            <a:extLst>
              <a:ext uri="{FF2B5EF4-FFF2-40B4-BE49-F238E27FC236}">
                <a16:creationId xmlns:a16="http://schemas.microsoft.com/office/drawing/2014/main" id="{DFA96088-A79B-4B5E-92E2-149A458E20A7}"/>
              </a:ext>
            </a:extLst>
          </p:cNvPr>
          <p:cNvSpPr/>
          <p:nvPr/>
        </p:nvSpPr>
        <p:spPr>
          <a:xfrm>
            <a:off x="9405257" y="3195956"/>
            <a:ext cx="1346563" cy="218717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DE879E6F-49BC-46E8-88B5-9FD7C7316C36}"/>
              </a:ext>
            </a:extLst>
          </p:cNvPr>
          <p:cNvSpPr txBox="1"/>
          <p:nvPr/>
        </p:nvSpPr>
        <p:spPr>
          <a:xfrm>
            <a:off x="274292" y="5574198"/>
            <a:ext cx="11602331" cy="10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For a trapezoid-wave kicker system, the delay-line kicker has better </a:t>
            </a:r>
            <a:r>
              <a:rPr lang="en-US" altLang="zh-CN" sz="1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dynamic response characteristics</a:t>
            </a: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than the lumped parameter kicker. The delay-line kicker better meets the requirements of trapezoid pulse magnetic field with steep edges. More importantly, the delay-line kicker in the trapezoid-wave discharge system is </a:t>
            </a:r>
            <a:r>
              <a:rPr lang="en-US" altLang="zh-CN" sz="1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equivalent to a transmission line with impedance matching</a:t>
            </a: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which is conducive to generating and transmitting </a:t>
            </a:r>
            <a:r>
              <a:rPr lang="en-US" altLang="zh-CN" sz="1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regular trapezoidal wave pulses</a:t>
            </a: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300"/>
    </mc:Choice>
    <mc:Fallback xmlns="">
      <p:transition spd="slow" advTm="1403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495" y="99060"/>
            <a:ext cx="8028305" cy="452755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  <a:sym typeface="+mn-ea"/>
              </a:rPr>
              <a:t>Two ways for off-axis injection system</a:t>
            </a:r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24130" y="4261485"/>
            <a:ext cx="7788275" cy="2312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N</a:t>
            </a:r>
            <a:r>
              <a:rPr lang="zh-CN" altLang="en-US" sz="1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onlinear kicker injection ha</a:t>
            </a:r>
            <a:r>
              <a:rPr lang="en-US" altLang="zh-CN" sz="1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s</a:t>
            </a:r>
            <a:r>
              <a:rPr lang="zh-CN" altLang="en-US" sz="1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the following advantages: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R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educe the number of injection components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, thereby reducing the cost of construction, while reducing the beam impedance of the ring;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R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educe the 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disturbance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to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the 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stored beam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during the injection process and achieve a more "transparent" Top-Up injection to improve the brightness of the collision integral.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R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educe the requirement of machine 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DA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, relax the 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requirements</a:t>
            </a:r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 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of accelerator lattice optimization constraints</a:t>
            </a:r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and 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and installation errors of equipment such as accelerator magnets.</a:t>
            </a:r>
            <a:endParaRPr lang="zh-CN" altLang="en-US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2" name="图片 2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38" y="2721613"/>
            <a:ext cx="2133349" cy="1548000"/>
          </a:xfrm>
          <a:prstGeom prst="rect">
            <a:avLst/>
          </a:prstGeom>
          <a:noFill/>
        </p:spPr>
      </p:pic>
      <p:sp>
        <p:nvSpPr>
          <p:cNvPr id="23" name="文本框 22"/>
          <p:cNvSpPr txBox="1"/>
          <p:nvPr/>
        </p:nvSpPr>
        <p:spPr>
          <a:xfrm>
            <a:off x="4896555" y="4203349"/>
            <a:ext cx="233913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Nonlinear </a:t>
            </a: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zh-CN" altLang="en-US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ield</a:t>
            </a: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d</a:t>
            </a:r>
            <a:r>
              <a:rPr lang="zh-CN" altLang="en-US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istribution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323215" y="702945"/>
            <a:ext cx="3997325" cy="1837690"/>
            <a:chOff x="509" y="1247"/>
            <a:chExt cx="6295" cy="2894"/>
          </a:xfrm>
        </p:grpSpPr>
        <p:sp>
          <p:nvSpPr>
            <p:cNvPr id="10" name="文本框 9"/>
            <p:cNvSpPr txBox="1"/>
            <p:nvPr/>
          </p:nvSpPr>
          <p:spPr>
            <a:xfrm>
              <a:off x="2199" y="3658"/>
              <a:ext cx="3684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Local pulse </a:t>
              </a:r>
              <a:r>
                <a:rPr lang="en-US" altLang="zh-CN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bump </a:t>
              </a:r>
              <a:r>
                <a:rPr lang="zh-CN" altLang="en-US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injection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509" y="2850"/>
              <a:ext cx="1053" cy="334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1562" y="2294"/>
              <a:ext cx="1053" cy="413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3592" y="2826"/>
              <a:ext cx="1053" cy="334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2909" y="1247"/>
              <a:ext cx="1320" cy="334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4135" y="1668"/>
              <a:ext cx="1053" cy="360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4724" y="2074"/>
              <a:ext cx="1053" cy="334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5751" y="2364"/>
              <a:ext cx="1053" cy="317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07686" y="2489740"/>
            <a:ext cx="4088375" cy="1771746"/>
            <a:chOff x="642" y="4271"/>
            <a:chExt cx="6438" cy="2790"/>
          </a:xfrm>
        </p:grpSpPr>
        <p:sp>
          <p:nvSpPr>
            <p:cNvPr id="11" name="文本框 10"/>
            <p:cNvSpPr txBox="1"/>
            <p:nvPr/>
          </p:nvSpPr>
          <p:spPr>
            <a:xfrm>
              <a:off x="1473" y="6578"/>
              <a:ext cx="5607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N</a:t>
              </a:r>
              <a:r>
                <a:rPr lang="zh-CN" altLang="en-US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onlinear </a:t>
              </a:r>
              <a:r>
                <a:rPr lang="en-US" altLang="zh-CN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kicker </a:t>
              </a:r>
              <a:r>
                <a:rPr lang="zh-CN" altLang="en-US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injection</a:t>
              </a:r>
              <a:r>
                <a:rPr lang="en-US" altLang="zh-CN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endParaRPr lang="zh-CN" altLang="en-US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5188" y="5354"/>
              <a:ext cx="1053" cy="334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642" y="5511"/>
              <a:ext cx="1053" cy="399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2539" y="4271"/>
              <a:ext cx="1426" cy="308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4229" y="4969"/>
              <a:ext cx="1053" cy="334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085330" y="909320"/>
            <a:ext cx="5180965" cy="2962910"/>
            <a:chOff x="11158" y="1471"/>
            <a:chExt cx="8159" cy="4666"/>
          </a:xfrm>
        </p:grpSpPr>
        <p:sp>
          <p:nvSpPr>
            <p:cNvPr id="13" name="文本框 12"/>
            <p:cNvSpPr txBox="1"/>
            <p:nvPr/>
          </p:nvSpPr>
          <p:spPr>
            <a:xfrm>
              <a:off x="11513" y="5654"/>
              <a:ext cx="7804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A physical image of the off-axis injection process in phase space</a:t>
              </a:r>
            </a:p>
          </p:txBody>
        </p:sp>
        <p:sp>
          <p:nvSpPr>
            <p:cNvPr id="67" name="矩形 66"/>
            <p:cNvSpPr/>
            <p:nvPr/>
          </p:nvSpPr>
          <p:spPr>
            <a:xfrm>
              <a:off x="15978" y="5096"/>
              <a:ext cx="230" cy="558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矩形 70"/>
            <p:cNvSpPr/>
            <p:nvPr/>
          </p:nvSpPr>
          <p:spPr>
            <a:xfrm>
              <a:off x="11278" y="1471"/>
              <a:ext cx="470" cy="16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矩形 71"/>
            <p:cNvSpPr/>
            <p:nvPr/>
          </p:nvSpPr>
          <p:spPr>
            <a:xfrm>
              <a:off x="15508" y="1528"/>
              <a:ext cx="470" cy="16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矩形 78"/>
            <p:cNvSpPr/>
            <p:nvPr/>
          </p:nvSpPr>
          <p:spPr>
            <a:xfrm>
              <a:off x="11158" y="2062"/>
              <a:ext cx="527" cy="389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矩形 79"/>
            <p:cNvSpPr/>
            <p:nvPr/>
          </p:nvSpPr>
          <p:spPr>
            <a:xfrm>
              <a:off x="15570" y="2017"/>
              <a:ext cx="407" cy="389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7543165" y="4090670"/>
            <a:ext cx="4803140" cy="2585893"/>
            <a:chOff x="11866" y="6507"/>
            <a:chExt cx="7564" cy="3843"/>
          </a:xfrm>
        </p:grpSpPr>
        <p:sp>
          <p:nvSpPr>
            <p:cNvPr id="15" name="文本框 14"/>
            <p:cNvSpPr txBox="1"/>
            <p:nvPr/>
          </p:nvSpPr>
          <p:spPr>
            <a:xfrm>
              <a:off x="11866" y="9865"/>
              <a:ext cx="7564" cy="4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Comparison of </a:t>
              </a:r>
              <a:r>
                <a:rPr lang="en-US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t</a:t>
              </a:r>
              <a:r>
                <a:rPr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wo </a:t>
              </a:r>
              <a:r>
                <a:rPr lang="en-US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off-axis i</a:t>
              </a:r>
              <a:r>
                <a:rPr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njection </a:t>
              </a:r>
              <a:r>
                <a:rPr lang="en-US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m</a:t>
              </a:r>
              <a:r>
                <a:rPr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ethods for DA</a:t>
              </a: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2824" y="9537"/>
              <a:ext cx="5494" cy="174"/>
              <a:chOff x="11942" y="9635"/>
              <a:chExt cx="5494" cy="174"/>
            </a:xfrm>
          </p:grpSpPr>
          <p:sp>
            <p:nvSpPr>
              <p:cNvPr id="50" name="矩形 49"/>
              <p:cNvSpPr/>
              <p:nvPr/>
            </p:nvSpPr>
            <p:spPr>
              <a:xfrm>
                <a:off x="11942" y="9635"/>
                <a:ext cx="836" cy="174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16600" y="9635"/>
                <a:ext cx="836" cy="174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6" name="矩形 55"/>
            <p:cNvSpPr/>
            <p:nvPr/>
          </p:nvSpPr>
          <p:spPr>
            <a:xfrm>
              <a:off x="12908" y="7083"/>
              <a:ext cx="232" cy="648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17788" y="7021"/>
              <a:ext cx="230" cy="580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矩形 59"/>
            <p:cNvSpPr/>
            <p:nvPr/>
          </p:nvSpPr>
          <p:spPr>
            <a:xfrm>
              <a:off x="18558" y="7345"/>
              <a:ext cx="230" cy="558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矩形 63"/>
            <p:cNvSpPr/>
            <p:nvPr/>
          </p:nvSpPr>
          <p:spPr>
            <a:xfrm>
              <a:off x="15978" y="7345"/>
              <a:ext cx="230" cy="558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矩形 72"/>
            <p:cNvSpPr/>
            <p:nvPr/>
          </p:nvSpPr>
          <p:spPr>
            <a:xfrm>
              <a:off x="13321" y="6507"/>
              <a:ext cx="629" cy="1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矩形 73"/>
            <p:cNvSpPr/>
            <p:nvPr/>
          </p:nvSpPr>
          <p:spPr>
            <a:xfrm>
              <a:off x="16900" y="6508"/>
              <a:ext cx="629" cy="1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矩形 82"/>
            <p:cNvSpPr/>
            <p:nvPr/>
          </p:nvSpPr>
          <p:spPr>
            <a:xfrm>
              <a:off x="13869" y="7147"/>
              <a:ext cx="329" cy="76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/>
            <p:cNvSpPr/>
            <p:nvPr/>
          </p:nvSpPr>
          <p:spPr>
            <a:xfrm>
              <a:off x="14517" y="8745"/>
              <a:ext cx="1280" cy="2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图片 6">
            <a:extLst>
              <a:ext uri="{FF2B5EF4-FFF2-40B4-BE49-F238E27FC236}">
                <a16:creationId xmlns:a16="http://schemas.microsoft.com/office/drawing/2014/main" id="{0FD39B83-0811-49E3-965B-C1F0767112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223" y="844689"/>
            <a:ext cx="4139543" cy="1511939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914042DA-3FD9-4650-81BD-B8A34740A2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033" y="2568019"/>
            <a:ext cx="4249280" cy="140220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7AF5AE22-F4B1-4BAE-9AAC-00B08822F43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6014"/>
          <a:stretch/>
        </p:blipFill>
        <p:spPr>
          <a:xfrm>
            <a:off x="5251551" y="809191"/>
            <a:ext cx="1864346" cy="1511939"/>
          </a:xfrm>
          <a:prstGeom prst="rect">
            <a:avLst/>
          </a:prstGeom>
        </p:spPr>
      </p:pic>
      <p:sp>
        <p:nvSpPr>
          <p:cNvPr id="84" name="文本框 83">
            <a:extLst>
              <a:ext uri="{FF2B5EF4-FFF2-40B4-BE49-F238E27FC236}">
                <a16:creationId xmlns:a16="http://schemas.microsoft.com/office/drawing/2014/main" id="{7B7C4162-80A5-45EF-B6D4-CC70F7E1D76A}"/>
              </a:ext>
            </a:extLst>
          </p:cNvPr>
          <p:cNvSpPr txBox="1"/>
          <p:nvPr/>
        </p:nvSpPr>
        <p:spPr>
          <a:xfrm>
            <a:off x="4846547" y="2224211"/>
            <a:ext cx="2339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position of the injection point in phase space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7" name="图片 16">
            <a:extLst>
              <a:ext uri="{FF2B5EF4-FFF2-40B4-BE49-F238E27FC236}">
                <a16:creationId xmlns:a16="http://schemas.microsoft.com/office/drawing/2014/main" id="{0DAE0917-5A88-4E63-8431-033008F0C0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43849" y="893603"/>
            <a:ext cx="4195040" cy="2655206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82E59E98-88C5-49C4-8AE2-4AA2877132D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86347" y="3995910"/>
            <a:ext cx="4069785" cy="2188445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945602C5-C2D4-46E2-8A60-C21D4ABCEB5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78495" y="6189243"/>
            <a:ext cx="3369919" cy="1170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960"/>
    </mc:Choice>
    <mc:Fallback xmlns="">
      <p:transition spd="slow" advTm="17996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0" y="1329690"/>
            <a:ext cx="9054465" cy="1911985"/>
          </a:xfrm>
        </p:spPr>
        <p:txBody>
          <a:bodyPr>
            <a:normAutofit/>
          </a:bodyPr>
          <a:lstStyle/>
          <a:p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sz="4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The Task of Research</a:t>
            </a:r>
            <a:endParaRPr lang="zh-CN" altLang="en-US" sz="40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28"/>
          <p:cNvSpPr txBox="1"/>
          <p:nvPr/>
        </p:nvSpPr>
        <p:spPr>
          <a:xfrm>
            <a:off x="585780" y="3420802"/>
            <a:ext cx="11107895" cy="746166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rgbClr val="1D06A8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Delay-line nonlinear kicker(DNLK) magnet for NLK injection scheme</a:t>
            </a:r>
            <a:endParaRPr lang="zh-CN" altLang="en-US" sz="16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On the basis of delay-line dipole kicker magnet, we introduce nonlinear structure, design and develop the performance prototype of DNLK.</a:t>
            </a:r>
            <a:endParaRPr lang="en-US" altLang="zh-CN" sz="14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495" y="99060"/>
            <a:ext cx="10282555" cy="452755"/>
          </a:xfrm>
        </p:spPr>
        <p:txBody>
          <a:bodyPr/>
          <a:lstStyle/>
          <a:p>
            <a:pPr algn="l"/>
            <a:r>
              <a:rPr dirty="0">
                <a:latin typeface="Times New Roman" panose="02020603050405020304" pitchFamily="18" charset="0"/>
              </a:rPr>
              <a:t>The </a:t>
            </a:r>
            <a:r>
              <a:rPr lang="en-US" dirty="0">
                <a:latin typeface="Times New Roman" panose="02020603050405020304" pitchFamily="18" charset="0"/>
              </a:rPr>
              <a:t>t</a:t>
            </a:r>
            <a:r>
              <a:rPr dirty="0">
                <a:latin typeface="Times New Roman" panose="02020603050405020304" pitchFamily="18" charset="0"/>
              </a:rPr>
              <a:t>ask of </a:t>
            </a:r>
            <a:r>
              <a:rPr lang="en-US" dirty="0">
                <a:latin typeface="Times New Roman" panose="02020603050405020304" pitchFamily="18" charset="0"/>
              </a:rPr>
              <a:t>r</a:t>
            </a:r>
            <a:r>
              <a:rPr dirty="0">
                <a:latin typeface="Times New Roman" panose="02020603050405020304" pitchFamily="18" charset="0"/>
              </a:rPr>
              <a:t>esearch</a:t>
            </a:r>
          </a:p>
        </p:txBody>
      </p:sp>
      <p:sp>
        <p:nvSpPr>
          <p:cNvPr id="24" name="矩形: 圆角 23"/>
          <p:cNvSpPr/>
          <p:nvPr/>
        </p:nvSpPr>
        <p:spPr>
          <a:xfrm>
            <a:off x="1008597" y="1659079"/>
            <a:ext cx="2412000" cy="1548000"/>
          </a:xfrm>
          <a:prstGeom prst="roundRect">
            <a:avLst/>
          </a:prstGeom>
          <a:noFill/>
          <a:ln w="190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Physical design</a:t>
            </a:r>
            <a:r>
              <a:rPr lang="zh-CN" altLang="en-US" sz="1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</a:p>
          <a:p>
            <a:pPr algn="just">
              <a:lnSpc>
                <a:spcPct val="150000"/>
              </a:lnSpc>
            </a:pP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Kicker magnet aperture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Kicker magnet unit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Capacitor plate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Electromagnetic parameter 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5" name="矩形: 圆角 24"/>
          <p:cNvSpPr/>
          <p:nvPr/>
        </p:nvSpPr>
        <p:spPr>
          <a:xfrm>
            <a:off x="4468556" y="1659080"/>
            <a:ext cx="2412000" cy="1548000"/>
          </a:xfrm>
          <a:prstGeom prst="roundRect">
            <a:avLst/>
          </a:prstGeom>
          <a:noFill/>
          <a:ln w="190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Simulation and verification</a:t>
            </a:r>
            <a:r>
              <a:rPr lang="zh-CN" altLang="en-US" sz="1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</a:p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simulation of magnetic field space distribution(OPERA)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</a:p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simulation of magnetic field time distribution(PSpice)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</a:p>
        </p:txBody>
      </p:sp>
      <p:sp>
        <p:nvSpPr>
          <p:cNvPr id="26" name="矩形: 圆角 25"/>
          <p:cNvSpPr/>
          <p:nvPr/>
        </p:nvSpPr>
        <p:spPr>
          <a:xfrm>
            <a:off x="7928515" y="1659080"/>
            <a:ext cx="2412000" cy="1548000"/>
          </a:xfrm>
          <a:prstGeom prst="roundRect">
            <a:avLst/>
          </a:prstGeom>
          <a:noFill/>
          <a:ln w="190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Preliminary mechanical design</a:t>
            </a:r>
            <a:r>
              <a:rPr lang="zh-CN" altLang="en-US" sz="1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</a:p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Establish the 3D model of the delay-line dipole kicker magnet </a:t>
            </a:r>
            <a:r>
              <a:rPr lang="zh-CN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  <a:endParaRPr lang="en-US" altLang="zh-CN" sz="1200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85781" y="806758"/>
            <a:ext cx="9720000" cy="746166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rgbClr val="1D06A8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Delay-line dipole kicker magnet for pulsed local bump injection scheme</a:t>
            </a:r>
            <a:endParaRPr lang="zh-CN" altLang="en-US" sz="16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CEPC TDR adopts this scheme as the base-line scheme, we need to explore the design process of the delay-line dipole kicker magnet. </a:t>
            </a:r>
            <a:endParaRPr lang="en-US" altLang="zh-CN" sz="14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箭头: 右 5"/>
          <p:cNvSpPr/>
          <p:nvPr/>
        </p:nvSpPr>
        <p:spPr>
          <a:xfrm>
            <a:off x="3637395" y="2278298"/>
            <a:ext cx="614363" cy="309562"/>
          </a:xfrm>
          <a:prstGeom prst="rightArrow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箭头: 右 27"/>
          <p:cNvSpPr/>
          <p:nvPr/>
        </p:nvSpPr>
        <p:spPr>
          <a:xfrm>
            <a:off x="7097354" y="2278298"/>
            <a:ext cx="614363" cy="309562"/>
          </a:xfrm>
          <a:prstGeom prst="rightArrow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: 圆角 29"/>
          <p:cNvSpPr/>
          <p:nvPr/>
        </p:nvSpPr>
        <p:spPr>
          <a:xfrm>
            <a:off x="89232" y="4344370"/>
            <a:ext cx="2412000" cy="1908000"/>
          </a:xfrm>
          <a:prstGeom prst="round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Physical design</a:t>
            </a:r>
            <a:r>
              <a:rPr lang="zh-CN" altLang="en-US" sz="1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endParaRPr lang="zh-CN" altLang="en-US" sz="1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Eddy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12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current shielding plate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Kicker magnet aperture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</a:p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Kicker magnet unit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</a:p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Capacitor plate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</a:p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Electromagnetic parameter 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</a:p>
        </p:txBody>
      </p:sp>
      <p:sp>
        <p:nvSpPr>
          <p:cNvPr id="31" name="矩形: 圆角 30"/>
          <p:cNvSpPr/>
          <p:nvPr/>
        </p:nvSpPr>
        <p:spPr>
          <a:xfrm>
            <a:off x="2981585" y="4341489"/>
            <a:ext cx="2628000" cy="1908000"/>
          </a:xfrm>
          <a:prstGeom prst="round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Simulation and verification</a:t>
            </a:r>
            <a:r>
              <a:rPr lang="zh-CN" altLang="en-US" sz="1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</a:p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Magnetic field space distribution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Eddy current shielding action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Magnetic field time distribution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Thermal power deposition of eddy current shielding plate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</a:p>
        </p:txBody>
      </p:sp>
      <p:sp>
        <p:nvSpPr>
          <p:cNvPr id="33" name="矩形: 圆角 32"/>
          <p:cNvSpPr/>
          <p:nvPr/>
        </p:nvSpPr>
        <p:spPr>
          <a:xfrm>
            <a:off x="6090597" y="4341489"/>
            <a:ext cx="2628000" cy="1908000"/>
          </a:xfrm>
          <a:prstGeom prst="round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Mechanical design, machining and assembly</a:t>
            </a:r>
            <a:r>
              <a:rPr lang="zh-CN" altLang="en-US" sz="1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</a:p>
          <a:p>
            <a:pPr algn="just"/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Ceramic vacuum chamber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Ferrite core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Overall mechanical structure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</a:p>
          <a:p>
            <a:pPr algn="just"/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Establish the 3D model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</a:p>
          <a:p>
            <a:pPr algn="just"/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Draw engineering drawings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</a:p>
          <a:p>
            <a:pPr algn="just"/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Kicker magnet parts machining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</a:p>
          <a:p>
            <a:pPr algn="just"/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Prototype assembly and debugging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</a:p>
        </p:txBody>
      </p:sp>
      <p:sp>
        <p:nvSpPr>
          <p:cNvPr id="34" name="矩形: 圆角 33"/>
          <p:cNvSpPr/>
          <p:nvPr/>
        </p:nvSpPr>
        <p:spPr>
          <a:xfrm>
            <a:off x="9203565" y="4344370"/>
            <a:ext cx="2916000" cy="1908000"/>
          </a:xfrm>
          <a:prstGeom prst="round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Performance prototype test and analysis</a:t>
            </a:r>
            <a:r>
              <a:rPr lang="zh-CN" altLang="en-US" sz="1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endParaRPr lang="en-US" altLang="zh-CN" sz="14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Build the </a:t>
            </a:r>
            <a:r>
              <a:rPr lang="en-US" altLang="zh-CN" sz="12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characteristic impedance 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measurement platform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Characteristic impedance measurement 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Build long coil magnetic field measurement platform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</a:t>
            </a:r>
            <a:r>
              <a:rPr lang="en-US" altLang="zh-CN" sz="12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Integrated magnetic field</a:t>
            </a:r>
            <a:r>
              <a:rPr lang="en-US" altLang="zh-CN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 measurement</a:t>
            </a:r>
            <a:r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</a:t>
            </a:r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35" name="箭头: 右 34"/>
          <p:cNvSpPr/>
          <p:nvPr/>
        </p:nvSpPr>
        <p:spPr>
          <a:xfrm>
            <a:off x="2518496" y="5174730"/>
            <a:ext cx="450994" cy="289469"/>
          </a:xfrm>
          <a:prstGeom prst="rightArrow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箭头: 右 35"/>
          <p:cNvSpPr/>
          <p:nvPr/>
        </p:nvSpPr>
        <p:spPr>
          <a:xfrm>
            <a:off x="5627508" y="5174730"/>
            <a:ext cx="450994" cy="289469"/>
          </a:xfrm>
          <a:prstGeom prst="rightArrow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箭头: 右 36"/>
          <p:cNvSpPr/>
          <p:nvPr/>
        </p:nvSpPr>
        <p:spPr>
          <a:xfrm>
            <a:off x="8735307" y="5177612"/>
            <a:ext cx="450994" cy="289469"/>
          </a:xfrm>
          <a:prstGeom prst="rightArrow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Delay-line kicker magnet R&amp;D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表格 15">
            <a:extLst>
              <a:ext uri="{FF2B5EF4-FFF2-40B4-BE49-F238E27FC236}">
                <a16:creationId xmlns:a16="http://schemas.microsoft.com/office/drawing/2014/main" id="{AB7ACF20-792E-4C97-A2BC-908D1B4145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986107"/>
              </p:ext>
            </p:extLst>
          </p:nvPr>
        </p:nvGraphicFramePr>
        <p:xfrm>
          <a:off x="612840" y="1134828"/>
          <a:ext cx="5671524" cy="3446869"/>
        </p:xfrm>
        <a:graphic>
          <a:graphicData uri="http://schemas.openxmlformats.org/drawingml/2006/table">
            <a:tbl>
              <a:tblPr firstRow="1" firstCol="1" bandRow="1"/>
              <a:tblGrid>
                <a:gridCol w="2548940">
                  <a:extLst>
                    <a:ext uri="{9D8B030D-6E8A-4147-A177-3AD203B41FA5}">
                      <a16:colId xmlns:a16="http://schemas.microsoft.com/office/drawing/2014/main" val="2768908402"/>
                    </a:ext>
                  </a:extLst>
                </a:gridCol>
                <a:gridCol w="1446663">
                  <a:extLst>
                    <a:ext uri="{9D8B030D-6E8A-4147-A177-3AD203B41FA5}">
                      <a16:colId xmlns:a16="http://schemas.microsoft.com/office/drawing/2014/main" val="4050776909"/>
                    </a:ext>
                  </a:extLst>
                </a:gridCol>
                <a:gridCol w="1675921">
                  <a:extLst>
                    <a:ext uri="{9D8B030D-6E8A-4147-A177-3AD203B41FA5}">
                      <a16:colId xmlns:a16="http://schemas.microsoft.com/office/drawing/2014/main" val="3318545205"/>
                    </a:ext>
                  </a:extLst>
                </a:gridCol>
              </a:tblGrid>
              <a:tr h="263813"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Parameters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Unit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Value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9402322"/>
                  </a:ext>
                </a:extLst>
              </a:tr>
              <a:tr h="268138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Core construction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Dual-C type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8161098"/>
                  </a:ext>
                </a:extLst>
              </a:tr>
              <a:tr h="263813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Integral magnetic strength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T•m</a:t>
                      </a:r>
                      <a:endParaRPr lang="zh-CN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0.04</a:t>
                      </a:r>
                      <a:endParaRPr lang="zh-CN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9432439"/>
                  </a:ext>
                </a:extLst>
              </a:tr>
              <a:tr h="263813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Pulse waveform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Trapezoid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5179308"/>
                  </a:ext>
                </a:extLst>
              </a:tr>
              <a:tr h="263813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System rise/fall time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ns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200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1305419"/>
                  </a:ext>
                </a:extLst>
              </a:tr>
              <a:tr h="268138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Power supply rise/fall time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ns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80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6887915"/>
                  </a:ext>
                </a:extLst>
              </a:tr>
              <a:tr h="268138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 rise/fall time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ns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120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8153279"/>
                  </a:ext>
                </a:extLst>
              </a:tr>
              <a:tr h="263813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Pulse flat top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ns</a:t>
                      </a:r>
                      <a:endParaRPr lang="zh-CN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0~1980</a:t>
                      </a:r>
                      <a:r>
                        <a:rPr 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adjustable</a:t>
                      </a:r>
                      <a:r>
                        <a:rPr 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5098936"/>
                  </a:ext>
                </a:extLst>
              </a:tr>
              <a:tr h="263813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Beam pipe aperture</a:t>
                      </a:r>
                      <a:r>
                        <a:rPr 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H×V</a:t>
                      </a:r>
                      <a:r>
                        <a:rPr 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</a:t>
                      </a:r>
                      <a:endParaRPr lang="zh-CN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75×56</a:t>
                      </a:r>
                      <a:endParaRPr lang="zh-CN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2144772"/>
                  </a:ext>
                </a:extLst>
              </a:tr>
              <a:tr h="263813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 aperture</a:t>
                      </a:r>
                      <a:r>
                        <a:rPr 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H×V</a:t>
                      </a:r>
                      <a:r>
                        <a:rPr 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</a:t>
                      </a:r>
                      <a:endParaRPr lang="zh-CN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100×80</a:t>
                      </a:r>
                      <a:endParaRPr lang="zh-CN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0929519"/>
                  </a:ext>
                </a:extLst>
              </a:tr>
              <a:tr h="263813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Good field region</a:t>
                      </a:r>
                      <a:r>
                        <a:rPr 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H×V</a:t>
                      </a:r>
                      <a:r>
                        <a:rPr 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</a:t>
                      </a:r>
                      <a:endParaRPr lang="zh-CN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20×20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3568484"/>
                  </a:ext>
                </a:extLst>
              </a:tr>
              <a:tr h="263813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Field uniformity 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±1.5%</a:t>
                      </a:r>
                      <a:endParaRPr lang="zh-CN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7309391"/>
                  </a:ext>
                </a:extLst>
              </a:tr>
              <a:tr h="268138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Repetition rate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Hz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1k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9052368"/>
                  </a:ext>
                </a:extLst>
              </a:tr>
            </a:tbl>
          </a:graphicData>
        </a:graphic>
      </p:graphicFrame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3" y="98891"/>
            <a:ext cx="6841594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3.1 Delay-line dipole kicker magnet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/>
          <a:srcRect l="10598" r="10598" b="13063"/>
          <a:stretch>
            <a:fillRect/>
          </a:stretch>
        </p:blipFill>
        <p:spPr>
          <a:xfrm>
            <a:off x="1501777" y="5061649"/>
            <a:ext cx="4276725" cy="15581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763643" y="4727951"/>
            <a:ext cx="37529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Typical performance of the MOSFET and IGBT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2840" y="754503"/>
            <a:ext cx="56715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Parameter of CEPC collider ring off-axis injection dipole kicker system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10" name="对象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3198318"/>
              </p:ext>
            </p:extLst>
          </p:nvPr>
        </p:nvGraphicFramePr>
        <p:xfrm>
          <a:off x="7146120" y="5074756"/>
          <a:ext cx="3960000" cy="13733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57" name="Visio" r:id="rId4" imgW="7870190" imgH="2729865" progId="Visio.Drawing.15">
                  <p:embed/>
                </p:oleObj>
              </mc:Choice>
              <mc:Fallback>
                <p:oleObj name="Visio" r:id="rId4" imgW="7870190" imgH="2729865" progId="Visio.Drawing.15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6120" y="5074756"/>
                        <a:ext cx="3960000" cy="13733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6814218" y="2722726"/>
            <a:ext cx="47838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Schematic diagram of delay-line dipole kicker magnet structure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03151" y="4859236"/>
            <a:ext cx="39866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Cross sectional diagram of delay-line kicker magnet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406283" y="6404363"/>
            <a:ext cx="36446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Equivalent circuit of delay-line kicker magnet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A6A1BCB5-5881-40EF-935F-24DCA2A2FF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7038" y="746919"/>
            <a:ext cx="4223393" cy="2031506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BEEF9981-C9B5-4565-8899-5903ABA1793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48210" y="3030503"/>
            <a:ext cx="4068000" cy="188811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2" y="98891"/>
            <a:ext cx="11183599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Main parameters design and initial 3D model of delay-line dipole kicker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828048" y="934157"/>
            <a:ext cx="32292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Main parameters of delay-line dipole kicker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9605" y="911429"/>
            <a:ext cx="3780000" cy="251757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605" y="3811536"/>
            <a:ext cx="3780000" cy="2260444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6875359" y="3429000"/>
            <a:ext cx="39284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Sectional view of delay-line dipole kicker magnet 3D model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914436" y="6071980"/>
            <a:ext cx="38503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Overall View of delay-line dipole kicker magnet 3D model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A23E1AE0-49E1-4735-9F7D-6344B29CD5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156609"/>
              </p:ext>
            </p:extLst>
          </p:nvPr>
        </p:nvGraphicFramePr>
        <p:xfrm>
          <a:off x="922216" y="1394601"/>
          <a:ext cx="5040922" cy="4584174"/>
        </p:xfrm>
        <a:graphic>
          <a:graphicData uri="http://schemas.openxmlformats.org/drawingml/2006/table">
            <a:tbl>
              <a:tblPr firstRow="1" firstCol="1" bandRow="1"/>
              <a:tblGrid>
                <a:gridCol w="3869307">
                  <a:extLst>
                    <a:ext uri="{9D8B030D-6E8A-4147-A177-3AD203B41FA5}">
                      <a16:colId xmlns:a16="http://schemas.microsoft.com/office/drawing/2014/main" val="3188903178"/>
                    </a:ext>
                  </a:extLst>
                </a:gridCol>
                <a:gridCol w="1171615">
                  <a:extLst>
                    <a:ext uri="{9D8B030D-6E8A-4147-A177-3AD203B41FA5}">
                      <a16:colId xmlns:a16="http://schemas.microsoft.com/office/drawing/2014/main" val="1865930436"/>
                    </a:ext>
                  </a:extLst>
                </a:gridCol>
              </a:tblGrid>
              <a:tr h="3274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Parameters</a:t>
                      </a:r>
                      <a:endParaRPr lang="zh-CN" sz="12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Value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07125"/>
                  </a:ext>
                </a:extLst>
              </a:tr>
              <a:tr h="3274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Aperture of magnet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mm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100×80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0601147"/>
                  </a:ext>
                </a:extLst>
              </a:tr>
              <a:tr h="3274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Longitudinal length of magnet cell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mm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36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4069823"/>
                  </a:ext>
                </a:extLst>
              </a:tr>
              <a:tr h="3274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Cell number of magnet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26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8399977"/>
                  </a:ext>
                </a:extLst>
              </a:tr>
              <a:tr h="3274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Differential impedance of magnet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Ω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12.5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6034053"/>
                  </a:ext>
                </a:extLst>
              </a:tr>
              <a:tr h="3274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Length of magnet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mm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942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6802605"/>
                  </a:ext>
                </a:extLst>
              </a:tr>
              <a:tr h="3274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Total mechanical Length of magnet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mm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1018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7216249"/>
                  </a:ext>
                </a:extLst>
              </a:tr>
              <a:tr h="3274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Inductance of magnet cell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nH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56.6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0528679"/>
                  </a:ext>
                </a:extLst>
              </a:tr>
              <a:tr h="3274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Total inductance of magnet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nH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1471.6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29682"/>
                  </a:ext>
                </a:extLst>
              </a:tr>
              <a:tr h="3274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Capacitance of magnet cell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pF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362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936946"/>
                  </a:ext>
                </a:extLst>
              </a:tr>
              <a:tr h="3274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Total capacitance of magnet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nF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9.412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6651200"/>
                  </a:ext>
                </a:extLst>
              </a:tr>
              <a:tr h="3274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Magnetic strength 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Gs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425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0386279"/>
                  </a:ext>
                </a:extLst>
              </a:tr>
              <a:tr h="3274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Exciting current of magnet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A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2703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496143"/>
                  </a:ext>
                </a:extLst>
              </a:tr>
              <a:tr h="3274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Differential voltage of magnet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V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zh-CN" sz="12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33791</a:t>
                      </a:r>
                      <a:endParaRPr lang="zh-CN" sz="12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690201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2" y="98891"/>
            <a:ext cx="9086965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Simulation and verification of delay-line dipole kicker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191" y="767690"/>
            <a:ext cx="3960000" cy="1938177"/>
          </a:xfrm>
          <a:prstGeom prst="rect">
            <a:avLst/>
          </a:prstGeom>
          <a:noFill/>
        </p:spPr>
      </p:pic>
      <p:graphicFrame>
        <p:nvGraphicFramePr>
          <p:cNvPr id="20" name="图表 19"/>
          <p:cNvGraphicFramePr/>
          <p:nvPr>
            <p:extLst>
              <p:ext uri="{D42A27DB-BD31-4B8C-83A1-F6EECF244321}">
                <p14:modId xmlns:p14="http://schemas.microsoft.com/office/powerpoint/2010/main" val="3258723301"/>
              </p:ext>
            </p:extLst>
          </p:nvPr>
        </p:nvGraphicFramePr>
        <p:xfrm>
          <a:off x="789354" y="4932712"/>
          <a:ext cx="4257675" cy="1473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23" name="图片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230" y="3005461"/>
            <a:ext cx="3797923" cy="1656000"/>
          </a:xfrm>
          <a:prstGeom prst="rect">
            <a:avLst/>
          </a:prstGeom>
          <a:noFill/>
        </p:spPr>
      </p:pic>
      <p:pic>
        <p:nvPicPr>
          <p:cNvPr id="25" name="图片 24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6753" y="3044238"/>
            <a:ext cx="4680000" cy="1234440"/>
          </a:xfrm>
          <a:prstGeom prst="rect">
            <a:avLst/>
          </a:prstGeom>
          <a:noFill/>
        </p:spPr>
      </p:pic>
      <p:pic>
        <p:nvPicPr>
          <p:cNvPr id="26" name="图片 25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6753" y="4409521"/>
            <a:ext cx="4680000" cy="2015490"/>
          </a:xfrm>
          <a:prstGeom prst="rect">
            <a:avLst/>
          </a:prstGeom>
          <a:noFill/>
        </p:spPr>
      </p:pic>
      <p:sp>
        <p:nvSpPr>
          <p:cNvPr id="27" name="文本框 26"/>
          <p:cNvSpPr txBox="1"/>
          <p:nvPr/>
        </p:nvSpPr>
        <p:spPr>
          <a:xfrm>
            <a:off x="1303562" y="2643346"/>
            <a:ext cx="32292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Opera 2D model of delay-line dipole kicker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269165" y="4590007"/>
            <a:ext cx="32292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 axial magnetic field distribution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303562" y="6371217"/>
            <a:ext cx="32292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Good field region magnetic field distribution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762124" y="4137539"/>
            <a:ext cx="32292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Circuit model of delay-line dipole kicker system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762124" y="6368362"/>
            <a:ext cx="32292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Time distribution of magnetic field pulse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C51E4B76-F876-459C-A5D8-EED5AD8CBC2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5269" b="2046"/>
          <a:stretch/>
        </p:blipFill>
        <p:spPr>
          <a:xfrm>
            <a:off x="6216753" y="775293"/>
            <a:ext cx="4320000" cy="1915347"/>
          </a:xfrm>
          <a:prstGeom prst="rect">
            <a:avLst/>
          </a:prstGeom>
        </p:spPr>
      </p:pic>
      <p:sp>
        <p:nvSpPr>
          <p:cNvPr id="34" name="文本框 33">
            <a:extLst>
              <a:ext uri="{FF2B5EF4-FFF2-40B4-BE49-F238E27FC236}">
                <a16:creationId xmlns:a16="http://schemas.microsoft.com/office/drawing/2014/main" id="{D40C0D10-0469-4234-AF06-D4CF9D67640B}"/>
              </a:ext>
            </a:extLst>
          </p:cNvPr>
          <p:cNvSpPr txBox="1"/>
          <p:nvPr/>
        </p:nvSpPr>
        <p:spPr>
          <a:xfrm>
            <a:off x="6762124" y="2694363"/>
            <a:ext cx="32292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Magnetic flux density distribution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2" y="98891"/>
            <a:ext cx="9776829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Comparison of design requirements with simulation results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489084" y="935847"/>
            <a:ext cx="5213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Summary of performance indicators for delay-line dipole kicker magnet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19" name="表格 18">
            <a:extLst>
              <a:ext uri="{FF2B5EF4-FFF2-40B4-BE49-F238E27FC236}">
                <a16:creationId xmlns:a16="http://schemas.microsoft.com/office/drawing/2014/main" id="{6FD05024-7E95-4DDB-BD52-646D13FD50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6262884"/>
              </p:ext>
            </p:extLst>
          </p:nvPr>
        </p:nvGraphicFramePr>
        <p:xfrm>
          <a:off x="1949024" y="1456674"/>
          <a:ext cx="8293950" cy="4268765"/>
        </p:xfrm>
        <a:graphic>
          <a:graphicData uri="http://schemas.openxmlformats.org/drawingml/2006/table">
            <a:tbl>
              <a:tblPr firstRow="1" firstCol="1" bandRow="1"/>
              <a:tblGrid>
                <a:gridCol w="2877298">
                  <a:extLst>
                    <a:ext uri="{9D8B030D-6E8A-4147-A177-3AD203B41FA5}">
                      <a16:colId xmlns:a16="http://schemas.microsoft.com/office/drawing/2014/main" val="2768908402"/>
                    </a:ext>
                  </a:extLst>
                </a:gridCol>
                <a:gridCol w="1218195">
                  <a:extLst>
                    <a:ext uri="{9D8B030D-6E8A-4147-A177-3AD203B41FA5}">
                      <a16:colId xmlns:a16="http://schemas.microsoft.com/office/drawing/2014/main" val="4050776909"/>
                    </a:ext>
                  </a:extLst>
                </a:gridCol>
                <a:gridCol w="2306643">
                  <a:extLst>
                    <a:ext uri="{9D8B030D-6E8A-4147-A177-3AD203B41FA5}">
                      <a16:colId xmlns:a16="http://schemas.microsoft.com/office/drawing/2014/main" val="3318545205"/>
                    </a:ext>
                  </a:extLst>
                </a:gridCol>
                <a:gridCol w="1891814">
                  <a:extLst>
                    <a:ext uri="{9D8B030D-6E8A-4147-A177-3AD203B41FA5}">
                      <a16:colId xmlns:a16="http://schemas.microsoft.com/office/drawing/2014/main" val="761850242"/>
                    </a:ext>
                  </a:extLst>
                </a:gridCol>
              </a:tblGrid>
              <a:tr h="336540"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Parameters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Unit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Design requirements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Simulation results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9402322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Integral magnetic strength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T•m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0.04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0.04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8161098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Total rising time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200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193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6887915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Total falling time</a:t>
                      </a:r>
                      <a:endParaRPr lang="zh-CN" alt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200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191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8153279"/>
                  </a:ext>
                </a:extLst>
              </a:tr>
              <a:tr h="668195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Pulse width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440~2420</a:t>
                      </a:r>
                      <a:r>
                        <a:rPr 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adjustable</a:t>
                      </a:r>
                      <a:r>
                        <a:rPr 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Determined by the pulse generator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5098936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Beam pipe aperture</a:t>
                      </a:r>
                      <a:r>
                        <a:rPr 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H×V</a:t>
                      </a:r>
                      <a:r>
                        <a:rPr 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75×56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75×56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2144772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 aperture</a:t>
                      </a:r>
                      <a:r>
                        <a:rPr 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H×V</a:t>
                      </a:r>
                      <a:r>
                        <a:rPr 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100×80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100×80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0929519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Magnetic field strength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425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421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43049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Good field region</a:t>
                      </a:r>
                      <a:r>
                        <a:rPr 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H×V</a:t>
                      </a:r>
                      <a:r>
                        <a:rPr 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20×20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20×20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9052368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Field uniformity 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±1.5%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127000" algn="ctr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±0.2%</a:t>
                      </a:r>
                      <a:endParaRPr lang="zh-CN" alt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5534961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Max. flux density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＜</a:t>
                      </a: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3000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127000" algn="ctr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740</a:t>
                      </a:r>
                      <a:endParaRPr lang="zh-CN" alt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69005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52929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2" y="98891"/>
            <a:ext cx="8346101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3.2 Evolution from dipole kicker to non-linear kicker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079977" y="3465684"/>
            <a:ext cx="45197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Comparison of dipole kicker and NLK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3" name="图片 2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339" y="801361"/>
            <a:ext cx="5193030" cy="1348105"/>
          </a:xfrm>
          <a:prstGeom prst="rect">
            <a:avLst/>
          </a:prstGeom>
          <a:noFill/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2454" y="2182836"/>
            <a:ext cx="5194800" cy="1343360"/>
          </a:xfrm>
          <a:prstGeom prst="rect">
            <a:avLst/>
          </a:prstGeom>
        </p:spPr>
      </p:pic>
      <p:pic>
        <p:nvPicPr>
          <p:cNvPr id="28" name="Picture 2">
            <a:extLst>
              <a:ext uri="{FF2B5EF4-FFF2-40B4-BE49-F238E27FC236}">
                <a16:creationId xmlns:a16="http://schemas.microsoft.com/office/drawing/2014/main" id="{9549B0B0-BAAE-4FDB-AB93-D9A1B45F29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16"/>
          <a:stretch/>
        </p:blipFill>
        <p:spPr bwMode="auto">
          <a:xfrm>
            <a:off x="385515" y="801361"/>
            <a:ext cx="5430159" cy="23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图片 31">
            <a:extLst>
              <a:ext uri="{FF2B5EF4-FFF2-40B4-BE49-F238E27FC236}">
                <a16:creationId xmlns:a16="http://schemas.microsoft.com/office/drawing/2014/main" id="{5988490C-25FB-44A0-AB64-DAD035E2FC2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97" r="2654"/>
          <a:stretch/>
        </p:blipFill>
        <p:spPr>
          <a:xfrm>
            <a:off x="385515" y="3429000"/>
            <a:ext cx="3557496" cy="3060000"/>
          </a:xfrm>
          <a:prstGeom prst="rect">
            <a:avLst/>
          </a:prstGeom>
        </p:spPr>
      </p:pic>
      <p:sp>
        <p:nvSpPr>
          <p:cNvPr id="34" name="文本框 33">
            <a:extLst>
              <a:ext uri="{FF2B5EF4-FFF2-40B4-BE49-F238E27FC236}">
                <a16:creationId xmlns:a16="http://schemas.microsoft.com/office/drawing/2014/main" id="{6807D856-5909-44F1-BE70-3B2FB9FF6B47}"/>
              </a:ext>
            </a:extLst>
          </p:cNvPr>
          <p:cNvSpPr txBox="1"/>
          <p:nvPr/>
        </p:nvSpPr>
        <p:spPr>
          <a:xfrm>
            <a:off x="642009" y="3155834"/>
            <a:ext cx="49171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Evolution from pulsed Multipole to NLK (red: +direction, blue: -direction)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79BE8CF4-0998-43E5-AE57-8DC94F468937}"/>
              </a:ext>
            </a:extLst>
          </p:cNvPr>
          <p:cNvSpPr txBox="1"/>
          <p:nvPr/>
        </p:nvSpPr>
        <p:spPr>
          <a:xfrm>
            <a:off x="-294323" y="6437947"/>
            <a:ext cx="49171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Evolution from dipole kicker to NLK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C495DA79-3325-42CE-BFF3-5DCF09DA03F9}"/>
              </a:ext>
            </a:extLst>
          </p:cNvPr>
          <p:cNvSpPr txBox="1"/>
          <p:nvPr/>
        </p:nvSpPr>
        <p:spPr>
          <a:xfrm>
            <a:off x="3986468" y="3522831"/>
            <a:ext cx="2924747" cy="3002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NLK with </a:t>
            </a:r>
            <a:r>
              <a:rPr lang="en-US" altLang="zh-CN" sz="1600" b="1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ferrite core</a:t>
            </a:r>
            <a:r>
              <a: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has more advantages: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simpler winding structure;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smaller magnet inductance;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more excitation efficiency; 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lower requirements for the shape and position errors of the electrodes.</a:t>
            </a:r>
            <a:endParaRPr lang="zh-CN" altLang="en-US" sz="1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8C4E8244-9B54-4028-81CC-05CCADF31FD4}"/>
              </a:ext>
            </a:extLst>
          </p:cNvPr>
          <p:cNvSpPr txBox="1"/>
          <p:nvPr/>
        </p:nvSpPr>
        <p:spPr>
          <a:xfrm>
            <a:off x="7166739" y="3872437"/>
            <a:ext cx="45197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Bunch size and DA of the colliders in different energy mode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5B8CBFF6-5C1E-400D-82B3-E5FB7E607B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487959"/>
              </p:ext>
            </p:extLst>
          </p:nvPr>
        </p:nvGraphicFramePr>
        <p:xfrm>
          <a:off x="7056086" y="4149436"/>
          <a:ext cx="4741061" cy="2340002"/>
        </p:xfrm>
        <a:graphic>
          <a:graphicData uri="http://schemas.openxmlformats.org/drawingml/2006/table">
            <a:tbl>
              <a:tblPr/>
              <a:tblGrid>
                <a:gridCol w="796937">
                  <a:extLst>
                    <a:ext uri="{9D8B030D-6E8A-4147-A177-3AD203B41FA5}">
                      <a16:colId xmlns:a16="http://schemas.microsoft.com/office/drawing/2014/main" val="2035417854"/>
                    </a:ext>
                  </a:extLst>
                </a:gridCol>
                <a:gridCol w="985497">
                  <a:extLst>
                    <a:ext uri="{9D8B030D-6E8A-4147-A177-3AD203B41FA5}">
                      <a16:colId xmlns:a16="http://schemas.microsoft.com/office/drawing/2014/main" val="787673865"/>
                    </a:ext>
                  </a:extLst>
                </a:gridCol>
                <a:gridCol w="986209">
                  <a:extLst>
                    <a:ext uri="{9D8B030D-6E8A-4147-A177-3AD203B41FA5}">
                      <a16:colId xmlns:a16="http://schemas.microsoft.com/office/drawing/2014/main" val="2647445616"/>
                    </a:ext>
                  </a:extLst>
                </a:gridCol>
                <a:gridCol w="986209">
                  <a:extLst>
                    <a:ext uri="{9D8B030D-6E8A-4147-A177-3AD203B41FA5}">
                      <a16:colId xmlns:a16="http://schemas.microsoft.com/office/drawing/2014/main" val="1594930754"/>
                    </a:ext>
                  </a:extLst>
                </a:gridCol>
                <a:gridCol w="986209">
                  <a:extLst>
                    <a:ext uri="{9D8B030D-6E8A-4147-A177-3AD203B41FA5}">
                      <a16:colId xmlns:a16="http://schemas.microsoft.com/office/drawing/2014/main" val="3726649271"/>
                    </a:ext>
                  </a:extLst>
                </a:gridCol>
              </a:tblGrid>
              <a:tr h="33428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 P</a:t>
                      </a: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arameter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tt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H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W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Z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4618970"/>
                  </a:ext>
                </a:extLst>
              </a:tr>
              <a:tr h="33428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Emittance 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2.4</a:t>
                      </a:r>
                      <a:endParaRPr lang="zh-CN" altLang="en-US" sz="16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1.21</a:t>
                      </a:r>
                      <a:endParaRPr lang="zh-CN" alt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0.54</a:t>
                      </a:r>
                      <a:endParaRPr lang="zh-CN" alt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0.18</a:t>
                      </a:r>
                      <a:endParaRPr lang="zh-CN" alt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0987484"/>
                  </a:ext>
                </a:extLst>
              </a:tr>
              <a:tr h="33428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Coupling</a:t>
                      </a:r>
                      <a:endParaRPr lang="en-US" sz="16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0.3%</a:t>
                      </a:r>
                      <a:endParaRPr lang="zh-CN" alt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0.2%</a:t>
                      </a:r>
                      <a:endParaRPr lang="zh-CN" altLang="en-US" sz="16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0.3%</a:t>
                      </a:r>
                      <a:endParaRPr lang="zh-CN" alt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2.2%</a:t>
                      </a:r>
                      <a:endParaRPr lang="zh-CN" alt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6056503"/>
                  </a:ext>
                </a:extLst>
              </a:tr>
              <a:tr h="33428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s_x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2.08mm</a:t>
                      </a:r>
                      <a:endParaRPr lang="en-US" sz="16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1.48mm</a:t>
                      </a:r>
                      <a:endParaRPr lang="en-US" sz="16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0.99mm 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0.57mm 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2756762"/>
                  </a:ext>
                </a:extLst>
              </a:tr>
              <a:tr h="33428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s_y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0.042mm</a:t>
                      </a:r>
                      <a:endParaRPr lang="en-US" sz="16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0.025mm</a:t>
                      </a:r>
                      <a:endParaRPr lang="en-US" sz="16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0.02mm</a:t>
                      </a:r>
                      <a:endParaRPr lang="en-US" sz="16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0.032mm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2475987"/>
                  </a:ext>
                </a:extLst>
              </a:tr>
              <a:tr h="33428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DA_x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20.8mm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13.32mm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17.82mm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13.11mm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4728887"/>
                  </a:ext>
                </a:extLst>
              </a:tr>
              <a:tr h="33428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 err="1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DA_y</a:t>
                      </a:r>
                      <a:endParaRPr lang="en-US" sz="16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1.09mm</a:t>
                      </a:r>
                      <a:endParaRPr lang="en-US" sz="16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0.4mm</a:t>
                      </a:r>
                      <a:endParaRPr lang="en-US" sz="16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0.54mm</a:t>
                      </a:r>
                      <a:endParaRPr lang="en-US" sz="16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0.74mm</a:t>
                      </a:r>
                      <a:endParaRPr lang="en-US" sz="16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759993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2" y="98891"/>
            <a:ext cx="11209442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Main parameters design of delay-line NLK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graphicFrame>
        <p:nvGraphicFramePr>
          <p:cNvPr id="41" name="图表 40"/>
          <p:cNvGraphicFramePr/>
          <p:nvPr>
            <p:extLst>
              <p:ext uri="{D42A27DB-BD31-4B8C-83A1-F6EECF244321}">
                <p14:modId xmlns:p14="http://schemas.microsoft.com/office/powerpoint/2010/main" val="3450904014"/>
              </p:ext>
            </p:extLst>
          </p:nvPr>
        </p:nvGraphicFramePr>
        <p:xfrm>
          <a:off x="226409" y="769892"/>
          <a:ext cx="4519754" cy="2765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0" name="文本框 29"/>
          <p:cNvSpPr txBox="1"/>
          <p:nvPr/>
        </p:nvSpPr>
        <p:spPr>
          <a:xfrm>
            <a:off x="86122" y="3477110"/>
            <a:ext cx="48003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Comparison of field distribution of arc shielding plates with different sizes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id="{6920F17C-395D-43D5-A1E7-620A2EC498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425" y="3916248"/>
            <a:ext cx="1440000" cy="2494427"/>
          </a:xfrm>
          <a:prstGeom prst="rect">
            <a:avLst/>
          </a:prstGeom>
        </p:spPr>
      </p:pic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340F2F06-63CF-4F0F-AEFA-37E33FB8C5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0255838"/>
              </p:ext>
            </p:extLst>
          </p:nvPr>
        </p:nvGraphicFramePr>
        <p:xfrm>
          <a:off x="1819172" y="3916248"/>
          <a:ext cx="2736000" cy="25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000">
                  <a:extLst>
                    <a:ext uri="{9D8B030D-6E8A-4147-A177-3AD203B41FA5}">
                      <a16:colId xmlns:a16="http://schemas.microsoft.com/office/drawing/2014/main" val="1086487607"/>
                    </a:ext>
                  </a:extLst>
                </a:gridCol>
                <a:gridCol w="1368000">
                  <a:extLst>
                    <a:ext uri="{9D8B030D-6E8A-4147-A177-3AD203B41FA5}">
                      <a16:colId xmlns:a16="http://schemas.microsoft.com/office/drawing/2014/main" val="243289415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shape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Circular arc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301283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radius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4mm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825069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width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12mm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751577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height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6mm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439266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thickness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2mm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542551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spacing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3mm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705503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material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copper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7134313"/>
                  </a:ext>
                </a:extLst>
              </a:tr>
            </a:tbl>
          </a:graphicData>
        </a:graphic>
      </p:graphicFrame>
      <p:sp>
        <p:nvSpPr>
          <p:cNvPr id="32" name="文本框 31">
            <a:extLst>
              <a:ext uri="{FF2B5EF4-FFF2-40B4-BE49-F238E27FC236}">
                <a16:creationId xmlns:a16="http://schemas.microsoft.com/office/drawing/2014/main" id="{3321EC7E-4EB4-47DB-9F7A-BB0E64C90862}"/>
              </a:ext>
            </a:extLst>
          </p:cNvPr>
          <p:cNvSpPr txBox="1"/>
          <p:nvPr/>
        </p:nvSpPr>
        <p:spPr>
          <a:xfrm>
            <a:off x="86122" y="6434314"/>
            <a:ext cx="48003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profile and parameters of the eddy current shielding plate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AFD835B8-3111-4621-90BE-9CA18FD5AB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576571"/>
              </p:ext>
            </p:extLst>
          </p:nvPr>
        </p:nvGraphicFramePr>
        <p:xfrm>
          <a:off x="5530378" y="1178308"/>
          <a:ext cx="6096518" cy="5256006"/>
        </p:xfrm>
        <a:graphic>
          <a:graphicData uri="http://schemas.openxmlformats.org/drawingml/2006/table">
            <a:tbl>
              <a:tblPr/>
              <a:tblGrid>
                <a:gridCol w="5085087">
                  <a:extLst>
                    <a:ext uri="{9D8B030D-6E8A-4147-A177-3AD203B41FA5}">
                      <a16:colId xmlns:a16="http://schemas.microsoft.com/office/drawing/2014/main" val="1942072406"/>
                    </a:ext>
                  </a:extLst>
                </a:gridCol>
                <a:gridCol w="1011431">
                  <a:extLst>
                    <a:ext uri="{9D8B030D-6E8A-4147-A177-3AD203B41FA5}">
                      <a16:colId xmlns:a16="http://schemas.microsoft.com/office/drawing/2014/main" val="798137810"/>
                    </a:ext>
                  </a:extLst>
                </a:gridCol>
              </a:tblGrid>
              <a:tr h="37542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Parameter</a:t>
                      </a:r>
                      <a:endParaRPr lang="en-US" sz="16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value</a:t>
                      </a:r>
                      <a:endParaRPr lang="en-US" sz="16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490572"/>
                  </a:ext>
                </a:extLst>
              </a:tr>
              <a:tr h="375429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Aperture of magnet (mm)</a:t>
                      </a:r>
                      <a:endParaRPr 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100×80</a:t>
                      </a:r>
                      <a:endParaRPr lang="zh-CN" alt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4716895"/>
                  </a:ext>
                </a:extLst>
              </a:tr>
              <a:tr h="375429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L</a:t>
                      </a:r>
                      <a:r>
                        <a:rPr lang="en-US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ongitudinal </a:t>
                      </a:r>
                      <a:r>
                        <a:rPr lang="en-US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length of magnet cell (mm)</a:t>
                      </a:r>
                      <a:endParaRPr 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34</a:t>
                      </a:r>
                      <a:endParaRPr lang="zh-CN" alt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4117862"/>
                  </a:ext>
                </a:extLst>
              </a:tr>
              <a:tr h="375429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Cell number of magnet</a:t>
                      </a:r>
                      <a:endParaRPr 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26</a:t>
                      </a:r>
                      <a:endParaRPr lang="zh-CN" alt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8849458"/>
                  </a:ext>
                </a:extLst>
              </a:tr>
              <a:tr h="375429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E</a:t>
                      </a: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ven mode impedance</a:t>
                      </a: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 of magnet (Ω)</a:t>
                      </a:r>
                      <a:endParaRPr lang="en-US" sz="20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10</a:t>
                      </a:r>
                      <a:endParaRPr lang="zh-CN" alt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2293807"/>
                  </a:ext>
                </a:extLst>
              </a:tr>
              <a:tr h="375429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Length of magnet (mm)</a:t>
                      </a:r>
                      <a:endParaRPr 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889</a:t>
                      </a:r>
                      <a:endParaRPr lang="zh-CN" alt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1366036"/>
                  </a:ext>
                </a:extLst>
              </a:tr>
              <a:tr h="375429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Total mechanical Length of magnet (mm)</a:t>
                      </a:r>
                      <a:endParaRPr 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963</a:t>
                      </a:r>
                      <a:endParaRPr lang="zh-CN" alt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1412614"/>
                  </a:ext>
                </a:extLst>
              </a:tr>
              <a:tr h="375429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Inductance of magnet cell (nH)</a:t>
                      </a:r>
                      <a:endParaRPr 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6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24.5</a:t>
                      </a:r>
                      <a:endParaRPr lang="zh-CN" altLang="en-US" sz="20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3004417"/>
                  </a:ext>
                </a:extLst>
              </a:tr>
              <a:tr h="375429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Total inductance of magnet (nH)</a:t>
                      </a:r>
                      <a:endParaRPr 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6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637</a:t>
                      </a:r>
                      <a:endParaRPr lang="zh-CN" altLang="en-US" sz="20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8052469"/>
                  </a:ext>
                </a:extLst>
              </a:tr>
              <a:tr h="375429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Capacitance of magnet cell (pF)</a:t>
                      </a:r>
                      <a:endParaRPr 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6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245</a:t>
                      </a:r>
                      <a:endParaRPr lang="zh-CN" altLang="en-US" sz="20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6226316"/>
                  </a:ext>
                </a:extLst>
              </a:tr>
              <a:tr h="375429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Total capacitance of magnet (</a:t>
                      </a:r>
                      <a:r>
                        <a:rPr lang="en-US" sz="1600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nF</a:t>
                      </a: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)</a:t>
                      </a:r>
                      <a:endParaRPr lang="en-US" sz="20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6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6.37</a:t>
                      </a:r>
                      <a:endParaRPr lang="zh-CN" altLang="en-US" sz="20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9148764"/>
                  </a:ext>
                </a:extLst>
              </a:tr>
              <a:tr h="375429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Magnetic strength (Gs)</a:t>
                      </a:r>
                      <a:endParaRPr 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450</a:t>
                      </a:r>
                      <a:endParaRPr lang="zh-CN" alt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4758894"/>
                  </a:ext>
                </a:extLst>
              </a:tr>
              <a:tr h="375429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Exciting current of magnet (A)</a:t>
                      </a:r>
                      <a:endParaRPr 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6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2255</a:t>
                      </a:r>
                      <a:endParaRPr lang="zh-CN" altLang="en-US" sz="20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8471095"/>
                  </a:ext>
                </a:extLst>
              </a:tr>
              <a:tr h="375429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Voltage between HV plate and ground potential plate (V)</a:t>
                      </a:r>
                      <a:endParaRPr lang="en-US" sz="20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6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22550</a:t>
                      </a:r>
                      <a:endParaRPr lang="zh-CN" altLang="en-US" sz="20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6215727"/>
                  </a:ext>
                </a:extLst>
              </a:tr>
            </a:tbl>
          </a:graphicData>
        </a:graphic>
      </p:graphicFrame>
      <p:sp>
        <p:nvSpPr>
          <p:cNvPr id="34" name="文本框 33">
            <a:extLst>
              <a:ext uri="{FF2B5EF4-FFF2-40B4-BE49-F238E27FC236}">
                <a16:creationId xmlns:a16="http://schemas.microsoft.com/office/drawing/2014/main" id="{55EC44E0-55EA-419B-A610-3D6731D4F462}"/>
              </a:ext>
            </a:extLst>
          </p:cNvPr>
          <p:cNvSpPr txBox="1"/>
          <p:nvPr/>
        </p:nvSpPr>
        <p:spPr>
          <a:xfrm>
            <a:off x="6178473" y="819566"/>
            <a:ext cx="48003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Main parameters of delay-line NLK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6639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2" y="98891"/>
            <a:ext cx="7719287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Simulation and verification of delay-line NLK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635" y="2595222"/>
            <a:ext cx="3211103" cy="1368000"/>
          </a:xfrm>
          <a:prstGeom prst="rect">
            <a:avLst/>
          </a:prstGeom>
          <a:noFill/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/>
          <a:srcRect t="15269" b="2197"/>
          <a:stretch>
            <a:fillRect/>
          </a:stretch>
        </p:blipFill>
        <p:spPr>
          <a:xfrm>
            <a:off x="6465954" y="771020"/>
            <a:ext cx="4140000" cy="1832207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979" y="2902551"/>
            <a:ext cx="4679950" cy="1273175"/>
          </a:xfrm>
          <a:prstGeom prst="rect">
            <a:avLst/>
          </a:prstGeom>
          <a:noFill/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979" y="4342607"/>
            <a:ext cx="4679950" cy="2106295"/>
          </a:xfrm>
          <a:prstGeom prst="rect">
            <a:avLst/>
          </a:prstGeom>
          <a:noFill/>
        </p:spPr>
      </p:pic>
      <p:graphicFrame>
        <p:nvGraphicFramePr>
          <p:cNvPr id="17" name="图表 16"/>
          <p:cNvGraphicFramePr/>
          <p:nvPr>
            <p:extLst>
              <p:ext uri="{D42A27DB-BD31-4B8C-83A1-F6EECF244321}">
                <p14:modId xmlns:p14="http://schemas.microsoft.com/office/powerpoint/2010/main" val="401653315"/>
              </p:ext>
            </p:extLst>
          </p:nvPr>
        </p:nvGraphicFramePr>
        <p:xfrm>
          <a:off x="1383231" y="4170364"/>
          <a:ext cx="3905250" cy="23745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9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196" y="736900"/>
            <a:ext cx="3591962" cy="1764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3" name="文本框 12"/>
          <p:cNvSpPr txBox="1"/>
          <p:nvPr/>
        </p:nvSpPr>
        <p:spPr>
          <a:xfrm>
            <a:off x="1801460" y="2381330"/>
            <a:ext cx="32292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OPERA-2D model of the NLK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412521" y="3904777"/>
            <a:ext cx="4007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Horizontal magnetic field distribution on the central plane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18132" y="6458290"/>
            <a:ext cx="38354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Magnetic field distribution of center plane at different time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921325" y="2615072"/>
            <a:ext cx="32292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Magnetic flux density distribution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921325" y="3992568"/>
            <a:ext cx="32292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Delay-line NLK PSpice model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894582" y="6437803"/>
            <a:ext cx="32827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Delay-line NLK PSpice simulation result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961560" y="4370070"/>
            <a:ext cx="0" cy="83058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2464461" y="4809217"/>
            <a:ext cx="60867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X=-8.4</a:t>
            </a:r>
            <a:endParaRPr lang="zh-CN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2" y="98891"/>
            <a:ext cx="9420688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Comparison of design requirements with simulation results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614716" y="1100874"/>
            <a:ext cx="4962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Summary of performance indicators for DNLK</a:t>
            </a:r>
          </a:p>
        </p:txBody>
      </p:sp>
      <p:graphicFrame>
        <p:nvGraphicFramePr>
          <p:cNvPr id="24" name="表格 23">
            <a:extLst>
              <a:ext uri="{FF2B5EF4-FFF2-40B4-BE49-F238E27FC236}">
                <a16:creationId xmlns:a16="http://schemas.microsoft.com/office/drawing/2014/main" id="{AD4DD1ED-6802-44EC-B04E-02F4A42336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266410"/>
              </p:ext>
            </p:extLst>
          </p:nvPr>
        </p:nvGraphicFramePr>
        <p:xfrm>
          <a:off x="1810168" y="1544376"/>
          <a:ext cx="8571660" cy="4658759"/>
        </p:xfrm>
        <a:graphic>
          <a:graphicData uri="http://schemas.openxmlformats.org/drawingml/2006/table">
            <a:tbl>
              <a:tblPr firstRow="1" firstCol="1" bandRow="1"/>
              <a:tblGrid>
                <a:gridCol w="2973640">
                  <a:extLst>
                    <a:ext uri="{9D8B030D-6E8A-4147-A177-3AD203B41FA5}">
                      <a16:colId xmlns:a16="http://schemas.microsoft.com/office/drawing/2014/main" val="2768908402"/>
                    </a:ext>
                  </a:extLst>
                </a:gridCol>
                <a:gridCol w="1258984">
                  <a:extLst>
                    <a:ext uri="{9D8B030D-6E8A-4147-A177-3AD203B41FA5}">
                      <a16:colId xmlns:a16="http://schemas.microsoft.com/office/drawing/2014/main" val="4050776909"/>
                    </a:ext>
                  </a:extLst>
                </a:gridCol>
                <a:gridCol w="2383877">
                  <a:extLst>
                    <a:ext uri="{9D8B030D-6E8A-4147-A177-3AD203B41FA5}">
                      <a16:colId xmlns:a16="http://schemas.microsoft.com/office/drawing/2014/main" val="3318545205"/>
                    </a:ext>
                  </a:extLst>
                </a:gridCol>
                <a:gridCol w="1955159">
                  <a:extLst>
                    <a:ext uri="{9D8B030D-6E8A-4147-A177-3AD203B41FA5}">
                      <a16:colId xmlns:a16="http://schemas.microsoft.com/office/drawing/2014/main" val="761850242"/>
                    </a:ext>
                  </a:extLst>
                </a:gridCol>
              </a:tblGrid>
              <a:tr h="363864"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Parameters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Unit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Design requirements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Simulation results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9402322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Integral magnetic strength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T•m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0.04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0.04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8161098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Total rising time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200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146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6887915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Total falling time</a:t>
                      </a:r>
                      <a:endParaRPr lang="zh-CN" alt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200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146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8153279"/>
                  </a:ext>
                </a:extLst>
              </a:tr>
              <a:tr h="668195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Pulse width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440~2420</a:t>
                      </a:r>
                      <a:r>
                        <a:rPr 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adjustable</a:t>
                      </a:r>
                      <a:r>
                        <a:rPr 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Determined by the pulse generator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5098936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Beam pipe aperture</a:t>
                      </a:r>
                      <a:r>
                        <a:rPr 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H×V</a:t>
                      </a:r>
                      <a:r>
                        <a:rPr 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75×56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75×56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2144772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 aperture</a:t>
                      </a:r>
                      <a:r>
                        <a:rPr 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H×V</a:t>
                      </a:r>
                      <a:r>
                        <a:rPr 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100×80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100×80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0929519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Magnetic field strength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450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453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43049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Injection point position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X&lt;11.31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-9＜X＜-7.8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9052368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Injected beam region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＞</a:t>
                      </a: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0.99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127000" algn="ctr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1.2</a:t>
                      </a:r>
                      <a:endParaRPr lang="zh-CN" alt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5534961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Field uniformity 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±1.5%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127000" algn="ctr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±1%</a:t>
                      </a:r>
                      <a:endParaRPr lang="zh-CN" alt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4091196"/>
                  </a:ext>
                </a:extLst>
              </a:tr>
              <a:tr h="362670">
                <a:tc>
                  <a:txBody>
                    <a:bodyPr/>
                    <a:lstStyle/>
                    <a:p>
                      <a:pPr indent="127000"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Max. flux density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＜</a:t>
                      </a: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3000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127000" algn="ctr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600</a:t>
                      </a:r>
                      <a:endParaRPr lang="zh-CN" alt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31668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92123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2" y="98891"/>
            <a:ext cx="11187974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Calculation of thermal power deposition of eddy current shielding plate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/>
          <a:srcRect l="2319" t="16028" b="2614"/>
          <a:stretch>
            <a:fillRect/>
          </a:stretch>
        </p:blipFill>
        <p:spPr bwMode="auto">
          <a:xfrm>
            <a:off x="409107" y="3384341"/>
            <a:ext cx="3456000" cy="1541349"/>
          </a:xfrm>
          <a:prstGeom prst="rect">
            <a:avLst/>
          </a:prstGeom>
          <a:ln>
            <a:noFill/>
          </a:ln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/>
          <a:srcRect l="2375" t="15423" b="2158"/>
          <a:stretch>
            <a:fillRect/>
          </a:stretch>
        </p:blipFill>
        <p:spPr bwMode="auto">
          <a:xfrm>
            <a:off x="409107" y="4931705"/>
            <a:ext cx="3456000" cy="1568565"/>
          </a:xfrm>
          <a:prstGeom prst="rect">
            <a:avLst/>
          </a:prstGeom>
          <a:ln>
            <a:noFill/>
          </a:ln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8582" y="765308"/>
            <a:ext cx="3600000" cy="1469028"/>
          </a:xfrm>
          <a:prstGeom prst="rect">
            <a:avLst/>
          </a:prstGeom>
        </p:spPr>
      </p:pic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887778128"/>
              </p:ext>
            </p:extLst>
          </p:nvPr>
        </p:nvGraphicFramePr>
        <p:xfrm>
          <a:off x="4353723" y="2434983"/>
          <a:ext cx="3509719" cy="2230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矩形: 圆角 9"/>
          <p:cNvSpPr/>
          <p:nvPr/>
        </p:nvSpPr>
        <p:spPr>
          <a:xfrm>
            <a:off x="4334352" y="1541632"/>
            <a:ext cx="3548460" cy="114301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文本框 11"/>
              <p:cNvSpPr txBox="1"/>
              <p:nvPr/>
            </p:nvSpPr>
            <p:spPr>
              <a:xfrm>
                <a:off x="23662" y="730186"/>
                <a:ext cx="4091138" cy="26607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10000"/>
                  </a:lnSpc>
                </a:pPr>
                <a:r>
                  <a:rPr lang="en-US" altLang="zh-CN" sz="1600" b="1" dirty="0">
                    <a:solidFill>
                      <a:srgbClr val="1D06A8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Thermal power on the eddy current shielding plate:</a:t>
                </a:r>
              </a:p>
              <a:p>
                <a:pPr marL="285750" indent="-285750" algn="just">
                  <a:lnSpc>
                    <a:spcPct val="11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4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Beam power deposition</a:t>
                </a:r>
              </a:p>
              <a:p>
                <a:pPr marL="285750" indent="-285750" algn="just">
                  <a:lnSpc>
                    <a:spcPct val="11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4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Eddy current shielding effect</a:t>
                </a:r>
              </a:p>
              <a:p>
                <a:pPr algn="just">
                  <a:lnSpc>
                    <a:spcPct val="110000"/>
                  </a:lnSpc>
                </a:pPr>
                <a:r>
                  <a:rPr lang="en-US" altLang="zh-CN" sz="1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Beam power deposition: when the beam passes through DNLK’s eddy current shielding plate, power loss occurs due to the beam impedance effect.</a:t>
                </a:r>
              </a:p>
              <a:p>
                <a:pPr algn="just">
                  <a:lnSpc>
                    <a:spcPct val="11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eqArr>
                        <m:eqArrPr>
                          <m:ctrlPr>
                            <a:rPr lang="zh-CN" altLang="zh-CN" sz="1400" i="1">
                              <a:latin typeface="Cambria Math" panose="02040503050406030204" pitchFamily="18" charset="0"/>
                            </a:rPr>
                          </m:ctrlPr>
                        </m:eqArrPr>
                        <m:e>
                          <m:sSub>
                            <m:sSubPr>
                              <m:ctrlPr>
                                <a:rPr lang="zh-CN" altLang="zh-CN" sz="1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1400" i="1">
                                  <a:latin typeface="Cambria Math" panose="02040503050406030204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altLang="zh-CN" sz="1400" i="1">
                                  <a:latin typeface="Cambria Math" panose="02040503050406030204" charset="0"/>
                                </a:rPr>
                                <m:t>𝑙𝑜𝑠𝑠</m:t>
                              </m:r>
                            </m:sub>
                          </m:sSub>
                          <m:r>
                            <a:rPr lang="en-US" altLang="zh-CN" sz="1400" i="1">
                              <a:latin typeface="Cambria Math" panose="02040503050406030204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zh-CN" altLang="zh-CN" sz="1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zh-CN" altLang="zh-CN" sz="1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400" i="1">
                                      <a:latin typeface="Cambria Math" panose="02040503050406030204" charset="0"/>
                                    </a:rPr>
                                    <m:t>𝑘</m:t>
                                  </m:r>
                                </m:e>
                                <m:sub>
                                  <m:r>
                                    <a:rPr lang="en-US" altLang="zh-CN" sz="1400" i="1">
                                      <a:latin typeface="Cambria Math" panose="02040503050406030204" charset="0"/>
                                    </a:rPr>
                                    <m:t>𝑙𝑜𝑠𝑠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zh-CN" altLang="zh-CN" sz="1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1400" i="1">
                                      <a:latin typeface="Cambria Math" panose="02040503050406030204" charset="0"/>
                                    </a:rPr>
                                    <m:t>𝐼</m:t>
                                  </m:r>
                                </m:e>
                                <m:sup>
                                  <m:r>
                                    <a:rPr lang="en-US" altLang="zh-CN" sz="1400" i="1">
                                      <a:latin typeface="Cambria Math" panose="02040503050406030204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altLang="zh-CN" sz="1400" i="1">
                                  <a:latin typeface="Cambria Math" panose="02040503050406030204" charset="0"/>
                                </a:rPr>
                                <m:t>𝑀</m:t>
                              </m:r>
                              <m:sSub>
                                <m:sSubPr>
                                  <m:ctrlPr>
                                    <a:rPr lang="zh-CN" altLang="zh-CN" sz="1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400" i="1">
                                      <a:latin typeface="Cambria Math" panose="02040503050406030204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US" altLang="zh-CN" sz="1400" i="1">
                                      <a:latin typeface="Cambria Math" panose="02040503050406030204" charset="0"/>
                                    </a:rPr>
                                    <m:t>𝑟𝑒𝑣</m:t>
                                  </m:r>
                                </m:sub>
                              </m:sSub>
                            </m:den>
                          </m:f>
                          <m:r>
                            <a:rPr lang="en-US" altLang="zh-CN" sz="1400" i="1">
                              <a:latin typeface="Cambria Math" panose="02040503050406030204" charset="0"/>
                            </a:rPr>
                            <m:t>=22</m:t>
                          </m:r>
                          <m:r>
                            <m:rPr>
                              <m:sty m:val="p"/>
                            </m:rPr>
                            <a:rPr lang="en-US" altLang="zh-CN" sz="1400">
                              <a:latin typeface="Cambria Math" panose="02040503050406030204" charset="0"/>
                            </a:rPr>
                            <m:t>W</m:t>
                          </m:r>
                        </m:e>
                      </m:eqArr>
                    </m:oMath>
                  </m:oMathPara>
                </a14:m>
                <a:endParaRPr lang="zh-CN" altLang="zh-CN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0000"/>
                  </a:lnSpc>
                </a:pPr>
                <a14:m>
                  <m:oMath xmlns:m="http://schemas.openxmlformats.org/officeDocument/2006/math">
                    <m:r>
                      <a:rPr lang="en-US" altLang="zh-CN" sz="1000" b="0" i="1" dirty="0" smtClean="0">
                        <a:latin typeface="Cambria Math" panose="02040503050406030204" pitchFamily="18" charset="0"/>
                        <a:ea typeface="Cambria Math" panose="02040503050406030204" charset="0"/>
                      </a:rPr>
                      <m:t>𝑁𝑜𝑡𝑒𝑠</m:t>
                    </m:r>
                    <m:r>
                      <a:rPr lang="zh-CN" altLang="en-US" sz="1000" i="1" dirty="0">
                        <a:latin typeface="Cambria Math" panose="02040503050406030204" charset="0"/>
                        <a:ea typeface="Cambria Math" panose="02040503050406030204" charset="0"/>
                      </a:rPr>
                      <m:t>：</m:t>
                    </m:r>
                    <m:sSub>
                      <m:sSubPr>
                        <m:ctrlPr>
                          <a:rPr lang="zh-CN" altLang="zh-CN" sz="1000" i="1">
                            <a:latin typeface="Cambria Math" panose="02040503050406030204" pitchFamily="18" charset="0"/>
                            <a:ea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1000" i="1"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𝑘</m:t>
                        </m:r>
                      </m:e>
                      <m:sub>
                        <m:r>
                          <a:rPr lang="en-US" altLang="zh-CN" sz="1000" i="1"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𝑙𝑜𝑠𝑠</m:t>
                        </m:r>
                      </m:sub>
                    </m:sSub>
                  </m:oMath>
                </a14:m>
                <a:r>
                  <a:rPr lang="en-US" altLang="zh-CN" sz="1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-loss factor</a:t>
                </a:r>
                <a:r>
                  <a:rPr lang="zh-CN" altLang="en-US" sz="1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1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Z</a:t>
                </a:r>
                <a:r>
                  <a:rPr lang="zh-CN" altLang="en-US" sz="1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000" b="0" i="0" smtClean="0">
                        <a:latin typeface="Cambria Math" panose="02040503050406030204" pitchFamily="18" charset="0"/>
                      </a:rPr>
                      <m:t>energy</m:t>
                    </m:r>
                    <m:r>
                      <a:rPr lang="en-US" altLang="zh-CN" sz="1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altLang="zh-CN" sz="1000" b="0" i="0" smtClean="0">
                        <a:latin typeface="Cambria Math" panose="02040503050406030204" pitchFamily="18" charset="0"/>
                      </a:rPr>
                      <m:t>mode</m:t>
                    </m:r>
                    <m:r>
                      <a:rPr lang="en-US" altLang="zh-CN" sz="1000" b="0" i="0" smtClean="0">
                        <a:latin typeface="Cambria Math" panose="02040503050406030204" pitchFamily="18" charset="0"/>
                      </a:rPr>
                      <m:t>= </m:t>
                    </m:r>
                    <m:r>
                      <a:rPr lang="en-US" altLang="zh-CN" sz="1000" i="1">
                        <a:latin typeface="Cambria Math" panose="02040503050406030204" charset="0"/>
                      </a:rPr>
                      <m:t>3.82×</m:t>
                    </m:r>
                    <m:sSup>
                      <m:sSupPr>
                        <m:ctrlPr>
                          <a:rPr lang="zh-CN" altLang="zh-CN" sz="1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1000" i="1">
                            <a:latin typeface="Cambria Math" panose="02040503050406030204" charset="0"/>
                          </a:rPr>
                          <m:t>10</m:t>
                        </m:r>
                      </m:e>
                      <m:sup>
                        <m:r>
                          <a:rPr lang="en-US" altLang="zh-CN" sz="1000" i="1">
                            <a:latin typeface="Cambria Math" panose="02040503050406030204" charset="0"/>
                          </a:rPr>
                          <m:t>−3</m:t>
                        </m:r>
                      </m:sup>
                    </m:sSup>
                    <m:r>
                      <m:rPr>
                        <m:sty m:val="p"/>
                      </m:rPr>
                      <a:rPr lang="en-US" altLang="zh-CN" sz="1000">
                        <a:latin typeface="Cambria Math" panose="02040503050406030204" charset="0"/>
                      </a:rPr>
                      <m:t>V</m:t>
                    </m:r>
                    <m:r>
                      <a:rPr lang="en-US" altLang="zh-CN" sz="1000">
                        <a:latin typeface="Cambria Math" panose="02040503050406030204" charset="0"/>
                      </a:rPr>
                      <m:t>/</m:t>
                    </m:r>
                    <m:r>
                      <m:rPr>
                        <m:sty m:val="p"/>
                      </m:rPr>
                      <a:rPr lang="en-US" altLang="zh-CN" sz="1000">
                        <a:latin typeface="Cambria Math" panose="02040503050406030204" charset="0"/>
                      </a:rPr>
                      <m:t>pC</m:t>
                    </m:r>
                    <m:r>
                      <a:rPr lang="en-US" altLang="zh-CN" sz="1000" i="1">
                        <a:latin typeface="Cambria Math" panose="02040503050406030204" charset="0"/>
                      </a:rPr>
                      <m:t> </m:t>
                    </m:r>
                  </m:oMath>
                </a14:m>
                <a:r>
                  <a:rPr lang="zh-CN" altLang="en-US" sz="1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），</a:t>
                </a:r>
                <a14:m>
                  <m:oMath xmlns:m="http://schemas.openxmlformats.org/officeDocument/2006/math">
                    <m:r>
                      <a:rPr lang="en-US" altLang="zh-CN" sz="1000" i="1">
                        <a:latin typeface="Cambria Math" panose="02040503050406030204" charset="0"/>
                      </a:rPr>
                      <m:t>𝐼</m:t>
                    </m:r>
                  </m:oMath>
                </a14:m>
                <a:r>
                  <a:rPr lang="en-US" altLang="zh-CN" sz="1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-beam current</a:t>
                </a:r>
                <a:r>
                  <a:rPr lang="zh-CN" altLang="zh-CN" sz="1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1000" i="1">
                        <a:latin typeface="Cambria Math" panose="02040503050406030204" charset="0"/>
                      </a:rPr>
                      <m:t>𝑀</m:t>
                    </m:r>
                  </m:oMath>
                </a14:m>
                <a:r>
                  <a:rPr lang="en-US" altLang="zh-CN" sz="1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-bunch number</a:t>
                </a:r>
                <a:r>
                  <a:rPr lang="zh-CN" altLang="zh-CN" sz="1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1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1000" i="1">
                            <a:latin typeface="Cambria Math" panose="02040503050406030204" charset="0"/>
                          </a:rPr>
                          <m:t>𝑓</m:t>
                        </m:r>
                      </m:e>
                      <m:sub>
                        <m:r>
                          <a:rPr lang="en-US" altLang="zh-CN" sz="1000" i="1">
                            <a:latin typeface="Cambria Math" panose="02040503050406030204" charset="0"/>
                          </a:rPr>
                          <m:t>𝑟𝑒𝑣</m:t>
                        </m:r>
                      </m:sub>
                    </m:sSub>
                  </m:oMath>
                </a14:m>
                <a:r>
                  <a:rPr lang="en-US" altLang="zh-CN" sz="1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-cyclotron frequency</a:t>
                </a:r>
                <a:endParaRPr lang="zh-CN" altLang="en-US" sz="10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文本框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62" y="730186"/>
                <a:ext cx="4091138" cy="2660728"/>
              </a:xfrm>
              <a:prstGeom prst="rect">
                <a:avLst/>
              </a:prstGeom>
              <a:blipFill>
                <a:blip r:embed="rId6"/>
                <a:stretch>
                  <a:fillRect l="-894" t="-459" r="-745" b="-45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文本框 16"/>
          <p:cNvSpPr txBox="1"/>
          <p:nvPr/>
        </p:nvSpPr>
        <p:spPr>
          <a:xfrm>
            <a:off x="-43853" y="6460215"/>
            <a:ext cx="42365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Opera-2D current density distribution of eddy current  shield plate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467210" y="2225100"/>
            <a:ext cx="32827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Shielding plate power calculation per unit length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308582" y="4588982"/>
            <a:ext cx="360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Unit length power of shielding plate at different times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3" name="图片 22">
            <a:extLst>
              <a:ext uri="{FF2B5EF4-FFF2-40B4-BE49-F238E27FC236}">
                <a16:creationId xmlns:a16="http://schemas.microsoft.com/office/drawing/2014/main" id="{F81144CA-76CE-4289-A9D1-A11CC69A73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52057" y="765308"/>
            <a:ext cx="3600000" cy="1610789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4EA3D47C-C323-4131-9886-FF195572243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52057" y="2654900"/>
            <a:ext cx="3600000" cy="1728882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:a16="http://schemas.microsoft.com/office/drawing/2014/main" id="{3BC09A5E-CE1F-425A-8996-47AAA564DBC0}"/>
              </a:ext>
            </a:extLst>
          </p:cNvPr>
          <p:cNvSpPr txBox="1"/>
          <p:nvPr/>
        </p:nvSpPr>
        <p:spPr>
          <a:xfrm>
            <a:off x="8510685" y="2337677"/>
            <a:ext cx="32827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Temperature distribution (natural air cooling)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EE438565-8AE0-4226-AFE6-B12B7806D153}"/>
              </a:ext>
            </a:extLst>
          </p:cNvPr>
          <p:cNvSpPr txBox="1"/>
          <p:nvPr/>
        </p:nvSpPr>
        <p:spPr>
          <a:xfrm>
            <a:off x="8510685" y="4288065"/>
            <a:ext cx="32827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Temperature distribution (forced air cooling)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0331EB03-C674-46B5-A01E-758602D01FCB}"/>
                  </a:ext>
                </a:extLst>
              </p:cNvPr>
              <p:cNvSpPr txBox="1"/>
              <p:nvPr/>
            </p:nvSpPr>
            <p:spPr>
              <a:xfrm>
                <a:off x="4112732" y="4839514"/>
                <a:ext cx="4148495" cy="175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altLang="zh-CN" sz="1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Eddy current shielding effect: power loss due to eddy current effect on the shielding plate.</a:t>
                </a:r>
              </a:p>
              <a:p>
                <a:pPr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zh-CN" altLang="zh-CN" sz="1400" i="1">
                              <a:latin typeface="Cambria Math" panose="02040503050406030204" pitchFamily="18" charset="0"/>
                              <a:ea typeface="Cambria Math" panose="0204050305040603020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altLang="zh-CN" sz="1400" i="1">
                              <a:latin typeface="Cambria Math" panose="02040503050406030204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altLang="zh-CN" sz="1400" i="1">
                              <a:latin typeface="Cambria Math" panose="02040503050406030204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𝑒𝑑𝑑𝑦</m:t>
                          </m:r>
                        </m:sub>
                      </m:sSub>
                      <m:r>
                        <a:rPr lang="en-US" altLang="zh-CN" sz="1400" i="1">
                          <a:latin typeface="Cambria Math" panose="0204050305040603020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altLang="zh-CN" sz="1400" b="0" i="0" smtClean="0">
                          <a:latin typeface="Cambria Math" panose="020405030504060302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18</m:t>
                      </m:r>
                      <m:r>
                        <a:rPr lang="en-US" altLang="zh-CN" sz="1400">
                          <a:latin typeface="Cambria Math" panose="0204050305040603020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.</m:t>
                      </m:r>
                      <m:r>
                        <a:rPr lang="en-US" altLang="zh-CN" sz="1400" b="0" i="0" smtClean="0">
                          <a:latin typeface="Cambria Math" panose="020405030504060302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22</m:t>
                      </m:r>
                      <m:r>
                        <m:rPr>
                          <m:sty m:val="p"/>
                        </m:rPr>
                        <a:rPr lang="en-US" altLang="zh-CN" sz="1400">
                          <a:latin typeface="Cambria Math" panose="0204050305040603020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W</m:t>
                      </m:r>
                    </m:oMath>
                  </m:oMathPara>
                </a14:m>
                <a:endParaRPr lang="en-US" altLang="zh-CN" sz="1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altLang="zh-CN" sz="1400" kern="1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Total thermal power on the eddy current shielding plate</a:t>
                </a:r>
              </a:p>
              <a:p>
                <a:pPr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1400" i="1" kern="100" smtClean="0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𝑃</m:t>
                      </m:r>
                      <m:r>
                        <a:rPr lang="en-US" altLang="zh-CN" sz="1400" i="1" kern="100" smtClean="0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zh-CN" altLang="zh-CN" sz="1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altLang="zh-CN" sz="1400" i="1" kern="100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altLang="zh-CN" sz="1400" i="1" kern="100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𝑙𝑜𝑠𝑠</m:t>
                          </m:r>
                        </m:sub>
                      </m:sSub>
                      <m:r>
                        <a:rPr lang="en-US" altLang="zh-CN" sz="1400" i="1" kern="100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zh-CN" altLang="zh-CN" sz="1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altLang="zh-CN" sz="1400" i="1" kern="100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altLang="zh-CN" sz="1400" i="1" kern="100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𝑒𝑑𝑑𝑦</m:t>
                          </m:r>
                        </m:sub>
                      </m:sSub>
                      <m:r>
                        <a:rPr lang="en-US" altLang="zh-CN" sz="1400" i="1" kern="100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altLang="zh-CN" sz="1400" b="0" i="1" kern="10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40.22</m:t>
                      </m:r>
                      <m:r>
                        <m:rPr>
                          <m:sty m:val="p"/>
                        </m:rPr>
                        <a:rPr lang="en-US" altLang="zh-CN" sz="1400" i="1" kern="100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W</m:t>
                      </m:r>
                    </m:oMath>
                  </m:oMathPara>
                </a14:m>
                <a:endParaRPr lang="en-US" altLang="zh-CN" sz="1400" kern="1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0331EB03-C674-46B5-A01E-758602D01F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2732" y="4839514"/>
                <a:ext cx="4148495" cy="1759200"/>
              </a:xfrm>
              <a:prstGeom prst="rect">
                <a:avLst/>
              </a:prstGeom>
              <a:blipFill>
                <a:blip r:embed="rId9"/>
                <a:stretch>
                  <a:fillRect l="-441" r="-58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文本框 21">
            <a:extLst>
              <a:ext uri="{FF2B5EF4-FFF2-40B4-BE49-F238E27FC236}">
                <a16:creationId xmlns:a16="http://schemas.microsoft.com/office/drawing/2014/main" id="{588BAA31-F842-47F4-B85B-4D5D930A481F}"/>
              </a:ext>
            </a:extLst>
          </p:cNvPr>
          <p:cNvSpPr txBox="1"/>
          <p:nvPr/>
        </p:nvSpPr>
        <p:spPr>
          <a:xfrm>
            <a:off x="8292855" y="4442232"/>
            <a:ext cx="3899145" cy="23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After applying forced air cooling</a:t>
            </a:r>
          </a:p>
          <a:p>
            <a:pPr>
              <a:lnSpc>
                <a:spcPct val="150000"/>
              </a:lnSpc>
            </a:pPr>
            <a:r>
              <a:rPr lang="en-US" altLang="zh-CN" sz="1400" kern="1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Shielding plate</a:t>
            </a:r>
            <a:r>
              <a:rPr lang="en-US" altLang="zh-CN" sz="14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 Max. temperature </a:t>
            </a:r>
            <a:r>
              <a:rPr lang="en-US" altLang="zh-CN" sz="1400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50℃</a:t>
            </a:r>
            <a:r>
              <a:rPr lang="zh-CN" altLang="en-US" sz="1400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en-US" altLang="zh-CN" sz="1400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33℃</a:t>
            </a:r>
          </a:p>
          <a:p>
            <a:pPr>
              <a:lnSpc>
                <a:spcPct val="150000"/>
              </a:lnSpc>
            </a:pPr>
            <a:r>
              <a:rPr lang="en-US" altLang="zh-CN" sz="1400" kern="1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Ferrite core</a:t>
            </a:r>
            <a:r>
              <a:rPr lang="zh-CN" altLang="en-US" sz="14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en-US" altLang="zh-CN" sz="14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Max. temperature </a:t>
            </a:r>
            <a:r>
              <a:rPr lang="en-US" altLang="zh-CN" sz="1400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46℃ </a:t>
            </a:r>
            <a:r>
              <a:rPr lang="en-US" altLang="zh-CN" sz="14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(in the normal operating temperature range</a:t>
            </a:r>
            <a:r>
              <a:rPr lang="zh-CN" altLang="en-US" sz="1400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√</a:t>
            </a:r>
            <a:r>
              <a:rPr lang="en-US" altLang="zh-CN" sz="14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14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In order to achieve better heat dissipation, we will weld the vacuum chamber and shielding plate together, then add two water-cooled pipes.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/>
          <a:srcRect b="4295"/>
          <a:stretch/>
        </p:blipFill>
        <p:spPr>
          <a:xfrm>
            <a:off x="5126904" y="5207648"/>
            <a:ext cx="2804596" cy="1512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D347C0EE-2362-4487-B658-3DA4023125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228" y="744999"/>
            <a:ext cx="3960000" cy="134215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840" y="3932970"/>
            <a:ext cx="3960000" cy="1933726"/>
          </a:xfrm>
          <a:prstGeom prst="rect">
            <a:avLst/>
          </a:prstGeom>
        </p:spPr>
      </p:pic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1" y="98891"/>
            <a:ext cx="11790387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3.3 Mechanical design, machining and assembly of DNLK-vacuum chamber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702" y="2209275"/>
            <a:ext cx="3960000" cy="1928482"/>
          </a:xfrm>
          <a:prstGeom prst="rect">
            <a:avLst/>
          </a:prstGeom>
        </p:spPr>
      </p:pic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1958051512"/>
              </p:ext>
            </p:extLst>
          </p:nvPr>
        </p:nvGraphicFramePr>
        <p:xfrm>
          <a:off x="4113013" y="861724"/>
          <a:ext cx="4679950" cy="2267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7" name="图表 16"/>
          <p:cNvGraphicFramePr/>
          <p:nvPr>
            <p:extLst>
              <p:ext uri="{D42A27DB-BD31-4B8C-83A1-F6EECF244321}">
                <p14:modId xmlns:p14="http://schemas.microsoft.com/office/powerpoint/2010/main" val="2987939871"/>
              </p:ext>
            </p:extLst>
          </p:nvPr>
        </p:nvGraphicFramePr>
        <p:xfrm>
          <a:off x="4183606" y="3080716"/>
          <a:ext cx="4679950" cy="2267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pic>
        <p:nvPicPr>
          <p:cNvPr id="20" name="图片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05757" y="918661"/>
            <a:ext cx="3102540" cy="2180655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7027" y="3246730"/>
            <a:ext cx="3060000" cy="2210732"/>
          </a:xfrm>
          <a:prstGeom prst="rect">
            <a:avLst/>
          </a:prstGeom>
          <a:noFill/>
        </p:spPr>
      </p:pic>
      <p:sp>
        <p:nvSpPr>
          <p:cNvPr id="16" name="文本框 15"/>
          <p:cNvSpPr txBox="1"/>
          <p:nvPr/>
        </p:nvSpPr>
        <p:spPr>
          <a:xfrm>
            <a:off x="23661" y="5566062"/>
            <a:ext cx="4791456" cy="1153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Ceramic material: 99% AL2O3, </a:t>
            </a:r>
          </a:p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L=1.2m</a:t>
            </a:r>
            <a:r>
              <a:rPr lang="zh-CN" altLang="en-US" sz="1600" b="1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1600" b="1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thickness=5mm</a:t>
            </a:r>
          </a:p>
          <a:p>
            <a:pPr algn="ctr">
              <a:lnSpc>
                <a:spcPct val="150000"/>
              </a:lnSpc>
            </a:pPr>
            <a:r>
              <a: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Max. stress=4.5MPa, Max. deformation=3.1×10-3 mm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576340" y="1855101"/>
            <a:ext cx="352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FF0000"/>
                </a:solidFill>
              </a:rPr>
              <a:t>√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1957E12C-2F2B-45B9-AD1D-9660214FF8D4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52127" t="51789" b="10215"/>
          <a:stretch/>
        </p:blipFill>
        <p:spPr>
          <a:xfrm>
            <a:off x="8840926" y="5604563"/>
            <a:ext cx="3305354" cy="882915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03D6F992-4515-4E92-965E-624D3A3060EB}"/>
              </a:ext>
            </a:extLst>
          </p:cNvPr>
          <p:cNvSpPr txBox="1"/>
          <p:nvPr/>
        </p:nvSpPr>
        <p:spPr>
          <a:xfrm>
            <a:off x="9137325" y="6354722"/>
            <a:ext cx="2729851" cy="376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TiN</a:t>
            </a: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-Ag film with ladder pattern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2" y="98891"/>
            <a:ext cx="8873450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Performance test and design of nickel-zinc ferrite core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8" r="7202"/>
          <a:stretch>
            <a:fillRect/>
          </a:stretch>
        </p:blipFill>
        <p:spPr bwMode="auto">
          <a:xfrm>
            <a:off x="4124181" y="1353729"/>
            <a:ext cx="2880615" cy="162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86" y="3378033"/>
            <a:ext cx="2196472" cy="162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84" y="5123698"/>
            <a:ext cx="2235633" cy="1584000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3" r="20232"/>
          <a:stretch>
            <a:fillRect/>
          </a:stretch>
        </p:blipFill>
        <p:spPr bwMode="auto">
          <a:xfrm>
            <a:off x="4990672" y="3378033"/>
            <a:ext cx="2269301" cy="162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295D4947-6A45-4735-A5E7-297CD7C704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0149" y="5123698"/>
            <a:ext cx="2233024" cy="1584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B7B898A3-73BA-4D5E-85CA-9D160BFBB1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2052" y="1344585"/>
            <a:ext cx="3268548" cy="1620000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AFA9BCA4-7951-4D78-8932-74953C2C85E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11" r="20095"/>
          <a:stretch>
            <a:fillRect/>
          </a:stretch>
        </p:blipFill>
        <p:spPr bwMode="auto">
          <a:xfrm>
            <a:off x="2542582" y="3391759"/>
            <a:ext cx="2351065" cy="162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EBCD9F20-E01A-44ED-A513-B3BFB954E8B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67719" y="5123698"/>
            <a:ext cx="2821271" cy="1584000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E9F5AC16-F543-4313-A04E-7D5788B3291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88377" y="1266048"/>
            <a:ext cx="2301657" cy="1620000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6185262C-B369-45E0-91E9-44477DA3F7C8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0" r="2241"/>
          <a:stretch>
            <a:fillRect/>
          </a:stretch>
        </p:blipFill>
        <p:spPr bwMode="auto">
          <a:xfrm>
            <a:off x="7687720" y="4540033"/>
            <a:ext cx="4211246" cy="20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id="{D8FF6550-1391-4BC6-B507-57292C2212EC}"/>
              </a:ext>
            </a:extLst>
          </p:cNvPr>
          <p:cNvSpPr txBox="1"/>
          <p:nvPr/>
        </p:nvSpPr>
        <p:spPr>
          <a:xfrm>
            <a:off x="252262" y="711898"/>
            <a:ext cx="6870374" cy="614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In order to make ferrite core with similar performance to CMD5005, we tested the magnetic properties of 11 batches of sample ferrite magnetic rings.</a:t>
            </a:r>
            <a:endParaRPr lang="zh-CN" altLang="en-US" sz="1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38CFBBF2-811D-491C-9A3B-C5243CFDC5B5}"/>
              </a:ext>
            </a:extLst>
          </p:cNvPr>
          <p:cNvSpPr txBox="1"/>
          <p:nvPr/>
        </p:nvSpPr>
        <p:spPr>
          <a:xfrm>
            <a:off x="105567" y="3006394"/>
            <a:ext cx="7382810" cy="343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Hysteresis loop</a:t>
            </a:r>
            <a:r>
              <a: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lang="en-US" altLang="zh-CN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relative permeability </a:t>
            </a:r>
            <a:r>
              <a: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and </a:t>
            </a:r>
            <a:r>
              <a:rPr lang="en-US" altLang="zh-CN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Curie temperature point</a:t>
            </a:r>
            <a:r>
              <a: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test and results</a:t>
            </a:r>
            <a:endParaRPr lang="zh-CN" altLang="en-US" sz="1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616BC375-0711-4E64-ACE8-48837AD526D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75055" y="2920033"/>
            <a:ext cx="2288864" cy="1620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EEF11536-246A-4021-9D62-4FED1E8B3A0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775055" y="1266048"/>
            <a:ext cx="2284302" cy="16200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FF822013-E7A8-4448-8D2A-5A0A72EEF81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488377" y="2920033"/>
            <a:ext cx="2292106" cy="1620000"/>
          </a:xfrm>
          <a:prstGeom prst="rect">
            <a:avLst/>
          </a:prstGeom>
        </p:spPr>
      </p:pic>
      <p:sp>
        <p:nvSpPr>
          <p:cNvPr id="33" name="文本框 32">
            <a:extLst>
              <a:ext uri="{FF2B5EF4-FFF2-40B4-BE49-F238E27FC236}">
                <a16:creationId xmlns:a16="http://schemas.microsoft.com/office/drawing/2014/main" id="{883E6365-6121-48E6-87F1-7114CC90F5B8}"/>
              </a:ext>
            </a:extLst>
          </p:cNvPr>
          <p:cNvSpPr txBox="1"/>
          <p:nvPr/>
        </p:nvSpPr>
        <p:spPr>
          <a:xfrm>
            <a:off x="7313173" y="847319"/>
            <a:ext cx="4953722" cy="343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Complete the design and machining of the ferrite core</a:t>
            </a:r>
            <a:endParaRPr lang="zh-CN" altLang="en-US" sz="1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2" y="98891"/>
            <a:ext cx="9851858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3D modeling and engineering drawing of DNLK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1407" y="790670"/>
            <a:ext cx="4680000" cy="338010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39D1DB0F-88E5-4D89-B86F-0941C481DD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46" y="917890"/>
            <a:ext cx="2081094" cy="1440000"/>
          </a:xfrm>
          <a:prstGeom prst="rect">
            <a:avLst/>
          </a:prstGeom>
          <a:noFill/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2600000E-AACF-4ABF-B326-26C9E41B07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546" y="3467276"/>
            <a:ext cx="2100471" cy="144000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41B42BB4-A641-444A-89F5-6E5A8965132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844" y="4914065"/>
            <a:ext cx="1804562" cy="1609427"/>
          </a:xfrm>
          <a:prstGeom prst="rect">
            <a:avLst/>
          </a:prstGeom>
          <a:noFill/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E0436137-F9F2-4478-9811-7C6C2B436BC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198" y="3467276"/>
            <a:ext cx="1931855" cy="1440000"/>
          </a:xfrm>
          <a:prstGeom prst="rect">
            <a:avLst/>
          </a:prstGeom>
          <a:noFill/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77EBA05B-9E59-4127-96C6-442DC7C9794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01"/>
          <a:stretch/>
        </p:blipFill>
        <p:spPr bwMode="auto">
          <a:xfrm>
            <a:off x="277206" y="4914065"/>
            <a:ext cx="2426224" cy="1675042"/>
          </a:xfrm>
          <a:prstGeom prst="rect">
            <a:avLst/>
          </a:prstGeom>
          <a:noFill/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42796E43-5AA5-4911-973C-C91F96BA441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46" y="2406051"/>
            <a:ext cx="4428000" cy="1036148"/>
          </a:xfrm>
          <a:prstGeom prst="rect">
            <a:avLst/>
          </a:prstGeom>
          <a:noFill/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BED7FCC0-EA48-463F-B535-2AD3EC02CB2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69628" y="917890"/>
            <a:ext cx="2131425" cy="1440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306ECF35-9702-423A-82B2-FA064166B83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33372" y="917889"/>
            <a:ext cx="1800000" cy="2311214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BBF11ACA-459D-42AD-B8BB-F51C1FA9EC43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12361"/>
          <a:stretch/>
        </p:blipFill>
        <p:spPr>
          <a:xfrm rot="5400000">
            <a:off x="4053315" y="4227128"/>
            <a:ext cx="3160113" cy="1548000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EDB49F77-5E68-40A6-8033-6C4E692677B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48202" y="4212373"/>
            <a:ext cx="4523205" cy="2376734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882" y="1249145"/>
            <a:ext cx="3100947" cy="1476000"/>
          </a:xfrm>
          <a:prstGeom prst="rect">
            <a:avLst/>
          </a:prstGeom>
          <a:noFill/>
        </p:spPr>
      </p:pic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2" y="98891"/>
            <a:ext cx="8848902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Kicker magnet parts machining and prototype assembly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52" y="1249145"/>
            <a:ext cx="3423839" cy="1476000"/>
          </a:xfrm>
          <a:prstGeom prst="rect">
            <a:avLst/>
          </a:prstGeom>
          <a:noFill/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52" y="3060462"/>
            <a:ext cx="2156766" cy="1440000"/>
          </a:xfrm>
          <a:prstGeom prst="rect">
            <a:avLst/>
          </a:prstGeom>
          <a:noFill/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898" y="3060462"/>
            <a:ext cx="2059138" cy="1440000"/>
          </a:xfrm>
          <a:prstGeom prst="rect">
            <a:avLst/>
          </a:prstGeom>
          <a:noFill/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6" t="4635" r="1999" b="13728"/>
          <a:stretch>
            <a:fillRect/>
          </a:stretch>
        </p:blipFill>
        <p:spPr bwMode="auto">
          <a:xfrm>
            <a:off x="4318036" y="3060462"/>
            <a:ext cx="2216793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152" y="4780123"/>
            <a:ext cx="6436677" cy="1452649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3417E3FD-A4E8-41FD-A34F-19D8BC447D2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58"/>
          <a:stretch>
            <a:fillRect/>
          </a:stretch>
        </p:blipFill>
        <p:spPr bwMode="auto">
          <a:xfrm>
            <a:off x="6733904" y="1249145"/>
            <a:ext cx="2811816" cy="126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F5FD1F65-2456-4706-8533-4B7360EB1A6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" r="963"/>
          <a:stretch>
            <a:fillRect/>
          </a:stretch>
        </p:blipFill>
        <p:spPr bwMode="auto">
          <a:xfrm>
            <a:off x="9843127" y="1249145"/>
            <a:ext cx="2270251" cy="126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C98E4998-4525-4CAD-BD9C-D8D660F87E0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4" r="2186"/>
          <a:stretch/>
        </p:blipFill>
        <p:spPr bwMode="auto">
          <a:xfrm>
            <a:off x="9127795" y="2733654"/>
            <a:ext cx="2985583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AE003D90-A246-43B1-A437-6FE7C3D1DA4C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b="49187"/>
          <a:stretch/>
        </p:blipFill>
        <p:spPr>
          <a:xfrm>
            <a:off x="6733904" y="4589431"/>
            <a:ext cx="2321752" cy="1646332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26F4ED3B-9DD0-4A5A-809E-F90E77B9D654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b="49187"/>
          <a:stretch/>
        </p:blipFill>
        <p:spPr>
          <a:xfrm>
            <a:off x="6733904" y="2733654"/>
            <a:ext cx="2138660" cy="1440000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BE700132-5FE2-4639-AE1C-937B0DFDD12C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84"/>
          <a:stretch/>
        </p:blipFill>
        <p:spPr bwMode="auto">
          <a:xfrm>
            <a:off x="9400082" y="4290670"/>
            <a:ext cx="2613101" cy="2243854"/>
          </a:xfrm>
          <a:prstGeom prst="rect">
            <a:avLst/>
          </a:prstGeom>
          <a:noFill/>
        </p:spPr>
      </p:pic>
      <p:sp>
        <p:nvSpPr>
          <p:cNvPr id="25" name="箭头: 右 24">
            <a:extLst>
              <a:ext uri="{FF2B5EF4-FFF2-40B4-BE49-F238E27FC236}">
                <a16:creationId xmlns:a16="http://schemas.microsoft.com/office/drawing/2014/main" id="{B1D1B038-5579-46A4-95C8-FDD9D551364F}"/>
              </a:ext>
            </a:extLst>
          </p:cNvPr>
          <p:cNvSpPr/>
          <p:nvPr/>
        </p:nvSpPr>
        <p:spPr>
          <a:xfrm>
            <a:off x="9547852" y="1738651"/>
            <a:ext cx="295275" cy="2809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箭头: 右 25">
            <a:extLst>
              <a:ext uri="{FF2B5EF4-FFF2-40B4-BE49-F238E27FC236}">
                <a16:creationId xmlns:a16="http://schemas.microsoft.com/office/drawing/2014/main" id="{6BC01F96-10E7-4BCB-B702-ACCCD2523ECC}"/>
              </a:ext>
            </a:extLst>
          </p:cNvPr>
          <p:cNvSpPr/>
          <p:nvPr/>
        </p:nvSpPr>
        <p:spPr>
          <a:xfrm rot="5400000">
            <a:off x="10671437" y="2476144"/>
            <a:ext cx="295275" cy="2809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箭头: 右 26">
            <a:extLst>
              <a:ext uri="{FF2B5EF4-FFF2-40B4-BE49-F238E27FC236}">
                <a16:creationId xmlns:a16="http://schemas.microsoft.com/office/drawing/2014/main" id="{CD67E585-E851-4CFA-AEEA-89873930F12A}"/>
              </a:ext>
            </a:extLst>
          </p:cNvPr>
          <p:cNvSpPr/>
          <p:nvPr/>
        </p:nvSpPr>
        <p:spPr>
          <a:xfrm rot="10800000">
            <a:off x="8825444" y="3288506"/>
            <a:ext cx="295275" cy="2809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箭头: 右 27">
            <a:extLst>
              <a:ext uri="{FF2B5EF4-FFF2-40B4-BE49-F238E27FC236}">
                <a16:creationId xmlns:a16="http://schemas.microsoft.com/office/drawing/2014/main" id="{944E550F-F50F-4FB4-99A8-FADCF82E1A9B}"/>
              </a:ext>
            </a:extLst>
          </p:cNvPr>
          <p:cNvSpPr/>
          <p:nvPr/>
        </p:nvSpPr>
        <p:spPr>
          <a:xfrm rot="5400000">
            <a:off x="7747142" y="4241049"/>
            <a:ext cx="295275" cy="2809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箭头: 右 28">
            <a:extLst>
              <a:ext uri="{FF2B5EF4-FFF2-40B4-BE49-F238E27FC236}">
                <a16:creationId xmlns:a16="http://schemas.microsoft.com/office/drawing/2014/main" id="{42EF0D8D-D740-4DC7-9BB0-4D498A9930F4}"/>
              </a:ext>
            </a:extLst>
          </p:cNvPr>
          <p:cNvSpPr/>
          <p:nvPr/>
        </p:nvSpPr>
        <p:spPr>
          <a:xfrm>
            <a:off x="9070299" y="5272103"/>
            <a:ext cx="295275" cy="2809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18D50082-85DA-4786-BBB8-D2A2CB5D5174}"/>
              </a:ext>
            </a:extLst>
          </p:cNvPr>
          <p:cNvSpPr txBox="1"/>
          <p:nvPr/>
        </p:nvSpPr>
        <p:spPr>
          <a:xfrm>
            <a:off x="86804" y="744736"/>
            <a:ext cx="3918268" cy="343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Kicker magnet parts machining</a:t>
            </a:r>
            <a:endParaRPr lang="zh-CN" altLang="en-US" sz="1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2224457E-A1F7-407F-A5A8-2D45B8DCAB19}"/>
              </a:ext>
            </a:extLst>
          </p:cNvPr>
          <p:cNvSpPr txBox="1"/>
          <p:nvPr/>
        </p:nvSpPr>
        <p:spPr>
          <a:xfrm>
            <a:off x="6693234" y="744736"/>
            <a:ext cx="3423839" cy="343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Performance prototype assembly</a:t>
            </a:r>
            <a:endParaRPr lang="zh-CN" altLang="en-US" sz="1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2" y="98891"/>
            <a:ext cx="7190954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Adjustment of DNLK performance prototype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70"/>
          <a:stretch>
            <a:fillRect/>
          </a:stretch>
        </p:blipFill>
        <p:spPr bwMode="auto">
          <a:xfrm>
            <a:off x="291346" y="3978592"/>
            <a:ext cx="4968000" cy="23440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46" y="867759"/>
            <a:ext cx="4968000" cy="2872041"/>
          </a:xfrm>
          <a:prstGeom prst="rect">
            <a:avLst/>
          </a:prstGeom>
          <a:noFill/>
        </p:spPr>
      </p:pic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40" r="14997"/>
          <a:stretch>
            <a:fillRect/>
          </a:stretch>
        </p:blipFill>
        <p:spPr bwMode="auto">
          <a:xfrm>
            <a:off x="6526338" y="867759"/>
            <a:ext cx="4384848" cy="288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937" y="3978592"/>
            <a:ext cx="6245651" cy="2344070"/>
          </a:xfrm>
          <a:prstGeom prst="rect">
            <a:avLst/>
          </a:prstGeom>
          <a:noFill/>
        </p:spPr>
      </p:pic>
      <p:sp>
        <p:nvSpPr>
          <p:cNvPr id="7" name="文本框 6"/>
          <p:cNvSpPr txBox="1"/>
          <p:nvPr/>
        </p:nvSpPr>
        <p:spPr>
          <a:xfrm>
            <a:off x="875902" y="3701593"/>
            <a:ext cx="39226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Installation and measurement of eddy current shielding plate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43849" y="6284455"/>
            <a:ext cx="32827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Important dimension measurement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2" y="98891"/>
            <a:ext cx="11150306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3.4 Prototype performance measurement - characteristic impedance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文本框 14">
                <a:extLst>
                  <a:ext uri="{FF2B5EF4-FFF2-40B4-BE49-F238E27FC236}">
                    <a16:creationId xmlns:a16="http://schemas.microsoft.com/office/drawing/2014/main" id="{FAF435E7-AA10-43D5-B8D5-7B2FE2782772}"/>
                  </a:ext>
                </a:extLst>
              </p:cNvPr>
              <p:cNvSpPr txBox="1"/>
              <p:nvPr/>
            </p:nvSpPr>
            <p:spPr>
              <a:xfrm>
                <a:off x="213865" y="2827298"/>
                <a:ext cx="3967995" cy="21782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1450" indent="-171450"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altLang="zh-CN" sz="1600" b="1" kern="100" dirty="0">
                    <a:solidFill>
                      <a:srgbClr val="1D06A8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TDR(Time Domain Reflectometry):</a:t>
                </a:r>
              </a:p>
              <a:p>
                <a:pPr>
                  <a:spcAft>
                    <a:spcPts val="0"/>
                  </a:spcAft>
                </a:pPr>
                <a:r>
                  <a:rPr lang="en-US" altLang="zh-CN" sz="1600" b="1" kern="100" dirty="0">
                    <a:solidFill>
                      <a:srgbClr val="1D06A8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measure characteristic impedance</a:t>
                </a:r>
                <a:endParaRPr lang="en-US" altLang="zh-CN" sz="1600" kern="1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indent="0" algn="just">
                  <a:spcAft>
                    <a:spcPts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400" kern="1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According to the principle of reflection, there is a reflection coefficient </a:t>
                </a:r>
                <a14:m>
                  <m:oMath xmlns:m="http://schemas.openxmlformats.org/officeDocument/2006/math">
                    <m:r>
                      <a:rPr lang="en-US" altLang="zh-CN" sz="1400" i="1" kern="100">
                        <a:latin typeface="Cambria Math" panose="02040503050406030204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𝛤</m:t>
                    </m:r>
                  </m:oMath>
                </a14:m>
                <a:r>
                  <a:rPr lang="zh-CN" altLang="zh-CN" sz="1400" kern="1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：</a:t>
                </a:r>
              </a:p>
              <a:p>
                <a:pPr indent="0" algn="just">
                  <a:lnSpc>
                    <a:spcPct val="150000"/>
                  </a:lnSpc>
                  <a:spcAft>
                    <a:spcPts val="0"/>
                  </a:spcAft>
                  <a:buFont typeface="Arial" panose="020B0604020202020204" pitchFamily="34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eqArr>
                        <m:eqArrPr>
                          <m:ctrlPr>
                            <a:rPr lang="zh-CN" altLang="zh-CN" sz="1200" i="1" kern="100">
                              <a:latin typeface="Cambria Math" panose="02040503050406030204" pitchFamily="18" charset="0"/>
                              <a:ea typeface="Cambria Math" panose="02040503050406030204" charset="0"/>
                              <a:cs typeface="Times New Roman" panose="02020603050405020304" pitchFamily="18" charset="0"/>
                            </a:rPr>
                          </m:ctrlPr>
                        </m:eqArrPr>
                        <m:e>
                          <m:r>
                            <a:rPr lang="en-US" altLang="zh-CN" sz="1200" i="1" kern="100">
                              <a:latin typeface="Cambria Math" panose="02040503050406030204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𝛤</m:t>
                          </m:r>
                          <m:r>
                            <a:rPr lang="en-US" altLang="zh-CN" sz="1200" i="1" kern="100">
                              <a:latin typeface="Cambria Math" panose="02040503050406030204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zh-CN" altLang="zh-CN" sz="1200" i="1" kern="100">
                                  <a:latin typeface="Cambria Math" panose="02040503050406030204" pitchFamily="18" charset="0"/>
                                  <a:ea typeface="Cambria Math" panose="02040503050406030204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zh-CN" altLang="zh-CN" sz="1200" i="1" kern="100">
                                      <a:latin typeface="Cambria Math" panose="02040503050406030204" pitchFamily="18" charset="0"/>
                                      <a:ea typeface="Cambria Math" panose="02040503050406030204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200" i="1" kern="100"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altLang="zh-CN" sz="1200" i="1" kern="100"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zh-CN" altLang="zh-CN" sz="1200" i="1" kern="100">
                                      <a:latin typeface="Cambria Math" panose="02040503050406030204" pitchFamily="18" charset="0"/>
                                      <a:ea typeface="Cambria Math" panose="02040503050406030204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200" i="1" kern="100"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altLang="zh-CN" sz="1200" i="1" kern="100"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den>
                          </m:f>
                          <m:r>
                            <a:rPr lang="en-US" altLang="zh-CN" sz="1200" i="1" kern="100">
                              <a:latin typeface="Cambria Math" panose="02040503050406030204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zh-CN" altLang="zh-CN" sz="1200" i="1" kern="100">
                                  <a:latin typeface="Cambria Math" panose="02040503050406030204" pitchFamily="18" charset="0"/>
                                  <a:ea typeface="Cambria Math" panose="02040503050406030204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zh-CN" altLang="zh-CN" sz="1200" i="1" kern="100">
                                      <a:latin typeface="Cambria Math" panose="02040503050406030204" pitchFamily="18" charset="0"/>
                                      <a:ea typeface="Cambria Math" panose="02040503050406030204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200" i="1" kern="100"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𝑍</m:t>
                                  </m:r>
                                </m:e>
                                <m:sub>
                                  <m:r>
                                    <a:rPr lang="en-US" altLang="zh-CN" sz="1200" i="1" kern="100"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𝐷𝑈𝑇</m:t>
                                  </m:r>
                                </m:sub>
                              </m:sSub>
                              <m:r>
                                <a:rPr lang="en-US" altLang="zh-CN" sz="1200" i="1" kern="100"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zh-CN" altLang="zh-CN" sz="1200" i="1" kern="100">
                                      <a:latin typeface="Cambria Math" panose="02040503050406030204" pitchFamily="18" charset="0"/>
                                      <a:ea typeface="Cambria Math" panose="02040503050406030204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200" i="1" kern="100"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𝑍</m:t>
                                  </m:r>
                                </m:e>
                                <m:sub>
                                  <m:r>
                                    <a:rPr lang="en-US" altLang="zh-CN" sz="1200" i="1" kern="100"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𝑜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zh-CN" altLang="zh-CN" sz="1200" i="1" kern="100">
                                      <a:latin typeface="Cambria Math" panose="02040503050406030204" pitchFamily="18" charset="0"/>
                                      <a:ea typeface="Cambria Math" panose="02040503050406030204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200" i="1" kern="100"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𝑍</m:t>
                                  </m:r>
                                </m:e>
                                <m:sub>
                                  <m:r>
                                    <a:rPr lang="en-US" altLang="zh-CN" sz="1200" i="1" kern="100"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𝐷𝑈𝑇</m:t>
                                  </m:r>
                                </m:sub>
                              </m:sSub>
                              <m:r>
                                <a:rPr lang="en-US" altLang="zh-CN" sz="1200" i="1" kern="100"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zh-CN" altLang="zh-CN" sz="1200" i="1" kern="100">
                                      <a:latin typeface="Cambria Math" panose="02040503050406030204" pitchFamily="18" charset="0"/>
                                      <a:ea typeface="Cambria Math" panose="02040503050406030204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200" i="1" kern="100"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𝑍</m:t>
                                  </m:r>
                                </m:e>
                                <m:sub>
                                  <m:r>
                                    <a:rPr lang="en-US" altLang="zh-CN" sz="1200" i="1" kern="100"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𝑜</m:t>
                                  </m:r>
                                </m:sub>
                              </m:sSub>
                            </m:den>
                          </m:f>
                        </m:e>
                      </m:eqArr>
                    </m:oMath>
                  </m:oMathPara>
                </a14:m>
                <a:endParaRPr lang="zh-CN" altLang="zh-CN" sz="1200" kern="1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zh-CN" altLang="en-US" sz="9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zh-CN" altLang="zh-CN" sz="9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Note: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900" i="1">
                            <a:latin typeface="Cambria Math" panose="02040503050406030204" pitchFamily="18" charset="0"/>
                            <a:ea typeface="Cambria Math" panose="0204050305040603020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900" i="1"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CN" sz="900" i="1"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US" altLang="zh-CN" sz="9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</a:t>
                </a:r>
                <a:r>
                  <a:rPr lang="zh-CN" altLang="zh-CN" sz="9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the amplitude of the reflected wave，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900" i="1">
                            <a:latin typeface="Cambria Math" panose="02040503050406030204" pitchFamily="18" charset="0"/>
                            <a:ea typeface="Cambria Math" panose="0204050305040603020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900" i="1"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CN" sz="900" i="1"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altLang="zh-CN" sz="9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-</a:t>
                </a:r>
                <a:r>
                  <a:rPr lang="zh-CN" altLang="zh-CN" sz="9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the amplitude of the incident wave,</a:t>
                </a:r>
                <a:r>
                  <a:rPr lang="en-US" altLang="zh-CN" sz="9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900" i="1">
                            <a:latin typeface="Cambria Math" panose="02040503050406030204" pitchFamily="18" charset="0"/>
                            <a:ea typeface="Cambria Math" panose="0204050305040603020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900" i="1"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𝑍</m:t>
                        </m:r>
                      </m:e>
                      <m:sub>
                        <m:r>
                          <a:rPr lang="en-US" altLang="zh-CN" sz="900" i="1"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𝐷𝑈𝑇</m:t>
                        </m:r>
                        <m:r>
                          <a:rPr lang="en-US" altLang="zh-CN" sz="900" i="1"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en-US" altLang="zh-CN" sz="9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-</a:t>
                </a:r>
                <a:r>
                  <a:rPr lang="zh-CN" altLang="zh-CN" sz="9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the impedance of the component under test,</a:t>
                </a:r>
                <a:r>
                  <a:rPr lang="en-US" altLang="zh-CN" sz="9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900" i="1">
                            <a:latin typeface="Cambria Math" panose="02040503050406030204" pitchFamily="18" charset="0"/>
                            <a:ea typeface="Cambria Math" panose="0204050305040603020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900" i="1"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𝑍</m:t>
                        </m:r>
                      </m:e>
                      <m:sub>
                        <m:r>
                          <a:rPr lang="en-US" altLang="zh-CN" sz="900" i="1"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altLang="zh-CN" sz="9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-</a:t>
                </a:r>
                <a:r>
                  <a:rPr lang="zh-CN" altLang="zh-CN" sz="9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the characteristic impedance of TDR</a:t>
                </a:r>
                <a:r>
                  <a:rPr lang="zh-CN" altLang="en-US" sz="9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:endParaRPr lang="en-US" altLang="zh-CN" sz="9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文本框 14">
                <a:extLst>
                  <a:ext uri="{FF2B5EF4-FFF2-40B4-BE49-F238E27FC236}">
                    <a16:creationId xmlns:a16="http://schemas.microsoft.com/office/drawing/2014/main" id="{FAF435E7-AA10-43D5-B8D5-7B2FE27827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865" y="2827298"/>
                <a:ext cx="3967995" cy="2178289"/>
              </a:xfrm>
              <a:prstGeom prst="rect">
                <a:avLst/>
              </a:prstGeom>
              <a:blipFill>
                <a:blip r:embed="rId2"/>
                <a:stretch>
                  <a:fillRect l="-768" t="-840" r="-461" b="-28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组合 15">
            <a:extLst>
              <a:ext uri="{FF2B5EF4-FFF2-40B4-BE49-F238E27FC236}">
                <a16:creationId xmlns:a16="http://schemas.microsoft.com/office/drawing/2014/main" id="{513F01A0-3F1C-43B2-99E6-61AA11CCFBDF}"/>
              </a:ext>
            </a:extLst>
          </p:cNvPr>
          <p:cNvGrpSpPr>
            <a:grpSpLocks noChangeAspect="1"/>
          </p:cNvGrpSpPr>
          <p:nvPr/>
        </p:nvGrpSpPr>
        <p:grpSpPr>
          <a:xfrm>
            <a:off x="190525" y="765266"/>
            <a:ext cx="3909762" cy="2062032"/>
            <a:chOff x="905" y="1546"/>
            <a:chExt cx="6663" cy="3514"/>
          </a:xfrm>
        </p:grpSpPr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id="{7B03601D-5632-47A6-818E-CE680F64ED10}"/>
                </a:ext>
              </a:extLst>
            </p:cNvPr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9" y="1546"/>
              <a:ext cx="6249" cy="351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C5D21536-7309-4904-8F56-1851235C524C}"/>
                </a:ext>
              </a:extLst>
            </p:cNvPr>
            <p:cNvSpPr txBox="1"/>
            <p:nvPr/>
          </p:nvSpPr>
          <p:spPr>
            <a:xfrm>
              <a:off x="905" y="1716"/>
              <a:ext cx="5170" cy="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Vector Network Analyzer</a:t>
              </a:r>
            </a:p>
          </p:txBody>
        </p:sp>
      </p:grpSp>
      <p:pic>
        <p:nvPicPr>
          <p:cNvPr id="43" name="图片 42">
            <a:extLst>
              <a:ext uri="{FF2B5EF4-FFF2-40B4-BE49-F238E27FC236}">
                <a16:creationId xmlns:a16="http://schemas.microsoft.com/office/drawing/2014/main" id="{7EEAB808-8E71-46B1-B192-BB7D67B90C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42" y="765266"/>
            <a:ext cx="2448000" cy="183821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图片 43">
            <a:extLst>
              <a:ext uri="{FF2B5EF4-FFF2-40B4-BE49-F238E27FC236}">
                <a16:creationId xmlns:a16="http://schemas.microsoft.com/office/drawing/2014/main" id="{C5134D6B-BEFC-446E-8F86-54AC46E4274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2"/>
          <a:stretch/>
        </p:blipFill>
        <p:spPr bwMode="auto">
          <a:xfrm>
            <a:off x="4327965" y="2919034"/>
            <a:ext cx="4859655" cy="37376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5" name="图片 44">
            <a:extLst>
              <a:ext uri="{FF2B5EF4-FFF2-40B4-BE49-F238E27FC236}">
                <a16:creationId xmlns:a16="http://schemas.microsoft.com/office/drawing/2014/main" id="{939A6C89-A9C7-4FAA-96DB-3D99E0BC976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6388" y="765266"/>
            <a:ext cx="2448000" cy="18378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图片 45">
            <a:extLst>
              <a:ext uri="{FF2B5EF4-FFF2-40B4-BE49-F238E27FC236}">
                <a16:creationId xmlns:a16="http://schemas.microsoft.com/office/drawing/2014/main" id="{916B4850-8DEB-43C2-AC0B-5C957E09EE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08008" y="2910005"/>
            <a:ext cx="2446380" cy="3795712"/>
          </a:xfrm>
          <a:prstGeom prst="rect">
            <a:avLst/>
          </a:prstGeom>
        </p:spPr>
      </p:pic>
      <p:sp>
        <p:nvSpPr>
          <p:cNvPr id="47" name="文本框 46">
            <a:extLst>
              <a:ext uri="{FF2B5EF4-FFF2-40B4-BE49-F238E27FC236}">
                <a16:creationId xmlns:a16="http://schemas.microsoft.com/office/drawing/2014/main" id="{DE6F133A-B569-4E02-972C-A589382CF5FE}"/>
              </a:ext>
            </a:extLst>
          </p:cNvPr>
          <p:cNvSpPr txBox="1"/>
          <p:nvPr/>
        </p:nvSpPr>
        <p:spPr>
          <a:xfrm>
            <a:off x="4658781" y="3289613"/>
            <a:ext cx="21857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impedance</a:t>
            </a:r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=10Ω</a:t>
            </a:r>
            <a:endParaRPr lang="zh-CN" altLang="en-US" sz="1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id="{DF41FAB7-C55F-4C20-9BE5-3866449C90C8}"/>
              </a:ext>
            </a:extLst>
          </p:cNvPr>
          <p:cNvSpPr txBox="1"/>
          <p:nvPr/>
        </p:nvSpPr>
        <p:spPr>
          <a:xfrm>
            <a:off x="10499388" y="3185771"/>
            <a:ext cx="14950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Common-mode </a:t>
            </a:r>
          </a:p>
          <a:p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Impedance=5Ω</a:t>
            </a:r>
            <a:endParaRPr lang="zh-CN" altLang="en-US" sz="1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9" name="直接连接符 48">
            <a:extLst>
              <a:ext uri="{FF2B5EF4-FFF2-40B4-BE49-F238E27FC236}">
                <a16:creationId xmlns:a16="http://schemas.microsoft.com/office/drawing/2014/main" id="{0F6B1F93-FFE2-4FDC-BB09-431BDDDA6367}"/>
              </a:ext>
            </a:extLst>
          </p:cNvPr>
          <p:cNvCxnSpPr/>
          <p:nvPr/>
        </p:nvCxnSpPr>
        <p:spPr>
          <a:xfrm>
            <a:off x="4733731" y="3959948"/>
            <a:ext cx="0" cy="404812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0" name="直接连接符 49">
            <a:extLst>
              <a:ext uri="{FF2B5EF4-FFF2-40B4-BE49-F238E27FC236}">
                <a16:creationId xmlns:a16="http://schemas.microsoft.com/office/drawing/2014/main" id="{2940B45A-8F32-4FCC-B491-A7019010AAA0}"/>
              </a:ext>
            </a:extLst>
          </p:cNvPr>
          <p:cNvCxnSpPr/>
          <p:nvPr/>
        </p:nvCxnSpPr>
        <p:spPr>
          <a:xfrm>
            <a:off x="5805293" y="3964711"/>
            <a:ext cx="0" cy="404812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1" name="直接箭头连接符 50">
            <a:extLst>
              <a:ext uri="{FF2B5EF4-FFF2-40B4-BE49-F238E27FC236}">
                <a16:creationId xmlns:a16="http://schemas.microsoft.com/office/drawing/2014/main" id="{230B36D8-DC7F-45B6-BAF0-9DEF3B547DFB}"/>
              </a:ext>
            </a:extLst>
          </p:cNvPr>
          <p:cNvCxnSpPr>
            <a:cxnSpLocks/>
          </p:cNvCxnSpPr>
          <p:nvPr/>
        </p:nvCxnSpPr>
        <p:spPr>
          <a:xfrm>
            <a:off x="4733731" y="4198073"/>
            <a:ext cx="1071562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直接连接符 51">
            <a:extLst>
              <a:ext uri="{FF2B5EF4-FFF2-40B4-BE49-F238E27FC236}">
                <a16:creationId xmlns:a16="http://schemas.microsoft.com/office/drawing/2014/main" id="{D092DDA7-2A35-4D90-87A1-321A91FD5FB2}"/>
              </a:ext>
            </a:extLst>
          </p:cNvPr>
          <p:cNvCxnSpPr>
            <a:cxnSpLocks/>
          </p:cNvCxnSpPr>
          <p:nvPr/>
        </p:nvCxnSpPr>
        <p:spPr>
          <a:xfrm>
            <a:off x="10022354" y="4113320"/>
            <a:ext cx="0" cy="271462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3" name="直接连接符 52">
            <a:extLst>
              <a:ext uri="{FF2B5EF4-FFF2-40B4-BE49-F238E27FC236}">
                <a16:creationId xmlns:a16="http://schemas.microsoft.com/office/drawing/2014/main" id="{AAABA768-417E-43D5-B748-19E9D4E01153}"/>
              </a:ext>
            </a:extLst>
          </p:cNvPr>
          <p:cNvCxnSpPr>
            <a:cxnSpLocks/>
          </p:cNvCxnSpPr>
          <p:nvPr/>
        </p:nvCxnSpPr>
        <p:spPr>
          <a:xfrm>
            <a:off x="11122494" y="4075220"/>
            <a:ext cx="0" cy="314325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4" name="直接箭头连接符 53">
            <a:extLst>
              <a:ext uri="{FF2B5EF4-FFF2-40B4-BE49-F238E27FC236}">
                <a16:creationId xmlns:a16="http://schemas.microsoft.com/office/drawing/2014/main" id="{B5D9F200-294C-4949-AFE3-E96671A771A6}"/>
              </a:ext>
            </a:extLst>
          </p:cNvPr>
          <p:cNvCxnSpPr>
            <a:cxnSpLocks/>
          </p:cNvCxnSpPr>
          <p:nvPr/>
        </p:nvCxnSpPr>
        <p:spPr>
          <a:xfrm>
            <a:off x="10022354" y="4308591"/>
            <a:ext cx="110014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" name="文本框 54">
            <a:extLst>
              <a:ext uri="{FF2B5EF4-FFF2-40B4-BE49-F238E27FC236}">
                <a16:creationId xmlns:a16="http://schemas.microsoft.com/office/drawing/2014/main" id="{EB52AAA7-1993-4142-8A5D-1700A86F183E}"/>
              </a:ext>
            </a:extLst>
          </p:cNvPr>
          <p:cNvSpPr txBox="1"/>
          <p:nvPr/>
        </p:nvSpPr>
        <p:spPr>
          <a:xfrm>
            <a:off x="4880620" y="3973142"/>
            <a:ext cx="85940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Kicker area</a:t>
            </a: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id="{A643597B-8EC0-42E3-B236-BEA0D853327C}"/>
              </a:ext>
            </a:extLst>
          </p:cNvPr>
          <p:cNvSpPr txBox="1"/>
          <p:nvPr/>
        </p:nvSpPr>
        <p:spPr>
          <a:xfrm>
            <a:off x="10186288" y="4104129"/>
            <a:ext cx="8870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Kicker area</a:t>
            </a:r>
          </a:p>
        </p:txBody>
      </p:sp>
      <p:pic>
        <p:nvPicPr>
          <p:cNvPr id="57" name="图片 56">
            <a:extLst>
              <a:ext uri="{FF2B5EF4-FFF2-40B4-BE49-F238E27FC236}">
                <a16:creationId xmlns:a16="http://schemas.microsoft.com/office/drawing/2014/main" id="{161AC974-EE14-4FE6-AD1D-28110CA399A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254" y="4840431"/>
            <a:ext cx="2406741" cy="1672076"/>
          </a:xfrm>
          <a:prstGeom prst="rect">
            <a:avLst/>
          </a:prstGeom>
          <a:noFill/>
        </p:spPr>
      </p:pic>
      <p:pic>
        <p:nvPicPr>
          <p:cNvPr id="58" name="图片 57">
            <a:extLst>
              <a:ext uri="{FF2B5EF4-FFF2-40B4-BE49-F238E27FC236}">
                <a16:creationId xmlns:a16="http://schemas.microsoft.com/office/drawing/2014/main" id="{E6CE9837-71EC-49B1-B98B-94C093B9F64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733" y="765266"/>
            <a:ext cx="2744718" cy="1822393"/>
          </a:xfrm>
          <a:prstGeom prst="rect">
            <a:avLst/>
          </a:prstGeom>
          <a:noFill/>
        </p:spPr>
      </p:pic>
      <p:sp>
        <p:nvSpPr>
          <p:cNvPr id="59" name="文本框 58">
            <a:extLst>
              <a:ext uri="{FF2B5EF4-FFF2-40B4-BE49-F238E27FC236}">
                <a16:creationId xmlns:a16="http://schemas.microsoft.com/office/drawing/2014/main" id="{449BBC34-A4C2-4811-91E7-61ED293C7ADC}"/>
              </a:ext>
            </a:extLst>
          </p:cNvPr>
          <p:cNvSpPr txBox="1"/>
          <p:nvPr/>
        </p:nvSpPr>
        <p:spPr>
          <a:xfrm>
            <a:off x="817337" y="6477643"/>
            <a:ext cx="328295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Structural components at the transition part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id="{84A7D07C-E6BC-493C-BE15-BE94564EEB3E}"/>
              </a:ext>
            </a:extLst>
          </p:cNvPr>
          <p:cNvSpPr txBox="1"/>
          <p:nvPr/>
        </p:nvSpPr>
        <p:spPr>
          <a:xfrm>
            <a:off x="4192916" y="2569517"/>
            <a:ext cx="28372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Install the adapter structural </a:t>
            </a:r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components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id="{2BEC5AC8-9649-4843-943C-F09A6DDB0CA1}"/>
              </a:ext>
            </a:extLst>
          </p:cNvPr>
          <p:cNvSpPr txBox="1"/>
          <p:nvPr/>
        </p:nvSpPr>
        <p:spPr>
          <a:xfrm>
            <a:off x="7308863" y="2569517"/>
            <a:ext cx="18701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Line impedance measure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id="{4036B639-B57E-46AD-9A5C-39F1A3436783}"/>
              </a:ext>
            </a:extLst>
          </p:cNvPr>
          <p:cNvSpPr txBox="1"/>
          <p:nvPr/>
        </p:nvSpPr>
        <p:spPr>
          <a:xfrm>
            <a:off x="9608008" y="2569517"/>
            <a:ext cx="24463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Common-mode impedance measure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2" y="98891"/>
            <a:ext cx="7305826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Integrated magnetic field measurement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349035" y="1054987"/>
                <a:ext cx="4062313" cy="18397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1450" indent="-171450" algn="just">
                  <a:lnSpc>
                    <a:spcPct val="110000"/>
                  </a:lnSpc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altLang="zh-CN" sz="1600" b="1" kern="100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Principle of magnetic field measurement:</a:t>
                </a:r>
              </a:p>
              <a:p>
                <a:pPr algn="just">
                  <a:lnSpc>
                    <a:spcPct val="110000"/>
                  </a:lnSpc>
                  <a:spcAft>
                    <a:spcPts val="0"/>
                  </a:spcAft>
                </a:pPr>
                <a:r>
                  <a:rPr lang="en-US" altLang="zh-CN" sz="1400" kern="1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Use the long coil measures the integrated magnetic field</a:t>
                </a:r>
                <a:r>
                  <a:rPr lang="zh-CN" altLang="zh-CN" sz="1400" kern="1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：</a:t>
                </a:r>
              </a:p>
              <a:p>
                <a:pPr indent="304800" algn="just">
                  <a:lnSpc>
                    <a:spcPct val="11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eqArr>
                        <m:eqArrPr>
                          <m:ctrlPr>
                            <a:rPr lang="zh-CN" altLang="zh-CN" sz="1400" i="1" kern="100">
                              <a:latin typeface="Cambria Math" panose="02040503050406030204" pitchFamily="18" charset="0"/>
                              <a:ea typeface="Cambria Math" panose="02040503050406030204" charset="0"/>
                              <a:cs typeface="Times New Roman" panose="02020603050405020304" pitchFamily="18" charset="0"/>
                            </a:rPr>
                          </m:ctrlPr>
                        </m:eqArrPr>
                        <m:e>
                          <m:r>
                            <a:rPr lang="en-US" altLang="zh-CN" sz="1400" i="1" kern="100">
                              <a:latin typeface="Cambria Math" panose="02040503050406030204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𝐵</m:t>
                          </m:r>
                          <m:r>
                            <a:rPr lang="en-US" altLang="zh-CN" sz="1400" i="1" kern="100">
                              <a:latin typeface="Cambria Math" panose="02040503050406030204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zh-CN" altLang="zh-CN" sz="1400" i="1" kern="100">
                                  <a:latin typeface="Cambria Math" panose="02040503050406030204" pitchFamily="18" charset="0"/>
                                  <a:ea typeface="Cambria Math" panose="02040503050406030204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zh-CN" altLang="zh-CN" sz="1400" i="1" kern="100">
                                      <a:latin typeface="Cambria Math" panose="02040503050406030204" pitchFamily="18" charset="0"/>
                                      <a:ea typeface="Cambria Math" panose="02040503050406030204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400" i="1" kern="100"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en-US" altLang="zh-CN" sz="1400" i="1" kern="100"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𝜀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zh-CN" altLang="zh-CN" sz="1400" i="1" kern="100">
                                      <a:latin typeface="Cambria Math" panose="02040503050406030204" pitchFamily="18" charset="0"/>
                                      <a:ea typeface="Cambria Math" panose="02040503050406030204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400" i="1" kern="100"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altLang="zh-CN" sz="1400" i="1" kern="100"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  <m:r>
                                <a:rPr lang="en-US" altLang="zh-CN" sz="1400" i="1" kern="100"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𝐴</m:t>
                              </m:r>
                            </m:den>
                          </m:f>
                          <m:r>
                            <a:rPr lang="en-US" altLang="zh-CN" sz="1400" i="1" kern="100">
                              <a:latin typeface="Cambria Math" panose="02040503050406030204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𝑅𝐶</m:t>
                          </m:r>
                        </m:e>
                      </m:eqArr>
                    </m:oMath>
                  </m:oMathPara>
                </a14:m>
                <a:endParaRPr lang="en-US" altLang="zh-CN" sz="1400" kern="1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zh-CN" altLang="en-US" sz="12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zh-CN" altLang="zh-CN" sz="12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Note: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1200" i="1" kern="100">
                            <a:latin typeface="Cambria Math" panose="02040503050406030204" pitchFamily="18" charset="0"/>
                            <a:ea typeface="Cambria Math" panose="0204050305040603020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1200" i="1" kern="100"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zh-CN" sz="1200" i="1" kern="100"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en-US" altLang="zh-CN" sz="12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-turns per coil</a:t>
                </a:r>
                <a:r>
                  <a:rPr lang="zh-CN" altLang="zh-CN" sz="12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1200" i="1" kern="100">
                        <a:latin typeface="Cambria Math" panose="02040503050406030204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en-US" altLang="zh-CN" sz="12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-effective coil area</a:t>
                </a:r>
                <a:r>
                  <a:rPr lang="zh-CN" altLang="zh-CN" sz="12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1200" i="1" kern="100">
                        <a:latin typeface="Cambria Math" panose="02040503050406030204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𝑅𝐶</m:t>
                    </m:r>
                  </m:oMath>
                </a14:m>
                <a:r>
                  <a:rPr lang="en-US" altLang="zh-CN" sz="12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-time constant of integrator </a:t>
                </a:r>
                <a:r>
                  <a:rPr lang="zh-CN" altLang="en-US" sz="12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:endParaRPr lang="en-US" altLang="zh-CN" sz="12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035" y="1054987"/>
                <a:ext cx="4062313" cy="1839734"/>
              </a:xfrm>
              <a:prstGeom prst="rect">
                <a:avLst/>
              </a:prstGeom>
              <a:blipFill>
                <a:blip r:embed="rId3"/>
                <a:stretch>
                  <a:fillRect l="-600" t="-662" r="-300" b="-165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2"/>
          <a:stretch>
            <a:fillRect/>
          </a:stretch>
        </p:blipFill>
        <p:spPr bwMode="auto">
          <a:xfrm rot="5400000">
            <a:off x="4795312" y="853098"/>
            <a:ext cx="1618894" cy="167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63" r="16775"/>
          <a:stretch>
            <a:fillRect/>
          </a:stretch>
        </p:blipFill>
        <p:spPr bwMode="auto">
          <a:xfrm rot="5400000">
            <a:off x="6708317" y="741412"/>
            <a:ext cx="1618892" cy="18999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336"/>
          <a:stretch>
            <a:fillRect/>
          </a:stretch>
        </p:blipFill>
        <p:spPr bwMode="auto">
          <a:xfrm>
            <a:off x="8310983" y="2654319"/>
            <a:ext cx="3644021" cy="104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484" y="2654319"/>
            <a:ext cx="3419586" cy="1789283"/>
          </a:xfrm>
          <a:prstGeom prst="rect">
            <a:avLst/>
          </a:prstGeom>
          <a:noFill/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070" y="4590332"/>
            <a:ext cx="3420000" cy="1773557"/>
          </a:xfrm>
          <a:prstGeom prst="rect">
            <a:avLst/>
          </a:prstGeom>
          <a:noFill/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25" b="17393"/>
          <a:stretch>
            <a:fillRect/>
          </a:stretch>
        </p:blipFill>
        <p:spPr bwMode="auto">
          <a:xfrm>
            <a:off x="8571558" y="881926"/>
            <a:ext cx="3383446" cy="162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0" r="16138"/>
          <a:stretch>
            <a:fillRect/>
          </a:stretch>
        </p:blipFill>
        <p:spPr>
          <a:xfrm>
            <a:off x="8310983" y="3865369"/>
            <a:ext cx="3644021" cy="2498520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4765424" y="2435771"/>
            <a:ext cx="16765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Pulse power supply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337301" y="2435771"/>
            <a:ext cx="29041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Coaxial cable and kicker magnet connection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397620" y="2435771"/>
            <a:ext cx="18412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Attenuator and integrator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765425" y="4378468"/>
            <a:ext cx="34195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Mobile platform of magnetic field measurement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310983" y="3645525"/>
            <a:ext cx="36440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PCB magnetic field measurement coil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501693" y="6309938"/>
            <a:ext cx="15331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Current transformer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467724" y="6309938"/>
            <a:ext cx="34199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Device of magnetic field measurement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07094" y="5479530"/>
            <a:ext cx="29461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Layout of magnetic field measuring device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F2581CCA-75B5-40A1-BF46-C8B7C27363A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3622" y="3237099"/>
            <a:ext cx="4435809" cy="2242431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2" y="98891"/>
            <a:ext cx="7305826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Integrated magnetic field measurement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04" y="771524"/>
            <a:ext cx="5256000" cy="2822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04" y="3762375"/>
            <a:ext cx="5256000" cy="28170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325" y="771524"/>
            <a:ext cx="5256000" cy="281706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3125280" y="1766429"/>
            <a:ext cx="23744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200ns pulse flat top width</a:t>
            </a:r>
            <a:endParaRPr lang="zh-CN" altLang="en-US" sz="1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190391" y="4124326"/>
            <a:ext cx="22759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1.1μs pulse flat top width</a:t>
            </a:r>
            <a:endParaRPr lang="zh-CN" altLang="en-US" sz="1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094944" y="1268425"/>
            <a:ext cx="2289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2μs pulse flat top width</a:t>
            </a:r>
            <a:endParaRPr lang="zh-CN" altLang="en-US" sz="1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749843" y="2970071"/>
            <a:ext cx="12655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Clock signal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703119" y="2470357"/>
            <a:ext cx="13857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Input voltage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629704" y="1980415"/>
            <a:ext cx="14342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Output voltage</a:t>
            </a:r>
          </a:p>
        </p:txBody>
      </p:sp>
      <p:graphicFrame>
        <p:nvGraphicFramePr>
          <p:cNvPr id="13" name="图表 12">
            <a:extLst>
              <a:ext uri="{FF2B5EF4-FFF2-40B4-BE49-F238E27FC236}">
                <a16:creationId xmlns:a16="http://schemas.microsoft.com/office/drawing/2014/main" id="{C5B231EA-3A41-4403-9B4B-6254697F49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17870817"/>
              </p:ext>
            </p:extLst>
          </p:nvPr>
        </p:nvGraphicFramePr>
        <p:xfrm>
          <a:off x="6366398" y="3808508"/>
          <a:ext cx="4860000" cy="25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4" name="文本框 13">
            <a:extLst>
              <a:ext uri="{FF2B5EF4-FFF2-40B4-BE49-F238E27FC236}">
                <a16:creationId xmlns:a16="http://schemas.microsoft.com/office/drawing/2014/main" id="{CA644C78-0AA6-4B0A-9E1B-C22D73DD46E3}"/>
              </a:ext>
            </a:extLst>
          </p:cNvPr>
          <p:cNvSpPr txBox="1"/>
          <p:nvPr/>
        </p:nvSpPr>
        <p:spPr>
          <a:xfrm>
            <a:off x="6503325" y="6328508"/>
            <a:ext cx="486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Nonlinear magnetic field strength distribution under 300A excitation current</a:t>
            </a:r>
            <a:endParaRPr lang="zh-CN" altLang="en-US" sz="12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2" y="98891"/>
            <a:ext cx="7305826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Experimental results of delay-line NLK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531843" y="1132597"/>
            <a:ext cx="71283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Comparison of experimental results with design indicators and simulation results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9A6770F6-C3C3-417F-AE1D-87A69AEEC2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483983"/>
              </p:ext>
            </p:extLst>
          </p:nvPr>
        </p:nvGraphicFramePr>
        <p:xfrm>
          <a:off x="2364437" y="1703709"/>
          <a:ext cx="7463125" cy="4066098"/>
        </p:xfrm>
        <a:graphic>
          <a:graphicData uri="http://schemas.openxmlformats.org/drawingml/2006/table">
            <a:tbl>
              <a:tblPr firstRow="1" firstCol="1" bandRow="1"/>
              <a:tblGrid>
                <a:gridCol w="1847143">
                  <a:extLst>
                    <a:ext uri="{9D8B030D-6E8A-4147-A177-3AD203B41FA5}">
                      <a16:colId xmlns:a16="http://schemas.microsoft.com/office/drawing/2014/main" val="2111670609"/>
                    </a:ext>
                  </a:extLst>
                </a:gridCol>
                <a:gridCol w="643145">
                  <a:extLst>
                    <a:ext uri="{9D8B030D-6E8A-4147-A177-3AD203B41FA5}">
                      <a16:colId xmlns:a16="http://schemas.microsoft.com/office/drawing/2014/main" val="764580696"/>
                    </a:ext>
                  </a:extLst>
                </a:gridCol>
                <a:gridCol w="1659864">
                  <a:extLst>
                    <a:ext uri="{9D8B030D-6E8A-4147-A177-3AD203B41FA5}">
                      <a16:colId xmlns:a16="http://schemas.microsoft.com/office/drawing/2014/main" val="1556321406"/>
                    </a:ext>
                  </a:extLst>
                </a:gridCol>
                <a:gridCol w="1659864">
                  <a:extLst>
                    <a:ext uri="{9D8B030D-6E8A-4147-A177-3AD203B41FA5}">
                      <a16:colId xmlns:a16="http://schemas.microsoft.com/office/drawing/2014/main" val="718685675"/>
                    </a:ext>
                  </a:extLst>
                </a:gridCol>
                <a:gridCol w="1653109">
                  <a:extLst>
                    <a:ext uri="{9D8B030D-6E8A-4147-A177-3AD203B41FA5}">
                      <a16:colId xmlns:a16="http://schemas.microsoft.com/office/drawing/2014/main" val="647034768"/>
                    </a:ext>
                  </a:extLst>
                </a:gridCol>
              </a:tblGrid>
              <a:tr h="663834">
                <a:tc>
                  <a:txBody>
                    <a:bodyPr/>
                    <a:lstStyle>
                      <a:defPPr>
                        <a:defRPr lang="zh-CN">
                          <a:solidFill>
                            <a:schemeClr val="tx1"/>
                          </a:solidFill>
                        </a:defRPr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Parameters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defPPr>
                        <a:defRPr lang="zh-CN">
                          <a:solidFill>
                            <a:schemeClr val="tx1"/>
                          </a:solidFill>
                        </a:defRPr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Unit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defPPr>
                        <a:defRPr lang="zh-CN">
                          <a:solidFill>
                            <a:schemeClr val="tx1"/>
                          </a:solidFill>
                        </a:defRPr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Design requirements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defPPr>
                        <a:defRPr lang="zh-CN">
                          <a:solidFill>
                            <a:schemeClr val="tx1"/>
                          </a:solidFill>
                        </a:defRPr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Simulation results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experimental results</a:t>
                      </a:r>
                      <a:endParaRPr lang="zh-CN" alt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2682337"/>
                  </a:ext>
                </a:extLst>
              </a:tr>
              <a:tr h="497857"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Line impedance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Ω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less slightly</a:t>
                      </a:r>
                      <a:r>
                        <a:rPr 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2998088"/>
                  </a:ext>
                </a:extLst>
              </a:tr>
              <a:tr h="497857"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Common-mode impedance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Ω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less slightly</a:t>
                      </a:r>
                      <a:r>
                        <a:rPr 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2337726"/>
                  </a:ext>
                </a:extLst>
              </a:tr>
              <a:tr h="497857">
                <a:tc>
                  <a:txBody>
                    <a:bodyPr/>
                    <a:lstStyle>
                      <a:defPPr>
                        <a:defRPr lang="zh-CN">
                          <a:solidFill>
                            <a:schemeClr val="tx1"/>
                          </a:solidFill>
                        </a:defRPr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Total rising time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</a:t>
                      </a: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200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146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160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8778970"/>
                  </a:ext>
                </a:extLst>
              </a:tr>
              <a:tr h="497857">
                <a:tc>
                  <a:txBody>
                    <a:bodyPr/>
                    <a:lstStyle>
                      <a:defPPr>
                        <a:defRPr lang="zh-CN">
                          <a:solidFill>
                            <a:schemeClr val="tx1"/>
                          </a:solidFill>
                        </a:defRPr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Total falling time</a:t>
                      </a:r>
                      <a:endParaRPr lang="zh-CN" alt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</a:t>
                      </a: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200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146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160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9937186"/>
                  </a:ext>
                </a:extLst>
              </a:tr>
              <a:tr h="663834"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Pulse flat top width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0~1980ns</a:t>
                      </a:r>
                    </a:p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(adjustable)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0~1980ns</a:t>
                      </a:r>
                    </a:p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(adjustable)</a:t>
                      </a:r>
                      <a:endParaRPr lang="zh-CN" alt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0~2000ns</a:t>
                      </a:r>
                    </a:p>
                    <a:p>
                      <a:pPr marL="0" marR="0" lvl="0" indent="127000" algn="ctr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(adjustable)</a:t>
                      </a:r>
                      <a:endParaRPr lang="zh-CN" alt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9135332"/>
                  </a:ext>
                </a:extLst>
              </a:tr>
              <a:tr h="663834"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Magnetic field strength</a:t>
                      </a:r>
                      <a:r>
                        <a:rPr 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300A</a:t>
                      </a:r>
                      <a:r>
                        <a:rPr 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59.7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59.7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58.4Gs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indent="127000"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difference 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2%</a:t>
                      </a:r>
                      <a:r>
                        <a:rPr lang="zh-CN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zh-CN" sz="16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319564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Summary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3" y="98891"/>
            <a:ext cx="4507996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Summary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BB4BEE06-7BB3-4341-80D9-A01732FF70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304782"/>
              </p:ext>
            </p:extLst>
          </p:nvPr>
        </p:nvGraphicFramePr>
        <p:xfrm>
          <a:off x="2366749" y="1051513"/>
          <a:ext cx="7458501" cy="5636160"/>
        </p:xfrm>
        <a:graphic>
          <a:graphicData uri="http://schemas.openxmlformats.org/drawingml/2006/table">
            <a:tbl>
              <a:tblPr/>
              <a:tblGrid>
                <a:gridCol w="3458648">
                  <a:extLst>
                    <a:ext uri="{9D8B030D-6E8A-4147-A177-3AD203B41FA5}">
                      <a16:colId xmlns:a16="http://schemas.microsoft.com/office/drawing/2014/main" val="294499956"/>
                    </a:ext>
                  </a:extLst>
                </a:gridCol>
                <a:gridCol w="1864155">
                  <a:extLst>
                    <a:ext uri="{9D8B030D-6E8A-4147-A177-3AD203B41FA5}">
                      <a16:colId xmlns:a16="http://schemas.microsoft.com/office/drawing/2014/main" val="1315704467"/>
                    </a:ext>
                  </a:extLst>
                </a:gridCol>
                <a:gridCol w="2135698">
                  <a:extLst>
                    <a:ext uri="{9D8B030D-6E8A-4147-A177-3AD203B41FA5}">
                      <a16:colId xmlns:a16="http://schemas.microsoft.com/office/drawing/2014/main" val="1803340088"/>
                    </a:ext>
                  </a:extLst>
                </a:gridCol>
              </a:tblGrid>
              <a:tr h="229018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Parameters</a:t>
                      </a:r>
                      <a:endParaRPr lang="en-US" sz="18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Dipole kicker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DNLK</a:t>
                      </a:r>
                      <a:endParaRPr lang="en-US" sz="18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8230650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Magnet type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Dual-C delay-line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Dual-C delay-line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2267625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Aperture of magnet (mm)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100×80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100×80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8705258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Characteristic 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impedance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 of magnet (Ω)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6.25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（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odd mode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）</a:t>
                      </a:r>
                      <a:endParaRPr lang="en-US" sz="18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10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（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even mode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）</a:t>
                      </a:r>
                      <a:endParaRPr lang="en-US" sz="18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2153829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Cell number of magnet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26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26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8702678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Cell i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nductance 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of single side (nH)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28.3</a:t>
                      </a:r>
                      <a:endParaRPr lang="zh-CN" altLang="en-US" sz="18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24.5</a:t>
                      </a:r>
                      <a:endParaRPr lang="zh-CN" altLang="en-US" sz="18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0707397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Magnet i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nductance 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of single side (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nH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)</a:t>
                      </a:r>
                      <a:endParaRPr lang="en-US" sz="18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735.8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637</a:t>
                      </a:r>
                      <a:endParaRPr lang="zh-CN" altLang="en-US" sz="18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8316682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Cell capacitance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of single side (pF)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724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245</a:t>
                      </a:r>
                      <a:endParaRPr lang="zh-CN" altLang="en-US" sz="18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9760936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Magnet capacitance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of single side (nF)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18.824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6.37</a:t>
                      </a:r>
                      <a:endParaRPr lang="zh-CN" altLang="en-US" sz="18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6823910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Magnetic field strength (Gs)</a:t>
                      </a:r>
                      <a:endParaRPr lang="en-US" sz="18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425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450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4152044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Exciting current (A)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2703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2255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9375776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Voltage of magnet (V)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+/-16895.5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+/+22550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5181586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Exciting mode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Differential mode 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Common mode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2998460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Pulse waveform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Trapezoid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trapezoid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8462751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R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ise/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fall time (ns)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200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200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7502063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Flat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-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top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 width of pulse (ns)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40~2000 adjustable 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40~2000 adjustable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7016509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Filling time of magnet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（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ns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）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117.728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63.01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7506521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Rise/fall time of pulser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（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ns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）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80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80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068214"/>
                  </a:ext>
                </a:extLst>
              </a:tr>
              <a:tr h="2290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Repetition rate (kHz)</a:t>
                      </a:r>
                      <a:endParaRPr 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1</a:t>
                      </a:r>
                      <a:endParaRPr lang="zh-CN" altLang="en-US" sz="18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</a:rPr>
                        <a:t>1</a:t>
                      </a:r>
                      <a:endParaRPr lang="zh-CN" altLang="en-US" sz="18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2459" marR="62459" marT="41640" marB="4164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5228"/>
                  </a:ext>
                </a:extLst>
              </a:tr>
            </a:tbl>
          </a:graphicData>
        </a:graphic>
      </p:graphicFrame>
      <p:sp>
        <p:nvSpPr>
          <p:cNvPr id="7" name="文本框 6">
            <a:extLst>
              <a:ext uri="{FF2B5EF4-FFF2-40B4-BE49-F238E27FC236}">
                <a16:creationId xmlns:a16="http://schemas.microsoft.com/office/drawing/2014/main" id="{939673C1-7B20-4DC5-9724-2901EB65F671}"/>
              </a:ext>
            </a:extLst>
          </p:cNvPr>
          <p:cNvSpPr txBox="1"/>
          <p:nvPr/>
        </p:nvSpPr>
        <p:spPr>
          <a:xfrm>
            <a:off x="3728524" y="743736"/>
            <a:ext cx="47349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Design parameters of trapezoidal wave kicker system</a:t>
            </a:r>
            <a:endParaRPr lang="zh-CN" altLang="en-US" sz="1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663" y="98891"/>
            <a:ext cx="4507996" cy="452718"/>
          </a:xfrm>
        </p:spPr>
        <p:txBody>
          <a:bodyPr/>
          <a:lstStyle/>
          <a:p>
            <a:pPr algn="l"/>
            <a:r>
              <a:rPr lang="en-US" altLang="zh-CN" dirty="0">
                <a:latin typeface="Times New Roman" panose="02020603050405020304" pitchFamily="18" charset="0"/>
              </a:rPr>
              <a:t>Summary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19113" y="997034"/>
            <a:ext cx="10627224" cy="4480073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Wingdings" panose="05000000000000000000" charset="0"/>
              <a:buChar char="p"/>
            </a:pPr>
            <a:r>
              <a:rPr lang="en-US" altLang="zh-CN" b="1" kern="1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The physical design, simulation and preliminary mechanical design of delay-line kicker magnet are completed.</a:t>
            </a:r>
          </a:p>
          <a:p>
            <a:pPr marL="285750" lvl="0" indent="-285750" algn="just">
              <a:lnSpc>
                <a:spcPct val="150000"/>
              </a:lnSpc>
              <a:buFont typeface="Wingdings" panose="05000000000000000000" charset="0"/>
              <a:buChar char="p"/>
            </a:pPr>
            <a:r>
              <a:rPr lang="en-US" altLang="zh-CN" b="1" kern="1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 new type of kicker magnet scheme – delay-line nonlinear kicker magnet is proposed and the performance prototype is developed</a:t>
            </a:r>
            <a:r>
              <a:rPr lang="zh-CN" altLang="en-US" b="1" kern="1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b="1" kern="1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Wingdings" panose="05000000000000000000" charset="0"/>
              <a:buChar char="p"/>
            </a:pPr>
            <a:r>
              <a:rPr lang="en-US" altLang="zh-CN" b="1" kern="1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1.2m ultra-long ceramic vacuum chamber is developed.</a:t>
            </a:r>
          </a:p>
          <a:p>
            <a:pPr marL="285750" lvl="0" indent="-285750" algn="just">
              <a:lnSpc>
                <a:spcPct val="150000"/>
              </a:lnSpc>
              <a:buFont typeface="Wingdings" panose="05000000000000000000" charset="0"/>
              <a:buChar char="p"/>
            </a:pPr>
            <a:r>
              <a:rPr lang="en-US" altLang="zh-CN" b="1" kern="1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characteristic impedance measurement of the delay-line kicker</a:t>
            </a:r>
            <a:r>
              <a:rPr lang="en-US" altLang="zh-CN" b="1" kern="1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is completed.</a:t>
            </a:r>
          </a:p>
          <a:p>
            <a:pPr marL="285750" lvl="0" indent="-285750" algn="just">
              <a:lnSpc>
                <a:spcPct val="150000"/>
              </a:lnSpc>
              <a:buFont typeface="Wingdings" panose="05000000000000000000" charset="0"/>
              <a:buChar char="p"/>
            </a:pPr>
            <a:r>
              <a:rPr lang="en-US" altLang="zh-CN" b="1" kern="1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integrated magnetic field measurement of small aperture and large length kicker magnet </a:t>
            </a:r>
            <a:r>
              <a:rPr lang="en-US" altLang="zh-CN" b="1" kern="1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is completed.</a:t>
            </a:r>
          </a:p>
          <a:p>
            <a:pPr marL="285750" lvl="0" indent="-285750" algn="just">
              <a:lnSpc>
                <a:spcPct val="150000"/>
              </a:lnSpc>
              <a:buFont typeface="Wingdings" panose="05000000000000000000" charset="0"/>
              <a:buChar char="p"/>
            </a:pPr>
            <a:endParaRPr lang="en-US" altLang="zh-CN" sz="1600" b="1" kern="100" dirty="0">
              <a:solidFill>
                <a:srgbClr val="1D06A8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 marL="285750" lvl="0" indent="-285750" algn="just">
              <a:lnSpc>
                <a:spcPct val="150000"/>
              </a:lnSpc>
              <a:buFont typeface="Wingdings" panose="05000000000000000000" charset="0"/>
              <a:buChar char="p"/>
            </a:pPr>
            <a:r>
              <a:rPr lang="en-US" altLang="zh-CN" sz="16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Next, we will complete the design of CEPC injection &amp; extraction system delay-line kicker magnet engineering prototype based on TDR in two years.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1093772" y="2781030"/>
            <a:ext cx="10005391" cy="992577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en-US" altLang="zh-CN" sz="6000" b="1" dirty="0">
                <a:solidFill>
                  <a:srgbClr val="1D06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your attention!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Backup slides</a:t>
            </a:r>
          </a:p>
        </p:txBody>
      </p:sp>
    </p:spTree>
    <p:extLst>
      <p:ext uri="{BB962C8B-B14F-4D97-AF65-F5344CB8AC3E}">
        <p14:creationId xmlns:p14="http://schemas.microsoft.com/office/powerpoint/2010/main" val="19946605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495" y="99060"/>
            <a:ext cx="9862820" cy="452755"/>
          </a:xfrm>
        </p:spPr>
        <p:txBody>
          <a:bodyPr/>
          <a:lstStyle/>
          <a:p>
            <a:pPr algn="l"/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kicker magnet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of injection and extraction delay-line</a:t>
            </a:r>
            <a:endParaRPr lang="en-US" altLang="zh-CN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27660" y="4057015"/>
            <a:ext cx="614870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600" b="1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zh-CN" altLang="en-US" sz="1600" b="1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njection and extraction</a:t>
            </a:r>
            <a:r>
              <a:rPr lang="en-US" altLang="zh-CN" sz="1600" b="1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system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：Most high-energy accelerators are operated by multiple accelerators in series from low energy to high energy, including multiple injection and </a:t>
            </a:r>
            <a:r>
              <a: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extraction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links.</a:t>
            </a:r>
          </a:p>
          <a:p>
            <a:pPr algn="just">
              <a:lnSpc>
                <a:spcPct val="150000"/>
              </a:lnSpc>
            </a:pPr>
            <a:r>
              <a:rPr lang="zh-CN" altLang="en-US" sz="1600" b="1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Injection:</a:t>
            </a:r>
            <a:r>
              <a: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efer</a:t>
            </a:r>
            <a:r>
              <a: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ring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to the accurate (spatial and temporal injection) of beam delivered by the transport line into the orbit of the next accelerator, and the </a:t>
            </a:r>
            <a:r>
              <a: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extraction 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process is reversed.</a:t>
            </a:r>
          </a:p>
          <a:p>
            <a:pPr algn="just">
              <a:lnSpc>
                <a:spcPct val="150000"/>
              </a:lnSpc>
            </a:pPr>
            <a:r>
              <a:rPr lang="zh-CN" altLang="en-US" sz="1600" b="1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System composition：</a:t>
            </a:r>
            <a:r>
              <a:rPr lang="en-US" altLang="zh-CN" sz="16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 set of</a:t>
            </a:r>
            <a:r>
              <a:rPr lang="en-US" altLang="zh-CN" sz="1600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septum magnet &amp; kicker magnet.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5767705" y="2196465"/>
            <a:ext cx="30543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1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Septum magnet:</a:t>
            </a:r>
            <a:r>
              <a:rPr lang="en-US" altLang="zh-CN" sz="1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Formation of strong fields and no fields </a:t>
            </a:r>
            <a:r>
              <a:rPr lang="en-US" altLang="zh-CN" sz="14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in space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992870" y="2196465"/>
            <a:ext cx="32619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1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Kicker magnet:</a:t>
            </a: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Generate a fast pulse deflection magnetic field </a:t>
            </a:r>
            <a:r>
              <a: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in time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58" b="17281"/>
          <a:stretch>
            <a:fillRect/>
          </a:stretch>
        </p:blipFill>
        <p:spPr bwMode="auto">
          <a:xfrm>
            <a:off x="1189297" y="835813"/>
            <a:ext cx="4094740" cy="2935647"/>
          </a:xfrm>
          <a:prstGeom prst="rect">
            <a:avLst/>
          </a:prstGeom>
          <a:ln>
            <a:noFill/>
          </a:ln>
        </p:spPr>
      </p:pic>
      <p:sp>
        <p:nvSpPr>
          <p:cNvPr id="22" name="文本框 21"/>
          <p:cNvSpPr txBox="1"/>
          <p:nvPr/>
        </p:nvSpPr>
        <p:spPr>
          <a:xfrm>
            <a:off x="2160032" y="3801395"/>
            <a:ext cx="2153271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CERN Accelerators cluster</a:t>
            </a:r>
          </a:p>
        </p:txBody>
      </p:sp>
      <p:pic>
        <p:nvPicPr>
          <p:cNvPr id="28" name="内容占位符 3"/>
          <p:cNvPicPr>
            <a:picLocks noGrp="1" noChangeAspect="1"/>
          </p:cNvPicPr>
          <p:nvPr>
            <p:ph idx="1"/>
          </p:nvPr>
        </p:nvPicPr>
        <p:blipFill rotWithShape="1">
          <a:blip r:embed="rId4" cstate="print"/>
          <a:srcRect r="3785"/>
          <a:stretch>
            <a:fillRect/>
          </a:stretch>
        </p:blipFill>
        <p:spPr>
          <a:xfrm>
            <a:off x="5838000" y="826946"/>
            <a:ext cx="2721957" cy="1332000"/>
          </a:xfrm>
        </p:spPr>
      </p:pic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6" r="3607"/>
          <a:stretch>
            <a:fillRect/>
          </a:stretch>
        </p:blipFill>
        <p:spPr>
          <a:xfrm>
            <a:off x="9023385" y="826757"/>
            <a:ext cx="2724046" cy="1332000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6476365" y="2647315"/>
            <a:ext cx="5581015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600" b="1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Characteristics of </a:t>
            </a:r>
            <a:r>
              <a:rPr lang="en-US" altLang="zh-CN" sz="1600" b="1" dirty="0">
                <a:solidFill>
                  <a:srgbClr val="1D06A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Kicker magnet:</a:t>
            </a:r>
            <a:endParaRPr lang="en-US" altLang="zh-CN" sz="1600" dirty="0">
              <a:solidFill>
                <a:srgbClr val="1D06A8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pulse magnetic field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：must be established and disappear </a:t>
            </a:r>
            <a:r>
              <a:rPr lang="zh-CN" altLang="en-US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quickly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and the magnetic field must be </a:t>
            </a:r>
            <a:r>
              <a:rPr lang="zh-CN" altLang="en-US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strong 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entire </a:t>
            </a:r>
            <a:r>
              <a:rPr lang="en-US" altLang="zh-CN" sz="16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Kicker magnet </a:t>
            </a:r>
            <a:r>
              <a:rPr lang="zh-CN" altLang="en-US" sz="16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altLang="en-US" sz="16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 placed in 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 vacuum chamber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or </a:t>
            </a:r>
            <a:r>
              <a: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use 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 special 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ceramic vacuum box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;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en-US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agnetic core</a:t>
            </a:r>
            <a:r>
              <a: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Only </a:t>
            </a:r>
            <a:r>
              <a:rPr lang="zh-CN" altLang="en-US" sz="16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ferrite ['feraɪt</a:t>
            </a:r>
            <a:r>
              <a:rPr lang="en-US" altLang="zh-CN" sz="16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]</a:t>
            </a:r>
            <a:r>
              <a:rPr lang="zh-CN" altLang="en-US" sz="16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with high frequency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or </a:t>
            </a:r>
            <a:r>
              <a:rPr lang="zh-CN" altLang="en-US" sz="16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hollow [ˈhɑloʊ] structure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zh-CN" altLang="en-US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pecial requirements </a:t>
            </a:r>
            <a:r>
              <a: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en-US" sz="16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vacuum performance</a:t>
            </a:r>
            <a:r>
              <a:rPr lang="zh-CN" altLang="en-US" sz="1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and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16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low beam impedance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en-US" sz="1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(Precision[prɪˈsɪʒ(ə)n] high voltage, high current, fast pulse electromagnetic device)</a:t>
            </a:r>
          </a:p>
          <a:p>
            <a:pPr indent="0" algn="just">
              <a:lnSpc>
                <a:spcPct val="150000"/>
              </a:lnSpc>
              <a:buFont typeface="Arial" panose="020B0604020202020204" pitchFamily="34" charset="0"/>
              <a:buNone/>
            </a:pP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016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272"/>
    </mc:Choice>
    <mc:Fallback xmlns="">
      <p:transition spd="slow" advTm="61272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3495" y="99060"/>
            <a:ext cx="9862820" cy="452755"/>
          </a:xfrm>
        </p:spPr>
        <p:txBody>
          <a:bodyPr/>
          <a:lstStyle/>
          <a:p>
            <a:pPr algn="l"/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Ceramic vacuum chamber with metallic coating</a:t>
            </a:r>
          </a:p>
        </p:txBody>
      </p:sp>
      <p:sp>
        <p:nvSpPr>
          <p:cNvPr id="15" name="灯片编号占位符 4">
            <a:extLst>
              <a:ext uri="{FF2B5EF4-FFF2-40B4-BE49-F238E27FC236}">
                <a16:creationId xmlns:a16="http://schemas.microsoft.com/office/drawing/2014/main" id="{BFFC7220-115B-40CD-8881-7D4606A6F21C}"/>
              </a:ext>
            </a:extLst>
          </p:cNvPr>
          <p:cNvSpPr txBox="1">
            <a:spLocks/>
          </p:cNvSpPr>
          <p:nvPr/>
        </p:nvSpPr>
        <p:spPr>
          <a:xfrm>
            <a:off x="8719312" y="6283199"/>
            <a:ext cx="28448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15E9139-A00B-4B2A-98A6-095DC08F1345}" type="slidenum">
              <a:rPr lang="zh-CN" altLang="en-US" smtClean="0"/>
              <a:pPr/>
              <a:t>35</a:t>
            </a:fld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280A07F-FE9E-45B8-BC57-A715C9CB35D3}"/>
              </a:ext>
            </a:extLst>
          </p:cNvPr>
          <p:cNvSpPr/>
          <p:nvPr/>
        </p:nvSpPr>
        <p:spPr>
          <a:xfrm>
            <a:off x="167409" y="953793"/>
            <a:ext cx="59103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altLang="zh-CN" sz="1600" b="1" dirty="0"/>
              <a:t>The  ceramic vacuum chamber prototypes  have been fabricated by a domestic company. </a:t>
            </a:r>
          </a:p>
        </p:txBody>
      </p:sp>
      <p:pic>
        <p:nvPicPr>
          <p:cNvPr id="19" name="图片 12">
            <a:extLst>
              <a:ext uri="{FF2B5EF4-FFF2-40B4-BE49-F238E27FC236}">
                <a16:creationId xmlns:a16="http://schemas.microsoft.com/office/drawing/2014/main" id="{031556C4-33AC-45ED-9DCA-0C5E7AD35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8524" y="1542785"/>
            <a:ext cx="1476700" cy="1112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图片 13">
            <a:extLst>
              <a:ext uri="{FF2B5EF4-FFF2-40B4-BE49-F238E27FC236}">
                <a16:creationId xmlns:a16="http://schemas.microsoft.com/office/drawing/2014/main" id="{930CFF5D-815D-4031-B758-C9526985B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930" y="1524315"/>
            <a:ext cx="609374" cy="113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FF25E0A9-F795-40E5-81E1-A7678B3FD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7719" y="1520477"/>
            <a:ext cx="1809793" cy="113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图片 15">
            <a:extLst>
              <a:ext uri="{FF2B5EF4-FFF2-40B4-BE49-F238E27FC236}">
                <a16:creationId xmlns:a16="http://schemas.microsoft.com/office/drawing/2014/main" id="{0EB56204-1371-4018-81CD-7CF9206D72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5644" y="1518073"/>
            <a:ext cx="1804076" cy="113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矩形 23">
                <a:extLst>
                  <a:ext uri="{FF2B5EF4-FFF2-40B4-BE49-F238E27FC236}">
                    <a16:creationId xmlns:a16="http://schemas.microsoft.com/office/drawing/2014/main" id="{29E3A858-A2C1-4440-A75F-C92718A86A4A}"/>
                  </a:ext>
                </a:extLst>
              </p:cNvPr>
              <p:cNvSpPr/>
              <p:nvPr/>
            </p:nvSpPr>
            <p:spPr>
              <a:xfrm>
                <a:off x="6456339" y="926952"/>
                <a:ext cx="5717373" cy="5903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altLang="zh-CN" sz="1600" b="1" dirty="0"/>
                  <a:t>In house</a:t>
                </a:r>
                <a:r>
                  <a:rPr lang="zh-CN" altLang="en-US" sz="1600" b="1" dirty="0"/>
                  <a:t>，</a:t>
                </a:r>
                <a:r>
                  <a:rPr lang="en-US" altLang="zh-CN" sz="1600" b="1" dirty="0"/>
                  <a:t>M</a:t>
                </a:r>
                <a:r>
                  <a:rPr lang="en-GB" altLang="zh-CN" sz="1600" b="1" dirty="0" err="1"/>
                  <a:t>agnetron</a:t>
                </a:r>
                <a:r>
                  <a:rPr lang="en-GB" altLang="zh-CN" sz="1600" b="1" dirty="0"/>
                  <a:t> sputter coating is applied to achieve </a:t>
                </a:r>
                <a:r>
                  <a:rPr lang="en-GB" altLang="zh-CN" sz="1600" b="1" dirty="0" err="1"/>
                  <a:t>Ti</a:t>
                </a:r>
                <a:r>
                  <a:rPr lang="en-GB" altLang="zh-CN" sz="1600" b="1" dirty="0"/>
                  <a:t>-N-Ag film, </a:t>
                </a:r>
                <a:r>
                  <a:rPr lang="en-US" altLang="zh-CN" sz="1600" b="1" dirty="0"/>
                  <a:t>which has</a:t>
                </a:r>
                <a:r>
                  <a:rPr lang="en-GB" altLang="zh-CN" sz="1600" b="1" dirty="0"/>
                  <a:t> higher conductivity of </a:t>
                </a:r>
                <a14:m>
                  <m:oMath xmlns:m="http://schemas.openxmlformats.org/officeDocument/2006/math">
                    <m:r>
                      <a:rPr lang="en-GB" altLang="zh-CN" sz="1600" b="1" i="1">
                        <a:latin typeface="Cambria Math" panose="02040503050406030204" pitchFamily="18" charset="0"/>
                      </a:rPr>
                      <m:t>𝟖</m:t>
                    </m:r>
                    <m:r>
                      <a:rPr lang="en-GB" altLang="zh-CN" sz="1600" b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GB" altLang="zh-CN" sz="1600" b="1" i="1"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GB" altLang="zh-CN" sz="1600" b="1">
                        <a:latin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zh-CN" altLang="zh-CN" sz="16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altLang="zh-CN" sz="1600" b="1" i="1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en-GB" altLang="zh-CN" sz="1600" b="1" i="1">
                            <a:latin typeface="Cambria Math" panose="02040503050406030204" pitchFamily="18" charset="0"/>
                          </a:rPr>
                          <m:t>𝟔</m:t>
                        </m:r>
                      </m:sup>
                    </m:sSup>
                    <m:r>
                      <a:rPr lang="en-GB" altLang="zh-CN" sz="1600" b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altLang="zh-CN" sz="1600" b="1" i="1">
                        <a:latin typeface="Cambria Math" panose="02040503050406030204" pitchFamily="18" charset="0"/>
                      </a:rPr>
                      <m:t>𝐒</m:t>
                    </m:r>
                    <m:r>
                      <a:rPr lang="en-GB" altLang="zh-CN" sz="1600" b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GB" altLang="zh-CN" sz="1600" b="1" i="1">
                        <a:latin typeface="Cambria Math" panose="02040503050406030204" pitchFamily="18" charset="0"/>
                      </a:rPr>
                      <m:t>𝐦</m:t>
                    </m:r>
                  </m:oMath>
                </a14:m>
                <a:r>
                  <a:rPr lang="en-GB" altLang="zh-CN" sz="1600" b="1" dirty="0"/>
                  <a:t>.  </a:t>
                </a:r>
                <a:endParaRPr lang="zh-CN" altLang="en-US" sz="1600" b="1" dirty="0"/>
              </a:p>
            </p:txBody>
          </p:sp>
        </mc:Choice>
        <mc:Fallback xmlns="">
          <p:sp>
            <p:nvSpPr>
              <p:cNvPr id="24" name="矩形 23">
                <a:extLst>
                  <a:ext uri="{FF2B5EF4-FFF2-40B4-BE49-F238E27FC236}">
                    <a16:creationId xmlns:a16="http://schemas.microsoft.com/office/drawing/2014/main" id="{29E3A858-A2C1-4440-A75F-C92718A86A4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6339" y="926952"/>
                <a:ext cx="5717373" cy="590354"/>
              </a:xfrm>
              <a:prstGeom prst="rect">
                <a:avLst/>
              </a:prstGeom>
              <a:blipFill>
                <a:blip r:embed="rId6"/>
                <a:stretch>
                  <a:fillRect l="-426" t="-3093" b="-5360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图片 18">
            <a:extLst>
              <a:ext uri="{FF2B5EF4-FFF2-40B4-BE49-F238E27FC236}">
                <a16:creationId xmlns:a16="http://schemas.microsoft.com/office/drawing/2014/main" id="{5C136DF1-AA63-4ACD-A1F0-47306FA4B9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2305" y="1534426"/>
            <a:ext cx="1499623" cy="113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图片 73">
            <a:extLst>
              <a:ext uri="{FF2B5EF4-FFF2-40B4-BE49-F238E27FC236}">
                <a16:creationId xmlns:a16="http://schemas.microsoft.com/office/drawing/2014/main" id="{BF2D8194-EA8F-46FF-A918-01B5CD759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62375" y="1529115"/>
            <a:ext cx="1543729" cy="114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E049CF16-7262-40EE-9241-5B96CA014BF2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1802" y="1472455"/>
            <a:ext cx="2342574" cy="1300025"/>
          </a:xfrm>
          <a:prstGeom prst="rect">
            <a:avLst/>
          </a:prstGeom>
        </p:spPr>
      </p:pic>
      <p:sp>
        <p:nvSpPr>
          <p:cNvPr id="29" name="矩形 28">
            <a:extLst>
              <a:ext uri="{FF2B5EF4-FFF2-40B4-BE49-F238E27FC236}">
                <a16:creationId xmlns:a16="http://schemas.microsoft.com/office/drawing/2014/main" id="{C4F74185-95B1-48CF-A851-0DEAB6ECC366}"/>
              </a:ext>
            </a:extLst>
          </p:cNvPr>
          <p:cNvSpPr/>
          <p:nvPr/>
        </p:nvSpPr>
        <p:spPr>
          <a:xfrm>
            <a:off x="6583267" y="1763116"/>
            <a:ext cx="15128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zh-CN" sz="1400" dirty="0">
                <a:solidFill>
                  <a:schemeClr val="bg1"/>
                </a:solidFill>
              </a:rPr>
              <a:t>10 Pa coating atmosphere </a:t>
            </a:r>
          </a:p>
          <a:p>
            <a:r>
              <a:rPr lang="en-GB" altLang="zh-CN" sz="1400" dirty="0">
                <a:solidFill>
                  <a:schemeClr val="bg1"/>
                </a:solidFill>
              </a:rPr>
              <a:t>180</a:t>
            </a:r>
            <a:r>
              <a:rPr lang="ja-JP" altLang="zh-CN" sz="1400" dirty="0">
                <a:solidFill>
                  <a:schemeClr val="bg1"/>
                </a:solidFill>
              </a:rPr>
              <a:t>℃</a:t>
            </a:r>
            <a:r>
              <a:rPr lang="en-US" altLang="ja-JP" sz="1400" dirty="0">
                <a:solidFill>
                  <a:schemeClr val="bg1"/>
                </a:solidFill>
              </a:rPr>
              <a:t> </a:t>
            </a:r>
            <a:r>
              <a:rPr lang="en-GB" altLang="zh-CN" sz="1400" dirty="0">
                <a:solidFill>
                  <a:schemeClr val="bg1"/>
                </a:solidFill>
              </a:rPr>
              <a:t>substrate temperature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pic>
        <p:nvPicPr>
          <p:cNvPr id="30" name="图片 117">
            <a:extLst>
              <a:ext uri="{FF2B5EF4-FFF2-40B4-BE49-F238E27FC236}">
                <a16:creationId xmlns:a16="http://schemas.microsoft.com/office/drawing/2014/main" id="{9847441C-0D88-4BD7-BB9B-EF95C762F8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072" y="5023938"/>
            <a:ext cx="1648296" cy="1244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图片 120">
            <a:extLst>
              <a:ext uri="{FF2B5EF4-FFF2-40B4-BE49-F238E27FC236}">
                <a16:creationId xmlns:a16="http://schemas.microsoft.com/office/drawing/2014/main" id="{5BD1404C-1E9D-4602-8FF2-532E67ED0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17272" y="5026047"/>
            <a:ext cx="1669076" cy="1254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图片 32">
            <a:extLst>
              <a:ext uri="{FF2B5EF4-FFF2-40B4-BE49-F238E27FC236}">
                <a16:creationId xmlns:a16="http://schemas.microsoft.com/office/drawing/2014/main" id="{E96D7444-4110-4519-AE50-BD24DB2B9684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7472" y="5030420"/>
            <a:ext cx="1655996" cy="1246083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:a16="http://schemas.microsoft.com/office/drawing/2014/main" id="{D4D444B4-C743-4BF6-BBC1-427A074DB3AD}"/>
              </a:ext>
            </a:extLst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7673" y="5030420"/>
            <a:ext cx="1656183" cy="1241663"/>
          </a:xfrm>
          <a:prstGeom prst="rect">
            <a:avLst/>
          </a:prstGeom>
        </p:spPr>
      </p:pic>
      <p:pic>
        <p:nvPicPr>
          <p:cNvPr id="36" name="图片 35">
            <a:extLst>
              <a:ext uri="{FF2B5EF4-FFF2-40B4-BE49-F238E27FC236}">
                <a16:creationId xmlns:a16="http://schemas.microsoft.com/office/drawing/2014/main" id="{E056DD9D-FD60-4AE7-A966-2453AA3ACE26}"/>
              </a:ext>
            </a:extLst>
          </p:cNvPr>
          <p:cNvPicPr/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42654" y="3324914"/>
            <a:ext cx="2331338" cy="1523143"/>
          </a:xfrm>
          <a:prstGeom prst="rect">
            <a:avLst/>
          </a:prstGeom>
        </p:spPr>
      </p:pic>
      <p:pic>
        <p:nvPicPr>
          <p:cNvPr id="37" name="图片 36">
            <a:extLst>
              <a:ext uri="{FF2B5EF4-FFF2-40B4-BE49-F238E27FC236}">
                <a16:creationId xmlns:a16="http://schemas.microsoft.com/office/drawing/2014/main" id="{001484DD-1567-4DF5-9C19-0D74B705CA0F}"/>
              </a:ext>
            </a:extLst>
          </p:cNvPr>
          <p:cNvPicPr/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8230" y="4934881"/>
            <a:ext cx="2084138" cy="1478682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:a16="http://schemas.microsoft.com/office/drawing/2014/main" id="{2E313719-85DF-4155-A135-38ACBD045045}"/>
              </a:ext>
            </a:extLst>
          </p:cNvPr>
          <p:cNvPicPr/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2138" y="3324915"/>
            <a:ext cx="1904715" cy="1430336"/>
          </a:xfrm>
          <a:prstGeom prst="rect">
            <a:avLst/>
          </a:prstGeom>
        </p:spPr>
      </p:pic>
      <p:pic>
        <p:nvPicPr>
          <p:cNvPr id="39" name="图片 38">
            <a:extLst>
              <a:ext uri="{FF2B5EF4-FFF2-40B4-BE49-F238E27FC236}">
                <a16:creationId xmlns:a16="http://schemas.microsoft.com/office/drawing/2014/main" id="{9D1EE250-C498-467C-87F6-B6B35E5D188E}"/>
              </a:ext>
            </a:extLst>
          </p:cNvPr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8931" y="3189319"/>
            <a:ext cx="2344301" cy="1758226"/>
          </a:xfrm>
          <a:prstGeom prst="rect">
            <a:avLst/>
          </a:prstGeom>
        </p:spPr>
      </p:pic>
      <p:sp>
        <p:nvSpPr>
          <p:cNvPr id="40" name="文本框 39">
            <a:extLst>
              <a:ext uri="{FF2B5EF4-FFF2-40B4-BE49-F238E27FC236}">
                <a16:creationId xmlns:a16="http://schemas.microsoft.com/office/drawing/2014/main" id="{C9898103-5857-4952-A3D5-5B9584386FC0}"/>
              </a:ext>
            </a:extLst>
          </p:cNvPr>
          <p:cNvSpPr txBox="1"/>
          <p:nvPr/>
        </p:nvSpPr>
        <p:spPr>
          <a:xfrm>
            <a:off x="5633681" y="3908154"/>
            <a:ext cx="18616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400" dirty="0">
                <a:solidFill>
                  <a:srgbClr val="00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Central field deformation caused by different pattern films</a:t>
            </a:r>
          </a:p>
        </p:txBody>
      </p:sp>
      <p:pic>
        <p:nvPicPr>
          <p:cNvPr id="41" name="图片 40">
            <a:extLst>
              <a:ext uri="{FF2B5EF4-FFF2-40B4-BE49-F238E27FC236}">
                <a16:creationId xmlns:a16="http://schemas.microsoft.com/office/drawing/2014/main" id="{7A2BEFCB-54DA-4F1A-9337-527B33FB7F9D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67409" y="3190346"/>
            <a:ext cx="5212977" cy="1754416"/>
          </a:xfrm>
          <a:prstGeom prst="rect">
            <a:avLst/>
          </a:prstGeom>
        </p:spPr>
      </p:pic>
      <p:pic>
        <p:nvPicPr>
          <p:cNvPr id="42" name="图片 41" descr="C:\Users\chenjh\AppData\Local\Temp\WeChat Files\a63f2264c41b17d836f71a3d200b8e5.jpg">
            <a:extLst>
              <a:ext uri="{FF2B5EF4-FFF2-40B4-BE49-F238E27FC236}">
                <a16:creationId xmlns:a16="http://schemas.microsoft.com/office/drawing/2014/main" id="{9D95F6DB-8DFC-4103-B10A-B105321BB3D6}"/>
              </a:ext>
            </a:extLst>
          </p:cNvPr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72342" y="4904026"/>
            <a:ext cx="1870311" cy="140415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文本框 42">
            <a:extLst>
              <a:ext uri="{FF2B5EF4-FFF2-40B4-BE49-F238E27FC236}">
                <a16:creationId xmlns:a16="http://schemas.microsoft.com/office/drawing/2014/main" id="{B8F418EB-DF2C-459F-ADBC-5F180AA5C3AB}"/>
              </a:ext>
            </a:extLst>
          </p:cNvPr>
          <p:cNvSpPr txBox="1"/>
          <p:nvPr/>
        </p:nvSpPr>
        <p:spPr>
          <a:xfrm>
            <a:off x="8540722" y="6034642"/>
            <a:ext cx="2871027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400" dirty="0">
                <a:solidFill>
                  <a:srgbClr val="00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Pulse B field measurement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E4014015-2CD3-4F00-B86E-97CCF150E0CC}"/>
              </a:ext>
            </a:extLst>
          </p:cNvPr>
          <p:cNvSpPr txBox="1"/>
          <p:nvPr/>
        </p:nvSpPr>
        <p:spPr>
          <a:xfrm>
            <a:off x="8340155" y="4457734"/>
            <a:ext cx="2871027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400" dirty="0">
                <a:solidFill>
                  <a:srgbClr val="00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Beam impedance measurement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id="{2FD894F6-2C8B-4ABB-B589-7B407348EBE6}"/>
              </a:ext>
            </a:extLst>
          </p:cNvPr>
          <p:cNvSpPr/>
          <p:nvPr/>
        </p:nvSpPr>
        <p:spPr>
          <a:xfrm>
            <a:off x="216841" y="2796399"/>
            <a:ext cx="119441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b="1" dirty="0"/>
              <a:t>A d</a:t>
            </a:r>
            <a:r>
              <a:rPr lang="en-GB" altLang="zh-CN" sz="1600" b="1" dirty="0" err="1"/>
              <a:t>iscontinous</a:t>
            </a:r>
            <a:r>
              <a:rPr lang="en-GB" altLang="zh-CN" sz="1600" b="1" dirty="0"/>
              <a:t> film of ladder pattern was achieved </a:t>
            </a:r>
            <a:r>
              <a:rPr lang="en-US" altLang="zh-CN" sz="1600" b="1" dirty="0"/>
              <a:t>successfully </a:t>
            </a:r>
            <a:r>
              <a:rPr lang="en-GB" altLang="zh-CN" sz="1600" b="1" dirty="0"/>
              <a:t>to well balance shielding effective between pulsed B</a:t>
            </a:r>
            <a:r>
              <a:rPr lang="en-US" altLang="zh-CN" sz="1600" b="1" dirty="0"/>
              <a:t>-</a:t>
            </a:r>
            <a:r>
              <a:rPr lang="en-GB" altLang="zh-CN" sz="1600" b="1" dirty="0"/>
              <a:t>field and beam wake</a:t>
            </a:r>
            <a:r>
              <a:rPr lang="en-US" altLang="zh-CN" sz="1600" b="1" dirty="0"/>
              <a:t>-</a:t>
            </a:r>
            <a:r>
              <a:rPr lang="en-GB" altLang="zh-CN" sz="1600" b="1" dirty="0"/>
              <a:t>field.  </a:t>
            </a:r>
            <a:r>
              <a:rPr lang="en-GB" altLang="zh-CN" sz="1600" dirty="0"/>
              <a:t>  </a:t>
            </a:r>
            <a:r>
              <a:rPr lang="en-GB" altLang="zh-CN" sz="1600" dirty="0">
                <a:solidFill>
                  <a:schemeClr val="tx1"/>
                </a:solidFill>
              </a:rPr>
              <a:t>  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28618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272"/>
    </mc:Choice>
    <mc:Fallback xmlns="">
      <p:transition spd="slow" advTm="61272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NjUxYWE0MGIzOTNiOTYwODQ0NTYwOGU1NzNlODQ2NjM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4653</TotalTime>
  <Words>3466</Words>
  <Application>Microsoft Office PowerPoint</Application>
  <PresentationFormat>宽屏</PresentationFormat>
  <Paragraphs>758</Paragraphs>
  <Slides>35</Slides>
  <Notes>7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9" baseType="lpstr">
      <vt:lpstr>游ゴシック</vt:lpstr>
      <vt:lpstr>等线</vt:lpstr>
      <vt:lpstr>等线 Light</vt:lpstr>
      <vt:lpstr>楷体</vt:lpstr>
      <vt:lpstr>宋体</vt:lpstr>
      <vt:lpstr>微软雅黑</vt:lpstr>
      <vt:lpstr>Arial</vt:lpstr>
      <vt:lpstr>Calibri</vt:lpstr>
      <vt:lpstr>Cambria Math</vt:lpstr>
      <vt:lpstr>Times New Roman</vt:lpstr>
      <vt:lpstr>Wingdings</vt:lpstr>
      <vt:lpstr>Wingdings 2</vt:lpstr>
      <vt:lpstr>Office 主题​​</vt:lpstr>
      <vt:lpstr>Visio</vt:lpstr>
      <vt:lpstr>PowerPoint 演示文稿</vt:lpstr>
      <vt:lpstr>Content</vt:lpstr>
      <vt:lpstr>PowerPoint 演示文稿</vt:lpstr>
      <vt:lpstr>Layout of the inj.&amp;ext. systems in CEPC</vt:lpstr>
      <vt:lpstr>Off-axis injection system of CEPC collider ring </vt:lpstr>
      <vt:lpstr>Trapezoidal wave kicker magnet system</vt:lpstr>
      <vt:lpstr>Two ways for off-axis injection system</vt:lpstr>
      <vt:lpstr>PowerPoint 演示文稿</vt:lpstr>
      <vt:lpstr>The task of research</vt:lpstr>
      <vt:lpstr>PowerPoint 演示文稿</vt:lpstr>
      <vt:lpstr>3.1 Delay-line dipole kicker magnet </vt:lpstr>
      <vt:lpstr>Main parameters design and initial 3D model of delay-line dipole kicker</vt:lpstr>
      <vt:lpstr>Simulation and verification of delay-line dipole kicker</vt:lpstr>
      <vt:lpstr>Comparison of design requirements with simulation results</vt:lpstr>
      <vt:lpstr>3.2 Evolution from dipole kicker to non-linear kicker </vt:lpstr>
      <vt:lpstr>Main parameters design of delay-line NLK</vt:lpstr>
      <vt:lpstr>Simulation and verification of delay-line NLK</vt:lpstr>
      <vt:lpstr>Comparison of design requirements with simulation results</vt:lpstr>
      <vt:lpstr>Calculation of thermal power deposition of eddy current shielding plate</vt:lpstr>
      <vt:lpstr>3.3 Mechanical design, machining and assembly of DNLK-vacuum chamber </vt:lpstr>
      <vt:lpstr>Performance test and design of nickel-zinc ferrite core</vt:lpstr>
      <vt:lpstr>3D modeling and engineering drawing of DNLK</vt:lpstr>
      <vt:lpstr>Kicker magnet parts machining and prototype assembly</vt:lpstr>
      <vt:lpstr>Adjustment of DNLK performance prototype </vt:lpstr>
      <vt:lpstr>3.4 Prototype performance measurement - characteristic impedance</vt:lpstr>
      <vt:lpstr>Integrated magnetic field measurement</vt:lpstr>
      <vt:lpstr>Integrated magnetic field measurement</vt:lpstr>
      <vt:lpstr>Experimental results of delay-line NLK</vt:lpstr>
      <vt:lpstr>PowerPoint 演示文稿</vt:lpstr>
      <vt:lpstr>Summary</vt:lpstr>
      <vt:lpstr>Summary</vt:lpstr>
      <vt:lpstr>PowerPoint 演示文稿</vt:lpstr>
      <vt:lpstr>PowerPoint 演示文稿</vt:lpstr>
      <vt:lpstr>kicker magnet of injection and extraction delay-line</vt:lpstr>
      <vt:lpstr>Ceramic vacuum chamber with metallic coating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Wu Guanjian</dc:creator>
  <cp:lastModifiedBy>吴官健</cp:lastModifiedBy>
  <cp:revision>456</cp:revision>
  <dcterms:created xsi:type="dcterms:W3CDTF">2023-08-11T03:19:00Z</dcterms:created>
  <dcterms:modified xsi:type="dcterms:W3CDTF">2023-10-21T17:19:30Z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E4E2D245B7E547149B3B81EB61E994D8_13</vt:lpwstr>
  </property>
  <property fmtid="{D5CDD505-2E9C-101B-9397-08002B2CF9AE}" pid="3" name="KSOProductBuildVer">
    <vt:lpwstr>2052-12.1.0.15398</vt:lpwstr>
  </property>
</Properties>
</file>