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953" r:id="rId2"/>
    <p:sldId id="1054" r:id="rId3"/>
    <p:sldId id="1003" r:id="rId4"/>
    <p:sldId id="1328" r:id="rId5"/>
    <p:sldId id="1331" r:id="rId6"/>
    <p:sldId id="1324" r:id="rId7"/>
    <p:sldId id="1061" r:id="rId8"/>
    <p:sldId id="1005" r:id="rId9"/>
    <p:sldId id="1029" r:id="rId10"/>
    <p:sldId id="1065" r:id="rId11"/>
    <p:sldId id="1032" r:id="rId12"/>
    <p:sldId id="1066" r:id="rId13"/>
    <p:sldId id="1033" r:id="rId14"/>
    <p:sldId id="1056" r:id="rId15"/>
    <p:sldId id="1036" r:id="rId16"/>
    <p:sldId id="1038" r:id="rId17"/>
    <p:sldId id="1067" r:id="rId18"/>
    <p:sldId id="1049" r:id="rId19"/>
    <p:sldId id="1040" r:id="rId20"/>
    <p:sldId id="1008" r:id="rId21"/>
    <p:sldId id="1009" r:id="rId22"/>
    <p:sldId id="1010" r:id="rId23"/>
    <p:sldId id="1011" r:id="rId24"/>
    <p:sldId id="1012" r:id="rId25"/>
    <p:sldId id="1013" r:id="rId26"/>
    <p:sldId id="1022" r:id="rId27"/>
    <p:sldId id="1023" r:id="rId28"/>
    <p:sldId id="1329" r:id="rId29"/>
    <p:sldId id="1330" r:id="rId30"/>
    <p:sldId id="1050" r:id="rId31"/>
    <p:sldId id="1024" r:id="rId32"/>
    <p:sldId id="1001" r:id="rId3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1555" autoAdjust="0"/>
  </p:normalViewPr>
  <p:slideViewPr>
    <p:cSldViewPr>
      <p:cViewPr varScale="1">
        <p:scale>
          <a:sx n="98" d="100"/>
          <a:sy n="98" d="100"/>
        </p:scale>
        <p:origin x="90" y="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092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7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23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21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17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58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8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89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8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28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87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64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04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02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60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448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388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392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58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99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90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5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60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64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1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36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4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9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076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9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66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019D-A295-486B-AE19-0E21E1E09AFC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C0B1-BDE7-4A52-BBFF-51A6A8920CB7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4730-4C2F-4718-B50C-7E494F2CD4AA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EECF-855E-48FC-AB16-32F2DAC7DEED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BD132-5F52-429F-A075-E8F4AA57D5DA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8.png"/><Relationship Id="rId9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720000" y="2520000"/>
            <a:ext cx="10800000" cy="14400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400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Magnet Power Supply and Electro-magnetic Separator Study Status for CEPC</a:t>
            </a:r>
            <a:endParaRPr lang="zh-CN" altLang="en-US" sz="4400" kern="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700000" y="4320000"/>
            <a:ext cx="7200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Bin Chen    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( On Behalf of Power Supply Group,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IHEP )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00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2023 international workshop on the high energy Circular Electron Positron Collider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5398314"/>
            <a:ext cx="3600000" cy="681847"/>
          </a:xfrm>
          <a:prstGeom prst="rect">
            <a:avLst/>
          </a:prstGeom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1183D7EE-E3C3-0215-9251-7A6ABD2B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898C0D-20B6-5601-ECF5-8E86AD16F9A4}"/>
              </a:ext>
            </a:extLst>
          </p:cNvPr>
          <p:cNvSpPr txBox="1"/>
          <p:nvPr/>
        </p:nvSpPr>
        <p:spPr>
          <a:xfrm>
            <a:off x="3960000" y="4860000"/>
            <a:ext cx="3600000" cy="3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23-27. Oct. 2023, Nanjing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1"/>
    </mc:Choice>
    <mc:Fallback xmlns="">
      <p:transition spd="slow" advTm="2327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Digital Power Supply Control Module ( DPSCM )</a:t>
            </a:r>
            <a:endParaRPr lang="en-US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SOPC FPGA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System On a Programmable Chip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All algorithms and peripherals control entirely implemented in one FPGA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505A1629-FA44-6993-1699-1F75140D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EE33D39C-2446-B860-3C64-F8E572C4E1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315797"/>
              </p:ext>
            </p:extLst>
          </p:nvPr>
        </p:nvGraphicFramePr>
        <p:xfrm>
          <a:off x="7200000" y="2520000"/>
          <a:ext cx="3498883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Visio" r:id="rId4" imgW="3574949" imgH="4044019" progId="Visio.Drawing.11">
                  <p:embed/>
                </p:oleObj>
              </mc:Choice>
              <mc:Fallback>
                <p:oleObj name="Visio" r:id="rId4" imgW="3574949" imgH="4044019" progId="Visio.Drawing.11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7A683D18-6ADC-51A0-2E0C-9FB3A6ABA0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0" y="2520000"/>
                        <a:ext cx="3498883" cy="396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">
            <a:extLst>
              <a:ext uri="{FF2B5EF4-FFF2-40B4-BE49-F238E27FC236}">
                <a16:creationId xmlns:a16="http://schemas.microsoft.com/office/drawing/2014/main" id="{5FC157E4-252A-D9CD-1586-039096BEB3CF}"/>
              </a:ext>
            </a:extLst>
          </p:cNvPr>
          <p:cNvGrpSpPr>
            <a:grpSpLocks/>
          </p:cNvGrpSpPr>
          <p:nvPr/>
        </p:nvGrpSpPr>
        <p:grpSpPr bwMode="auto">
          <a:xfrm>
            <a:off x="1620000" y="2520000"/>
            <a:ext cx="5400675" cy="3739753"/>
            <a:chOff x="768" y="912"/>
            <a:chExt cx="4096" cy="3408"/>
          </a:xfrm>
        </p:grpSpPr>
        <p:pic>
          <p:nvPicPr>
            <p:cNvPr id="8" name="Picture 3" descr="VXG4-BLOCK-DIAGRAM">
              <a:extLst>
                <a:ext uri="{FF2B5EF4-FFF2-40B4-BE49-F238E27FC236}">
                  <a16:creationId xmlns:a16="http://schemas.microsoft.com/office/drawing/2014/main" id="{3584A8FB-C35B-C59D-C268-49F224775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976"/>
              <a:ext cx="4096" cy="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6E9E25D5-13D3-1FAC-CF14-B99F5E513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912"/>
              <a:ext cx="91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CEF06D5E-6815-F50E-B321-D2E111A93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912"/>
              <a:ext cx="91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6CAF6CC-95CA-71D1-D620-FDEFBC1C7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344"/>
              <a:ext cx="3504" cy="2160"/>
            </a:xfrm>
            <a:prstGeom prst="rect">
              <a:avLst/>
            </a:prstGeom>
            <a:solidFill>
              <a:srgbClr val="00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B275D431-F8CF-57BB-85DB-EF78477BE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056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674A87CB-1262-7E1F-3F49-F00EAC65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408"/>
              <a:ext cx="3360" cy="336"/>
            </a:xfrm>
            <a:prstGeom prst="rect">
              <a:avLst/>
            </a:prstGeom>
            <a:solidFill>
              <a:srgbClr val="00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5B85CDFC-AF5E-C6A9-B7F2-F559554C9C8E}"/>
              </a:ext>
            </a:extLst>
          </p:cNvPr>
          <p:cNvGrpSpPr>
            <a:grpSpLocks/>
          </p:cNvGrpSpPr>
          <p:nvPr/>
        </p:nvGrpSpPr>
        <p:grpSpPr bwMode="auto">
          <a:xfrm>
            <a:off x="5400000" y="2952000"/>
            <a:ext cx="1085850" cy="1420416"/>
            <a:chOff x="3840" y="857"/>
            <a:chExt cx="912" cy="1193"/>
          </a:xfrm>
        </p:grpSpPr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96F5160E-F867-7F7D-C488-1BC890BE5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857"/>
              <a:ext cx="912" cy="528"/>
              <a:chOff x="3714" y="960"/>
              <a:chExt cx="912" cy="528"/>
            </a:xfrm>
          </p:grpSpPr>
          <p:sp>
            <p:nvSpPr>
              <p:cNvPr id="20" name="AutoShape 11">
                <a:extLst>
                  <a:ext uri="{FF2B5EF4-FFF2-40B4-BE49-F238E27FC236}">
                    <a16:creationId xmlns:a16="http://schemas.microsoft.com/office/drawing/2014/main" id="{5CE79808-77C5-0FEF-6AEB-80A87E98D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3714" y="960"/>
                <a:ext cx="912" cy="528"/>
              </a:xfrm>
              <a:prstGeom prst="bevel">
                <a:avLst>
                  <a:gd name="adj" fmla="val 8148"/>
                </a:avLst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350">
                  <a:latin typeface="Times New Roman" panose="02020603050405020304" pitchFamily="18" charset="0"/>
                  <a:ea typeface="宋体" panose="02010600030101010101" pitchFamily="2" charset="-122"/>
                  <a:cs typeface="Arial" charset="0"/>
                </a:endParaRPr>
              </a:p>
            </p:txBody>
          </p:sp>
          <p:sp>
            <p:nvSpPr>
              <p:cNvPr id="21" name="Rectangle 12">
                <a:extLst>
                  <a:ext uri="{FF2B5EF4-FFF2-40B4-BE49-F238E27FC236}">
                    <a16:creationId xmlns:a16="http://schemas.microsoft.com/office/drawing/2014/main" id="{AE1B0EEF-F545-5F51-0011-938D6D63E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1032"/>
                <a:ext cx="67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1pPr>
                <a:lvl2pPr marL="742950" indent="-28575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2pPr>
                <a:lvl3pPr marL="11430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3pPr>
                <a:lvl4pPr marL="16002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4pPr>
                <a:lvl5pPr marL="20574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9pPr>
              </a:lstStyle>
              <a:p>
                <a:r>
                  <a:rPr lang="en-US" altLang="zh-CN" sz="1500" dirty="0">
                    <a:ea typeface="宋体" panose="02010600030101010101" pitchFamily="2" charset="-122"/>
                    <a:cs typeface="Arial" panose="020B0604020202020204" pitchFamily="34" charset="0"/>
                  </a:rPr>
                  <a:t>Flash</a:t>
                </a:r>
              </a:p>
            </p:txBody>
          </p:sp>
        </p:grpSp>
        <p:grpSp>
          <p:nvGrpSpPr>
            <p:cNvPr id="17" name="Group 13">
              <a:extLst>
                <a:ext uri="{FF2B5EF4-FFF2-40B4-BE49-F238E27FC236}">
                  <a16:creationId xmlns:a16="http://schemas.microsoft.com/office/drawing/2014/main" id="{B8C5B9A0-C1E1-A1FC-C28A-63FC301B8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522"/>
              <a:ext cx="912" cy="528"/>
              <a:chOff x="3714" y="1625"/>
              <a:chExt cx="912" cy="528"/>
            </a:xfrm>
          </p:grpSpPr>
          <p:sp>
            <p:nvSpPr>
              <p:cNvPr id="18" name="AutoShape 14">
                <a:extLst>
                  <a:ext uri="{FF2B5EF4-FFF2-40B4-BE49-F238E27FC236}">
                    <a16:creationId xmlns:a16="http://schemas.microsoft.com/office/drawing/2014/main" id="{D7F439CE-7AD0-06D8-E0D2-EAFFBF2F6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3714" y="1625"/>
                <a:ext cx="912" cy="528"/>
              </a:xfrm>
              <a:prstGeom prst="bevel">
                <a:avLst>
                  <a:gd name="adj" fmla="val 8148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350">
                  <a:latin typeface="Times New Roman" panose="02020603050405020304" pitchFamily="18" charset="0"/>
                  <a:ea typeface="宋体" panose="02010600030101010101" pitchFamily="2" charset="-122"/>
                  <a:cs typeface="Arial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23109D6A-485C-1162-2E68-0DF9F0EE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1662"/>
                <a:ext cx="81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1pPr>
                <a:lvl2pPr marL="742950" indent="-28575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2pPr>
                <a:lvl3pPr marL="11430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3pPr>
                <a:lvl4pPr marL="16002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4pPr>
                <a:lvl5pPr marL="20574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9pPr>
              </a:lstStyle>
              <a:p>
                <a:r>
                  <a:rPr lang="en-US" altLang="zh-CN" sz="1500" dirty="0">
                    <a:ea typeface="宋体" panose="02010600030101010101" pitchFamily="2" charset="-122"/>
                    <a:cs typeface="Arial" panose="020B0604020202020204" pitchFamily="34" charset="0"/>
                  </a:rPr>
                  <a:t>SDRAM</a:t>
                </a:r>
              </a:p>
            </p:txBody>
          </p:sp>
        </p:grp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16C8E74B-45A4-BA96-8D74-97083E4C65B4}"/>
              </a:ext>
            </a:extLst>
          </p:cNvPr>
          <p:cNvGrpSpPr>
            <a:grpSpLocks/>
          </p:cNvGrpSpPr>
          <p:nvPr/>
        </p:nvGrpSpPr>
        <p:grpSpPr bwMode="auto">
          <a:xfrm>
            <a:off x="3780000" y="2988000"/>
            <a:ext cx="1428750" cy="1314450"/>
            <a:chOff x="2352" y="920"/>
            <a:chExt cx="1200" cy="1104"/>
          </a:xfrm>
        </p:grpSpPr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82B92CD6-3AF0-9928-7774-53F6210DA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352" y="920"/>
              <a:ext cx="1200" cy="1104"/>
            </a:xfrm>
            <a:prstGeom prst="bevel">
              <a:avLst>
                <a:gd name="adj" fmla="val 4255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02E00C5F-B0C8-D95F-D05F-065CE42DC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" y="1041"/>
              <a:ext cx="91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 dirty="0">
                  <a:ea typeface="宋体" panose="02010600030101010101" pitchFamily="2" charset="-122"/>
                  <a:cs typeface="Arial" panose="020B0604020202020204" pitchFamily="34" charset="0"/>
                </a:rPr>
                <a:t>CPU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7EDF077E-AD8A-BA54-9B8E-07C015D6BB44}"/>
              </a:ext>
            </a:extLst>
          </p:cNvPr>
          <p:cNvGrpSpPr>
            <a:grpSpLocks/>
          </p:cNvGrpSpPr>
          <p:nvPr/>
        </p:nvGrpSpPr>
        <p:grpSpPr bwMode="auto">
          <a:xfrm>
            <a:off x="5579617" y="4500292"/>
            <a:ext cx="914400" cy="838200"/>
            <a:chOff x="3688" y="2267"/>
            <a:chExt cx="768" cy="704"/>
          </a:xfrm>
        </p:grpSpPr>
        <p:sp>
          <p:nvSpPr>
            <p:cNvPr id="26" name="AutoShape 20">
              <a:extLst>
                <a:ext uri="{FF2B5EF4-FFF2-40B4-BE49-F238E27FC236}">
                  <a16:creationId xmlns:a16="http://schemas.microsoft.com/office/drawing/2014/main" id="{A56A952F-240E-49EF-0895-10E3AA2F02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688" y="2267"/>
              <a:ext cx="768" cy="704"/>
            </a:xfrm>
            <a:prstGeom prst="bevel">
              <a:avLst>
                <a:gd name="adj" fmla="val 7102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EC4B1E0F-9DEF-DD13-9D84-D06ACC4FB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7"/>
              <a:ext cx="57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500" dirty="0">
                  <a:ea typeface="宋体" panose="02010600030101010101" pitchFamily="2" charset="-122"/>
                  <a:cs typeface="Arial" panose="020B0604020202020204" pitchFamily="34" charset="0"/>
                </a:rPr>
                <a:t>DSP</a:t>
              </a:r>
            </a:p>
          </p:txBody>
        </p:sp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795A4E6D-5952-F676-5CB1-AB12990445A6}"/>
              </a:ext>
            </a:extLst>
          </p:cNvPr>
          <p:cNvGrpSpPr>
            <a:grpSpLocks/>
          </p:cNvGrpSpPr>
          <p:nvPr/>
        </p:nvGrpSpPr>
        <p:grpSpPr bwMode="auto">
          <a:xfrm>
            <a:off x="2160000" y="2952000"/>
            <a:ext cx="1314450" cy="742950"/>
            <a:chOff x="1056" y="960"/>
            <a:chExt cx="960" cy="624"/>
          </a:xfrm>
        </p:grpSpPr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659398A9-3E84-1430-D53F-E49BEF368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E0D898CB-DC29-588C-FCA2-9736E294E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1020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 dirty="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31" name="Group 25">
            <a:extLst>
              <a:ext uri="{FF2B5EF4-FFF2-40B4-BE49-F238E27FC236}">
                <a16:creationId xmlns:a16="http://schemas.microsoft.com/office/drawing/2014/main" id="{D87F7EA6-B423-D123-965F-D9DC18E2C2EA}"/>
              </a:ext>
            </a:extLst>
          </p:cNvPr>
          <p:cNvGrpSpPr>
            <a:grpSpLocks/>
          </p:cNvGrpSpPr>
          <p:nvPr/>
        </p:nvGrpSpPr>
        <p:grpSpPr bwMode="auto">
          <a:xfrm>
            <a:off x="2160000" y="3780000"/>
            <a:ext cx="1314450" cy="742950"/>
            <a:chOff x="1056" y="960"/>
            <a:chExt cx="960" cy="624"/>
          </a:xfrm>
        </p:grpSpPr>
        <p:sp>
          <p:nvSpPr>
            <p:cNvPr id="32" name="AutoShape 26">
              <a:extLst>
                <a:ext uri="{FF2B5EF4-FFF2-40B4-BE49-F238E27FC236}">
                  <a16:creationId xmlns:a16="http://schemas.microsoft.com/office/drawing/2014/main" id="{BEEDC1CE-64D5-8491-6DFC-AB6177BD35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727035A9-8FA5-3C27-9D71-58D54451E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1051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 dirty="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2576E5EF-CB29-4CB4-AB7E-F9B2C460971C}"/>
              </a:ext>
            </a:extLst>
          </p:cNvPr>
          <p:cNvGrpSpPr>
            <a:grpSpLocks/>
          </p:cNvGrpSpPr>
          <p:nvPr/>
        </p:nvGrpSpPr>
        <p:grpSpPr bwMode="auto">
          <a:xfrm>
            <a:off x="2160000" y="4572000"/>
            <a:ext cx="1313259" cy="742950"/>
            <a:chOff x="1056" y="960"/>
            <a:chExt cx="960" cy="624"/>
          </a:xfrm>
        </p:grpSpPr>
        <p:sp>
          <p:nvSpPr>
            <p:cNvPr id="35" name="AutoShape 29">
              <a:extLst>
                <a:ext uri="{FF2B5EF4-FFF2-40B4-BE49-F238E27FC236}">
                  <a16:creationId xmlns:a16="http://schemas.microsoft.com/office/drawing/2014/main" id="{FDE99CCE-7BDB-476E-1252-7C2B49A92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33AF90C0-9CC2-8328-11FC-8D9DD6A0E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1051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 dirty="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37" name="Group 31">
            <a:extLst>
              <a:ext uri="{FF2B5EF4-FFF2-40B4-BE49-F238E27FC236}">
                <a16:creationId xmlns:a16="http://schemas.microsoft.com/office/drawing/2014/main" id="{AD197C2F-D6DA-F37C-A742-1D72F63881E3}"/>
              </a:ext>
            </a:extLst>
          </p:cNvPr>
          <p:cNvGrpSpPr>
            <a:grpSpLocks/>
          </p:cNvGrpSpPr>
          <p:nvPr/>
        </p:nvGrpSpPr>
        <p:grpSpPr bwMode="auto">
          <a:xfrm>
            <a:off x="3931792" y="4363368"/>
            <a:ext cx="1257300" cy="1257300"/>
            <a:chOff x="2448" y="2198"/>
            <a:chExt cx="912" cy="912"/>
          </a:xfrm>
        </p:grpSpPr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70BFD65A-56A3-74FA-F576-842F010C6E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448" y="2198"/>
              <a:ext cx="912" cy="912"/>
            </a:xfrm>
            <a:prstGeom prst="bevel">
              <a:avLst>
                <a:gd name="adj" fmla="val 3287"/>
              </a:avLst>
            </a:prstGeom>
            <a:gradFill rotWithShape="1">
              <a:gsLst>
                <a:gs pos="0">
                  <a:srgbClr val="969696"/>
                </a:gs>
                <a:gs pos="50000">
                  <a:srgbClr val="DDDDDD"/>
                </a:gs>
                <a:gs pos="100000">
                  <a:srgbClr val="969696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39" name="Text Box 33">
              <a:extLst>
                <a:ext uri="{FF2B5EF4-FFF2-40B4-BE49-F238E27FC236}">
                  <a16:creationId xmlns:a16="http://schemas.microsoft.com/office/drawing/2014/main" id="{AA572088-CCD8-F334-7A61-8A65BE226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" y="2491"/>
              <a:ext cx="59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solidFill>
                    <a:schemeClr val="tx1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FPGA</a:t>
              </a:r>
            </a:p>
          </p:txBody>
        </p:sp>
      </p:grpSp>
      <p:grpSp>
        <p:nvGrpSpPr>
          <p:cNvPr id="40" name="Group 34">
            <a:extLst>
              <a:ext uri="{FF2B5EF4-FFF2-40B4-BE49-F238E27FC236}">
                <a16:creationId xmlns:a16="http://schemas.microsoft.com/office/drawing/2014/main" id="{C7385887-B1D4-529A-B01A-A1CAB207FCB8}"/>
              </a:ext>
            </a:extLst>
          </p:cNvPr>
          <p:cNvGrpSpPr>
            <a:grpSpLocks/>
          </p:cNvGrpSpPr>
          <p:nvPr/>
        </p:nvGrpSpPr>
        <p:grpSpPr bwMode="auto">
          <a:xfrm>
            <a:off x="3998467" y="4449094"/>
            <a:ext cx="342900" cy="194072"/>
            <a:chOff x="1056" y="960"/>
            <a:chExt cx="960" cy="624"/>
          </a:xfrm>
        </p:grpSpPr>
        <p:sp>
          <p:nvSpPr>
            <p:cNvPr id="41" name="AutoShape 35">
              <a:extLst>
                <a:ext uri="{FF2B5EF4-FFF2-40B4-BE49-F238E27FC236}">
                  <a16:creationId xmlns:a16="http://schemas.microsoft.com/office/drawing/2014/main" id="{18FCCD67-3677-76E7-F57F-DB694F29AE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42" name="Rectangle 36">
              <a:extLst>
                <a:ext uri="{FF2B5EF4-FFF2-40B4-BE49-F238E27FC236}">
                  <a16:creationId xmlns:a16="http://schemas.microsoft.com/office/drawing/2014/main" id="{CC6A9C99-85E1-743D-3895-746C1ED87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43" name="Group 37">
            <a:extLst>
              <a:ext uri="{FF2B5EF4-FFF2-40B4-BE49-F238E27FC236}">
                <a16:creationId xmlns:a16="http://schemas.microsoft.com/office/drawing/2014/main" id="{6ED71B8B-3161-A64A-7285-378DFF176818}"/>
              </a:ext>
            </a:extLst>
          </p:cNvPr>
          <p:cNvGrpSpPr>
            <a:grpSpLocks/>
          </p:cNvGrpSpPr>
          <p:nvPr/>
        </p:nvGrpSpPr>
        <p:grpSpPr bwMode="auto">
          <a:xfrm>
            <a:off x="4398517" y="4449094"/>
            <a:ext cx="342900" cy="194072"/>
            <a:chOff x="1056" y="960"/>
            <a:chExt cx="960" cy="624"/>
          </a:xfrm>
        </p:grpSpPr>
        <p:sp>
          <p:nvSpPr>
            <p:cNvPr id="44" name="AutoShape 38">
              <a:extLst>
                <a:ext uri="{FF2B5EF4-FFF2-40B4-BE49-F238E27FC236}">
                  <a16:creationId xmlns:a16="http://schemas.microsoft.com/office/drawing/2014/main" id="{6E817714-69A5-5D8B-53F0-9009BC0211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45" name="Rectangle 39">
              <a:extLst>
                <a:ext uri="{FF2B5EF4-FFF2-40B4-BE49-F238E27FC236}">
                  <a16:creationId xmlns:a16="http://schemas.microsoft.com/office/drawing/2014/main" id="{1C1E3C83-2F49-3FE4-97BA-9AA4070D3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46" name="Group 40">
            <a:extLst>
              <a:ext uri="{FF2B5EF4-FFF2-40B4-BE49-F238E27FC236}">
                <a16:creationId xmlns:a16="http://schemas.microsoft.com/office/drawing/2014/main" id="{E5A96080-44DA-F319-471C-08664166B14B}"/>
              </a:ext>
            </a:extLst>
          </p:cNvPr>
          <p:cNvGrpSpPr>
            <a:grpSpLocks/>
          </p:cNvGrpSpPr>
          <p:nvPr/>
        </p:nvGrpSpPr>
        <p:grpSpPr bwMode="auto">
          <a:xfrm>
            <a:off x="4798567" y="4449094"/>
            <a:ext cx="342900" cy="194072"/>
            <a:chOff x="1056" y="960"/>
            <a:chExt cx="960" cy="624"/>
          </a:xfrm>
        </p:grpSpPr>
        <p:sp>
          <p:nvSpPr>
            <p:cNvPr id="47" name="AutoShape 41">
              <a:extLst>
                <a:ext uri="{FF2B5EF4-FFF2-40B4-BE49-F238E27FC236}">
                  <a16:creationId xmlns:a16="http://schemas.microsoft.com/office/drawing/2014/main" id="{7CD6125D-CC6B-CB50-3CA4-0D2E3D843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48" name="Rectangle 42">
              <a:extLst>
                <a:ext uri="{FF2B5EF4-FFF2-40B4-BE49-F238E27FC236}">
                  <a16:creationId xmlns:a16="http://schemas.microsoft.com/office/drawing/2014/main" id="{A9979947-BF48-AED6-91FA-534AF088C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49" name="Group 43">
            <a:extLst>
              <a:ext uri="{FF2B5EF4-FFF2-40B4-BE49-F238E27FC236}">
                <a16:creationId xmlns:a16="http://schemas.microsoft.com/office/drawing/2014/main" id="{64CD1859-4E8F-B71F-92EF-3579C1084417}"/>
              </a:ext>
            </a:extLst>
          </p:cNvPr>
          <p:cNvGrpSpPr>
            <a:grpSpLocks/>
          </p:cNvGrpSpPr>
          <p:nvPr/>
        </p:nvGrpSpPr>
        <p:grpSpPr bwMode="auto">
          <a:xfrm>
            <a:off x="4010373" y="5139656"/>
            <a:ext cx="400050" cy="367904"/>
            <a:chOff x="2352" y="920"/>
            <a:chExt cx="1200" cy="1104"/>
          </a:xfrm>
        </p:grpSpPr>
        <p:sp>
          <p:nvSpPr>
            <p:cNvPr id="50" name="AutoShape 44">
              <a:extLst>
                <a:ext uri="{FF2B5EF4-FFF2-40B4-BE49-F238E27FC236}">
                  <a16:creationId xmlns:a16="http://schemas.microsoft.com/office/drawing/2014/main" id="{3580D633-C20D-7BC7-0D35-7A301F16EF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352" y="920"/>
              <a:ext cx="1200" cy="1104"/>
            </a:xfrm>
            <a:prstGeom prst="bevel">
              <a:avLst>
                <a:gd name="adj" fmla="val 4255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8DC5DCAF-2CF8-2335-8D64-4194721BE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040"/>
              <a:ext cx="91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solidFill>
                    <a:schemeClr val="tx1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CPU</a:t>
              </a:r>
            </a:p>
          </p:txBody>
        </p:sp>
      </p:grpSp>
      <p:grpSp>
        <p:nvGrpSpPr>
          <p:cNvPr id="52" name="Group 46">
            <a:extLst>
              <a:ext uri="{FF2B5EF4-FFF2-40B4-BE49-F238E27FC236}">
                <a16:creationId xmlns:a16="http://schemas.microsoft.com/office/drawing/2014/main" id="{E18BA833-B965-B0D2-E42C-C6B3EC157BB1}"/>
              </a:ext>
            </a:extLst>
          </p:cNvPr>
          <p:cNvGrpSpPr>
            <a:grpSpLocks/>
          </p:cNvGrpSpPr>
          <p:nvPr/>
        </p:nvGrpSpPr>
        <p:grpSpPr bwMode="auto">
          <a:xfrm>
            <a:off x="4617592" y="5193235"/>
            <a:ext cx="342900" cy="314325"/>
            <a:chOff x="3744" y="2130"/>
            <a:chExt cx="768" cy="704"/>
          </a:xfrm>
        </p:grpSpPr>
        <p:sp>
          <p:nvSpPr>
            <p:cNvPr id="53" name="AutoShape 47">
              <a:extLst>
                <a:ext uri="{FF2B5EF4-FFF2-40B4-BE49-F238E27FC236}">
                  <a16:creationId xmlns:a16="http://schemas.microsoft.com/office/drawing/2014/main" id="{23D088ED-5D41-44E3-389E-A040BB27B8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744" y="2130"/>
              <a:ext cx="768" cy="704"/>
            </a:xfrm>
            <a:prstGeom prst="bevel">
              <a:avLst>
                <a:gd name="adj" fmla="val 7102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7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249F8FFA-9D1E-F4E2-07A0-6EAA03417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18"/>
              <a:ext cx="57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ea typeface="宋体" panose="02010600030101010101" pitchFamily="2" charset="-122"/>
                  <a:cs typeface="Arial" panose="020B0604020202020204" pitchFamily="34" charset="0"/>
                </a:rPr>
                <a:t>DSP</a:t>
              </a:r>
            </a:p>
          </p:txBody>
        </p:sp>
      </p:grpSp>
      <p:sp>
        <p:nvSpPr>
          <p:cNvPr id="55" name="Text Box 49">
            <a:extLst>
              <a:ext uri="{FF2B5EF4-FFF2-40B4-BE49-F238E27FC236}">
                <a16:creationId xmlns:a16="http://schemas.microsoft.com/office/drawing/2014/main" id="{4C023492-F017-F5EC-024D-5C9C4B436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162" y="5832600"/>
            <a:ext cx="304442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1pPr>
            <a:lvl2pPr marL="742950" indent="-28575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2pPr>
            <a:lvl3pPr marL="11430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3pPr>
            <a:lvl4pPr marL="16002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4pPr>
            <a:lvl5pPr marL="20574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1500" i="1" u="sng" dirty="0">
                <a:solidFill>
                  <a:schemeClr val="hlin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Solution</a:t>
            </a:r>
            <a:r>
              <a:rPr lang="en-US" altLang="zh-CN" sz="1500" i="1" dirty="0">
                <a:solidFill>
                  <a:schemeClr val="hlin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: Replace External Devices </a:t>
            </a:r>
            <a:br>
              <a:rPr lang="en-US" altLang="zh-CN" sz="1500" i="1" dirty="0">
                <a:solidFill>
                  <a:schemeClr val="hlink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1500" i="1" dirty="0">
                <a:solidFill>
                  <a:schemeClr val="hlin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with Programmable Logic</a:t>
            </a:r>
          </a:p>
        </p:txBody>
      </p:sp>
      <p:grpSp>
        <p:nvGrpSpPr>
          <p:cNvPr id="56" name="Group 50">
            <a:extLst>
              <a:ext uri="{FF2B5EF4-FFF2-40B4-BE49-F238E27FC236}">
                <a16:creationId xmlns:a16="http://schemas.microsoft.com/office/drawing/2014/main" id="{2524FD2A-A26B-C0CA-D2CF-668221B9F96E}"/>
              </a:ext>
            </a:extLst>
          </p:cNvPr>
          <p:cNvGrpSpPr>
            <a:grpSpLocks/>
          </p:cNvGrpSpPr>
          <p:nvPr/>
        </p:nvGrpSpPr>
        <p:grpSpPr bwMode="auto">
          <a:xfrm>
            <a:off x="3852019" y="4320506"/>
            <a:ext cx="1260872" cy="1264444"/>
            <a:chOff x="2477" y="2013"/>
            <a:chExt cx="1059" cy="1062"/>
          </a:xfrm>
        </p:grpSpPr>
        <p:sp>
          <p:nvSpPr>
            <p:cNvPr id="57" name="AutoShape 51">
              <a:extLst>
                <a:ext uri="{FF2B5EF4-FFF2-40B4-BE49-F238E27FC236}">
                  <a16:creationId xmlns:a16="http://schemas.microsoft.com/office/drawing/2014/main" id="{4F1FFE52-C9A3-5E1F-8EE7-9402A9E9CA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477" y="2013"/>
              <a:ext cx="1059" cy="1062"/>
            </a:xfrm>
            <a:prstGeom prst="bevel">
              <a:avLst>
                <a:gd name="adj" fmla="val 3287"/>
              </a:avLst>
            </a:prstGeom>
            <a:gradFill rotWithShape="1">
              <a:gsLst>
                <a:gs pos="0">
                  <a:srgbClr val="969696"/>
                </a:gs>
                <a:gs pos="50000">
                  <a:srgbClr val="DDDDDD"/>
                </a:gs>
                <a:gs pos="100000">
                  <a:srgbClr val="969696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latin typeface="Times New Roman" panose="02020603050405020304" pitchFamily="18" charset="0"/>
                <a:ea typeface="宋体" panose="02010600030101010101" pitchFamily="2" charset="-122"/>
                <a:cs typeface="Arial" charset="0"/>
              </a:endParaRPr>
            </a:p>
          </p:txBody>
        </p:sp>
        <p:sp>
          <p:nvSpPr>
            <p:cNvPr id="58" name="Text Box 52">
              <a:extLst>
                <a:ext uri="{FF2B5EF4-FFF2-40B4-BE49-F238E27FC236}">
                  <a16:creationId xmlns:a16="http://schemas.microsoft.com/office/drawing/2014/main" id="{7708D9EE-03FF-638F-26B8-2589D95D9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9" y="2315"/>
              <a:ext cx="65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 dirty="0">
                  <a:solidFill>
                    <a:schemeClr val="tx1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FPGA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94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4"/>
    </mc:Choice>
    <mc:Fallback xmlns="">
      <p:transition spd="slow" advTm="4787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Digital Power Supply Control Module ( DPSCM )</a:t>
            </a:r>
            <a:endParaRPr lang="en-US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DPSCM-MB: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PID + modern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control theory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 precision ADC board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       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DPSCM-AD: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temp control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voltage source          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interfacing board </a:t>
            </a: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DPSC-DA</a:t>
            </a:r>
            <a:endParaRPr lang="en-US" altLang="zh-CN" sz="1800" b="1" kern="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diagnostic board</a:t>
            </a:r>
          </a:p>
          <a:p>
            <a:pPr marL="360000" lvl="2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DPSCM_MDA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graphicFrame>
        <p:nvGraphicFramePr>
          <p:cNvPr id="2" name="对象 4">
            <a:extLst>
              <a:ext uri="{FF2B5EF4-FFF2-40B4-BE49-F238E27FC236}">
                <a16:creationId xmlns:a16="http://schemas.microsoft.com/office/drawing/2014/main" id="{1BA9A63C-2D93-036E-D4C1-36DC0B4DE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124037"/>
              </p:ext>
            </p:extLst>
          </p:nvPr>
        </p:nvGraphicFramePr>
        <p:xfrm>
          <a:off x="6120000" y="1620000"/>
          <a:ext cx="4680000" cy="5067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Visio" r:id="rId4" imgW="4288968" imgH="4638688" progId="Visio.Drawing.11">
                  <p:embed/>
                </p:oleObj>
              </mc:Choice>
              <mc:Fallback>
                <p:oleObj name="Visio" r:id="rId4" imgW="4288968" imgH="4638688" progId="Visio.Drawing.11">
                  <p:embed/>
                  <p:pic>
                    <p:nvPicPr>
                      <p:cNvPr id="77" name="对象 4">
                        <a:extLst>
                          <a:ext uri="{FF2B5EF4-FFF2-40B4-BE49-F238E27FC236}">
                            <a16:creationId xmlns:a16="http://schemas.microsoft.com/office/drawing/2014/main" id="{CCF022C1-0675-A91A-BE2F-6D320E7A0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000" y="1620000"/>
                        <a:ext cx="4680000" cy="5067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5B2B23BB-CA20-0792-9C9E-1D808AC1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480175"/>
            <a:ext cx="2879725" cy="360363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11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5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83"/>
    </mc:Choice>
    <mc:Fallback xmlns="">
      <p:transition spd="slow" advTm="7198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Digital Power Supply Control Module ( DPSCM )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Software</a:t>
            </a: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E83E1B92-2EA0-410C-903B-9A1B4070A0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0" y="2159999"/>
          <a:ext cx="5246334" cy="41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Visio" r:id="rId4" imgW="10589324" imgH="6937950" progId="Visio.Drawing.11">
                  <p:embed/>
                </p:oleObj>
              </mc:Choice>
              <mc:Fallback>
                <p:oleObj name="Visio" r:id="rId4" imgW="10589324" imgH="6937950" progId="Visio.Drawing.11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E83E1B92-2EA0-410C-903B-9A1B4070A0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2159999"/>
                        <a:ext cx="5246334" cy="41400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70C0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D6CC5D8E-0A31-A160-4D3D-D87F0D055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000" y="4680000"/>
            <a:ext cx="1800000" cy="28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buSzPct val="60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Pipeline design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9E0BA2C-8BB0-6D21-FB4F-D6F1A26B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000" y="2339999"/>
            <a:ext cx="1800000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46800" anchor="t" anchorCtr="0"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buSzPct val="60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 time-sharing multiplexing</a:t>
            </a:r>
            <a:endParaRPr lang="zh-CN" altLang="en-US" sz="1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4E530E-92DE-70CE-A930-D2E17E7E5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00" y="3240000"/>
            <a:ext cx="3780000" cy="3005100"/>
          </a:xfrm>
          <a:prstGeom prst="rect">
            <a:avLst/>
          </a:prstGeom>
          <a:ln w="19050">
            <a:solidFill>
              <a:srgbClr val="0070C0"/>
            </a:solidFill>
            <a:prstDash val="dash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A44CD2-C312-A145-4C35-283F92996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999" y="2159999"/>
            <a:ext cx="3780000" cy="1097728"/>
          </a:xfrm>
          <a:prstGeom prst="rect">
            <a:avLst/>
          </a:prstGeom>
          <a:ln w="19050">
            <a:solidFill>
              <a:srgbClr val="0070C0"/>
            </a:solidFill>
            <a:prstDash val="dash"/>
          </a:ln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71ACEF3E-7E95-FD01-733C-07BE3B55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3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2"/>
    </mc:Choice>
    <mc:Fallback xmlns="">
      <p:transition spd="slow" advTm="381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Digital Power Supply Control Module ( DPSCM )</a:t>
            </a:r>
            <a:endParaRPr lang="en-US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Hardware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( used in HEPS )</a:t>
            </a: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6D7A10-B7BE-3499-E38F-E8353511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2160000"/>
            <a:ext cx="2241167" cy="39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5CCE0C-C885-2046-7D04-649AAB335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2160000"/>
            <a:ext cx="2386736" cy="39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EC56D3-384B-939A-A169-11DD65BE7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0" y="2160000"/>
            <a:ext cx="2001444" cy="23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CA9B41-C564-93F2-3863-31F02D711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0" y="4680000"/>
            <a:ext cx="2452243" cy="144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BF7FEA3-1385-488F-02A6-28A0C071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13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6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Current transducers – 300A </a:t>
            </a: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</a:t>
            </a:r>
            <a:endParaRPr lang="en-GB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Used at accelerators for magnet current measurement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High stability, high linearity, high resolution and low temperature drift.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Capable of performance required for stable, ppm accuracy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Self-designed 300A and 20A DCCT, based on zero-flux principle.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F19CB5-B1B7-1636-6C77-7626B34B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880000"/>
            <a:ext cx="1032076" cy="108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23A35FA-47FD-C11A-01F7-E77441FB7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000" y="3960000"/>
            <a:ext cx="16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Version I</a:t>
            </a:r>
            <a:r>
              <a:rPr lang="zh-CN" altLang="en-US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（</a:t>
            </a:r>
            <a:r>
              <a:rPr lang="en-US" altLang="zh-CN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HEPS-TF</a:t>
            </a:r>
            <a:r>
              <a:rPr lang="zh-CN" altLang="en-US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2FDB321-9A90-AE13-3D34-F41F6C81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00" y="3959999"/>
            <a:ext cx="9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Version  II</a:t>
            </a:r>
            <a:endParaRPr lang="zh-CN" altLang="en-US" sz="1200" dirty="0">
              <a:solidFill>
                <a:srgbClr val="00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8DFD27E-1774-E5EB-1D8B-D0A12EA6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000" y="3960000"/>
            <a:ext cx="1619999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Version III</a:t>
            </a:r>
            <a:r>
              <a:rPr lang="zh-CN" altLang="en-US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HEPS</a:t>
            </a:r>
            <a:r>
              <a:rPr lang="zh-CN" altLang="en-US" sz="12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48D99CD-F3AB-BD42-7823-115C5E43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0" y="2880000"/>
            <a:ext cx="1053859" cy="108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EE04D3FA-D960-54C7-8EC0-4AE232B2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0" y="3240000"/>
            <a:ext cx="2520000" cy="540000"/>
          </a:xfrm>
          <a:prstGeom prst="rect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Reliability, anti-interference, stability have been greatly improved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D82763BB-B8FE-7611-C9A7-7D3FC62487D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4248000"/>
            <a:ext cx="1598940" cy="252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右箭头 10">
            <a:extLst>
              <a:ext uri="{FF2B5EF4-FFF2-40B4-BE49-F238E27FC236}">
                <a16:creationId xmlns:a16="http://schemas.microsoft.com/office/drawing/2014/main" id="{77006889-6A67-3D2D-B149-3B2007CB8AF2}"/>
              </a:ext>
            </a:extLst>
          </p:cNvPr>
          <p:cNvSpPr/>
          <p:nvPr/>
        </p:nvSpPr>
        <p:spPr>
          <a:xfrm>
            <a:off x="4320000" y="3420000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3FBA784-56FD-6382-F7EF-AF29218D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000" y="5688000"/>
            <a:ext cx="4865400" cy="108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9962686-79E4-DF82-FDB0-4BF49A110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000" y="2880000"/>
            <a:ext cx="1062717" cy="108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8" name="右箭头 13">
            <a:extLst>
              <a:ext uri="{FF2B5EF4-FFF2-40B4-BE49-F238E27FC236}">
                <a16:creationId xmlns:a16="http://schemas.microsoft.com/office/drawing/2014/main" id="{B2FB29E4-6A14-F75A-4E85-2F847C85D26C}"/>
              </a:ext>
            </a:extLst>
          </p:cNvPr>
          <p:cNvSpPr/>
          <p:nvPr/>
        </p:nvSpPr>
        <p:spPr>
          <a:xfrm>
            <a:off x="2520000" y="3420000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A1099956-63CA-EEE7-780A-0F88A587C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0" y="6300000"/>
            <a:ext cx="720000" cy="230832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bandwidth</a:t>
            </a:r>
            <a:r>
              <a:rPr lang="zh-CN" altLang="en-US" sz="9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C0BA649D-89AA-6D1D-3501-3DA90D304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00" y="6300000"/>
            <a:ext cx="720000" cy="216000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Resolution</a:t>
            </a:r>
            <a:r>
              <a:rPr lang="zh-CN" altLang="en-US" sz="9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3F610285-E79F-B812-7D11-11EDE13C7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79" y="6300000"/>
            <a:ext cx="720000" cy="216000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linearity</a:t>
            </a:r>
            <a:r>
              <a:rPr lang="zh-CN" altLang="en-US" sz="9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23F7A7B3-56E1-DCCF-C60B-2CE7FD53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00" y="6300000"/>
            <a:ext cx="504000" cy="216000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101214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noise</a:t>
            </a:r>
            <a:r>
              <a:rPr lang="zh-CN" altLang="en-US" sz="9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7EFC7CDD-1C08-BD53-3D7B-FE30E480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0" y="1260000"/>
            <a:ext cx="431234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格 22">
            <a:extLst>
              <a:ext uri="{FF2B5EF4-FFF2-40B4-BE49-F238E27FC236}">
                <a16:creationId xmlns:a16="http://schemas.microsoft.com/office/drawing/2014/main" id="{21372713-E6F4-C93E-BC14-41F2B473F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75436"/>
              </p:ext>
            </p:extLst>
          </p:nvPr>
        </p:nvGraphicFramePr>
        <p:xfrm>
          <a:off x="1080000" y="4212000"/>
          <a:ext cx="505370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854">
                  <a:extLst>
                    <a:ext uri="{9D8B030D-6E8A-4147-A177-3AD203B41FA5}">
                      <a16:colId xmlns:a16="http://schemas.microsoft.com/office/drawing/2014/main" val="3577288085"/>
                    </a:ext>
                  </a:extLst>
                </a:gridCol>
                <a:gridCol w="985854">
                  <a:extLst>
                    <a:ext uri="{9D8B030D-6E8A-4147-A177-3AD203B41FA5}">
                      <a16:colId xmlns:a16="http://schemas.microsoft.com/office/drawing/2014/main" val="3445474087"/>
                    </a:ext>
                  </a:extLst>
                </a:gridCol>
                <a:gridCol w="1126690">
                  <a:extLst>
                    <a:ext uri="{9D8B030D-6E8A-4147-A177-3AD203B41FA5}">
                      <a16:colId xmlns:a16="http://schemas.microsoft.com/office/drawing/2014/main" val="1333611668"/>
                    </a:ext>
                  </a:extLst>
                </a:gridCol>
                <a:gridCol w="985854">
                  <a:extLst>
                    <a:ext uri="{9D8B030D-6E8A-4147-A177-3AD203B41FA5}">
                      <a16:colId xmlns:a16="http://schemas.microsoft.com/office/drawing/2014/main" val="888204360"/>
                    </a:ext>
                  </a:extLst>
                </a:gridCol>
                <a:gridCol w="969449">
                  <a:extLst>
                    <a:ext uri="{9D8B030D-6E8A-4147-A177-3AD203B41FA5}">
                      <a16:colId xmlns:a16="http://schemas.microsoft.com/office/drawing/2014/main" val="1089597928"/>
                    </a:ext>
                  </a:extLst>
                </a:gridCol>
              </a:tblGrid>
              <a:tr h="304494">
                <a:tc>
                  <a:txBody>
                    <a:bodyPr/>
                    <a:lstStyle/>
                    <a:p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dirty="0">
                          <a:solidFill>
                            <a:srgbClr val="10121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bandwidth</a:t>
                      </a:r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9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(Hz)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dirty="0">
                          <a:solidFill>
                            <a:srgbClr val="10121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Resolution</a:t>
                      </a:r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(ppm)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endParaRPr lang="zh-CN" altLang="en-US" sz="900" b="1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dirty="0">
                          <a:solidFill>
                            <a:srgbClr val="10121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linearity</a:t>
                      </a:r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(ppm)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endParaRPr lang="zh-CN" altLang="en-US" sz="900" b="1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dirty="0">
                          <a:solidFill>
                            <a:srgbClr val="10121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noise</a:t>
                      </a:r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(ppm)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endParaRPr lang="zh-CN" altLang="en-US" sz="900" b="1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66180"/>
                  </a:ext>
                </a:extLst>
              </a:tr>
              <a:tr h="190308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solidFill>
                            <a:srgbClr val="00339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Version III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</a:t>
                      </a:r>
                      <a:endParaRPr lang="zh-CN" altLang="en-US" sz="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1.2</a:t>
                      </a:r>
                      <a:endParaRPr lang="zh-CN" altLang="en-US" sz="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1.3</a:t>
                      </a:r>
                      <a:endParaRPr lang="zh-CN" altLang="en-US" sz="8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54697"/>
                  </a:ext>
                </a:extLst>
              </a:tr>
              <a:tr h="190308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solidFill>
                            <a:srgbClr val="00339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Version III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1.2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03213"/>
                  </a:ext>
                </a:extLst>
              </a:tr>
              <a:tr h="190308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solidFill>
                            <a:srgbClr val="00339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Version III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1.2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946"/>
                  </a:ext>
                </a:extLst>
              </a:tr>
              <a:tr h="1903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800" kern="1200" dirty="0">
                          <a:solidFill>
                            <a:srgbClr val="00339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HETIC</a:t>
                      </a:r>
                      <a:endParaRPr lang="zh-CN" altLang="en-US" sz="800" kern="1200" dirty="0">
                        <a:solidFill>
                          <a:srgbClr val="003399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66904"/>
                  </a:ext>
                </a:extLst>
              </a:tr>
              <a:tr h="1903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800" kern="1200" dirty="0">
                          <a:solidFill>
                            <a:srgbClr val="00339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DANYSENSE</a:t>
                      </a:r>
                      <a:endParaRPr lang="zh-CN" altLang="en-US" sz="800" kern="1200" dirty="0">
                        <a:solidFill>
                          <a:srgbClr val="003399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</a:t>
                      </a:r>
                      <a:endParaRPr lang="zh-CN" altLang="en-US" sz="8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563536"/>
                  </a:ext>
                </a:extLst>
              </a:tr>
            </a:tbl>
          </a:graphicData>
        </a:graphic>
      </p:graphicFrame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7BC8C596-9FCF-782D-4E7E-3D44DDE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14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64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0"/>
    </mc:Choice>
    <mc:Fallback xmlns="">
      <p:transition spd="slow" advTm="483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Current transducers – 20A </a:t>
            </a: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</a:t>
            </a:r>
            <a:endParaRPr lang="en-GB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On the basis of the 300A-DCCT: calculation of magnetic circuit parameters, control of circulation noise, structure design.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20A-DCCT : resolution ≤0.5ppm (10uA), linearity ≤1.5ppm, noise ≤1ppm (maximum noise point)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5C60625-DAE3-25C7-8E7A-C1A06667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2880000"/>
            <a:ext cx="1692919" cy="144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9B6546F-4E01-1DD1-F6F1-93B617F5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0" y="2880000"/>
            <a:ext cx="1646281" cy="144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08A05D3-8BAD-1E65-2CE2-0647D3FAB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00" y="4500000"/>
            <a:ext cx="1706661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73532E9-4752-6587-BBA8-F2CCC950E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00" y="2880000"/>
            <a:ext cx="1592546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D6343A2-97EA-C21D-8D8E-0B19CE4C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0" y="2880000"/>
            <a:ext cx="1856751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1200A59-4DC9-71B8-98DC-77C90419D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000" y="4500000"/>
            <a:ext cx="1731673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007DD68-B54E-6869-2150-1F65D51F7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000" y="4499999"/>
            <a:ext cx="1688752" cy="1656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CF67BA0-387C-C760-5B04-4D01EFF7B3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0000" y="4500000"/>
            <a:ext cx="1764723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847F7C4E-4ECC-40C2-71FD-B0C4E771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15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72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5"/>
    </mc:Choice>
    <mc:Fallback xmlns="">
      <p:transition spd="slow" advTm="182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Current transducers – </a:t>
            </a: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test</a:t>
            </a:r>
            <a:endParaRPr lang="en-GB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 order to ensure the reliability and stability of the Self-designed current transducer, long-term performance tests have been carried out in different HEPS power sources 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HEPS high precision power supply, stability is better than 8ppm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5B0D020C-FC45-7B2A-17CE-4AF71039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700000"/>
            <a:ext cx="187463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对象 12">
            <a:extLst>
              <a:ext uri="{FF2B5EF4-FFF2-40B4-BE49-F238E27FC236}">
                <a16:creationId xmlns:a16="http://schemas.microsoft.com/office/drawing/2014/main" id="{4F595146-C436-185B-801E-6A1E9D8DC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8807977"/>
              </p:ext>
            </p:extLst>
          </p:nvPr>
        </p:nvGraphicFramePr>
        <p:xfrm>
          <a:off x="2160588" y="4320000"/>
          <a:ext cx="755967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5" imgW="11493500" imgH="2298700" progId="Visio.Drawing.11">
                  <p:embed/>
                </p:oleObj>
              </mc:Choice>
              <mc:Fallback>
                <p:oleObj r:id="rId5" imgW="11493500" imgH="2298700" progId="Visio.Drawing.11">
                  <p:embed/>
                  <p:pic>
                    <p:nvPicPr>
                      <p:cNvPr id="38" name="对象 12">
                        <a:extLst>
                          <a:ext uri="{FF2B5EF4-FFF2-40B4-BE49-F238E27FC236}">
                            <a16:creationId xmlns:a16="http://schemas.microsoft.com/office/drawing/2014/main" id="{27A61CB0-24DE-A560-EFD0-FA8FAD0E052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588" y="4320000"/>
                        <a:ext cx="755967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CE6CB81B-C62C-1EBC-ACDC-2E37EF45E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000" y="2700000"/>
            <a:ext cx="1719440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BD6E5F-FA16-A296-C7BC-28B9EA66B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2700000"/>
            <a:ext cx="2074093" cy="1440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2A63DE6-85DF-96BA-A090-28B7CC1C9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0" y="2700000"/>
            <a:ext cx="175644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CC59F7-5F0D-E7AE-213E-48FD61603EF6}"/>
              </a:ext>
            </a:extLst>
          </p:cNvPr>
          <p:cNvSpPr txBox="1"/>
          <p:nvPr/>
        </p:nvSpPr>
        <p:spPr>
          <a:xfrm>
            <a:off x="2880000" y="4428000"/>
            <a:ext cx="144016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Temperature drift effect</a:t>
            </a:r>
            <a:endParaRPr lang="zh-CN" altLang="en-US" sz="1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0B8209-A269-975F-AB7B-A8524608E5BF}"/>
              </a:ext>
            </a:extLst>
          </p:cNvPr>
          <p:cNvSpPr txBox="1"/>
          <p:nvPr/>
        </p:nvSpPr>
        <p:spPr>
          <a:xfrm>
            <a:off x="6480000" y="4428000"/>
            <a:ext cx="144016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Stability 7.912ppm</a:t>
            </a:r>
            <a:endParaRPr lang="zh-CN" altLang="en-US" sz="1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456369-35D0-2F9B-1109-BBE02D55AE89}"/>
              </a:ext>
            </a:extLst>
          </p:cNvPr>
          <p:cNvSpPr txBox="1"/>
          <p:nvPr/>
        </p:nvSpPr>
        <p:spPr>
          <a:xfrm>
            <a:off x="5220000" y="5220000"/>
            <a:ext cx="144016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783E2D46-B1FC-AEBC-6E13-360602BC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16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7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4"/>
    </mc:Choice>
    <mc:Fallback xmlns="">
      <p:transition spd="slow" advTm="174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High-power power supply - topology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( for main</a:t>
            </a:r>
            <a:r>
              <a:rPr lang="zh-CN" altLang="en-US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B&amp;Q</a:t>
            </a:r>
            <a:r>
              <a:rPr lang="zh-CN" altLang="en-US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magnet in</a:t>
            </a:r>
            <a:r>
              <a:rPr lang="zh-CN" altLang="en-US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Collider</a:t>
            </a:r>
            <a:r>
              <a:rPr lang="zh-CN" altLang="en-US" dirty="0">
                <a:latin typeface="Times New Roman" panose="02020603050405020304" pitchFamily="18" charset="0"/>
              </a:rPr>
              <a:t>）</a:t>
            </a:r>
            <a:endParaRPr lang="en-GB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Adopt modular design to achieve high current and high voltage output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Module: three-phase uncontrolled rectifier + H-bridge high-frequency </a:t>
            </a:r>
            <a:r>
              <a:rPr lang="en-US" altLang="zh-CN" sz="18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inverter+high-frequency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rectifier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A27996B-6DB5-DA12-FD14-C076E614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17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EA7C59-15EB-D0EC-7BFF-7BB4B7E2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0" y="2340000"/>
            <a:ext cx="6480000" cy="42297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ED314C7-750A-6B96-9727-2DBDCE74A4BB}"/>
              </a:ext>
            </a:extLst>
          </p:cNvPr>
          <p:cNvSpPr txBox="1"/>
          <p:nvPr/>
        </p:nvSpPr>
        <p:spPr>
          <a:xfrm>
            <a:off x="4824000" y="3168000"/>
            <a:ext cx="288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r>
              <a:rPr lang="en-GB" altLang="zh-CN" sz="6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PWM</a:t>
            </a:r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5C676D-4FE0-AFD4-C8E6-A0C27A5C7C91}"/>
              </a:ext>
            </a:extLst>
          </p:cNvPr>
          <p:cNvSpPr txBox="1"/>
          <p:nvPr/>
        </p:nvSpPr>
        <p:spPr>
          <a:xfrm>
            <a:off x="4824000" y="4410000"/>
            <a:ext cx="288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r>
              <a:rPr lang="en-GB" altLang="zh-CN" sz="6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PWM</a:t>
            </a:r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649CAE-3722-ED59-0A1C-C8BA0D596145}"/>
              </a:ext>
            </a:extLst>
          </p:cNvPr>
          <p:cNvSpPr txBox="1"/>
          <p:nvPr/>
        </p:nvSpPr>
        <p:spPr>
          <a:xfrm>
            <a:off x="4824000" y="5670000"/>
            <a:ext cx="288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r>
              <a:rPr lang="en-GB" altLang="zh-CN" sz="6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PWM</a:t>
            </a:r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932698F-8706-8A2A-4C28-4B8B1393EA82}"/>
              </a:ext>
            </a:extLst>
          </p:cNvPr>
          <p:cNvSpPr txBox="1"/>
          <p:nvPr/>
        </p:nvSpPr>
        <p:spPr>
          <a:xfrm>
            <a:off x="5400000" y="3456000"/>
            <a:ext cx="288000" cy="18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B852C3-3D5A-5A31-34EB-8FB9D4B3E3B3}"/>
              </a:ext>
            </a:extLst>
          </p:cNvPr>
          <p:cNvSpPr txBox="1"/>
          <p:nvPr/>
        </p:nvSpPr>
        <p:spPr>
          <a:xfrm>
            <a:off x="5400000" y="4680000"/>
            <a:ext cx="288000" cy="18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AD5635B-782F-1670-9E15-0136EF4CB7AB}"/>
              </a:ext>
            </a:extLst>
          </p:cNvPr>
          <p:cNvSpPr txBox="1"/>
          <p:nvPr/>
        </p:nvSpPr>
        <p:spPr>
          <a:xfrm>
            <a:off x="5400000" y="5940000"/>
            <a:ext cx="288000" cy="18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E742042-04BF-48B8-75D4-9FBE5EB7A236}"/>
              </a:ext>
            </a:extLst>
          </p:cNvPr>
          <p:cNvSpPr txBox="1"/>
          <p:nvPr/>
        </p:nvSpPr>
        <p:spPr>
          <a:xfrm>
            <a:off x="6840000" y="6120000"/>
            <a:ext cx="288000" cy="18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79A063B-D0C3-3F6D-F6E2-718AA8B16DB0}"/>
              </a:ext>
            </a:extLst>
          </p:cNvPr>
          <p:cNvSpPr txBox="1"/>
          <p:nvPr/>
        </p:nvSpPr>
        <p:spPr>
          <a:xfrm>
            <a:off x="7488000" y="6120000"/>
            <a:ext cx="288000" cy="18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068B85-4C2F-1ADA-D80D-7D68F30DD440}"/>
              </a:ext>
            </a:extLst>
          </p:cNvPr>
          <p:cNvSpPr txBox="1"/>
          <p:nvPr/>
        </p:nvSpPr>
        <p:spPr>
          <a:xfrm>
            <a:off x="8640000" y="3744000"/>
            <a:ext cx="288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r>
              <a:rPr lang="en-US" altLang="zh-CN" sz="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Load</a:t>
            </a:r>
            <a:endParaRPr lang="zh-CN" altLang="en-US" sz="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2202C33-E5D1-0B94-3C5B-B6575459B1F8}"/>
              </a:ext>
            </a:extLst>
          </p:cNvPr>
          <p:cNvSpPr txBox="1"/>
          <p:nvPr/>
        </p:nvSpPr>
        <p:spPr>
          <a:xfrm>
            <a:off x="3492000" y="2700000"/>
            <a:ext cx="288000" cy="108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6A4BBEF-D248-BF71-7BFE-45D17F5DF632}"/>
              </a:ext>
            </a:extLst>
          </p:cNvPr>
          <p:cNvSpPr txBox="1"/>
          <p:nvPr/>
        </p:nvSpPr>
        <p:spPr>
          <a:xfrm>
            <a:off x="3492000" y="3960000"/>
            <a:ext cx="288000" cy="108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40180D-46D3-775B-4C6F-2F74F4B3D78F}"/>
              </a:ext>
            </a:extLst>
          </p:cNvPr>
          <p:cNvSpPr txBox="1"/>
          <p:nvPr/>
        </p:nvSpPr>
        <p:spPr>
          <a:xfrm>
            <a:off x="3492000" y="5220000"/>
            <a:ext cx="288000" cy="108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endParaRPr lang="zh-CN" altLang="en-US" sz="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4"/>
    </mc:Choice>
    <mc:Fallback xmlns="">
      <p:transition spd="slow" advTm="653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Power supply – performance improved</a:t>
            </a:r>
            <a:endParaRPr lang="en-GB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 recommended to adopt three-loop control structure 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Outer loop: digital current loop, </a:t>
            </a:r>
            <a:r>
              <a:rPr lang="en-GB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promise current with high precision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Middle loop: voltage loop, </a:t>
            </a:r>
            <a:r>
              <a:rPr lang="en-GB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ensuring low voltage ripple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Inner loop: peak current loop of primary side of high-frequency transformer </a:t>
            </a:r>
          </a:p>
          <a:p>
            <a:pPr marL="360000" lvl="2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The peak current loop is used to improve the dynamic response of power supply and restrain the fluctuation of the grid 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40000" lvl="2" inden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360000" lvl="2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6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Improve the stability of output current (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to reduce temperature drift )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Current type DCCT: customized burden resistance by company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ADC circuit in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digital controller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equip a temperature control circuit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1FA36B-953A-31D2-1B7A-9F220F31E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240000"/>
            <a:ext cx="5623358" cy="1800000"/>
          </a:xfrm>
          <a:prstGeom prst="rect">
            <a:avLst/>
          </a:prstGeom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D07BCD43-ABFC-E38F-5AA5-F0A9EDDC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18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16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6"/>
    </mc:Choice>
    <mc:Fallback xmlns="">
      <p:transition spd="slow" advTm="4177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High-power power supply - prototype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GB" altLang="zh-CN" b="1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front dc source of power supply consists of two 12-phase diode rectifier circuits connected in series to form an equivalent 24 - phase power rectifier circuit. In the output part of the power supply, 6 groups of BUCK circuits are used in parallel to form stable current output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IMG_20200421_114058">
            <a:extLst>
              <a:ext uri="{FF2B5EF4-FFF2-40B4-BE49-F238E27FC236}">
                <a16:creationId xmlns:a16="http://schemas.microsoft.com/office/drawing/2014/main" id="{44F6C034-454B-7EBA-003C-610EA2150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0" y="2160000"/>
            <a:ext cx="2880000" cy="2162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233F21FD-FBF8-0F89-5670-9285A061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50AC6D-64C6-F65D-1F2D-7C5BABF1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520000"/>
            <a:ext cx="6551049" cy="324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2A5C6F8-F591-A3F0-9569-5725ECBE6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320000"/>
            <a:ext cx="2880000" cy="180773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F5C16B0-5ACE-4BAA-B60E-23DA21D3B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00" y="6120000"/>
            <a:ext cx="306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1700A/110V High-power supply for BEPCII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8"/>
    </mc:Choice>
    <mc:Fallback xmlns="">
      <p:transition spd="slow" advTm="575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60000" y="72000"/>
            <a:ext cx="7920000" cy="1080000"/>
          </a:xfrm>
        </p:spPr>
        <p:txBody>
          <a:bodyPr anchor="ctr" anchorCtr="0"/>
          <a:lstStyle/>
          <a:p>
            <a:pPr>
              <a:defRPr/>
            </a:pPr>
            <a:r>
              <a:rPr lang="en-US" altLang="zh-CN" sz="60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Content</a:t>
            </a:r>
            <a:endParaRPr lang="zh-CN" altLang="en-US" sz="6000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60000" y="1440000"/>
            <a:ext cx="1152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Magnet Power supply R&amp;D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Electro-magnetic Separator R&amp;D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90DA2CE-C7CA-AE5B-AF0D-EBF045AD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93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5"/>
    </mc:Choice>
    <mc:Fallback xmlns="">
      <p:transition spd="slow" advTm="1567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Introduction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In the RF region, A set of electrostatic separator combined with dipole magnet (Electro-Magnetic Separator ) are installed downstream of the RF cavities.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They are used to avoid bending of incoming beam and deflect the outgoing beam in 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</a:rPr>
              <a:t>H mode</a:t>
            </a: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. After the Separators, the positive and negative electron beams of the outer ring passing through the RF cavities are deflected to their respective inner rings.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60000" y="4680000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of RF region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C:\Users\Yiwei\Desktop\CEPC及SPPC机器示意图-20230427\CEPC机器示意图-俯视-20230427-pn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9651" r="14508" b="10286"/>
          <a:stretch/>
        </p:blipFill>
        <p:spPr bwMode="auto">
          <a:xfrm>
            <a:off x="1440000" y="3240000"/>
            <a:ext cx="3779235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5040000"/>
            <a:ext cx="2811934" cy="14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5040000"/>
            <a:ext cx="2220155" cy="14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480000" y="6480000"/>
            <a:ext cx="432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Optics of the RF region for Higgs (left), W and Z (right) modes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2880000"/>
            <a:ext cx="5233453" cy="1800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676448" y="6479999"/>
            <a:ext cx="2767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of the CEPC accelerator complex 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1954D2A-16A0-9032-4AE4-45B48A42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4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3"/>
    </mc:Choice>
    <mc:Fallback xmlns="">
      <p:transition spd="slow" advTm="573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Introduction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Electro-Magnetic Separator is a device consisting of perpendicular electric and magnetic fields. 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One set of Electro-Magnetic Separators including 8 units, total 32 units will be need for CEPC.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04A55C-C7E3-73DA-6D18-7791551C2770}"/>
              </a:ext>
            </a:extLst>
          </p:cNvPr>
          <p:cNvSpPr/>
          <p:nvPr/>
        </p:nvSpPr>
        <p:spPr>
          <a:xfrm>
            <a:off x="3960000" y="6479999"/>
            <a:ext cx="360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drawing of Electrostatic-Magnetic Separator </a:t>
            </a:r>
          </a:p>
        </p:txBody>
      </p:sp>
      <p:pic>
        <p:nvPicPr>
          <p:cNvPr id="11" name="Picture 2" descr="装配图6">
            <a:extLst>
              <a:ext uri="{FF2B5EF4-FFF2-40B4-BE49-F238E27FC236}">
                <a16:creationId xmlns:a16="http://schemas.microsoft.com/office/drawing/2014/main" id="{CD7DDCA9-E3B9-E6F3-7C0D-B41BCE7B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5090" r="21049" b="4977"/>
          <a:stretch>
            <a:fillRect/>
          </a:stretch>
        </p:blipFill>
        <p:spPr bwMode="auto">
          <a:xfrm>
            <a:off x="2160000" y="3600000"/>
            <a:ext cx="3960000" cy="285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装配图7">
            <a:extLst>
              <a:ext uri="{FF2B5EF4-FFF2-40B4-BE49-F238E27FC236}">
                <a16:creationId xmlns:a16="http://schemas.microsoft.com/office/drawing/2014/main" id="{BB1B2E2E-E783-8E51-D5C7-0C3488D1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6693" r="7825"/>
          <a:stretch>
            <a:fillRect/>
          </a:stretch>
        </p:blipFill>
        <p:spPr bwMode="auto">
          <a:xfrm>
            <a:off x="6840000" y="4284000"/>
            <a:ext cx="3240000" cy="18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5324F8EE-9791-A472-168A-10854152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0" y="6120000"/>
            <a:ext cx="108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Electrode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F80F1B4F-96A3-3FB4-ECC2-6CAD91DE1C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16000" y="5040000"/>
            <a:ext cx="1026000" cy="1080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D5D082BE-5B31-B2A9-3A89-5A72BD35BC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40000" y="5040000"/>
            <a:ext cx="720000" cy="1116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FA45E2A7-DBBA-71E9-5A31-A095E2B7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000" y="612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Coil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36256651-6D9D-EDB4-E4DD-E033B7ACE6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0000" y="5796000"/>
            <a:ext cx="360000" cy="360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Line 73">
            <a:extLst>
              <a:ext uri="{FF2B5EF4-FFF2-40B4-BE49-F238E27FC236}">
                <a16:creationId xmlns:a16="http://schemas.microsoft.com/office/drawing/2014/main" id="{1B1C52D7-241A-C3E2-D80F-163673BD48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000" y="4500000"/>
            <a:ext cx="1188000" cy="612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Text Box 74">
            <a:extLst>
              <a:ext uri="{FF2B5EF4-FFF2-40B4-BE49-F238E27FC236}">
                <a16:creationId xmlns:a16="http://schemas.microsoft.com/office/drawing/2014/main" id="{E92ADC7D-46EF-34E3-6B8F-309E9981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0" y="576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UHV tank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Line 75">
            <a:extLst>
              <a:ext uri="{FF2B5EF4-FFF2-40B4-BE49-F238E27FC236}">
                <a16:creationId xmlns:a16="http://schemas.microsoft.com/office/drawing/2014/main" id="{86FAAD11-FA8F-DC1F-638C-FAC47FE1FC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0000" y="5256000"/>
            <a:ext cx="720000" cy="540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Text Box 76">
            <a:extLst>
              <a:ext uri="{FF2B5EF4-FFF2-40B4-BE49-F238E27FC236}">
                <a16:creationId xmlns:a16="http://schemas.microsoft.com/office/drawing/2014/main" id="{1928B2A1-9366-0E52-959A-917DBAB9E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000" y="5039998"/>
            <a:ext cx="108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Metal-ceramic support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Line 77">
            <a:extLst>
              <a:ext uri="{FF2B5EF4-FFF2-40B4-BE49-F238E27FC236}">
                <a16:creationId xmlns:a16="http://schemas.microsoft.com/office/drawing/2014/main" id="{3883FA64-C06B-F9CA-ED92-AA2C20F768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80000" y="5039998"/>
            <a:ext cx="252000" cy="1152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Text Box 78">
            <a:extLst>
              <a:ext uri="{FF2B5EF4-FFF2-40B4-BE49-F238E27FC236}">
                <a16:creationId xmlns:a16="http://schemas.microsoft.com/office/drawing/2014/main" id="{781CE10D-E7B4-F989-3A29-E3390A26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27" name="Text Box 79">
            <a:extLst>
              <a:ext uri="{FF2B5EF4-FFF2-40B4-BE49-F238E27FC236}">
                <a16:creationId xmlns:a16="http://schemas.microsoft.com/office/drawing/2014/main" id="{70D9EEDA-6CE3-D7E5-63D0-4730587A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000" y="594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Support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Line 80">
            <a:extLst>
              <a:ext uri="{FF2B5EF4-FFF2-40B4-BE49-F238E27FC236}">
                <a16:creationId xmlns:a16="http://schemas.microsoft.com/office/drawing/2014/main" id="{72AE62A3-8F50-D75E-602C-591B06E03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000" y="5580000"/>
            <a:ext cx="360000" cy="432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Line 81">
            <a:extLst>
              <a:ext uri="{FF2B5EF4-FFF2-40B4-BE49-F238E27FC236}">
                <a16:creationId xmlns:a16="http://schemas.microsoft.com/office/drawing/2014/main" id="{EDE80C2A-6567-AEDA-A3FE-66CAE86C6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000" y="4860000"/>
            <a:ext cx="1188000" cy="90000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 sz="12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Text Box 82">
            <a:extLst>
              <a:ext uri="{FF2B5EF4-FFF2-40B4-BE49-F238E27FC236}">
                <a16:creationId xmlns:a16="http://schemas.microsoft.com/office/drawing/2014/main" id="{4663878C-F72A-795D-0089-67FE54DE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000" y="5579998"/>
            <a:ext cx="144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 voltage feedthrough</a:t>
            </a:r>
            <a:endParaRPr lang="zh-CN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3" name="表格 42"/>
          <p:cNvGraphicFramePr>
            <a:graphicFrameLocks noGrp="1"/>
          </p:cNvGraphicFramePr>
          <p:nvPr/>
        </p:nvGraphicFramePr>
        <p:xfrm>
          <a:off x="1800000" y="2340000"/>
          <a:ext cx="4535999" cy="129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799"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Filed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Length 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Good field region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Stability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79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Electrostatic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separator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2.0MV/m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46mm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11mm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66.7Gauss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46mm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ko-KR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11mm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160000"/>
            <a:ext cx="4320000" cy="1857429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7020000" y="3960000"/>
            <a:ext cx="3111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ea typeface="宋体" panose="02010600030101010101" pitchFamily="2" charset="-122"/>
              </a:rPr>
              <a:t>Schematic of  Electrostatic-Magnetic Separator</a:t>
            </a:r>
            <a:endParaRPr lang="zh-CN" altLang="en-US" sz="1200" dirty="0"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B8AAA4-53F7-A6E5-C8E2-40B5C746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21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75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8"/>
    </mc:Choice>
    <mc:Fallback xmlns="">
      <p:transition spd="slow" advTm="1370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dipole magnet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magnet yoke is H-type, because of the higher field integrals uniformity and installation consideration of the </a:t>
            </a:r>
            <a:r>
              <a:rPr lang="zh-CN" altLang="zh-CN" sz="1800" dirty="0">
                <a:latin typeface="Times New Roman" pitchFamily="18" charset="0"/>
                <a:ea typeface="宋体" panose="02010600030101010101" pitchFamily="2" charset="-122"/>
              </a:rPr>
              <a:t>electro-static system</a:t>
            </a: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411076E-1B63-7764-A730-95218005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4" r="12230" b="7567"/>
          <a:stretch/>
        </p:blipFill>
        <p:spPr bwMode="auto">
          <a:xfrm>
            <a:off x="2160000" y="2160000"/>
            <a:ext cx="3600000" cy="1846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D54EFAA8-E5D7-B83D-8FC5-939274A17EEC}"/>
              </a:ext>
            </a:extLst>
          </p:cNvPr>
          <p:cNvSpPr/>
          <p:nvPr/>
        </p:nvSpPr>
        <p:spPr>
          <a:xfrm>
            <a:off x="3587035" y="3960000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 Distribution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8335C95-7696-92C2-E01A-0C03805CDBFD}"/>
              </a:ext>
            </a:extLst>
          </p:cNvPr>
          <p:cNvSpPr/>
          <p:nvPr/>
        </p:nvSpPr>
        <p:spPr>
          <a:xfrm>
            <a:off x="2582521" y="6479999"/>
            <a:ext cx="3114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itchFamily="18" charset="0"/>
                <a:ea typeface="宋体" panose="02010600030101010101" pitchFamily="2" charset="-122"/>
              </a:rPr>
              <a:t>Magnetic flux density distribution in 3D Model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1F1FA351-20A2-65EB-22D0-5D8D58E33200}"/>
              </a:ext>
            </a:extLst>
          </p:cNvPr>
          <p:cNvGraphicFramePr>
            <a:graphicFrameLocks noGrp="1"/>
          </p:cNvGraphicFramePr>
          <p:nvPr/>
        </p:nvGraphicFramePr>
        <p:xfrm>
          <a:off x="7560000" y="1980000"/>
          <a:ext cx="2736304" cy="452773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Name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ESM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Center field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[</a:t>
                      </a:r>
                      <a:r>
                        <a:rPr lang="en-US" sz="1050" b="1" u="none" strike="noStrike" dirty="0" err="1">
                          <a:effectLst/>
                        </a:rPr>
                        <a:t>Guass</a:t>
                      </a:r>
                      <a:r>
                        <a:rPr lang="en-US" sz="1050" b="1" u="none" strike="noStrike" dirty="0">
                          <a:effectLst/>
                        </a:rPr>
                        <a:t>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75.5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Length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[m]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4.4</a:t>
                      </a: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</a:rPr>
                        <a:t>Current</a:t>
                      </a:r>
                      <a:r>
                        <a:rPr lang="en-US" sz="1050" b="1" u="none" strike="noStrike" baseline="0" dirty="0">
                          <a:effectLst/>
                        </a:rPr>
                        <a:t> [</a:t>
                      </a:r>
                      <a:r>
                        <a:rPr lang="en-US" sz="1050" b="1" u="none" strike="noStrike" dirty="0">
                          <a:effectLst/>
                        </a:rPr>
                        <a:t>A/turn]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10.8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Turns  [H×V]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12×17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Size [H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×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V, </a:t>
                      </a:r>
                      <a:r>
                        <a:rPr lang="en-US" sz="1050" b="1" u="none" strike="noStrike" dirty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830×610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Wall Thickness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Clamp Number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Coil Number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Conductor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Size [H</a:t>
                      </a:r>
                      <a:r>
                        <a:rPr lang="en-US" sz="1050" b="1" u="none" strike="noStrike" dirty="0">
                          <a:effectLst/>
                        </a:rPr>
                        <a:t>×V, 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3×3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Current Density 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A/mm^2]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1.2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 Resistance [Ω]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7.82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Voltage</a:t>
                      </a:r>
                      <a:r>
                        <a:rPr lang="zh-CN" altLang="en-US" sz="1050" b="1" u="none" strike="noStrike" dirty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>
                          <a:effectLst/>
                        </a:rPr>
                        <a:t>[</a:t>
                      </a:r>
                      <a:r>
                        <a:rPr lang="en-US" sz="1050" b="1" u="none" strike="noStrike" dirty="0">
                          <a:effectLst/>
                        </a:rPr>
                        <a:t>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84.4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Power [</a:t>
                      </a:r>
                      <a:r>
                        <a:rPr lang="en-US" sz="1050" b="1" u="none" strike="noStrike" dirty="0">
                          <a:effectLst/>
                        </a:rPr>
                        <a:t>W]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660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baseline="0" dirty="0">
                          <a:effectLst/>
                        </a:rPr>
                        <a:t>Magnet Inductance [</a:t>
                      </a:r>
                      <a:r>
                        <a:rPr lang="en-US" sz="1050" b="1" u="none" strike="noStrike" dirty="0">
                          <a:effectLst/>
                        </a:rPr>
                        <a:t>H]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>
                          <a:effectLst/>
                        </a:rPr>
                        <a:t>2.42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Cooling Method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Yoke</a:t>
                      </a:r>
                      <a:r>
                        <a:rPr lang="en-US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Coil</a:t>
                      </a:r>
                      <a:r>
                        <a:rPr lang="en-US" altLang="zh-CN" sz="1050" b="1" u="none" strike="noStrike" baseline="0" dirty="0">
                          <a:effectLst/>
                        </a:rPr>
                        <a:t> Weight [Ton]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30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>
                          <a:effectLst/>
                        </a:rPr>
                        <a:t>Magnet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5FA249FB-32BA-F82E-DB01-694C0B405DF0}"/>
              </a:ext>
            </a:extLst>
          </p:cNvPr>
          <p:cNvSpPr/>
          <p:nvPr/>
        </p:nvSpPr>
        <p:spPr>
          <a:xfrm>
            <a:off x="7920000" y="6480000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Parameters of the magnet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055A411-4D9A-960F-0D29-6EE2B141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5251" r="30920" b="10727"/>
          <a:stretch/>
        </p:blipFill>
        <p:spPr bwMode="auto">
          <a:xfrm>
            <a:off x="2340000" y="4320000"/>
            <a:ext cx="3600000" cy="218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BB763A9-E5B8-384F-85FF-BC436821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22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35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1"/>
    </mc:Choice>
    <mc:Fallback xmlns="">
      <p:transition spd="slow" advTm="2667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dipole magnet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prototype of the magnet has been developed.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field measurement of the prototype have been made.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42171B9-3692-0C12-1F2F-537774FC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0" y="1080000"/>
            <a:ext cx="2688000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B7D8AF-1DD6-DFD2-F72B-850B1F118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00" y="1080000"/>
            <a:ext cx="1826475" cy="180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CDB8137-CFBA-2F5A-643A-D161F8C9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23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C011CF-CB09-8CBD-B601-FE225080D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2880000"/>
            <a:ext cx="4680000" cy="351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A9CB63-9BB5-6421-A2A4-6D219D17F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2520000"/>
            <a:ext cx="6324682" cy="360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60000" y="6120000"/>
            <a:ext cx="252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integrated magnetic field uniformity</a:t>
            </a:r>
          </a:p>
        </p:txBody>
      </p:sp>
    </p:spTree>
    <p:extLst>
      <p:ext uri="{BB962C8B-B14F-4D97-AF65-F5344CB8AC3E}">
        <p14:creationId xmlns:p14="http://schemas.microsoft.com/office/powerpoint/2010/main" val="28556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2"/>
    </mc:Choice>
    <mc:Fallback xmlns="">
      <p:transition spd="slow" advTm="2246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An electrostatic separator comprise a pair of electrodes, UHV tank, metal-ceramic supports, high voltage feedthrough, High voltage circuit and vacuum system, etc.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ACCB30-BE5B-8CA4-2794-11EA2619A201}"/>
              </a:ext>
            </a:extLst>
          </p:cNvPr>
          <p:cNvSpPr/>
          <p:nvPr/>
        </p:nvSpPr>
        <p:spPr>
          <a:xfrm>
            <a:off x="7200000" y="5760000"/>
            <a:ext cx="288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Parameters of electrostatic separator</a:t>
            </a:r>
            <a:endParaRPr lang="en-GB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ABFA47-890E-9DD3-2E8D-D4173F96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5760000" cy="330491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A2C4D92-8C94-0D63-BF51-0E2E5FC37483}"/>
              </a:ext>
            </a:extLst>
          </p:cNvPr>
          <p:cNvSpPr/>
          <p:nvPr/>
        </p:nvSpPr>
        <p:spPr>
          <a:xfrm>
            <a:off x="1440000" y="5760000"/>
            <a:ext cx="288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drawing of Electrostatic Separator 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37377"/>
              </p:ext>
            </p:extLst>
          </p:nvPr>
        </p:nvGraphicFramePr>
        <p:xfrm>
          <a:off x="6120000" y="2520000"/>
          <a:ext cx="5390563" cy="2927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3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Separator length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4.5m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 diameter of separator tank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length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4.0m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Electrode width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Nominal gap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75mm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operating field strength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2MV/m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operating voltage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±75kV 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Good field </a:t>
                      </a:r>
                      <a:r>
                        <a:rPr lang="en-US" altLang="zh-CN" sz="16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region (0.5‰ limit)</a:t>
                      </a:r>
                      <a:endParaRPr lang="zh-CN" altLang="en-US" sz="1600" u="none" strike="noStrike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US" altLang="ko-KR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×11</a:t>
                      </a:r>
                      <a:r>
                        <a:rPr lang="en-US" altLang="ko-KR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ko-KR" altLang="en-US" sz="1600" b="1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64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Nominal vacuum pressure</a:t>
                      </a:r>
                      <a:endParaRPr lang="zh-CN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</a:t>
                      </a:r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</a:t>
                      </a:r>
                      <a:r>
                        <a:rPr lang="en-US" altLang="zh-CN" sz="1600" b="1" kern="12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-8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Pa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DD2939-20F6-E51A-7B34-3C5E781C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9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9"/>
    </mc:Choice>
    <mc:Fallback xmlns="">
      <p:transition spd="slow" advTm="1617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Electrode 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</a:rPr>
              <a:t>(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pair of metal flat plate )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Dimension : 4m long and 180mm wide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Material : Pure Titanium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Field strength :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2MV/m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UHV tank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4.5m long and 38cm inner diameter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AFF321-8503-F4EE-44D8-70D2C19838B9}"/>
              </a:ext>
            </a:extLst>
          </p:cNvPr>
          <p:cNvSpPr/>
          <p:nvPr/>
        </p:nvSpPr>
        <p:spPr>
          <a:xfrm>
            <a:off x="5534995" y="3239997"/>
            <a:ext cx="2610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 homogeneity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7.5cm*5cm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334F28B5-AEF4-7A5B-387E-144C446F26F2}"/>
              </a:ext>
            </a:extLst>
          </p:cNvPr>
          <p:cNvSpPr txBox="1"/>
          <p:nvPr/>
        </p:nvSpPr>
        <p:spPr>
          <a:xfrm>
            <a:off x="8280000" y="3239999"/>
            <a:ext cx="25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Calculated integrated electrical field uniformity 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4.6cm*3cm 0.5‰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7924F18-CAFF-655B-86E9-87D383B7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440000"/>
            <a:ext cx="1262300" cy="18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A1B4FFD-A41D-39A2-188C-51B022A9F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0" y="1440000"/>
            <a:ext cx="2695221" cy="162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6BC8321-AB1E-0697-7E97-E59AFF211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000" y="4572000"/>
            <a:ext cx="2132016" cy="180000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64A9348-D005-3924-92B3-9AE46A2E3019}"/>
              </a:ext>
            </a:extLst>
          </p:cNvPr>
          <p:cNvCxnSpPr/>
          <p:nvPr/>
        </p:nvCxnSpPr>
        <p:spPr>
          <a:xfrm>
            <a:off x="9036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本框 36">
            <a:extLst>
              <a:ext uri="{FF2B5EF4-FFF2-40B4-BE49-F238E27FC236}">
                <a16:creationId xmlns:a16="http://schemas.microsoft.com/office/drawing/2014/main" id="{3BAEE26C-1B0C-526E-F276-9A33CFC6DFC5}"/>
              </a:ext>
            </a:extLst>
          </p:cNvPr>
          <p:cNvSpPr txBox="1"/>
          <p:nvPr/>
        </p:nvSpPr>
        <p:spPr>
          <a:xfrm>
            <a:off x="9000000" y="6120000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ID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9.5cm</a:t>
            </a:r>
          </a:p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7.5cm</a:t>
            </a:r>
          </a:p>
          <a:p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thickness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</a:rPr>
              <a:t>1cm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A61F998-0059-2B29-D2FE-23C1A62D8B47}"/>
              </a:ext>
            </a:extLst>
          </p:cNvPr>
          <p:cNvCxnSpPr/>
          <p:nvPr/>
        </p:nvCxnSpPr>
        <p:spPr>
          <a:xfrm flipH="1">
            <a:off x="9036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489081B-91E4-E079-9BA1-237A651DC4C6}"/>
              </a:ext>
            </a:extLst>
          </p:cNvPr>
          <p:cNvCxnSpPr/>
          <p:nvPr/>
        </p:nvCxnSpPr>
        <p:spPr>
          <a:xfrm>
            <a:off x="9756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24A9AA8-B168-D6A1-244D-125647DE5627}"/>
              </a:ext>
            </a:extLst>
          </p:cNvPr>
          <p:cNvCxnSpPr/>
          <p:nvPr/>
        </p:nvCxnSpPr>
        <p:spPr>
          <a:xfrm rot="10800000" flipH="1">
            <a:off x="9576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>
            <a:extLst>
              <a:ext uri="{FF2B5EF4-FFF2-40B4-BE49-F238E27FC236}">
                <a16:creationId xmlns:a16="http://schemas.microsoft.com/office/drawing/2014/main" id="{44D1DD55-7262-DE42-57A2-847D9F7D1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00" y="3735225"/>
            <a:ext cx="162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Length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400cm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With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18cm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Thickness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Radius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1.5cm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Density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4.54g/cm</a:t>
            </a:r>
            <a:r>
              <a:rPr lang="en-US" altLang="zh-CN" sz="10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1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Weight</a:t>
            </a:r>
            <a:r>
              <a:rPr lang="zh-CN" altLang="en-US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：≈</a:t>
            </a:r>
            <a:r>
              <a: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65kg</a:t>
            </a:r>
          </a:p>
          <a:p>
            <a:pPr eaLnBrk="0" hangingPunct="0"/>
            <a:endParaRPr lang="en-US" altLang="zh-CN" sz="10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60197AD-F4A7-A29F-ED2D-99B7A406B1A3}"/>
              </a:ext>
            </a:extLst>
          </p:cNvPr>
          <p:cNvCxnSpPr/>
          <p:nvPr/>
        </p:nvCxnSpPr>
        <p:spPr>
          <a:xfrm rot="5400000">
            <a:off x="1911755" y="3766109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3F3F4DC6-D8DE-FD95-360F-611B40F01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0" y="3600000"/>
            <a:ext cx="5760000" cy="892861"/>
          </a:xfrm>
          <a:prstGeom prst="rect">
            <a:avLst/>
          </a:prstGeom>
        </p:spPr>
      </p:pic>
      <p:sp>
        <p:nvSpPr>
          <p:cNvPr id="25" name="TextBox 62">
            <a:extLst>
              <a:ext uri="{FF2B5EF4-FFF2-40B4-BE49-F238E27FC236}">
                <a16:creationId xmlns:a16="http://schemas.microsoft.com/office/drawing/2014/main" id="{E1AD4114-E183-4BE3-0A22-137831E05CF2}"/>
              </a:ext>
            </a:extLst>
          </p:cNvPr>
          <p:cNvSpPr txBox="1"/>
          <p:nvPr/>
        </p:nvSpPr>
        <p:spPr>
          <a:xfrm>
            <a:off x="1620000" y="3888000"/>
            <a:ext cx="43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18cm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9322BDEE-28AE-6997-50B4-40C2CA6C77BB}"/>
              </a:ext>
            </a:extLst>
          </p:cNvPr>
          <p:cNvCxnSpPr/>
          <p:nvPr/>
        </p:nvCxnSpPr>
        <p:spPr>
          <a:xfrm rot="5400000">
            <a:off x="1872000" y="3744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E67340E-E327-B676-7F02-64BAC2F26575}"/>
              </a:ext>
            </a:extLst>
          </p:cNvPr>
          <p:cNvCxnSpPr/>
          <p:nvPr/>
        </p:nvCxnSpPr>
        <p:spPr>
          <a:xfrm rot="10800000" flipH="1">
            <a:off x="2232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6D5BA0E-C3A1-E0D9-340C-CE2FCE7C92AE}"/>
              </a:ext>
            </a:extLst>
          </p:cNvPr>
          <p:cNvCxnSpPr/>
          <p:nvPr/>
        </p:nvCxnSpPr>
        <p:spPr>
          <a:xfrm>
            <a:off x="1980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8FAD44CE-2EF4-0A15-A58F-B19AC67189C1}"/>
              </a:ext>
            </a:extLst>
          </p:cNvPr>
          <p:cNvCxnSpPr/>
          <p:nvPr/>
        </p:nvCxnSpPr>
        <p:spPr>
          <a:xfrm>
            <a:off x="7416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3944CA6-62E9-F396-1B10-CF186040CEAE}"/>
              </a:ext>
            </a:extLst>
          </p:cNvPr>
          <p:cNvCxnSpPr/>
          <p:nvPr/>
        </p:nvCxnSpPr>
        <p:spPr>
          <a:xfrm flipH="1">
            <a:off x="1980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BA47B30-7EB7-0D2D-1E75-464D9151DC32}"/>
              </a:ext>
            </a:extLst>
          </p:cNvPr>
          <p:cNvCxnSpPr/>
          <p:nvPr/>
        </p:nvCxnSpPr>
        <p:spPr>
          <a:xfrm rot="10800000" flipH="1">
            <a:off x="5256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8">
            <a:extLst>
              <a:ext uri="{FF2B5EF4-FFF2-40B4-BE49-F238E27FC236}">
                <a16:creationId xmlns:a16="http://schemas.microsoft.com/office/drawing/2014/main" id="{C028B825-C42A-DBF1-20F3-6AEC63373F65}"/>
              </a:ext>
            </a:extLst>
          </p:cNvPr>
          <p:cNvSpPr txBox="1"/>
          <p:nvPr/>
        </p:nvSpPr>
        <p:spPr>
          <a:xfrm>
            <a:off x="4500000" y="4320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400cm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C27AE4A-9FA7-507B-34E1-E367FA8500ED}"/>
              </a:ext>
            </a:extLst>
          </p:cNvPr>
          <p:cNvCxnSpPr/>
          <p:nvPr/>
        </p:nvCxnSpPr>
        <p:spPr>
          <a:xfrm rot="5400000">
            <a:off x="1872000" y="4104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4CF6063B-2D6A-FA7E-04DA-D55C8CCE12C9}"/>
              </a:ext>
            </a:extLst>
          </p:cNvPr>
          <p:cNvCxnSpPr/>
          <p:nvPr/>
        </p:nvCxnSpPr>
        <p:spPr>
          <a:xfrm rot="5400000" flipH="1">
            <a:off x="1800000" y="3888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B238979-CB73-96EF-503E-384AFA964EB0}"/>
              </a:ext>
            </a:extLst>
          </p:cNvPr>
          <p:cNvCxnSpPr/>
          <p:nvPr/>
        </p:nvCxnSpPr>
        <p:spPr>
          <a:xfrm flipH="1">
            <a:off x="1836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027138B8-6CED-032A-F7AE-9D72B582A101}"/>
              </a:ext>
            </a:extLst>
          </p:cNvPr>
          <p:cNvCxnSpPr/>
          <p:nvPr/>
        </p:nvCxnSpPr>
        <p:spPr>
          <a:xfrm rot="16200000" flipH="1">
            <a:off x="1800000" y="4104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F5154933-F822-EC92-DE76-26124044E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5040000"/>
            <a:ext cx="6480000" cy="852243"/>
          </a:xfrm>
          <a:prstGeom prst="rect">
            <a:avLst/>
          </a:prstGeom>
        </p:spPr>
      </p:pic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8DFB211-2D29-4720-77D5-D92521DF31E2}"/>
              </a:ext>
            </a:extLst>
          </p:cNvPr>
          <p:cNvCxnSpPr/>
          <p:nvPr/>
        </p:nvCxnSpPr>
        <p:spPr>
          <a:xfrm>
            <a:off x="237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8AE3518-241F-D7AC-B939-274575C772A2}"/>
              </a:ext>
            </a:extLst>
          </p:cNvPr>
          <p:cNvCxnSpPr/>
          <p:nvPr/>
        </p:nvCxnSpPr>
        <p:spPr>
          <a:xfrm>
            <a:off x="7740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CC381F38-808F-11EF-927F-E19D6CEBFA34}"/>
              </a:ext>
            </a:extLst>
          </p:cNvPr>
          <p:cNvCxnSpPr/>
          <p:nvPr/>
        </p:nvCxnSpPr>
        <p:spPr>
          <a:xfrm flipH="1">
            <a:off x="2376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4CDE98B-544E-0560-9CB0-E146BFDD4D82}"/>
              </a:ext>
            </a:extLst>
          </p:cNvPr>
          <p:cNvCxnSpPr/>
          <p:nvPr/>
        </p:nvCxnSpPr>
        <p:spPr>
          <a:xfrm rot="10800000" flipH="1">
            <a:off x="5580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5FFE54-29E9-8BE7-9113-B674FE66A98B}"/>
              </a:ext>
            </a:extLst>
          </p:cNvPr>
          <p:cNvCxnSpPr/>
          <p:nvPr/>
        </p:nvCxnSpPr>
        <p:spPr>
          <a:xfrm>
            <a:off x="183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89">
            <a:extLst>
              <a:ext uri="{FF2B5EF4-FFF2-40B4-BE49-F238E27FC236}">
                <a16:creationId xmlns:a16="http://schemas.microsoft.com/office/drawing/2014/main" id="{0C7335F6-9308-9428-C304-7ACC8C02F2A6}"/>
              </a:ext>
            </a:extLst>
          </p:cNvPr>
          <p:cNvSpPr txBox="1"/>
          <p:nvPr/>
        </p:nvSpPr>
        <p:spPr>
          <a:xfrm>
            <a:off x="1872000" y="6012000"/>
            <a:ext cx="43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25cm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AC86538-F7CF-C5B9-6E5E-81EF5EC5076F}"/>
              </a:ext>
            </a:extLst>
          </p:cNvPr>
          <p:cNvGrpSpPr/>
          <p:nvPr/>
        </p:nvGrpSpPr>
        <p:grpSpPr>
          <a:xfrm>
            <a:off x="7380000" y="3960000"/>
            <a:ext cx="648000" cy="360000"/>
            <a:chOff x="6311016" y="1611160"/>
            <a:chExt cx="659508" cy="354330"/>
          </a:xfrm>
        </p:grpSpPr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F7C0731C-06AE-2EF3-6B46-48B1C637360D}"/>
                </a:ext>
              </a:extLst>
            </p:cNvPr>
            <p:cNvCxnSpPr/>
            <p:nvPr/>
          </p:nvCxnSpPr>
          <p:spPr>
            <a:xfrm>
              <a:off x="6374516" y="1668902"/>
              <a:ext cx="596008" cy="296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C3FEE24-2E3E-94F9-9CA9-4941FE4B5688}"/>
                </a:ext>
              </a:extLst>
            </p:cNvPr>
            <p:cNvSpPr/>
            <p:nvPr/>
          </p:nvSpPr>
          <p:spPr>
            <a:xfrm>
              <a:off x="6311016" y="1611160"/>
              <a:ext cx="72000" cy="7200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            </a:t>
              </a:r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BCCEFA8A-2803-8112-882A-1971A1CC92FB}"/>
              </a:ext>
            </a:extLst>
          </p:cNvPr>
          <p:cNvSpPr txBox="1"/>
          <p:nvPr/>
        </p:nvSpPr>
        <p:spPr>
          <a:xfrm>
            <a:off x="4680000" y="6048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400cm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A2DFC06-DB75-F989-37AD-B47FE932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05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4"/>
    </mc:Choice>
    <mc:Fallback xmlns="">
      <p:transition spd="slow" advTm="4963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The prototype of the electrostatic separator has been developed.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prototype of electrostatic separator was commissioning.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Electrode plate vacuum leak detection and installation</a:t>
            </a:r>
            <a:r>
              <a:rPr lang="en-US" altLang="zh-CN" sz="1600" dirty="0">
                <a:latin typeface="Times New Roman" pitchFamily="18" charset="0"/>
                <a:ea typeface="宋体" pitchFamily="2" charset="-122"/>
              </a:rPr>
              <a:t>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21A51E-4EF2-D653-375F-00D5A76A8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520000"/>
            <a:ext cx="2700000" cy="162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1358540-71C5-2CB6-2462-BA159814A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320000"/>
            <a:ext cx="2880000" cy="162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D3BC53-3BBC-BC73-AEB8-4D45D3AFB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880000"/>
            <a:ext cx="2160000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84D8A1-F449-2A03-7907-827E94C50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4140000"/>
            <a:ext cx="288000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E5B4AC-44EC-1DB4-E117-A5B3779084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2880000"/>
            <a:ext cx="216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CEB43A-8DD3-BFAE-7973-941ADC75A2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1800000"/>
            <a:ext cx="2880000" cy="2160000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37C4A942-BEAC-E2BA-749F-8B146B07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26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06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1"/>
    </mc:Choice>
    <mc:Fallback xmlns="">
      <p:transition spd="slow" advTm="1754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prototype of electrostatic separator was commissioning.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Molecular pump unit for crude pumping.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Vacuum baking.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8B9E539-DA26-00B0-6FFC-50B1EB361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520000"/>
            <a:ext cx="2880000" cy="384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618172-CAD4-E71A-F60E-F66944D34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2880000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4B5BC4C-2ECB-0A3A-5AE7-EC8CB59F0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500000"/>
            <a:ext cx="2159760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CEE1EB5-F78C-4DD7-4B03-B18300C48C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2160000"/>
            <a:ext cx="288000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6CBEF3-4957-2B67-4717-FB8B93BD1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4500000"/>
            <a:ext cx="2880000" cy="216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4F709D-495A-5E8B-6702-0FAFFE15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27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7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prototype of electrostatic separator was commissioning.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Arc occurred at the air side of </a:t>
            </a:r>
            <a:r>
              <a:rPr lang="en-US" altLang="zh-CN" sz="1600" dirty="0" smtClean="0">
                <a:latin typeface="Times New Roman" pitchFamily="18" charset="0"/>
              </a:rPr>
              <a:t>the feedthrough </a:t>
            </a:r>
            <a:r>
              <a:rPr lang="en-US" altLang="zh-CN" sz="1600" dirty="0">
                <a:latin typeface="Times New Roman" pitchFamily="18" charset="0"/>
              </a:rPr>
              <a:t>at ±90kV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4F709D-495A-5E8B-6702-0FAFFE15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28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23FD78-0556-BB8F-39C8-1582A4797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2520000"/>
            <a:ext cx="3840000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E4F011-E6FD-769A-2B7B-800DFE520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0"/>
            <a:ext cx="3106047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B2D65D-E490-1B08-5E39-F5F60217F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520000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6"/>
    </mc:Choice>
    <mc:Fallback xmlns="">
      <p:transition spd="slow" advTm="2355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the prototype of electrostatic separator was commissioning.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Increase the length of the insulating ceramic column on the atmospheric side.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Wear a smooth shield on the outside of the feedthrough mounting flange.               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itchFamily="18" charset="0"/>
              </a:rPr>
              <a:t>The high voltage is increased to ±118kV.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4F709D-495A-5E8B-6702-0FAFFE15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29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CF3800-674A-0BEE-BC13-A56033C11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2000" y="2880000"/>
            <a:ext cx="2273682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0429A6-F9FB-7DCC-3225-B0205560F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2880000"/>
            <a:ext cx="4801879" cy="36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49C68F-3FE2-1305-45E8-1C0A24307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2880000"/>
            <a:ext cx="2025000" cy="36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80000" y="3960000"/>
            <a:ext cx="273635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75"/>
    </mc:Choice>
    <mc:Fallback xmlns="">
      <p:transition spd="slow" advTm="324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Magnet loads of the power supplies for CEPC 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itchFamily="18" charset="0"/>
              </a:rPr>
              <a:t>The primary function of the magnet power supply is to provide the necessary excitation current to the magnet. </a:t>
            </a: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Including </a:t>
            </a:r>
            <a:r>
              <a:rPr lang="en-GB" altLang="zh-CN" sz="1800" dirty="0">
                <a:latin typeface="Times New Roman" pitchFamily="18" charset="0"/>
                <a:ea typeface="宋体" panose="02010600030101010101" pitchFamily="2" charset="-122"/>
              </a:rPr>
              <a:t>the Collider ring, the Booster ring, the Transport Line, the </a:t>
            </a:r>
            <a:r>
              <a:rPr lang="en-GB" altLang="zh-CN" sz="1800" dirty="0" err="1">
                <a:latin typeface="Times New Roman" pitchFamily="18" charset="0"/>
                <a:ea typeface="宋体" panose="02010600030101010101" pitchFamily="2" charset="-122"/>
              </a:rPr>
              <a:t>Linac</a:t>
            </a:r>
            <a:r>
              <a:rPr lang="en-GB" altLang="zh-CN" sz="1800" dirty="0">
                <a:latin typeface="Times New Roman" pitchFamily="18" charset="0"/>
                <a:ea typeface="宋体" panose="02010600030101010101" pitchFamily="2" charset="-122"/>
              </a:rPr>
              <a:t> and the Damping ring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Total magnet quantity </a:t>
            </a:r>
            <a:r>
              <a:rPr lang="zh-CN" altLang="en-US" sz="1800" dirty="0">
                <a:latin typeface="Times New Roman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</a:rPr>
              <a:t>38435</a:t>
            </a:r>
            <a:endParaRPr lang="en-US" altLang="zh-CN" sz="18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21148"/>
              </p:ext>
            </p:extLst>
          </p:nvPr>
        </p:nvGraphicFramePr>
        <p:xfrm>
          <a:off x="1080000" y="2880000"/>
          <a:ext cx="10092824" cy="3624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1603">
                  <a:extLst>
                    <a:ext uri="{9D8B030D-6E8A-4147-A177-3AD203B41FA5}">
                      <a16:colId xmlns:a16="http://schemas.microsoft.com/office/drawing/2014/main" val="3553004995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375007146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828854432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2700024027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800306541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373463882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08642976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893016174"/>
                    </a:ext>
                  </a:extLst>
                </a:gridCol>
              </a:tblGrid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Collider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quantity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21901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55601956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3008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3016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1116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3144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7088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17534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728253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27206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14866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3458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19624</a:t>
                      </a:r>
                      <a:endParaRPr lang="en-US" altLang="zh-CN" sz="14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55017100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Linac</a:t>
                      </a:r>
                      <a:endParaRPr 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Solenoids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4209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364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275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691</a:t>
                      </a:r>
                      <a:endParaRPr lang="en-US" altLang="zh-CN" sz="14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57434713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Damping Ring</a:t>
                      </a:r>
                      <a:endParaRPr 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51463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130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72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348</a:t>
                      </a:r>
                      <a:endParaRPr lang="en-US" altLang="zh-CN" sz="14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896228245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Transport Line</a:t>
                      </a:r>
                      <a:endParaRPr 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13170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200" b="1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238</a:t>
                      </a:r>
                      <a:endParaRPr lang="en-US" altLang="zh-CN" sz="1400" b="1" i="0" u="none" strike="noStrike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96459281"/>
                  </a:ext>
                </a:extLst>
              </a:tr>
              <a:tr h="3030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baseline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36000" marR="36000" marT="36000" marB="36000" anchor="ctr"/>
                </a:tc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38435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687237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F4BCAA-1C6C-2021-A691-5ADC23C6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Introduction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09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8"/>
    </mc:Choice>
    <mc:Fallback xmlns="">
      <p:transition spd="slow" advTm="3096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Electro-magnetic Separator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Prototype of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Test result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Electric field uniformity (0.5‰) 46×30 mm</a:t>
            </a:r>
            <a:r>
              <a:rPr lang="en-US" altLang="zh-CN" sz="16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(simulation result) ;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Vacuum degree ≤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charset="0"/>
              </a:rPr>
              <a:t>2.6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×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-8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charset="0"/>
              </a:rPr>
              <a:t>Pa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; </a:t>
            </a:r>
          </a:p>
          <a:p>
            <a:pPr marL="900000" lvl="2" indent="-3600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Electric field intensity 3.15MV/m@±118kV 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C23DD5-5355-6563-7387-6BA32B3B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4680000"/>
            <a:ext cx="2400000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93537E-0ED7-85FA-53DA-ED4A6E50A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4680000"/>
            <a:ext cx="284678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2A7F65-4821-5FC9-227C-C8D0737D6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000" y="2160000"/>
            <a:ext cx="151476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BB28C1-3AAD-79D1-B8C3-671E03F11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000" y="2160000"/>
            <a:ext cx="3593628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060000"/>
            <a:ext cx="4320000" cy="32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3060000"/>
            <a:ext cx="1920000" cy="144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4860000"/>
            <a:ext cx="1920000" cy="144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4F8F00E-88C8-3B01-AA4D-86C4A356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30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03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4"/>
    </mc:Choice>
    <mc:Fallback xmlns="">
      <p:transition spd="slow" advTm="5319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Summary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According to the latest physical parameters, about 27,023 power supplies are needed to power the magnets. </a:t>
            </a:r>
          </a:p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Based on the optimized design, the power demand is estimated. </a:t>
            </a:r>
          </a:p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design of the digital controller and current transducer are introduced, the two key components are independently developed and applied in HEPS.</a:t>
            </a:r>
          </a:p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design of the High-power power supply is introduced. This type of power supply have been developed on BEPCII.</a:t>
            </a:r>
          </a:p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prototype of the magnet has been developed and the field measurement have been made.</a:t>
            </a:r>
          </a:p>
          <a:p>
            <a:pPr marL="360000" lvl="1" indent="-360000" fontAlgn="base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prototype of the separator has been fabricated and tested. the vacuum and voltage reached the target.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None/>
              <a:defRPr/>
            </a:pPr>
            <a:endParaRPr lang="zh-CN" altLang="en-US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F647D00-C54B-83A0-7043-2C19784F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31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1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7"/>
    </mc:Choice>
    <mc:Fallback xmlns="">
      <p:transition spd="slow" advTm="3679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spect="1" noChangeArrowheads="1" noChangeShapeType="1" noTextEdit="1"/>
          </p:cNvSpPr>
          <p:nvPr/>
        </p:nvSpPr>
        <p:spPr bwMode="auto">
          <a:xfrm>
            <a:off x="3600000" y="2160000"/>
            <a:ext cx="5040000" cy="252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Thank You!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15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"/>
    </mc:Choice>
    <mc:Fallback xmlns="">
      <p:transition spd="slow" advTm="17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Introduction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Requirement of the power supplies for CEPC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Total Power Supply quantity </a:t>
            </a:r>
            <a:r>
              <a:rPr lang="zh-CN" altLang="en-US" sz="1800" dirty="0">
                <a:latin typeface="Times New Roman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</a:rPr>
              <a:t>27023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609A6E0-4D10-AFF9-0BCA-B0ECA49D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FED90165-6A95-BE2F-CA18-6B1742DA3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42471"/>
              </p:ext>
            </p:extLst>
          </p:nvPr>
        </p:nvGraphicFramePr>
        <p:xfrm>
          <a:off x="720000" y="2520000"/>
          <a:ext cx="1082456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912">
                  <a:extLst>
                    <a:ext uri="{9D8B030D-6E8A-4147-A177-3AD203B41FA5}">
                      <a16:colId xmlns:a16="http://schemas.microsoft.com/office/drawing/2014/main" val="3449253264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767507287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2445156917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700382176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1862409751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3539756072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2958120207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1103273273"/>
                    </a:ext>
                  </a:extLst>
                </a:gridCol>
                <a:gridCol w="1082456">
                  <a:extLst>
                    <a:ext uri="{9D8B030D-6E8A-4147-A177-3AD203B41FA5}">
                      <a16:colId xmlns:a16="http://schemas.microsoft.com/office/drawing/2014/main" val="2864030681"/>
                    </a:ext>
                  </a:extLst>
                </a:gridCol>
              </a:tblGrid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Collider</a:t>
                      </a:r>
                      <a:endParaRPr 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Trim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77448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D-aperture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S-aperture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altLang="zh-CN" sz="1400" b="0" u="none" strike="noStrike" kern="1200" baseline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S-aperture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123494609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328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1096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7088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11904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222155902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zh-CN" altLang="en-US" sz="1400" b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Trim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04270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336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400" b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3200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193412642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Linac</a:t>
                      </a:r>
                      <a:endParaRPr 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Solenoids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322879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250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277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94070888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Damping Ring</a:t>
                      </a:r>
                      <a:endParaRPr lang="en-US" sz="1400" b="1" i="0" u="none" strike="noStrike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14059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104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14095006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Transport Line</a:t>
                      </a:r>
                      <a:endParaRPr lang="en-US" sz="14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09845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altLang="zh-CN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54167127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36000" marR="36000" marT="36000" marB="36000" anchor="ctr"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18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4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Introduction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Requirement of the power supplies for CEPC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Total Power Supply quantity </a:t>
            </a:r>
            <a:r>
              <a:rPr lang="zh-CN" altLang="en-US" sz="1800" dirty="0">
                <a:latin typeface="Times New Roman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</a:rPr>
              <a:t>27023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609A6E0-4D10-AFF9-0BCA-B0ECA49D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160000"/>
            <a:ext cx="4680000" cy="2170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4320000"/>
            <a:ext cx="4680000" cy="21634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00" y="2160000"/>
            <a:ext cx="4680000" cy="25933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000" y="4860000"/>
            <a:ext cx="4680000" cy="153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Introduction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Power consumption for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CEPC in H mode :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57.65MW  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Magnet power consumption is about </a:t>
            </a:r>
            <a:r>
              <a:rPr lang="en-GB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74%</a:t>
            </a: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of the total loss. 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Cables are copper, cable current density is less than 2A/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</a:t>
            </a:r>
            <a:r>
              <a:rPr lang="en-US" altLang="zh-CN" sz="18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cable loss is about </a:t>
            </a:r>
            <a:r>
              <a:rPr lang="en-GB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16%</a:t>
            </a: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of the total loss.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4EFA4D1-5092-8404-C780-835D8EADCF25}"/>
              </a:ext>
            </a:extLst>
          </p:cNvPr>
          <p:cNvGraphicFramePr>
            <a:graphicFrameLocks noGrp="1"/>
          </p:cNvGraphicFramePr>
          <p:nvPr/>
        </p:nvGraphicFramePr>
        <p:xfrm>
          <a:off x="2520000" y="2520000"/>
          <a:ext cx="6850380" cy="3799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301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(MW)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altLang="zh-C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(MW)</a:t>
                      </a:r>
                      <a:endParaRPr lang="zh-CN" altLang="zh-C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(MW)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   </a:t>
                      </a:r>
                      <a:r>
                        <a:rPr lang="en-GB" altLang="zh-C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(MW)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Collider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31.22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4.22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6.72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42.16 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5.18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0.85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2.43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8.46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Transport Line</a:t>
                      </a:r>
                      <a:endParaRPr lang="zh-CN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4.31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0.49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0.08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4.89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1.28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0.16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0.13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1.57 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Ring</a:t>
                      </a:r>
                      <a:endParaRPr lang="zh-CN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0.49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0.06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0.03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0.58 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CN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42.49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5.76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9.40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57.65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94A6E57B-2788-063A-45BE-3065E2FC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44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2"/>
    </mc:Choice>
    <mc:Fallback xmlns="">
      <p:transition spd="slow" advTm="405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/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Design Principles of Power Supply System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itchFamily="18" charset="0"/>
                <a:ea typeface="宋体" panose="02010600030101010101" pitchFamily="2" charset="-122"/>
              </a:rPr>
              <a:t>Meet the requirement of the accelerator physics design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Communicate with magnet system to select optimum </a:t>
            </a:r>
            <a:r>
              <a:rPr lang="en-GB" altLang="zh-CN" sz="1800" dirty="0">
                <a:latin typeface="Times New Roman" pitchFamily="18" charset="0"/>
                <a:ea typeface="宋体" panose="02010600030101010101" pitchFamily="2" charset="-122"/>
              </a:rPr>
              <a:t>magnet parameters, and connection modes to reduce power loss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Decreasing magnet excitation current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, but he power supply output voltage rating is limited to 1kV.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GB" altLang="zh-CN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One or two power supplies will be used for the same type of magnets in one arc </a:t>
            </a:r>
            <a:r>
              <a:rPr lang="en-US" altLang="zh-CN" sz="1800" dirty="0">
                <a:latin typeface="Times New Roman" panose="02020603050405020304" pitchFamily="18" charset="0"/>
              </a:rPr>
              <a:t>section ( for main</a:t>
            </a:r>
            <a:r>
              <a:rPr lang="zh-CN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B&amp;Q</a:t>
            </a:r>
            <a:r>
              <a:rPr lang="zh-CN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magnet in</a:t>
            </a:r>
            <a:r>
              <a:rPr lang="zh-CN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Collider</a:t>
            </a:r>
            <a:r>
              <a:rPr lang="zh-CN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and</a:t>
            </a:r>
            <a:r>
              <a:rPr lang="zh-CN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</a:rPr>
              <a:t>Booster</a:t>
            </a:r>
            <a:r>
              <a:rPr lang="zh-CN" altLang="en-US" sz="1800" dirty="0">
                <a:latin typeface="Times New Roman" panose="02020603050405020304" pitchFamily="18" charset="0"/>
              </a:rPr>
              <a:t>）</a:t>
            </a:r>
            <a:endParaRPr lang="en-US" altLang="zh-CN" sz="1800" dirty="0">
              <a:latin typeface="Times New Roman" panose="02020603050405020304" pitchFamily="18" charset="0"/>
            </a:endParaRP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The same type of </a:t>
            </a:r>
            <a:r>
              <a:rPr lang="en-GB" altLang="zh-CN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adjacent </a:t>
            </a:r>
            <a:r>
              <a:rPr lang="en-US" altLang="zh-CN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magnet as far as possible </a:t>
            </a:r>
            <a:r>
              <a:rPr lang="en-GB" altLang="zh-CN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are connected in series and powered by one power supply</a:t>
            </a:r>
            <a:endParaRPr lang="en-US" altLang="zh-CN" sz="18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Switch mode power supply as the main topology, to reduce the volume, improve the efficiency, and easy to achieve digital control</a:t>
            </a:r>
            <a:endParaRPr lang="zh-CN" altLang="zh-CN" sz="18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Adopt modular design to achieve high current and high voltage output for high-power power supply</a:t>
            </a:r>
            <a:endParaRPr lang="zh-CN" altLang="zh-CN" sz="1800" dirty="0">
              <a:latin typeface="Times New Roman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ea typeface="宋体" panose="02010600030101010101" pitchFamily="2" charset="-122"/>
              </a:rPr>
              <a:t>Utilize digital control technology for convenient commissioning and maintenance</a:t>
            </a:r>
          </a:p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4F08B24-7A0E-F02E-2756-10A9C8F2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78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19"/>
    </mc:Choice>
    <mc:Fallback xmlns="">
      <p:transition spd="slow" advTm="17151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Design Principles of Power Supply System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Main power supplies location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8 equipment halls above ground located close to the access shafts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96 auxiliary tunnels around the main tunnel below ground</a:t>
            </a:r>
            <a:endParaRPr lang="zh-CN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Installation on the ground is the priority selection </a:t>
            </a:r>
          </a:p>
          <a:p>
            <a:pPr marL="1080000" lvl="2" indent="-18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Reduced space requirements in tunnel </a:t>
            </a:r>
          </a:p>
          <a:p>
            <a:pPr marL="1080000" lvl="2" indent="-18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Easier and more efficient maintenance</a:t>
            </a:r>
          </a:p>
          <a:p>
            <a:pPr marL="1080000" lvl="2" indent="-18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Higher cost &amp; transmission losses on low voltage line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D8B997-20D5-47E7-72F5-1D44F00D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0" y="4860002"/>
            <a:ext cx="3600000" cy="1762277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E21F2BA9-D30E-E44E-6435-B9888AC2F198}"/>
              </a:ext>
            </a:extLst>
          </p:cNvPr>
          <p:cNvSpPr/>
          <p:nvPr/>
        </p:nvSpPr>
        <p:spPr>
          <a:xfrm>
            <a:off x="8568000" y="6120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57A0330-CA69-E92F-7E1E-49DF3D25663D}"/>
              </a:ext>
            </a:extLst>
          </p:cNvPr>
          <p:cNvSpPr/>
          <p:nvPr/>
        </p:nvSpPr>
        <p:spPr>
          <a:xfrm>
            <a:off x="9972000" y="5580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1980000"/>
            <a:ext cx="4680000" cy="251660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51427A-471B-6A51-7B48-4B930B28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41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5"/>
    </mc:Choice>
    <mc:Fallback xmlns="">
      <p:transition spd="slow" advTm="486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60000" y="73386"/>
            <a:ext cx="1152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Magnet Power supply R&amp;D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0" y="1080000"/>
            <a:ext cx="11520000" cy="5400000"/>
          </a:xfrm>
        </p:spPr>
        <p:txBody>
          <a:bodyPr>
            <a:normAutofit/>
          </a:bodyPr>
          <a:lstStyle/>
          <a:p>
            <a:pPr marL="360000" lvl="1" indent="-36000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digital control power supplies are split in three independent parts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power part acting as a voltage source or a current source, which is suitable for industrial design and production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Current transducers, DCCT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Commercial Product or Self-design )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Digital electronics control module, which performs the current regulation, diagnostics, monitoring and local/remote service. It’s standardized for all types of power supply</a:t>
            </a:r>
          </a:p>
          <a:p>
            <a:pPr marL="900000" lvl="2" indent="-3600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Key components that affect the current performance of power supply: DPSCM and DCCT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75E972A-9ADE-22AB-12F9-4D0767A8F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3240000"/>
            <a:ext cx="2520000" cy="1441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B97808-AF1E-AEB5-E649-FC637E39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5040000"/>
            <a:ext cx="2520000" cy="14681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0FFC8-E15E-8B36-2716-B2F03DF5ADDA}"/>
              </a:ext>
            </a:extLst>
          </p:cNvPr>
          <p:cNvSpPr/>
          <p:nvPr/>
        </p:nvSpPr>
        <p:spPr>
          <a:xfrm>
            <a:off x="2520000" y="6480000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Functional diagram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35EDBA-58C1-0679-3834-BC41A3907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99" y="3240000"/>
            <a:ext cx="1440000" cy="147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2E8B9-2CC9-E600-18D0-FAA32D0BF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5040000"/>
            <a:ext cx="1440000" cy="14573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96BA08C-A3B7-A80B-21F5-5C9EA1AE6F11}"/>
              </a:ext>
            </a:extLst>
          </p:cNvPr>
          <p:cNvSpPr/>
          <p:nvPr/>
        </p:nvSpPr>
        <p:spPr>
          <a:xfrm>
            <a:off x="5040000" y="6480000"/>
            <a:ext cx="252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DPSCM- Main board and ADC board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C24EFE-FDCF-62A9-21C1-0FB0419F9B4E}"/>
              </a:ext>
            </a:extLst>
          </p:cNvPr>
          <p:cNvSpPr/>
          <p:nvPr/>
        </p:nvSpPr>
        <p:spPr>
          <a:xfrm>
            <a:off x="8280000" y="6479999"/>
            <a:ext cx="1335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Self-design DCCT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F62E3A-C38C-CD41-7483-5E5ADE3A6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0" y="3240000"/>
            <a:ext cx="2520000" cy="14495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1E6AA29-EAF9-3E77-62E4-35C685155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0" y="5040000"/>
            <a:ext cx="2520000" cy="14495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664F230-583A-A7DB-0093-3C74C261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000" y="6480000"/>
            <a:ext cx="2880000" cy="360000"/>
          </a:xfrm>
        </p:spPr>
        <p:txBody>
          <a:bodyPr anchor="t" anchorCtr="0"/>
          <a:lstStyle/>
          <a:p>
            <a:fld id="{27F552FA-C358-4F70-9CE8-3E41459FCE36}" type="slidenum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5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4"/>
    </mc:Choice>
    <mc:Fallback xmlns="">
      <p:transition spd="slow" advTm="47444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30295</TotalTime>
  <Words>2122</Words>
  <Application>Microsoft Office PowerPoint</Application>
  <PresentationFormat>宽屏</PresentationFormat>
  <Paragraphs>582</Paragraphs>
  <Slides>32</Slides>
  <Notes>31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MS Mincho</vt:lpstr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Visio</vt:lpstr>
      <vt:lpstr>Visio.Drawing.11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lenovo</cp:lastModifiedBy>
  <cp:revision>2343</cp:revision>
  <cp:lastPrinted>2022-11-06T05:19:21Z</cp:lastPrinted>
  <dcterms:created xsi:type="dcterms:W3CDTF">2012-09-04T11:33:36Z</dcterms:created>
  <dcterms:modified xsi:type="dcterms:W3CDTF">2023-10-24T00:57:15Z</dcterms:modified>
</cp:coreProperties>
</file>