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953" r:id="rId2"/>
    <p:sldId id="907" r:id="rId3"/>
    <p:sldId id="954" r:id="rId4"/>
    <p:sldId id="956" r:id="rId5"/>
    <p:sldId id="971" r:id="rId6"/>
    <p:sldId id="972" r:id="rId7"/>
    <p:sldId id="974" r:id="rId8"/>
    <p:sldId id="976" r:id="rId9"/>
    <p:sldId id="977" r:id="rId10"/>
    <p:sldId id="978" r:id="rId11"/>
    <p:sldId id="979" r:id="rId12"/>
    <p:sldId id="980" r:id="rId13"/>
    <p:sldId id="981" r:id="rId14"/>
    <p:sldId id="982" r:id="rId15"/>
    <p:sldId id="983" r:id="rId16"/>
    <p:sldId id="984" r:id="rId17"/>
    <p:sldId id="985" r:id="rId18"/>
    <p:sldId id="986" r:id="rId19"/>
    <p:sldId id="987" r:id="rId20"/>
    <p:sldId id="988" r:id="rId21"/>
    <p:sldId id="993" r:id="rId22"/>
    <p:sldId id="995" r:id="rId23"/>
    <p:sldId id="996" r:id="rId24"/>
    <p:sldId id="998" r:id="rId25"/>
    <p:sldId id="999" r:id="rId26"/>
    <p:sldId id="955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84" d="100"/>
          <a:sy n="84" d="100"/>
        </p:scale>
        <p:origin x="20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2023-10-20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2023-10-20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918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28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52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0933-F127-482E-A217-45C0C723D2A9}" type="datetime1">
              <a:rPr lang="zh-CN" altLang="en-US" smtClean="0"/>
              <a:t>2023-10-20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B10F-DCD6-4D51-A8CE-C069BB58DD70}" type="datetime1">
              <a:rPr lang="zh-CN" altLang="en-US" smtClean="0"/>
              <a:t>2023-10-20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49AC-2188-4988-BFA6-48709998488D}" type="datetime1">
              <a:rPr lang="zh-CN" altLang="en-US" smtClean="0"/>
              <a:t>2023-10-20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557F-13DF-4D66-A141-9C57F752668A}" type="datetime1">
              <a:rPr lang="zh-CN" altLang="en-US" smtClean="0"/>
              <a:t>2023-10-20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2620-97A9-43E1-A5D6-67819CEFFC3E}" type="datetime1">
              <a:rPr lang="zh-CN" altLang="en-US" smtClean="0"/>
              <a:t>2023-10-20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smtClean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C00000"/>
                </a:solidFill>
              </a:rPr>
              <a:t>Superconducting </a:t>
            </a:r>
            <a:r>
              <a:rPr lang="en-US" altLang="zh-CN" sz="3200" dirty="0" err="1">
                <a:solidFill>
                  <a:srgbClr val="C00000"/>
                </a:solidFill>
              </a:rPr>
              <a:t>quadrupoles</a:t>
            </a:r>
            <a:r>
              <a:rPr lang="en-US" altLang="zh-CN" sz="3200" dirty="0">
                <a:solidFill>
                  <a:srgbClr val="C00000"/>
                </a:solidFill>
              </a:rPr>
              <a:t> design and R&amp;D status for CEPC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Yingshun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Zhu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CEPC MDI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SC magnet system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Oct 23-27. </a:t>
            </a:r>
            <a:r>
              <a:rPr lang="en-US" altLang="zh-CN" dirty="0">
                <a:solidFill>
                  <a:schemeClr val="bg1"/>
                </a:solidFill>
              </a:rPr>
              <a:t>2023, International workshop on CEPC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6998" y="980728"/>
            <a:ext cx="8570913" cy="468119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0.5mm round wire, HTS Bi-2212 or LTS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layers CCT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coil.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inner radius of the spar is 20mm.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Groove on the spar: 1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×2.5mm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; 10 wires in a groove.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Conductor canted angle: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16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deg.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current: 324A.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gradient is calculated using theoretical formula, and OPERA-3D.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integrated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in single aperture is smaller than 1×10</a:t>
            </a:r>
            <a:r>
              <a:rPr lang="en-US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2) CCT option of Q1a</a:t>
            </a:r>
          </a:p>
        </p:txBody>
      </p:sp>
      <p:pic>
        <p:nvPicPr>
          <p:cNvPr id="15" name="图片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2852936"/>
            <a:ext cx="287853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293097"/>
            <a:ext cx="2530332" cy="2369959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98" y="3076248"/>
            <a:ext cx="5274310" cy="112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1981200" y="4790791"/>
            <a:ext cx="969734" cy="14401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11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l="29000" t="8133" r="8369" b="2459"/>
          <a:stretch/>
        </p:blipFill>
        <p:spPr>
          <a:xfrm>
            <a:off x="8553532" y="4539241"/>
            <a:ext cx="2599595" cy="22453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2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808" y="980058"/>
            <a:ext cx="8570913" cy="468119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0.5mm round wire, HTS Bi-2212 or LTS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8 layers Serpentine quadrupole coil.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inner radius of the coil is 20mm.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calculation, each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in single aperture is smaller than 1×10</a:t>
            </a:r>
            <a:r>
              <a:rPr lang="en-US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Excitation current: 334A (with iron)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3) Serpentine option of Q1a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31" y="2276873"/>
            <a:ext cx="3847872" cy="20727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69" y="2290260"/>
            <a:ext cx="3744416" cy="2086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55" y="4673076"/>
            <a:ext cx="4409024" cy="1977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40" y="4648537"/>
            <a:ext cx="4464496" cy="1882746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2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343" y="116632"/>
            <a:ext cx="8640763" cy="56896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For a fixed field gradient in bore,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smaller current density and smaller peak field </a:t>
            </a:r>
            <a:r>
              <a:rPr lang="en-US" altLang="zh-CN" b="1" dirty="0">
                <a:solidFill>
                  <a:srgbClr val="FF00FF"/>
                </a:solidFill>
                <a:latin typeface="Times New Roman" panose="02020603050405020304" pitchFamily="18" charset="0"/>
              </a:rPr>
              <a:t>in coil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are advantageous.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1344" y="6329062"/>
            <a:ext cx="2098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USPAS 2018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fs.magnet.fsu.edu/~lee/plot/Je_vs_B-041118a_1280x929_PAL.png">
            <a:extLst>
              <a:ext uri="{FF2B5EF4-FFF2-40B4-BE49-F238E27FC236}">
                <a16:creationId xmlns="" xmlns:a16="http://schemas.microsoft.com/office/drawing/2014/main" id="{28C7D8C1-3A9C-439E-9482-A42359FB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12" y="1110642"/>
            <a:ext cx="7669956" cy="556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2788" y="943934"/>
            <a:ext cx="9709612" cy="5725426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Comparison of three design options of Q1a </a:t>
            </a:r>
            <a:r>
              <a:rPr lang="en-US" altLang="zh-CN" sz="2400" b="1" dirty="0">
                <a:latin typeface="Times New Roman" panose="02020603050405020304" pitchFamily="18" charset="0"/>
              </a:rPr>
              <a:t>(142.3T/m,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no iron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2) Comparison of three design options of Q1a </a:t>
            </a:r>
            <a:r>
              <a:rPr lang="en-US" altLang="zh-CN" sz="2400" b="1" dirty="0">
                <a:latin typeface="Times New Roman" panose="02020603050405020304" pitchFamily="18" charset="0"/>
              </a:rPr>
              <a:t>(142.3T/m,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with iron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is reduced about 24%~30% </a:t>
            </a:r>
            <a:r>
              <a:rPr lang="en-US" altLang="zh-CN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comparison, Cos2θ coil has lower peak field and lower current density.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with iron as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baseline design,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CCT and Serpentine coil (iron-free or with iron) as alternative design.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Comparison of three design options of Q1a 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088195"/>
              </p:ext>
            </p:extLst>
          </p:nvPr>
        </p:nvGraphicFramePr>
        <p:xfrm>
          <a:off x="2061299" y="1412776"/>
          <a:ext cx="8492224" cy="16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1462"/>
                <a:gridCol w="1834041"/>
                <a:gridCol w="1610154"/>
                <a:gridCol w="1936567"/>
              </a:tblGrid>
              <a:tr h="3045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Q1a option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Cos2θ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CCT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Serpentine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Excitation current in strand (A)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472.5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density Je on wire (A/mm</a:t>
                      </a:r>
                      <a:r>
                        <a:rPr lang="en-US" altLang="zh-CN" sz="16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5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95748"/>
              </p:ext>
            </p:extLst>
          </p:nvPr>
        </p:nvGraphicFramePr>
        <p:xfrm>
          <a:off x="2089485" y="3605014"/>
          <a:ext cx="8471011" cy="148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425"/>
                <a:gridCol w="1806724"/>
                <a:gridCol w="1606132"/>
                <a:gridCol w="1931730"/>
              </a:tblGrid>
              <a:tr h="2973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Q1a option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Cos2θ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CCT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Serpentine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96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Excitation current in strand (A)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99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density Je on wire (A/mm</a:t>
                      </a:r>
                      <a:r>
                        <a:rPr lang="en-US" altLang="zh-CN" sz="16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1701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73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70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808" y="908050"/>
            <a:ext cx="8570913" cy="4681190"/>
          </a:xfrm>
        </p:spPr>
        <p:txBody>
          <a:bodyPr/>
          <a:lstStyle/>
          <a:p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the cos2θ Q1a quadrupole magnet with iron yoke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parameters of Q1a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412290"/>
              </p:ext>
            </p:extLst>
          </p:nvPr>
        </p:nvGraphicFramePr>
        <p:xfrm>
          <a:off x="1891142" y="1268761"/>
          <a:ext cx="8461448" cy="5492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0724"/>
                <a:gridCol w="4230724"/>
              </a:tblGrid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Q1a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142.4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1211.80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turns per pole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Excitation current (A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layers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Conductor (HTS or LTS)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Rutherford Cable, width 2.5 mm, mid thickness 0.93 mm, keystone angle 2.1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10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strands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dipole field at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 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 energy (KJ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 (mH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5.64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3.42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Load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line @4.2K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78.8%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field harmonics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0.61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-0.24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inner diameter (mm)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inner diameter (mm)</a:t>
                      </a:r>
                      <a:endParaRPr lang="zh-CN" altLang="zh-CN" sz="1600" kern="100" dirty="0" smtClean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61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direction Lorentz force/octant (kN)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62.33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direction Lorentz force/octant 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-58.59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7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0" y="1076697"/>
            <a:ext cx="9720757" cy="56896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Baseline design: Cos2θ coil;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CCT and Serpentine coil as alternative design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Round 0.5mm strand, HTS Bi-2212 or LTS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NbTi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Q1b: two layers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coil using Rutherford cable with iron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yoke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inner radius of the coil is 26 mm.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Cross section is optimized with three coil blocks in two layers.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Width of the cable is 3 mm, 26 turns in each pole.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excitation current of Q1a is 1590A.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 field &lt;30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apertures do not need to share the iron yoke like Q1a.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layers corrector coils will be added inside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coil, using 0.33mm wire.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2 Design of Q1b</a:t>
            </a:r>
          </a:p>
        </p:txBody>
      </p:sp>
      <p:pic>
        <p:nvPicPr>
          <p:cNvPr id="9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077072"/>
            <a:ext cx="2419350" cy="235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979862"/>
            <a:ext cx="2765226" cy="2329459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07" y="3921497"/>
            <a:ext cx="3814445" cy="26644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979760"/>
            <a:ext cx="8640763" cy="56896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3D design of Q1b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3D magnetic field is modeled and analyzed using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ROXIE and OPERA.        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Coil end detailed shaped is optimized and determined.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Field gradient 85.4T/m, each integrated field harmonics is smaller than </a:t>
            </a: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1×10</a:t>
            </a:r>
            <a:r>
              <a:rPr lang="en-GB" altLang="zh-CN" sz="2000" baseline="30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-4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3D magnetic field performance meets requirement.</a:t>
            </a: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55840" y="5880463"/>
            <a:ext cx="3384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model in 3D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Q1b</a:t>
            </a: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9" y="2965648"/>
            <a:ext cx="2713585" cy="2513947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3322520"/>
            <a:ext cx="3068759" cy="1800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39" y="3029378"/>
            <a:ext cx="3136639" cy="24948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7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7474" y="980728"/>
            <a:ext cx="8570913" cy="4681190"/>
          </a:xfrm>
        </p:spPr>
        <p:txBody>
          <a:bodyPr/>
          <a:lstStyle/>
          <a:p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the cos2θ Q1b quadrupole magnet with iron yoke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parameters of Q1b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493585"/>
              </p:ext>
            </p:extLst>
          </p:nvPr>
        </p:nvGraphicFramePr>
        <p:xfrm>
          <a:off x="1891141" y="1412776"/>
          <a:ext cx="8543580" cy="531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790"/>
                <a:gridCol w="4271790"/>
              </a:tblGrid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Q1b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85.5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1211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turns per pole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Excitation current (A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layers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77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Conductor (HTS or LTS)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Rutherford Cable, width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mm, mid thickness 0.93 mm, keystone angle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12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strands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dipole field at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 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 energy (KJ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 (mH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8.75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2.7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Load line @4.2K</a:t>
                      </a:r>
                      <a:endParaRPr lang="zh-CN" alt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56%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4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field harmonics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inner diameter (mm)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</a:t>
                      </a:r>
                      <a:r>
                        <a:rPr lang="en-US" altLang="zh-CN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innerdiameter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zh-CN" altLang="zh-CN" sz="1600" kern="100" dirty="0" smtClean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103.4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direction Lorentz force/octant (kN)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45.86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direction Lorentz force/octant 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-44.69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504" y="1124744"/>
            <a:ext cx="10080797" cy="51132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Baseline design: Cos2θ coil;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CCT and Serpentine coil as alternative design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Round 0.5mm strand, HTS Bi-2212 or LTS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NbTi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Q2: two layers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coil using Rutherford cable with iron yoke. </a:t>
            </a: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inner radius of the coil is 31mm.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Single aperture cross section is optimized with two coil blocks in two layers.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33 turns in each pole.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excitation current is 1925A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multipole field in single aperture is smaller than 1×10</a:t>
            </a:r>
            <a:r>
              <a:rPr lang="en-US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2D.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apertures do not need to share the iron yoke.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Dipole field &lt;30 </a:t>
            </a:r>
            <a:r>
              <a:rPr lang="en-US" altLang="zh-CN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Gs</a:t>
            </a:r>
            <a:endParaRPr lang="en-US" altLang="zh-CN" sz="20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or three layers corrector coils will be added inside quadrupole coil, using 0.33mm wire.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3 Design of Q2</a:t>
            </a: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364806"/>
            <a:ext cx="2592288" cy="237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42" y="4233248"/>
            <a:ext cx="2790963" cy="2435839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75" y="4221089"/>
            <a:ext cx="3234055" cy="235394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3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8" y="999807"/>
            <a:ext cx="9504733" cy="53292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3D design of Q2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3D magnetic field is modeled and </a:t>
            </a:r>
            <a:r>
              <a:rPr lang="en-US" altLang="zh-CN" sz="20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analysed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       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Coil end detailed shaped is optimized and determined.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Field gradient 96.7T/m, each integrated field harmonics is smaller than </a:t>
            </a: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1×10</a:t>
            </a:r>
            <a:r>
              <a:rPr lang="en-GB" altLang="zh-CN" sz="2000" baseline="30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-4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3D magnetic field performance meets requirement.</a:t>
            </a: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439816" y="6021288"/>
            <a:ext cx="3384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model in 3D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Q2</a:t>
            </a: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65" y="3069738"/>
            <a:ext cx="2783880" cy="250611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13" y="3007184"/>
            <a:ext cx="2946516" cy="28312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30" y="3059863"/>
            <a:ext cx="2910367" cy="263358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 smtClean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95400" y="1484784"/>
            <a:ext cx="1116124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of superconducting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quadrupoles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CEPC Interaction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Region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status of 0.5m single aperture short model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808" y="908720"/>
            <a:ext cx="8570913" cy="4681190"/>
          </a:xfrm>
        </p:spPr>
        <p:txBody>
          <a:bodyPr/>
          <a:lstStyle/>
          <a:p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the cos2θ Q2 quadrupole magnet with iron yoke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parameters of Q2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891142" y="1268761"/>
          <a:ext cx="8461448" cy="5492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0724"/>
                <a:gridCol w="4230724"/>
              </a:tblGrid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Q2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97.7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turns per pole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Excitation current (A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1925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layers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Conductor (HTS or LTS)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Rutherford Cable, width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mm, mid thickness 0.93 mm, keystone angle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12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strands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dipole field at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 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 energy (KJ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33.2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 (mH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18.2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3.7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Load line @4.2K</a:t>
                      </a:r>
                      <a:endParaRPr lang="zh-CN" alt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72%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field harmonics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-0.52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0.49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inner diameter (mm)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inner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126.4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direction Lorentz force/octant (kN)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126.94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direction Lorentz force/octant 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-112.68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008597"/>
            <a:ext cx="9432725" cy="42206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R&amp;D, the first step is to study and master main key technologies of superconducting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magnet, by developing a short LTS model magnet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 40mm,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142T/m, L=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0.5m,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 collaboration with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HeFei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KEYE Company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Main purpose: </a:t>
            </a:r>
            <a:r>
              <a:rPr lang="en-US" altLang="zh-CN" sz="2200" dirty="0">
                <a:solidFill>
                  <a:srgbClr val="0033CC"/>
                </a:solidFill>
                <a:latin typeface="Times New Roman" panose="02020603050405020304" pitchFamily="18" charset="0"/>
              </a:rPr>
              <a:t>verify if high magnetic field gradient can be achieved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/>
          <a:lstStyle/>
          <a:p>
            <a:pPr algn="ctr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R&amp;D status of 0.5m single aperture short model quadrupole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3" y="2493731"/>
            <a:ext cx="3153660" cy="22469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36" y="2317616"/>
            <a:ext cx="2376264" cy="2389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4D25FA3-F562-C058-7494-3945486AC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3864"/>
          <a:stretch/>
        </p:blipFill>
        <p:spPr bwMode="auto">
          <a:xfrm>
            <a:off x="8440057" y="4722162"/>
            <a:ext cx="2241743" cy="199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4" y="5742349"/>
            <a:ext cx="7502673" cy="7624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62" y="2493731"/>
            <a:ext cx="4262705" cy="233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16632"/>
            <a:ext cx="8640763" cy="648101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15" name="右箭头 14"/>
          <p:cNvSpPr/>
          <p:nvPr/>
        </p:nvSpPr>
        <p:spPr>
          <a:xfrm>
            <a:off x="5239119" y="2718400"/>
            <a:ext cx="864096" cy="325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384705" y="1412776"/>
            <a:ext cx="378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NbTi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Rutherford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cable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04112" y="144471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Winding machine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58857" y="4077072"/>
            <a:ext cx="436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heating and curing system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56551" y="3964994"/>
            <a:ext cx="287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Coils assembly system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9499608" y="2718400"/>
            <a:ext cx="864096" cy="325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>
            <a:off x="5196185" y="5383287"/>
            <a:ext cx="864096" cy="325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54" y="1862498"/>
            <a:ext cx="2281123" cy="2101837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352338" y="1052736"/>
            <a:ext cx="6879020" cy="466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Manufacture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of all hardware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is completed.        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22" y="4482442"/>
            <a:ext cx="1940373" cy="2316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18" y="4354357"/>
            <a:ext cx="707876" cy="24447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93" y="4357858"/>
            <a:ext cx="1830970" cy="2441293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R&amp;D </a:t>
            </a:r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status of 0.5m single aperture short model </a:t>
            </a:r>
            <a:r>
              <a:rPr lang="en-US" altLang="zh-CN" sz="2000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quadrupole</a:t>
            </a:r>
            <a:endParaRPr lang="en-US" altLang="zh-CN" sz="2000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1833227"/>
            <a:ext cx="2305827" cy="22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9" y="1002359"/>
            <a:ext cx="8781177" cy="473089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Many test on the winding and curing of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coils were performed.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Four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SC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coils have been wound and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cured.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Iron yoke has been assembled with the collared-coil.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Coil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resistance,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ground insulation test, and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room temperature field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measurement have been performed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Manufacture of 0.5m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short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model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was completed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 August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2022.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GB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ED2DEE-B42A-4158-B258-235CE250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94" y="2924944"/>
            <a:ext cx="2745278" cy="36626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966860"/>
            <a:ext cx="2273903" cy="3630492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R&amp;D </a:t>
            </a:r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status of 0.5m single aperture short model </a:t>
            </a:r>
            <a:r>
              <a:rPr lang="en-US" altLang="zh-CN" sz="2000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quadrupole</a:t>
            </a:r>
            <a:endParaRPr lang="en-US" altLang="zh-CN" sz="2000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1" y="3573016"/>
            <a:ext cx="483976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4923" y="1002359"/>
            <a:ext cx="8640763" cy="473089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Cryogenic excitation test at 4.2K in vertical Dewar: to verify whether high field gradient can be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achieved. (Nov.10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2022)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excitation current successfully reached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2500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zh-CN" sz="2000" dirty="0">
                <a:latin typeface="Times New Roman" panose="02020603050405020304" pitchFamily="18" charset="0"/>
              </a:rPr>
              <a:t>(Max current of leads),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and operates stably for 30 minutes.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No quench occurred during the whole excitation process.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Measured inductance about 2mH; consistent with the design value.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corresponding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field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gradient at 2500 A exceeds the gradient in the TDR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stage (142.3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T/m).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R&amp;D </a:t>
            </a:r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status of 0.5m single aperture short model </a:t>
            </a:r>
            <a:r>
              <a:rPr lang="en-US" altLang="zh-CN" sz="2000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quadrupole</a:t>
            </a:r>
            <a:endParaRPr lang="en-US" altLang="zh-CN" sz="2000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24" y="3190364"/>
            <a:ext cx="2882848" cy="1534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84" y="3698468"/>
            <a:ext cx="3043460" cy="3000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44" y="4703550"/>
            <a:ext cx="2817628" cy="20457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89" y="3656040"/>
            <a:ext cx="2313995" cy="30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0544" y="1224544"/>
            <a:ext cx="8749953" cy="5372808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CEPC superconducting quadrupole magnets, it is challenging to meet stringent design requirements:  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field gradient 142T/m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2) limited space  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3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field crosstalk between two apertures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and LTS,  Iron free and with iron option have been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coil types have been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studied: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coil, CCT  coil, Serpentine coil.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Cos2θ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 as baseline design, CCT and Serpentine coil as alternative design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magnetic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superconducting </a:t>
            </a:r>
            <a:r>
              <a:rPr lang="en-US" altLang="zh-CN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0.5m single aperture short model quadrupole has been developed.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current successfully reached 2500 A at 4.2K in vertical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Dewar.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gradient of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 T/m for CEPC </a:t>
            </a:r>
            <a:r>
              <a:rPr lang="en-US" altLang="zh-CN" sz="2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achieved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Summary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69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87714" y="2781301"/>
            <a:ext cx="6192837" cy="936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US" altLang="zh-CN" sz="3600" b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Thanks for your attention!</a:t>
            </a:r>
            <a:endParaRPr lang="en-US" altLang="zh-CN" sz="36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07504" y="6237288"/>
            <a:ext cx="5112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sz="1800" b="1" dirty="0">
                <a:latin typeface="Times New Roman" panose="02020603050405020304" pitchFamily="18" charset="0"/>
              </a:rPr>
              <a:t>International workshop on </a:t>
            </a:r>
            <a:r>
              <a:rPr lang="en-US" altLang="zh-CN" sz="1800" b="1" dirty="0" smtClean="0">
                <a:latin typeface="Times New Roman" panose="02020603050405020304" pitchFamily="18" charset="0"/>
              </a:rPr>
              <a:t>CEPC 2023</a:t>
            </a:r>
            <a:endParaRPr lang="en-US" altLang="zh-CN" sz="1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7"/>
    </mc:Choice>
    <mc:Fallback xmlns="">
      <p:transition spd="slow" advTm="4114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3392" y="1134195"/>
            <a:ext cx="10972800" cy="484030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/>
              <a:t>CEPC is a Circular Electron Positron Collider with a circumference about 100 km, beam energy up to 120 </a:t>
            </a:r>
            <a:r>
              <a:rPr lang="en-US" altLang="zh-CN" sz="2000" dirty="0" err="1"/>
              <a:t>GeV</a:t>
            </a:r>
            <a:r>
              <a:rPr lang="en-US" altLang="zh-CN" sz="2000" dirty="0"/>
              <a:t> (Higgs) proposed by IHEP</a:t>
            </a:r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To </a:t>
            </a:r>
            <a:r>
              <a:rPr lang="en-US" altLang="zh-CN" sz="2000" dirty="0"/>
              <a:t>greatly squeeze the beam for high luminosity, compact </a:t>
            </a:r>
            <a:r>
              <a:rPr lang="en-US" altLang="zh-CN" sz="2000" dirty="0">
                <a:solidFill>
                  <a:srgbClr val="FF0000"/>
                </a:solidFill>
              </a:rPr>
              <a:t>high gradient final focus </a:t>
            </a:r>
            <a:r>
              <a:rPr lang="en-US" altLang="zh-CN" sz="2000" dirty="0" err="1">
                <a:solidFill>
                  <a:srgbClr val="FF0000"/>
                </a:solidFill>
              </a:rPr>
              <a:t>quadrupole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magnets (Q1a, Q1b, Q2)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are required on both sides of IP </a:t>
            </a:r>
            <a:r>
              <a:rPr lang="en-US" altLang="zh-CN" sz="2000" dirty="0" smtClean="0"/>
              <a:t>points</a:t>
            </a:r>
            <a:endParaRPr lang="en-US" altLang="zh-CN" sz="2000" dirty="0"/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TDR </a:t>
            </a:r>
            <a:r>
              <a:rPr lang="en-US" altLang="zh-CN" sz="2000" dirty="0"/>
              <a:t>requirements of CEPC Final Focus </a:t>
            </a:r>
            <a:r>
              <a:rPr lang="en-US" altLang="zh-CN" sz="2000" dirty="0" err="1"/>
              <a:t>quadrupoles</a:t>
            </a:r>
            <a:r>
              <a:rPr lang="en-US" altLang="zh-CN" sz="2000" dirty="0"/>
              <a:t> are based on L* of </a:t>
            </a:r>
            <a:r>
              <a:rPr lang="en-US" altLang="zh-CN" sz="2000" dirty="0">
                <a:solidFill>
                  <a:srgbClr val="FF0000"/>
                </a:solidFill>
              </a:rPr>
              <a:t>1.9 m</a:t>
            </a:r>
            <a:r>
              <a:rPr lang="en-US" altLang="zh-CN" sz="2000" dirty="0"/>
              <a:t>, beam crossing angle of 33 </a:t>
            </a:r>
            <a:r>
              <a:rPr lang="en-US" altLang="zh-CN" sz="2000" dirty="0" err="1" smtClean="0"/>
              <a:t>mrad</a:t>
            </a:r>
            <a:endParaRPr lang="en-US" altLang="zh-CN" sz="2000" dirty="0" smtClean="0"/>
          </a:p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02" y="3291062"/>
            <a:ext cx="6379779" cy="32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=""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/>
              <a:t>Quadrupole magnets are operated inside the </a:t>
            </a:r>
            <a:r>
              <a:rPr lang="en-US" altLang="zh-CN" sz="2000" dirty="0" smtClean="0"/>
              <a:t>Detector solenoid </a:t>
            </a:r>
            <a:r>
              <a:rPr lang="en-US" altLang="zh-CN" sz="2000" dirty="0"/>
              <a:t>with a central field of 3.0 </a:t>
            </a:r>
            <a:r>
              <a:rPr lang="en-US" altLang="zh-CN" sz="2000" dirty="0" smtClean="0"/>
              <a:t>T.</a:t>
            </a:r>
          </a:p>
          <a:p>
            <a:pPr>
              <a:spcAft>
                <a:spcPts val="0"/>
              </a:spcAft>
            </a:pPr>
            <a:r>
              <a:rPr lang="en-US" altLang="zh-CN" sz="2000" dirty="0"/>
              <a:t>To cancel the effect of the detector solenoid field on the beam, anti-solenoids before Quadrupole and outside Quadrupole are needed. </a:t>
            </a:r>
            <a:endParaRPr lang="en-US" altLang="zh-CN" sz="2000" dirty="0" smtClean="0"/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Total </a:t>
            </a:r>
            <a:r>
              <a:rPr lang="en-US" altLang="zh-CN" sz="2000" dirty="0"/>
              <a:t>field generated by detector solenoid and accelerator anti-solenoid is </a:t>
            </a:r>
            <a:r>
              <a:rPr lang="en-US" altLang="zh-CN" sz="2000" dirty="0" smtClean="0"/>
              <a:t>zero. </a:t>
            </a:r>
          </a:p>
          <a:p>
            <a:endParaRPr lang="zh-CN" alt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63552" y="2852936"/>
            <a:ext cx="8208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TDR requirements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quadrupole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 for Higgs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271405"/>
              </p:ext>
            </p:extLst>
          </p:nvPr>
        </p:nvGraphicFramePr>
        <p:xfrm>
          <a:off x="640757" y="3445266"/>
          <a:ext cx="10081120" cy="2763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713"/>
                <a:gridCol w="2088232"/>
                <a:gridCol w="2016224"/>
                <a:gridCol w="2088232"/>
                <a:gridCol w="2582719"/>
              </a:tblGrid>
              <a:tr h="7386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altLang="zh-CN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length (m)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 of GFR (mm)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Minimal distance between two aperture beam lines (mm)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6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Q1a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142.3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62.71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6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Q1b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85.4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105.28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6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24.48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155.11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207568" y="6236276"/>
            <a:ext cx="747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Field gradient </a:t>
            </a:r>
            <a:r>
              <a:rPr lang="en-US" altLang="zh-CN" dirty="0">
                <a:solidFill>
                  <a:srgbClr val="FF0000"/>
                </a:solidFill>
              </a:rPr>
              <a:t>of other modes doesn’t exceeded the one of Higgs </a:t>
            </a:r>
            <a:r>
              <a:rPr lang="en-US" altLang="zh-CN" dirty="0" smtClean="0">
                <a:solidFill>
                  <a:srgbClr val="FF0000"/>
                </a:solidFill>
              </a:rPr>
              <a:t>mode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4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Design </a:t>
            </a:r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of superconducting </a:t>
            </a:r>
            <a:r>
              <a:rPr lang="en-US" altLang="zh-CN" sz="2400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quadrupoles</a:t>
            </a:r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 in </a:t>
            </a:r>
            <a:r>
              <a:rPr lang="en-US" altLang="zh-CN" sz="24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CEPC </a:t>
            </a:r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Interaction Region</a:t>
            </a:r>
            <a:endParaRPr lang="en-US" altLang="zh-CN" sz="2400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43472" y="1052736"/>
            <a:ext cx="9577064" cy="517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1 Design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of Q1a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Minimal distance between two aperture beam lines: </a:t>
            </a:r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62.71 mm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Inner radius of beam pipe: 10mm</a:t>
            </a: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nb-NO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Leaving space for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beam pipe, </a:t>
            </a:r>
            <a:r>
              <a:rPr lang="nb-NO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helium vessel, </a:t>
            </a:r>
            <a:r>
              <a:rPr lang="en-US" altLang="zh-CN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coil inner radius: 20 mm</a:t>
            </a:r>
          </a:p>
          <a:p>
            <a:pPr>
              <a:spcAft>
                <a:spcPts val="0"/>
              </a:spcAft>
            </a:pPr>
            <a:r>
              <a:rPr lang="en-US" altLang="zh-CN" sz="2400" b="1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It is challenging to meet stringent design requirement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1) High field gradient: 142.3T/m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2) Limited radial space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             Limited radial space in the magnet middle: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             R: [20mm, 31.36mm],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only 11.36mm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available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3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) Magnetic field crosstalk between two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apertures</a:t>
            </a: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000" i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High order field harmonics &lt;5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×10</a:t>
            </a:r>
            <a:r>
              <a:rPr lang="en-US" altLang="zh-CN" sz="2000" baseline="30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Dipole field: as small as possible</a:t>
            </a:r>
          </a:p>
          <a:p>
            <a:pPr>
              <a:buFont typeface="Wingdings" pitchFamily="2" charset="2"/>
              <a:buChar char="l"/>
            </a:pP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buFont typeface="Wingdings" pitchFamily="2" charset="2"/>
              <a:buChar char="l"/>
            </a:pP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endParaRPr lang="en-US" altLang="zh-CN" sz="1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297129"/>
            <a:ext cx="3744416" cy="251624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3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513" y="696914"/>
            <a:ext cx="8785102" cy="5900736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Magnetic design of Q1a with 3 kinds of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coil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structures, including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coil, CCT coil, and Serpentine coil.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Q1a</a:t>
            </a:r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3867815"/>
            <a:ext cx="2677693" cy="199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2161789"/>
            <a:ext cx="2888643" cy="1403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472136"/>
            <a:ext cx="3240360" cy="102887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59618" y="3460946"/>
            <a:ext cx="1620366" cy="2843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7" y="2239445"/>
            <a:ext cx="3293383" cy="1464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36" y="3867815"/>
            <a:ext cx="2701450" cy="20295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5078" y="5949281"/>
            <a:ext cx="166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</a:rPr>
              <a:t>SuperKEKB</a:t>
            </a:r>
            <a:r>
              <a:rPr lang="en-US" altLang="zh-CN" dirty="0">
                <a:latin typeface="Times New Roman" panose="02020603050405020304" pitchFamily="18" charset="0"/>
              </a:rPr>
              <a:t>)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189711" y="5951320"/>
            <a:ext cx="166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CCT coil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(FCC-</a:t>
            </a:r>
            <a:r>
              <a:rPr lang="en-US" altLang="zh-CN" dirty="0" err="1">
                <a:latin typeface="Times New Roman" panose="02020603050405020304" pitchFamily="18" charset="0"/>
              </a:rPr>
              <a:t>ee</a:t>
            </a:r>
            <a:r>
              <a:rPr lang="en-US" altLang="zh-CN" dirty="0">
                <a:latin typeface="Times New Roman" panose="02020603050405020304" pitchFamily="18" charset="0"/>
              </a:rPr>
              <a:t>)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499709" y="5949281"/>
            <a:ext cx="166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Serpentine coil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    (BEPCII)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1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980058"/>
            <a:ext cx="8640763" cy="583331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20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Option 1: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Iron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free design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Round 0.5mm strand,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HTS Bi-2212 or LTS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NbTi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HTS: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heat load resistant, larger critical current, higher temperature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layers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coil using Rutherford, with 10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strands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100" dirty="0">
                <a:solidFill>
                  <a:srgbClr val="0033CC"/>
                </a:solidFill>
                <a:latin typeface="Times New Roman" panose="02020603050405020304" pitchFamily="18" charset="0"/>
              </a:rPr>
              <a:t>Inner diameter of the coil 40mm.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Current 2650A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Cable width 2.5mm, 21 turns and four coil blocks in each pole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altLang="zh-CN" sz="1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crosstalk between two apertures introduces a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dipole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&gt;200Gs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anti-symmetric coil, add corrector coil, etc.)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</a:t>
            </a:r>
            <a:r>
              <a:rPr lang="en-US" altLang="zh-CN" sz="20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Q1a: </a:t>
            </a:r>
            <a:r>
              <a:rPr lang="en-US" altLang="zh-CN" sz="2000" dirty="0">
                <a:latin typeface="Times New Roman" panose="02020603050405020304" pitchFamily="18" charset="0"/>
              </a:rPr>
              <a:t>Cos2θ option </a:t>
            </a:r>
            <a:endParaRPr lang="en-US" altLang="zh-CN" sz="2000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2678066" y="3166926"/>
            <a:ext cx="3705965" cy="26383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031570"/>
            <a:ext cx="3024336" cy="279841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94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1328" y="1052736"/>
            <a:ext cx="10017308" cy="56896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zh-CN" sz="3100" dirty="0">
                <a:solidFill>
                  <a:srgbClr val="FF00FF"/>
                </a:solidFill>
                <a:latin typeface="Times New Roman" panose="02020603050405020304" pitchFamily="18" charset="0"/>
              </a:rPr>
              <a:t>Option 2:</a:t>
            </a:r>
            <a:r>
              <a:rPr lang="en-US" altLang="zh-CN" sz="31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100" dirty="0">
                <a:solidFill>
                  <a:srgbClr val="FF0000"/>
                </a:solidFill>
                <a:latin typeface="Times New Roman" panose="02020603050405020304" pitchFamily="18" charset="0"/>
              </a:rPr>
              <a:t>With iron design</a:t>
            </a:r>
            <a:endParaRPr lang="en-US" altLang="zh-CN" sz="3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altLang="zh-CN" sz="26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Iron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yoke </a:t>
            </a:r>
            <a:r>
              <a:rPr lang="en-US" altLang="zh-CN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FeCoV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 with high saturation field is added outside the coil,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to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(1) enhance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the field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gradient  (2) reduce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current  (3) and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shield the field crosstalk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Not enough space to place two single apertures side by side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Compact design: 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Iron core in the middle part is shared by two apertures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layers corrector coils will be added inside quadrupole coil, using 0.33mm wire</a:t>
            </a:r>
            <a:endParaRPr lang="en-US" altLang="zh-CN" sz="2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</a:t>
            </a: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Q1a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698411"/>
            <a:ext cx="4110570" cy="2220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42" y="3596380"/>
            <a:ext cx="3686353" cy="2424909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5837315" y="4569446"/>
            <a:ext cx="936104" cy="4320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5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0" y="1031139"/>
            <a:ext cx="9001000" cy="56896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field harmonics as a result of field </a:t>
            </a: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crosstalk in each aperture 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is </a:t>
            </a: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&lt;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1×10</a:t>
            </a:r>
            <a:r>
              <a:rPr lang="en-GB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-4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Dipole field at </a:t>
            </a:r>
            <a:r>
              <a:rPr lang="en-GB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each aperture </a:t>
            </a:r>
            <a:r>
              <a:rPr lang="en-GB" altLang="zh-CN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center</a:t>
            </a:r>
            <a:r>
              <a:rPr lang="en-GB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is smaller than 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25 </a:t>
            </a:r>
            <a:r>
              <a:rPr lang="en-GB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Gs</a:t>
            </a:r>
            <a:r>
              <a:rPr lang="en-GB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endParaRPr lang="en-GB" altLang="zh-CN" sz="2000" b="1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Compared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with iron-free design, the excitation current is reduced to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2020A@4.2K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Double aperture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with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iron yoke shared by two apertures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, with crossing angle 33mrad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Meet all requirements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.</a:t>
            </a:r>
            <a:endParaRPr lang="en-US" altLang="zh-CN" sz="20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571184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Q1a design with iron</a:t>
            </a: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00" y="4509120"/>
            <a:ext cx="2617477" cy="22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7" y="2629188"/>
            <a:ext cx="2160240" cy="209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94" y="2544145"/>
            <a:ext cx="2748280" cy="193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37" y="4742955"/>
            <a:ext cx="204279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29360</TotalTime>
  <Words>2212</Words>
  <Application>Microsoft Office PowerPoint</Application>
  <PresentationFormat>宽屏</PresentationFormat>
  <Paragraphs>407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等线</vt:lpstr>
      <vt:lpstr>宋体</vt:lpstr>
      <vt:lpstr>微软雅黑</vt:lpstr>
      <vt:lpstr>Arial</vt:lpstr>
      <vt:lpstr>Arial Black</vt:lpstr>
      <vt:lpstr>Calibri</vt:lpstr>
      <vt:lpstr>Symbol</vt:lpstr>
      <vt:lpstr>Times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PowerPoint 演示文稿</vt:lpstr>
      <vt:lpstr>Design of superconducting quadrupoles in CEPC Interaction Region</vt:lpstr>
      <vt:lpstr>Design of Q1a</vt:lpstr>
      <vt:lpstr>Design of Q1a: Cos2θ option </vt:lpstr>
      <vt:lpstr>Design of Q1a</vt:lpstr>
      <vt:lpstr>Q1a design with iron</vt:lpstr>
      <vt:lpstr>2) CCT option of Q1a</vt:lpstr>
      <vt:lpstr>3) Serpentine option of Q1a</vt:lpstr>
      <vt:lpstr>PowerPoint 演示文稿</vt:lpstr>
      <vt:lpstr>Comparison of three design options of Q1a </vt:lpstr>
      <vt:lpstr>Design parameters of Q1a</vt:lpstr>
      <vt:lpstr>2 Design of Q1b</vt:lpstr>
      <vt:lpstr>Design of Q1b</vt:lpstr>
      <vt:lpstr>Design parameters of Q1b</vt:lpstr>
      <vt:lpstr>3 Design of Q2</vt:lpstr>
      <vt:lpstr>Design of Q2</vt:lpstr>
      <vt:lpstr>Design parameters of Q2</vt:lpstr>
      <vt:lpstr>R&amp;D status of 0.5m single aperture short model quadrupole</vt:lpstr>
      <vt:lpstr>R&amp;D status of 0.5m single aperture short model quadrupole</vt:lpstr>
      <vt:lpstr>R&amp;D status of 0.5m single aperture short model quadrupole</vt:lpstr>
      <vt:lpstr>R&amp;D status of 0.5m single aperture short model quadrupole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unknown</cp:lastModifiedBy>
  <cp:revision>2132</cp:revision>
  <cp:lastPrinted>2022-11-06T05:19:21Z</cp:lastPrinted>
  <dcterms:created xsi:type="dcterms:W3CDTF">2012-09-04T11:33:36Z</dcterms:created>
  <dcterms:modified xsi:type="dcterms:W3CDTF">2023-10-20T06:50:07Z</dcterms:modified>
</cp:coreProperties>
</file>