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953" r:id="rId2"/>
    <p:sldId id="907" r:id="rId3"/>
    <p:sldId id="954" r:id="rId4"/>
    <p:sldId id="956" r:id="rId5"/>
    <p:sldId id="971" r:id="rId6"/>
    <p:sldId id="972" r:id="rId7"/>
    <p:sldId id="974" r:id="rId8"/>
    <p:sldId id="976" r:id="rId9"/>
    <p:sldId id="977" r:id="rId10"/>
    <p:sldId id="978" r:id="rId11"/>
    <p:sldId id="979" r:id="rId12"/>
    <p:sldId id="980" r:id="rId13"/>
    <p:sldId id="981" r:id="rId14"/>
    <p:sldId id="982" r:id="rId15"/>
    <p:sldId id="983" r:id="rId16"/>
    <p:sldId id="984" r:id="rId17"/>
    <p:sldId id="985" r:id="rId18"/>
    <p:sldId id="986" r:id="rId19"/>
    <p:sldId id="987" r:id="rId20"/>
    <p:sldId id="988" r:id="rId21"/>
    <p:sldId id="993" r:id="rId22"/>
    <p:sldId id="995" r:id="rId23"/>
    <p:sldId id="996" r:id="rId24"/>
    <p:sldId id="998" r:id="rId25"/>
    <p:sldId id="999" r:id="rId26"/>
    <p:sldId id="955" r:id="rId27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沙 鹏" initials="沙" lastIdx="1" clrIdx="0">
    <p:extLst>
      <p:ext uri="{19B8F6BF-5375-455C-9EA6-DF929625EA0E}">
        <p15:presenceInfo xmlns:p15="http://schemas.microsoft.com/office/powerpoint/2012/main" userId="b8608ec0e979a9e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0000FF"/>
    <a:srgbClr val="003399"/>
    <a:srgbClr val="E6E6E6"/>
    <a:srgbClr val="0070C0"/>
    <a:srgbClr val="4D8357"/>
    <a:srgbClr val="005800"/>
    <a:srgbClr val="008400"/>
    <a:srgbClr val="FDCC6D"/>
    <a:srgbClr val="00A2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中度样式 1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33" autoAdjust="0"/>
    <p:restoredTop sz="91732" autoAdjust="0"/>
  </p:normalViewPr>
  <p:slideViewPr>
    <p:cSldViewPr>
      <p:cViewPr varScale="1">
        <p:scale>
          <a:sx n="84" d="100"/>
          <a:sy n="84" d="100"/>
        </p:scale>
        <p:origin x="204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90" d="100"/>
        <a:sy n="90" d="100"/>
      </p:scale>
      <p:origin x="0" y="9182"/>
    </p:cViewPr>
  </p:sorterViewPr>
  <p:notesViewPr>
    <p:cSldViewPr>
      <p:cViewPr varScale="1">
        <p:scale>
          <a:sx n="53" d="100"/>
          <a:sy n="53" d="100"/>
        </p:scale>
        <p:origin x="3312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9E6D00-2C1C-47F1-8495-043F093F9ED6}" type="datetimeFigureOut">
              <a:rPr lang="zh-CN" altLang="en-US" smtClean="0"/>
              <a:t>2023-10-20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A05AE-EECD-457A-A033-312F4EB81B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6177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A3E0D183-6031-4C32-B44B-14746A336CF0}" type="datetimeFigureOut">
              <a:rPr lang="zh-CN" altLang="en-US" smtClean="0"/>
              <a:pPr/>
              <a:t>2023-10-20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42875" y="768350"/>
            <a:ext cx="68183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03A1DF17-A28C-4D46-829F-D8D110C0931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462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A1DF17-A28C-4D46-829F-D8D110C0931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229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A1DF17-A28C-4D46-829F-D8D110C0931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384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A1DF17-A28C-4D46-829F-D8D110C0931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918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A1DF17-A28C-4D46-829F-D8D110C0931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2841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A1DF17-A28C-4D46-829F-D8D110C09314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522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21308" y="1718148"/>
            <a:ext cx="10363200" cy="1470025"/>
          </a:xfrm>
        </p:spPr>
        <p:txBody>
          <a:bodyPr>
            <a:noAutofit/>
          </a:bodyPr>
          <a:lstStyle>
            <a:lvl1pPr>
              <a:defRPr lang="zh-CN" altLang="en-US" sz="6600" b="1" kern="1200" dirty="0">
                <a:solidFill>
                  <a:srgbClr val="33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  <a:cs typeface="+mn-cs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F0933-F127-482E-A217-45C0C723D2A9}" type="datetime1">
              <a:rPr lang="zh-CN" altLang="en-US" smtClean="0"/>
              <a:t>2023-10-20</a:t>
            </a:fld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9" name="矩形 8"/>
          <p:cNvSpPr/>
          <p:nvPr userDrawn="1"/>
        </p:nvSpPr>
        <p:spPr>
          <a:xfrm>
            <a:off x="2476476" y="6750024"/>
            <a:ext cx="9715525" cy="10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0" name="矩形 9"/>
          <p:cNvSpPr/>
          <p:nvPr userDrawn="1"/>
        </p:nvSpPr>
        <p:spPr>
          <a:xfrm>
            <a:off x="-1" y="0"/>
            <a:ext cx="12192000" cy="216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1" name="矩形 10"/>
          <p:cNvSpPr/>
          <p:nvPr userDrawn="1"/>
        </p:nvSpPr>
        <p:spPr>
          <a:xfrm>
            <a:off x="9239272" y="-2"/>
            <a:ext cx="2952728" cy="216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733552" y="6356351"/>
            <a:ext cx="47387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altLang="zh-CN" smtClean="0"/>
              <a:t>CEPC Accelerator TDR International Review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9179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285861"/>
            <a:ext cx="10972800" cy="4840303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FFC000"/>
              </a:buClr>
              <a:buSzPct val="80000"/>
              <a:buFont typeface="Wingdings" pitchFamily="2" charset="2"/>
              <a:buChar char="n"/>
              <a:defRPr sz="2800" b="0" baseline="0">
                <a:latin typeface="Arial" panose="020B0604020202020204" pitchFamily="34" charset="0"/>
                <a:ea typeface="微软雅黑" pitchFamily="34" charset="-122"/>
              </a:defRPr>
            </a:lvl1pPr>
            <a:lvl2pPr>
              <a:defRPr sz="2400" baseline="0">
                <a:latin typeface="Arial" panose="020B0604020202020204" pitchFamily="34" charset="0"/>
                <a:ea typeface="微软雅黑" pitchFamily="34" charset="-122"/>
              </a:defRPr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B10F-DCD6-4D51-A8CE-C069BB58DD70}" type="datetime1">
              <a:rPr lang="zh-CN" altLang="en-US" smtClean="0"/>
              <a:t>2023-10-20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6712" y="142852"/>
            <a:ext cx="10763325" cy="725470"/>
          </a:xfrm>
        </p:spPr>
        <p:txBody>
          <a:bodyPr>
            <a:normAutofit/>
          </a:bodyPr>
          <a:lstStyle>
            <a:lvl1pPr algn="l">
              <a:defRPr sz="3000" b="1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5" name="矩形 14"/>
          <p:cNvSpPr/>
          <p:nvPr userDrawn="1"/>
        </p:nvSpPr>
        <p:spPr>
          <a:xfrm>
            <a:off x="0" y="6750024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6" name="矩形 15"/>
          <p:cNvSpPr/>
          <p:nvPr userDrawn="1"/>
        </p:nvSpPr>
        <p:spPr>
          <a:xfrm>
            <a:off x="2476476" y="6750024"/>
            <a:ext cx="9715525" cy="10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8" name="矩形 17"/>
          <p:cNvSpPr/>
          <p:nvPr userDrawn="1"/>
        </p:nvSpPr>
        <p:spPr>
          <a:xfrm>
            <a:off x="-1" y="937526"/>
            <a:ext cx="12192000" cy="10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3" name="矩形 22"/>
          <p:cNvSpPr/>
          <p:nvPr userDrawn="1"/>
        </p:nvSpPr>
        <p:spPr>
          <a:xfrm>
            <a:off x="0" y="0"/>
            <a:ext cx="285709" cy="91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586586" y="6386391"/>
            <a:ext cx="5040560" cy="354977"/>
          </a:xfrm>
        </p:spPr>
        <p:txBody>
          <a:bodyPr/>
          <a:lstStyle/>
          <a:p>
            <a:r>
              <a:rPr lang="en-US" altLang="zh-CN" smtClean="0"/>
              <a:t>CEPC Accelerator TDR International Review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B49AC-2188-4988-BFA6-48709998488D}" type="datetime1">
              <a:rPr lang="zh-CN" altLang="en-US" smtClean="0"/>
              <a:t>2023-10-20</a:t>
            </a:fld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586586" y="6386391"/>
            <a:ext cx="5040560" cy="354977"/>
          </a:xfrm>
        </p:spPr>
        <p:txBody>
          <a:bodyPr/>
          <a:lstStyle/>
          <a:p>
            <a:r>
              <a:rPr lang="en-US" altLang="zh-CN" smtClean="0"/>
              <a:t>CEPC Accelerator TDR International Review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4557F-13DF-4D66-A141-9C57F752668A}" type="datetime1">
              <a:rPr lang="zh-CN" altLang="en-US" smtClean="0"/>
              <a:t>2023-10-20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CEPC Accelerator TDR International Review</a:t>
            </a: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552FA-C358-4F70-9CE8-3E41459FCE3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675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42620-97A9-43E1-A5D6-67819CEFFC3E}" type="datetime1">
              <a:rPr lang="zh-CN" altLang="en-US" smtClean="0"/>
              <a:t>2023-10-20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 dirty="0" smtClean="0"/>
              <a:t>CEPC Accelerator TDR International Review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E9139-A00B-4B2A-98A6-095DC08F13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50" r:id="rId2"/>
    <p:sldLayoutId id="2147483655" r:id="rId3"/>
    <p:sldLayoutId id="2147483674" r:id="rId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" descr="8d5d924e275b0c7f58feed1244176003"/>
          <p:cNvPicPr>
            <a:picLocks noChangeAspect="1"/>
          </p:cNvPicPr>
          <p:nvPr/>
        </p:nvPicPr>
        <p:blipFill rotWithShape="1">
          <a:blip r:embed="rId3"/>
          <a:srcRect t="28679" b="6192"/>
          <a:stretch/>
        </p:blipFill>
        <p:spPr>
          <a:xfrm>
            <a:off x="635" y="0"/>
            <a:ext cx="12191365" cy="2118283"/>
          </a:xfrm>
          <a:prstGeom prst="rect">
            <a:avLst/>
          </a:prstGeom>
        </p:spPr>
      </p:pic>
      <p:sp>
        <p:nvSpPr>
          <p:cNvPr id="6" name="标题 3"/>
          <p:cNvSpPr txBox="1">
            <a:spLocks/>
          </p:cNvSpPr>
          <p:nvPr/>
        </p:nvSpPr>
        <p:spPr>
          <a:xfrm>
            <a:off x="1692720" y="2480570"/>
            <a:ext cx="8627534" cy="1326319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dirty="0" smtClean="0">
                <a:solidFill>
                  <a:srgbClr val="C00000"/>
                </a:solidFill>
              </a:rPr>
              <a:t>Superconducting </a:t>
            </a:r>
            <a:r>
              <a:rPr lang="en-US" altLang="zh-CN" sz="3200" dirty="0" err="1">
                <a:solidFill>
                  <a:srgbClr val="C00000"/>
                </a:solidFill>
              </a:rPr>
              <a:t>quadrupoles</a:t>
            </a:r>
            <a:r>
              <a:rPr lang="en-US" altLang="zh-CN" sz="3200" dirty="0">
                <a:solidFill>
                  <a:srgbClr val="C00000"/>
                </a:solidFill>
              </a:rPr>
              <a:t> design and R&amp;D status for CEPC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7" name="文本框 7">
            <a:extLst>
              <a:ext uri="{FF2B5EF4-FFF2-40B4-BE49-F238E27FC236}">
                <a16:creationId xmlns="" xmlns:a16="http://schemas.microsoft.com/office/drawing/2014/main" id="{785816F2-AEF2-4FFE-A0DA-84B4490709A4}"/>
              </a:ext>
            </a:extLst>
          </p:cNvPr>
          <p:cNvSpPr txBox="1"/>
          <p:nvPr/>
        </p:nvSpPr>
        <p:spPr>
          <a:xfrm>
            <a:off x="2621737" y="4242209"/>
            <a:ext cx="6769500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err="1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Yingshun</a:t>
            </a:r>
            <a:r>
              <a:rPr lang="en-US" altLang="zh-CN" sz="2800" b="1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 Zhu</a:t>
            </a:r>
          </a:p>
          <a:p>
            <a:pPr algn="ctr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On behalf of CEPC MDI </a:t>
            </a:r>
            <a:r>
              <a:rPr lang="en-US" altLang="zh-CN" sz="28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SC magnet system</a:t>
            </a:r>
            <a:endParaRPr lang="en-US" altLang="zh-CN" sz="28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5" y="6457890"/>
            <a:ext cx="12191365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Oct 23-27. </a:t>
            </a:r>
            <a:r>
              <a:rPr lang="en-US" altLang="zh-CN" dirty="0">
                <a:solidFill>
                  <a:schemeClr val="bg1"/>
                </a:solidFill>
              </a:rPr>
              <a:t>2023, International workshop on CEPC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10" name="Picture 2" descr="C:\Users\Administrator\Desktop\111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2" y="35979"/>
            <a:ext cx="1548428" cy="91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363" y="5398314"/>
            <a:ext cx="3552825" cy="672912"/>
          </a:xfrm>
          <a:prstGeom prst="rect">
            <a:avLst/>
          </a:prstGeom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552FA-C358-4F70-9CE8-3E41459FCE36}" type="slidenum">
              <a:rPr lang="zh-CN" altLang="en-US" smtClean="0"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239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6"/>
    </mc:Choice>
    <mc:Fallback xmlns="">
      <p:transition spd="slow" advTm="855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>
          <a:xfrm>
            <a:off x="2121448" y="67537"/>
            <a:ext cx="7916416" cy="1036506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altLang="zh-CN" sz="6000" kern="0" dirty="0" smtClean="0">
                <a:latin typeface="Arial Black" panose="020B0A04020102020204" pitchFamily="34" charset="0"/>
              </a:rPr>
              <a:t>Content</a:t>
            </a:r>
            <a:endParaRPr lang="zh-CN" altLang="en-US" sz="6000" kern="0" dirty="0">
              <a:latin typeface="Arial Black" panose="020B0A04020102020204" pitchFamily="34" charset="0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95400" y="1484784"/>
            <a:ext cx="11161240" cy="4747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b="1" dirty="0" smtClean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Introduction</a:t>
            </a: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Design of superconducting </a:t>
            </a:r>
            <a:r>
              <a:rPr lang="en-US" altLang="zh-CN" b="1" dirty="0" err="1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quadrupoles</a:t>
            </a: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in CEPC Interaction </a:t>
            </a:r>
            <a:r>
              <a:rPr lang="en-US" altLang="zh-CN" b="1" dirty="0" smtClean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Region</a:t>
            </a:r>
          </a:p>
          <a:p>
            <a:pPr>
              <a:lnSpc>
                <a:spcPct val="120000"/>
              </a:lnSpc>
            </a:pP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R&amp;D status of 0.5m single aperture short model </a:t>
            </a:r>
            <a:r>
              <a:rPr lang="en-US" altLang="zh-CN" b="1" dirty="0" smtClean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quadrupole</a:t>
            </a:r>
          </a:p>
          <a:p>
            <a:pPr>
              <a:lnSpc>
                <a:spcPct val="120000"/>
              </a:lnSpc>
            </a:pPr>
            <a:r>
              <a:rPr lang="en-US" altLang="zh-CN" b="1" dirty="0" smtClean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61026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378"/>
    </mc:Choice>
    <mc:Fallback xmlns="">
      <p:transition spd="slow" advTm="5737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069808" y="6338623"/>
            <a:ext cx="2844800" cy="365125"/>
          </a:xfrm>
        </p:spPr>
        <p:txBody>
          <a:bodyPr/>
          <a:lstStyle/>
          <a:p>
            <a:fld id="{F15E9139-A00B-4B2A-98A6-095DC08F1345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7" name="文本框 23">
            <a:extLst>
              <a:ext uri="{FF2B5EF4-FFF2-40B4-BE49-F238E27FC236}">
                <a16:creationId xmlns="" xmlns:a16="http://schemas.microsoft.com/office/drawing/2014/main" id="{3545BBB0-F5A1-4124-8C5A-A942C707EE66}"/>
              </a:ext>
            </a:extLst>
          </p:cNvPr>
          <p:cNvSpPr txBox="1"/>
          <p:nvPr/>
        </p:nvSpPr>
        <p:spPr>
          <a:xfrm>
            <a:off x="407368" y="73386"/>
            <a:ext cx="11690652" cy="73303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400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altLang="zh-CN" b="1" dirty="0" smtClean="0">
                <a:solidFill>
                  <a:srgbClr val="C00000"/>
                </a:solidFill>
              </a:rPr>
              <a:t>Introduction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3392" y="1134195"/>
            <a:ext cx="10972800" cy="4840303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altLang="zh-CN" sz="2000" dirty="0"/>
              <a:t>CEPC is a Circular Electron Positron Collider with a circumference about 100 km, beam energy up to 120 </a:t>
            </a:r>
            <a:r>
              <a:rPr lang="en-US" altLang="zh-CN" sz="2000" dirty="0" err="1"/>
              <a:t>GeV</a:t>
            </a:r>
            <a:r>
              <a:rPr lang="en-US" altLang="zh-CN" sz="2000" dirty="0"/>
              <a:t> (Higgs) proposed by IHEP</a:t>
            </a:r>
          </a:p>
          <a:p>
            <a:pPr>
              <a:spcAft>
                <a:spcPts val="0"/>
              </a:spcAft>
            </a:pPr>
            <a:r>
              <a:rPr lang="en-US" altLang="zh-CN" sz="2000" dirty="0" smtClean="0"/>
              <a:t>To </a:t>
            </a:r>
            <a:r>
              <a:rPr lang="en-US" altLang="zh-CN" sz="2000" dirty="0"/>
              <a:t>greatly squeeze the beam for high luminosity, compact </a:t>
            </a:r>
            <a:r>
              <a:rPr lang="en-US" altLang="zh-CN" sz="2000" dirty="0">
                <a:solidFill>
                  <a:srgbClr val="FF0000"/>
                </a:solidFill>
              </a:rPr>
              <a:t>high gradient final focus </a:t>
            </a:r>
            <a:r>
              <a:rPr lang="en-US" altLang="zh-CN" sz="2000" dirty="0" err="1">
                <a:solidFill>
                  <a:srgbClr val="FF0000"/>
                </a:solidFill>
              </a:rPr>
              <a:t>quadrupole</a:t>
            </a:r>
            <a:r>
              <a:rPr lang="en-US" altLang="zh-CN" sz="2000" dirty="0">
                <a:solidFill>
                  <a:srgbClr val="FF0000"/>
                </a:solidFill>
              </a:rPr>
              <a:t> </a:t>
            </a:r>
            <a:r>
              <a:rPr lang="en-US" altLang="zh-CN" sz="2000" dirty="0" smtClean="0">
                <a:solidFill>
                  <a:srgbClr val="FF0000"/>
                </a:solidFill>
              </a:rPr>
              <a:t>magnets (Q1a, Q1b, Q2)</a:t>
            </a:r>
            <a:r>
              <a:rPr lang="en-US" altLang="zh-CN" sz="2000" dirty="0" smtClean="0"/>
              <a:t> </a:t>
            </a:r>
            <a:r>
              <a:rPr lang="en-US" altLang="zh-CN" sz="2000" dirty="0"/>
              <a:t>are required on both sides of IP </a:t>
            </a:r>
            <a:r>
              <a:rPr lang="en-US" altLang="zh-CN" sz="2000" dirty="0" smtClean="0"/>
              <a:t>points</a:t>
            </a:r>
            <a:endParaRPr lang="en-US" altLang="zh-CN" sz="2000" dirty="0"/>
          </a:p>
          <a:p>
            <a:pPr>
              <a:spcAft>
                <a:spcPts val="0"/>
              </a:spcAft>
            </a:pPr>
            <a:r>
              <a:rPr lang="en-US" altLang="zh-CN" sz="2000" dirty="0" smtClean="0"/>
              <a:t>TDR </a:t>
            </a:r>
            <a:r>
              <a:rPr lang="en-US" altLang="zh-CN" sz="2000" dirty="0"/>
              <a:t>requirements of CEPC Final Focus </a:t>
            </a:r>
            <a:r>
              <a:rPr lang="en-US" altLang="zh-CN" sz="2000" dirty="0" err="1"/>
              <a:t>quadrupoles</a:t>
            </a:r>
            <a:r>
              <a:rPr lang="en-US" altLang="zh-CN" sz="2000" dirty="0"/>
              <a:t> are based on L* of </a:t>
            </a:r>
            <a:r>
              <a:rPr lang="en-US" altLang="zh-CN" sz="2000" dirty="0">
                <a:solidFill>
                  <a:srgbClr val="FF0000"/>
                </a:solidFill>
              </a:rPr>
              <a:t>1.9 m</a:t>
            </a:r>
            <a:r>
              <a:rPr lang="en-US" altLang="zh-CN" sz="2000" dirty="0"/>
              <a:t>, beam crossing angle of 33 </a:t>
            </a:r>
            <a:r>
              <a:rPr lang="en-US" altLang="zh-CN" sz="2000" dirty="0" err="1" smtClean="0"/>
              <a:t>mrad</a:t>
            </a:r>
            <a:endParaRPr lang="en-US" altLang="zh-CN" sz="2000" dirty="0" smtClean="0"/>
          </a:p>
          <a:p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02" y="3291062"/>
            <a:ext cx="6379779" cy="327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4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37"/>
    </mc:Choice>
    <mc:Fallback xmlns="">
      <p:transition spd="slow" advTm="15583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069808" y="6338623"/>
            <a:ext cx="2844800" cy="365125"/>
          </a:xfrm>
        </p:spPr>
        <p:txBody>
          <a:bodyPr/>
          <a:lstStyle/>
          <a:p>
            <a:fld id="{F15E9139-A00B-4B2A-98A6-095DC08F1345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7" name="文本框 23">
            <a:extLst>
              <a:ext uri="{FF2B5EF4-FFF2-40B4-BE49-F238E27FC236}">
                <a16:creationId xmlns="" xmlns:a16="http://schemas.microsoft.com/office/drawing/2014/main" id="{3545BBB0-F5A1-4124-8C5A-A942C707EE66}"/>
              </a:ext>
            </a:extLst>
          </p:cNvPr>
          <p:cNvSpPr txBox="1"/>
          <p:nvPr/>
        </p:nvSpPr>
        <p:spPr>
          <a:xfrm>
            <a:off x="407368" y="73386"/>
            <a:ext cx="11690652" cy="73303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>
              <a:lnSpc>
                <a:spcPct val="90000"/>
              </a:lnSpc>
              <a:spcBef>
                <a:spcPct val="0"/>
              </a:spcBef>
              <a:buNone/>
              <a:defRPr sz="4000"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altLang="zh-CN" b="1" dirty="0" smtClean="0">
                <a:solidFill>
                  <a:srgbClr val="C00000"/>
                </a:solidFill>
              </a:rPr>
              <a:t>Introduction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en-US" altLang="zh-CN" sz="2000" dirty="0"/>
              <a:t>Quadrupole magnets are operated inside the </a:t>
            </a:r>
            <a:r>
              <a:rPr lang="en-US" altLang="zh-CN" sz="2000" dirty="0" smtClean="0"/>
              <a:t>Detector solenoid </a:t>
            </a:r>
            <a:r>
              <a:rPr lang="en-US" altLang="zh-CN" sz="2000" dirty="0"/>
              <a:t>with a central field of 3.0 </a:t>
            </a:r>
            <a:r>
              <a:rPr lang="en-US" altLang="zh-CN" sz="2000" dirty="0" smtClean="0"/>
              <a:t>T.</a:t>
            </a:r>
          </a:p>
          <a:p>
            <a:pPr>
              <a:spcAft>
                <a:spcPts val="0"/>
              </a:spcAft>
            </a:pPr>
            <a:r>
              <a:rPr lang="en-US" altLang="zh-CN" sz="2000" dirty="0"/>
              <a:t>To cancel the effect of the detector solenoid field on the beam, anti-solenoids before Quadrupole and outside Quadrupole are needed. </a:t>
            </a:r>
            <a:endParaRPr lang="en-US" altLang="zh-CN" sz="2000" dirty="0" smtClean="0"/>
          </a:p>
          <a:p>
            <a:pPr>
              <a:spcAft>
                <a:spcPts val="0"/>
              </a:spcAft>
            </a:pPr>
            <a:r>
              <a:rPr lang="en-US" altLang="zh-CN" sz="2000" dirty="0" smtClean="0"/>
              <a:t>Total </a:t>
            </a:r>
            <a:r>
              <a:rPr lang="en-US" altLang="zh-CN" sz="2000" dirty="0"/>
              <a:t>field generated by detector solenoid and accelerator anti-solenoid is </a:t>
            </a:r>
            <a:r>
              <a:rPr lang="en-US" altLang="zh-CN" sz="2000" dirty="0" smtClean="0"/>
              <a:t>zero. </a:t>
            </a:r>
          </a:p>
          <a:p>
            <a:endParaRPr lang="zh-CN" altLang="en-US" dirty="0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063552" y="2852936"/>
            <a:ext cx="82089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1: </a:t>
            </a: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TDR requirements </a:t>
            </a: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Interaction </a:t>
            </a: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Region quadrupole </a:t>
            </a: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magnets for Higgs</a:t>
            </a: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271405"/>
              </p:ext>
            </p:extLst>
          </p:nvPr>
        </p:nvGraphicFramePr>
        <p:xfrm>
          <a:off x="640757" y="3445266"/>
          <a:ext cx="10081120" cy="2763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5713"/>
                <a:gridCol w="2088232"/>
                <a:gridCol w="2016224"/>
                <a:gridCol w="2088232"/>
                <a:gridCol w="2582719"/>
              </a:tblGrid>
              <a:tr h="73864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Magnet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Field gradient (T/m)</a:t>
                      </a:r>
                      <a:endParaRPr lang="zh-CN" altLang="zh-CN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Magnetic length (m)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Width of GFR (mm)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Minimal distance between two aperture beam lines (mm)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4676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Q1a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142.3</a:t>
                      </a:r>
                      <a:endParaRPr lang="zh-CN" altLang="en-US" sz="16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1.21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14.92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62.71</a:t>
                      </a:r>
                      <a:endParaRPr lang="zh-CN" altLang="en-US" sz="16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4676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Q1b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85.4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1.21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18.17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105.28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4676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Q2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96.7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24.48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155.11</a:t>
                      </a:r>
                      <a:endParaRPr lang="zh-CN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2207568" y="6236276"/>
            <a:ext cx="7471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Field gradient </a:t>
            </a:r>
            <a:r>
              <a:rPr lang="en-US" altLang="zh-CN" dirty="0">
                <a:solidFill>
                  <a:srgbClr val="FF0000"/>
                </a:solidFill>
              </a:rPr>
              <a:t>of other modes doesn’t exceeded the one of Higgs </a:t>
            </a:r>
            <a:r>
              <a:rPr lang="en-US" altLang="zh-CN" dirty="0" smtClean="0">
                <a:solidFill>
                  <a:srgbClr val="FF0000"/>
                </a:solidFill>
              </a:rPr>
              <a:t>mode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9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37"/>
    </mc:Choice>
    <mc:Fallback xmlns="">
      <p:transition spd="slow" advTm="15583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CN" sz="2400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Design </a:t>
            </a:r>
            <a:r>
              <a:rPr lang="en-US" altLang="zh-CN" sz="2400" dirty="0">
                <a:solidFill>
                  <a:srgbClr val="CC0066"/>
                </a:solidFill>
                <a:latin typeface="Times New Roman" panose="02020603050405020304" pitchFamily="18" charset="0"/>
              </a:rPr>
              <a:t>of superconducting </a:t>
            </a:r>
            <a:r>
              <a:rPr lang="en-US" altLang="zh-CN" sz="24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quadrupoles</a:t>
            </a:r>
            <a:r>
              <a:rPr lang="en-US" altLang="zh-CN" sz="2400" dirty="0">
                <a:solidFill>
                  <a:srgbClr val="CC0066"/>
                </a:solidFill>
                <a:latin typeface="Times New Roman" panose="02020603050405020304" pitchFamily="18" charset="0"/>
              </a:rPr>
              <a:t> in </a:t>
            </a:r>
            <a:r>
              <a:rPr lang="en-US" altLang="zh-CN" sz="2400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CEPC </a:t>
            </a:r>
            <a:r>
              <a:rPr lang="en-US" altLang="zh-CN" sz="2400" dirty="0">
                <a:solidFill>
                  <a:srgbClr val="CC0066"/>
                </a:solidFill>
                <a:latin typeface="Times New Roman" panose="02020603050405020304" pitchFamily="18" charset="0"/>
              </a:rPr>
              <a:t>Interaction Region</a:t>
            </a:r>
            <a:endParaRPr lang="en-US" altLang="zh-CN" sz="2400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343472" y="1052736"/>
            <a:ext cx="9577064" cy="5175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FFC000"/>
              </a:buClr>
              <a:buSzPct val="80000"/>
              <a:buFont typeface="Wingdings" pitchFamily="2" charset="2"/>
              <a:buChar char="n"/>
              <a:defRPr sz="2800" b="0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 Design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of Q1a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Minimal distance between two aperture beam lines: 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62.71 mm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Inner radius of beam pipe: 10mm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nb-NO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Leaving space for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beam pipe, </a:t>
            </a:r>
            <a:r>
              <a:rPr lang="nb-NO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helium vessel, </a:t>
            </a:r>
            <a:r>
              <a:rPr lang="en-US" altLang="zh-CN" sz="2000" b="1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coil inner radius: 20 mm</a:t>
            </a:r>
          </a:p>
          <a:p>
            <a:pPr>
              <a:spcAft>
                <a:spcPts val="0"/>
              </a:spcAft>
            </a:pPr>
            <a:r>
              <a:rPr lang="en-US" altLang="zh-CN" sz="2400" b="1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It is challenging to meet stringent design requirement</a:t>
            </a:r>
          </a:p>
          <a:p>
            <a:pPr marL="0" indent="0">
              <a:spcAft>
                <a:spcPts val="0"/>
              </a:spcAft>
              <a:buFont typeface="Wingdings" pitchFamily="2" charset="2"/>
              <a:buNone/>
            </a:pP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1) High field gradient: 142.3T/m</a:t>
            </a:r>
          </a:p>
          <a:p>
            <a:pPr marL="0" indent="0">
              <a:spcAft>
                <a:spcPts val="0"/>
              </a:spcAft>
              <a:buFont typeface="Wingdings" pitchFamily="2" charset="2"/>
              <a:buNone/>
            </a:pP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2) Limited radial space </a:t>
            </a:r>
          </a:p>
          <a:p>
            <a:pPr marL="0" indent="0">
              <a:lnSpc>
                <a:spcPct val="100000"/>
              </a:lnSpc>
              <a:spcAft>
                <a:spcPts val="0"/>
              </a:spcAft>
              <a:buFont typeface="Wingdings" pitchFamily="2" charset="2"/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             Limited radial space in the magnet middle:</a:t>
            </a:r>
          </a:p>
          <a:p>
            <a:pPr marL="0" indent="0">
              <a:spcAft>
                <a:spcPts val="0"/>
              </a:spcAft>
              <a:buFont typeface="Wingdings" pitchFamily="2" charset="2"/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             R: [20mm, 31.36mm], 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only 11.36mm </a:t>
            </a:r>
            <a:r>
              <a:rPr lang="en-US" altLang="zh-CN" sz="2400" dirty="0">
                <a:solidFill>
                  <a:srgbClr val="0033CC"/>
                </a:solidFill>
                <a:latin typeface="Times New Roman" panose="02020603050405020304" pitchFamily="18" charset="0"/>
              </a:rPr>
              <a:t>available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3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) Magnetic field crosstalk between two </a:t>
            </a: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apertures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Font typeface="Wingdings" pitchFamily="2" charset="2"/>
              <a:buNone/>
            </a:pPr>
            <a:r>
              <a:rPr lang="en-US" altLang="zh-CN" sz="2000" i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High order field harmonics &lt;5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×10</a:t>
            </a:r>
            <a:r>
              <a:rPr lang="en-US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 Dipole field: as small as possible</a:t>
            </a:r>
          </a:p>
          <a:p>
            <a:pPr>
              <a:buFont typeface="Wingdings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buFont typeface="Wingdings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 typeface="Wingdings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4297129"/>
            <a:ext cx="3744416" cy="2516247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33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03513" y="696914"/>
            <a:ext cx="8785102" cy="5900736"/>
          </a:xfrm>
        </p:spPr>
        <p:txBody>
          <a:bodyPr/>
          <a:lstStyle/>
          <a:p>
            <a:pPr>
              <a:spcBef>
                <a:spcPts val="600"/>
              </a:spcBef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Magnetic design of Q1a with 3 kinds of </a:t>
            </a:r>
            <a:r>
              <a:rPr lang="en-US" altLang="zh-CN" sz="2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 coil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structures, including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coil, CCT coil, and Serpentine coil.</a:t>
            </a:r>
          </a:p>
          <a:p>
            <a:pPr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of Q1a</a:t>
            </a:r>
          </a:p>
        </p:txBody>
      </p:sp>
      <p:pic>
        <p:nvPicPr>
          <p:cNvPr id="5" name="图片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7" y="3867815"/>
            <a:ext cx="2677693" cy="1998053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7" y="2161789"/>
            <a:ext cx="2888643" cy="14030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2472136"/>
            <a:ext cx="3240360" cy="1028873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059618" y="3460946"/>
            <a:ext cx="1620366" cy="284332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7" y="2239445"/>
            <a:ext cx="3293383" cy="146406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636" y="3867815"/>
            <a:ext cx="2701450" cy="202958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065078" y="5949281"/>
            <a:ext cx="1666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</a:t>
            </a:r>
          </a:p>
          <a:p>
            <a:r>
              <a:rPr lang="en-US" altLang="zh-CN" dirty="0">
                <a:latin typeface="Times New Roman" panose="02020603050405020304" pitchFamily="18" charset="0"/>
              </a:rPr>
              <a:t>(</a:t>
            </a:r>
            <a:r>
              <a:rPr lang="en-US" altLang="zh-CN" dirty="0" err="1">
                <a:latin typeface="Times New Roman" panose="02020603050405020304" pitchFamily="18" charset="0"/>
              </a:rPr>
              <a:t>SuperKEKB</a:t>
            </a:r>
            <a:r>
              <a:rPr lang="en-US" altLang="zh-CN" dirty="0">
                <a:latin typeface="Times New Roman" panose="02020603050405020304" pitchFamily="18" charset="0"/>
              </a:rPr>
              <a:t>)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5189711" y="5951320"/>
            <a:ext cx="1666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CCT coil</a:t>
            </a:r>
          </a:p>
          <a:p>
            <a:r>
              <a:rPr lang="en-US" altLang="zh-CN" dirty="0">
                <a:latin typeface="Times New Roman" panose="02020603050405020304" pitchFamily="18" charset="0"/>
              </a:rPr>
              <a:t>(FCC-</a:t>
            </a:r>
            <a:r>
              <a:rPr lang="en-US" altLang="zh-CN" dirty="0" err="1">
                <a:latin typeface="Times New Roman" panose="02020603050405020304" pitchFamily="18" charset="0"/>
              </a:rPr>
              <a:t>ee</a:t>
            </a:r>
            <a:r>
              <a:rPr lang="en-US" altLang="zh-CN" dirty="0">
                <a:latin typeface="Times New Roman" panose="02020603050405020304" pitchFamily="18" charset="0"/>
              </a:rPr>
              <a:t>)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8499709" y="5949281"/>
            <a:ext cx="1666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</a:rPr>
              <a:t>Serpentine coil</a:t>
            </a:r>
          </a:p>
          <a:p>
            <a:r>
              <a:rPr lang="en-US" altLang="zh-CN" dirty="0">
                <a:latin typeface="Times New Roman" panose="02020603050405020304" pitchFamily="18" charset="0"/>
              </a:rPr>
              <a:t>    (BEPCII)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164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851" y="980058"/>
            <a:ext cx="8640763" cy="583331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000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Option 1: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1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Iron </a:t>
            </a:r>
            <a:r>
              <a:rPr lang="en-US" altLang="zh-CN" sz="21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free design</a:t>
            </a:r>
          </a:p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Round 0.5mm strand,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HTS Bi-2212 or LTS </a:t>
            </a:r>
            <a:r>
              <a:rPr lang="en-US" altLang="zh-CN" sz="2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HTS: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higher heat load resistant, larger critical current, higher temperature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Two layers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 using Rutherford, with 10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strands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100" dirty="0">
                <a:solidFill>
                  <a:srgbClr val="0033CC"/>
                </a:solidFill>
                <a:latin typeface="Times New Roman" panose="02020603050405020304" pitchFamily="18" charset="0"/>
              </a:rPr>
              <a:t>Inner diameter of the coil 40mm.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Current 2650A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Cable width 2.5mm, 21 turns and four coil blocks in each pole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 smtClean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p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 between two apertures introduces a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 dipole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&gt;200Gs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(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anti-symmetric coil, add corrector coil, etc.) 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of </a:t>
            </a:r>
            <a:r>
              <a:rPr lang="en-US" altLang="zh-CN" sz="2000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Q1a: </a:t>
            </a:r>
            <a:r>
              <a:rPr lang="en-US" altLang="zh-CN" sz="2000" dirty="0">
                <a:latin typeface="Times New Roman" panose="02020603050405020304" pitchFamily="18" charset="0"/>
              </a:rPr>
              <a:t>Cos2θ option </a:t>
            </a:r>
            <a:endParaRPr lang="en-US" altLang="zh-CN" sz="2000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" name="图片 8"/>
          <p:cNvPicPr/>
          <p:nvPr/>
        </p:nvPicPr>
        <p:blipFill>
          <a:blip r:embed="rId2"/>
          <a:stretch>
            <a:fillRect/>
          </a:stretch>
        </p:blipFill>
        <p:spPr>
          <a:xfrm>
            <a:off x="2678066" y="3166926"/>
            <a:ext cx="3705965" cy="263833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3031570"/>
            <a:ext cx="3024336" cy="2798410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944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1328" y="1052736"/>
            <a:ext cx="10017308" cy="56896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100" dirty="0">
                <a:solidFill>
                  <a:srgbClr val="FF00FF"/>
                </a:solidFill>
                <a:latin typeface="Times New Roman" panose="02020603050405020304" pitchFamily="18" charset="0"/>
              </a:rPr>
              <a:t>Option 2:</a:t>
            </a:r>
            <a:r>
              <a:rPr lang="en-US" altLang="zh-CN" sz="3100" dirty="0">
                <a:solidFill>
                  <a:srgbClr val="0033CC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100" dirty="0">
                <a:solidFill>
                  <a:srgbClr val="FF0000"/>
                </a:solidFill>
                <a:latin typeface="Times New Roman" panose="02020603050405020304" pitchFamily="18" charset="0"/>
              </a:rPr>
              <a:t>With iron design</a:t>
            </a:r>
            <a:endParaRPr lang="en-US" altLang="zh-CN" sz="31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</a:pPr>
            <a:endParaRPr lang="en-US" altLang="zh-CN" sz="26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26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Iron </a:t>
            </a: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yoke </a:t>
            </a:r>
            <a:r>
              <a:rPr lang="en-US" altLang="zh-CN" sz="2600" b="1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FeCoV</a:t>
            </a: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 with high saturation field is added outside the coil, </a:t>
            </a:r>
            <a:r>
              <a:rPr lang="en-US" altLang="zh-CN" sz="26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to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        (1) enhance </a:t>
            </a: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the field </a:t>
            </a:r>
            <a:r>
              <a:rPr lang="en-US" altLang="zh-CN" sz="26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gradient  (2) reduce </a:t>
            </a: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6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current  (3) and </a:t>
            </a: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shield the field crosstalk</a:t>
            </a:r>
          </a:p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Not enough space to place two single apertures side by side</a:t>
            </a: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</a:rPr>
              <a:t>Compact design: </a:t>
            </a:r>
            <a:r>
              <a:rPr lang="en-US" altLang="zh-CN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Iron core in the middle part is shared by two apertures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altLang="zh-CN" sz="26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or two layers corrector coils will be added inside quadrupole coil, using 0.33mm wire</a:t>
            </a:r>
            <a:endParaRPr lang="en-US" altLang="zh-CN" sz="2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  </a:t>
            </a: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of Q1a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98411"/>
            <a:ext cx="4110570" cy="222084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742" y="3596380"/>
            <a:ext cx="3686353" cy="2424909"/>
          </a:xfrm>
          <a:prstGeom prst="rect">
            <a:avLst/>
          </a:prstGeom>
        </p:spPr>
      </p:pic>
      <p:sp>
        <p:nvSpPr>
          <p:cNvPr id="11" name="右箭头 10"/>
          <p:cNvSpPr/>
          <p:nvPr/>
        </p:nvSpPr>
        <p:spPr>
          <a:xfrm>
            <a:off x="5837315" y="4569446"/>
            <a:ext cx="936104" cy="43204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50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5520" y="1031139"/>
            <a:ext cx="9001000" cy="5689600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field harmonics as a result of field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crosstalk in each aperture 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is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&lt;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1×10</a:t>
            </a:r>
            <a:r>
              <a:rPr lang="en-GB" altLang="zh-CN" sz="2000" baseline="30000" dirty="0">
                <a:solidFill>
                  <a:srgbClr val="0033CC"/>
                </a:solidFill>
                <a:latin typeface="Times New Roman" panose="02020603050405020304" pitchFamily="18" charset="0"/>
              </a:rPr>
              <a:t>-4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Dipole field at </a:t>
            </a:r>
            <a:r>
              <a:rPr lang="en-GB" altLang="zh-CN" sz="20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each aperture </a:t>
            </a:r>
            <a:r>
              <a:rPr lang="en-GB" altLang="zh-CN" sz="2000" b="1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center</a:t>
            </a:r>
            <a:r>
              <a:rPr lang="en-GB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is smaller than </a:t>
            </a:r>
            <a:r>
              <a:rPr lang="en-GB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25 </a:t>
            </a:r>
            <a:r>
              <a:rPr lang="en-GB" altLang="zh-CN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Gs</a:t>
            </a:r>
            <a:r>
              <a:rPr lang="en-GB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. </a:t>
            </a:r>
            <a:endParaRPr lang="en-GB" altLang="zh-CN" sz="2000" b="1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Compared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with iron-free design, the excitation current is reduced to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2020A@4.2K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Double aperture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with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iron yoke shared by two apertures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, with crossing angle 33mrad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</a:rPr>
              <a:t> Meet all requirements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2000" b="1" dirty="0">
              <a:solidFill>
                <a:srgbClr val="FF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7571184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Q1a design with iron</a:t>
            </a:r>
          </a:p>
        </p:txBody>
      </p:sp>
      <p:pic>
        <p:nvPicPr>
          <p:cNvPr id="11" name="图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00" y="4509120"/>
            <a:ext cx="2617477" cy="229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图片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087" y="2629188"/>
            <a:ext cx="2160240" cy="2095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794" y="2544145"/>
            <a:ext cx="2748280" cy="1938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图片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837" y="4742955"/>
            <a:ext cx="204279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1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6998" y="980728"/>
            <a:ext cx="8570913" cy="4681190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0.5mm round wire, HTS Bi-2212 or LTS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Two layers CCT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coil.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inner radius of the spar is 20mm.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Groove on the spar: 1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×2.5mm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; 10 wires in a groove.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Conductor canted angle: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16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deg.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Excitation current: 324A.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gradient is calculated using theoretical formula, and OPERA-3D.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integrated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field in single aperture is smaller than 1×10</a:t>
            </a:r>
            <a:r>
              <a:rPr lang="en-US" altLang="zh-CN" sz="2000" baseline="30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2) CCT option of Q1a</a:t>
            </a:r>
          </a:p>
        </p:txBody>
      </p:sp>
      <p:pic>
        <p:nvPicPr>
          <p:cNvPr id="15" name="图片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29" y="2852936"/>
            <a:ext cx="2878535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4293097"/>
            <a:ext cx="2530332" cy="2369959"/>
          </a:xfrm>
          <a:prstGeom prst="rect">
            <a:avLst/>
          </a:prstGeom>
        </p:spPr>
      </p:pic>
      <p:pic>
        <p:nvPicPr>
          <p:cNvPr id="9" name="图片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998" y="3076248"/>
            <a:ext cx="5274310" cy="1129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/>
          <p:nvPr/>
        </p:nvPicPr>
        <p:blipFill>
          <a:blip r:embed="rId6"/>
          <a:stretch>
            <a:fillRect/>
          </a:stretch>
        </p:blipFill>
        <p:spPr>
          <a:xfrm>
            <a:off x="1981200" y="4790791"/>
            <a:ext cx="969734" cy="1440160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10</a:t>
            </a:fld>
            <a:endParaRPr lang="zh-CN" altLang="en-US"/>
          </a:p>
        </p:txBody>
      </p:sp>
      <p:pic>
        <p:nvPicPr>
          <p:cNvPr id="11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/>
          <a:srcRect l="29000" t="8133" r="8369" b="2459"/>
          <a:stretch/>
        </p:blipFill>
        <p:spPr>
          <a:xfrm>
            <a:off x="8553532" y="4539241"/>
            <a:ext cx="2599595" cy="224535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426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3808" y="980058"/>
            <a:ext cx="8570913" cy="4681190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0.5mm round wire, HTS Bi-2212 or LTS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8 layers Serpentine quadrupole coil.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inner radius of the coil is 20mm.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2D calculation, each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field in single aperture is smaller than 1×10</a:t>
            </a:r>
            <a:r>
              <a:rPr lang="en-US" altLang="zh-CN" sz="2000" baseline="30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Excitation current: 334A (with iron)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3) Serpentine option of Q1a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231" y="2276873"/>
            <a:ext cx="3847872" cy="207277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769" y="2290260"/>
            <a:ext cx="3744416" cy="208601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655" y="4673076"/>
            <a:ext cx="4409024" cy="19778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040" y="4648537"/>
            <a:ext cx="4464496" cy="1882746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29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343" y="116632"/>
            <a:ext cx="8640763" cy="5689600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For a fixed field gradient in bore,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smaller current density and smaller peak field </a:t>
            </a:r>
            <a:r>
              <a:rPr lang="en-US" altLang="zh-CN" b="1" dirty="0">
                <a:solidFill>
                  <a:srgbClr val="FF00FF"/>
                </a:solidFill>
                <a:latin typeface="Times New Roman" panose="02020603050405020304" pitchFamily="18" charset="0"/>
              </a:rPr>
              <a:t>in coil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are advantageous.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</a:p>
          <a:p>
            <a:pPr>
              <a:buFont typeface="Wingdings" panose="05000000000000000000" pitchFamily="2" charset="2"/>
              <a:buChar char="l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1344" y="6329062"/>
            <a:ext cx="2098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USPAS 2018</a:t>
            </a:r>
            <a:endParaRPr lang="zh-CN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fs.magnet.fsu.edu/~lee/plot/Je_vs_B-041118a_1280x929_PAL.png">
            <a:extLst>
              <a:ext uri="{FF2B5EF4-FFF2-40B4-BE49-F238E27FC236}">
                <a16:creationId xmlns="" xmlns:a16="http://schemas.microsoft.com/office/drawing/2014/main" id="{28C7D8C1-3A9C-439E-9482-A42359FBE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112" y="1110642"/>
            <a:ext cx="7669956" cy="556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4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72788" y="943934"/>
            <a:ext cx="9709612" cy="5725426"/>
          </a:xfrm>
        </p:spPr>
        <p:txBody>
          <a:bodyPr>
            <a:normAutofit fontScale="85000" lnSpcReduction="1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1) Comparison of three design options of Q1a </a:t>
            </a:r>
            <a:r>
              <a:rPr lang="en-US" altLang="zh-CN" sz="2400" b="1" dirty="0">
                <a:latin typeface="Times New Roman" panose="02020603050405020304" pitchFamily="18" charset="0"/>
              </a:rPr>
              <a:t>(142.3T/m, </a:t>
            </a:r>
            <a:r>
              <a:rPr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no iron</a:t>
            </a:r>
            <a:r>
              <a:rPr lang="en-US" altLang="zh-CN" sz="2400" b="1" dirty="0">
                <a:latin typeface="Times New Roman" panose="02020603050405020304" pitchFamily="18" charset="0"/>
              </a:rPr>
              <a:t>)</a:t>
            </a:r>
          </a:p>
          <a:p>
            <a:pPr>
              <a:lnSpc>
                <a:spcPct val="120000"/>
              </a:lnSpc>
              <a:spcAft>
                <a:spcPts val="0"/>
              </a:spcAft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2) Comparison of three design options of Q1a </a:t>
            </a:r>
            <a:r>
              <a:rPr lang="en-US" altLang="zh-CN" sz="2400" b="1" dirty="0">
                <a:latin typeface="Times New Roman" panose="02020603050405020304" pitchFamily="18" charset="0"/>
              </a:rPr>
              <a:t>(142.3T/m, </a:t>
            </a:r>
            <a:r>
              <a:rPr lang="en-US" altLang="zh-CN" sz="2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with iron</a:t>
            </a:r>
            <a:r>
              <a:rPr lang="en-US" altLang="zh-CN" sz="2400" b="1" dirty="0">
                <a:latin typeface="Times New Roman" panose="02020603050405020304" pitchFamily="18" charset="0"/>
              </a:rPr>
              <a:t>)</a:t>
            </a: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Current is reduced about 24%~30% </a:t>
            </a:r>
            <a:r>
              <a:rPr lang="en-US" altLang="zh-CN" sz="24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zh-CN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iron.</a:t>
            </a: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the comparison, Cos2θ coil has lower peak field and lower current density.</a:t>
            </a:r>
          </a:p>
          <a:p>
            <a:pPr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 </a:t>
            </a: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with iron as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</a:rPr>
              <a:t>baseline design, </a:t>
            </a:r>
            <a:r>
              <a:rPr lang="en-US" altLang="zh-CN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CCT and Serpentine coil (iron-free or with iron) as alternative design.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Comparison of three design options of Q1a 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088195"/>
              </p:ext>
            </p:extLst>
          </p:nvPr>
        </p:nvGraphicFramePr>
        <p:xfrm>
          <a:off x="2061299" y="1412776"/>
          <a:ext cx="8492224" cy="164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1462"/>
                <a:gridCol w="1834041"/>
                <a:gridCol w="1610154"/>
                <a:gridCol w="1936567"/>
              </a:tblGrid>
              <a:tr h="30452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Q1a option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Cos2θ coil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CCT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Serpentine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8756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Excitation current in strand (A)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472.5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8756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 density Je on wire (A/mm</a:t>
                      </a:r>
                      <a:r>
                        <a:rPr lang="en-US" altLang="zh-CN" sz="1600" b="0" baseline="30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1350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2406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0452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4.3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4.2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595748"/>
              </p:ext>
            </p:extLst>
          </p:nvPr>
        </p:nvGraphicFramePr>
        <p:xfrm>
          <a:off x="2089485" y="3605014"/>
          <a:ext cx="8471011" cy="1480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425"/>
                <a:gridCol w="1806724"/>
                <a:gridCol w="1606132"/>
                <a:gridCol w="1931730"/>
              </a:tblGrid>
              <a:tr h="29736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Q1a option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Cos2θ coil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CCT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Serpentine coil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967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Excitation current in strand (A)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334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9932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Current density Je on wire (A/mm</a:t>
                      </a:r>
                      <a:r>
                        <a:rPr lang="en-US" altLang="zh-CN" sz="1600" b="0" baseline="30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1650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1701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36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3.5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</a:t>
                      </a:r>
                      <a:endParaRPr lang="zh-CN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7701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3808" y="908050"/>
            <a:ext cx="8570913" cy="4681190"/>
          </a:xfrm>
        </p:spPr>
        <p:txBody>
          <a:bodyPr/>
          <a:lstStyle/>
          <a:p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Design parameters of the cos2θ Q1a quadrupole magnet with iron yoke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parameters of Q1a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412290"/>
              </p:ext>
            </p:extLst>
          </p:nvPr>
        </p:nvGraphicFramePr>
        <p:xfrm>
          <a:off x="1891142" y="1268761"/>
          <a:ext cx="8461448" cy="5492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0724"/>
                <a:gridCol w="4230724"/>
              </a:tblGrid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 name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Q1a</a:t>
                      </a:r>
                      <a:r>
                        <a:rPr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double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aperture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Field gradient (T/m)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142.4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Magnetic length (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1211.80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turns per pole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21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Excitation current (A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）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2020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layers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350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Conductor (HTS or LTS)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Rutherford Cable, width 2.5 mm, mid thickness 0.93 mm, keystone angle 2.1 </a:t>
                      </a:r>
                      <a:r>
                        <a:rPr lang="en-US" sz="1600" kern="1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 10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strands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Maximum dipole field at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aperture </a:t>
                      </a: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center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mT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Stored energy (KJ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11.5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Inductance (mH</a:t>
                      </a:r>
                      <a:r>
                        <a:rPr lang="zh-CN" sz="1600" kern="100">
                          <a:solidFill>
                            <a:srgbClr val="000000"/>
                          </a:solidFill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）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5.64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3.42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Load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line @4.2K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78.8%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350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Integrated field harmonics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 </a:t>
                      </a:r>
                      <a:r>
                        <a:rPr lang="en-US" sz="160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= -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0.61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  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= -0.24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inner diameter (mm)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outer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51.3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Yoke inner diameter (mm)</a:t>
                      </a:r>
                      <a:endParaRPr lang="zh-CN" altLang="zh-CN" sz="1600" kern="100" dirty="0" smtClean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61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Yoke outer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88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 direction Lorentz force/octant (kN)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62.33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 direction Lorentz force/octant (</a:t>
                      </a:r>
                      <a:r>
                        <a:rPr lang="en-US" sz="16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kN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-58.59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Net weight (kg)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79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5520" y="1076697"/>
            <a:ext cx="9720757" cy="5689600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Baseline design: Cos2θ coil;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CCT and Serpentine coil as alternative design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Round 0.5mm strand, HTS Bi-2212 or LTS </a:t>
            </a:r>
            <a:r>
              <a:rPr lang="en-US" altLang="zh-CN" sz="2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Q1b: two layers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 using Rutherford cable with iron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yoke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inner radius of the coil is 26 mm.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Cross section is optimized with three coil blocks in two layers.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Width of the cable is 3 mm, 26 turns in each pole.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excitation current of Q1a is 1590A.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Dipole field &lt;30 </a:t>
            </a:r>
            <a:r>
              <a:rPr lang="en-US" altLang="zh-CN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Gs</a:t>
            </a: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Two apertures do not need to share the iron yoke like Q1a.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layers corrector coils will be added inside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coil, using 0.33mm wire.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2 Design of Q1b</a:t>
            </a:r>
          </a:p>
        </p:txBody>
      </p:sp>
      <p:pic>
        <p:nvPicPr>
          <p:cNvPr id="9" name="图片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4077072"/>
            <a:ext cx="2419350" cy="2353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3979862"/>
            <a:ext cx="2765226" cy="2329459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507" y="3921497"/>
            <a:ext cx="3814445" cy="2664460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7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851" y="979760"/>
            <a:ext cx="8640763" cy="5689600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3D design of Q1b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3D magnetic field is modeled and analyzed using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ROXIE and OPERA.        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Coil end detailed shaped is optimized and determined.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Field gradient 85.4T/m, each integrated field harmonics is smaller than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1×10</a:t>
            </a:r>
            <a:r>
              <a:rPr lang="en-GB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-4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3D magnetic field performance meets requirement.</a:t>
            </a: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655840" y="5880463"/>
            <a:ext cx="3384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Calculation model in 3D</a:t>
            </a: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of Q1b</a:t>
            </a:r>
          </a:p>
        </p:txBody>
      </p:sp>
      <p:pic>
        <p:nvPicPr>
          <p:cNvPr id="11" name="图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789" y="2965648"/>
            <a:ext cx="2713585" cy="2513947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7" y="3322520"/>
            <a:ext cx="3068759" cy="18002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739" y="3029378"/>
            <a:ext cx="3136639" cy="2494800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79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77474" y="980728"/>
            <a:ext cx="8570913" cy="4681190"/>
          </a:xfrm>
        </p:spPr>
        <p:txBody>
          <a:bodyPr/>
          <a:lstStyle/>
          <a:p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Design parameters of the cos2θ Q1b quadrupole magnet with iron yoke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parameters of Q1b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493585"/>
              </p:ext>
            </p:extLst>
          </p:nvPr>
        </p:nvGraphicFramePr>
        <p:xfrm>
          <a:off x="1891141" y="1412776"/>
          <a:ext cx="8543580" cy="5311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1790"/>
                <a:gridCol w="4271790"/>
              </a:tblGrid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 name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Q1b</a:t>
                      </a:r>
                      <a:r>
                        <a:rPr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double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aperture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Field gradient (T/m)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85.5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Magnetic length (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1211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turns per pole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26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Excitation current (A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）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1590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layers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774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Conductor (HTS or LTS)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Rutherford Cable, width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mm, mid thickness 0.93 mm, keystone angle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1.9 </a:t>
                      </a:r>
                      <a:r>
                        <a:rPr lang="en-US" sz="1600" kern="1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 12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strands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Maximum dipole field at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aperture </a:t>
                      </a: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center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mT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Stored energy (KJ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11.0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Inductance (mH</a:t>
                      </a:r>
                      <a:r>
                        <a:rPr lang="zh-CN" sz="1600" kern="100">
                          <a:solidFill>
                            <a:srgbClr val="000000"/>
                          </a:solidFill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）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8.75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2.7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Load line @4.2K</a:t>
                      </a:r>
                      <a:endParaRPr lang="zh-CN" alt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56%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41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Integrated field harmonics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 </a:t>
                      </a:r>
                      <a:r>
                        <a:rPr lang="en-US" sz="160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0.25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  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= -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0.14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inner diameter (mm)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outer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64.3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Yoke </a:t>
                      </a:r>
                      <a:r>
                        <a:rPr lang="en-US" altLang="zh-CN" sz="1600" kern="1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innerdiameter</a:t>
                      </a: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(mm)</a:t>
                      </a:r>
                      <a:endParaRPr lang="zh-CN" altLang="zh-CN" sz="1600" kern="100" dirty="0" smtClean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78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Yoke outer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103.4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 direction Lorentz force/octant (kN)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45.86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 direction Lorentz force/octant (</a:t>
                      </a:r>
                      <a:r>
                        <a:rPr lang="en-US" sz="16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kN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-44.69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432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Net weight (kg)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30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504" y="1124744"/>
            <a:ext cx="10080797" cy="5113238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Baseline design: Cos2θ coil;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CCT and Serpentine coil as alternative design</a:t>
            </a: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Round 0.5mm strand, HTS Bi-2212 or LTS </a:t>
            </a:r>
            <a:r>
              <a:rPr lang="en-US" altLang="zh-CN" sz="20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NbTi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Q2: two layers cos2</a:t>
            </a:r>
            <a:r>
              <a:rPr lang="el-GR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quadrupole coil using Rutherford cable with iron yoke. </a:t>
            </a:r>
            <a:endParaRPr lang="en-US" altLang="zh-CN" sz="2000" dirty="0" smtClean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inner radius of the coil is 31mm.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Single aperture cross section is optimized with two coil blocks in two layers.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33 turns in each pole.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excitation current is 1925A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multipole field in single aperture is smaller than 1×10</a:t>
            </a:r>
            <a:r>
              <a:rPr lang="en-US" altLang="zh-CN" sz="2000" baseline="30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2D.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Two apertures do not need to share the iron yoke. </a:t>
            </a:r>
            <a:r>
              <a:rPr lang="en-US" altLang="zh-CN" sz="2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Dipole field &lt;30 </a:t>
            </a:r>
            <a:r>
              <a:rPr lang="en-US" altLang="zh-CN" sz="2000" b="1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Gs</a:t>
            </a:r>
            <a:endParaRPr lang="en-US" altLang="zh-CN" sz="20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or three layers corrector coils will be added inside quadrupole coil, using 0.33mm wire.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3 Design of Q2</a:t>
            </a:r>
          </a:p>
        </p:txBody>
      </p:sp>
      <p:pic>
        <p:nvPicPr>
          <p:cNvPr id="11" name="图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4364806"/>
            <a:ext cx="2592288" cy="2376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图片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42" y="4233248"/>
            <a:ext cx="2790963" cy="2435839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375" y="4221089"/>
            <a:ext cx="3234055" cy="2353945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38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528" y="999807"/>
            <a:ext cx="9504733" cy="5329262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3D design of Q2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3D magnetic field is modeled and </a:t>
            </a:r>
            <a:r>
              <a:rPr lang="en-US" altLang="zh-CN" sz="2000" dirty="0" err="1" smtClean="0">
                <a:solidFill>
                  <a:srgbClr val="0033CC"/>
                </a:solidFill>
                <a:latin typeface="Times New Roman" panose="02020603050405020304" pitchFamily="18" charset="0"/>
              </a:rPr>
              <a:t>analysed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        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Coil end detailed shaped is optimized and determined.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Field gradient 96.7T/m, each integrated field harmonics is smaller than </a:t>
            </a: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1×10</a:t>
            </a:r>
            <a:r>
              <a:rPr lang="en-GB" altLang="zh-CN" sz="2000" baseline="30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-4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3D magnetic field performance meets requirement.</a:t>
            </a: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439816" y="6021288"/>
            <a:ext cx="33843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Calculation model in 3D</a:t>
            </a: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of Q2</a:t>
            </a:r>
          </a:p>
        </p:txBody>
      </p:sp>
      <p:pic>
        <p:nvPicPr>
          <p:cNvPr id="8" name="图片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465" y="3069738"/>
            <a:ext cx="2783880" cy="2506115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313" y="3007184"/>
            <a:ext cx="2946516" cy="283121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730" y="3059863"/>
            <a:ext cx="2910367" cy="2633589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0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3808" y="908720"/>
            <a:ext cx="8570913" cy="4681190"/>
          </a:xfrm>
        </p:spPr>
        <p:txBody>
          <a:bodyPr/>
          <a:lstStyle/>
          <a:p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Design parameters of the cos2θ Q2 quadrupole magnet with iron yoke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Design parameters of Q2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/>
          </p:nvPr>
        </p:nvGraphicFramePr>
        <p:xfrm>
          <a:off x="1891142" y="1268761"/>
          <a:ext cx="8461448" cy="5492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0724"/>
                <a:gridCol w="4230724"/>
              </a:tblGrid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 name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Q2</a:t>
                      </a:r>
                      <a:r>
                        <a:rPr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double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aperture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Field gradient (T/m)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97.7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Magnetic length (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1502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turns per pole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Excitation current (A</a:t>
                      </a:r>
                      <a:r>
                        <a:rPr lang="zh-CN" sz="1600" kern="100" dirty="0">
                          <a:solidFill>
                            <a:srgbClr val="000000"/>
                          </a:solidFill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）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1925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layers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350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Conductor (HTS or LTS)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Rutherford Cable, width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mm, mid thickness 0.93 mm, keystone angle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1.9 </a:t>
                      </a:r>
                      <a:r>
                        <a:rPr lang="en-US" sz="1600" kern="1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deg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 12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strands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Maximum dipole field at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aperture </a:t>
                      </a: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center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mT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Stored energy (KJ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33.2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Inductance (mH</a:t>
                      </a:r>
                      <a:r>
                        <a:rPr lang="zh-CN" sz="1600" kern="100">
                          <a:solidFill>
                            <a:srgbClr val="000000"/>
                          </a:solidFill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）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18.2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Peak field in coil (T)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3.7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Load line @4.2K</a:t>
                      </a:r>
                      <a:endParaRPr lang="zh-CN" alt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72%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4350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Integrated field harmonics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 </a:t>
                      </a:r>
                      <a:r>
                        <a:rPr lang="en-US" sz="160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-0.52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   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600" i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1600" kern="100" baseline="-25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= -</a:t>
                      </a: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0.49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inner diameter (mm)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62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Coil outer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75.3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Yoke inner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effectLst/>
                          <a:latin typeface="Times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88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Yoke outer diameter (mm)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126.4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 direction Lorentz force/octant (kN)</a:t>
                      </a:r>
                      <a:endParaRPr lang="zh-CN" sz="1600" kern="10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126.94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 direction Lorentz force/octant (</a:t>
                      </a:r>
                      <a:r>
                        <a:rPr lang="en-US" sz="1600" kern="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kN</a:t>
                      </a: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-112.68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232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Net weight (kg)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1600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235</a:t>
                      </a:r>
                      <a:endParaRPr lang="zh-CN" sz="1600" kern="100" dirty="0"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62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851" y="1008597"/>
            <a:ext cx="9432725" cy="4220603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In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R&amp;D, the first step is to study and master main key technologies of superconducting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magnet, by developing a short LTS model magnet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NbTi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 40mm,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142T/m, L=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0.5m,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in collaboration with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HeFei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KEYE Company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altLang="zh-CN" sz="2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Main purpose: </a:t>
            </a:r>
            <a:r>
              <a:rPr lang="en-US" altLang="zh-CN" sz="2200" dirty="0">
                <a:solidFill>
                  <a:srgbClr val="0033CC"/>
                </a:solidFill>
                <a:latin typeface="Times New Roman" panose="02020603050405020304" pitchFamily="18" charset="0"/>
              </a:rPr>
              <a:t>verify if high magnetic field gradient can be achieved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7859216" cy="581025"/>
          </a:xfrm>
        </p:spPr>
        <p:txBody>
          <a:bodyPr/>
          <a:lstStyle/>
          <a:p>
            <a:pPr algn="ctr"/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R&amp;D status of 0.5m single aperture short model quadrupole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83" y="2493731"/>
            <a:ext cx="3153660" cy="224698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836" y="2317616"/>
            <a:ext cx="2376264" cy="238923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D4D25FA3-F562-C058-7494-3945486ACD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6" t="3864"/>
          <a:stretch/>
        </p:blipFill>
        <p:spPr bwMode="auto">
          <a:xfrm>
            <a:off x="8440057" y="4722162"/>
            <a:ext cx="2241743" cy="1999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94" y="5742349"/>
            <a:ext cx="7502673" cy="76242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662" y="2493731"/>
            <a:ext cx="4262705" cy="2335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64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851" y="116632"/>
            <a:ext cx="8640763" cy="6481018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15" name="右箭头 14"/>
          <p:cNvSpPr/>
          <p:nvPr/>
        </p:nvSpPr>
        <p:spPr>
          <a:xfrm>
            <a:off x="5239119" y="2718400"/>
            <a:ext cx="864096" cy="3254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384705" y="1412776"/>
            <a:ext cx="37833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NbTi</a:t>
            </a:r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Rutherford </a:t>
            </a:r>
            <a:r>
              <a:rPr lang="en-US" altLang="zh-CN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cable</a:t>
            </a:r>
            <a:endParaRPr lang="zh-CN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04112" y="1444714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Winding machine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358857" y="4077072"/>
            <a:ext cx="4361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Coil heating and curing system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56551" y="3964994"/>
            <a:ext cx="2870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Coils assembly system</a:t>
            </a:r>
            <a:endParaRPr lang="zh-CN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右箭头 23"/>
          <p:cNvSpPr/>
          <p:nvPr/>
        </p:nvSpPr>
        <p:spPr>
          <a:xfrm>
            <a:off x="9499608" y="2718400"/>
            <a:ext cx="864096" cy="3254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/>
        </p:nvSpPr>
        <p:spPr>
          <a:xfrm>
            <a:off x="5196185" y="5383287"/>
            <a:ext cx="864096" cy="32543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54" y="1862498"/>
            <a:ext cx="2281123" cy="2101837"/>
          </a:xfrm>
          <a:prstGeom prst="rect">
            <a:avLst/>
          </a:prstGeom>
        </p:spPr>
      </p:pic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2352338" y="1052736"/>
            <a:ext cx="6879020" cy="4667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en-GB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Manufacture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of all hardware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is completed.        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822" y="4482442"/>
            <a:ext cx="1940373" cy="231670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218" y="4354357"/>
            <a:ext cx="707876" cy="244479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7693" y="4357858"/>
            <a:ext cx="1830970" cy="2441293"/>
          </a:xfrm>
          <a:prstGeom prst="rect">
            <a:avLst/>
          </a:prstGeom>
        </p:spPr>
      </p:pic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7859216" cy="581025"/>
          </a:xfrm>
        </p:spPr>
        <p:txBody>
          <a:bodyPr>
            <a:normAutofit/>
          </a:bodyPr>
          <a:lstStyle/>
          <a:p>
            <a:pPr algn="ctr"/>
            <a:r>
              <a:rPr lang="en-US" altLang="zh-CN" sz="2000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R&amp;D </a:t>
            </a:r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status of 0.5m single aperture short model </a:t>
            </a:r>
            <a:r>
              <a:rPr lang="en-US" altLang="zh-CN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9" y="1833227"/>
            <a:ext cx="2305827" cy="221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90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529" y="1002359"/>
            <a:ext cx="8781177" cy="4730897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Many test on the winding and curing of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coils were performed. 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Four </a:t>
            </a: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SC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coils have been wound and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cured.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GB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Iron yoke has been assembled with the collared-coil.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Coil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resistance,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ground insulation test, and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room temperature field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measurement have been performed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Manufacture of 0.5m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short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model </a:t>
            </a:r>
            <a:r>
              <a:rPr lang="en-US" altLang="zh-CN" sz="2000" dirty="0" err="1">
                <a:solidFill>
                  <a:srgbClr val="0033CC"/>
                </a:solidFill>
                <a:latin typeface="Times New Roman" panose="02020603050405020304" pitchFamily="18" charset="0"/>
              </a:rPr>
              <a:t>quadrupole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was completed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in August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2022.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GB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GB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18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23</a:t>
            </a:fld>
            <a:endParaRPr lang="en-US" altLang="zh-CN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65ED2DEE-B42A-4158-B258-235CE250E4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9994" y="2924944"/>
            <a:ext cx="2745278" cy="366262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966860"/>
            <a:ext cx="2273903" cy="3630492"/>
          </a:xfrm>
          <a:prstGeom prst="rect">
            <a:avLst/>
          </a:prstGeo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7859216" cy="581025"/>
          </a:xfrm>
        </p:spPr>
        <p:txBody>
          <a:bodyPr>
            <a:normAutofit/>
          </a:bodyPr>
          <a:lstStyle/>
          <a:p>
            <a:pPr algn="ctr"/>
            <a:r>
              <a:rPr lang="en-US" altLang="zh-CN" sz="2000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R&amp;D </a:t>
            </a:r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status of 0.5m single aperture short model </a:t>
            </a:r>
            <a:r>
              <a:rPr lang="en-US" altLang="zh-CN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851" y="3573016"/>
            <a:ext cx="4839769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54923" y="1002359"/>
            <a:ext cx="8640763" cy="4730897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Cryogenic excitation test at 4.2K in vertical Dewar: to verify whether high field gradient can be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achieved. (Nov.10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2022)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The excitation current successfully reached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2500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2000" dirty="0">
                <a:latin typeface="Times New Roman" panose="02020603050405020304" pitchFamily="18" charset="0"/>
              </a:rPr>
              <a:t>(Max current of leads),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and operates stably for 30 minutes.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No quench occurred during the whole excitation process.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Measured inductance about 2mH; consistent with the design value.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The corresponding </a:t>
            </a:r>
            <a:r>
              <a:rPr lang="en-US" altLang="zh-CN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field 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gradient at 2500 A exceeds the gradient in the TDR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stage (142.3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T/m).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7859216" cy="581025"/>
          </a:xfrm>
        </p:spPr>
        <p:txBody>
          <a:bodyPr>
            <a:normAutofit/>
          </a:bodyPr>
          <a:lstStyle/>
          <a:p>
            <a:pPr algn="ctr"/>
            <a:r>
              <a:rPr lang="en-US" altLang="zh-CN" sz="2000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R&amp;D </a:t>
            </a:r>
            <a:r>
              <a:rPr lang="en-US" altLang="zh-CN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status of 0.5m single aperture short model </a:t>
            </a:r>
            <a:r>
              <a:rPr lang="en-US" altLang="zh-CN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quadrupole</a:t>
            </a:r>
            <a:endParaRPr lang="en-US" altLang="zh-CN" sz="2000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4" y="3190364"/>
            <a:ext cx="2882848" cy="15347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684" y="3698468"/>
            <a:ext cx="3043460" cy="30000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844" y="4703550"/>
            <a:ext cx="2817628" cy="204572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789" y="3656040"/>
            <a:ext cx="2313995" cy="30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810544" y="1224544"/>
            <a:ext cx="8749953" cy="5372808"/>
          </a:xfrm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CEPC superconducting quadrupole magnets, it is challenging to meet stringent design requirements:  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1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field gradient 142T/m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2) limited space  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3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field crosstalk between two apertures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HTS and LTS,  Iron free and with iron option have been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considered.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coil types have been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studied: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Cos2θ coil, CCT  coil, Serpentine coil.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Cos2θ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coil as baseline design, CCT and Serpentine coil as alternative design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designed magnetic 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of superconducting </a:t>
            </a:r>
            <a:r>
              <a:rPr lang="en-US" altLang="zh-CN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meet 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b="1" dirty="0">
              <a:solidFill>
                <a:srgbClr val="FF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CEPC </a:t>
            </a: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0.5m single aperture short model quadrupole has been developed.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n"/>
            </a:pPr>
            <a:r>
              <a:rPr lang="en-US" altLang="zh-CN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Excitation current successfully reached 2500 A at 4.2K in vertical </a:t>
            </a:r>
            <a:r>
              <a:rPr lang="en-US" altLang="zh-CN" sz="2000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Dewar. </a:t>
            </a: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field gradient of 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142 T/m for CEPC </a:t>
            </a:r>
            <a:r>
              <a:rPr lang="en-US" altLang="zh-CN" sz="20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quadrupole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be achieved</a:t>
            </a:r>
            <a:r>
              <a:rPr lang="en-US" altLang="zh-CN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US" altLang="zh-CN" sz="2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en-US" altLang="zh-CN" sz="2000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115889"/>
            <a:ext cx="8437563" cy="581025"/>
          </a:xfrm>
        </p:spPr>
        <p:txBody>
          <a:bodyPr/>
          <a:lstStyle/>
          <a:p>
            <a:pPr algn="ctr" eaLnBrk="1" hangingPunct="1"/>
            <a:r>
              <a:rPr lang="en-US" altLang="zh-CN" sz="2400" dirty="0">
                <a:solidFill>
                  <a:srgbClr val="CC0066"/>
                </a:solidFill>
                <a:latin typeface="Times New Roman" panose="02020603050405020304" pitchFamily="18" charset="0"/>
              </a:rPr>
              <a:t>Summary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F437D1-81F7-4AD7-A431-028721C0C646}" type="slidenum">
              <a:rPr lang="en-US" altLang="zh-CN" smtClean="0"/>
              <a:pPr>
                <a:defRPr/>
              </a:pPr>
              <a:t>25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4692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9139-A00B-4B2A-98A6-095DC08F1345}" type="slidenum">
              <a:rPr lang="zh-CN" altLang="en-US" smtClean="0"/>
              <a:pPr/>
              <a:t>26</a:t>
            </a:fld>
            <a:endParaRPr lang="zh-CN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287714" y="2781301"/>
            <a:ext cx="6192837" cy="93662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FFC000"/>
              </a:buClr>
              <a:buSzPct val="80000"/>
              <a:buFont typeface="Wingdings" pitchFamily="2" charset="2"/>
              <a:buChar char="n"/>
              <a:defRPr sz="2800" b="0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buFontTx/>
              <a:buNone/>
            </a:pPr>
            <a:r>
              <a:rPr lang="en-US" altLang="zh-CN" sz="3600" b="1" dirty="0" smtClean="0">
                <a:solidFill>
                  <a:srgbClr val="CC0066"/>
                </a:solidFill>
                <a:latin typeface="Times New Roman" panose="02020603050405020304" pitchFamily="18" charset="0"/>
              </a:rPr>
              <a:t>Thanks for your attention!</a:t>
            </a:r>
            <a:endParaRPr lang="en-US" altLang="zh-CN" sz="3600" b="1" dirty="0">
              <a:solidFill>
                <a:srgbClr val="CC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 Box 27"/>
          <p:cNvSpPr txBox="1">
            <a:spLocks noChangeArrowheads="1"/>
          </p:cNvSpPr>
          <p:nvPr/>
        </p:nvSpPr>
        <p:spPr bwMode="auto">
          <a:xfrm>
            <a:off x="107504" y="6237288"/>
            <a:ext cx="51125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en-US" altLang="zh-CN" sz="1800" b="1" dirty="0">
                <a:latin typeface="Times New Roman" panose="02020603050405020304" pitchFamily="18" charset="0"/>
              </a:rPr>
              <a:t>International workshop on </a:t>
            </a:r>
            <a:r>
              <a:rPr lang="en-US" altLang="zh-CN" sz="1800" b="1" dirty="0" smtClean="0">
                <a:latin typeface="Times New Roman" panose="02020603050405020304" pitchFamily="18" charset="0"/>
              </a:rPr>
              <a:t>CEPC 2023</a:t>
            </a:r>
            <a:endParaRPr lang="en-US" altLang="zh-CN" sz="1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61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47"/>
    </mc:Choice>
    <mc:Fallback xmlns="">
      <p:transition spd="slow" advTm="41147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29360</TotalTime>
  <Words>2212</Words>
  <Application>Microsoft Office PowerPoint</Application>
  <PresentationFormat>宽屏</PresentationFormat>
  <Paragraphs>407</Paragraphs>
  <Slides>26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等线</vt:lpstr>
      <vt:lpstr>宋体</vt:lpstr>
      <vt:lpstr>微软雅黑</vt:lpstr>
      <vt:lpstr>Arial</vt:lpstr>
      <vt:lpstr>Arial Black</vt:lpstr>
      <vt:lpstr>Calibri</vt:lpstr>
      <vt:lpstr>Symbol</vt:lpstr>
      <vt:lpstr>Times</vt:lpstr>
      <vt:lpstr>Times New Roman</vt:lpstr>
      <vt:lpstr>Wingdings</vt:lpstr>
      <vt:lpstr>Office 主题</vt:lpstr>
      <vt:lpstr>PowerPoint 演示文稿</vt:lpstr>
      <vt:lpstr>Content</vt:lpstr>
      <vt:lpstr>PowerPoint 演示文稿</vt:lpstr>
      <vt:lpstr>PowerPoint 演示文稿</vt:lpstr>
      <vt:lpstr>Design of superconducting quadrupoles in CEPC Interaction Region</vt:lpstr>
      <vt:lpstr>Design of Q1a</vt:lpstr>
      <vt:lpstr>Design of Q1a: Cos2θ option </vt:lpstr>
      <vt:lpstr>Design of Q1a</vt:lpstr>
      <vt:lpstr>Q1a design with iron</vt:lpstr>
      <vt:lpstr>2) CCT option of Q1a</vt:lpstr>
      <vt:lpstr>3) Serpentine option of Q1a</vt:lpstr>
      <vt:lpstr>PowerPoint 演示文稿</vt:lpstr>
      <vt:lpstr>Comparison of three design options of Q1a </vt:lpstr>
      <vt:lpstr>Design parameters of Q1a</vt:lpstr>
      <vt:lpstr>2 Design of Q1b</vt:lpstr>
      <vt:lpstr>Design of Q1b</vt:lpstr>
      <vt:lpstr>Design parameters of Q1b</vt:lpstr>
      <vt:lpstr>3 Design of Q2</vt:lpstr>
      <vt:lpstr>Design of Q2</vt:lpstr>
      <vt:lpstr>Design parameters of Q2</vt:lpstr>
      <vt:lpstr>R&amp;D status of 0.5m single aperture short model quadrupole</vt:lpstr>
      <vt:lpstr>R&amp;D status of 0.5m single aperture short model quadrupole</vt:lpstr>
      <vt:lpstr>R&amp;D status of 0.5m single aperture short model quadrupole</vt:lpstr>
      <vt:lpstr>R&amp;D status of 0.5m single aperture short model quadrupole</vt:lpstr>
      <vt:lpstr>Summary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vivi</dc:creator>
  <cp:lastModifiedBy>unknown</cp:lastModifiedBy>
  <cp:revision>2132</cp:revision>
  <cp:lastPrinted>2022-11-06T05:19:21Z</cp:lastPrinted>
  <dcterms:created xsi:type="dcterms:W3CDTF">2012-09-04T11:33:36Z</dcterms:created>
  <dcterms:modified xsi:type="dcterms:W3CDTF">2023-10-20T06:50:07Z</dcterms:modified>
</cp:coreProperties>
</file>