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notesMasterIdLst>
    <p:notesMasterId r:id="rId40"/>
  </p:notesMasterIdLst>
  <p:sldIdLst>
    <p:sldId id="953" r:id="rId2"/>
    <p:sldId id="1420" r:id="rId3"/>
    <p:sldId id="1421" r:id="rId4"/>
    <p:sldId id="1466" r:id="rId5"/>
    <p:sldId id="1422" r:id="rId6"/>
    <p:sldId id="1467" r:id="rId7"/>
    <p:sldId id="1438" r:id="rId8"/>
    <p:sldId id="1488" r:id="rId9"/>
    <p:sldId id="1487" r:id="rId10"/>
    <p:sldId id="1427" r:id="rId11"/>
    <p:sldId id="1440" r:id="rId12"/>
    <p:sldId id="1441" r:id="rId13"/>
    <p:sldId id="1439" r:id="rId14"/>
    <p:sldId id="1435" r:id="rId15"/>
    <p:sldId id="1434" r:id="rId16"/>
    <p:sldId id="1443" r:id="rId17"/>
    <p:sldId id="1436" r:id="rId18"/>
    <p:sldId id="1442" r:id="rId19"/>
    <p:sldId id="1449" r:id="rId20"/>
    <p:sldId id="1446" r:id="rId21"/>
    <p:sldId id="1448" r:id="rId22"/>
    <p:sldId id="1450" r:id="rId23"/>
    <p:sldId id="1430" r:id="rId24"/>
    <p:sldId id="1431" r:id="rId25"/>
    <p:sldId id="1444" r:id="rId26"/>
    <p:sldId id="1429" r:id="rId27"/>
    <p:sldId id="1452" r:id="rId28"/>
    <p:sldId id="1451" r:id="rId29"/>
    <p:sldId id="1447" r:id="rId30"/>
    <p:sldId id="1471" r:id="rId31"/>
    <p:sldId id="1470" r:id="rId32"/>
    <p:sldId id="1472" r:id="rId33"/>
    <p:sldId id="1491" r:id="rId34"/>
    <p:sldId id="1475" r:id="rId35"/>
    <p:sldId id="1476" r:id="rId36"/>
    <p:sldId id="1492" r:id="rId37"/>
    <p:sldId id="1493" r:id="rId38"/>
    <p:sldId id="1474"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葛锐]" initials="l" lastIdx="2" clrIdx="0">
    <p:extLst>
      <p:ext uri="{19B8F6BF-5375-455C-9EA6-DF929625EA0E}">
        <p15:presenceInfo xmlns:p15="http://schemas.microsoft.com/office/powerpoint/2012/main" userId="[葛锐]" providerId="None"/>
      </p:ext>
    </p:extLst>
  </p:cmAuthor>
  <p:cmAuthor id="2" name="Li Mei" initials="LM" lastIdx="3" clrIdx="1">
    <p:extLst>
      <p:ext uri="{19B8F6BF-5375-455C-9EA6-DF929625EA0E}">
        <p15:presenceInfo xmlns:p15="http://schemas.microsoft.com/office/powerpoint/2012/main" userId="27f4163e153943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FF"/>
    <a:srgbClr val="00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4" autoAdjust="0"/>
    <p:restoredTop sz="94053" autoAdjust="0"/>
  </p:normalViewPr>
  <p:slideViewPr>
    <p:cSldViewPr snapToGrid="0">
      <p:cViewPr varScale="1">
        <p:scale>
          <a:sx n="93" d="100"/>
          <a:sy n="93" d="100"/>
        </p:scale>
        <p:origin x="80"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AF30E-ECEF-4DE7-8582-33AD8F89BB46}" type="datetimeFigureOut">
              <a:rPr lang="zh-CN" altLang="en-US" smtClean="0"/>
              <a:t>2023/10/24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6BB68-145E-4D6B-A52C-7C0A0198E3B0}" type="slidenum">
              <a:rPr lang="zh-CN" altLang="en-US" smtClean="0"/>
              <a:t>‹#›</a:t>
            </a:fld>
            <a:endParaRPr lang="zh-CN" altLang="en-US"/>
          </a:p>
        </p:txBody>
      </p:sp>
    </p:spTree>
    <p:extLst>
      <p:ext uri="{BB962C8B-B14F-4D97-AF65-F5344CB8AC3E}">
        <p14:creationId xmlns:p14="http://schemas.microsoft.com/office/powerpoint/2010/main" val="199700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kW@4.5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afternoon, everyone, This is Mei Li from IHEP, and I am honored to stand here to give you a report “ CEPC Cryogenic system design and R&amp;D”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a:t>
            </a:fld>
            <a:endParaRPr lang="zh-CN" altLang="en-US"/>
          </a:p>
        </p:txBody>
      </p:sp>
    </p:spTree>
    <p:extLst>
      <p:ext uri="{BB962C8B-B14F-4D97-AF65-F5344CB8AC3E}">
        <p14:creationId xmlns:p14="http://schemas.microsoft.com/office/powerpoint/2010/main" val="3777527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buFont typeface="Wingdings" panose="05000000000000000000" pitchFamily="2" charset="2"/>
              <a:buChar char="n"/>
            </a:pPr>
            <a:r>
              <a:rPr lang="en-US" altLang="zh-CN" dirty="0"/>
              <a:t>5K@3bara supercritical helium subcooled to 4.5K, and then through 2K JT heat exchanger reduced to 2.2K@3bara.</a:t>
            </a:r>
          </a:p>
          <a:p>
            <a:pPr marL="285750" indent="-285750">
              <a:buFont typeface="Wingdings" panose="05000000000000000000" pitchFamily="2" charset="2"/>
              <a:buChar char="n"/>
            </a:pPr>
            <a:r>
              <a:rPr lang="en-US" altLang="zh-CN" dirty="0"/>
              <a:t>2.2K@3bara helium throttled by JT valve to produce the 2K super fluid helium.</a:t>
            </a:r>
          </a:p>
          <a:p>
            <a:pPr marL="285750" indent="-285750">
              <a:buFont typeface="Wingdings" panose="05000000000000000000" pitchFamily="2" charset="2"/>
              <a:buChar char="n"/>
            </a:pPr>
            <a:r>
              <a:rPr lang="en-US" altLang="zh-CN" dirty="0"/>
              <a:t>40-80K loop to cool down the cryomodules' thermal shield.</a:t>
            </a:r>
          </a:p>
          <a:p>
            <a:pPr marL="285750" indent="-285750">
              <a:buFont typeface="Wingdings" panose="05000000000000000000" pitchFamily="2" charset="2"/>
              <a:buChar char="n"/>
            </a:pPr>
            <a:r>
              <a:rPr lang="en-US" altLang="zh-CN" dirty="0"/>
              <a:t>5-8K loop to cool down the coupler.</a:t>
            </a: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10</a:t>
            </a:fld>
            <a:endParaRPr lang="zh-CN" altLang="en-US"/>
          </a:p>
        </p:txBody>
      </p:sp>
    </p:spTree>
    <p:extLst>
      <p:ext uri="{BB962C8B-B14F-4D97-AF65-F5344CB8AC3E}">
        <p14:creationId xmlns:p14="http://schemas.microsoft.com/office/powerpoint/2010/main" val="4162539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booster cryomodules for string flowchart. There are two important cryogenic valves in each cryomodule. This is the JT valve to produce the 2K superfluid helium, and each cryomodule can achieve separated cooldown process through this cooldown valve.</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11</a:t>
            </a:fld>
            <a:endParaRPr lang="zh-CN" altLang="en-US"/>
          </a:p>
        </p:txBody>
      </p:sp>
    </p:spTree>
    <p:extLst>
      <p:ext uri="{BB962C8B-B14F-4D97-AF65-F5344CB8AC3E}">
        <p14:creationId xmlns:p14="http://schemas.microsoft.com/office/powerpoint/2010/main" val="319829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this is flowchart of the collider cryomodules. The process is similar.</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12</a:t>
            </a:fld>
            <a:endParaRPr lang="zh-CN" altLang="en-US"/>
          </a:p>
        </p:txBody>
      </p:sp>
    </p:spTree>
    <p:extLst>
      <p:ext uri="{BB962C8B-B14F-4D97-AF65-F5344CB8AC3E}">
        <p14:creationId xmlns:p14="http://schemas.microsoft.com/office/powerpoint/2010/main" val="4154278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the process design, we conduct the detailed process calculation.  We compared two different cooling schemes, and a</a:t>
            </a:r>
            <a:r>
              <a:rPr lang="en-US" altLang="zh-CN" sz="1800" dirty="0">
                <a:effectLst/>
                <a:latin typeface="等线" panose="02010600030101010101" pitchFamily="2" charset="-122"/>
                <a:cs typeface="Times New Roman" panose="02020603050405020304" pitchFamily="18" charset="0"/>
              </a:rPr>
              <a:t>fter the modification, the diameter of the transfer line becomes smaller from DN200 toDN150.</a:t>
            </a:r>
            <a:r>
              <a:rPr lang="en-US" altLang="zh-CN" dirty="0"/>
              <a:t> And the TL heat load calculation is adopted 0.15W/m.</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13</a:t>
            </a:fld>
            <a:endParaRPr lang="zh-CN" altLang="en-US"/>
          </a:p>
        </p:txBody>
      </p:sp>
    </p:spTree>
    <p:extLst>
      <p:ext uri="{BB962C8B-B14F-4D97-AF65-F5344CB8AC3E}">
        <p14:creationId xmlns:p14="http://schemas.microsoft.com/office/powerpoint/2010/main" val="3149974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spcBef>
                <a:spcPct val="0"/>
              </a:spcBef>
              <a:spcAft>
                <a:spcPct val="0"/>
              </a:spcAft>
              <a:buClrTx/>
              <a:buSzTx/>
              <a:buFont typeface="Arial" panose="020B0604020202020204" pitchFamily="34" charset="0"/>
              <a:buChar char="•"/>
            </a:pPr>
            <a:r>
              <a:rPr lang="en-US" altLang="zh-CN" dirty="0"/>
              <a:t>We also conduct the detailed process calculation of the 40K~80K thermal shield calculation. </a:t>
            </a:r>
            <a:r>
              <a:rPr lang="en-US" altLang="zh-CN" sz="1200" dirty="0">
                <a:solidFill>
                  <a:srgbClr val="000000"/>
                </a:solidFill>
              </a:rPr>
              <a:t>Total main TL length is 430 meters, and the heat loss per meter is 2.0 W.</a:t>
            </a:r>
          </a:p>
          <a:p>
            <a:pPr fontAlgn="base">
              <a:spcBef>
                <a:spcPct val="0"/>
              </a:spcBef>
              <a:spcAft>
                <a:spcPct val="0"/>
              </a:spcAft>
              <a:buClrTx/>
              <a:buSzTx/>
              <a:buFont typeface="Arial" panose="020B0604020202020204" pitchFamily="34" charset="0"/>
              <a:buChar char="•"/>
            </a:pPr>
            <a:r>
              <a:rPr lang="en-US" altLang="zh-CN" dirty="0"/>
              <a:t>And the proper sizes of the TL are selected.</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14</a:t>
            </a:fld>
            <a:endParaRPr lang="zh-CN" altLang="en-US"/>
          </a:p>
        </p:txBody>
      </p:sp>
    </p:spTree>
    <p:extLst>
      <p:ext uri="{BB962C8B-B14F-4D97-AF65-F5344CB8AC3E}">
        <p14:creationId xmlns:p14="http://schemas.microsoft.com/office/powerpoint/2010/main" val="267768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spcBef>
                <a:spcPct val="0"/>
              </a:spcBef>
              <a:spcAft>
                <a:spcPct val="0"/>
              </a:spcAft>
              <a:buClrTx/>
              <a:buSzTx/>
              <a:buFont typeface="Arial" panose="020B0604020202020204" pitchFamily="34" charset="0"/>
              <a:buChar char="•"/>
            </a:pPr>
            <a:r>
              <a:rPr lang="en-US" altLang="zh-CN" dirty="0"/>
              <a:t>In the same way, the detailed process calculation for the 5K~8K thermal shield calculation has already be done. </a:t>
            </a:r>
            <a:r>
              <a:rPr lang="en-US" altLang="zh-CN" sz="1200" dirty="0">
                <a:solidFill>
                  <a:srgbClr val="000000"/>
                </a:solidFill>
              </a:rPr>
              <a:t>And the heat loss per meter is 0.5 W.</a:t>
            </a:r>
          </a:p>
          <a:p>
            <a:pPr fontAlgn="base">
              <a:spcBef>
                <a:spcPct val="0"/>
              </a:spcBef>
              <a:spcAft>
                <a:spcPct val="0"/>
              </a:spcAft>
              <a:buClrTx/>
              <a:buSzTx/>
              <a:buFont typeface="Arial" panose="020B0604020202020204" pitchFamily="34" charset="0"/>
              <a:buChar char="•"/>
            </a:pPr>
            <a:r>
              <a:rPr lang="en-US" altLang="zh-CN" dirty="0"/>
              <a:t>And the proper sizes of TL are also selected.</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15</a:t>
            </a:fld>
            <a:endParaRPr lang="zh-CN" altLang="en-US"/>
          </a:p>
        </p:txBody>
      </p:sp>
    </p:spTree>
    <p:extLst>
      <p:ext uri="{BB962C8B-B14F-4D97-AF65-F5344CB8AC3E}">
        <p14:creationId xmlns:p14="http://schemas.microsoft.com/office/powerpoint/2010/main" val="3085336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I will introduce the Development of the key equipment and technology, including :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16</a:t>
            </a:fld>
            <a:endParaRPr lang="zh-CN" altLang="en-US"/>
          </a:p>
        </p:txBody>
      </p:sp>
    </p:spTree>
    <p:extLst>
      <p:ext uri="{BB962C8B-B14F-4D97-AF65-F5344CB8AC3E}">
        <p14:creationId xmlns:p14="http://schemas.microsoft.com/office/powerpoint/2010/main" val="724494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Another key technology is 1.3 GHz cavity cryomodule. The horizontal test has been carried out in PAPS project, and all cryogenic functions, including cooldown, 2K operation, warming up process, have been verified successfully.</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19</a:t>
            </a:fld>
            <a:endParaRPr lang="zh-CN" altLang="en-US"/>
          </a:p>
        </p:txBody>
      </p:sp>
    </p:spTree>
    <p:extLst>
      <p:ext uri="{BB962C8B-B14F-4D97-AF65-F5344CB8AC3E}">
        <p14:creationId xmlns:p14="http://schemas.microsoft.com/office/powerpoint/2010/main" val="200926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5K helium from </a:t>
            </a:r>
            <a:r>
              <a:rPr lang="en-US" altLang="zh-CN" dirty="0" err="1"/>
              <a:t>coldbox</a:t>
            </a:r>
            <a:r>
              <a:rPr lang="en-US" altLang="zh-CN" dirty="0"/>
              <a:t> is supplied to be transferred, in 2K valve box, the helium is subcooled by the saturated liquid helium from DW. And then go to the heat exchanger, the temperature is further lowered, then transferred to cryomodule. 2K superfluid helium is produced by the JT valve, and the cavity can be immersed in the helium bath. The helium vapor gas is collected in gas return pipe, return to heat exchanger to recover the cold quantity. And then is heated by the electrical heater, then enter the pump station. Finally, it goes to compressor suction side to complete the whole circle.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20</a:t>
            </a:fld>
            <a:endParaRPr lang="zh-CN" altLang="en-US"/>
          </a:p>
        </p:txBody>
      </p:sp>
    </p:spTree>
    <p:extLst>
      <p:ext uri="{BB962C8B-B14F-4D97-AF65-F5344CB8AC3E}">
        <p14:creationId xmlns:p14="http://schemas.microsoft.com/office/powerpoint/2010/main" val="758819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first stage is from 300K to 150K. In this stage, we use the automatic cooling method to guarantee the cavity can be cooled smoothly and safely. And the temperature difference  in the radial and axial direction should be controlled in the accepted domain. </a:t>
            </a:r>
          </a:p>
          <a:p>
            <a:r>
              <a:rPr lang="en-US" altLang="zh-CN" dirty="0"/>
              <a:t>The second stage is 150K to 50K transition zone, we need to increase the cooling speed to </a:t>
            </a:r>
            <a:r>
              <a:rPr lang="en-US" altLang="zh-CN" sz="1800" dirty="0">
                <a:effectLst/>
                <a:latin typeface="等线" panose="02010600030101010101" pitchFamily="2" charset="-122"/>
                <a:ea typeface="Times New Roman" panose="02020603050405020304" pitchFamily="18" charset="0"/>
                <a:cs typeface="Times New Roman" panose="02020603050405020304" pitchFamily="18" charset="0"/>
              </a:rPr>
              <a:t>prevent "hydrogen poisoning" phenomenon happening. </a:t>
            </a:r>
          </a:p>
          <a:p>
            <a:r>
              <a:rPr lang="en-US" altLang="zh-CN" sz="1800" dirty="0">
                <a:effectLst/>
                <a:latin typeface="等线" panose="02010600030101010101" pitchFamily="2" charset="-122"/>
                <a:cs typeface="Times New Roman" panose="02020603050405020304" pitchFamily="18" charset="0"/>
              </a:rPr>
              <a:t>When the temperature reaches 50K, we start the third stage : large flow rate fast cooldown. In this way, it will be established a large temperature gradient to expel magnetic flux, which can improve the cavity performance greatly.</a:t>
            </a:r>
          </a:p>
          <a:p>
            <a:r>
              <a:rPr lang="en-US" altLang="zh-CN" sz="1800" dirty="0">
                <a:effectLst/>
                <a:latin typeface="等线" panose="02010600030101010101" pitchFamily="2" charset="-122"/>
                <a:cs typeface="Times New Roman" panose="02020603050405020304" pitchFamily="18" charset="0"/>
              </a:rPr>
              <a:t>The whole cooldown process is about more 3 days.</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21</a:t>
            </a:fld>
            <a:endParaRPr lang="zh-CN" altLang="en-US"/>
          </a:p>
        </p:txBody>
      </p:sp>
    </p:spTree>
    <p:extLst>
      <p:ext uri="{BB962C8B-B14F-4D97-AF65-F5344CB8AC3E}">
        <p14:creationId xmlns:p14="http://schemas.microsoft.com/office/powerpoint/2010/main" val="1122364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outline is including 4 parts: first of all, I will give you a brief introduction of the cryogenic system, Then, the cryogenic system for SRF design. The cooling scheme optimization and process calculation and key equipment and technology R&amp;D are concluded. The third one, is the cryogenic system for SC magnets. Last, a </a:t>
            </a:r>
            <a:r>
              <a:rPr lang="en-US" altLang="zh-CN" dirty="0" err="1"/>
              <a:t>shsort</a:t>
            </a:r>
            <a:r>
              <a:rPr lang="en-US" altLang="zh-CN" dirty="0"/>
              <a:t> summary.</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a:t>
            </a:fld>
            <a:endParaRPr lang="zh-CN" altLang="en-US"/>
          </a:p>
        </p:txBody>
      </p:sp>
    </p:spTree>
    <p:extLst>
      <p:ext uri="{BB962C8B-B14F-4D97-AF65-F5344CB8AC3E}">
        <p14:creationId xmlns:p14="http://schemas.microsoft.com/office/powerpoint/2010/main" val="1383677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2K operation control interface. All the temperatures on the cavity surface are all 2K. And Prof. </a:t>
            </a:r>
            <a:r>
              <a:rPr lang="en-US" altLang="zh-CN" dirty="0" err="1"/>
              <a:t>Jiyuan</a:t>
            </a:r>
            <a:r>
              <a:rPr lang="en-US" altLang="zh-CN" dirty="0"/>
              <a:t> </a:t>
            </a:r>
            <a:r>
              <a:rPr lang="en-US" altLang="zh-CN" dirty="0" err="1"/>
              <a:t>Zhai</a:t>
            </a:r>
            <a:r>
              <a:rPr lang="en-US" altLang="zh-CN" dirty="0"/>
              <a:t> has already introduced the test results, so I won’t go over this part again.</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22</a:t>
            </a:fld>
            <a:endParaRPr lang="zh-CN" altLang="en-US"/>
          </a:p>
        </p:txBody>
      </p:sp>
    </p:spTree>
    <p:extLst>
      <p:ext uri="{BB962C8B-B14F-4D97-AF65-F5344CB8AC3E}">
        <p14:creationId xmlns:p14="http://schemas.microsoft.com/office/powerpoint/2010/main" val="3895413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Ok, the above-mentioned content is the 1.3GHz 9-cell cavity cryomodule, another cryomodule is </a:t>
            </a:r>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650MHz 2-cell cavities cryomodule.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This diagram shows the cross section view, Including six 2-cell cavities, high power couplers, mechanical tuners and Higher-Order-Mode (HOM) Absorbers. The total length is about 9.5 meters.  These two table shows the parameters.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23</a:t>
            </a:fld>
            <a:endParaRPr lang="zh-CN" altLang="en-US"/>
          </a:p>
        </p:txBody>
      </p:sp>
    </p:spTree>
    <p:extLst>
      <p:ext uri="{BB962C8B-B14F-4D97-AF65-F5344CB8AC3E}">
        <p14:creationId xmlns:p14="http://schemas.microsoft.com/office/powerpoint/2010/main" val="1607455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prototype cryomodule with two 2-cell 650 MHz superconducting cavities was operated in the PAPS system beam test stand last year, but without beam, just completed the cryogenic test.</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24</a:t>
            </a:fld>
            <a:endParaRPr lang="zh-CN" altLang="en-US"/>
          </a:p>
        </p:txBody>
      </p:sp>
    </p:spTree>
    <p:extLst>
      <p:ext uri="{BB962C8B-B14F-4D97-AF65-F5344CB8AC3E}">
        <p14:creationId xmlns:p14="http://schemas.microsoft.com/office/powerpoint/2010/main" val="1815428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Also we conducted the heat transfer CFD simulation of the cooldown process. </a:t>
            </a:r>
            <a:r>
              <a:rPr kumimoji="0" lang="en-US" altLang="zh-CN" sz="1200" b="0" i="0" u="none" strike="noStrike" kern="0" cap="none" spc="0" normalizeH="0" baseline="0" noProof="0" dirty="0">
                <a:ln>
                  <a:noFill/>
                </a:ln>
                <a:solidFill>
                  <a:srgbClr val="003399"/>
                </a:solidFill>
                <a:effectLst/>
                <a:uLnTx/>
                <a:uFillTx/>
                <a:latin typeface="微软雅黑" panose="020B0503020204020204" pitchFamily="34" charset="-122"/>
                <a:ea typeface="微软雅黑" panose="020B0503020204020204" pitchFamily="34" charset="-122"/>
              </a:rPr>
              <a:t>A certain simulation basis is laid for the subsequent automatic cooling</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25</a:t>
            </a:fld>
            <a:endParaRPr lang="zh-CN" altLang="en-US"/>
          </a:p>
        </p:txBody>
      </p:sp>
    </p:spTree>
    <p:extLst>
      <p:ext uri="{BB962C8B-B14F-4D97-AF65-F5344CB8AC3E}">
        <p14:creationId xmlns:p14="http://schemas.microsoft.com/office/powerpoint/2010/main" val="1317680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And during the cryogenic test period, the pressure stability and temperature stability at 2K have been verified to meet the requirements . And the whole cooling capacity test is 300W@2K.</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26</a:t>
            </a:fld>
            <a:endParaRPr lang="zh-CN" altLang="en-US"/>
          </a:p>
        </p:txBody>
      </p:sp>
    </p:spTree>
    <p:extLst>
      <p:ext uri="{BB962C8B-B14F-4D97-AF65-F5344CB8AC3E}">
        <p14:creationId xmlns:p14="http://schemas.microsoft.com/office/powerpoint/2010/main" val="2694225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Next, I will introduce another key technology--the 2K JT HX. JT heat exchanger </a:t>
            </a:r>
            <a:r>
              <a:rPr lang="en-GB" altLang="zh-CN" sz="1800" dirty="0">
                <a:effectLst/>
                <a:latin typeface="Times New Roman" panose="02020603050405020304" pitchFamily="18" charset="0"/>
                <a:ea typeface="MS Mincho" panose="02020609040205080304" pitchFamily="49" charset="-128"/>
              </a:rPr>
              <a:t>is an indispensable component in the 2K cryogenic system. According to our experience, it is demonstrated that an efficient HX can increase the liquid helium concentration from 62% to 89% after the JT valve. </a:t>
            </a:r>
          </a:p>
          <a:p>
            <a:pPr algn="just"/>
            <a:r>
              <a:rPr lang="en-GB" altLang="zh-CN" sz="1800" dirty="0">
                <a:effectLst/>
                <a:latin typeface="Times New Roman" panose="02020603050405020304" pitchFamily="18" charset="0"/>
                <a:ea typeface="MS Mincho" panose="02020609040205080304" pitchFamily="49" charset="-128"/>
              </a:rPr>
              <a:t>For</a:t>
            </a:r>
            <a:r>
              <a:rPr lang="zh-CN" altLang="en-US" sz="1800" dirty="0">
                <a:effectLst/>
                <a:latin typeface="Times New Roman" panose="02020603050405020304" pitchFamily="18" charset="0"/>
                <a:ea typeface="MS Mincho" panose="02020609040205080304" pitchFamily="49" charset="-128"/>
              </a:rPr>
              <a:t> </a:t>
            </a:r>
            <a:r>
              <a:rPr lang="en-US" altLang="zh-CN" sz="1800" dirty="0">
                <a:effectLst/>
                <a:latin typeface="Times New Roman" panose="02020603050405020304" pitchFamily="18" charset="0"/>
                <a:ea typeface="MS Mincho" panose="02020609040205080304" pitchFamily="49" charset="-128"/>
              </a:rPr>
              <a:t>CEPC,</a:t>
            </a:r>
            <a:r>
              <a:rPr lang="zh-CN" altLang="en-US" sz="1800" dirty="0">
                <a:effectLst/>
                <a:latin typeface="Times New Roman" panose="02020603050405020304" pitchFamily="18" charset="0"/>
                <a:ea typeface="MS Mincho" panose="02020609040205080304" pitchFamily="49" charset="-128"/>
              </a:rPr>
              <a:t> </a:t>
            </a:r>
            <a:r>
              <a:rPr lang="en-US" altLang="zh-CN" sz="1800" dirty="0">
                <a:effectLst/>
                <a:latin typeface="Times New Roman" panose="02020603050405020304" pitchFamily="18" charset="0"/>
                <a:ea typeface="MS Mincho" panose="02020609040205080304" pitchFamily="49" charset="-128"/>
              </a:rPr>
              <a:t>there</a:t>
            </a:r>
            <a:r>
              <a:rPr lang="zh-CN" altLang="en-US" sz="1800" dirty="0">
                <a:effectLst/>
                <a:latin typeface="Times New Roman" panose="02020603050405020304" pitchFamily="18" charset="0"/>
                <a:ea typeface="MS Mincho" panose="02020609040205080304" pitchFamily="49" charset="-128"/>
              </a:rPr>
              <a:t> </a:t>
            </a:r>
            <a:r>
              <a:rPr lang="en-US" altLang="zh-CN" sz="1800" dirty="0">
                <a:effectLst/>
                <a:latin typeface="Times New Roman" panose="02020603050405020304" pitchFamily="18" charset="0"/>
                <a:ea typeface="MS Mincho" panose="02020609040205080304" pitchFamily="49" charset="-128"/>
              </a:rPr>
              <a:t>are</a:t>
            </a:r>
            <a:r>
              <a:rPr lang="zh-CN" altLang="en-US" sz="1800" dirty="0">
                <a:effectLst/>
                <a:latin typeface="Times New Roman" panose="02020603050405020304" pitchFamily="18" charset="0"/>
                <a:ea typeface="MS Mincho" panose="02020609040205080304" pitchFamily="49" charset="-128"/>
              </a:rPr>
              <a:t> </a:t>
            </a:r>
            <a:r>
              <a:rPr lang="en-US" altLang="zh-CN" sz="1800" dirty="0">
                <a:effectLst/>
                <a:latin typeface="Times New Roman" panose="02020603050405020304" pitchFamily="18" charset="0"/>
                <a:ea typeface="MS Mincho" panose="02020609040205080304" pitchFamily="49" charset="-128"/>
              </a:rPr>
              <a:t>4 cryo-stations with the cooling capacity 2kW@2K, so we need 4 JT heat exchanger with the larger mass flow rate. The </a:t>
            </a:r>
            <a:r>
              <a:rPr lang="en-US" altLang="zh-CN" sz="2800" dirty="0">
                <a:latin typeface="微软雅黑" panose="020B0503020204020204" pitchFamily="34" charset="-122"/>
                <a:ea typeface="微软雅黑" panose="020B0503020204020204" pitchFamily="34" charset="-122"/>
              </a:rPr>
              <a:t>kilo-watt scale heat exchanger project began in 2022.</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BF6BB68-145E-4D6B-A52C-7C0A0198E3B0}" type="slidenum">
              <a:rPr lang="zh-CN" altLang="en-US" smtClean="0"/>
              <a:t>27</a:t>
            </a:fld>
            <a:endParaRPr lang="zh-CN" altLang="en-US"/>
          </a:p>
        </p:txBody>
      </p:sp>
    </p:spTree>
    <p:extLst>
      <p:ext uri="{BB962C8B-B14F-4D97-AF65-F5344CB8AC3E}">
        <p14:creationId xmlns:p14="http://schemas.microsoft.com/office/powerpoint/2010/main" val="2471134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28</a:t>
            </a:fld>
            <a:endParaRPr lang="zh-CN" altLang="en-US"/>
          </a:p>
        </p:txBody>
      </p:sp>
    </p:spTree>
    <p:extLst>
      <p:ext uri="{BB962C8B-B14F-4D97-AF65-F5344CB8AC3E}">
        <p14:creationId xmlns:p14="http://schemas.microsoft.com/office/powerpoint/2010/main" val="4225281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BF6BB68-145E-4D6B-A52C-7C0A0198E3B0}" type="slidenum">
              <a:rPr lang="zh-CN" altLang="en-US" smtClean="0"/>
              <a:t>29</a:t>
            </a:fld>
            <a:endParaRPr lang="zh-CN" altLang="en-US"/>
          </a:p>
        </p:txBody>
      </p:sp>
    </p:spTree>
    <p:extLst>
      <p:ext uri="{BB962C8B-B14F-4D97-AF65-F5344CB8AC3E}">
        <p14:creationId xmlns:p14="http://schemas.microsoft.com/office/powerpoint/2010/main" val="104946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the both sides of the collision points in the interaction region of CEPC collider ring, there are four IR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sc</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magnets cryomodules. </a:t>
            </a:r>
            <a:r>
              <a:rPr lang="en-US" altLang="zh-CN" sz="1800" kern="10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The primary goal of the cryostat design is to create reliable safe cryogenic system with the possibility of failure-free operation for SC magnets with helium refrigerator.</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31</a:t>
            </a:fld>
            <a:endParaRPr lang="zh-CN" altLang="en-US"/>
          </a:p>
        </p:txBody>
      </p:sp>
    </p:spTree>
    <p:extLst>
      <p:ext uri="{BB962C8B-B14F-4D97-AF65-F5344CB8AC3E}">
        <p14:creationId xmlns:p14="http://schemas.microsoft.com/office/powerpoint/2010/main" val="122411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This sheet gives the estimated heat loads for the SC magnets side. Two individual refrigerators (2 x 400W@4.5K) will be employed.</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32</a:t>
            </a:fld>
            <a:endParaRPr lang="zh-CN" altLang="en-US"/>
          </a:p>
        </p:txBody>
      </p:sp>
    </p:spTree>
    <p:extLst>
      <p:ext uri="{BB962C8B-B14F-4D97-AF65-F5344CB8AC3E}">
        <p14:creationId xmlns:p14="http://schemas.microsoft.com/office/powerpoint/2010/main" val="317575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800" b="0" i="0" dirty="0">
                <a:solidFill>
                  <a:srgbClr val="000000"/>
                </a:solidFill>
                <a:effectLst/>
                <a:latin typeface="Century Gothic" panose="020B0502020202020204" pitchFamily="34" charset="0"/>
              </a:rPr>
              <a:t>Now, let’s go to the first part: CEPC cryogenic system brief introduction. Please look at this picture. CEPC is a double-ring collider with electron and positron beams circulated in opposite directions in separated beam pipes. RF stations locate at east and west side</a:t>
            </a:r>
            <a:r>
              <a:rPr lang="en-US" altLang="zh-CN" sz="1800" dirty="0">
                <a:effectLst/>
                <a:latin typeface="等线" panose="02010600030101010101" pitchFamily="2" charset="-122"/>
                <a:cs typeface="Times New Roman" panose="02020603050405020304" pitchFamily="18" charset="0"/>
              </a:rPr>
              <a:t>. </a:t>
            </a:r>
            <a:r>
              <a:rPr lang="en-US" altLang="zh-CN" sz="1800" u="sng" dirty="0">
                <a:effectLst/>
                <a:latin typeface="等线" panose="02010600030101010101" pitchFamily="2" charset="-122"/>
                <a:cs typeface="Times New Roman" panose="02020603050405020304" pitchFamily="18" charset="0"/>
              </a:rPr>
              <a:t>For the Booster ring</a:t>
            </a:r>
            <a:r>
              <a:rPr lang="en-US" altLang="zh-CN" sz="1800" dirty="0">
                <a:effectLst/>
                <a:latin typeface="等线" panose="02010600030101010101" pitchFamily="2" charset="-122"/>
                <a:cs typeface="Times New Roman" panose="02020603050405020304" pitchFamily="18" charset="0"/>
              </a:rPr>
              <a:t>, there are 12 cryomodules for 1.3GHz 9-cell cavities. And for the collider ring, there are 56 cryomodules for 650MHz 2-cell cavities. For the SRF side, there are four cryo-stations with the capacity of 15</a:t>
            </a:r>
            <a:r>
              <a:rPr lang="en-US" altLang="zh-CN" sz="1800" u="sng" dirty="0">
                <a:solidFill>
                  <a:srgbClr val="0563C1"/>
                </a:solidFill>
                <a:effectLst/>
                <a:latin typeface="等线" panose="02010600030101010101" pitchFamily="2" charset="-122"/>
                <a:cs typeface="Times New Roman" panose="02020603050405020304" pitchFamily="18" charset="0"/>
                <a:hlinkClick r:id="rId3"/>
              </a:rPr>
              <a:t>kW@4.5K</a:t>
            </a:r>
            <a:r>
              <a:rPr lang="en-US" altLang="zh-CN" sz="1800" dirty="0">
                <a:effectLst/>
                <a:latin typeface="等线" panose="02010600030101010101" pitchFamily="2" charset="-122"/>
                <a:cs typeface="Times New Roman" panose="02020603050405020304" pitchFamily="18" charset="0"/>
              </a:rPr>
              <a:t> for each. </a:t>
            </a:r>
          </a:p>
          <a:p>
            <a:r>
              <a:rPr lang="en-US" altLang="zh-CN" sz="1800" dirty="0">
                <a:effectLst/>
                <a:latin typeface="等线" panose="02010600030101010101" pitchFamily="2" charset="-122"/>
                <a:cs typeface="Times New Roman" panose="02020603050405020304" pitchFamily="18" charset="0"/>
              </a:rPr>
              <a:t> For the  SC magnets side, there are total 4 IR magnets working 4K in the MDI. And </a:t>
            </a:r>
            <a:r>
              <a:rPr lang="en-US" altLang="zh-CN" sz="1800" b="0" i="0" dirty="0">
                <a:solidFill>
                  <a:srgbClr val="000000"/>
                </a:solidFill>
                <a:effectLst/>
                <a:latin typeface="Century Gothic" panose="020B0502020202020204" pitchFamily="34" charset="0"/>
              </a:rPr>
              <a:t>, the two detectors are installed at two interaction points (IPs), and </a:t>
            </a:r>
            <a:r>
              <a:rPr lang="en-US" altLang="zh-CN" sz="1800" dirty="0">
                <a:effectLst/>
                <a:latin typeface="等线" panose="02010600030101010101" pitchFamily="2" charset="-122"/>
                <a:cs typeface="Times New Roman" panose="02020603050405020304" pitchFamily="18" charset="0"/>
              </a:rPr>
              <a:t>the detectors presently adopt thermosiphon cooling method.</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a:t>
            </a:fld>
            <a:endParaRPr lang="zh-CN" altLang="en-US"/>
          </a:p>
        </p:txBody>
      </p:sp>
    </p:spTree>
    <p:extLst>
      <p:ext uri="{BB962C8B-B14F-4D97-AF65-F5344CB8AC3E}">
        <p14:creationId xmlns:p14="http://schemas.microsoft.com/office/powerpoint/2010/main" val="3975958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Because the requirement for IR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sextupole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magnets is updated, so the cooling scheme has been changed from superconducting to normal conducting. The cryogenic system for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sextupoles</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can be eliminated. </a:t>
            </a:r>
            <a:r>
              <a:rPr lang="en-US" altLang="zh-CN" sz="1800" b="1" dirty="0">
                <a:solidFill>
                  <a:srgbClr val="0000FF"/>
                </a:solidFill>
                <a:latin typeface="Arial" panose="020B0604020202020204" pitchFamily="34" charset="0"/>
                <a:cs typeface="Arial" panose="020B0604020202020204" pitchFamily="34" charset="0"/>
              </a:rPr>
              <a:t>3.0 bar@4.5K subcooled liquid helium scheme is adopted.</a:t>
            </a:r>
            <a:endParaRPr lang="zh-CN" altLang="en-US" sz="28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33</a:t>
            </a:fld>
            <a:endParaRPr lang="zh-CN" altLang="en-US"/>
          </a:p>
        </p:txBody>
      </p:sp>
    </p:spTree>
    <p:extLst>
      <p:ext uri="{BB962C8B-B14F-4D97-AF65-F5344CB8AC3E}">
        <p14:creationId xmlns:p14="http://schemas.microsoft.com/office/powerpoint/2010/main" val="1875998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Here is for the key equipment for the CEPC magnets side, that is IR magnets cryostat. This is the structure of the cryostat, the total weight of cryostat is about 2.5 Tones, total length is 6.7m. Mechanical design, stress analysis and thermal simulation have been finished.</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34</a:t>
            </a:fld>
            <a:endParaRPr lang="zh-CN" altLang="en-US"/>
          </a:p>
        </p:txBody>
      </p:sp>
    </p:spTree>
    <p:extLst>
      <p:ext uri="{BB962C8B-B14F-4D97-AF65-F5344CB8AC3E}">
        <p14:creationId xmlns:p14="http://schemas.microsoft.com/office/powerpoint/2010/main" val="1732385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We also simulated the temperature field of the vacuum chamber, and the stress analysis.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35</a:t>
            </a:fld>
            <a:endParaRPr lang="zh-CN" altLang="en-US"/>
          </a:p>
        </p:txBody>
      </p:sp>
    </p:spTree>
    <p:extLst>
      <p:ext uri="{BB962C8B-B14F-4D97-AF65-F5344CB8AC3E}">
        <p14:creationId xmlns:p14="http://schemas.microsoft.com/office/powerpoint/2010/main" val="4047682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Besides, we also carry out the simulation of the </a:t>
            </a:r>
            <a:r>
              <a:rPr lang="en-US" altLang="zh-CN" sz="1200" spc="-60" dirty="0">
                <a:latin typeface="Arial Black" panose="020B0A04020102020204" pitchFamily="34" charset="0"/>
                <a:ea typeface="微软雅黑"/>
                <a:cs typeface="+mn-cs"/>
                <a:sym typeface="Arial" pitchFamily="34" charset="0"/>
              </a:rPr>
              <a:t>Thermal shield and supports--temperature field. Here are the simulation pictures.</a:t>
            </a: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36</a:t>
            </a:fld>
            <a:endParaRPr lang="zh-CN" altLang="en-US"/>
          </a:p>
        </p:txBody>
      </p:sp>
    </p:spTree>
    <p:extLst>
      <p:ext uri="{BB962C8B-B14F-4D97-AF65-F5344CB8AC3E}">
        <p14:creationId xmlns:p14="http://schemas.microsoft.com/office/powerpoint/2010/main" val="1669431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spc="-60" dirty="0">
                <a:latin typeface="Arial Black" panose="020B0A04020102020204" pitchFamily="34" charset="0"/>
                <a:ea typeface="微软雅黑"/>
                <a:cs typeface="+mn-cs"/>
                <a:sym typeface="Arial" pitchFamily="34" charset="0"/>
              </a:rPr>
              <a:t>And simulated the Stress of helium vessel. </a:t>
            </a:r>
            <a:r>
              <a:rPr lang="en-US" altLang="zh-CN" sz="1200" b="1" dirty="0">
                <a:solidFill>
                  <a:srgbClr val="000000"/>
                </a:solidFill>
                <a:latin typeface="微软雅黑" panose="020B0503020204020204" pitchFamily="34" charset="-122"/>
                <a:ea typeface="微软雅黑" panose="020B0503020204020204" pitchFamily="34" charset="-122"/>
              </a:rPr>
              <a:t>Maximum deformation is 0.4mm@P</a:t>
            </a:r>
            <a:r>
              <a:rPr lang="en-US" altLang="zh-CN" sz="1200" b="1" baseline="-25000" dirty="0">
                <a:solidFill>
                  <a:srgbClr val="000000"/>
                </a:solidFill>
                <a:latin typeface="微软雅黑" panose="020B0503020204020204" pitchFamily="34" charset="-122"/>
                <a:ea typeface="微软雅黑" panose="020B0503020204020204" pitchFamily="34" charset="-122"/>
              </a:rPr>
              <a:t>IN </a:t>
            </a:r>
            <a:r>
              <a:rPr lang="en-US" altLang="zh-CN" sz="1200" b="1" dirty="0">
                <a:solidFill>
                  <a:srgbClr val="000000"/>
                </a:solidFill>
                <a:latin typeface="微软雅黑" panose="020B0503020204020204" pitchFamily="34" charset="-122"/>
                <a:ea typeface="微软雅黑" panose="020B0503020204020204" pitchFamily="34" charset="-122"/>
              </a:rPr>
              <a:t>3bar. </a:t>
            </a:r>
            <a:endParaRPr lang="zh-CN" altLang="en-US" sz="1200" b="1" dirty="0">
              <a:solidFill>
                <a:srgbClr val="FFFFFF"/>
              </a:solidFill>
              <a:latin typeface="Times New Roman" pitchFamily="18" charset="0"/>
              <a:ea typeface="华文中宋" pitchFamily="2" charset="-122"/>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37</a:t>
            </a:fld>
            <a:endParaRPr lang="zh-CN" altLang="en-US"/>
          </a:p>
        </p:txBody>
      </p:sp>
    </p:spTree>
    <p:extLst>
      <p:ext uri="{BB962C8B-B14F-4D97-AF65-F5344CB8AC3E}">
        <p14:creationId xmlns:p14="http://schemas.microsoft.com/office/powerpoint/2010/main" val="1124152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auxiliary tunnel and beam tunnel layout are shown in this diagram. For the Higgs 30</a:t>
            </a:r>
            <a:r>
              <a:rPr lang="zh-CN" altLang="en-US" dirty="0"/>
              <a:t> </a:t>
            </a:r>
            <a:r>
              <a:rPr lang="en-US" altLang="zh-CN" dirty="0"/>
              <a:t>and 50 MW, the cryo-equipment locates in this blue section, and the liquid helium is transferred to the collider ring and booster ring cryomodule through the multiple transfer lines.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4</a:t>
            </a:fld>
            <a:endParaRPr lang="zh-CN" altLang="en-US"/>
          </a:p>
        </p:txBody>
      </p:sp>
    </p:spTree>
    <p:extLst>
      <p:ext uri="{BB962C8B-B14F-4D97-AF65-F5344CB8AC3E}">
        <p14:creationId xmlns:p14="http://schemas.microsoft.com/office/powerpoint/2010/main" val="3355982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effectLst/>
                <a:latin typeface="等线" panose="02010600030101010101" pitchFamily="2" charset="-122"/>
                <a:cs typeface="Times New Roman" panose="02020603050405020304" pitchFamily="18" charset="0"/>
              </a:rPr>
              <a:t>For the SC magnets side, there are total 4 IR magnets working 4K in the MDI. Besides, the detectors locate at two Ips with two separated schemes., And it’s cooling scheme is designed by Professor Zhu Zian and Wang </a:t>
            </a:r>
            <a:r>
              <a:rPr lang="en-US" altLang="zh-CN" sz="1200" dirty="0" err="1">
                <a:effectLst/>
                <a:latin typeface="等线" panose="02010600030101010101" pitchFamily="2" charset="-122"/>
                <a:cs typeface="Times New Roman" panose="02020603050405020304" pitchFamily="18" charset="0"/>
              </a:rPr>
              <a:t>Meifen</a:t>
            </a:r>
            <a:r>
              <a:rPr lang="en-US" altLang="zh-CN" sz="1200" dirty="0">
                <a:effectLst/>
                <a:latin typeface="等线" panose="02010600030101010101" pitchFamily="2" charset="-122"/>
                <a:cs typeface="Times New Roman" panose="02020603050405020304" pitchFamily="18" charset="0"/>
              </a:rPr>
              <a:t>. Now this two colleagues have left IHEP, and this section needs to be designed in detail. Therefore, my report mainly introduce the IR magnets cryogenic system.</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5</a:t>
            </a:fld>
            <a:endParaRPr lang="zh-CN" altLang="en-US"/>
          </a:p>
        </p:txBody>
      </p:sp>
    </p:spTree>
    <p:extLst>
      <p:ext uri="{BB962C8B-B14F-4D97-AF65-F5344CB8AC3E}">
        <p14:creationId xmlns:p14="http://schemas.microsoft.com/office/powerpoint/2010/main" val="803583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Well, after the brief introduction of the cryogenic system, now let’s go to the second part: The cryogenic system design for the SRF system.</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6</a:t>
            </a:fld>
            <a:endParaRPr lang="zh-CN" altLang="en-US"/>
          </a:p>
        </p:txBody>
      </p:sp>
    </p:spTree>
    <p:extLst>
      <p:ext uri="{BB962C8B-B14F-4D97-AF65-F5344CB8AC3E}">
        <p14:creationId xmlns:p14="http://schemas.microsoft.com/office/powerpoint/2010/main" val="1492521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This is the flow chart of the SRF TDR scheme. In the previous conceptional design report, the cooling scheme is parallel for the SRF cryomodules. That means each cryomodule has a separated valve box in the </a:t>
            </a:r>
            <a:r>
              <a:rPr lang="en-US" altLang="zh-CN" sz="1800" dirty="0"/>
              <a:t>auxiliary</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tunnel. And the length of main TL is very long. </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Later, to improve the cryogenic system efficiency and reduce the cost, the cooling scheme has been modified, from parallel to series. In this way, there will not have a lot of small valve boxes in the tunnel, and we just use two big valve box to replace them. Besides, </a:t>
            </a:r>
            <a:r>
              <a:rPr lang="en-US" altLang="zh-CN" sz="1800" dirty="0">
                <a:effectLst/>
                <a:latin typeface="等线" panose="02010600030101010101" pitchFamily="2" charset="-122"/>
                <a:cs typeface="Times New Roman" panose="02020603050405020304" pitchFamily="18" charset="0"/>
              </a:rPr>
              <a:t> the length of the TL is much reduced, and the process scheme looks more easier. Most importantly, much expenses and space will be saved.</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7</a:t>
            </a:fld>
            <a:endParaRPr lang="zh-CN" altLang="en-US"/>
          </a:p>
        </p:txBody>
      </p:sp>
    </p:spTree>
    <p:extLst>
      <p:ext uri="{BB962C8B-B14F-4D97-AF65-F5344CB8AC3E}">
        <p14:creationId xmlns:p14="http://schemas.microsoft.com/office/powerpoint/2010/main" val="3019339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This table shows the Higgs 30MW heat loads. There are total 32 cryomodules in the collider and 12 cryomodules in the booster. Considering the attached transfer and distribution system,  the estimated heat loads at 4K is about 52kWs, and four cryo-plants with the cooling capacity of 15kW for each station.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8</a:t>
            </a:fld>
            <a:endParaRPr lang="zh-CN" altLang="en-US"/>
          </a:p>
        </p:txBody>
      </p:sp>
    </p:spTree>
    <p:extLst>
      <p:ext uri="{BB962C8B-B14F-4D97-AF65-F5344CB8AC3E}">
        <p14:creationId xmlns:p14="http://schemas.microsoft.com/office/powerpoint/2010/main" val="433963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And for the Higgs 50MW, the cryomodule numbers increase. There are 56 cryomodules in collider. The cryomodules number have no change in booster. In the mean time, the cavity voltage is reduced to almost one half the value of Higgs 30MW. Therefore,  the four individual refrigerators with 15kW still can meet the requirements.</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9</a:t>
            </a:fld>
            <a:endParaRPr lang="zh-CN" altLang="en-US"/>
          </a:p>
        </p:txBody>
      </p:sp>
    </p:spTree>
    <p:extLst>
      <p:ext uri="{BB962C8B-B14F-4D97-AF65-F5344CB8AC3E}">
        <p14:creationId xmlns:p14="http://schemas.microsoft.com/office/powerpoint/2010/main" val="39150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143A80FB-A8ED-43D2-B2CA-2DAE69E5D87F}" type="datetime1">
              <a:rPr lang="zh-CN" altLang="en-US" smtClean="0"/>
              <a:t>2023/10/24</a:t>
            </a:fld>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398833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cs typeface="Arial" panose="020B0604020202020204" pitchFamily="34" charset="0"/>
              </a:defRPr>
            </a:lvl1pPr>
            <a:lvl2pPr>
              <a:defRPr sz="2400" baseline="0">
                <a:latin typeface="Arial" panose="020B0604020202020204" pitchFamily="34" charset="0"/>
                <a:ea typeface="微软雅黑" pitchFamily="34" charset="-122"/>
                <a:cs typeface="Arial" panose="020B0604020202020204" pitchFamily="34" charset="0"/>
              </a:defRPr>
            </a:lvl2pPr>
            <a:lvl3pPr>
              <a:defRPr baseline="0">
                <a:cs typeface="Arial" panose="020B0604020202020204" pitchFamily="34" charset="0"/>
              </a:defRPr>
            </a:lvl3pPr>
            <a:lvl4pPr>
              <a:defRPr baseline="0">
                <a:cs typeface="Arial" panose="020B0604020202020204" pitchFamily="34" charset="0"/>
              </a:defRPr>
            </a:lvl4pPr>
            <a:lvl5pPr>
              <a:defRPr baseline="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BB84907-F742-4188-8053-661FECC26264}" type="datetime1">
              <a:rPr lang="zh-CN" altLang="en-US" smtClean="0"/>
              <a:t>2023/10/24</a:t>
            </a:fld>
            <a:endParaRPr lang="zh-CN" altLang="en-US"/>
          </a:p>
        </p:txBody>
      </p:sp>
      <p:sp>
        <p:nvSpPr>
          <p:cNvPr id="2" name="标题 1"/>
          <p:cNvSpPr>
            <a:spLocks noGrp="1"/>
          </p:cNvSpPr>
          <p:nvPr>
            <p:ph type="title"/>
          </p:nvPr>
        </p:nvSpPr>
        <p:spPr>
          <a:xfrm>
            <a:off x="0" y="85702"/>
            <a:ext cx="12192000" cy="725470"/>
          </a:xfrm>
        </p:spPr>
        <p:txBody>
          <a:bodyPr>
            <a:normAutofit/>
          </a:bodyPr>
          <a:lstStyle>
            <a:lvl1pPr algn="ctr">
              <a:defRPr sz="3200" b="1"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8" name="矩形 17"/>
          <p:cNvSpPr/>
          <p:nvPr userDrawn="1"/>
        </p:nvSpPr>
        <p:spPr>
          <a:xfrm>
            <a:off x="-1" y="80417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5" name="页脚占位符 4"/>
          <p:cNvSpPr>
            <a:spLocks noGrp="1"/>
          </p:cNvSpPr>
          <p:nvPr>
            <p:ph type="ftr" sz="quarter" idx="11"/>
          </p:nvPr>
        </p:nvSpPr>
        <p:spPr>
          <a:xfrm>
            <a:off x="2700001" y="6380773"/>
            <a:ext cx="6791996" cy="354977"/>
          </a:xfrm>
        </p:spPr>
        <p:txBody>
          <a:bodyPr/>
          <a:lstStyle>
            <a:lvl1pPr>
              <a:defRPr sz="1050">
                <a:latin typeface="Arial" panose="020B0604020202020204" pitchFamily="34" charset="0"/>
                <a:cs typeface="Arial" panose="020B0604020202020204" pitchFamily="34" charset="0"/>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683929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FB078D1-C5BE-4DC9-A38D-39B37552D0D4}" type="datetime1">
              <a:rPr lang="zh-CN" altLang="en-US" smtClean="0"/>
              <a:t>2023/10/24</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extLst>
      <p:ext uri="{BB962C8B-B14F-4D97-AF65-F5344CB8AC3E}">
        <p14:creationId xmlns:p14="http://schemas.microsoft.com/office/powerpoint/2010/main" val="22414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78592717-4372-4D4E-94FE-176F8E6D2796}" type="datetime1">
              <a:rPr lang="zh-CN" altLang="en-US" smtClean="0"/>
              <a:t>2023/10/24</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dirty="0"/>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4047803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BDE87-CA23-492A-841C-4A5FD624EE7A}" type="datetime1">
              <a:rPr lang="zh-CN" altLang="en-US" smtClean="0"/>
              <a:t>2023/10/24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35102763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2.2K@3bara" TargetMode="Externa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gif"/><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gif"/></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25.xml"/><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sp>
        <p:nvSpPr>
          <p:cNvPr id="6" name="标题 3"/>
          <p:cNvSpPr txBox="1">
            <a:spLocks/>
          </p:cNvSpPr>
          <p:nvPr/>
        </p:nvSpPr>
        <p:spPr>
          <a:xfrm>
            <a:off x="1692720" y="2480570"/>
            <a:ext cx="8627534" cy="1380478"/>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CEPC Cryogenic system </a:t>
            </a:r>
          </a:p>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design and R&amp;D</a:t>
            </a:r>
            <a:endParaRPr kumimoji="0" lang="zh-CN" altLang="en-US" sz="4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2639616" y="4345724"/>
            <a:ext cx="67695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Rui Ge</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800" u="sng" dirty="0">
                <a:solidFill>
                  <a:prstClr val="black"/>
                </a:solidFill>
                <a:latin typeface="Arial" panose="020B0604020202020204" pitchFamily="34" charset="0"/>
                <a:ea typeface="微软雅黑" panose="020B0503020204020204" pitchFamily="34" charset="-122"/>
                <a:cs typeface="Arial" panose="020B0604020202020204" pitchFamily="34" charset="0"/>
              </a:rPr>
              <a:t>Mei</a:t>
            </a:r>
            <a:r>
              <a:rPr lang="zh-CN" altLang="en-US" sz="2800" u="sng"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800" u="sng" dirty="0">
                <a:solidFill>
                  <a:prstClr val="black"/>
                </a:solidFill>
                <a:latin typeface="Arial" panose="020B0604020202020204" pitchFamily="34" charset="0"/>
                <a:ea typeface="微软雅黑" panose="020B0503020204020204" pitchFamily="34" charset="-122"/>
                <a:cs typeface="Arial" panose="020B0604020202020204" pitchFamily="34" charset="0"/>
              </a:rPr>
              <a:t>Li</a:t>
            </a:r>
            <a:endParaRPr kumimoji="0" lang="en-US" altLang="zh-CN" sz="2800" b="0"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 name="TextBox 8"/>
          <p:cNvSpPr txBox="1"/>
          <p:nvPr/>
        </p:nvSpPr>
        <p:spPr>
          <a:xfrm>
            <a:off x="635" y="6452689"/>
            <a:ext cx="12191365" cy="369332"/>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The 2023 International Workshop on the High Energy Circular Electron Positron Collider, Oct. 23~27</a:t>
            </a:r>
            <a:r>
              <a:rPr kumimoji="0" lang="en-US" altLang="zh-CN" sz="1800" b="0" i="0" u="none" strike="noStrike" kern="1200" cap="none" spc="0" normalizeH="0" baseline="3000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th</a:t>
            </a: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 Nanjing </a:t>
            </a: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3" name="灯片编号占位符 2">
            <a:extLst>
              <a:ext uri="{FF2B5EF4-FFF2-40B4-BE49-F238E27FC236}">
                <a16:creationId xmlns:a16="http://schemas.microsoft.com/office/drawing/2014/main" id="{E99D5C31-49CF-4433-9D75-D1055CDE2D05}"/>
              </a:ext>
            </a:extLst>
          </p:cNvPr>
          <p:cNvSpPr>
            <a:spLocks noGrp="1"/>
          </p:cNvSpPr>
          <p:nvPr>
            <p:ph type="sldNum" sz="quarter" idx="12"/>
          </p:nvPr>
        </p:nvSpPr>
        <p:spPr/>
        <p:txBody>
          <a:bodyPr/>
          <a:lstStyle/>
          <a:p>
            <a:fld id="{27F552FA-C358-4F70-9CE8-3E41459FCE36}" type="slidenum">
              <a:rPr lang="zh-CN" altLang="en-US" smtClean="0"/>
              <a:t>1</a:t>
            </a:fld>
            <a:endParaRPr lang="zh-CN" altLang="en-US"/>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A92E188-CA2F-4046-8E83-A293A646AB5B}"/>
              </a:ext>
            </a:extLst>
          </p:cNvPr>
          <p:cNvSpPr>
            <a:spLocks noGrp="1"/>
          </p:cNvSpPr>
          <p:nvPr>
            <p:ph type="title"/>
          </p:nvPr>
        </p:nvSpPr>
        <p:spPr/>
        <p:txBody>
          <a:bodyPr/>
          <a:lstStyle/>
          <a:p>
            <a:r>
              <a:rPr lang="en-GB" altLang="zh-CN" dirty="0">
                <a:latin typeface="Times New Roman" panose="02020603050405020304" pitchFamily="18" charset="0"/>
                <a:cs typeface="Times New Roman" panose="02020603050405020304" pitchFamily="18" charset="0"/>
              </a:rPr>
              <a:t>cryogenic system process flow diagram in the SRF system</a:t>
            </a:r>
            <a:endParaRPr lang="zh-CN" altLang="en-US"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F1B1191F-8C82-4F41-995C-715EE7DD2B8D}"/>
              </a:ext>
            </a:extLst>
          </p:cNvPr>
          <p:cNvSpPr>
            <a:spLocks noGrp="1"/>
          </p:cNvSpPr>
          <p:nvPr>
            <p:ph type="sldNum" sz="quarter" idx="12"/>
          </p:nvPr>
        </p:nvSpPr>
        <p:spPr/>
        <p:txBody>
          <a:bodyPr/>
          <a:lstStyle/>
          <a:p>
            <a:fld id="{F15E9139-A00B-4B2A-98A6-095DC08F1345}" type="slidenum">
              <a:rPr lang="zh-CN" altLang="en-US" smtClean="0"/>
              <a:pPr/>
              <a:t>10</a:t>
            </a:fld>
            <a:endParaRPr lang="zh-CN" altLang="en-US"/>
          </a:p>
        </p:txBody>
      </p:sp>
      <p:sp>
        <p:nvSpPr>
          <p:cNvPr id="8" name="文本框 7">
            <a:extLst>
              <a:ext uri="{FF2B5EF4-FFF2-40B4-BE49-F238E27FC236}">
                <a16:creationId xmlns:a16="http://schemas.microsoft.com/office/drawing/2014/main" id="{FE7AD292-42CE-4E3A-8E2A-5EE0F429C5AD}"/>
              </a:ext>
            </a:extLst>
          </p:cNvPr>
          <p:cNvSpPr txBox="1"/>
          <p:nvPr/>
        </p:nvSpPr>
        <p:spPr>
          <a:xfrm>
            <a:off x="107576" y="1781883"/>
            <a:ext cx="3808465" cy="4031873"/>
          </a:xfrm>
          <a:prstGeom prst="rect">
            <a:avLst/>
          </a:prstGeom>
          <a:noFill/>
        </p:spPr>
        <p:txBody>
          <a:bodyPr wrap="square" rtlCol="0">
            <a:spAutoFit/>
          </a:bodyPr>
          <a:lstStyle/>
          <a:p>
            <a:pPr marL="285750" indent="-285750">
              <a:spcBef>
                <a:spcPts val="1200"/>
              </a:spcBef>
              <a:buFont typeface="Wingdings" panose="05000000000000000000" pitchFamily="2" charset="2"/>
              <a:buChar char="n"/>
            </a:pPr>
            <a:r>
              <a:rPr lang="en-US" altLang="zh-CN" dirty="0">
                <a:latin typeface="Comic Sans MS" panose="030F0702030302020204" pitchFamily="66" charset="0"/>
              </a:rPr>
              <a:t>5K@3bara supercritical helium is subcooled to 4.5K, and then through 2K JT heat exchanger reduced to 2.2K@3bara.</a:t>
            </a:r>
          </a:p>
          <a:p>
            <a:pPr marL="285750" indent="-285750">
              <a:spcBef>
                <a:spcPts val="1200"/>
              </a:spcBef>
              <a:buFont typeface="Wingdings" panose="05000000000000000000" pitchFamily="2" charset="2"/>
              <a:buChar char="n"/>
            </a:pPr>
            <a:r>
              <a:rPr lang="en-US" altLang="zh-CN" dirty="0">
                <a:latin typeface="Comic Sans MS" panose="030F0702030302020204" pitchFamily="66" charset="0"/>
              </a:rPr>
              <a:t>2.2K@3bara helium throttled by JT valve to produce the 2K super fluid helium.</a:t>
            </a:r>
          </a:p>
          <a:p>
            <a:pPr marL="285750" indent="-285750">
              <a:spcBef>
                <a:spcPts val="1200"/>
              </a:spcBef>
              <a:buFont typeface="Wingdings" panose="05000000000000000000" pitchFamily="2" charset="2"/>
              <a:buChar char="n"/>
            </a:pPr>
            <a:r>
              <a:rPr lang="en-US" altLang="zh-CN" dirty="0">
                <a:latin typeface="Comic Sans MS" panose="030F0702030302020204" pitchFamily="66" charset="0"/>
              </a:rPr>
              <a:t>40-80K thermal shield is set to reduce the radiation loss.</a:t>
            </a:r>
          </a:p>
          <a:p>
            <a:pPr marL="285750" indent="-285750">
              <a:spcBef>
                <a:spcPts val="1200"/>
              </a:spcBef>
              <a:buFont typeface="Wingdings" panose="05000000000000000000" pitchFamily="2" charset="2"/>
              <a:buChar char="n"/>
            </a:pPr>
            <a:r>
              <a:rPr lang="en-US" altLang="zh-CN" dirty="0">
                <a:latin typeface="Comic Sans MS" panose="030F0702030302020204" pitchFamily="66" charset="0"/>
              </a:rPr>
              <a:t>5-8K loop to cool down the coupler.</a:t>
            </a:r>
          </a:p>
          <a:p>
            <a:pPr marL="285750" indent="-285750">
              <a:spcBef>
                <a:spcPts val="1200"/>
              </a:spcBef>
              <a:buFont typeface="Wingdings" panose="05000000000000000000" pitchFamily="2" charset="2"/>
              <a:buChar char="n"/>
            </a:pPr>
            <a:endParaRPr lang="zh-CN" altLang="en-US" dirty="0">
              <a:latin typeface="Comic Sans MS" panose="030F0702030302020204" pitchFamily="66" charset="0"/>
            </a:endParaRPr>
          </a:p>
        </p:txBody>
      </p:sp>
      <p:pic>
        <p:nvPicPr>
          <p:cNvPr id="4" name="图片 3">
            <a:extLst>
              <a:ext uri="{FF2B5EF4-FFF2-40B4-BE49-F238E27FC236}">
                <a16:creationId xmlns:a16="http://schemas.microsoft.com/office/drawing/2014/main" id="{F801EBC2-248C-4BEE-82D3-013FFE3083D6}"/>
              </a:ext>
            </a:extLst>
          </p:cNvPr>
          <p:cNvPicPr>
            <a:picLocks noChangeAspect="1"/>
          </p:cNvPicPr>
          <p:nvPr/>
        </p:nvPicPr>
        <p:blipFill>
          <a:blip r:embed="rId3"/>
          <a:stretch>
            <a:fillRect/>
          </a:stretch>
        </p:blipFill>
        <p:spPr>
          <a:xfrm>
            <a:off x="3792073" y="874164"/>
            <a:ext cx="8195982" cy="5847312"/>
          </a:xfrm>
          <a:prstGeom prst="rect">
            <a:avLst/>
          </a:prstGeom>
        </p:spPr>
      </p:pic>
    </p:spTree>
    <p:extLst>
      <p:ext uri="{BB962C8B-B14F-4D97-AF65-F5344CB8AC3E}">
        <p14:creationId xmlns:p14="http://schemas.microsoft.com/office/powerpoint/2010/main" val="54625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09107C0-C0F8-4D8B-A270-6C4588CCD994}"/>
              </a:ext>
            </a:extLst>
          </p:cNvPr>
          <p:cNvSpPr>
            <a:spLocks noGrp="1"/>
          </p:cNvSpPr>
          <p:nvPr>
            <p:ph type="title"/>
          </p:nvPr>
        </p:nvSpPr>
        <p:spPr/>
        <p:txBody>
          <a:bodyPr/>
          <a:lstStyle/>
          <a:p>
            <a:r>
              <a:rPr lang="en-GB" altLang="zh-CN" dirty="0">
                <a:latin typeface="Times New Roman" panose="02020603050405020304" pitchFamily="18" charset="0"/>
                <a:cs typeface="Times New Roman" panose="02020603050405020304" pitchFamily="18" charset="0"/>
              </a:rPr>
              <a:t>Booster cryomodules for String </a:t>
            </a:r>
            <a:endParaRPr lang="zh-CN" altLang="en-US"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39455084-715F-44BA-B978-9F0930CC1DDB}"/>
              </a:ext>
            </a:extLst>
          </p:cNvPr>
          <p:cNvSpPr>
            <a:spLocks noGrp="1"/>
          </p:cNvSpPr>
          <p:nvPr>
            <p:ph type="sldNum" sz="quarter" idx="12"/>
          </p:nvPr>
        </p:nvSpPr>
        <p:spPr/>
        <p:txBody>
          <a:bodyPr/>
          <a:lstStyle/>
          <a:p>
            <a:fld id="{F15E9139-A00B-4B2A-98A6-095DC08F1345}" type="slidenum">
              <a:rPr lang="zh-CN" altLang="en-US" smtClean="0"/>
              <a:pPr/>
              <a:t>11</a:t>
            </a:fld>
            <a:endParaRPr lang="zh-CN" altLang="en-US"/>
          </a:p>
        </p:txBody>
      </p:sp>
      <p:pic>
        <p:nvPicPr>
          <p:cNvPr id="6" name="图片 5">
            <a:extLst>
              <a:ext uri="{FF2B5EF4-FFF2-40B4-BE49-F238E27FC236}">
                <a16:creationId xmlns:a16="http://schemas.microsoft.com/office/drawing/2014/main" id="{F0C0E782-80B9-4A85-BA38-CC7DCBE7DFFD}"/>
              </a:ext>
            </a:extLst>
          </p:cNvPr>
          <p:cNvPicPr/>
          <p:nvPr/>
        </p:nvPicPr>
        <p:blipFill>
          <a:blip r:embed="rId3"/>
          <a:stretch>
            <a:fillRect/>
          </a:stretch>
        </p:blipFill>
        <p:spPr>
          <a:xfrm>
            <a:off x="1596778" y="2046555"/>
            <a:ext cx="8998443" cy="4309796"/>
          </a:xfrm>
          <a:prstGeom prst="rect">
            <a:avLst/>
          </a:prstGeom>
        </p:spPr>
      </p:pic>
      <p:sp>
        <p:nvSpPr>
          <p:cNvPr id="7" name="文本框 6">
            <a:extLst>
              <a:ext uri="{FF2B5EF4-FFF2-40B4-BE49-F238E27FC236}">
                <a16:creationId xmlns:a16="http://schemas.microsoft.com/office/drawing/2014/main" id="{A9661A50-8F8D-4550-AF18-B26F02E6AB49}"/>
              </a:ext>
            </a:extLst>
          </p:cNvPr>
          <p:cNvSpPr txBox="1"/>
          <p:nvPr/>
        </p:nvSpPr>
        <p:spPr>
          <a:xfrm>
            <a:off x="309282" y="986988"/>
            <a:ext cx="11573436" cy="923330"/>
          </a:xfrm>
          <a:prstGeom prst="rect">
            <a:avLst/>
          </a:prstGeom>
          <a:noFill/>
        </p:spPr>
        <p:txBody>
          <a:bodyPr wrap="square">
            <a:spAutoFit/>
          </a:bodyPr>
          <a:lstStyle/>
          <a:p>
            <a:pPr marL="285750" indent="-285750" algn="just">
              <a:buFont typeface="Wingdings" panose="05000000000000000000" pitchFamily="2" charset="2"/>
              <a:buChar char="u"/>
            </a:pPr>
            <a:r>
              <a:rPr lang="en-US" altLang="zh-CN" dirty="0">
                <a:latin typeface="Comic Sans MS" panose="030F0702030302020204" pitchFamily="66" charset="0"/>
              </a:rPr>
              <a:t>There are two important cryogenic valves in each cryomodule. The JT valve is to produce the 2K superfluid helium, and each cryomodule can achieve separated cooldown process through the cooldown valve.</a:t>
            </a:r>
            <a:endParaRPr lang="zh-CN" altLang="en-US" dirty="0">
              <a:latin typeface="Comic Sans MS" panose="030F0702030302020204" pitchFamily="66" charset="0"/>
            </a:endParaRPr>
          </a:p>
        </p:txBody>
      </p:sp>
      <p:sp>
        <p:nvSpPr>
          <p:cNvPr id="4" name="文本框 3">
            <a:extLst>
              <a:ext uri="{FF2B5EF4-FFF2-40B4-BE49-F238E27FC236}">
                <a16:creationId xmlns:a16="http://schemas.microsoft.com/office/drawing/2014/main" id="{C3C03629-D17F-D244-F52A-F98E1DB221DD}"/>
              </a:ext>
            </a:extLst>
          </p:cNvPr>
          <p:cNvSpPr txBox="1"/>
          <p:nvPr/>
        </p:nvSpPr>
        <p:spPr>
          <a:xfrm>
            <a:off x="7537011" y="3224163"/>
            <a:ext cx="2266921" cy="228925"/>
          </a:xfrm>
          <a:prstGeom prst="rect">
            <a:avLst/>
          </a:prstGeom>
          <a:solidFill>
            <a:schemeClr val="bg1"/>
          </a:solidFill>
        </p:spPr>
        <p:txBody>
          <a:bodyPr wrap="square">
            <a:spAutoFit/>
          </a:bodyPr>
          <a:lstStyle/>
          <a:p>
            <a:r>
              <a:rPr lang="en-US" altLang="zh-CN" sz="1200" dirty="0">
                <a:latin typeface="Comic Sans MS" panose="030F0702030302020204" pitchFamily="66" charset="0"/>
                <a:hlinkClick r:id="rId4"/>
              </a:rPr>
              <a:t>2.2K@3bara</a:t>
            </a:r>
            <a:r>
              <a:rPr lang="en-US" altLang="zh-CN" sz="1200" dirty="0">
                <a:latin typeface="Comic Sans MS" panose="030F0702030302020204" pitchFamily="66" charset="0"/>
              </a:rPr>
              <a:t> helium supply </a:t>
            </a:r>
            <a:endParaRPr lang="zh-CN" altLang="en-US" sz="1200" dirty="0"/>
          </a:p>
        </p:txBody>
      </p:sp>
    </p:spTree>
    <p:extLst>
      <p:ext uri="{BB962C8B-B14F-4D97-AF65-F5344CB8AC3E}">
        <p14:creationId xmlns:p14="http://schemas.microsoft.com/office/powerpoint/2010/main" val="141985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70ACE2E-6B80-454D-8956-0A7E652F1975}"/>
              </a:ext>
            </a:extLst>
          </p:cNvPr>
          <p:cNvSpPr>
            <a:spLocks noGrp="1"/>
          </p:cNvSpPr>
          <p:nvPr>
            <p:ph type="title"/>
          </p:nvPr>
        </p:nvSpPr>
        <p:spPr/>
        <p:txBody>
          <a:bodyPr/>
          <a:lstStyle/>
          <a:p>
            <a:r>
              <a:rPr lang="zh-CN" altLang="zh-CN" dirty="0">
                <a:latin typeface="Times New Roman" panose="02020603050405020304" pitchFamily="18" charset="0"/>
                <a:cs typeface="Times New Roman" panose="02020603050405020304" pitchFamily="18" charset="0"/>
              </a:rPr>
              <a:t> </a:t>
            </a:r>
            <a:r>
              <a:rPr lang="en-GB" altLang="zh-CN" dirty="0">
                <a:latin typeface="Times New Roman" panose="02020603050405020304" pitchFamily="18" charset="0"/>
                <a:cs typeface="Times New Roman" panose="02020603050405020304" pitchFamily="18" charset="0"/>
              </a:rPr>
              <a:t>Collider cryomodules for String </a:t>
            </a:r>
            <a:endParaRPr lang="zh-CN" altLang="en-US"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1AC171F7-4243-49BD-9E03-3F1DADB68852}"/>
              </a:ext>
            </a:extLst>
          </p:cNvPr>
          <p:cNvSpPr>
            <a:spLocks noGrp="1"/>
          </p:cNvSpPr>
          <p:nvPr>
            <p:ph type="sldNum" sz="quarter" idx="12"/>
          </p:nvPr>
        </p:nvSpPr>
        <p:spPr/>
        <p:txBody>
          <a:bodyPr/>
          <a:lstStyle/>
          <a:p>
            <a:fld id="{F15E9139-A00B-4B2A-98A6-095DC08F1345}" type="slidenum">
              <a:rPr lang="zh-CN" altLang="en-US" smtClean="0"/>
              <a:pPr/>
              <a:t>12</a:t>
            </a:fld>
            <a:endParaRPr lang="zh-CN" altLang="en-US"/>
          </a:p>
        </p:txBody>
      </p:sp>
      <p:sp>
        <p:nvSpPr>
          <p:cNvPr id="6" name="Rectangle 2">
            <a:extLst>
              <a:ext uri="{FF2B5EF4-FFF2-40B4-BE49-F238E27FC236}">
                <a16:creationId xmlns:a16="http://schemas.microsoft.com/office/drawing/2014/main" id="{A76CA52B-B779-4D4B-A161-71044FA1F591}"/>
              </a:ext>
            </a:extLst>
          </p:cNvPr>
          <p:cNvSpPr>
            <a:spLocks noChangeArrowheads="1"/>
          </p:cNvSpPr>
          <p:nvPr/>
        </p:nvSpPr>
        <p:spPr bwMode="auto">
          <a:xfrm>
            <a:off x="5969671" y="40123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 name="对象 6">
            <a:extLst>
              <a:ext uri="{FF2B5EF4-FFF2-40B4-BE49-F238E27FC236}">
                <a16:creationId xmlns:a16="http://schemas.microsoft.com/office/drawing/2014/main" id="{A06DA072-0EF2-4F09-BE1C-3E85090FA756}"/>
              </a:ext>
            </a:extLst>
          </p:cNvPr>
          <p:cNvGraphicFramePr>
            <a:graphicFrameLocks noChangeAspect="1"/>
          </p:cNvGraphicFramePr>
          <p:nvPr>
            <p:extLst>
              <p:ext uri="{D42A27DB-BD31-4B8C-83A1-F6EECF244321}">
                <p14:modId xmlns:p14="http://schemas.microsoft.com/office/powerpoint/2010/main" val="824613807"/>
              </p:ext>
            </p:extLst>
          </p:nvPr>
        </p:nvGraphicFramePr>
        <p:xfrm>
          <a:off x="1532238" y="1407460"/>
          <a:ext cx="9617429" cy="4573162"/>
        </p:xfrm>
        <a:graphic>
          <a:graphicData uri="http://schemas.openxmlformats.org/presentationml/2006/ole">
            <mc:AlternateContent xmlns:mc="http://schemas.openxmlformats.org/markup-compatibility/2006">
              <mc:Choice xmlns:v="urn:schemas-microsoft-com:vml" Requires="v">
                <p:oleObj name="Visio" r:id="rId3" imgW="7475394" imgH="3551023" progId="Visio.Drawing.15">
                  <p:embed/>
                </p:oleObj>
              </mc:Choice>
              <mc:Fallback>
                <p:oleObj name="Visio" r:id="rId3" imgW="7475394" imgH="3551023" progId="Visio.Drawing.15">
                  <p:embed/>
                  <p:pic>
                    <p:nvPicPr>
                      <p:cNvPr id="8" name="对象 7">
                        <a:extLst>
                          <a:ext uri="{FF2B5EF4-FFF2-40B4-BE49-F238E27FC236}">
                            <a16:creationId xmlns:a16="http://schemas.microsoft.com/office/drawing/2014/main" id="{62807104-5ABF-467E-B11A-3FA386999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238" y="1407460"/>
                        <a:ext cx="9617429" cy="4573162"/>
                      </a:xfrm>
                      <a:prstGeom prst="rect">
                        <a:avLst/>
                      </a:prstGeom>
                      <a:noFill/>
                    </p:spPr>
                  </p:pic>
                </p:oleObj>
              </mc:Fallback>
            </mc:AlternateContent>
          </a:graphicData>
        </a:graphic>
      </p:graphicFrame>
    </p:spTree>
    <p:extLst>
      <p:ext uri="{BB962C8B-B14F-4D97-AF65-F5344CB8AC3E}">
        <p14:creationId xmlns:p14="http://schemas.microsoft.com/office/powerpoint/2010/main" val="180199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F4F2067-A6A5-45A1-ADA6-BA6DB6B93802}"/>
              </a:ext>
            </a:extLst>
          </p:cNvPr>
          <p:cNvSpPr>
            <a:spLocks noGrp="1"/>
          </p:cNvSpPr>
          <p:nvPr>
            <p:ph type="title"/>
          </p:nvPr>
        </p:nvSpPr>
        <p:spPr/>
        <p:txBody>
          <a:bodyPr>
            <a:normAutofit/>
          </a:bodyPr>
          <a:lstStyle/>
          <a:p>
            <a:r>
              <a:rPr lang="en-US" altLang="zh-CN" dirty="0">
                <a:latin typeface="Times New Roman" panose="02020603050405020304" pitchFamily="18" charset="0"/>
                <a:cs typeface="Times New Roman" panose="02020603050405020304" pitchFamily="18" charset="0"/>
              </a:rPr>
              <a:t>Process calculation </a:t>
            </a:r>
            <a:endParaRPr lang="zh-CN" altLang="en-US"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E0E03F21-5250-4441-A308-238F9A7FC7B5}"/>
              </a:ext>
            </a:extLst>
          </p:cNvPr>
          <p:cNvSpPr>
            <a:spLocks noGrp="1"/>
          </p:cNvSpPr>
          <p:nvPr>
            <p:ph type="sldNum" sz="quarter" idx="12"/>
          </p:nvPr>
        </p:nvSpPr>
        <p:spPr/>
        <p:txBody>
          <a:bodyPr/>
          <a:lstStyle/>
          <a:p>
            <a:fld id="{F15E9139-A00B-4B2A-98A6-095DC08F1345}" type="slidenum">
              <a:rPr lang="zh-CN" altLang="en-US" smtClean="0"/>
              <a:pPr/>
              <a:t>13</a:t>
            </a:fld>
            <a:endParaRPr lang="zh-CN" altLang="en-US"/>
          </a:p>
        </p:txBody>
      </p:sp>
      <p:sp>
        <p:nvSpPr>
          <p:cNvPr id="6" name="矩形 5">
            <a:extLst>
              <a:ext uri="{FF2B5EF4-FFF2-40B4-BE49-F238E27FC236}">
                <a16:creationId xmlns:a16="http://schemas.microsoft.com/office/drawing/2014/main" id="{CD51C267-2CA9-4823-9DF5-13A1879D6925}"/>
              </a:ext>
            </a:extLst>
          </p:cNvPr>
          <p:cNvSpPr/>
          <p:nvPr/>
        </p:nvSpPr>
        <p:spPr>
          <a:xfrm>
            <a:off x="0" y="999824"/>
            <a:ext cx="1725152"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000000"/>
                </a:solidFill>
                <a:effectLst/>
                <a:uLnTx/>
                <a:uFillTx/>
              </a:rPr>
              <a:t>Scheme1</a:t>
            </a:r>
            <a:endParaRPr kumimoji="0" lang="zh-CN" altLang="en-US" sz="3200" b="1" i="0" u="none" strike="noStrike" kern="0" cap="none" spc="0" normalizeH="0" baseline="0" noProof="0" dirty="0">
              <a:ln>
                <a:noFill/>
              </a:ln>
              <a:solidFill>
                <a:srgbClr val="000000"/>
              </a:solidFill>
              <a:effectLst/>
              <a:uLnTx/>
              <a:uFillTx/>
            </a:endParaRPr>
          </a:p>
        </p:txBody>
      </p:sp>
      <p:sp>
        <p:nvSpPr>
          <p:cNvPr id="7" name="矩形 6">
            <a:extLst>
              <a:ext uri="{FF2B5EF4-FFF2-40B4-BE49-F238E27FC236}">
                <a16:creationId xmlns:a16="http://schemas.microsoft.com/office/drawing/2014/main" id="{7A269D9E-CDFC-46AB-A4DE-1921DDA52345}"/>
              </a:ext>
            </a:extLst>
          </p:cNvPr>
          <p:cNvSpPr/>
          <p:nvPr/>
        </p:nvSpPr>
        <p:spPr>
          <a:xfrm>
            <a:off x="122407" y="3894960"/>
            <a:ext cx="1725152"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000000"/>
                </a:solidFill>
                <a:effectLst/>
                <a:uLnTx/>
                <a:uFillTx/>
              </a:rPr>
              <a:t>Scheme2</a:t>
            </a:r>
            <a:endParaRPr kumimoji="0" lang="zh-CN" altLang="en-US" sz="3200" b="1" i="0" u="none" strike="noStrike" kern="0" cap="none" spc="0" normalizeH="0" baseline="0" noProof="0" dirty="0">
              <a:ln>
                <a:noFill/>
              </a:ln>
              <a:solidFill>
                <a:srgbClr val="000000"/>
              </a:solidFill>
              <a:effectLst/>
              <a:uLnTx/>
              <a:uFillTx/>
            </a:endParaRPr>
          </a:p>
        </p:txBody>
      </p:sp>
      <p:sp>
        <p:nvSpPr>
          <p:cNvPr id="8" name="文本框 7">
            <a:extLst>
              <a:ext uri="{FF2B5EF4-FFF2-40B4-BE49-F238E27FC236}">
                <a16:creationId xmlns:a16="http://schemas.microsoft.com/office/drawing/2014/main" id="{784E9606-C9D4-4AA5-B138-A625B817FFF0}"/>
              </a:ext>
            </a:extLst>
          </p:cNvPr>
          <p:cNvSpPr txBox="1"/>
          <p:nvPr/>
        </p:nvSpPr>
        <p:spPr>
          <a:xfrm>
            <a:off x="5139328" y="775616"/>
            <a:ext cx="396200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rPr>
              <a:t>0.15W/m single loop transfer line heat loss</a:t>
            </a:r>
            <a:endParaRPr kumimoji="0" lang="zh-CN" altLang="en-US" sz="1600" b="0" i="0" u="none" strike="noStrike" kern="0" cap="none" spc="0" normalizeH="0" baseline="0" noProof="0" dirty="0">
              <a:ln>
                <a:noFill/>
              </a:ln>
              <a:solidFill>
                <a:srgbClr val="000000"/>
              </a:solidFill>
              <a:effectLst/>
              <a:uLnTx/>
              <a:uFillTx/>
            </a:endParaRPr>
          </a:p>
        </p:txBody>
      </p:sp>
      <p:pic>
        <p:nvPicPr>
          <p:cNvPr id="9" name="图片 8">
            <a:extLst>
              <a:ext uri="{FF2B5EF4-FFF2-40B4-BE49-F238E27FC236}">
                <a16:creationId xmlns:a16="http://schemas.microsoft.com/office/drawing/2014/main" id="{A0FD4234-BF31-4920-8E76-94B4B0AAC97B}"/>
              </a:ext>
            </a:extLst>
          </p:cNvPr>
          <p:cNvPicPr>
            <a:picLocks noChangeAspect="1"/>
          </p:cNvPicPr>
          <p:nvPr/>
        </p:nvPicPr>
        <p:blipFill>
          <a:blip r:embed="rId3"/>
          <a:stretch>
            <a:fillRect/>
          </a:stretch>
        </p:blipFill>
        <p:spPr>
          <a:xfrm>
            <a:off x="1230905" y="944893"/>
            <a:ext cx="10838688" cy="5690978"/>
          </a:xfrm>
          <a:prstGeom prst="rect">
            <a:avLst/>
          </a:prstGeom>
        </p:spPr>
      </p:pic>
      <p:sp>
        <p:nvSpPr>
          <p:cNvPr id="10" name="椭圆 9">
            <a:extLst>
              <a:ext uri="{FF2B5EF4-FFF2-40B4-BE49-F238E27FC236}">
                <a16:creationId xmlns:a16="http://schemas.microsoft.com/office/drawing/2014/main" id="{4415D219-6270-4107-A6BE-571E8931E31F}"/>
              </a:ext>
            </a:extLst>
          </p:cNvPr>
          <p:cNvSpPr/>
          <p:nvPr/>
        </p:nvSpPr>
        <p:spPr>
          <a:xfrm>
            <a:off x="5657088" y="3291840"/>
            <a:ext cx="2554224" cy="338554"/>
          </a:xfrm>
          <a:prstGeom prst="ellipse">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1" name="椭圆 10">
            <a:extLst>
              <a:ext uri="{FF2B5EF4-FFF2-40B4-BE49-F238E27FC236}">
                <a16:creationId xmlns:a16="http://schemas.microsoft.com/office/drawing/2014/main" id="{4939CFFD-E900-4A24-81FC-71D0E0568F39}"/>
              </a:ext>
            </a:extLst>
          </p:cNvPr>
          <p:cNvSpPr/>
          <p:nvPr/>
        </p:nvSpPr>
        <p:spPr>
          <a:xfrm>
            <a:off x="5705856" y="6110579"/>
            <a:ext cx="2554224" cy="338554"/>
          </a:xfrm>
          <a:prstGeom prst="ellipse">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2" name="文本框 11">
            <a:extLst>
              <a:ext uri="{FF2B5EF4-FFF2-40B4-BE49-F238E27FC236}">
                <a16:creationId xmlns:a16="http://schemas.microsoft.com/office/drawing/2014/main" id="{303061B5-29D4-4E40-BB64-40C17982F48C}"/>
              </a:ext>
            </a:extLst>
          </p:cNvPr>
          <p:cNvSpPr txBox="1"/>
          <p:nvPr/>
        </p:nvSpPr>
        <p:spPr>
          <a:xfrm>
            <a:off x="5272953" y="6466594"/>
            <a:ext cx="3694750" cy="338554"/>
          </a:xfrm>
          <a:prstGeom prst="rect">
            <a:avLst/>
          </a:prstGeom>
          <a:solidFill>
            <a:srgbClr val="00CC99"/>
          </a:solidFill>
          <a:ln w="19050" cap="flat" cmpd="sng" algn="ctr">
            <a:solidFill>
              <a:srgbClr val="FFFFFF"/>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Collider: after modified, Smaller diameter</a:t>
            </a:r>
            <a:endParaRPr kumimoji="0" lang="zh-CN" altLang="en-US" sz="16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mn-cs"/>
            </a:endParaRPr>
          </a:p>
        </p:txBody>
      </p:sp>
      <p:sp>
        <p:nvSpPr>
          <p:cNvPr id="13" name="椭圆 12">
            <a:extLst>
              <a:ext uri="{FF2B5EF4-FFF2-40B4-BE49-F238E27FC236}">
                <a16:creationId xmlns:a16="http://schemas.microsoft.com/office/drawing/2014/main" id="{2A555BE5-1A8F-4537-A8A7-B42C4AEAB477}"/>
              </a:ext>
            </a:extLst>
          </p:cNvPr>
          <p:cNvSpPr/>
          <p:nvPr/>
        </p:nvSpPr>
        <p:spPr>
          <a:xfrm>
            <a:off x="10253472" y="3259723"/>
            <a:ext cx="1487424" cy="338554"/>
          </a:xfrm>
          <a:prstGeom prst="ellipse">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4" name="椭圆 13">
            <a:extLst>
              <a:ext uri="{FF2B5EF4-FFF2-40B4-BE49-F238E27FC236}">
                <a16:creationId xmlns:a16="http://schemas.microsoft.com/office/drawing/2014/main" id="{77F7B70C-7BCA-4C4F-BB1F-320023B223AA}"/>
              </a:ext>
            </a:extLst>
          </p:cNvPr>
          <p:cNvSpPr/>
          <p:nvPr/>
        </p:nvSpPr>
        <p:spPr>
          <a:xfrm>
            <a:off x="10162032" y="6120628"/>
            <a:ext cx="1487424" cy="338554"/>
          </a:xfrm>
          <a:prstGeom prst="ellipse">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61783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90F7B7D-50F2-4CE3-94B2-22C87231F5F6}"/>
              </a:ext>
            </a:extLst>
          </p:cNvPr>
          <p:cNvPicPr>
            <a:picLocks noChangeAspect="1"/>
          </p:cNvPicPr>
          <p:nvPr/>
        </p:nvPicPr>
        <p:blipFill>
          <a:blip r:embed="rId3"/>
          <a:stretch>
            <a:fillRect/>
          </a:stretch>
        </p:blipFill>
        <p:spPr>
          <a:xfrm>
            <a:off x="293927" y="869372"/>
            <a:ext cx="11305309" cy="4710545"/>
          </a:xfrm>
          <a:prstGeom prst="rect">
            <a:avLst/>
          </a:prstGeom>
        </p:spPr>
      </p:pic>
      <p:sp>
        <p:nvSpPr>
          <p:cNvPr id="3" name="标题 2">
            <a:extLst>
              <a:ext uri="{FF2B5EF4-FFF2-40B4-BE49-F238E27FC236}">
                <a16:creationId xmlns:a16="http://schemas.microsoft.com/office/drawing/2014/main" id="{08AE7961-BEB9-4AD7-A18F-99E7DB3A27D7}"/>
              </a:ext>
            </a:extLst>
          </p:cNvPr>
          <p:cNvSpPr>
            <a:spLocks noGrp="1"/>
          </p:cNvSpPr>
          <p:nvPr>
            <p:ph type="title"/>
          </p:nvPr>
        </p:nvSpPr>
        <p:spPr/>
        <p:txBody>
          <a:bodyPr>
            <a:normAutofit/>
          </a:bodyPr>
          <a:lstStyle/>
          <a:p>
            <a:r>
              <a:rPr lang="en-US" altLang="zh-CN" spc="-60" dirty="0">
                <a:latin typeface="Times New Roman" panose="02020603050405020304" pitchFamily="18" charset="0"/>
                <a:ea typeface="微软雅黑"/>
                <a:cs typeface="Times New Roman" panose="02020603050405020304" pitchFamily="18" charset="0"/>
                <a:sym typeface="Arial" pitchFamily="34" charset="0"/>
              </a:rPr>
              <a:t>40K~80K TS calculation</a:t>
            </a:r>
            <a:endParaRPr lang="zh-CN" altLang="en-US"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7D23B41F-F852-4FAB-8902-34523998B203}"/>
              </a:ext>
            </a:extLst>
          </p:cNvPr>
          <p:cNvSpPr>
            <a:spLocks noGrp="1"/>
          </p:cNvSpPr>
          <p:nvPr>
            <p:ph type="sldNum" sz="quarter" idx="12"/>
          </p:nvPr>
        </p:nvSpPr>
        <p:spPr/>
        <p:txBody>
          <a:bodyPr/>
          <a:lstStyle/>
          <a:p>
            <a:fld id="{F15E9139-A00B-4B2A-98A6-095DC08F1345}" type="slidenum">
              <a:rPr lang="zh-CN" altLang="en-US" smtClean="0"/>
              <a:pPr/>
              <a:t>14</a:t>
            </a:fld>
            <a:endParaRPr lang="zh-CN" altLang="en-US"/>
          </a:p>
        </p:txBody>
      </p:sp>
      <p:sp>
        <p:nvSpPr>
          <p:cNvPr id="6" name="文本框 5">
            <a:extLst>
              <a:ext uri="{FF2B5EF4-FFF2-40B4-BE49-F238E27FC236}">
                <a16:creationId xmlns:a16="http://schemas.microsoft.com/office/drawing/2014/main" id="{ED93E2D1-3B29-48A8-87D7-4BBDDF2822D7}"/>
              </a:ext>
            </a:extLst>
          </p:cNvPr>
          <p:cNvSpPr txBox="1">
            <a:spLocks noChangeArrowheads="1"/>
          </p:cNvSpPr>
          <p:nvPr/>
        </p:nvSpPr>
        <p:spPr bwMode="auto">
          <a:xfrm>
            <a:off x="1881839" y="5006347"/>
            <a:ext cx="893856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fontAlgn="base">
              <a:spcBef>
                <a:spcPct val="0"/>
              </a:spcBef>
              <a:spcAft>
                <a:spcPct val="0"/>
              </a:spcAft>
              <a:buClrTx/>
              <a:buSzTx/>
              <a:buFont typeface="Arial" panose="020B0604020202020204" pitchFamily="34" charset="0"/>
              <a:buChar char="•"/>
            </a:pPr>
            <a:r>
              <a:rPr lang="en-US" altLang="zh-CN" sz="1600" dirty="0">
                <a:solidFill>
                  <a:srgbClr val="000000"/>
                </a:solidFill>
              </a:rPr>
              <a:t>Total main supply TL is 430 meters, and the heat loss per meter is 2.0 W.</a:t>
            </a:r>
          </a:p>
          <a:p>
            <a:pPr fontAlgn="base">
              <a:spcBef>
                <a:spcPct val="0"/>
              </a:spcBef>
              <a:spcAft>
                <a:spcPct val="0"/>
              </a:spcAft>
              <a:buClrTx/>
              <a:buSzTx/>
              <a:buFont typeface="Arial" panose="020B0604020202020204" pitchFamily="34" charset="0"/>
              <a:buChar char="•"/>
            </a:pPr>
            <a:r>
              <a:rPr lang="en-US" altLang="zh-CN" sz="1600" dirty="0">
                <a:solidFill>
                  <a:srgbClr val="000000"/>
                </a:solidFill>
              </a:rPr>
              <a:t>The mass flow of liquid helium needs to be provided by the refrigerator is no less than 26.88 g/s .</a:t>
            </a:r>
          </a:p>
          <a:p>
            <a:pPr fontAlgn="base">
              <a:spcBef>
                <a:spcPct val="0"/>
              </a:spcBef>
              <a:spcAft>
                <a:spcPct val="0"/>
              </a:spcAft>
              <a:buClrTx/>
              <a:buSzTx/>
              <a:buFont typeface="Arial" panose="020B0604020202020204" pitchFamily="34" charset="0"/>
              <a:buChar char="•"/>
            </a:pPr>
            <a:r>
              <a:rPr lang="en-US" altLang="zh-CN" sz="1600" dirty="0">
                <a:solidFill>
                  <a:srgbClr val="000000"/>
                </a:solidFill>
              </a:rPr>
              <a:t>Main supply pipe sizes: collider- Di=30.8 mm, Booster-Di=14.6 mm.</a:t>
            </a:r>
          </a:p>
          <a:p>
            <a:pPr fontAlgn="base">
              <a:spcBef>
                <a:spcPct val="0"/>
              </a:spcBef>
              <a:spcAft>
                <a:spcPct val="0"/>
              </a:spcAft>
              <a:buClrTx/>
              <a:buSzTx/>
              <a:buFont typeface="Arial" panose="020B0604020202020204" pitchFamily="34" charset="0"/>
              <a:buChar char="•"/>
            </a:pPr>
            <a:r>
              <a:rPr lang="en-US" altLang="zh-CN" sz="1600" dirty="0">
                <a:solidFill>
                  <a:srgbClr val="000000"/>
                </a:solidFill>
              </a:rPr>
              <a:t>Main return gas pipe sizes: collider- Di=38.8 mm, Booster-Di=18.8 mm.</a:t>
            </a:r>
          </a:p>
          <a:p>
            <a:pPr fontAlgn="base">
              <a:spcBef>
                <a:spcPct val="0"/>
              </a:spcBef>
              <a:spcAft>
                <a:spcPct val="0"/>
              </a:spcAft>
              <a:buClrTx/>
              <a:buSzTx/>
              <a:buFont typeface="Arial" panose="020B0604020202020204" pitchFamily="34" charset="0"/>
              <a:buChar char="•"/>
            </a:pPr>
            <a:r>
              <a:rPr lang="en-US" altLang="zh-CN" sz="1600" dirty="0">
                <a:solidFill>
                  <a:srgbClr val="000000"/>
                </a:solidFill>
              </a:rPr>
              <a:t>Branch supply pipe sizes: collider- Di=18.8 mm, Booster-Di=14.6 mm.</a:t>
            </a:r>
          </a:p>
          <a:p>
            <a:pPr fontAlgn="base">
              <a:spcBef>
                <a:spcPct val="0"/>
              </a:spcBef>
              <a:spcAft>
                <a:spcPct val="0"/>
              </a:spcAft>
              <a:buClrTx/>
              <a:buSzTx/>
              <a:buFont typeface="Arial" panose="020B0604020202020204" pitchFamily="34" charset="0"/>
              <a:buChar char="•"/>
            </a:pPr>
            <a:r>
              <a:rPr lang="en-US" altLang="zh-CN" sz="1600" dirty="0">
                <a:solidFill>
                  <a:srgbClr val="000000"/>
                </a:solidFill>
              </a:rPr>
              <a:t>Branch return gas pipe sizes: collider- Di=18.8 mm, Booster-Di=14.6 mm.</a:t>
            </a:r>
          </a:p>
        </p:txBody>
      </p:sp>
    </p:spTree>
    <p:extLst>
      <p:ext uri="{BB962C8B-B14F-4D97-AF65-F5344CB8AC3E}">
        <p14:creationId xmlns:p14="http://schemas.microsoft.com/office/powerpoint/2010/main" val="2362967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6FF6EDE-5A05-433A-9C22-5C0A93CD0BDA}"/>
              </a:ext>
            </a:extLst>
          </p:cNvPr>
          <p:cNvPicPr>
            <a:picLocks noChangeAspect="1"/>
          </p:cNvPicPr>
          <p:nvPr/>
        </p:nvPicPr>
        <p:blipFill>
          <a:blip r:embed="rId3"/>
          <a:stretch>
            <a:fillRect/>
          </a:stretch>
        </p:blipFill>
        <p:spPr>
          <a:xfrm>
            <a:off x="429491" y="899428"/>
            <a:ext cx="11333018" cy="4729646"/>
          </a:xfrm>
          <a:prstGeom prst="rect">
            <a:avLst/>
          </a:prstGeom>
        </p:spPr>
      </p:pic>
      <p:sp>
        <p:nvSpPr>
          <p:cNvPr id="3" name="标题 2">
            <a:extLst>
              <a:ext uri="{FF2B5EF4-FFF2-40B4-BE49-F238E27FC236}">
                <a16:creationId xmlns:a16="http://schemas.microsoft.com/office/drawing/2014/main" id="{360C84F0-B634-41A8-88E7-46039A940540}"/>
              </a:ext>
            </a:extLst>
          </p:cNvPr>
          <p:cNvSpPr>
            <a:spLocks noGrp="1"/>
          </p:cNvSpPr>
          <p:nvPr>
            <p:ph type="title"/>
          </p:nvPr>
        </p:nvSpPr>
        <p:spPr/>
        <p:txBody>
          <a:bodyPr>
            <a:normAutofit/>
          </a:bodyPr>
          <a:lstStyle/>
          <a:p>
            <a:r>
              <a:rPr lang="en-US" altLang="zh-CN" spc="-60" dirty="0">
                <a:latin typeface="Times New Roman" panose="02020603050405020304" pitchFamily="18" charset="0"/>
                <a:ea typeface="微软雅黑"/>
                <a:cs typeface="Times New Roman" panose="02020603050405020304" pitchFamily="18" charset="0"/>
                <a:sym typeface="Arial" pitchFamily="34" charset="0"/>
              </a:rPr>
              <a:t>5K~8K TS calculation</a:t>
            </a:r>
            <a:endParaRPr lang="zh-CN" altLang="en-US"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C52D3605-5C2C-4035-8298-E934AEC10397}"/>
              </a:ext>
            </a:extLst>
          </p:cNvPr>
          <p:cNvSpPr>
            <a:spLocks noGrp="1"/>
          </p:cNvSpPr>
          <p:nvPr>
            <p:ph type="sldNum" sz="quarter" idx="12"/>
          </p:nvPr>
        </p:nvSpPr>
        <p:spPr/>
        <p:txBody>
          <a:bodyPr/>
          <a:lstStyle/>
          <a:p>
            <a:fld id="{F15E9139-A00B-4B2A-98A6-095DC08F1345}" type="slidenum">
              <a:rPr lang="zh-CN" altLang="en-US" smtClean="0"/>
              <a:pPr/>
              <a:t>15</a:t>
            </a:fld>
            <a:endParaRPr lang="zh-CN" altLang="en-US"/>
          </a:p>
        </p:txBody>
      </p:sp>
      <p:sp>
        <p:nvSpPr>
          <p:cNvPr id="6" name="文本框 5">
            <a:extLst>
              <a:ext uri="{FF2B5EF4-FFF2-40B4-BE49-F238E27FC236}">
                <a16:creationId xmlns:a16="http://schemas.microsoft.com/office/drawing/2014/main" id="{E9436223-7E6E-4551-91C1-E6F6F927D7C8}"/>
              </a:ext>
            </a:extLst>
          </p:cNvPr>
          <p:cNvSpPr txBox="1">
            <a:spLocks noChangeArrowheads="1"/>
          </p:cNvSpPr>
          <p:nvPr/>
        </p:nvSpPr>
        <p:spPr bwMode="auto">
          <a:xfrm>
            <a:off x="2600064" y="5029842"/>
            <a:ext cx="861519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fontAlgn="base">
              <a:spcBef>
                <a:spcPct val="0"/>
              </a:spcBef>
              <a:spcAft>
                <a:spcPct val="0"/>
              </a:spcAft>
              <a:buClrTx/>
              <a:buSzTx/>
              <a:buFont typeface="Arial" panose="020B0604020202020204" pitchFamily="34" charset="0"/>
              <a:buChar char="•"/>
            </a:pPr>
            <a:r>
              <a:rPr lang="en-US" altLang="zh-CN" sz="1600" dirty="0">
                <a:solidFill>
                  <a:srgbClr val="000000"/>
                </a:solidFill>
              </a:rPr>
              <a:t>Total main supply pipe TL is 430 meters, and the heat loss per meter is 0.5 W.</a:t>
            </a:r>
          </a:p>
          <a:p>
            <a:pPr fontAlgn="base">
              <a:spcBef>
                <a:spcPct val="0"/>
              </a:spcBef>
              <a:spcAft>
                <a:spcPct val="0"/>
              </a:spcAft>
              <a:buClrTx/>
              <a:buSzTx/>
              <a:buFont typeface="Arial" panose="020B0604020202020204" pitchFamily="34" charset="0"/>
              <a:buChar char="•"/>
            </a:pPr>
            <a:r>
              <a:rPr lang="en-US" altLang="zh-CN" sz="1600" dirty="0">
                <a:solidFill>
                  <a:srgbClr val="000000"/>
                </a:solidFill>
              </a:rPr>
              <a:t>The mass flow of liquid helium needs to be provided by the refrigerator is no less than 51.21 g/s .</a:t>
            </a:r>
          </a:p>
          <a:p>
            <a:pPr fontAlgn="base">
              <a:spcBef>
                <a:spcPct val="0"/>
              </a:spcBef>
              <a:spcAft>
                <a:spcPct val="0"/>
              </a:spcAft>
              <a:buClrTx/>
              <a:buSzTx/>
              <a:buFont typeface="Arial" panose="020B0604020202020204" pitchFamily="34" charset="0"/>
              <a:buChar char="•"/>
            </a:pPr>
            <a:r>
              <a:rPr lang="en-US" altLang="zh-CN" sz="1600" dirty="0">
                <a:solidFill>
                  <a:srgbClr val="000000"/>
                </a:solidFill>
              </a:rPr>
              <a:t>Main supply pipe sizes: collider- Di=30.8 mm, Booster-Di=14.6 mm.</a:t>
            </a:r>
          </a:p>
          <a:p>
            <a:pPr fontAlgn="base">
              <a:spcBef>
                <a:spcPct val="0"/>
              </a:spcBef>
              <a:spcAft>
                <a:spcPct val="0"/>
              </a:spcAft>
              <a:buClrTx/>
              <a:buSzTx/>
              <a:buFont typeface="Arial" panose="020B0604020202020204" pitchFamily="34" charset="0"/>
              <a:buChar char="•"/>
            </a:pPr>
            <a:r>
              <a:rPr lang="en-US" altLang="zh-CN" sz="1600" dirty="0">
                <a:solidFill>
                  <a:srgbClr val="000000"/>
                </a:solidFill>
              </a:rPr>
              <a:t>Main return gas pipe sizes: collider- Di=85 mm, Booster-Di=23.8 mm.</a:t>
            </a:r>
          </a:p>
          <a:p>
            <a:pPr fontAlgn="base">
              <a:spcBef>
                <a:spcPct val="0"/>
              </a:spcBef>
              <a:spcAft>
                <a:spcPct val="0"/>
              </a:spcAft>
              <a:buClrTx/>
              <a:buSzTx/>
              <a:buFont typeface="Arial" panose="020B0604020202020204" pitchFamily="34" charset="0"/>
              <a:buChar char="•"/>
            </a:pPr>
            <a:r>
              <a:rPr lang="en-US" altLang="zh-CN" sz="1600" dirty="0">
                <a:solidFill>
                  <a:srgbClr val="000000"/>
                </a:solidFill>
              </a:rPr>
              <a:t>Branch supply pipe sizes: collider- Di=18.8 mm, Booster-Di=14.6 mm.</a:t>
            </a:r>
          </a:p>
          <a:p>
            <a:pPr fontAlgn="base">
              <a:spcBef>
                <a:spcPct val="0"/>
              </a:spcBef>
              <a:spcAft>
                <a:spcPct val="0"/>
              </a:spcAft>
              <a:buClrTx/>
              <a:buSzTx/>
              <a:buFont typeface="Arial" panose="020B0604020202020204" pitchFamily="34" charset="0"/>
              <a:buChar char="•"/>
            </a:pPr>
            <a:r>
              <a:rPr lang="en-US" altLang="zh-CN" sz="1600" dirty="0">
                <a:solidFill>
                  <a:srgbClr val="000000"/>
                </a:solidFill>
              </a:rPr>
              <a:t>Branch return gas pipe sizes: collider- Di=18.8 mm, Booster-Di=14.6 mm.</a:t>
            </a:r>
          </a:p>
        </p:txBody>
      </p:sp>
    </p:spTree>
    <p:extLst>
      <p:ext uri="{BB962C8B-B14F-4D97-AF65-F5344CB8AC3E}">
        <p14:creationId xmlns:p14="http://schemas.microsoft.com/office/powerpoint/2010/main" val="2102316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DEDA9A9-EF18-4764-A6A1-3A1D38F16033}"/>
              </a:ext>
            </a:extLst>
          </p:cNvPr>
          <p:cNvSpPr>
            <a:spLocks noGrp="1"/>
          </p:cNvSpPr>
          <p:nvPr>
            <p:ph idx="1"/>
          </p:nvPr>
        </p:nvSpPr>
        <p:spPr/>
        <p:txBody>
          <a:bodyPr/>
          <a:lstStyle/>
          <a:p>
            <a:r>
              <a:rPr lang="en-US" altLang="zh-CN" dirty="0"/>
              <a:t>Large refrigerator</a:t>
            </a:r>
          </a:p>
          <a:p>
            <a:r>
              <a:rPr lang="en-US" altLang="zh-CN" dirty="0"/>
              <a:t>1.3GHz cavity cryomodule</a:t>
            </a:r>
          </a:p>
          <a:p>
            <a:r>
              <a:rPr lang="en-US" altLang="zh-CN" dirty="0"/>
              <a:t>650MHz cavity cryomodule</a:t>
            </a:r>
          </a:p>
          <a:p>
            <a:r>
              <a:rPr lang="en-US" altLang="zh-CN" dirty="0"/>
              <a:t>KW JT heat exchanger</a:t>
            </a:r>
          </a:p>
        </p:txBody>
      </p:sp>
      <p:sp>
        <p:nvSpPr>
          <p:cNvPr id="3" name="标题 2">
            <a:extLst>
              <a:ext uri="{FF2B5EF4-FFF2-40B4-BE49-F238E27FC236}">
                <a16:creationId xmlns:a16="http://schemas.microsoft.com/office/drawing/2014/main" id="{80B66F76-026D-48EE-96F7-D2842A2E516C}"/>
              </a:ext>
            </a:extLst>
          </p:cNvPr>
          <p:cNvSpPr>
            <a:spLocks noGrp="1"/>
          </p:cNvSpPr>
          <p:nvPr>
            <p:ph type="title"/>
          </p:nvPr>
        </p:nvSpPr>
        <p:spPr/>
        <p:txBody>
          <a:bodyPr/>
          <a:lstStyle/>
          <a:p>
            <a:r>
              <a:rPr lang="en-US" altLang="zh-CN" dirty="0"/>
              <a:t>Development of the key equipment and technology</a:t>
            </a:r>
            <a:endParaRPr lang="zh-CN" altLang="en-US" dirty="0"/>
          </a:p>
        </p:txBody>
      </p:sp>
      <p:sp>
        <p:nvSpPr>
          <p:cNvPr id="5" name="灯片编号占位符 4">
            <a:extLst>
              <a:ext uri="{FF2B5EF4-FFF2-40B4-BE49-F238E27FC236}">
                <a16:creationId xmlns:a16="http://schemas.microsoft.com/office/drawing/2014/main" id="{48147968-AFB3-441E-A475-901C653F0E40}"/>
              </a:ext>
            </a:extLst>
          </p:cNvPr>
          <p:cNvSpPr>
            <a:spLocks noGrp="1"/>
          </p:cNvSpPr>
          <p:nvPr>
            <p:ph type="sldNum" sz="quarter" idx="12"/>
          </p:nvPr>
        </p:nvSpPr>
        <p:spPr/>
        <p:txBody>
          <a:bodyPr/>
          <a:lstStyle/>
          <a:p>
            <a:fld id="{F15E9139-A00B-4B2A-98A6-095DC08F1345}" type="slidenum">
              <a:rPr lang="zh-CN" altLang="en-US" smtClean="0"/>
              <a:pPr/>
              <a:t>16</a:t>
            </a:fld>
            <a:endParaRPr lang="zh-CN" altLang="en-US"/>
          </a:p>
        </p:txBody>
      </p:sp>
    </p:spTree>
    <p:extLst>
      <p:ext uri="{BB962C8B-B14F-4D97-AF65-F5344CB8AC3E}">
        <p14:creationId xmlns:p14="http://schemas.microsoft.com/office/powerpoint/2010/main" val="641360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B7AA0FB-92C6-4C04-9E95-812D10141257}"/>
              </a:ext>
            </a:extLst>
          </p:cNvPr>
          <p:cNvSpPr>
            <a:spLocks noGrp="1"/>
          </p:cNvSpPr>
          <p:nvPr>
            <p:ph idx="1"/>
          </p:nvPr>
        </p:nvSpPr>
        <p:spPr>
          <a:xfrm>
            <a:off x="469900" y="1026650"/>
            <a:ext cx="10972800" cy="5170950"/>
          </a:xfrm>
        </p:spPr>
        <p:txBody>
          <a:bodyPr/>
          <a:lstStyle/>
          <a:p>
            <a:pPr marL="0" indent="0">
              <a:buNone/>
            </a:pPr>
            <a:r>
              <a:rPr lang="en-US" altLang="zh-CN" b="1" dirty="0"/>
              <a:t>Large refrigerator</a:t>
            </a:r>
          </a:p>
          <a:p>
            <a:r>
              <a:rPr lang="en-US" altLang="zh-CN" dirty="0"/>
              <a:t>Technical supported by FULL CRYO Company and TIPC, CAS</a:t>
            </a:r>
          </a:p>
          <a:p>
            <a:r>
              <a:rPr lang="zh-CN" altLang="zh-CN" dirty="0"/>
              <a:t> </a:t>
            </a:r>
            <a:r>
              <a:rPr lang="en-US" altLang="zh-CN" dirty="0"/>
              <a:t>2.5 kW @4.5K or 500W @2K refrigerator have passed test and will be installed in CIADS campus for the long time running to verify the stability. </a:t>
            </a:r>
          </a:p>
          <a:p>
            <a:r>
              <a:rPr lang="en-US" altLang="zh-CN" dirty="0"/>
              <a:t>The CAS pilot project for the 10 kW @4.5K or 15 kW @4.5K (required for CEPC) has been approved, and it is expected to be developed and fully prepared for CEPC in the next few years. </a:t>
            </a:r>
            <a:endParaRPr lang="zh-CN" altLang="en-US" dirty="0"/>
          </a:p>
        </p:txBody>
      </p:sp>
      <p:sp>
        <p:nvSpPr>
          <p:cNvPr id="3" name="标题 2">
            <a:extLst>
              <a:ext uri="{FF2B5EF4-FFF2-40B4-BE49-F238E27FC236}">
                <a16:creationId xmlns:a16="http://schemas.microsoft.com/office/drawing/2014/main" id="{22C98EF3-3CFA-4FF2-A055-0F3588228A55}"/>
              </a:ext>
            </a:extLst>
          </p:cNvPr>
          <p:cNvSpPr>
            <a:spLocks noGrp="1"/>
          </p:cNvSpPr>
          <p:nvPr>
            <p:ph type="title"/>
          </p:nvPr>
        </p:nvSpPr>
        <p:spPr/>
        <p:txBody>
          <a:bodyPr/>
          <a:lstStyle/>
          <a:p>
            <a:r>
              <a:rPr lang="en-US" altLang="zh-CN" dirty="0"/>
              <a:t>Key equipment and technology</a:t>
            </a:r>
            <a:endParaRPr lang="zh-CN" altLang="en-US" dirty="0"/>
          </a:p>
        </p:txBody>
      </p:sp>
      <p:sp>
        <p:nvSpPr>
          <p:cNvPr id="5" name="灯片编号占位符 4">
            <a:extLst>
              <a:ext uri="{FF2B5EF4-FFF2-40B4-BE49-F238E27FC236}">
                <a16:creationId xmlns:a16="http://schemas.microsoft.com/office/drawing/2014/main" id="{3E7C432C-1532-428A-8CB4-C1347EC3D2FF}"/>
              </a:ext>
            </a:extLst>
          </p:cNvPr>
          <p:cNvSpPr>
            <a:spLocks noGrp="1"/>
          </p:cNvSpPr>
          <p:nvPr>
            <p:ph type="sldNum" sz="quarter" idx="12"/>
          </p:nvPr>
        </p:nvSpPr>
        <p:spPr/>
        <p:txBody>
          <a:bodyPr/>
          <a:lstStyle/>
          <a:p>
            <a:fld id="{F15E9139-A00B-4B2A-98A6-095DC08F1345}" type="slidenum">
              <a:rPr lang="zh-CN" altLang="en-US" smtClean="0"/>
              <a:pPr/>
              <a:t>17</a:t>
            </a:fld>
            <a:endParaRPr lang="zh-CN" altLang="en-US"/>
          </a:p>
        </p:txBody>
      </p:sp>
    </p:spTree>
    <p:extLst>
      <p:ext uri="{BB962C8B-B14F-4D97-AF65-F5344CB8AC3E}">
        <p14:creationId xmlns:p14="http://schemas.microsoft.com/office/powerpoint/2010/main" val="2045541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B7AA0FB-92C6-4C04-9E95-812D10141257}"/>
              </a:ext>
            </a:extLst>
          </p:cNvPr>
          <p:cNvSpPr>
            <a:spLocks noGrp="1"/>
          </p:cNvSpPr>
          <p:nvPr>
            <p:ph idx="1"/>
          </p:nvPr>
        </p:nvSpPr>
        <p:spPr>
          <a:xfrm>
            <a:off x="469900" y="1026650"/>
            <a:ext cx="10972800" cy="725470"/>
          </a:xfrm>
        </p:spPr>
        <p:txBody>
          <a:bodyPr/>
          <a:lstStyle/>
          <a:p>
            <a:r>
              <a:rPr lang="en-US" altLang="zh-CN" dirty="0"/>
              <a:t>Large refrigerator</a:t>
            </a:r>
            <a:endParaRPr lang="zh-CN" altLang="en-US" dirty="0"/>
          </a:p>
        </p:txBody>
      </p:sp>
      <p:sp>
        <p:nvSpPr>
          <p:cNvPr id="3" name="标题 2">
            <a:extLst>
              <a:ext uri="{FF2B5EF4-FFF2-40B4-BE49-F238E27FC236}">
                <a16:creationId xmlns:a16="http://schemas.microsoft.com/office/drawing/2014/main" id="{22C98EF3-3CFA-4FF2-A055-0F3588228A55}"/>
              </a:ext>
            </a:extLst>
          </p:cNvPr>
          <p:cNvSpPr>
            <a:spLocks noGrp="1"/>
          </p:cNvSpPr>
          <p:nvPr>
            <p:ph type="title"/>
          </p:nvPr>
        </p:nvSpPr>
        <p:spPr/>
        <p:txBody>
          <a:bodyPr/>
          <a:lstStyle/>
          <a:p>
            <a:r>
              <a:rPr lang="en-US" altLang="zh-CN" dirty="0"/>
              <a:t>Key equipment and technology</a:t>
            </a:r>
            <a:endParaRPr lang="zh-CN" altLang="en-US" dirty="0"/>
          </a:p>
        </p:txBody>
      </p:sp>
      <p:sp>
        <p:nvSpPr>
          <p:cNvPr id="5" name="灯片编号占位符 4">
            <a:extLst>
              <a:ext uri="{FF2B5EF4-FFF2-40B4-BE49-F238E27FC236}">
                <a16:creationId xmlns:a16="http://schemas.microsoft.com/office/drawing/2014/main" id="{3E7C432C-1532-428A-8CB4-C1347EC3D2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6" name="图片 5">
            <a:extLst>
              <a:ext uri="{FF2B5EF4-FFF2-40B4-BE49-F238E27FC236}">
                <a16:creationId xmlns:a16="http://schemas.microsoft.com/office/drawing/2014/main" id="{35A09AC8-EBE2-4B1E-A2CE-DEB2F1CBF55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9700" y="2103935"/>
            <a:ext cx="4876800" cy="4282456"/>
          </a:xfrm>
          <a:prstGeom prst="rect">
            <a:avLst/>
          </a:prstGeom>
          <a:noFill/>
        </p:spPr>
      </p:pic>
      <p:graphicFrame>
        <p:nvGraphicFramePr>
          <p:cNvPr id="7" name="表格 6">
            <a:extLst>
              <a:ext uri="{FF2B5EF4-FFF2-40B4-BE49-F238E27FC236}">
                <a16:creationId xmlns:a16="http://schemas.microsoft.com/office/drawing/2014/main" id="{C5897FE8-6432-4591-836E-2DBCCA1D1533}"/>
              </a:ext>
            </a:extLst>
          </p:cNvPr>
          <p:cNvGraphicFramePr>
            <a:graphicFrameLocks noGrp="1"/>
          </p:cNvGraphicFramePr>
          <p:nvPr>
            <p:extLst>
              <p:ext uri="{D42A27DB-BD31-4B8C-83A1-F6EECF244321}">
                <p14:modId xmlns:p14="http://schemas.microsoft.com/office/powerpoint/2010/main" val="1120641604"/>
              </p:ext>
            </p:extLst>
          </p:nvPr>
        </p:nvGraphicFramePr>
        <p:xfrm>
          <a:off x="5283199" y="1388613"/>
          <a:ext cx="6769101" cy="1952192"/>
        </p:xfrm>
        <a:graphic>
          <a:graphicData uri="http://schemas.openxmlformats.org/drawingml/2006/table">
            <a:tbl>
              <a:tblPr>
                <a:tableStyleId>{5C22544A-7EE6-4342-B048-85BDC9FD1C3A}</a:tableStyleId>
              </a:tblPr>
              <a:tblGrid>
                <a:gridCol w="2757611">
                  <a:extLst>
                    <a:ext uri="{9D8B030D-6E8A-4147-A177-3AD203B41FA5}">
                      <a16:colId xmlns:a16="http://schemas.microsoft.com/office/drawing/2014/main" val="2865532070"/>
                    </a:ext>
                  </a:extLst>
                </a:gridCol>
                <a:gridCol w="2047259">
                  <a:extLst>
                    <a:ext uri="{9D8B030D-6E8A-4147-A177-3AD203B41FA5}">
                      <a16:colId xmlns:a16="http://schemas.microsoft.com/office/drawing/2014/main" val="1738342658"/>
                    </a:ext>
                  </a:extLst>
                </a:gridCol>
                <a:gridCol w="1964231">
                  <a:extLst>
                    <a:ext uri="{9D8B030D-6E8A-4147-A177-3AD203B41FA5}">
                      <a16:colId xmlns:a16="http://schemas.microsoft.com/office/drawing/2014/main" val="1448069085"/>
                    </a:ext>
                  </a:extLst>
                </a:gridCol>
              </a:tblGrid>
              <a:tr h="547634">
                <a:tc>
                  <a:txBody>
                    <a:bodyPr/>
                    <a:lstStyle/>
                    <a:p>
                      <a:pPr algn="ctr">
                        <a:lnSpc>
                          <a:spcPts val="1100"/>
                        </a:lnSpc>
                        <a:spcBef>
                          <a:spcPts val="300"/>
                        </a:spcBef>
                        <a:spcAft>
                          <a:spcPts val="300"/>
                        </a:spcAft>
                      </a:pPr>
                      <a:r>
                        <a:rPr lang="en-US" sz="1400" dirty="0">
                          <a:effectLst/>
                          <a:latin typeface="Comic Sans MS" panose="030F0702030302020204" pitchFamily="66" charset="0"/>
                        </a:rPr>
                        <a:t>Other parameters</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a:effectLst/>
                          <a:latin typeface="Comic Sans MS" panose="030F0702030302020204" pitchFamily="66" charset="0"/>
                        </a:rPr>
                        <a:t>Precooled by Turbin expanders</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a:effectLst/>
                          <a:latin typeface="Comic Sans MS" panose="030F0702030302020204" pitchFamily="66" charset="0"/>
                        </a:rPr>
                        <a:t>Precooled by liquid nitrogen</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3468707601"/>
                  </a:ext>
                </a:extLst>
              </a:tr>
              <a:tr h="341334">
                <a:tc>
                  <a:txBody>
                    <a:bodyPr/>
                    <a:lstStyle/>
                    <a:p>
                      <a:pPr algn="ctr">
                        <a:lnSpc>
                          <a:spcPts val="1100"/>
                        </a:lnSpc>
                        <a:spcBef>
                          <a:spcPts val="300"/>
                        </a:spcBef>
                        <a:spcAft>
                          <a:spcPts val="300"/>
                        </a:spcAft>
                      </a:pPr>
                      <a:r>
                        <a:rPr lang="en-US" sz="1400" dirty="0">
                          <a:effectLst/>
                          <a:latin typeface="Comic Sans MS" panose="030F0702030302020204" pitchFamily="66" charset="0"/>
                        </a:rPr>
                        <a:t>The consumption of the Liquid Nitrogen</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a:effectLst/>
                          <a:latin typeface="Comic Sans MS" panose="030F0702030302020204" pitchFamily="66" charset="0"/>
                        </a:rPr>
                        <a:t>0g/s (0L/h)</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a:effectLst/>
                          <a:latin typeface="Comic Sans MS" panose="030F0702030302020204" pitchFamily="66" charset="0"/>
                        </a:rPr>
                        <a:t>428.7g/s(2043L/h)</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3427007484"/>
                  </a:ext>
                </a:extLst>
              </a:tr>
              <a:tr h="341334">
                <a:tc>
                  <a:txBody>
                    <a:bodyPr/>
                    <a:lstStyle/>
                    <a:p>
                      <a:pPr algn="ctr">
                        <a:lnSpc>
                          <a:spcPts val="1100"/>
                        </a:lnSpc>
                        <a:spcBef>
                          <a:spcPts val="300"/>
                        </a:spcBef>
                        <a:spcAft>
                          <a:spcPts val="300"/>
                        </a:spcAft>
                      </a:pPr>
                      <a:r>
                        <a:rPr lang="en-US" sz="1400" dirty="0">
                          <a:effectLst/>
                          <a:latin typeface="Comic Sans MS" panose="030F0702030302020204" pitchFamily="66" charset="0"/>
                        </a:rPr>
                        <a:t>Gas flow for precooling</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dirty="0">
                          <a:effectLst/>
                          <a:latin typeface="Comic Sans MS" panose="030F0702030302020204" pitchFamily="66" charset="0"/>
                        </a:rPr>
                        <a:t>100g/s</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a:effectLst/>
                          <a:latin typeface="Comic Sans MS" panose="030F0702030302020204" pitchFamily="66" charset="0"/>
                        </a:rPr>
                        <a:t>0g/s</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744649556"/>
                  </a:ext>
                </a:extLst>
              </a:tr>
              <a:tr h="341334">
                <a:tc>
                  <a:txBody>
                    <a:bodyPr/>
                    <a:lstStyle/>
                    <a:p>
                      <a:pPr algn="ctr">
                        <a:lnSpc>
                          <a:spcPts val="1100"/>
                        </a:lnSpc>
                        <a:spcBef>
                          <a:spcPts val="300"/>
                        </a:spcBef>
                        <a:spcAft>
                          <a:spcPts val="300"/>
                        </a:spcAft>
                      </a:pPr>
                      <a:r>
                        <a:rPr lang="en-US" sz="1400">
                          <a:effectLst/>
                          <a:latin typeface="Comic Sans MS" panose="030F0702030302020204" pitchFamily="66" charset="0"/>
                        </a:rPr>
                        <a:t>Gas flow</a:t>
                      </a:r>
                      <a:r>
                        <a:rPr lang="zh-CN" sz="1400">
                          <a:effectLst/>
                          <a:latin typeface="Comic Sans MS" panose="030F0702030302020204" pitchFamily="66" charset="0"/>
                        </a:rPr>
                        <a:t>（</a:t>
                      </a:r>
                      <a:r>
                        <a:rPr lang="en-US" sz="1400">
                          <a:effectLst/>
                          <a:latin typeface="Comic Sans MS" panose="030F0702030302020204" pitchFamily="66" charset="0"/>
                        </a:rPr>
                        <a:t>g/s</a:t>
                      </a:r>
                      <a:r>
                        <a:rPr lang="zh-CN" sz="1400">
                          <a:effectLst/>
                          <a:latin typeface="Comic Sans MS" panose="030F0702030302020204" pitchFamily="66" charset="0"/>
                        </a:rPr>
                        <a:t>）</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dirty="0">
                          <a:effectLst/>
                          <a:latin typeface="Comic Sans MS" panose="030F0702030302020204" pitchFamily="66" charset="0"/>
                        </a:rPr>
                        <a:t>1668g/s</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a:effectLst/>
                          <a:latin typeface="Comic Sans MS" panose="030F0702030302020204" pitchFamily="66" charset="0"/>
                        </a:rPr>
                        <a:t>1551g/s</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815569343"/>
                  </a:ext>
                </a:extLst>
              </a:tr>
              <a:tr h="341334">
                <a:tc>
                  <a:txBody>
                    <a:bodyPr/>
                    <a:lstStyle/>
                    <a:p>
                      <a:pPr algn="ctr">
                        <a:lnSpc>
                          <a:spcPts val="1100"/>
                        </a:lnSpc>
                        <a:spcBef>
                          <a:spcPts val="300"/>
                        </a:spcBef>
                        <a:spcAft>
                          <a:spcPts val="300"/>
                        </a:spcAft>
                      </a:pPr>
                      <a:r>
                        <a:rPr lang="en-US" sz="1400" dirty="0">
                          <a:effectLst/>
                          <a:latin typeface="Comic Sans MS" panose="030F0702030302020204" pitchFamily="66" charset="0"/>
                        </a:rPr>
                        <a:t>Power Consumption</a:t>
                      </a:r>
                      <a:r>
                        <a:rPr lang="zh-CN" sz="1400" dirty="0">
                          <a:effectLst/>
                          <a:latin typeface="Comic Sans MS" panose="030F0702030302020204" pitchFamily="66" charset="0"/>
                        </a:rPr>
                        <a:t>（</a:t>
                      </a:r>
                      <a:r>
                        <a:rPr lang="en-US" sz="1400" dirty="0">
                          <a:effectLst/>
                          <a:latin typeface="Comic Sans MS" panose="030F0702030302020204" pitchFamily="66" charset="0"/>
                        </a:rPr>
                        <a:t>KW</a:t>
                      </a:r>
                      <a:r>
                        <a:rPr lang="zh-CN" sz="1400" dirty="0">
                          <a:effectLst/>
                          <a:latin typeface="Comic Sans MS" panose="030F0702030302020204" pitchFamily="66" charset="0"/>
                        </a:rPr>
                        <a:t>）</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dirty="0">
                          <a:effectLst/>
                          <a:latin typeface="Comic Sans MS" panose="030F0702030302020204" pitchFamily="66" charset="0"/>
                        </a:rPr>
                        <a:t>3935.13</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dirty="0">
                          <a:effectLst/>
                          <a:latin typeface="Comic Sans MS" panose="030F0702030302020204" pitchFamily="66" charset="0"/>
                        </a:rPr>
                        <a:t>3721.3</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745766334"/>
                  </a:ext>
                </a:extLst>
              </a:tr>
            </a:tbl>
          </a:graphicData>
        </a:graphic>
      </p:graphicFrame>
      <p:graphicFrame>
        <p:nvGraphicFramePr>
          <p:cNvPr id="8" name="表格 7">
            <a:extLst>
              <a:ext uri="{FF2B5EF4-FFF2-40B4-BE49-F238E27FC236}">
                <a16:creationId xmlns:a16="http://schemas.microsoft.com/office/drawing/2014/main" id="{38BCF9BB-461E-4FF7-A54D-2E96FA79802D}"/>
              </a:ext>
            </a:extLst>
          </p:cNvPr>
          <p:cNvGraphicFramePr>
            <a:graphicFrameLocks noGrp="1"/>
          </p:cNvGraphicFramePr>
          <p:nvPr>
            <p:extLst>
              <p:ext uri="{D42A27DB-BD31-4B8C-83A1-F6EECF244321}">
                <p14:modId xmlns:p14="http://schemas.microsoft.com/office/powerpoint/2010/main" val="3453401295"/>
              </p:ext>
            </p:extLst>
          </p:nvPr>
        </p:nvGraphicFramePr>
        <p:xfrm>
          <a:off x="5270500" y="3773474"/>
          <a:ext cx="6781800" cy="2897681"/>
        </p:xfrm>
        <a:graphic>
          <a:graphicData uri="http://schemas.openxmlformats.org/drawingml/2006/table">
            <a:tbl>
              <a:tblPr>
                <a:tableStyleId>{5C22544A-7EE6-4342-B048-85BDC9FD1C3A}</a:tableStyleId>
              </a:tblPr>
              <a:tblGrid>
                <a:gridCol w="1408793">
                  <a:extLst>
                    <a:ext uri="{9D8B030D-6E8A-4147-A177-3AD203B41FA5}">
                      <a16:colId xmlns:a16="http://schemas.microsoft.com/office/drawing/2014/main" val="1975550377"/>
                    </a:ext>
                  </a:extLst>
                </a:gridCol>
                <a:gridCol w="1677490">
                  <a:extLst>
                    <a:ext uri="{9D8B030D-6E8A-4147-A177-3AD203B41FA5}">
                      <a16:colId xmlns:a16="http://schemas.microsoft.com/office/drawing/2014/main" val="3729816018"/>
                    </a:ext>
                  </a:extLst>
                </a:gridCol>
                <a:gridCol w="1984439">
                  <a:extLst>
                    <a:ext uri="{9D8B030D-6E8A-4147-A177-3AD203B41FA5}">
                      <a16:colId xmlns:a16="http://schemas.microsoft.com/office/drawing/2014/main" val="2516489943"/>
                    </a:ext>
                  </a:extLst>
                </a:gridCol>
                <a:gridCol w="1711078">
                  <a:extLst>
                    <a:ext uri="{9D8B030D-6E8A-4147-A177-3AD203B41FA5}">
                      <a16:colId xmlns:a16="http://schemas.microsoft.com/office/drawing/2014/main" val="2696221739"/>
                    </a:ext>
                  </a:extLst>
                </a:gridCol>
              </a:tblGrid>
              <a:tr h="459458">
                <a:tc>
                  <a:txBody>
                    <a:bodyPr/>
                    <a:lstStyle/>
                    <a:p>
                      <a:pPr algn="ctr">
                        <a:lnSpc>
                          <a:spcPts val="1000"/>
                        </a:lnSpc>
                        <a:spcBef>
                          <a:spcPts val="300"/>
                        </a:spcBef>
                        <a:spcAft>
                          <a:spcPts val="300"/>
                        </a:spcAft>
                      </a:pPr>
                      <a:r>
                        <a:rPr lang="en-US" sz="1400">
                          <a:effectLst/>
                          <a:latin typeface="Comic Sans MS" panose="030F0702030302020204" pitchFamily="66" charset="0"/>
                        </a:rPr>
                        <a:t>Parameters</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The high pressure compressor</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The medium pressure compressor</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The low pressure compressor</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94092898"/>
                  </a:ext>
                </a:extLst>
              </a:tr>
              <a:tr h="292595">
                <a:tc>
                  <a:txBody>
                    <a:bodyPr/>
                    <a:lstStyle/>
                    <a:p>
                      <a:pPr algn="ctr">
                        <a:lnSpc>
                          <a:spcPts val="1000"/>
                        </a:lnSpc>
                        <a:spcBef>
                          <a:spcPts val="300"/>
                        </a:spcBef>
                        <a:spcAft>
                          <a:spcPts val="300"/>
                        </a:spcAft>
                      </a:pPr>
                      <a:r>
                        <a:rPr lang="en-US" sz="1400" dirty="0">
                          <a:effectLst/>
                          <a:latin typeface="Comic Sans MS" panose="030F0702030302020204" pitchFamily="66" charset="0"/>
                        </a:rPr>
                        <a:t>Gas flow (g/s)*</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1668.00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862.80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230.7</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899755447"/>
                  </a:ext>
                </a:extLst>
              </a:tr>
              <a:tr h="459458">
                <a:tc>
                  <a:txBody>
                    <a:bodyPr/>
                    <a:lstStyle/>
                    <a:p>
                      <a:pPr algn="ctr">
                        <a:lnSpc>
                          <a:spcPts val="1000"/>
                        </a:lnSpc>
                        <a:spcBef>
                          <a:spcPts val="300"/>
                        </a:spcBef>
                        <a:spcAft>
                          <a:spcPts val="300"/>
                        </a:spcAft>
                      </a:pPr>
                      <a:r>
                        <a:rPr lang="en-US" sz="1400">
                          <a:effectLst/>
                          <a:latin typeface="Comic Sans MS" panose="030F0702030302020204" pitchFamily="66" charset="0"/>
                        </a:rPr>
                        <a:t>Pressure of the inlet (bara)</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4.05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1.05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0.40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747786000"/>
                  </a:ext>
                </a:extLst>
              </a:tr>
              <a:tr h="459458">
                <a:tc>
                  <a:txBody>
                    <a:bodyPr/>
                    <a:lstStyle/>
                    <a:p>
                      <a:pPr algn="ctr">
                        <a:lnSpc>
                          <a:spcPts val="1000"/>
                        </a:lnSpc>
                        <a:spcBef>
                          <a:spcPts val="300"/>
                        </a:spcBef>
                        <a:spcAft>
                          <a:spcPts val="300"/>
                        </a:spcAft>
                      </a:pPr>
                      <a:r>
                        <a:rPr lang="en-US" sz="1400">
                          <a:effectLst/>
                          <a:latin typeface="Comic Sans MS" panose="030F0702030302020204" pitchFamily="66" charset="0"/>
                        </a:rPr>
                        <a:t>Pressure of the outlet (bara)</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18.54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4.05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1.05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739560211"/>
                  </a:ext>
                </a:extLst>
              </a:tr>
              <a:tr h="457037">
                <a:tc>
                  <a:txBody>
                    <a:bodyPr/>
                    <a:lstStyle/>
                    <a:p>
                      <a:pPr algn="ctr">
                        <a:lnSpc>
                          <a:spcPts val="1000"/>
                        </a:lnSpc>
                        <a:spcBef>
                          <a:spcPts val="300"/>
                        </a:spcBef>
                        <a:spcAft>
                          <a:spcPts val="300"/>
                        </a:spcAft>
                      </a:pPr>
                      <a:r>
                        <a:rPr lang="en-US" sz="1400" dirty="0">
                          <a:effectLst/>
                          <a:latin typeface="Comic Sans MS" panose="030F0702030302020204" pitchFamily="66" charset="0"/>
                        </a:rPr>
                        <a:t>Adiabatic efficiency </a:t>
                      </a:r>
                      <a:r>
                        <a:rPr lang="zh-CN" sz="1400" dirty="0">
                          <a:effectLst/>
                          <a:latin typeface="Comic Sans MS" panose="030F0702030302020204" pitchFamily="66" charset="0"/>
                        </a:rPr>
                        <a:t>（</a:t>
                      </a:r>
                      <a:r>
                        <a:rPr lang="en-US" sz="1400" dirty="0">
                          <a:effectLst/>
                          <a:latin typeface="Comic Sans MS" panose="030F0702030302020204" pitchFamily="66" charset="0"/>
                        </a:rPr>
                        <a:t>%</a:t>
                      </a:r>
                      <a:r>
                        <a:rPr lang="zh-CN" sz="1400" dirty="0">
                          <a:effectLst/>
                          <a:latin typeface="Comic Sans MS" panose="030F0702030302020204" pitchFamily="66" charset="0"/>
                        </a:rPr>
                        <a:t>）</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85</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85</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85</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166941458"/>
                  </a:ext>
                </a:extLst>
              </a:tr>
              <a:tr h="626320">
                <a:tc>
                  <a:txBody>
                    <a:bodyPr/>
                    <a:lstStyle/>
                    <a:p>
                      <a:pPr algn="ctr">
                        <a:lnSpc>
                          <a:spcPts val="1000"/>
                        </a:lnSpc>
                        <a:spcBef>
                          <a:spcPts val="300"/>
                        </a:spcBef>
                        <a:spcAft>
                          <a:spcPts val="300"/>
                        </a:spcAft>
                      </a:pPr>
                      <a:r>
                        <a:rPr lang="en-US" sz="1400">
                          <a:effectLst/>
                          <a:latin typeface="Comic Sans MS" panose="030F0702030302020204" pitchFamily="66" charset="0"/>
                        </a:rPr>
                        <a:t>Power consumption (kW)</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dirty="0">
                          <a:effectLst/>
                          <a:latin typeface="Comic Sans MS" panose="030F0702030302020204" pitchFamily="66" charset="0"/>
                        </a:rPr>
                        <a:t>2568 </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1155</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dirty="0">
                          <a:effectLst/>
                          <a:latin typeface="Comic Sans MS" panose="030F0702030302020204" pitchFamily="66" charset="0"/>
                        </a:rPr>
                        <a:t>196.3</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904550448"/>
                  </a:ext>
                </a:extLst>
              </a:tr>
            </a:tbl>
          </a:graphicData>
        </a:graphic>
      </p:graphicFrame>
      <p:sp>
        <p:nvSpPr>
          <p:cNvPr id="9" name="矩形 8">
            <a:extLst>
              <a:ext uri="{FF2B5EF4-FFF2-40B4-BE49-F238E27FC236}">
                <a16:creationId xmlns:a16="http://schemas.microsoft.com/office/drawing/2014/main" id="{D4AE11C5-73F1-4CB4-93F8-AF274931CB2A}"/>
              </a:ext>
            </a:extLst>
          </p:cNvPr>
          <p:cNvSpPr/>
          <p:nvPr/>
        </p:nvSpPr>
        <p:spPr>
          <a:xfrm>
            <a:off x="7282714" y="1022966"/>
            <a:ext cx="35798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800" b="0" i="0" u="none" strike="noStrike" kern="1200" cap="none" spc="0" normalizeH="0" baseline="0" noProof="0" dirty="0">
                <a:ln>
                  <a:noFill/>
                </a:ln>
                <a:solidFill>
                  <a:srgbClr val="FF0000"/>
                </a:solidFill>
                <a:effectLst/>
                <a:uLnTx/>
                <a:uFillTx/>
                <a:latin typeface="Comic Sans MS" panose="030F0702030302020204" pitchFamily="66" charset="0"/>
                <a:ea typeface="MS Mincho" panose="02020609040205080304" pitchFamily="49" charset="-128"/>
              </a:rPr>
              <a:t>Parameters of the refrigerator</a:t>
            </a:r>
            <a:endParaRPr kumimoji="0" lang="zh-CN" altLang="en-US" sz="1800" b="0"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endParaRPr>
          </a:p>
        </p:txBody>
      </p:sp>
      <p:sp>
        <p:nvSpPr>
          <p:cNvPr id="10" name="矩形 9">
            <a:extLst>
              <a:ext uri="{FF2B5EF4-FFF2-40B4-BE49-F238E27FC236}">
                <a16:creationId xmlns:a16="http://schemas.microsoft.com/office/drawing/2014/main" id="{C0D750D4-4F9E-4192-B83A-8C2898841CC5}"/>
              </a:ext>
            </a:extLst>
          </p:cNvPr>
          <p:cNvSpPr/>
          <p:nvPr/>
        </p:nvSpPr>
        <p:spPr>
          <a:xfrm>
            <a:off x="7282714" y="3358743"/>
            <a:ext cx="39773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800" b="0" i="0" u="none" strike="noStrike" kern="1200" cap="none" spc="0" normalizeH="0" baseline="0" noProof="0" dirty="0">
                <a:ln>
                  <a:noFill/>
                </a:ln>
                <a:solidFill>
                  <a:srgbClr val="FF0000"/>
                </a:solidFill>
                <a:effectLst/>
                <a:uLnTx/>
                <a:uFillTx/>
                <a:latin typeface="Comic Sans MS" panose="030F0702030302020204" pitchFamily="66" charset="0"/>
                <a:ea typeface="MS Mincho" panose="02020609040205080304" pitchFamily="49" charset="-128"/>
              </a:rPr>
              <a:t>Parameters of the cold compressor</a:t>
            </a:r>
            <a:endParaRPr kumimoji="0" lang="zh-CN" altLang="en-US" sz="1800" b="0"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endParaRPr>
          </a:p>
        </p:txBody>
      </p:sp>
    </p:spTree>
    <p:extLst>
      <p:ext uri="{BB962C8B-B14F-4D97-AF65-F5344CB8AC3E}">
        <p14:creationId xmlns:p14="http://schemas.microsoft.com/office/powerpoint/2010/main" val="1525862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0A2C28-46AD-4504-AFF3-4B6578D45485}"/>
              </a:ext>
            </a:extLst>
          </p:cNvPr>
          <p:cNvSpPr>
            <a:spLocks noGrp="1"/>
          </p:cNvSpPr>
          <p:nvPr>
            <p:ph type="title"/>
          </p:nvPr>
        </p:nvSpPr>
        <p:spPr/>
        <p:txBody>
          <a:bodyPr/>
          <a:lstStyle/>
          <a:p>
            <a:r>
              <a:rPr lang="en-US" altLang="zh-CN" dirty="0"/>
              <a:t>1.3GHz cavity Cryomodule</a:t>
            </a:r>
            <a:endParaRPr lang="zh-CN" altLang="en-US" dirty="0"/>
          </a:p>
        </p:txBody>
      </p:sp>
      <p:sp>
        <p:nvSpPr>
          <p:cNvPr id="5" name="灯片编号占位符 4">
            <a:extLst>
              <a:ext uri="{FF2B5EF4-FFF2-40B4-BE49-F238E27FC236}">
                <a16:creationId xmlns:a16="http://schemas.microsoft.com/office/drawing/2014/main" id="{CDDEB0A2-B108-464A-8076-7A9519392D84}"/>
              </a:ext>
            </a:extLst>
          </p:cNvPr>
          <p:cNvSpPr>
            <a:spLocks noGrp="1"/>
          </p:cNvSpPr>
          <p:nvPr>
            <p:ph type="sldNum" sz="quarter" idx="12"/>
          </p:nvPr>
        </p:nvSpPr>
        <p:spPr/>
        <p:txBody>
          <a:bodyPr/>
          <a:lstStyle/>
          <a:p>
            <a:fld id="{F15E9139-A00B-4B2A-98A6-095DC08F1345}" type="slidenum">
              <a:rPr lang="zh-CN" altLang="en-US" smtClean="0"/>
              <a:pPr/>
              <a:t>19</a:t>
            </a:fld>
            <a:endParaRPr lang="zh-CN" altLang="en-US"/>
          </a:p>
        </p:txBody>
      </p:sp>
      <p:pic>
        <p:nvPicPr>
          <p:cNvPr id="6" name="Content Placeholder 10">
            <a:extLst>
              <a:ext uri="{FF2B5EF4-FFF2-40B4-BE49-F238E27FC236}">
                <a16:creationId xmlns:a16="http://schemas.microsoft.com/office/drawing/2014/main" id="{30CD1EC8-77EA-4DDA-A72C-1DFF3A5033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4296" y="1302599"/>
            <a:ext cx="11724963" cy="1770178"/>
          </a:xfrm>
          <a:prstGeom prst="rect">
            <a:avLst/>
          </a:prstGeom>
        </p:spPr>
      </p:pic>
      <p:grpSp>
        <p:nvGrpSpPr>
          <p:cNvPr id="7" name="组合 6">
            <a:extLst>
              <a:ext uri="{FF2B5EF4-FFF2-40B4-BE49-F238E27FC236}">
                <a16:creationId xmlns:a16="http://schemas.microsoft.com/office/drawing/2014/main" id="{C3B8FB5B-435A-4751-9E62-7C4FD469E77C}"/>
              </a:ext>
            </a:extLst>
          </p:cNvPr>
          <p:cNvGrpSpPr/>
          <p:nvPr/>
        </p:nvGrpSpPr>
        <p:grpSpPr>
          <a:xfrm>
            <a:off x="597895" y="3429000"/>
            <a:ext cx="4795838" cy="2401594"/>
            <a:chOff x="661431" y="1790502"/>
            <a:chExt cx="4795838" cy="2401594"/>
          </a:xfrm>
        </p:grpSpPr>
        <p:pic>
          <p:nvPicPr>
            <p:cNvPr id="8" name="图片 7">
              <a:extLst>
                <a:ext uri="{FF2B5EF4-FFF2-40B4-BE49-F238E27FC236}">
                  <a16:creationId xmlns:a16="http://schemas.microsoft.com/office/drawing/2014/main" id="{D12D1A84-C58A-48BC-A736-19117B34268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a:stretch/>
          </p:blipFill>
          <p:spPr>
            <a:xfrm>
              <a:off x="661431" y="1790502"/>
              <a:ext cx="4795838" cy="2401594"/>
            </a:xfrm>
            <a:prstGeom prst="rect">
              <a:avLst/>
            </a:prstGeom>
          </p:spPr>
        </p:pic>
        <p:sp>
          <p:nvSpPr>
            <p:cNvPr id="9" name="矩形 8">
              <a:extLst>
                <a:ext uri="{FF2B5EF4-FFF2-40B4-BE49-F238E27FC236}">
                  <a16:creationId xmlns:a16="http://schemas.microsoft.com/office/drawing/2014/main" id="{230CE74D-BF4A-4992-9A34-B4DB2E26AA8A}"/>
                </a:ext>
              </a:extLst>
            </p:cNvPr>
            <p:cNvSpPr/>
            <p:nvPr/>
          </p:nvSpPr>
          <p:spPr>
            <a:xfrm>
              <a:off x="756941" y="1867869"/>
              <a:ext cx="851115" cy="407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6BD69271-93CF-4873-9E22-9C71B3B62C1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1944373"/>
              <a:ext cx="688596" cy="271190"/>
            </a:xfrm>
            <a:prstGeom prst="rect">
              <a:avLst/>
            </a:prstGeom>
          </p:spPr>
        </p:pic>
      </p:grpSp>
      <p:pic>
        <p:nvPicPr>
          <p:cNvPr id="11" name="图片 10">
            <a:extLst>
              <a:ext uri="{FF2B5EF4-FFF2-40B4-BE49-F238E27FC236}">
                <a16:creationId xmlns:a16="http://schemas.microsoft.com/office/drawing/2014/main" id="{96EF2B52-3CA0-4ECC-9602-0E403892DCC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37600" y="3429000"/>
            <a:ext cx="3238239" cy="2383894"/>
          </a:xfrm>
          <a:prstGeom prst="rect">
            <a:avLst/>
          </a:prstGeom>
        </p:spPr>
      </p:pic>
      <p:pic>
        <p:nvPicPr>
          <p:cNvPr id="12" name="图片 11">
            <a:extLst>
              <a:ext uri="{FF2B5EF4-FFF2-40B4-BE49-F238E27FC236}">
                <a16:creationId xmlns:a16="http://schemas.microsoft.com/office/drawing/2014/main" id="{8223A236-DE9F-4A06-B014-C82AD4182FD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474992" y="3431122"/>
            <a:ext cx="3181349" cy="2383894"/>
          </a:xfrm>
          <a:prstGeom prst="rect">
            <a:avLst/>
          </a:prstGeom>
        </p:spPr>
      </p:pic>
    </p:spTree>
    <p:extLst>
      <p:ext uri="{BB962C8B-B14F-4D97-AF65-F5344CB8AC3E}">
        <p14:creationId xmlns:p14="http://schemas.microsoft.com/office/powerpoint/2010/main" val="707075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EBA40FD-AC6B-4F79-A16F-E10C5641B453}"/>
              </a:ext>
            </a:extLst>
          </p:cNvPr>
          <p:cNvSpPr>
            <a:spLocks noGrp="1"/>
          </p:cNvSpPr>
          <p:nvPr>
            <p:ph idx="1"/>
          </p:nvPr>
        </p:nvSpPr>
        <p:spPr/>
        <p:txBody>
          <a:bodyPr>
            <a:normAutofit/>
          </a:bodyPr>
          <a:lstStyle/>
          <a:p>
            <a:pPr marL="228600" lvl="0" indent="-228600">
              <a:lnSpc>
                <a:spcPct val="90000"/>
              </a:lnSpc>
              <a:spcBef>
                <a:spcPts val="1000"/>
              </a:spcBef>
              <a:spcAft>
                <a:spcPts val="0"/>
              </a:spcAft>
              <a:buClrTx/>
              <a:buSzTx/>
              <a:buFont typeface="Arial" panose="020B0604020202020204" pitchFamily="34" charset="0"/>
              <a:buChar char="•"/>
              <a:defRPr/>
            </a:pPr>
            <a:r>
              <a:rPr lang="en-US" altLang="zh-CN" sz="2400" b="1" dirty="0">
                <a:solidFill>
                  <a:srgbClr val="C00000"/>
                </a:solidFill>
                <a:latin typeface="Times New Roman" panose="02020603050405020304" pitchFamily="18" charset="0"/>
                <a:cs typeface="Times New Roman" panose="02020603050405020304" pitchFamily="18" charset="0"/>
              </a:rPr>
              <a:t>CEPC Cryogenic System Brief Introduction</a:t>
            </a:r>
            <a:endParaRPr lang="en-US" altLang="zh-CN" sz="24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a:p>
            <a:pPr marL="228600" lvl="0" indent="-228600">
              <a:lnSpc>
                <a:spcPct val="90000"/>
              </a:lnSpc>
              <a:spcBef>
                <a:spcPts val="1000"/>
              </a:spcBef>
              <a:spcAft>
                <a:spcPts val="0"/>
              </a:spcAft>
              <a:buClrTx/>
              <a:buSzTx/>
              <a:buFont typeface="Arial" panose="020B0604020202020204" pitchFamily="34" charset="0"/>
              <a:buChar char="•"/>
              <a:defRPr/>
            </a:pPr>
            <a:r>
              <a:rPr lang="en-US" altLang="zh-CN" sz="2400" b="1" dirty="0">
                <a:latin typeface="Times New Roman" panose="02020603050405020304" pitchFamily="18" charset="0"/>
                <a:cs typeface="Times New Roman" panose="02020603050405020304" pitchFamily="18" charset="0"/>
              </a:rPr>
              <a:t>Cryogenic system for the SRF</a:t>
            </a:r>
          </a:p>
          <a:p>
            <a:pPr marL="0" indent="0">
              <a:lnSpc>
                <a:spcPct val="90000"/>
              </a:lnSpc>
              <a:spcBef>
                <a:spcPts val="1000"/>
              </a:spcBef>
              <a:spcAft>
                <a:spcPts val="0"/>
              </a:spcAft>
              <a:buClrTx/>
              <a:buSzTx/>
              <a:buNone/>
              <a:defRPr/>
            </a:pPr>
            <a:r>
              <a:rPr lang="en-GB" altLang="zh-CN" sz="2400" b="1" dirty="0">
                <a:effectLst>
                  <a:outerShdw sx="0" sy="0">
                    <a:srgbClr val="000000"/>
                  </a:outerShdw>
                </a:effectLst>
                <a:latin typeface="Times New Roman" panose="02020603050405020304" pitchFamily="18" charset="0"/>
                <a:cs typeface="Times New Roman" panose="02020603050405020304" pitchFamily="18" charset="0"/>
              </a:rPr>
              <a:t>    Cooling Scheme Optimization and Process Calculation</a:t>
            </a:r>
          </a:p>
          <a:p>
            <a:pPr marL="0" indent="0">
              <a:lnSpc>
                <a:spcPct val="90000"/>
              </a:lnSpc>
              <a:spcBef>
                <a:spcPts val="1000"/>
              </a:spcBef>
              <a:spcAft>
                <a:spcPts val="0"/>
              </a:spcAft>
              <a:buClrTx/>
              <a:buSzTx/>
              <a:buNone/>
              <a:defRPr/>
            </a:pPr>
            <a:r>
              <a:rPr lang="en-GB" altLang="zh-CN" sz="2400" b="1" dirty="0">
                <a:effectLst>
                  <a:outerShdw sx="0" sy="0">
                    <a:srgbClr val="000000"/>
                  </a:outerShdw>
                </a:effectLst>
                <a:latin typeface="Times New Roman" panose="02020603050405020304" pitchFamily="18" charset="0"/>
                <a:cs typeface="Times New Roman" panose="02020603050405020304" pitchFamily="18" charset="0"/>
              </a:rPr>
              <a:t>    Development of key equipment and technology</a:t>
            </a:r>
          </a:p>
          <a:p>
            <a:pPr marL="228600" lvl="0" indent="-228600">
              <a:lnSpc>
                <a:spcPct val="90000"/>
              </a:lnSpc>
              <a:spcBef>
                <a:spcPts val="1000"/>
              </a:spcBef>
              <a:spcAft>
                <a:spcPts val="0"/>
              </a:spcAft>
              <a:buClrTx/>
              <a:buSzTx/>
              <a:buFont typeface="Arial" panose="020B0604020202020204" pitchFamily="34" charset="0"/>
              <a:buChar char="•"/>
              <a:defRPr/>
            </a:pPr>
            <a:r>
              <a:rPr lang="en-US" altLang="zh-CN" sz="2400" b="1" dirty="0">
                <a:latin typeface="Times New Roman" panose="02020603050405020304" pitchFamily="18" charset="0"/>
                <a:ea typeface="等线" panose="02010600030101010101" pitchFamily="2" charset="-122"/>
                <a:cs typeface="Times New Roman" panose="02020603050405020304" pitchFamily="18" charset="0"/>
              </a:rPr>
              <a:t>Cryogenic system for SC magnets</a:t>
            </a:r>
          </a:p>
          <a:p>
            <a:pPr marL="228600" lvl="0" indent="-228600">
              <a:lnSpc>
                <a:spcPct val="90000"/>
              </a:lnSpc>
              <a:spcBef>
                <a:spcPts val="1000"/>
              </a:spcBef>
              <a:spcAft>
                <a:spcPts val="0"/>
              </a:spcAft>
              <a:buClrTx/>
              <a:buSzTx/>
              <a:buFont typeface="Arial" panose="020B0604020202020204" pitchFamily="34" charset="0"/>
              <a:buChar char="•"/>
              <a:defRPr/>
            </a:pPr>
            <a:r>
              <a:rPr lang="en-US" altLang="zh-CN" sz="2400" b="1" dirty="0">
                <a:latin typeface="Times New Roman" panose="02020603050405020304" pitchFamily="18" charset="0"/>
                <a:ea typeface="等线" panose="02010600030101010101" pitchFamily="2" charset="-122"/>
                <a:cs typeface="Times New Roman" panose="02020603050405020304" pitchFamily="18" charset="0"/>
              </a:rPr>
              <a:t>Summary</a:t>
            </a:r>
          </a:p>
          <a:p>
            <a:endParaRPr lang="zh-CN" altLang="en-US" sz="2400" dirty="0"/>
          </a:p>
        </p:txBody>
      </p:sp>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5" name="灯片编号占位符 4">
            <a:extLst>
              <a:ext uri="{FF2B5EF4-FFF2-40B4-BE49-F238E27FC236}">
                <a16:creationId xmlns:a16="http://schemas.microsoft.com/office/drawing/2014/main" id="{31142DA0-15AF-4E15-B382-2C5440D1AA57}"/>
              </a:ext>
            </a:extLst>
          </p:cNvPr>
          <p:cNvSpPr>
            <a:spLocks noGrp="1"/>
          </p:cNvSpPr>
          <p:nvPr>
            <p:ph type="sldNum" sz="quarter" idx="12"/>
          </p:nvPr>
        </p:nvSpPr>
        <p:spPr/>
        <p:txBody>
          <a:bodyPr/>
          <a:lstStyle/>
          <a:p>
            <a:fld id="{F15E9139-A00B-4B2A-98A6-095DC08F1345}" type="slidenum">
              <a:rPr lang="zh-CN" altLang="en-US" smtClean="0"/>
              <a:pPr/>
              <a:t>2</a:t>
            </a:fld>
            <a:endParaRPr lang="zh-CN" altLang="en-US"/>
          </a:p>
        </p:txBody>
      </p:sp>
    </p:spTree>
    <p:extLst>
      <p:ext uri="{BB962C8B-B14F-4D97-AF65-F5344CB8AC3E}">
        <p14:creationId xmlns:p14="http://schemas.microsoft.com/office/powerpoint/2010/main" val="2022380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537C002-9DBD-4E02-A315-56B1F48F5523}"/>
              </a:ext>
            </a:extLst>
          </p:cNvPr>
          <p:cNvSpPr>
            <a:spLocks noGrp="1"/>
          </p:cNvSpPr>
          <p:nvPr>
            <p:ph type="title"/>
          </p:nvPr>
        </p:nvSpPr>
        <p:spPr/>
        <p:txBody>
          <a:bodyPr/>
          <a:lstStyle/>
          <a:p>
            <a:r>
              <a:rPr lang="en-US" altLang="zh-CN" dirty="0"/>
              <a:t>1.3GHz cavity Cryomodule</a:t>
            </a:r>
            <a:endParaRPr lang="zh-CN" altLang="en-US" dirty="0"/>
          </a:p>
        </p:txBody>
      </p:sp>
      <p:sp>
        <p:nvSpPr>
          <p:cNvPr id="5" name="灯片编号占位符 4">
            <a:extLst>
              <a:ext uri="{FF2B5EF4-FFF2-40B4-BE49-F238E27FC236}">
                <a16:creationId xmlns:a16="http://schemas.microsoft.com/office/drawing/2014/main" id="{93923208-98DD-4064-8CAD-1FA2BD7FC3B2}"/>
              </a:ext>
            </a:extLst>
          </p:cNvPr>
          <p:cNvSpPr>
            <a:spLocks noGrp="1"/>
          </p:cNvSpPr>
          <p:nvPr>
            <p:ph type="sldNum" sz="quarter" idx="12"/>
          </p:nvPr>
        </p:nvSpPr>
        <p:spPr/>
        <p:txBody>
          <a:bodyPr/>
          <a:lstStyle/>
          <a:p>
            <a:fld id="{F15E9139-A00B-4B2A-98A6-095DC08F1345}" type="slidenum">
              <a:rPr lang="zh-CN" altLang="en-US" smtClean="0"/>
              <a:pPr/>
              <a:t>20</a:t>
            </a:fld>
            <a:endParaRPr lang="zh-CN" altLang="en-US"/>
          </a:p>
        </p:txBody>
      </p:sp>
      <p:pic>
        <p:nvPicPr>
          <p:cNvPr id="39" name="图片 38">
            <a:extLst>
              <a:ext uri="{FF2B5EF4-FFF2-40B4-BE49-F238E27FC236}">
                <a16:creationId xmlns:a16="http://schemas.microsoft.com/office/drawing/2014/main" id="{D946746C-8C0A-477B-8ADB-E5180D4EAA1C}"/>
              </a:ext>
            </a:extLst>
          </p:cNvPr>
          <p:cNvPicPr>
            <a:picLocks noChangeAspect="1"/>
          </p:cNvPicPr>
          <p:nvPr/>
        </p:nvPicPr>
        <p:blipFill>
          <a:blip r:embed="rId3"/>
          <a:stretch>
            <a:fillRect/>
          </a:stretch>
        </p:blipFill>
        <p:spPr>
          <a:xfrm>
            <a:off x="394411" y="964492"/>
            <a:ext cx="10958219" cy="5756984"/>
          </a:xfrm>
          <a:prstGeom prst="rect">
            <a:avLst/>
          </a:prstGeom>
        </p:spPr>
      </p:pic>
      <p:sp>
        <p:nvSpPr>
          <p:cNvPr id="40" name="文本框 39">
            <a:extLst>
              <a:ext uri="{FF2B5EF4-FFF2-40B4-BE49-F238E27FC236}">
                <a16:creationId xmlns:a16="http://schemas.microsoft.com/office/drawing/2014/main" id="{3631473C-7FA4-4C0F-A66E-13C242DF9D49}"/>
              </a:ext>
            </a:extLst>
          </p:cNvPr>
          <p:cNvSpPr txBox="1"/>
          <p:nvPr/>
        </p:nvSpPr>
        <p:spPr>
          <a:xfrm>
            <a:off x="9539220" y="6139849"/>
            <a:ext cx="931665" cy="338554"/>
          </a:xfrm>
          <a:prstGeom prst="rect">
            <a:avLst/>
          </a:prstGeom>
          <a:noFill/>
        </p:spPr>
        <p:txBody>
          <a:bodyPr wrap="none" rtlCol="0">
            <a:spAutoFit/>
          </a:bodyPr>
          <a:lstStyle/>
          <a:p>
            <a:r>
              <a:rPr lang="en-US" altLang="zh-CN" sz="1600" b="1" dirty="0">
                <a:solidFill>
                  <a:srgbClr val="0000FF"/>
                </a:solidFill>
                <a:latin typeface="微软雅黑" panose="020B0503020204020204" pitchFamily="34" charset="-122"/>
                <a:ea typeface="微软雅黑" panose="020B0503020204020204" pitchFamily="34" charset="-122"/>
              </a:rPr>
              <a:t>Endcap</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DDF3C76A-BA15-40EF-B03C-8C1A0BF1EE58}"/>
              </a:ext>
            </a:extLst>
          </p:cNvPr>
          <p:cNvSpPr txBox="1"/>
          <p:nvPr/>
        </p:nvSpPr>
        <p:spPr>
          <a:xfrm>
            <a:off x="6096000" y="6217157"/>
            <a:ext cx="1688411" cy="338554"/>
          </a:xfrm>
          <a:prstGeom prst="rect">
            <a:avLst/>
          </a:prstGeom>
          <a:solidFill>
            <a:schemeClr val="bg1"/>
          </a:solidFill>
        </p:spPr>
        <p:txBody>
          <a:bodyPr wrap="none" rtlCol="0">
            <a:spAutoFit/>
          </a:bodyPr>
          <a:lstStyle/>
          <a:p>
            <a:r>
              <a:rPr lang="en-US" altLang="zh-CN" sz="1600" b="1" dirty="0">
                <a:solidFill>
                  <a:srgbClr val="0000FF"/>
                </a:solidFill>
                <a:latin typeface="微软雅黑" panose="020B0503020204020204" pitchFamily="34" charset="-122"/>
                <a:ea typeface="微软雅黑" panose="020B0503020204020204" pitchFamily="34" charset="-122"/>
              </a:rPr>
              <a:t>CRYOMODULE</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9B4C59AD-48E0-4D9A-A61D-0E5B8BE76374}"/>
              </a:ext>
            </a:extLst>
          </p:cNvPr>
          <p:cNvSpPr txBox="1"/>
          <p:nvPr/>
        </p:nvSpPr>
        <p:spPr>
          <a:xfrm>
            <a:off x="3178689" y="6139849"/>
            <a:ext cx="1035861" cy="338554"/>
          </a:xfrm>
          <a:prstGeom prst="rect">
            <a:avLst/>
          </a:prstGeom>
          <a:noFill/>
        </p:spPr>
        <p:txBody>
          <a:bodyPr wrap="none" rtlCol="0">
            <a:spAutoFit/>
          </a:bodyPr>
          <a:lstStyle/>
          <a:p>
            <a:r>
              <a:rPr lang="en-US" altLang="zh-CN" sz="1600" b="1" dirty="0" err="1">
                <a:solidFill>
                  <a:srgbClr val="0000FF"/>
                </a:solidFill>
                <a:latin typeface="微软雅黑" panose="020B0503020204020204" pitchFamily="34" charset="-122"/>
                <a:ea typeface="微软雅黑" panose="020B0503020204020204" pitchFamily="34" charset="-122"/>
              </a:rPr>
              <a:t>Feedcap</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2651A455-553E-4474-8092-602B804A8C91}"/>
              </a:ext>
            </a:extLst>
          </p:cNvPr>
          <p:cNvSpPr txBox="1"/>
          <p:nvPr/>
        </p:nvSpPr>
        <p:spPr>
          <a:xfrm>
            <a:off x="81983" y="6187074"/>
            <a:ext cx="1514774" cy="338554"/>
          </a:xfrm>
          <a:prstGeom prst="rect">
            <a:avLst/>
          </a:prstGeom>
          <a:noFill/>
        </p:spPr>
        <p:txBody>
          <a:bodyPr wrap="none" rtlCol="0">
            <a:spAutoFit/>
          </a:bodyPr>
          <a:lstStyle/>
          <a:p>
            <a:r>
              <a:rPr lang="en-US" altLang="zh-CN" sz="1600" b="1" dirty="0">
                <a:solidFill>
                  <a:srgbClr val="0000FF"/>
                </a:solidFill>
                <a:latin typeface="微软雅黑" panose="020B0503020204020204" pitchFamily="34" charset="-122"/>
                <a:ea typeface="微软雅黑" panose="020B0503020204020204" pitchFamily="34" charset="-122"/>
              </a:rPr>
              <a:t>2K</a:t>
            </a:r>
            <a:r>
              <a:rPr lang="zh-CN" altLang="en-US" sz="1600" b="1" dirty="0">
                <a:solidFill>
                  <a:srgbClr val="0000FF"/>
                </a:solidFill>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Valve Box</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26D0A17B-D7D3-452C-8B97-7A7473C7155C}"/>
              </a:ext>
            </a:extLst>
          </p:cNvPr>
          <p:cNvSpPr txBox="1"/>
          <p:nvPr/>
        </p:nvSpPr>
        <p:spPr>
          <a:xfrm>
            <a:off x="10883153" y="1558969"/>
            <a:ext cx="1151829" cy="369332"/>
          </a:xfrm>
          <a:prstGeom prst="rect">
            <a:avLst/>
          </a:prstGeom>
          <a:noFill/>
        </p:spPr>
        <p:txBody>
          <a:bodyPr wrap="square">
            <a:spAutoFit/>
          </a:bodyPr>
          <a:lstStyle/>
          <a:p>
            <a:r>
              <a:rPr lang="en-US" altLang="zh-CN" dirty="0"/>
              <a:t>5K helium </a:t>
            </a:r>
            <a:endParaRPr lang="zh-CN" altLang="en-US" dirty="0"/>
          </a:p>
        </p:txBody>
      </p:sp>
      <p:sp>
        <p:nvSpPr>
          <p:cNvPr id="11" name="文本框 10">
            <a:extLst>
              <a:ext uri="{FF2B5EF4-FFF2-40B4-BE49-F238E27FC236}">
                <a16:creationId xmlns:a16="http://schemas.microsoft.com/office/drawing/2014/main" id="{C3F94D72-52A8-4307-A89B-19A90B792002}"/>
              </a:ext>
            </a:extLst>
          </p:cNvPr>
          <p:cNvSpPr txBox="1"/>
          <p:nvPr/>
        </p:nvSpPr>
        <p:spPr>
          <a:xfrm>
            <a:off x="2026860" y="5232840"/>
            <a:ext cx="1151829" cy="830997"/>
          </a:xfrm>
          <a:prstGeom prst="rect">
            <a:avLst/>
          </a:prstGeom>
          <a:noFill/>
        </p:spPr>
        <p:txBody>
          <a:bodyPr wrap="square">
            <a:spAutoFit/>
          </a:bodyPr>
          <a:lstStyle/>
          <a:p>
            <a:pPr algn="ctr"/>
            <a:r>
              <a:rPr lang="en-US" altLang="zh-CN" sz="1600" dirty="0">
                <a:latin typeface="Comic Sans MS" panose="030F0702030302020204" pitchFamily="66" charset="0"/>
              </a:rPr>
              <a:t>Subcooled 4.5K </a:t>
            </a:r>
            <a:r>
              <a:rPr lang="en-US" altLang="zh-CN" sz="1600" dirty="0" err="1">
                <a:latin typeface="Comic Sans MS" panose="030F0702030302020204" pitchFamily="66" charset="0"/>
              </a:rPr>
              <a:t>LHe</a:t>
            </a:r>
            <a:endParaRPr lang="zh-CN" altLang="en-US" sz="1600" dirty="0">
              <a:latin typeface="Comic Sans MS" panose="030F0702030302020204" pitchFamily="66" charset="0"/>
            </a:endParaRPr>
          </a:p>
        </p:txBody>
      </p:sp>
      <p:cxnSp>
        <p:nvCxnSpPr>
          <p:cNvPr id="6" name="直接箭头连接符 5">
            <a:extLst>
              <a:ext uri="{FF2B5EF4-FFF2-40B4-BE49-F238E27FC236}">
                <a16:creationId xmlns:a16="http://schemas.microsoft.com/office/drawing/2014/main" id="{38879652-0A8F-4121-85B5-093817B9B4E7}"/>
              </a:ext>
            </a:extLst>
          </p:cNvPr>
          <p:cNvCxnSpPr>
            <a:endCxn id="11" idx="0"/>
          </p:cNvCxnSpPr>
          <p:nvPr/>
        </p:nvCxnSpPr>
        <p:spPr>
          <a:xfrm>
            <a:off x="2026860" y="4195482"/>
            <a:ext cx="490522" cy="113851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7DADC74C-C16F-429B-85DC-9A905E4B4EAA}"/>
              </a:ext>
            </a:extLst>
          </p:cNvPr>
          <p:cNvSpPr txBox="1"/>
          <p:nvPr/>
        </p:nvSpPr>
        <p:spPr>
          <a:xfrm>
            <a:off x="3893219" y="4180293"/>
            <a:ext cx="1700757" cy="338554"/>
          </a:xfrm>
          <a:prstGeom prst="rect">
            <a:avLst/>
          </a:prstGeom>
          <a:noFill/>
        </p:spPr>
        <p:txBody>
          <a:bodyPr wrap="square">
            <a:spAutoFit/>
          </a:bodyPr>
          <a:lstStyle/>
          <a:p>
            <a:pPr algn="ctr"/>
            <a:r>
              <a:rPr lang="en-US" altLang="zh-CN" sz="1600" dirty="0">
                <a:latin typeface="Comic Sans MS" panose="030F0702030302020204" pitchFamily="66" charset="0"/>
              </a:rPr>
              <a:t>2.9bara@2.2K</a:t>
            </a:r>
            <a:endParaRPr lang="zh-CN" altLang="en-US" sz="1600" dirty="0">
              <a:latin typeface="Comic Sans MS" panose="030F0702030302020204" pitchFamily="66" charset="0"/>
            </a:endParaRPr>
          </a:p>
        </p:txBody>
      </p:sp>
      <p:sp>
        <p:nvSpPr>
          <p:cNvPr id="15" name="文本框 14">
            <a:extLst>
              <a:ext uri="{FF2B5EF4-FFF2-40B4-BE49-F238E27FC236}">
                <a16:creationId xmlns:a16="http://schemas.microsoft.com/office/drawing/2014/main" id="{0684D74D-10C3-4665-9E4F-71F2A22B3FF0}"/>
              </a:ext>
            </a:extLst>
          </p:cNvPr>
          <p:cNvSpPr txBox="1"/>
          <p:nvPr/>
        </p:nvSpPr>
        <p:spPr>
          <a:xfrm>
            <a:off x="5234248" y="4894286"/>
            <a:ext cx="1700757" cy="338554"/>
          </a:xfrm>
          <a:prstGeom prst="rect">
            <a:avLst/>
          </a:prstGeom>
          <a:noFill/>
        </p:spPr>
        <p:txBody>
          <a:bodyPr wrap="square">
            <a:spAutoFit/>
          </a:bodyPr>
          <a:lstStyle/>
          <a:p>
            <a:pPr algn="ctr"/>
            <a:r>
              <a:rPr lang="en-US" altLang="zh-CN" sz="1600" dirty="0">
                <a:latin typeface="Comic Sans MS" panose="030F0702030302020204" pitchFamily="66" charset="0"/>
              </a:rPr>
              <a:t>31mbar@2K</a:t>
            </a:r>
            <a:endParaRPr lang="zh-CN" altLang="en-US" sz="1600" dirty="0">
              <a:latin typeface="Comic Sans MS" panose="030F0702030302020204" pitchFamily="66" charset="0"/>
            </a:endParaRPr>
          </a:p>
        </p:txBody>
      </p:sp>
      <p:sp>
        <p:nvSpPr>
          <p:cNvPr id="17" name="文本框 16">
            <a:extLst>
              <a:ext uri="{FF2B5EF4-FFF2-40B4-BE49-F238E27FC236}">
                <a16:creationId xmlns:a16="http://schemas.microsoft.com/office/drawing/2014/main" id="{5091D7E7-61A7-4FE6-8006-6D306C023BCB}"/>
              </a:ext>
            </a:extLst>
          </p:cNvPr>
          <p:cNvSpPr txBox="1"/>
          <p:nvPr/>
        </p:nvSpPr>
        <p:spPr>
          <a:xfrm>
            <a:off x="3600201" y="2190079"/>
            <a:ext cx="8368419" cy="954107"/>
          </a:xfrm>
          <a:prstGeom prst="rect">
            <a:avLst/>
          </a:prstGeom>
          <a:noFill/>
        </p:spPr>
        <p:txBody>
          <a:bodyPr wrap="square">
            <a:spAutoFit/>
          </a:bodyPr>
          <a:lstStyle/>
          <a:p>
            <a:pPr marL="285750" indent="-285750" algn="just">
              <a:buFont typeface="Wingdings" panose="05000000000000000000" pitchFamily="2" charset="2"/>
              <a:buChar char="p"/>
            </a:pPr>
            <a:r>
              <a:rPr lang="en-US" altLang="zh-CN" sz="1400" dirty="0">
                <a:latin typeface="Comic Sans MS" panose="030F0702030302020204" pitchFamily="66" charset="0"/>
              </a:rPr>
              <a:t>2K superfluid helium is produced by the JT valve, and the cavity can be immersed in 2K helium bath. The </a:t>
            </a:r>
            <a:r>
              <a:rPr lang="en-US" altLang="zh-CN" sz="1400" dirty="0" err="1">
                <a:latin typeface="Comic Sans MS" panose="030F0702030302020204" pitchFamily="66" charset="0"/>
              </a:rPr>
              <a:t>GHe</a:t>
            </a:r>
            <a:r>
              <a:rPr lang="en-US" altLang="zh-CN" sz="1400" dirty="0">
                <a:latin typeface="Comic Sans MS" panose="030F0702030302020204" pitchFamily="66" charset="0"/>
              </a:rPr>
              <a:t> returns to heat exchanger to recover the cold quantity. And it is heated by the electrical heater, then enter the pump station. Finally, it goes to compressor suction side to complete the whole circle. </a:t>
            </a:r>
            <a:endParaRPr lang="zh-CN" altLang="en-US" sz="1400" dirty="0">
              <a:latin typeface="Comic Sans MS" panose="030F0702030302020204" pitchFamily="66" charset="0"/>
            </a:endParaRPr>
          </a:p>
        </p:txBody>
      </p:sp>
    </p:spTree>
    <p:extLst>
      <p:ext uri="{BB962C8B-B14F-4D97-AF65-F5344CB8AC3E}">
        <p14:creationId xmlns:p14="http://schemas.microsoft.com/office/powerpoint/2010/main" val="643942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D0D37F6-332B-4205-B3C0-FE4AC8219EFB}"/>
              </a:ext>
            </a:extLst>
          </p:cNvPr>
          <p:cNvSpPr>
            <a:spLocks noGrp="1"/>
          </p:cNvSpPr>
          <p:nvPr>
            <p:ph type="title"/>
          </p:nvPr>
        </p:nvSpPr>
        <p:spPr/>
        <p:txBody>
          <a:bodyPr/>
          <a:lstStyle/>
          <a:p>
            <a:r>
              <a:rPr lang="en-US" altLang="zh-CN" dirty="0"/>
              <a:t>1.3GHz cavity Cryomodule Cooldown</a:t>
            </a:r>
            <a:endParaRPr lang="zh-CN" altLang="en-US" dirty="0"/>
          </a:p>
        </p:txBody>
      </p:sp>
      <p:sp>
        <p:nvSpPr>
          <p:cNvPr id="5" name="灯片编号占位符 4">
            <a:extLst>
              <a:ext uri="{FF2B5EF4-FFF2-40B4-BE49-F238E27FC236}">
                <a16:creationId xmlns:a16="http://schemas.microsoft.com/office/drawing/2014/main" id="{5B63997E-89DA-4C97-AF37-901C4F5DE3DF}"/>
              </a:ext>
            </a:extLst>
          </p:cNvPr>
          <p:cNvSpPr>
            <a:spLocks noGrp="1"/>
          </p:cNvSpPr>
          <p:nvPr>
            <p:ph type="sldNum" sz="quarter" idx="12"/>
          </p:nvPr>
        </p:nvSpPr>
        <p:spPr/>
        <p:txBody>
          <a:bodyPr/>
          <a:lstStyle/>
          <a:p>
            <a:fld id="{F15E9139-A00B-4B2A-98A6-095DC08F1345}" type="slidenum">
              <a:rPr lang="zh-CN" altLang="en-US" smtClean="0"/>
              <a:pPr/>
              <a:t>21</a:t>
            </a:fld>
            <a:endParaRPr lang="zh-CN" altLang="en-US"/>
          </a:p>
        </p:txBody>
      </p:sp>
      <p:pic>
        <p:nvPicPr>
          <p:cNvPr id="2" name="图片 1">
            <a:extLst>
              <a:ext uri="{FF2B5EF4-FFF2-40B4-BE49-F238E27FC236}">
                <a16:creationId xmlns:a16="http://schemas.microsoft.com/office/drawing/2014/main" id="{F30B6E89-76DD-48A3-BABC-848C1A140221}"/>
              </a:ext>
            </a:extLst>
          </p:cNvPr>
          <p:cNvPicPr>
            <a:picLocks noChangeAspect="1"/>
          </p:cNvPicPr>
          <p:nvPr/>
        </p:nvPicPr>
        <p:blipFill>
          <a:blip r:embed="rId3"/>
          <a:stretch>
            <a:fillRect/>
          </a:stretch>
        </p:blipFill>
        <p:spPr>
          <a:xfrm>
            <a:off x="704226" y="2207875"/>
            <a:ext cx="7695596" cy="4448105"/>
          </a:xfrm>
          <a:prstGeom prst="rect">
            <a:avLst/>
          </a:prstGeom>
        </p:spPr>
      </p:pic>
      <p:sp>
        <p:nvSpPr>
          <p:cNvPr id="6" name="文本框 5">
            <a:extLst>
              <a:ext uri="{FF2B5EF4-FFF2-40B4-BE49-F238E27FC236}">
                <a16:creationId xmlns:a16="http://schemas.microsoft.com/office/drawing/2014/main" id="{86BCC11A-C013-0396-F87C-E6085AF937F4}"/>
              </a:ext>
            </a:extLst>
          </p:cNvPr>
          <p:cNvSpPr txBox="1"/>
          <p:nvPr/>
        </p:nvSpPr>
        <p:spPr>
          <a:xfrm>
            <a:off x="574158" y="884436"/>
            <a:ext cx="11249246" cy="1323439"/>
          </a:xfrm>
          <a:prstGeom prst="rect">
            <a:avLst/>
          </a:prstGeom>
          <a:noFill/>
        </p:spPr>
        <p:txBody>
          <a:bodyPr wrap="square">
            <a:spAutoFit/>
          </a:bodyPr>
          <a:lstStyle/>
          <a:p>
            <a:pPr marL="285750" indent="-285750">
              <a:buFont typeface="Wingdings" panose="05000000000000000000" pitchFamily="2" charset="2"/>
              <a:buChar char="p"/>
            </a:pPr>
            <a:r>
              <a:rPr lang="en-US" altLang="zh-CN" sz="1600" dirty="0">
                <a:latin typeface="Comic Sans MS" panose="030F0702030302020204" pitchFamily="66" charset="0"/>
              </a:rPr>
              <a:t>The first stage is from 300K to 150K. </a:t>
            </a:r>
          </a:p>
          <a:p>
            <a:pPr marL="285750" indent="-285750">
              <a:buFont typeface="Arial" panose="020B0604020202020204" pitchFamily="34" charset="0"/>
              <a:buChar char="•"/>
            </a:pPr>
            <a:r>
              <a:rPr lang="en-US" altLang="zh-CN" sz="1600" dirty="0">
                <a:latin typeface="Comic Sans MS" panose="030F0702030302020204" pitchFamily="66" charset="0"/>
              </a:rPr>
              <a:t> Automatic cooling method was adopted to guarantee the cavity can be cooled smoothly and safely. </a:t>
            </a:r>
          </a:p>
          <a:p>
            <a:pPr marL="285750" indent="-285750">
              <a:buFont typeface="Arial" panose="020B0604020202020204" pitchFamily="34" charset="0"/>
              <a:buChar char="•"/>
            </a:pPr>
            <a:r>
              <a:rPr lang="en-US" altLang="zh-CN" sz="1600" dirty="0">
                <a:latin typeface="Comic Sans MS" panose="030F0702030302020204" pitchFamily="66" charset="0"/>
              </a:rPr>
              <a:t>Temperature difference  in the radial and axial direction should be controlled in the accepted domain. </a:t>
            </a:r>
          </a:p>
          <a:p>
            <a:pPr marL="285750" indent="-285750">
              <a:buFont typeface="Wingdings" panose="05000000000000000000" pitchFamily="2" charset="2"/>
              <a:buChar char="p"/>
            </a:pPr>
            <a:r>
              <a:rPr lang="en-US" altLang="zh-CN" sz="1600" dirty="0">
                <a:latin typeface="Comic Sans MS" panose="030F0702030302020204" pitchFamily="66" charset="0"/>
              </a:rPr>
              <a:t>The second stage is 150K to 50K transition zone;</a:t>
            </a:r>
          </a:p>
          <a:p>
            <a:pPr marL="285750" indent="-285750">
              <a:buFont typeface="Arial" panose="020B0604020202020204" pitchFamily="34" charset="0"/>
              <a:buChar char="•"/>
            </a:pPr>
            <a:r>
              <a:rPr lang="en-US" altLang="zh-CN" sz="1600" dirty="0">
                <a:latin typeface="Comic Sans MS" panose="030F0702030302020204" pitchFamily="66" charset="0"/>
              </a:rPr>
              <a:t>To increase the cooling speed to </a:t>
            </a:r>
            <a:r>
              <a:rPr lang="en-US" altLang="zh-CN" sz="1600" dirty="0">
                <a:effectLst/>
                <a:latin typeface="Comic Sans MS" panose="030F0702030302020204" pitchFamily="66" charset="0"/>
                <a:ea typeface="Times New Roman" panose="02020603050405020304" pitchFamily="18" charset="0"/>
                <a:cs typeface="Times New Roman" panose="02020603050405020304" pitchFamily="18" charset="0"/>
              </a:rPr>
              <a:t>prevent "hydrogen poisoning" phenomenon happening. </a:t>
            </a:r>
          </a:p>
        </p:txBody>
      </p:sp>
      <p:sp>
        <p:nvSpPr>
          <p:cNvPr id="8" name="文本框 7">
            <a:extLst>
              <a:ext uri="{FF2B5EF4-FFF2-40B4-BE49-F238E27FC236}">
                <a16:creationId xmlns:a16="http://schemas.microsoft.com/office/drawing/2014/main" id="{984658A9-2291-5C81-8432-DAE2FC28A6F9}"/>
              </a:ext>
            </a:extLst>
          </p:cNvPr>
          <p:cNvSpPr txBox="1"/>
          <p:nvPr/>
        </p:nvSpPr>
        <p:spPr>
          <a:xfrm>
            <a:off x="8278629" y="2996908"/>
            <a:ext cx="3736162" cy="1569660"/>
          </a:xfrm>
          <a:prstGeom prst="rect">
            <a:avLst/>
          </a:prstGeom>
          <a:noFill/>
        </p:spPr>
        <p:txBody>
          <a:bodyPr wrap="square">
            <a:spAutoFit/>
          </a:bodyPr>
          <a:lstStyle/>
          <a:p>
            <a:pPr marL="285750" indent="-285750">
              <a:buFont typeface="Wingdings" panose="05000000000000000000" pitchFamily="2" charset="2"/>
              <a:buChar char="p"/>
            </a:pPr>
            <a:r>
              <a:rPr lang="en-US" altLang="zh-CN" sz="1600" dirty="0">
                <a:effectLst/>
                <a:latin typeface="Comic Sans MS" panose="030F0702030302020204" pitchFamily="66" charset="0"/>
                <a:cs typeface="Times New Roman" panose="02020603050405020304" pitchFamily="18" charset="0"/>
              </a:rPr>
              <a:t>The third stage : large flow rate fast cooldown. </a:t>
            </a:r>
          </a:p>
          <a:p>
            <a:pPr marL="285750" indent="-285750">
              <a:buFont typeface="Arial" panose="020B0604020202020204" pitchFamily="34" charset="0"/>
              <a:buChar char="•"/>
            </a:pPr>
            <a:r>
              <a:rPr lang="en-US" altLang="zh-CN" sz="1600" dirty="0">
                <a:latin typeface="Comic Sans MS" panose="030F0702030302020204" pitchFamily="66" charset="0"/>
                <a:cs typeface="Times New Roman" panose="02020603050405020304" pitchFamily="18" charset="0"/>
              </a:rPr>
              <a:t>E</a:t>
            </a:r>
            <a:r>
              <a:rPr lang="en-US" altLang="zh-CN" sz="1600" dirty="0">
                <a:effectLst/>
                <a:latin typeface="Comic Sans MS" panose="030F0702030302020204" pitchFamily="66" charset="0"/>
                <a:cs typeface="Times New Roman" panose="02020603050405020304" pitchFamily="18" charset="0"/>
              </a:rPr>
              <a:t>stablished a large temperature gradient to expel magnetic flux, which can improve the cavity performance greatly.</a:t>
            </a:r>
            <a:endParaRPr lang="zh-CN" altLang="en-US" sz="1600" dirty="0">
              <a:latin typeface="Comic Sans MS" panose="030F0702030302020204" pitchFamily="66" charset="0"/>
            </a:endParaRPr>
          </a:p>
        </p:txBody>
      </p:sp>
    </p:spTree>
    <p:extLst>
      <p:ext uri="{BB962C8B-B14F-4D97-AF65-F5344CB8AC3E}">
        <p14:creationId xmlns:p14="http://schemas.microsoft.com/office/powerpoint/2010/main" val="2763946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46E769D-7B75-4495-B22C-AD8772759BF9}"/>
              </a:ext>
            </a:extLst>
          </p:cNvPr>
          <p:cNvSpPr>
            <a:spLocks noGrp="1"/>
          </p:cNvSpPr>
          <p:nvPr>
            <p:ph type="title"/>
          </p:nvPr>
        </p:nvSpPr>
        <p:spPr/>
        <p:txBody>
          <a:bodyPr/>
          <a:lstStyle/>
          <a:p>
            <a:r>
              <a:rPr lang="en-US" altLang="zh-CN" dirty="0"/>
              <a:t>1.3GHz cavity Cryomodule</a:t>
            </a:r>
            <a:endParaRPr lang="zh-CN" altLang="en-US" dirty="0"/>
          </a:p>
        </p:txBody>
      </p:sp>
      <p:sp>
        <p:nvSpPr>
          <p:cNvPr id="5" name="灯片编号占位符 4">
            <a:extLst>
              <a:ext uri="{FF2B5EF4-FFF2-40B4-BE49-F238E27FC236}">
                <a16:creationId xmlns:a16="http://schemas.microsoft.com/office/drawing/2014/main" id="{69AFB94A-27A1-40CE-A9C5-D6CCDB4D161A}"/>
              </a:ext>
            </a:extLst>
          </p:cNvPr>
          <p:cNvSpPr>
            <a:spLocks noGrp="1"/>
          </p:cNvSpPr>
          <p:nvPr>
            <p:ph type="sldNum" sz="quarter" idx="12"/>
          </p:nvPr>
        </p:nvSpPr>
        <p:spPr/>
        <p:txBody>
          <a:bodyPr/>
          <a:lstStyle/>
          <a:p>
            <a:fld id="{F15E9139-A00B-4B2A-98A6-095DC08F1345}" type="slidenum">
              <a:rPr lang="zh-CN" altLang="en-US" smtClean="0"/>
              <a:pPr/>
              <a:t>22</a:t>
            </a:fld>
            <a:endParaRPr lang="zh-CN" altLang="en-US"/>
          </a:p>
        </p:txBody>
      </p:sp>
      <p:pic>
        <p:nvPicPr>
          <p:cNvPr id="6" name="图片 5">
            <a:extLst>
              <a:ext uri="{FF2B5EF4-FFF2-40B4-BE49-F238E27FC236}">
                <a16:creationId xmlns:a16="http://schemas.microsoft.com/office/drawing/2014/main" id="{CB56C8D4-4188-43D2-9025-F177D3037662}"/>
              </a:ext>
            </a:extLst>
          </p:cNvPr>
          <p:cNvPicPr/>
          <p:nvPr/>
        </p:nvPicPr>
        <p:blipFill>
          <a:blip r:embed="rId3"/>
          <a:stretch>
            <a:fillRect/>
          </a:stretch>
        </p:blipFill>
        <p:spPr>
          <a:xfrm>
            <a:off x="919118" y="1070162"/>
            <a:ext cx="10353764" cy="5384801"/>
          </a:xfrm>
          <a:prstGeom prst="rect">
            <a:avLst/>
          </a:prstGeom>
        </p:spPr>
      </p:pic>
    </p:spTree>
    <p:extLst>
      <p:ext uri="{BB962C8B-B14F-4D97-AF65-F5344CB8AC3E}">
        <p14:creationId xmlns:p14="http://schemas.microsoft.com/office/powerpoint/2010/main" val="447502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CB7BF8-1E42-42DE-83EA-9F8FF3656676}"/>
              </a:ext>
            </a:extLst>
          </p:cNvPr>
          <p:cNvSpPr>
            <a:spLocks noGrp="1"/>
          </p:cNvSpPr>
          <p:nvPr>
            <p:ph type="title"/>
          </p:nvPr>
        </p:nvSpPr>
        <p:spPr/>
        <p:txBody>
          <a:bodyPr/>
          <a:lstStyle/>
          <a:p>
            <a:r>
              <a:rPr lang="en-US" altLang="zh-CN" dirty="0"/>
              <a:t>650MHz cavity Cryomodule</a:t>
            </a:r>
            <a:endParaRPr lang="zh-CN" altLang="en-US" dirty="0"/>
          </a:p>
        </p:txBody>
      </p:sp>
      <p:sp>
        <p:nvSpPr>
          <p:cNvPr id="5" name="灯片编号占位符 4">
            <a:extLst>
              <a:ext uri="{FF2B5EF4-FFF2-40B4-BE49-F238E27FC236}">
                <a16:creationId xmlns:a16="http://schemas.microsoft.com/office/drawing/2014/main" id="{E2DB42D7-D1B7-4D87-88EE-1747C573D5BB}"/>
              </a:ext>
            </a:extLst>
          </p:cNvPr>
          <p:cNvSpPr>
            <a:spLocks noGrp="1"/>
          </p:cNvSpPr>
          <p:nvPr>
            <p:ph type="sldNum" sz="quarter" idx="12"/>
          </p:nvPr>
        </p:nvSpPr>
        <p:spPr/>
        <p:txBody>
          <a:bodyPr/>
          <a:lstStyle/>
          <a:p>
            <a:fld id="{F15E9139-A00B-4B2A-98A6-095DC08F1345}" type="slidenum">
              <a:rPr lang="zh-CN" altLang="en-US" smtClean="0"/>
              <a:pPr/>
              <a:t>23</a:t>
            </a:fld>
            <a:endParaRPr lang="zh-CN" altLang="en-US"/>
          </a:p>
        </p:txBody>
      </p:sp>
      <p:sp>
        <p:nvSpPr>
          <p:cNvPr id="6" name="内容占位符 2">
            <a:extLst>
              <a:ext uri="{FF2B5EF4-FFF2-40B4-BE49-F238E27FC236}">
                <a16:creationId xmlns:a16="http://schemas.microsoft.com/office/drawing/2014/main" id="{C3CC16E4-6DD0-4D65-B4C8-9F21214E9791}"/>
              </a:ext>
            </a:extLst>
          </p:cNvPr>
          <p:cNvSpPr txBox="1">
            <a:spLocks/>
          </p:cNvSpPr>
          <p:nvPr/>
        </p:nvSpPr>
        <p:spPr>
          <a:xfrm>
            <a:off x="1408377" y="1105633"/>
            <a:ext cx="8407400" cy="847738"/>
          </a:xfrm>
          <a:prstGeom prst="rect">
            <a:avLst/>
          </a:prstGeom>
        </p:spPr>
        <p:txBody>
          <a:bodyPr/>
          <a:lstStyle>
            <a:lvl1pPr marL="262890" indent="-262890" algn="l" defTabSz="350045" rtl="0" eaLnBrk="0" fontAlgn="base" hangingPunct="0">
              <a:spcBef>
                <a:spcPts val="462"/>
              </a:spcBef>
              <a:spcAft>
                <a:spcPct val="0"/>
              </a:spcAft>
              <a:buClr>
                <a:srgbClr val="000000"/>
              </a:buClr>
              <a:buSzPct val="100000"/>
              <a:buFont typeface="Times New Roman" panose="02020603050405020304" pitchFamily="18" charset="0"/>
              <a:defRPr sz="1800" b="1" kern="1200">
                <a:solidFill>
                  <a:srgbClr val="000000"/>
                </a:solidFill>
                <a:latin typeface="+mn-lt"/>
                <a:ea typeface="+mn-ea"/>
                <a:cs typeface="+mn-cs"/>
              </a:defRPr>
            </a:lvl1pPr>
            <a:lvl2pPr marL="568643" indent="-218600" algn="l" defTabSz="350045" rtl="0" eaLnBrk="0" fontAlgn="base" hangingPunct="0">
              <a:spcBef>
                <a:spcPts val="405"/>
              </a:spcBef>
              <a:spcAft>
                <a:spcPct val="0"/>
              </a:spcAft>
              <a:buClr>
                <a:srgbClr val="000000"/>
              </a:buClr>
              <a:buSzPct val="100000"/>
              <a:buFont typeface="Times New Roman" panose="02020603050405020304" pitchFamily="18" charset="0"/>
              <a:defRPr kern="1200">
                <a:solidFill>
                  <a:srgbClr val="00338F"/>
                </a:solidFill>
                <a:latin typeface="+mn-lt"/>
                <a:ea typeface="+mn-ea"/>
                <a:cs typeface="+mn-cs"/>
              </a:defRPr>
            </a:lvl2pPr>
            <a:lvl3pPr marL="875825" indent="-174308" algn="l" defTabSz="350045" rtl="0" eaLnBrk="0" fontAlgn="base" hangingPunct="0">
              <a:spcBef>
                <a:spcPts val="360"/>
              </a:spcBef>
              <a:spcAft>
                <a:spcPct val="0"/>
              </a:spcAft>
              <a:buClr>
                <a:srgbClr val="000000"/>
              </a:buClr>
              <a:buSzPct val="100000"/>
              <a:buFont typeface="Times New Roman" panose="02020603050405020304" pitchFamily="18" charset="0"/>
              <a:defRPr sz="1440" kern="1200">
                <a:solidFill>
                  <a:srgbClr val="00338F"/>
                </a:solidFill>
                <a:latin typeface="+mn-lt"/>
                <a:ea typeface="+mn-ea"/>
                <a:cs typeface="+mn-cs"/>
              </a:defRPr>
            </a:lvl3pPr>
            <a:lvl4pPr marL="1225868" indent="-174308" algn="l" defTabSz="350045" rtl="0" eaLnBrk="0" fontAlgn="base" hangingPunct="0">
              <a:spcBef>
                <a:spcPts val="383"/>
              </a:spcBef>
              <a:spcAft>
                <a:spcPct val="0"/>
              </a:spcAft>
              <a:buClr>
                <a:srgbClr val="000000"/>
              </a:buClr>
              <a:buSzPct val="100000"/>
              <a:buFont typeface="Times New Roman" panose="02020603050405020304" pitchFamily="18" charset="0"/>
              <a:defRPr sz="1530" i="1" kern="1200">
                <a:solidFill>
                  <a:srgbClr val="00338F"/>
                </a:solidFill>
                <a:latin typeface="+mn-lt"/>
                <a:ea typeface="+mn-ea"/>
                <a:cs typeface="+mn-cs"/>
              </a:defRPr>
            </a:lvl4pPr>
            <a:lvl5pPr marL="1577340" indent="-174308" algn="l" defTabSz="350045" rtl="0" eaLnBrk="0" fontAlgn="base" hangingPunct="0">
              <a:spcBef>
                <a:spcPts val="304"/>
              </a:spcBef>
              <a:spcAft>
                <a:spcPct val="0"/>
              </a:spcAft>
              <a:buClr>
                <a:srgbClr val="000000"/>
              </a:buClr>
              <a:buSzPct val="100000"/>
              <a:buFont typeface="Times New Roman" panose="02020603050405020304" pitchFamily="18" charset="0"/>
              <a:defRPr sz="1260" kern="1200">
                <a:solidFill>
                  <a:srgbClr val="00338F"/>
                </a:solidFill>
                <a:latin typeface="+mn-lt"/>
                <a:ea typeface="+mn-ea"/>
                <a:cs typeface="+mn-cs"/>
              </a:defRPr>
            </a:lvl5pPr>
            <a:lvl6pPr marL="1928422"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6pPr>
            <a:lvl7pPr marL="2279044"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7pPr>
            <a:lvl8pPr marL="2629666"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8pPr>
            <a:lvl9pPr marL="2980288"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9pPr>
          </a:lstStyle>
          <a:p>
            <a:pPr marL="228600" indent="-228600" eaLnBrk="1" hangingPunct="1">
              <a:lnSpc>
                <a:spcPct val="90000"/>
              </a:lnSpc>
              <a:spcBef>
                <a:spcPts val="1000"/>
              </a:spcBef>
              <a:buClrTx/>
              <a:buSzTx/>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Including six 2-cell 650 MHz superconducting cavities, six high power couplers, six mechanical tuners and two HOM absorbers</a:t>
            </a:r>
          </a:p>
        </p:txBody>
      </p:sp>
      <p:graphicFrame>
        <p:nvGraphicFramePr>
          <p:cNvPr id="7" name="表格 6">
            <a:extLst>
              <a:ext uri="{FF2B5EF4-FFF2-40B4-BE49-F238E27FC236}">
                <a16:creationId xmlns:a16="http://schemas.microsoft.com/office/drawing/2014/main" id="{00BB2A47-27B3-4CED-8B08-8528C1B835C5}"/>
              </a:ext>
            </a:extLst>
          </p:cNvPr>
          <p:cNvGraphicFramePr>
            <a:graphicFrameLocks noGrp="1"/>
          </p:cNvGraphicFramePr>
          <p:nvPr>
            <p:extLst>
              <p:ext uri="{D42A27DB-BD31-4B8C-83A1-F6EECF244321}">
                <p14:modId xmlns:p14="http://schemas.microsoft.com/office/powerpoint/2010/main" val="2326179630"/>
              </p:ext>
            </p:extLst>
          </p:nvPr>
        </p:nvGraphicFramePr>
        <p:xfrm>
          <a:off x="5684044" y="3911377"/>
          <a:ext cx="5442479" cy="2657508"/>
        </p:xfrm>
        <a:graphic>
          <a:graphicData uri="http://schemas.openxmlformats.org/drawingml/2006/table">
            <a:tbl>
              <a:tblPr/>
              <a:tblGrid>
                <a:gridCol w="1901613">
                  <a:extLst>
                    <a:ext uri="{9D8B030D-6E8A-4147-A177-3AD203B41FA5}">
                      <a16:colId xmlns:a16="http://schemas.microsoft.com/office/drawing/2014/main" val="20000"/>
                    </a:ext>
                  </a:extLst>
                </a:gridCol>
                <a:gridCol w="1911783">
                  <a:extLst>
                    <a:ext uri="{9D8B030D-6E8A-4147-A177-3AD203B41FA5}">
                      <a16:colId xmlns:a16="http://schemas.microsoft.com/office/drawing/2014/main" val="20001"/>
                    </a:ext>
                  </a:extLst>
                </a:gridCol>
                <a:gridCol w="1629083">
                  <a:extLst>
                    <a:ext uri="{9D8B030D-6E8A-4147-A177-3AD203B41FA5}">
                      <a16:colId xmlns:a16="http://schemas.microsoft.com/office/drawing/2014/main" val="20002"/>
                    </a:ext>
                  </a:extLst>
                </a:gridCol>
              </a:tblGrid>
              <a:tr h="342666">
                <a:tc gridSpan="2">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rgbClr val="FFFFFF"/>
                          </a:solidFill>
                          <a:effectLst/>
                          <a:latin typeface="Calibri" panose="020F0502020204030204" pitchFamily="34" charset="0"/>
                          <a:ea typeface="黑体" panose="02010609060101010101" pitchFamily="49" charset="-122"/>
                        </a:rPr>
                        <a:t>Cryomodule performance</a:t>
                      </a:r>
                      <a:endParaRPr kumimoji="0" lang="zh-CN" altLang="zh-CN" sz="1800" b="1" i="0" u="none" strike="noStrike" cap="none" normalizeH="0" baseline="0">
                        <a:ln>
                          <a:noFill/>
                        </a:ln>
                        <a:solidFill>
                          <a:schemeClr val="bg1"/>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33CC"/>
                    </a:solidFill>
                  </a:tcPr>
                </a:tc>
                <a:tc h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rgbClr val="FFFFFF"/>
                          </a:solidFill>
                          <a:effectLst/>
                          <a:latin typeface="Calibri" panose="020F0502020204030204" pitchFamily="34" charset="0"/>
                          <a:ea typeface="黑体" panose="02010609060101010101" pitchFamily="49" charset="-122"/>
                        </a:rPr>
                        <a:t>Specification</a:t>
                      </a:r>
                      <a:endParaRPr kumimoji="0" lang="zh-CN" altLang="zh-CN" sz="1800" b="1" i="0" u="none" strike="noStrike" cap="none" normalizeH="0" baseline="0">
                        <a:ln>
                          <a:noFill/>
                        </a:ln>
                        <a:solidFill>
                          <a:schemeClr val="bg1"/>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33CC"/>
                    </a:solidFill>
                  </a:tcPr>
                </a:tc>
                <a:extLst>
                  <a:ext uri="{0D108BD9-81ED-4DB2-BD59-A6C34878D82A}">
                    <a16:rowId xmlns:a16="http://schemas.microsoft.com/office/drawing/2014/main" val="10000"/>
                  </a:ext>
                </a:extLst>
              </a:tr>
              <a:tr h="186457">
                <a:tc rowSpan="5">
                  <a:txBody>
                    <a:bodyPr/>
                    <a:lstStyle>
                      <a:lvl1pPr marL="1676400" indent="-167640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1676400" marR="0" lvl="0" indent="-1676400" algn="l"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rgbClr val="FFFFFF"/>
                          </a:solidFill>
                          <a:effectLst/>
                          <a:latin typeface="Calibri" panose="020F0502020204030204" pitchFamily="34" charset="0"/>
                          <a:ea typeface="黑体" panose="02010609060101010101" pitchFamily="49" charset="-122"/>
                        </a:rPr>
                        <a:t> </a:t>
                      </a:r>
                      <a:endParaRPr kumimoji="0" lang="zh-CN" altLang="zh-CN" sz="2000" b="1" i="0" u="none" strike="noStrike" cap="none" normalizeH="0" baseline="0" dirty="0">
                        <a:ln>
                          <a:noFill/>
                        </a:ln>
                        <a:solidFill>
                          <a:srgbClr val="FFFFFF"/>
                        </a:solidFill>
                        <a:effectLst/>
                        <a:latin typeface="Calibri" panose="020F0502020204030204" pitchFamily="34" charset="0"/>
                        <a:ea typeface="黑体" panose="02010609060101010101" pitchFamily="49" charset="-122"/>
                      </a:endParaRPr>
                    </a:p>
                    <a:p>
                      <a:pPr marL="1676400" marR="0" lvl="0" indent="-1676400" algn="l"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rgbClr val="FFFFFF"/>
                          </a:solidFill>
                          <a:effectLst/>
                          <a:latin typeface="Calibri" panose="020F0502020204030204" pitchFamily="34" charset="0"/>
                          <a:ea typeface="黑体" panose="02010609060101010101" pitchFamily="49" charset="-122"/>
                        </a:rPr>
                        <a:t> Number of  leakage</a:t>
                      </a:r>
                      <a:endParaRPr kumimoji="0" lang="zh-CN" altLang="zh-CN" sz="2000" b="1" i="0" u="none" strike="noStrike" cap="none" normalizeH="0" baseline="0" dirty="0">
                        <a:ln>
                          <a:noFill/>
                        </a:ln>
                        <a:solidFill>
                          <a:srgbClr val="FFFFFF"/>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3333CC"/>
                    </a:solidFill>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He </a:t>
                      </a:r>
                      <a:r>
                        <a:rPr kumimoji="0" lang="zh-CN"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a:t>
                      </a: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insulation </a:t>
                      </a:r>
                      <a:endParaRPr kumimoji="0" lang="zh-CN" altLang="zh-CN" sz="20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0</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1"/>
                  </a:ext>
                </a:extLst>
              </a:tr>
              <a:tr h="186457">
                <a:tc v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He </a:t>
                      </a:r>
                      <a:r>
                        <a:rPr kumimoji="0" lang="zh-CN"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a:t>
                      </a: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beam pipe </a:t>
                      </a:r>
                      <a:endParaRPr kumimoji="0" lang="zh-CN" altLang="zh-CN" sz="20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0</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2"/>
                  </a:ext>
                </a:extLst>
              </a:tr>
              <a:tr h="186457">
                <a:tc v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Insulation </a:t>
                      </a:r>
                      <a:r>
                        <a:rPr kumimoji="0" lang="zh-CN"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a:t>
                      </a: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coupler</a:t>
                      </a:r>
                      <a:endParaRPr kumimoji="0" lang="zh-CN" altLang="zh-CN" sz="20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0</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3"/>
                  </a:ext>
                </a:extLst>
              </a:tr>
              <a:tr h="372914">
                <a:tc v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Insulation </a:t>
                      </a:r>
                      <a:r>
                        <a:rPr kumimoji="0" lang="zh-CN"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a:t>
                      </a: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beam pipe </a:t>
                      </a:r>
                      <a:endParaRPr kumimoji="0" lang="zh-CN" altLang="zh-CN" sz="20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0</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4"/>
                  </a:ext>
                </a:extLst>
              </a:tr>
              <a:tr h="372914">
                <a:tc v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Coupler </a:t>
                      </a:r>
                      <a:r>
                        <a:rPr kumimoji="0" lang="zh-CN"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a:t>
                      </a: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beam pipe</a:t>
                      </a:r>
                      <a:endParaRPr kumimoji="0" lang="zh-CN" altLang="zh-CN" sz="20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0</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5"/>
                  </a:ext>
                </a:extLst>
              </a:tr>
              <a:tr h="284202">
                <a:tc gridSpan="2">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Calibri" panose="020F0502020204030204" pitchFamily="34" charset="0"/>
                          <a:ea typeface="黑体" panose="02010609060101010101" pitchFamily="49" charset="-122"/>
                        </a:rPr>
                        <a:t>Alignment x/y inside (Cavities)</a:t>
                      </a:r>
                      <a:endParaRPr kumimoji="0" lang="zh-CN" altLang="zh-CN" sz="2400" b="1" i="0" u="none" strike="noStrike" cap="none" normalizeH="0" baseline="0">
                        <a:ln>
                          <a:noFill/>
                        </a:ln>
                        <a:solidFill>
                          <a:srgbClr val="FFFFFF"/>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3333CC"/>
                    </a:solidFill>
                  </a:tcPr>
                </a:tc>
                <a:tc h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a:t>
                      </a:r>
                      <a:r>
                        <a:rPr kumimoji="0" lang="en-GB"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0.5mm</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6"/>
                  </a:ext>
                </a:extLst>
              </a:tr>
              <a:tr h="389762">
                <a:tc gridSpan="2">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Calibri" panose="020F0502020204030204" pitchFamily="34" charset="0"/>
                          <a:ea typeface="黑体" panose="02010609060101010101" pitchFamily="49" charset="-122"/>
                        </a:rPr>
                        <a:t>Alignment z inside</a:t>
                      </a:r>
                      <a:endParaRPr kumimoji="0" lang="zh-CN" altLang="zh-CN" sz="2400" b="1" i="0" u="none" strike="noStrike" cap="none" normalizeH="0" baseline="0">
                        <a:ln>
                          <a:noFill/>
                        </a:ln>
                        <a:solidFill>
                          <a:srgbClr val="FFFFFF"/>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3333CC"/>
                    </a:solidFill>
                  </a:tcPr>
                </a:tc>
                <a:tc h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within 2 mm</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7"/>
                  </a:ext>
                </a:extLst>
              </a:tr>
              <a:tr h="254970">
                <a:tc gridSpan="2">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Calibri" panose="020F0502020204030204" pitchFamily="34" charset="0"/>
                          <a:ea typeface="黑体" panose="02010609060101010101" pitchFamily="49" charset="-122"/>
                        </a:rPr>
                        <a:t>Coupler antenna design z </a:t>
                      </a:r>
                      <a:endParaRPr kumimoji="0" lang="zh-CN" altLang="zh-CN" sz="2400" b="1" i="0" u="none" strike="noStrike" cap="none" normalizeH="0" baseline="0">
                        <a:ln>
                          <a:noFill/>
                        </a:ln>
                        <a:solidFill>
                          <a:srgbClr val="FFFFFF"/>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3333CC"/>
                    </a:solidFill>
                  </a:tcPr>
                </a:tc>
                <a:tc h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Calibri" panose="020F0502020204030204" pitchFamily="34" charset="0"/>
                          <a:ea typeface="黑体" panose="02010609060101010101" pitchFamily="49" charset="-122"/>
                        </a:rPr>
                        <a:t>within 2 mm </a:t>
                      </a:r>
                      <a:endParaRPr kumimoji="0" lang="zh-CN" altLang="zh-CN" sz="1800" b="0" i="0" u="none" strike="noStrike" cap="none" normalizeH="0" baseline="0" dirty="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8"/>
                  </a:ext>
                </a:extLst>
              </a:tr>
            </a:tbl>
          </a:graphicData>
        </a:graphic>
      </p:graphicFrame>
      <p:graphicFrame>
        <p:nvGraphicFramePr>
          <p:cNvPr id="8" name="表格 7">
            <a:extLst>
              <a:ext uri="{FF2B5EF4-FFF2-40B4-BE49-F238E27FC236}">
                <a16:creationId xmlns:a16="http://schemas.microsoft.com/office/drawing/2014/main" id="{B1AADF72-E79E-469C-B2AF-ACA6D499B3F1}"/>
              </a:ext>
            </a:extLst>
          </p:cNvPr>
          <p:cNvGraphicFramePr>
            <a:graphicFrameLocks noGrp="1"/>
          </p:cNvGraphicFramePr>
          <p:nvPr>
            <p:extLst>
              <p:ext uri="{D42A27DB-BD31-4B8C-83A1-F6EECF244321}">
                <p14:modId xmlns:p14="http://schemas.microsoft.com/office/powerpoint/2010/main" val="3290725434"/>
              </p:ext>
            </p:extLst>
          </p:nvPr>
        </p:nvGraphicFramePr>
        <p:xfrm>
          <a:off x="368300" y="3911377"/>
          <a:ext cx="4859867" cy="2705322"/>
        </p:xfrm>
        <a:graphic>
          <a:graphicData uri="http://schemas.openxmlformats.org/drawingml/2006/table">
            <a:tbl>
              <a:tblPr firstRow="1" bandRow="1"/>
              <a:tblGrid>
                <a:gridCol w="3876763">
                  <a:extLst>
                    <a:ext uri="{9D8B030D-6E8A-4147-A177-3AD203B41FA5}">
                      <a16:colId xmlns:a16="http://schemas.microsoft.com/office/drawing/2014/main" val="20000"/>
                    </a:ext>
                  </a:extLst>
                </a:gridCol>
                <a:gridCol w="983104">
                  <a:extLst>
                    <a:ext uri="{9D8B030D-6E8A-4147-A177-3AD203B41FA5}">
                      <a16:colId xmlns:a16="http://schemas.microsoft.com/office/drawing/2014/main" val="20001"/>
                    </a:ext>
                  </a:extLst>
                </a:gridCol>
              </a:tblGrid>
              <a:tr h="450887">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400" b="1" dirty="0"/>
                        <a:t>Six 2-cell</a:t>
                      </a:r>
                      <a:r>
                        <a:rPr lang="en-US" altLang="zh-CN" sz="1400" b="1" baseline="0" dirty="0"/>
                        <a:t> Cavities </a:t>
                      </a:r>
                      <a:r>
                        <a:rPr lang="en-US" altLang="zh-CN" sz="1400" b="1" baseline="0" dirty="0" err="1"/>
                        <a:t>Cryomodule</a:t>
                      </a:r>
                      <a:endParaRPr lang="zh-CN" altLang="en-US" sz="1400" b="1" dirty="0">
                        <a:solidFill>
                          <a:schemeClr val="bg1"/>
                        </a:solidFill>
                        <a:latin typeface="Calibri" panose="020F0502020204030204" pitchFamily="34" charset="0"/>
                        <a:cs typeface="Times New Roman" panose="02020603050405020304" pitchFamily="18" charset="0"/>
                      </a:endParaRPr>
                    </a:p>
                  </a:txBody>
                  <a:tcPr marL="91460" marR="91460" marT="45721" marB="45721">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CC"/>
                    </a:solidFill>
                  </a:tcPr>
                </a:tc>
                <a:tc hMerge="1">
                  <a:txBody>
                    <a:bodyPr/>
                    <a:lstStyle/>
                    <a:p>
                      <a:endParaRPr lang="zh-CN" altLang="en-US" dirty="0"/>
                    </a:p>
                  </a:txBody>
                  <a:tcPr/>
                </a:tc>
                <a:extLst>
                  <a:ext uri="{0D108BD9-81ED-4DB2-BD59-A6C34878D82A}">
                    <a16:rowId xmlns:a16="http://schemas.microsoft.com/office/drawing/2014/main" val="10000"/>
                  </a:ext>
                </a:extLst>
              </a:tr>
              <a:tr h="4508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400" b="1" kern="1200" dirty="0">
                          <a:effectLst/>
                        </a:rPr>
                        <a:t>Overall length(flange to flange, m)</a:t>
                      </a:r>
                      <a:endParaRPr lang="zh-CN" altLang="en-US" sz="1400" b="1"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kern="1200" dirty="0">
                          <a:effectLst/>
                        </a:rPr>
                        <a:t>8.0</a:t>
                      </a:r>
                      <a:endParaRPr lang="zh-CN" altLang="en-US" sz="1400"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40000"/>
                      </a:srgbClr>
                    </a:solidFill>
                  </a:tcPr>
                </a:tc>
                <a:extLst>
                  <a:ext uri="{0D108BD9-81ED-4DB2-BD59-A6C34878D82A}">
                    <a16:rowId xmlns:a16="http://schemas.microsoft.com/office/drawing/2014/main" val="10001"/>
                  </a:ext>
                </a:extLst>
              </a:tr>
              <a:tr h="4508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b="1" kern="1200" dirty="0">
                          <a:effectLst/>
                        </a:rPr>
                        <a:t>Diameter of Vacuum vessel ,m</a:t>
                      </a:r>
                      <a:endParaRPr lang="en-US" altLang="zh-CN" sz="1400" b="1"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kern="1200" dirty="0">
                          <a:effectLst/>
                        </a:rPr>
                        <a:t>1.3</a:t>
                      </a:r>
                      <a:endParaRPr lang="zh-CN" altLang="en-US" sz="1400"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20000"/>
                      </a:srgbClr>
                    </a:solidFill>
                  </a:tcPr>
                </a:tc>
                <a:extLst>
                  <a:ext uri="{0D108BD9-81ED-4DB2-BD59-A6C34878D82A}">
                    <a16:rowId xmlns:a16="http://schemas.microsoft.com/office/drawing/2014/main" val="10002"/>
                  </a:ext>
                </a:extLst>
              </a:tr>
              <a:tr h="4508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b="1" kern="1200" dirty="0">
                          <a:effectLst/>
                        </a:rPr>
                        <a:t>Beamline height from floor, m</a:t>
                      </a:r>
                      <a:endParaRPr lang="zh-CN" altLang="en-US" sz="1400" b="1"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kern="1200" dirty="0">
                          <a:effectLst/>
                        </a:rPr>
                        <a:t>1.5</a:t>
                      </a:r>
                      <a:endParaRPr lang="zh-CN" altLang="en-US" sz="1400"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40000"/>
                      </a:srgbClr>
                    </a:solidFill>
                  </a:tcPr>
                </a:tc>
                <a:extLst>
                  <a:ext uri="{0D108BD9-81ED-4DB2-BD59-A6C34878D82A}">
                    <a16:rowId xmlns:a16="http://schemas.microsoft.com/office/drawing/2014/main" val="10003"/>
                  </a:ext>
                </a:extLst>
              </a:tr>
              <a:tr h="4508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400" b="1" kern="1200" dirty="0">
                          <a:effectLst/>
                        </a:rPr>
                        <a:t>Cryo-system working temperature, K</a:t>
                      </a:r>
                      <a:endParaRPr lang="zh-CN" altLang="en-US" sz="1400" b="1"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kern="1200" dirty="0">
                          <a:effectLst/>
                        </a:rPr>
                        <a:t>2</a:t>
                      </a:r>
                      <a:endParaRPr lang="zh-CN" altLang="en-US" sz="1400"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20000"/>
                      </a:srgbClr>
                    </a:solidFill>
                  </a:tcPr>
                </a:tc>
                <a:extLst>
                  <a:ext uri="{0D108BD9-81ED-4DB2-BD59-A6C34878D82A}">
                    <a16:rowId xmlns:a16="http://schemas.microsoft.com/office/drawing/2014/main" val="10004"/>
                  </a:ext>
                </a:extLst>
              </a:tr>
              <a:tr h="4508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400" b="1" kern="1200" dirty="0">
                          <a:effectLst/>
                        </a:rPr>
                        <a:t>Number of 200-POST</a:t>
                      </a:r>
                      <a:endParaRPr lang="zh-CN" altLang="en-US" sz="1400" b="1"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kern="1200" dirty="0">
                          <a:effectLst/>
                        </a:rPr>
                        <a:t>6</a:t>
                      </a:r>
                      <a:endParaRPr lang="zh-CN" altLang="en-US" sz="1400"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40000"/>
                      </a:srgbClr>
                    </a:solidFill>
                  </a:tcPr>
                </a:tc>
                <a:extLst>
                  <a:ext uri="{0D108BD9-81ED-4DB2-BD59-A6C34878D82A}">
                    <a16:rowId xmlns:a16="http://schemas.microsoft.com/office/drawing/2014/main" val="10005"/>
                  </a:ext>
                </a:extLst>
              </a:tr>
            </a:tbl>
          </a:graphicData>
        </a:graphic>
      </p:graphicFrame>
      <p:pic>
        <p:nvPicPr>
          <p:cNvPr id="9" name="图片 2">
            <a:extLst>
              <a:ext uri="{FF2B5EF4-FFF2-40B4-BE49-F238E27FC236}">
                <a16:creationId xmlns:a16="http://schemas.microsoft.com/office/drawing/2014/main" id="{50E7B43B-8201-46C5-948D-A1775E975A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3758" y="1807348"/>
            <a:ext cx="865663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620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ACD86E4-6991-4A25-BEFA-1A9BF3DCE591}"/>
              </a:ext>
            </a:extLst>
          </p:cNvPr>
          <p:cNvSpPr>
            <a:spLocks noGrp="1"/>
          </p:cNvSpPr>
          <p:nvPr>
            <p:ph type="title"/>
          </p:nvPr>
        </p:nvSpPr>
        <p:spPr/>
        <p:txBody>
          <a:bodyPr/>
          <a:lstStyle/>
          <a:p>
            <a:r>
              <a:rPr lang="en-US" altLang="zh-CN" dirty="0"/>
              <a:t>650MHz cavity Cryomodule</a:t>
            </a:r>
            <a:endParaRPr lang="zh-CN" altLang="en-US" dirty="0"/>
          </a:p>
        </p:txBody>
      </p:sp>
      <p:sp>
        <p:nvSpPr>
          <p:cNvPr id="5" name="灯片编号占位符 4">
            <a:extLst>
              <a:ext uri="{FF2B5EF4-FFF2-40B4-BE49-F238E27FC236}">
                <a16:creationId xmlns:a16="http://schemas.microsoft.com/office/drawing/2014/main" id="{BA39919F-9E35-4EB5-A55F-861D71EB1BC1}"/>
              </a:ext>
            </a:extLst>
          </p:cNvPr>
          <p:cNvSpPr>
            <a:spLocks noGrp="1"/>
          </p:cNvSpPr>
          <p:nvPr>
            <p:ph type="sldNum" sz="quarter" idx="12"/>
          </p:nvPr>
        </p:nvSpPr>
        <p:spPr/>
        <p:txBody>
          <a:bodyPr/>
          <a:lstStyle/>
          <a:p>
            <a:fld id="{F15E9139-A00B-4B2A-98A6-095DC08F1345}" type="slidenum">
              <a:rPr lang="zh-CN" altLang="en-US" smtClean="0"/>
              <a:pPr/>
              <a:t>24</a:t>
            </a:fld>
            <a:endParaRPr lang="zh-CN" altLang="en-US"/>
          </a:p>
        </p:txBody>
      </p:sp>
      <p:pic>
        <p:nvPicPr>
          <p:cNvPr id="6" name="内容占位符 4">
            <a:extLst>
              <a:ext uri="{FF2B5EF4-FFF2-40B4-BE49-F238E27FC236}">
                <a16:creationId xmlns:a16="http://schemas.microsoft.com/office/drawing/2014/main" id="{03CFB9A6-4DE0-4E36-B8D9-D32FD23EB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260" y="2354902"/>
            <a:ext cx="5611971" cy="4208977"/>
          </a:xfrm>
          <a:prstGeom prst="rect">
            <a:avLst/>
          </a:prstGeom>
        </p:spPr>
      </p:pic>
      <p:pic>
        <p:nvPicPr>
          <p:cNvPr id="7" name="图片 6">
            <a:extLst>
              <a:ext uri="{FF2B5EF4-FFF2-40B4-BE49-F238E27FC236}">
                <a16:creationId xmlns:a16="http://schemas.microsoft.com/office/drawing/2014/main" id="{1988D571-0BBA-488C-8F60-F5D02FD9ED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763" y="2434319"/>
            <a:ext cx="3854438" cy="2313708"/>
          </a:xfrm>
          <a:prstGeom prst="rect">
            <a:avLst/>
          </a:prstGeom>
        </p:spPr>
      </p:pic>
      <p:pic>
        <p:nvPicPr>
          <p:cNvPr id="8" name="图片 7">
            <a:extLst>
              <a:ext uri="{FF2B5EF4-FFF2-40B4-BE49-F238E27FC236}">
                <a16:creationId xmlns:a16="http://schemas.microsoft.com/office/drawing/2014/main" id="{CA74F97F-E855-4160-878B-A0BAE8F64E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229"/>
          <a:stretch/>
        </p:blipFill>
        <p:spPr>
          <a:xfrm>
            <a:off x="7270762" y="4798827"/>
            <a:ext cx="3901727" cy="2021073"/>
          </a:xfrm>
          <a:prstGeom prst="rect">
            <a:avLst/>
          </a:prstGeom>
        </p:spPr>
      </p:pic>
      <p:pic>
        <p:nvPicPr>
          <p:cNvPr id="9" name="图片 8">
            <a:extLst>
              <a:ext uri="{FF2B5EF4-FFF2-40B4-BE49-F238E27FC236}">
                <a16:creationId xmlns:a16="http://schemas.microsoft.com/office/drawing/2014/main" id="{C74CD743-CA90-4D92-934E-BE1C7C37F2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3" t="19556" r="2750"/>
          <a:stretch/>
        </p:blipFill>
        <p:spPr>
          <a:xfrm>
            <a:off x="7270763" y="1066800"/>
            <a:ext cx="3854438" cy="1310321"/>
          </a:xfrm>
          <a:prstGeom prst="rect">
            <a:avLst/>
          </a:prstGeom>
        </p:spPr>
      </p:pic>
      <p:sp>
        <p:nvSpPr>
          <p:cNvPr id="10" name="文本框 9">
            <a:extLst>
              <a:ext uri="{FF2B5EF4-FFF2-40B4-BE49-F238E27FC236}">
                <a16:creationId xmlns:a16="http://schemas.microsoft.com/office/drawing/2014/main" id="{15D75104-F92D-4B4E-9320-04E948F504A0}"/>
              </a:ext>
            </a:extLst>
          </p:cNvPr>
          <p:cNvSpPr txBox="1"/>
          <p:nvPr/>
        </p:nvSpPr>
        <p:spPr>
          <a:xfrm>
            <a:off x="528918" y="1057835"/>
            <a:ext cx="6445444" cy="1015663"/>
          </a:xfrm>
          <a:prstGeom prst="rect">
            <a:avLst/>
          </a:prstGeom>
          <a:noFill/>
        </p:spPr>
        <p:txBody>
          <a:bodyPr wrap="square" rtlCol="0">
            <a:spAutoFit/>
          </a:bodyPr>
          <a:lstStyle/>
          <a:p>
            <a:r>
              <a:rPr lang="en-US" altLang="zh-CN" sz="2000" dirty="0">
                <a:latin typeface="Comic Sans MS" panose="030F0702030302020204" pitchFamily="66" charset="0"/>
              </a:rPr>
              <a:t>Prototype of 650MHz cryomodule with 2* 2cell cavities have been installed in PAPS tunnel and past the cryogenic test in 2021.</a:t>
            </a:r>
            <a:endParaRPr lang="zh-CN" altLang="en-US" sz="2000" dirty="0">
              <a:latin typeface="Comic Sans MS" panose="030F0702030302020204" pitchFamily="66" charset="0"/>
            </a:endParaRPr>
          </a:p>
        </p:txBody>
      </p:sp>
    </p:spTree>
    <p:extLst>
      <p:ext uri="{BB962C8B-B14F-4D97-AF65-F5344CB8AC3E}">
        <p14:creationId xmlns:p14="http://schemas.microsoft.com/office/powerpoint/2010/main" val="299098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9199284-0416-4F1D-B939-F206743CC0E3}"/>
              </a:ext>
            </a:extLst>
          </p:cNvPr>
          <p:cNvSpPr>
            <a:spLocks noGrp="1"/>
          </p:cNvSpPr>
          <p:nvPr>
            <p:ph type="title"/>
          </p:nvPr>
        </p:nvSpPr>
        <p:spPr/>
        <p:txBody>
          <a:bodyPr/>
          <a:lstStyle/>
          <a:p>
            <a:r>
              <a:rPr lang="en-US" altLang="zh-CN" dirty="0"/>
              <a:t>650MHz cavity Cryomodule</a:t>
            </a:r>
            <a:endParaRPr lang="zh-CN" altLang="en-US" dirty="0"/>
          </a:p>
        </p:txBody>
      </p:sp>
      <p:sp>
        <p:nvSpPr>
          <p:cNvPr id="5" name="灯片编号占位符 4">
            <a:extLst>
              <a:ext uri="{FF2B5EF4-FFF2-40B4-BE49-F238E27FC236}">
                <a16:creationId xmlns:a16="http://schemas.microsoft.com/office/drawing/2014/main" id="{1CEA0E53-144B-4C86-93E8-C7A83EB865CD}"/>
              </a:ext>
            </a:extLst>
          </p:cNvPr>
          <p:cNvSpPr>
            <a:spLocks noGrp="1"/>
          </p:cNvSpPr>
          <p:nvPr>
            <p:ph type="sldNum" sz="quarter" idx="12"/>
          </p:nvPr>
        </p:nvSpPr>
        <p:spPr>
          <a:xfrm>
            <a:off x="8769179" y="6350023"/>
            <a:ext cx="2844800" cy="365125"/>
          </a:xfrm>
        </p:spPr>
        <p:txBody>
          <a:bodyPr/>
          <a:lstStyle/>
          <a:p>
            <a:fld id="{F15E9139-A00B-4B2A-98A6-095DC08F1345}" type="slidenum">
              <a:rPr lang="zh-CN" altLang="en-US" smtClean="0"/>
              <a:pPr/>
              <a:t>25</a:t>
            </a:fld>
            <a:endParaRPr lang="zh-CN" altLang="en-US"/>
          </a:p>
        </p:txBody>
      </p:sp>
      <p:pic>
        <p:nvPicPr>
          <p:cNvPr id="6" name="图片 11">
            <a:extLst>
              <a:ext uri="{FF2B5EF4-FFF2-40B4-BE49-F238E27FC236}">
                <a16:creationId xmlns:a16="http://schemas.microsoft.com/office/drawing/2014/main" id="{13E3DEA3-D5A7-46C1-A074-296832295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40" y="2718481"/>
            <a:ext cx="16827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
            <a:extLst>
              <a:ext uri="{FF2B5EF4-FFF2-40B4-BE49-F238E27FC236}">
                <a16:creationId xmlns:a16="http://schemas.microsoft.com/office/drawing/2014/main" id="{B91515F3-6B3E-4AAC-B2A6-784C753DE0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32762" b="32526"/>
          <a:stretch>
            <a:fillRect/>
          </a:stretch>
        </p:blipFill>
        <p:spPr bwMode="auto">
          <a:xfrm>
            <a:off x="2181690" y="2742296"/>
            <a:ext cx="1765300" cy="1257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a:extLst>
              <a:ext uri="{FF2B5EF4-FFF2-40B4-BE49-F238E27FC236}">
                <a16:creationId xmlns:a16="http://schemas.microsoft.com/office/drawing/2014/main" id="{92253FFF-6FDE-43C7-8F9B-95699EB31861}"/>
              </a:ext>
            </a:extLst>
          </p:cNvPr>
          <p:cNvSpPr>
            <a:spLocks noChangeArrowheads="1"/>
          </p:cNvSpPr>
          <p:nvPr/>
        </p:nvSpPr>
        <p:spPr bwMode="auto">
          <a:xfrm>
            <a:off x="0" y="1473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zh-CN" sz="1200">
                <a:solidFill>
                  <a:srgbClr val="000000"/>
                </a:solidFill>
                <a:latin typeface="Times New Roman" panose="02020603050405020304" pitchFamily="18" charset="0"/>
                <a:cs typeface="Times New Roman" panose="02020603050405020304" pitchFamily="18" charset="0"/>
              </a:rPr>
              <a:t> </a:t>
            </a:r>
            <a:endParaRPr lang="en-US" altLang="zh-CN">
              <a:solidFill>
                <a:srgbClr val="000000"/>
              </a:solidFill>
              <a:latin typeface="Arial" panose="020B0604020202020204" pitchFamily="34" charset="0"/>
            </a:endParaRPr>
          </a:p>
        </p:txBody>
      </p:sp>
      <p:sp>
        <p:nvSpPr>
          <p:cNvPr id="9" name="Rectangle 12">
            <a:extLst>
              <a:ext uri="{FF2B5EF4-FFF2-40B4-BE49-F238E27FC236}">
                <a16:creationId xmlns:a16="http://schemas.microsoft.com/office/drawing/2014/main" id="{622C477D-02D5-49BA-9C4B-467AF5CB2DCE}"/>
              </a:ext>
            </a:extLst>
          </p:cNvPr>
          <p:cNvSpPr>
            <a:spLocks noChangeArrowheads="1"/>
          </p:cNvSpPr>
          <p:nvPr/>
        </p:nvSpPr>
        <p:spPr bwMode="auto">
          <a:xfrm>
            <a:off x="0" y="36675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zh-CN" sz="800" b="0" i="0" u="none" strike="noStrike" kern="0" cap="none" spc="0" normalizeH="0" baseline="0" noProof="0">
                <a:ln>
                  <a:noFill/>
                </a:ln>
                <a:solidFill>
                  <a:srgbClr val="000000"/>
                </a:solidFill>
                <a:effectLst/>
                <a:uLnTx/>
                <a:uFillTx/>
              </a:rPr>
              <a:t> </a:t>
            </a:r>
            <a:endParaRPr kumimoji="0" lang="en-US" altLang="zh-CN" sz="1800" b="0" i="0" u="none" strike="noStrike" kern="0" cap="none" spc="0" normalizeH="0" baseline="0" noProof="0">
              <a:ln>
                <a:noFill/>
              </a:ln>
              <a:solidFill>
                <a:srgbClr val="000000"/>
              </a:solidFill>
              <a:effectLst/>
              <a:uLnTx/>
              <a:uFillTx/>
              <a:latin typeface="Arial" panose="020B0604020202020204" pitchFamily="34" charset="0"/>
            </a:endParaRPr>
          </a:p>
        </p:txBody>
      </p:sp>
      <p:pic>
        <p:nvPicPr>
          <p:cNvPr id="10" name="图片 9">
            <a:extLst>
              <a:ext uri="{FF2B5EF4-FFF2-40B4-BE49-F238E27FC236}">
                <a16:creationId xmlns:a16="http://schemas.microsoft.com/office/drawing/2014/main" id="{25FC32FE-9B60-4CA6-A183-8CC5DA2EE03E}"/>
              </a:ext>
            </a:extLst>
          </p:cNvPr>
          <p:cNvPicPr/>
          <p:nvPr/>
        </p:nvPicPr>
        <p:blipFill rotWithShape="1">
          <a:blip r:embed="rId5" cstate="print">
            <a:extLst>
              <a:ext uri="{28A0092B-C50C-407E-A947-70E740481C1C}">
                <a14:useLocalDpi xmlns:a14="http://schemas.microsoft.com/office/drawing/2010/main" val="0"/>
              </a:ext>
            </a:extLst>
          </a:blip>
          <a:srcRect l="95" t="134" r="31334" b="32256"/>
          <a:stretch/>
        </p:blipFill>
        <p:spPr>
          <a:xfrm>
            <a:off x="4397840" y="2740391"/>
            <a:ext cx="1799590" cy="1259205"/>
          </a:xfrm>
          <a:prstGeom prst="rect">
            <a:avLst/>
          </a:prstGeom>
        </p:spPr>
      </p:pic>
      <p:sp>
        <p:nvSpPr>
          <p:cNvPr id="11" name="矩形 10">
            <a:extLst>
              <a:ext uri="{FF2B5EF4-FFF2-40B4-BE49-F238E27FC236}">
                <a16:creationId xmlns:a16="http://schemas.microsoft.com/office/drawing/2014/main" id="{B3DE1C78-69A6-43E3-B9E9-53729E6A6BC8}"/>
              </a:ext>
            </a:extLst>
          </p:cNvPr>
          <p:cNvSpPr/>
          <p:nvPr/>
        </p:nvSpPr>
        <p:spPr>
          <a:xfrm>
            <a:off x="-96659" y="3926646"/>
            <a:ext cx="5689378" cy="507831"/>
          </a:xfrm>
          <a:prstGeom prst="rect">
            <a:avLst/>
          </a:prstGeom>
        </p:spPr>
        <p:txBody>
          <a:bodyPr wrap="none">
            <a:spAutoFit/>
          </a:bodyPr>
          <a:lstStyle/>
          <a:p>
            <a:pPr indent="803275">
              <a:lnSpc>
                <a:spcPct val="150000"/>
              </a:lnSpc>
            </a:pPr>
            <a:r>
              <a:rPr lang="en-US" altLang="zh-CN" b="1" kern="100" dirty="0">
                <a:solidFill>
                  <a:srgbClr val="000000"/>
                </a:solidFill>
                <a:latin typeface="Times New Roman" panose="02020603050405020304" pitchFamily="18" charset="0"/>
              </a:rPr>
              <a:t>a) 260K                     b) 220K                    c) 180K</a:t>
            </a:r>
            <a:endParaRPr lang="zh-CN" altLang="zh-CN" b="1" kern="100" dirty="0">
              <a:solidFill>
                <a:srgbClr val="000000"/>
              </a:solidFill>
              <a:latin typeface="Times New Roman" panose="02020603050405020304" pitchFamily="18" charset="0"/>
            </a:endParaRPr>
          </a:p>
        </p:txBody>
      </p:sp>
      <p:pic>
        <p:nvPicPr>
          <p:cNvPr id="12" name="图片 14">
            <a:extLst>
              <a:ext uri="{FF2B5EF4-FFF2-40B4-BE49-F238E27FC236}">
                <a16:creationId xmlns:a16="http://schemas.microsoft.com/office/drawing/2014/main" id="{C518C8AF-49CB-4192-9639-53130E60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1443"/>
          <a:stretch>
            <a:fillRect/>
          </a:stretch>
        </p:blipFill>
        <p:spPr bwMode="auto">
          <a:xfrm>
            <a:off x="6404138" y="2780103"/>
            <a:ext cx="16954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5">
            <a:extLst>
              <a:ext uri="{FF2B5EF4-FFF2-40B4-BE49-F238E27FC236}">
                <a16:creationId xmlns:a16="http://schemas.microsoft.com/office/drawing/2014/main" id="{7805DA63-FBC8-4DAB-9441-FD2227262D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7738" y="2762638"/>
            <a:ext cx="16002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6">
            <a:extLst>
              <a:ext uri="{FF2B5EF4-FFF2-40B4-BE49-F238E27FC236}">
                <a16:creationId xmlns:a16="http://schemas.microsoft.com/office/drawing/2014/main" id="{FE691C4B-0191-4C15-A804-029B706344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38598" y="2772633"/>
            <a:ext cx="1752600" cy="12573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7">
            <a:extLst>
              <a:ext uri="{FF2B5EF4-FFF2-40B4-BE49-F238E27FC236}">
                <a16:creationId xmlns:a16="http://schemas.microsoft.com/office/drawing/2014/main" id="{1C79A4D2-18D5-407A-A159-7669ECE7FAD6}"/>
              </a:ext>
            </a:extLst>
          </p:cNvPr>
          <p:cNvSpPr>
            <a:spLocks noChangeArrowheads="1"/>
          </p:cNvSpPr>
          <p:nvPr/>
        </p:nvSpPr>
        <p:spPr bwMode="auto">
          <a:xfrm>
            <a:off x="0" y="28674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zh-CN" sz="1200">
                <a:solidFill>
                  <a:srgbClr val="000000"/>
                </a:solidFill>
                <a:latin typeface="Arial" panose="020B0604020202020204" pitchFamily="34" charset="0"/>
                <a:cs typeface="Times New Roman" panose="02020603050405020304" pitchFamily="18" charset="0"/>
              </a:rPr>
              <a:t> </a:t>
            </a:r>
            <a:endParaRPr lang="en-US" altLang="zh-CN">
              <a:solidFill>
                <a:srgbClr val="000000"/>
              </a:solidFill>
              <a:latin typeface="Arial" panose="020B0604020202020204" pitchFamily="34" charset="0"/>
            </a:endParaRPr>
          </a:p>
        </p:txBody>
      </p:sp>
      <p:sp>
        <p:nvSpPr>
          <p:cNvPr id="16" name="Rectangle 18">
            <a:extLst>
              <a:ext uri="{FF2B5EF4-FFF2-40B4-BE49-F238E27FC236}">
                <a16:creationId xmlns:a16="http://schemas.microsoft.com/office/drawing/2014/main" id="{2DA5DA52-B290-417D-B24F-FB06821BC76D}"/>
              </a:ext>
            </a:extLst>
          </p:cNvPr>
          <p:cNvSpPr>
            <a:spLocks noChangeArrowheads="1"/>
          </p:cNvSpPr>
          <p:nvPr/>
        </p:nvSpPr>
        <p:spPr bwMode="auto">
          <a:xfrm>
            <a:off x="0" y="41247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zh-CN" sz="1200">
                <a:solidFill>
                  <a:srgbClr val="000000"/>
                </a:solidFill>
                <a:latin typeface="Arial" panose="020B0604020202020204" pitchFamily="34" charset="0"/>
                <a:cs typeface="Times New Roman" panose="02020603050405020304" pitchFamily="18" charset="0"/>
              </a:rPr>
              <a:t> </a:t>
            </a:r>
            <a:endParaRPr lang="en-US" altLang="zh-CN">
              <a:solidFill>
                <a:srgbClr val="000000"/>
              </a:solidFill>
              <a:latin typeface="Arial" panose="020B0604020202020204" pitchFamily="34" charset="0"/>
            </a:endParaRPr>
          </a:p>
        </p:txBody>
      </p:sp>
      <p:sp>
        <p:nvSpPr>
          <p:cNvPr id="17" name="矩形 16">
            <a:extLst>
              <a:ext uri="{FF2B5EF4-FFF2-40B4-BE49-F238E27FC236}">
                <a16:creationId xmlns:a16="http://schemas.microsoft.com/office/drawing/2014/main" id="{9385D5E4-CA45-4F3C-BEA5-FA2D934C61A6}"/>
              </a:ext>
            </a:extLst>
          </p:cNvPr>
          <p:cNvSpPr/>
          <p:nvPr/>
        </p:nvSpPr>
        <p:spPr>
          <a:xfrm>
            <a:off x="6015541" y="3964429"/>
            <a:ext cx="5507277" cy="507831"/>
          </a:xfrm>
          <a:prstGeom prst="rect">
            <a:avLst/>
          </a:prstGeom>
        </p:spPr>
        <p:txBody>
          <a:bodyPr wrap="none">
            <a:spAutoFit/>
          </a:bodyPr>
          <a:lstStyle/>
          <a:p>
            <a:pPr indent="1003935">
              <a:lnSpc>
                <a:spcPct val="150000"/>
              </a:lnSpc>
            </a:pPr>
            <a:r>
              <a:rPr lang="en-US" altLang="zh-CN" b="1" kern="100" dirty="0">
                <a:solidFill>
                  <a:srgbClr val="000000"/>
                </a:solidFill>
                <a:latin typeface="Times New Roman" panose="02020603050405020304" pitchFamily="18" charset="0"/>
              </a:rPr>
              <a:t>d) 140K                  e) 100K                   f) 60K</a:t>
            </a:r>
            <a:endParaRPr lang="zh-CN" altLang="zh-CN" b="1" kern="100" dirty="0">
              <a:solidFill>
                <a:srgbClr val="000000"/>
              </a:solidFill>
              <a:latin typeface="Times New Roman" panose="02020603050405020304" pitchFamily="18" charset="0"/>
            </a:endParaRPr>
          </a:p>
        </p:txBody>
      </p:sp>
      <p:pic>
        <p:nvPicPr>
          <p:cNvPr id="18" name="Picture 20">
            <a:extLst>
              <a:ext uri="{FF2B5EF4-FFF2-40B4-BE49-F238E27FC236}">
                <a16:creationId xmlns:a16="http://schemas.microsoft.com/office/drawing/2014/main" id="{F33B0E21-8431-4B9A-A717-5200AAA6D2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37524" b="31451"/>
          <a:stretch>
            <a:fillRect/>
          </a:stretch>
        </p:blipFill>
        <p:spPr bwMode="auto">
          <a:xfrm>
            <a:off x="152400" y="4419372"/>
            <a:ext cx="16192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
            <a:extLst>
              <a:ext uri="{FF2B5EF4-FFF2-40B4-BE49-F238E27FC236}">
                <a16:creationId xmlns:a16="http://schemas.microsoft.com/office/drawing/2014/main" id="{AEFEC6AA-C711-4796-B5D1-8C2791364F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41142" b="37488"/>
          <a:stretch>
            <a:fillRect/>
          </a:stretch>
        </p:blipFill>
        <p:spPr bwMode="auto">
          <a:xfrm>
            <a:off x="2276940" y="4460038"/>
            <a:ext cx="1670050" cy="125730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a16="http://schemas.microsoft.com/office/drawing/2014/main" id="{542C8DDF-6CF4-4B93-B297-283B3BDF466F}"/>
              </a:ext>
            </a:extLst>
          </p:cNvPr>
          <p:cNvSpPr/>
          <p:nvPr/>
        </p:nvSpPr>
        <p:spPr>
          <a:xfrm>
            <a:off x="696139" y="5606848"/>
            <a:ext cx="2730235" cy="507831"/>
          </a:xfrm>
          <a:prstGeom prst="rect">
            <a:avLst/>
          </a:prstGeom>
        </p:spPr>
        <p:txBody>
          <a:bodyPr wrap="none">
            <a:spAutoFit/>
          </a:bodyPr>
          <a:lstStyle/>
          <a:p>
            <a:pPr algn="ctr">
              <a:lnSpc>
                <a:spcPct val="150000"/>
              </a:lnSpc>
            </a:pPr>
            <a:r>
              <a:rPr lang="en-US" altLang="zh-CN" b="1" kern="100">
                <a:solidFill>
                  <a:srgbClr val="000000"/>
                </a:solidFill>
                <a:latin typeface="Times New Roman" panose="02020603050405020304" pitchFamily="18" charset="0"/>
              </a:rPr>
              <a:t>g) 40K                     h) 20K</a:t>
            </a:r>
            <a:endParaRPr lang="zh-CN" altLang="zh-CN" b="1" kern="100">
              <a:solidFill>
                <a:srgbClr val="000000"/>
              </a:solidFill>
              <a:latin typeface="Times New Roman" panose="02020603050405020304" pitchFamily="18" charset="0"/>
            </a:endParaRPr>
          </a:p>
        </p:txBody>
      </p:sp>
      <p:sp>
        <p:nvSpPr>
          <p:cNvPr id="21" name="矩形 9">
            <a:extLst>
              <a:ext uri="{FF2B5EF4-FFF2-40B4-BE49-F238E27FC236}">
                <a16:creationId xmlns:a16="http://schemas.microsoft.com/office/drawing/2014/main" id="{ACF011AF-FD0F-4A91-B003-14F322105245}"/>
              </a:ext>
            </a:extLst>
          </p:cNvPr>
          <p:cNvSpPr>
            <a:spLocks noChangeArrowheads="1"/>
          </p:cNvSpPr>
          <p:nvPr/>
        </p:nvSpPr>
        <p:spPr bwMode="auto">
          <a:xfrm>
            <a:off x="152400" y="1234639"/>
            <a:ext cx="11762301" cy="1255728"/>
          </a:xfrm>
          <a:prstGeom prst="rect">
            <a:avLst/>
          </a:prstGeom>
          <a:noFill/>
          <a:ln w="12700" algn="ctr">
            <a:solidFill>
              <a:srgbClr val="70AD47"/>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marL="285750" marR="0" lvl="0" indent="-285750" algn="just" defTabSz="914400" eaLnBrk="1" fontAlgn="auto" latinLnBrk="0" hangingPunct="1">
              <a:lnSpc>
                <a:spcPct val="100000"/>
              </a:lnSpc>
              <a:spcBef>
                <a:spcPct val="20000"/>
              </a:spcBef>
              <a:spcAft>
                <a:spcPts val="0"/>
              </a:spcAft>
              <a:buClr>
                <a:srgbClr val="00B0F0"/>
              </a:buClr>
              <a:buSzPct val="90000"/>
              <a:buFont typeface="Wingdings" panose="05000000000000000000" pitchFamily="2" charset="2"/>
              <a:buChar char="n"/>
              <a:tabLst/>
              <a:defRPr/>
            </a:pPr>
            <a:r>
              <a:rPr kumimoji="0" lang="en-US" altLang="zh-CN" sz="1800" b="0" i="0" u="none" strike="noStrike" kern="0" cap="none" spc="0" normalizeH="0" baseline="0" noProof="0" dirty="0">
                <a:ln>
                  <a:noFill/>
                </a:ln>
                <a:solidFill>
                  <a:srgbClr val="003399"/>
                </a:solidFill>
                <a:effectLst/>
                <a:uLnTx/>
                <a:uFillTx/>
                <a:latin typeface="Comic Sans MS" panose="030F0702030302020204" pitchFamily="66" charset="0"/>
              </a:rPr>
              <a:t>The cooling rate of the superconducting cavity needs to be strictly controlled, and a three-dimensional flow field non-stationary numerical simulation of the cooling process of the 650 2-cell superconducting cavity is performed.</a:t>
            </a:r>
          </a:p>
          <a:p>
            <a:pPr marL="285750" marR="0" lvl="0" indent="-285750" algn="just" defTabSz="914400" eaLnBrk="1" fontAlgn="auto" latinLnBrk="0" hangingPunct="1">
              <a:lnSpc>
                <a:spcPct val="100000"/>
              </a:lnSpc>
              <a:spcBef>
                <a:spcPct val="20000"/>
              </a:spcBef>
              <a:spcAft>
                <a:spcPts val="0"/>
              </a:spcAft>
              <a:buClr>
                <a:srgbClr val="00B0F0"/>
              </a:buClr>
              <a:buSzPct val="90000"/>
              <a:buFont typeface="Wingdings" panose="05000000000000000000" pitchFamily="2" charset="2"/>
              <a:buChar char="n"/>
              <a:tabLst/>
              <a:defRPr/>
            </a:pPr>
            <a:r>
              <a:rPr kumimoji="0" lang="en-US" altLang="zh-CN" sz="1800" b="0" i="0" u="none" strike="noStrike" kern="0" cap="none" spc="0" normalizeH="0" baseline="0" noProof="0" dirty="0">
                <a:ln>
                  <a:noFill/>
                </a:ln>
                <a:solidFill>
                  <a:srgbClr val="003399"/>
                </a:solidFill>
                <a:effectLst/>
                <a:uLnTx/>
                <a:uFillTx/>
                <a:latin typeface="Comic Sans MS" panose="030F0702030302020204" pitchFamily="66" charset="0"/>
              </a:rPr>
              <a:t>A certain simulation basis is laid for the subsequent automatic cooling.</a:t>
            </a:r>
          </a:p>
        </p:txBody>
      </p:sp>
      <p:pic>
        <p:nvPicPr>
          <p:cNvPr id="22" name="图片 8">
            <a:extLst>
              <a:ext uri="{FF2B5EF4-FFF2-40B4-BE49-F238E27FC236}">
                <a16:creationId xmlns:a16="http://schemas.microsoft.com/office/drawing/2014/main" id="{8BD650B7-B21C-44C1-97D0-4C398443A04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57264" y="4439854"/>
            <a:ext cx="2059195" cy="134737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7">
            <a:extLst>
              <a:ext uri="{FF2B5EF4-FFF2-40B4-BE49-F238E27FC236}">
                <a16:creationId xmlns:a16="http://schemas.microsoft.com/office/drawing/2014/main" id="{4A1DAAA9-C2D5-4D20-B6FA-683A0828FF4F}"/>
              </a:ext>
            </a:extLst>
          </p:cNvPr>
          <p:cNvSpPr>
            <a:spLocks noChangeArrowheads="1"/>
          </p:cNvSpPr>
          <p:nvPr/>
        </p:nvSpPr>
        <p:spPr bwMode="auto">
          <a:xfrm>
            <a:off x="9378867" y="5860667"/>
            <a:ext cx="1945222"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n-US" altLang="zh-CN" sz="1100" b="1" dirty="0">
                <a:solidFill>
                  <a:srgbClr val="FF0000"/>
                </a:solidFill>
                <a:latin typeface="Times New Roman" panose="02020603050405020304" pitchFamily="18" charset="0"/>
                <a:cs typeface="Times New Roman" panose="02020603050405020304" pitchFamily="18" charset="0"/>
              </a:rPr>
              <a:t>Global velocity distribution</a:t>
            </a:r>
            <a:endParaRPr lang="zh-CN" altLang="en-US" sz="2400" dirty="0">
              <a:solidFill>
                <a:srgbClr val="FF0000"/>
              </a:solidFill>
              <a:latin typeface="Arial" panose="020B0604020202020204" pitchFamily="34" charset="0"/>
            </a:endParaRPr>
          </a:p>
        </p:txBody>
      </p:sp>
      <p:pic>
        <p:nvPicPr>
          <p:cNvPr id="24" name="图片 23">
            <a:extLst>
              <a:ext uri="{FF2B5EF4-FFF2-40B4-BE49-F238E27FC236}">
                <a16:creationId xmlns:a16="http://schemas.microsoft.com/office/drawing/2014/main" id="{24465060-49C5-467F-A685-58B18B6EC96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66240" y="4433837"/>
            <a:ext cx="1815746" cy="13594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
            <a:extLst>
              <a:ext uri="{FF2B5EF4-FFF2-40B4-BE49-F238E27FC236}">
                <a16:creationId xmlns:a16="http://schemas.microsoft.com/office/drawing/2014/main" id="{7DA2E9AC-B08C-4A8D-BAE9-8DB3A891B7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56822" y="4471964"/>
            <a:ext cx="1815746" cy="1361809"/>
          </a:xfrm>
          <a:prstGeom prst="rect">
            <a:avLst/>
          </a:prstGeom>
        </p:spPr>
      </p:pic>
      <p:pic>
        <p:nvPicPr>
          <p:cNvPr id="26" name="图片 25">
            <a:extLst>
              <a:ext uri="{FF2B5EF4-FFF2-40B4-BE49-F238E27FC236}">
                <a16:creationId xmlns:a16="http://schemas.microsoft.com/office/drawing/2014/main" id="{B48C1B9D-03C6-4037-80D3-75D60DAFB75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61560" y="4434377"/>
            <a:ext cx="1815746" cy="1361810"/>
          </a:xfrm>
          <a:prstGeom prst="rect">
            <a:avLst/>
          </a:prstGeom>
        </p:spPr>
      </p:pic>
      <p:sp>
        <p:nvSpPr>
          <p:cNvPr id="27" name="Rectangle 17">
            <a:extLst>
              <a:ext uri="{FF2B5EF4-FFF2-40B4-BE49-F238E27FC236}">
                <a16:creationId xmlns:a16="http://schemas.microsoft.com/office/drawing/2014/main" id="{F0B238EB-55DD-4CAD-962F-2FD8ED96A319}"/>
              </a:ext>
            </a:extLst>
          </p:cNvPr>
          <p:cNvSpPr>
            <a:spLocks noChangeArrowheads="1"/>
          </p:cNvSpPr>
          <p:nvPr/>
        </p:nvSpPr>
        <p:spPr bwMode="auto">
          <a:xfrm>
            <a:off x="4815689" y="5785357"/>
            <a:ext cx="2560622" cy="40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n-US" altLang="zh-CN" sz="1100" b="1" dirty="0">
                <a:solidFill>
                  <a:srgbClr val="FF0000"/>
                </a:solidFill>
                <a:latin typeface="Times New Roman" panose="02020603050405020304" pitchFamily="18" charset="0"/>
                <a:cs typeface="Times New Roman" panose="02020603050405020304" pitchFamily="18" charset="0"/>
              </a:rPr>
              <a:t>Non-stationary analysis of superconducting cavity cooling process</a:t>
            </a:r>
            <a:endParaRPr lang="zh-CN" altLang="en-US" sz="2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801382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4BBF612-D6AC-4B7D-894E-4C3732A7360C}"/>
              </a:ext>
            </a:extLst>
          </p:cNvPr>
          <p:cNvSpPr>
            <a:spLocks noGrp="1"/>
          </p:cNvSpPr>
          <p:nvPr>
            <p:ph type="title"/>
          </p:nvPr>
        </p:nvSpPr>
        <p:spPr/>
        <p:txBody>
          <a:bodyPr/>
          <a:lstStyle/>
          <a:p>
            <a:r>
              <a:rPr lang="en-US" altLang="zh-CN" dirty="0"/>
              <a:t>650MHz cavity Cryomodule</a:t>
            </a:r>
            <a:endParaRPr lang="zh-CN" altLang="en-US" dirty="0"/>
          </a:p>
        </p:txBody>
      </p:sp>
      <p:sp>
        <p:nvSpPr>
          <p:cNvPr id="5" name="灯片编号占位符 4">
            <a:extLst>
              <a:ext uri="{FF2B5EF4-FFF2-40B4-BE49-F238E27FC236}">
                <a16:creationId xmlns:a16="http://schemas.microsoft.com/office/drawing/2014/main" id="{2EE2B3BE-97A9-40BC-A5ED-89B492983BCA}"/>
              </a:ext>
            </a:extLst>
          </p:cNvPr>
          <p:cNvSpPr>
            <a:spLocks noGrp="1"/>
          </p:cNvSpPr>
          <p:nvPr>
            <p:ph type="sldNum" sz="quarter" idx="12"/>
          </p:nvPr>
        </p:nvSpPr>
        <p:spPr/>
        <p:txBody>
          <a:bodyPr/>
          <a:lstStyle/>
          <a:p>
            <a:fld id="{F15E9139-A00B-4B2A-98A6-095DC08F1345}" type="slidenum">
              <a:rPr lang="zh-CN" altLang="en-US" smtClean="0"/>
              <a:pPr/>
              <a:t>26</a:t>
            </a:fld>
            <a:endParaRPr lang="zh-CN" altLang="en-US"/>
          </a:p>
        </p:txBody>
      </p:sp>
      <p:pic>
        <p:nvPicPr>
          <p:cNvPr id="6" name="图片 5">
            <a:extLst>
              <a:ext uri="{FF2B5EF4-FFF2-40B4-BE49-F238E27FC236}">
                <a16:creationId xmlns:a16="http://schemas.microsoft.com/office/drawing/2014/main" id="{ECC44373-AE1A-4911-A04B-9FC7248A50B9}"/>
              </a:ext>
            </a:extLst>
          </p:cNvPr>
          <p:cNvPicPr/>
          <p:nvPr/>
        </p:nvPicPr>
        <p:blipFill rotWithShape="1">
          <a:blip r:embed="rId3"/>
          <a:srcRect b="17593"/>
          <a:stretch/>
        </p:blipFill>
        <p:spPr>
          <a:xfrm>
            <a:off x="6105832" y="1091850"/>
            <a:ext cx="5060693" cy="2742064"/>
          </a:xfrm>
          <a:prstGeom prst="rect">
            <a:avLst/>
          </a:prstGeom>
        </p:spPr>
      </p:pic>
      <p:sp>
        <p:nvSpPr>
          <p:cNvPr id="7" name="矩形 6">
            <a:extLst>
              <a:ext uri="{FF2B5EF4-FFF2-40B4-BE49-F238E27FC236}">
                <a16:creationId xmlns:a16="http://schemas.microsoft.com/office/drawing/2014/main" id="{49D6F143-8233-49C0-BFFB-E3DA01AF0E0C}"/>
              </a:ext>
            </a:extLst>
          </p:cNvPr>
          <p:cNvSpPr/>
          <p:nvPr/>
        </p:nvSpPr>
        <p:spPr>
          <a:xfrm>
            <a:off x="7860709" y="1067564"/>
            <a:ext cx="190308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100" cap="none" spc="0" normalizeH="0" baseline="0" noProof="0" dirty="0">
                <a:ln>
                  <a:noFill/>
                </a:ln>
                <a:solidFill>
                  <a:srgbClr val="FF0000"/>
                </a:solidFill>
                <a:effectLst/>
                <a:uLnTx/>
                <a:uFillTx/>
              </a:rPr>
              <a:t>BTCM cooldown</a:t>
            </a:r>
            <a:endParaRPr kumimoji="0" lang="zh-CN" altLang="en-US" sz="1800" b="0" i="0" u="none" strike="noStrike" kern="0" cap="none" spc="0" normalizeH="0" baseline="0" noProof="0" dirty="0">
              <a:ln>
                <a:noFill/>
              </a:ln>
              <a:solidFill>
                <a:srgbClr val="000000"/>
              </a:solidFill>
              <a:effectLst/>
              <a:uLnTx/>
              <a:uFillTx/>
            </a:endParaRPr>
          </a:p>
        </p:txBody>
      </p:sp>
      <p:pic>
        <p:nvPicPr>
          <p:cNvPr id="8" name="图片 7">
            <a:extLst>
              <a:ext uri="{FF2B5EF4-FFF2-40B4-BE49-F238E27FC236}">
                <a16:creationId xmlns:a16="http://schemas.microsoft.com/office/drawing/2014/main" id="{BEA215C2-A0C6-4AA6-BEA8-37B61DD1CCD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116" y="1091850"/>
            <a:ext cx="5259944" cy="2742063"/>
          </a:xfrm>
          <a:prstGeom prst="rect">
            <a:avLst/>
          </a:prstGeom>
          <a:noFill/>
          <a:ln>
            <a:noFill/>
          </a:ln>
        </p:spPr>
      </p:pic>
      <p:sp>
        <p:nvSpPr>
          <p:cNvPr id="9" name="矩形 8">
            <a:extLst>
              <a:ext uri="{FF2B5EF4-FFF2-40B4-BE49-F238E27FC236}">
                <a16:creationId xmlns:a16="http://schemas.microsoft.com/office/drawing/2014/main" id="{671FD98C-88BE-444F-A242-95E33CD40BD9}"/>
              </a:ext>
            </a:extLst>
          </p:cNvPr>
          <p:cNvSpPr/>
          <p:nvPr/>
        </p:nvSpPr>
        <p:spPr>
          <a:xfrm>
            <a:off x="2124477" y="3501958"/>
            <a:ext cx="2207656"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100" cap="none" spc="0" normalizeH="0" baseline="0" noProof="0" dirty="0">
                <a:ln>
                  <a:noFill/>
                </a:ln>
                <a:solidFill>
                  <a:srgbClr val="FF0000"/>
                </a:solidFill>
                <a:effectLst/>
                <a:uLnTx/>
                <a:uFillTx/>
              </a:rPr>
              <a:t>BTCM: 100.7W@2K</a:t>
            </a:r>
            <a:endParaRPr kumimoji="0" lang="zh-CN" altLang="zh-CN" sz="1800" b="1" i="0" u="none" strike="noStrike" kern="100" cap="none" spc="0" normalizeH="0" baseline="0" noProof="0" dirty="0">
              <a:ln>
                <a:noFill/>
              </a:ln>
              <a:solidFill>
                <a:srgbClr val="FF0000"/>
              </a:solidFill>
              <a:effectLst/>
              <a:uLnTx/>
              <a:uFillTx/>
              <a:latin typeface="等线"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AB3EA1C3-F005-4F8A-B1A9-957C6859B2B8}"/>
              </a:ext>
            </a:extLst>
          </p:cNvPr>
          <p:cNvGrpSpPr/>
          <p:nvPr/>
        </p:nvGrpSpPr>
        <p:grpSpPr>
          <a:xfrm>
            <a:off x="501446" y="3962399"/>
            <a:ext cx="5272614" cy="2772698"/>
            <a:chOff x="121920" y="961390"/>
            <a:chExt cx="4876800" cy="2467610"/>
          </a:xfrm>
        </p:grpSpPr>
        <p:pic>
          <p:nvPicPr>
            <p:cNvPr id="11" name="图片 10">
              <a:extLst>
                <a:ext uri="{FF2B5EF4-FFF2-40B4-BE49-F238E27FC236}">
                  <a16:creationId xmlns:a16="http://schemas.microsoft.com/office/drawing/2014/main" id="{0F7F1F48-5A39-45BA-89B7-AFDF7760EBC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 y="961390"/>
              <a:ext cx="4876800" cy="2467610"/>
            </a:xfrm>
            <a:prstGeom prst="rect">
              <a:avLst/>
            </a:prstGeom>
            <a:noFill/>
            <a:ln>
              <a:noFill/>
            </a:ln>
          </p:spPr>
        </p:pic>
        <p:cxnSp>
          <p:nvCxnSpPr>
            <p:cNvPr id="12" name="直接连接符 11">
              <a:extLst>
                <a:ext uri="{FF2B5EF4-FFF2-40B4-BE49-F238E27FC236}">
                  <a16:creationId xmlns:a16="http://schemas.microsoft.com/office/drawing/2014/main" id="{44D4CF0E-06A1-43DA-B571-5A340BF4699E}"/>
                </a:ext>
              </a:extLst>
            </p:cNvPr>
            <p:cNvCxnSpPr/>
            <p:nvPr/>
          </p:nvCxnSpPr>
          <p:spPr>
            <a:xfrm>
              <a:off x="1418645" y="1439100"/>
              <a:ext cx="538480" cy="0"/>
            </a:xfrm>
            <a:prstGeom prst="line">
              <a:avLst/>
            </a:prstGeom>
            <a:noFill/>
            <a:ln w="28575" cap="flat" cmpd="sng" algn="ctr">
              <a:solidFill>
                <a:srgbClr val="FF00FF"/>
              </a:solidFill>
              <a:prstDash val="solid"/>
              <a:miter lim="800000"/>
            </a:ln>
            <a:effectLst/>
          </p:spPr>
        </p:cxnSp>
        <p:cxnSp>
          <p:nvCxnSpPr>
            <p:cNvPr id="13" name="直接连接符 12">
              <a:extLst>
                <a:ext uri="{FF2B5EF4-FFF2-40B4-BE49-F238E27FC236}">
                  <a16:creationId xmlns:a16="http://schemas.microsoft.com/office/drawing/2014/main" id="{FAED0BD0-E14F-4A10-AA60-5F11E22F06EC}"/>
                </a:ext>
              </a:extLst>
            </p:cNvPr>
            <p:cNvCxnSpPr/>
            <p:nvPr/>
          </p:nvCxnSpPr>
          <p:spPr>
            <a:xfrm>
              <a:off x="1418645" y="1642300"/>
              <a:ext cx="538480" cy="0"/>
            </a:xfrm>
            <a:prstGeom prst="line">
              <a:avLst/>
            </a:prstGeom>
            <a:noFill/>
            <a:ln w="28575" cap="flat" cmpd="sng" algn="ctr">
              <a:solidFill>
                <a:srgbClr val="FFC000"/>
              </a:solidFill>
              <a:prstDash val="solid"/>
              <a:miter lim="800000"/>
            </a:ln>
            <a:effectLst/>
          </p:spPr>
        </p:cxnSp>
        <p:cxnSp>
          <p:nvCxnSpPr>
            <p:cNvPr id="14" name="直接连接符 13">
              <a:extLst>
                <a:ext uri="{FF2B5EF4-FFF2-40B4-BE49-F238E27FC236}">
                  <a16:creationId xmlns:a16="http://schemas.microsoft.com/office/drawing/2014/main" id="{E6269602-28B2-41BB-AF4F-648DEBED9709}"/>
                </a:ext>
              </a:extLst>
            </p:cNvPr>
            <p:cNvCxnSpPr/>
            <p:nvPr/>
          </p:nvCxnSpPr>
          <p:spPr>
            <a:xfrm>
              <a:off x="3105205" y="1439100"/>
              <a:ext cx="538480" cy="0"/>
            </a:xfrm>
            <a:prstGeom prst="line">
              <a:avLst/>
            </a:prstGeom>
            <a:noFill/>
            <a:ln w="28575" cap="flat" cmpd="sng" algn="ctr">
              <a:solidFill>
                <a:srgbClr val="0000FF"/>
              </a:solidFill>
              <a:prstDash val="solid"/>
              <a:miter lim="800000"/>
            </a:ln>
            <a:effectLst/>
          </p:spPr>
        </p:cxnSp>
        <p:cxnSp>
          <p:nvCxnSpPr>
            <p:cNvPr id="15" name="直接连接符 14">
              <a:extLst>
                <a:ext uri="{FF2B5EF4-FFF2-40B4-BE49-F238E27FC236}">
                  <a16:creationId xmlns:a16="http://schemas.microsoft.com/office/drawing/2014/main" id="{4A181562-64F7-48CE-BB6E-A178E1B87B04}"/>
                </a:ext>
              </a:extLst>
            </p:cNvPr>
            <p:cNvCxnSpPr/>
            <p:nvPr/>
          </p:nvCxnSpPr>
          <p:spPr>
            <a:xfrm>
              <a:off x="3105205" y="1651190"/>
              <a:ext cx="538480" cy="0"/>
            </a:xfrm>
            <a:prstGeom prst="line">
              <a:avLst/>
            </a:prstGeom>
            <a:noFill/>
            <a:ln w="28575" cap="flat" cmpd="sng" algn="ctr">
              <a:solidFill>
                <a:srgbClr val="2D2DB7">
                  <a:lumMod val="75000"/>
                </a:srgbClr>
              </a:solidFill>
              <a:prstDash val="solid"/>
              <a:miter lim="800000"/>
            </a:ln>
            <a:effectLst/>
          </p:spPr>
        </p:cxnSp>
        <p:sp>
          <p:nvSpPr>
            <p:cNvPr id="16" name="文本框 15">
              <a:extLst>
                <a:ext uri="{FF2B5EF4-FFF2-40B4-BE49-F238E27FC236}">
                  <a16:creationId xmlns:a16="http://schemas.microsoft.com/office/drawing/2014/main" id="{98248961-3F50-4D56-A19F-A0E3C74638C7}"/>
                </a:ext>
              </a:extLst>
            </p:cNvPr>
            <p:cNvSpPr txBox="1"/>
            <p:nvPr/>
          </p:nvSpPr>
          <p:spPr>
            <a:xfrm>
              <a:off x="2040202" y="1242655"/>
              <a:ext cx="80264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rPr>
                <a:t>Level</a:t>
              </a:r>
              <a:endParaRPr kumimoji="0" lang="zh-CN" altLang="en-US" sz="1200" b="1" i="0" u="none" strike="noStrike" kern="0" cap="none" spc="0" normalizeH="0" baseline="0" noProof="0" dirty="0">
                <a:ln>
                  <a:noFill/>
                </a:ln>
                <a:solidFill>
                  <a:srgbClr val="FF0000"/>
                </a:solidFill>
                <a:effectLst/>
                <a:uLnTx/>
                <a:uFillTx/>
              </a:endParaRPr>
            </a:p>
          </p:txBody>
        </p:sp>
        <p:sp>
          <p:nvSpPr>
            <p:cNvPr id="17" name="文本框 16">
              <a:extLst>
                <a:ext uri="{FF2B5EF4-FFF2-40B4-BE49-F238E27FC236}">
                  <a16:creationId xmlns:a16="http://schemas.microsoft.com/office/drawing/2014/main" id="{3D9B4DEE-2518-4659-8D39-2841E71EDE1B}"/>
                </a:ext>
              </a:extLst>
            </p:cNvPr>
            <p:cNvSpPr txBox="1"/>
            <p:nvPr/>
          </p:nvSpPr>
          <p:spPr>
            <a:xfrm>
              <a:off x="2048578" y="1457634"/>
              <a:ext cx="80264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rPr>
                <a:t>Pressure</a:t>
              </a:r>
              <a:endParaRPr kumimoji="0" lang="zh-CN" altLang="en-US" sz="1200" b="1" i="0" u="none" strike="noStrike" kern="0" cap="none" spc="0" normalizeH="0" baseline="0" noProof="0" dirty="0">
                <a:ln>
                  <a:noFill/>
                </a:ln>
                <a:solidFill>
                  <a:srgbClr val="FF0000"/>
                </a:solidFill>
                <a:effectLst/>
                <a:uLnTx/>
                <a:uFillTx/>
              </a:endParaRPr>
            </a:p>
          </p:txBody>
        </p:sp>
        <p:sp>
          <p:nvSpPr>
            <p:cNvPr id="18" name="文本框 17">
              <a:extLst>
                <a:ext uri="{FF2B5EF4-FFF2-40B4-BE49-F238E27FC236}">
                  <a16:creationId xmlns:a16="http://schemas.microsoft.com/office/drawing/2014/main" id="{7DEE4CF1-74A0-4995-AD3F-DDAC2787AC5B}"/>
                </a:ext>
              </a:extLst>
            </p:cNvPr>
            <p:cNvSpPr txBox="1"/>
            <p:nvPr/>
          </p:nvSpPr>
          <p:spPr>
            <a:xfrm>
              <a:off x="3643684" y="1300600"/>
              <a:ext cx="116991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rPr>
                <a:t>Temperature</a:t>
              </a:r>
              <a:endParaRPr kumimoji="0" lang="zh-CN" altLang="en-US" sz="1200" b="1" i="0" u="none" strike="noStrike" kern="0" cap="none" spc="0" normalizeH="0" baseline="0" noProof="0" dirty="0">
                <a:ln>
                  <a:noFill/>
                </a:ln>
                <a:solidFill>
                  <a:srgbClr val="FF0000"/>
                </a:solidFill>
                <a:effectLst/>
                <a:uLnTx/>
                <a:uFillTx/>
              </a:endParaRPr>
            </a:p>
          </p:txBody>
        </p:sp>
        <p:sp>
          <p:nvSpPr>
            <p:cNvPr id="19" name="文本框 18">
              <a:extLst>
                <a:ext uri="{FF2B5EF4-FFF2-40B4-BE49-F238E27FC236}">
                  <a16:creationId xmlns:a16="http://schemas.microsoft.com/office/drawing/2014/main" id="{8A1861ED-D696-40E2-A221-24F93BBD4865}"/>
                </a:ext>
              </a:extLst>
            </p:cNvPr>
            <p:cNvSpPr txBox="1"/>
            <p:nvPr/>
          </p:nvSpPr>
          <p:spPr>
            <a:xfrm>
              <a:off x="3641036" y="1526946"/>
              <a:ext cx="116991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rPr>
                <a:t>Mass flow</a:t>
              </a:r>
              <a:endParaRPr kumimoji="0" lang="zh-CN" altLang="en-US" sz="1200" b="1" i="0" u="none" strike="noStrike" kern="0" cap="none" spc="0" normalizeH="0" baseline="0" noProof="0" dirty="0">
                <a:ln>
                  <a:noFill/>
                </a:ln>
                <a:solidFill>
                  <a:srgbClr val="FF0000"/>
                </a:solidFill>
                <a:effectLst/>
                <a:uLnTx/>
                <a:uFillTx/>
              </a:endParaRPr>
            </a:p>
          </p:txBody>
        </p:sp>
      </p:grpSp>
      <p:sp>
        <p:nvSpPr>
          <p:cNvPr id="20" name="矩形 19">
            <a:extLst>
              <a:ext uri="{FF2B5EF4-FFF2-40B4-BE49-F238E27FC236}">
                <a16:creationId xmlns:a16="http://schemas.microsoft.com/office/drawing/2014/main" id="{9F5BF4F3-0295-4640-9A36-988EE789ED3F}"/>
              </a:ext>
            </a:extLst>
          </p:cNvPr>
          <p:cNvSpPr/>
          <p:nvPr/>
        </p:nvSpPr>
        <p:spPr>
          <a:xfrm>
            <a:off x="1887285" y="6186552"/>
            <a:ext cx="2917786"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100" cap="none" spc="0" normalizeH="0" baseline="0" noProof="0" dirty="0">
                <a:ln>
                  <a:noFill/>
                </a:ln>
                <a:solidFill>
                  <a:srgbClr val="FF0000"/>
                </a:solidFill>
                <a:effectLst/>
                <a:uLnTx/>
                <a:uFillTx/>
              </a:rPr>
              <a:t>BTCM 2K stable operation</a:t>
            </a:r>
            <a:endParaRPr kumimoji="0" lang="zh-CN" altLang="zh-CN" sz="1800" b="1" i="0" u="none" strike="noStrike" kern="100" cap="none" spc="0" normalizeH="0" baseline="0" noProof="0" dirty="0">
              <a:ln>
                <a:noFill/>
              </a:ln>
              <a:solidFill>
                <a:srgbClr val="FF0000"/>
              </a:solidFill>
              <a:effectLst/>
              <a:uLnTx/>
              <a:uFillTx/>
              <a:latin typeface="等线"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6AC98578-A975-44D5-8667-5A4CE89A8639}"/>
              </a:ext>
            </a:extLst>
          </p:cNvPr>
          <p:cNvSpPr txBox="1"/>
          <p:nvPr/>
        </p:nvSpPr>
        <p:spPr>
          <a:xfrm>
            <a:off x="2990953" y="4986701"/>
            <a:ext cx="190609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9933"/>
                </a:solidFill>
                <a:effectLst/>
                <a:uLnTx/>
                <a:uFillTx/>
              </a:rPr>
              <a:t>Pressure 31mbar±10Pa</a:t>
            </a:r>
            <a:endParaRPr kumimoji="0" lang="zh-CN" altLang="en-US" sz="1200" b="1" i="0" u="none" strike="noStrike" kern="0" cap="none" spc="0" normalizeH="0" baseline="0" noProof="0" dirty="0">
              <a:ln>
                <a:noFill/>
              </a:ln>
              <a:solidFill>
                <a:srgbClr val="FF9933"/>
              </a:solidFill>
              <a:effectLst/>
              <a:uLnTx/>
              <a:uFillTx/>
            </a:endParaRPr>
          </a:p>
        </p:txBody>
      </p:sp>
      <p:sp>
        <p:nvSpPr>
          <p:cNvPr id="22" name="文本框 21">
            <a:extLst>
              <a:ext uri="{FF2B5EF4-FFF2-40B4-BE49-F238E27FC236}">
                <a16:creationId xmlns:a16="http://schemas.microsoft.com/office/drawing/2014/main" id="{33911D31-A405-4EFB-85BC-5E66A29416B7}"/>
              </a:ext>
            </a:extLst>
          </p:cNvPr>
          <p:cNvSpPr txBox="1"/>
          <p:nvPr/>
        </p:nvSpPr>
        <p:spPr>
          <a:xfrm>
            <a:off x="2981119" y="5210230"/>
            <a:ext cx="190609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000FF"/>
                </a:solidFill>
                <a:effectLst/>
                <a:uLnTx/>
                <a:uFillTx/>
              </a:rPr>
              <a:t>Temperature 2K±0.02K</a:t>
            </a:r>
            <a:endParaRPr kumimoji="0" lang="zh-CN" altLang="en-US" sz="1200" b="1" i="0" u="none" strike="noStrike" kern="0" cap="none" spc="0" normalizeH="0" baseline="0" noProof="0" dirty="0">
              <a:ln>
                <a:noFill/>
              </a:ln>
              <a:solidFill>
                <a:srgbClr val="0000FF"/>
              </a:solidFill>
              <a:effectLst/>
              <a:uLnTx/>
              <a:uFillTx/>
            </a:endParaRPr>
          </a:p>
        </p:txBody>
      </p:sp>
      <p:grpSp>
        <p:nvGrpSpPr>
          <p:cNvPr id="23" name="组合 22">
            <a:extLst>
              <a:ext uri="{FF2B5EF4-FFF2-40B4-BE49-F238E27FC236}">
                <a16:creationId xmlns:a16="http://schemas.microsoft.com/office/drawing/2014/main" id="{AE99FE7A-B65E-4683-85AB-F7931212B971}"/>
              </a:ext>
            </a:extLst>
          </p:cNvPr>
          <p:cNvGrpSpPr/>
          <p:nvPr/>
        </p:nvGrpSpPr>
        <p:grpSpPr>
          <a:xfrm>
            <a:off x="6126894" y="3953648"/>
            <a:ext cx="5106776" cy="2769322"/>
            <a:chOff x="541941" y="29797470"/>
            <a:chExt cx="16055989" cy="8486917"/>
          </a:xfrm>
        </p:grpSpPr>
        <p:pic>
          <p:nvPicPr>
            <p:cNvPr id="24" name="图片 23">
              <a:extLst>
                <a:ext uri="{FF2B5EF4-FFF2-40B4-BE49-F238E27FC236}">
                  <a16:creationId xmlns:a16="http://schemas.microsoft.com/office/drawing/2014/main" id="{31CE073A-C6CB-4D9E-86C6-6EE490C4D4AD}"/>
                </a:ext>
              </a:extLst>
            </p:cNvPr>
            <p:cNvPicPr>
              <a:picLocks noChangeAspect="1"/>
            </p:cNvPicPr>
            <p:nvPr/>
          </p:nvPicPr>
          <p:blipFill>
            <a:blip r:embed="rId6"/>
            <a:stretch>
              <a:fillRect/>
            </a:stretch>
          </p:blipFill>
          <p:spPr>
            <a:xfrm>
              <a:off x="541941" y="29797470"/>
              <a:ext cx="15911097" cy="8486917"/>
            </a:xfrm>
            <a:prstGeom prst="rect">
              <a:avLst/>
            </a:prstGeom>
          </p:spPr>
        </p:pic>
        <p:sp>
          <p:nvSpPr>
            <p:cNvPr id="25" name="内容占位符 2">
              <a:extLst>
                <a:ext uri="{FF2B5EF4-FFF2-40B4-BE49-F238E27FC236}">
                  <a16:creationId xmlns:a16="http://schemas.microsoft.com/office/drawing/2014/main" id="{9F29BBDE-00B7-4713-8A57-335E42EDDF43}"/>
                </a:ext>
              </a:extLst>
            </p:cNvPr>
            <p:cNvSpPr txBox="1">
              <a:spLocks/>
            </p:cNvSpPr>
            <p:nvPr/>
          </p:nvSpPr>
          <p:spPr>
            <a:xfrm>
              <a:off x="541942" y="36418768"/>
              <a:ext cx="16055988" cy="1865149"/>
            </a:xfrm>
            <a:prstGeom prst="rect">
              <a:avLst/>
            </a:prstGeom>
            <a:noFill/>
          </p:spPr>
          <p:txBody>
            <a:bodyPr vert="horz" lIns="91440" tIns="45721" rIns="91440" bIns="45721" rtlCol="0">
              <a:noAutofit/>
            </a:bodyPr>
            <a:lstStyle>
              <a:lvl1pPr marL="809976" indent="-809976" algn="l" defTabSz="3239902" rtl="0" eaLnBrk="1" latinLnBrk="0" hangingPunct="1">
                <a:lnSpc>
                  <a:spcPct val="90000"/>
                </a:lnSpc>
                <a:spcBef>
                  <a:spcPts val="3542"/>
                </a:spcBef>
                <a:buFont typeface="Arial" panose="020B0604020202020204" pitchFamily="34" charset="0"/>
                <a:buChar char="•"/>
                <a:defRPr sz="9900"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0"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100"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400"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400"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400"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400"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400"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4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ltLang="zh-CN" sz="2000" b="1" kern="0" dirty="0">
                  <a:solidFill>
                    <a:srgbClr val="000099"/>
                  </a:solidFill>
                  <a:latin typeface="Arial"/>
                </a:rPr>
                <a:t>Cryogenic capacity test, 300W@2K return gas flow rate</a:t>
              </a:r>
            </a:p>
          </p:txBody>
        </p:sp>
      </p:grpSp>
    </p:spTree>
    <p:extLst>
      <p:ext uri="{BB962C8B-B14F-4D97-AF65-F5344CB8AC3E}">
        <p14:creationId xmlns:p14="http://schemas.microsoft.com/office/powerpoint/2010/main" val="3503316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0BDF6271-3C63-4DD0-A387-A1168D44C077}"/>
              </a:ext>
            </a:extLst>
          </p:cNvPr>
          <p:cNvSpPr txBox="1"/>
          <p:nvPr/>
        </p:nvSpPr>
        <p:spPr>
          <a:xfrm>
            <a:off x="208727" y="967248"/>
            <a:ext cx="11774546" cy="1754326"/>
          </a:xfrm>
          <a:prstGeom prst="rect">
            <a:avLst/>
          </a:prstGeom>
          <a:noFill/>
        </p:spPr>
        <p:txBody>
          <a:bodyPr wrap="square" rtlCol="0">
            <a:spAutoFit/>
          </a:bodyPr>
          <a:lstStyle/>
          <a:p>
            <a:pPr marL="285750" indent="-285750" algn="just">
              <a:buFont typeface="Wingdings" panose="05000000000000000000" pitchFamily="2" charset="2"/>
              <a:buChar char="u"/>
            </a:pPr>
            <a:r>
              <a:rPr lang="en-US" altLang="zh-CN" dirty="0">
                <a:latin typeface="Comic Sans MS" panose="030F0702030302020204" pitchFamily="66" charset="0"/>
                <a:ea typeface="微软雅黑" panose="020B0503020204020204" pitchFamily="34" charset="-122"/>
              </a:rPr>
              <a:t>JT heat exchanger is an indispensable component in the 2K cryogenic system. According to our experience, it is demonstrated that an efficient HX can increase the liquid helium concentration from 62% to 89% after the JT valve. </a:t>
            </a:r>
          </a:p>
          <a:p>
            <a:pPr marL="285750" indent="-285750" algn="just">
              <a:buFont typeface="Wingdings" panose="05000000000000000000" pitchFamily="2" charset="2"/>
              <a:buChar char="u"/>
            </a:pPr>
            <a:r>
              <a:rPr lang="en-US" altLang="zh-CN" dirty="0">
                <a:latin typeface="Comic Sans MS" panose="030F0702030302020204" pitchFamily="66" charset="0"/>
                <a:ea typeface="微软雅黑" panose="020B0503020204020204" pitchFamily="34" charset="-122"/>
              </a:rPr>
              <a:t>For CEPC, there are 4 cryo-stations with the cooling capacity 2kW@2K, so we need 4 JT heat exchanger with the larger mass flow rate. </a:t>
            </a:r>
          </a:p>
          <a:p>
            <a:pPr marL="285750" indent="-285750" algn="just">
              <a:buFont typeface="Wingdings" panose="05000000000000000000" pitchFamily="2" charset="2"/>
              <a:buChar char="u"/>
            </a:pPr>
            <a:r>
              <a:rPr lang="en-US" altLang="zh-CN" b="1" dirty="0">
                <a:solidFill>
                  <a:srgbClr val="FF0000"/>
                </a:solidFill>
                <a:latin typeface="Comic Sans MS" panose="030F0702030302020204" pitchFamily="66" charset="0"/>
                <a:ea typeface="微软雅黑" panose="020B0503020204020204" pitchFamily="34" charset="-122"/>
              </a:rPr>
              <a:t>2022.05-2022.10</a:t>
            </a:r>
            <a:r>
              <a:rPr lang="en-US" altLang="zh-CN" dirty="0">
                <a:latin typeface="Comic Sans MS" panose="030F0702030302020204" pitchFamily="66" charset="0"/>
                <a:ea typeface="微软雅黑" panose="020B0503020204020204" pitchFamily="34" charset="-122"/>
              </a:rPr>
              <a:t> Basic Design and Optimization.</a:t>
            </a:r>
            <a:endParaRPr lang="zh-CN" altLang="en-US" dirty="0">
              <a:latin typeface="Comic Sans MS" panose="030F0702030302020204" pitchFamily="66" charset="0"/>
              <a:ea typeface="微软雅黑" panose="020B0503020204020204" pitchFamily="34" charset="-122"/>
            </a:endParaRPr>
          </a:p>
        </p:txBody>
      </p:sp>
      <p:sp>
        <p:nvSpPr>
          <p:cNvPr id="3" name="标题 2">
            <a:extLst>
              <a:ext uri="{FF2B5EF4-FFF2-40B4-BE49-F238E27FC236}">
                <a16:creationId xmlns:a16="http://schemas.microsoft.com/office/drawing/2014/main" id="{272AC33D-E590-4F87-89E6-F0D0140F4874}"/>
              </a:ext>
            </a:extLst>
          </p:cNvPr>
          <p:cNvSpPr>
            <a:spLocks noGrp="1"/>
          </p:cNvSpPr>
          <p:nvPr>
            <p:ph type="title"/>
          </p:nvPr>
        </p:nvSpPr>
        <p:spPr/>
        <p:txBody>
          <a:bodyPr/>
          <a:lstStyle/>
          <a:p>
            <a:r>
              <a:rPr lang="en-US" altLang="zh-CN" dirty="0"/>
              <a:t>KW JT heat exchanger</a:t>
            </a:r>
            <a:endParaRPr lang="zh-CN" altLang="en-US" dirty="0"/>
          </a:p>
        </p:txBody>
      </p:sp>
      <p:sp>
        <p:nvSpPr>
          <p:cNvPr id="5" name="灯片编号占位符 4">
            <a:extLst>
              <a:ext uri="{FF2B5EF4-FFF2-40B4-BE49-F238E27FC236}">
                <a16:creationId xmlns:a16="http://schemas.microsoft.com/office/drawing/2014/main" id="{BACB562B-2895-4F41-8EA5-69A1D1D91ECA}"/>
              </a:ext>
            </a:extLst>
          </p:cNvPr>
          <p:cNvSpPr>
            <a:spLocks noGrp="1"/>
          </p:cNvSpPr>
          <p:nvPr>
            <p:ph type="sldNum" sz="quarter" idx="12"/>
          </p:nvPr>
        </p:nvSpPr>
        <p:spPr>
          <a:xfrm>
            <a:off x="9029700" y="6407151"/>
            <a:ext cx="2844800" cy="365125"/>
          </a:xfrm>
        </p:spPr>
        <p:txBody>
          <a:bodyPr/>
          <a:lstStyle/>
          <a:p>
            <a:fld id="{F15E9139-A00B-4B2A-98A6-095DC08F1345}" type="slidenum">
              <a:rPr lang="zh-CN" altLang="en-US" smtClean="0"/>
              <a:pPr/>
              <a:t>27</a:t>
            </a:fld>
            <a:endParaRPr lang="zh-CN" altLang="en-US"/>
          </a:p>
        </p:txBody>
      </p:sp>
      <p:grpSp>
        <p:nvGrpSpPr>
          <p:cNvPr id="6" name="组合 5">
            <a:extLst>
              <a:ext uri="{FF2B5EF4-FFF2-40B4-BE49-F238E27FC236}">
                <a16:creationId xmlns:a16="http://schemas.microsoft.com/office/drawing/2014/main" id="{A30809FB-6FB8-44D2-ABA2-6B71AB00DD70}"/>
              </a:ext>
            </a:extLst>
          </p:cNvPr>
          <p:cNvGrpSpPr/>
          <p:nvPr/>
        </p:nvGrpSpPr>
        <p:grpSpPr>
          <a:xfrm>
            <a:off x="591791" y="3770592"/>
            <a:ext cx="3125448" cy="762074"/>
            <a:chOff x="6182918" y="2295957"/>
            <a:chExt cx="4737402" cy="1155114"/>
          </a:xfrm>
        </p:grpSpPr>
        <p:pic>
          <p:nvPicPr>
            <p:cNvPr id="7" name="图片 6">
              <a:extLst>
                <a:ext uri="{FF2B5EF4-FFF2-40B4-BE49-F238E27FC236}">
                  <a16:creationId xmlns:a16="http://schemas.microsoft.com/office/drawing/2014/main" id="{65A649B9-92F4-430A-90DB-E14EEC8C5AC8}"/>
                </a:ext>
              </a:extLst>
            </p:cNvPr>
            <p:cNvPicPr>
              <a:picLocks noChangeAspect="1"/>
            </p:cNvPicPr>
            <p:nvPr/>
          </p:nvPicPr>
          <p:blipFill rotWithShape="1">
            <a:blip r:embed="rId3"/>
            <a:srcRect l="9259" t="5604" r="3529" b="10715"/>
            <a:stretch/>
          </p:blipFill>
          <p:spPr>
            <a:xfrm>
              <a:off x="6182918" y="2312824"/>
              <a:ext cx="1455454" cy="1138149"/>
            </a:xfrm>
            <a:prstGeom prst="rect">
              <a:avLst/>
            </a:prstGeom>
          </p:spPr>
        </p:pic>
        <p:pic>
          <p:nvPicPr>
            <p:cNvPr id="8" name="图片 7">
              <a:extLst>
                <a:ext uri="{FF2B5EF4-FFF2-40B4-BE49-F238E27FC236}">
                  <a16:creationId xmlns:a16="http://schemas.microsoft.com/office/drawing/2014/main" id="{8D23EFE7-DB4F-4740-9FB3-29C09C07385B}"/>
                </a:ext>
              </a:extLst>
            </p:cNvPr>
            <p:cNvPicPr>
              <a:picLocks noChangeAspect="1"/>
            </p:cNvPicPr>
            <p:nvPr/>
          </p:nvPicPr>
          <p:blipFill rotWithShape="1">
            <a:blip r:embed="rId4"/>
            <a:srcRect l="6133" t="8378" r="4632" b="11404"/>
            <a:stretch/>
          </p:blipFill>
          <p:spPr>
            <a:xfrm>
              <a:off x="9464866" y="2295957"/>
              <a:ext cx="1455454" cy="1123024"/>
            </a:xfrm>
            <a:prstGeom prst="rect">
              <a:avLst/>
            </a:prstGeom>
          </p:spPr>
        </p:pic>
        <p:pic>
          <p:nvPicPr>
            <p:cNvPr id="9" name="图片 8">
              <a:extLst>
                <a:ext uri="{FF2B5EF4-FFF2-40B4-BE49-F238E27FC236}">
                  <a16:creationId xmlns:a16="http://schemas.microsoft.com/office/drawing/2014/main" id="{59917F29-4A86-4B5B-B166-040EAD3B8ED1}"/>
                </a:ext>
              </a:extLst>
            </p:cNvPr>
            <p:cNvPicPr>
              <a:picLocks noChangeAspect="1"/>
            </p:cNvPicPr>
            <p:nvPr/>
          </p:nvPicPr>
          <p:blipFill rotWithShape="1">
            <a:blip r:embed="rId5"/>
            <a:srcRect l="5444" t="9343" r="14737" b="12034"/>
            <a:stretch/>
          </p:blipFill>
          <p:spPr>
            <a:xfrm>
              <a:off x="7823892" y="2303686"/>
              <a:ext cx="1455454" cy="1147385"/>
            </a:xfrm>
            <a:prstGeom prst="rect">
              <a:avLst/>
            </a:prstGeom>
          </p:spPr>
        </p:pic>
      </p:grpSp>
      <p:pic>
        <p:nvPicPr>
          <p:cNvPr id="10" name="图片 9">
            <a:extLst>
              <a:ext uri="{FF2B5EF4-FFF2-40B4-BE49-F238E27FC236}">
                <a16:creationId xmlns:a16="http://schemas.microsoft.com/office/drawing/2014/main" id="{18E076AD-DDC5-4DBD-A7D8-FBC51F50EB9F}"/>
              </a:ext>
            </a:extLst>
          </p:cNvPr>
          <p:cNvPicPr>
            <a:picLocks noChangeAspect="1"/>
          </p:cNvPicPr>
          <p:nvPr/>
        </p:nvPicPr>
        <p:blipFill rotWithShape="1">
          <a:blip r:embed="rId6"/>
          <a:srcRect r="50000" b="64949"/>
          <a:stretch/>
        </p:blipFill>
        <p:spPr>
          <a:xfrm>
            <a:off x="591791" y="2766769"/>
            <a:ext cx="960219" cy="547999"/>
          </a:xfrm>
          <a:prstGeom prst="rect">
            <a:avLst/>
          </a:prstGeom>
        </p:spPr>
      </p:pic>
      <p:pic>
        <p:nvPicPr>
          <p:cNvPr id="11" name="图片 10">
            <a:extLst>
              <a:ext uri="{FF2B5EF4-FFF2-40B4-BE49-F238E27FC236}">
                <a16:creationId xmlns:a16="http://schemas.microsoft.com/office/drawing/2014/main" id="{86F5D63B-E9ED-49B5-A2D1-209904FFF7AE}"/>
              </a:ext>
            </a:extLst>
          </p:cNvPr>
          <p:cNvPicPr>
            <a:picLocks noChangeAspect="1"/>
          </p:cNvPicPr>
          <p:nvPr/>
        </p:nvPicPr>
        <p:blipFill rotWithShape="1">
          <a:blip r:embed="rId6"/>
          <a:srcRect l="50000" t="47238" b="16458"/>
          <a:stretch/>
        </p:blipFill>
        <p:spPr>
          <a:xfrm>
            <a:off x="1628197" y="2749727"/>
            <a:ext cx="960219" cy="541253"/>
          </a:xfrm>
          <a:prstGeom prst="rect">
            <a:avLst/>
          </a:prstGeom>
        </p:spPr>
      </p:pic>
      <p:pic>
        <p:nvPicPr>
          <p:cNvPr id="12" name="图片 11">
            <a:extLst>
              <a:ext uri="{FF2B5EF4-FFF2-40B4-BE49-F238E27FC236}">
                <a16:creationId xmlns:a16="http://schemas.microsoft.com/office/drawing/2014/main" id="{019815D2-E23E-4033-8555-ECF909F6C8EC}"/>
              </a:ext>
            </a:extLst>
          </p:cNvPr>
          <p:cNvPicPr>
            <a:picLocks noChangeAspect="1"/>
          </p:cNvPicPr>
          <p:nvPr/>
        </p:nvPicPr>
        <p:blipFill rotWithShape="1">
          <a:blip r:embed="rId6"/>
          <a:srcRect l="50000" t="524" r="204" b="64568"/>
          <a:stretch/>
        </p:blipFill>
        <p:spPr>
          <a:xfrm>
            <a:off x="2683416" y="2775627"/>
            <a:ext cx="960218" cy="522564"/>
          </a:xfrm>
          <a:prstGeom prst="rect">
            <a:avLst/>
          </a:prstGeom>
        </p:spPr>
      </p:pic>
      <p:sp>
        <p:nvSpPr>
          <p:cNvPr id="13" name="箭头: 下 12">
            <a:extLst>
              <a:ext uri="{FF2B5EF4-FFF2-40B4-BE49-F238E27FC236}">
                <a16:creationId xmlns:a16="http://schemas.microsoft.com/office/drawing/2014/main" id="{DB346333-550D-4277-B0BB-90C0961D1F21}"/>
              </a:ext>
            </a:extLst>
          </p:cNvPr>
          <p:cNvSpPr/>
          <p:nvPr/>
        </p:nvSpPr>
        <p:spPr>
          <a:xfrm>
            <a:off x="1006123" y="3475410"/>
            <a:ext cx="131551" cy="163350"/>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下 13">
            <a:extLst>
              <a:ext uri="{FF2B5EF4-FFF2-40B4-BE49-F238E27FC236}">
                <a16:creationId xmlns:a16="http://schemas.microsoft.com/office/drawing/2014/main" id="{23B6707D-DB90-4F1B-AE8E-F0D122F2C743}"/>
              </a:ext>
            </a:extLst>
          </p:cNvPr>
          <p:cNvSpPr/>
          <p:nvPr/>
        </p:nvSpPr>
        <p:spPr>
          <a:xfrm>
            <a:off x="2087463" y="3475410"/>
            <a:ext cx="131551" cy="163350"/>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下 14">
            <a:extLst>
              <a:ext uri="{FF2B5EF4-FFF2-40B4-BE49-F238E27FC236}">
                <a16:creationId xmlns:a16="http://schemas.microsoft.com/office/drawing/2014/main" id="{EE5767D6-4C8B-4F6C-AFE5-2ECD470807DD}"/>
              </a:ext>
            </a:extLst>
          </p:cNvPr>
          <p:cNvSpPr/>
          <p:nvPr/>
        </p:nvSpPr>
        <p:spPr>
          <a:xfrm>
            <a:off x="3133973" y="3475410"/>
            <a:ext cx="131551" cy="163350"/>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下 15">
            <a:extLst>
              <a:ext uri="{FF2B5EF4-FFF2-40B4-BE49-F238E27FC236}">
                <a16:creationId xmlns:a16="http://schemas.microsoft.com/office/drawing/2014/main" id="{781A8DD5-E7F9-4BD2-80B4-00311FD344B9}"/>
              </a:ext>
            </a:extLst>
          </p:cNvPr>
          <p:cNvSpPr/>
          <p:nvPr/>
        </p:nvSpPr>
        <p:spPr>
          <a:xfrm>
            <a:off x="1006124" y="4909785"/>
            <a:ext cx="131551" cy="163350"/>
          </a:xfrm>
          <a:prstGeom prst="downArrow">
            <a:avLst/>
          </a:prstGeom>
          <a:solidFill>
            <a:schemeClr val="bg1"/>
          </a:solidFill>
          <a:ln w="28575">
            <a:solidFill>
              <a:srgbClr val="0C49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下 16">
            <a:extLst>
              <a:ext uri="{FF2B5EF4-FFF2-40B4-BE49-F238E27FC236}">
                <a16:creationId xmlns:a16="http://schemas.microsoft.com/office/drawing/2014/main" id="{BC244329-9EEC-4296-8190-8E828C105B0A}"/>
              </a:ext>
            </a:extLst>
          </p:cNvPr>
          <p:cNvSpPr/>
          <p:nvPr/>
        </p:nvSpPr>
        <p:spPr>
          <a:xfrm>
            <a:off x="2087463" y="4909785"/>
            <a:ext cx="131551" cy="163350"/>
          </a:xfrm>
          <a:prstGeom prst="downArrow">
            <a:avLst/>
          </a:prstGeom>
          <a:solidFill>
            <a:schemeClr val="bg1"/>
          </a:solidFill>
          <a:ln w="28575">
            <a:solidFill>
              <a:srgbClr val="0C49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下 17">
            <a:extLst>
              <a:ext uri="{FF2B5EF4-FFF2-40B4-BE49-F238E27FC236}">
                <a16:creationId xmlns:a16="http://schemas.microsoft.com/office/drawing/2014/main" id="{2D2E125F-1C94-4D18-8E6A-4ED34DFDA133}"/>
              </a:ext>
            </a:extLst>
          </p:cNvPr>
          <p:cNvSpPr/>
          <p:nvPr/>
        </p:nvSpPr>
        <p:spPr>
          <a:xfrm>
            <a:off x="3168802" y="4909785"/>
            <a:ext cx="131551" cy="163350"/>
          </a:xfrm>
          <a:prstGeom prst="downArrow">
            <a:avLst/>
          </a:prstGeom>
          <a:solidFill>
            <a:schemeClr val="bg1"/>
          </a:solidFill>
          <a:ln w="28575">
            <a:solidFill>
              <a:srgbClr val="0C49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31588E8A-4EFC-40CE-838E-820AC272CD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9589"/>
          <a:stretch/>
        </p:blipFill>
        <p:spPr bwMode="auto">
          <a:xfrm rot="5400000" flipV="1">
            <a:off x="653545" y="5207686"/>
            <a:ext cx="836715" cy="960221"/>
          </a:xfrm>
          <a:prstGeom prst="rect">
            <a:avLst/>
          </a:prstGeom>
          <a:noFill/>
        </p:spPr>
      </p:pic>
      <p:pic>
        <p:nvPicPr>
          <p:cNvPr id="20" name="图片 19">
            <a:extLst>
              <a:ext uri="{FF2B5EF4-FFF2-40B4-BE49-F238E27FC236}">
                <a16:creationId xmlns:a16="http://schemas.microsoft.com/office/drawing/2014/main" id="{41EE255D-5631-4E69-B331-7E4F161733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9670"/>
          <a:stretch/>
        </p:blipFill>
        <p:spPr bwMode="auto">
          <a:xfrm rot="5400000" flipV="1">
            <a:off x="1773382" y="5207688"/>
            <a:ext cx="836711" cy="960219"/>
          </a:xfrm>
          <a:prstGeom prst="rect">
            <a:avLst/>
          </a:prstGeom>
          <a:noFill/>
        </p:spPr>
      </p:pic>
      <p:pic>
        <p:nvPicPr>
          <p:cNvPr id="21" name="图片 20">
            <a:extLst>
              <a:ext uri="{FF2B5EF4-FFF2-40B4-BE49-F238E27FC236}">
                <a16:creationId xmlns:a16="http://schemas.microsoft.com/office/drawing/2014/main" id="{CEA87D61-5160-4E08-9BBF-3A2B00941AC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43" r="49228"/>
          <a:stretch/>
        </p:blipFill>
        <p:spPr bwMode="auto">
          <a:xfrm rot="5400000" flipV="1">
            <a:off x="2893216" y="5200495"/>
            <a:ext cx="836712" cy="960219"/>
          </a:xfrm>
          <a:prstGeom prst="rect">
            <a:avLst/>
          </a:prstGeom>
          <a:noFill/>
        </p:spPr>
      </p:pic>
      <p:pic>
        <p:nvPicPr>
          <p:cNvPr id="22" name="图片 21">
            <a:extLst>
              <a:ext uri="{FF2B5EF4-FFF2-40B4-BE49-F238E27FC236}">
                <a16:creationId xmlns:a16="http://schemas.microsoft.com/office/drawing/2014/main" id="{B56A1F8A-6708-4330-9E4F-A2CEDC5171BD}"/>
              </a:ext>
            </a:extLst>
          </p:cNvPr>
          <p:cNvPicPr>
            <a:picLocks noChangeAspect="1"/>
          </p:cNvPicPr>
          <p:nvPr/>
        </p:nvPicPr>
        <p:blipFill rotWithShape="1">
          <a:blip r:embed="rId10"/>
          <a:srcRect t="1662" r="3169"/>
          <a:stretch/>
        </p:blipFill>
        <p:spPr bwMode="auto">
          <a:xfrm>
            <a:off x="8769059" y="2163020"/>
            <a:ext cx="2409266" cy="1973407"/>
          </a:xfrm>
          <a:prstGeom prst="rect">
            <a:avLst/>
          </a:prstGeom>
          <a:ln>
            <a:noFill/>
          </a:ln>
          <a:extLst>
            <a:ext uri="{53640926-AAD7-44D8-BBD7-CCE9431645EC}">
              <a14:shadowObscured xmlns:a14="http://schemas.microsoft.com/office/drawing/2010/main"/>
            </a:ext>
          </a:extLst>
        </p:spPr>
      </p:pic>
      <p:pic>
        <p:nvPicPr>
          <p:cNvPr id="23" name="图片 22">
            <a:extLst>
              <a:ext uri="{FF2B5EF4-FFF2-40B4-BE49-F238E27FC236}">
                <a16:creationId xmlns:a16="http://schemas.microsoft.com/office/drawing/2014/main" id="{15F5237D-5B59-446F-AE00-07B74A218B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5981" y="4087926"/>
            <a:ext cx="2380920" cy="1970417"/>
          </a:xfrm>
          <a:prstGeom prst="rect">
            <a:avLst/>
          </a:prstGeom>
        </p:spPr>
      </p:pic>
      <p:sp>
        <p:nvSpPr>
          <p:cNvPr id="24" name="文本框 23">
            <a:extLst>
              <a:ext uri="{FF2B5EF4-FFF2-40B4-BE49-F238E27FC236}">
                <a16:creationId xmlns:a16="http://schemas.microsoft.com/office/drawing/2014/main" id="{2BD5AE42-817E-4F74-B74F-4FA537ED041F}"/>
              </a:ext>
            </a:extLst>
          </p:cNvPr>
          <p:cNvSpPr txBox="1"/>
          <p:nvPr/>
        </p:nvSpPr>
        <p:spPr>
          <a:xfrm>
            <a:off x="602307" y="6283071"/>
            <a:ext cx="3340478"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Designing &amp; Verification</a:t>
            </a:r>
          </a:p>
        </p:txBody>
      </p:sp>
      <p:sp>
        <p:nvSpPr>
          <p:cNvPr id="25" name="文本框 24">
            <a:extLst>
              <a:ext uri="{FF2B5EF4-FFF2-40B4-BE49-F238E27FC236}">
                <a16:creationId xmlns:a16="http://schemas.microsoft.com/office/drawing/2014/main" id="{C4B0D69C-2F77-45A5-8F95-69896CFE11F3}"/>
              </a:ext>
            </a:extLst>
          </p:cNvPr>
          <p:cNvSpPr txBox="1"/>
          <p:nvPr/>
        </p:nvSpPr>
        <p:spPr>
          <a:xfrm>
            <a:off x="9108279" y="6039572"/>
            <a:ext cx="2044334" cy="707886"/>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NSGA-II Optimization</a:t>
            </a:r>
          </a:p>
        </p:txBody>
      </p:sp>
      <p:grpSp>
        <p:nvGrpSpPr>
          <p:cNvPr id="27" name="组合 20">
            <a:extLst>
              <a:ext uri="{FF2B5EF4-FFF2-40B4-BE49-F238E27FC236}">
                <a16:creationId xmlns:a16="http://schemas.microsoft.com/office/drawing/2014/main" id="{93AB8842-4692-4992-B8FE-6270EDC47D33}"/>
              </a:ext>
            </a:extLst>
          </p:cNvPr>
          <p:cNvGrpSpPr>
            <a:grpSpLocks/>
          </p:cNvGrpSpPr>
          <p:nvPr/>
        </p:nvGrpSpPr>
        <p:grpSpPr bwMode="auto">
          <a:xfrm>
            <a:off x="4595157" y="2644592"/>
            <a:ext cx="3340478" cy="1723172"/>
            <a:chOff x="838200" y="1864063"/>
            <a:chExt cx="4236116" cy="2255042"/>
          </a:xfrm>
        </p:grpSpPr>
        <p:grpSp>
          <p:nvGrpSpPr>
            <p:cNvPr id="28" name="组合 2">
              <a:extLst>
                <a:ext uri="{FF2B5EF4-FFF2-40B4-BE49-F238E27FC236}">
                  <a16:creationId xmlns:a16="http://schemas.microsoft.com/office/drawing/2014/main" id="{CCD11654-9B66-44F1-A324-2FB54D3CD2C7}"/>
                </a:ext>
              </a:extLst>
            </p:cNvPr>
            <p:cNvGrpSpPr>
              <a:grpSpLocks/>
            </p:cNvGrpSpPr>
            <p:nvPr/>
          </p:nvGrpSpPr>
          <p:grpSpPr bwMode="auto">
            <a:xfrm>
              <a:off x="1755721" y="1965042"/>
              <a:ext cx="3318595" cy="2053089"/>
              <a:chOff x="1667384" y="1245486"/>
              <a:chExt cx="4195534" cy="2328919"/>
            </a:xfrm>
          </p:grpSpPr>
          <p:pic>
            <p:nvPicPr>
              <p:cNvPr id="31" name="图片 3">
                <a:extLst>
                  <a:ext uri="{FF2B5EF4-FFF2-40B4-BE49-F238E27FC236}">
                    <a16:creationId xmlns:a16="http://schemas.microsoft.com/office/drawing/2014/main" id="{82B20DE6-B476-4D40-A42B-EA8DB528208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11336" t="40726" r="10956" b="40787"/>
              <a:stretch>
                <a:fillRect/>
              </a:stretch>
            </p:blipFill>
            <p:spPr bwMode="auto">
              <a:xfrm>
                <a:off x="1667384" y="1245486"/>
                <a:ext cx="4081871" cy="79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4">
                <a:extLst>
                  <a:ext uri="{FF2B5EF4-FFF2-40B4-BE49-F238E27FC236}">
                    <a16:creationId xmlns:a16="http://schemas.microsoft.com/office/drawing/2014/main" id="{C8EBC474-6BA6-490A-B2C9-79F58DD6F42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11336" t="40726" r="8792" b="40787"/>
              <a:stretch>
                <a:fillRect/>
              </a:stretch>
            </p:blipFill>
            <p:spPr bwMode="auto">
              <a:xfrm>
                <a:off x="1667384" y="2010619"/>
                <a:ext cx="4195534" cy="79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5">
                <a:extLst>
                  <a:ext uri="{FF2B5EF4-FFF2-40B4-BE49-F238E27FC236}">
                    <a16:creationId xmlns:a16="http://schemas.microsoft.com/office/drawing/2014/main" id="{92425001-EBD1-4B0C-9AD9-EB5DBB5BE42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11005" t="40726" r="9880" b="40787"/>
              <a:stretch>
                <a:fillRect/>
              </a:stretch>
            </p:blipFill>
            <p:spPr bwMode="auto">
              <a:xfrm>
                <a:off x="1698557" y="2775752"/>
                <a:ext cx="4081871" cy="79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图片 6">
              <a:extLst>
                <a:ext uri="{FF2B5EF4-FFF2-40B4-BE49-F238E27FC236}">
                  <a16:creationId xmlns:a16="http://schemas.microsoft.com/office/drawing/2014/main" id="{C2406F5E-F38B-43A2-A275-2D5BB3174F4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88866" b="40787"/>
            <a:stretch>
              <a:fillRect/>
            </a:stretch>
          </p:blipFill>
          <p:spPr bwMode="auto">
            <a:xfrm>
              <a:off x="838200" y="1864063"/>
              <a:ext cx="922949" cy="22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a:extLst>
                <a:ext uri="{FF2B5EF4-FFF2-40B4-BE49-F238E27FC236}">
                  <a16:creationId xmlns:a16="http://schemas.microsoft.com/office/drawing/2014/main" id="{8D554A38-0612-410A-9226-28E9C95DD495}"/>
                </a:ext>
              </a:extLst>
            </p:cNvPr>
            <p:cNvSpPr/>
            <p:nvPr/>
          </p:nvSpPr>
          <p:spPr>
            <a:xfrm>
              <a:off x="1270068" y="2189386"/>
              <a:ext cx="431868" cy="1828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34" name="组合 50">
            <a:extLst>
              <a:ext uri="{FF2B5EF4-FFF2-40B4-BE49-F238E27FC236}">
                <a16:creationId xmlns:a16="http://schemas.microsoft.com/office/drawing/2014/main" id="{C1AFFDF2-2693-422B-A578-E0B0A68BCF6F}"/>
              </a:ext>
            </a:extLst>
          </p:cNvPr>
          <p:cNvGrpSpPr>
            <a:grpSpLocks/>
          </p:cNvGrpSpPr>
          <p:nvPr/>
        </p:nvGrpSpPr>
        <p:grpSpPr bwMode="auto">
          <a:xfrm>
            <a:off x="4641198" y="4532602"/>
            <a:ext cx="3163290" cy="1914088"/>
            <a:chOff x="838200" y="4174051"/>
            <a:chExt cx="4093225" cy="2255042"/>
          </a:xfrm>
        </p:grpSpPr>
        <p:grpSp>
          <p:nvGrpSpPr>
            <p:cNvPr id="35" name="组合 31">
              <a:extLst>
                <a:ext uri="{FF2B5EF4-FFF2-40B4-BE49-F238E27FC236}">
                  <a16:creationId xmlns:a16="http://schemas.microsoft.com/office/drawing/2014/main" id="{A8D880F2-1E63-431A-84C1-41C12477C6CC}"/>
                </a:ext>
              </a:extLst>
            </p:cNvPr>
            <p:cNvGrpSpPr>
              <a:grpSpLocks/>
            </p:cNvGrpSpPr>
            <p:nvPr/>
          </p:nvGrpSpPr>
          <p:grpSpPr bwMode="auto">
            <a:xfrm>
              <a:off x="838200" y="4174051"/>
              <a:ext cx="4093225" cy="2255042"/>
              <a:chOff x="838200" y="4174051"/>
              <a:chExt cx="4093225" cy="2255042"/>
            </a:xfrm>
          </p:grpSpPr>
          <p:pic>
            <p:nvPicPr>
              <p:cNvPr id="37" name="图片 8">
                <a:extLst>
                  <a:ext uri="{FF2B5EF4-FFF2-40B4-BE49-F238E27FC236}">
                    <a16:creationId xmlns:a16="http://schemas.microsoft.com/office/drawing/2014/main" id="{80F948F5-066F-411B-BB1A-B4182FF89D4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l="13744" t="40726" r="12915" b="40787"/>
              <a:stretch>
                <a:fillRect/>
              </a:stretch>
            </p:blipFill>
            <p:spPr bwMode="auto">
              <a:xfrm rot="10800000">
                <a:off x="1806760" y="4241779"/>
                <a:ext cx="3086149" cy="7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9">
                <a:extLst>
                  <a:ext uri="{FF2B5EF4-FFF2-40B4-BE49-F238E27FC236}">
                    <a16:creationId xmlns:a16="http://schemas.microsoft.com/office/drawing/2014/main" id="{E0D7614F-406F-45E8-BF8D-AD1EA638978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l="13744" t="40726" r="12915" b="40787"/>
              <a:stretch>
                <a:fillRect/>
              </a:stretch>
            </p:blipFill>
            <p:spPr bwMode="auto">
              <a:xfrm rot="10800000">
                <a:off x="1802290" y="4945841"/>
                <a:ext cx="3101567" cy="7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12">
                <a:extLst>
                  <a:ext uri="{FF2B5EF4-FFF2-40B4-BE49-F238E27FC236}">
                    <a16:creationId xmlns:a16="http://schemas.microsoft.com/office/drawing/2014/main" id="{D4572868-D18D-4755-985F-74E54C27708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l="12184" t="40726" r="13148" b="40787"/>
              <a:stretch>
                <a:fillRect/>
              </a:stretch>
            </p:blipFill>
            <p:spPr bwMode="auto">
              <a:xfrm rot="10800000">
                <a:off x="1845276" y="5662382"/>
                <a:ext cx="3086149" cy="7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14">
                <a:extLst>
                  <a:ext uri="{FF2B5EF4-FFF2-40B4-BE49-F238E27FC236}">
                    <a16:creationId xmlns:a16="http://schemas.microsoft.com/office/drawing/2014/main" id="{0EB74716-1357-40DB-8EE4-C0DD7B6E01F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l="43" r="88295" b="40788"/>
              <a:stretch>
                <a:fillRect/>
              </a:stretch>
            </p:blipFill>
            <p:spPr bwMode="auto">
              <a:xfrm>
                <a:off x="838200" y="4174051"/>
                <a:ext cx="922949" cy="22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矩形 35">
              <a:extLst>
                <a:ext uri="{FF2B5EF4-FFF2-40B4-BE49-F238E27FC236}">
                  <a16:creationId xmlns:a16="http://schemas.microsoft.com/office/drawing/2014/main" id="{E542B544-3519-43EF-9F4E-CCD0E3E8CB57}"/>
                </a:ext>
              </a:extLst>
            </p:cNvPr>
            <p:cNvSpPr/>
            <p:nvPr/>
          </p:nvSpPr>
          <p:spPr>
            <a:xfrm>
              <a:off x="1235138" y="4500961"/>
              <a:ext cx="482677" cy="1828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41" name="文本框 40">
            <a:extLst>
              <a:ext uri="{FF2B5EF4-FFF2-40B4-BE49-F238E27FC236}">
                <a16:creationId xmlns:a16="http://schemas.microsoft.com/office/drawing/2014/main" id="{292198AC-B09A-47A8-9B99-649FD1F3B2C2}"/>
              </a:ext>
            </a:extLst>
          </p:cNvPr>
          <p:cNvSpPr txBox="1"/>
          <p:nvPr/>
        </p:nvSpPr>
        <p:spPr>
          <a:xfrm>
            <a:off x="4717861" y="6404316"/>
            <a:ext cx="3340478"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CFD Designing </a:t>
            </a:r>
            <a:r>
              <a:rPr lang="en-US" altLang="zh-CN" sz="2000" dirty="0" err="1">
                <a:latin typeface="微软雅黑" panose="020B0503020204020204" pitchFamily="34" charset="-122"/>
                <a:ea typeface="微软雅黑" panose="020B0503020204020204" pitchFamily="34" charset="-122"/>
              </a:rPr>
              <a:t>Reslut</a:t>
            </a:r>
            <a:endParaRPr lang="en-US" altLang="zh-CN"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86682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CA622E5-B23C-4A68-A75E-00FA3C84B65D}"/>
              </a:ext>
            </a:extLst>
          </p:cNvPr>
          <p:cNvSpPr>
            <a:spLocks noGrp="1"/>
          </p:cNvSpPr>
          <p:nvPr>
            <p:ph type="title"/>
          </p:nvPr>
        </p:nvSpPr>
        <p:spPr/>
        <p:txBody>
          <a:bodyPr/>
          <a:lstStyle/>
          <a:p>
            <a:r>
              <a:rPr lang="en-US" altLang="zh-CN" dirty="0"/>
              <a:t>KW JT heat exchanger</a:t>
            </a:r>
            <a:endParaRPr lang="zh-CN" altLang="en-US" dirty="0"/>
          </a:p>
        </p:txBody>
      </p:sp>
      <p:sp>
        <p:nvSpPr>
          <p:cNvPr id="5" name="灯片编号占位符 4">
            <a:extLst>
              <a:ext uri="{FF2B5EF4-FFF2-40B4-BE49-F238E27FC236}">
                <a16:creationId xmlns:a16="http://schemas.microsoft.com/office/drawing/2014/main" id="{C214B669-8CCD-4E87-BC4E-B0C91225009E}"/>
              </a:ext>
            </a:extLst>
          </p:cNvPr>
          <p:cNvSpPr>
            <a:spLocks noGrp="1"/>
          </p:cNvSpPr>
          <p:nvPr>
            <p:ph type="sldNum" sz="quarter" idx="12"/>
          </p:nvPr>
        </p:nvSpPr>
        <p:spPr/>
        <p:txBody>
          <a:bodyPr/>
          <a:lstStyle/>
          <a:p>
            <a:fld id="{F15E9139-A00B-4B2A-98A6-095DC08F1345}" type="slidenum">
              <a:rPr lang="zh-CN" altLang="en-US" smtClean="0"/>
              <a:pPr/>
              <a:t>28</a:t>
            </a:fld>
            <a:endParaRPr lang="zh-CN" altLang="en-US"/>
          </a:p>
        </p:txBody>
      </p:sp>
      <p:sp>
        <p:nvSpPr>
          <p:cNvPr id="6" name="文本框 5">
            <a:extLst>
              <a:ext uri="{FF2B5EF4-FFF2-40B4-BE49-F238E27FC236}">
                <a16:creationId xmlns:a16="http://schemas.microsoft.com/office/drawing/2014/main" id="{CBD47B6E-D8E5-40DC-8AC3-7A3762360CDE}"/>
              </a:ext>
            </a:extLst>
          </p:cNvPr>
          <p:cNvSpPr txBox="1"/>
          <p:nvPr/>
        </p:nvSpPr>
        <p:spPr>
          <a:xfrm rot="16200000">
            <a:off x="2158534" y="2903206"/>
            <a:ext cx="492443" cy="2410596"/>
          </a:xfrm>
          <a:prstGeom prst="rect">
            <a:avLst/>
          </a:prstGeom>
          <a:noFill/>
        </p:spPr>
        <p:txBody>
          <a:bodyPr vert="eaVert" wrap="square" rtlCol="0">
            <a:spAutoFit/>
          </a:bodyPr>
          <a:lstStyle/>
          <a:p>
            <a:r>
              <a:rPr lang="en-US" altLang="zh-CN" sz="2000" dirty="0">
                <a:latin typeface="Georgia" panose="02040502050405020303" pitchFamily="18" charset="0"/>
                <a:ea typeface="楷体" panose="02010609060101010101" pitchFamily="49" charset="-122"/>
              </a:rPr>
              <a:t>Checking  Thickness</a:t>
            </a:r>
            <a:endParaRPr lang="zh-CN" altLang="en-US" sz="2000" dirty="0">
              <a:latin typeface="Georgia" panose="02040502050405020303" pitchFamily="18" charset="0"/>
              <a:ea typeface="楷体" panose="02010609060101010101" pitchFamily="49" charset="-122"/>
            </a:endParaRPr>
          </a:p>
        </p:txBody>
      </p:sp>
      <p:sp>
        <p:nvSpPr>
          <p:cNvPr id="7" name="文本框 6">
            <a:extLst>
              <a:ext uri="{FF2B5EF4-FFF2-40B4-BE49-F238E27FC236}">
                <a16:creationId xmlns:a16="http://schemas.microsoft.com/office/drawing/2014/main" id="{13D2326B-711B-4197-9DEA-4B9A36534E29}"/>
              </a:ext>
            </a:extLst>
          </p:cNvPr>
          <p:cNvSpPr txBox="1"/>
          <p:nvPr/>
        </p:nvSpPr>
        <p:spPr>
          <a:xfrm rot="16200000">
            <a:off x="5476536" y="3572439"/>
            <a:ext cx="492443" cy="1209243"/>
          </a:xfrm>
          <a:prstGeom prst="rect">
            <a:avLst/>
          </a:prstGeom>
          <a:noFill/>
        </p:spPr>
        <p:txBody>
          <a:bodyPr vert="eaVert" wrap="square" rtlCol="0">
            <a:spAutoFit/>
          </a:bodyPr>
          <a:lstStyle/>
          <a:p>
            <a:r>
              <a:rPr lang="en-US" altLang="zh-CN" sz="2000" dirty="0">
                <a:latin typeface="Georgia" panose="02040502050405020303" pitchFamily="18" charset="0"/>
                <a:ea typeface="楷体" panose="02010609060101010101" pitchFamily="49" charset="-122"/>
              </a:rPr>
              <a:t>Build Up</a:t>
            </a:r>
            <a:endParaRPr lang="zh-CN" altLang="en-US" sz="2000" dirty="0">
              <a:latin typeface="Georgia" panose="02040502050405020303" pitchFamily="18" charset="0"/>
              <a:ea typeface="楷体" panose="02010609060101010101" pitchFamily="49" charset="-122"/>
            </a:endParaRPr>
          </a:p>
        </p:txBody>
      </p:sp>
      <p:sp>
        <p:nvSpPr>
          <p:cNvPr id="8" name="文本框 7">
            <a:extLst>
              <a:ext uri="{FF2B5EF4-FFF2-40B4-BE49-F238E27FC236}">
                <a16:creationId xmlns:a16="http://schemas.microsoft.com/office/drawing/2014/main" id="{9AD0DB48-84C5-4AAC-B9C8-4A6601EADCD8}"/>
              </a:ext>
            </a:extLst>
          </p:cNvPr>
          <p:cNvSpPr txBox="1"/>
          <p:nvPr/>
        </p:nvSpPr>
        <p:spPr>
          <a:xfrm rot="16200000">
            <a:off x="8872710" y="3242360"/>
            <a:ext cx="492443" cy="1869400"/>
          </a:xfrm>
          <a:prstGeom prst="rect">
            <a:avLst/>
          </a:prstGeom>
          <a:noFill/>
        </p:spPr>
        <p:txBody>
          <a:bodyPr vert="eaVert" wrap="square" rtlCol="0">
            <a:spAutoFit/>
          </a:bodyPr>
          <a:lstStyle/>
          <a:p>
            <a:r>
              <a:rPr lang="en-US" altLang="zh-CN" sz="2000" dirty="0">
                <a:latin typeface="Georgia" panose="02040502050405020303" pitchFamily="18" charset="0"/>
                <a:ea typeface="楷体" panose="02010609060101010101" pitchFamily="49" charset="-122"/>
              </a:rPr>
              <a:t>Before Brazing</a:t>
            </a:r>
            <a:endParaRPr lang="zh-CN" altLang="en-US" sz="2000" dirty="0">
              <a:latin typeface="Georgia" panose="02040502050405020303" pitchFamily="18" charset="0"/>
              <a:ea typeface="楷体" panose="02010609060101010101" pitchFamily="49" charset="-122"/>
            </a:endParaRPr>
          </a:p>
        </p:txBody>
      </p:sp>
      <p:sp>
        <p:nvSpPr>
          <p:cNvPr id="9" name="文本框 8">
            <a:extLst>
              <a:ext uri="{FF2B5EF4-FFF2-40B4-BE49-F238E27FC236}">
                <a16:creationId xmlns:a16="http://schemas.microsoft.com/office/drawing/2014/main" id="{239A1C20-E271-4769-B51B-C2D0998B9AED}"/>
              </a:ext>
            </a:extLst>
          </p:cNvPr>
          <p:cNvSpPr txBox="1"/>
          <p:nvPr/>
        </p:nvSpPr>
        <p:spPr>
          <a:xfrm rot="16200000">
            <a:off x="2158533" y="5545191"/>
            <a:ext cx="492443" cy="1869400"/>
          </a:xfrm>
          <a:prstGeom prst="rect">
            <a:avLst/>
          </a:prstGeom>
          <a:noFill/>
        </p:spPr>
        <p:txBody>
          <a:bodyPr vert="eaVert" wrap="square" rtlCol="0">
            <a:spAutoFit/>
          </a:bodyPr>
          <a:lstStyle/>
          <a:p>
            <a:r>
              <a:rPr lang="en-US" altLang="zh-CN" sz="2000" dirty="0">
                <a:latin typeface="Georgia" panose="02040502050405020303" pitchFamily="18" charset="0"/>
                <a:ea typeface="楷体" panose="02010609060101010101" pitchFamily="49" charset="-122"/>
              </a:rPr>
              <a:t>After Product</a:t>
            </a:r>
            <a:endParaRPr lang="zh-CN" altLang="en-US" sz="2000" dirty="0">
              <a:latin typeface="Georgia" panose="02040502050405020303" pitchFamily="18" charset="0"/>
              <a:ea typeface="楷体" panose="02010609060101010101" pitchFamily="49" charset="-122"/>
            </a:endParaRPr>
          </a:p>
        </p:txBody>
      </p:sp>
      <p:sp>
        <p:nvSpPr>
          <p:cNvPr id="10" name="文本框 9">
            <a:extLst>
              <a:ext uri="{FF2B5EF4-FFF2-40B4-BE49-F238E27FC236}">
                <a16:creationId xmlns:a16="http://schemas.microsoft.com/office/drawing/2014/main" id="{455493DA-2057-4206-B71D-11E24A1CBEB6}"/>
              </a:ext>
            </a:extLst>
          </p:cNvPr>
          <p:cNvSpPr txBox="1"/>
          <p:nvPr/>
        </p:nvSpPr>
        <p:spPr>
          <a:xfrm>
            <a:off x="479376" y="1149058"/>
            <a:ext cx="9277520" cy="400110"/>
          </a:xfrm>
          <a:prstGeom prst="rect">
            <a:avLst/>
          </a:prstGeom>
          <a:noFill/>
        </p:spPr>
        <p:txBody>
          <a:bodyPr wrap="square" rtlCol="0">
            <a:spAutoFit/>
          </a:bodyPr>
          <a:lstStyle/>
          <a:p>
            <a:r>
              <a:rPr lang="en-US" altLang="zh-CN" sz="2000" b="1" dirty="0">
                <a:solidFill>
                  <a:srgbClr val="FF0000"/>
                </a:solidFill>
                <a:latin typeface="Comic Sans MS" panose="030F0702030302020204" pitchFamily="66" charset="0"/>
                <a:ea typeface="微软雅黑" panose="020B0503020204020204" pitchFamily="34" charset="-122"/>
              </a:rPr>
              <a:t>2022.10-2023.05</a:t>
            </a:r>
            <a:r>
              <a:rPr lang="en-US" altLang="zh-CN" sz="2000" dirty="0">
                <a:latin typeface="Comic Sans MS" panose="030F0702030302020204" pitchFamily="66" charset="0"/>
                <a:ea typeface="微软雅黑" panose="020B0503020204020204" pitchFamily="34" charset="-122"/>
              </a:rPr>
              <a:t> Manufacturing and Quality Detection.</a:t>
            </a:r>
            <a:endParaRPr lang="zh-CN" altLang="en-US" sz="2000" dirty="0">
              <a:latin typeface="Comic Sans MS" panose="030F0702030302020204" pitchFamily="66" charset="0"/>
              <a:ea typeface="微软雅黑" panose="020B0503020204020204" pitchFamily="34" charset="-122"/>
            </a:endParaRPr>
          </a:p>
        </p:txBody>
      </p:sp>
      <p:pic>
        <p:nvPicPr>
          <p:cNvPr id="11" name="图片 10">
            <a:extLst>
              <a:ext uri="{FF2B5EF4-FFF2-40B4-BE49-F238E27FC236}">
                <a16:creationId xmlns:a16="http://schemas.microsoft.com/office/drawing/2014/main" id="{154C2C07-F6C9-4E15-808F-C78BF917836D}"/>
              </a:ext>
            </a:extLst>
          </p:cNvPr>
          <p:cNvPicPr/>
          <p:nvPr/>
        </p:nvPicPr>
        <p:blipFill rotWithShape="1">
          <a:blip r:embed="rId3" cstate="print">
            <a:extLst>
              <a:ext uri="{28A0092B-C50C-407E-A947-70E740481C1C}">
                <a14:useLocalDpi xmlns:a14="http://schemas.microsoft.com/office/drawing/2010/main" val="0"/>
              </a:ext>
            </a:extLst>
          </a:blip>
          <a:srcRect r="50102" b="11081"/>
          <a:stretch/>
        </p:blipFill>
        <p:spPr bwMode="auto">
          <a:xfrm>
            <a:off x="4495800" y="4507265"/>
            <a:ext cx="2697982" cy="1848409"/>
          </a:xfrm>
          <a:prstGeom prst="rect">
            <a:avLst/>
          </a:prstGeom>
          <a:noFill/>
          <a:ln>
            <a:noFill/>
          </a:ln>
          <a:extLst>
            <a:ext uri="{53640926-AAD7-44D8-BBD7-CCE9431645EC}">
              <a14:shadowObscured xmlns:a14="http://schemas.microsoft.com/office/drawing/2010/main"/>
            </a:ext>
          </a:extLst>
        </p:spPr>
      </p:pic>
      <p:pic>
        <p:nvPicPr>
          <p:cNvPr id="12" name="图片 11">
            <a:extLst>
              <a:ext uri="{FF2B5EF4-FFF2-40B4-BE49-F238E27FC236}">
                <a16:creationId xmlns:a16="http://schemas.microsoft.com/office/drawing/2014/main" id="{6021FF4F-80F8-4ED6-85EB-387DCFCE7945}"/>
              </a:ext>
            </a:extLst>
          </p:cNvPr>
          <p:cNvPicPr/>
          <p:nvPr/>
        </p:nvPicPr>
        <p:blipFill rotWithShape="1">
          <a:blip r:embed="rId4" cstate="print">
            <a:extLst>
              <a:ext uri="{28A0092B-C50C-407E-A947-70E740481C1C}">
                <a14:useLocalDpi xmlns:a14="http://schemas.microsoft.com/office/drawing/2010/main" val="0"/>
              </a:ext>
            </a:extLst>
          </a:blip>
          <a:srcRect b="15266"/>
          <a:stretch/>
        </p:blipFill>
        <p:spPr bwMode="auto">
          <a:xfrm>
            <a:off x="7451823" y="4615480"/>
            <a:ext cx="4470394" cy="1686818"/>
          </a:xfrm>
          <a:prstGeom prst="rect">
            <a:avLst/>
          </a:prstGeom>
          <a:noFill/>
          <a:ln>
            <a:noFill/>
          </a:ln>
          <a:extLst>
            <a:ext uri="{53640926-AAD7-44D8-BBD7-CCE9431645EC}">
              <a14:shadowObscured xmlns:a14="http://schemas.microsoft.com/office/drawing/2010/main"/>
            </a:ext>
          </a:extLst>
        </p:spPr>
      </p:pic>
      <p:sp>
        <p:nvSpPr>
          <p:cNvPr id="13" name="文本框 12">
            <a:extLst>
              <a:ext uri="{FF2B5EF4-FFF2-40B4-BE49-F238E27FC236}">
                <a16:creationId xmlns:a16="http://schemas.microsoft.com/office/drawing/2014/main" id="{0BFA8790-E36A-4006-BAB9-730997B6997E}"/>
              </a:ext>
            </a:extLst>
          </p:cNvPr>
          <p:cNvSpPr txBox="1"/>
          <p:nvPr/>
        </p:nvSpPr>
        <p:spPr>
          <a:xfrm rot="16200000">
            <a:off x="7323369" y="5273724"/>
            <a:ext cx="492443" cy="2381410"/>
          </a:xfrm>
          <a:prstGeom prst="rect">
            <a:avLst/>
          </a:prstGeom>
          <a:noFill/>
        </p:spPr>
        <p:txBody>
          <a:bodyPr vert="eaVert" wrap="square" rtlCol="0">
            <a:spAutoFit/>
          </a:bodyPr>
          <a:lstStyle/>
          <a:p>
            <a:r>
              <a:rPr lang="en-US" altLang="zh-CN" sz="2000" dirty="0">
                <a:latin typeface="Georgia" panose="02040502050405020303" pitchFamily="18" charset="0"/>
                <a:ea typeface="楷体" panose="02010609060101010101" pitchFamily="49" charset="-122"/>
              </a:rPr>
              <a:t>Leakage Detection</a:t>
            </a:r>
            <a:endParaRPr lang="zh-CN" altLang="en-US" sz="2000" dirty="0">
              <a:latin typeface="Georgia" panose="02040502050405020303" pitchFamily="18" charset="0"/>
              <a:ea typeface="楷体" panose="02010609060101010101" pitchFamily="49" charset="-122"/>
            </a:endParaRPr>
          </a:p>
        </p:txBody>
      </p:sp>
      <p:pic>
        <p:nvPicPr>
          <p:cNvPr id="14" name="图片 13">
            <a:extLst>
              <a:ext uri="{FF2B5EF4-FFF2-40B4-BE49-F238E27FC236}">
                <a16:creationId xmlns:a16="http://schemas.microsoft.com/office/drawing/2014/main" id="{AFB7DC3A-D6D6-4204-840C-C2E355B7DB5F}"/>
              </a:ext>
            </a:extLst>
          </p:cNvPr>
          <p:cNvPicPr>
            <a:picLocks noChangeAspect="1"/>
          </p:cNvPicPr>
          <p:nvPr/>
        </p:nvPicPr>
        <p:blipFill>
          <a:blip r:embed="rId5"/>
          <a:stretch>
            <a:fillRect/>
          </a:stretch>
        </p:blipFill>
        <p:spPr>
          <a:xfrm>
            <a:off x="529188" y="4403423"/>
            <a:ext cx="3766612" cy="1936607"/>
          </a:xfrm>
          <a:prstGeom prst="rect">
            <a:avLst/>
          </a:prstGeom>
        </p:spPr>
      </p:pic>
      <p:pic>
        <p:nvPicPr>
          <p:cNvPr id="15" name="图片 14">
            <a:extLst>
              <a:ext uri="{FF2B5EF4-FFF2-40B4-BE49-F238E27FC236}">
                <a16:creationId xmlns:a16="http://schemas.microsoft.com/office/drawing/2014/main" id="{AF89338B-8E9F-4BEE-B151-E8B858C989EB}"/>
              </a:ext>
            </a:extLst>
          </p:cNvPr>
          <p:cNvPicPr>
            <a:picLocks noChangeAspect="1"/>
          </p:cNvPicPr>
          <p:nvPr/>
        </p:nvPicPr>
        <p:blipFill>
          <a:blip r:embed="rId6"/>
          <a:stretch>
            <a:fillRect/>
          </a:stretch>
        </p:blipFill>
        <p:spPr>
          <a:xfrm>
            <a:off x="4277438" y="1597865"/>
            <a:ext cx="2914980" cy="2390639"/>
          </a:xfrm>
          <a:prstGeom prst="rect">
            <a:avLst/>
          </a:prstGeom>
        </p:spPr>
      </p:pic>
      <p:pic>
        <p:nvPicPr>
          <p:cNvPr id="16" name="图片 15">
            <a:extLst>
              <a:ext uri="{FF2B5EF4-FFF2-40B4-BE49-F238E27FC236}">
                <a16:creationId xmlns:a16="http://schemas.microsoft.com/office/drawing/2014/main" id="{E90FC89E-4A5A-4C50-8263-024F94861CE9}"/>
              </a:ext>
            </a:extLst>
          </p:cNvPr>
          <p:cNvPicPr>
            <a:picLocks noChangeAspect="1"/>
          </p:cNvPicPr>
          <p:nvPr/>
        </p:nvPicPr>
        <p:blipFill>
          <a:blip r:embed="rId7"/>
          <a:stretch>
            <a:fillRect/>
          </a:stretch>
        </p:blipFill>
        <p:spPr>
          <a:xfrm>
            <a:off x="780339" y="1749852"/>
            <a:ext cx="3165090" cy="2180986"/>
          </a:xfrm>
          <a:prstGeom prst="rect">
            <a:avLst/>
          </a:prstGeom>
        </p:spPr>
      </p:pic>
      <p:pic>
        <p:nvPicPr>
          <p:cNvPr id="17" name="图片 16">
            <a:extLst>
              <a:ext uri="{FF2B5EF4-FFF2-40B4-BE49-F238E27FC236}">
                <a16:creationId xmlns:a16="http://schemas.microsoft.com/office/drawing/2014/main" id="{5BD82E18-803E-4947-AAB7-F84AB3DA2018}"/>
              </a:ext>
            </a:extLst>
          </p:cNvPr>
          <p:cNvPicPr>
            <a:picLocks noChangeAspect="1"/>
          </p:cNvPicPr>
          <p:nvPr/>
        </p:nvPicPr>
        <p:blipFill>
          <a:blip r:embed="rId8"/>
          <a:stretch>
            <a:fillRect/>
          </a:stretch>
        </p:blipFill>
        <p:spPr>
          <a:xfrm>
            <a:off x="7451823" y="1633151"/>
            <a:ext cx="4225877" cy="2390639"/>
          </a:xfrm>
          <a:prstGeom prst="rect">
            <a:avLst/>
          </a:prstGeom>
        </p:spPr>
      </p:pic>
    </p:spTree>
    <p:extLst>
      <p:ext uri="{BB962C8B-B14F-4D97-AF65-F5344CB8AC3E}">
        <p14:creationId xmlns:p14="http://schemas.microsoft.com/office/powerpoint/2010/main" val="208632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A9A999E-F8E4-415F-AF62-F5CD4D3BCFF2}"/>
              </a:ext>
            </a:extLst>
          </p:cNvPr>
          <p:cNvSpPr>
            <a:spLocks noGrp="1"/>
          </p:cNvSpPr>
          <p:nvPr>
            <p:ph type="title"/>
          </p:nvPr>
        </p:nvSpPr>
        <p:spPr/>
        <p:txBody>
          <a:bodyPr/>
          <a:lstStyle/>
          <a:p>
            <a:r>
              <a:rPr lang="en-US" altLang="zh-CN" dirty="0"/>
              <a:t>KW JT heat exchanger</a:t>
            </a:r>
            <a:endParaRPr lang="zh-CN" altLang="en-US" dirty="0"/>
          </a:p>
        </p:txBody>
      </p:sp>
      <p:sp>
        <p:nvSpPr>
          <p:cNvPr id="5" name="灯片编号占位符 4">
            <a:extLst>
              <a:ext uri="{FF2B5EF4-FFF2-40B4-BE49-F238E27FC236}">
                <a16:creationId xmlns:a16="http://schemas.microsoft.com/office/drawing/2014/main" id="{1DBC27F8-FA8C-401E-B3B4-8B2DE86554E3}"/>
              </a:ext>
            </a:extLst>
          </p:cNvPr>
          <p:cNvSpPr>
            <a:spLocks noGrp="1"/>
          </p:cNvSpPr>
          <p:nvPr>
            <p:ph type="sldNum" sz="quarter" idx="12"/>
          </p:nvPr>
        </p:nvSpPr>
        <p:spPr/>
        <p:txBody>
          <a:bodyPr/>
          <a:lstStyle/>
          <a:p>
            <a:fld id="{F15E9139-A00B-4B2A-98A6-095DC08F1345}" type="slidenum">
              <a:rPr lang="zh-CN" altLang="en-US" smtClean="0"/>
              <a:pPr/>
              <a:t>29</a:t>
            </a:fld>
            <a:endParaRPr lang="zh-CN" altLang="en-US"/>
          </a:p>
        </p:txBody>
      </p:sp>
      <p:pic>
        <p:nvPicPr>
          <p:cNvPr id="6" name="图片 5">
            <a:extLst>
              <a:ext uri="{FF2B5EF4-FFF2-40B4-BE49-F238E27FC236}">
                <a16:creationId xmlns:a16="http://schemas.microsoft.com/office/drawing/2014/main" id="{526E0261-5CF1-44D6-BBBC-5E97935B9949}"/>
              </a:ext>
            </a:extLst>
          </p:cNvPr>
          <p:cNvPicPr>
            <a:picLocks noChangeAspect="1"/>
          </p:cNvPicPr>
          <p:nvPr/>
        </p:nvPicPr>
        <p:blipFill>
          <a:blip r:embed="rId3"/>
          <a:stretch>
            <a:fillRect/>
          </a:stretch>
        </p:blipFill>
        <p:spPr>
          <a:xfrm>
            <a:off x="781644" y="1447941"/>
            <a:ext cx="5035731" cy="1790774"/>
          </a:xfrm>
          <a:prstGeom prst="rect">
            <a:avLst/>
          </a:prstGeom>
          <a:ln>
            <a:solidFill>
              <a:srgbClr val="CCCFDC"/>
            </a:solidFill>
          </a:ln>
        </p:spPr>
      </p:pic>
      <p:sp>
        <p:nvSpPr>
          <p:cNvPr id="8" name="文本框 7">
            <a:extLst>
              <a:ext uri="{FF2B5EF4-FFF2-40B4-BE49-F238E27FC236}">
                <a16:creationId xmlns:a16="http://schemas.microsoft.com/office/drawing/2014/main" id="{9CD41EF2-19DD-46D9-B003-F825D8B8AE08}"/>
              </a:ext>
            </a:extLst>
          </p:cNvPr>
          <p:cNvSpPr txBox="1"/>
          <p:nvPr/>
        </p:nvSpPr>
        <p:spPr>
          <a:xfrm>
            <a:off x="357329" y="945789"/>
            <a:ext cx="10585176" cy="400110"/>
          </a:xfrm>
          <a:prstGeom prst="rect">
            <a:avLst/>
          </a:prstGeom>
          <a:noFill/>
        </p:spPr>
        <p:txBody>
          <a:bodyPr wrap="square" rtlCol="0">
            <a:spAutoFit/>
          </a:bodyPr>
          <a:lstStyle/>
          <a:p>
            <a:r>
              <a:rPr lang="en-US" altLang="zh-CN" sz="2000" b="1" dirty="0">
                <a:solidFill>
                  <a:srgbClr val="FF0000"/>
                </a:solidFill>
                <a:latin typeface="Comic Sans MS" panose="030F0702030302020204" pitchFamily="66" charset="0"/>
                <a:ea typeface="微软雅黑" panose="020B0503020204020204" pitchFamily="34" charset="-122"/>
              </a:rPr>
              <a:t>2023.01-2023.06</a:t>
            </a:r>
            <a:r>
              <a:rPr lang="en-US" altLang="zh-CN" sz="2000" dirty="0">
                <a:latin typeface="Comic Sans MS" panose="030F0702030302020204" pitchFamily="66" charset="0"/>
                <a:ea typeface="微软雅黑" panose="020B0503020204020204" pitchFamily="34" charset="-122"/>
              </a:rPr>
              <a:t> Cryogenic experiment design and similarity experiment design.</a:t>
            </a:r>
            <a:endParaRPr lang="zh-CN" altLang="en-US" sz="2000" dirty="0">
              <a:latin typeface="Comic Sans MS" panose="030F0702030302020204" pitchFamily="66" charset="0"/>
              <a:ea typeface="微软雅黑" panose="020B0503020204020204" pitchFamily="34" charset="-122"/>
            </a:endParaRPr>
          </a:p>
        </p:txBody>
      </p:sp>
      <p:pic>
        <p:nvPicPr>
          <p:cNvPr id="9" name="图片 8">
            <a:extLst>
              <a:ext uri="{FF2B5EF4-FFF2-40B4-BE49-F238E27FC236}">
                <a16:creationId xmlns:a16="http://schemas.microsoft.com/office/drawing/2014/main" id="{816A78EE-EF0C-4243-B774-F45AF5069E3B}"/>
              </a:ext>
            </a:extLst>
          </p:cNvPr>
          <p:cNvPicPr>
            <a:picLocks noChangeAspect="1"/>
          </p:cNvPicPr>
          <p:nvPr/>
        </p:nvPicPr>
        <p:blipFill>
          <a:blip r:embed="rId4"/>
          <a:stretch>
            <a:fillRect/>
          </a:stretch>
        </p:blipFill>
        <p:spPr>
          <a:xfrm>
            <a:off x="6608739" y="1420517"/>
            <a:ext cx="4624836" cy="1951044"/>
          </a:xfrm>
          <a:prstGeom prst="rect">
            <a:avLst/>
          </a:prstGeom>
        </p:spPr>
      </p:pic>
      <p:pic>
        <p:nvPicPr>
          <p:cNvPr id="11" name="图片 10">
            <a:extLst>
              <a:ext uri="{FF2B5EF4-FFF2-40B4-BE49-F238E27FC236}">
                <a16:creationId xmlns:a16="http://schemas.microsoft.com/office/drawing/2014/main" id="{8F6BE967-6AC4-4D2F-A157-B850BA488238}"/>
              </a:ext>
            </a:extLst>
          </p:cNvPr>
          <p:cNvPicPr>
            <a:picLocks noChangeAspect="1"/>
          </p:cNvPicPr>
          <p:nvPr/>
        </p:nvPicPr>
        <p:blipFill>
          <a:blip r:embed="rId5"/>
          <a:stretch>
            <a:fillRect/>
          </a:stretch>
        </p:blipFill>
        <p:spPr>
          <a:xfrm>
            <a:off x="958425" y="3324283"/>
            <a:ext cx="3907478" cy="2692985"/>
          </a:xfrm>
          <a:prstGeom prst="rect">
            <a:avLst/>
          </a:prstGeom>
        </p:spPr>
      </p:pic>
      <p:pic>
        <p:nvPicPr>
          <p:cNvPr id="13" name="图片 12">
            <a:extLst>
              <a:ext uri="{FF2B5EF4-FFF2-40B4-BE49-F238E27FC236}">
                <a16:creationId xmlns:a16="http://schemas.microsoft.com/office/drawing/2014/main" id="{01526F24-74CE-49DB-9027-12466550A843}"/>
              </a:ext>
            </a:extLst>
          </p:cNvPr>
          <p:cNvPicPr>
            <a:picLocks noChangeAspect="1"/>
          </p:cNvPicPr>
          <p:nvPr/>
        </p:nvPicPr>
        <p:blipFill>
          <a:blip r:embed="rId6"/>
          <a:stretch>
            <a:fillRect/>
          </a:stretch>
        </p:blipFill>
        <p:spPr>
          <a:xfrm>
            <a:off x="7383381" y="3489698"/>
            <a:ext cx="3278369" cy="2570041"/>
          </a:xfrm>
          <a:prstGeom prst="rect">
            <a:avLst/>
          </a:prstGeom>
        </p:spPr>
      </p:pic>
      <p:sp>
        <p:nvSpPr>
          <p:cNvPr id="14" name="文本框 13">
            <a:extLst>
              <a:ext uri="{FF2B5EF4-FFF2-40B4-BE49-F238E27FC236}">
                <a16:creationId xmlns:a16="http://schemas.microsoft.com/office/drawing/2014/main" id="{922038A9-6821-415D-9A35-C394E24F40DF}"/>
              </a:ext>
            </a:extLst>
          </p:cNvPr>
          <p:cNvSpPr txBox="1"/>
          <p:nvPr/>
        </p:nvSpPr>
        <p:spPr>
          <a:xfrm>
            <a:off x="6956240" y="5997272"/>
            <a:ext cx="4194101" cy="707886"/>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Similarity Experiment Dewar </a:t>
            </a:r>
          </a:p>
          <a:p>
            <a:pPr algn="ctr"/>
            <a:r>
              <a:rPr lang="en-US" altLang="zh-CN" sz="2000" dirty="0">
                <a:latin typeface="微软雅黑" panose="020B0503020204020204" pitchFamily="34" charset="-122"/>
                <a:ea typeface="微软雅黑" panose="020B0503020204020204" pitchFamily="34" charset="-122"/>
              </a:rPr>
              <a:t>and Inner structure</a:t>
            </a:r>
            <a:endParaRPr lang="zh-CN" altLang="en-US" sz="2000" dirty="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252CEED8-5F49-4361-9B8C-3DC13B3609FA}"/>
              </a:ext>
            </a:extLst>
          </p:cNvPr>
          <p:cNvSpPr txBox="1"/>
          <p:nvPr/>
        </p:nvSpPr>
        <p:spPr>
          <a:xfrm>
            <a:off x="236844" y="5995258"/>
            <a:ext cx="7020588" cy="707886"/>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The similarity experiment will hold in </a:t>
            </a:r>
            <a:r>
              <a:rPr lang="en-US" altLang="zh-CN" sz="2000" dirty="0">
                <a:solidFill>
                  <a:srgbClr val="0000FF"/>
                </a:solidFill>
                <a:latin typeface="微软雅黑" panose="020B0503020204020204" pitchFamily="34" charset="-122"/>
                <a:ea typeface="微软雅黑" panose="020B0503020204020204" pitchFamily="34" charset="-122"/>
              </a:rPr>
              <a:t>2023.7 </a:t>
            </a:r>
          </a:p>
          <a:p>
            <a:r>
              <a:rPr lang="en-US" altLang="zh-CN" sz="2000" dirty="0">
                <a:latin typeface="微软雅黑" panose="020B0503020204020204" pitchFamily="34" charset="-122"/>
                <a:ea typeface="微软雅黑" panose="020B0503020204020204" pitchFamily="34" charset="-122"/>
              </a:rPr>
              <a:t>and cryogenic experiment will hold in </a:t>
            </a:r>
            <a:r>
              <a:rPr lang="en-US" altLang="zh-CN" sz="2000" dirty="0">
                <a:solidFill>
                  <a:srgbClr val="0000FF"/>
                </a:solidFill>
                <a:latin typeface="微软雅黑" panose="020B0503020204020204" pitchFamily="34" charset="-122"/>
                <a:ea typeface="微软雅黑" panose="020B0503020204020204" pitchFamily="34" charset="-122"/>
              </a:rPr>
              <a:t>2023.12</a:t>
            </a:r>
            <a:endParaRPr lang="zh-CN" altLang="en-US" sz="2000" dirty="0">
              <a:solidFill>
                <a:srgbClr val="0000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82275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481C87C5-5DA0-4C65-B99D-9372AA19D074}"/>
              </a:ext>
            </a:extLst>
          </p:cNvPr>
          <p:cNvSpPr>
            <a:spLocks noGrp="1"/>
          </p:cNvSpPr>
          <p:nvPr>
            <p:ph type="sldNum" sz="quarter" idx="12"/>
          </p:nvPr>
        </p:nvSpPr>
        <p:spPr/>
        <p:txBody>
          <a:bodyPr/>
          <a:lstStyle/>
          <a:p>
            <a:fld id="{F15E9139-A00B-4B2A-98A6-095DC08F1345}" type="slidenum">
              <a:rPr lang="zh-CN" altLang="en-US" smtClean="0"/>
              <a:pPr/>
              <a:t>3</a:t>
            </a:fld>
            <a:endParaRPr lang="zh-CN" altLang="en-US"/>
          </a:p>
        </p:txBody>
      </p:sp>
      <p:sp>
        <p:nvSpPr>
          <p:cNvPr id="6" name="标题 5">
            <a:extLst>
              <a:ext uri="{FF2B5EF4-FFF2-40B4-BE49-F238E27FC236}">
                <a16:creationId xmlns:a16="http://schemas.microsoft.com/office/drawing/2014/main" id="{0234CB2F-45CB-4997-9D43-71D6BE515AFE}"/>
              </a:ext>
            </a:extLst>
          </p:cNvPr>
          <p:cNvSpPr txBox="1">
            <a:spLocks noGrp="1"/>
          </p:cNvSpPr>
          <p:nvPr>
            <p:ph type="title"/>
          </p:nvPr>
        </p:nvSpPr>
        <p:spPr>
          <a:xfrm>
            <a:off x="0" y="142875"/>
            <a:ext cx="12192000" cy="725488"/>
          </a:xfrm>
          <a:prstGeom prst="rect">
            <a:avLst/>
          </a:prstGeom>
          <a:noFill/>
          <a:ln>
            <a:noFill/>
          </a:ln>
        </p:spPr>
        <p:txBody>
          <a:bodyPr vert="horz" lIns="92027" tIns="47854" rIns="92027" bIns="47854" anchor="ctr">
            <a:normAutofit/>
          </a:bodyPr>
          <a:lstStyle>
            <a:lvl1pPr marL="0" indent="0"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1pPr>
            <a:lvl2pPr marL="631825" indent="-242888"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2pPr>
            <a:lvl3pPr marL="973137"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3pPr>
            <a:lvl4pPr marL="1362075"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4pPr>
            <a:lvl5pPr marL="1752600"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5pPr>
          </a:lstStyle>
          <a:p>
            <a:pPr algn="ctr" defTabSz="1097280">
              <a:tabLst>
                <a:tab pos="0" algn="l"/>
                <a:tab pos="1097280" algn="l"/>
                <a:tab pos="2194560" algn="l"/>
                <a:tab pos="3291840" algn="l"/>
                <a:tab pos="4389120" algn="l"/>
                <a:tab pos="5486400" algn="l"/>
                <a:tab pos="6583680" algn="l"/>
                <a:tab pos="7680960" algn="l"/>
                <a:tab pos="8778240" algn="l"/>
                <a:tab pos="9875520" algn="l"/>
                <a:tab pos="10972800" algn="l"/>
                <a:tab pos="12070080" algn="l"/>
              </a:tabLst>
            </a:pP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CEPC Cryogenic System Brief Introduction</a:t>
            </a:r>
          </a:p>
        </p:txBody>
      </p:sp>
      <p:sp>
        <p:nvSpPr>
          <p:cNvPr id="7" name="内容占位符 2">
            <a:extLst>
              <a:ext uri="{FF2B5EF4-FFF2-40B4-BE49-F238E27FC236}">
                <a16:creationId xmlns:a16="http://schemas.microsoft.com/office/drawing/2014/main" id="{6CF59859-05D5-4B83-AD51-C86702C9C0E2}"/>
              </a:ext>
            </a:extLst>
          </p:cNvPr>
          <p:cNvSpPr txBox="1">
            <a:spLocks/>
          </p:cNvSpPr>
          <p:nvPr/>
        </p:nvSpPr>
        <p:spPr>
          <a:xfrm>
            <a:off x="597339" y="1033141"/>
            <a:ext cx="8229600" cy="5744068"/>
          </a:xfrm>
          <a:prstGeom prst="rect">
            <a:avLst/>
          </a:prstGeom>
        </p:spPr>
        <p:txBody>
          <a:bodyPr/>
          <a:lstStyle>
            <a:lvl1pPr marL="262890" indent="-262890" algn="l" defTabSz="350045" rtl="0" eaLnBrk="0" fontAlgn="base" hangingPunct="0">
              <a:spcBef>
                <a:spcPts val="462"/>
              </a:spcBef>
              <a:spcAft>
                <a:spcPct val="0"/>
              </a:spcAft>
              <a:buClr>
                <a:srgbClr val="000000"/>
              </a:buClr>
              <a:buSzPct val="100000"/>
              <a:buFont typeface="Times New Roman" panose="02020603050405020304" pitchFamily="18" charset="0"/>
              <a:defRPr sz="1800" b="1" kern="1200">
                <a:solidFill>
                  <a:srgbClr val="000000"/>
                </a:solidFill>
                <a:latin typeface="+mn-lt"/>
                <a:ea typeface="+mn-ea"/>
                <a:cs typeface="+mn-cs"/>
              </a:defRPr>
            </a:lvl1pPr>
            <a:lvl2pPr marL="568643" indent="-218600" algn="l" defTabSz="350045" rtl="0" eaLnBrk="0" fontAlgn="base" hangingPunct="0">
              <a:spcBef>
                <a:spcPts val="405"/>
              </a:spcBef>
              <a:spcAft>
                <a:spcPct val="0"/>
              </a:spcAft>
              <a:buClr>
                <a:srgbClr val="000000"/>
              </a:buClr>
              <a:buSzPct val="100000"/>
              <a:buFont typeface="Times New Roman" panose="02020603050405020304" pitchFamily="18" charset="0"/>
              <a:defRPr kern="1200">
                <a:solidFill>
                  <a:srgbClr val="00338F"/>
                </a:solidFill>
                <a:latin typeface="+mn-lt"/>
                <a:ea typeface="+mn-ea"/>
                <a:cs typeface="+mn-cs"/>
              </a:defRPr>
            </a:lvl2pPr>
            <a:lvl3pPr marL="875825" indent="-174308" algn="l" defTabSz="350045" rtl="0" eaLnBrk="0" fontAlgn="base" hangingPunct="0">
              <a:spcBef>
                <a:spcPts val="360"/>
              </a:spcBef>
              <a:spcAft>
                <a:spcPct val="0"/>
              </a:spcAft>
              <a:buClr>
                <a:srgbClr val="000000"/>
              </a:buClr>
              <a:buSzPct val="100000"/>
              <a:buFont typeface="Times New Roman" panose="02020603050405020304" pitchFamily="18" charset="0"/>
              <a:defRPr sz="1440" kern="1200">
                <a:solidFill>
                  <a:srgbClr val="00338F"/>
                </a:solidFill>
                <a:latin typeface="+mn-lt"/>
                <a:ea typeface="+mn-ea"/>
                <a:cs typeface="+mn-cs"/>
              </a:defRPr>
            </a:lvl3pPr>
            <a:lvl4pPr marL="1225868" indent="-174308" algn="l" defTabSz="350045" rtl="0" eaLnBrk="0" fontAlgn="base" hangingPunct="0">
              <a:spcBef>
                <a:spcPts val="383"/>
              </a:spcBef>
              <a:spcAft>
                <a:spcPct val="0"/>
              </a:spcAft>
              <a:buClr>
                <a:srgbClr val="000000"/>
              </a:buClr>
              <a:buSzPct val="100000"/>
              <a:buFont typeface="Times New Roman" panose="02020603050405020304" pitchFamily="18" charset="0"/>
              <a:defRPr sz="1530" i="1" kern="1200">
                <a:solidFill>
                  <a:srgbClr val="00338F"/>
                </a:solidFill>
                <a:latin typeface="+mn-lt"/>
                <a:ea typeface="+mn-ea"/>
                <a:cs typeface="+mn-cs"/>
              </a:defRPr>
            </a:lvl4pPr>
            <a:lvl5pPr marL="1577340" indent="-174308" algn="l" defTabSz="350045" rtl="0" eaLnBrk="0" fontAlgn="base" hangingPunct="0">
              <a:spcBef>
                <a:spcPts val="304"/>
              </a:spcBef>
              <a:spcAft>
                <a:spcPct val="0"/>
              </a:spcAft>
              <a:buClr>
                <a:srgbClr val="000000"/>
              </a:buClr>
              <a:buSzPct val="100000"/>
              <a:buFont typeface="Times New Roman" panose="02020603050405020304" pitchFamily="18" charset="0"/>
              <a:defRPr sz="1260" kern="1200">
                <a:solidFill>
                  <a:srgbClr val="00338F"/>
                </a:solidFill>
                <a:latin typeface="+mn-lt"/>
                <a:ea typeface="+mn-ea"/>
                <a:cs typeface="+mn-cs"/>
              </a:defRPr>
            </a:lvl5pPr>
            <a:lvl6pPr marL="1928422"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6pPr>
            <a:lvl7pPr marL="2279044"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7pPr>
            <a:lvl8pPr marL="2629666"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8pPr>
            <a:lvl9pPr marL="2980288"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9pPr>
          </a:lstStyle>
          <a:p>
            <a:pPr marL="0" lvl="1" indent="0" eaLnBrk="1" hangingPunct="1">
              <a:lnSpc>
                <a:spcPct val="90000"/>
              </a:lnSpc>
              <a:spcBef>
                <a:spcPts val="500"/>
              </a:spcBef>
              <a:buClr>
                <a:prstClr val="black"/>
              </a:buClr>
              <a:defRPr/>
            </a:pPr>
            <a:r>
              <a:rPr lang="en-US" altLang="zh-CN" sz="1600" b="1" dirty="0">
                <a:solidFill>
                  <a:srgbClr val="003399"/>
                </a:solidFill>
                <a:latin typeface="Times New Roman" panose="02020603050405020304" pitchFamily="18" charset="0"/>
                <a:cs typeface="Times New Roman" panose="02020603050405020304" pitchFamily="18" charset="0"/>
              </a:rPr>
              <a:t>Booster ring:</a:t>
            </a:r>
          </a:p>
          <a:p>
            <a:pPr eaLnBrk="1" fontAlgn="auto" hangingPunct="1">
              <a:lnSpc>
                <a:spcPct val="90000"/>
              </a:lnSpc>
              <a:spcBef>
                <a:spcPts val="1000"/>
              </a:spcBef>
              <a:spcAft>
                <a:spcPts val="0"/>
              </a:spcAft>
              <a:buClrTx/>
              <a:buSzTx/>
              <a:buFont typeface="Wingdings" panose="05000000000000000000" pitchFamily="2" charset="2"/>
              <a:buChar char="Ø"/>
              <a:defRPr/>
            </a:pPr>
            <a:r>
              <a:rPr lang="en-GB" altLang="ja-JP" sz="1600" dirty="0">
                <a:latin typeface="Times New Roman" panose="02020603050405020304" pitchFamily="18" charset="0"/>
                <a:cs typeface="Times New Roman" panose="02020603050405020304" pitchFamily="18" charset="0"/>
              </a:rPr>
              <a:t>1.3 GHz 9-cell cavities</a:t>
            </a:r>
            <a:r>
              <a:rPr lang="en-GB" altLang="zh-CN" sz="1600" dirty="0">
                <a:latin typeface="Times New Roman" panose="02020603050405020304" pitchFamily="18" charset="0"/>
                <a:cs typeface="Times New Roman" panose="02020603050405020304" pitchFamily="18" charset="0"/>
              </a:rPr>
              <a:t>, 96 cavities</a:t>
            </a:r>
          </a:p>
          <a:p>
            <a:pPr eaLnBrk="1" fontAlgn="auto" hangingPunct="1">
              <a:lnSpc>
                <a:spcPct val="90000"/>
              </a:lnSpc>
              <a:spcBef>
                <a:spcPts val="1000"/>
              </a:spcBef>
              <a:spcAft>
                <a:spcPts val="0"/>
              </a:spcAft>
              <a:buClrTx/>
              <a:buSzTx/>
              <a:buFont typeface="Wingdings" panose="05000000000000000000" pitchFamily="2" charset="2"/>
              <a:buChar char="Ø"/>
              <a:defRPr/>
            </a:pPr>
            <a:r>
              <a:rPr lang="en-GB" altLang="zh-CN" sz="1600" dirty="0">
                <a:latin typeface="Times New Roman" panose="02020603050405020304" pitchFamily="18" charset="0"/>
                <a:cs typeface="Times New Roman" panose="02020603050405020304" pitchFamily="18" charset="0"/>
              </a:rPr>
              <a:t>12 cryomodules</a:t>
            </a:r>
          </a:p>
          <a:p>
            <a:pPr eaLnBrk="1" fontAlgn="auto" hangingPunct="1">
              <a:lnSpc>
                <a:spcPct val="90000"/>
              </a:lnSpc>
              <a:spcBef>
                <a:spcPts val="1000"/>
              </a:spcBef>
              <a:spcAft>
                <a:spcPts val="0"/>
              </a:spcAft>
              <a:buClrTx/>
              <a:buSzTx/>
              <a:buFont typeface="Wingdings" panose="05000000000000000000" pitchFamily="2" charset="2"/>
              <a:buChar char="Ø"/>
              <a:defRPr/>
            </a:pPr>
            <a:r>
              <a:rPr lang="en-US" altLang="zh-CN" sz="1600" dirty="0">
                <a:latin typeface="Times New Roman" panose="02020603050405020304" pitchFamily="18" charset="0"/>
                <a:cs typeface="Times New Roman" panose="02020603050405020304" pitchFamily="18" charset="0"/>
              </a:rPr>
              <a:t>3 cryomodules/each station</a:t>
            </a:r>
          </a:p>
          <a:p>
            <a:pPr eaLnBrk="1" fontAlgn="auto" hangingPunct="1">
              <a:lnSpc>
                <a:spcPct val="90000"/>
              </a:lnSpc>
              <a:spcBef>
                <a:spcPts val="1000"/>
              </a:spcBef>
              <a:spcAft>
                <a:spcPts val="0"/>
              </a:spcAft>
              <a:buClrTx/>
              <a:buSzTx/>
              <a:buFont typeface="Wingdings" panose="05000000000000000000" pitchFamily="2" charset="2"/>
              <a:buChar char="Ø"/>
              <a:defRPr/>
            </a:pPr>
            <a:r>
              <a:rPr lang="en-US" altLang="zh-CN" sz="1600" dirty="0">
                <a:latin typeface="Times New Roman" panose="02020603050405020304" pitchFamily="18" charset="0"/>
                <a:cs typeface="Times New Roman" panose="02020603050405020304" pitchFamily="18" charset="0"/>
              </a:rPr>
              <a:t>Temperature: 2K</a:t>
            </a:r>
          </a:p>
          <a:p>
            <a:pPr marL="0" lvl="1" indent="0" eaLnBrk="1" hangingPunct="1">
              <a:lnSpc>
                <a:spcPct val="90000"/>
              </a:lnSpc>
              <a:spcBef>
                <a:spcPts val="500"/>
              </a:spcBef>
              <a:buClr>
                <a:prstClr val="black"/>
              </a:buClr>
              <a:defRPr/>
            </a:pPr>
            <a:r>
              <a:rPr lang="en-US" altLang="zh-CN" sz="1600" b="1" dirty="0">
                <a:solidFill>
                  <a:srgbClr val="003399"/>
                </a:solidFill>
                <a:latin typeface="Times New Roman" panose="02020603050405020304" pitchFamily="18" charset="0"/>
                <a:cs typeface="Times New Roman" panose="02020603050405020304" pitchFamily="18" charset="0"/>
              </a:rPr>
              <a:t>Collider ring:</a:t>
            </a:r>
          </a:p>
          <a:p>
            <a:pPr eaLnBrk="1" fontAlgn="auto" hangingPunct="1">
              <a:lnSpc>
                <a:spcPct val="90000"/>
              </a:lnSpc>
              <a:spcBef>
                <a:spcPts val="1000"/>
              </a:spcBef>
              <a:spcAft>
                <a:spcPts val="0"/>
              </a:spcAft>
              <a:buClrTx/>
              <a:buSzTx/>
              <a:buFont typeface="Wingdings" panose="05000000000000000000" pitchFamily="2" charset="2"/>
              <a:buChar char="Ø"/>
              <a:defRPr/>
            </a:pPr>
            <a:r>
              <a:rPr lang="en-GB" altLang="ja-JP" sz="1600" dirty="0">
                <a:latin typeface="Times New Roman" panose="02020603050405020304" pitchFamily="18" charset="0"/>
                <a:cs typeface="Times New Roman" panose="02020603050405020304" pitchFamily="18" charset="0"/>
              </a:rPr>
              <a:t>650MHz 2-cell cavities</a:t>
            </a:r>
            <a:r>
              <a:rPr lang="en-GB" altLang="zh-CN" sz="1600" dirty="0">
                <a:latin typeface="Times New Roman" panose="02020603050405020304" pitchFamily="18" charset="0"/>
                <a:cs typeface="Times New Roman" panose="02020603050405020304" pitchFamily="18" charset="0"/>
              </a:rPr>
              <a:t>, 336 cavities</a:t>
            </a:r>
          </a:p>
          <a:p>
            <a:pPr eaLnBrk="1" fontAlgn="auto" hangingPunct="1">
              <a:lnSpc>
                <a:spcPct val="90000"/>
              </a:lnSpc>
              <a:spcBef>
                <a:spcPts val="1000"/>
              </a:spcBef>
              <a:spcAft>
                <a:spcPts val="0"/>
              </a:spcAft>
              <a:buClrTx/>
              <a:buSzTx/>
              <a:buFont typeface="Wingdings" panose="05000000000000000000" pitchFamily="2" charset="2"/>
              <a:buChar char="Ø"/>
              <a:defRPr/>
            </a:pPr>
            <a:r>
              <a:rPr lang="en-GB" altLang="zh-CN" sz="1600" dirty="0">
                <a:latin typeface="Times New Roman" panose="02020603050405020304" pitchFamily="18" charset="0"/>
                <a:cs typeface="Times New Roman" panose="02020603050405020304" pitchFamily="18" charset="0"/>
              </a:rPr>
              <a:t>56 cryomodules</a:t>
            </a:r>
          </a:p>
          <a:p>
            <a:pPr eaLnBrk="1" fontAlgn="auto" hangingPunct="1">
              <a:lnSpc>
                <a:spcPct val="90000"/>
              </a:lnSpc>
              <a:spcBef>
                <a:spcPts val="1000"/>
              </a:spcBef>
              <a:spcAft>
                <a:spcPts val="0"/>
              </a:spcAft>
              <a:buClrTx/>
              <a:buSzTx/>
              <a:buFont typeface="Wingdings" panose="05000000000000000000" pitchFamily="2" charset="2"/>
              <a:buChar char="Ø"/>
              <a:defRPr/>
            </a:pPr>
            <a:r>
              <a:rPr lang="en-US" altLang="zh-CN" sz="1600" dirty="0">
                <a:latin typeface="Times New Roman" panose="02020603050405020304" pitchFamily="18" charset="0"/>
                <a:cs typeface="Times New Roman" panose="02020603050405020304" pitchFamily="18" charset="0"/>
              </a:rPr>
              <a:t>14 cryomodules/each station </a:t>
            </a:r>
          </a:p>
          <a:p>
            <a:pPr eaLnBrk="1" fontAlgn="auto" hangingPunct="1">
              <a:lnSpc>
                <a:spcPct val="90000"/>
              </a:lnSpc>
              <a:spcBef>
                <a:spcPts val="1000"/>
              </a:spcBef>
              <a:spcAft>
                <a:spcPts val="0"/>
              </a:spcAft>
              <a:buClrTx/>
              <a:buSzTx/>
              <a:buFont typeface="Wingdings" panose="05000000000000000000" pitchFamily="2" charset="2"/>
              <a:buChar char="Ø"/>
              <a:defRPr/>
            </a:pPr>
            <a:r>
              <a:rPr lang="en-US" altLang="zh-CN" sz="1600" dirty="0">
                <a:latin typeface="Times New Roman" panose="02020603050405020304" pitchFamily="18" charset="0"/>
                <a:cs typeface="Times New Roman" panose="02020603050405020304" pitchFamily="18" charset="0"/>
              </a:rPr>
              <a:t>Temperature: 2K</a:t>
            </a:r>
          </a:p>
          <a:p>
            <a:pPr marL="0" lvl="1" indent="0" eaLnBrk="1" hangingPunct="1">
              <a:lnSpc>
                <a:spcPct val="90000"/>
              </a:lnSpc>
              <a:spcBef>
                <a:spcPts val="500"/>
              </a:spcBef>
              <a:buClr>
                <a:prstClr val="black"/>
              </a:buClr>
              <a:defRPr/>
            </a:pPr>
            <a:r>
              <a:rPr lang="en-US" altLang="zh-CN" sz="1600" b="1" dirty="0">
                <a:solidFill>
                  <a:srgbClr val="003399"/>
                </a:solidFill>
                <a:latin typeface="Times New Roman" panose="02020603050405020304" pitchFamily="18" charset="0"/>
                <a:cs typeface="Times New Roman" panose="02020603050405020304" pitchFamily="18" charset="0"/>
              </a:rPr>
              <a:t>IR magnets:</a:t>
            </a:r>
          </a:p>
          <a:p>
            <a:pPr eaLnBrk="1" fontAlgn="auto" hangingPunct="1">
              <a:lnSpc>
                <a:spcPct val="90000"/>
              </a:lnSpc>
              <a:spcBef>
                <a:spcPts val="1000"/>
              </a:spcBef>
              <a:spcAft>
                <a:spcPts val="0"/>
              </a:spcAft>
              <a:buClrTx/>
              <a:buSzTx/>
              <a:buFont typeface="Wingdings" panose="05000000000000000000" pitchFamily="2" charset="2"/>
              <a:buChar char="Ø"/>
              <a:defRPr/>
            </a:pPr>
            <a:r>
              <a:rPr lang="en-GB" altLang="zh-CN" sz="1600" dirty="0">
                <a:latin typeface="Times New Roman" panose="02020603050405020304" pitchFamily="18" charset="0"/>
                <a:cs typeface="Times New Roman" panose="02020603050405020304" pitchFamily="18" charset="0"/>
              </a:rPr>
              <a:t>4 IR magnets,</a:t>
            </a:r>
          </a:p>
          <a:p>
            <a:pPr eaLnBrk="1" fontAlgn="auto" hangingPunct="1">
              <a:lnSpc>
                <a:spcPct val="90000"/>
              </a:lnSpc>
              <a:spcBef>
                <a:spcPts val="1000"/>
              </a:spcBef>
              <a:spcAft>
                <a:spcPts val="0"/>
              </a:spcAft>
              <a:buClrTx/>
              <a:buSzTx/>
              <a:buFont typeface="Wingdings" panose="05000000000000000000" pitchFamily="2" charset="2"/>
              <a:buChar char="Ø"/>
              <a:defRPr/>
            </a:pPr>
            <a:r>
              <a:rPr lang="en-US" altLang="zh-CN" sz="1600" dirty="0">
                <a:latin typeface="Times New Roman" panose="02020603050405020304" pitchFamily="18" charset="0"/>
                <a:cs typeface="Times New Roman" panose="02020603050405020304" pitchFamily="18" charset="0"/>
              </a:rPr>
              <a:t>Temperature: 4.5K</a:t>
            </a:r>
          </a:p>
          <a:p>
            <a:pPr marL="0" indent="0" eaLnBrk="1" fontAlgn="auto" hangingPunct="1">
              <a:lnSpc>
                <a:spcPct val="90000"/>
              </a:lnSpc>
              <a:spcBef>
                <a:spcPts val="1000"/>
              </a:spcBef>
              <a:spcAft>
                <a:spcPts val="0"/>
              </a:spcAft>
              <a:buClrTx/>
              <a:buSzTx/>
              <a:defRPr/>
            </a:pPr>
            <a:r>
              <a:rPr lang="en-US" altLang="zh-CN" sz="1600" dirty="0">
                <a:solidFill>
                  <a:srgbClr val="003399"/>
                </a:solidFill>
                <a:latin typeface="Times New Roman" panose="02020603050405020304" pitchFamily="18" charset="0"/>
                <a:cs typeface="Times New Roman" panose="02020603050405020304" pitchFamily="18" charset="0"/>
              </a:rPr>
              <a:t>Detectors:</a:t>
            </a:r>
          </a:p>
          <a:p>
            <a:pPr marL="285750" indent="-285750" eaLnBrk="1" fontAlgn="auto" hangingPunct="1">
              <a:lnSpc>
                <a:spcPct val="90000"/>
              </a:lnSpc>
              <a:spcBef>
                <a:spcPts val="1000"/>
              </a:spcBef>
              <a:spcAft>
                <a:spcPts val="0"/>
              </a:spcAft>
              <a:buClrTx/>
              <a:buSzTx/>
              <a:buFont typeface="Wingdings" panose="05000000000000000000" pitchFamily="2" charset="2"/>
              <a:buChar char="Ø"/>
              <a:defRPr/>
            </a:pPr>
            <a:r>
              <a:rPr lang="en-GB" altLang="zh-CN" sz="1600" dirty="0">
                <a:latin typeface="Times New Roman" panose="02020603050405020304" pitchFamily="18" charset="0"/>
                <a:cs typeface="Times New Roman" panose="02020603050405020304" pitchFamily="18" charset="0"/>
              </a:rPr>
              <a:t>2 detector magnets</a:t>
            </a:r>
          </a:p>
          <a:p>
            <a:pPr marL="285750" indent="-285750" eaLnBrk="1" fontAlgn="auto" hangingPunct="1">
              <a:lnSpc>
                <a:spcPct val="90000"/>
              </a:lnSpc>
              <a:spcBef>
                <a:spcPts val="1000"/>
              </a:spcBef>
              <a:spcAft>
                <a:spcPts val="0"/>
              </a:spcAft>
              <a:buClrTx/>
              <a:buSzTx/>
              <a:buFont typeface="Wingdings" panose="05000000000000000000" pitchFamily="2" charset="2"/>
              <a:buChar char="Ø"/>
              <a:defRPr/>
            </a:pPr>
            <a:r>
              <a:rPr lang="en-US" altLang="zh-CN" sz="1600" dirty="0">
                <a:latin typeface="Times New Roman" panose="02020603050405020304" pitchFamily="18" charset="0"/>
                <a:cs typeface="Times New Roman" panose="02020603050405020304" pitchFamily="18" charset="0"/>
              </a:rPr>
              <a:t>Thermosiphon cooling</a:t>
            </a:r>
          </a:p>
          <a:p>
            <a:pPr eaLnBrk="1" fontAlgn="auto" hangingPunct="1">
              <a:lnSpc>
                <a:spcPct val="90000"/>
              </a:lnSpc>
              <a:spcBef>
                <a:spcPts val="1000"/>
              </a:spcBef>
              <a:spcAft>
                <a:spcPts val="0"/>
              </a:spcAft>
              <a:buClrTx/>
              <a:buSzTx/>
              <a:buFont typeface="Wingdings" panose="05000000000000000000" pitchFamily="2" charset="2"/>
              <a:buChar char="Ø"/>
              <a:defRPr/>
            </a:pPr>
            <a:endParaRPr lang="zh-CN" altLang="en-US" sz="1600"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E862F10D-A90F-49C9-8526-BCAB3336475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70761" y="1956471"/>
            <a:ext cx="5702039" cy="4623623"/>
          </a:xfrm>
          <a:prstGeom prst="rect">
            <a:avLst/>
          </a:prstGeom>
          <a:noFill/>
        </p:spPr>
      </p:pic>
      <p:sp>
        <p:nvSpPr>
          <p:cNvPr id="9" name="文本框 8">
            <a:extLst>
              <a:ext uri="{FF2B5EF4-FFF2-40B4-BE49-F238E27FC236}">
                <a16:creationId xmlns:a16="http://schemas.microsoft.com/office/drawing/2014/main" id="{DC8244D4-0F12-4559-BF4C-89DCA375A24C}"/>
              </a:ext>
            </a:extLst>
          </p:cNvPr>
          <p:cNvSpPr txBox="1"/>
          <p:nvPr/>
        </p:nvSpPr>
        <p:spPr>
          <a:xfrm>
            <a:off x="5498661" y="950752"/>
            <a:ext cx="6096000" cy="923330"/>
          </a:xfrm>
          <a:prstGeom prst="rect">
            <a:avLst/>
          </a:prstGeom>
          <a:noFill/>
        </p:spPr>
        <p:txBody>
          <a:bodyPr wrap="square">
            <a:spAutoFit/>
          </a:bodyPr>
          <a:lstStyle/>
          <a:p>
            <a:pPr algn="ctr"/>
            <a:r>
              <a:rPr lang="en-US" altLang="zh-CN" sz="1800" b="0" i="0" dirty="0">
                <a:solidFill>
                  <a:srgbClr val="000000"/>
                </a:solidFill>
                <a:effectLst/>
                <a:latin typeface="Comic Sans MS" panose="030F0702030302020204" pitchFamily="66" charset="0"/>
              </a:rPr>
              <a:t>CEPC is a double-ring collider with electron and positron beams circulated in opposite directions in separated beam pipes. </a:t>
            </a:r>
            <a:endParaRPr lang="zh-CN" altLang="en-US" dirty="0">
              <a:latin typeface="Comic Sans MS" panose="030F0702030302020204" pitchFamily="66" charset="0"/>
            </a:endParaRPr>
          </a:p>
        </p:txBody>
      </p:sp>
    </p:spTree>
    <p:extLst>
      <p:ext uri="{BB962C8B-B14F-4D97-AF65-F5344CB8AC3E}">
        <p14:creationId xmlns:p14="http://schemas.microsoft.com/office/powerpoint/2010/main" val="405907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EBA40FD-AC6B-4F79-A16F-E10C5641B453}"/>
              </a:ext>
            </a:extLst>
          </p:cNvPr>
          <p:cNvSpPr>
            <a:spLocks noGrp="1"/>
          </p:cNvSpPr>
          <p:nvPr>
            <p:ph idx="1"/>
          </p:nvPr>
        </p:nvSpPr>
        <p:spPr/>
        <p:txBody>
          <a:bodyPr>
            <a:normAutofit/>
          </a:bodyPr>
          <a:lstStyle/>
          <a:p>
            <a:pPr marL="228600" lvl="0" indent="-228600">
              <a:lnSpc>
                <a:spcPct val="90000"/>
              </a:lnSpc>
              <a:spcBef>
                <a:spcPts val="1000"/>
              </a:spcBef>
              <a:spcAft>
                <a:spcPts val="0"/>
              </a:spcAft>
              <a:buClrTx/>
              <a:buSzTx/>
              <a:buFont typeface="Arial" panose="020B0604020202020204" pitchFamily="34" charset="0"/>
              <a:buChar char="•"/>
              <a:defRPr/>
            </a:pPr>
            <a:r>
              <a:rPr lang="en-US" altLang="zh-CN" sz="2400" b="1" dirty="0">
                <a:latin typeface="Times New Roman" panose="02020603050405020304" pitchFamily="18" charset="0"/>
                <a:cs typeface="Times New Roman" panose="02020603050405020304" pitchFamily="18" charset="0"/>
              </a:rPr>
              <a:t>CEPC Cryogenic System Brief Introduction</a:t>
            </a:r>
            <a:endParaRPr lang="en-US" altLang="zh-CN" sz="2400" b="1" dirty="0">
              <a:latin typeface="Times New Roman" panose="02020603050405020304" pitchFamily="18" charset="0"/>
              <a:ea typeface="等线" panose="02010600030101010101" pitchFamily="2" charset="-122"/>
              <a:cs typeface="Times New Roman" panose="02020603050405020304" pitchFamily="18" charset="0"/>
            </a:endParaRPr>
          </a:p>
          <a:p>
            <a:pPr marL="228600" indent="-228600">
              <a:lnSpc>
                <a:spcPct val="90000"/>
              </a:lnSpc>
              <a:spcBef>
                <a:spcPts val="1000"/>
              </a:spcBef>
              <a:spcAft>
                <a:spcPts val="0"/>
              </a:spcAft>
              <a:buClrTx/>
              <a:buSzTx/>
              <a:buFont typeface="Arial" panose="020B0604020202020204" pitchFamily="34" charset="0"/>
              <a:buChar char="•"/>
              <a:defRPr/>
            </a:pPr>
            <a:r>
              <a:rPr lang="en-US" altLang="zh-CN" sz="2400" b="1" dirty="0">
                <a:latin typeface="Times New Roman" panose="02020603050405020304" pitchFamily="18" charset="0"/>
                <a:cs typeface="Times New Roman" panose="02020603050405020304" pitchFamily="18" charset="0"/>
              </a:rPr>
              <a:t>Cryogenic system for the SRF</a:t>
            </a:r>
          </a:p>
          <a:p>
            <a:pPr marL="0" indent="0">
              <a:lnSpc>
                <a:spcPct val="90000"/>
              </a:lnSpc>
              <a:spcBef>
                <a:spcPts val="1000"/>
              </a:spcBef>
              <a:spcAft>
                <a:spcPts val="0"/>
              </a:spcAft>
              <a:buClrTx/>
              <a:buSzTx/>
              <a:buNone/>
              <a:defRPr/>
            </a:pPr>
            <a:r>
              <a:rPr lang="en-GB" altLang="zh-CN" sz="2400" b="1" dirty="0">
                <a:effectLst>
                  <a:outerShdw sx="0" sy="0">
                    <a:srgbClr val="000000"/>
                  </a:outerShdw>
                </a:effectLst>
                <a:latin typeface="Times New Roman" panose="02020603050405020304" pitchFamily="18" charset="0"/>
                <a:cs typeface="Times New Roman" panose="02020603050405020304" pitchFamily="18" charset="0"/>
              </a:rPr>
              <a:t>    Cooling Scheme Optimization and Process Calculation</a:t>
            </a:r>
          </a:p>
          <a:p>
            <a:pPr marL="0" indent="0">
              <a:lnSpc>
                <a:spcPct val="90000"/>
              </a:lnSpc>
              <a:spcBef>
                <a:spcPts val="1000"/>
              </a:spcBef>
              <a:spcAft>
                <a:spcPts val="0"/>
              </a:spcAft>
              <a:buClrTx/>
              <a:buSzTx/>
              <a:buNone/>
              <a:defRPr/>
            </a:pPr>
            <a:r>
              <a:rPr lang="en-GB" altLang="zh-CN" sz="2400" b="1" dirty="0">
                <a:effectLst>
                  <a:outerShdw sx="0" sy="0">
                    <a:srgbClr val="000000"/>
                  </a:outerShdw>
                </a:effectLst>
                <a:latin typeface="Times New Roman" panose="02020603050405020304" pitchFamily="18" charset="0"/>
                <a:cs typeface="Times New Roman" panose="02020603050405020304" pitchFamily="18" charset="0"/>
              </a:rPr>
              <a:t>    Development of key equipment and technology</a:t>
            </a:r>
          </a:p>
          <a:p>
            <a:pPr marL="228600" lvl="0" indent="-228600">
              <a:lnSpc>
                <a:spcPct val="90000"/>
              </a:lnSpc>
              <a:spcBef>
                <a:spcPts val="1000"/>
              </a:spcBef>
              <a:spcAft>
                <a:spcPts val="0"/>
              </a:spcAft>
              <a:buClrTx/>
              <a:buSzTx/>
              <a:buFont typeface="Arial" panose="020B0604020202020204" pitchFamily="34" charset="0"/>
              <a:buChar char="•"/>
              <a:defRPr/>
            </a:pPr>
            <a:r>
              <a:rPr lang="en-US" altLang="zh-CN" sz="2400" b="1" dirty="0">
                <a:solidFill>
                  <a:srgbClr val="C00000"/>
                </a:solidFill>
                <a:latin typeface="Times New Roman" panose="02020603050405020304" pitchFamily="18" charset="0"/>
                <a:cs typeface="Times New Roman" panose="02020603050405020304" pitchFamily="18" charset="0"/>
              </a:rPr>
              <a:t>Cryogenic system for SC magnets</a:t>
            </a:r>
          </a:p>
          <a:p>
            <a:pPr marL="228600" lvl="0" indent="-228600">
              <a:lnSpc>
                <a:spcPct val="90000"/>
              </a:lnSpc>
              <a:spcBef>
                <a:spcPts val="1000"/>
              </a:spcBef>
              <a:spcAft>
                <a:spcPts val="0"/>
              </a:spcAft>
              <a:buClrTx/>
              <a:buSzTx/>
              <a:buFont typeface="Arial" panose="020B0604020202020204" pitchFamily="34" charset="0"/>
              <a:buChar char="•"/>
              <a:defRPr/>
            </a:pPr>
            <a:r>
              <a:rPr lang="en-US" altLang="zh-CN" sz="2400" b="1" dirty="0">
                <a:latin typeface="Times New Roman" panose="02020603050405020304" pitchFamily="18" charset="0"/>
                <a:ea typeface="等线" panose="02010600030101010101" pitchFamily="2" charset="-122"/>
                <a:cs typeface="Times New Roman" panose="02020603050405020304" pitchFamily="18" charset="0"/>
              </a:rPr>
              <a:t>Summary</a:t>
            </a:r>
          </a:p>
          <a:p>
            <a:endParaRPr lang="zh-CN" altLang="en-US" sz="2400" dirty="0"/>
          </a:p>
        </p:txBody>
      </p:sp>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5" name="灯片编号占位符 4">
            <a:extLst>
              <a:ext uri="{FF2B5EF4-FFF2-40B4-BE49-F238E27FC236}">
                <a16:creationId xmlns:a16="http://schemas.microsoft.com/office/drawing/2014/main" id="{31142DA0-15AF-4E15-B382-2C5440D1AA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4236149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A7EADA0-433E-41A2-BD6B-351841A0923F}"/>
              </a:ext>
            </a:extLst>
          </p:cNvPr>
          <p:cNvSpPr>
            <a:spLocks noGrp="1"/>
          </p:cNvSpPr>
          <p:nvPr>
            <p:ph type="title"/>
          </p:nvPr>
        </p:nvSpPr>
        <p:spPr/>
        <p:txBody>
          <a:bodyPr vert="horz" lIns="91440" tIns="45720" rIns="91440" bIns="45720" rtlCol="0" anchor="ctr">
            <a:normAutofit/>
          </a:bodyPr>
          <a:lstStyle/>
          <a:p>
            <a:r>
              <a:rPr lang="en-GB" altLang="zh-CN" dirty="0"/>
              <a:t>Detailed flow chart for the IR Cryostat </a:t>
            </a:r>
            <a:endParaRPr lang="zh-CN" altLang="en-US" dirty="0">
              <a:latin typeface="Times New Roman" pitchFamily="18" charset="0"/>
              <a:ea typeface="黑体" pitchFamily="49" charset="-122"/>
            </a:endParaRPr>
          </a:p>
        </p:txBody>
      </p:sp>
      <p:sp>
        <p:nvSpPr>
          <p:cNvPr id="5" name="灯片编号占位符 4">
            <a:extLst>
              <a:ext uri="{FF2B5EF4-FFF2-40B4-BE49-F238E27FC236}">
                <a16:creationId xmlns:a16="http://schemas.microsoft.com/office/drawing/2014/main" id="{29BCA341-A749-49D6-84C4-813C0FC8314E}"/>
              </a:ext>
            </a:extLst>
          </p:cNvPr>
          <p:cNvSpPr>
            <a:spLocks noGrp="1"/>
          </p:cNvSpPr>
          <p:nvPr>
            <p:ph type="sldNum" sz="quarter" idx="12"/>
          </p:nvPr>
        </p:nvSpPr>
        <p:spPr/>
        <p:txBody>
          <a:bodyPr/>
          <a:lstStyle/>
          <a:p>
            <a:fld id="{F15E9139-A00B-4B2A-98A6-095DC08F1345}" type="slidenum">
              <a:rPr lang="zh-CN" altLang="en-US" smtClean="0"/>
              <a:pPr/>
              <a:t>31</a:t>
            </a:fld>
            <a:endParaRPr lang="zh-CN" altLang="en-US"/>
          </a:p>
        </p:txBody>
      </p:sp>
      <p:grpSp>
        <p:nvGrpSpPr>
          <p:cNvPr id="6" name="组合 5">
            <a:extLst>
              <a:ext uri="{FF2B5EF4-FFF2-40B4-BE49-F238E27FC236}">
                <a16:creationId xmlns:a16="http://schemas.microsoft.com/office/drawing/2014/main" id="{7BE006D5-D377-4851-9DED-B6CDFAF3171B}"/>
              </a:ext>
            </a:extLst>
          </p:cNvPr>
          <p:cNvGrpSpPr/>
          <p:nvPr/>
        </p:nvGrpSpPr>
        <p:grpSpPr>
          <a:xfrm>
            <a:off x="1333365" y="1801906"/>
            <a:ext cx="8751930" cy="4919570"/>
            <a:chOff x="1179778" y="795867"/>
            <a:chExt cx="9586959" cy="5928530"/>
          </a:xfrm>
        </p:grpSpPr>
        <p:pic>
          <p:nvPicPr>
            <p:cNvPr id="7" name="Picture 3">
              <a:extLst>
                <a:ext uri="{FF2B5EF4-FFF2-40B4-BE49-F238E27FC236}">
                  <a16:creationId xmlns:a16="http://schemas.microsoft.com/office/drawing/2014/main" id="{143081C6-63DE-46E9-AC2E-9641E37737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0" r="2513"/>
            <a:stretch/>
          </p:blipFill>
          <p:spPr bwMode="auto">
            <a:xfrm>
              <a:off x="1179778" y="795867"/>
              <a:ext cx="9586959" cy="592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本框 7">
              <a:extLst>
                <a:ext uri="{FF2B5EF4-FFF2-40B4-BE49-F238E27FC236}">
                  <a16:creationId xmlns:a16="http://schemas.microsoft.com/office/drawing/2014/main" id="{8D82CC1A-AC30-4068-BF09-791B416D3B74}"/>
                </a:ext>
              </a:extLst>
            </p:cNvPr>
            <p:cNvSpPr txBox="1"/>
            <p:nvPr/>
          </p:nvSpPr>
          <p:spPr>
            <a:xfrm>
              <a:off x="1414429" y="3135300"/>
              <a:ext cx="1441420" cy="369332"/>
            </a:xfrm>
            <a:prstGeom prst="rect">
              <a:avLst/>
            </a:prstGeom>
            <a:solidFill>
              <a:schemeClr val="bg1"/>
            </a:solidFill>
          </p:spPr>
          <p:txBody>
            <a:bodyPr wrap="none" rtlCol="0">
              <a:spAutoFit/>
            </a:bodyPr>
            <a:lstStyle/>
            <a:p>
              <a:r>
                <a:rPr lang="en-US" altLang="zh-CN" dirty="0">
                  <a:latin typeface="Arial" panose="020B0604020202020204" pitchFamily="34" charset="0"/>
                  <a:cs typeface="Arial" panose="020B0604020202020204" pitchFamily="34" charset="0"/>
                </a:rPr>
                <a:t>Compressor</a:t>
              </a:r>
              <a:endParaRPr lang="zh-CN" altLang="en-US"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26714A4E-6A2E-4090-A9AE-A6CCDB201852}"/>
                </a:ext>
              </a:extLst>
            </p:cNvPr>
            <p:cNvSpPr txBox="1"/>
            <p:nvPr/>
          </p:nvSpPr>
          <p:spPr>
            <a:xfrm>
              <a:off x="3025604" y="3135300"/>
              <a:ext cx="1362105" cy="485288"/>
            </a:xfrm>
            <a:prstGeom prst="rect">
              <a:avLst/>
            </a:prstGeom>
            <a:solidFill>
              <a:schemeClr val="bg1"/>
            </a:solidFill>
          </p:spPr>
          <p:txBody>
            <a:bodyPr wrap="square" rtlCol="0">
              <a:spAutoFit/>
            </a:bodyPr>
            <a:lstStyle/>
            <a:p>
              <a:pPr algn="ctr"/>
              <a:r>
                <a:rPr lang="en-US" altLang="zh-CN" dirty="0">
                  <a:latin typeface="Arial" panose="020B0604020202020204" pitchFamily="34" charset="0"/>
                  <a:cs typeface="Arial" panose="020B0604020202020204" pitchFamily="34" charset="0"/>
                </a:rPr>
                <a:t>Cold box</a:t>
              </a:r>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8EB623FE-0155-4873-A628-FFB31232D5F0}"/>
                </a:ext>
              </a:extLst>
            </p:cNvPr>
            <p:cNvSpPr txBox="1"/>
            <p:nvPr/>
          </p:nvSpPr>
          <p:spPr>
            <a:xfrm>
              <a:off x="4982119" y="3135300"/>
              <a:ext cx="851515" cy="369332"/>
            </a:xfrm>
            <a:prstGeom prst="rect">
              <a:avLst/>
            </a:prstGeom>
            <a:solidFill>
              <a:schemeClr val="bg1"/>
            </a:solidFill>
          </p:spPr>
          <p:txBody>
            <a:bodyPr wrap="none" rtlCol="0">
              <a:spAutoFit/>
            </a:bodyPr>
            <a:lstStyle/>
            <a:p>
              <a:r>
                <a:rPr lang="en-US" altLang="zh-CN" dirty="0">
                  <a:latin typeface="Arial" panose="020B0604020202020204" pitchFamily="34" charset="0"/>
                  <a:cs typeface="Arial" panose="020B0604020202020204" pitchFamily="34" charset="0"/>
                </a:rPr>
                <a:t>Dewar</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836D2F73-4579-485C-B31C-CA61D9A41808}"/>
                </a:ext>
              </a:extLst>
            </p:cNvPr>
            <p:cNvSpPr txBox="1"/>
            <p:nvPr/>
          </p:nvSpPr>
          <p:spPr>
            <a:xfrm>
              <a:off x="7391541" y="3135300"/>
              <a:ext cx="2988832" cy="369332"/>
            </a:xfrm>
            <a:prstGeom prst="rect">
              <a:avLst/>
            </a:prstGeom>
            <a:solidFill>
              <a:schemeClr val="bg1"/>
            </a:solidFill>
          </p:spPr>
          <p:txBody>
            <a:bodyPr wrap="none" rtlCol="0">
              <a:spAutoFit/>
            </a:bodyPr>
            <a:lstStyle/>
            <a:p>
              <a:r>
                <a:rPr lang="en-US" altLang="zh-CN" dirty="0">
                  <a:latin typeface="Arial" panose="020B0604020202020204" pitchFamily="34" charset="0"/>
                  <a:cs typeface="Arial" panose="020B0604020202020204" pitchFamily="34" charset="0"/>
                </a:rPr>
                <a:t>Main Distribution Valve Box</a:t>
              </a:r>
              <a:endParaRPr lang="zh-CN" altLang="en-US"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2036B8DE-B76A-482F-9B48-0793D8C44F2E}"/>
                </a:ext>
              </a:extLst>
            </p:cNvPr>
            <p:cNvSpPr txBox="1"/>
            <p:nvPr/>
          </p:nvSpPr>
          <p:spPr>
            <a:xfrm>
              <a:off x="3087357" y="4907298"/>
              <a:ext cx="2463437" cy="768371"/>
            </a:xfrm>
            <a:prstGeom prst="rect">
              <a:avLst/>
            </a:prstGeom>
            <a:solidFill>
              <a:schemeClr val="bg1"/>
            </a:solid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Helium circulating system 1</a:t>
              </a:r>
              <a:endParaRPr lang="zh-CN" altLang="en-US" sz="160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C00E0830-4F6D-4211-8231-1B2B4EDD1E20}"/>
                </a:ext>
              </a:extLst>
            </p:cNvPr>
            <p:cNvSpPr txBox="1"/>
            <p:nvPr/>
          </p:nvSpPr>
          <p:spPr>
            <a:xfrm>
              <a:off x="6172867" y="4925983"/>
              <a:ext cx="2657235" cy="768371"/>
            </a:xfrm>
            <a:prstGeom prst="rect">
              <a:avLst/>
            </a:prstGeom>
            <a:solidFill>
              <a:schemeClr val="bg1"/>
            </a:solid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Helium circulating system 2</a:t>
              </a:r>
              <a:endParaRPr lang="zh-CN" altLang="en-US" sz="1600"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15AAE2AF-4FB8-425D-BBE0-5CB20729F09C}"/>
                </a:ext>
              </a:extLst>
            </p:cNvPr>
            <p:cNvSpPr txBox="1"/>
            <p:nvPr/>
          </p:nvSpPr>
          <p:spPr>
            <a:xfrm>
              <a:off x="3468725" y="6241346"/>
              <a:ext cx="1236236" cy="369332"/>
            </a:xfrm>
            <a:prstGeom prst="rect">
              <a:avLst/>
            </a:prstGeom>
            <a:solidFill>
              <a:schemeClr val="bg1"/>
            </a:solidFill>
          </p:spPr>
          <p:txBody>
            <a:bodyPr wrap="none" rtlCol="0">
              <a:spAutoFit/>
            </a:bodyPr>
            <a:lstStyle/>
            <a:p>
              <a:r>
                <a:rPr lang="en-US" altLang="zh-CN" dirty="0">
                  <a:latin typeface="Arial" panose="020B0604020202020204" pitchFamily="34" charset="0"/>
                  <a:cs typeface="Arial" panose="020B0604020202020204" pitchFamily="34" charset="0"/>
                </a:rPr>
                <a:t>Cryostat 1</a:t>
              </a:r>
              <a:endParaRPr lang="zh-CN" altLang="en-US"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D695BE2C-C5A8-4461-BB1F-7138E959D123}"/>
                </a:ext>
              </a:extLst>
            </p:cNvPr>
            <p:cNvSpPr txBox="1"/>
            <p:nvPr/>
          </p:nvSpPr>
          <p:spPr>
            <a:xfrm>
              <a:off x="7593865" y="6241346"/>
              <a:ext cx="1236236" cy="369332"/>
            </a:xfrm>
            <a:prstGeom prst="rect">
              <a:avLst/>
            </a:prstGeom>
            <a:solidFill>
              <a:schemeClr val="bg1"/>
            </a:solidFill>
          </p:spPr>
          <p:txBody>
            <a:bodyPr wrap="none" rtlCol="0">
              <a:spAutoFit/>
            </a:bodyPr>
            <a:lstStyle/>
            <a:p>
              <a:r>
                <a:rPr lang="en-US" altLang="zh-CN" dirty="0">
                  <a:latin typeface="Arial" panose="020B0604020202020204" pitchFamily="34" charset="0"/>
                  <a:cs typeface="Arial" panose="020B0604020202020204" pitchFamily="34" charset="0"/>
                </a:rPr>
                <a:t>Cryostat 2</a:t>
              </a:r>
              <a:endParaRPr lang="zh-CN" altLang="en-US"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65A68FEA-D4B2-419F-AB87-5E26C5B3825F}"/>
                </a:ext>
              </a:extLst>
            </p:cNvPr>
            <p:cNvSpPr txBox="1"/>
            <p:nvPr/>
          </p:nvSpPr>
          <p:spPr>
            <a:xfrm>
              <a:off x="5234642" y="6236438"/>
              <a:ext cx="1847622" cy="369332"/>
            </a:xfrm>
            <a:prstGeom prst="rect">
              <a:avLst/>
            </a:prstGeom>
            <a:solidFill>
              <a:schemeClr val="bg1"/>
            </a:solidFill>
          </p:spPr>
          <p:txBody>
            <a:bodyPr wrap="none" rtlCol="0">
              <a:spAutoFit/>
            </a:bodyPr>
            <a:lstStyle/>
            <a:p>
              <a:r>
                <a:rPr lang="en-US" altLang="zh-CN" dirty="0">
                  <a:latin typeface="Arial" panose="020B0604020202020204" pitchFamily="34" charset="0"/>
                  <a:cs typeface="Arial" panose="020B0604020202020204" pitchFamily="34" charset="0"/>
                </a:rPr>
                <a:t>IP collision point</a:t>
              </a:r>
              <a:endParaRPr lang="zh-CN" altLang="en-US" dirty="0">
                <a:latin typeface="Arial" panose="020B0604020202020204" pitchFamily="34" charset="0"/>
                <a:cs typeface="Arial" panose="020B0604020202020204" pitchFamily="34" charset="0"/>
              </a:endParaRPr>
            </a:p>
          </p:txBody>
        </p:sp>
      </p:grpSp>
      <p:sp>
        <p:nvSpPr>
          <p:cNvPr id="17" name="文本框 16">
            <a:extLst>
              <a:ext uri="{FF2B5EF4-FFF2-40B4-BE49-F238E27FC236}">
                <a16:creationId xmlns:a16="http://schemas.microsoft.com/office/drawing/2014/main" id="{DB88A037-692C-455B-87E4-6CD785940C5C}"/>
              </a:ext>
            </a:extLst>
          </p:cNvPr>
          <p:cNvSpPr txBox="1"/>
          <p:nvPr/>
        </p:nvSpPr>
        <p:spPr>
          <a:xfrm>
            <a:off x="109004" y="955571"/>
            <a:ext cx="11973991" cy="92333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800" kern="100" dirty="0">
                <a:effectLst/>
                <a:latin typeface="Comic Sans MS" panose="030F0702030302020204" pitchFamily="66" charset="0"/>
                <a:ea typeface="等线" panose="02010600030101010101" pitchFamily="2" charset="-122"/>
                <a:cs typeface="Times New Roman" panose="02020603050405020304" pitchFamily="18" charset="0"/>
              </a:rPr>
              <a:t>In CEPC collider ring IPs, there are four IR SC magnets cryomodules. The primary goal of the cryostat design is to create reliable safe cryogenic system with the possibility of failure-free operation for SC magnets with helium refrigerator.</a:t>
            </a:r>
            <a:endParaRPr lang="zh-CN" altLang="zh-CN" sz="1800" kern="100" dirty="0">
              <a:effectLst/>
              <a:latin typeface="Comic Sans MS" panose="030F0702030302020204" pitchFamily="66"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70540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65F6D8B-B9B3-4FDB-9CB9-52C030755FB8}"/>
              </a:ext>
            </a:extLst>
          </p:cNvPr>
          <p:cNvSpPr>
            <a:spLocks noGrp="1"/>
          </p:cNvSpPr>
          <p:nvPr>
            <p:ph type="title"/>
          </p:nvPr>
        </p:nvSpPr>
        <p:spPr/>
        <p:txBody>
          <a:bodyPr vert="horz" lIns="91440" tIns="45720" rIns="91440" bIns="45720" rtlCol="0" anchor="ctr">
            <a:normAutofit/>
          </a:bodyPr>
          <a:lstStyle/>
          <a:p>
            <a:r>
              <a:rPr lang="en-US" altLang="zh-CN" dirty="0">
                <a:latin typeface="Times New Roman" pitchFamily="18" charset="0"/>
                <a:ea typeface="黑体" pitchFamily="49" charset="-122"/>
              </a:rPr>
              <a:t>Estimated heat loads for SC IR magnets-updated</a:t>
            </a:r>
            <a:endParaRPr lang="zh-CN" altLang="en-US" dirty="0">
              <a:latin typeface="Times New Roman" pitchFamily="18" charset="0"/>
              <a:ea typeface="黑体" pitchFamily="49" charset="-122"/>
            </a:endParaRPr>
          </a:p>
        </p:txBody>
      </p:sp>
      <p:sp>
        <p:nvSpPr>
          <p:cNvPr id="5" name="灯片编号占位符 4">
            <a:extLst>
              <a:ext uri="{FF2B5EF4-FFF2-40B4-BE49-F238E27FC236}">
                <a16:creationId xmlns:a16="http://schemas.microsoft.com/office/drawing/2014/main" id="{A90AE879-A12E-41E2-876D-6D7C9AE81819}"/>
              </a:ext>
            </a:extLst>
          </p:cNvPr>
          <p:cNvSpPr>
            <a:spLocks noGrp="1"/>
          </p:cNvSpPr>
          <p:nvPr>
            <p:ph type="sldNum" sz="quarter" idx="12"/>
          </p:nvPr>
        </p:nvSpPr>
        <p:spPr/>
        <p:txBody>
          <a:bodyPr/>
          <a:lstStyle/>
          <a:p>
            <a:fld id="{F15E9139-A00B-4B2A-98A6-095DC08F1345}" type="slidenum">
              <a:rPr lang="zh-CN" altLang="en-US" smtClean="0"/>
              <a:pPr/>
              <a:t>32</a:t>
            </a:fld>
            <a:endParaRPr lang="zh-CN" altLang="en-US"/>
          </a:p>
        </p:txBody>
      </p:sp>
      <p:graphicFrame>
        <p:nvGraphicFramePr>
          <p:cNvPr id="7" name="表格 6">
            <a:extLst>
              <a:ext uri="{FF2B5EF4-FFF2-40B4-BE49-F238E27FC236}">
                <a16:creationId xmlns:a16="http://schemas.microsoft.com/office/drawing/2014/main" id="{39B0AEE2-1265-4909-8340-F17AC2BF663A}"/>
              </a:ext>
            </a:extLst>
          </p:cNvPr>
          <p:cNvGraphicFramePr>
            <a:graphicFrameLocks noGrp="1"/>
          </p:cNvGraphicFramePr>
          <p:nvPr>
            <p:extLst>
              <p:ext uri="{D42A27DB-BD31-4B8C-83A1-F6EECF244321}">
                <p14:modId xmlns:p14="http://schemas.microsoft.com/office/powerpoint/2010/main" val="887820854"/>
              </p:ext>
            </p:extLst>
          </p:nvPr>
        </p:nvGraphicFramePr>
        <p:xfrm>
          <a:off x="1186250" y="1169773"/>
          <a:ext cx="9061619" cy="5305223"/>
        </p:xfrm>
        <a:graphic>
          <a:graphicData uri="http://schemas.openxmlformats.org/drawingml/2006/table">
            <a:tbl>
              <a:tblPr/>
              <a:tblGrid>
                <a:gridCol w="1551088">
                  <a:extLst>
                    <a:ext uri="{9D8B030D-6E8A-4147-A177-3AD203B41FA5}">
                      <a16:colId xmlns:a16="http://schemas.microsoft.com/office/drawing/2014/main" val="2673106206"/>
                    </a:ext>
                  </a:extLst>
                </a:gridCol>
                <a:gridCol w="1072933">
                  <a:extLst>
                    <a:ext uri="{9D8B030D-6E8A-4147-A177-3AD203B41FA5}">
                      <a16:colId xmlns:a16="http://schemas.microsoft.com/office/drawing/2014/main" val="3545851553"/>
                    </a:ext>
                  </a:extLst>
                </a:gridCol>
                <a:gridCol w="1072933">
                  <a:extLst>
                    <a:ext uri="{9D8B030D-6E8A-4147-A177-3AD203B41FA5}">
                      <a16:colId xmlns:a16="http://schemas.microsoft.com/office/drawing/2014/main" val="3127733502"/>
                    </a:ext>
                  </a:extLst>
                </a:gridCol>
                <a:gridCol w="1072933">
                  <a:extLst>
                    <a:ext uri="{9D8B030D-6E8A-4147-A177-3AD203B41FA5}">
                      <a16:colId xmlns:a16="http://schemas.microsoft.com/office/drawing/2014/main" val="749860197"/>
                    </a:ext>
                  </a:extLst>
                </a:gridCol>
                <a:gridCol w="1072933">
                  <a:extLst>
                    <a:ext uri="{9D8B030D-6E8A-4147-A177-3AD203B41FA5}">
                      <a16:colId xmlns:a16="http://schemas.microsoft.com/office/drawing/2014/main" val="1650710602"/>
                    </a:ext>
                  </a:extLst>
                </a:gridCol>
                <a:gridCol w="1072933">
                  <a:extLst>
                    <a:ext uri="{9D8B030D-6E8A-4147-A177-3AD203B41FA5}">
                      <a16:colId xmlns:a16="http://schemas.microsoft.com/office/drawing/2014/main" val="1566303997"/>
                    </a:ext>
                  </a:extLst>
                </a:gridCol>
                <a:gridCol w="1072933">
                  <a:extLst>
                    <a:ext uri="{9D8B030D-6E8A-4147-A177-3AD203B41FA5}">
                      <a16:colId xmlns:a16="http://schemas.microsoft.com/office/drawing/2014/main" val="1876762131"/>
                    </a:ext>
                  </a:extLst>
                </a:gridCol>
                <a:gridCol w="1072933">
                  <a:extLst>
                    <a:ext uri="{9D8B030D-6E8A-4147-A177-3AD203B41FA5}">
                      <a16:colId xmlns:a16="http://schemas.microsoft.com/office/drawing/2014/main" val="2494767993"/>
                    </a:ext>
                  </a:extLst>
                </a:gridCol>
              </a:tblGrid>
              <a:tr h="302477">
                <a:tc>
                  <a:txBody>
                    <a:bodyPr/>
                    <a:lstStyle/>
                    <a:p>
                      <a:pPr algn="ctr" rtl="0" fontAlgn="ctr"/>
                      <a:r>
                        <a:rPr lang="zh-CN" altLang="en-US" sz="11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zh-CN" altLang="en-US" sz="11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gridSpan="3">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4.5K</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Thermal Shielding 40~80K</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561094097"/>
                  </a:ext>
                </a:extLst>
              </a:tr>
              <a:tr h="327949">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Name</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Unit</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No.</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Heat load for each</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Heat load</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No.</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Heat load for each</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l" fontAlgn="ctr"/>
                      <a:r>
                        <a:rPr lang="zh-CN" altLang="en-US" sz="20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858602469"/>
                  </a:ext>
                </a:extLst>
              </a:tr>
              <a:tr h="327949">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IR SC magnet</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W</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4</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30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120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4</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FF0000"/>
                          </a:solidFill>
                          <a:effectLst/>
                          <a:latin typeface="Times New Roman" panose="02020603050405020304" pitchFamily="18" charset="0"/>
                          <a:ea typeface="等线" panose="02010600030101010101" pitchFamily="2" charset="-122"/>
                        </a:rPr>
                        <a:t>30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120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6585576"/>
                  </a:ext>
                </a:extLst>
              </a:tr>
              <a:tr h="327949">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Valve Box of IR SC magnet</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W</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4</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30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120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4</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FF0000"/>
                          </a:solidFill>
                          <a:effectLst/>
                          <a:latin typeface="Times New Roman" panose="02020603050405020304" pitchFamily="18" charset="0"/>
                          <a:ea typeface="等线" panose="02010600030101010101" pitchFamily="2" charset="-122"/>
                        </a:rPr>
                        <a:t>30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120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7717028"/>
                  </a:ext>
                </a:extLst>
              </a:tr>
              <a:tr h="327949">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Current lead of IR SC magnet</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g/s</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4</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FF0000"/>
                          </a:solidFill>
                          <a:effectLst/>
                          <a:latin typeface="Times New Roman" panose="02020603050405020304" pitchFamily="18" charset="0"/>
                          <a:ea typeface="等线" panose="02010600030101010101" pitchFamily="2" charset="-122"/>
                        </a:rPr>
                        <a:t>0.8</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3.2</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FF0000"/>
                          </a:solidFill>
                          <a:effectLst/>
                          <a:latin typeface="Times New Roman" panose="02020603050405020304" pitchFamily="18" charset="0"/>
                          <a:ea typeface="等线" panose="02010600030101010101" pitchFamily="2" charset="-122"/>
                        </a:rPr>
                        <a:t>\</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3832244"/>
                  </a:ext>
                </a:extLst>
              </a:tr>
              <a:tr h="327949">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Main distribution valve box</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W</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2</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50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100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2</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FF0000"/>
                          </a:solidFill>
                          <a:effectLst/>
                          <a:latin typeface="Times New Roman" panose="02020603050405020304" pitchFamily="18" charset="0"/>
                          <a:ea typeface="等线" panose="02010600030101010101" pitchFamily="2" charset="-122"/>
                        </a:rPr>
                        <a:t>70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140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81729"/>
                  </a:ext>
                </a:extLst>
              </a:tr>
              <a:tr h="327949">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Cryogenic transfer-line</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W</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FF0000"/>
                          </a:solidFill>
                          <a:effectLst/>
                          <a:latin typeface="Times New Roman" panose="02020603050405020304" pitchFamily="18" charset="0"/>
                          <a:ea typeface="等线" panose="02010600030101010101" pitchFamily="2" charset="-122"/>
                        </a:rPr>
                        <a:t>100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0.3</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30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FF0000"/>
                          </a:solidFill>
                          <a:effectLst/>
                          <a:latin typeface="Times New Roman" panose="02020603050405020304" pitchFamily="18" charset="0"/>
                          <a:ea typeface="等线" panose="02010600030101010101" pitchFamily="2" charset="-122"/>
                        </a:rPr>
                        <a:t>100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1.5</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150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7727089"/>
                  </a:ext>
                </a:extLst>
              </a:tr>
              <a:tr h="327949">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sum heat load</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W</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370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530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2873588"/>
                  </a:ext>
                </a:extLst>
              </a:tr>
              <a:tr h="327949">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Total heat load @4.5K</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W</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370</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61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4993199"/>
                  </a:ext>
                </a:extLst>
              </a:tr>
              <a:tr h="467143">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Total heat load @4.5K including current lead</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W</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370W+3.2g/s</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78557"/>
                  </a:ext>
                </a:extLst>
              </a:tr>
              <a:tr h="327949">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Total heat load @4.5K</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W</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440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57</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3779807"/>
                  </a:ext>
                </a:extLst>
              </a:tr>
              <a:tr h="327949">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Coefficient</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1</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56345"/>
                  </a:ext>
                </a:extLst>
              </a:tr>
              <a:tr h="327949">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Total heat load @4.5K</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W</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440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effectLst/>
                          <a:latin typeface="Times New Roman" panose="02020603050405020304" pitchFamily="18" charset="0"/>
                          <a:ea typeface="等线" panose="02010600030101010101" pitchFamily="2" charset="-122"/>
                        </a:rPr>
                        <a:t>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57</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8087069"/>
                  </a:ext>
                </a:extLst>
              </a:tr>
              <a:tr h="327949">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Total equiv. heat load @4.5K</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W</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rtl="0" fontAlgn="ctr"/>
                      <a:r>
                        <a:rPr lang="en-US" altLang="zh-CN" sz="1600" b="0" i="0" u="none" strike="noStrike">
                          <a:solidFill>
                            <a:srgbClr val="000000"/>
                          </a:solidFill>
                          <a:effectLst/>
                          <a:latin typeface="Times New Roman" panose="02020603050405020304" pitchFamily="18" charset="0"/>
                          <a:ea typeface="等线" panose="02010600030101010101" pitchFamily="2" charset="-122"/>
                        </a:rPr>
                        <a:t>497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846222337"/>
                  </a:ext>
                </a:extLst>
              </a:tr>
              <a:tr h="481572">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Total equiv. heat load @4.5K with  multiplier 1.5</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等线" panose="02010600030101010101" pitchFamily="2" charset="-122"/>
                        </a:rPr>
                        <a:t>W</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rtl="0" fontAlgn="ctr"/>
                      <a:r>
                        <a:rPr lang="en-US" altLang="zh-CN" sz="1600" b="0" i="0" u="none" strike="noStrike" dirty="0">
                          <a:solidFill>
                            <a:srgbClr val="000000"/>
                          </a:solidFill>
                          <a:effectLst/>
                          <a:latin typeface="Times New Roman" panose="02020603050405020304" pitchFamily="18" charset="0"/>
                          <a:ea typeface="等线" panose="02010600030101010101" pitchFamily="2" charset="-122"/>
                        </a:rPr>
                        <a:t>745 </a:t>
                      </a:r>
                    </a:p>
                  </a:txBody>
                  <a:tcPr marL="5729" marR="5729" marT="57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254408068"/>
                  </a:ext>
                </a:extLst>
              </a:tr>
            </a:tbl>
          </a:graphicData>
        </a:graphic>
      </p:graphicFrame>
      <p:sp>
        <p:nvSpPr>
          <p:cNvPr id="8" name="文本框 7">
            <a:extLst>
              <a:ext uri="{FF2B5EF4-FFF2-40B4-BE49-F238E27FC236}">
                <a16:creationId xmlns:a16="http://schemas.microsoft.com/office/drawing/2014/main" id="{63AFF9CA-4C79-4E1D-8F35-FBA95605AF38}"/>
              </a:ext>
            </a:extLst>
          </p:cNvPr>
          <p:cNvSpPr txBox="1"/>
          <p:nvPr/>
        </p:nvSpPr>
        <p:spPr>
          <a:xfrm>
            <a:off x="7285116" y="6044238"/>
            <a:ext cx="3544207" cy="369332"/>
          </a:xfrm>
          <a:prstGeom prst="rect">
            <a:avLst/>
          </a:prstGeom>
          <a:noFill/>
        </p:spPr>
        <p:txBody>
          <a:bodyPr wrap="square">
            <a:spAutoFit/>
          </a:bodyPr>
          <a:lstStyle/>
          <a:p>
            <a:pPr algn="l" fontAlgn="ctr"/>
            <a:r>
              <a:rPr lang="en-US" altLang="zh-CN" sz="1800" b="0" i="0" strike="noStrike" dirty="0">
                <a:solidFill>
                  <a:srgbClr val="FF0000"/>
                </a:solidFill>
                <a:effectLst/>
                <a:latin typeface="微软雅黑" panose="020B0503020204020204" pitchFamily="34" charset="-122"/>
                <a:ea typeface="微软雅黑" panose="020B0503020204020204" pitchFamily="34" charset="-122"/>
              </a:rPr>
              <a:t>2×400W@4.5K</a:t>
            </a:r>
            <a:r>
              <a:rPr lang="zh-CN" altLang="en-US" sz="1800" b="0" i="0" strike="noStrike" dirty="0">
                <a:solidFill>
                  <a:srgbClr val="FF0000"/>
                </a:solidFill>
                <a:effectLst/>
                <a:latin typeface="微软雅黑" panose="020B0503020204020204" pitchFamily="34" charset="-122"/>
                <a:ea typeface="微软雅黑" panose="020B0503020204020204" pitchFamily="34" charset="-122"/>
              </a:rPr>
              <a:t> </a:t>
            </a:r>
            <a:r>
              <a:rPr lang="en-US" altLang="zh-CN" sz="1800" b="0" i="0" strike="noStrike" dirty="0">
                <a:solidFill>
                  <a:srgbClr val="FF0000"/>
                </a:solidFill>
                <a:effectLst/>
                <a:latin typeface="微软雅黑" panose="020B0503020204020204" pitchFamily="34" charset="-122"/>
                <a:ea typeface="微软雅黑" panose="020B0503020204020204" pitchFamily="34" charset="-122"/>
              </a:rPr>
              <a:t>refrigerator</a:t>
            </a:r>
            <a:endParaRPr lang="zh-CN" altLang="en-US" sz="1800" b="0" i="0" strike="noStrike" dirty="0">
              <a:solidFill>
                <a:srgbClr val="FF000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97151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35E3576-8830-4E9C-9BDB-D1969E254680}"/>
              </a:ext>
            </a:extLst>
          </p:cNvPr>
          <p:cNvSpPr>
            <a:spLocks noGrp="1"/>
          </p:cNvSpPr>
          <p:nvPr>
            <p:ph type="title"/>
          </p:nvPr>
        </p:nvSpPr>
        <p:spPr/>
        <p:txBody>
          <a:bodyPr>
            <a:normAutofit/>
          </a:bodyPr>
          <a:lstStyle/>
          <a:p>
            <a:r>
              <a:rPr lang="en-US" altLang="zh-CN" dirty="0"/>
              <a:t>SC magnets Process calculation </a:t>
            </a:r>
            <a:endParaRPr lang="zh-CN" altLang="en-US" dirty="0"/>
          </a:p>
        </p:txBody>
      </p:sp>
      <p:sp>
        <p:nvSpPr>
          <p:cNvPr id="4" name="灯片编号占位符 3">
            <a:extLst>
              <a:ext uri="{FF2B5EF4-FFF2-40B4-BE49-F238E27FC236}">
                <a16:creationId xmlns:a16="http://schemas.microsoft.com/office/drawing/2014/main" id="{6797D64E-44CD-4EE2-A803-FAF7AF3C718F}"/>
              </a:ext>
            </a:extLst>
          </p:cNvPr>
          <p:cNvSpPr>
            <a:spLocks noGrp="1"/>
          </p:cNvSpPr>
          <p:nvPr>
            <p:ph type="sldNum" sz="quarter" idx="12"/>
          </p:nvPr>
        </p:nvSpPr>
        <p:spPr/>
        <p:txBody>
          <a:bodyPr/>
          <a:lstStyle/>
          <a:p>
            <a:fld id="{F15E9139-A00B-4B2A-98A6-095DC08F1345}" type="slidenum">
              <a:rPr lang="zh-CN" altLang="en-US" smtClean="0"/>
              <a:pPr/>
              <a:t>33</a:t>
            </a:fld>
            <a:endParaRPr lang="zh-CN" altLang="en-US"/>
          </a:p>
        </p:txBody>
      </p:sp>
      <p:pic>
        <p:nvPicPr>
          <p:cNvPr id="6" name="图片 5">
            <a:extLst>
              <a:ext uri="{FF2B5EF4-FFF2-40B4-BE49-F238E27FC236}">
                <a16:creationId xmlns:a16="http://schemas.microsoft.com/office/drawing/2014/main" id="{91AAA5E6-A376-47AC-A2B0-4CC2ECD1BF0A}"/>
              </a:ext>
            </a:extLst>
          </p:cNvPr>
          <p:cNvPicPr>
            <a:picLocks noChangeAspect="1"/>
          </p:cNvPicPr>
          <p:nvPr/>
        </p:nvPicPr>
        <p:blipFill>
          <a:blip r:embed="rId3"/>
          <a:stretch>
            <a:fillRect/>
          </a:stretch>
        </p:blipFill>
        <p:spPr>
          <a:xfrm>
            <a:off x="188683" y="1220548"/>
            <a:ext cx="11881339" cy="5255254"/>
          </a:xfrm>
          <a:prstGeom prst="rect">
            <a:avLst/>
          </a:prstGeom>
        </p:spPr>
      </p:pic>
      <p:sp>
        <p:nvSpPr>
          <p:cNvPr id="7" name="文本框 6">
            <a:extLst>
              <a:ext uri="{FF2B5EF4-FFF2-40B4-BE49-F238E27FC236}">
                <a16:creationId xmlns:a16="http://schemas.microsoft.com/office/drawing/2014/main" id="{ACFF3427-4520-4ED9-97D7-2325FAF2DD41}"/>
              </a:ext>
            </a:extLst>
          </p:cNvPr>
          <p:cNvSpPr txBox="1"/>
          <p:nvPr/>
        </p:nvSpPr>
        <p:spPr>
          <a:xfrm>
            <a:off x="4449305" y="6415999"/>
            <a:ext cx="2469657"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0.15W/m</a:t>
            </a:r>
            <a:endParaRPr lang="zh-CN" altLang="en-US" sz="1600" dirty="0">
              <a:latin typeface="Arial" panose="020B0604020202020204" pitchFamily="34" charset="0"/>
              <a:cs typeface="Arial" panose="020B0604020202020204" pitchFamily="34" charset="0"/>
            </a:endParaRPr>
          </a:p>
        </p:txBody>
      </p:sp>
      <p:sp>
        <p:nvSpPr>
          <p:cNvPr id="8" name="椭圆 7">
            <a:extLst>
              <a:ext uri="{FF2B5EF4-FFF2-40B4-BE49-F238E27FC236}">
                <a16:creationId xmlns:a16="http://schemas.microsoft.com/office/drawing/2014/main" id="{D1470266-60F6-45D9-8719-FF407E95A601}"/>
              </a:ext>
            </a:extLst>
          </p:cNvPr>
          <p:cNvSpPr/>
          <p:nvPr/>
        </p:nvSpPr>
        <p:spPr>
          <a:xfrm>
            <a:off x="6164582" y="2076889"/>
            <a:ext cx="754380" cy="3840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08060599-5F30-4449-9487-3890FA2A3F83}"/>
              </a:ext>
            </a:extLst>
          </p:cNvPr>
          <p:cNvSpPr/>
          <p:nvPr/>
        </p:nvSpPr>
        <p:spPr>
          <a:xfrm>
            <a:off x="3669792" y="2437940"/>
            <a:ext cx="487680" cy="307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A83E36F-562A-4631-86FE-A82D61292957}"/>
              </a:ext>
            </a:extLst>
          </p:cNvPr>
          <p:cNvSpPr/>
          <p:nvPr/>
        </p:nvSpPr>
        <p:spPr>
          <a:xfrm>
            <a:off x="1310051" y="950389"/>
            <a:ext cx="2173993" cy="276999"/>
          </a:xfrm>
          <a:prstGeom prst="rect">
            <a:avLst/>
          </a:prstGeom>
          <a:noFill/>
        </p:spPr>
        <p:txBody>
          <a:bodyPr wrap="none">
            <a:spAutoFit/>
          </a:bodyPr>
          <a:lstStyle/>
          <a:p>
            <a:r>
              <a:rPr lang="en-US" altLang="zh-CN" sz="1200" b="1" dirty="0">
                <a:solidFill>
                  <a:srgbClr val="0070C0"/>
                </a:solidFill>
                <a:latin typeface="Times New Roman" panose="02020603050405020304" pitchFamily="18" charset="0"/>
              </a:rPr>
              <a:t>DN25(Di=30.8 mm, </a:t>
            </a:r>
            <a:r>
              <a:rPr lang="el-GR" altLang="zh-CN" sz="1200" b="1" dirty="0">
                <a:solidFill>
                  <a:srgbClr val="0070C0"/>
                </a:solidFill>
                <a:latin typeface="Times New Roman" panose="02020603050405020304" pitchFamily="18" charset="0"/>
              </a:rPr>
              <a:t>Φ</a:t>
            </a:r>
            <a:r>
              <a:rPr lang="en-US" altLang="zh-CN" sz="1200" b="1" dirty="0">
                <a:solidFill>
                  <a:srgbClr val="0070C0"/>
                </a:solidFill>
                <a:latin typeface="Times New Roman" panose="02020603050405020304" pitchFamily="18" charset="0"/>
              </a:rPr>
              <a:t>34</a:t>
            </a:r>
            <a:r>
              <a:rPr lang="el-GR" altLang="zh-CN" sz="1200" b="1" dirty="0">
                <a:solidFill>
                  <a:srgbClr val="0070C0"/>
                </a:solidFill>
                <a:latin typeface="Times New Roman" panose="02020603050405020304" pitchFamily="18" charset="0"/>
              </a:rPr>
              <a:t>×1.6)</a:t>
            </a:r>
            <a:endParaRPr lang="zh-CN" altLang="en-US" sz="1200" dirty="0">
              <a:solidFill>
                <a:srgbClr val="0070C0"/>
              </a:solidFill>
            </a:endParaRPr>
          </a:p>
        </p:txBody>
      </p:sp>
      <p:sp>
        <p:nvSpPr>
          <p:cNvPr id="11" name="矩形 10">
            <a:extLst>
              <a:ext uri="{FF2B5EF4-FFF2-40B4-BE49-F238E27FC236}">
                <a16:creationId xmlns:a16="http://schemas.microsoft.com/office/drawing/2014/main" id="{ADCF2528-14E8-41AF-AFB7-1135CB68896D}"/>
              </a:ext>
            </a:extLst>
          </p:cNvPr>
          <p:cNvSpPr/>
          <p:nvPr/>
        </p:nvSpPr>
        <p:spPr>
          <a:xfrm>
            <a:off x="8203533" y="3718005"/>
            <a:ext cx="2173993" cy="276999"/>
          </a:xfrm>
          <a:prstGeom prst="rect">
            <a:avLst/>
          </a:prstGeom>
        </p:spPr>
        <p:txBody>
          <a:bodyPr wrap="none">
            <a:spAutoFit/>
          </a:bodyPr>
          <a:lstStyle/>
          <a:p>
            <a:r>
              <a:rPr lang="en-US" altLang="zh-CN" sz="1200" b="1" dirty="0">
                <a:solidFill>
                  <a:srgbClr val="0070C0"/>
                </a:solidFill>
                <a:latin typeface="Times New Roman" panose="02020603050405020304" pitchFamily="18" charset="0"/>
              </a:rPr>
              <a:t>DN40(Di=44.8 mm, </a:t>
            </a:r>
            <a:r>
              <a:rPr lang="el-GR" altLang="zh-CN" sz="1200" b="1" dirty="0">
                <a:solidFill>
                  <a:srgbClr val="0070C0"/>
                </a:solidFill>
                <a:latin typeface="Times New Roman" panose="02020603050405020304" pitchFamily="18" charset="0"/>
              </a:rPr>
              <a:t>Φ</a:t>
            </a:r>
            <a:r>
              <a:rPr lang="en-US" altLang="zh-CN" sz="1200" b="1" dirty="0">
                <a:solidFill>
                  <a:srgbClr val="0070C0"/>
                </a:solidFill>
                <a:latin typeface="Times New Roman" panose="02020603050405020304" pitchFamily="18" charset="0"/>
              </a:rPr>
              <a:t>48</a:t>
            </a:r>
            <a:r>
              <a:rPr lang="el-GR" altLang="zh-CN" sz="1200" b="1" dirty="0">
                <a:solidFill>
                  <a:srgbClr val="0070C0"/>
                </a:solidFill>
                <a:latin typeface="Times New Roman" panose="02020603050405020304" pitchFamily="18" charset="0"/>
              </a:rPr>
              <a:t>×1.6)</a:t>
            </a:r>
            <a:endParaRPr lang="zh-CN" altLang="en-US" sz="1200" dirty="0">
              <a:solidFill>
                <a:srgbClr val="0070C0"/>
              </a:solidFill>
            </a:endParaRPr>
          </a:p>
        </p:txBody>
      </p:sp>
      <p:sp>
        <p:nvSpPr>
          <p:cNvPr id="12" name="文本框 11">
            <a:extLst>
              <a:ext uri="{FF2B5EF4-FFF2-40B4-BE49-F238E27FC236}">
                <a16:creationId xmlns:a16="http://schemas.microsoft.com/office/drawing/2014/main" id="{A5748D90-1326-4CE0-8542-95B6AB3C11CB}"/>
              </a:ext>
            </a:extLst>
          </p:cNvPr>
          <p:cNvSpPr txBox="1"/>
          <p:nvPr/>
        </p:nvSpPr>
        <p:spPr>
          <a:xfrm>
            <a:off x="6392482" y="2366465"/>
            <a:ext cx="1241932" cy="369332"/>
          </a:xfrm>
          <a:prstGeom prst="rect">
            <a:avLst/>
          </a:prstGeom>
          <a:noFill/>
        </p:spPr>
        <p:txBody>
          <a:bodyPr wrap="square" rtlCol="0">
            <a:spAutoFit/>
          </a:bodyPr>
          <a:lstStyle/>
          <a:p>
            <a:r>
              <a:rPr lang="en-US" altLang="zh-CN" dirty="0">
                <a:solidFill>
                  <a:srgbClr val="00CCFF"/>
                </a:solidFill>
              </a:rPr>
              <a:t>subcooled</a:t>
            </a:r>
            <a:endParaRPr lang="zh-CN" altLang="en-US" dirty="0">
              <a:solidFill>
                <a:srgbClr val="00CCFF"/>
              </a:solidFill>
            </a:endParaRPr>
          </a:p>
        </p:txBody>
      </p:sp>
      <p:cxnSp>
        <p:nvCxnSpPr>
          <p:cNvPr id="13" name="直接连接符 12">
            <a:extLst>
              <a:ext uri="{FF2B5EF4-FFF2-40B4-BE49-F238E27FC236}">
                <a16:creationId xmlns:a16="http://schemas.microsoft.com/office/drawing/2014/main" id="{AF7DA3CB-8FBE-4226-B12F-850C3866E2BA}"/>
              </a:ext>
            </a:extLst>
          </p:cNvPr>
          <p:cNvCxnSpPr/>
          <p:nvPr/>
        </p:nvCxnSpPr>
        <p:spPr>
          <a:xfrm>
            <a:off x="188683" y="2923302"/>
            <a:ext cx="4542644" cy="0"/>
          </a:xfrm>
          <a:prstGeom prst="line">
            <a:avLst/>
          </a:prstGeom>
          <a:ln w="571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7D4260C9-113B-4BAC-B7DB-9A40FEA6EAB2}"/>
              </a:ext>
            </a:extLst>
          </p:cNvPr>
          <p:cNvCxnSpPr/>
          <p:nvPr/>
        </p:nvCxnSpPr>
        <p:spPr>
          <a:xfrm>
            <a:off x="188683" y="5652648"/>
            <a:ext cx="4542644" cy="0"/>
          </a:xfrm>
          <a:prstGeom prst="line">
            <a:avLst/>
          </a:prstGeom>
          <a:ln w="571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6B0932A8-EAFA-45EB-81E3-9062CE62531D}"/>
              </a:ext>
            </a:extLst>
          </p:cNvPr>
          <p:cNvCxnSpPr/>
          <p:nvPr/>
        </p:nvCxnSpPr>
        <p:spPr>
          <a:xfrm>
            <a:off x="7634414" y="2923302"/>
            <a:ext cx="4542644" cy="0"/>
          </a:xfrm>
          <a:prstGeom prst="line">
            <a:avLst/>
          </a:prstGeom>
          <a:ln w="571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6645616B-D3B7-44B9-9BBA-D1558E79FF71}"/>
              </a:ext>
            </a:extLst>
          </p:cNvPr>
          <p:cNvCxnSpPr/>
          <p:nvPr/>
        </p:nvCxnSpPr>
        <p:spPr>
          <a:xfrm>
            <a:off x="7634414" y="5645721"/>
            <a:ext cx="4542644" cy="0"/>
          </a:xfrm>
          <a:prstGeom prst="line">
            <a:avLst/>
          </a:prstGeom>
          <a:ln w="571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C2127D9B-44D1-42DB-A9EB-487D86C8887B}"/>
              </a:ext>
            </a:extLst>
          </p:cNvPr>
          <p:cNvSpPr txBox="1"/>
          <p:nvPr/>
        </p:nvSpPr>
        <p:spPr>
          <a:xfrm>
            <a:off x="3753874" y="851216"/>
            <a:ext cx="4542644" cy="369332"/>
          </a:xfrm>
          <a:prstGeom prst="rect">
            <a:avLst/>
          </a:prstGeom>
          <a:noFill/>
        </p:spPr>
        <p:txBody>
          <a:bodyPr wrap="square">
            <a:spAutoFit/>
          </a:bodyPr>
          <a:lstStyle/>
          <a:p>
            <a:r>
              <a:rPr lang="en-US" altLang="zh-CN" sz="1800" b="1" dirty="0">
                <a:solidFill>
                  <a:srgbClr val="0000FF"/>
                </a:solidFill>
                <a:latin typeface="Arial" panose="020B0604020202020204" pitchFamily="34" charset="0"/>
                <a:cs typeface="Arial" panose="020B0604020202020204" pitchFamily="34" charset="0"/>
              </a:rPr>
              <a:t>3.0 bar@4.5K subcooled liquid helium </a:t>
            </a:r>
            <a:endParaRPr lang="zh-CN"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5475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F58E527-5722-4318-994A-FF74E8F0F74D}"/>
              </a:ext>
            </a:extLst>
          </p:cNvPr>
          <p:cNvSpPr>
            <a:spLocks noGrp="1"/>
          </p:cNvSpPr>
          <p:nvPr>
            <p:ph type="title"/>
          </p:nvPr>
        </p:nvSpPr>
        <p:spPr/>
        <p:txBody>
          <a:bodyPr vert="horz" lIns="91440" tIns="45720" rIns="91440" bIns="45720" rtlCol="0" anchor="ctr">
            <a:normAutofit/>
          </a:bodyPr>
          <a:lstStyle/>
          <a:p>
            <a:r>
              <a:rPr lang="en-GB" altLang="zh-CN" dirty="0"/>
              <a:t>Mechanical structure of IR Cryostat </a:t>
            </a:r>
            <a:endParaRPr lang="zh-CN" altLang="en-US" dirty="0">
              <a:latin typeface="Times New Roman" pitchFamily="18" charset="0"/>
              <a:ea typeface="黑体" pitchFamily="49" charset="-122"/>
            </a:endParaRPr>
          </a:p>
        </p:txBody>
      </p:sp>
      <p:sp>
        <p:nvSpPr>
          <p:cNvPr id="5" name="灯片编号占位符 4">
            <a:extLst>
              <a:ext uri="{FF2B5EF4-FFF2-40B4-BE49-F238E27FC236}">
                <a16:creationId xmlns:a16="http://schemas.microsoft.com/office/drawing/2014/main" id="{4B84FFBF-06E2-466C-9707-F6923EE0DACF}"/>
              </a:ext>
            </a:extLst>
          </p:cNvPr>
          <p:cNvSpPr>
            <a:spLocks noGrp="1"/>
          </p:cNvSpPr>
          <p:nvPr>
            <p:ph type="sldNum" sz="quarter" idx="12"/>
          </p:nvPr>
        </p:nvSpPr>
        <p:spPr/>
        <p:txBody>
          <a:bodyPr/>
          <a:lstStyle/>
          <a:p>
            <a:fld id="{F15E9139-A00B-4B2A-98A6-095DC08F1345}" type="slidenum">
              <a:rPr lang="zh-CN" altLang="en-US" smtClean="0"/>
              <a:pPr/>
              <a:t>34</a:t>
            </a:fld>
            <a:endParaRPr lang="zh-CN" altLang="en-US"/>
          </a:p>
        </p:txBody>
      </p:sp>
      <p:pic>
        <p:nvPicPr>
          <p:cNvPr id="6" name="图片 5">
            <a:extLst>
              <a:ext uri="{FF2B5EF4-FFF2-40B4-BE49-F238E27FC236}">
                <a16:creationId xmlns:a16="http://schemas.microsoft.com/office/drawing/2014/main" id="{84BA8A9E-920A-4539-A119-34234174175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485" y="2348753"/>
            <a:ext cx="6449960" cy="3657215"/>
          </a:xfrm>
          <a:prstGeom prst="rect">
            <a:avLst/>
          </a:prstGeom>
          <a:noFill/>
          <a:ln>
            <a:noFill/>
          </a:ln>
        </p:spPr>
      </p:pic>
      <p:pic>
        <p:nvPicPr>
          <p:cNvPr id="7" name="图片 6">
            <a:extLst>
              <a:ext uri="{FF2B5EF4-FFF2-40B4-BE49-F238E27FC236}">
                <a16:creationId xmlns:a16="http://schemas.microsoft.com/office/drawing/2014/main" id="{86BDBFC4-7A1C-436B-B1A5-C535C920C60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312" y="2508767"/>
            <a:ext cx="5339203" cy="3353680"/>
          </a:xfrm>
          <a:prstGeom prst="rect">
            <a:avLst/>
          </a:prstGeom>
          <a:noFill/>
          <a:ln>
            <a:noFill/>
          </a:ln>
        </p:spPr>
      </p:pic>
      <p:sp>
        <p:nvSpPr>
          <p:cNvPr id="8" name="文本框 7">
            <a:extLst>
              <a:ext uri="{FF2B5EF4-FFF2-40B4-BE49-F238E27FC236}">
                <a16:creationId xmlns:a16="http://schemas.microsoft.com/office/drawing/2014/main" id="{88D13138-8879-4960-88B1-E7A0ADA66EDD}"/>
              </a:ext>
            </a:extLst>
          </p:cNvPr>
          <p:cNvSpPr txBox="1"/>
          <p:nvPr/>
        </p:nvSpPr>
        <p:spPr>
          <a:xfrm>
            <a:off x="501445" y="1013867"/>
            <a:ext cx="10641684" cy="1292854"/>
          </a:xfrm>
          <a:prstGeom prst="rect">
            <a:avLst/>
          </a:prstGeom>
          <a:noFill/>
        </p:spPr>
        <p:txBody>
          <a:bodyPr wrap="square">
            <a:spAutoFit/>
          </a:bodyPr>
          <a:lstStyle/>
          <a:p>
            <a:pPr marL="285750" lvl="0" indent="-285750">
              <a:lnSpc>
                <a:spcPct val="150000"/>
              </a:lnSpc>
              <a:buFont typeface="Wingdings" panose="05000000000000000000" pitchFamily="2" charset="2"/>
              <a:buChar char="p"/>
              <a:defRPr/>
            </a:pPr>
            <a:r>
              <a:rPr lang="en-US" altLang="zh-CN" kern="100" dirty="0">
                <a:latin typeface="Comic Sans MS" panose="030F0702030302020204" pitchFamily="66" charset="0"/>
                <a:ea typeface="等线" panose="02010600030101010101" pitchFamily="2" charset="-122"/>
                <a:cs typeface="Times New Roman" panose="02020603050405020304" pitchFamily="18" charset="0"/>
              </a:rPr>
              <a:t>The structure of the IR </a:t>
            </a:r>
            <a:r>
              <a:rPr lang="en-US" altLang="zh-CN" sz="1800" kern="100" dirty="0">
                <a:effectLst/>
                <a:latin typeface="Comic Sans MS" panose="030F0702030302020204" pitchFamily="66" charset="0"/>
                <a:ea typeface="等线" panose="02010600030101010101" pitchFamily="2" charset="-122"/>
                <a:cs typeface="Times New Roman" panose="02020603050405020304" pitchFamily="18" charset="0"/>
              </a:rPr>
              <a:t>SC magnets cryostat </a:t>
            </a:r>
            <a:r>
              <a:rPr lang="en-US" altLang="zh-CN" kern="100" dirty="0">
                <a:latin typeface="Comic Sans MS" panose="030F0702030302020204" pitchFamily="66" charset="0"/>
                <a:ea typeface="等线" panose="02010600030101010101" pitchFamily="2" charset="-122"/>
                <a:cs typeface="Times New Roman" panose="02020603050405020304" pitchFamily="18" charset="0"/>
              </a:rPr>
              <a:t>has been designed.</a:t>
            </a:r>
          </a:p>
          <a:p>
            <a:pPr marL="285750" lvl="0" indent="-285750">
              <a:lnSpc>
                <a:spcPct val="150000"/>
              </a:lnSpc>
              <a:buFont typeface="Wingdings" panose="05000000000000000000" pitchFamily="2" charset="2"/>
              <a:buChar char="p"/>
              <a:defRPr/>
            </a:pPr>
            <a:r>
              <a:rPr lang="en-US" altLang="zh-CN" sz="1800" kern="100" dirty="0">
                <a:effectLst/>
                <a:latin typeface="Comic Sans MS" panose="030F0702030302020204" pitchFamily="66" charset="0"/>
                <a:ea typeface="等线" panose="02010600030101010101" pitchFamily="2" charset="-122"/>
                <a:cs typeface="Times New Roman" panose="02020603050405020304" pitchFamily="18" charset="0"/>
              </a:rPr>
              <a:t>The total weight of cryostat is about 2.5 Tones, total length is 6.7m. </a:t>
            </a:r>
          </a:p>
          <a:p>
            <a:pPr marL="285750" lvl="0" indent="-285750">
              <a:lnSpc>
                <a:spcPct val="150000"/>
              </a:lnSpc>
              <a:buFont typeface="Wingdings" panose="05000000000000000000" pitchFamily="2" charset="2"/>
              <a:buChar char="p"/>
              <a:defRPr/>
            </a:pPr>
            <a:r>
              <a:rPr lang="en-US" altLang="zh-CN" sz="1800" kern="100" dirty="0">
                <a:effectLst/>
                <a:latin typeface="Comic Sans MS" panose="030F0702030302020204" pitchFamily="66" charset="0"/>
                <a:ea typeface="等线" panose="02010600030101010101" pitchFamily="2" charset="-122"/>
                <a:cs typeface="Times New Roman" panose="02020603050405020304" pitchFamily="18" charset="0"/>
              </a:rPr>
              <a:t>Mechanical design, stress analysis and thermal simulation have been finished.</a:t>
            </a:r>
            <a:endParaRPr lang="zh-CN" altLang="zh-CN" sz="1800" kern="100" dirty="0">
              <a:effectLst/>
              <a:latin typeface="Comic Sans MS" panose="030F0702030302020204" pitchFamily="66"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12693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A18F938-529B-4F76-ADB0-69522D5B6766}"/>
              </a:ext>
            </a:extLst>
          </p:cNvPr>
          <p:cNvSpPr>
            <a:spLocks noGrp="1"/>
          </p:cNvSpPr>
          <p:nvPr>
            <p:ph type="title"/>
          </p:nvPr>
        </p:nvSpPr>
        <p:spPr/>
        <p:txBody>
          <a:bodyPr vert="horz" lIns="91440" tIns="45720" rIns="91440" bIns="45720" rtlCol="0" anchor="ctr">
            <a:normAutofit/>
          </a:bodyPr>
          <a:lstStyle/>
          <a:p>
            <a:r>
              <a:rPr lang="en-US" altLang="zh-CN" dirty="0">
                <a:latin typeface="Times New Roman" pitchFamily="18" charset="0"/>
                <a:ea typeface="黑体" pitchFamily="49" charset="-122"/>
              </a:rPr>
              <a:t>Thermal dynamics simulation </a:t>
            </a:r>
            <a:endParaRPr lang="zh-CN" altLang="en-US" dirty="0">
              <a:latin typeface="Times New Roman" pitchFamily="18" charset="0"/>
              <a:ea typeface="黑体" pitchFamily="49" charset="-122"/>
            </a:endParaRPr>
          </a:p>
        </p:txBody>
      </p:sp>
      <p:sp>
        <p:nvSpPr>
          <p:cNvPr id="5" name="灯片编号占位符 4">
            <a:extLst>
              <a:ext uri="{FF2B5EF4-FFF2-40B4-BE49-F238E27FC236}">
                <a16:creationId xmlns:a16="http://schemas.microsoft.com/office/drawing/2014/main" id="{E4AF0698-B158-4623-9F5C-8BBA5F8C8A0B}"/>
              </a:ext>
            </a:extLst>
          </p:cNvPr>
          <p:cNvSpPr>
            <a:spLocks noGrp="1"/>
          </p:cNvSpPr>
          <p:nvPr>
            <p:ph type="sldNum" sz="quarter" idx="12"/>
          </p:nvPr>
        </p:nvSpPr>
        <p:spPr/>
        <p:txBody>
          <a:bodyPr/>
          <a:lstStyle/>
          <a:p>
            <a:fld id="{F15E9139-A00B-4B2A-98A6-095DC08F1345}" type="slidenum">
              <a:rPr lang="zh-CN" altLang="en-US" smtClean="0"/>
              <a:pPr/>
              <a:t>35</a:t>
            </a:fld>
            <a:endParaRPr lang="zh-CN" altLang="en-US"/>
          </a:p>
        </p:txBody>
      </p:sp>
      <p:pic>
        <p:nvPicPr>
          <p:cNvPr id="7" name="图片 6">
            <a:extLst>
              <a:ext uri="{FF2B5EF4-FFF2-40B4-BE49-F238E27FC236}">
                <a16:creationId xmlns:a16="http://schemas.microsoft.com/office/drawing/2014/main" id="{7A45F678-714B-4768-B98D-6EF6E11830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475" y="1559304"/>
            <a:ext cx="6159031" cy="2980741"/>
          </a:xfrm>
          <a:prstGeom prst="rect">
            <a:avLst/>
          </a:prstGeom>
          <a:noFill/>
        </p:spPr>
      </p:pic>
      <p:pic>
        <p:nvPicPr>
          <p:cNvPr id="8" name="图片 7">
            <a:extLst>
              <a:ext uri="{FF2B5EF4-FFF2-40B4-BE49-F238E27FC236}">
                <a16:creationId xmlns:a16="http://schemas.microsoft.com/office/drawing/2014/main" id="{A564017C-A396-44A8-961C-053453E1709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5963" y="1559304"/>
            <a:ext cx="5886037" cy="2980741"/>
          </a:xfrm>
          <a:prstGeom prst="rect">
            <a:avLst/>
          </a:prstGeom>
          <a:noFill/>
        </p:spPr>
      </p:pic>
      <p:sp>
        <p:nvSpPr>
          <p:cNvPr id="2" name="文本框 1">
            <a:extLst>
              <a:ext uri="{FF2B5EF4-FFF2-40B4-BE49-F238E27FC236}">
                <a16:creationId xmlns:a16="http://schemas.microsoft.com/office/drawing/2014/main" id="{0E710E36-51A4-40EB-BFF6-6B21D21318C7}"/>
              </a:ext>
            </a:extLst>
          </p:cNvPr>
          <p:cNvSpPr txBox="1"/>
          <p:nvPr/>
        </p:nvSpPr>
        <p:spPr>
          <a:xfrm>
            <a:off x="2310581" y="5053781"/>
            <a:ext cx="9173207" cy="1200329"/>
          </a:xfrm>
          <a:prstGeom prst="rect">
            <a:avLst/>
          </a:prstGeom>
          <a:noFill/>
        </p:spPr>
        <p:txBody>
          <a:bodyPr wrap="square" rtlCol="0">
            <a:spAutoFit/>
          </a:bodyPr>
          <a:lstStyle/>
          <a:p>
            <a:pPr marL="342900" indent="-342900">
              <a:buFont typeface="Wingdings" panose="05000000000000000000" pitchFamily="2" charset="2"/>
              <a:buChar char="n"/>
            </a:pPr>
            <a:r>
              <a:rPr lang="en-US" altLang="zh-CN" sz="2400" dirty="0">
                <a:latin typeface="Comic Sans MS" panose="030F0702030302020204" pitchFamily="66" charset="0"/>
              </a:rPr>
              <a:t>Research on the flow and heat transfer of helium in the narrow channels.</a:t>
            </a:r>
          </a:p>
          <a:p>
            <a:pPr marL="342900" indent="-342900">
              <a:buFont typeface="Wingdings" panose="05000000000000000000" pitchFamily="2" charset="2"/>
              <a:buChar char="n"/>
            </a:pPr>
            <a:r>
              <a:rPr lang="en-US" altLang="zh-CN" sz="2400" dirty="0">
                <a:latin typeface="Comic Sans MS" panose="030F0702030302020204" pitchFamily="66" charset="0"/>
              </a:rPr>
              <a:t>Choose the appropriate cooling method.</a:t>
            </a:r>
            <a:endParaRPr lang="zh-CN" altLang="en-US" sz="2400" dirty="0">
              <a:latin typeface="Comic Sans MS" panose="030F0702030302020204" pitchFamily="66" charset="0"/>
            </a:endParaRPr>
          </a:p>
        </p:txBody>
      </p:sp>
    </p:spTree>
    <p:extLst>
      <p:ext uri="{BB962C8B-B14F-4D97-AF65-F5344CB8AC3E}">
        <p14:creationId xmlns:p14="http://schemas.microsoft.com/office/powerpoint/2010/main" val="2957215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791478E-29D3-4D16-8CC9-5EABBC2B9C3B}"/>
              </a:ext>
            </a:extLst>
          </p:cNvPr>
          <p:cNvSpPr>
            <a:spLocks noGrp="1"/>
          </p:cNvSpPr>
          <p:nvPr>
            <p:ph type="title"/>
          </p:nvPr>
        </p:nvSpPr>
        <p:spPr/>
        <p:txBody>
          <a:bodyPr>
            <a:normAutofit/>
          </a:bodyPr>
          <a:lstStyle/>
          <a:p>
            <a:r>
              <a:rPr lang="en-US" altLang="zh-CN" dirty="0"/>
              <a:t>Thermal shield and supports--temperature field</a:t>
            </a:r>
            <a:endParaRPr lang="zh-CN" altLang="en-US" dirty="0"/>
          </a:p>
        </p:txBody>
      </p:sp>
      <p:sp>
        <p:nvSpPr>
          <p:cNvPr id="4" name="灯片编号占位符 3">
            <a:extLst>
              <a:ext uri="{FF2B5EF4-FFF2-40B4-BE49-F238E27FC236}">
                <a16:creationId xmlns:a16="http://schemas.microsoft.com/office/drawing/2014/main" id="{F8ADC827-38A5-42A4-89C3-CFD602EAE4A2}"/>
              </a:ext>
            </a:extLst>
          </p:cNvPr>
          <p:cNvSpPr>
            <a:spLocks noGrp="1"/>
          </p:cNvSpPr>
          <p:nvPr>
            <p:ph type="sldNum" sz="quarter" idx="12"/>
          </p:nvPr>
        </p:nvSpPr>
        <p:spPr/>
        <p:txBody>
          <a:bodyPr/>
          <a:lstStyle/>
          <a:p>
            <a:fld id="{F15E9139-A00B-4B2A-98A6-095DC08F1345}" type="slidenum">
              <a:rPr lang="zh-CN" altLang="en-US" smtClean="0"/>
              <a:pPr/>
              <a:t>36</a:t>
            </a:fld>
            <a:endParaRPr lang="zh-CN" altLang="en-US"/>
          </a:p>
        </p:txBody>
      </p:sp>
      <p:sp>
        <p:nvSpPr>
          <p:cNvPr id="5" name="矩形 4">
            <a:extLst>
              <a:ext uri="{FF2B5EF4-FFF2-40B4-BE49-F238E27FC236}">
                <a16:creationId xmlns:a16="http://schemas.microsoft.com/office/drawing/2014/main" id="{2F9459B5-8E8A-4629-A46B-D12957E620E7}"/>
              </a:ext>
            </a:extLst>
          </p:cNvPr>
          <p:cNvSpPr/>
          <p:nvPr/>
        </p:nvSpPr>
        <p:spPr>
          <a:xfrm>
            <a:off x="146155" y="882600"/>
            <a:ext cx="5672269" cy="584775"/>
          </a:xfrm>
          <a:prstGeom prst="rect">
            <a:avLst/>
          </a:prstGeom>
        </p:spPr>
        <p:txBody>
          <a:bodyPr wrap="square">
            <a:spAutoFit/>
          </a:bodyPr>
          <a:lstStyle/>
          <a:p>
            <a:pPr algn="ctr" fontAlgn="base">
              <a:spcBef>
                <a:spcPct val="0"/>
              </a:spcBef>
              <a:spcAft>
                <a:spcPct val="0"/>
              </a:spcAft>
            </a:pPr>
            <a:r>
              <a:rPr lang="en-US" altLang="zh-CN" sz="1600" b="1" dirty="0">
                <a:solidFill>
                  <a:srgbClr val="000000"/>
                </a:solidFill>
                <a:latin typeface="Comic Sans MS" panose="030F0702030302020204" pitchFamily="66" charset="0"/>
                <a:ea typeface="微软雅黑" panose="020B0503020204020204" pitchFamily="34" charset="-122"/>
              </a:rPr>
              <a:t>Thermal shield: inlet 40K cold helium; outlet 70K cold helium. Set the temperature of cold screen coil is 50K</a:t>
            </a:r>
          </a:p>
        </p:txBody>
      </p:sp>
      <p:pic>
        <p:nvPicPr>
          <p:cNvPr id="6" name="图片 5">
            <a:extLst>
              <a:ext uri="{FF2B5EF4-FFF2-40B4-BE49-F238E27FC236}">
                <a16:creationId xmlns:a16="http://schemas.microsoft.com/office/drawing/2014/main" id="{41BC77A5-159C-43E6-AEDF-36CC4A49872C}"/>
              </a:ext>
            </a:extLst>
          </p:cNvPr>
          <p:cNvPicPr>
            <a:picLocks noChangeAspect="1"/>
          </p:cNvPicPr>
          <p:nvPr/>
        </p:nvPicPr>
        <p:blipFill>
          <a:blip r:embed="rId3"/>
          <a:stretch>
            <a:fillRect/>
          </a:stretch>
        </p:blipFill>
        <p:spPr>
          <a:xfrm>
            <a:off x="170126" y="1519155"/>
            <a:ext cx="5566753" cy="2373286"/>
          </a:xfrm>
          <a:prstGeom prst="rect">
            <a:avLst/>
          </a:prstGeom>
        </p:spPr>
      </p:pic>
      <p:pic>
        <p:nvPicPr>
          <p:cNvPr id="7" name="图片 6">
            <a:extLst>
              <a:ext uri="{FF2B5EF4-FFF2-40B4-BE49-F238E27FC236}">
                <a16:creationId xmlns:a16="http://schemas.microsoft.com/office/drawing/2014/main" id="{97C3D802-C2C8-4B15-B585-5F13548E492C}"/>
              </a:ext>
            </a:extLst>
          </p:cNvPr>
          <p:cNvPicPr>
            <a:picLocks noChangeAspect="1"/>
          </p:cNvPicPr>
          <p:nvPr/>
        </p:nvPicPr>
        <p:blipFill>
          <a:blip r:embed="rId4"/>
          <a:stretch>
            <a:fillRect/>
          </a:stretch>
        </p:blipFill>
        <p:spPr>
          <a:xfrm>
            <a:off x="6210351" y="1504499"/>
            <a:ext cx="5729842" cy="2402597"/>
          </a:xfrm>
          <a:prstGeom prst="rect">
            <a:avLst/>
          </a:prstGeom>
        </p:spPr>
      </p:pic>
      <p:sp>
        <p:nvSpPr>
          <p:cNvPr id="8" name="矩形 7">
            <a:extLst>
              <a:ext uri="{FF2B5EF4-FFF2-40B4-BE49-F238E27FC236}">
                <a16:creationId xmlns:a16="http://schemas.microsoft.com/office/drawing/2014/main" id="{9225DF19-F638-47CF-ADB7-CF7D5D5201C4}"/>
              </a:ext>
            </a:extLst>
          </p:cNvPr>
          <p:cNvSpPr/>
          <p:nvPr/>
        </p:nvSpPr>
        <p:spPr>
          <a:xfrm>
            <a:off x="6000776" y="872099"/>
            <a:ext cx="5920291" cy="584775"/>
          </a:xfrm>
          <a:prstGeom prst="rect">
            <a:avLst/>
          </a:prstGeom>
        </p:spPr>
        <p:txBody>
          <a:bodyPr wrap="square">
            <a:spAutoFit/>
          </a:bodyPr>
          <a:lstStyle/>
          <a:p>
            <a:pPr fontAlgn="base">
              <a:spcBef>
                <a:spcPct val="0"/>
              </a:spcBef>
              <a:spcAft>
                <a:spcPct val="0"/>
              </a:spcAft>
            </a:pPr>
            <a:r>
              <a:rPr lang="en-US" altLang="zh-CN" sz="1600" b="1" dirty="0">
                <a:solidFill>
                  <a:srgbClr val="000000"/>
                </a:solidFill>
                <a:latin typeface="Comic Sans MS" panose="030F0702030302020204" pitchFamily="66" charset="0"/>
                <a:ea typeface="微软雅黑" panose="020B0503020204020204" pitchFamily="34" charset="-122"/>
              </a:rPr>
              <a:t>Boundary conditions: T</a:t>
            </a:r>
            <a:r>
              <a:rPr lang="en-US" altLang="zh-CN" sz="1600" b="1" baseline="-25000" dirty="0">
                <a:solidFill>
                  <a:srgbClr val="000000"/>
                </a:solidFill>
                <a:latin typeface="Comic Sans MS" panose="030F0702030302020204" pitchFamily="66" charset="0"/>
                <a:ea typeface="微软雅黑" panose="020B0503020204020204" pitchFamily="34" charset="-122"/>
              </a:rPr>
              <a:t>INLET</a:t>
            </a:r>
            <a:r>
              <a:rPr lang="en-US" altLang="zh-CN" sz="1600" b="1" dirty="0">
                <a:solidFill>
                  <a:srgbClr val="000000"/>
                </a:solidFill>
                <a:latin typeface="Comic Sans MS" panose="030F0702030302020204" pitchFamily="66" charset="0"/>
                <a:ea typeface="微软雅黑" panose="020B0503020204020204" pitchFamily="34" charset="-122"/>
              </a:rPr>
              <a:t>=40K cold helium gas</a:t>
            </a:r>
            <a:r>
              <a:rPr lang="zh-CN" altLang="zh-CN" sz="1600" b="1" dirty="0">
                <a:solidFill>
                  <a:srgbClr val="000000"/>
                </a:solidFill>
                <a:latin typeface="Comic Sans MS" panose="030F0702030302020204" pitchFamily="66" charset="0"/>
                <a:ea typeface="微软雅黑" panose="020B0503020204020204" pitchFamily="34" charset="-122"/>
              </a:rPr>
              <a:t>，</a:t>
            </a:r>
            <a:r>
              <a:rPr lang="en-US" altLang="zh-CN" sz="1600" b="1" dirty="0">
                <a:solidFill>
                  <a:srgbClr val="000000"/>
                </a:solidFill>
                <a:latin typeface="Comic Sans MS" panose="030F0702030302020204" pitchFamily="66" charset="0"/>
                <a:ea typeface="微软雅黑" panose="020B0503020204020204" pitchFamily="34" charset="-122"/>
              </a:rPr>
              <a:t>T</a:t>
            </a:r>
            <a:r>
              <a:rPr lang="en-US" altLang="zh-CN" sz="1600" b="1" baseline="-25000" dirty="0">
                <a:solidFill>
                  <a:srgbClr val="000000"/>
                </a:solidFill>
                <a:latin typeface="Comic Sans MS" panose="030F0702030302020204" pitchFamily="66" charset="0"/>
                <a:ea typeface="微软雅黑" panose="020B0503020204020204" pitchFamily="34" charset="-122"/>
              </a:rPr>
              <a:t>OUTLET</a:t>
            </a:r>
            <a:r>
              <a:rPr lang="en-US" altLang="zh-CN" sz="1600" b="1" dirty="0">
                <a:solidFill>
                  <a:srgbClr val="000000"/>
                </a:solidFill>
                <a:latin typeface="Comic Sans MS" panose="030F0702030302020204" pitchFamily="66" charset="0"/>
                <a:ea typeface="微软雅黑" panose="020B0503020204020204" pitchFamily="34" charset="-122"/>
              </a:rPr>
              <a:t>=70K; Set thermal shield coils temperature is 50K.</a:t>
            </a:r>
            <a:endParaRPr lang="zh-CN" altLang="zh-CN" sz="1600" b="1" dirty="0">
              <a:solidFill>
                <a:srgbClr val="000000"/>
              </a:solidFill>
              <a:latin typeface="Comic Sans MS" panose="030F0702030302020204" pitchFamily="66" charset="0"/>
              <a:ea typeface="微软雅黑" panose="020B0503020204020204" pitchFamily="34" charset="-122"/>
            </a:endParaRPr>
          </a:p>
        </p:txBody>
      </p:sp>
      <p:pic>
        <p:nvPicPr>
          <p:cNvPr id="9" name="图片 8">
            <a:extLst>
              <a:ext uri="{FF2B5EF4-FFF2-40B4-BE49-F238E27FC236}">
                <a16:creationId xmlns:a16="http://schemas.microsoft.com/office/drawing/2014/main" id="{9FE539FE-74E4-45F4-9AB9-7BF01DF4ED68}"/>
              </a:ext>
            </a:extLst>
          </p:cNvPr>
          <p:cNvPicPr>
            <a:picLocks noChangeAspect="1"/>
          </p:cNvPicPr>
          <p:nvPr/>
        </p:nvPicPr>
        <p:blipFill>
          <a:blip r:embed="rId5"/>
          <a:stretch>
            <a:fillRect/>
          </a:stretch>
        </p:blipFill>
        <p:spPr>
          <a:xfrm>
            <a:off x="247755" y="4537111"/>
            <a:ext cx="5289445" cy="2255061"/>
          </a:xfrm>
          <a:prstGeom prst="rect">
            <a:avLst/>
          </a:prstGeom>
        </p:spPr>
      </p:pic>
      <p:sp>
        <p:nvSpPr>
          <p:cNvPr id="10" name="矩形 9">
            <a:extLst>
              <a:ext uri="{FF2B5EF4-FFF2-40B4-BE49-F238E27FC236}">
                <a16:creationId xmlns:a16="http://schemas.microsoft.com/office/drawing/2014/main" id="{048ABA27-9273-48E1-8893-904712E4196A}"/>
              </a:ext>
            </a:extLst>
          </p:cNvPr>
          <p:cNvSpPr/>
          <p:nvPr/>
        </p:nvSpPr>
        <p:spPr>
          <a:xfrm>
            <a:off x="88582" y="3952336"/>
            <a:ext cx="5729842" cy="584775"/>
          </a:xfrm>
          <a:prstGeom prst="rect">
            <a:avLst/>
          </a:prstGeom>
        </p:spPr>
        <p:txBody>
          <a:bodyPr wrap="square">
            <a:spAutoFit/>
          </a:bodyPr>
          <a:lstStyle/>
          <a:p>
            <a:pPr algn="ctr" fontAlgn="base">
              <a:spcBef>
                <a:spcPct val="0"/>
              </a:spcBef>
              <a:spcAft>
                <a:spcPct val="0"/>
              </a:spcAft>
            </a:pPr>
            <a:r>
              <a:rPr lang="en-US" altLang="zh-CN" sz="1600" b="1" dirty="0">
                <a:solidFill>
                  <a:srgbClr val="000000"/>
                </a:solidFill>
                <a:latin typeface="Comic Sans MS" panose="030F0702030302020204" pitchFamily="66" charset="0"/>
                <a:ea typeface="微软雅黑" panose="020B0503020204020204" pitchFamily="34" charset="-122"/>
              </a:rPr>
              <a:t>Thermal shield cooled by liquid nitrogen</a:t>
            </a:r>
            <a:r>
              <a:rPr lang="zh-CN" altLang="zh-CN" sz="1600" b="1" dirty="0">
                <a:solidFill>
                  <a:srgbClr val="000000"/>
                </a:solidFill>
                <a:latin typeface="Comic Sans MS" panose="030F0702030302020204" pitchFamily="66" charset="0"/>
                <a:ea typeface="微软雅黑" panose="020B0503020204020204" pitchFamily="34" charset="-122"/>
              </a:rPr>
              <a:t>，</a:t>
            </a:r>
            <a:r>
              <a:rPr lang="en-US" altLang="zh-CN" sz="1600" b="1" dirty="0">
                <a:solidFill>
                  <a:srgbClr val="000000"/>
                </a:solidFill>
                <a:latin typeface="Comic Sans MS" panose="030F0702030302020204" pitchFamily="66" charset="0"/>
                <a:ea typeface="微软雅黑" panose="020B0503020204020204" pitchFamily="34" charset="-122"/>
              </a:rPr>
              <a:t> Set thermal shield coils temperature is 77K</a:t>
            </a:r>
            <a:endParaRPr lang="zh-CN" altLang="zh-CN" sz="1600" b="1" dirty="0">
              <a:solidFill>
                <a:srgbClr val="000000"/>
              </a:solidFill>
              <a:latin typeface="Comic Sans MS" panose="030F0702030302020204" pitchFamily="66" charset="0"/>
              <a:ea typeface="微软雅黑" panose="020B0503020204020204" pitchFamily="34" charset="-122"/>
            </a:endParaRPr>
          </a:p>
        </p:txBody>
      </p:sp>
      <p:pic>
        <p:nvPicPr>
          <p:cNvPr id="11" name="图片 10">
            <a:extLst>
              <a:ext uri="{FF2B5EF4-FFF2-40B4-BE49-F238E27FC236}">
                <a16:creationId xmlns:a16="http://schemas.microsoft.com/office/drawing/2014/main" id="{5594DE63-059D-40B5-84E2-BFF378DCE317}"/>
              </a:ext>
            </a:extLst>
          </p:cNvPr>
          <p:cNvPicPr>
            <a:picLocks noChangeAspect="1"/>
          </p:cNvPicPr>
          <p:nvPr/>
        </p:nvPicPr>
        <p:blipFill>
          <a:blip r:embed="rId6"/>
          <a:stretch>
            <a:fillRect/>
          </a:stretch>
        </p:blipFill>
        <p:spPr>
          <a:xfrm>
            <a:off x="6226868" y="4443406"/>
            <a:ext cx="5468105" cy="2442470"/>
          </a:xfrm>
          <a:prstGeom prst="rect">
            <a:avLst/>
          </a:prstGeom>
        </p:spPr>
      </p:pic>
      <p:sp>
        <p:nvSpPr>
          <p:cNvPr id="12" name="矩形 11">
            <a:extLst>
              <a:ext uri="{FF2B5EF4-FFF2-40B4-BE49-F238E27FC236}">
                <a16:creationId xmlns:a16="http://schemas.microsoft.com/office/drawing/2014/main" id="{C1A4DC28-F213-4E47-AD53-D01EB4CE286D}"/>
              </a:ext>
            </a:extLst>
          </p:cNvPr>
          <p:cNvSpPr/>
          <p:nvPr/>
        </p:nvSpPr>
        <p:spPr>
          <a:xfrm>
            <a:off x="6096000" y="3858631"/>
            <a:ext cx="5844193" cy="584775"/>
          </a:xfrm>
          <a:prstGeom prst="rect">
            <a:avLst/>
          </a:prstGeom>
        </p:spPr>
        <p:txBody>
          <a:bodyPr wrap="square">
            <a:spAutoFit/>
          </a:bodyPr>
          <a:lstStyle/>
          <a:p>
            <a:pPr algn="ctr" fontAlgn="base">
              <a:spcBef>
                <a:spcPct val="0"/>
              </a:spcBef>
              <a:spcAft>
                <a:spcPct val="0"/>
              </a:spcAft>
            </a:pPr>
            <a:r>
              <a:rPr lang="en-US" altLang="zh-CN" sz="1600" b="1" dirty="0">
                <a:solidFill>
                  <a:srgbClr val="000000"/>
                </a:solidFill>
                <a:latin typeface="Comic Sans MS" panose="030F0702030302020204" pitchFamily="66" charset="0"/>
                <a:ea typeface="微软雅黑" panose="020B0503020204020204" pitchFamily="34" charset="-122"/>
              </a:rPr>
              <a:t>Thermal shield cooled by liquid nitrogen. Set thermal shield coils temperature is 77K</a:t>
            </a:r>
            <a:endParaRPr lang="zh-CN" altLang="zh-CN" sz="1600" b="1" dirty="0">
              <a:solidFill>
                <a:srgbClr val="000000"/>
              </a:solidFill>
              <a:latin typeface="Comic Sans MS" panose="030F0702030302020204" pitchFamily="66" charset="0"/>
              <a:ea typeface="微软雅黑" panose="020B0503020204020204" pitchFamily="34" charset="-122"/>
            </a:endParaRPr>
          </a:p>
        </p:txBody>
      </p:sp>
    </p:spTree>
    <p:extLst>
      <p:ext uri="{BB962C8B-B14F-4D97-AF65-F5344CB8AC3E}">
        <p14:creationId xmlns:p14="http://schemas.microsoft.com/office/powerpoint/2010/main" val="2695506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6FC57ED-4D1A-4056-AD64-44DF5DBB47FC}"/>
              </a:ext>
            </a:extLst>
          </p:cNvPr>
          <p:cNvSpPr>
            <a:spLocks noGrp="1"/>
          </p:cNvSpPr>
          <p:nvPr>
            <p:ph type="title"/>
          </p:nvPr>
        </p:nvSpPr>
        <p:spPr/>
        <p:txBody>
          <a:bodyPr>
            <a:normAutofit/>
          </a:bodyPr>
          <a:lstStyle/>
          <a:p>
            <a:r>
              <a:rPr lang="en-US" altLang="zh-CN" dirty="0"/>
              <a:t>Stress analysis of helium vessel</a:t>
            </a:r>
            <a:endParaRPr lang="zh-CN" altLang="en-US" dirty="0"/>
          </a:p>
        </p:txBody>
      </p:sp>
      <p:sp>
        <p:nvSpPr>
          <p:cNvPr id="4" name="灯片编号占位符 3">
            <a:extLst>
              <a:ext uri="{FF2B5EF4-FFF2-40B4-BE49-F238E27FC236}">
                <a16:creationId xmlns:a16="http://schemas.microsoft.com/office/drawing/2014/main" id="{3CC255E7-191A-4E1C-BCBA-8EE13E734789}"/>
              </a:ext>
            </a:extLst>
          </p:cNvPr>
          <p:cNvSpPr>
            <a:spLocks noGrp="1"/>
          </p:cNvSpPr>
          <p:nvPr>
            <p:ph type="sldNum" sz="quarter" idx="12"/>
          </p:nvPr>
        </p:nvSpPr>
        <p:spPr/>
        <p:txBody>
          <a:bodyPr/>
          <a:lstStyle/>
          <a:p>
            <a:fld id="{F15E9139-A00B-4B2A-98A6-095DC08F1345}" type="slidenum">
              <a:rPr lang="zh-CN" altLang="en-US" smtClean="0"/>
              <a:pPr/>
              <a:t>37</a:t>
            </a:fld>
            <a:endParaRPr lang="zh-CN" altLang="en-US"/>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06E4D1AC-5CB3-480A-80A8-CC3A868F1BF9}"/>
                  </a:ext>
                </a:extLst>
              </p:cNvPr>
              <p:cNvSpPr/>
              <p:nvPr/>
            </p:nvSpPr>
            <p:spPr>
              <a:xfrm>
                <a:off x="644142" y="1022312"/>
                <a:ext cx="10066191" cy="400110"/>
              </a:xfrm>
              <a:prstGeom prst="rect">
                <a:avLst/>
              </a:prstGeom>
            </p:spPr>
            <p:txBody>
              <a:bodyPr wrap="square">
                <a:spAutoFit/>
              </a:bodyPr>
              <a:lstStyle/>
              <a:p>
                <a:pPr fontAlgn="base">
                  <a:spcBef>
                    <a:spcPct val="0"/>
                  </a:spcBef>
                  <a:spcAft>
                    <a:spcPct val="0"/>
                  </a:spcAft>
                </a:pPr>
                <a:r>
                  <a:rPr lang="en-US" altLang="zh-CN" sz="2000" b="1" dirty="0">
                    <a:solidFill>
                      <a:srgbClr val="000000"/>
                    </a:solidFill>
                    <a:latin typeface="Comic Sans MS" panose="030F0702030302020204" pitchFamily="66" charset="0"/>
                    <a:ea typeface="微软雅黑" panose="020B0503020204020204" pitchFamily="34" charset="-122"/>
                  </a:rPr>
                  <a:t>Material:316L</a:t>
                </a:r>
                <a:r>
                  <a:rPr lang="zh-CN" altLang="zh-CN" sz="2000" b="1" dirty="0">
                    <a:solidFill>
                      <a:srgbClr val="000000"/>
                    </a:solidFill>
                    <a:latin typeface="Comic Sans MS" panose="030F0702030302020204" pitchFamily="66" charset="0"/>
                    <a:ea typeface="微软雅黑" panose="020B0503020204020204" pitchFamily="34" charset="-122"/>
                  </a:rPr>
                  <a:t>，</a:t>
                </a:r>
                <a:r>
                  <a:rPr lang="en-US" altLang="zh-CN" sz="2000" b="1" dirty="0">
                    <a:solidFill>
                      <a:srgbClr val="000000"/>
                    </a:solidFill>
                    <a:latin typeface="Comic Sans MS" panose="030F0702030302020204" pitchFamily="66" charset="0"/>
                    <a:ea typeface="微软雅黑" panose="020B0503020204020204" pitchFamily="34" charset="-122"/>
                  </a:rPr>
                  <a:t>E=1.93E11Pa</a:t>
                </a:r>
                <a:r>
                  <a:rPr lang="zh-CN" altLang="zh-CN" sz="2000" b="1" dirty="0">
                    <a:solidFill>
                      <a:srgbClr val="000000"/>
                    </a:solidFill>
                    <a:latin typeface="Comic Sans MS" panose="030F0702030302020204" pitchFamily="66" charset="0"/>
                    <a:ea typeface="微软雅黑" panose="020B0503020204020204" pitchFamily="34" charset="-122"/>
                  </a:rPr>
                  <a:t>，</a:t>
                </a:r>
                <a:r>
                  <a:rPr lang="en-US" altLang="zh-CN" sz="2000" b="1" dirty="0">
                    <a:solidFill>
                      <a:srgbClr val="000000"/>
                    </a:solidFill>
                    <a:latin typeface="Comic Sans MS" panose="030F0702030302020204" pitchFamily="66" charset="0"/>
                    <a:ea typeface="微软雅黑" panose="020B0503020204020204" pitchFamily="34" charset="-122"/>
                  </a:rPr>
                  <a:t>Poisson’s ratio: 0.27</a:t>
                </a:r>
                <a:r>
                  <a:rPr lang="zh-CN" altLang="zh-CN" sz="2000" b="1" dirty="0">
                    <a:solidFill>
                      <a:srgbClr val="000000"/>
                    </a:solidFill>
                    <a:latin typeface="Comic Sans MS" panose="030F0702030302020204" pitchFamily="66" charset="0"/>
                    <a:ea typeface="微软雅黑" panose="020B0503020204020204" pitchFamily="34" charset="-122"/>
                  </a:rPr>
                  <a:t>，</a:t>
                </a:r>
                <a14:m>
                  <m:oMath xmlns:m="http://schemas.openxmlformats.org/officeDocument/2006/math">
                    <m:r>
                      <a:rPr lang="en-US" altLang="zh-CN" sz="2000" b="1" i="1" smtClean="0">
                        <a:solidFill>
                          <a:srgbClr val="000000"/>
                        </a:solidFill>
                        <a:latin typeface="Cambria Math"/>
                        <a:ea typeface="微软雅黑" panose="020B0503020204020204" pitchFamily="34" charset="-122"/>
                      </a:rPr>
                      <m:t>[</m:t>
                    </m:r>
                    <m:sSub>
                      <m:sSubPr>
                        <m:ctrlPr>
                          <a:rPr lang="en-US" altLang="zh-CN" sz="2000" b="1" i="1" smtClean="0">
                            <a:solidFill>
                              <a:srgbClr val="000000"/>
                            </a:solidFill>
                            <a:latin typeface="Cambria Math" panose="02040503050406030204" pitchFamily="18" charset="0"/>
                            <a:ea typeface="微软雅黑" panose="020B0503020204020204" pitchFamily="34" charset="-122"/>
                          </a:rPr>
                        </m:ctrlPr>
                      </m:sSubPr>
                      <m:e>
                        <m:r>
                          <a:rPr lang="zh-CN" altLang="en-US" sz="2000" b="1" i="1" smtClean="0">
                            <a:solidFill>
                              <a:srgbClr val="000000"/>
                            </a:solidFill>
                            <a:latin typeface="Cambria Math"/>
                            <a:ea typeface="微软雅黑" panose="020B0503020204020204" pitchFamily="34" charset="-122"/>
                          </a:rPr>
                          <m:t>𝝈</m:t>
                        </m:r>
                      </m:e>
                      <m:sub>
                        <m:r>
                          <a:rPr lang="en-US" altLang="zh-CN" sz="2000" b="1" i="1" smtClean="0">
                            <a:solidFill>
                              <a:srgbClr val="000000"/>
                            </a:solidFill>
                            <a:latin typeface="Cambria Math"/>
                            <a:ea typeface="微软雅黑" panose="020B0503020204020204" pitchFamily="34" charset="-122"/>
                          </a:rPr>
                          <m:t>𝒂𝒍𝒍𝒐𝒘</m:t>
                        </m:r>
                      </m:sub>
                    </m:sSub>
                    <m:r>
                      <a:rPr lang="en-US" altLang="zh-CN" sz="2000" b="1" i="1" smtClean="0">
                        <a:solidFill>
                          <a:srgbClr val="000000"/>
                        </a:solidFill>
                        <a:latin typeface="Cambria Math"/>
                        <a:ea typeface="微软雅黑" panose="020B0503020204020204" pitchFamily="34" charset="-122"/>
                      </a:rPr>
                      <m:t>]</m:t>
                    </m:r>
                  </m:oMath>
                </a14:m>
                <a:r>
                  <a:rPr lang="en-US" altLang="zh-CN" sz="2000" b="1" dirty="0">
                    <a:solidFill>
                      <a:srgbClr val="000000"/>
                    </a:solidFill>
                    <a:latin typeface="Comic Sans MS" panose="030F0702030302020204" pitchFamily="66" charset="0"/>
                    <a:ea typeface="微软雅黑" panose="020B0503020204020204" pitchFamily="34" charset="-122"/>
                  </a:rPr>
                  <a:t>=120.3MPa </a:t>
                </a:r>
                <a:endParaRPr lang="zh-CN" altLang="zh-CN" sz="2000" b="1" dirty="0">
                  <a:solidFill>
                    <a:srgbClr val="000000"/>
                  </a:solidFill>
                  <a:latin typeface="Comic Sans MS" panose="030F0702030302020204" pitchFamily="66" charset="0"/>
                  <a:ea typeface="微软雅黑" panose="020B0503020204020204" pitchFamily="34" charset="-122"/>
                </a:endParaRPr>
              </a:p>
            </p:txBody>
          </p:sp>
        </mc:Choice>
        <mc:Fallback xmlns="">
          <p:sp>
            <p:nvSpPr>
              <p:cNvPr id="5" name="矩形 4">
                <a:extLst>
                  <a:ext uri="{FF2B5EF4-FFF2-40B4-BE49-F238E27FC236}">
                    <a16:creationId xmlns:a16="http://schemas.microsoft.com/office/drawing/2014/main" id="{06E4D1AC-5CB3-480A-80A8-CC3A868F1BF9}"/>
                  </a:ext>
                </a:extLst>
              </p:cNvPr>
              <p:cNvSpPr>
                <a:spLocks noRot="1" noChangeAspect="1" noMove="1" noResize="1" noEditPoints="1" noAdjustHandles="1" noChangeArrowheads="1" noChangeShapeType="1" noTextEdit="1"/>
              </p:cNvSpPr>
              <p:nvPr/>
            </p:nvSpPr>
            <p:spPr>
              <a:xfrm>
                <a:off x="644142" y="1022312"/>
                <a:ext cx="10066191" cy="400110"/>
              </a:xfrm>
              <a:prstGeom prst="rect">
                <a:avLst/>
              </a:prstGeom>
              <a:blipFill>
                <a:blip r:embed="rId3"/>
                <a:stretch>
                  <a:fillRect l="-666" t="-9231" b="-27692"/>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8931F599-4FBE-4019-A5E7-2BB3BC92F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953" y="1613914"/>
            <a:ext cx="6426755" cy="2256831"/>
          </a:xfrm>
          <a:prstGeom prst="rect">
            <a:avLst/>
          </a:prstGeom>
        </p:spPr>
      </p:pic>
      <p:pic>
        <p:nvPicPr>
          <p:cNvPr id="7" name="图片 6">
            <a:extLst>
              <a:ext uri="{FF2B5EF4-FFF2-40B4-BE49-F238E27FC236}">
                <a16:creationId xmlns:a16="http://schemas.microsoft.com/office/drawing/2014/main" id="{A77146D7-7CB1-4F58-98D7-CE42ECC88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51" y="4212942"/>
            <a:ext cx="6426757" cy="2256831"/>
          </a:xfrm>
          <a:prstGeom prst="rect">
            <a:avLst/>
          </a:prstGeom>
        </p:spPr>
      </p:pic>
      <p:sp>
        <p:nvSpPr>
          <p:cNvPr id="8" name="矩形 7">
            <a:extLst>
              <a:ext uri="{FF2B5EF4-FFF2-40B4-BE49-F238E27FC236}">
                <a16:creationId xmlns:a16="http://schemas.microsoft.com/office/drawing/2014/main" id="{7A90AC48-3D74-4AAF-A0D9-18CF998ECC7D}"/>
              </a:ext>
            </a:extLst>
          </p:cNvPr>
          <p:cNvSpPr/>
          <p:nvPr/>
        </p:nvSpPr>
        <p:spPr>
          <a:xfrm>
            <a:off x="7521808" y="2736619"/>
            <a:ext cx="2880320" cy="584775"/>
          </a:xfrm>
          <a:prstGeom prst="rect">
            <a:avLst/>
          </a:prstGeom>
        </p:spPr>
        <p:txBody>
          <a:bodyPr wrap="square">
            <a:spAutoFit/>
          </a:bodyPr>
          <a:lstStyle/>
          <a:p>
            <a:pPr fontAlgn="base">
              <a:spcBef>
                <a:spcPct val="0"/>
              </a:spcBef>
              <a:spcAft>
                <a:spcPct val="0"/>
              </a:spcAft>
            </a:pPr>
            <a:r>
              <a:rPr lang="en-US" altLang="zh-CN" sz="1600" b="1" dirty="0">
                <a:solidFill>
                  <a:srgbClr val="000000"/>
                </a:solidFill>
                <a:latin typeface="Comic Sans MS" panose="030F0702030302020204" pitchFamily="66" charset="0"/>
                <a:ea typeface="微软雅黑" panose="020B0503020204020204" pitchFamily="34" charset="-122"/>
              </a:rPr>
              <a:t>Maximum deformation is 0.4mm@P</a:t>
            </a:r>
            <a:r>
              <a:rPr lang="en-US" altLang="zh-CN" sz="1600" b="1" baseline="-25000" dirty="0">
                <a:solidFill>
                  <a:srgbClr val="000000"/>
                </a:solidFill>
                <a:latin typeface="Comic Sans MS" panose="030F0702030302020204" pitchFamily="66" charset="0"/>
                <a:ea typeface="微软雅黑" panose="020B0503020204020204" pitchFamily="34" charset="-122"/>
              </a:rPr>
              <a:t>IN </a:t>
            </a:r>
            <a:r>
              <a:rPr lang="en-US" altLang="zh-CN" sz="1600" b="1" dirty="0">
                <a:solidFill>
                  <a:srgbClr val="000000"/>
                </a:solidFill>
                <a:latin typeface="Comic Sans MS" panose="030F0702030302020204" pitchFamily="66" charset="0"/>
                <a:ea typeface="微软雅黑" panose="020B0503020204020204" pitchFamily="34" charset="-122"/>
              </a:rPr>
              <a:t>3bar </a:t>
            </a:r>
            <a:endParaRPr lang="zh-CN" altLang="en-US" sz="1600" b="1" dirty="0">
              <a:solidFill>
                <a:srgbClr val="FFFFFF"/>
              </a:solidFill>
              <a:latin typeface="Comic Sans MS" panose="030F0702030302020204" pitchFamily="66" charset="0"/>
              <a:ea typeface="华文中宋" pitchFamily="2" charset="-122"/>
            </a:endParaRPr>
          </a:p>
        </p:txBody>
      </p:sp>
      <p:sp>
        <p:nvSpPr>
          <p:cNvPr id="9" name="矩形 8">
            <a:extLst>
              <a:ext uri="{FF2B5EF4-FFF2-40B4-BE49-F238E27FC236}">
                <a16:creationId xmlns:a16="http://schemas.microsoft.com/office/drawing/2014/main" id="{2F299DBF-3399-4F78-B389-C7B189BB75D4}"/>
              </a:ext>
            </a:extLst>
          </p:cNvPr>
          <p:cNvSpPr/>
          <p:nvPr/>
        </p:nvSpPr>
        <p:spPr>
          <a:xfrm>
            <a:off x="7441708" y="4736090"/>
            <a:ext cx="3139932" cy="584775"/>
          </a:xfrm>
          <a:prstGeom prst="rect">
            <a:avLst/>
          </a:prstGeom>
        </p:spPr>
        <p:txBody>
          <a:bodyPr wrap="square">
            <a:spAutoFit/>
          </a:bodyPr>
          <a:lstStyle/>
          <a:p>
            <a:pPr fontAlgn="base">
              <a:spcBef>
                <a:spcPct val="0"/>
              </a:spcBef>
              <a:spcAft>
                <a:spcPct val="0"/>
              </a:spcAft>
            </a:pPr>
            <a:r>
              <a:rPr lang="en-US" altLang="zh-CN" sz="1600" b="1" dirty="0">
                <a:solidFill>
                  <a:srgbClr val="000000"/>
                </a:solidFill>
                <a:latin typeface="Comic Sans MS" panose="030F0702030302020204" pitchFamily="66" charset="0"/>
                <a:ea typeface="微软雅黑" panose="020B0503020204020204" pitchFamily="34" charset="-122"/>
              </a:rPr>
              <a:t>Maximum stress 118.13MPa@P</a:t>
            </a:r>
            <a:r>
              <a:rPr lang="en-US" altLang="zh-CN" sz="1600" b="1" baseline="-25000" dirty="0">
                <a:solidFill>
                  <a:srgbClr val="000000"/>
                </a:solidFill>
                <a:latin typeface="Comic Sans MS" panose="030F0702030302020204" pitchFamily="66" charset="0"/>
                <a:ea typeface="微软雅黑" panose="020B0503020204020204" pitchFamily="34" charset="-122"/>
              </a:rPr>
              <a:t>IN</a:t>
            </a:r>
            <a:r>
              <a:rPr lang="en-US" altLang="zh-CN" sz="1600" b="1" dirty="0">
                <a:solidFill>
                  <a:srgbClr val="000000"/>
                </a:solidFill>
                <a:latin typeface="Comic Sans MS" panose="030F0702030302020204" pitchFamily="66" charset="0"/>
                <a:ea typeface="微软雅黑" panose="020B0503020204020204" pitchFamily="34" charset="-122"/>
              </a:rPr>
              <a:t>3Bar </a:t>
            </a:r>
            <a:endParaRPr lang="zh-CN" altLang="en-US" sz="1600" b="1" dirty="0">
              <a:solidFill>
                <a:srgbClr val="FFFFFF"/>
              </a:solidFill>
              <a:latin typeface="Comic Sans MS" panose="030F0702030302020204" pitchFamily="66" charset="0"/>
              <a:ea typeface="华文中宋" pitchFamily="2" charset="-122"/>
            </a:endParaRPr>
          </a:p>
        </p:txBody>
      </p:sp>
    </p:spTree>
    <p:extLst>
      <p:ext uri="{BB962C8B-B14F-4D97-AF65-F5344CB8AC3E}">
        <p14:creationId xmlns:p14="http://schemas.microsoft.com/office/powerpoint/2010/main" val="2672395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1EF462A-EEBD-4792-AEB7-1F912CEDCDB3}"/>
              </a:ext>
            </a:extLst>
          </p:cNvPr>
          <p:cNvSpPr>
            <a:spLocks noGrp="1"/>
          </p:cNvSpPr>
          <p:nvPr>
            <p:ph idx="1"/>
          </p:nvPr>
        </p:nvSpPr>
        <p:spPr/>
        <p:txBody>
          <a:bodyPr>
            <a:normAutofit fontScale="85000" lnSpcReduction="10000"/>
          </a:bodyPr>
          <a:lstStyle/>
          <a:p>
            <a:pPr marL="285750" indent="-285750" algn="just">
              <a:spcBef>
                <a:spcPts val="600"/>
              </a:spcBef>
              <a:spcAft>
                <a:spcPts val="600"/>
              </a:spcAft>
              <a:buFont typeface="Wingdings" panose="05000000000000000000" pitchFamily="2" charset="2"/>
              <a:buChar char="u"/>
            </a:pPr>
            <a:r>
              <a:rPr lang="en-US" altLang="zh-CN" dirty="0">
                <a:solidFill>
                  <a:srgbClr val="0070C0"/>
                </a:solidFill>
                <a:latin typeface="Times New Roman" panose="02020603050405020304" pitchFamily="18" charset="0"/>
                <a:cs typeface="Times New Roman" panose="02020603050405020304" pitchFamily="18" charset="0"/>
              </a:rPr>
              <a:t>Previous CDR and TDR works have laid a good foundation for the further design.</a:t>
            </a:r>
          </a:p>
          <a:p>
            <a:pPr marL="285750" indent="-285750" algn="just">
              <a:spcBef>
                <a:spcPts val="600"/>
              </a:spcBef>
              <a:spcAft>
                <a:spcPts val="600"/>
              </a:spcAft>
              <a:buFont typeface="Wingdings" panose="05000000000000000000" pitchFamily="2" charset="2"/>
              <a:buChar char="u"/>
            </a:pPr>
            <a:r>
              <a:rPr lang="en-US" altLang="zh-CN" dirty="0">
                <a:solidFill>
                  <a:srgbClr val="0070C0"/>
                </a:solidFill>
                <a:latin typeface="Times New Roman" panose="02020603050405020304" pitchFamily="18" charset="0"/>
                <a:cs typeface="Times New Roman" panose="02020603050405020304" pitchFamily="18" charset="0"/>
              </a:rPr>
              <a:t>For the CEPC cryogenic system TDR design, relevant aspects have been considered , including process scheme, layout, and key equipment design. </a:t>
            </a:r>
          </a:p>
          <a:p>
            <a:pPr marL="285750" indent="-285750" algn="just">
              <a:spcBef>
                <a:spcPts val="600"/>
              </a:spcBef>
              <a:spcAft>
                <a:spcPts val="600"/>
              </a:spcAft>
              <a:buFont typeface="Wingdings" panose="05000000000000000000" pitchFamily="2" charset="2"/>
              <a:buChar char="u"/>
            </a:pPr>
            <a:r>
              <a:rPr lang="en-US" altLang="zh-CN" dirty="0">
                <a:solidFill>
                  <a:srgbClr val="0070C0"/>
                </a:solidFill>
                <a:latin typeface="Times New Roman" panose="02020603050405020304" pitchFamily="18" charset="0"/>
                <a:cs typeface="Times New Roman" panose="02020603050405020304" pitchFamily="18" charset="0"/>
              </a:rPr>
              <a:t>For the RF side, series scheme can reduce construction expenses, and has the advantage of low heat loss and easier transfer line construction and flexible maintenance.</a:t>
            </a:r>
          </a:p>
          <a:p>
            <a:pPr marL="285750" indent="-285750" algn="just">
              <a:spcBef>
                <a:spcPts val="600"/>
              </a:spcBef>
              <a:spcAft>
                <a:spcPts val="600"/>
              </a:spcAft>
              <a:buFont typeface="Wingdings" panose="05000000000000000000" pitchFamily="2" charset="2"/>
              <a:buChar char="u"/>
            </a:pPr>
            <a:r>
              <a:rPr lang="en-US" altLang="zh-CN" dirty="0">
                <a:solidFill>
                  <a:srgbClr val="0070C0"/>
                </a:solidFill>
                <a:latin typeface="Times New Roman" panose="02020603050405020304" pitchFamily="18" charset="0"/>
                <a:cs typeface="Times New Roman" panose="02020603050405020304" pitchFamily="18" charset="0"/>
              </a:rPr>
              <a:t>For the IR magnets, the preliminary process calculation has been completed. Further detailed design is ongoing.</a:t>
            </a:r>
          </a:p>
          <a:p>
            <a:pPr marL="285750" indent="-285750" algn="just">
              <a:spcBef>
                <a:spcPts val="600"/>
              </a:spcBef>
              <a:spcAft>
                <a:spcPts val="600"/>
              </a:spcAft>
              <a:buFont typeface="Wingdings" panose="05000000000000000000" pitchFamily="2" charset="2"/>
              <a:buChar char="u"/>
            </a:pPr>
            <a:r>
              <a:rPr lang="en-US" altLang="zh-CN" dirty="0">
                <a:solidFill>
                  <a:srgbClr val="0070C0"/>
                </a:solidFill>
                <a:latin typeface="Times New Roman" panose="02020603050405020304" pitchFamily="18" charset="0"/>
                <a:cs typeface="Times New Roman" panose="02020603050405020304" pitchFamily="18" charset="0"/>
              </a:rPr>
              <a:t>Several key</a:t>
            </a:r>
            <a:r>
              <a:rPr lang="zh-CN" altLang="en-US" dirty="0">
                <a:solidFill>
                  <a:srgbClr val="0070C0"/>
                </a:solidFill>
                <a:latin typeface="Times New Roman" panose="02020603050405020304" pitchFamily="18" charset="0"/>
                <a:cs typeface="Times New Roman" panose="02020603050405020304" pitchFamily="18" charset="0"/>
              </a:rPr>
              <a:t> </a:t>
            </a:r>
            <a:r>
              <a:rPr lang="en-US" altLang="zh-CN" dirty="0">
                <a:solidFill>
                  <a:srgbClr val="0070C0"/>
                </a:solidFill>
                <a:latin typeface="Times New Roman" panose="02020603050405020304" pitchFamily="18" charset="0"/>
                <a:cs typeface="Times New Roman" panose="02020603050405020304" pitchFamily="18" charset="0"/>
              </a:rPr>
              <a:t>technologies (JT heat exchanger platform/multi-channel Transfer line test platform/Virtual system establishment and automatic control strategy research)</a:t>
            </a:r>
            <a:r>
              <a:rPr lang="zh-CN" altLang="en-US" dirty="0">
                <a:solidFill>
                  <a:srgbClr val="0070C0"/>
                </a:solidFill>
                <a:latin typeface="Times New Roman" panose="02020603050405020304" pitchFamily="18" charset="0"/>
                <a:cs typeface="Times New Roman" panose="02020603050405020304" pitchFamily="18" charset="0"/>
              </a:rPr>
              <a:t> </a:t>
            </a:r>
            <a:r>
              <a:rPr lang="en-US" altLang="zh-CN" dirty="0">
                <a:solidFill>
                  <a:srgbClr val="0070C0"/>
                </a:solidFill>
                <a:latin typeface="Times New Roman" panose="02020603050405020304" pitchFamily="18" charset="0"/>
                <a:cs typeface="Times New Roman" panose="02020603050405020304" pitchFamily="18" charset="0"/>
              </a:rPr>
              <a:t>are</a:t>
            </a:r>
            <a:r>
              <a:rPr lang="zh-CN" altLang="en-US" dirty="0">
                <a:solidFill>
                  <a:srgbClr val="0070C0"/>
                </a:solidFill>
                <a:latin typeface="Times New Roman" panose="02020603050405020304" pitchFamily="18" charset="0"/>
                <a:cs typeface="Times New Roman" panose="02020603050405020304" pitchFamily="18" charset="0"/>
              </a:rPr>
              <a:t> </a:t>
            </a:r>
            <a:r>
              <a:rPr lang="en-US" altLang="zh-CN" dirty="0">
                <a:solidFill>
                  <a:srgbClr val="0070C0"/>
                </a:solidFill>
                <a:latin typeface="Times New Roman" panose="02020603050405020304" pitchFamily="18" charset="0"/>
                <a:cs typeface="Times New Roman" panose="02020603050405020304" pitchFamily="18" charset="0"/>
              </a:rPr>
              <a:t>considered.</a:t>
            </a:r>
          </a:p>
          <a:p>
            <a:endParaRPr lang="zh-CN" altLang="en-US" dirty="0"/>
          </a:p>
        </p:txBody>
      </p:sp>
      <p:sp>
        <p:nvSpPr>
          <p:cNvPr id="3" name="标题 2">
            <a:extLst>
              <a:ext uri="{FF2B5EF4-FFF2-40B4-BE49-F238E27FC236}">
                <a16:creationId xmlns:a16="http://schemas.microsoft.com/office/drawing/2014/main" id="{DB62F49C-23B6-4BA6-96EC-5F5E0C337CB5}"/>
              </a:ext>
            </a:extLst>
          </p:cNvPr>
          <p:cNvSpPr>
            <a:spLocks noGrp="1"/>
          </p:cNvSpPr>
          <p:nvPr>
            <p:ph type="title"/>
          </p:nvPr>
        </p:nvSpPr>
        <p:spPr/>
        <p:txBody>
          <a:bodyPr vert="horz" lIns="91440" tIns="45720" rIns="91440" bIns="45720" rtlCol="0" anchor="ctr">
            <a:normAutofit/>
          </a:bodyPr>
          <a:lstStyle/>
          <a:p>
            <a:r>
              <a:rPr lang="en-US" altLang="zh-CN" dirty="0">
                <a:latin typeface="Times New Roman" pitchFamily="18" charset="0"/>
                <a:ea typeface="黑体" pitchFamily="49" charset="-122"/>
              </a:rPr>
              <a:t>summary</a:t>
            </a:r>
            <a:endParaRPr lang="zh-CN" altLang="en-US" dirty="0">
              <a:latin typeface="Times New Roman" pitchFamily="18" charset="0"/>
              <a:ea typeface="黑体" pitchFamily="49" charset="-122"/>
            </a:endParaRPr>
          </a:p>
        </p:txBody>
      </p:sp>
      <p:sp>
        <p:nvSpPr>
          <p:cNvPr id="5" name="灯片编号占位符 4">
            <a:extLst>
              <a:ext uri="{FF2B5EF4-FFF2-40B4-BE49-F238E27FC236}">
                <a16:creationId xmlns:a16="http://schemas.microsoft.com/office/drawing/2014/main" id="{A8775E27-BE1A-420F-9F9D-AC7173583A59}"/>
              </a:ext>
            </a:extLst>
          </p:cNvPr>
          <p:cNvSpPr>
            <a:spLocks noGrp="1"/>
          </p:cNvSpPr>
          <p:nvPr>
            <p:ph type="sldNum" sz="quarter" idx="12"/>
          </p:nvPr>
        </p:nvSpPr>
        <p:spPr/>
        <p:txBody>
          <a:bodyPr/>
          <a:lstStyle/>
          <a:p>
            <a:fld id="{F15E9139-A00B-4B2A-98A6-095DC08F1345}" type="slidenum">
              <a:rPr lang="zh-CN" altLang="en-US" smtClean="0"/>
              <a:pPr/>
              <a:t>38</a:t>
            </a:fld>
            <a:endParaRPr lang="zh-CN" altLang="en-US" dirty="0"/>
          </a:p>
        </p:txBody>
      </p:sp>
      <p:sp>
        <p:nvSpPr>
          <p:cNvPr id="6" name="矩形 5">
            <a:extLst>
              <a:ext uri="{FF2B5EF4-FFF2-40B4-BE49-F238E27FC236}">
                <a16:creationId xmlns:a16="http://schemas.microsoft.com/office/drawing/2014/main" id="{D6A861D8-6491-4C98-9180-EA72CB50AE0D}"/>
              </a:ext>
            </a:extLst>
          </p:cNvPr>
          <p:cNvSpPr/>
          <p:nvPr/>
        </p:nvSpPr>
        <p:spPr>
          <a:xfrm>
            <a:off x="3115974" y="5892967"/>
            <a:ext cx="6232795" cy="707886"/>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w="12700" cmpd="sng">
                  <a:solidFill>
                    <a:srgbClr val="44C1A3"/>
                  </a:solidFill>
                  <a:prstDash val="solid"/>
                </a:ln>
                <a:solidFill>
                  <a:srgbClr val="0000FF"/>
                </a:solidFill>
                <a:effectLst/>
                <a:uLnTx/>
                <a:uFillTx/>
              </a:rPr>
              <a:t>Thanks for Your Attention</a:t>
            </a:r>
            <a:r>
              <a:rPr kumimoji="0" lang="zh-CN" altLang="en-US" sz="4000" b="1" i="0" u="none" strike="noStrike" kern="0" cap="none" spc="0" normalizeH="0" baseline="0" noProof="0" dirty="0">
                <a:ln w="12700" cmpd="sng">
                  <a:solidFill>
                    <a:srgbClr val="44C1A3"/>
                  </a:solidFill>
                  <a:prstDash val="solid"/>
                </a:ln>
                <a:solidFill>
                  <a:srgbClr val="0000FF"/>
                </a:solidFill>
                <a:effectLst/>
                <a:uLnTx/>
                <a:uFillTx/>
              </a:rPr>
              <a:t>！</a:t>
            </a:r>
            <a:endParaRPr kumimoji="0" lang="en-US" altLang="zh-CN" sz="4000" b="1" i="0" u="none" strike="noStrike" kern="0" cap="none" spc="0" normalizeH="0" baseline="0" noProof="0" dirty="0">
              <a:ln w="12700" cmpd="sng">
                <a:solidFill>
                  <a:srgbClr val="44C1A3"/>
                </a:solidFill>
                <a:prstDash val="solid"/>
              </a:ln>
              <a:solidFill>
                <a:srgbClr val="0000FF"/>
              </a:solidFill>
              <a:effectLst/>
              <a:uLnTx/>
              <a:uFillTx/>
            </a:endParaRPr>
          </a:p>
        </p:txBody>
      </p:sp>
    </p:spTree>
    <p:extLst>
      <p:ext uri="{BB962C8B-B14F-4D97-AF65-F5344CB8AC3E}">
        <p14:creationId xmlns:p14="http://schemas.microsoft.com/office/powerpoint/2010/main" val="2721448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EADE4F16-7DFE-40A3-9678-1F8E6F879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304" y="1689161"/>
            <a:ext cx="6262165" cy="2555002"/>
          </a:xfrm>
          <a:prstGeom prst="rect">
            <a:avLst/>
          </a:prstGeom>
        </p:spPr>
      </p:pic>
      <p:sp>
        <p:nvSpPr>
          <p:cNvPr id="3" name="标题 2">
            <a:extLst>
              <a:ext uri="{FF2B5EF4-FFF2-40B4-BE49-F238E27FC236}">
                <a16:creationId xmlns:a16="http://schemas.microsoft.com/office/drawing/2014/main" id="{6419E7A6-DA85-44D9-A26C-1A6DB9DB3CB1}"/>
              </a:ext>
            </a:extLst>
          </p:cNvPr>
          <p:cNvSpPr>
            <a:spLocks noGrp="1"/>
          </p:cNvSpPr>
          <p:nvPr>
            <p:ph type="title"/>
          </p:nvPr>
        </p:nvSpPr>
        <p:spPr/>
        <p:txBody>
          <a:bodyPr/>
          <a:lstStyle/>
          <a:p>
            <a:pPr defTabSz="1097280" fontAlgn="base" latinLnBrk="1">
              <a:spcAft>
                <a:spcPct val="0"/>
              </a:spcAft>
              <a:tabLst>
                <a:tab pos="0" algn="l"/>
                <a:tab pos="1097280" algn="l"/>
                <a:tab pos="2194560" algn="l"/>
                <a:tab pos="3291840" algn="l"/>
                <a:tab pos="4389120" algn="l"/>
                <a:tab pos="5486400" algn="l"/>
                <a:tab pos="6583680" algn="l"/>
                <a:tab pos="7680960" algn="l"/>
                <a:tab pos="8778240" algn="l"/>
                <a:tab pos="9875520" algn="l"/>
                <a:tab pos="10972800" algn="l"/>
                <a:tab pos="12070080" algn="l"/>
              </a:tabLst>
            </a:pPr>
            <a:r>
              <a:rPr lang="en-US" altLang="zh-CN" dirty="0">
                <a:latin typeface="Times New Roman" panose="02020603050405020304" pitchFamily="18" charset="0"/>
                <a:cs typeface="Times New Roman" panose="02020603050405020304" pitchFamily="18" charset="0"/>
                <a:sym typeface="Arial" pitchFamily="34" charset="0"/>
              </a:rPr>
              <a:t>CEPC Cryogenic System Brief Introduction</a:t>
            </a:r>
            <a:endParaRPr lang="zh-CN" altLang="en-US" dirty="0">
              <a:latin typeface="Times New Roman" panose="02020603050405020304" pitchFamily="18" charset="0"/>
              <a:cs typeface="Times New Roman" panose="02020603050405020304" pitchFamily="18" charset="0"/>
              <a:sym typeface="Arial" pitchFamily="34" charset="0"/>
            </a:endParaRPr>
          </a:p>
        </p:txBody>
      </p:sp>
      <p:sp>
        <p:nvSpPr>
          <p:cNvPr id="5" name="灯片编号占位符 4">
            <a:extLst>
              <a:ext uri="{FF2B5EF4-FFF2-40B4-BE49-F238E27FC236}">
                <a16:creationId xmlns:a16="http://schemas.microsoft.com/office/drawing/2014/main" id="{2870C57D-F35B-49D2-881D-6888C5AB123E}"/>
              </a:ext>
            </a:extLst>
          </p:cNvPr>
          <p:cNvSpPr>
            <a:spLocks noGrp="1"/>
          </p:cNvSpPr>
          <p:nvPr>
            <p:ph type="sldNum" sz="quarter" idx="12"/>
          </p:nvPr>
        </p:nvSpPr>
        <p:spPr>
          <a:xfrm>
            <a:off x="8737600" y="6376015"/>
            <a:ext cx="2844800" cy="365125"/>
          </a:xfrm>
        </p:spPr>
        <p:txBody>
          <a:bodyPr/>
          <a:lstStyle/>
          <a:p>
            <a:fld id="{F15E9139-A00B-4B2A-98A6-095DC08F1345}" type="slidenum">
              <a:rPr lang="zh-CN" altLang="en-US" smtClean="0"/>
              <a:pPr/>
              <a:t>4</a:t>
            </a:fld>
            <a:endParaRPr lang="zh-CN" altLang="en-US"/>
          </a:p>
        </p:txBody>
      </p:sp>
      <p:sp>
        <p:nvSpPr>
          <p:cNvPr id="7" name="矩形 6">
            <a:extLst>
              <a:ext uri="{FF2B5EF4-FFF2-40B4-BE49-F238E27FC236}">
                <a16:creationId xmlns:a16="http://schemas.microsoft.com/office/drawing/2014/main" id="{46885229-A050-47B1-8BDE-D65201F200D1}"/>
              </a:ext>
            </a:extLst>
          </p:cNvPr>
          <p:cNvSpPr/>
          <p:nvPr/>
        </p:nvSpPr>
        <p:spPr>
          <a:xfrm>
            <a:off x="2622175" y="2140334"/>
            <a:ext cx="1647527" cy="13895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28965A5-D685-4FD0-B7EB-3B3BEAAC1363}"/>
              </a:ext>
            </a:extLst>
          </p:cNvPr>
          <p:cNvSpPr/>
          <p:nvPr/>
        </p:nvSpPr>
        <p:spPr>
          <a:xfrm>
            <a:off x="6490549" y="1730388"/>
            <a:ext cx="5707916" cy="1922578"/>
          </a:xfrm>
          <a:prstGeom prst="rect">
            <a:avLst/>
          </a:prstGeom>
        </p:spPr>
        <p:txBody>
          <a:bodyPr wrap="square">
            <a:spAutoFit/>
          </a:bodyPr>
          <a:lstStyle/>
          <a:p>
            <a:pPr marL="0" lvl="1">
              <a:lnSpc>
                <a:spcPct val="90000"/>
              </a:lnSpc>
              <a:spcBef>
                <a:spcPts val="500"/>
              </a:spcBef>
              <a:buClr>
                <a:prstClr val="black"/>
              </a:buClr>
              <a:defRPr/>
            </a:pPr>
            <a:r>
              <a:rPr lang="en-US" altLang="zh-CN" sz="1400" b="1" dirty="0">
                <a:solidFill>
                  <a:srgbClr val="003399"/>
                </a:solidFill>
                <a:latin typeface="Comic Sans MS" panose="030F0702030302020204" pitchFamily="66" charset="0"/>
              </a:rPr>
              <a:t>30 MW Higgs:</a:t>
            </a:r>
          </a:p>
          <a:p>
            <a:pPr>
              <a:lnSpc>
                <a:spcPct val="90000"/>
              </a:lnSpc>
              <a:spcBef>
                <a:spcPts val="1000"/>
              </a:spcBef>
              <a:defRPr/>
            </a:pPr>
            <a:r>
              <a:rPr lang="en-GB" altLang="ja-JP" sz="1400" dirty="0">
                <a:latin typeface="Comic Sans MS" panose="030F0702030302020204" pitchFamily="66" charset="0"/>
              </a:rPr>
              <a:t>Collider: 192 650 MHz 2-cell </a:t>
            </a:r>
            <a:r>
              <a:rPr lang="en-US" altLang="zh-CN" sz="1400" dirty="0">
                <a:latin typeface="Comic Sans MS" panose="030F0702030302020204" pitchFamily="66" charset="0"/>
              </a:rPr>
              <a:t>cavities in 32 modules (6 HV / CM) </a:t>
            </a:r>
            <a:endParaRPr lang="en-GB" altLang="zh-CN" sz="1400" dirty="0">
              <a:latin typeface="Comic Sans MS" panose="030F0702030302020204" pitchFamily="66" charset="0"/>
            </a:endParaRPr>
          </a:p>
          <a:p>
            <a:pPr>
              <a:lnSpc>
                <a:spcPct val="90000"/>
              </a:lnSpc>
              <a:spcBef>
                <a:spcPts val="1000"/>
              </a:spcBef>
              <a:defRPr/>
            </a:pPr>
            <a:r>
              <a:rPr lang="en-US" altLang="zh-CN" sz="1400" dirty="0">
                <a:latin typeface="Comic Sans MS" panose="030F0702030302020204" pitchFamily="66" charset="0"/>
              </a:rPr>
              <a:t>Booster: 96 1.3 GHz 9-cell cavities in 12 modules (8 HV / CM)</a:t>
            </a:r>
          </a:p>
          <a:p>
            <a:pPr marL="0" lvl="1">
              <a:lnSpc>
                <a:spcPct val="90000"/>
              </a:lnSpc>
              <a:spcBef>
                <a:spcPts val="1200"/>
              </a:spcBef>
              <a:buClr>
                <a:prstClr val="black"/>
              </a:buClr>
              <a:defRPr/>
            </a:pPr>
            <a:r>
              <a:rPr lang="en-US" altLang="zh-CN" sz="1400" b="1" dirty="0">
                <a:solidFill>
                  <a:srgbClr val="003399"/>
                </a:solidFill>
                <a:latin typeface="Comic Sans MS" panose="030F0702030302020204" pitchFamily="66" charset="0"/>
              </a:rPr>
              <a:t>50 MW Higgs:</a:t>
            </a:r>
          </a:p>
          <a:p>
            <a:pPr>
              <a:lnSpc>
                <a:spcPct val="90000"/>
              </a:lnSpc>
              <a:spcBef>
                <a:spcPts val="1000"/>
              </a:spcBef>
              <a:defRPr/>
            </a:pPr>
            <a:r>
              <a:rPr lang="en-GB" altLang="ja-JP" sz="1400" dirty="0">
                <a:latin typeface="Comic Sans MS" panose="030F0702030302020204" pitchFamily="66" charset="0"/>
              </a:rPr>
              <a:t>Collider: </a:t>
            </a:r>
            <a:r>
              <a:rPr lang="en-US" altLang="ja-JP" sz="1400" dirty="0">
                <a:latin typeface="Comic Sans MS" panose="030F0702030302020204" pitchFamily="66" charset="0"/>
              </a:rPr>
              <a:t>add 24</a:t>
            </a:r>
            <a:r>
              <a:rPr lang="en-US" altLang="zh-CN" sz="1400" dirty="0">
                <a:latin typeface="Comic Sans MS" panose="030F0702030302020204" pitchFamily="66" charset="0"/>
              </a:rPr>
              <a:t> modules, in total 56 650 MHz modules  </a:t>
            </a:r>
            <a:endParaRPr lang="en-GB" altLang="zh-CN" sz="1400" dirty="0">
              <a:latin typeface="Comic Sans MS" panose="030F0702030302020204" pitchFamily="66" charset="0"/>
            </a:endParaRPr>
          </a:p>
          <a:p>
            <a:pPr>
              <a:lnSpc>
                <a:spcPct val="90000"/>
              </a:lnSpc>
              <a:spcBef>
                <a:spcPts val="1000"/>
              </a:spcBef>
              <a:defRPr/>
            </a:pPr>
            <a:r>
              <a:rPr lang="en-US" altLang="zh-CN" sz="1400" dirty="0">
                <a:latin typeface="Comic Sans MS" panose="030F0702030302020204" pitchFamily="66" charset="0"/>
              </a:rPr>
              <a:t>Booster: 96 1.3 GHz 9-cell cavities in 12 modules (8 HV / CM)</a:t>
            </a:r>
          </a:p>
        </p:txBody>
      </p:sp>
      <p:pic>
        <p:nvPicPr>
          <p:cNvPr id="11" name="Picture 3" descr="F10009945-6.jpg">
            <a:extLst>
              <a:ext uri="{FF2B5EF4-FFF2-40B4-BE49-F238E27FC236}">
                <a16:creationId xmlns:a16="http://schemas.microsoft.com/office/drawing/2014/main" id="{307F632B-AEF5-4AD5-B6BB-B0A959C53D8F}"/>
              </a:ext>
            </a:extLst>
          </p:cNvPr>
          <p:cNvPicPr>
            <a:picLocks noChangeAspect="1"/>
          </p:cNvPicPr>
          <p:nvPr/>
        </p:nvPicPr>
        <p:blipFill>
          <a:blip r:embed="rId4" cstate="print">
            <a:extLst>
              <a:ext uri="{28A0092B-C50C-407E-A947-70E740481C1C}">
                <a14:useLocalDpi xmlns:a14="http://schemas.microsoft.com/office/drawing/2010/main" val="0"/>
              </a:ext>
            </a:extLst>
          </a:blip>
          <a:srcRect l="13731" t="25270" r="24776" b="7846"/>
          <a:stretch>
            <a:fillRect/>
          </a:stretch>
        </p:blipFill>
        <p:spPr bwMode="auto">
          <a:xfrm>
            <a:off x="8234944" y="4627927"/>
            <a:ext cx="3347456" cy="186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
            <a:extLst>
              <a:ext uri="{FF2B5EF4-FFF2-40B4-BE49-F238E27FC236}">
                <a16:creationId xmlns:a16="http://schemas.microsoft.com/office/drawing/2014/main" id="{92589BDB-7FED-4184-82C1-982A909D8B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1837" y="4695336"/>
            <a:ext cx="7570440" cy="157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077CB054-D17E-43D2-BDD2-F9D7EB2A8757}"/>
              </a:ext>
            </a:extLst>
          </p:cNvPr>
          <p:cNvSpPr/>
          <p:nvPr/>
        </p:nvSpPr>
        <p:spPr>
          <a:xfrm>
            <a:off x="275304" y="1158771"/>
            <a:ext cx="6096000" cy="400110"/>
          </a:xfrm>
          <a:prstGeom prst="rect">
            <a:avLst/>
          </a:prstGeom>
        </p:spPr>
        <p:txBody>
          <a:bodyPr>
            <a:spAutoFit/>
          </a:bodyPr>
          <a:lstStyle/>
          <a:p>
            <a:r>
              <a:rPr lang="en-US" altLang="zh-CN" sz="2000" b="1" dirty="0">
                <a:solidFill>
                  <a:srgbClr val="C00000"/>
                </a:solidFill>
                <a:latin typeface="Arial" panose="020B0604020202020204" pitchFamily="34" charset="0"/>
                <a:ea typeface="微软雅黑" pitchFamily="34" charset="-122"/>
                <a:cs typeface="Arial" panose="020B0604020202020204" pitchFamily="34" charset="0"/>
              </a:rPr>
              <a:t>Cryomodules for Higgs 30 / 50 MW</a:t>
            </a:r>
            <a:endParaRPr lang="zh-CN" altLang="en-US" sz="2000" dirty="0"/>
          </a:p>
        </p:txBody>
      </p:sp>
    </p:spTree>
    <p:extLst>
      <p:ext uri="{BB962C8B-B14F-4D97-AF65-F5344CB8AC3E}">
        <p14:creationId xmlns:p14="http://schemas.microsoft.com/office/powerpoint/2010/main" val="2768320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840E45B-F59E-4184-B023-E0AF6AD6FEC4}"/>
              </a:ext>
            </a:extLst>
          </p:cNvPr>
          <p:cNvSpPr>
            <a:spLocks noGrp="1"/>
          </p:cNvSpPr>
          <p:nvPr>
            <p:ph type="title"/>
          </p:nvPr>
        </p:nvSpPr>
        <p:spPr/>
        <p:txBody>
          <a:bodyPr>
            <a:normAutofit/>
          </a:bodyPr>
          <a:lstStyle/>
          <a:p>
            <a:r>
              <a:rPr lang="en-US" altLang="zh-CN" dirty="0">
                <a:latin typeface="Times New Roman" panose="02020603050405020304" pitchFamily="18" charset="0"/>
                <a:cs typeface="Times New Roman" panose="02020603050405020304" pitchFamily="18" charset="0"/>
              </a:rPr>
              <a:t>CEPC Cryogenic System Brief Introduction</a:t>
            </a:r>
            <a:endParaRPr lang="zh-CN" altLang="en-US"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3519CC33-7F48-4A9B-8B91-2BE146A6DB71}"/>
              </a:ext>
            </a:extLst>
          </p:cNvPr>
          <p:cNvSpPr>
            <a:spLocks noGrp="1"/>
          </p:cNvSpPr>
          <p:nvPr>
            <p:ph type="sldNum" sz="quarter" idx="12"/>
          </p:nvPr>
        </p:nvSpPr>
        <p:spPr/>
        <p:txBody>
          <a:bodyPr/>
          <a:lstStyle/>
          <a:p>
            <a:fld id="{F15E9139-A00B-4B2A-98A6-095DC08F1345}" type="slidenum">
              <a:rPr lang="zh-CN" altLang="en-US" smtClean="0"/>
              <a:pPr/>
              <a:t>5</a:t>
            </a:fld>
            <a:endParaRPr lang="zh-CN" altLang="en-US"/>
          </a:p>
        </p:txBody>
      </p:sp>
      <p:pic>
        <p:nvPicPr>
          <p:cNvPr id="19" name="Picture 3">
            <a:extLst>
              <a:ext uri="{FF2B5EF4-FFF2-40B4-BE49-F238E27FC236}">
                <a16:creationId xmlns:a16="http://schemas.microsoft.com/office/drawing/2014/main" id="{034AA1C6-A98D-4BE2-8F79-DF073ED51C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97" y="2417492"/>
            <a:ext cx="3002043" cy="288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图片 19">
            <a:extLst>
              <a:ext uri="{FF2B5EF4-FFF2-40B4-BE49-F238E27FC236}">
                <a16:creationId xmlns:a16="http://schemas.microsoft.com/office/drawing/2014/main" id="{C690791D-3F66-45EA-A046-33D13A96CCE2}"/>
              </a:ext>
            </a:extLst>
          </p:cNvPr>
          <p:cNvPicPr>
            <a:picLocks noChangeAspect="1"/>
          </p:cNvPicPr>
          <p:nvPr/>
        </p:nvPicPr>
        <p:blipFill rotWithShape="1">
          <a:blip r:embed="rId4"/>
          <a:srcRect l="3889"/>
          <a:stretch/>
        </p:blipFill>
        <p:spPr>
          <a:xfrm>
            <a:off x="3117997" y="1360387"/>
            <a:ext cx="4257478" cy="2650516"/>
          </a:xfrm>
          <a:prstGeom prst="rect">
            <a:avLst/>
          </a:prstGeom>
        </p:spPr>
      </p:pic>
      <p:pic>
        <p:nvPicPr>
          <p:cNvPr id="21" name="Picture 2">
            <a:extLst>
              <a:ext uri="{FF2B5EF4-FFF2-40B4-BE49-F238E27FC236}">
                <a16:creationId xmlns:a16="http://schemas.microsoft.com/office/drawing/2014/main" id="{DCE0E968-1398-42FE-A086-08C648638A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4392" y="4366612"/>
            <a:ext cx="4161083" cy="215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图片 21">
            <a:extLst>
              <a:ext uri="{FF2B5EF4-FFF2-40B4-BE49-F238E27FC236}">
                <a16:creationId xmlns:a16="http://schemas.microsoft.com/office/drawing/2014/main" id="{0206E0F9-A317-437F-8A39-0043307E55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3277" y="1567492"/>
            <a:ext cx="2141269" cy="1776224"/>
          </a:xfrm>
          <a:prstGeom prst="rect">
            <a:avLst/>
          </a:prstGeom>
        </p:spPr>
      </p:pic>
      <p:grpSp>
        <p:nvGrpSpPr>
          <p:cNvPr id="23" name="Group 6">
            <a:extLst>
              <a:ext uri="{FF2B5EF4-FFF2-40B4-BE49-F238E27FC236}">
                <a16:creationId xmlns:a16="http://schemas.microsoft.com/office/drawing/2014/main" id="{A8A883A1-B3A5-42D2-B2E9-FE79B89A9889}"/>
              </a:ext>
            </a:extLst>
          </p:cNvPr>
          <p:cNvGrpSpPr/>
          <p:nvPr/>
        </p:nvGrpSpPr>
        <p:grpSpPr>
          <a:xfrm>
            <a:off x="7423858" y="4112927"/>
            <a:ext cx="2627484" cy="2320560"/>
            <a:chOff x="4658278" y="2607493"/>
            <a:chExt cx="4300939" cy="3945707"/>
          </a:xfrm>
        </p:grpSpPr>
        <p:pic>
          <p:nvPicPr>
            <p:cNvPr id="24" name="Picture 10">
              <a:extLst>
                <a:ext uri="{FF2B5EF4-FFF2-40B4-BE49-F238E27FC236}">
                  <a16:creationId xmlns:a16="http://schemas.microsoft.com/office/drawing/2014/main" id="{13741398-C072-4172-989D-58C5F9AB01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4586" y="2740152"/>
              <a:ext cx="4034631" cy="3813048"/>
            </a:xfrm>
            <a:prstGeom prst="rect">
              <a:avLst/>
            </a:prstGeom>
          </p:spPr>
        </p:pic>
        <p:sp>
          <p:nvSpPr>
            <p:cNvPr id="25" name="TextBox 8">
              <a:extLst>
                <a:ext uri="{FF2B5EF4-FFF2-40B4-BE49-F238E27FC236}">
                  <a16:creationId xmlns:a16="http://schemas.microsoft.com/office/drawing/2014/main" id="{C2858E4B-40A9-4346-A773-BD383CC2B6A2}"/>
                </a:ext>
              </a:extLst>
            </p:cNvPr>
            <p:cNvSpPr txBox="1"/>
            <p:nvPr/>
          </p:nvSpPr>
          <p:spPr>
            <a:xfrm>
              <a:off x="4658278" y="2607493"/>
              <a:ext cx="1680375" cy="428661"/>
            </a:xfrm>
            <a:prstGeom prst="rect">
              <a:avLst/>
            </a:prstGeom>
            <a:solidFill>
              <a:srgbClr val="EEECE1">
                <a:lumMod val="75000"/>
              </a:srgbClr>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IDEA detector</a:t>
              </a:r>
              <a:endParaRPr kumimoji="0" lang="it-IT" sz="1200" b="1" i="0" u="none" strike="noStrike" kern="0" cap="none" spc="0" normalizeH="0" baseline="0" noProof="0" dirty="0">
                <a:ln>
                  <a:noFill/>
                </a:ln>
                <a:solidFill>
                  <a:prstClr val="black"/>
                </a:solidFill>
                <a:effectLst/>
                <a:uLnTx/>
                <a:uFillTx/>
              </a:endParaRPr>
            </a:p>
          </p:txBody>
        </p:sp>
      </p:grpSp>
      <p:sp>
        <p:nvSpPr>
          <p:cNvPr id="26" name="矩形 25">
            <a:extLst>
              <a:ext uri="{FF2B5EF4-FFF2-40B4-BE49-F238E27FC236}">
                <a16:creationId xmlns:a16="http://schemas.microsoft.com/office/drawing/2014/main" id="{7352E205-0E92-44F5-84CE-FCCA7BF24D9F}"/>
              </a:ext>
            </a:extLst>
          </p:cNvPr>
          <p:cNvSpPr/>
          <p:nvPr/>
        </p:nvSpPr>
        <p:spPr>
          <a:xfrm>
            <a:off x="8447185" y="1199405"/>
            <a:ext cx="1423338" cy="369332"/>
          </a:xfrm>
          <a:prstGeom prst="rect">
            <a:avLst/>
          </a:prstGeom>
        </p:spPr>
        <p:txBody>
          <a:bodyPr wrap="none">
            <a:spAutoFit/>
          </a:bodyPr>
          <a:lstStyle/>
          <a:p>
            <a:r>
              <a:rPr lang="en-US" altLang="zh-CN" b="1" dirty="0"/>
              <a:t>LTS Solenoid </a:t>
            </a:r>
            <a:endParaRPr lang="zh-CN" altLang="en-US" dirty="0"/>
          </a:p>
        </p:txBody>
      </p:sp>
      <p:sp>
        <p:nvSpPr>
          <p:cNvPr id="27" name="矩形 26">
            <a:extLst>
              <a:ext uri="{FF2B5EF4-FFF2-40B4-BE49-F238E27FC236}">
                <a16:creationId xmlns:a16="http://schemas.microsoft.com/office/drawing/2014/main" id="{93EE15B0-FA14-4BFC-8A34-C4F6AB09EE77}"/>
              </a:ext>
            </a:extLst>
          </p:cNvPr>
          <p:cNvSpPr/>
          <p:nvPr/>
        </p:nvSpPr>
        <p:spPr>
          <a:xfrm>
            <a:off x="8426456" y="3615814"/>
            <a:ext cx="1488356" cy="369332"/>
          </a:xfrm>
          <a:prstGeom prst="rect">
            <a:avLst/>
          </a:prstGeom>
        </p:spPr>
        <p:txBody>
          <a:bodyPr wrap="none">
            <a:spAutoFit/>
          </a:bodyPr>
          <a:lstStyle/>
          <a:p>
            <a:r>
              <a:rPr lang="en-US" altLang="zh-CN" b="1" dirty="0"/>
              <a:t>HTS Solenoid </a:t>
            </a:r>
            <a:endParaRPr lang="zh-CN" altLang="en-US" dirty="0"/>
          </a:p>
        </p:txBody>
      </p:sp>
      <p:sp>
        <p:nvSpPr>
          <p:cNvPr id="28" name="文本框 6">
            <a:extLst>
              <a:ext uri="{FF2B5EF4-FFF2-40B4-BE49-F238E27FC236}">
                <a16:creationId xmlns:a16="http://schemas.microsoft.com/office/drawing/2014/main" id="{3A923C1B-C1C4-4DFB-863F-D737F60704C1}"/>
              </a:ext>
            </a:extLst>
          </p:cNvPr>
          <p:cNvSpPr txBox="1">
            <a:spLocks noChangeArrowheads="1"/>
          </p:cNvSpPr>
          <p:nvPr/>
        </p:nvSpPr>
        <p:spPr bwMode="auto">
          <a:xfrm>
            <a:off x="9721055" y="1810007"/>
            <a:ext cx="25133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200" b="1" dirty="0"/>
              <a:t>LTS Solenoid </a:t>
            </a:r>
            <a:r>
              <a:rPr lang="zh-CN" altLang="en-US" sz="1200" b="1" dirty="0"/>
              <a:t>：</a:t>
            </a:r>
            <a:endParaRPr lang="en-US" altLang="zh-CN" sz="1200" b="1" dirty="0"/>
          </a:p>
          <a:p>
            <a:pPr eaLnBrk="1" hangingPunct="1">
              <a:spcBef>
                <a:spcPct val="0"/>
              </a:spcBef>
            </a:pPr>
            <a:r>
              <a:rPr lang="en-US" altLang="zh-CN" sz="1200" dirty="0"/>
              <a:t>Solenoid located outside calorimeter </a:t>
            </a:r>
          </a:p>
          <a:p>
            <a:pPr eaLnBrk="1" hangingPunct="1">
              <a:spcBef>
                <a:spcPct val="0"/>
              </a:spcBef>
            </a:pPr>
            <a:r>
              <a:rPr lang="en-US" altLang="zh-CN" sz="1200" dirty="0"/>
              <a:t>Inner diameter 7.2 m, length 7.4 m</a:t>
            </a:r>
          </a:p>
          <a:p>
            <a:pPr eaLnBrk="1" hangingPunct="1">
              <a:spcBef>
                <a:spcPct val="0"/>
              </a:spcBef>
            </a:pPr>
            <a:r>
              <a:rPr lang="en-US" altLang="zh-CN" sz="1200" dirty="0"/>
              <a:t>Central field</a:t>
            </a:r>
            <a:r>
              <a:rPr lang="zh-CN" altLang="en-US" sz="1200" dirty="0"/>
              <a:t>：</a:t>
            </a:r>
            <a:r>
              <a:rPr lang="en-US" altLang="zh-CN" sz="1200" dirty="0"/>
              <a:t>3 T</a:t>
            </a:r>
          </a:p>
          <a:p>
            <a:pPr eaLnBrk="1" hangingPunct="1">
              <a:spcBef>
                <a:spcPct val="0"/>
              </a:spcBef>
            </a:pPr>
            <a:r>
              <a:rPr lang="en-US" altLang="zh-CN" sz="1200" dirty="0"/>
              <a:t>Superconductor</a:t>
            </a:r>
            <a:r>
              <a:rPr lang="zh-CN" altLang="en-US" sz="1200" dirty="0"/>
              <a:t>：</a:t>
            </a:r>
            <a:r>
              <a:rPr lang="en-US" altLang="zh-CN" sz="1200" dirty="0" err="1"/>
              <a:t>NbTi</a:t>
            </a:r>
            <a:endParaRPr lang="en-US" altLang="zh-CN" sz="1200" dirty="0"/>
          </a:p>
          <a:p>
            <a:pPr eaLnBrk="1" hangingPunct="1">
              <a:spcBef>
                <a:spcPct val="0"/>
              </a:spcBef>
            </a:pPr>
            <a:r>
              <a:rPr lang="en-US" altLang="zh-CN" sz="1200" dirty="0"/>
              <a:t>Operation temperature</a:t>
            </a:r>
            <a:r>
              <a:rPr lang="zh-CN" altLang="en-US" sz="1200" dirty="0"/>
              <a:t>：</a:t>
            </a:r>
            <a:r>
              <a:rPr lang="en-US" altLang="zh-CN" sz="1200" dirty="0"/>
              <a:t>4.2 K</a:t>
            </a:r>
          </a:p>
        </p:txBody>
      </p:sp>
      <p:sp>
        <p:nvSpPr>
          <p:cNvPr id="29" name="文本框 6">
            <a:extLst>
              <a:ext uri="{FF2B5EF4-FFF2-40B4-BE49-F238E27FC236}">
                <a16:creationId xmlns:a16="http://schemas.microsoft.com/office/drawing/2014/main" id="{76149B92-D5C1-41BC-BF6A-DD546F185AA8}"/>
              </a:ext>
            </a:extLst>
          </p:cNvPr>
          <p:cNvSpPr txBox="1">
            <a:spLocks noChangeArrowheads="1"/>
          </p:cNvSpPr>
          <p:nvPr/>
        </p:nvSpPr>
        <p:spPr bwMode="auto">
          <a:xfrm>
            <a:off x="9979742" y="4968956"/>
            <a:ext cx="225462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200" b="1" dirty="0"/>
              <a:t>HTS Solenoid </a:t>
            </a:r>
            <a:r>
              <a:rPr lang="zh-CN" altLang="en-US" sz="1200" b="1" dirty="0"/>
              <a:t>：</a:t>
            </a:r>
            <a:endParaRPr lang="en-US" altLang="zh-CN" sz="1200" b="1" dirty="0"/>
          </a:p>
          <a:p>
            <a:pPr eaLnBrk="1" hangingPunct="1">
              <a:spcBef>
                <a:spcPct val="0"/>
              </a:spcBef>
            </a:pPr>
            <a:r>
              <a:rPr lang="en-US" altLang="zh-CN" sz="1200" dirty="0"/>
              <a:t>Solenoid located inside calorimeter/less material</a:t>
            </a:r>
          </a:p>
          <a:p>
            <a:pPr eaLnBrk="1" hangingPunct="1">
              <a:spcBef>
                <a:spcPct val="0"/>
              </a:spcBef>
            </a:pPr>
            <a:r>
              <a:rPr lang="en-US" altLang="zh-CN" sz="1200" dirty="0"/>
              <a:t>Inner diameter 4 m, length 6 m</a:t>
            </a:r>
          </a:p>
          <a:p>
            <a:pPr eaLnBrk="1" hangingPunct="1">
              <a:spcBef>
                <a:spcPct val="0"/>
              </a:spcBef>
            </a:pPr>
            <a:r>
              <a:rPr lang="en-US" altLang="zh-CN" sz="1200" dirty="0"/>
              <a:t>Central field</a:t>
            </a:r>
            <a:r>
              <a:rPr lang="zh-CN" altLang="en-US" sz="1200" dirty="0"/>
              <a:t>：</a:t>
            </a:r>
            <a:r>
              <a:rPr lang="en-US" altLang="zh-CN" sz="1200" dirty="0"/>
              <a:t>2 T</a:t>
            </a:r>
          </a:p>
          <a:p>
            <a:pPr eaLnBrk="1" hangingPunct="1">
              <a:spcBef>
                <a:spcPct val="0"/>
              </a:spcBef>
            </a:pPr>
            <a:r>
              <a:rPr lang="en-US" altLang="zh-CN" sz="1200" dirty="0"/>
              <a:t>Superconductor</a:t>
            </a:r>
            <a:r>
              <a:rPr lang="zh-CN" altLang="en-US" sz="1200" dirty="0"/>
              <a:t>：</a:t>
            </a:r>
            <a:r>
              <a:rPr lang="en-US" altLang="zh-CN" sz="1200" dirty="0"/>
              <a:t>YBCO</a:t>
            </a:r>
          </a:p>
          <a:p>
            <a:pPr eaLnBrk="1" hangingPunct="1">
              <a:spcBef>
                <a:spcPct val="0"/>
              </a:spcBef>
            </a:pPr>
            <a:r>
              <a:rPr lang="en-US" altLang="zh-CN" sz="1200" dirty="0"/>
              <a:t>Operation temperature</a:t>
            </a:r>
            <a:r>
              <a:rPr lang="zh-CN" altLang="en-US" sz="1200" dirty="0"/>
              <a:t>：</a:t>
            </a:r>
            <a:r>
              <a:rPr lang="en-US" altLang="zh-CN" sz="1200" dirty="0"/>
              <a:t>20 K</a:t>
            </a:r>
          </a:p>
        </p:txBody>
      </p:sp>
      <p:sp>
        <p:nvSpPr>
          <p:cNvPr id="30" name="文本框 29">
            <a:extLst>
              <a:ext uri="{FF2B5EF4-FFF2-40B4-BE49-F238E27FC236}">
                <a16:creationId xmlns:a16="http://schemas.microsoft.com/office/drawing/2014/main" id="{23BFF16E-814B-4CDF-B3DF-D610C9BCE2B3}"/>
              </a:ext>
            </a:extLst>
          </p:cNvPr>
          <p:cNvSpPr txBox="1"/>
          <p:nvPr/>
        </p:nvSpPr>
        <p:spPr>
          <a:xfrm>
            <a:off x="3601727" y="3966164"/>
            <a:ext cx="2048256" cy="369332"/>
          </a:xfrm>
          <a:prstGeom prst="rect">
            <a:avLst/>
          </a:prstGeom>
          <a:noFill/>
        </p:spPr>
        <p:txBody>
          <a:bodyPr wrap="square" rtlCol="0">
            <a:spAutoFit/>
          </a:bodyPr>
          <a:lstStyle/>
          <a:p>
            <a:r>
              <a:rPr lang="en-US" altLang="zh-CN" dirty="0"/>
              <a:t>From Zhu Ying-shun</a:t>
            </a:r>
            <a:endParaRPr lang="zh-CN" altLang="en-US" dirty="0"/>
          </a:p>
        </p:txBody>
      </p:sp>
      <p:sp>
        <p:nvSpPr>
          <p:cNvPr id="31" name="矩形 4">
            <a:extLst>
              <a:ext uri="{FF2B5EF4-FFF2-40B4-BE49-F238E27FC236}">
                <a16:creationId xmlns:a16="http://schemas.microsoft.com/office/drawing/2014/main" id="{8856BEDE-E5E0-4DB2-91CE-5CD6E8F2F703}"/>
              </a:ext>
            </a:extLst>
          </p:cNvPr>
          <p:cNvSpPr>
            <a:spLocks noChangeArrowheads="1"/>
          </p:cNvSpPr>
          <p:nvPr/>
        </p:nvSpPr>
        <p:spPr bwMode="auto">
          <a:xfrm>
            <a:off x="9713948" y="4311466"/>
            <a:ext cx="238835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a:spcBef>
                <a:spcPct val="0"/>
              </a:spcBef>
              <a:buClrTx/>
              <a:buSzTx/>
              <a:buFontTx/>
              <a:buNone/>
            </a:pPr>
            <a:r>
              <a:rPr lang="en-US" altLang="zh-CN" sz="1600" dirty="0">
                <a:solidFill>
                  <a:schemeClr val="tx1"/>
                </a:solidFill>
                <a:latin typeface="Times New Roman" panose="02020603050405020304" pitchFamily="18" charset="0"/>
                <a:ea typeface="华文中宋" panose="02010600040101010101" pitchFamily="2" charset="-122"/>
              </a:rPr>
              <a:t>Zhu </a:t>
            </a:r>
            <a:r>
              <a:rPr lang="en-US" altLang="zh-CN" sz="1600" dirty="0" err="1">
                <a:solidFill>
                  <a:schemeClr val="tx1"/>
                </a:solidFill>
                <a:latin typeface="Times New Roman" panose="02020603050405020304" pitchFamily="18" charset="0"/>
                <a:ea typeface="华文中宋" panose="02010600040101010101" pitchFamily="2" charset="-122"/>
              </a:rPr>
              <a:t>Zian</a:t>
            </a:r>
            <a:r>
              <a:rPr lang="zh-CN" altLang="en-US" sz="1600" dirty="0">
                <a:solidFill>
                  <a:schemeClr val="tx1"/>
                </a:solidFill>
                <a:latin typeface="Times New Roman" panose="02020603050405020304" pitchFamily="18" charset="0"/>
                <a:ea typeface="华文中宋" panose="02010600040101010101" pitchFamily="2" charset="-122"/>
              </a:rPr>
              <a:t>，</a:t>
            </a:r>
            <a:r>
              <a:rPr lang="en-US" altLang="zh-CN" sz="1600" dirty="0">
                <a:solidFill>
                  <a:schemeClr val="tx1"/>
                </a:solidFill>
                <a:latin typeface="Times New Roman" panose="02020603050405020304" pitchFamily="18" charset="0"/>
                <a:ea typeface="华文中宋" panose="02010600040101010101" pitchFamily="2" charset="-122"/>
              </a:rPr>
              <a:t>Wang </a:t>
            </a:r>
            <a:r>
              <a:rPr lang="en-US" altLang="zh-CN" sz="1600" dirty="0" err="1">
                <a:solidFill>
                  <a:schemeClr val="tx1"/>
                </a:solidFill>
                <a:latin typeface="Times New Roman" panose="02020603050405020304" pitchFamily="18" charset="0"/>
                <a:ea typeface="华文中宋" panose="02010600040101010101" pitchFamily="2" charset="-122"/>
              </a:rPr>
              <a:t>Meifen</a:t>
            </a:r>
            <a:endParaRPr lang="en-US" altLang="zh-CN" sz="1600" dirty="0">
              <a:solidFill>
                <a:schemeClr val="tx1"/>
              </a:solidFill>
              <a:latin typeface="Times New Roman" panose="02020603050405020304" pitchFamily="18" charset="0"/>
              <a:ea typeface="华文中宋" panose="02010600040101010101" pitchFamily="2" charset="-122"/>
            </a:endParaRPr>
          </a:p>
        </p:txBody>
      </p:sp>
      <p:sp>
        <p:nvSpPr>
          <p:cNvPr id="2" name="矩形 1">
            <a:extLst>
              <a:ext uri="{FF2B5EF4-FFF2-40B4-BE49-F238E27FC236}">
                <a16:creationId xmlns:a16="http://schemas.microsoft.com/office/drawing/2014/main" id="{FD307FAF-080C-4EF7-95F7-F1C2AB73B318}"/>
              </a:ext>
            </a:extLst>
          </p:cNvPr>
          <p:cNvSpPr/>
          <p:nvPr/>
        </p:nvSpPr>
        <p:spPr>
          <a:xfrm>
            <a:off x="166392" y="973007"/>
            <a:ext cx="6096000" cy="1077218"/>
          </a:xfrm>
          <a:prstGeom prst="rect">
            <a:avLst/>
          </a:prstGeom>
        </p:spPr>
        <p:txBody>
          <a:bodyPr>
            <a:spAutoFit/>
          </a:bodyPr>
          <a:lstStyle/>
          <a:p>
            <a:r>
              <a:rPr lang="en-US" altLang="zh-CN" sz="2000" b="1" dirty="0">
                <a:solidFill>
                  <a:srgbClr val="C00000"/>
                </a:solidFill>
                <a:latin typeface="Arial" panose="020B0604020202020204" pitchFamily="34" charset="0"/>
                <a:ea typeface="微软雅黑" pitchFamily="34" charset="-122"/>
                <a:cs typeface="Arial" panose="020B0604020202020204" pitchFamily="34" charset="0"/>
              </a:rPr>
              <a:t>SC magnets cryogenic system overview</a:t>
            </a:r>
            <a:endParaRPr lang="zh-CN" altLang="en-US" sz="2000" b="1" dirty="0">
              <a:solidFill>
                <a:srgbClr val="C00000"/>
              </a:solidFill>
              <a:latin typeface="Arial" panose="020B0604020202020204"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val="2353105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EBA40FD-AC6B-4F79-A16F-E10C5641B453}"/>
              </a:ext>
            </a:extLst>
          </p:cNvPr>
          <p:cNvSpPr>
            <a:spLocks noGrp="1"/>
          </p:cNvSpPr>
          <p:nvPr>
            <p:ph idx="1"/>
          </p:nvPr>
        </p:nvSpPr>
        <p:spPr/>
        <p:txBody>
          <a:bodyPr>
            <a:normAutofit/>
          </a:bodyPr>
          <a:lstStyle/>
          <a:p>
            <a:pPr marL="228600" lvl="0" indent="-228600">
              <a:lnSpc>
                <a:spcPct val="90000"/>
              </a:lnSpc>
              <a:spcBef>
                <a:spcPts val="1000"/>
              </a:spcBef>
              <a:spcAft>
                <a:spcPts val="0"/>
              </a:spcAft>
              <a:buClrTx/>
              <a:buSzTx/>
              <a:buFont typeface="Arial" panose="020B0604020202020204" pitchFamily="34" charset="0"/>
              <a:buChar char="•"/>
              <a:defRPr/>
            </a:pPr>
            <a:r>
              <a:rPr lang="en-US" altLang="zh-CN" sz="2400" b="1" dirty="0">
                <a:latin typeface="Times New Roman" panose="02020603050405020304" pitchFamily="18" charset="0"/>
                <a:cs typeface="Times New Roman" panose="02020603050405020304" pitchFamily="18" charset="0"/>
              </a:rPr>
              <a:t>CEPC Cryogenic System Brief Introduction</a:t>
            </a:r>
            <a:endParaRPr lang="en-US" altLang="zh-CN" sz="2400" b="1" dirty="0">
              <a:latin typeface="Times New Roman" panose="02020603050405020304" pitchFamily="18" charset="0"/>
              <a:ea typeface="等线" panose="02010600030101010101" pitchFamily="2" charset="-122"/>
              <a:cs typeface="Times New Roman" panose="02020603050405020304" pitchFamily="18" charset="0"/>
            </a:endParaRPr>
          </a:p>
          <a:p>
            <a:pPr marL="228600" indent="-228600">
              <a:lnSpc>
                <a:spcPct val="90000"/>
              </a:lnSpc>
              <a:spcBef>
                <a:spcPts val="1000"/>
              </a:spcBef>
              <a:spcAft>
                <a:spcPts val="0"/>
              </a:spcAft>
              <a:buClrTx/>
              <a:buSzTx/>
              <a:buFont typeface="Arial" panose="020B0604020202020204" pitchFamily="34" charset="0"/>
              <a:buChar char="•"/>
              <a:defRPr/>
            </a:pPr>
            <a:r>
              <a:rPr lang="en-US" altLang="zh-CN" sz="2400" b="1" dirty="0">
                <a:solidFill>
                  <a:srgbClr val="C00000"/>
                </a:solidFill>
                <a:latin typeface="Times New Roman" panose="02020603050405020304" pitchFamily="18" charset="0"/>
                <a:cs typeface="Times New Roman" panose="02020603050405020304" pitchFamily="18" charset="0"/>
              </a:rPr>
              <a:t>Cryogenic system for the SRF</a:t>
            </a:r>
          </a:p>
          <a:p>
            <a:pPr marL="0" indent="0">
              <a:lnSpc>
                <a:spcPct val="90000"/>
              </a:lnSpc>
              <a:spcBef>
                <a:spcPts val="1000"/>
              </a:spcBef>
              <a:spcAft>
                <a:spcPts val="0"/>
              </a:spcAft>
              <a:buClrTx/>
              <a:buSzTx/>
              <a:buNone/>
              <a:defRPr/>
            </a:pPr>
            <a:r>
              <a:rPr lang="en-GB" altLang="zh-CN" sz="2400" b="1" dirty="0">
                <a:effectLst>
                  <a:outerShdw sx="0" sy="0">
                    <a:srgbClr val="000000"/>
                  </a:outerShdw>
                </a:effectLst>
                <a:latin typeface="Times New Roman" panose="02020603050405020304" pitchFamily="18" charset="0"/>
                <a:cs typeface="Times New Roman" panose="02020603050405020304" pitchFamily="18" charset="0"/>
              </a:rPr>
              <a:t>    Cooling Scheme Optimization and Process Calculation</a:t>
            </a:r>
          </a:p>
          <a:p>
            <a:pPr marL="0" indent="0">
              <a:lnSpc>
                <a:spcPct val="90000"/>
              </a:lnSpc>
              <a:spcBef>
                <a:spcPts val="1000"/>
              </a:spcBef>
              <a:spcAft>
                <a:spcPts val="0"/>
              </a:spcAft>
              <a:buClrTx/>
              <a:buSzTx/>
              <a:buNone/>
              <a:defRPr/>
            </a:pPr>
            <a:r>
              <a:rPr lang="en-GB" altLang="zh-CN" sz="2400" b="1" dirty="0">
                <a:effectLst>
                  <a:outerShdw sx="0" sy="0">
                    <a:srgbClr val="000000"/>
                  </a:outerShdw>
                </a:effectLst>
                <a:latin typeface="Times New Roman" panose="02020603050405020304" pitchFamily="18" charset="0"/>
                <a:cs typeface="Times New Roman" panose="02020603050405020304" pitchFamily="18" charset="0"/>
              </a:rPr>
              <a:t>    Development of key equipment and technology</a:t>
            </a:r>
            <a:endParaRPr lang="en-US" altLang="zh-CN" sz="2400" b="1" dirty="0">
              <a:effectLst>
                <a:outerShdw sx="0" sy="0">
                  <a:srgbClr val="000000"/>
                </a:outerShdw>
              </a:effectLst>
              <a:latin typeface="Times New Roman" panose="02020603050405020304" pitchFamily="18" charset="0"/>
              <a:cs typeface="Times New Roman" panose="02020603050405020304" pitchFamily="18" charset="0"/>
            </a:endParaRPr>
          </a:p>
          <a:p>
            <a:pPr marL="228600" lvl="0" indent="-228600">
              <a:lnSpc>
                <a:spcPct val="90000"/>
              </a:lnSpc>
              <a:spcBef>
                <a:spcPts val="1000"/>
              </a:spcBef>
              <a:spcAft>
                <a:spcPts val="0"/>
              </a:spcAft>
              <a:buClrTx/>
              <a:buSzTx/>
              <a:buFont typeface="Arial" panose="020B0604020202020204" pitchFamily="34" charset="0"/>
              <a:buChar char="•"/>
              <a:defRPr/>
            </a:pPr>
            <a:r>
              <a:rPr lang="en-US" altLang="zh-CN" sz="2400" b="1" dirty="0">
                <a:latin typeface="Times New Roman" panose="02020603050405020304" pitchFamily="18" charset="0"/>
                <a:ea typeface="等线" panose="02010600030101010101" pitchFamily="2" charset="-122"/>
                <a:cs typeface="Times New Roman" panose="02020603050405020304" pitchFamily="18" charset="0"/>
              </a:rPr>
              <a:t>Cryogenic system for SC magnets</a:t>
            </a:r>
          </a:p>
          <a:p>
            <a:pPr marL="228600" lvl="0" indent="-228600">
              <a:lnSpc>
                <a:spcPct val="90000"/>
              </a:lnSpc>
              <a:spcBef>
                <a:spcPts val="1000"/>
              </a:spcBef>
              <a:spcAft>
                <a:spcPts val="0"/>
              </a:spcAft>
              <a:buClrTx/>
              <a:buSzTx/>
              <a:buFont typeface="Arial" panose="020B0604020202020204" pitchFamily="34" charset="0"/>
              <a:buChar char="•"/>
              <a:defRPr/>
            </a:pPr>
            <a:r>
              <a:rPr lang="en-US" altLang="zh-CN" sz="2400" b="1" dirty="0">
                <a:latin typeface="Times New Roman" panose="02020603050405020304" pitchFamily="18" charset="0"/>
                <a:ea typeface="等线" panose="02010600030101010101" pitchFamily="2" charset="-122"/>
                <a:cs typeface="Times New Roman" panose="02020603050405020304" pitchFamily="18" charset="0"/>
              </a:rPr>
              <a:t>Summary</a:t>
            </a:r>
          </a:p>
          <a:p>
            <a:endParaRPr lang="zh-CN" altLang="en-US" sz="2400" dirty="0"/>
          </a:p>
        </p:txBody>
      </p:sp>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5" name="灯片编号占位符 4">
            <a:extLst>
              <a:ext uri="{FF2B5EF4-FFF2-40B4-BE49-F238E27FC236}">
                <a16:creationId xmlns:a16="http://schemas.microsoft.com/office/drawing/2014/main" id="{31142DA0-15AF-4E15-B382-2C5440D1AA57}"/>
              </a:ext>
            </a:extLst>
          </p:cNvPr>
          <p:cNvSpPr>
            <a:spLocks noGrp="1"/>
          </p:cNvSpPr>
          <p:nvPr>
            <p:ph type="sldNum" sz="quarter" idx="12"/>
          </p:nvPr>
        </p:nvSpPr>
        <p:spPr/>
        <p:txBody>
          <a:bodyPr/>
          <a:lstStyle/>
          <a:p>
            <a:fld id="{F15E9139-A00B-4B2A-98A6-095DC08F1345}" type="slidenum">
              <a:rPr lang="zh-CN" altLang="en-US" smtClean="0"/>
              <a:pPr/>
              <a:t>6</a:t>
            </a:fld>
            <a:endParaRPr lang="zh-CN" altLang="en-US"/>
          </a:p>
        </p:txBody>
      </p:sp>
    </p:spTree>
    <p:extLst>
      <p:ext uri="{BB962C8B-B14F-4D97-AF65-F5344CB8AC3E}">
        <p14:creationId xmlns:p14="http://schemas.microsoft.com/office/powerpoint/2010/main" val="3057934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B4C5F9F-A26B-4143-9743-5E446D2FAC20}"/>
              </a:ext>
            </a:extLst>
          </p:cNvPr>
          <p:cNvSpPr>
            <a:spLocks noGrp="1"/>
          </p:cNvSpPr>
          <p:nvPr>
            <p:ph type="title"/>
          </p:nvPr>
        </p:nvSpPr>
        <p:spPr/>
        <p:txBody>
          <a:bodyPr>
            <a:normAutofit/>
          </a:bodyPr>
          <a:lstStyle/>
          <a:p>
            <a:r>
              <a:rPr lang="en-US" altLang="zh-CN" dirty="0">
                <a:latin typeface="Times New Roman" panose="02020603050405020304" pitchFamily="18" charset="0"/>
                <a:cs typeface="Times New Roman" panose="02020603050405020304" pitchFamily="18" charset="0"/>
              </a:rPr>
              <a:t>Flow chart of SRF TDR Scheme</a:t>
            </a:r>
            <a:endParaRPr lang="zh-CN" altLang="en-US"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B892FB43-594D-48CB-8E50-0ADED927223D}"/>
              </a:ext>
            </a:extLst>
          </p:cNvPr>
          <p:cNvPicPr>
            <a:picLocks noChangeAspect="1"/>
          </p:cNvPicPr>
          <p:nvPr/>
        </p:nvPicPr>
        <p:blipFill>
          <a:blip r:embed="rId3"/>
          <a:stretch>
            <a:fillRect/>
          </a:stretch>
        </p:blipFill>
        <p:spPr>
          <a:xfrm>
            <a:off x="965946" y="1096132"/>
            <a:ext cx="10260107" cy="5619016"/>
          </a:xfrm>
          <a:prstGeom prst="rect">
            <a:avLst/>
          </a:prstGeom>
        </p:spPr>
      </p:pic>
      <p:sp>
        <p:nvSpPr>
          <p:cNvPr id="295" name="灯片编号占位符 294">
            <a:extLst>
              <a:ext uri="{FF2B5EF4-FFF2-40B4-BE49-F238E27FC236}">
                <a16:creationId xmlns:a16="http://schemas.microsoft.com/office/drawing/2014/main" id="{5816694D-B27D-41DC-85ED-4B16C7BD2070}"/>
              </a:ext>
            </a:extLst>
          </p:cNvPr>
          <p:cNvSpPr>
            <a:spLocks noGrp="1"/>
          </p:cNvSpPr>
          <p:nvPr>
            <p:ph type="sldNum" sz="quarter" idx="12"/>
          </p:nvPr>
        </p:nvSpPr>
        <p:spPr/>
        <p:txBody>
          <a:bodyPr/>
          <a:lstStyle/>
          <a:p>
            <a:fld id="{F15E9139-A00B-4B2A-98A6-095DC08F1345}" type="slidenum">
              <a:rPr lang="zh-CN" altLang="en-US" smtClean="0"/>
              <a:pPr/>
              <a:t>7</a:t>
            </a:fld>
            <a:endParaRPr lang="zh-CN" altLang="en-US"/>
          </a:p>
        </p:txBody>
      </p:sp>
      <p:sp>
        <p:nvSpPr>
          <p:cNvPr id="6" name="文本框 5">
            <a:extLst>
              <a:ext uri="{FF2B5EF4-FFF2-40B4-BE49-F238E27FC236}">
                <a16:creationId xmlns:a16="http://schemas.microsoft.com/office/drawing/2014/main" id="{9896BA8C-16F4-47E5-8CF9-9C17893FEA23}"/>
              </a:ext>
            </a:extLst>
          </p:cNvPr>
          <p:cNvSpPr txBox="1"/>
          <p:nvPr/>
        </p:nvSpPr>
        <p:spPr>
          <a:xfrm>
            <a:off x="179294" y="978985"/>
            <a:ext cx="5567082" cy="923330"/>
          </a:xfrm>
          <a:prstGeom prst="rect">
            <a:avLst/>
          </a:prstGeom>
          <a:noFill/>
        </p:spPr>
        <p:txBody>
          <a:bodyPr wrap="square">
            <a:spAutoFit/>
          </a:bodyPr>
          <a:lstStyle/>
          <a:p>
            <a:pPr marL="285750" indent="-285750">
              <a:buFont typeface="Wingdings" panose="05000000000000000000" pitchFamily="2" charset="2"/>
              <a:buChar char="u"/>
            </a:pPr>
            <a:r>
              <a:rPr lang="en-US" altLang="zh-CN" kern="100" dirty="0">
                <a:latin typeface="Comic Sans MS" panose="030F0702030302020204" pitchFamily="66" charset="0"/>
                <a:ea typeface="等线" panose="02010600030101010101" pitchFamily="2" charset="-122"/>
                <a:cs typeface="Times New Roman" panose="02020603050405020304" pitchFamily="18" charset="0"/>
              </a:rPr>
              <a:t>T</a:t>
            </a:r>
            <a:r>
              <a:rPr lang="en-US" altLang="zh-CN" kern="100" dirty="0">
                <a:effectLst/>
                <a:latin typeface="Comic Sans MS" panose="030F0702030302020204" pitchFamily="66" charset="0"/>
                <a:ea typeface="等线" panose="02010600030101010101" pitchFamily="2" charset="-122"/>
                <a:cs typeface="Times New Roman" panose="02020603050405020304" pitchFamily="18" charset="0"/>
              </a:rPr>
              <a:t>o improve the cryogenic system efficiency and reduce the cost, the cooling scheme has been modified, from parallel to series. </a:t>
            </a:r>
          </a:p>
        </p:txBody>
      </p:sp>
      <p:sp>
        <p:nvSpPr>
          <p:cNvPr id="8" name="文本框 7">
            <a:extLst>
              <a:ext uri="{FF2B5EF4-FFF2-40B4-BE49-F238E27FC236}">
                <a16:creationId xmlns:a16="http://schemas.microsoft.com/office/drawing/2014/main" id="{2BBE0683-0045-4C55-B465-2A8BCBA72389}"/>
              </a:ext>
            </a:extLst>
          </p:cNvPr>
          <p:cNvSpPr txBox="1"/>
          <p:nvPr/>
        </p:nvSpPr>
        <p:spPr>
          <a:xfrm>
            <a:off x="179294" y="2505670"/>
            <a:ext cx="6096000" cy="923330"/>
          </a:xfrm>
          <a:prstGeom prst="rect">
            <a:avLst/>
          </a:prstGeom>
          <a:noFill/>
        </p:spPr>
        <p:txBody>
          <a:bodyPr wrap="square">
            <a:spAutoFit/>
          </a:bodyPr>
          <a:lstStyle/>
          <a:p>
            <a:pPr marL="285750" indent="-285750">
              <a:buFont typeface="Wingdings" panose="05000000000000000000" pitchFamily="2" charset="2"/>
              <a:buChar char="u"/>
            </a:pPr>
            <a:r>
              <a:rPr lang="en-US" altLang="zh-CN" kern="100" dirty="0">
                <a:effectLst/>
                <a:latin typeface="Comic Sans MS" panose="030F0702030302020204" pitchFamily="66" charset="0"/>
                <a:ea typeface="等线" panose="02010600030101010101" pitchFamily="2" charset="-122"/>
                <a:cs typeface="Times New Roman" panose="02020603050405020304" pitchFamily="18" charset="0"/>
              </a:rPr>
              <a:t>In this way, there will not have a lot of small valve boxes in the tunnel, and </a:t>
            </a:r>
            <a:r>
              <a:rPr lang="en-US" altLang="zh-CN" dirty="0">
                <a:effectLst/>
                <a:latin typeface="Comic Sans MS" panose="030F0702030302020204" pitchFamily="66" charset="0"/>
                <a:cs typeface="Times New Roman" panose="02020603050405020304" pitchFamily="18" charset="0"/>
              </a:rPr>
              <a:t>much expenses and space will be saved.</a:t>
            </a:r>
            <a:endParaRPr lang="zh-CN" altLang="en-US" dirty="0">
              <a:latin typeface="Comic Sans MS" panose="030F0702030302020204" pitchFamily="66" charset="0"/>
            </a:endParaRPr>
          </a:p>
        </p:txBody>
      </p:sp>
    </p:spTree>
    <p:extLst>
      <p:ext uri="{BB962C8B-B14F-4D97-AF65-F5344CB8AC3E}">
        <p14:creationId xmlns:p14="http://schemas.microsoft.com/office/powerpoint/2010/main" val="1376130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03559DDB-484D-4DBF-BC89-74B8745BE407}"/>
              </a:ext>
            </a:extLst>
          </p:cNvPr>
          <p:cNvSpPr>
            <a:spLocks noGrp="1"/>
          </p:cNvSpPr>
          <p:nvPr>
            <p:ph type="sldNum" sz="quarter" idx="12"/>
          </p:nvPr>
        </p:nvSpPr>
        <p:spPr/>
        <p:txBody>
          <a:bodyPr/>
          <a:lstStyle/>
          <a:p>
            <a:fld id="{F15E9139-A00B-4B2A-98A6-095DC08F1345}" type="slidenum">
              <a:rPr lang="zh-CN" altLang="en-US" smtClean="0"/>
              <a:pPr/>
              <a:t>8</a:t>
            </a:fld>
            <a:endParaRPr lang="zh-CN" altLang="en-US"/>
          </a:p>
        </p:txBody>
      </p:sp>
      <p:graphicFrame>
        <p:nvGraphicFramePr>
          <p:cNvPr id="7" name="表格 6">
            <a:extLst>
              <a:ext uri="{FF2B5EF4-FFF2-40B4-BE49-F238E27FC236}">
                <a16:creationId xmlns:a16="http://schemas.microsoft.com/office/drawing/2014/main" id="{37E6F722-1E8D-4B6B-B382-2589BBDDD9A0}"/>
              </a:ext>
            </a:extLst>
          </p:cNvPr>
          <p:cNvGraphicFramePr>
            <a:graphicFrameLocks noGrp="1"/>
          </p:cNvGraphicFramePr>
          <p:nvPr/>
        </p:nvGraphicFramePr>
        <p:xfrm>
          <a:off x="355599" y="917495"/>
          <a:ext cx="11201398" cy="5825628"/>
        </p:xfrm>
        <a:graphic>
          <a:graphicData uri="http://schemas.openxmlformats.org/drawingml/2006/table">
            <a:tbl>
              <a:tblPr/>
              <a:tblGrid>
                <a:gridCol w="2196416">
                  <a:extLst>
                    <a:ext uri="{9D8B030D-6E8A-4147-A177-3AD203B41FA5}">
                      <a16:colId xmlns:a16="http://schemas.microsoft.com/office/drawing/2014/main" val="2524439404"/>
                    </a:ext>
                  </a:extLst>
                </a:gridCol>
                <a:gridCol w="1286426">
                  <a:extLst>
                    <a:ext uri="{9D8B030D-6E8A-4147-A177-3AD203B41FA5}">
                      <a16:colId xmlns:a16="http://schemas.microsoft.com/office/drawing/2014/main" val="211938472"/>
                    </a:ext>
                  </a:extLst>
                </a:gridCol>
                <a:gridCol w="1286426">
                  <a:extLst>
                    <a:ext uri="{9D8B030D-6E8A-4147-A177-3AD203B41FA5}">
                      <a16:colId xmlns:a16="http://schemas.microsoft.com/office/drawing/2014/main" val="3776008248"/>
                    </a:ext>
                  </a:extLst>
                </a:gridCol>
                <a:gridCol w="1286426">
                  <a:extLst>
                    <a:ext uri="{9D8B030D-6E8A-4147-A177-3AD203B41FA5}">
                      <a16:colId xmlns:a16="http://schemas.microsoft.com/office/drawing/2014/main" val="859907524"/>
                    </a:ext>
                  </a:extLst>
                </a:gridCol>
                <a:gridCol w="1286426">
                  <a:extLst>
                    <a:ext uri="{9D8B030D-6E8A-4147-A177-3AD203B41FA5}">
                      <a16:colId xmlns:a16="http://schemas.microsoft.com/office/drawing/2014/main" val="1089002876"/>
                    </a:ext>
                  </a:extLst>
                </a:gridCol>
                <a:gridCol w="1286426">
                  <a:extLst>
                    <a:ext uri="{9D8B030D-6E8A-4147-A177-3AD203B41FA5}">
                      <a16:colId xmlns:a16="http://schemas.microsoft.com/office/drawing/2014/main" val="736954475"/>
                    </a:ext>
                  </a:extLst>
                </a:gridCol>
                <a:gridCol w="1286426">
                  <a:extLst>
                    <a:ext uri="{9D8B030D-6E8A-4147-A177-3AD203B41FA5}">
                      <a16:colId xmlns:a16="http://schemas.microsoft.com/office/drawing/2014/main" val="2659728354"/>
                    </a:ext>
                  </a:extLst>
                </a:gridCol>
                <a:gridCol w="1286426">
                  <a:extLst>
                    <a:ext uri="{9D8B030D-6E8A-4147-A177-3AD203B41FA5}">
                      <a16:colId xmlns:a16="http://schemas.microsoft.com/office/drawing/2014/main" val="402413656"/>
                    </a:ext>
                  </a:extLst>
                </a:gridCol>
              </a:tblGrid>
              <a:tr h="126941">
                <a:tc rowSpan="2">
                  <a:txBody>
                    <a:bodyPr/>
                    <a:lstStyle/>
                    <a:p>
                      <a:pPr algn="ctr" rtl="0" fontAlgn="ctr"/>
                      <a:r>
                        <a:rPr lang="en-US" sz="1100" b="1" i="0" u="none" strike="noStrike">
                          <a:solidFill>
                            <a:srgbClr val="FF0000"/>
                          </a:solidFill>
                          <a:effectLst/>
                          <a:latin typeface="Times New Roman" panose="02020603050405020304" pitchFamily="18" charset="0"/>
                          <a:ea typeface="等线" panose="02010600030101010101" pitchFamily="2" charset="-122"/>
                        </a:rPr>
                        <a:t>Higgs Mode 30MW</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Unit</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gridSpan="3">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Collider</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Booster</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00319902"/>
                  </a:ext>
                </a:extLst>
              </a:tr>
              <a:tr h="126941">
                <a:tc vMerge="1">
                  <a:txBody>
                    <a:bodyPr/>
                    <a:lstStyle/>
                    <a:p>
                      <a:endParaRPr lang="zh-CN" altLang="en-US"/>
                    </a:p>
                  </a:txBody>
                  <a:tcPr/>
                </a:tc>
                <a:tc vMerge="1">
                  <a:txBody>
                    <a:bodyPr/>
                    <a:lstStyle/>
                    <a:p>
                      <a:endParaRPr lang="zh-CN" altLang="en-US"/>
                    </a:p>
                  </a:txBody>
                  <a:tcPr/>
                </a:tc>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40-80K</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5-8K</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2K</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40-80K</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5-8K</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2K</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530290231"/>
                  </a:ext>
                </a:extLst>
              </a:tr>
              <a:tr h="203293">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Predicted module static heat load</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(W/module)</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300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60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140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60421"/>
                  </a:ext>
                </a:extLst>
              </a:tr>
              <a:tr h="251659">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Predicted module HOM static heat load</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(W/module)</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0.1</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572513"/>
                  </a:ext>
                </a:extLst>
              </a:tr>
              <a:tr h="251659">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Predicted module Input coupler static heat load</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(W/module)</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6</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0.3</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16</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8</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0.8</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4759990"/>
                  </a:ext>
                </a:extLst>
              </a:tr>
              <a:tr h="251659">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Predicted module dynamic heat load (RF)</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(W/module)</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FF0000"/>
                          </a:solidFill>
                          <a:effectLst/>
                          <a:latin typeface="Times New Roman" panose="02020603050405020304" pitchFamily="18" charset="0"/>
                          <a:ea typeface="等线" panose="02010600030101010101" pitchFamily="2" charset="-122"/>
                        </a:rPr>
                        <a:t>123.2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FF0000"/>
                          </a:solidFill>
                          <a:effectLst/>
                          <a:latin typeface="Times New Roman" panose="02020603050405020304" pitchFamily="18" charset="0"/>
                          <a:ea typeface="等线" panose="02010600030101010101" pitchFamily="2" charset="-122"/>
                        </a:rPr>
                        <a:t>40.9</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369915"/>
                  </a:ext>
                </a:extLst>
              </a:tr>
              <a:tr h="251659">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Predicted module HOM dynamic heat load</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(W/module)</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2.9</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7.1</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3.6</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0.6</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564959"/>
                  </a:ext>
                </a:extLst>
              </a:tr>
              <a:tr h="251659">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Predicted module Input coupler dynamic heat load</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(W/module)</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90.1</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22.5</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3.8</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208</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20.8</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2.6</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9809860"/>
                  </a:ext>
                </a:extLst>
              </a:tr>
              <a:tr h="126941">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Module dynamic heat load</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W</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44.4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23.9</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127.2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215.1</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44.1</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024417"/>
                  </a:ext>
                </a:extLst>
              </a:tr>
              <a:tr h="126941">
                <a:tc>
                  <a:txBody>
                    <a:bodyPr/>
                    <a:lstStyle/>
                    <a:p>
                      <a:pPr algn="ctr" rtl="0" fontAlgn="ctr"/>
                      <a:r>
                        <a:rPr lang="en-US" sz="1100" b="1" i="0" u="none" strike="noStrike">
                          <a:solidFill>
                            <a:srgbClr val="FFFFFF"/>
                          </a:solidFill>
                          <a:effectLst/>
                          <a:latin typeface="Times New Roman" panose="02020603050405020304" pitchFamily="18" charset="0"/>
                          <a:ea typeface="等线" panose="02010600030101010101" pitchFamily="2" charset="-122"/>
                        </a:rPr>
                        <a:t>Each Module total heat load</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W</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401.4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88.1</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US" altLang="zh-CN" sz="1100" b="0" i="0" u="none" strike="noStrike" dirty="0">
                          <a:solidFill>
                            <a:srgbClr val="000000"/>
                          </a:solidFill>
                          <a:effectLst/>
                          <a:latin typeface="Times New Roman" panose="02020603050405020304" pitchFamily="18" charset="0"/>
                          <a:ea typeface="等线" panose="02010600030101010101" pitchFamily="2" charset="-122"/>
                        </a:rPr>
                        <a:t>139.6</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371.1</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52.4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47.9</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84748398"/>
                  </a:ext>
                </a:extLst>
              </a:tr>
              <a:tr h="126941">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Cryomodule number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761081"/>
                  </a:ext>
                </a:extLst>
              </a:tr>
              <a:tr h="126941">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EVB heat loss</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W</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50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5</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50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5</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1354833"/>
                  </a:ext>
                </a:extLst>
              </a:tr>
              <a:tr h="126941">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EVB number</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704865"/>
                  </a:ext>
                </a:extLst>
              </a:tr>
              <a:tr h="126941">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MDVB heat loss</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W</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50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50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10</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238935"/>
                  </a:ext>
                </a:extLst>
              </a:tr>
              <a:tr h="126941">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MDVB number</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5039341"/>
                  </a:ext>
                </a:extLst>
              </a:tr>
              <a:tr h="251659">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Total cryogenic transfer line length</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m</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FF0000"/>
                          </a:solidFill>
                          <a:effectLst/>
                          <a:latin typeface="Times New Roman" panose="02020603050405020304" pitchFamily="18" charset="0"/>
                          <a:ea typeface="等线" panose="02010600030101010101" pitchFamily="2" charset="-122"/>
                        </a:rPr>
                        <a:t>552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FF0000"/>
                          </a:solidFill>
                          <a:effectLst/>
                          <a:latin typeface="Times New Roman" panose="02020603050405020304" pitchFamily="18" charset="0"/>
                          <a:ea typeface="等线" panose="02010600030101010101" pitchFamily="2" charset="-122"/>
                        </a:rPr>
                        <a:t>552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FF0000"/>
                          </a:solidFill>
                          <a:effectLst/>
                          <a:latin typeface="Times New Roman" panose="02020603050405020304" pitchFamily="18" charset="0"/>
                          <a:ea typeface="等线" panose="02010600030101010101" pitchFamily="2" charset="-122"/>
                        </a:rPr>
                        <a:t>552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FF0000"/>
                          </a:solidFill>
                          <a:effectLst/>
                          <a:latin typeface="Times New Roman" panose="02020603050405020304" pitchFamily="18" charset="0"/>
                          <a:ea typeface="等线" panose="02010600030101010101" pitchFamily="2" charset="-122"/>
                        </a:rPr>
                        <a:t>168</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FF0000"/>
                          </a:solidFill>
                          <a:effectLst/>
                          <a:latin typeface="Times New Roman" panose="02020603050405020304" pitchFamily="18" charset="0"/>
                          <a:ea typeface="等线" panose="02010600030101010101" pitchFamily="2" charset="-122"/>
                        </a:rPr>
                        <a:t>168</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FF0000"/>
                          </a:solidFill>
                          <a:effectLst/>
                          <a:latin typeface="Times New Roman" panose="02020603050405020304" pitchFamily="18" charset="0"/>
                          <a:ea typeface="等线" panose="02010600030101010101" pitchFamily="2" charset="-122"/>
                        </a:rPr>
                        <a:t>168</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6603678"/>
                  </a:ext>
                </a:extLst>
              </a:tr>
              <a:tr h="251659">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cryogenic transfer line  heat loss per meter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W/m</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0.5</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0.3</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0.5</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0.3</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2851741"/>
                  </a:ext>
                </a:extLst>
              </a:tr>
              <a:tr h="251659">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Total cryogenic transfer line  heat loss</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W</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1104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276</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165.6</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336</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84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50.4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1903264"/>
                  </a:ext>
                </a:extLst>
              </a:tr>
              <a:tr h="126941">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Total heat load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kW</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15.7488</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3.5352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4.8328</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5.5892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0.9528</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0.7252</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952370"/>
                  </a:ext>
                </a:extLst>
              </a:tr>
              <a:tr h="251659">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Overall net cryogenic capacity multiplier</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zh-CN" altLang="en-US" sz="1100" b="0" i="0" u="none" strike="noStrike">
                          <a:solidFill>
                            <a:srgbClr val="000000"/>
                          </a:solidFill>
                          <a:effectLst/>
                          <a:latin typeface="Times New Roman" panose="02020603050405020304" pitchFamily="18" charset="0"/>
                          <a:ea typeface="等线" panose="02010600030101010101" pitchFamily="2" charset="-122"/>
                        </a:rPr>
                        <a:t>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1.54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1.54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1.54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1.54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1.54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1.54</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2089436"/>
                  </a:ext>
                </a:extLst>
              </a:tr>
              <a:tr h="203293">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equiv. heat load with multiplier</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kW</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2.81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4.90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36.69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1.00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1.32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5.50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8152062"/>
                  </a:ext>
                </a:extLst>
              </a:tr>
              <a:tr h="251659">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4.5K equiv. heat load with multiplier</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kW</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44.39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7.82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30201253"/>
                  </a:ext>
                </a:extLst>
              </a:tr>
              <a:tr h="251659">
                <a:tc>
                  <a:txBody>
                    <a:bodyPr/>
                    <a:lstStyle/>
                    <a:p>
                      <a:pPr algn="ctr" rtl="0" fontAlgn="ctr"/>
                      <a:r>
                        <a:rPr lang="en-US" sz="1100" b="0" i="0" u="none" strike="noStrike">
                          <a:solidFill>
                            <a:srgbClr val="FFFFFF"/>
                          </a:solidFill>
                          <a:effectLst/>
                          <a:latin typeface="Times New Roman" panose="02020603050405020304" pitchFamily="18" charset="0"/>
                          <a:ea typeface="等线" panose="02010600030101010101" pitchFamily="2" charset="-122"/>
                        </a:rPr>
                        <a:t>Total 4.5K equiv. heat load with multiplier</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100" b="0" i="0" u="none" strike="noStrike">
                          <a:solidFill>
                            <a:srgbClr val="000000"/>
                          </a:solidFill>
                          <a:effectLst/>
                          <a:latin typeface="Times New Roman" panose="02020603050405020304" pitchFamily="18" charset="0"/>
                          <a:ea typeface="等线" panose="02010600030101010101" pitchFamily="2" charset="-122"/>
                        </a:rPr>
                        <a:t>kW</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52.21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80818830"/>
                  </a:ext>
                </a:extLst>
              </a:tr>
              <a:tr h="251659">
                <a:tc>
                  <a:txBody>
                    <a:bodyPr/>
                    <a:lstStyle/>
                    <a:p>
                      <a:pPr algn="ctr" rtl="0" fontAlgn="ctr"/>
                      <a:r>
                        <a:rPr lang="en-US" sz="1100" b="1" i="0" u="none" strike="noStrike">
                          <a:solidFill>
                            <a:srgbClr val="000000"/>
                          </a:solidFill>
                          <a:effectLst/>
                          <a:latin typeface="Times New Roman" panose="02020603050405020304" pitchFamily="18" charset="0"/>
                          <a:ea typeface="等线" panose="02010600030101010101" pitchFamily="2" charset="-122"/>
                        </a:rPr>
                        <a:t>Installed power (COP(219W/1W))</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Times New Roman" panose="02020603050405020304" pitchFamily="18" charset="0"/>
                          <a:ea typeface="等线" panose="02010600030101010101" pitchFamily="2" charset="-122"/>
                        </a:rPr>
                        <a:t>MW</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gridSpan="3">
                  <a:txBody>
                    <a:bodyPr/>
                    <a:lstStyle/>
                    <a:p>
                      <a:pPr algn="ctr" rtl="0" fontAlgn="ctr"/>
                      <a:r>
                        <a:rPr lang="en-US" altLang="zh-CN" sz="1100" b="0" i="0" u="none" strike="noStrike">
                          <a:solidFill>
                            <a:srgbClr val="FF0000"/>
                          </a:solidFill>
                          <a:effectLst/>
                          <a:latin typeface="Times New Roman" panose="02020603050405020304" pitchFamily="18" charset="0"/>
                          <a:ea typeface="等线" panose="02010600030101010101" pitchFamily="2" charset="-122"/>
                        </a:rPr>
                        <a:t>9.72 </a:t>
                      </a:r>
                    </a:p>
                  </a:txBody>
                  <a:tcPr marL="2987" marR="2987" marT="2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altLang="zh-CN" sz="1100" b="0" i="0" u="none" strike="noStrike" dirty="0">
                          <a:solidFill>
                            <a:srgbClr val="FF0000"/>
                          </a:solidFill>
                          <a:effectLst/>
                          <a:latin typeface="Times New Roman" panose="02020603050405020304" pitchFamily="18" charset="0"/>
                          <a:ea typeface="等线" panose="02010600030101010101" pitchFamily="2" charset="-122"/>
                        </a:rPr>
                        <a:t>1.71 </a:t>
                      </a:r>
                    </a:p>
                  </a:txBody>
                  <a:tcPr marL="2987" marR="2987" marT="2987"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041516421"/>
                  </a:ext>
                </a:extLst>
              </a:tr>
            </a:tbl>
          </a:graphicData>
        </a:graphic>
      </p:graphicFrame>
      <p:sp>
        <p:nvSpPr>
          <p:cNvPr id="8" name="文本框 7">
            <a:extLst>
              <a:ext uri="{FF2B5EF4-FFF2-40B4-BE49-F238E27FC236}">
                <a16:creationId xmlns:a16="http://schemas.microsoft.com/office/drawing/2014/main" id="{4C762026-B1D8-44B1-A91A-2FDD7BA2EC91}"/>
              </a:ext>
            </a:extLst>
          </p:cNvPr>
          <p:cNvSpPr txBox="1"/>
          <p:nvPr/>
        </p:nvSpPr>
        <p:spPr>
          <a:xfrm>
            <a:off x="1217878" y="20721"/>
            <a:ext cx="8060507" cy="752474"/>
          </a:xfrm>
          <a:prstGeom prst="rect">
            <a:avLst/>
          </a:prstGeom>
          <a:noFill/>
          <a:ln>
            <a:noFill/>
          </a:ln>
        </p:spPr>
        <p:txBody>
          <a:bodyPr vert="horz" lIns="92027" tIns="47854" rIns="92027" bIns="47854" anchor="ctr"/>
          <a:lstStyle>
            <a:lvl1pPr marL="0" indent="0"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1pPr>
            <a:lvl2pPr marL="631825" indent="-242888"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2pPr>
            <a:lvl3pPr marL="973137"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3pPr>
            <a:lvl4pPr marL="1362075"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4pPr>
            <a:lvl5pPr marL="1752600"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5pPr>
          </a:lstStyle>
          <a:p>
            <a:pPr marL="0" marR="0" lvl="0" indent="0" algn="ctr" defTabSz="1097280">
              <a:lnSpc>
                <a:spcPct val="100000"/>
              </a:lnSpc>
              <a:buClrTx/>
              <a:buSzTx/>
              <a:tabLst>
                <a:tab pos="0" algn="l"/>
                <a:tab pos="1097280" algn="l"/>
                <a:tab pos="2194560" algn="l"/>
                <a:tab pos="3291840" algn="l"/>
                <a:tab pos="4389120" algn="l"/>
                <a:tab pos="5486400" algn="l"/>
                <a:tab pos="6583680" algn="l"/>
                <a:tab pos="7680960" algn="l"/>
                <a:tab pos="8778240" algn="l"/>
                <a:tab pos="9875520" algn="l"/>
                <a:tab pos="10972800" algn="l"/>
                <a:tab pos="12070080" algn="l"/>
              </a:tabLst>
              <a:defRPr/>
            </a:pP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Higgs 30MW Heat Loads—TDR Scheme</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AD711B30-8DE9-4269-BAEC-44DB76045D9B}"/>
              </a:ext>
            </a:extLst>
          </p:cNvPr>
          <p:cNvSpPr txBox="1"/>
          <p:nvPr/>
        </p:nvSpPr>
        <p:spPr>
          <a:xfrm>
            <a:off x="8196150" y="6127275"/>
            <a:ext cx="3544207" cy="369332"/>
          </a:xfrm>
          <a:prstGeom prst="rect">
            <a:avLst/>
          </a:prstGeom>
          <a:noFill/>
        </p:spPr>
        <p:txBody>
          <a:bodyPr wrap="square">
            <a:spAutoFit/>
          </a:bodyPr>
          <a:lstStyle/>
          <a:p>
            <a:pPr algn="l" fontAlgn="ctr"/>
            <a:r>
              <a:rPr lang="en-US" altLang="zh-CN" sz="1800" b="0" i="0" strike="noStrike" dirty="0">
                <a:solidFill>
                  <a:srgbClr val="FF0000"/>
                </a:solidFill>
                <a:effectLst/>
                <a:latin typeface="微软雅黑" panose="020B0503020204020204" pitchFamily="34" charset="-122"/>
                <a:ea typeface="微软雅黑" panose="020B0503020204020204" pitchFamily="34" charset="-122"/>
              </a:rPr>
              <a:t>4×15kW@4.5K</a:t>
            </a:r>
            <a:r>
              <a:rPr lang="zh-CN" altLang="en-US" sz="1800" b="0" i="0" strike="noStrike" dirty="0">
                <a:solidFill>
                  <a:srgbClr val="FF0000"/>
                </a:solidFill>
                <a:effectLst/>
                <a:latin typeface="微软雅黑" panose="020B0503020204020204" pitchFamily="34" charset="-122"/>
                <a:ea typeface="微软雅黑" panose="020B0503020204020204" pitchFamily="34" charset="-122"/>
              </a:rPr>
              <a:t> </a:t>
            </a:r>
            <a:r>
              <a:rPr lang="en-US" altLang="zh-CN" sz="1800" b="0" i="0" strike="noStrike" dirty="0">
                <a:solidFill>
                  <a:srgbClr val="FF0000"/>
                </a:solidFill>
                <a:effectLst/>
                <a:latin typeface="微软雅黑" panose="020B0503020204020204" pitchFamily="34" charset="-122"/>
                <a:ea typeface="微软雅黑" panose="020B0503020204020204" pitchFamily="34" charset="-122"/>
              </a:rPr>
              <a:t>refrigerator</a:t>
            </a:r>
            <a:endParaRPr lang="zh-CN" altLang="en-US" sz="1800" b="0" i="0" strike="noStrike" dirty="0">
              <a:solidFill>
                <a:srgbClr val="FF0000"/>
              </a:solidFill>
              <a:effectLst/>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319113FB-615C-4C96-B29E-F23266CF22CA}"/>
              </a:ext>
            </a:extLst>
          </p:cNvPr>
          <p:cNvSpPr txBox="1"/>
          <p:nvPr/>
        </p:nvSpPr>
        <p:spPr>
          <a:xfrm>
            <a:off x="9043940" y="564218"/>
            <a:ext cx="3148060" cy="369332"/>
          </a:xfrm>
          <a:prstGeom prst="rect">
            <a:avLst/>
          </a:prstGeom>
          <a:noFill/>
        </p:spPr>
        <p:txBody>
          <a:bodyPr wrap="square">
            <a:spAutoFit/>
          </a:bodyPr>
          <a:lstStyle/>
          <a:p>
            <a:r>
              <a:rPr lang="en-US" altLang="zh-CN" sz="1800" b="1" i="0" u="none" strike="noStrike" dirty="0">
                <a:solidFill>
                  <a:srgbClr val="000000"/>
                </a:solidFill>
                <a:effectLst/>
                <a:latin typeface="微软雅黑" panose="020B0503020204020204" pitchFamily="34" charset="-122"/>
                <a:ea typeface="微软雅黑" panose="020B0503020204020204" pitchFamily="34" charset="-122"/>
              </a:rPr>
              <a:t>Cavity RF voltage </a:t>
            </a:r>
            <a:r>
              <a:rPr lang="en-US" altLang="zh-CN" sz="1800" b="1" i="0" u="none" strike="noStrike" dirty="0">
                <a:solidFill>
                  <a:srgbClr val="FF0000"/>
                </a:solidFill>
                <a:effectLst/>
                <a:latin typeface="微软雅黑" panose="020B0503020204020204" pitchFamily="34" charset="-122"/>
                <a:ea typeface="微软雅黑" panose="020B0503020204020204" pitchFamily="34" charset="-122"/>
              </a:rPr>
              <a:t>11.5MV</a:t>
            </a:r>
            <a:endParaRPr lang="zh-CN" altLang="en-US" dirty="0"/>
          </a:p>
        </p:txBody>
      </p:sp>
      <p:pic>
        <p:nvPicPr>
          <p:cNvPr id="11" name="图片 10">
            <a:extLst>
              <a:ext uri="{FF2B5EF4-FFF2-40B4-BE49-F238E27FC236}">
                <a16:creationId xmlns:a16="http://schemas.microsoft.com/office/drawing/2014/main" id="{D20BA644-A960-4CAF-A8F6-E1BA84F4F040}"/>
              </a:ext>
            </a:extLst>
          </p:cNvPr>
          <p:cNvPicPr>
            <a:picLocks noChangeAspect="1"/>
          </p:cNvPicPr>
          <p:nvPr/>
        </p:nvPicPr>
        <p:blipFill>
          <a:blip r:embed="rId3"/>
          <a:stretch>
            <a:fillRect/>
          </a:stretch>
        </p:blipFill>
        <p:spPr>
          <a:xfrm>
            <a:off x="9278385" y="50689"/>
            <a:ext cx="2643645" cy="514006"/>
          </a:xfrm>
          <a:prstGeom prst="rect">
            <a:avLst/>
          </a:prstGeom>
        </p:spPr>
      </p:pic>
    </p:spTree>
    <p:extLst>
      <p:ext uri="{BB962C8B-B14F-4D97-AF65-F5344CB8AC3E}">
        <p14:creationId xmlns:p14="http://schemas.microsoft.com/office/powerpoint/2010/main" val="179716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a:extLst>
              <a:ext uri="{FF2B5EF4-FFF2-40B4-BE49-F238E27FC236}">
                <a16:creationId xmlns:a16="http://schemas.microsoft.com/office/drawing/2014/main" id="{F4910B5D-C4D8-44E0-AC6D-02A49FDCC899}"/>
              </a:ext>
            </a:extLst>
          </p:cNvPr>
          <p:cNvGraphicFramePr>
            <a:graphicFrameLocks noGrp="1"/>
          </p:cNvGraphicFramePr>
          <p:nvPr/>
        </p:nvGraphicFramePr>
        <p:xfrm>
          <a:off x="383909" y="866391"/>
          <a:ext cx="11095706" cy="5956709"/>
        </p:xfrm>
        <a:graphic>
          <a:graphicData uri="http://schemas.openxmlformats.org/drawingml/2006/table">
            <a:tbl>
              <a:tblPr/>
              <a:tblGrid>
                <a:gridCol w="1965963">
                  <a:extLst>
                    <a:ext uri="{9D8B030D-6E8A-4147-A177-3AD203B41FA5}">
                      <a16:colId xmlns:a16="http://schemas.microsoft.com/office/drawing/2014/main" val="3195226962"/>
                    </a:ext>
                  </a:extLst>
                </a:gridCol>
                <a:gridCol w="1304249">
                  <a:extLst>
                    <a:ext uri="{9D8B030D-6E8A-4147-A177-3AD203B41FA5}">
                      <a16:colId xmlns:a16="http://schemas.microsoft.com/office/drawing/2014/main" val="941923922"/>
                    </a:ext>
                  </a:extLst>
                </a:gridCol>
                <a:gridCol w="1304249">
                  <a:extLst>
                    <a:ext uri="{9D8B030D-6E8A-4147-A177-3AD203B41FA5}">
                      <a16:colId xmlns:a16="http://schemas.microsoft.com/office/drawing/2014/main" val="1995683221"/>
                    </a:ext>
                  </a:extLst>
                </a:gridCol>
                <a:gridCol w="1304249">
                  <a:extLst>
                    <a:ext uri="{9D8B030D-6E8A-4147-A177-3AD203B41FA5}">
                      <a16:colId xmlns:a16="http://schemas.microsoft.com/office/drawing/2014/main" val="2993002969"/>
                    </a:ext>
                  </a:extLst>
                </a:gridCol>
                <a:gridCol w="1304249">
                  <a:extLst>
                    <a:ext uri="{9D8B030D-6E8A-4147-A177-3AD203B41FA5}">
                      <a16:colId xmlns:a16="http://schemas.microsoft.com/office/drawing/2014/main" val="3573709612"/>
                    </a:ext>
                  </a:extLst>
                </a:gridCol>
                <a:gridCol w="1304249">
                  <a:extLst>
                    <a:ext uri="{9D8B030D-6E8A-4147-A177-3AD203B41FA5}">
                      <a16:colId xmlns:a16="http://schemas.microsoft.com/office/drawing/2014/main" val="2629553521"/>
                    </a:ext>
                  </a:extLst>
                </a:gridCol>
                <a:gridCol w="1304249">
                  <a:extLst>
                    <a:ext uri="{9D8B030D-6E8A-4147-A177-3AD203B41FA5}">
                      <a16:colId xmlns:a16="http://schemas.microsoft.com/office/drawing/2014/main" val="3542728089"/>
                    </a:ext>
                  </a:extLst>
                </a:gridCol>
                <a:gridCol w="1304249">
                  <a:extLst>
                    <a:ext uri="{9D8B030D-6E8A-4147-A177-3AD203B41FA5}">
                      <a16:colId xmlns:a16="http://schemas.microsoft.com/office/drawing/2014/main" val="2317428546"/>
                    </a:ext>
                  </a:extLst>
                </a:gridCol>
              </a:tblGrid>
              <a:tr h="147055">
                <a:tc rowSpan="2">
                  <a:txBody>
                    <a:bodyPr/>
                    <a:lstStyle/>
                    <a:p>
                      <a:pPr algn="ctr" rtl="0" fontAlgn="ctr"/>
                      <a:r>
                        <a:rPr lang="en-US" sz="1100" b="1" i="0" u="none" strike="noStrike">
                          <a:solidFill>
                            <a:srgbClr val="FF0000"/>
                          </a:solidFill>
                          <a:effectLst/>
                          <a:latin typeface="Times New Roman" panose="02020603050405020304" pitchFamily="18" charset="0"/>
                          <a:ea typeface="等线" panose="02010600030101010101" pitchFamily="2" charset="-122"/>
                        </a:rPr>
                        <a:t>Higgs Mode 50MW</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Unit</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gridSpan="3">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Collider</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Booster</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893629834"/>
                  </a:ext>
                </a:extLst>
              </a:tr>
              <a:tr h="147055">
                <a:tc vMerge="1">
                  <a:txBody>
                    <a:bodyPr/>
                    <a:lstStyle/>
                    <a:p>
                      <a:endParaRPr lang="zh-CN" altLang="en-US"/>
                    </a:p>
                  </a:txBody>
                  <a:tcPr/>
                </a:tc>
                <a:tc vMerge="1">
                  <a:txBody>
                    <a:bodyPr/>
                    <a:lstStyle/>
                    <a:p>
                      <a:endParaRPr lang="zh-CN" altLang="en-US"/>
                    </a:p>
                  </a:txBody>
                  <a:tcPr/>
                </a:tc>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40-80K</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5-8K</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2K</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40-80K</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5-8K</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2K</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046065960"/>
                  </a:ext>
                </a:extLst>
              </a:tr>
              <a:tr h="258592">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Predicted module static heat load</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(W/module)</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300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60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140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3</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5827539"/>
                  </a:ext>
                </a:extLst>
              </a:tr>
              <a:tr h="291212">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Predicted module HOM static heat load</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(W/module)</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0.1</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6832742"/>
                  </a:ext>
                </a:extLst>
              </a:tr>
              <a:tr h="291212">
                <a:tc>
                  <a:txBody>
                    <a:bodyPr/>
                    <a:lstStyle/>
                    <a:p>
                      <a:pPr algn="ctr" rtl="0" fontAlgn="ctr"/>
                      <a:r>
                        <a:rPr lang="en-US" sz="1050" b="0" i="0" u="none" strike="noStrike" dirty="0">
                          <a:solidFill>
                            <a:srgbClr val="FFFFFF"/>
                          </a:solidFill>
                          <a:effectLst/>
                          <a:latin typeface="Times New Roman" panose="02020603050405020304" pitchFamily="18" charset="0"/>
                          <a:ea typeface="等线" panose="02010600030101010101" pitchFamily="2" charset="-122"/>
                        </a:rPr>
                        <a:t>Predicted module Input coupler static heat load</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(W/module)</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3</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0.3</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8976298"/>
                  </a:ext>
                </a:extLst>
              </a:tr>
              <a:tr h="291212">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Predicted module dynamic heat load (RF)</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(W/module)</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FF0000"/>
                          </a:solidFill>
                          <a:effectLst/>
                          <a:latin typeface="Times New Roman" panose="02020603050405020304" pitchFamily="18" charset="0"/>
                          <a:ea typeface="等线" panose="02010600030101010101" pitchFamily="2" charset="-122"/>
                        </a:rPr>
                        <a:t>40.1</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FF0000"/>
                          </a:solidFill>
                          <a:effectLst/>
                          <a:latin typeface="Times New Roman" panose="02020603050405020304" pitchFamily="18" charset="0"/>
                          <a:ea typeface="等线" panose="02010600030101010101" pitchFamily="2" charset="-122"/>
                        </a:rPr>
                        <a:t>40.9</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2699204"/>
                  </a:ext>
                </a:extLst>
              </a:tr>
              <a:tr h="291212">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Predicted module HOM dynamic heat load</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(W/module)</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9.6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751851"/>
                  </a:ext>
                </a:extLst>
              </a:tr>
              <a:tr h="291212">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Predicted module Input coupler dynamic heat load</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(W/module)</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85.8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21.5</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3.6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256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25.6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3.2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5460285"/>
                  </a:ext>
                </a:extLst>
              </a:tr>
              <a:tr h="147055">
                <a:tc>
                  <a:txBody>
                    <a:bodyPr/>
                    <a:lstStyle/>
                    <a:p>
                      <a:pPr algn="ctr" rtl="0" fontAlgn="ctr"/>
                      <a:r>
                        <a:rPr lang="en-US" sz="1050" b="1" i="0" u="none" strike="noStrike">
                          <a:solidFill>
                            <a:srgbClr val="FFFFFF"/>
                          </a:solidFill>
                          <a:effectLst/>
                          <a:latin typeface="Times New Roman" panose="02020603050405020304" pitchFamily="18" charset="0"/>
                          <a:ea typeface="等线" panose="02010600030101010101" pitchFamily="2" charset="-122"/>
                        </a:rPr>
                        <a:t>Module dynamic heat load</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W</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90.6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23.9</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44.1</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265.6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30.4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44.9</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08683"/>
                  </a:ext>
                </a:extLst>
              </a:tr>
              <a:tr h="147055">
                <a:tc>
                  <a:txBody>
                    <a:bodyPr/>
                    <a:lstStyle/>
                    <a:p>
                      <a:pPr algn="ctr" rtl="0" fontAlgn="ctr"/>
                      <a:r>
                        <a:rPr lang="en-US" sz="1050" b="1" i="0" u="none" strike="noStrike">
                          <a:solidFill>
                            <a:srgbClr val="FFFFFF"/>
                          </a:solidFill>
                          <a:effectLst/>
                          <a:latin typeface="Times New Roman" panose="02020603050405020304" pitchFamily="18" charset="0"/>
                          <a:ea typeface="等线" panose="02010600030101010101" pitchFamily="2" charset="-122"/>
                        </a:rPr>
                        <a:t>Each Module total heat load</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W</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399</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88.1</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US" altLang="zh-CN" sz="1050" b="0" i="0" u="none" strike="noStrike" dirty="0">
                          <a:solidFill>
                            <a:srgbClr val="000000"/>
                          </a:solidFill>
                          <a:effectLst/>
                          <a:latin typeface="Times New Roman" panose="02020603050405020304" pitchFamily="18" charset="0"/>
                          <a:ea typeface="等线" panose="02010600030101010101" pitchFamily="2" charset="-122"/>
                        </a:rPr>
                        <a:t>56.5</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421.6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58.4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48.7</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933861678"/>
                  </a:ext>
                </a:extLst>
              </a:tr>
              <a:tr h="147055">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Cryomodule number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135782"/>
                  </a:ext>
                </a:extLst>
              </a:tr>
              <a:tr h="147055">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EVB heat loss</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W</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1906266"/>
                  </a:ext>
                </a:extLst>
              </a:tr>
              <a:tr h="147055">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EVB number</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01559"/>
                  </a:ext>
                </a:extLst>
              </a:tr>
              <a:tr h="147055">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MDVB heat loss</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W</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30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30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10</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128170"/>
                  </a:ext>
                </a:extLst>
              </a:tr>
              <a:tr h="147055">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MDVB number</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0840140"/>
                  </a:ext>
                </a:extLst>
              </a:tr>
              <a:tr h="258592">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Total cryogenic transfer line length</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m</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FF0000"/>
                          </a:solidFill>
                          <a:effectLst/>
                          <a:latin typeface="Times New Roman" panose="02020603050405020304" pitchFamily="18" charset="0"/>
                          <a:ea typeface="等线" panose="02010600030101010101" pitchFamily="2" charset="-122"/>
                        </a:rPr>
                        <a:t>936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FF0000"/>
                          </a:solidFill>
                          <a:effectLst/>
                          <a:latin typeface="Times New Roman" panose="02020603050405020304" pitchFamily="18" charset="0"/>
                          <a:ea typeface="等线" panose="02010600030101010101" pitchFamily="2" charset="-122"/>
                        </a:rPr>
                        <a:t>936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FF0000"/>
                          </a:solidFill>
                          <a:effectLst/>
                          <a:latin typeface="Times New Roman" panose="02020603050405020304" pitchFamily="18" charset="0"/>
                          <a:ea typeface="等线" panose="02010600030101010101" pitchFamily="2" charset="-122"/>
                        </a:rPr>
                        <a:t>936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FF0000"/>
                          </a:solidFill>
                          <a:effectLst/>
                          <a:latin typeface="Times New Roman" panose="02020603050405020304" pitchFamily="18" charset="0"/>
                          <a:ea typeface="等线" panose="02010600030101010101" pitchFamily="2" charset="-122"/>
                        </a:rPr>
                        <a:t>168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FF0000"/>
                          </a:solidFill>
                          <a:effectLst/>
                          <a:latin typeface="Times New Roman" panose="02020603050405020304" pitchFamily="18" charset="0"/>
                          <a:ea typeface="等线" panose="02010600030101010101" pitchFamily="2" charset="-122"/>
                        </a:rPr>
                        <a:t>168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FF0000"/>
                          </a:solidFill>
                          <a:effectLst/>
                          <a:latin typeface="Times New Roman" panose="02020603050405020304" pitchFamily="18" charset="0"/>
                          <a:ea typeface="等线" panose="02010600030101010101" pitchFamily="2" charset="-122"/>
                        </a:rPr>
                        <a:t>168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5250611"/>
                  </a:ext>
                </a:extLst>
              </a:tr>
              <a:tr h="291212">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cryogenic transfer line  heat loss per meter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W/m</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0.5</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0.3</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0.5</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0.3</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836807"/>
                  </a:ext>
                </a:extLst>
              </a:tr>
              <a:tr h="291212">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Total cryogenic transfer line  heat loss</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W</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1872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468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280.8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336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84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50.4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781717"/>
                  </a:ext>
                </a:extLst>
              </a:tr>
              <a:tr h="147055">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Total heat load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kW</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27.216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6.0816</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3.7648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6.1952</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1.0248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0.7348</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9040383"/>
                  </a:ext>
                </a:extLst>
              </a:tr>
              <a:tr h="291212">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Overall net cryogenic capacity multiplier</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zh-CN" altLang="en-US" sz="1050" b="0" i="0" u="none" strike="noStrike">
                          <a:solidFill>
                            <a:srgbClr val="000000"/>
                          </a:solidFill>
                          <a:effectLst/>
                          <a:latin typeface="Times New Roman" panose="02020603050405020304" pitchFamily="18" charset="0"/>
                          <a:ea typeface="等线" panose="02010600030101010101" pitchFamily="2" charset="-122"/>
                        </a:rPr>
                        <a:t>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1.54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1.54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1.54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1.54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1.54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1.54</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004658"/>
                  </a:ext>
                </a:extLst>
              </a:tr>
              <a:tr h="291212">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4.5K  equiv. heat load with multiplier</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kW</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4.85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8.43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28.58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1.10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1.42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5.58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2208661"/>
                  </a:ext>
                </a:extLst>
              </a:tr>
              <a:tr h="291212">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4.5K equiv. heat load with multiplier</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kW</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41.86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altLang="zh-CN" sz="1050" b="0" i="0" u="none" strike="noStrike">
                          <a:solidFill>
                            <a:srgbClr val="000000"/>
                          </a:solidFill>
                          <a:effectLst/>
                          <a:latin typeface="Times New Roman" panose="02020603050405020304" pitchFamily="18" charset="0"/>
                          <a:ea typeface="等线" panose="02010600030101010101" pitchFamily="2" charset="-122"/>
                        </a:rPr>
                        <a:t>8.10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267746101"/>
                  </a:ext>
                </a:extLst>
              </a:tr>
              <a:tr h="291212">
                <a:tc>
                  <a:txBody>
                    <a:bodyPr/>
                    <a:lstStyle/>
                    <a:p>
                      <a:pPr algn="ctr" rtl="0" fontAlgn="ctr"/>
                      <a:r>
                        <a:rPr lang="en-US" sz="1050" b="0" i="0" u="none" strike="noStrike">
                          <a:solidFill>
                            <a:srgbClr val="FFFFFF"/>
                          </a:solidFill>
                          <a:effectLst/>
                          <a:latin typeface="Times New Roman" panose="02020603050405020304" pitchFamily="18" charset="0"/>
                          <a:ea typeface="等线" panose="02010600030101010101" pitchFamily="2" charset="-122"/>
                        </a:rPr>
                        <a:t>Total 4.5K equiv. heat load with multiplier</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US" sz="1050" b="0" i="0" u="none" strike="noStrike">
                          <a:solidFill>
                            <a:srgbClr val="000000"/>
                          </a:solidFill>
                          <a:effectLst/>
                          <a:latin typeface="Times New Roman" panose="02020603050405020304" pitchFamily="18" charset="0"/>
                          <a:ea typeface="等线" panose="02010600030101010101" pitchFamily="2" charset="-122"/>
                        </a:rPr>
                        <a:t>kW</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6">
                  <a:txBody>
                    <a:bodyPr/>
                    <a:lstStyle/>
                    <a:p>
                      <a:pPr algn="ctr" rtl="0" fontAlgn="ctr"/>
                      <a:r>
                        <a:rPr lang="en-US" altLang="zh-CN" sz="1400" b="1" i="0" u="none" strike="noStrike" dirty="0">
                          <a:solidFill>
                            <a:srgbClr val="000000"/>
                          </a:solidFill>
                          <a:effectLst/>
                          <a:latin typeface="Times New Roman" panose="02020603050405020304" pitchFamily="18" charset="0"/>
                          <a:ea typeface="等线" panose="02010600030101010101" pitchFamily="2" charset="-122"/>
                        </a:rPr>
                        <a:t>49.96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334349175"/>
                  </a:ext>
                </a:extLst>
              </a:tr>
              <a:tr h="251307">
                <a:tc>
                  <a:txBody>
                    <a:bodyPr/>
                    <a:lstStyle/>
                    <a:p>
                      <a:pPr algn="ctr" rtl="0" fontAlgn="ctr"/>
                      <a:r>
                        <a:rPr lang="en-US" sz="1050" b="1" i="0" u="none" strike="noStrike">
                          <a:solidFill>
                            <a:srgbClr val="000000"/>
                          </a:solidFill>
                          <a:effectLst/>
                          <a:latin typeface="Times New Roman" panose="02020603050405020304" pitchFamily="18" charset="0"/>
                          <a:ea typeface="等线" panose="02010600030101010101" pitchFamily="2" charset="-122"/>
                        </a:rPr>
                        <a:t>Installed power (COP(219W/1W))</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050" b="0" i="0" u="none" strike="noStrike">
                          <a:solidFill>
                            <a:srgbClr val="000000"/>
                          </a:solidFill>
                          <a:effectLst/>
                          <a:latin typeface="Times New Roman" panose="02020603050405020304" pitchFamily="18" charset="0"/>
                          <a:ea typeface="等线" panose="02010600030101010101" pitchFamily="2" charset="-122"/>
                        </a:rPr>
                        <a:t>MW</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CE4D6"/>
                    </a:solidFill>
                  </a:tcPr>
                </a:tc>
                <a:tc gridSpan="3">
                  <a:txBody>
                    <a:bodyPr/>
                    <a:lstStyle/>
                    <a:p>
                      <a:pPr algn="ctr" rtl="0" fontAlgn="ctr"/>
                      <a:r>
                        <a:rPr lang="en-US" altLang="zh-CN" sz="1050" b="0" i="0" u="none" strike="noStrike">
                          <a:solidFill>
                            <a:srgbClr val="FF0000"/>
                          </a:solidFill>
                          <a:effectLst/>
                          <a:latin typeface="Times New Roman" panose="02020603050405020304" pitchFamily="18" charset="0"/>
                          <a:ea typeface="等线" panose="02010600030101010101" pitchFamily="2" charset="-122"/>
                        </a:rPr>
                        <a:t>9.17 </a:t>
                      </a:r>
                    </a:p>
                  </a:txBody>
                  <a:tcPr marL="3218" marR="3218" marT="32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altLang="zh-CN" sz="1050" b="0" i="0" u="none" strike="noStrike" dirty="0">
                          <a:solidFill>
                            <a:srgbClr val="FF0000"/>
                          </a:solidFill>
                          <a:effectLst/>
                          <a:latin typeface="Times New Roman" panose="02020603050405020304" pitchFamily="18" charset="0"/>
                          <a:ea typeface="等线" panose="02010600030101010101" pitchFamily="2" charset="-122"/>
                        </a:rPr>
                        <a:t>1.77 </a:t>
                      </a:r>
                    </a:p>
                  </a:txBody>
                  <a:tcPr marL="3218" marR="3218" marT="321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965018544"/>
                  </a:ext>
                </a:extLst>
              </a:tr>
            </a:tbl>
          </a:graphicData>
        </a:graphic>
      </p:graphicFrame>
      <p:sp>
        <p:nvSpPr>
          <p:cNvPr id="5" name="灯片编号占位符 4">
            <a:extLst>
              <a:ext uri="{FF2B5EF4-FFF2-40B4-BE49-F238E27FC236}">
                <a16:creationId xmlns:a16="http://schemas.microsoft.com/office/drawing/2014/main" id="{03559DDB-484D-4DBF-BC89-74B8745BE407}"/>
              </a:ext>
            </a:extLst>
          </p:cNvPr>
          <p:cNvSpPr>
            <a:spLocks noGrp="1"/>
          </p:cNvSpPr>
          <p:nvPr>
            <p:ph type="sldNum" sz="quarter" idx="12"/>
          </p:nvPr>
        </p:nvSpPr>
        <p:spPr/>
        <p:txBody>
          <a:bodyPr/>
          <a:lstStyle/>
          <a:p>
            <a:fld id="{F15E9139-A00B-4B2A-98A6-095DC08F1345}" type="slidenum">
              <a:rPr lang="zh-CN" altLang="en-US" smtClean="0"/>
              <a:pPr/>
              <a:t>9</a:t>
            </a:fld>
            <a:endParaRPr lang="zh-CN" altLang="en-US"/>
          </a:p>
        </p:txBody>
      </p:sp>
      <p:sp>
        <p:nvSpPr>
          <p:cNvPr id="7" name="文本框 6">
            <a:extLst>
              <a:ext uri="{FF2B5EF4-FFF2-40B4-BE49-F238E27FC236}">
                <a16:creationId xmlns:a16="http://schemas.microsoft.com/office/drawing/2014/main" id="{CAF80773-3AAE-4773-A2E3-1F8345F0D00C}"/>
              </a:ext>
            </a:extLst>
          </p:cNvPr>
          <p:cNvSpPr txBox="1"/>
          <p:nvPr/>
        </p:nvSpPr>
        <p:spPr>
          <a:xfrm>
            <a:off x="1217878" y="-28006"/>
            <a:ext cx="8060507" cy="752474"/>
          </a:xfrm>
          <a:prstGeom prst="rect">
            <a:avLst/>
          </a:prstGeom>
          <a:noFill/>
          <a:ln>
            <a:noFill/>
          </a:ln>
        </p:spPr>
        <p:txBody>
          <a:bodyPr vert="horz" lIns="92027" tIns="47854" rIns="92027" bIns="47854" anchor="ctr"/>
          <a:lstStyle>
            <a:lvl1pPr marL="0" indent="0"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1pPr>
            <a:lvl2pPr marL="631825" indent="-242888"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2pPr>
            <a:lvl3pPr marL="973137"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3pPr>
            <a:lvl4pPr marL="1362075"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4pPr>
            <a:lvl5pPr marL="1752600"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5pPr>
          </a:lstStyle>
          <a:p>
            <a:pPr algn="ctr" defTabSz="1097280">
              <a:tabLst>
                <a:tab pos="0" algn="l"/>
                <a:tab pos="1097280" algn="l"/>
                <a:tab pos="2194560" algn="l"/>
                <a:tab pos="3291840" algn="l"/>
                <a:tab pos="4389120" algn="l"/>
                <a:tab pos="5486400" algn="l"/>
                <a:tab pos="6583680" algn="l"/>
                <a:tab pos="7680960" algn="l"/>
                <a:tab pos="8778240" algn="l"/>
                <a:tab pos="9875520" algn="l"/>
                <a:tab pos="10972800" algn="l"/>
                <a:tab pos="12070080" algn="l"/>
              </a:tabLst>
              <a:defRPr/>
            </a:pP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Higgs 50MW Heat Loads—TDR Scheme</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678F7368-9801-48E0-B721-9F130E1E16D2}"/>
              </a:ext>
            </a:extLst>
          </p:cNvPr>
          <p:cNvSpPr txBox="1"/>
          <p:nvPr/>
        </p:nvSpPr>
        <p:spPr>
          <a:xfrm>
            <a:off x="8263883" y="6223433"/>
            <a:ext cx="3544207" cy="369332"/>
          </a:xfrm>
          <a:prstGeom prst="rect">
            <a:avLst/>
          </a:prstGeom>
          <a:noFill/>
        </p:spPr>
        <p:txBody>
          <a:bodyPr wrap="square">
            <a:spAutoFit/>
          </a:bodyPr>
          <a:lstStyle/>
          <a:p>
            <a:pPr algn="l" fontAlgn="ctr"/>
            <a:r>
              <a:rPr lang="en-US" altLang="zh-CN" sz="1800" b="0" i="0" strike="noStrike" dirty="0">
                <a:solidFill>
                  <a:srgbClr val="FF0000"/>
                </a:solidFill>
                <a:effectLst/>
                <a:latin typeface="微软雅黑" panose="020B0503020204020204" pitchFamily="34" charset="-122"/>
                <a:ea typeface="微软雅黑" panose="020B0503020204020204" pitchFamily="34" charset="-122"/>
              </a:rPr>
              <a:t>4×15kW@4.5K</a:t>
            </a:r>
            <a:r>
              <a:rPr lang="zh-CN" altLang="en-US" sz="1800" b="0" i="0" strike="noStrike" dirty="0">
                <a:solidFill>
                  <a:srgbClr val="FF0000"/>
                </a:solidFill>
                <a:effectLst/>
                <a:latin typeface="微软雅黑" panose="020B0503020204020204" pitchFamily="34" charset="-122"/>
                <a:ea typeface="微软雅黑" panose="020B0503020204020204" pitchFamily="34" charset="-122"/>
              </a:rPr>
              <a:t> </a:t>
            </a:r>
            <a:r>
              <a:rPr lang="en-US" altLang="zh-CN" sz="1800" b="0" i="0" strike="noStrike" dirty="0">
                <a:solidFill>
                  <a:srgbClr val="FF0000"/>
                </a:solidFill>
                <a:effectLst/>
                <a:latin typeface="微软雅黑" panose="020B0503020204020204" pitchFamily="34" charset="-122"/>
                <a:ea typeface="微软雅黑" panose="020B0503020204020204" pitchFamily="34" charset="-122"/>
              </a:rPr>
              <a:t>refrigerator</a:t>
            </a:r>
            <a:endParaRPr lang="zh-CN" altLang="en-US" sz="1800" b="0" i="0" strike="noStrike" dirty="0">
              <a:solidFill>
                <a:srgbClr val="FF0000"/>
              </a:solidFill>
              <a:effectLst/>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E24ACA9C-46F8-45E1-A237-72F177B37EDD}"/>
              </a:ext>
            </a:extLst>
          </p:cNvPr>
          <p:cNvPicPr>
            <a:picLocks noChangeAspect="1"/>
          </p:cNvPicPr>
          <p:nvPr/>
        </p:nvPicPr>
        <p:blipFill>
          <a:blip r:embed="rId3"/>
          <a:stretch>
            <a:fillRect/>
          </a:stretch>
        </p:blipFill>
        <p:spPr>
          <a:xfrm>
            <a:off x="9278385" y="50689"/>
            <a:ext cx="2643645" cy="514006"/>
          </a:xfrm>
          <a:prstGeom prst="rect">
            <a:avLst/>
          </a:prstGeom>
        </p:spPr>
      </p:pic>
      <p:sp>
        <p:nvSpPr>
          <p:cNvPr id="10" name="文本框 9">
            <a:extLst>
              <a:ext uri="{FF2B5EF4-FFF2-40B4-BE49-F238E27FC236}">
                <a16:creationId xmlns:a16="http://schemas.microsoft.com/office/drawing/2014/main" id="{ED61C00C-2A94-47D6-BC23-909A30350465}"/>
              </a:ext>
            </a:extLst>
          </p:cNvPr>
          <p:cNvSpPr txBox="1"/>
          <p:nvPr/>
        </p:nvSpPr>
        <p:spPr>
          <a:xfrm>
            <a:off x="9011860" y="539802"/>
            <a:ext cx="3176693" cy="369332"/>
          </a:xfrm>
          <a:prstGeom prst="rect">
            <a:avLst/>
          </a:prstGeom>
          <a:noFill/>
        </p:spPr>
        <p:txBody>
          <a:bodyPr wrap="square">
            <a:spAutoFit/>
          </a:bodyPr>
          <a:lstStyle/>
          <a:p>
            <a:r>
              <a:rPr lang="en-US" altLang="zh-CN" sz="1800" b="1" i="0" u="none" strike="noStrike" dirty="0">
                <a:solidFill>
                  <a:srgbClr val="000000"/>
                </a:solidFill>
                <a:effectLst/>
                <a:latin typeface="微软雅黑" panose="020B0503020204020204" pitchFamily="34" charset="-122"/>
                <a:ea typeface="微软雅黑" panose="020B0503020204020204" pitchFamily="34" charset="-122"/>
              </a:rPr>
              <a:t>Cavity RF voltage  </a:t>
            </a:r>
            <a:r>
              <a:rPr lang="en-US" altLang="zh-CN" sz="1800" b="1" i="0" u="none" strike="noStrike" dirty="0">
                <a:solidFill>
                  <a:srgbClr val="FF0000"/>
                </a:solidFill>
                <a:effectLst/>
                <a:latin typeface="微软雅黑" panose="020B0503020204020204" pitchFamily="34" charset="-122"/>
                <a:ea typeface="微软雅黑" panose="020B0503020204020204" pitchFamily="34" charset="-122"/>
              </a:rPr>
              <a:t>6.5MV</a:t>
            </a:r>
            <a:endParaRPr lang="zh-CN" altLang="en-US" dirty="0"/>
          </a:p>
        </p:txBody>
      </p:sp>
    </p:spTree>
    <p:extLst>
      <p:ext uri="{BB962C8B-B14F-4D97-AF65-F5344CB8AC3E}">
        <p14:creationId xmlns:p14="http://schemas.microsoft.com/office/powerpoint/2010/main" val="2689984183"/>
      </p:ext>
    </p:extLst>
  </p:cSld>
  <p:clrMapOvr>
    <a:masterClrMapping/>
  </p:clrMapOvr>
</p:sld>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111327</TotalTime>
  <Words>4622</Words>
  <Application>Microsoft Office PowerPoint</Application>
  <PresentationFormat>宽屏</PresentationFormat>
  <Paragraphs>869</Paragraphs>
  <Slides>38</Slides>
  <Notes>34</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38</vt:i4>
      </vt:variant>
    </vt:vector>
  </HeadingPairs>
  <TitlesOfParts>
    <vt:vector size="51" baseType="lpstr">
      <vt:lpstr>等线</vt:lpstr>
      <vt:lpstr>微软雅黑</vt:lpstr>
      <vt:lpstr>Arial</vt:lpstr>
      <vt:lpstr>Arial Black</vt:lpstr>
      <vt:lpstr>Calibri</vt:lpstr>
      <vt:lpstr>Cambria Math</vt:lpstr>
      <vt:lpstr>Century Gothic</vt:lpstr>
      <vt:lpstr>Comic Sans MS</vt:lpstr>
      <vt:lpstr>Georgia</vt:lpstr>
      <vt:lpstr>Times New Roman</vt:lpstr>
      <vt:lpstr>Wingdings</vt:lpstr>
      <vt:lpstr>4_Office 主题</vt:lpstr>
      <vt:lpstr>Visio</vt:lpstr>
      <vt:lpstr>PowerPoint 演示文稿</vt:lpstr>
      <vt:lpstr>Content </vt:lpstr>
      <vt:lpstr>CEPC Cryogenic System Brief Introduction</vt:lpstr>
      <vt:lpstr>CEPC Cryogenic System Brief Introduction</vt:lpstr>
      <vt:lpstr>CEPC Cryogenic System Brief Introduction</vt:lpstr>
      <vt:lpstr>Content </vt:lpstr>
      <vt:lpstr>Flow chart of SRF TDR Scheme</vt:lpstr>
      <vt:lpstr>PowerPoint 演示文稿</vt:lpstr>
      <vt:lpstr>PowerPoint 演示文稿</vt:lpstr>
      <vt:lpstr>cryogenic system process flow diagram in the SRF system</vt:lpstr>
      <vt:lpstr>Booster cryomodules for String </vt:lpstr>
      <vt:lpstr> Collider cryomodules for String </vt:lpstr>
      <vt:lpstr>Process calculation </vt:lpstr>
      <vt:lpstr>40K~80K TS calculation</vt:lpstr>
      <vt:lpstr>5K~8K TS calculation</vt:lpstr>
      <vt:lpstr>Development of the key equipment and technology</vt:lpstr>
      <vt:lpstr>Key equipment and technology</vt:lpstr>
      <vt:lpstr>Key equipment and technology</vt:lpstr>
      <vt:lpstr>1.3GHz cavity Cryomodule</vt:lpstr>
      <vt:lpstr>1.3GHz cavity Cryomodule</vt:lpstr>
      <vt:lpstr>1.3GHz cavity Cryomodule Cooldown</vt:lpstr>
      <vt:lpstr>1.3GHz cavity Cryomodule</vt:lpstr>
      <vt:lpstr>650MHz cavity Cryomodule</vt:lpstr>
      <vt:lpstr>650MHz cavity Cryomodule</vt:lpstr>
      <vt:lpstr>650MHz cavity Cryomodule</vt:lpstr>
      <vt:lpstr>650MHz cavity Cryomodule</vt:lpstr>
      <vt:lpstr>KW JT heat exchanger</vt:lpstr>
      <vt:lpstr>KW JT heat exchanger</vt:lpstr>
      <vt:lpstr>KW JT heat exchanger</vt:lpstr>
      <vt:lpstr>Content </vt:lpstr>
      <vt:lpstr>Detailed flow chart for the IR Cryostat </vt:lpstr>
      <vt:lpstr>Estimated heat loads for SC IR magnets-updated</vt:lpstr>
      <vt:lpstr>SC magnets Process calculation </vt:lpstr>
      <vt:lpstr>Mechanical structure of IR Cryostat </vt:lpstr>
      <vt:lpstr>Thermal dynamics simulation </vt:lpstr>
      <vt:lpstr>Thermal shield and supports--temperature field</vt:lpstr>
      <vt:lpstr>Stress analysis of helium vessel</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Simulation of CEPC project</dc:title>
  <dc:creator>[葛锐]</dc:creator>
  <cp:lastModifiedBy>Mei Li</cp:lastModifiedBy>
  <cp:revision>1128</cp:revision>
  <dcterms:created xsi:type="dcterms:W3CDTF">2019-07-08T06:55:01Z</dcterms:created>
  <dcterms:modified xsi:type="dcterms:W3CDTF">2023-10-24T05:39:22Z</dcterms:modified>
</cp:coreProperties>
</file>